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wmf" ContentType="image/x-wmf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64" r:id="rId5"/>
    <p:sldId id="258" r:id="rId6"/>
    <p:sldId id="268" r:id="rId7"/>
    <p:sldId id="262" r:id="rId8"/>
    <p:sldId id="269" r:id="rId9"/>
    <p:sldId id="270" r:id="rId10"/>
    <p:sldId id="259" r:id="rId11"/>
    <p:sldId id="263" r:id="rId12"/>
    <p:sldId id="260" r:id="rId13"/>
    <p:sldId id="261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A235-3EBF-4619-8192-B406E76C90BE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E28BE-BA14-48FD-AA89-EBF02BDD0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28BE-BA14-48FD-AA89-EBF02BDD00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E28BE-BA14-48FD-AA89-EBF02BDD00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9CA8-43B4-4117-8F25-4DF7A7E796C1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56BDB-7DC7-4328-86FD-BB32967E0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94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69.png"/><Relationship Id="rId5" Type="http://schemas.openxmlformats.org/officeDocument/2006/relationships/tags" Target="../tags/tag100.xml"/><Relationship Id="rId10" Type="http://schemas.openxmlformats.org/officeDocument/2006/relationships/image" Target="../media/image68.png"/><Relationship Id="rId4" Type="http://schemas.openxmlformats.org/officeDocument/2006/relationships/tags" Target="../tags/tag99.xml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74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0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79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78.png"/><Relationship Id="rId5" Type="http://schemas.openxmlformats.org/officeDocument/2006/relationships/tags" Target="../tags/tag110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tags" Target="../tags/tag109.xml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115.xml"/><Relationship Id="rId7" Type="http://schemas.openxmlformats.org/officeDocument/2006/relationships/image" Target="../media/image8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notesSlide" Target="../notesSlides/notesSlide2.xml"/><Relationship Id="rId26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6.png"/><Relationship Id="rId5" Type="http://schemas.openxmlformats.org/officeDocument/2006/relationships/tags" Target="../tags/tag27.xml"/><Relationship Id="rId10" Type="http://schemas.openxmlformats.org/officeDocument/2006/relationships/image" Target="../media/image25.png"/><Relationship Id="rId4" Type="http://schemas.openxmlformats.org/officeDocument/2006/relationships/tags" Target="../tags/tag26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3" Type="http://schemas.openxmlformats.org/officeDocument/2006/relationships/tags" Target="../tags/tag31.xml"/><Relationship Id="rId21" Type="http://schemas.openxmlformats.org/officeDocument/2006/relationships/image" Target="../media/image14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tags" Target="../tags/tag30.xml"/><Relationship Id="rId16" Type="http://schemas.openxmlformats.org/officeDocument/2006/relationships/image" Target="../media/image25.png"/><Relationship Id="rId20" Type="http://schemas.openxmlformats.org/officeDocument/2006/relationships/image" Target="../media/image13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9.png"/><Relationship Id="rId5" Type="http://schemas.openxmlformats.org/officeDocument/2006/relationships/tags" Target="../tags/tag33.xml"/><Relationship Id="rId15" Type="http://schemas.openxmlformats.org/officeDocument/2006/relationships/image" Target="../media/image24.png"/><Relationship Id="rId23" Type="http://schemas.openxmlformats.org/officeDocument/2006/relationships/image" Target="../media/image16.png"/><Relationship Id="rId10" Type="http://schemas.openxmlformats.org/officeDocument/2006/relationships/tags" Target="../tags/tag38.xml"/><Relationship Id="rId19" Type="http://schemas.openxmlformats.org/officeDocument/2006/relationships/image" Target="../media/image12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3.gif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tags" Target="../tags/tag43.xml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41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26" Type="http://schemas.openxmlformats.org/officeDocument/2006/relationships/image" Target="../media/image52.png"/><Relationship Id="rId3" Type="http://schemas.openxmlformats.org/officeDocument/2006/relationships/tags" Target="../tags/tag62.xml"/><Relationship Id="rId21" Type="http://schemas.openxmlformats.org/officeDocument/2006/relationships/image" Target="../media/image14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26.png"/><Relationship Id="rId25" Type="http://schemas.openxmlformats.org/officeDocument/2006/relationships/image" Target="../media/image51.wmf"/><Relationship Id="rId2" Type="http://schemas.openxmlformats.org/officeDocument/2006/relationships/tags" Target="../tags/tag61.xml"/><Relationship Id="rId16" Type="http://schemas.openxmlformats.org/officeDocument/2006/relationships/image" Target="../media/image25.png"/><Relationship Id="rId20" Type="http://schemas.openxmlformats.org/officeDocument/2006/relationships/image" Target="../media/image1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50.wmf"/><Relationship Id="rId5" Type="http://schemas.openxmlformats.org/officeDocument/2006/relationships/tags" Target="../tags/tag64.xml"/><Relationship Id="rId15" Type="http://schemas.openxmlformats.org/officeDocument/2006/relationships/image" Target="../media/image24.png"/><Relationship Id="rId23" Type="http://schemas.openxmlformats.org/officeDocument/2006/relationships/image" Target="../media/image30.png"/><Relationship Id="rId10" Type="http://schemas.openxmlformats.org/officeDocument/2006/relationships/tags" Target="../tags/tag69.xml"/><Relationship Id="rId19" Type="http://schemas.openxmlformats.org/officeDocument/2006/relationships/image" Target="../media/image12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3.gif"/><Relationship Id="rId22" Type="http://schemas.openxmlformats.org/officeDocument/2006/relationships/image" Target="../media/image29.png"/><Relationship Id="rId27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11.png"/><Relationship Id="rId39" Type="http://schemas.openxmlformats.org/officeDocument/2006/relationships/image" Target="../media/image57.png"/><Relationship Id="rId3" Type="http://schemas.openxmlformats.org/officeDocument/2006/relationships/tags" Target="../tags/tag7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26.png"/><Relationship Id="rId33" Type="http://schemas.openxmlformats.org/officeDocument/2006/relationships/image" Target="../media/image51.wmf"/><Relationship Id="rId38" Type="http://schemas.openxmlformats.org/officeDocument/2006/relationships/image" Target="../media/image56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14.png"/><Relationship Id="rId41" Type="http://schemas.openxmlformats.org/officeDocument/2006/relationships/image" Target="../media/image59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25.png"/><Relationship Id="rId32" Type="http://schemas.openxmlformats.org/officeDocument/2006/relationships/image" Target="../media/image50.wmf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24.png"/><Relationship Id="rId28" Type="http://schemas.openxmlformats.org/officeDocument/2006/relationships/image" Target="../media/image13.png"/><Relationship Id="rId36" Type="http://schemas.openxmlformats.org/officeDocument/2006/relationships/image" Target="../media/image54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30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3.gif"/><Relationship Id="rId27" Type="http://schemas.openxmlformats.org/officeDocument/2006/relationships/image" Target="../media/image12.png"/><Relationship Id="rId30" Type="http://schemas.openxmlformats.org/officeDocument/2006/relationships/image" Target="../media/image29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Universally-</a:t>
            </a:r>
            <a:r>
              <a:rPr lang="en-US" dirty="0" err="1" smtClean="0"/>
              <a:t>composable</a:t>
            </a:r>
            <a:r>
              <a:rPr lang="en-US" dirty="0" smtClean="0"/>
              <a:t> Security of Key Distribution from Causality Constraints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smtClean="0"/>
              <a:t>Based on results by: </a:t>
            </a:r>
            <a:r>
              <a:rPr lang="en-US" dirty="0" err="1" smtClean="0"/>
              <a:t>Masanes</a:t>
            </a:r>
            <a:r>
              <a:rPr lang="en-US" dirty="0" smtClean="0"/>
              <a:t>, Renner, </a:t>
            </a:r>
            <a:r>
              <a:rPr lang="en-US" dirty="0" err="1" smtClean="0"/>
              <a:t>Christandl</a:t>
            </a:r>
            <a:r>
              <a:rPr lang="en-US" dirty="0" smtClean="0"/>
              <a:t>, Winter and Barrett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Nonlocality</a:t>
            </a:r>
            <a:r>
              <a:rPr lang="en-US" dirty="0" smtClean="0"/>
              <a:t> Estimation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2401" y="1219200"/>
            <a:ext cx="6238875" cy="59436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95400" y="2362200"/>
            <a:ext cx="6153150" cy="108966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09600" y="3844290"/>
            <a:ext cx="4431030" cy="34671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57200" y="4773930"/>
            <a:ext cx="412623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Nonlocality</a:t>
            </a:r>
            <a:r>
              <a:rPr lang="en-US" dirty="0" smtClean="0"/>
              <a:t> Estimation</a:t>
            </a:r>
            <a:endParaRPr lang="en-US" dirty="0"/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03835" y="2716527"/>
            <a:ext cx="8719185" cy="18554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405" y="1219200"/>
            <a:ext cx="8719185" cy="1152525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95401" y="4876801"/>
            <a:ext cx="2185035" cy="329565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419725" y="4876800"/>
            <a:ext cx="1971675" cy="34671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" y="6050280"/>
            <a:ext cx="8522970" cy="42672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35405" y="5486400"/>
            <a:ext cx="6436995" cy="302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Privacy Amplification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4310" y="990600"/>
            <a:ext cx="8717280" cy="61531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8600" y="2209800"/>
            <a:ext cx="8721090" cy="26898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4310" y="5486400"/>
            <a:ext cx="872109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Universally-</a:t>
            </a:r>
            <a:r>
              <a:rPr lang="en-US" dirty="0" err="1" smtClean="0"/>
              <a:t>composable</a:t>
            </a:r>
            <a:r>
              <a:rPr lang="en-US" dirty="0" smtClean="0"/>
              <a:t> Security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12396" y="1676400"/>
            <a:ext cx="895540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Universally-</a:t>
            </a:r>
            <a:r>
              <a:rPr lang="en-US" dirty="0" err="1" smtClean="0"/>
              <a:t>composable</a:t>
            </a:r>
            <a:r>
              <a:rPr lang="en-US" dirty="0" smtClean="0"/>
              <a:t> Security</a:t>
            </a:r>
            <a:endParaRPr lang="en-US" dirty="0"/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1001" y="2895600"/>
            <a:ext cx="7629525" cy="42672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447800" y="1066800"/>
            <a:ext cx="6290786" cy="13887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617720" y="3276600"/>
            <a:ext cx="2468880" cy="390525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2400" y="4114800"/>
            <a:ext cx="8875109" cy="523018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514600" y="4648200"/>
            <a:ext cx="3440430" cy="329565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514600" y="5181600"/>
            <a:ext cx="6438900" cy="46672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514600" y="5897880"/>
            <a:ext cx="1194435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 and Open Problems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4800" y="990600"/>
            <a:ext cx="8536305" cy="2286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8600" y="1600200"/>
            <a:ext cx="8722995" cy="1143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" y="3429000"/>
            <a:ext cx="8713470" cy="54673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600" y="4488180"/>
            <a:ext cx="8728710" cy="176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pic>
        <p:nvPicPr>
          <p:cNvPr id="35" name="Picture 3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3834" y="3935729"/>
            <a:ext cx="8682990" cy="270510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" y="1295400"/>
            <a:ext cx="8717280" cy="838200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5260" y="2642235"/>
            <a:ext cx="8740140" cy="78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28600" y="1219200"/>
            <a:ext cx="8707755" cy="5353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28600" y="2362200"/>
            <a:ext cx="8721090" cy="5353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98120" y="5257800"/>
            <a:ext cx="8717280" cy="533400"/>
          </a:xfrm>
          <a:prstGeom prst="rect">
            <a:avLst/>
          </a:prstGeom>
        </p:spPr>
      </p:pic>
      <p:grpSp>
        <p:nvGrpSpPr>
          <p:cNvPr id="3" name="Group 28"/>
          <p:cNvGrpSpPr/>
          <p:nvPr/>
        </p:nvGrpSpPr>
        <p:grpSpPr>
          <a:xfrm>
            <a:off x="381000" y="3657600"/>
            <a:ext cx="2514600" cy="762000"/>
            <a:chOff x="2438400" y="3467100"/>
            <a:chExt cx="2514600" cy="762000"/>
          </a:xfrm>
        </p:grpSpPr>
        <p:sp>
          <p:nvSpPr>
            <p:cNvPr id="7" name="Rectangle 6"/>
            <p:cNvSpPr/>
            <p:nvPr/>
          </p:nvSpPr>
          <p:spPr>
            <a:xfrm>
              <a:off x="3124200" y="3467100"/>
              <a:ext cx="11430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667000" y="36941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267200" y="39989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667000" y="40005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267200" y="36957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2438400" y="3924300"/>
              <a:ext cx="186690" cy="152400"/>
            </a:xfrm>
            <a:prstGeom prst="rect">
              <a:avLst/>
            </a:prstGeom>
          </p:spPr>
        </p:pic>
        <p:pic>
          <p:nvPicPr>
            <p:cNvPr id="13" name="Picture 12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4792980" y="3924300"/>
              <a:ext cx="160020" cy="217170"/>
            </a:xfrm>
            <a:prstGeom prst="rect">
              <a:avLst/>
            </a:prstGeom>
          </p:spPr>
        </p:pic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2438400" y="3619500"/>
              <a:ext cx="200025" cy="152400"/>
            </a:xfrm>
            <a:prstGeom prst="rect">
              <a:avLst/>
            </a:prstGeom>
          </p:spPr>
        </p:pic>
        <p:pic>
          <p:nvPicPr>
            <p:cNvPr id="15" name="Picture 14" descr="addin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4772025" y="3619500"/>
              <a:ext cx="180975" cy="16383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4343400" y="3657600"/>
            <a:ext cx="4520565" cy="1333500"/>
            <a:chOff x="1110615" y="5143500"/>
            <a:chExt cx="4520565" cy="1333500"/>
          </a:xfrm>
        </p:grpSpPr>
        <p:sp>
          <p:nvSpPr>
            <p:cNvPr id="16" name="Rectangle 15"/>
            <p:cNvSpPr/>
            <p:nvPr/>
          </p:nvSpPr>
          <p:spPr>
            <a:xfrm>
              <a:off x="2558415" y="5143500"/>
              <a:ext cx="1632585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101215" y="53705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191000" y="56753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101215" y="56769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191000" y="53721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110615" y="5600700"/>
              <a:ext cx="922020" cy="150495"/>
            </a:xfrm>
            <a:prstGeom prst="rect">
              <a:avLst/>
            </a:prstGeom>
          </p:spPr>
        </p:pic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4724400" y="5600700"/>
              <a:ext cx="870585" cy="215265"/>
            </a:xfrm>
            <a:prstGeom prst="rect">
              <a:avLst/>
            </a:prstGeom>
          </p:spPr>
        </p:pic>
        <p:pic>
          <p:nvPicPr>
            <p:cNvPr id="23" name="Picture 22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1110615" y="5295900"/>
              <a:ext cx="946785" cy="150495"/>
            </a:xfrm>
            <a:prstGeom prst="rect">
              <a:avLst/>
            </a:prstGeom>
          </p:spPr>
        </p:pic>
        <p:pic>
          <p:nvPicPr>
            <p:cNvPr id="24" name="Picture 23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4724400" y="5295900"/>
              <a:ext cx="906780" cy="16383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2976721" y="60952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3359309" y="60952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3135630" y="6362700"/>
              <a:ext cx="108585" cy="114300"/>
            </a:xfrm>
            <a:prstGeom prst="rect">
              <a:avLst/>
            </a:prstGeom>
          </p:spPr>
        </p:pic>
        <p:pic>
          <p:nvPicPr>
            <p:cNvPr id="28" name="Picture 27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3526155" y="6362700"/>
              <a:ext cx="99060" cy="114300"/>
            </a:xfrm>
            <a:prstGeom prst="rect">
              <a:avLst/>
            </a:prstGeom>
          </p:spPr>
        </p:pic>
      </p:grpSp>
      <p:pic>
        <p:nvPicPr>
          <p:cNvPr id="34" name="Picture 3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1143000" y="3926205"/>
            <a:ext cx="969645" cy="264795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867400" y="3926205"/>
            <a:ext cx="1436370" cy="264795"/>
          </a:xfrm>
          <a:prstGeom prst="rect">
            <a:avLst/>
          </a:prstGeom>
        </p:spPr>
      </p:pic>
      <p:pic>
        <p:nvPicPr>
          <p:cNvPr id="39" name="Picture 3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52401" y="6248400"/>
            <a:ext cx="832294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Braunstein</a:t>
            </a:r>
            <a:r>
              <a:rPr lang="en-US" dirty="0" smtClean="0"/>
              <a:t>-Caves Bell Inequality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4310" y="1828800"/>
            <a:ext cx="8721090" cy="13335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8120" y="3682365"/>
            <a:ext cx="8717280" cy="58483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" y="4926330"/>
            <a:ext cx="5004435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5400000" flipH="1" flipV="1">
            <a:off x="1599406" y="3961606"/>
            <a:ext cx="5943600" cy="1588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6887" y="685800"/>
            <a:ext cx="6367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6643" y="697468"/>
            <a:ext cx="5533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28600" y="951547"/>
            <a:ext cx="3432810" cy="1029653"/>
            <a:chOff x="228600" y="951547"/>
            <a:chExt cx="3432810" cy="1029653"/>
          </a:xfrm>
        </p:grpSpPr>
        <p:pic>
          <p:nvPicPr>
            <p:cNvPr id="1027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80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>
              <a:off x="99060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228600" y="1789747"/>
              <a:ext cx="695801" cy="191453"/>
            </a:xfrm>
            <a:prstGeom prst="rect">
              <a:avLst/>
            </a:prstGeom>
          </p:spPr>
        </p:pic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00200" y="1484947"/>
              <a:ext cx="2061210" cy="25527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482590" y="951547"/>
            <a:ext cx="3545206" cy="1029653"/>
            <a:chOff x="5482590" y="951547"/>
            <a:chExt cx="3545206" cy="1029653"/>
          </a:xfrm>
        </p:grpSpPr>
        <p:pic>
          <p:nvPicPr>
            <p:cNvPr id="20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5879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21" name="Right Arrow 20"/>
            <p:cNvSpPr/>
            <p:nvPr/>
          </p:nvSpPr>
          <p:spPr>
            <a:xfrm>
              <a:off x="624459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5482590" y="1789747"/>
              <a:ext cx="695801" cy="191453"/>
            </a:xfrm>
            <a:prstGeom prst="rect">
              <a:avLst/>
            </a:prstGeom>
          </p:spPr>
        </p:pic>
        <p:pic>
          <p:nvPicPr>
            <p:cNvPr id="24" name="Picture 2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854191" y="1484947"/>
              <a:ext cx="2173605" cy="255270"/>
            </a:xfrm>
            <a:prstGeom prst="rect">
              <a:avLst/>
            </a:prstGeom>
          </p:spPr>
        </p:pic>
      </p:grp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81000" y="2286000"/>
            <a:ext cx="3253740" cy="849630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848351" y="2286000"/>
            <a:ext cx="3232785" cy="84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5400000" flipH="1" flipV="1">
            <a:off x="1599406" y="3961606"/>
            <a:ext cx="5943600" cy="1588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6887" y="685800"/>
            <a:ext cx="6367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6643" y="697468"/>
            <a:ext cx="5533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grpSp>
        <p:nvGrpSpPr>
          <p:cNvPr id="3" name="Group 51"/>
          <p:cNvGrpSpPr/>
          <p:nvPr/>
        </p:nvGrpSpPr>
        <p:grpSpPr>
          <a:xfrm>
            <a:off x="228600" y="951547"/>
            <a:ext cx="3432810" cy="1029653"/>
            <a:chOff x="228600" y="951547"/>
            <a:chExt cx="3432810" cy="1029653"/>
          </a:xfrm>
        </p:grpSpPr>
        <p:pic>
          <p:nvPicPr>
            <p:cNvPr id="1027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480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>
              <a:off x="99060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28600" y="1789747"/>
              <a:ext cx="695801" cy="191453"/>
            </a:xfrm>
            <a:prstGeom prst="rect">
              <a:avLst/>
            </a:prstGeom>
          </p:spPr>
        </p:pic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600200" y="1484947"/>
              <a:ext cx="2061210" cy="255270"/>
            </a:xfrm>
            <a:prstGeom prst="rect">
              <a:avLst/>
            </a:prstGeom>
          </p:spPr>
        </p:pic>
      </p:grpSp>
      <p:grpSp>
        <p:nvGrpSpPr>
          <p:cNvPr id="6" name="Group 52"/>
          <p:cNvGrpSpPr/>
          <p:nvPr/>
        </p:nvGrpSpPr>
        <p:grpSpPr>
          <a:xfrm>
            <a:off x="5482590" y="951547"/>
            <a:ext cx="3545206" cy="1029653"/>
            <a:chOff x="5482590" y="951547"/>
            <a:chExt cx="3545206" cy="1029653"/>
          </a:xfrm>
        </p:grpSpPr>
        <p:pic>
          <p:nvPicPr>
            <p:cNvPr id="20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55879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21" name="Right Arrow 20"/>
            <p:cNvSpPr/>
            <p:nvPr/>
          </p:nvSpPr>
          <p:spPr>
            <a:xfrm>
              <a:off x="624459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482590" y="1789747"/>
              <a:ext cx="695801" cy="191453"/>
            </a:xfrm>
            <a:prstGeom prst="rect">
              <a:avLst/>
            </a:prstGeom>
          </p:spPr>
        </p:pic>
        <p:pic>
          <p:nvPicPr>
            <p:cNvPr id="24" name="Picture 23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6854191" y="1484947"/>
              <a:ext cx="2173605" cy="25527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642235" y="2209800"/>
            <a:ext cx="3910965" cy="1333500"/>
            <a:chOff x="2642235" y="3276600"/>
            <a:chExt cx="3910965" cy="1333500"/>
          </a:xfrm>
        </p:grpSpPr>
        <p:sp>
          <p:nvSpPr>
            <p:cNvPr id="25" name="Rectangle 24"/>
            <p:cNvSpPr/>
            <p:nvPr/>
          </p:nvSpPr>
          <p:spPr>
            <a:xfrm>
              <a:off x="4046220" y="3276600"/>
              <a:ext cx="10668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589020" y="35036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13020" y="38084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589020" y="38100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113020" y="35052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674620" y="3733800"/>
              <a:ext cx="922020" cy="150495"/>
            </a:xfrm>
            <a:prstGeom prst="rect">
              <a:avLst/>
            </a:prstGeom>
          </p:spPr>
        </p:pic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5646420" y="3733800"/>
              <a:ext cx="870585" cy="215265"/>
            </a:xfrm>
            <a:prstGeom prst="rect">
              <a:avLst/>
            </a:prstGeom>
          </p:spPr>
        </p:pic>
        <p:pic>
          <p:nvPicPr>
            <p:cNvPr id="32" name="Picture 3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2642235" y="3429000"/>
              <a:ext cx="946785" cy="150495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5646420" y="3429000"/>
              <a:ext cx="906780" cy="16383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4235926" y="4228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6200000" flipH="1">
              <a:off x="4540726" y="4228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4351020" y="4495800"/>
              <a:ext cx="108585" cy="114300"/>
            </a:xfrm>
            <a:prstGeom prst="rect">
              <a:avLst/>
            </a:prstGeom>
          </p:spPr>
        </p:pic>
        <p:pic>
          <p:nvPicPr>
            <p:cNvPr id="37" name="Picture 36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4709160" y="4495800"/>
              <a:ext cx="99060" cy="114300"/>
            </a:xfrm>
            <a:prstGeom prst="rect">
              <a:avLst/>
            </a:prstGeom>
          </p:spPr>
        </p:pic>
      </p:grp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76200" y="2286000"/>
            <a:ext cx="2334522" cy="609600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6781800" y="2286001"/>
            <a:ext cx="2299336" cy="60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terms of quantum measurements…</a:t>
            </a:r>
            <a:endParaRPr lang="en-US" dirty="0"/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43000" y="4495800"/>
            <a:ext cx="6869430" cy="255270"/>
          </a:xfrm>
          <a:prstGeom prst="rect">
            <a:avLst/>
          </a:prstGeom>
        </p:spPr>
      </p:pic>
      <p:pic>
        <p:nvPicPr>
          <p:cNvPr id="41" name="Picture 4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43000" y="4953000"/>
            <a:ext cx="5074920" cy="23050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5715000" y="1274445"/>
            <a:ext cx="2943225" cy="2535555"/>
            <a:chOff x="1143000" y="1447800"/>
            <a:chExt cx="2943225" cy="2535555"/>
          </a:xfrm>
        </p:grpSpPr>
        <p:grpSp>
          <p:nvGrpSpPr>
            <p:cNvPr id="31" name="Group 30"/>
            <p:cNvGrpSpPr/>
            <p:nvPr/>
          </p:nvGrpSpPr>
          <p:grpSpPr>
            <a:xfrm>
              <a:off x="1371600" y="1447800"/>
              <a:ext cx="2714625" cy="2509114"/>
              <a:chOff x="1371600" y="1447800"/>
              <a:chExt cx="2714625" cy="250911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371600" y="1696500"/>
                <a:ext cx="2057400" cy="2260414"/>
                <a:chOff x="1371600" y="1696500"/>
                <a:chExt cx="2057400" cy="2260414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371600" y="2077500"/>
                  <a:ext cx="1676400" cy="1676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rot="5400000" flipH="1" flipV="1">
                  <a:off x="1599406" y="2305306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rot="8100000" flipH="1" flipV="1">
                  <a:off x="2031814" y="2483292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rot="10800000" flipH="1" flipV="1">
                  <a:off x="2209800" y="2915700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rot="13500000" flipH="1" flipV="1">
                  <a:off x="2031814" y="3346520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7" name="Picture 26" descr="addin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524000" y="1447800"/>
                <a:ext cx="1449705" cy="224790"/>
              </a:xfrm>
              <a:prstGeom prst="rect">
                <a:avLst/>
              </a:prstGeom>
            </p:spPr>
          </p:pic>
          <p:pic>
            <p:nvPicPr>
              <p:cNvPr id="28" name="Picture 27" descr="addin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3124200" y="1905000"/>
                <a:ext cx="581025" cy="219075"/>
              </a:xfrm>
              <a:prstGeom prst="rect">
                <a:avLst/>
              </a:prstGeom>
            </p:spPr>
          </p:pic>
          <p:pic>
            <p:nvPicPr>
              <p:cNvPr id="29" name="Picture 28" descr="addin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3048000" y="3733800"/>
                <a:ext cx="571500" cy="219075"/>
              </a:xfrm>
              <a:prstGeom prst="rect">
                <a:avLst/>
              </a:prstGeom>
            </p:spPr>
          </p:pic>
          <p:pic>
            <p:nvPicPr>
              <p:cNvPr id="30" name="Picture 29" descr="addin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3505200" y="2819400"/>
                <a:ext cx="581025" cy="169545"/>
              </a:xfrm>
              <a:prstGeom prst="rect">
                <a:avLst/>
              </a:prstGeom>
            </p:spPr>
          </p:pic>
        </p:grpSp>
        <p:pic>
          <p:nvPicPr>
            <p:cNvPr id="42" name="Picture 41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1143000" y="3810000"/>
              <a:ext cx="714375" cy="173355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715000" y="1355407"/>
            <a:ext cx="2819400" cy="2683193"/>
            <a:chOff x="5715000" y="1355407"/>
            <a:chExt cx="2819400" cy="2683193"/>
          </a:xfrm>
        </p:grpSpPr>
        <p:pic>
          <p:nvPicPr>
            <p:cNvPr id="32" name="Picture 31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7717631" y="1752600"/>
              <a:ext cx="435769" cy="127159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8092916" y="2667000"/>
              <a:ext cx="441484" cy="127159"/>
            </a:xfrm>
            <a:prstGeom prst="rect">
              <a:avLst/>
            </a:prstGeom>
          </p:spPr>
        </p:pic>
        <p:pic>
          <p:nvPicPr>
            <p:cNvPr id="34" name="Picture 33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7696200" y="3581400"/>
              <a:ext cx="442913" cy="128588"/>
            </a:xfrm>
            <a:prstGeom prst="rect">
              <a:avLst/>
            </a:prstGeom>
          </p:spPr>
        </p:pic>
        <p:pic>
          <p:nvPicPr>
            <p:cNvPr id="35" name="Picture 34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/>
            <a:stretch>
              <a:fillRect/>
            </a:stretch>
          </p:blipFill>
          <p:spPr>
            <a:xfrm>
              <a:off x="7315200" y="3874294"/>
              <a:ext cx="435769" cy="164306"/>
            </a:xfrm>
            <a:prstGeom prst="rect">
              <a:avLst/>
            </a:prstGeom>
          </p:spPr>
        </p:pic>
        <p:pic>
          <p:nvPicPr>
            <p:cNvPr id="36" name="Picture 35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/>
            <a:stretch>
              <a:fillRect/>
            </a:stretch>
          </p:blipFill>
          <p:spPr>
            <a:xfrm>
              <a:off x="8001000" y="3188494"/>
              <a:ext cx="434340" cy="164306"/>
            </a:xfrm>
            <a:prstGeom prst="rect">
              <a:avLst/>
            </a:prstGeom>
          </p:spPr>
        </p:pic>
        <p:pic>
          <p:nvPicPr>
            <p:cNvPr id="37" name="Picture 36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/>
            <a:stretch>
              <a:fillRect/>
            </a:stretch>
          </p:blipFill>
          <p:spPr>
            <a:xfrm>
              <a:off x="7953375" y="2209800"/>
              <a:ext cx="428625" cy="164306"/>
            </a:xfrm>
            <a:prstGeom prst="rect">
              <a:avLst/>
            </a:prstGeom>
          </p:spPr>
        </p:pic>
        <p:pic>
          <p:nvPicPr>
            <p:cNvPr id="38" name="Picture 37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7239000" y="1371600"/>
              <a:ext cx="435769" cy="164306"/>
            </a:xfrm>
            <a:prstGeom prst="rect">
              <a:avLst/>
            </a:prstGeom>
          </p:spPr>
        </p:pic>
        <p:pic>
          <p:nvPicPr>
            <p:cNvPr id="39" name="Picture 38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/>
            <a:stretch>
              <a:fillRect/>
            </a:stretch>
          </p:blipFill>
          <p:spPr>
            <a:xfrm>
              <a:off x="5999321" y="1355407"/>
              <a:ext cx="1087279" cy="168593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5715000" y="1524000"/>
              <a:ext cx="2286000" cy="2390250"/>
              <a:chOff x="5715000" y="1524000"/>
              <a:chExt cx="2286000" cy="239025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943600" y="1524000"/>
                <a:ext cx="2057400" cy="2390250"/>
                <a:chOff x="5943600" y="1524000"/>
                <a:chExt cx="2057400" cy="239025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5943600" y="1905000"/>
                  <a:ext cx="1676400" cy="1676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/>
                <p:nvPr/>
              </p:nvCxnSpPr>
              <p:spPr>
                <a:xfrm rot="5400000" flipH="1" flipV="1">
                  <a:off x="6171406" y="2132806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rot="6720000" flipH="1" flipV="1">
                  <a:off x="6400303" y="2164915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rot="8100000" flipH="1" flipV="1">
                  <a:off x="6603814" y="2310792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rot="9420000" flipH="1" flipV="1">
                  <a:off x="6733650" y="2503485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rot="10800000" flipH="1" flipV="1">
                  <a:off x="6781800" y="2743200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rot="12120000" flipH="1" flipV="1">
                  <a:off x="6749691" y="2971800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3500000" flipH="1" flipV="1">
                  <a:off x="6603814" y="3174020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rot="14820000" flipH="1" flipV="1">
                  <a:off x="6411121" y="3303856"/>
                  <a:ext cx="1219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4" name="Picture 43" descr="addin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6"/>
              <a:stretch>
                <a:fillRect/>
              </a:stretch>
            </p:blipFill>
            <p:spPr>
              <a:xfrm>
                <a:off x="5715000" y="3657600"/>
                <a:ext cx="720090" cy="173355"/>
              </a:xfrm>
              <a:prstGeom prst="rect">
                <a:avLst/>
              </a:prstGeom>
            </p:spPr>
          </p:pic>
        </p:grpSp>
      </p:grpSp>
      <p:pic>
        <p:nvPicPr>
          <p:cNvPr id="49" name="Picture 4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304801" y="1828801"/>
            <a:ext cx="4554855" cy="558165"/>
          </a:xfrm>
          <a:prstGeom prst="rect">
            <a:avLst/>
          </a:prstGeom>
        </p:spPr>
      </p:pic>
      <p:pic>
        <p:nvPicPr>
          <p:cNvPr id="54" name="Picture 5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304800" y="2590800"/>
            <a:ext cx="4556760" cy="619125"/>
          </a:xfrm>
          <a:prstGeom prst="rect">
            <a:avLst/>
          </a:prstGeom>
        </p:spPr>
      </p:pic>
      <p:pic>
        <p:nvPicPr>
          <p:cNvPr id="53" name="Picture 5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280035" y="3429000"/>
            <a:ext cx="4901565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 rot="5400000" flipH="1" flipV="1">
            <a:off x="1599406" y="3961606"/>
            <a:ext cx="5943600" cy="1588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43400" y="3733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05200" y="3124200"/>
            <a:ext cx="2133600" cy="228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6887" y="685800"/>
            <a:ext cx="6367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6643" y="697468"/>
            <a:ext cx="5533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grpSp>
        <p:nvGrpSpPr>
          <p:cNvPr id="3" name="Group 51"/>
          <p:cNvGrpSpPr/>
          <p:nvPr/>
        </p:nvGrpSpPr>
        <p:grpSpPr>
          <a:xfrm>
            <a:off x="228600" y="951547"/>
            <a:ext cx="3432810" cy="1029653"/>
            <a:chOff x="228600" y="951547"/>
            <a:chExt cx="3432810" cy="1029653"/>
          </a:xfrm>
        </p:grpSpPr>
        <p:pic>
          <p:nvPicPr>
            <p:cNvPr id="1027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480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>
              <a:off x="99060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28600" y="1789747"/>
              <a:ext cx="695801" cy="191453"/>
            </a:xfrm>
            <a:prstGeom prst="rect">
              <a:avLst/>
            </a:prstGeom>
          </p:spPr>
        </p:pic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600200" y="1484947"/>
              <a:ext cx="2061210" cy="255270"/>
            </a:xfrm>
            <a:prstGeom prst="rect">
              <a:avLst/>
            </a:prstGeom>
          </p:spPr>
        </p:pic>
      </p:grpSp>
      <p:grpSp>
        <p:nvGrpSpPr>
          <p:cNvPr id="6" name="Group 52"/>
          <p:cNvGrpSpPr/>
          <p:nvPr/>
        </p:nvGrpSpPr>
        <p:grpSpPr>
          <a:xfrm>
            <a:off x="5482590" y="951547"/>
            <a:ext cx="3545206" cy="1029653"/>
            <a:chOff x="5482590" y="951547"/>
            <a:chExt cx="3545206" cy="1029653"/>
          </a:xfrm>
        </p:grpSpPr>
        <p:pic>
          <p:nvPicPr>
            <p:cNvPr id="20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55879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21" name="Right Arrow 20"/>
            <p:cNvSpPr/>
            <p:nvPr/>
          </p:nvSpPr>
          <p:spPr>
            <a:xfrm>
              <a:off x="624459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482590" y="1789747"/>
              <a:ext cx="695801" cy="191453"/>
            </a:xfrm>
            <a:prstGeom prst="rect">
              <a:avLst/>
            </a:prstGeom>
          </p:spPr>
        </p:pic>
        <p:pic>
          <p:nvPicPr>
            <p:cNvPr id="24" name="Picture 23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6854191" y="1484947"/>
              <a:ext cx="2173605" cy="255270"/>
            </a:xfrm>
            <a:prstGeom prst="rect">
              <a:avLst/>
            </a:prstGeom>
          </p:spPr>
        </p:pic>
      </p:grpSp>
      <p:grpSp>
        <p:nvGrpSpPr>
          <p:cNvPr id="7" name="Group 37"/>
          <p:cNvGrpSpPr/>
          <p:nvPr/>
        </p:nvGrpSpPr>
        <p:grpSpPr>
          <a:xfrm>
            <a:off x="2642235" y="2209800"/>
            <a:ext cx="3910965" cy="762000"/>
            <a:chOff x="2642235" y="3276600"/>
            <a:chExt cx="3910965" cy="762000"/>
          </a:xfrm>
        </p:grpSpPr>
        <p:sp>
          <p:nvSpPr>
            <p:cNvPr id="25" name="Rectangle 24"/>
            <p:cNvSpPr/>
            <p:nvPr/>
          </p:nvSpPr>
          <p:spPr>
            <a:xfrm>
              <a:off x="4046220" y="3276600"/>
              <a:ext cx="10668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589020" y="35036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13020" y="38084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589020" y="38100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113020" y="35052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674620" y="3733800"/>
              <a:ext cx="922020" cy="150495"/>
            </a:xfrm>
            <a:prstGeom prst="rect">
              <a:avLst/>
            </a:prstGeom>
          </p:spPr>
        </p:pic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5646420" y="3733800"/>
              <a:ext cx="870585" cy="215265"/>
            </a:xfrm>
            <a:prstGeom prst="rect">
              <a:avLst/>
            </a:prstGeom>
          </p:spPr>
        </p:pic>
        <p:pic>
          <p:nvPicPr>
            <p:cNvPr id="32" name="Picture 31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2642235" y="3429000"/>
              <a:ext cx="946785" cy="150495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5646420" y="3429000"/>
              <a:ext cx="906780" cy="163830"/>
            </a:xfrm>
            <a:prstGeom prst="rect">
              <a:avLst/>
            </a:prstGeom>
          </p:spPr>
        </p:pic>
      </p:grp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6200" y="2286000"/>
            <a:ext cx="2334522" cy="609600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6781800" y="2286001"/>
            <a:ext cx="2299336" cy="604304"/>
          </a:xfrm>
          <a:prstGeom prst="rect">
            <a:avLst/>
          </a:prstGeom>
        </p:spPr>
      </p:pic>
      <p:pic>
        <p:nvPicPr>
          <p:cNvPr id="47" name="Picture 5" descr="C:\Users\Stacey\AppData\Local\Microsoft\Windows\Temporary Internet Files\Content.IE5\H4BTNYZ6\MC900293696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09700" y="3353115"/>
            <a:ext cx="876300" cy="914085"/>
          </a:xfrm>
          <a:prstGeom prst="rect">
            <a:avLst/>
          </a:prstGeom>
          <a:noFill/>
        </p:spPr>
      </p:pic>
      <p:pic>
        <p:nvPicPr>
          <p:cNvPr id="48" name="Picture 12" descr="C:\Users\Stacey\AppData\Local\Microsoft\Windows\Temporary Internet Files\Content.IE5\0635OYY9\MC900293692[1].wm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58000" y="3362539"/>
            <a:ext cx="952500" cy="904662"/>
          </a:xfrm>
          <a:prstGeom prst="rect">
            <a:avLst/>
          </a:prstGeom>
          <a:noFill/>
        </p:spPr>
      </p:pic>
      <p:sp>
        <p:nvSpPr>
          <p:cNvPr id="50" name="Oval Callout 49"/>
          <p:cNvSpPr/>
          <p:nvPr/>
        </p:nvSpPr>
        <p:spPr>
          <a:xfrm>
            <a:off x="2209800" y="3200400"/>
            <a:ext cx="914400" cy="457200"/>
          </a:xfrm>
          <a:prstGeom prst="wedgeEllipseCallout">
            <a:avLst>
              <a:gd name="adj1" fmla="val -46591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Callout 50"/>
          <p:cNvSpPr/>
          <p:nvPr/>
        </p:nvSpPr>
        <p:spPr>
          <a:xfrm>
            <a:off x="7848600" y="3200400"/>
            <a:ext cx="914400" cy="457200"/>
          </a:xfrm>
          <a:prstGeom prst="wedgeEllipseCallout">
            <a:avLst>
              <a:gd name="adj1" fmla="val -46591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9000" y="3048000"/>
            <a:ext cx="22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Nonlocality</a:t>
            </a:r>
            <a:r>
              <a:rPr lang="en-US" dirty="0" smtClean="0"/>
              <a:t> Estimation</a:t>
            </a:r>
            <a:endParaRPr lang="en-US" dirty="0"/>
          </a:p>
        </p:txBody>
      </p:sp>
      <p:pic>
        <p:nvPicPr>
          <p:cNvPr id="42" name="Picture 4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2286000" y="3733800"/>
            <a:ext cx="4630579" cy="195739"/>
          </a:xfrm>
          <a:prstGeom prst="rect">
            <a:avLst/>
          </a:prstGeom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3749992" y="4005739"/>
            <a:ext cx="1660208" cy="26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4" grpId="0" animBg="1"/>
      <p:bldP spid="50" grpId="0" animBg="1"/>
      <p:bldP spid="51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 rot="5400000" flipH="1" flipV="1">
            <a:off x="1599406" y="3961606"/>
            <a:ext cx="5943600" cy="1588"/>
          </a:xfrm>
          <a:prstGeom prst="line">
            <a:avLst/>
          </a:prstGeom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343400" y="3733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81400" y="5638800"/>
            <a:ext cx="1981200" cy="228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733800" y="4419600"/>
            <a:ext cx="1600200" cy="228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05200" y="3124200"/>
            <a:ext cx="2133600" cy="2286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6887" y="685800"/>
            <a:ext cx="6367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66643" y="697468"/>
            <a:ext cx="55335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grpSp>
        <p:nvGrpSpPr>
          <p:cNvPr id="3" name="Group 51"/>
          <p:cNvGrpSpPr/>
          <p:nvPr/>
        </p:nvGrpSpPr>
        <p:grpSpPr>
          <a:xfrm>
            <a:off x="228600" y="951547"/>
            <a:ext cx="3432810" cy="1029653"/>
            <a:chOff x="228600" y="951547"/>
            <a:chExt cx="3432810" cy="1029653"/>
          </a:xfrm>
        </p:grpSpPr>
        <p:pic>
          <p:nvPicPr>
            <p:cNvPr id="1027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0480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>
              <a:off x="99060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ddin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228600" y="1789747"/>
              <a:ext cx="695801" cy="191453"/>
            </a:xfrm>
            <a:prstGeom prst="rect">
              <a:avLst/>
            </a:prstGeom>
          </p:spPr>
        </p:pic>
        <p:pic>
          <p:nvPicPr>
            <p:cNvPr id="16" name="Picture 15" descr="addin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1600200" y="1484947"/>
              <a:ext cx="2061210" cy="255270"/>
            </a:xfrm>
            <a:prstGeom prst="rect">
              <a:avLst/>
            </a:prstGeom>
          </p:spPr>
        </p:pic>
      </p:grpSp>
      <p:grpSp>
        <p:nvGrpSpPr>
          <p:cNvPr id="6" name="Group 52"/>
          <p:cNvGrpSpPr/>
          <p:nvPr/>
        </p:nvGrpSpPr>
        <p:grpSpPr>
          <a:xfrm>
            <a:off x="5482590" y="951547"/>
            <a:ext cx="3545206" cy="1029653"/>
            <a:chOff x="5482590" y="951547"/>
            <a:chExt cx="3545206" cy="1029653"/>
          </a:xfrm>
        </p:grpSpPr>
        <p:pic>
          <p:nvPicPr>
            <p:cNvPr id="20" name="Picture 3" descr="C:\Users\Stacey\AppData\Local\Microsoft\Windows\Temporary Internet Files\Content.IE5\FV75WE1A\MM900295149[1].gif"/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558790" y="951547"/>
              <a:ext cx="523875" cy="857250"/>
            </a:xfrm>
            <a:prstGeom prst="rect">
              <a:avLst/>
            </a:prstGeom>
            <a:noFill/>
          </p:spPr>
        </p:pic>
        <p:sp>
          <p:nvSpPr>
            <p:cNvPr id="21" name="Right Arrow 20"/>
            <p:cNvSpPr/>
            <p:nvPr/>
          </p:nvSpPr>
          <p:spPr>
            <a:xfrm>
              <a:off x="6244590" y="1484947"/>
              <a:ext cx="457200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ddin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5482590" y="1789747"/>
              <a:ext cx="695801" cy="191453"/>
            </a:xfrm>
            <a:prstGeom prst="rect">
              <a:avLst/>
            </a:prstGeom>
          </p:spPr>
        </p:pic>
        <p:pic>
          <p:nvPicPr>
            <p:cNvPr id="24" name="Picture 23" descr="addin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6854191" y="1484947"/>
              <a:ext cx="2173605" cy="255270"/>
            </a:xfrm>
            <a:prstGeom prst="rect">
              <a:avLst/>
            </a:prstGeom>
          </p:spPr>
        </p:pic>
      </p:grpSp>
      <p:grpSp>
        <p:nvGrpSpPr>
          <p:cNvPr id="7" name="Group 37"/>
          <p:cNvGrpSpPr/>
          <p:nvPr/>
        </p:nvGrpSpPr>
        <p:grpSpPr>
          <a:xfrm>
            <a:off x="2642235" y="2209800"/>
            <a:ext cx="3910965" cy="762000"/>
            <a:chOff x="2642235" y="3276600"/>
            <a:chExt cx="3910965" cy="762000"/>
          </a:xfrm>
        </p:grpSpPr>
        <p:sp>
          <p:nvSpPr>
            <p:cNvPr id="25" name="Rectangle 24"/>
            <p:cNvSpPr/>
            <p:nvPr/>
          </p:nvSpPr>
          <p:spPr>
            <a:xfrm>
              <a:off x="4046220" y="3276600"/>
              <a:ext cx="10668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3589020" y="35036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113020" y="3808412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589020" y="38100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113020" y="3505200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addin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2674620" y="3733800"/>
              <a:ext cx="922020" cy="150495"/>
            </a:xfrm>
            <a:prstGeom prst="rect">
              <a:avLst/>
            </a:prstGeom>
          </p:spPr>
        </p:pic>
        <p:pic>
          <p:nvPicPr>
            <p:cNvPr id="31" name="Picture 30" descr="addin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5646420" y="3733800"/>
              <a:ext cx="870585" cy="215265"/>
            </a:xfrm>
            <a:prstGeom prst="rect">
              <a:avLst/>
            </a:prstGeom>
          </p:spPr>
        </p:pic>
        <p:pic>
          <p:nvPicPr>
            <p:cNvPr id="32" name="Picture 31" descr="addin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>
              <a:off x="2642235" y="3429000"/>
              <a:ext cx="946785" cy="150495"/>
            </a:xfrm>
            <a:prstGeom prst="rect">
              <a:avLst/>
            </a:prstGeom>
          </p:spPr>
        </p:pic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5646420" y="3429000"/>
              <a:ext cx="906780" cy="163830"/>
            </a:xfrm>
            <a:prstGeom prst="rect">
              <a:avLst/>
            </a:prstGeom>
          </p:spPr>
        </p:pic>
      </p:grpSp>
      <p:pic>
        <p:nvPicPr>
          <p:cNvPr id="46" name="Picture 4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76200" y="2286000"/>
            <a:ext cx="2334522" cy="609600"/>
          </a:xfrm>
          <a:prstGeom prst="rect">
            <a:avLst/>
          </a:prstGeom>
        </p:spPr>
      </p:pic>
      <p:pic>
        <p:nvPicPr>
          <p:cNvPr id="45" name="Picture 4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6781800" y="2286001"/>
            <a:ext cx="2299336" cy="604304"/>
          </a:xfrm>
          <a:prstGeom prst="rect">
            <a:avLst/>
          </a:prstGeom>
        </p:spPr>
      </p:pic>
      <p:pic>
        <p:nvPicPr>
          <p:cNvPr id="47" name="Picture 5" descr="C:\Users\Stacey\AppData\Local\Microsoft\Windows\Temporary Internet Files\Content.IE5\H4BTNYZ6\MC900293696[1].wmf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409700" y="3353115"/>
            <a:ext cx="876300" cy="914085"/>
          </a:xfrm>
          <a:prstGeom prst="rect">
            <a:avLst/>
          </a:prstGeom>
          <a:noFill/>
        </p:spPr>
      </p:pic>
      <p:pic>
        <p:nvPicPr>
          <p:cNvPr id="48" name="Picture 12" descr="C:\Users\Stacey\AppData\Local\Microsoft\Windows\Temporary Internet Files\Content.IE5\0635OYY9\MC900293692[1].wm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858000" y="3362539"/>
            <a:ext cx="952500" cy="904662"/>
          </a:xfrm>
          <a:prstGeom prst="rect">
            <a:avLst/>
          </a:prstGeom>
          <a:noFill/>
        </p:spPr>
      </p:pic>
      <p:sp>
        <p:nvSpPr>
          <p:cNvPr id="50" name="Oval Callout 49"/>
          <p:cNvSpPr/>
          <p:nvPr/>
        </p:nvSpPr>
        <p:spPr>
          <a:xfrm>
            <a:off x="2209800" y="3200400"/>
            <a:ext cx="914400" cy="457200"/>
          </a:xfrm>
          <a:prstGeom prst="wedgeEllipseCallout">
            <a:avLst>
              <a:gd name="adj1" fmla="val -46591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Callout 50"/>
          <p:cNvSpPr/>
          <p:nvPr/>
        </p:nvSpPr>
        <p:spPr>
          <a:xfrm>
            <a:off x="7848600" y="3200400"/>
            <a:ext cx="914400" cy="457200"/>
          </a:xfrm>
          <a:prstGeom prst="wedgeEllipseCallout">
            <a:avLst>
              <a:gd name="adj1" fmla="val -46591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3124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29000" y="3048000"/>
            <a:ext cx="229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Nonlocality</a:t>
            </a:r>
            <a:r>
              <a:rPr lang="en-US" dirty="0" smtClean="0"/>
              <a:t> Estimation</a:t>
            </a:r>
            <a:endParaRPr lang="en-US" dirty="0"/>
          </a:p>
        </p:txBody>
      </p:sp>
      <p:pic>
        <p:nvPicPr>
          <p:cNvPr id="42" name="Picture 4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2286000" y="3733800"/>
            <a:ext cx="4630579" cy="195739"/>
          </a:xfrm>
          <a:prstGeom prst="rect">
            <a:avLst/>
          </a:prstGeom>
        </p:spPr>
      </p:pic>
      <p:pic>
        <p:nvPicPr>
          <p:cNvPr id="43" name="Picture 4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3749992" y="4005739"/>
            <a:ext cx="1660208" cy="26146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0" y="44180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2619" y="4343400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Correction</a:t>
            </a:r>
            <a:endParaRPr lang="en-US" dirty="0"/>
          </a:p>
        </p:txBody>
      </p:sp>
      <p:pic>
        <p:nvPicPr>
          <p:cNvPr id="41" name="Picture 5" descr="C:\Users\Stacey\AppData\Local\Microsoft\Windows\Temporary Internet Files\Content.IE5\H4BTNYZ6\MC900293696[1].wmf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371600" y="4648514"/>
            <a:ext cx="876300" cy="914085"/>
          </a:xfrm>
          <a:prstGeom prst="rect">
            <a:avLst/>
          </a:prstGeom>
          <a:noFill/>
        </p:spPr>
      </p:pic>
      <p:pic>
        <p:nvPicPr>
          <p:cNvPr id="44" name="Picture 12" descr="C:\Users\Stacey\AppData\Local\Microsoft\Windows\Temporary Internet Files\Content.IE5\0635OYY9\MC900293692[1].wm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819900" y="4657938"/>
            <a:ext cx="952500" cy="904662"/>
          </a:xfrm>
          <a:prstGeom prst="rect">
            <a:avLst/>
          </a:prstGeom>
          <a:noFill/>
        </p:spPr>
      </p:pic>
      <p:sp>
        <p:nvSpPr>
          <p:cNvPr id="49" name="Oval Callout 48"/>
          <p:cNvSpPr/>
          <p:nvPr/>
        </p:nvSpPr>
        <p:spPr>
          <a:xfrm>
            <a:off x="2171700" y="4495799"/>
            <a:ext cx="1028700" cy="457200"/>
          </a:xfrm>
          <a:prstGeom prst="wedgeEllipseCallout">
            <a:avLst>
              <a:gd name="adj1" fmla="val -46591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=f(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563721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05200" y="5574268"/>
            <a:ext cx="214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Privacy Amplification</a:t>
            </a:r>
            <a:endParaRPr lang="en-US" dirty="0"/>
          </a:p>
        </p:txBody>
      </p:sp>
      <p:pic>
        <p:nvPicPr>
          <p:cNvPr id="58" name="Picture 5" descr="C:\Users\Stacey\AppData\Local\Microsoft\Windows\Temporary Internet Files\Content.IE5\H4BTNYZ6\MC900293696[1].wmf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371600" y="5867714"/>
            <a:ext cx="876300" cy="914085"/>
          </a:xfrm>
          <a:prstGeom prst="rect">
            <a:avLst/>
          </a:prstGeom>
          <a:noFill/>
        </p:spPr>
      </p:pic>
      <p:pic>
        <p:nvPicPr>
          <p:cNvPr id="59" name="Picture 12" descr="C:\Users\Stacey\AppData\Local\Microsoft\Windows\Temporary Internet Files\Content.IE5\0635OYY9\MC900293692[1].wm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819900" y="5877138"/>
            <a:ext cx="952500" cy="904662"/>
          </a:xfrm>
          <a:prstGeom prst="rect">
            <a:avLst/>
          </a:prstGeom>
          <a:noFill/>
        </p:spPr>
      </p:pic>
      <p:sp>
        <p:nvSpPr>
          <p:cNvPr id="60" name="Oval Callout 59"/>
          <p:cNvSpPr/>
          <p:nvPr/>
        </p:nvSpPr>
        <p:spPr>
          <a:xfrm flipV="1">
            <a:off x="2171700" y="6248398"/>
            <a:ext cx="2171700" cy="457201"/>
          </a:xfrm>
          <a:prstGeom prst="wedgeEllipseCallout">
            <a:avLst>
              <a:gd name="adj1" fmla="val -52333"/>
              <a:gd name="adj2" fmla="val 391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6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2362200" y="6344602"/>
            <a:ext cx="1854518" cy="208598"/>
          </a:xfrm>
          <a:prstGeom prst="rect">
            <a:avLst/>
          </a:prstGeom>
        </p:spPr>
      </p:pic>
      <p:pic>
        <p:nvPicPr>
          <p:cNvPr id="70" name="Picture 6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228600" y="6400800"/>
            <a:ext cx="898684" cy="217170"/>
          </a:xfrm>
          <a:prstGeom prst="rect">
            <a:avLst/>
          </a:prstGeom>
        </p:spPr>
      </p:pic>
      <p:pic>
        <p:nvPicPr>
          <p:cNvPr id="72" name="Picture 7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8077200" y="6400800"/>
            <a:ext cx="982980" cy="217170"/>
          </a:xfrm>
          <a:prstGeom prst="rect">
            <a:avLst/>
          </a:prstGeom>
        </p:spPr>
      </p:pic>
      <p:sp>
        <p:nvSpPr>
          <p:cNvPr id="66" name="Oval Callout 65"/>
          <p:cNvSpPr/>
          <p:nvPr/>
        </p:nvSpPr>
        <p:spPr>
          <a:xfrm>
            <a:off x="5791200" y="4953000"/>
            <a:ext cx="990600" cy="457200"/>
          </a:xfrm>
          <a:prstGeom prst="wedgeEllipseCallout">
            <a:avLst>
              <a:gd name="adj1" fmla="val 58795"/>
              <a:gd name="adj2" fmla="val -358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Thanks!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848600" y="4572000"/>
            <a:ext cx="1222534" cy="457200"/>
            <a:chOff x="7848600" y="4876800"/>
            <a:chExt cx="1222534" cy="457200"/>
          </a:xfrm>
        </p:grpSpPr>
        <p:sp>
          <p:nvSpPr>
            <p:cNvPr id="65" name="Rectangle 64"/>
            <p:cNvSpPr/>
            <p:nvPr/>
          </p:nvSpPr>
          <p:spPr>
            <a:xfrm>
              <a:off x="8229600" y="4876800"/>
              <a:ext cx="457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EC</a:t>
              </a:r>
              <a:endParaRPr lang="en-US" dirty="0"/>
            </a:p>
          </p:txBody>
        </p:sp>
        <p:pic>
          <p:nvPicPr>
            <p:cNvPr id="68" name="Picture 67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/>
            <a:stretch>
              <a:fillRect/>
            </a:stretch>
          </p:blipFill>
          <p:spPr>
            <a:xfrm>
              <a:off x="7848601" y="4936331"/>
              <a:ext cx="76200" cy="76200"/>
            </a:xfrm>
            <a:prstGeom prst="rect">
              <a:avLst/>
            </a:prstGeom>
          </p:spPr>
        </p:pic>
        <p:pic>
          <p:nvPicPr>
            <p:cNvPr id="69" name="Picture 68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 cstate="print"/>
            <a:stretch>
              <a:fillRect/>
            </a:stretch>
          </p:blipFill>
          <p:spPr>
            <a:xfrm>
              <a:off x="7848600" y="5199697"/>
              <a:ext cx="108585" cy="134303"/>
            </a:xfrm>
            <a:prstGeom prst="rect">
              <a:avLst/>
            </a:prstGeom>
          </p:spPr>
        </p:pic>
        <p:pic>
          <p:nvPicPr>
            <p:cNvPr id="71" name="Picture 70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1" cstate="print"/>
            <a:stretch>
              <a:fillRect/>
            </a:stretch>
          </p:blipFill>
          <p:spPr>
            <a:xfrm>
              <a:off x="8915400" y="5037296"/>
              <a:ext cx="155734" cy="144304"/>
            </a:xfrm>
            <a:prstGeom prst="rect">
              <a:avLst/>
            </a:prstGeom>
          </p:spPr>
        </p:pic>
        <p:cxnSp>
          <p:nvCxnSpPr>
            <p:cNvPr id="78" name="Straight Arrow Connector 77"/>
            <p:cNvCxnSpPr/>
            <p:nvPr/>
          </p:nvCxnSpPr>
          <p:spPr>
            <a:xfrm>
              <a:off x="8001000" y="5256212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8686800" y="5103812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8001000" y="4951412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8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/>
          <a:stretch>
            <a:fillRect/>
          </a:stretch>
        </p:blipFill>
        <p:spPr>
          <a:xfrm>
            <a:off x="7737634" y="5181601"/>
            <a:ext cx="1330166" cy="374333"/>
          </a:xfrm>
          <a:prstGeom prst="rect">
            <a:avLst/>
          </a:prstGeom>
        </p:spPr>
      </p:pic>
      <p:sp>
        <p:nvSpPr>
          <p:cNvPr id="87" name="Oval Callout 86"/>
          <p:cNvSpPr/>
          <p:nvPr/>
        </p:nvSpPr>
        <p:spPr>
          <a:xfrm>
            <a:off x="5943600" y="6248400"/>
            <a:ext cx="838200" cy="457200"/>
          </a:xfrm>
          <a:prstGeom prst="wedgeEllipseCallout">
            <a:avLst>
              <a:gd name="adj1" fmla="val 58795"/>
              <a:gd name="adj2" fmla="val -358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Got it!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" name="Picture 90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/>
          <a:stretch>
            <a:fillRect/>
          </a:stretch>
        </p:blipFill>
        <p:spPr>
          <a:xfrm>
            <a:off x="152400" y="4495800"/>
            <a:ext cx="1492758" cy="166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36" grpId="0"/>
      <p:bldP spid="49" grpId="0" animBg="1"/>
      <p:bldP spid="54" grpId="1"/>
      <p:bldP spid="60" grpId="0" animBg="1"/>
      <p:bldP spid="66" grpId="0" animBg="1"/>
      <p:bldP spid="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A correlation $P_{A,B|X,Y}$ is \emph{non-signaling} if &#10;$P_{A|X,Y}=P_{A|X}$ and $P_{B|X,Y}=P_{B|Y}$.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1\dots a_N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r\{\langle\mathcal{B}_1\dots\mathcal{B}_{N-N_n+1}\rangle\leq&#10;(\mathcal{B}_{est}+N_n^{-1/4})^{N-N_n+1}\}&#10;\geq 1-2(N+1)\exp(-\frac{\sqrt{N_n}}{4(\frac{1}{2}+M)^2})$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cal{B}[A,B,X,Y]=\frac{1}{2}+M(A\oplus B\oplus I\{X=M-1\}I\{Y=0\})$ &#10;&#10;&#10;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A random function $G:X\rightarrow Y$ is \emph{two-universal} if for any $x_1,x_2\in X$, we have $P(G(x_1)=G(x_2))\leq \frac{1}{\lvert Y\rvert}$. 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\textbf{Theorem:} Let $P_{A,B,E|X,Y,Z}$ be a ($2N+1$)-partite&#10;nonsignaling distribution (that is, no signaling between any of the&#10;$2N+1$ parts). Let $C=f(A)$ for $f:\{0,1\}^N\rightarrow\{0,1\}^{N_c}$&#10;and let $K=g(A)$ for $g\in G$, a two-universal random function &#10;$G:\{0,1\}^{N}\rightarrow\{0,1\}^{N_s}$. Then:&#10;$$\sum_{k,c,g}\max_z\sum_e\lvert P_{K,C,E,G|X,Z}(k,c,e,g,0,z)-2^{-N_s}P_{C,E,G|X,Z}(c,e,g,0,z)\rvert$$&#10;$$\leq 2^{\frac{N+N_s+N_c+1}{2}}\langle\mathcal{B}_1\dots\mathcal{B}_N\rangle$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ecurity of the secret key can be bounded in terms of $\langle\mathcal{B}_1\dots\mathcal{B}_N\rangle$,&#10;but this value is not necesarily known, particularly if Alice and &#10;Bob don't trust or don't have control over their devices. 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parbox{4.9in}{&#10;\noindent \textbf{Theorem:} &#10;Let $P_{A,B,E|X,Y,Z}$ be a ($2N+1$)-partite nonsignaling distribution&#10;with marginal distribution $P_{A,B|X,Y}$ symmetric in the $N$ variables&#10;$(A_i,B_i,X_i,Y_i)$, $i\in\{1,\dots,N\}$. Suppose $X_i=0$ for $i\in\{1,\dots,N_r\}$,&#10;and let $\mathbf{A}_r:=(A_1,\dots,A_{N_r})$. Suppose $(X_i,Y_i)\in_R\{(x,y)|y=x \vee y=x+1\pmod M\}$ for $i\in\{N_r+1,\dots,N\}$.&#10;Write $\mathcal{B}_{est}=\frac{1}{N_n}\sum_{i=N_r+1}^N \mathcal{B}[A_i,B_i,X_i,Y_i]$ &#10;for $N_n=N-N_r$.\\&#10;&#10;Let $C=f(\mathbf{A}_r)$ for $f:\{0,1\}^{N_r}\rightarrow\{0,1\}^{N_c}$ and &#10;$K=g(\mathbf{A}_r)$ where $G:\{0,1\}^{N_r}\rightarrow\{0,1\}^{N_s}$ is a &#10;two-universal random function and $N_s = N_r2\log\frac{1/\sqrt{2}}{\mathcal{B}_{est}+N_n^{-1/4}}-N_c-\sqrt{N_n}$.\\&#10;&#10;Then with probability at least $1-3Ne^{-\sqrt{N_n}(3M)^{-2}}$:&#10;$$\sum_{k,c,g}\max_z\sum_e\lvert P_{K,C,E,G|Z}(k,c,e,g,z)-2^{-N_s}P_{C,E,G|Z}(c,e,g,z)\rvert\leq 2^{-\frac{\sqrt{N_n}}{2}}$$&#10;}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r\{\langle\mathcal{B}_1\dots\mathcal{B}_{N_r}\rangle\leq&#10;(\mathcal{B}_{est}+N_n^{-1/4})^{N_r}\}&#10;\geq 1-2(N+1)\exp(-\frac{\sqrt{N_n}}{4(\frac{1}{2}+M)^2})$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parbox{4.9in}{&#10;\noindent \textbf{Theorem:} &#10;Let $N_s = N_r2\log\frac{1/\sqrt{2}}{\mathcal{B}_{est}+N_n^{-1/4}}-N_c-\sqrt{N_n}$.\\&#10;&#10;Then with probability at least $1-3Ne^{-\sqrt{N_n}(3m)^{-2}}$:&#10;$$\sum_{k,c,g}\max_z\sum_e\lvert P_{K,C,E,G|Z}(k,c,e,g,z)-2^{-N_s}P_{C,E,G|Z}(c,e,g,z)\rvert\leq 2^{-\frac{\sqrt{N_n}}{2}}$$&#10;}&#10;\end{document}"/>
  <p:tag name="IGUANATEXSIZE" val="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eq 1-3N\exp(-\frac{\sqrt{N_n}}{(3M)^2})$&#10;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sum_{k,c,g}\max_z\sum_e\lvert P_{K,C,E,G|X,Z}(k,c,e,g,0,z)-2^{-N_s}P_{C,E,G|X,Z}(c,e,g,0,z)\rvert\leq 2^{\frac{N+N_s+N_c+1}{2}}\langle\mathcal{B}_1\dots\mathcal{B}_N\rangle$$&#10;&#10;\end{document}"/>
  <p:tag name="IGUANATEXSIZ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_1\dots b_N$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eq 2^{\frac{N+N_s+N_c+1}{2}}(\mathcal{B}_{est}+N_n^{-1/4})^{N_r}$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eq 2^{\frac{1}{2}(N+N_r2\log\frac{1/\sqrt{2}}{\mathcal{B}_{est}+N_n^{-1/4}}-N_c-\sqrt{N_n}+N_c+1)}(\mathcal{B}_{est}+N_n^{-1/4})^{N_r}$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eq \sqrt{2}^{-\sqrt{N_n}}$&#10;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Bell inequality violation $+$ causality $\implies$ universally-composable secure KD.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\textbf{Open Problem:} This security proof requires the nonsignaling assumption to hold between &#10;two of Alice's (or Bob's) subsystems, which is inconvenient to &#10;enforce in practice. A security proof that does not require&#10;this assumption would be highly desirable.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\textbf{main ref:} Masanes, Renner, Christandl, Winter, Barrett. arXiv: quant-ph/0606049v4 (2009)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\textbf{related refs:} \\&#10;\noindent Ben-Or, Horodecki, Leung, Mayers, Oppenheim. \emph{The Universal Composable Security of Quantum Key Distribution}. arXiv: quant-ph/0409078v1 (2004)\\&#10;&#10;\noindent Renner, K\&quot;onig. \emph{Universally Composable Privacy Amplification Against Quantum Adversaries}. arXiv: quant-ph/0403133v2 (2004)\\&#10;&#10;%\noindent Ac\'in, Gisin, Masanes. \emph{From Bell's Theorem to Secure Quantum Key Distribution}. PhysRevLett.97.120405 (2006)\\&#10;&#10;&#10;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\dots x_N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1\dots y_N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i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_i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i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i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Given a correlation $P_{A,B|X,Y}$ that violates a Bell &#10;inequality by a sufficient amount, it is possible to generate a&#10; secret key that is unconditionally secure in any &#10;causality-respecting setting. 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The Braunstein-Caves Bell inequality is defined for &#10;distributions $P_{A,B|X,Y}$ with $A,B\in\{0,1\}$, &#10;$X,Y\in \{0,\dots,M-1\}$, as:&#10;$$E[\frac{1}{2}+M(A\oplus B\oplus I\{X=M-1\}I\{Y=0\})]\geq 1$$ &#10;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We will write $\mathcal{B}[A,B,X,Y]=\frac{1}{2}+M(A\oplus B\oplus I\{X=M-1\}I\{Y=0\})$ so that the &#10;inequality can be restated as $\langle\mathcal{B}\rangle \geq 1$.&#10;&#10;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We will use the notation $\mathcal{B}_i := \mathcal{B}[a_i,b_i,x_i,y_i]$.&#10;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I_i = 0$, $x_i:=0$\\&#10;\indent\textbf{else} $x_i \in_R \{0,\dots,M-1\}$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J_i = 0$, $y_i:=M$\\&#10;\indent\textbf{else} $y_i \in_R \{0,\dots,M-1\}$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J=(J_1,J_2,\dots,J_N)$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=(I_1,I_2,\dots,I_N)$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I_i = 0$, $x_i:=0$\\&#10;\indent\textbf{else} $x_i \in_R \{0,\dots,M-1\}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This so-called universally composable security is unconditionally &#10;secure, independent of the devices used in the protocol, &#10;and the computational power of Eve. 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J_i = 0$, $y_i:=M$\\&#10;\indent\textbf{else} $y_i \in_R \{0,\dots,M-1\}$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1\dots a_N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_1\dots b_N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\dots x_N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1\dots y_N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z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e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J=(J_1,J_2,\dots,J_N)$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We suppose that Alice and Bob have $N$ pairs of &#10;correlated physical systems, from which they wish to derrive&#10; a secret key. 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=(I_1,I_2,\dots,I_N)$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measurements used for nonlocality estimation: &#10;$\{0,\dots,M-1\}$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measurements used for key: &#10;$x=0$ and $y=M$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parbox{2.5in}{&#10;For $x\in\{0,\dots,M-1\}$, the observable $x$ is defined as $\{\lvert 0\rangle\pm e^{i\pi\frac{x}{M}}\lvert 1\rangle\}$.&#10;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parbox{2.5in}{&#10;For $y\in\{0,\dots,M-1\}$, the observable $y$ is defined as $\{\lvert 0\rangle\pm e^{i\pi\frac{y+1/2}{M}}\lvert 1\rangle\}$.&#10;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parbox{2.9in}{&#10;The observable $y=M$ is defined $\{\lvert 0\rangle\pm \vert 1\rangle\}$.&#10;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1$&#10;&#10;&#10;\end{document}"/>
  <p:tag name="IGUANATEXSIZE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2$&#10;&#10;&#10;\end{document}"/>
  <p:tag name="IGUANATEXSIZ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3$&#10;&#10;&#10;\end{document}"/>
  <p:tag name="IGUANATEXSIZ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=3$&#10;&#10;&#10;\end{document}"/>
  <p:tag name="IGUANATEXSIZ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We can think of each of these systems as a box with &#10;two inputs, $x_i$ on Alice's side and $y_i$ on Bob's side, &#10;and two outputs, $a_i$ and $b_i$ for Alice and Bob repectively. &#10;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=2$&#10;&#10;&#10;\end{document}"/>
  <p:tag name="IGUANATEXSIZ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=1$&#10;&#10;&#10;\end{document}"/>
  <p:tag name="IGUANATEXSIZE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=0$&#10;&#10;&#10;\end{document}"/>
  <p:tag name="IGUANATEXSIZ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0,y=M$&#10;&#10;&#10;\end{document}"/>
  <p:tag name="IGUANATEXSIZE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$M=4$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$M=2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0,y=M$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=0$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y=1$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1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In the case of a quantum system, the inputs $x_i$ and $y_i$ are Alice's &#10;and Bob's measurement choices, and the outputs are measurement &#10;outcomes.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I_i = 0$, $x_i:=0$\\&#10;\indent\textbf{else} $x_i \in_R \{0,\dots,M-1\}$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J_i = 0$, $y_i:=M$\\&#10;\indent\textbf{else} $y_i \in_R \{0,\dots,M-1\}$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cal{N}:=\{i|I_i=J_i=1 \wedge (y_i=x_i \vee y_i=x_i+1\pmod M)\}$&#10;&#10;&#10;&#10;&#10;&#10;\end{document}"/>
  <p:tag name="IGUANATEXSIZE" val="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cal{B}_{est}:=\frac{1}{\lvert\mathcal{N}\rvert}\sum_{i\in\mathcal{N}}\mathcal{B}_i$&#10;&#10;&#10;&#10;&#10;\end{document}"/>
  <p:tag name="IGUANATEXSIZE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1\dots a_N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_1\dots b_N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\dots x_N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1\dots y_N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J=(J_1,J_2,\dots,J_N)$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P_{A,B|X,Y}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=(I_1,I_2,\dots,I_N)$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I_i = 0$, $x_i:=0$\\&#10;\indent\textbf{else} $x_i \in_R \{0,\dots,M-1\}$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\textbf{for} $i=1,\dots,N$\\&#10;\indent\textbf{if} $J_i = 0$, $y_i:=M$\\&#10;\indent\textbf{else} $y_i \in_R \{0,\dots,M-1\}$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cal{N}:=\{i|I_i=J_i=1 \wedge (y_i=x_i \vee y_i=x_i+1\pmod M)\}$&#10;&#10;&#10;&#10;&#10;&#10;\end{document}"/>
  <p:tag name="IGUANATEXSIZE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cal{B}_{est}:=\frac{1}{\lvert\mathcal{N}\rvert}\sum_{i\in\mathcal{N}}\mathcal{B}_i$&#10;&#10;&#10;&#10;&#10;\end{document}"/>
  <p:tag name="IGUANATEXSIZE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g:\{0,1\}^{N_r}\rightarrow\{0,1\}^{N_s}$&#10;&#10;&#10;&#10;\end{document}"/>
  <p:tag name="IGUANATEXSIZE" val="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bf{a}^{(k)}=g(\mathbf{a})$&#10;&#10;&#10;&#10;\end{document}"/>
  <p:tag name="IGUANATEXSIZE" val="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bf{b}^{(k)}=g(\mathbf{b}')$&#10;&#10;&#10;&#10;\end{document}"/>
  <p:tag name="IGUANATEXSIZE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$Pr\{\mathbf{b}'=\mathbf{a}\}\rightarrow 1$&#10;&#10;\noindent as $N\rightarrow\infty$&#10;&#10;&#10;&#10;\end{document}"/>
  <p:tag name="IGUANATEXSIZ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P_{\mathbf{A},\mathbf{B},E|\mathbf{X},\mathbf{Y},Z}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f:\{0,1\}^{N_r}\rightarrow\{0,1\}^{N_c}$&#10;\end{document}"/>
  <p:tag name="IGUANATEXSIZE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C$&#10;&#10;&#10;&#10;\end{document}"/>
  <p:tag name="IGUANATEXSIZE" val="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bf{b}$&#10;&#10;&#10;&#10;\end{document}"/>
  <p:tag name="IGUANATEXSIZE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mathbf{b}'$&#10;&#10;&#10;&#10;\end{document}"/>
  <p:tag name="IGUANATEXSIZE" val="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1\dots a_N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_1\dots b_N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\dots x_N$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1\dots y_N$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J=(J_1,J_2,\dots,J_N)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The correlation $P_{\mathbf{A},\mathbf{B},E|\mathbf{X},\mathbf{Y},Z}$ is non-signaling between any two subsystems.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1-\delta,\delta)$&#10;&#10;&#10;\end{document}"/>
  <p:tag name="IGUANATEXSIZE" val="1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=(I_1,I_2,\dots,I_N)$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Let $\mathbf{a}^{(n)}:=(a_i)_{i\in\mathcal{N}}$ and $\mathbf{b}^{(n)}:=(b_i)_{i\in\mathcal{N}}$ where\\ $\mathcal{N}:=\{i|I_i=J_i=1 \wedge (y_i = x_i \vee y_i = x_i+1\pmod M)\}$.&#10;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$\mathcal{B}_{est} := \frac{1}{\lvert\mathcal{N}\rvert}\sum_{i\in\mathcal{N}}\mathcal{B}_i$\\&#10;$=\frac{1}{\lvert\mathcal{N}\rvert}\sum_{i\in\mathcal{N}}\mathcal{B}[a_i,b_i,x_i,y_i]$\\&#10;$=\frac{1}{\lvert\mathcal{N}\rvert}\sum_{i\in\mathcal{N}}[\frac{1}{2}+M(a_i\oplus b_i\oplus I\{x_i=M-1\}I\{y_i=0\})]$\\&#10;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$N_n:=\lvert\mathcal{N}\rvert \approx \frac{2N\delta^2}{M}$ with high probability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How well does $\mathcal{B}_{est}$ approximate $\langle\mathcal{B}\rangle$?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\textbf{Theorem:} Let $V_1,\dots,V_N$ be symmetrically distributed random&#10;variables over $\mathcal{V}$. Let $v_+=\max\{\lvert v\rvert:v\in \mathcal{V}\}$.&#10;Let $N_1,N_2\in \mathbb{Z}^+$ with $N_1+N_2=N$. Finally, let &#10;$V_{est}=\frac{1}{N_2}\sum_{i=N_1+1}^N V_i$. Then:&#10;$$Pr\{\langle V_1\dots V_{N_1}\rangle\leq (V_{est}+N_2^{-1/4})^{N_1}\}&#10;\geq 1-2\lvert\mathcal{Q}\rvert\exp(-\frac{\sqrt{N_2}}{4v_+^2})$$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Define the \emph{frequency} of a string $\mathbf{v}$ on $\mathcal{V}$&#10;as the the string $freq(\mathbf{v})=(q_v)_{v\in\mathcal{V}}$ such that $q_v$ is the number of &#10;times $v$ appears in $\mathbf{v}$, divided by the length of the string.&#10;&#10;\noindent Let $\mathcal{Q}$ denote the set of all frequencies on $\mathcal{V}^N$.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$\mathcal{B}_{est} := \frac{1}{N_n}\sum_{i\in\mathcal{N}}\mathcal{B}_i$\\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$N_n:=\lvert\mathcal{N}\rvert \approx \frac{2N\delta^2}{M}$ 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88</Words>
  <Application>Microsoft Office PowerPoint</Application>
  <PresentationFormat>On-screen Show (4:3)</PresentationFormat>
  <Paragraphs>39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Universally-composable Security of Key Distribution from Causality Constraints</vt:lpstr>
      <vt:lpstr>Main Idea</vt:lpstr>
      <vt:lpstr>Main Idea</vt:lpstr>
      <vt:lpstr>Braunstein-Caves Bell Inequality</vt:lpstr>
      <vt:lpstr>The Protocol</vt:lpstr>
      <vt:lpstr>The Protocol</vt:lpstr>
      <vt:lpstr>In terms of quantum measurements…</vt:lpstr>
      <vt:lpstr>The Protocol</vt:lpstr>
      <vt:lpstr>The Protocol</vt:lpstr>
      <vt:lpstr>Nonlocality Estimation</vt:lpstr>
      <vt:lpstr>Nonlocality Estimation</vt:lpstr>
      <vt:lpstr>Privacy Amplification</vt:lpstr>
      <vt:lpstr>Universally-composable Security</vt:lpstr>
      <vt:lpstr>Universally-composable Security</vt:lpstr>
      <vt:lpstr>Conclusions and Open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Universally-composable Security of Key Distribution from Causality Constraints</dc:title>
  <dc:creator>Stacey</dc:creator>
  <cp:lastModifiedBy>Stacey</cp:lastModifiedBy>
  <cp:revision>75</cp:revision>
  <dcterms:created xsi:type="dcterms:W3CDTF">2010-07-26T15:21:29Z</dcterms:created>
  <dcterms:modified xsi:type="dcterms:W3CDTF">2010-08-09T18:16:10Z</dcterms:modified>
</cp:coreProperties>
</file>