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4" r:id="rId11"/>
    <p:sldId id="270" r:id="rId12"/>
    <p:sldId id="271" r:id="rId13"/>
    <p:sldId id="273" r:id="rId14"/>
    <p:sldId id="265" r:id="rId15"/>
    <p:sldId id="266" r:id="rId16"/>
    <p:sldId id="269" r:id="rId17"/>
    <p:sldId id="267" r:id="rId18"/>
    <p:sldId id="25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>
        <p:scale>
          <a:sx n="75" d="100"/>
          <a:sy n="75" d="100"/>
        </p:scale>
        <p:origin x="-67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4173F-355D-4EBA-8B39-163A6D19BE27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86D0D-EAD6-45F6-BB31-09692A28E2CD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86D0D-EAD6-45F6-BB31-09692A28E2CD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CA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CA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B3C73-78CD-40B4-AB81-52057533E9A8}" type="datetimeFigureOut">
              <a:rPr lang="en-US" smtClean="0"/>
              <a:pPr/>
              <a:t>7/22/2010</a:t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64506-7783-4031-AF4B-A2254F9115F6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512889"/>
          </a:xfrm>
        </p:spPr>
        <p:txBody>
          <a:bodyPr>
            <a:normAutofit fontScale="90000"/>
          </a:bodyPr>
          <a:lstStyle/>
          <a:p>
            <a:r>
              <a:rPr lang="en-CA" b="1" dirty="0" smtClean="0">
                <a:ea typeface="Verdana" pitchFamily="34" charset="0"/>
                <a:cs typeface="Verdana" pitchFamily="34" charset="0"/>
              </a:rPr>
              <a:t>Systematic approach to decoupling in NMR quantum computation</a:t>
            </a:r>
            <a:endParaRPr lang="en-CA" b="1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57290" y="3714752"/>
            <a:ext cx="6400800" cy="714380"/>
          </a:xfrm>
        </p:spPr>
        <p:txBody>
          <a:bodyPr>
            <a:normAutofit/>
          </a:bodyPr>
          <a:lstStyle/>
          <a:p>
            <a:r>
              <a:rPr lang="en-CA" dirty="0" smtClean="0">
                <a:solidFill>
                  <a:schemeClr val="bg2">
                    <a:lumMod val="25000"/>
                  </a:schemeClr>
                </a:solidFill>
              </a:rPr>
              <a:t>----a critical evaluation</a:t>
            </a:r>
            <a:endParaRPr lang="en-C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857224" y="4500570"/>
            <a:ext cx="7572428" cy="17145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C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Rui</a:t>
            </a:r>
            <a:r>
              <a:rPr kumimoji="0" lang="en-C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Xian(Patrick</a:t>
            </a:r>
            <a:r>
              <a:rPr kumimoji="0" lang="en-C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CA" sz="2800" dirty="0" smtClean="0"/>
              <a:t>D. W. Leung, et al., Efficient implementation of coupled logic gates for quantum computation, Phys. Rev. A, 61, 042310(2000)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CA" sz="3200" dirty="0" smtClean="0">
                <a:solidFill>
                  <a:schemeClr val="bg2">
                    <a:lumMod val="25000"/>
                  </a:schemeClr>
                </a:solidFill>
              </a:rPr>
              <a:t>CO781, July 2010</a:t>
            </a:r>
            <a:r>
              <a:rPr kumimoji="0" lang="en-C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Decouple the ZZ interaction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CA" dirty="0" smtClean="0"/>
              <a:t>Generalize the previous scheme,</a:t>
            </a:r>
          </a:p>
          <a:p>
            <a:pPr>
              <a:buNone/>
            </a:pPr>
            <a:r>
              <a:rPr lang="en-CA" dirty="0" smtClean="0"/>
              <a:t>Define</a:t>
            </a:r>
            <a:r>
              <a:rPr lang="en-CA" dirty="0" smtClean="0"/>
              <a:t>: </a:t>
            </a:r>
            <a:r>
              <a:rPr lang="en-CA" dirty="0" err="1" smtClean="0"/>
              <a:t>Hadamard</a:t>
            </a:r>
            <a:r>
              <a:rPr lang="en-CA" dirty="0" smtClean="0"/>
              <a:t> matrix of order n</a:t>
            </a:r>
          </a:p>
          <a:p>
            <a:endParaRPr lang="en-CA" dirty="0"/>
          </a:p>
          <a:p>
            <a:pPr>
              <a:buNone/>
            </a:pPr>
            <a:r>
              <a:rPr lang="en-CA" dirty="0" smtClean="0"/>
              <a:t>Existence:</a:t>
            </a:r>
          </a:p>
          <a:p>
            <a:r>
              <a:rPr lang="en-CA" dirty="0" err="1" smtClean="0"/>
              <a:t>Hadamard’s</a:t>
            </a:r>
            <a:r>
              <a:rPr lang="en-CA" dirty="0" smtClean="0"/>
              <a:t> conjecture: H(n) exist for every n≡0 mod 4(verified for all n&lt;428)</a:t>
            </a:r>
          </a:p>
          <a:p>
            <a:r>
              <a:rPr lang="en-CA" dirty="0" smtClean="0"/>
              <a:t>Sylvester’s construction: If H(n) and H(m) exist, then H(nm) = H(n)    H(m)</a:t>
            </a:r>
          </a:p>
          <a:p>
            <a:r>
              <a:rPr lang="en-CA" dirty="0" smtClean="0"/>
              <a:t>Paley’s construction: if an odd prime q≡3 mod 4 then H(q+1) exists; if q≡1 mod 4, then H(2(q+1)) exists </a:t>
            </a:r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428868"/>
            <a:ext cx="2857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599" y="4643446"/>
            <a:ext cx="3714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Decouple the ZZ interaction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Multiple(n) spins</a:t>
            </a:r>
          </a:p>
          <a:p>
            <a:r>
              <a:rPr lang="en-CA" dirty="0" smtClean="0"/>
              <a:t>when H(n) exist, choose H(n)</a:t>
            </a:r>
          </a:p>
          <a:p>
            <a:r>
              <a:rPr lang="en-CA" dirty="0" smtClean="0"/>
              <a:t>when H(n) does not exist, choose a </a:t>
            </a:r>
            <a:r>
              <a:rPr lang="en-CA" dirty="0" err="1" smtClean="0"/>
              <a:t>submatrix</a:t>
            </a:r>
            <a:r>
              <a:rPr lang="en-CA" dirty="0" smtClean="0"/>
              <a:t> of H(m) (m is the smallest integer satisfying n</a:t>
            </a:r>
            <a:r>
              <a:rPr lang="en-US" dirty="0" smtClean="0"/>
              <a:t>&lt;m with existing H(m))</a:t>
            </a:r>
            <a:endParaRPr lang="en-CA" dirty="0" smtClean="0"/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5143512"/>
            <a:ext cx="2286016" cy="134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5286388"/>
            <a:ext cx="21336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右箭头标注 10"/>
          <p:cNvSpPr/>
          <p:nvPr/>
        </p:nvSpPr>
        <p:spPr>
          <a:xfrm>
            <a:off x="1785918" y="5500702"/>
            <a:ext cx="3214710" cy="928694"/>
          </a:xfrm>
          <a:prstGeom prst="rightArrowCallout">
            <a:avLst>
              <a:gd name="adj1" fmla="val 19530"/>
              <a:gd name="adj2" fmla="val 29103"/>
              <a:gd name="adj3" fmla="val 19530"/>
              <a:gd name="adj4" fmla="val 58558"/>
            </a:avLst>
          </a:prstGeom>
          <a:noFill/>
          <a:ln cap="flat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40306" y="5314828"/>
            <a:ext cx="2143140" cy="1051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4429132"/>
            <a:ext cx="86677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标注 9"/>
          <p:cNvSpPr/>
          <p:nvPr/>
        </p:nvSpPr>
        <p:spPr>
          <a:xfrm>
            <a:off x="7572396" y="5572140"/>
            <a:ext cx="1357322" cy="857256"/>
          </a:xfrm>
          <a:prstGeom prst="wedgeRectCallout">
            <a:avLst>
              <a:gd name="adj1" fmla="val -24108"/>
              <a:gd name="adj2" fmla="val -12564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tx1"/>
                </a:solidFill>
              </a:rPr>
              <a:t>No three-body interaction</a:t>
            </a:r>
            <a:endParaRPr lang="en-CA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3.05556E-6 -0.0442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Decouple the ZZ interaction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Efficiency criterion: m-n&lt;&lt;n, let m=</a:t>
            </a:r>
            <a:r>
              <a:rPr lang="en-CA" dirty="0" err="1" smtClean="0"/>
              <a:t>cn</a:t>
            </a:r>
            <a:r>
              <a:rPr lang="en-CA" dirty="0" smtClean="0"/>
              <a:t>, from Paley’s construction, c≈1</a:t>
            </a:r>
            <a:endParaRPr lang="en-C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5" y="4786322"/>
            <a:ext cx="439551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3" name="组合 22"/>
          <p:cNvGrpSpPr/>
          <p:nvPr/>
        </p:nvGrpSpPr>
        <p:grpSpPr>
          <a:xfrm>
            <a:off x="1071538" y="3071810"/>
            <a:ext cx="3138807" cy="1357322"/>
            <a:chOff x="2928926" y="1643050"/>
            <a:chExt cx="5286412" cy="2286016"/>
          </a:xfrm>
        </p:grpSpPr>
        <p:cxnSp>
          <p:nvCxnSpPr>
            <p:cNvPr id="5" name="直接连接符 4"/>
            <p:cNvCxnSpPr/>
            <p:nvPr/>
          </p:nvCxnSpPr>
          <p:spPr>
            <a:xfrm>
              <a:off x="2928926" y="1643050"/>
              <a:ext cx="52864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组合 14"/>
            <p:cNvGrpSpPr/>
            <p:nvPr/>
          </p:nvGrpSpPr>
          <p:grpSpPr>
            <a:xfrm>
              <a:off x="2928926" y="3357562"/>
              <a:ext cx="5286412" cy="571504"/>
              <a:chOff x="2928926" y="2714620"/>
              <a:chExt cx="5286412" cy="571504"/>
            </a:xfrm>
          </p:grpSpPr>
          <p:cxnSp>
            <p:nvCxnSpPr>
              <p:cNvPr id="7" name="直接连接符 6"/>
              <p:cNvCxnSpPr/>
              <p:nvPr/>
            </p:nvCxnSpPr>
            <p:spPr>
              <a:xfrm>
                <a:off x="2928926" y="3286124"/>
                <a:ext cx="528641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矩形 7"/>
              <p:cNvSpPr/>
              <p:nvPr/>
            </p:nvSpPr>
            <p:spPr>
              <a:xfrm>
                <a:off x="3571868" y="2714620"/>
                <a:ext cx="142876" cy="57150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4857752" y="2714620"/>
                <a:ext cx="142876" cy="57150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6143636" y="2714620"/>
                <a:ext cx="142876" cy="57150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7429520" y="2714620"/>
                <a:ext cx="142876" cy="57150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grpSp>
          <p:nvGrpSpPr>
            <p:cNvPr id="22" name="组合 21"/>
            <p:cNvGrpSpPr/>
            <p:nvPr/>
          </p:nvGrpSpPr>
          <p:grpSpPr>
            <a:xfrm>
              <a:off x="2928926" y="1857364"/>
              <a:ext cx="5286412" cy="571504"/>
              <a:chOff x="2928926" y="1857364"/>
              <a:chExt cx="5286412" cy="571504"/>
            </a:xfrm>
          </p:grpSpPr>
          <p:sp>
            <p:nvSpPr>
              <p:cNvPr id="13" name="矩形 12"/>
              <p:cNvSpPr/>
              <p:nvPr/>
            </p:nvSpPr>
            <p:spPr>
              <a:xfrm>
                <a:off x="5500694" y="1857364"/>
                <a:ext cx="142876" cy="57150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17" name="直接连接符 16"/>
              <p:cNvCxnSpPr/>
              <p:nvPr/>
            </p:nvCxnSpPr>
            <p:spPr>
              <a:xfrm>
                <a:off x="2928926" y="2428868"/>
                <a:ext cx="528641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组合 17"/>
            <p:cNvGrpSpPr/>
            <p:nvPr/>
          </p:nvGrpSpPr>
          <p:grpSpPr>
            <a:xfrm>
              <a:off x="3000364" y="2571744"/>
              <a:ext cx="5214974" cy="571504"/>
              <a:chOff x="1214414" y="3071810"/>
              <a:chExt cx="5214974" cy="571504"/>
            </a:xfrm>
          </p:grpSpPr>
          <p:cxnSp>
            <p:nvCxnSpPr>
              <p:cNvPr id="19" name="直接连接符 18"/>
              <p:cNvCxnSpPr/>
              <p:nvPr/>
            </p:nvCxnSpPr>
            <p:spPr>
              <a:xfrm>
                <a:off x="1214414" y="3643314"/>
                <a:ext cx="521497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矩形 19"/>
              <p:cNvSpPr/>
              <p:nvPr/>
            </p:nvSpPr>
            <p:spPr>
              <a:xfrm>
                <a:off x="2500298" y="3071810"/>
                <a:ext cx="142876" cy="57150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1" name="矩形 20"/>
              <p:cNvSpPr/>
              <p:nvPr/>
            </p:nvSpPr>
            <p:spPr>
              <a:xfrm>
                <a:off x="5072066" y="3071810"/>
                <a:ext cx="142876" cy="57150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</p:grp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4786322"/>
            <a:ext cx="2286016" cy="134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2" name="组合 51"/>
          <p:cNvGrpSpPr/>
          <p:nvPr/>
        </p:nvGrpSpPr>
        <p:grpSpPr>
          <a:xfrm>
            <a:off x="5857884" y="3000372"/>
            <a:ext cx="2175536" cy="1429950"/>
            <a:chOff x="5853075" y="2500306"/>
            <a:chExt cx="2175536" cy="1429950"/>
          </a:xfrm>
        </p:grpSpPr>
        <p:grpSp>
          <p:nvGrpSpPr>
            <p:cNvPr id="50" name="组合 49"/>
            <p:cNvGrpSpPr/>
            <p:nvPr/>
          </p:nvGrpSpPr>
          <p:grpSpPr>
            <a:xfrm>
              <a:off x="5857884" y="2643182"/>
              <a:ext cx="2156535" cy="339331"/>
              <a:chOff x="5857884" y="2643182"/>
              <a:chExt cx="2156535" cy="339331"/>
            </a:xfrm>
          </p:grpSpPr>
          <p:sp>
            <p:nvSpPr>
              <p:cNvPr id="32" name="矩形 31"/>
              <p:cNvSpPr/>
              <p:nvPr/>
            </p:nvSpPr>
            <p:spPr>
              <a:xfrm>
                <a:off x="6858016" y="2643182"/>
                <a:ext cx="84833" cy="3393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33" name="直接连接符 32"/>
              <p:cNvCxnSpPr/>
              <p:nvPr/>
            </p:nvCxnSpPr>
            <p:spPr>
              <a:xfrm>
                <a:off x="5857884" y="2966886"/>
                <a:ext cx="213867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矩形 41"/>
              <p:cNvSpPr/>
              <p:nvPr/>
            </p:nvSpPr>
            <p:spPr>
              <a:xfrm>
                <a:off x="7929586" y="2643182"/>
                <a:ext cx="84833" cy="3393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44" name="直接连接符 43"/>
            <p:cNvCxnSpPr/>
            <p:nvPr/>
          </p:nvCxnSpPr>
          <p:spPr>
            <a:xfrm>
              <a:off x="5857884" y="2500306"/>
              <a:ext cx="21386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组合 48"/>
            <p:cNvGrpSpPr/>
            <p:nvPr/>
          </p:nvGrpSpPr>
          <p:grpSpPr>
            <a:xfrm>
              <a:off x="5853075" y="3071810"/>
              <a:ext cx="2138675" cy="363145"/>
              <a:chOff x="5853075" y="3071810"/>
              <a:chExt cx="2138675" cy="363145"/>
            </a:xfrm>
          </p:grpSpPr>
          <p:sp>
            <p:nvSpPr>
              <p:cNvPr id="30" name="矩形 29"/>
              <p:cNvSpPr/>
              <p:nvPr/>
            </p:nvSpPr>
            <p:spPr>
              <a:xfrm>
                <a:off x="6334125" y="3095624"/>
                <a:ext cx="84833" cy="3393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31" name="矩形 30"/>
              <p:cNvSpPr/>
              <p:nvPr/>
            </p:nvSpPr>
            <p:spPr>
              <a:xfrm>
                <a:off x="7358082" y="3071810"/>
                <a:ext cx="84833" cy="3393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45" name="直接连接符 44"/>
              <p:cNvCxnSpPr/>
              <p:nvPr/>
            </p:nvCxnSpPr>
            <p:spPr>
              <a:xfrm>
                <a:off x="5853075" y="3419475"/>
                <a:ext cx="213867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组合 47"/>
            <p:cNvGrpSpPr/>
            <p:nvPr/>
          </p:nvGrpSpPr>
          <p:grpSpPr>
            <a:xfrm>
              <a:off x="5857884" y="3571876"/>
              <a:ext cx="2170727" cy="358380"/>
              <a:chOff x="5857884" y="3509960"/>
              <a:chExt cx="2170727" cy="358380"/>
            </a:xfrm>
          </p:grpSpPr>
          <p:sp>
            <p:nvSpPr>
              <p:cNvPr id="35" name="矩形 34"/>
              <p:cNvSpPr/>
              <p:nvPr/>
            </p:nvSpPr>
            <p:spPr>
              <a:xfrm>
                <a:off x="6343637" y="3509960"/>
                <a:ext cx="84833" cy="3393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36" name="矩形 35"/>
              <p:cNvSpPr/>
              <p:nvPr/>
            </p:nvSpPr>
            <p:spPr>
              <a:xfrm>
                <a:off x="7943778" y="3529008"/>
                <a:ext cx="84833" cy="3393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37" name="矩形 36"/>
              <p:cNvSpPr/>
              <p:nvPr/>
            </p:nvSpPr>
            <p:spPr>
              <a:xfrm>
                <a:off x="6781782" y="3529009"/>
                <a:ext cx="84833" cy="3393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38" name="矩形 37"/>
              <p:cNvSpPr/>
              <p:nvPr/>
            </p:nvSpPr>
            <p:spPr>
              <a:xfrm>
                <a:off x="7438984" y="3514721"/>
                <a:ext cx="84833" cy="3393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46" name="直接连接符 45"/>
              <p:cNvCxnSpPr/>
              <p:nvPr/>
            </p:nvCxnSpPr>
            <p:spPr>
              <a:xfrm>
                <a:off x="5857884" y="3857628"/>
                <a:ext cx="213867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3" name="右箭头 52"/>
          <p:cNvSpPr/>
          <p:nvPr/>
        </p:nvSpPr>
        <p:spPr>
          <a:xfrm>
            <a:off x="4714876" y="4071942"/>
            <a:ext cx="785818" cy="500066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Decouple the ZZ interaction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Alternative approach: </a:t>
            </a:r>
            <a:r>
              <a:rPr lang="en-CA" dirty="0" err="1" smtClean="0"/>
              <a:t>noncomplete</a:t>
            </a:r>
            <a:r>
              <a:rPr lang="en-CA" dirty="0" smtClean="0"/>
              <a:t> graph(suggested in J. A. Jones, E. </a:t>
            </a:r>
            <a:r>
              <a:rPr lang="en-CA" dirty="0" err="1" smtClean="0"/>
              <a:t>Knill</a:t>
            </a:r>
            <a:r>
              <a:rPr lang="en-CA" dirty="0" smtClean="0"/>
              <a:t>, J. </a:t>
            </a:r>
            <a:r>
              <a:rPr lang="en-CA" dirty="0" err="1" smtClean="0"/>
              <a:t>Magn</a:t>
            </a:r>
            <a:r>
              <a:rPr lang="en-CA" dirty="0" smtClean="0"/>
              <a:t>. </a:t>
            </a:r>
            <a:r>
              <a:rPr lang="en-CA" dirty="0" err="1" smtClean="0"/>
              <a:t>Reson</a:t>
            </a:r>
            <a:r>
              <a:rPr lang="en-CA" dirty="0" smtClean="0"/>
              <a:t>., 141, 322(1999))</a:t>
            </a:r>
          </a:p>
          <a:p>
            <a:pPr>
              <a:buNone/>
            </a:pPr>
            <a:r>
              <a:rPr lang="en-CA" dirty="0" smtClean="0"/>
              <a:t>Spin-off techniques:</a:t>
            </a:r>
          </a:p>
          <a:p>
            <a:r>
              <a:rPr lang="en-CA" dirty="0" smtClean="0"/>
              <a:t>selective decoupling</a:t>
            </a:r>
          </a:p>
          <a:p>
            <a:r>
              <a:rPr lang="en-CA" dirty="0" smtClean="0"/>
              <a:t>(selective) </a:t>
            </a:r>
            <a:r>
              <a:rPr lang="en-CA" dirty="0" err="1" smtClean="0"/>
              <a:t>recoupling</a:t>
            </a:r>
            <a:endParaRPr lang="en-CA" dirty="0" smtClean="0"/>
          </a:p>
          <a:p>
            <a:pPr>
              <a:buNone/>
            </a:pPr>
            <a:endParaRPr lang="en-CA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5000636"/>
            <a:ext cx="474413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Experimental feasibility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Not all Js are of similar strength</a:t>
            </a:r>
          </a:p>
          <a:p>
            <a:r>
              <a:rPr lang="en-CA" dirty="0" smtClean="0"/>
              <a:t>Simplification is anticipated</a:t>
            </a:r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1714480" y="3714752"/>
            <a:ext cx="2643206" cy="64294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1785918" y="4357694"/>
            <a:ext cx="2428892" cy="78581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rot="16200000" flipH="1">
            <a:off x="2844338" y="3809724"/>
            <a:ext cx="1587003" cy="121419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2857488" y="3429000"/>
            <a:ext cx="1341996" cy="2814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V="1">
            <a:off x="2714612" y="5143512"/>
            <a:ext cx="1500198" cy="4286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rot="16200000" flipH="1">
            <a:off x="1627136" y="4718541"/>
            <a:ext cx="1242145" cy="7699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rot="5400000">
            <a:off x="3643306" y="4429132"/>
            <a:ext cx="1428760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rot="5400000" flipH="1" flipV="1">
            <a:off x="2678893" y="3821909"/>
            <a:ext cx="1785950" cy="17145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1785918" y="3429000"/>
            <a:ext cx="1000132" cy="8572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rot="5400000">
            <a:off x="1607323" y="4536289"/>
            <a:ext cx="2214578" cy="14287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/>
        </p:nvGrpSpPr>
        <p:grpSpPr>
          <a:xfrm rot="19722760">
            <a:off x="1357290" y="3714752"/>
            <a:ext cx="571504" cy="1071570"/>
            <a:chOff x="2214546" y="2358224"/>
            <a:chExt cx="571504" cy="1071570"/>
          </a:xfrm>
        </p:grpSpPr>
        <p:cxnSp>
          <p:nvCxnSpPr>
            <p:cNvPr id="15" name="直接箭头连接符 14"/>
            <p:cNvCxnSpPr/>
            <p:nvPr/>
          </p:nvCxnSpPr>
          <p:spPr>
            <a:xfrm rot="5400000" flipH="1" flipV="1">
              <a:off x="1964513" y="2893215"/>
              <a:ext cx="107157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椭圆 15"/>
            <p:cNvSpPr/>
            <p:nvPr/>
          </p:nvSpPr>
          <p:spPr>
            <a:xfrm rot="1877240">
              <a:off x="2214546" y="2643182"/>
              <a:ext cx="571504" cy="57150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40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 rot="1561709">
            <a:off x="4214810" y="3143248"/>
            <a:ext cx="571504" cy="1071570"/>
            <a:chOff x="3500430" y="2358224"/>
            <a:chExt cx="571504" cy="1071570"/>
          </a:xfrm>
        </p:grpSpPr>
        <p:cxnSp>
          <p:nvCxnSpPr>
            <p:cNvPr id="18" name="直接箭头连接符 17"/>
            <p:cNvCxnSpPr/>
            <p:nvPr/>
          </p:nvCxnSpPr>
          <p:spPr>
            <a:xfrm rot="5400000" flipH="1" flipV="1">
              <a:off x="3250397" y="2893215"/>
              <a:ext cx="107157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椭圆 18"/>
            <p:cNvSpPr/>
            <p:nvPr/>
          </p:nvSpPr>
          <p:spPr>
            <a:xfrm rot="20038291">
              <a:off x="3500430" y="2643182"/>
              <a:ext cx="571504" cy="57150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4000" dirty="0" smtClean="0">
                  <a:solidFill>
                    <a:schemeClr val="tx1"/>
                  </a:solidFill>
                </a:rPr>
                <a:t>2</a:t>
              </a:r>
              <a:endParaRPr lang="en-CA" sz="4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 rot="16200000">
            <a:off x="2357422" y="5072074"/>
            <a:ext cx="571504" cy="1071570"/>
            <a:chOff x="2643174" y="4001298"/>
            <a:chExt cx="571504" cy="1071570"/>
          </a:xfrm>
        </p:grpSpPr>
        <p:cxnSp>
          <p:nvCxnSpPr>
            <p:cNvPr id="21" name="直接箭头连接符 20"/>
            <p:cNvCxnSpPr/>
            <p:nvPr/>
          </p:nvCxnSpPr>
          <p:spPr>
            <a:xfrm rot="5400000" flipH="1" flipV="1">
              <a:off x="2393141" y="4536289"/>
              <a:ext cx="107157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椭圆 21"/>
            <p:cNvSpPr/>
            <p:nvPr/>
          </p:nvSpPr>
          <p:spPr>
            <a:xfrm rot="5400000">
              <a:off x="2643174" y="4286256"/>
              <a:ext cx="571504" cy="57150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4000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 rot="8374485">
            <a:off x="4071934" y="4643446"/>
            <a:ext cx="571504" cy="1071570"/>
            <a:chOff x="5072066" y="2358224"/>
            <a:chExt cx="571504" cy="1071570"/>
          </a:xfrm>
        </p:grpSpPr>
        <p:cxnSp>
          <p:nvCxnSpPr>
            <p:cNvPr id="24" name="直接箭头连接符 23"/>
            <p:cNvCxnSpPr/>
            <p:nvPr/>
          </p:nvCxnSpPr>
          <p:spPr>
            <a:xfrm rot="5400000" flipH="1" flipV="1">
              <a:off x="4822033" y="2893215"/>
              <a:ext cx="107157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椭圆 24"/>
            <p:cNvSpPr/>
            <p:nvPr/>
          </p:nvSpPr>
          <p:spPr>
            <a:xfrm rot="13225515">
              <a:off x="5072066" y="2643182"/>
              <a:ext cx="571504" cy="571504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4000" dirty="0" smtClean="0">
                  <a:solidFill>
                    <a:schemeClr val="tx1"/>
                  </a:solidFill>
                </a:rPr>
                <a:t>4</a:t>
              </a:r>
              <a:endParaRPr lang="en-CA" sz="4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 rot="20340262">
            <a:off x="2530422" y="2852870"/>
            <a:ext cx="571504" cy="1071570"/>
            <a:chOff x="4357687" y="4072736"/>
            <a:chExt cx="571504" cy="1071570"/>
          </a:xfrm>
        </p:grpSpPr>
        <p:cxnSp>
          <p:nvCxnSpPr>
            <p:cNvPr id="27" name="直接箭头连接符 26"/>
            <p:cNvCxnSpPr/>
            <p:nvPr/>
          </p:nvCxnSpPr>
          <p:spPr>
            <a:xfrm rot="5400000" flipH="1" flipV="1">
              <a:off x="4107653" y="4607727"/>
              <a:ext cx="107157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椭圆 27"/>
            <p:cNvSpPr/>
            <p:nvPr/>
          </p:nvSpPr>
          <p:spPr>
            <a:xfrm rot="1259738">
              <a:off x="4357687" y="4357694"/>
              <a:ext cx="571504" cy="57150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4000" dirty="0" smtClean="0">
                  <a:solidFill>
                    <a:schemeClr val="tx1"/>
                  </a:solidFill>
                </a:rPr>
                <a:t>5</a:t>
              </a:r>
              <a:endParaRPr lang="en-CA" sz="40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Experimental feasibility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1-shot scheme, not robust against pulse defects</a:t>
            </a:r>
          </a:p>
          <a:p>
            <a:r>
              <a:rPr lang="en-CA" dirty="0" err="1"/>
              <a:t>G</a:t>
            </a:r>
            <a:r>
              <a:rPr lang="en-CA" dirty="0" err="1" smtClean="0"/>
              <a:t>eneralizability</a:t>
            </a:r>
            <a:r>
              <a:rPr lang="en-CA" dirty="0" smtClean="0"/>
              <a:t>—not </a:t>
            </a:r>
            <a:r>
              <a:rPr lang="en-CA" dirty="0" smtClean="0"/>
              <a:t>straightforward to expand to decouple other types of interaction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62500" lnSpcReduction="20000"/>
          </a:bodyPr>
          <a:lstStyle/>
          <a:p>
            <a:r>
              <a:rPr lang="en-CA" dirty="0" smtClean="0"/>
              <a:t>C. P. </a:t>
            </a:r>
            <a:r>
              <a:rPr lang="en-CA" dirty="0" err="1" smtClean="0"/>
              <a:t>Slichter</a:t>
            </a:r>
            <a:r>
              <a:rPr lang="en-CA" dirty="0" smtClean="0"/>
              <a:t>&lt;Principles of Magnetic Resonance&gt;</a:t>
            </a:r>
          </a:p>
          <a:p>
            <a:r>
              <a:rPr lang="en-CA" dirty="0" smtClean="0"/>
              <a:t>Ernst, </a:t>
            </a:r>
            <a:r>
              <a:rPr lang="en-CA" dirty="0" err="1" smtClean="0"/>
              <a:t>Bodenhausen</a:t>
            </a:r>
            <a:r>
              <a:rPr lang="en-CA" dirty="0" smtClean="0"/>
              <a:t> &amp; </a:t>
            </a:r>
            <a:r>
              <a:rPr lang="en-CA" dirty="0" err="1" smtClean="0"/>
              <a:t>Wokaun</a:t>
            </a:r>
            <a:r>
              <a:rPr lang="en-CA" dirty="0" smtClean="0"/>
              <a:t>&lt;Principles of Nuclear Magnetic Resonance in One and Two Dimensions&gt;</a:t>
            </a:r>
          </a:p>
          <a:p>
            <a:r>
              <a:rPr lang="en-CA" dirty="0" smtClean="0"/>
              <a:t>A. J. </a:t>
            </a:r>
            <a:r>
              <a:rPr lang="en-CA" dirty="0" err="1" smtClean="0"/>
              <a:t>Shaka</a:t>
            </a:r>
            <a:r>
              <a:rPr lang="en-CA" dirty="0" smtClean="0"/>
              <a:t>, J. Keeler, Broadband spin decoupling in isotropic liquids, Progress in Nuclear Magnetic Resonance Spectroscopy, 19, 47(1987)</a:t>
            </a:r>
          </a:p>
          <a:p>
            <a:r>
              <a:rPr lang="en-CA" dirty="0" smtClean="0"/>
              <a:t>D. Cory, M. Price, and T. Havel, </a:t>
            </a:r>
            <a:r>
              <a:rPr lang="en-CA" dirty="0" err="1" smtClean="0"/>
              <a:t>Physica</a:t>
            </a:r>
            <a:r>
              <a:rPr lang="en-CA" dirty="0" smtClean="0"/>
              <a:t> D, 120, 82(1998)</a:t>
            </a:r>
          </a:p>
          <a:p>
            <a:r>
              <a:rPr lang="en-CA" dirty="0" smtClean="0"/>
              <a:t>D. W. Leung, et al., Efficient implementation of coupled logic gates for quantum computation, Phys. Rev. A, 61, 042310(2000)</a:t>
            </a:r>
          </a:p>
          <a:p>
            <a:r>
              <a:rPr lang="en-CA" dirty="0" smtClean="0"/>
              <a:t>J. A. Jones, E. </a:t>
            </a:r>
            <a:r>
              <a:rPr lang="en-CA" dirty="0" err="1" smtClean="0"/>
              <a:t>Knill</a:t>
            </a:r>
            <a:r>
              <a:rPr lang="en-CA" dirty="0" smtClean="0"/>
              <a:t>, Efficient Refocusing of One-Spin and Two-Spin Interactions for NMR Quantum Computation, J. </a:t>
            </a:r>
            <a:r>
              <a:rPr lang="en-CA" dirty="0" err="1" smtClean="0"/>
              <a:t>Magn</a:t>
            </a:r>
            <a:r>
              <a:rPr lang="en-CA" dirty="0" smtClean="0"/>
              <a:t>. </a:t>
            </a:r>
            <a:r>
              <a:rPr lang="en-CA" dirty="0" err="1" smtClean="0"/>
              <a:t>Reson</a:t>
            </a:r>
            <a:r>
              <a:rPr lang="en-CA" dirty="0" smtClean="0"/>
              <a:t>., 141, 322(1999)</a:t>
            </a:r>
          </a:p>
          <a:p>
            <a:r>
              <a:rPr lang="en-CA" dirty="0" smtClean="0"/>
              <a:t>L. M. K. </a:t>
            </a:r>
            <a:r>
              <a:rPr lang="en-CA" dirty="0" err="1" smtClean="0"/>
              <a:t>Vandersypen</a:t>
            </a:r>
            <a:r>
              <a:rPr lang="en-CA" dirty="0" smtClean="0"/>
              <a:t>, I. L. Chuang, NMR techniques for quantum control and computation, Rev. Mod. Phys. 76, 1037 (2004)</a:t>
            </a:r>
          </a:p>
          <a:p>
            <a:r>
              <a:rPr lang="en-CA" dirty="0" smtClean="0"/>
              <a:t>N. Linden et al., Pulse sequence for NMR quantum computers: how to manipulate nuclear spins while freezing the motion of coupled neighbours, Chem. Phys. </a:t>
            </a:r>
            <a:r>
              <a:rPr lang="en-CA" dirty="0" err="1" smtClean="0"/>
              <a:t>Lett</a:t>
            </a:r>
            <a:r>
              <a:rPr lang="en-CA" dirty="0" smtClean="0"/>
              <a:t>., 305, 28(1999)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sz="4000" dirty="0" smtClean="0"/>
          </a:p>
          <a:p>
            <a:pPr>
              <a:buNone/>
            </a:pPr>
            <a:endParaRPr lang="en-CA" sz="4000" dirty="0" smtClean="0"/>
          </a:p>
          <a:p>
            <a:pPr>
              <a:buNone/>
            </a:pPr>
            <a:r>
              <a:rPr lang="en-CA" sz="4000" dirty="0" smtClean="0"/>
              <a:t>						Thanks!</a:t>
            </a:r>
            <a:endParaRPr lang="en-CA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2000232" y="1000108"/>
            <a:ext cx="52149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2428860" y="3500438"/>
            <a:ext cx="52149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2500298" y="4000504"/>
            <a:ext cx="52149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2428860" y="4429132"/>
            <a:ext cx="52149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2357422" y="4786322"/>
            <a:ext cx="52149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2000232" y="1928802"/>
            <a:ext cx="52149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2643174" y="1357298"/>
            <a:ext cx="142876" cy="5715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矩形 11"/>
          <p:cNvSpPr/>
          <p:nvPr/>
        </p:nvSpPr>
        <p:spPr>
          <a:xfrm>
            <a:off x="3929058" y="1357298"/>
            <a:ext cx="142876" cy="5715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矩形 12"/>
          <p:cNvSpPr/>
          <p:nvPr/>
        </p:nvSpPr>
        <p:spPr>
          <a:xfrm>
            <a:off x="5214942" y="1357298"/>
            <a:ext cx="142876" cy="5715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矩形 13"/>
          <p:cNvSpPr/>
          <p:nvPr/>
        </p:nvSpPr>
        <p:spPr>
          <a:xfrm>
            <a:off x="6500826" y="1357298"/>
            <a:ext cx="142876" cy="5715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6" name="组合 15"/>
          <p:cNvGrpSpPr/>
          <p:nvPr/>
        </p:nvGrpSpPr>
        <p:grpSpPr>
          <a:xfrm>
            <a:off x="1214414" y="5572140"/>
            <a:ext cx="5214974" cy="571504"/>
            <a:chOff x="1214414" y="3071810"/>
            <a:chExt cx="5214974" cy="571504"/>
          </a:xfrm>
        </p:grpSpPr>
        <p:cxnSp>
          <p:nvCxnSpPr>
            <p:cNvPr id="17" name="直接连接符 16"/>
            <p:cNvCxnSpPr/>
            <p:nvPr/>
          </p:nvCxnSpPr>
          <p:spPr>
            <a:xfrm>
              <a:off x="1214414" y="3643314"/>
              <a:ext cx="52149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矩形 17"/>
            <p:cNvSpPr/>
            <p:nvPr/>
          </p:nvSpPr>
          <p:spPr>
            <a:xfrm>
              <a:off x="2500298" y="3071810"/>
              <a:ext cx="142876" cy="5715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矩形 18"/>
            <p:cNvSpPr/>
            <p:nvPr/>
          </p:nvSpPr>
          <p:spPr>
            <a:xfrm>
              <a:off x="5072066" y="3071810"/>
              <a:ext cx="142876" cy="5715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cxnSp>
        <p:nvCxnSpPr>
          <p:cNvPr id="20" name="直接连接符 19"/>
          <p:cNvCxnSpPr/>
          <p:nvPr/>
        </p:nvCxnSpPr>
        <p:spPr>
          <a:xfrm>
            <a:off x="2928926" y="1643050"/>
            <a:ext cx="52864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4357694"/>
            <a:ext cx="76390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Motivation</a:t>
            </a:r>
          </a:p>
          <a:p>
            <a:endParaRPr lang="en-CA" dirty="0" smtClean="0"/>
          </a:p>
          <a:p>
            <a:r>
              <a:rPr lang="en-CA" dirty="0" smtClean="0"/>
              <a:t>Introduction to J-coupling</a:t>
            </a:r>
          </a:p>
          <a:p>
            <a:endParaRPr lang="en-CA" dirty="0" smtClean="0"/>
          </a:p>
          <a:p>
            <a:r>
              <a:rPr lang="en-CA" dirty="0" smtClean="0"/>
              <a:t>Decouple the ZZ interaction</a:t>
            </a:r>
          </a:p>
          <a:p>
            <a:endParaRPr lang="en-CA" dirty="0" smtClean="0"/>
          </a:p>
          <a:p>
            <a:r>
              <a:rPr lang="en-CA" dirty="0" smtClean="0"/>
              <a:t>Experimental feasibility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Motivation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Excluding undesired coupling</a:t>
            </a:r>
          </a:p>
          <a:p>
            <a:r>
              <a:rPr lang="en-CA" dirty="0" smtClean="0"/>
              <a:t>Pruning Hamiltonian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1285852" y="3071810"/>
            <a:ext cx="3429024" cy="3040741"/>
            <a:chOff x="1428728" y="2500306"/>
            <a:chExt cx="3429024" cy="3040741"/>
          </a:xfrm>
        </p:grpSpPr>
        <p:cxnSp>
          <p:nvCxnSpPr>
            <p:cNvPr id="58" name="直接连接符 57"/>
            <p:cNvCxnSpPr/>
            <p:nvPr/>
          </p:nvCxnSpPr>
          <p:spPr>
            <a:xfrm flipV="1">
              <a:off x="1785918" y="3362188"/>
              <a:ext cx="2643206" cy="64294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>
              <a:off x="1857356" y="4005130"/>
              <a:ext cx="2428892" cy="78581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>
              <a:stCxn id="22" idx="5"/>
            </p:cNvCxnSpPr>
            <p:nvPr/>
          </p:nvCxnSpPr>
          <p:spPr>
            <a:xfrm rot="16200000" flipH="1">
              <a:off x="2915776" y="3457160"/>
              <a:ext cx="1587003" cy="121419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>
              <a:off x="2928926" y="3076436"/>
              <a:ext cx="1341996" cy="2814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flipV="1">
              <a:off x="2786050" y="4790948"/>
              <a:ext cx="1500198" cy="42862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>
              <a:stCxn id="4" idx="5"/>
            </p:cNvCxnSpPr>
            <p:nvPr/>
          </p:nvCxnSpPr>
          <p:spPr>
            <a:xfrm rot="16200000" flipH="1">
              <a:off x="1698574" y="4365977"/>
              <a:ext cx="1242145" cy="76994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 rot="5400000">
              <a:off x="3714744" y="4076568"/>
              <a:ext cx="1428760" cy="1428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rot="5400000" flipH="1" flipV="1">
              <a:off x="2750331" y="3469345"/>
              <a:ext cx="1785950" cy="1714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/>
          </p:nvCxnSpPr>
          <p:spPr>
            <a:xfrm flipV="1">
              <a:off x="1857356" y="3076436"/>
              <a:ext cx="1000132" cy="8572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 rot="5400000">
              <a:off x="1678761" y="4183725"/>
              <a:ext cx="2214578" cy="1428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组合 25"/>
            <p:cNvGrpSpPr/>
            <p:nvPr/>
          </p:nvGrpSpPr>
          <p:grpSpPr>
            <a:xfrm rot="19722760">
              <a:off x="1428728" y="3362188"/>
              <a:ext cx="571504" cy="1071570"/>
              <a:chOff x="2214546" y="2358224"/>
              <a:chExt cx="571504" cy="1071570"/>
            </a:xfrm>
          </p:grpSpPr>
          <p:cxnSp>
            <p:nvCxnSpPr>
              <p:cNvPr id="14" name="直接箭头连接符 13"/>
              <p:cNvCxnSpPr/>
              <p:nvPr/>
            </p:nvCxnSpPr>
            <p:spPr>
              <a:xfrm rot="5400000" flipH="1" flipV="1">
                <a:off x="1964513" y="2893215"/>
                <a:ext cx="107157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" name="椭圆 3"/>
              <p:cNvSpPr/>
              <p:nvPr/>
            </p:nvSpPr>
            <p:spPr>
              <a:xfrm rot="1877240">
                <a:off x="2214546" y="2643182"/>
                <a:ext cx="571504" cy="571504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sz="40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 rot="1561709">
              <a:off x="4286248" y="2790684"/>
              <a:ext cx="571504" cy="1071570"/>
              <a:chOff x="3500430" y="2358224"/>
              <a:chExt cx="571504" cy="1071570"/>
            </a:xfrm>
          </p:grpSpPr>
          <p:cxnSp>
            <p:nvCxnSpPr>
              <p:cNvPr id="15" name="直接箭头连接符 14"/>
              <p:cNvCxnSpPr/>
              <p:nvPr/>
            </p:nvCxnSpPr>
            <p:spPr>
              <a:xfrm rot="5400000" flipH="1" flipV="1">
                <a:off x="3250397" y="2893215"/>
                <a:ext cx="107157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椭圆 15"/>
              <p:cNvSpPr/>
              <p:nvPr/>
            </p:nvSpPr>
            <p:spPr>
              <a:xfrm rot="20038291">
                <a:off x="3500430" y="2643182"/>
                <a:ext cx="571504" cy="571504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sz="4000" dirty="0" smtClean="0">
                    <a:solidFill>
                      <a:schemeClr val="tx1"/>
                    </a:solidFill>
                  </a:rPr>
                  <a:t>2</a:t>
                </a:r>
                <a:endParaRPr lang="en-CA" sz="40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 rot="16200000">
              <a:off x="2428860" y="4719510"/>
              <a:ext cx="571504" cy="1071570"/>
              <a:chOff x="2643174" y="4001298"/>
              <a:chExt cx="571504" cy="1071570"/>
            </a:xfrm>
          </p:grpSpPr>
          <p:cxnSp>
            <p:nvCxnSpPr>
              <p:cNvPr id="17" name="直接箭头连接符 16"/>
              <p:cNvCxnSpPr/>
              <p:nvPr/>
            </p:nvCxnSpPr>
            <p:spPr>
              <a:xfrm rot="5400000" flipH="1" flipV="1">
                <a:off x="2393141" y="4536289"/>
                <a:ext cx="107157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椭圆 17"/>
              <p:cNvSpPr/>
              <p:nvPr/>
            </p:nvSpPr>
            <p:spPr>
              <a:xfrm rot="5400000">
                <a:off x="2643174" y="4286256"/>
                <a:ext cx="571504" cy="571504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sz="40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 rot="8374485">
              <a:off x="4143372" y="4290882"/>
              <a:ext cx="571504" cy="1071570"/>
              <a:chOff x="5072066" y="2358224"/>
              <a:chExt cx="571504" cy="1071570"/>
            </a:xfrm>
          </p:grpSpPr>
          <p:cxnSp>
            <p:nvCxnSpPr>
              <p:cNvPr id="19" name="直接箭头连接符 18"/>
              <p:cNvCxnSpPr/>
              <p:nvPr/>
            </p:nvCxnSpPr>
            <p:spPr>
              <a:xfrm rot="5400000" flipH="1" flipV="1">
                <a:off x="4822033" y="2893215"/>
                <a:ext cx="107157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椭圆 19"/>
              <p:cNvSpPr/>
              <p:nvPr/>
            </p:nvSpPr>
            <p:spPr>
              <a:xfrm rot="13225515">
                <a:off x="5072066" y="2643182"/>
                <a:ext cx="571504" cy="571504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sz="4000" dirty="0" smtClean="0">
                    <a:solidFill>
                      <a:schemeClr val="tx1"/>
                    </a:solidFill>
                  </a:rPr>
                  <a:t>4</a:t>
                </a:r>
                <a:endParaRPr lang="en-CA" sz="40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 rot="20340262">
              <a:off x="2601860" y="2500306"/>
              <a:ext cx="571504" cy="1071570"/>
              <a:chOff x="4357687" y="4072736"/>
              <a:chExt cx="571504" cy="1071570"/>
            </a:xfrm>
          </p:grpSpPr>
          <p:cxnSp>
            <p:nvCxnSpPr>
              <p:cNvPr id="21" name="直接箭头连接符 20"/>
              <p:cNvCxnSpPr/>
              <p:nvPr/>
            </p:nvCxnSpPr>
            <p:spPr>
              <a:xfrm rot="5400000" flipH="1" flipV="1">
                <a:off x="4107653" y="4607727"/>
                <a:ext cx="107157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椭圆 21"/>
              <p:cNvSpPr/>
              <p:nvPr/>
            </p:nvSpPr>
            <p:spPr>
              <a:xfrm rot="1259738">
                <a:off x="4357687" y="4357694"/>
                <a:ext cx="571504" cy="57150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sz="4000" dirty="0" smtClean="0">
                    <a:solidFill>
                      <a:schemeClr val="tx1"/>
                    </a:solidFill>
                  </a:rPr>
                  <a:t>5</a:t>
                </a:r>
                <a:endParaRPr lang="en-CA" sz="4000" dirty="0">
                  <a:solidFill>
                    <a:schemeClr val="tx1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Motivation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2543180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Context different in QC than conventional NMR(broadband decoupling)</a:t>
            </a:r>
          </a:p>
          <a:p>
            <a:r>
              <a:rPr lang="en-CA" dirty="0" smtClean="0"/>
              <a:t>Number of time intervals grows exponentially(nested pulse sequence)</a:t>
            </a:r>
          </a:p>
          <a:p>
            <a:r>
              <a:rPr lang="en-CA" dirty="0" smtClean="0"/>
              <a:t>Length of each time interval can be </a:t>
            </a:r>
            <a:r>
              <a:rPr lang="en-CA" dirty="0" smtClean="0"/>
              <a:t>~milliseconds(J</a:t>
            </a:r>
            <a:r>
              <a:rPr lang="en-CA" dirty="0" smtClean="0"/>
              <a:t>: 10Hz~100Hz)</a:t>
            </a:r>
            <a:endParaRPr lang="en-CA" dirty="0"/>
          </a:p>
        </p:txBody>
      </p:sp>
      <p:cxnSp>
        <p:nvCxnSpPr>
          <p:cNvPr id="4" name="直接连接符 3"/>
          <p:cNvCxnSpPr/>
          <p:nvPr/>
        </p:nvCxnSpPr>
        <p:spPr>
          <a:xfrm>
            <a:off x="1643042" y="4214818"/>
            <a:ext cx="52864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4214810" y="4429132"/>
            <a:ext cx="142876" cy="5715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u="sng"/>
          </a:p>
        </p:txBody>
      </p:sp>
      <p:grpSp>
        <p:nvGrpSpPr>
          <p:cNvPr id="23" name="组合 22"/>
          <p:cNvGrpSpPr/>
          <p:nvPr/>
        </p:nvGrpSpPr>
        <p:grpSpPr>
          <a:xfrm>
            <a:off x="1643042" y="5286388"/>
            <a:ext cx="5286412" cy="571504"/>
            <a:chOff x="1214414" y="4000504"/>
            <a:chExt cx="5286412" cy="571504"/>
          </a:xfrm>
        </p:grpSpPr>
        <p:cxnSp>
          <p:nvCxnSpPr>
            <p:cNvPr id="11" name="直接连接符 10"/>
            <p:cNvCxnSpPr/>
            <p:nvPr/>
          </p:nvCxnSpPr>
          <p:spPr>
            <a:xfrm>
              <a:off x="1214414" y="4572008"/>
              <a:ext cx="52864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矩形 11"/>
            <p:cNvSpPr/>
            <p:nvPr/>
          </p:nvSpPr>
          <p:spPr>
            <a:xfrm>
              <a:off x="1857356" y="4000504"/>
              <a:ext cx="142876" cy="5715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矩形 12"/>
            <p:cNvSpPr/>
            <p:nvPr/>
          </p:nvSpPr>
          <p:spPr>
            <a:xfrm>
              <a:off x="3143240" y="4000504"/>
              <a:ext cx="142876" cy="5715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" name="矩形 13"/>
            <p:cNvSpPr/>
            <p:nvPr/>
          </p:nvSpPr>
          <p:spPr>
            <a:xfrm>
              <a:off x="4429124" y="4000504"/>
              <a:ext cx="142876" cy="5715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矩形 14"/>
            <p:cNvSpPr/>
            <p:nvPr/>
          </p:nvSpPr>
          <p:spPr>
            <a:xfrm>
              <a:off x="5715008" y="4000504"/>
              <a:ext cx="142876" cy="5715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1643042" y="5000636"/>
            <a:ext cx="52864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4214810" y="4429132"/>
            <a:ext cx="142876" cy="5715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022E-16 L -0.14201 1.11022E-1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022E-16 L 0.13646 1.11022E-16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Introduction to J-coupling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magnetically equivalent(</a:t>
            </a:r>
            <a:r>
              <a:rPr lang="en-CA" dirty="0" err="1" smtClean="0"/>
              <a:t>homonuclear</a:t>
            </a:r>
            <a:r>
              <a:rPr lang="en-CA" dirty="0" smtClean="0"/>
              <a:t>, </a:t>
            </a:r>
            <a:r>
              <a:rPr lang="en-CA" dirty="0" err="1" smtClean="0"/>
              <a:t>heteronuclear</a:t>
            </a:r>
            <a:r>
              <a:rPr lang="en-CA" dirty="0" smtClean="0"/>
              <a:t>)</a:t>
            </a:r>
          </a:p>
          <a:p>
            <a:endParaRPr lang="en-CA" dirty="0"/>
          </a:p>
          <a:p>
            <a:r>
              <a:rPr lang="en-CA" dirty="0" smtClean="0"/>
              <a:t>magnetically </a:t>
            </a:r>
            <a:r>
              <a:rPr lang="en-CA" dirty="0" err="1" smtClean="0"/>
              <a:t>inequivalent</a:t>
            </a:r>
            <a:r>
              <a:rPr lang="en-CA" dirty="0" smtClean="0"/>
              <a:t>(</a:t>
            </a:r>
            <a:r>
              <a:rPr lang="en-CA" dirty="0" err="1" smtClean="0"/>
              <a:t>homonuclear</a:t>
            </a:r>
            <a:r>
              <a:rPr lang="en-CA" dirty="0" smtClean="0"/>
              <a:t>, </a:t>
            </a:r>
            <a:r>
              <a:rPr lang="en-CA" dirty="0" err="1" smtClean="0"/>
              <a:t>heteronuclear</a:t>
            </a:r>
            <a:r>
              <a:rPr lang="en-CA" dirty="0" smtClean="0"/>
              <a:t>)</a:t>
            </a: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Not always ZZ, only under certain averaging</a:t>
            </a:r>
          </a:p>
          <a:p>
            <a:pPr>
              <a:buNone/>
            </a:pPr>
            <a:endParaRPr lang="en-CA" dirty="0" smtClean="0"/>
          </a:p>
        </p:txBody>
      </p:sp>
      <p:grpSp>
        <p:nvGrpSpPr>
          <p:cNvPr id="28" name="组合 27"/>
          <p:cNvGrpSpPr/>
          <p:nvPr/>
        </p:nvGrpSpPr>
        <p:grpSpPr>
          <a:xfrm>
            <a:off x="5715008" y="3429000"/>
            <a:ext cx="1899748" cy="739168"/>
            <a:chOff x="3665686" y="2642227"/>
            <a:chExt cx="2755518" cy="1072138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929058" y="3214686"/>
              <a:ext cx="22145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组合 3"/>
            <p:cNvGrpSpPr/>
            <p:nvPr/>
          </p:nvGrpSpPr>
          <p:grpSpPr>
            <a:xfrm rot="1561709">
              <a:off x="5849700" y="2642795"/>
              <a:ext cx="571504" cy="1071570"/>
              <a:chOff x="3500430" y="2358224"/>
              <a:chExt cx="571504" cy="1071570"/>
            </a:xfrm>
          </p:grpSpPr>
          <p:cxnSp>
            <p:nvCxnSpPr>
              <p:cNvPr id="5" name="直接箭头连接符 4"/>
              <p:cNvCxnSpPr/>
              <p:nvPr/>
            </p:nvCxnSpPr>
            <p:spPr>
              <a:xfrm rot="5400000" flipH="1" flipV="1">
                <a:off x="3250397" y="2893215"/>
                <a:ext cx="107157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椭圆 5"/>
              <p:cNvSpPr/>
              <p:nvPr/>
            </p:nvSpPr>
            <p:spPr>
              <a:xfrm rot="20038291">
                <a:off x="3500430" y="2643182"/>
                <a:ext cx="571504" cy="571504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sz="4000" dirty="0" smtClean="0">
                    <a:solidFill>
                      <a:schemeClr val="tx1"/>
                    </a:solidFill>
                  </a:rPr>
                  <a:t>2</a:t>
                </a:r>
                <a:endParaRPr lang="en-CA" sz="40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" name="组合 6"/>
            <p:cNvGrpSpPr/>
            <p:nvPr/>
          </p:nvGrpSpPr>
          <p:grpSpPr>
            <a:xfrm rot="19722760">
              <a:off x="3665686" y="2642227"/>
              <a:ext cx="571504" cy="1071570"/>
              <a:chOff x="2214546" y="2358224"/>
              <a:chExt cx="571504" cy="1071570"/>
            </a:xfrm>
          </p:grpSpPr>
          <p:cxnSp>
            <p:nvCxnSpPr>
              <p:cNvPr id="8" name="直接箭头连接符 7"/>
              <p:cNvCxnSpPr/>
              <p:nvPr/>
            </p:nvCxnSpPr>
            <p:spPr>
              <a:xfrm rot="5400000" flipH="1" flipV="1">
                <a:off x="1964513" y="2893215"/>
                <a:ext cx="107157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椭圆 8"/>
              <p:cNvSpPr/>
              <p:nvPr/>
            </p:nvSpPr>
            <p:spPr>
              <a:xfrm rot="1877240">
                <a:off x="2214546" y="2643182"/>
                <a:ext cx="571504" cy="571504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sz="40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29" name="组合 28"/>
          <p:cNvGrpSpPr/>
          <p:nvPr/>
        </p:nvGrpSpPr>
        <p:grpSpPr>
          <a:xfrm>
            <a:off x="6715140" y="4214818"/>
            <a:ext cx="1285884" cy="1332328"/>
            <a:chOff x="3522810" y="3710126"/>
            <a:chExt cx="1865130" cy="1932496"/>
          </a:xfrm>
        </p:grpSpPr>
        <p:cxnSp>
          <p:nvCxnSpPr>
            <p:cNvPr id="14" name="直接连接符 13"/>
            <p:cNvCxnSpPr/>
            <p:nvPr/>
          </p:nvCxnSpPr>
          <p:spPr>
            <a:xfrm flipV="1">
              <a:off x="3929058" y="4357694"/>
              <a:ext cx="1071570" cy="7143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组合 17"/>
            <p:cNvGrpSpPr/>
            <p:nvPr/>
          </p:nvGrpSpPr>
          <p:grpSpPr>
            <a:xfrm rot="19722760">
              <a:off x="3522810" y="4571052"/>
              <a:ext cx="571504" cy="1071570"/>
              <a:chOff x="2214546" y="2358224"/>
              <a:chExt cx="571504" cy="1071570"/>
            </a:xfrm>
          </p:grpSpPr>
          <p:cxnSp>
            <p:nvCxnSpPr>
              <p:cNvPr id="19" name="直接箭头连接符 18"/>
              <p:cNvCxnSpPr/>
              <p:nvPr/>
            </p:nvCxnSpPr>
            <p:spPr>
              <a:xfrm rot="5400000" flipH="1" flipV="1">
                <a:off x="1964513" y="2893215"/>
                <a:ext cx="107157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椭圆 19"/>
              <p:cNvSpPr/>
              <p:nvPr/>
            </p:nvSpPr>
            <p:spPr>
              <a:xfrm rot="1877240">
                <a:off x="2214546" y="2643182"/>
                <a:ext cx="571504" cy="571504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sz="40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grpSp>
          <p:nvGrpSpPr>
            <p:cNvPr id="21" name="组合 20"/>
            <p:cNvGrpSpPr/>
            <p:nvPr/>
          </p:nvGrpSpPr>
          <p:grpSpPr>
            <a:xfrm rot="20340262">
              <a:off x="4816436" y="3710126"/>
              <a:ext cx="571504" cy="1071570"/>
              <a:chOff x="4357687" y="4072736"/>
              <a:chExt cx="571504" cy="1071570"/>
            </a:xfrm>
          </p:grpSpPr>
          <p:cxnSp>
            <p:nvCxnSpPr>
              <p:cNvPr id="22" name="直接箭头连接符 21"/>
              <p:cNvCxnSpPr/>
              <p:nvPr/>
            </p:nvCxnSpPr>
            <p:spPr>
              <a:xfrm rot="5400000" flipH="1" flipV="1">
                <a:off x="4107653" y="4607727"/>
                <a:ext cx="107157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椭圆 22"/>
              <p:cNvSpPr/>
              <p:nvPr/>
            </p:nvSpPr>
            <p:spPr>
              <a:xfrm rot="1259738">
                <a:off x="4357687" y="4357694"/>
                <a:ext cx="571504" cy="57150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sz="4000" dirty="0" smtClean="0">
                    <a:solidFill>
                      <a:schemeClr val="tx1"/>
                    </a:solidFill>
                  </a:rPr>
                  <a:t>5</a:t>
                </a:r>
                <a:endParaRPr lang="en-CA" sz="4000" dirty="0">
                  <a:solidFill>
                    <a:schemeClr val="tx1"/>
                  </a:solidFill>
                </a:endParaRPr>
              </a:p>
            </p:txBody>
          </p:sp>
        </p:grpSp>
      </p:grp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6072206"/>
            <a:ext cx="41052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1428736"/>
            <a:ext cx="41433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2214554"/>
            <a:ext cx="84963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Introduction to J-coupling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614881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Physical origin:</a:t>
            </a:r>
          </a:p>
          <a:p>
            <a:r>
              <a:rPr lang="en-CA" dirty="0" smtClean="0"/>
              <a:t>Fermi contact</a:t>
            </a:r>
          </a:p>
          <a:p>
            <a:r>
              <a:rPr lang="en-CA" dirty="0" smtClean="0"/>
              <a:t>Electron-mediated nuclear interaction(indirect)</a:t>
            </a:r>
          </a:p>
          <a:p>
            <a:endParaRPr lang="en-CA" dirty="0"/>
          </a:p>
        </p:txBody>
      </p:sp>
      <p:grpSp>
        <p:nvGrpSpPr>
          <p:cNvPr id="23" name="组合 22"/>
          <p:cNvGrpSpPr/>
          <p:nvPr/>
        </p:nvGrpSpPr>
        <p:grpSpPr>
          <a:xfrm>
            <a:off x="1071538" y="3857628"/>
            <a:ext cx="3989631" cy="2737318"/>
            <a:chOff x="1500166" y="3551435"/>
            <a:chExt cx="3989631" cy="2737318"/>
          </a:xfrm>
        </p:grpSpPr>
        <p:sp>
          <p:nvSpPr>
            <p:cNvPr id="18" name="云形 17"/>
            <p:cNvSpPr/>
            <p:nvPr/>
          </p:nvSpPr>
          <p:spPr>
            <a:xfrm rot="624906">
              <a:off x="2331713" y="3551435"/>
              <a:ext cx="2571768" cy="1214446"/>
            </a:xfrm>
            <a:prstGeom prst="cloud">
              <a:avLst/>
            </a:prstGeom>
            <a:solidFill>
              <a:schemeClr val="accent5">
                <a:lumMod val="75000"/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27" name="组合 26"/>
            <p:cNvGrpSpPr/>
            <p:nvPr/>
          </p:nvGrpSpPr>
          <p:grpSpPr>
            <a:xfrm>
              <a:off x="1500166" y="3714752"/>
              <a:ext cx="3989631" cy="2574001"/>
              <a:chOff x="1433084" y="3999434"/>
              <a:chExt cx="3989631" cy="2574001"/>
            </a:xfrm>
          </p:grpSpPr>
          <p:grpSp>
            <p:nvGrpSpPr>
              <p:cNvPr id="5" name="组合 4"/>
              <p:cNvGrpSpPr/>
              <p:nvPr/>
            </p:nvGrpSpPr>
            <p:grpSpPr>
              <a:xfrm rot="8911609">
                <a:off x="1737860" y="3999434"/>
                <a:ext cx="571504" cy="1071570"/>
                <a:chOff x="2643175" y="4001298"/>
                <a:chExt cx="571504" cy="1071570"/>
              </a:xfrm>
            </p:grpSpPr>
            <p:cxnSp>
              <p:nvCxnSpPr>
                <p:cNvPr id="6" name="直接箭头连接符 5"/>
                <p:cNvCxnSpPr/>
                <p:nvPr/>
              </p:nvCxnSpPr>
              <p:spPr>
                <a:xfrm rot="5400000" flipH="1" flipV="1">
                  <a:off x="2393141" y="4536289"/>
                  <a:ext cx="1071570" cy="158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" name="椭圆 6"/>
                <p:cNvSpPr/>
                <p:nvPr/>
              </p:nvSpPr>
              <p:spPr>
                <a:xfrm rot="2489584">
                  <a:off x="2643175" y="4286256"/>
                  <a:ext cx="571504" cy="571504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CA" sz="4000" dirty="0" smtClean="0">
                      <a:solidFill>
                        <a:schemeClr val="tx1"/>
                      </a:solidFill>
                    </a:rPr>
                    <a:t>N</a:t>
                  </a:r>
                  <a:endParaRPr lang="en-CA" sz="40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8" name="组合 7"/>
              <p:cNvGrpSpPr/>
              <p:nvPr/>
            </p:nvGrpSpPr>
            <p:grpSpPr>
              <a:xfrm rot="2178334">
                <a:off x="4851211" y="4057885"/>
                <a:ext cx="571504" cy="1071570"/>
                <a:chOff x="5072066" y="2358224"/>
                <a:chExt cx="571504" cy="1071570"/>
              </a:xfrm>
            </p:grpSpPr>
            <p:cxnSp>
              <p:nvCxnSpPr>
                <p:cNvPr id="9" name="直接箭头连接符 8"/>
                <p:cNvCxnSpPr/>
                <p:nvPr/>
              </p:nvCxnSpPr>
              <p:spPr>
                <a:xfrm rot="5400000" flipH="1" flipV="1">
                  <a:off x="4822033" y="2893215"/>
                  <a:ext cx="1071570" cy="158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椭圆 9"/>
                <p:cNvSpPr/>
                <p:nvPr/>
              </p:nvSpPr>
              <p:spPr>
                <a:xfrm rot="18010301">
                  <a:off x="5072066" y="2643182"/>
                  <a:ext cx="571504" cy="571504"/>
                </a:xfrm>
                <a:prstGeom prst="ellipse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CA" sz="4000" dirty="0" smtClean="0">
                      <a:solidFill>
                        <a:schemeClr val="tx1"/>
                      </a:solidFill>
                    </a:rPr>
                    <a:t>N</a:t>
                  </a:r>
                  <a:endParaRPr lang="en-CA" sz="40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9" name="组合 18"/>
              <p:cNvGrpSpPr/>
              <p:nvPr/>
            </p:nvGrpSpPr>
            <p:grpSpPr>
              <a:xfrm>
                <a:off x="2285984" y="4071942"/>
                <a:ext cx="408616" cy="513005"/>
                <a:chOff x="3214679" y="5090322"/>
                <a:chExt cx="408616" cy="513005"/>
              </a:xfrm>
            </p:grpSpPr>
            <p:cxnSp>
              <p:nvCxnSpPr>
                <p:cNvPr id="12" name="直接箭头连接符 11"/>
                <p:cNvCxnSpPr/>
                <p:nvPr/>
              </p:nvCxnSpPr>
              <p:spPr>
                <a:xfrm rot="16200000" flipV="1">
                  <a:off x="3162484" y="5142517"/>
                  <a:ext cx="513005" cy="408616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椭圆 12"/>
                <p:cNvSpPr/>
                <p:nvPr/>
              </p:nvSpPr>
              <p:spPr>
                <a:xfrm rot="2913300">
                  <a:off x="3254779" y="5207898"/>
                  <a:ext cx="341519" cy="341519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CA" sz="2800" dirty="0" smtClean="0">
                      <a:solidFill>
                        <a:schemeClr val="tx1"/>
                      </a:solidFill>
                    </a:rPr>
                    <a:t>e</a:t>
                  </a:r>
                  <a:endParaRPr lang="en-CA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0" name="组合 19"/>
              <p:cNvGrpSpPr/>
              <p:nvPr/>
            </p:nvGrpSpPr>
            <p:grpSpPr>
              <a:xfrm rot="15382220">
                <a:off x="4379363" y="4288752"/>
                <a:ext cx="408616" cy="513005"/>
                <a:chOff x="3214679" y="5090322"/>
                <a:chExt cx="408616" cy="513005"/>
              </a:xfrm>
            </p:grpSpPr>
            <p:cxnSp>
              <p:nvCxnSpPr>
                <p:cNvPr id="21" name="直接箭头连接符 20"/>
                <p:cNvCxnSpPr/>
                <p:nvPr/>
              </p:nvCxnSpPr>
              <p:spPr>
                <a:xfrm rot="16200000" flipV="1">
                  <a:off x="3162484" y="5142517"/>
                  <a:ext cx="513005" cy="408616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椭圆 21"/>
                <p:cNvSpPr/>
                <p:nvPr/>
              </p:nvSpPr>
              <p:spPr>
                <a:xfrm rot="2913300">
                  <a:off x="3254780" y="5207897"/>
                  <a:ext cx="341519" cy="341519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CA" sz="2800" dirty="0" smtClean="0">
                      <a:solidFill>
                        <a:schemeClr val="tx1"/>
                      </a:solidFill>
                    </a:rPr>
                    <a:t>e</a:t>
                  </a:r>
                  <a:endParaRPr lang="en-CA" sz="28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" name="弧形 24"/>
              <p:cNvSpPr/>
              <p:nvPr/>
            </p:nvSpPr>
            <p:spPr>
              <a:xfrm rot="20470355">
                <a:off x="1433084" y="4215981"/>
                <a:ext cx="3375005" cy="2357454"/>
              </a:xfrm>
              <a:prstGeom prst="arc">
                <a:avLst>
                  <a:gd name="adj1" fmla="val 16200000"/>
                  <a:gd name="adj2" fmla="val 20656513"/>
                </a:avLst>
              </a:prstGeom>
              <a:noFill/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</p:grpSp>
      <p:sp>
        <p:nvSpPr>
          <p:cNvPr id="24" name="TextBox 23"/>
          <p:cNvSpPr txBox="1"/>
          <p:nvPr/>
        </p:nvSpPr>
        <p:spPr>
          <a:xfrm>
            <a:off x="4214810" y="5429264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Ramsey &amp; Purcell Phys. Rev. 85, 143(1952)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143380"/>
            <a:ext cx="84867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Introduction to J-coupling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43312"/>
          </a:xfrm>
        </p:spPr>
        <p:txBody>
          <a:bodyPr/>
          <a:lstStyle/>
          <a:p>
            <a:r>
              <a:rPr lang="en-CA" dirty="0" smtClean="0"/>
              <a:t>Free evolution(under H0)</a:t>
            </a:r>
          </a:p>
          <a:p>
            <a:endParaRPr lang="en-CA" dirty="0" smtClean="0"/>
          </a:p>
          <a:p>
            <a:endParaRPr lang="en-CA" dirty="0"/>
          </a:p>
          <a:p>
            <a:r>
              <a:rPr lang="en-CA" dirty="0" smtClean="0"/>
              <a:t>Driven evolution(under H0+H1)</a:t>
            </a:r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428868"/>
            <a:ext cx="35433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标注 5"/>
          <p:cNvSpPr/>
          <p:nvPr/>
        </p:nvSpPr>
        <p:spPr>
          <a:xfrm>
            <a:off x="5143504" y="5357826"/>
            <a:ext cx="1928826" cy="857256"/>
          </a:xfrm>
          <a:prstGeom prst="wedgeRectCallout">
            <a:avLst>
              <a:gd name="adj1" fmla="val -27019"/>
              <a:gd name="adj2" fmla="val -13083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 smtClean="0">
                <a:solidFill>
                  <a:schemeClr val="tx1"/>
                </a:solidFill>
              </a:rPr>
              <a:t>strong pulse approximation</a:t>
            </a:r>
            <a:endParaRPr lang="en-CA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Decouple the ZZ interaction</a:t>
            </a:r>
            <a:endParaRPr lang="en-CA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429124" y="4714884"/>
            <a:ext cx="103822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2500306"/>
            <a:ext cx="4643470" cy="1438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15067" y="4729152"/>
            <a:ext cx="103822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右箭头 11"/>
          <p:cNvSpPr/>
          <p:nvPr/>
        </p:nvSpPr>
        <p:spPr>
          <a:xfrm>
            <a:off x="3643306" y="4857760"/>
            <a:ext cx="785818" cy="500066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右箭头 18"/>
          <p:cNvSpPr/>
          <p:nvPr/>
        </p:nvSpPr>
        <p:spPr>
          <a:xfrm>
            <a:off x="5572132" y="4857760"/>
            <a:ext cx="785818" cy="500066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TextBox 19"/>
          <p:cNvSpPr txBox="1"/>
          <p:nvPr/>
        </p:nvSpPr>
        <p:spPr>
          <a:xfrm>
            <a:off x="6143636" y="5572140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err="1" smtClean="0"/>
              <a:t>Hadamard</a:t>
            </a:r>
            <a:r>
              <a:rPr lang="en-CA" sz="2400" b="1" dirty="0" smtClean="0"/>
              <a:t>!</a:t>
            </a:r>
            <a:endParaRPr lang="en-CA" sz="2400" b="1" dirty="0"/>
          </a:p>
        </p:txBody>
      </p:sp>
      <p:sp>
        <p:nvSpPr>
          <p:cNvPr id="21" name="内容占位符 2"/>
          <p:cNvSpPr txBox="1">
            <a:spLocks/>
          </p:cNvSpPr>
          <p:nvPr/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C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coupled spin-1/2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sz="3200" dirty="0" smtClean="0"/>
              <a:t>effective propagator</a:t>
            </a:r>
            <a:endParaRPr kumimoji="0" lang="en-CA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285720" y="3571876"/>
            <a:ext cx="3929090" cy="2286016"/>
            <a:chOff x="285720" y="3571876"/>
            <a:chExt cx="3929090" cy="2286016"/>
          </a:xfrm>
        </p:grpSpPr>
        <p:grpSp>
          <p:nvGrpSpPr>
            <p:cNvPr id="31" name="组合 30"/>
            <p:cNvGrpSpPr/>
            <p:nvPr/>
          </p:nvGrpSpPr>
          <p:grpSpPr>
            <a:xfrm>
              <a:off x="1214414" y="4357694"/>
              <a:ext cx="2143140" cy="1500198"/>
              <a:chOff x="1214414" y="4357694"/>
              <a:chExt cx="2143140" cy="1500198"/>
            </a:xfrm>
          </p:grpSpPr>
          <p:grpSp>
            <p:nvGrpSpPr>
              <p:cNvPr id="16" name="组合 15"/>
              <p:cNvGrpSpPr/>
              <p:nvPr/>
            </p:nvGrpSpPr>
            <p:grpSpPr>
              <a:xfrm>
                <a:off x="1214414" y="5072074"/>
                <a:ext cx="2143140" cy="785818"/>
                <a:chOff x="6572264" y="5000636"/>
                <a:chExt cx="2143140" cy="785818"/>
              </a:xfrm>
            </p:grpSpPr>
            <p:cxnSp>
              <p:nvCxnSpPr>
                <p:cNvPr id="7" name="直接连接符 6"/>
                <p:cNvCxnSpPr/>
                <p:nvPr/>
              </p:nvCxnSpPr>
              <p:spPr>
                <a:xfrm>
                  <a:off x="6572264" y="5000636"/>
                  <a:ext cx="21431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" name="组合 13"/>
                <p:cNvGrpSpPr/>
                <p:nvPr/>
              </p:nvGrpSpPr>
              <p:grpSpPr>
                <a:xfrm>
                  <a:off x="6572264" y="5214950"/>
                  <a:ext cx="2143140" cy="571504"/>
                  <a:chOff x="3428992" y="5214950"/>
                  <a:chExt cx="5286412" cy="571504"/>
                </a:xfrm>
              </p:grpSpPr>
              <p:sp>
                <p:nvSpPr>
                  <p:cNvPr id="9" name="矩形 8"/>
                  <p:cNvSpPr/>
                  <p:nvPr/>
                </p:nvSpPr>
                <p:spPr>
                  <a:xfrm>
                    <a:off x="6000760" y="5214950"/>
                    <a:ext cx="142876" cy="571504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cxnSp>
                <p:nvCxnSpPr>
                  <p:cNvPr id="10" name="直接连接符 9"/>
                  <p:cNvCxnSpPr/>
                  <p:nvPr/>
                </p:nvCxnSpPr>
                <p:spPr>
                  <a:xfrm>
                    <a:off x="3428992" y="5786454"/>
                    <a:ext cx="5286412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" name="TextBox 12"/>
              <p:cNvSpPr txBox="1"/>
              <p:nvPr/>
            </p:nvSpPr>
            <p:spPr>
              <a:xfrm>
                <a:off x="1500166" y="4357694"/>
                <a:ext cx="428628" cy="584775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3200" dirty="0" smtClean="0"/>
                  <a:t>+</a:t>
                </a:r>
                <a:endParaRPr lang="en-CA" sz="3200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2571736" y="4357694"/>
                <a:ext cx="428628" cy="584775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3200" dirty="0" smtClean="0"/>
                  <a:t>+</a:t>
                </a:r>
                <a:endParaRPr lang="en-CA" sz="3200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571736" y="5143512"/>
                <a:ext cx="428628" cy="584775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3200" dirty="0" smtClean="0"/>
                  <a:t>-</a:t>
                </a:r>
                <a:endParaRPr lang="en-CA" sz="32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500166" y="5143512"/>
                <a:ext cx="428628" cy="584775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3200" dirty="0" smtClean="0"/>
                  <a:t>+</a:t>
                </a:r>
                <a:endParaRPr lang="en-CA" sz="3200" dirty="0"/>
              </a:p>
            </p:txBody>
          </p:sp>
        </p:grpSp>
        <p:cxnSp>
          <p:nvCxnSpPr>
            <p:cNvPr id="23" name="直接箭头连接符 22"/>
            <p:cNvCxnSpPr/>
            <p:nvPr/>
          </p:nvCxnSpPr>
          <p:spPr>
            <a:xfrm>
              <a:off x="1142976" y="4143380"/>
              <a:ext cx="2286016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500430" y="3929066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time</a:t>
              </a:r>
              <a:endParaRPr lang="en-CA" sz="20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85720" y="4429132"/>
              <a:ext cx="857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spin 1</a:t>
              </a:r>
              <a:endParaRPr lang="en-CA" sz="2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42976" y="3571876"/>
              <a:ext cx="21431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b="1" dirty="0" smtClean="0"/>
                <a:t>Sign of J-couplin</a:t>
              </a:r>
              <a:r>
                <a:rPr lang="en-CA" b="1" dirty="0" smtClean="0"/>
                <a:t>g</a:t>
              </a:r>
              <a:endParaRPr lang="en-CA" b="1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5720" y="5214950"/>
              <a:ext cx="857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spin 2</a:t>
              </a:r>
              <a:endParaRPr lang="en-CA" sz="2000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4071934" y="5572140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/>
              <a:t>“sign matrix”</a:t>
            </a:r>
            <a:endParaRPr lang="en-CA" sz="2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728" y="2857496"/>
            <a:ext cx="1390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0" grpId="0"/>
      <p:bldP spid="2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Decouple the ZZ interaction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4 coupled spin-1/2</a:t>
            </a:r>
            <a:endParaRPr lang="en-CA" dirty="0"/>
          </a:p>
        </p:txBody>
      </p:sp>
      <p:grpSp>
        <p:nvGrpSpPr>
          <p:cNvPr id="19" name="组合 18"/>
          <p:cNvGrpSpPr/>
          <p:nvPr/>
        </p:nvGrpSpPr>
        <p:grpSpPr>
          <a:xfrm>
            <a:off x="214282" y="2214554"/>
            <a:ext cx="4162214" cy="2928958"/>
            <a:chOff x="214282" y="2714620"/>
            <a:chExt cx="4162214" cy="2928958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28694" y="2714620"/>
              <a:ext cx="3447802" cy="29289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214282" y="3571876"/>
              <a:ext cx="857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spin 2</a:t>
              </a:r>
              <a:endParaRPr lang="en-CA" sz="2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4282" y="2857496"/>
              <a:ext cx="857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spin 1</a:t>
              </a:r>
              <a:endParaRPr lang="en-CA" sz="2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4282" y="4286256"/>
              <a:ext cx="857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spin 3</a:t>
              </a:r>
              <a:endParaRPr lang="en-CA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4282" y="5000636"/>
              <a:ext cx="857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spin 4</a:t>
              </a:r>
              <a:endParaRPr lang="en-CA" sz="2000" dirty="0"/>
            </a:p>
          </p:txBody>
        </p:sp>
      </p:grpSp>
      <p:sp>
        <p:nvSpPr>
          <p:cNvPr id="11" name="右箭头 10"/>
          <p:cNvSpPr/>
          <p:nvPr/>
        </p:nvSpPr>
        <p:spPr>
          <a:xfrm>
            <a:off x="4143372" y="3500438"/>
            <a:ext cx="785818" cy="500066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20" name="组合 19"/>
          <p:cNvGrpSpPr/>
          <p:nvPr/>
        </p:nvGrpSpPr>
        <p:grpSpPr>
          <a:xfrm>
            <a:off x="4857752" y="2285992"/>
            <a:ext cx="4143404" cy="2879715"/>
            <a:chOff x="4786314" y="2786058"/>
            <a:chExt cx="4143404" cy="2879715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500694" y="2786058"/>
              <a:ext cx="3429024" cy="28797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4786314" y="3643314"/>
              <a:ext cx="857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spin 2</a:t>
              </a:r>
              <a:endParaRPr lang="en-CA" sz="2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86314" y="2928934"/>
              <a:ext cx="857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spin 1</a:t>
              </a:r>
              <a:endParaRPr lang="en-CA" sz="2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786314" y="4286256"/>
              <a:ext cx="857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spin 3</a:t>
              </a:r>
              <a:endParaRPr lang="en-CA" sz="2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86314" y="5000636"/>
              <a:ext cx="857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spin 4</a:t>
              </a:r>
              <a:endParaRPr lang="en-CA" sz="2000" dirty="0"/>
            </a:p>
          </p:txBody>
        </p:sp>
      </p:grp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934" y="5357826"/>
            <a:ext cx="482917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右箭头标注 22"/>
          <p:cNvSpPr/>
          <p:nvPr/>
        </p:nvSpPr>
        <p:spPr>
          <a:xfrm>
            <a:off x="1571604" y="5572140"/>
            <a:ext cx="2357454" cy="928694"/>
          </a:xfrm>
          <a:prstGeom prst="rightArrow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 smtClean="0">
                <a:solidFill>
                  <a:schemeClr val="tx1"/>
                </a:solidFill>
              </a:rPr>
              <a:t>A larger </a:t>
            </a:r>
            <a:r>
              <a:rPr lang="en-CA" sz="2000" b="1" dirty="0" err="1" smtClean="0">
                <a:solidFill>
                  <a:schemeClr val="tx1"/>
                </a:solidFill>
              </a:rPr>
              <a:t>Hadamard</a:t>
            </a:r>
            <a:r>
              <a:rPr lang="en-CA" sz="2000" b="1" dirty="0" smtClean="0">
                <a:solidFill>
                  <a:schemeClr val="tx1"/>
                </a:solidFill>
              </a:rPr>
              <a:t>!</a:t>
            </a:r>
            <a:endParaRPr lang="en-CA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3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2107</TotalTime>
  <Words>649</Words>
  <Application>Microsoft Office PowerPoint</Application>
  <PresentationFormat>全屏显示(4:3)</PresentationFormat>
  <Paragraphs>126</Paragraphs>
  <Slides>18</Slides>
  <Notes>1</Notes>
  <HiddenSlides>1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19" baseType="lpstr">
      <vt:lpstr>Office 主题</vt:lpstr>
      <vt:lpstr>Systematic approach to decoupling in NMR quantum computation</vt:lpstr>
      <vt:lpstr>Outline</vt:lpstr>
      <vt:lpstr>Motivation</vt:lpstr>
      <vt:lpstr>Motivation</vt:lpstr>
      <vt:lpstr>Introduction to J-coupling</vt:lpstr>
      <vt:lpstr>Introduction to J-coupling</vt:lpstr>
      <vt:lpstr>Introduction to J-coupling</vt:lpstr>
      <vt:lpstr>Decouple the ZZ interaction</vt:lpstr>
      <vt:lpstr>Decouple the ZZ interaction</vt:lpstr>
      <vt:lpstr>Decouple the ZZ interaction</vt:lpstr>
      <vt:lpstr>Decouple the ZZ interaction</vt:lpstr>
      <vt:lpstr>Decouple the ZZ interaction</vt:lpstr>
      <vt:lpstr>Decouple the ZZ interaction</vt:lpstr>
      <vt:lpstr>Experimental feasibility</vt:lpstr>
      <vt:lpstr>Experimental feasibility</vt:lpstr>
      <vt:lpstr>Reference</vt:lpstr>
      <vt:lpstr>幻灯片 17</vt:lpstr>
      <vt:lpstr>幻灯片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xr</dc:creator>
  <cp:lastModifiedBy>xr</cp:lastModifiedBy>
  <cp:revision>83</cp:revision>
  <dcterms:created xsi:type="dcterms:W3CDTF">2010-07-22T05:34:14Z</dcterms:created>
  <dcterms:modified xsi:type="dcterms:W3CDTF">2010-07-23T17:27:26Z</dcterms:modified>
</cp:coreProperties>
</file>