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259" r:id="rId5"/>
    <p:sldId id="260" r:id="rId6"/>
    <p:sldId id="302" r:id="rId7"/>
    <p:sldId id="303" r:id="rId8"/>
    <p:sldId id="275" r:id="rId9"/>
    <p:sldId id="287" r:id="rId10"/>
    <p:sldId id="292" r:id="rId11"/>
    <p:sldId id="261" r:id="rId12"/>
    <p:sldId id="291" r:id="rId13"/>
    <p:sldId id="274" r:id="rId14"/>
    <p:sldId id="282" r:id="rId15"/>
    <p:sldId id="290" r:id="rId16"/>
    <p:sldId id="271" r:id="rId17"/>
    <p:sldId id="263" r:id="rId18"/>
    <p:sldId id="267" r:id="rId19"/>
    <p:sldId id="276" r:id="rId20"/>
    <p:sldId id="277" r:id="rId21"/>
    <p:sldId id="278" r:id="rId22"/>
    <p:sldId id="281" r:id="rId23"/>
    <p:sldId id="279" r:id="rId24"/>
    <p:sldId id="304" r:id="rId25"/>
    <p:sldId id="283" r:id="rId26"/>
    <p:sldId id="285" r:id="rId27"/>
    <p:sldId id="284" r:id="rId28"/>
    <p:sldId id="270" r:id="rId29"/>
    <p:sldId id="294" r:id="rId30"/>
    <p:sldId id="295" r:id="rId31"/>
    <p:sldId id="286" r:id="rId32"/>
    <p:sldId id="296" r:id="rId33"/>
    <p:sldId id="258" r:id="rId34"/>
    <p:sldId id="297" r:id="rId35"/>
    <p:sldId id="299" r:id="rId36"/>
    <p:sldId id="264" r:id="rId37"/>
    <p:sldId id="300" r:id="rId38"/>
    <p:sldId id="28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2FE2-0A5E-4FF6-8450-77684248883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4355-B66F-49C7-80EB-2C9EAA40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angz@uhnres.utoronto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2859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Electrophysiological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approaches for examining “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physiological” &amp; “pathological”  brain population (rhythmic) activities in rodent models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7818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Liang Zhang</a:t>
            </a:r>
          </a:p>
          <a:p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Toronto Western Research Institute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Health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liangz@uhnres.utoronto.ca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13-411, Toronto Western Hospital</a:t>
            </a:r>
          </a:p>
          <a:p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end recordings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295400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Used for simple or multi-electrode recordings</a:t>
            </a:r>
            <a:endParaRPr lang="en-CA" sz="2800" dirty="0"/>
          </a:p>
          <a:p>
            <a:r>
              <a:rPr lang="en-CA" sz="2800" dirty="0" smtClean="0"/>
              <a:t>region-specific </a:t>
            </a:r>
            <a:r>
              <a:rPr lang="en-CA" sz="2800" dirty="0"/>
              <a:t>signals</a:t>
            </a:r>
          </a:p>
          <a:p>
            <a:r>
              <a:rPr lang="en-CA" sz="2800" dirty="0" smtClean="0"/>
              <a:t>signals </a:t>
            </a:r>
            <a:r>
              <a:rPr lang="en-CA" sz="2800" dirty="0"/>
              <a:t>relative to ground </a:t>
            </a:r>
          </a:p>
          <a:p>
            <a:r>
              <a:rPr lang="en-CA" sz="2800" dirty="0" smtClean="0"/>
              <a:t>Relatively </a:t>
            </a:r>
            <a:r>
              <a:rPr lang="en-CA" sz="2800" dirty="0"/>
              <a:t>strong signals </a:t>
            </a:r>
          </a:p>
          <a:p>
            <a:endParaRPr lang="en-CA" sz="2800" dirty="0" smtClean="0"/>
          </a:p>
          <a:p>
            <a:r>
              <a:rPr lang="en-CA" sz="2800" dirty="0" smtClean="0"/>
              <a:t>Precise position and histological verification  </a:t>
            </a:r>
          </a:p>
          <a:p>
            <a:r>
              <a:rPr lang="en-CA" sz="2800" dirty="0" smtClean="0"/>
              <a:t>Brain tissue damage</a:t>
            </a:r>
          </a:p>
          <a:p>
            <a:r>
              <a:rPr lang="en-CA" sz="2800" dirty="0" smtClean="0"/>
              <a:t>Influence by </a:t>
            </a:r>
            <a:r>
              <a:rPr lang="en-CA" sz="2800" dirty="0"/>
              <a:t>noise </a:t>
            </a:r>
          </a:p>
          <a:p>
            <a:r>
              <a:rPr lang="en-CA" sz="2800" dirty="0" smtClean="0"/>
              <a:t>instability </a:t>
            </a:r>
            <a:r>
              <a:rPr lang="en-CA" sz="2800" dirty="0"/>
              <a:t>of electrodes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Simple intracranial electrodes we used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715000" cy="4267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Polyamide-coated stainless steel wires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0.12 mm O.D, &lt;1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/10mm, 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80-90 mg fro a 3-electrode array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Secured onto skull surface via glue  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Low cost, but need experience to make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Minimal brain damage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mice from 19 day-old to 2 year-old</a:t>
            </a:r>
          </a:p>
          <a:p>
            <a:pPr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3106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Wu et al. J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Neurosci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Meth. 2008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1905000"/>
            <a:ext cx="2590337" cy="259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Behavioral state-dependent EEG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620000" cy="518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1600200"/>
            <a:ext cx="2362200" cy="1371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Hypoxia-induced EEG discharges in a young mouse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6553200" cy="64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0" y="4191000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Wais et al</a:t>
            </a:r>
          </a:p>
          <a:p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Neurosci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2009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Cortical discharges recorded via tethered EEG from MeCP2-dificient mice (a mouse model of </a:t>
            </a:r>
            <a:r>
              <a:rPr lang="en-US" sz="2800" b="1" dirty="0" err="1" smtClean="0">
                <a:solidFill>
                  <a:srgbClr val="FF0000"/>
                </a:solidFill>
              </a:rPr>
              <a:t>Rett</a:t>
            </a:r>
            <a:r>
              <a:rPr lang="en-US" sz="2800" b="1" dirty="0" smtClean="0">
                <a:solidFill>
                  <a:srgbClr val="FF0000"/>
                </a:solidFill>
              </a:rPr>
              <a:t> syndrome)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ast ripples null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934200" cy="5029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248400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Zhang et al, in preparation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Histological verification of implanted electrodes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420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Multi-electrode probes </a:t>
            </a:r>
            <a:endParaRPr lang="en-US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506941" cy="49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6248400"/>
            <a:ext cx="286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Ylinen</a:t>
            </a:r>
            <a:r>
              <a:rPr lang="en-US" dirty="0" smtClean="0"/>
              <a:t> et al., J </a:t>
            </a:r>
            <a:r>
              <a:rPr lang="en-US" dirty="0" err="1" smtClean="0"/>
              <a:t>Neurosci</a:t>
            </a:r>
            <a:r>
              <a:rPr lang="en-US" dirty="0" smtClean="0"/>
              <a:t> 1995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6248400"/>
            <a:ext cx="2611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Stable chronic monitoring?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Multi-electrode EEG recordings in mice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61722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 smtClean="0">
                <a:latin typeface="Arial" pitchFamily="34" charset="0"/>
                <a:cs typeface="Arial" pitchFamily="34" charset="0"/>
              </a:rPr>
              <a:t>Buzsaki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Neurosci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. 2003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53400" cy="323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838200" y="3048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805363"/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Transmitter for telemetric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657600"/>
            <a:ext cx="8137525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1992313" eaLnBrk="0" hangingPunct="0">
              <a:spcBef>
                <a:spcPts val="600"/>
              </a:spcBef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Transmitter implanted subcutaneously or in peritoneal cavity</a:t>
            </a:r>
          </a:p>
          <a:p>
            <a:pPr marL="457200" indent="-457200" defTabSz="1992313" eaLnBrk="0" hangingPunct="0">
              <a:spcBef>
                <a:spcPts val="600"/>
              </a:spcBef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Continuous recording in home cage (24 hrs/day, up to 2 months) 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  <a:p>
            <a:pPr marL="47625" indent="-47625" defTabSz="1992313" eaLnBrk="0" hangingPunct="0">
              <a:spcBef>
                <a:spcPts val="600"/>
              </a:spcBef>
              <a:buFont typeface="Arial" charset="0"/>
              <a:buNone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Simultaneous monitoring of EEG, temperature and gross movement</a:t>
            </a:r>
          </a:p>
          <a:p>
            <a:pPr marL="47625" indent="-47625" defTabSz="1992313" eaLnBrk="0" hangingPunct="0">
              <a:spcBef>
                <a:spcPts val="600"/>
              </a:spcBef>
              <a:buFont typeface="Arial" charset="0"/>
              <a:buNone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Minimal cable/movement-related artifacts</a:t>
            </a:r>
          </a:p>
          <a:p>
            <a:pPr marL="457200" indent="-457200" defTabSz="1992313" eaLnBrk="0" hangingPunct="0">
              <a:spcBef>
                <a:spcPts val="600"/>
              </a:spcBef>
            </a:pP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pPr marL="457200" indent="-457200" defTabSz="1992313" eaLnBrk="0" hangingPunct="0">
              <a:spcBef>
                <a:spcPts val="600"/>
              </a:spcBef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Single bio-potential channel, low sampling rate (up to 200 Hz)</a:t>
            </a:r>
          </a:p>
          <a:p>
            <a:pPr marL="457200" indent="-457200" defTabSz="1992313" eaLnBrk="0" hangingPunct="0">
              <a:spcBef>
                <a:spcPts val="600"/>
              </a:spcBef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Limitation by battery life  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Toronto\Aug12\IMG_0212.JPG"/>
          <p:cNvPicPr>
            <a:picLocks noChangeAspect="1" noChangeArrowheads="1"/>
          </p:cNvPicPr>
          <p:nvPr/>
        </p:nvPicPr>
        <p:blipFill>
          <a:blip r:embed="rId2" cstate="print"/>
          <a:srcRect l="43592" t="54139" r="14253" b="16848"/>
          <a:stretch>
            <a:fillRect/>
          </a:stretch>
        </p:blipFill>
        <p:spPr bwMode="auto">
          <a:xfrm>
            <a:off x="4343400" y="1143000"/>
            <a:ext cx="4351948" cy="224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7239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24200" y="12954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1.6g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chargeWaveletZhang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5181600" cy="30584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533400"/>
            <a:ext cx="3124200" cy="1828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Discharges recorded via telemetric EEG from MeCP2-dificient mice 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2860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Wither et al,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Plos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One, 2012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199"/>
            <a:ext cx="6924766" cy="31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vivo and in vitro approaches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11563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Electroencephalography (EEG) in behaving animals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Extracellular and single cell recordings 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acutely isolated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brain tissues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Telemetric recordings of cortical EEG from wild type and  MeCP2-dificient mice 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371600"/>
            <a:ext cx="6019799" cy="515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337" y="2362200"/>
            <a:ext cx="2645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51816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Wither et al, </a:t>
            </a:r>
          </a:p>
          <a:p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Plos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One, 2012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Alterations of cortical delta periodicity in in MeCP2-deficient mice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2645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Feasibility of intracranial EEG recordings in rodents models </a:t>
            </a:r>
          </a:p>
          <a:p>
            <a:r>
              <a:rPr lang="en-US" dirty="0" smtClean="0"/>
              <a:t>Tethered </a:t>
            </a:r>
            <a:r>
              <a:rPr lang="en-US" dirty="0" smtClean="0"/>
              <a:t>or telemetric </a:t>
            </a:r>
            <a:r>
              <a:rPr lang="en-US" dirty="0" smtClean="0"/>
              <a:t>or Multi-electrode </a:t>
            </a:r>
            <a:r>
              <a:rPr lang="en-US" dirty="0" smtClean="0"/>
              <a:t>recording</a:t>
            </a:r>
          </a:p>
          <a:p>
            <a:r>
              <a:rPr lang="en-US" dirty="0" smtClean="0"/>
              <a:t>Brain </a:t>
            </a:r>
            <a:r>
              <a:rPr lang="en-US" dirty="0" smtClean="0"/>
              <a:t>activities under “physiological” and “</a:t>
            </a:r>
            <a:r>
              <a:rPr lang="en-US" dirty="0" err="1" smtClean="0"/>
              <a:t>pathophyological</a:t>
            </a:r>
            <a:r>
              <a:rPr lang="en-US" dirty="0" smtClean="0"/>
              <a:t>” </a:t>
            </a:r>
            <a:r>
              <a:rPr lang="en-US" dirty="0" smtClean="0"/>
              <a:t>conditions</a:t>
            </a:r>
          </a:p>
          <a:p>
            <a:endParaRPr lang="en-US" dirty="0" smtClean="0"/>
          </a:p>
          <a:p>
            <a:r>
              <a:rPr lang="en-US" dirty="0" smtClean="0"/>
              <a:t>Experienced rodent surgeons</a:t>
            </a:r>
          </a:p>
          <a:p>
            <a:r>
              <a:rPr lang="en-US" dirty="0" smtClean="0"/>
              <a:t>Experienced electrode makers</a:t>
            </a:r>
          </a:p>
          <a:p>
            <a:r>
              <a:rPr lang="en-US" dirty="0" smtClean="0"/>
              <a:t>Ways to secure electrodes onto skull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315200" cy="2057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Examinations of population rhythms in isolated brain preparations in vitro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352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Isolated whole brain from guinea pigs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Isolated whole hippocampal preparation from rats or mice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Thick (0.7-1 mm) hippocampal-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subicular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-entorhinal slices  from mice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In vitro approaches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57984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7848600" cy="182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9881" y="1828800"/>
            <a:ext cx="32905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Spontaneous rhythmic activities of entorhinal cortex recorded from isolated whole brain of guinea pigs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02464"/>
            <a:ext cx="7543800" cy="491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6248400"/>
            <a:ext cx="3733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Gnatkovsky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et al.,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Eur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J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Neurosci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2007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4-AP induced epileptiform activities in isolated whole brain of guinea pigs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861736"/>
            <a:ext cx="2819400" cy="227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8712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6019800"/>
            <a:ext cx="3025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Uva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et al.,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Eur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J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Neurosci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2009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Issues about isolated whole brain preparation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Macroscopic circuitry</a:t>
            </a:r>
          </a:p>
          <a:p>
            <a:r>
              <a:rPr lang="en-US" dirty="0" smtClean="0"/>
              <a:t>Extracellular-single </a:t>
            </a:r>
            <a:r>
              <a:rPr lang="en-US" dirty="0" smtClean="0"/>
              <a:t>cell recordings</a:t>
            </a:r>
          </a:p>
          <a:p>
            <a:r>
              <a:rPr lang="en-US" dirty="0" smtClean="0"/>
              <a:t>Pharmacological </a:t>
            </a:r>
            <a:r>
              <a:rPr lang="en-US" dirty="0" smtClean="0"/>
              <a:t>manipulation</a:t>
            </a:r>
          </a:p>
          <a:p>
            <a:endParaRPr lang="en-US" dirty="0" smtClean="0"/>
          </a:p>
          <a:p>
            <a:r>
              <a:rPr lang="en-US" dirty="0" smtClean="0"/>
              <a:t>Animal protocol </a:t>
            </a:r>
          </a:p>
          <a:p>
            <a:r>
              <a:rPr lang="en-US" dirty="0" smtClean="0"/>
              <a:t>Recordings from basal brain </a:t>
            </a:r>
            <a:r>
              <a:rPr lang="en-US" dirty="0" smtClean="0"/>
              <a:t>regions</a:t>
            </a:r>
            <a:endParaRPr lang="en-US" dirty="0" smtClean="0"/>
          </a:p>
          <a:p>
            <a:r>
              <a:rPr lang="en-US" dirty="0" smtClean="0"/>
              <a:t>Suitability </a:t>
            </a:r>
            <a:r>
              <a:rPr lang="en-US" dirty="0" smtClean="0"/>
              <a:t>for rats or mice?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3683"/>
            <a:ext cx="7329488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515778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969" y="3657600"/>
            <a:ext cx="3955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Electroencephalography </a:t>
            </a:r>
            <a:b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(EEG)</a:t>
            </a: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Isolated whole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septal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-hippocampal preparation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6096000" cy="50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248400"/>
            <a:ext cx="309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Manseau</a:t>
            </a:r>
            <a:r>
              <a:rPr lang="en-US" dirty="0" smtClean="0"/>
              <a:t> et al, J </a:t>
            </a:r>
            <a:r>
              <a:rPr lang="en-US" dirty="0" err="1" smtClean="0"/>
              <a:t>Neurosci</a:t>
            </a:r>
            <a:r>
              <a:rPr lang="en-US" dirty="0" smtClean="0"/>
              <a:t>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Isolated whole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septal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-hippocampal preparation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Manseau</a:t>
            </a:r>
            <a:r>
              <a:rPr lang="en-US" dirty="0" smtClean="0"/>
              <a:t> et al, </a:t>
            </a:r>
          </a:p>
          <a:p>
            <a:r>
              <a:rPr lang="en-US" dirty="0" smtClean="0"/>
              <a:t>J </a:t>
            </a:r>
            <a:r>
              <a:rPr lang="en-US" dirty="0" err="1" smtClean="0"/>
              <a:t>Neurosci</a:t>
            </a:r>
            <a:r>
              <a:rPr lang="en-US" dirty="0" smtClean="0"/>
              <a:t> 2008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8538"/>
            <a:ext cx="5105400" cy="54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Issues about isolated whole hippocampal or </a:t>
            </a:r>
            <a:b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septal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-hippocampal preparations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Macroscopic circuitry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Feasibility of extracellular-single cell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recordings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Pharmacological manipulations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Whole hippocampal preparation (neonatal animals,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&lt;postnatal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day 10)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Septal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-hippocampal preparation (immature animals, postnatal day 12-18)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vitro preparations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Cultured neurons or slices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Acutely isolated brain slices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Acutely isolated whole hippocampal and hippocampal-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septal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tissues  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Acutely isolated whole brain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685800"/>
          </a:xfrm>
          <a:solidFill>
            <a:srgbClr val="0033CC"/>
          </a:solidFill>
          <a:ln>
            <a:solidFill>
              <a:srgbClr val="0033CC"/>
            </a:solidFill>
          </a:ln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Thick hippocampal slices from adult mice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81000" y="3429000"/>
          <a:ext cx="236220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Image" r:id="rId4" imgW="5269841" imgH="3047619" progId="Photoshop.Image.6">
                  <p:embed/>
                </p:oleObj>
              </mc:Choice>
              <mc:Fallback>
                <p:oleObj name="Image" r:id="rId4" imgW="5269841" imgH="3047619" progId="Photoshop.Image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2362200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9600" y="49530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Thickness of ~0.4 mm</a:t>
            </a: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447800"/>
            <a:ext cx="2389188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1447800"/>
            <a:ext cx="29225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 descr="thick sli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810000"/>
            <a:ext cx="2667000" cy="2667000"/>
          </a:xfrm>
          <a:prstGeom prst="rect">
            <a:avLst/>
          </a:prstGeom>
          <a:noFill/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572000" y="48768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CA1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572000" y="5943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EC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410200" y="457200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DG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029200" y="41910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CA3</a:t>
            </a:r>
            <a:endParaRPr lang="en-US" sz="140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860925" y="542131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sub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324600" y="4749800"/>
            <a:ext cx="2073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Thickness of 0.7-1 mm</a:t>
            </a:r>
            <a:endParaRPr lang="en-US" sz="1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7620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Hippocampal-entorhinal spread of in vitro sharp waves</a:t>
            </a:r>
          </a:p>
        </p:txBody>
      </p:sp>
      <p:pic>
        <p:nvPicPr>
          <p:cNvPr id="17413" name="Picture 5" descr="Backup_of_SPW-EC-sub-regional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6400800" cy="421005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570538" y="6056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17415" name="Picture 7" descr="thick s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038600"/>
            <a:ext cx="1565275" cy="1565275"/>
          </a:xfrm>
          <a:prstGeom prst="rect">
            <a:avLst/>
          </a:prstGeom>
          <a:noFill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924800" y="4597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CA1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924800" y="5181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EC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981200" y="6248400"/>
            <a:ext cx="242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latin typeface="Times New Roman" pitchFamily="18" charset="0"/>
              </a:rPr>
              <a:t>Wu et al., unpublished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Issues about thick slice preparation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Suitable for adult mice (up to 9 month-old)</a:t>
            </a:r>
          </a:p>
          <a:p>
            <a:pPr>
              <a:buNone/>
            </a:pPr>
            <a:r>
              <a:rPr lang="en-US" dirty="0" smtClean="0"/>
              <a:t>Spontaneous and induced population activities</a:t>
            </a:r>
          </a:p>
          <a:p>
            <a:pPr>
              <a:buNone/>
            </a:pPr>
            <a:r>
              <a:rPr lang="en-US" dirty="0" smtClean="0"/>
              <a:t>Extracellular-single cell recordings</a:t>
            </a:r>
          </a:p>
          <a:p>
            <a:pPr>
              <a:buNone/>
            </a:pPr>
            <a:r>
              <a:rPr lang="en-US" dirty="0" smtClean="0"/>
              <a:t>Pharmacological manipulation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Potential dissection damage or irritation </a:t>
            </a:r>
          </a:p>
          <a:p>
            <a:pPr>
              <a:buNone/>
            </a:pPr>
            <a:r>
              <a:rPr lang="en-US" dirty="0" smtClean="0"/>
              <a:t>Suitable for mouse models of diseases?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vitro preservation of relatively large circuitry</a:t>
            </a:r>
          </a:p>
          <a:p>
            <a:r>
              <a:rPr lang="en-US" dirty="0" smtClean="0"/>
              <a:t>Generation, propagation and modulation of intrinsic rhythms or epileptiform activities</a:t>
            </a:r>
          </a:p>
          <a:p>
            <a:r>
              <a:rPr lang="en-US" dirty="0" smtClean="0"/>
              <a:t>Multiple extracellular and s</a:t>
            </a:r>
            <a:r>
              <a:rPr lang="en-US" dirty="0" smtClean="0"/>
              <a:t>ingle </a:t>
            </a:r>
            <a:r>
              <a:rPr lang="en-US" dirty="0" smtClean="0"/>
              <a:t>cell recordings </a:t>
            </a:r>
          </a:p>
          <a:p>
            <a:endParaRPr lang="en-US" dirty="0" smtClean="0"/>
          </a:p>
          <a:p>
            <a:r>
              <a:rPr lang="en-US" dirty="0" smtClean="0"/>
              <a:t>animal age</a:t>
            </a:r>
          </a:p>
          <a:p>
            <a:r>
              <a:rPr lang="en-US" dirty="0" smtClean="0"/>
              <a:t>disease models</a:t>
            </a:r>
          </a:p>
          <a:p>
            <a:r>
              <a:rPr lang="en-US" dirty="0" smtClean="0"/>
              <a:t>influences </a:t>
            </a:r>
            <a:r>
              <a:rPr lang="en-US" dirty="0" smtClean="0"/>
              <a:t>by dissection damage and/or tissue deterioration in vitro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5334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Acknowledgement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Chiping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Wu 			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Bardakjian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Jennifer Anne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D'Cruz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James H Eubanks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Colic 				Frances Skinner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Robert G. Wither 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Peter Carlen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Min Lang 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Taufik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Valiante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Aljarallah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Kaushik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Shampur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Tariq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Zahid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Youssef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El-Hayek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NSERC, CIHR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International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Rett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 Foundation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400800" y="533400"/>
          <a:ext cx="1524000" cy="82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Image" r:id="rId3" imgW="1574048" imgH="850794" progId="Photoshop.Image.6">
                  <p:embed/>
                </p:oleObj>
              </mc:Choice>
              <mc:Fallback>
                <p:oleObj name="Image" r:id="rId3" imgW="1574048" imgH="850794" progId="Photoshop.Image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33400"/>
                        <a:ext cx="1524000" cy="822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Positions of EEG electrodes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17526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Epidural electrodes</a:t>
            </a:r>
            <a:endParaRPr lang="en-US" sz="1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http://upload.wikimedia.org/wikipedia/commons/thumb/5/5f/Gray769-en.svg/500px-Gray769-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330" y="1066800"/>
            <a:ext cx="7036936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Scalp surface electrodes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2578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Deeper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electrodes</a:t>
            </a:r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Pros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&amp; corns of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EEG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electrode positions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239000" cy="1981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Epidural electrodes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Presumably no damage to brain tissues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Easy to position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Relatively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weak but stable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signals </a:t>
            </a: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114800"/>
            <a:ext cx="800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Deep electrodes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Potential damage of brain tissues 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Local field potentials of targeted regions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Histology for verification of implanted electrodes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Types of electrodes</a:t>
            </a:r>
            <a:endParaRPr lang="en-CA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>
                <a:latin typeface="Arial" pitchFamily="34" charset="0"/>
                <a:cs typeface="Arial" pitchFamily="34" charset="0"/>
              </a:rPr>
              <a:t>Simple electrodes</a:t>
            </a:r>
          </a:p>
          <a:p>
            <a:pPr marL="0" indent="0">
              <a:buNone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isolated and tip-exposed wires </a:t>
            </a:r>
          </a:p>
          <a:p>
            <a:pPr marL="0" indent="0">
              <a:buNone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microelectrodes or wires (tip diameter ≤50 µm)</a:t>
            </a:r>
          </a:p>
          <a:p>
            <a:pPr marL="0" indent="0">
              <a:buNone/>
            </a:pPr>
            <a:r>
              <a:rPr lang="en-CA" sz="2800" dirty="0">
                <a:latin typeface="Arial" pitchFamily="34" charset="0"/>
                <a:cs typeface="Arial" pitchFamily="34" charset="0"/>
              </a:rPr>
              <a:t>f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ine electrodes (tip diameter of 100-200 µm)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>
                <a:latin typeface="Arial" pitchFamily="34" charset="0"/>
                <a:cs typeface="Arial" pitchFamily="34" charset="0"/>
              </a:rPr>
              <a:t>Multi-electrode array</a:t>
            </a:r>
          </a:p>
          <a:p>
            <a:pPr marL="0" indent="0">
              <a:buNone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Single probe with vertically orientated multiple contacts</a:t>
            </a:r>
          </a:p>
          <a:p>
            <a:pPr marL="0" indent="0">
              <a:buNone/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Horizontally orientated arrays 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415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Recording modes 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Differential recordings </a:t>
            </a:r>
          </a:p>
          <a:p>
            <a:pPr marL="0" indent="0">
              <a:buNone/>
            </a:pPr>
            <a:r>
              <a:rPr lang="en-CA" sz="2800" dirty="0" smtClean="0"/>
              <a:t>Signals - difference between paired electrodes</a:t>
            </a:r>
          </a:p>
          <a:p>
            <a:pPr marL="0" indent="0">
              <a:buNone/>
            </a:pPr>
            <a:r>
              <a:rPr lang="en-CA" sz="2800" dirty="0" smtClean="0"/>
              <a:t>Often used for epidural recordings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Single end recordings</a:t>
            </a:r>
          </a:p>
          <a:p>
            <a:pPr marL="0" indent="0">
              <a:buNone/>
            </a:pPr>
            <a:r>
              <a:rPr lang="en-CA" sz="2800" dirty="0" smtClean="0"/>
              <a:t>Signals – relative to ground or reference electrode</a:t>
            </a:r>
          </a:p>
          <a:p>
            <a:pPr marL="0" indent="0">
              <a:buNone/>
            </a:pPr>
            <a:r>
              <a:rPr lang="en-CA" sz="2800" dirty="0" smtClean="0"/>
              <a:t>Used for simple or multi-electrode recordings</a:t>
            </a:r>
          </a:p>
        </p:txBody>
      </p:sp>
    </p:spTree>
    <p:extLst>
      <p:ext uri="{BB962C8B-B14F-4D97-AF65-F5344CB8AC3E}">
        <p14:creationId xmlns:p14="http://schemas.microsoft.com/office/powerpoint/2010/main" val="18968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7244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procedure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724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Animals anesthetized and held onto a stereotaxic frame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Small holes drilled through the skull 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Electrodes inserted by micromanipulators according to XYZ coordinates of targeted regions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Electrodes secured onto skull surface via dental cement or glue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Baseline recordings after a few days of recovery. 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Brain histology at the end of experiments </a:t>
            </a:r>
          </a:p>
          <a:p>
            <a:endParaRPr lang="en-US" sz="18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12366"/>
            <a:ext cx="2057399" cy="222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733800" cy="19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Epidural / differential recordings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791200" cy="19049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often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used with epidural electrodes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Signals -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difference between paired electrodes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rejecting noises from common sources  	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Relatively stable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weak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signals, not region-specific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629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796</Words>
  <Application>Microsoft Office PowerPoint</Application>
  <PresentationFormat>On-screen Show (4:3)</PresentationFormat>
  <Paragraphs>202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Electrophysiological approaches for examining “physiological” &amp; “pathological”  brain population (rhythmic) activities in rodent models</vt:lpstr>
      <vt:lpstr>In vivo and in vitro approaches</vt:lpstr>
      <vt:lpstr>Electroencephalography  (EEG)</vt:lpstr>
      <vt:lpstr>Positions of EEG electrodes</vt:lpstr>
      <vt:lpstr>Pros &amp; corns of EEG electrode positions</vt:lpstr>
      <vt:lpstr>Types of electrodes</vt:lpstr>
      <vt:lpstr>Recording modes </vt:lpstr>
      <vt:lpstr>Surgical procedure</vt:lpstr>
      <vt:lpstr>Epidural / differential recordings </vt:lpstr>
      <vt:lpstr>Single end recordings</vt:lpstr>
      <vt:lpstr>Simple intracranial electrodes we used</vt:lpstr>
      <vt:lpstr>Behavioral state-dependent EEG</vt:lpstr>
      <vt:lpstr>Hypoxia-induced EEG discharges in a young mouse</vt:lpstr>
      <vt:lpstr>Cortical discharges recorded via tethered EEG from MeCP2-dificient mice (a mouse model of Rett syndrome) </vt:lpstr>
      <vt:lpstr>Histological verification of implanted electrodes</vt:lpstr>
      <vt:lpstr>Multi-electrode probes </vt:lpstr>
      <vt:lpstr>Multi-electrode EEG recordings in mice </vt:lpstr>
      <vt:lpstr>PowerPoint Presentation</vt:lpstr>
      <vt:lpstr>Discharges recorded via telemetric EEG from MeCP2-dificient mice  </vt:lpstr>
      <vt:lpstr>Telemetric recordings of cortical EEG from wild type and  MeCP2-dificient mice </vt:lpstr>
      <vt:lpstr>Alterations of cortical delta periodicity in in MeCP2-deficient mice</vt:lpstr>
      <vt:lpstr>Summary</vt:lpstr>
      <vt:lpstr>Examinations of population rhythms in isolated brain preparations in vitro</vt:lpstr>
      <vt:lpstr>In vitro approaches</vt:lpstr>
      <vt:lpstr>PowerPoint Presentation</vt:lpstr>
      <vt:lpstr>Spontaneous rhythmic activities of entorhinal cortex recorded from isolated whole brain of guinea pigs</vt:lpstr>
      <vt:lpstr>4-AP induced epileptiform activities in isolated whole brain of guinea pigs</vt:lpstr>
      <vt:lpstr>Issues about isolated whole brain preparation </vt:lpstr>
      <vt:lpstr>PowerPoint Presentation</vt:lpstr>
      <vt:lpstr>Isolated whole septal-hippocampal preparation</vt:lpstr>
      <vt:lpstr>Isolated whole septal-hippocampal preparation</vt:lpstr>
      <vt:lpstr>Issues about isolated whole hippocampal or  septal-hippocampal preparations</vt:lpstr>
      <vt:lpstr>In vitro preparations </vt:lpstr>
      <vt:lpstr>Thick hippocampal slices from adult mice</vt:lpstr>
      <vt:lpstr>Hippocampal-entorhinal spread of in vitro sharp waves</vt:lpstr>
      <vt:lpstr>Issues about thick slice preparation</vt:lpstr>
      <vt:lpstr>Summary</vt:lpstr>
      <vt:lpstr>Acknowledgement</vt:lpstr>
    </vt:vector>
  </TitlesOfParts>
  <Company>UHN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Electrophysiological examinations of brain rhythmic activities in rodent models</dc:title>
  <dc:creator>UHN Research</dc:creator>
  <cp:lastModifiedBy>Dr. Zhang</cp:lastModifiedBy>
  <cp:revision>105</cp:revision>
  <dcterms:created xsi:type="dcterms:W3CDTF">2012-05-13T14:38:56Z</dcterms:created>
  <dcterms:modified xsi:type="dcterms:W3CDTF">2012-05-15T22:33:38Z</dcterms:modified>
</cp:coreProperties>
</file>