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  <Override PartName="/ppt/media/media4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rshiny.math.uwaterloo.ca/clinton" TargetMode="External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9.png"/><Relationship Id="rId6" Type="http://schemas.openxmlformats.org/officeDocument/2006/relationships/video" Target="../media/media4.mp4"/><Relationship Id="rId7" Type="http://schemas.microsoft.com/office/2007/relationships/media" Target="../media/media4.mp4"/><Relationship Id="rId8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15621"/>
            <a:ext cx="13004800" cy="4447642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Wayne Oldford Statistics &amp; Actuarial Science"/>
          <p:cNvSpPr txBox="1"/>
          <p:nvPr>
            <p:ph type="subTitle" sz="quarter" idx="1"/>
          </p:nvPr>
        </p:nvSpPr>
        <p:spPr>
          <a:xfrm>
            <a:off x="1104562" y="5981700"/>
            <a:ext cx="10223501" cy="126996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20000"/>
              </a:lnSpc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t>Wayne Oldford</a:t>
            </a:r>
            <a:br/>
            <a:r>
              <a:rPr sz="2000">
                <a:solidFill>
                  <a:srgbClr val="53585F"/>
                </a:solidFill>
              </a:rPr>
              <a:t>Statistics &amp; Actuarial Science</a:t>
            </a:r>
          </a:p>
        </p:txBody>
      </p:sp>
      <p:pic>
        <p:nvPicPr>
          <p:cNvPr id="121" name="UWlogo.png" descr="UW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2855" y="6959170"/>
            <a:ext cx="4366916" cy="2836417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Data Analysis and Visualization"/>
          <p:cNvSpPr txBox="1"/>
          <p:nvPr/>
        </p:nvSpPr>
        <p:spPr>
          <a:xfrm>
            <a:off x="1104562" y="5039488"/>
            <a:ext cx="10223501" cy="66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>
              <a:lnSpc>
                <a:spcPct val="120000"/>
              </a:lnSpc>
              <a:defRPr b="0" sz="3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Data Analysis and Visualization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25" name="Data analysis and predictive analytics"/>
          <p:cNvSpPr txBox="1"/>
          <p:nvPr/>
        </p:nvSpPr>
        <p:spPr>
          <a:xfrm>
            <a:off x="2047424" y="1726717"/>
            <a:ext cx="7597646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Data analysis and predictive analytics</a:t>
            </a:r>
          </a:p>
        </p:txBody>
      </p:sp>
      <p:sp>
        <p:nvSpPr>
          <p:cNvPr id="126" name="man - machine tradeoff:"/>
          <p:cNvSpPr txBox="1"/>
          <p:nvPr/>
        </p:nvSpPr>
        <p:spPr>
          <a:xfrm>
            <a:off x="2772618" y="2328940"/>
            <a:ext cx="33790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man - machine tradeoff:</a:t>
            </a:r>
          </a:p>
        </p:txBody>
      </p:sp>
      <p:sp>
        <p:nvSpPr>
          <p:cNvPr id="127" name="from enabled to automated analytics"/>
          <p:cNvSpPr txBox="1"/>
          <p:nvPr/>
        </p:nvSpPr>
        <p:spPr>
          <a:xfrm>
            <a:off x="3685463" y="2767983"/>
            <a:ext cx="50999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from enabled to automated analytics</a:t>
            </a:r>
          </a:p>
        </p:txBody>
      </p:sp>
      <p:grpSp>
        <p:nvGrpSpPr>
          <p:cNvPr id="131" name="Group"/>
          <p:cNvGrpSpPr/>
          <p:nvPr/>
        </p:nvGrpSpPr>
        <p:grpSpPr>
          <a:xfrm>
            <a:off x="646163" y="3608144"/>
            <a:ext cx="11959019" cy="5624911"/>
            <a:chOff x="0" y="0"/>
            <a:chExt cx="11959017" cy="5624909"/>
          </a:xfrm>
        </p:grpSpPr>
        <p:sp>
          <p:nvSpPr>
            <p:cNvPr id="128" name="AUTOMATED: Computational photography — illuminant estimation"/>
            <p:cNvSpPr txBox="1"/>
            <p:nvPr/>
          </p:nvSpPr>
          <p:spPr>
            <a:xfrm>
              <a:off x="0" y="0"/>
              <a:ext cx="9215933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>
                <a:defRPr b="0">
                  <a:solidFill>
                    <a:schemeClr val="accent1">
                      <a:lumOff val="-13575"/>
                    </a:schemeClr>
                  </a:solidFill>
                </a:defRPr>
              </a:lvl1pPr>
            </a:lstStyle>
            <a:p>
              <a:pPr/>
              <a:r>
                <a:t>AUTOMATED: Computational photography — illuminant estimation</a:t>
              </a:r>
            </a:p>
          </p:txBody>
        </p:sp>
        <p:pic>
          <p:nvPicPr>
            <p:cNvPr id="129" name="ImageProcessing.png" descr="ImageProcessin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865" y="159567"/>
              <a:ext cx="11935153" cy="41117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accurate (competitive with deep neural nets)…"/>
            <p:cNvSpPr txBox="1"/>
            <p:nvPr/>
          </p:nvSpPr>
          <p:spPr>
            <a:xfrm>
              <a:off x="803237" y="4438221"/>
              <a:ext cx="10376409" cy="11866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spcBef>
                  <a:spcPts val="700"/>
                </a:spcBef>
                <a:defRPr b="0" sz="2000"/>
              </a:pPr>
              <a:r>
                <a:t>accurate (competitive with deep neural nets)</a:t>
              </a:r>
            </a:p>
            <a:p>
              <a:pPr algn="l">
                <a:spcBef>
                  <a:spcPts val="700"/>
                </a:spcBef>
                <a:defRPr b="0" sz="2000"/>
              </a:pPr>
              <a:r>
                <a:t>compact and efficient (can be implemented on board the camera)</a:t>
              </a:r>
            </a:p>
            <a:p>
              <a:pPr algn="l">
                <a:spcBef>
                  <a:spcPts val="700"/>
                </a:spcBef>
                <a:defRPr b="0" sz="2000"/>
              </a:pPr>
              <a:r>
                <a:t>meaningful  (models well understood colour features and human colour discrimination)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34" name="Data analysis and predictive analytics"/>
          <p:cNvSpPr txBox="1"/>
          <p:nvPr/>
        </p:nvSpPr>
        <p:spPr>
          <a:xfrm>
            <a:off x="2047424" y="1726717"/>
            <a:ext cx="7597646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Data analysis and predictive analytics</a:t>
            </a:r>
          </a:p>
        </p:txBody>
      </p:sp>
      <p:sp>
        <p:nvSpPr>
          <p:cNvPr id="135" name="man - machine tradeoff:"/>
          <p:cNvSpPr txBox="1"/>
          <p:nvPr/>
        </p:nvSpPr>
        <p:spPr>
          <a:xfrm>
            <a:off x="2772618" y="2328940"/>
            <a:ext cx="33790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man - machine tradeoff:</a:t>
            </a:r>
          </a:p>
        </p:txBody>
      </p:sp>
      <p:sp>
        <p:nvSpPr>
          <p:cNvPr id="136" name="from enabled to automated analytics"/>
          <p:cNvSpPr txBox="1"/>
          <p:nvPr/>
        </p:nvSpPr>
        <p:spPr>
          <a:xfrm>
            <a:off x="3685463" y="2767983"/>
            <a:ext cx="50999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from enabled to automated analytics</a:t>
            </a:r>
          </a:p>
        </p:txBody>
      </p:sp>
      <p:sp>
        <p:nvSpPr>
          <p:cNvPr id="137" name="ENABLING THE ANALYST:   Browser-based dashboard for Hillary Clinton’s emails"/>
          <p:cNvSpPr txBox="1"/>
          <p:nvPr/>
        </p:nvSpPr>
        <p:spPr>
          <a:xfrm>
            <a:off x="624937" y="3289749"/>
            <a:ext cx="112230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ENABLING THE ANALYST:   Browser-based dashboard for Hillary Clinton’s emails</a:t>
            </a:r>
          </a:p>
        </p:txBody>
      </p:sp>
      <p:sp>
        <p:nvSpPr>
          <p:cNvPr id="138" name="rshiny.math.uwaterloo.ca/clinton"/>
          <p:cNvSpPr txBox="1"/>
          <p:nvPr/>
        </p:nvSpPr>
        <p:spPr>
          <a:xfrm>
            <a:off x="6156942" y="3685450"/>
            <a:ext cx="11006942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1300" u="sng">
                <a:solidFill>
                  <a:schemeClr val="accent1">
                    <a:hueOff val="114395"/>
                    <a:lumOff val="-24975"/>
                  </a:schemeClr>
                </a:solidFill>
                <a:hlinkClick r:id="rId2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2" invalidUrl="" action="" tgtFrame="" tooltip="" history="1" highlightClick="0" endSnd="0"/>
              </a:rPr>
              <a:t>rshiny.math.uwaterloo.ca/clinton</a:t>
            </a:r>
          </a:p>
        </p:txBody>
      </p:sp>
      <p:pic>
        <p:nvPicPr>
          <p:cNvPr id="139" name="ClintonEmail.mp4" descr="ClintonEmail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99217" y="3965375"/>
            <a:ext cx="10384435" cy="5841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000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42" name="Guided analytics and visualization"/>
          <p:cNvSpPr txBox="1"/>
          <p:nvPr/>
        </p:nvSpPr>
        <p:spPr>
          <a:xfrm>
            <a:off x="2025297" y="12608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43" name="Search for interesting patterns:…"/>
          <p:cNvSpPr txBox="1"/>
          <p:nvPr/>
        </p:nvSpPr>
        <p:spPr>
          <a:xfrm>
            <a:off x="2719552" y="1829425"/>
            <a:ext cx="9815907" cy="1341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Search for interesting patterns: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pre-compute, sort, and search geometric and statistical measures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present meaningful displays to show unanticipated pattern</a:t>
            </a:r>
          </a:p>
        </p:txBody>
      </p:sp>
      <p:grpSp>
        <p:nvGrpSpPr>
          <p:cNvPr id="149" name="Group"/>
          <p:cNvGrpSpPr/>
          <p:nvPr/>
        </p:nvGrpSpPr>
        <p:grpSpPr>
          <a:xfrm>
            <a:off x="207078" y="3480301"/>
            <a:ext cx="12320800" cy="5668802"/>
            <a:chOff x="0" y="0"/>
            <a:chExt cx="12320799" cy="5668801"/>
          </a:xfrm>
        </p:grpSpPr>
        <p:pic>
          <p:nvPicPr>
            <p:cNvPr id="144" name="Screen Shot 2018-01-05 at 12.26.50 PM.png" descr="Screen Shot 2018-01-05 at 12.26.50 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03715" y="770251"/>
              <a:ext cx="5117085" cy="4389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Screen Shot 2018-01-05 at 12.38.42 PM.png" descr="Screen Shot 2018-01-05 at 12.38.42 PM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1075502" y="-305252"/>
              <a:ext cx="4287431" cy="6438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" name="S&amp;P 500 daily returns 2007-2009"/>
            <p:cNvSpPr txBox="1"/>
            <p:nvPr/>
          </p:nvSpPr>
          <p:spPr>
            <a:xfrm>
              <a:off x="4193223" y="0"/>
              <a:ext cx="4757463" cy="461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4900"/>
                </a:lnSpc>
                <a:spcBef>
                  <a:spcPts val="1200"/>
                </a:spcBef>
                <a:defRPr b="0" sz="2433"/>
              </a:lvl1pPr>
            </a:lstStyle>
            <a:p>
              <a:pPr/>
              <a:r>
                <a:t>S&amp;P 500 daily returns 2007-2009 </a:t>
              </a:r>
            </a:p>
          </p:txBody>
        </p:sp>
        <p:sp>
          <p:nvSpPr>
            <p:cNvPr id="147" name="10 most and least dependent pairs of stocks"/>
            <p:cNvSpPr txBox="1"/>
            <p:nvPr/>
          </p:nvSpPr>
          <p:spPr>
            <a:xfrm>
              <a:off x="857567" y="5281976"/>
              <a:ext cx="5003767" cy="386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4300"/>
                </a:lnSpc>
                <a:spcBef>
                  <a:spcPts val="1200"/>
                </a:spcBef>
                <a:defRPr b="0" sz="1933"/>
              </a:lvl1pPr>
            </a:lstStyle>
            <a:p>
              <a:pPr/>
              <a:r>
                <a:t>10 most and least dependent pairs of stocks</a:t>
              </a:r>
            </a:p>
          </p:txBody>
        </p:sp>
        <p:sp>
          <p:nvSpPr>
            <p:cNvPr id="148" name="Banks:  three years of daily returns"/>
            <p:cNvSpPr txBox="1"/>
            <p:nvPr/>
          </p:nvSpPr>
          <p:spPr>
            <a:xfrm>
              <a:off x="7804221" y="5281976"/>
              <a:ext cx="3916073" cy="3868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l" defTabSz="457200">
                <a:lnSpc>
                  <a:spcPts val="4300"/>
                </a:lnSpc>
                <a:spcBef>
                  <a:spcPts val="1200"/>
                </a:spcBef>
                <a:defRPr b="0" sz="1933"/>
              </a:lvl1pPr>
            </a:lstStyle>
            <a:p>
              <a:pPr/>
              <a:r>
                <a:t>Banks:  three years of daily returns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52" name="Guided analytics and visualization"/>
          <p:cNvSpPr txBox="1"/>
          <p:nvPr/>
        </p:nvSpPr>
        <p:spPr>
          <a:xfrm>
            <a:off x="2025297" y="12608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53" name="Data reduction:…"/>
          <p:cNvSpPr txBox="1"/>
          <p:nvPr/>
        </p:nvSpPr>
        <p:spPr>
          <a:xfrm>
            <a:off x="2623675" y="1860621"/>
            <a:ext cx="8482712" cy="134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Data reduction: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numbers of observations, numbers of variates/attributes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preserve patterns (e.g. distribution and geometry)</a:t>
            </a:r>
          </a:p>
        </p:txBody>
      </p:sp>
      <p:sp>
        <p:nvSpPr>
          <p:cNvPr id="154" name="560 dimensions   -&gt;   5"/>
          <p:cNvSpPr txBox="1"/>
          <p:nvPr/>
        </p:nvSpPr>
        <p:spPr>
          <a:xfrm>
            <a:off x="4879797" y="3482728"/>
            <a:ext cx="32452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560 dimensions   -&gt;   5</a:t>
            </a:r>
          </a:p>
        </p:txBody>
      </p:sp>
      <p:pic>
        <p:nvPicPr>
          <p:cNvPr id="155" name="Screen Shot 2018-04-25 at 11.03.01 PM.png" descr="Screen Shot 2018-04-25 at 11.0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246" y="3012467"/>
            <a:ext cx="2676448" cy="3728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58" name="Guided analytics and visualization"/>
          <p:cNvSpPr txBox="1"/>
          <p:nvPr/>
        </p:nvSpPr>
        <p:spPr>
          <a:xfrm>
            <a:off x="2025297" y="12608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59" name="Data reduction:…"/>
          <p:cNvSpPr txBox="1"/>
          <p:nvPr/>
        </p:nvSpPr>
        <p:spPr>
          <a:xfrm>
            <a:off x="2623675" y="1860621"/>
            <a:ext cx="8482712" cy="134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Data reduction: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numbers of observations, numbers of variates/attributes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preserve patterns (e.g. distribution and geometry)</a:t>
            </a:r>
          </a:p>
        </p:txBody>
      </p:sp>
      <p:pic>
        <p:nvPicPr>
          <p:cNvPr id="160" name="FreyFaces.mp4" descr="FreyFace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04432" y="4224328"/>
            <a:ext cx="9795936" cy="551021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560 dimensions   -&gt;   5"/>
          <p:cNvSpPr txBox="1"/>
          <p:nvPr/>
        </p:nvSpPr>
        <p:spPr>
          <a:xfrm>
            <a:off x="4879797" y="3482728"/>
            <a:ext cx="324520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560 dimensions   -&gt;   5</a:t>
            </a:r>
          </a:p>
        </p:txBody>
      </p:sp>
      <p:pic>
        <p:nvPicPr>
          <p:cNvPr id="162" name="Screen Shot 2018-04-25 at 11.03.01 PM.png" descr="Screen Shot 2018-04-25 at 11.03.01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6" y="3012467"/>
            <a:ext cx="2676448" cy="3728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000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344" y="2687606"/>
            <a:ext cx="3310304" cy="4378388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66" name="Guided analytics and visualization"/>
          <p:cNvSpPr txBox="1"/>
          <p:nvPr/>
        </p:nvSpPr>
        <p:spPr>
          <a:xfrm>
            <a:off x="2025297" y="12608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67" name="Data reduction:…"/>
          <p:cNvSpPr txBox="1"/>
          <p:nvPr/>
        </p:nvSpPr>
        <p:spPr>
          <a:xfrm>
            <a:off x="2623675" y="1860621"/>
            <a:ext cx="8482712" cy="134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Data reduction: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numbers of observations, numbers of variates/attributes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preserve patterns (e.g. distribution and geometry)</a:t>
            </a:r>
          </a:p>
        </p:txBody>
      </p:sp>
      <p:sp>
        <p:nvSpPr>
          <p:cNvPr id="168" name="about 28,000 points  -&gt; 5,000 points"/>
          <p:cNvSpPr txBox="1"/>
          <p:nvPr/>
        </p:nvSpPr>
        <p:spPr>
          <a:xfrm>
            <a:off x="5063125" y="5077171"/>
            <a:ext cx="508619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about 28,000 points  -&gt; 5,000 points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344" y="2687606"/>
            <a:ext cx="3310304" cy="4378388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72" name="Guided analytics and visualization"/>
          <p:cNvSpPr txBox="1"/>
          <p:nvPr/>
        </p:nvSpPr>
        <p:spPr>
          <a:xfrm>
            <a:off x="2025297" y="12608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73" name="Data reduction:…"/>
          <p:cNvSpPr txBox="1"/>
          <p:nvPr/>
        </p:nvSpPr>
        <p:spPr>
          <a:xfrm>
            <a:off x="2623675" y="1860621"/>
            <a:ext cx="8482712" cy="134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Data reduction: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numbers of observations, numbers of variates/attributes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preserve patterns (e.g. distribution and geometry)</a:t>
            </a:r>
          </a:p>
        </p:txBody>
      </p:sp>
      <p:pic>
        <p:nvPicPr>
          <p:cNvPr id="174" name="CatRandom.mp4" descr="CatRandom.mp4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079923" y="6601907"/>
            <a:ext cx="5644446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bout 28,000 points  -&gt; 5,000 points"/>
          <p:cNvSpPr txBox="1"/>
          <p:nvPr/>
        </p:nvSpPr>
        <p:spPr>
          <a:xfrm>
            <a:off x="5063125" y="5077171"/>
            <a:ext cx="508619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about 28,000 points  -&gt; 5,000 points</a:t>
            </a:r>
          </a:p>
        </p:txBody>
      </p:sp>
      <p:sp>
        <p:nvSpPr>
          <p:cNvPr id="176" name="random sampling"/>
          <p:cNvSpPr txBox="1"/>
          <p:nvPr/>
        </p:nvSpPr>
        <p:spPr>
          <a:xfrm>
            <a:off x="4659171" y="5978456"/>
            <a:ext cx="248595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random sampling</a:t>
            </a:r>
          </a:p>
        </p:txBody>
      </p:sp>
      <p:pic>
        <p:nvPicPr>
          <p:cNvPr id="177" name="CatTreeBin.mp4" descr="CatTreeBin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7390520" y="6601907"/>
            <a:ext cx="5644445" cy="317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our method"/>
          <p:cNvSpPr txBox="1"/>
          <p:nvPr/>
        </p:nvSpPr>
        <p:spPr>
          <a:xfrm>
            <a:off x="9367836" y="5978456"/>
            <a:ext cx="168981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our method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6000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266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6600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0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search interests"/>
          <p:cNvSpPr txBox="1"/>
          <p:nvPr/>
        </p:nvSpPr>
        <p:spPr>
          <a:xfrm>
            <a:off x="531050" y="370128"/>
            <a:ext cx="4950893" cy="783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 sz="4600"/>
            </a:lvl1pPr>
          </a:lstStyle>
          <a:p>
            <a:pPr/>
            <a:r>
              <a:t>Research interests</a:t>
            </a:r>
          </a:p>
        </p:txBody>
      </p:sp>
      <p:sp>
        <p:nvSpPr>
          <p:cNvPr id="181" name="Data analysis and predictive analytics"/>
          <p:cNvSpPr txBox="1"/>
          <p:nvPr/>
        </p:nvSpPr>
        <p:spPr>
          <a:xfrm>
            <a:off x="2047424" y="1726717"/>
            <a:ext cx="7597646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Data analysis and predictive analytics</a:t>
            </a:r>
          </a:p>
        </p:txBody>
      </p:sp>
      <p:sp>
        <p:nvSpPr>
          <p:cNvPr id="182" name="Guided analytics and visualization"/>
          <p:cNvSpPr txBox="1"/>
          <p:nvPr/>
        </p:nvSpPr>
        <p:spPr>
          <a:xfrm>
            <a:off x="2025297" y="3407138"/>
            <a:ext cx="6921638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Guided analytics and visualization</a:t>
            </a:r>
          </a:p>
        </p:txBody>
      </p:sp>
      <p:sp>
        <p:nvSpPr>
          <p:cNvPr id="183" name="Power tools for interactive data analysis"/>
          <p:cNvSpPr txBox="1"/>
          <p:nvPr/>
        </p:nvSpPr>
        <p:spPr>
          <a:xfrm>
            <a:off x="2067750" y="6870217"/>
            <a:ext cx="8030576" cy="585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8390" indent="-458390" algn="l">
              <a:buSzPct val="145000"/>
              <a:buChar char="•"/>
              <a:defRPr b="0" sz="3300"/>
            </a:lvl1pPr>
          </a:lstStyle>
          <a:p>
            <a:pPr/>
            <a:r>
              <a:t>Power tools for interactive data analysis</a:t>
            </a:r>
          </a:p>
        </p:txBody>
      </p:sp>
      <p:sp>
        <p:nvSpPr>
          <p:cNvPr id="184" name="man - machine tradeoff:"/>
          <p:cNvSpPr txBox="1"/>
          <p:nvPr/>
        </p:nvSpPr>
        <p:spPr>
          <a:xfrm>
            <a:off x="2772618" y="2328940"/>
            <a:ext cx="33790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man - machine tradeoff:</a:t>
            </a:r>
          </a:p>
        </p:txBody>
      </p:sp>
      <p:sp>
        <p:nvSpPr>
          <p:cNvPr id="185" name="Search for interesting patterns:…"/>
          <p:cNvSpPr txBox="1"/>
          <p:nvPr/>
        </p:nvSpPr>
        <p:spPr>
          <a:xfrm>
            <a:off x="2719552" y="3975725"/>
            <a:ext cx="9815907" cy="1341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Search for interesting patterns: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pre-compute, sort, and search geometric and statistical measures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present meaningful displays to show unanticipated pattern</a:t>
            </a:r>
          </a:p>
        </p:txBody>
      </p:sp>
      <p:sp>
        <p:nvSpPr>
          <p:cNvPr id="186" name="from enabled to automated analytics"/>
          <p:cNvSpPr txBox="1"/>
          <p:nvPr/>
        </p:nvSpPr>
        <p:spPr>
          <a:xfrm>
            <a:off x="3685463" y="2767983"/>
            <a:ext cx="509991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b="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pPr/>
            <a:r>
              <a:t>from enabled to automated analytics</a:t>
            </a:r>
          </a:p>
        </p:txBody>
      </p:sp>
      <p:sp>
        <p:nvSpPr>
          <p:cNvPr id="187" name="Data reduction:…"/>
          <p:cNvSpPr txBox="1"/>
          <p:nvPr/>
        </p:nvSpPr>
        <p:spPr>
          <a:xfrm>
            <a:off x="2623675" y="5391221"/>
            <a:ext cx="8482712" cy="1341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Data reduction: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numbers of observations, numbers of variates/attributes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preserve patterns (e.g. distribution and geometry)</a:t>
            </a:r>
          </a:p>
        </p:txBody>
      </p:sp>
      <p:sp>
        <p:nvSpPr>
          <p:cNvPr id="188" name="Software tools:…"/>
          <p:cNvSpPr txBox="1"/>
          <p:nvPr/>
        </p:nvSpPr>
        <p:spPr>
          <a:xfrm>
            <a:off x="2729448" y="7529007"/>
            <a:ext cx="9007273" cy="1782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Software tools:  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LOON:  interactive data visualization in R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ZENPLOTS: automated layout of hundreds of plots</a:t>
            </a:r>
          </a:p>
          <a:p>
            <a:pPr marL="650875" indent="-333375" algn="l">
              <a:lnSpc>
                <a:spcPct val="120000"/>
              </a:lnSpc>
              <a:buSzPct val="145000"/>
              <a:buChar char="-"/>
              <a:defRPr b="0">
                <a:solidFill>
                  <a:schemeClr val="accent1">
                    <a:lumOff val="-13575"/>
                  </a:schemeClr>
                </a:solidFill>
              </a:defRPr>
            </a:pPr>
            <a:r>
              <a:t>numerous other R packages and statistical analysis software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