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26"/>
  </p:notesMasterIdLst>
  <p:sldIdLst>
    <p:sldId id="302" r:id="rId2"/>
    <p:sldId id="256" r:id="rId3"/>
    <p:sldId id="304" r:id="rId4"/>
    <p:sldId id="310" r:id="rId5"/>
    <p:sldId id="312" r:id="rId6"/>
    <p:sldId id="311" r:id="rId7"/>
    <p:sldId id="313" r:id="rId8"/>
    <p:sldId id="314" r:id="rId9"/>
    <p:sldId id="315" r:id="rId10"/>
    <p:sldId id="316" r:id="rId11"/>
    <p:sldId id="317" r:id="rId12"/>
    <p:sldId id="320" r:id="rId13"/>
    <p:sldId id="322" r:id="rId14"/>
    <p:sldId id="323" r:id="rId15"/>
    <p:sldId id="325" r:id="rId16"/>
    <p:sldId id="326" r:id="rId17"/>
    <p:sldId id="328" r:id="rId18"/>
    <p:sldId id="327" r:id="rId19"/>
    <p:sldId id="329" r:id="rId20"/>
    <p:sldId id="330" r:id="rId21"/>
    <p:sldId id="332" r:id="rId22"/>
    <p:sldId id="318" r:id="rId23"/>
    <p:sldId id="331" r:id="rId24"/>
    <p:sldId id="31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3F00"/>
    <a:srgbClr val="FFFFFF"/>
    <a:srgbClr val="E4B429"/>
    <a:srgbClr val="FFD54F"/>
    <a:srgbClr val="FFEA3D"/>
    <a:srgbClr val="FFFFAA"/>
    <a:srgbClr val="E0249A"/>
    <a:srgbClr val="0073CF"/>
    <a:srgbClr val="57068C"/>
    <a:srgbClr val="FFD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284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78E97C-1779-4CEE-80D0-5BBB1AC4023D}" type="datetimeFigureOut">
              <a:rPr lang="en-US" smtClean="0"/>
              <a:t>5/27/2019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CEF7D1-689C-4BC1-B59B-4A4CE078E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43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BBF5564-E61F-E243-BDE0-99409BB726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5999"/>
            <a:ext cx="3688745" cy="101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6" y="1028941"/>
            <a:ext cx="6519149" cy="1474115"/>
          </a:xfrm>
        </p:spPr>
        <p:txBody>
          <a:bodyPr lIns="0" anchor="b">
            <a:noAutofit/>
          </a:bodyPr>
          <a:lstStyle>
            <a:lvl1pPr algn="l">
              <a:defRPr sz="4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6" y="4266822"/>
            <a:ext cx="4114682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5" y="2642329"/>
            <a:ext cx="887187" cy="377962"/>
          </a:xfrm>
          <a:prstGeom prst="rect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825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67756" y="6377232"/>
            <a:ext cx="3220281" cy="25033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61312" y="6377232"/>
            <a:ext cx="415425" cy="250337"/>
          </a:xfrm>
        </p:spPr>
        <p:txBody>
          <a:bodyPr/>
          <a:lstStyle>
            <a:lvl1pPr algn="ctr">
              <a:defRPr/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0" y="0"/>
            <a:ext cx="9144000" cy="397164"/>
            <a:chOff x="0" y="0"/>
            <a:chExt cx="12192000" cy="397164"/>
          </a:xfrm>
        </p:grpSpPr>
        <p:sp>
          <p:nvSpPr>
            <p:cNvPr id="19" name="Rectangle 18"/>
            <p:cNvSpPr/>
            <p:nvPr userDrawn="1"/>
          </p:nvSpPr>
          <p:spPr>
            <a:xfrm>
              <a:off x="1" y="198582"/>
              <a:ext cx="3082197" cy="1985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3050818" y="198582"/>
              <a:ext cx="3047061" cy="19858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6097879" y="198582"/>
              <a:ext cx="3047061" cy="1985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9144939" y="198582"/>
              <a:ext cx="3047061" cy="19858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0" y="0"/>
              <a:ext cx="12191999" cy="19858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3515592275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911" y="1396192"/>
            <a:ext cx="4157035" cy="670270"/>
          </a:xfrm>
        </p:spPr>
        <p:txBody>
          <a:bodyPr anchor="b">
            <a:noAutofit/>
          </a:bodyPr>
          <a:lstStyle>
            <a:lvl1pPr marL="0" indent="0">
              <a:buNone/>
              <a:defRPr sz="2100" b="1" baseline="0"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911" y="2184401"/>
            <a:ext cx="4157035" cy="3846945"/>
          </a:xfrm>
        </p:spPr>
        <p:txBody>
          <a:bodyPr>
            <a:normAutofit/>
          </a:bodyPr>
          <a:lstStyle>
            <a:lvl1pPr marL="216694" indent="-216694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500"/>
            </a:lvl1pPr>
            <a:lvl2pPr marL="5143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350"/>
            </a:lvl2pPr>
            <a:lvl3pPr marL="8572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200"/>
            </a:lvl3pPr>
            <a:lvl4pPr marL="12001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050"/>
            </a:lvl4pPr>
            <a:lvl5pPr marL="15430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77115" y="1396192"/>
            <a:ext cx="4195094" cy="670270"/>
          </a:xfrm>
        </p:spPr>
        <p:txBody>
          <a:bodyPr anchor="b">
            <a:normAutofit/>
          </a:bodyPr>
          <a:lstStyle>
            <a:lvl1pPr marL="0" indent="0">
              <a:buNone/>
              <a:defRPr sz="2100" b="1">
                <a:latin typeface="+mn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77115" y="2184401"/>
            <a:ext cx="4195094" cy="3846945"/>
          </a:xfrm>
        </p:spPr>
        <p:txBody>
          <a:bodyPr>
            <a:normAutofit/>
          </a:bodyPr>
          <a:lstStyle>
            <a:lvl1pPr marL="216694" indent="-216694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500"/>
            </a:lvl1pPr>
            <a:lvl2pPr marL="5143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350"/>
            </a:lvl2pPr>
            <a:lvl3pPr marL="8572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200"/>
            </a:lvl3pPr>
            <a:lvl4pPr marL="12001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050"/>
            </a:lvl4pPr>
            <a:lvl5pPr marL="15430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194913" y="434109"/>
            <a:ext cx="8677297" cy="8959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59864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487075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165608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_NoBkg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678416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947554" y="1237675"/>
            <a:ext cx="3248891" cy="910202"/>
          </a:xfrm>
        </p:spPr>
        <p:txBody>
          <a:bodyPr anchor="b">
            <a:normAutofit/>
          </a:bodyPr>
          <a:lstStyle>
            <a:lvl1pPr algn="ctr">
              <a:defRPr sz="2100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947555" y="2244437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2947555" y="4668983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95300" y="2420360"/>
            <a:ext cx="8153400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1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2947555" y="4784726"/>
            <a:ext cx="3248891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19811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xt or Quote with Phot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762714" y="495661"/>
            <a:ext cx="4080486" cy="57573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0772" y="1237675"/>
            <a:ext cx="3248891" cy="910202"/>
          </a:xfrm>
        </p:spPr>
        <p:txBody>
          <a:bodyPr anchor="b">
            <a:normAutofit/>
          </a:bodyPr>
          <a:lstStyle>
            <a:lvl1pPr algn="ctr">
              <a:defRPr sz="2100" cap="all" baseline="0"/>
            </a:lvl1pPr>
          </a:lstStyle>
          <a:p>
            <a:r>
              <a:rPr lang="en-US" dirty="0"/>
              <a:t>CONTEXT or THEME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94912" y="6335310"/>
            <a:ext cx="2915434" cy="250337"/>
          </a:xfrm>
        </p:spPr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359728" y="6335310"/>
            <a:ext cx="762000" cy="250337"/>
          </a:xfrm>
        </p:spPr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08707" y="2409026"/>
            <a:ext cx="3713021" cy="2114550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165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640772" y="4784726"/>
            <a:ext cx="3248891" cy="276225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>
              <a:buNone/>
              <a:defRPr lang="en-US" sz="9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lvl="0" algn="ctr"/>
            <a:r>
              <a:rPr lang="en-US"/>
              <a:t>Edit Master text styles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640773" y="2244437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40773" y="4668983"/>
            <a:ext cx="3248891" cy="0"/>
          </a:xfrm>
          <a:prstGeom prst="line">
            <a:avLst/>
          </a:prstGeom>
          <a:ln w="15875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31735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63242" y="3461559"/>
            <a:ext cx="6803231" cy="59848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694" y="2382982"/>
            <a:ext cx="8677297" cy="1046019"/>
          </a:xfrm>
        </p:spPr>
        <p:txBody>
          <a:bodyPr anchor="b">
            <a:normAutofit/>
          </a:bodyPr>
          <a:lstStyle>
            <a:lvl1pPr algn="ctr">
              <a:defRPr sz="4500" cap="all" baseline="0"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72809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63242" y="3461559"/>
            <a:ext cx="6803231" cy="59848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694" y="2382982"/>
            <a:ext cx="8677297" cy="1046019"/>
          </a:xfrm>
        </p:spPr>
        <p:txBody>
          <a:bodyPr anchor="b">
            <a:normAutofit/>
          </a:bodyPr>
          <a:lstStyle>
            <a:lvl1pPr algn="ctr">
              <a:defRPr sz="4500" cap="all" baseline="0"/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28729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1163242" y="3461559"/>
            <a:ext cx="6803231" cy="598488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694" y="2382982"/>
            <a:ext cx="8677297" cy="1046019"/>
          </a:xfrm>
        </p:spPr>
        <p:txBody>
          <a:bodyPr anchor="b">
            <a:normAutofit/>
          </a:bodyPr>
          <a:lstStyle>
            <a:lvl1pPr algn="ctr"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DIVIDER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02277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2919" y="4581237"/>
            <a:ext cx="8158163" cy="1597891"/>
          </a:xfrm>
          <a:noFill/>
        </p:spPr>
        <p:txBody>
          <a:bodyPr wrap="square" rtlCol="0" anchor="ctr" anchorCtr="1">
            <a:noAutofit/>
          </a:bodyPr>
          <a:lstStyle>
            <a:lvl1pPr algn="ctr">
              <a:defRPr lang="en-US" sz="1350" b="0" i="0" cap="all" baseline="0">
                <a:solidFill>
                  <a:schemeClr val="tx1"/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193EDC-34D6-0B46-AFE7-A62557D28EA2}"/>
              </a:ext>
            </a:extLst>
          </p:cNvPr>
          <p:cNvSpPr/>
          <p:nvPr userDrawn="1"/>
        </p:nvSpPr>
        <p:spPr>
          <a:xfrm>
            <a:off x="1" y="198582"/>
            <a:ext cx="2311648" cy="1985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1F1EB5-4162-6D43-B52C-4841F0259928}"/>
              </a:ext>
            </a:extLst>
          </p:cNvPr>
          <p:cNvSpPr/>
          <p:nvPr userDrawn="1"/>
        </p:nvSpPr>
        <p:spPr>
          <a:xfrm>
            <a:off x="2288114" y="198582"/>
            <a:ext cx="2285296" cy="1985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50A8563-AAD6-BB4E-9A05-195D34510736}"/>
              </a:ext>
            </a:extLst>
          </p:cNvPr>
          <p:cNvSpPr/>
          <p:nvPr userDrawn="1"/>
        </p:nvSpPr>
        <p:spPr>
          <a:xfrm>
            <a:off x="4573409" y="198582"/>
            <a:ext cx="2285296" cy="1985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BE3F83-0491-8040-AB2B-9A30C523CF99}"/>
              </a:ext>
            </a:extLst>
          </p:cNvPr>
          <p:cNvSpPr/>
          <p:nvPr userDrawn="1"/>
        </p:nvSpPr>
        <p:spPr>
          <a:xfrm>
            <a:off x="6858704" y="198582"/>
            <a:ext cx="2285296" cy="1985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27CF73-B8B5-2A4B-BAFB-2E6FFE6B0AAB}"/>
              </a:ext>
            </a:extLst>
          </p:cNvPr>
          <p:cNvSpPr/>
          <p:nvPr userDrawn="1"/>
        </p:nvSpPr>
        <p:spPr>
          <a:xfrm>
            <a:off x="0" y="0"/>
            <a:ext cx="9143999" cy="1985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D88C439-B8E5-B344-8C70-9C713F6CEB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63" y="1219024"/>
            <a:ext cx="6173872" cy="40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67735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570593" y="397164"/>
            <a:ext cx="4573407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6" y="1028941"/>
            <a:ext cx="4114682" cy="1474115"/>
          </a:xfrm>
        </p:spPr>
        <p:txBody>
          <a:bodyPr lIns="0" anchor="b">
            <a:noAutofit/>
          </a:bodyPr>
          <a:lstStyle>
            <a:lvl1pPr algn="l">
              <a:defRPr sz="405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6" y="4266822"/>
            <a:ext cx="4114682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67756" y="6377232"/>
            <a:ext cx="3220281" cy="250337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61312" y="6377232"/>
            <a:ext cx="415425" cy="250337"/>
          </a:xfrm>
        </p:spPr>
        <p:txBody>
          <a:bodyPr/>
          <a:lstStyle>
            <a:lvl1pPr algn="ctr">
              <a:defRPr/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5" y="2642329"/>
            <a:ext cx="887187" cy="377962"/>
          </a:xfrm>
          <a:prstGeom prst="rect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825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123436-FCA2-8F40-AD3E-846D15F24C77}"/>
              </a:ext>
            </a:extLst>
          </p:cNvPr>
          <p:cNvSpPr/>
          <p:nvPr userDrawn="1"/>
        </p:nvSpPr>
        <p:spPr>
          <a:xfrm>
            <a:off x="1" y="198582"/>
            <a:ext cx="2311648" cy="1985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A5E983-0AEA-AA47-AB0E-A4E51C88C778}"/>
              </a:ext>
            </a:extLst>
          </p:cNvPr>
          <p:cNvSpPr/>
          <p:nvPr userDrawn="1"/>
        </p:nvSpPr>
        <p:spPr>
          <a:xfrm>
            <a:off x="2288114" y="198582"/>
            <a:ext cx="2285296" cy="1985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9AFA41-6728-D445-858F-193445B7AA1C}"/>
              </a:ext>
            </a:extLst>
          </p:cNvPr>
          <p:cNvSpPr/>
          <p:nvPr userDrawn="1"/>
        </p:nvSpPr>
        <p:spPr>
          <a:xfrm>
            <a:off x="4573409" y="198582"/>
            <a:ext cx="2285296" cy="1985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257535-03E4-4142-95A1-ED0D4F2D6BE7}"/>
              </a:ext>
            </a:extLst>
          </p:cNvPr>
          <p:cNvSpPr/>
          <p:nvPr userDrawn="1"/>
        </p:nvSpPr>
        <p:spPr>
          <a:xfrm>
            <a:off x="6858704" y="198582"/>
            <a:ext cx="2285296" cy="1985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999B77-2200-2F46-809A-9CC99D0BC91C}"/>
              </a:ext>
            </a:extLst>
          </p:cNvPr>
          <p:cNvSpPr/>
          <p:nvPr userDrawn="1"/>
        </p:nvSpPr>
        <p:spPr>
          <a:xfrm>
            <a:off x="0" y="0"/>
            <a:ext cx="9143999" cy="1985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EFBAD65-1A16-3147-AFBA-A57F036DAF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5999"/>
            <a:ext cx="3688745" cy="101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35470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_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D2FABB-D09F-5B43-A608-5544442675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8" r="2878"/>
          <a:stretch/>
        </p:blipFill>
        <p:spPr>
          <a:xfrm>
            <a:off x="-273756" y="398873"/>
            <a:ext cx="9417756" cy="64591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0069" y="4682836"/>
            <a:ext cx="8043863" cy="1559782"/>
          </a:xfrm>
          <a:noFill/>
        </p:spPr>
        <p:txBody>
          <a:bodyPr wrap="square" rtlCol="0" anchor="ctr" anchorCtr="1">
            <a:noAutofit/>
          </a:bodyPr>
          <a:lstStyle>
            <a:lvl1pPr algn="ctr">
              <a:defRPr lang="en-US" sz="1350" b="0" i="0">
                <a:solidFill>
                  <a:schemeClr val="bg1">
                    <a:alpha val="81000"/>
                  </a:schemeClr>
                </a:solidFill>
                <a:latin typeface="Verdana" charset="0"/>
                <a:ea typeface="Verdana" charset="0"/>
                <a:cs typeface="Verdana" charset="0"/>
              </a:defRPr>
            </a:lvl1pPr>
          </a:lstStyle>
          <a:p>
            <a:pPr marL="0" lvl="0" algn="ctr">
              <a:lnSpc>
                <a:spcPct val="75000"/>
              </a:lnSpc>
            </a:pPr>
            <a:r>
              <a:rPr lang="en-US" dirty="0"/>
              <a:t>CLICK TO EDIT MASTER CLOSING SLIDE OPTION 2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2237AE-154C-4F49-AD23-B16CFB7FE61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064" y="1287547"/>
            <a:ext cx="6173872" cy="40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8286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2B441FD-F620-3C47-81F9-64DD935385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400"/>
            <a:ext cx="3687285" cy="101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6" y="1028941"/>
            <a:ext cx="6519149" cy="1474115"/>
          </a:xfrm>
        </p:spPr>
        <p:txBody>
          <a:bodyPr lIns="0" anchor="b">
            <a:noAutofit/>
          </a:bodyPr>
          <a:lstStyle>
            <a:lvl1pPr algn="l"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6" y="4266822"/>
            <a:ext cx="4114682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67756" y="6377232"/>
            <a:ext cx="3220281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61312" y="6377232"/>
            <a:ext cx="415425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5" y="2642329"/>
            <a:ext cx="887187" cy="377962"/>
          </a:xfrm>
          <a:prstGeom prst="rect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825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BD77C8-3EED-5B46-AC5E-C8793682E64F}"/>
              </a:ext>
            </a:extLst>
          </p:cNvPr>
          <p:cNvSpPr/>
          <p:nvPr userDrawn="1"/>
        </p:nvSpPr>
        <p:spPr>
          <a:xfrm>
            <a:off x="1" y="198582"/>
            <a:ext cx="2311648" cy="1985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E114A09-06E2-4E4C-A4B2-8A218A94B429}"/>
              </a:ext>
            </a:extLst>
          </p:cNvPr>
          <p:cNvSpPr/>
          <p:nvPr userDrawn="1"/>
        </p:nvSpPr>
        <p:spPr>
          <a:xfrm>
            <a:off x="2288114" y="198582"/>
            <a:ext cx="2285296" cy="1985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D880CA-2051-2241-BEFE-E8D49A71D347}"/>
              </a:ext>
            </a:extLst>
          </p:cNvPr>
          <p:cNvSpPr/>
          <p:nvPr userDrawn="1"/>
        </p:nvSpPr>
        <p:spPr>
          <a:xfrm>
            <a:off x="4573409" y="198582"/>
            <a:ext cx="2285296" cy="1985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85A0B8-14F9-0848-9DE6-24CBB648817F}"/>
              </a:ext>
            </a:extLst>
          </p:cNvPr>
          <p:cNvSpPr/>
          <p:nvPr userDrawn="1"/>
        </p:nvSpPr>
        <p:spPr>
          <a:xfrm>
            <a:off x="6858704" y="198582"/>
            <a:ext cx="2285296" cy="1985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C03792-5BD9-D748-929B-6500DB74E0B8}"/>
              </a:ext>
            </a:extLst>
          </p:cNvPr>
          <p:cNvSpPr/>
          <p:nvPr userDrawn="1"/>
        </p:nvSpPr>
        <p:spPr>
          <a:xfrm>
            <a:off x="0" y="0"/>
            <a:ext cx="9143999" cy="1985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52895226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lack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4570593" y="397164"/>
            <a:ext cx="4573407" cy="64608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9556" y="1028941"/>
            <a:ext cx="4114682" cy="1474115"/>
          </a:xfrm>
        </p:spPr>
        <p:txBody>
          <a:bodyPr lIns="0" anchor="b">
            <a:noAutofit/>
          </a:bodyPr>
          <a:lstStyle>
            <a:lvl1pPr algn="l">
              <a:defRPr sz="405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SLIDE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9556" y="4266822"/>
            <a:ext cx="4114682" cy="666549"/>
          </a:xfrm>
        </p:spPr>
        <p:txBody>
          <a:bodyPr lIns="0" anchor="t">
            <a:normAutofit/>
          </a:bodyPr>
          <a:lstStyle>
            <a:lvl1pPr marL="0" indent="0" algn="l">
              <a:buNone/>
              <a:defRPr sz="1500" b="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967756" y="6377232"/>
            <a:ext cx="3220281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361312" y="6377232"/>
            <a:ext cx="415425" cy="250337"/>
          </a:xfrm>
        </p:spPr>
        <p:txBody>
          <a:bodyPr/>
          <a:lstStyle>
            <a:lvl1pPr algn="ctr"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Date Placeholder 6"/>
          <p:cNvSpPr>
            <a:spLocks noGrp="1"/>
          </p:cNvSpPr>
          <p:nvPr>
            <p:ph type="dt" sz="half" idx="10"/>
          </p:nvPr>
        </p:nvSpPr>
        <p:spPr>
          <a:xfrm>
            <a:off x="339555" y="2642329"/>
            <a:ext cx="887187" cy="377962"/>
          </a:xfrm>
          <a:prstGeom prst="rect">
            <a:avLst/>
          </a:prstGeom>
          <a:solidFill>
            <a:schemeClr val="accent1"/>
          </a:solidFill>
        </p:spPr>
        <p:txBody>
          <a:bodyPr anchor="ctr" anchorCtr="0"/>
          <a:lstStyle>
            <a:lvl1pPr algn="ctr">
              <a:defRPr sz="825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3F76F54-0499-E542-97D8-731292335051}"/>
              </a:ext>
            </a:extLst>
          </p:cNvPr>
          <p:cNvSpPr/>
          <p:nvPr userDrawn="1"/>
        </p:nvSpPr>
        <p:spPr>
          <a:xfrm>
            <a:off x="1" y="198582"/>
            <a:ext cx="2311648" cy="1985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E75DF3-5163-E841-9A1F-0A99ADFE4E37}"/>
              </a:ext>
            </a:extLst>
          </p:cNvPr>
          <p:cNvSpPr/>
          <p:nvPr userDrawn="1"/>
        </p:nvSpPr>
        <p:spPr>
          <a:xfrm>
            <a:off x="2288114" y="198582"/>
            <a:ext cx="2285296" cy="1985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B7369A9-DE5D-2548-817E-763758370EB3}"/>
              </a:ext>
            </a:extLst>
          </p:cNvPr>
          <p:cNvSpPr/>
          <p:nvPr userDrawn="1"/>
        </p:nvSpPr>
        <p:spPr>
          <a:xfrm>
            <a:off x="4573409" y="198582"/>
            <a:ext cx="2285296" cy="1985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49876BE-2798-C942-93D1-88BA8EAEC007}"/>
              </a:ext>
            </a:extLst>
          </p:cNvPr>
          <p:cNvSpPr/>
          <p:nvPr userDrawn="1"/>
        </p:nvSpPr>
        <p:spPr>
          <a:xfrm>
            <a:off x="6858704" y="198582"/>
            <a:ext cx="2285296" cy="1985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BD8336-4B79-0349-B238-89EA618B114C}"/>
              </a:ext>
            </a:extLst>
          </p:cNvPr>
          <p:cNvSpPr/>
          <p:nvPr userDrawn="1"/>
        </p:nvSpPr>
        <p:spPr>
          <a:xfrm>
            <a:off x="0" y="0"/>
            <a:ext cx="9143999" cy="1985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06FEE77-F873-2A44-9732-13FA79359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6400"/>
            <a:ext cx="3687285" cy="10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0676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32321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5555773" y="685060"/>
            <a:ext cx="1065644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825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1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681169" y="685060"/>
            <a:ext cx="1065644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825" b="0" baseline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2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7806565" y="685060"/>
            <a:ext cx="1065644" cy="286052"/>
          </a:xfrm>
        </p:spPr>
        <p:txBody>
          <a:bodyPr anchor="ctr">
            <a:noAutofit/>
          </a:bodyPr>
          <a:lstStyle>
            <a:lvl1pPr marL="0" indent="0" algn="ctr">
              <a:buNone/>
              <a:defRPr sz="825" b="0">
                <a:solidFill>
                  <a:schemeClr val="tx1">
                    <a:lumMod val="50000"/>
                    <a:lumOff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MENU ITEM 3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94913" y="434109"/>
            <a:ext cx="5284561" cy="895927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3625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912" y="1709739"/>
            <a:ext cx="7049630" cy="2852737"/>
          </a:xfrm>
        </p:spPr>
        <p:txBody>
          <a:bodyPr anchor="b">
            <a:normAutofit/>
          </a:bodyPr>
          <a:lstStyle>
            <a:lvl1pPr algn="l">
              <a:defRPr sz="3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912" y="4589464"/>
            <a:ext cx="7049630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021156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Header_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AC4A44A-9B03-D44C-A0A8-1F36C2EFA3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64" y="1550984"/>
            <a:ext cx="8153416" cy="223687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391" y="3727927"/>
            <a:ext cx="6577965" cy="1212056"/>
          </a:xfrm>
        </p:spPr>
        <p:txBody>
          <a:bodyPr anchor="b">
            <a:noAutofit/>
          </a:bodyPr>
          <a:lstStyle>
            <a:lvl1pPr algn="l">
              <a:defRPr sz="30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</a:t>
            </a:r>
            <a:br>
              <a:rPr lang="en-US" dirty="0"/>
            </a:br>
            <a:r>
              <a:rPr lang="en-US" dirty="0"/>
              <a:t>SECTION TITLE SLIDE OPTION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720391" y="4947814"/>
            <a:ext cx="6577965" cy="66654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0B341A-4215-894A-9936-8FB730445EC8}"/>
              </a:ext>
            </a:extLst>
          </p:cNvPr>
          <p:cNvSpPr/>
          <p:nvPr userDrawn="1"/>
        </p:nvSpPr>
        <p:spPr>
          <a:xfrm>
            <a:off x="1" y="198582"/>
            <a:ext cx="2311648" cy="1985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2D06FE-2666-7441-871D-9ACDA0CC83CF}"/>
              </a:ext>
            </a:extLst>
          </p:cNvPr>
          <p:cNvSpPr/>
          <p:nvPr userDrawn="1"/>
        </p:nvSpPr>
        <p:spPr>
          <a:xfrm>
            <a:off x="2288114" y="198582"/>
            <a:ext cx="2285296" cy="1985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61D4E66-4451-BA42-B281-9DBFFAC6C076}"/>
              </a:ext>
            </a:extLst>
          </p:cNvPr>
          <p:cNvSpPr/>
          <p:nvPr userDrawn="1"/>
        </p:nvSpPr>
        <p:spPr>
          <a:xfrm>
            <a:off x="4573409" y="198582"/>
            <a:ext cx="2285296" cy="1985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53542F-FB06-CE43-AD2C-9BD552AE62C2}"/>
              </a:ext>
            </a:extLst>
          </p:cNvPr>
          <p:cNvSpPr/>
          <p:nvPr userDrawn="1"/>
        </p:nvSpPr>
        <p:spPr>
          <a:xfrm>
            <a:off x="6858704" y="198582"/>
            <a:ext cx="2285296" cy="1985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B88ACA0-2D18-7143-83C1-529D5E8DFF40}"/>
              </a:ext>
            </a:extLst>
          </p:cNvPr>
          <p:cNvSpPr/>
          <p:nvPr userDrawn="1"/>
        </p:nvSpPr>
        <p:spPr>
          <a:xfrm>
            <a:off x="0" y="0"/>
            <a:ext cx="9143999" cy="1985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42748302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913" y="434109"/>
            <a:ext cx="8677297" cy="89592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912" y="1413164"/>
            <a:ext cx="4190141" cy="4590472"/>
          </a:xfrm>
        </p:spPr>
        <p:txBody>
          <a:bodyPr/>
          <a:lstStyle>
            <a:lvl1pPr marL="216694" indent="-216694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1pPr>
            <a:lvl2pPr marL="5143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2pPr>
            <a:lvl3pPr marL="8572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3pPr>
            <a:lvl4pPr marL="12001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4pPr>
            <a:lvl5pPr marL="15430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8244" y="1413164"/>
            <a:ext cx="4243965" cy="4590472"/>
          </a:xfrm>
        </p:spPr>
        <p:txBody>
          <a:bodyPr/>
          <a:lstStyle>
            <a:lvl1pPr marL="216694" indent="-216694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1pPr>
            <a:lvl2pPr marL="5143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2pPr>
            <a:lvl3pPr marL="8572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3pPr>
            <a:lvl4pPr marL="12001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4pPr>
            <a:lvl5pPr marL="1543050" indent="-171450">
              <a:spcBef>
                <a:spcPts val="600"/>
              </a:spcBef>
              <a:spcAft>
                <a:spcPts val="600"/>
              </a:spcAft>
              <a:buFont typeface="Wingdings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516483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374AEB87-8729-F848-8635-538C2407B8F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57" y="5991453"/>
            <a:ext cx="3280501" cy="900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913" y="434109"/>
            <a:ext cx="8677297" cy="895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912" y="1413164"/>
            <a:ext cx="8677297" cy="45951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912" y="6335310"/>
            <a:ext cx="3919888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35310"/>
            <a:ext cx="762000" cy="2503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16A787-DDB5-5449-8E18-3548EF301897}"/>
              </a:ext>
            </a:extLst>
          </p:cNvPr>
          <p:cNvSpPr/>
          <p:nvPr userDrawn="1"/>
        </p:nvSpPr>
        <p:spPr>
          <a:xfrm>
            <a:off x="1" y="198582"/>
            <a:ext cx="2311648" cy="1985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797C55-5744-2B40-ABE3-792CC050BCB1}"/>
              </a:ext>
            </a:extLst>
          </p:cNvPr>
          <p:cNvSpPr/>
          <p:nvPr userDrawn="1"/>
        </p:nvSpPr>
        <p:spPr>
          <a:xfrm>
            <a:off x="2288114" y="198582"/>
            <a:ext cx="2285296" cy="19858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5392C8-F15E-9343-A94F-99465150F89B}"/>
              </a:ext>
            </a:extLst>
          </p:cNvPr>
          <p:cNvSpPr/>
          <p:nvPr userDrawn="1"/>
        </p:nvSpPr>
        <p:spPr>
          <a:xfrm>
            <a:off x="4573409" y="198582"/>
            <a:ext cx="2285296" cy="1985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DAAC592-CB70-9A46-87DB-D3AB913460DC}"/>
              </a:ext>
            </a:extLst>
          </p:cNvPr>
          <p:cNvSpPr/>
          <p:nvPr userDrawn="1"/>
        </p:nvSpPr>
        <p:spPr>
          <a:xfrm>
            <a:off x="6858704" y="198582"/>
            <a:ext cx="2285296" cy="19858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073AC6A-DFEE-4B48-B693-A91C97F76CC5}"/>
              </a:ext>
            </a:extLst>
          </p:cNvPr>
          <p:cNvSpPr/>
          <p:nvPr userDrawn="1"/>
        </p:nvSpPr>
        <p:spPr>
          <a:xfrm>
            <a:off x="0" y="0"/>
            <a:ext cx="9143999" cy="19858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73700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14" r:id="rId2"/>
    <p:sldLayoutId id="2147483715" r:id="rId3"/>
    <p:sldLayoutId id="2147483716" r:id="rId4"/>
    <p:sldLayoutId id="2147483670" r:id="rId5"/>
    <p:sldLayoutId id="2147483693" r:id="rId6"/>
    <p:sldLayoutId id="2147483671" r:id="rId7"/>
    <p:sldLayoutId id="2147483690" r:id="rId8"/>
    <p:sldLayoutId id="2147483672" r:id="rId9"/>
    <p:sldLayoutId id="2147483673" r:id="rId10"/>
    <p:sldLayoutId id="2147483674" r:id="rId11"/>
    <p:sldLayoutId id="2147483675" r:id="rId12"/>
    <p:sldLayoutId id="2147483710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12" r:id="rId19"/>
    <p:sldLayoutId id="2147483713" r:id="rId20"/>
  </p:sldLayoutIdLst>
  <p:transition spd="slow">
    <p:push dir="u"/>
  </p:transition>
  <p:hf hdr="0" dt="0"/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2700" b="0" kern="1200" spc="38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694" indent="-216694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85000"/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85000"/>
        <a:buFont typeface="Wingdings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85000"/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85000"/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tx1"/>
        </a:buClr>
        <a:buSzPct val="85000"/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liuyanghejerry.deviantart.com/art/icon-phone-257220954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pendragon1966.deviantart.com/art/steampunk-victorian-magnifying-glass-icon-mk5-331089780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Salahub/Clinton-Emails" TargetMode="Externa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vault.fbi.gov/explanation-of-exemptions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hiny.math.uwaterloo.ca/sas/clinton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1DBE55-E752-4B0E-8552-ACE31A0CF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3BC3F79-2BD0-49DF-A384-EE059C41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YourDamnEmails">
            <a:hlinkClick r:id="" action="ppaction://media"/>
            <a:extLst>
              <a:ext uri="{FF2B5EF4-FFF2-40B4-BE49-F238E27FC236}">
                <a16:creationId xmlns:a16="http://schemas.microsoft.com/office/drawing/2014/main" id="{9D1B020F-FD5F-4A19-97FB-F04BA2E8D8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8168" y="941268"/>
            <a:ext cx="8747663" cy="486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044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2F388-4290-47DB-B3BD-87DCE725A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156" y="2981036"/>
            <a:ext cx="4605687" cy="895927"/>
          </a:xfrm>
        </p:spPr>
        <p:txBody>
          <a:bodyPr/>
          <a:lstStyle/>
          <a:p>
            <a:r>
              <a:rPr lang="en-GB" dirty="0"/>
              <a:t>What should we do with this?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B9392-C015-45E5-BFC4-7855D2168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EC503-3534-4F3A-B8E9-1D052520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036701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2F388-4290-47DB-B3BD-87DCE725A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9156" y="2981036"/>
            <a:ext cx="4605687" cy="895927"/>
          </a:xfrm>
        </p:spPr>
        <p:txBody>
          <a:bodyPr/>
          <a:lstStyle/>
          <a:p>
            <a:pPr algn="ctr"/>
            <a:r>
              <a:rPr lang="en-GB" dirty="0"/>
              <a:t>Explore!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7B9392-C015-45E5-BFC4-7855D2168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AEC503-3534-4F3A-B8E9-1D052520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PAGE  </a:t>
            </a:r>
            <a:fld id="{93005692-73BE-493E-93AB-ECD6027A765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864120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6C5C3CF2-131D-403D-B701-87394ACA7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1499105"/>
            <a:ext cx="5303520" cy="4790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655C64-5DF9-466C-9351-C02DC816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Missing Emails?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FE4DA-8300-485B-AD3A-791E236E3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12" y="1413164"/>
            <a:ext cx="8677297" cy="57756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 conspicuous gap…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BD727-7AEF-49E2-A204-9B63948C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E62CD-BD76-4DA1-B843-1C7F08EE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401622-023C-4378-A03D-7A117A2BD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92" y="2073853"/>
            <a:ext cx="7395415" cy="4019626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D7A37130-A6DF-44E1-8C4D-E33C87EEE5C9}"/>
              </a:ext>
            </a:extLst>
          </p:cNvPr>
          <p:cNvSpPr/>
          <p:nvPr/>
        </p:nvSpPr>
        <p:spPr>
          <a:xfrm rot="10800000">
            <a:off x="7420736" y="5111461"/>
            <a:ext cx="152400" cy="666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25560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55C64-5DF9-466C-9351-C02DC816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Missing Emails?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FE4DA-8300-485B-AD3A-791E236E3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12" y="1413164"/>
            <a:ext cx="8677297" cy="577561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Filter by time…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BD727-7AEF-49E2-A204-9B63948C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E62CD-BD76-4DA1-B843-1C7F08EE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CA67E3-ECCC-45F2-8C17-6C557B625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07" y="2155242"/>
            <a:ext cx="7361337" cy="3956524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2DC4C109-B47A-42EC-9EDF-57D543F72A8C}"/>
              </a:ext>
            </a:extLst>
          </p:cNvPr>
          <p:cNvSpPr/>
          <p:nvPr/>
        </p:nvSpPr>
        <p:spPr>
          <a:xfrm rot="10800000">
            <a:off x="5963792" y="5111461"/>
            <a:ext cx="152400" cy="6667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BB31FA-07DF-4600-9789-D6CD743664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568" y="1486567"/>
            <a:ext cx="5303520" cy="50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68333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55C64-5DF9-466C-9351-C02DC816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Missing Emails?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FE4DA-8300-485B-AD3A-791E236E3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12" y="1413164"/>
            <a:ext cx="8677297" cy="1412332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But is this gap of six days (Nov. 3-9 2012) “significant?”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In other words: would we expect such a gap to be present as the result of random sampling?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BD727-7AEF-49E2-A204-9B63948C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E62CD-BD76-4DA1-B843-1C7F08EE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19F779-D951-4761-81D5-448133E804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9992" y="2908624"/>
            <a:ext cx="2857500" cy="1895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D1223C-0298-41D0-A62C-45CC8735B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828798" y="3483975"/>
            <a:ext cx="3919888" cy="293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1384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55C64-5DF9-466C-9351-C02DC816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Tale of Two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FE4DA-8300-485B-AD3A-791E236E3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12" y="1413164"/>
            <a:ext cx="8677297" cy="4484716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Parametric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Estimate the probability of a day with no email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Simulate independent random samples and note the largest gap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Non-parametric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Duplicate each email 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Remove gaps by shifting dates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Sample half of these email dates and note the largest gap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Meant to mimic the selection process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BD727-7AEF-49E2-A204-9B63948C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E62CD-BD76-4DA1-B843-1C7F08EE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51797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AF59B2C-F56E-47A5-8774-3E958905C9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2698095"/>
              </p:ext>
            </p:extLst>
          </p:nvPr>
        </p:nvGraphicFramePr>
        <p:xfrm>
          <a:off x="1616074" y="592904"/>
          <a:ext cx="5661026" cy="5672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6074" y="592904"/>
                        <a:ext cx="5661026" cy="5672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A655C64-5DF9-466C-9351-C02DC816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Tale of Two Tests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BD727-7AEF-49E2-A204-9B63948C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E62CD-BD76-4DA1-B843-1C7F08EE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96428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FE4DA-8300-485B-AD3A-791E236E3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12" y="1875133"/>
            <a:ext cx="8677297" cy="3156239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Unfortunately, controversy…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Benghazi attack commission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State Department narrative unravels</a:t>
            </a:r>
          </a:p>
          <a:p>
            <a:pPr lvl="2"/>
            <a:r>
              <a:rPr lang="en-GB" sz="1950" dirty="0">
                <a:latin typeface="Arial" panose="020B0604020202020204" pitchFamily="34" charset="0"/>
                <a:cs typeface="Arial" panose="020B0604020202020204" pitchFamily="34" charset="0"/>
              </a:rPr>
              <a:t>Coordinated rather than spontaneous attack</a:t>
            </a:r>
          </a:p>
          <a:p>
            <a:pPr lvl="2"/>
            <a:r>
              <a:rPr lang="en-GB" sz="1950" dirty="0">
                <a:latin typeface="Arial" panose="020B0604020202020204" pitchFamily="34" charset="0"/>
                <a:cs typeface="Arial" panose="020B0604020202020204" pitchFamily="34" charset="0"/>
              </a:rPr>
              <a:t>Ansar al-Sharia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Use of </a:t>
            </a:r>
            <a:r>
              <a:rPr lang="en-GB" sz="2100" dirty="0" err="1">
                <a:latin typeface="Arial" panose="020B0604020202020204" pitchFamily="34" charset="0"/>
                <a:cs typeface="Arial" panose="020B0604020202020204" pitchFamily="34" charset="0"/>
              </a:rPr>
              <a:t>BleachBit</a:t>
            </a:r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, sorting event by Clinton’s staff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55C64-5DF9-466C-9351-C02DC816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the Gap?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BD727-7AEF-49E2-A204-9B63948C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E62CD-BD76-4DA1-B843-1C7F08EE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8B3BDC-F72A-434A-82E4-E69AAC3E0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962" y="979206"/>
            <a:ext cx="6019800" cy="5553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29AE138-9035-4521-8FE4-04E2CF2556F0}"/>
              </a:ext>
            </a:extLst>
          </p:cNvPr>
          <p:cNvSpPr/>
          <p:nvPr/>
        </p:nvSpPr>
        <p:spPr>
          <a:xfrm>
            <a:off x="3562350" y="971550"/>
            <a:ext cx="1657350" cy="20380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1208CA-2484-4CD8-B9FD-0E869181C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99" y="1261082"/>
            <a:ext cx="7248525" cy="474748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C78FD1-EF46-4535-AEA1-7B442E780C61}"/>
              </a:ext>
            </a:extLst>
          </p:cNvPr>
          <p:cNvSpPr/>
          <p:nvPr/>
        </p:nvSpPr>
        <p:spPr>
          <a:xfrm>
            <a:off x="2438400" y="3038475"/>
            <a:ext cx="1447800" cy="2190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9142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E1B7CB6-91E7-4EE2-A8BF-BE81A5649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2" y="2280435"/>
            <a:ext cx="8702169" cy="7919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655C64-5DF9-466C-9351-C02DC816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the Gap?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FE4DA-8300-485B-AD3A-791E236E3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12" y="1413164"/>
            <a:ext cx="8677297" cy="108314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Event seems unlikely by chance…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What is happening around the event?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BD727-7AEF-49E2-A204-9B63948C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E62CD-BD76-4DA1-B843-1C7F08EE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647115-5513-47BE-96C8-2A8DDD712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22" y="3183231"/>
            <a:ext cx="3158678" cy="3041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28374B-45B7-4B4D-AC06-73F15F650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71" y="3363583"/>
            <a:ext cx="3179550" cy="267700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3D72D51-C8D6-4814-B3D6-47BEF355FB7F}"/>
              </a:ext>
            </a:extLst>
          </p:cNvPr>
          <p:cNvSpPr/>
          <p:nvPr/>
        </p:nvSpPr>
        <p:spPr>
          <a:xfrm>
            <a:off x="5124450" y="4171950"/>
            <a:ext cx="590550" cy="238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FE2D156-1770-4156-B124-D29C8D61F2C8}"/>
              </a:ext>
            </a:extLst>
          </p:cNvPr>
          <p:cNvSpPr/>
          <p:nvPr/>
        </p:nvSpPr>
        <p:spPr>
          <a:xfrm>
            <a:off x="6341979" y="4171950"/>
            <a:ext cx="590550" cy="2381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2615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55C64-5DF9-466C-9351-C02DC816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Confirmation Bias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FE4DA-8300-485B-AD3A-791E236E3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12" y="1691640"/>
            <a:ext cx="8677297" cy="431596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We should be extra careful with such a polarized topic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Perform a coarse Google search, maybe something controversial is always going on?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10 month year combinations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First page of results examined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Verdict: many months had controversial headlines, none related to the emails except for December 2012</a:t>
            </a:r>
          </a:p>
          <a:p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BD727-7AEF-49E2-A204-9B63948C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E62CD-BD76-4DA1-B843-1C7F08EE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5501E7-5A7D-471F-8C56-ADB5F8A3A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26" y="5041153"/>
            <a:ext cx="5627867" cy="56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8963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67756" y="4543425"/>
            <a:ext cx="5061119" cy="1474115"/>
          </a:xfrm>
        </p:spPr>
        <p:txBody>
          <a:bodyPr>
            <a:normAutofit/>
          </a:bodyPr>
          <a:lstStyle/>
          <a:p>
            <a:r>
              <a:rPr lang="en-US" dirty="0"/>
              <a:t>Presented by: Christopher Salahub</a:t>
            </a:r>
          </a:p>
          <a:p>
            <a:r>
              <a:rPr lang="en-US" dirty="0"/>
              <a:t>Joint work with R. Wayne </a:t>
            </a:r>
            <a:r>
              <a:rPr lang="en-US" dirty="0" err="1"/>
              <a:t>Oldford</a:t>
            </a:r>
            <a:endParaRPr lang="en-US" dirty="0"/>
          </a:p>
          <a:p>
            <a:r>
              <a:rPr lang="en-US" dirty="0"/>
              <a:t>Based on work published in </a:t>
            </a:r>
          </a:p>
          <a:p>
            <a:r>
              <a:rPr lang="en-US" dirty="0"/>
              <a:t>	Significance June 2018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EB3BE45-F0F4-4B27-981A-3F866A4565A7}"/>
              </a:ext>
            </a:extLst>
          </p:cNvPr>
          <p:cNvSpPr txBox="1">
            <a:spLocks/>
          </p:cNvSpPr>
          <p:nvPr/>
        </p:nvSpPr>
        <p:spPr>
          <a:xfrm>
            <a:off x="4967756" y="1577517"/>
            <a:ext cx="3822868" cy="1474115"/>
          </a:xfrm>
          <a:prstGeom prst="rect">
            <a:avLst/>
          </a:prstGeom>
        </p:spPr>
        <p:txBody>
          <a:bodyPr vert="horz" lIns="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050" b="0" kern="1200" spc="38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 Interactive Filter and Display of Hillary Clinton’s Emails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8C2E9C-4459-4FDC-ACCF-F62175E7D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06A0D-9633-4A35-88B9-CEA42C75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05692-73BE-493E-93AB-ECD6027A7652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DFF7219D-3267-4ADA-A335-19CFB77CFD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918647"/>
              </p:ext>
            </p:extLst>
          </p:nvPr>
        </p:nvGraphicFramePr>
        <p:xfrm>
          <a:off x="0" y="382831"/>
          <a:ext cx="4722428" cy="588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PDF" r:id="rId3" imgW="0" imgH="360" progId="FoxitReader.Document">
                  <p:embed/>
                </p:oleObj>
              </mc:Choice>
              <mc:Fallback>
                <p:oleObj name="PDF" r:id="rId3" imgW="0" imgH="360" progId="FoxitReader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382831"/>
                        <a:ext cx="4722428" cy="5887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4863653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55C64-5DF9-466C-9351-C02DC8166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3" y="405534"/>
            <a:ext cx="8677297" cy="895927"/>
          </a:xfrm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8FE4DA-8300-485B-AD3A-791E236E3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12" y="1920240"/>
            <a:ext cx="8677297" cy="4087368"/>
          </a:xfrm>
        </p:spPr>
        <p:txBody>
          <a:bodyPr>
            <a:norm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Data has inherent limitations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Context and expertise are critical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Statisticians as facilitators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Assisting experts and interested individuals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Look at the data for yourself:</a:t>
            </a:r>
          </a:p>
          <a:p>
            <a:pPr lvl="1"/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https://github.com/Salahub/Clinton-Emails</a:t>
            </a:r>
            <a:endParaRPr lang="en-GB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BD727-7AEF-49E2-A204-9B63948C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E62CD-BD76-4DA1-B843-1C7F08EE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69907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856337-6BA0-4606-A6BD-73295F7F82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Thanks for listening! Any questions?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1C16B8F-E4C5-4451-AC77-CBBFA9A9D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DF4F7D-D3DE-4719-8924-31462BB24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FF98F-4865-456A-ADD4-684DE0B2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7874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55C64-5DF9-466C-9351-C02DC816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Who’s Who: The Spiral Network Plot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BD727-7AEF-49E2-A204-9B63948C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12" y="6363885"/>
            <a:ext cx="3919888" cy="250337"/>
          </a:xfrm>
        </p:spPr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E62CD-BD76-4DA1-B843-1C7F08EE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4AD2CC-0079-4983-80BD-BDDCCE9F6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10" y="1158585"/>
            <a:ext cx="5410380" cy="472428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EE7CFD-6562-4A34-9211-0ABA9BD833EE}"/>
              </a:ext>
            </a:extLst>
          </p:cNvPr>
          <p:cNvCxnSpPr>
            <a:cxnSpLocks/>
          </p:cNvCxnSpPr>
          <p:nvPr/>
        </p:nvCxnSpPr>
        <p:spPr>
          <a:xfrm flipV="1">
            <a:off x="1713708" y="3105151"/>
            <a:ext cx="2039142" cy="17335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D4BA28-66E0-47F3-B0B7-B584A755FA93}"/>
              </a:ext>
            </a:extLst>
          </p:cNvPr>
          <p:cNvCxnSpPr>
            <a:cxnSpLocks/>
          </p:cNvCxnSpPr>
          <p:nvPr/>
        </p:nvCxnSpPr>
        <p:spPr>
          <a:xfrm>
            <a:off x="1846347" y="2603941"/>
            <a:ext cx="2420853" cy="456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405543-1E9E-487F-8A65-AB9EADB783F4}"/>
              </a:ext>
            </a:extLst>
          </p:cNvPr>
          <p:cNvCxnSpPr>
            <a:cxnSpLocks/>
          </p:cNvCxnSpPr>
          <p:nvPr/>
        </p:nvCxnSpPr>
        <p:spPr>
          <a:xfrm flipV="1">
            <a:off x="1846347" y="1820168"/>
            <a:ext cx="2268453" cy="7762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2A11CCF-244F-4672-B6F5-555852426612}"/>
              </a:ext>
            </a:extLst>
          </p:cNvPr>
          <p:cNvCxnSpPr>
            <a:cxnSpLocks/>
          </p:cNvCxnSpPr>
          <p:nvPr/>
        </p:nvCxnSpPr>
        <p:spPr>
          <a:xfrm flipH="1">
            <a:off x="5391152" y="4335854"/>
            <a:ext cx="1645754" cy="417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E049FF-F3F9-40D2-B7C8-D37413521FCC}"/>
              </a:ext>
            </a:extLst>
          </p:cNvPr>
          <p:cNvCxnSpPr>
            <a:cxnSpLocks/>
          </p:cNvCxnSpPr>
          <p:nvPr/>
        </p:nvCxnSpPr>
        <p:spPr>
          <a:xfrm flipH="1">
            <a:off x="4860046" y="2208314"/>
            <a:ext cx="2088646" cy="1173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232B288-3DA6-4481-93B6-A0709C55B3D9}"/>
              </a:ext>
            </a:extLst>
          </p:cNvPr>
          <p:cNvSpPr txBox="1"/>
          <p:nvPr/>
        </p:nvSpPr>
        <p:spPr>
          <a:xfrm>
            <a:off x="194912" y="5594600"/>
            <a:ext cx="185339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Jake Sullivan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Photo: The White House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6EF2334-EE73-4C83-B110-B242147D0037}"/>
              </a:ext>
            </a:extLst>
          </p:cNvPr>
          <p:cNvSpPr txBox="1"/>
          <p:nvPr/>
        </p:nvSpPr>
        <p:spPr>
          <a:xfrm>
            <a:off x="304872" y="3032232"/>
            <a:ext cx="181972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Huma Abedin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Photo: Maggie Hallahan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1A822B-1809-4814-B68A-B731071B6A32}"/>
              </a:ext>
            </a:extLst>
          </p:cNvPr>
          <p:cNvSpPr txBox="1"/>
          <p:nvPr/>
        </p:nvSpPr>
        <p:spPr>
          <a:xfrm>
            <a:off x="6819990" y="2486245"/>
            <a:ext cx="169629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Cheryl Mills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Photo: US State Dept</a:t>
            </a:r>
            <a:r>
              <a:rPr lang="en-GB" sz="1200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AFABE73-65FB-4C50-AE8B-98E23C925D24}"/>
              </a:ext>
            </a:extLst>
          </p:cNvPr>
          <p:cNvSpPr txBox="1"/>
          <p:nvPr/>
        </p:nvSpPr>
        <p:spPr>
          <a:xfrm>
            <a:off x="6661140" y="5294518"/>
            <a:ext cx="245291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100" dirty="0">
                <a:latin typeface="Arial" panose="020B0604020202020204" pitchFamily="34" charset="0"/>
                <a:cs typeface="Arial" panose="020B0604020202020204" pitchFamily="34" charset="0"/>
              </a:rPr>
              <a:t>Sidney Blumenthal</a:t>
            </a:r>
          </a:p>
          <a:p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Photo: Larry D. Moore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E85E5D2-817A-4020-A6B6-D1915BD84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96" y="4010345"/>
            <a:ext cx="1171712" cy="164749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CC0F6AE-10B7-4CCB-978A-7BF1AA8E7EB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74" y="1355097"/>
            <a:ext cx="1234773" cy="174257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F9611D1-7855-4DE7-A73A-1335647FD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902" y="960086"/>
            <a:ext cx="1428750" cy="158115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A574500-5A75-4EB5-ACA1-75F7E58F424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906" y="3183721"/>
            <a:ext cx="1701385" cy="21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57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55C64-5DF9-466C-9351-C02DC816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More Interesting Who’s Who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BD727-7AEF-49E2-A204-9B63948C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912" y="6363885"/>
            <a:ext cx="3919888" cy="250337"/>
          </a:xfrm>
        </p:spPr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E62CD-BD76-4DA1-B843-1C7F08EE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58648DF-5143-4787-9974-9010F7EFFD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50" y="1110394"/>
            <a:ext cx="5169541" cy="48427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A9B1595-18D5-4D8F-AABD-5729874D2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91" y="2450372"/>
            <a:ext cx="2121519" cy="168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8699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55C64-5DF9-466C-9351-C02DC816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More Interesting Who’s Who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9BD727-7AEF-49E2-A204-9B63948CC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4E62CD-BD76-4DA1-B843-1C7F08EE8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3F53BD-0B7F-47B1-A8F1-58407433A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150" y="1216780"/>
            <a:ext cx="5048249" cy="47291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62C5DB7-2CA4-4815-BD71-C14AD5D8314C}"/>
              </a:ext>
            </a:extLst>
          </p:cNvPr>
          <p:cNvSpPr/>
          <p:nvPr/>
        </p:nvSpPr>
        <p:spPr>
          <a:xfrm>
            <a:off x="6604067" y="4988956"/>
            <a:ext cx="962025" cy="2952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EAF005-1146-4F96-89B2-364D36CFC376}"/>
              </a:ext>
            </a:extLst>
          </p:cNvPr>
          <p:cNvSpPr txBox="1"/>
          <p:nvPr/>
        </p:nvSpPr>
        <p:spPr>
          <a:xfrm>
            <a:off x="271790" y="1330036"/>
            <a:ext cx="287655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(b)(1) (A) specifically authorized under criteria established by an Executive order to be kept secret in the interest of national </a:t>
            </a:r>
            <a:r>
              <a:rPr lang="en-GB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defense</a:t>
            </a:r>
            <a:r>
              <a:rPr lang="en-GB" sz="2000" i="1" dirty="0">
                <a:latin typeface="Arial" panose="020B0604020202020204" pitchFamily="34" charset="0"/>
                <a:cs typeface="Arial" panose="020B0604020202020204" pitchFamily="34" charset="0"/>
              </a:rPr>
              <a:t> or foreign policy and (B) are in fact properly classified to such Executive order</a:t>
            </a:r>
          </a:p>
          <a:p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://vault.fbi.gov/explanation-of-exemptions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F6848E8-E6E9-4DB8-8E6D-814AE6A94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5" y="4927824"/>
            <a:ext cx="1774881" cy="14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837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D276-5C33-4794-A245-7FBF8FFF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3" y="376959"/>
            <a:ext cx="8677297" cy="895927"/>
          </a:xfrm>
        </p:spPr>
        <p:txBody>
          <a:bodyPr/>
          <a:lstStyle/>
          <a:p>
            <a:r>
              <a:rPr lang="en-GB" dirty="0"/>
              <a:t>The Emails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39AF6-B075-4998-B3A0-70C943A1C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12" y="2016847"/>
            <a:ext cx="8677297" cy="2824305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Roughly half of all emails from clintonemail.com (Registered January 13, 2009) </a:t>
            </a:r>
          </a:p>
          <a:p>
            <a:pPr lvl="1"/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Other half irrevocably deleted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 corpus of 32,795 documents as of May 2018</a:t>
            </a:r>
          </a:p>
          <a:p>
            <a:pPr lvl="1"/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Emails and attachments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40EFD-43B9-42C6-844F-F3B665E59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E6146-C746-4842-A1C4-CA515CA5C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83283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D276-5C33-4794-A245-7FBF8FFF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3" y="405534"/>
            <a:ext cx="8677297" cy="895927"/>
          </a:xfrm>
        </p:spPr>
        <p:txBody>
          <a:bodyPr/>
          <a:lstStyle/>
          <a:p>
            <a:r>
              <a:rPr lang="en-GB" dirty="0"/>
              <a:t>Getting the Emails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39AF6-B075-4998-B3A0-70C943A1C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351" y="1133475"/>
            <a:ext cx="8677297" cy="1619250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Released by the State Department (FOIA request)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Processed from PDF to HTML by Wikileaks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Wikileaks HTML extracted and processed</a:t>
            </a:r>
            <a:endParaRPr lang="en-GB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40EFD-43B9-42C6-844F-F3B665E59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E6146-C746-4842-A1C4-CA515CA5C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26B47B-2B35-4C4E-A763-AEF5881B1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87" y="2929164"/>
            <a:ext cx="6067425" cy="322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51988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AEB878-1057-4929-9A03-03CE60AD76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30953"/>
            <a:ext cx="4954503" cy="5596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4D276-5C33-4794-A245-7FBF8FFF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3" y="376959"/>
            <a:ext cx="8677297" cy="895927"/>
          </a:xfrm>
        </p:spPr>
        <p:txBody>
          <a:bodyPr/>
          <a:lstStyle/>
          <a:p>
            <a:r>
              <a:rPr lang="en-GB" dirty="0"/>
              <a:t>Final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39AF6-B075-4998-B3A0-70C943A1C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12" y="2374756"/>
            <a:ext cx="4158013" cy="3689639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Header</a:t>
            </a:r>
          </a:p>
          <a:p>
            <a:pPr lvl="1"/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Subject, email addresses, date and time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</a:p>
          <a:p>
            <a:pPr lvl="1"/>
            <a:r>
              <a:rPr lang="en-GB" sz="2100" b="1" dirty="0">
                <a:latin typeface="Arial" panose="020B0604020202020204" pitchFamily="34" charset="0"/>
                <a:cs typeface="Arial" panose="020B0604020202020204" pitchFamily="34" charset="0"/>
              </a:rPr>
              <a:t>Email content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40EFD-43B9-42C6-844F-F3B665E59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E6146-C746-4842-A1C4-CA515CA5C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5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6D08F55-A3DE-4A22-A8F4-5D894357ECFF}"/>
              </a:ext>
            </a:extLst>
          </p:cNvPr>
          <p:cNvCxnSpPr>
            <a:cxnSpLocks/>
          </p:cNvCxnSpPr>
          <p:nvPr/>
        </p:nvCxnSpPr>
        <p:spPr>
          <a:xfrm>
            <a:off x="1676400" y="2638425"/>
            <a:ext cx="28956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47829C-FF52-4B9F-8DA8-9EF866AEDCB7}"/>
              </a:ext>
            </a:extLst>
          </p:cNvPr>
          <p:cNvCxnSpPr>
            <a:cxnSpLocks/>
          </p:cNvCxnSpPr>
          <p:nvPr/>
        </p:nvCxnSpPr>
        <p:spPr>
          <a:xfrm>
            <a:off x="1457495" y="3943350"/>
            <a:ext cx="3114505" cy="1136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2A30211E-F06D-4AC7-8712-7E8FA08C8203}"/>
              </a:ext>
            </a:extLst>
          </p:cNvPr>
          <p:cNvSpPr/>
          <p:nvPr/>
        </p:nvSpPr>
        <p:spPr>
          <a:xfrm>
            <a:off x="4572000" y="2374756"/>
            <a:ext cx="981075" cy="6160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F85BCE-3989-43A5-85EB-D2B27954F184}"/>
              </a:ext>
            </a:extLst>
          </p:cNvPr>
          <p:cNvSpPr/>
          <p:nvPr/>
        </p:nvSpPr>
        <p:spPr>
          <a:xfrm>
            <a:off x="4572000" y="3120952"/>
            <a:ext cx="3114505" cy="22511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05057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4D276-5C33-4794-A245-7FBF8FFF9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913" y="405534"/>
            <a:ext cx="8677297" cy="895927"/>
          </a:xfrm>
        </p:spPr>
        <p:txBody>
          <a:bodyPr/>
          <a:lstStyle/>
          <a:p>
            <a:r>
              <a:rPr lang="en-GB" dirty="0"/>
              <a:t>Auxiliary and Synthetic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39AF6-B075-4998-B3A0-70C943A1C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912" y="1301461"/>
            <a:ext cx="8677297" cy="2138505"/>
          </a:xfrm>
        </p:spPr>
        <p:txBody>
          <a:bodyPr>
            <a:normAutofit/>
          </a:bodyPr>
          <a:lstStyle/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FOIA redaction codes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Term frequency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TF-IDF (term “importance”)</a:t>
            </a: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Official travel schedule</a:t>
            </a:r>
            <a:endParaRPr lang="en-GB" sz="2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940EFD-43B9-42C6-844F-F3B665E59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2E6146-C746-4842-A1C4-CA515CA5C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B8D981F-F9FB-4072-AB23-9A77485188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817" y="3439966"/>
            <a:ext cx="3787257" cy="21385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230A4D-CA39-476D-8AAD-89CD5EFCE17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2" y="3482342"/>
            <a:ext cx="4448175" cy="20827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62BFB6-9A44-4B85-B9A3-DDEADBE042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6425" y="1822587"/>
            <a:ext cx="2382662" cy="74960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D8372E-8597-4A6B-A181-7206760D16EB}"/>
              </a:ext>
            </a:extLst>
          </p:cNvPr>
          <p:cNvCxnSpPr/>
          <p:nvPr/>
        </p:nvCxnSpPr>
        <p:spPr>
          <a:xfrm flipH="1">
            <a:off x="3686175" y="2438400"/>
            <a:ext cx="2105025" cy="2247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4701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364A6-9608-48B2-8915-B1D45F95C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Putting it All Together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BAA8E8-4DD4-468E-914A-2B154F466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7E768B-DFD8-4FC6-8686-F25775D49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C1ED58-0E89-4687-9994-FD7D4AACD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61" y="1197614"/>
            <a:ext cx="8610600" cy="43097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8F6A8A8-89ED-4B2E-B68D-E3E137EC7BC9}"/>
              </a:ext>
            </a:extLst>
          </p:cNvPr>
          <p:cNvSpPr txBox="1"/>
          <p:nvPr/>
        </p:nvSpPr>
        <p:spPr>
          <a:xfrm>
            <a:off x="1347787" y="5507399"/>
            <a:ext cx="6448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hlinkClick r:id="rId3"/>
              </a:rPr>
              <a:t>https://shiny.math.uwaterloo.ca/sas/clinton/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9179770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581B7-99FC-40D5-BED9-5BBB9B697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Features: Filter the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FD19B8-7041-4E39-A428-93747BB0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CD6FF-A54C-41B1-978F-F62EC42A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3D12E-1E31-4780-8E3B-DDE2994F85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1217020"/>
            <a:ext cx="7762875" cy="874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22DD27-B594-4107-BD8F-4409C38A4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62" y="2203373"/>
            <a:ext cx="3005138" cy="400117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8BD698-6E55-4593-BD07-B609368A7716}"/>
              </a:ext>
            </a:extLst>
          </p:cNvPr>
          <p:cNvCxnSpPr>
            <a:cxnSpLocks/>
            <a:stCxn id="26" idx="1"/>
            <a:endCxn id="7" idx="2"/>
          </p:cNvCxnSpPr>
          <p:nvPr/>
        </p:nvCxnSpPr>
        <p:spPr>
          <a:xfrm flipH="1" flipV="1">
            <a:off x="4572000" y="2091826"/>
            <a:ext cx="514350" cy="190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E3295E3-9EC6-4A3A-A532-83694BFCDB91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3664745" y="2670195"/>
            <a:ext cx="1288255" cy="241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C0C2BD42-133F-4CC3-AD1C-90D838F6517B}"/>
              </a:ext>
            </a:extLst>
          </p:cNvPr>
          <p:cNvSpPr txBox="1"/>
          <p:nvPr/>
        </p:nvSpPr>
        <p:spPr>
          <a:xfrm>
            <a:off x="5086350" y="2082309"/>
            <a:ext cx="72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Date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E89E59-9715-4240-9570-417E493895B0}"/>
              </a:ext>
            </a:extLst>
          </p:cNvPr>
          <p:cNvSpPr txBox="1"/>
          <p:nvPr/>
        </p:nvSpPr>
        <p:spPr>
          <a:xfrm>
            <a:off x="4953000" y="2711192"/>
            <a:ext cx="2670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Wikileaks data errors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0E6840B-F6B3-43E3-8268-ED2BA12A754A}"/>
              </a:ext>
            </a:extLst>
          </p:cNvPr>
          <p:cNvSpPr txBox="1"/>
          <p:nvPr/>
        </p:nvSpPr>
        <p:spPr>
          <a:xfrm>
            <a:off x="5055058" y="4644496"/>
            <a:ext cx="18501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Clinton to/from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82FE5CE-8575-4FBF-97D6-EB89D1A34CB3}"/>
              </a:ext>
            </a:extLst>
          </p:cNvPr>
          <p:cNvSpPr txBox="1"/>
          <p:nvPr/>
        </p:nvSpPr>
        <p:spPr>
          <a:xfrm>
            <a:off x="5086350" y="5547787"/>
            <a:ext cx="15234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FOIA codes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4966E4-23EB-46C8-B6C0-6006C922F02F}"/>
              </a:ext>
            </a:extLst>
          </p:cNvPr>
          <p:cNvSpPr txBox="1"/>
          <p:nvPr/>
        </p:nvSpPr>
        <p:spPr>
          <a:xfrm>
            <a:off x="5014910" y="3558698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Display settings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511AC7E-D38F-4936-820A-98F75232C959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3695700" y="4841021"/>
            <a:ext cx="1359358" cy="35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F160147-157C-4002-A855-F98081C382E9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3731420" y="5747842"/>
            <a:ext cx="1354930" cy="31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C759B19B-D593-4FDC-B010-D3222C691D10}"/>
              </a:ext>
            </a:extLst>
          </p:cNvPr>
          <p:cNvSpPr/>
          <p:nvPr/>
        </p:nvSpPr>
        <p:spPr>
          <a:xfrm>
            <a:off x="771525" y="3024574"/>
            <a:ext cx="2924175" cy="14242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3D79D87C-D478-4218-9E6C-0A3CE8CD4D93}"/>
              </a:ext>
            </a:extLst>
          </p:cNvPr>
          <p:cNvCxnSpPr>
            <a:cxnSpLocks/>
            <a:stCxn id="31" idx="1"/>
          </p:cNvCxnSpPr>
          <p:nvPr/>
        </p:nvCxnSpPr>
        <p:spPr>
          <a:xfrm flipH="1" flipV="1">
            <a:off x="3695700" y="3752463"/>
            <a:ext cx="1319210" cy="6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80278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581B7-99FC-40D5-BED9-5BBB9B697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Features: Interactively Visualize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FD19B8-7041-4E39-A428-93747BB0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C. Salahub: About "Her Emails"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8CD6FF-A54C-41B1-978F-F62EC42A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 </a:t>
            </a:r>
            <a:fld id="{93005692-73BE-493E-93AB-ECD6027A7652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40C7EF-2D5D-44AB-A6BD-285BFD738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290" y="3911318"/>
            <a:ext cx="3182569" cy="2271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A6BDFB-253F-465D-9D27-2ECF0CD1F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2" y="3838199"/>
            <a:ext cx="3380252" cy="24172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83B62C-1C9F-4213-9609-32A2F162C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198173"/>
            <a:ext cx="3876151" cy="2605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355F21-98B5-44A4-9F30-C6E6F6B0B0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81" y="1198173"/>
            <a:ext cx="3876151" cy="2634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216801-44C1-4911-9A08-597958F059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289" y="4008747"/>
            <a:ext cx="1974624" cy="207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7297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UofWaterloo_WhiteBkgrd">
  <a:themeElements>
    <a:clrScheme name="Custom 1">
      <a:dk1>
        <a:srgbClr val="000000"/>
      </a:dk1>
      <a:lt1>
        <a:srgbClr val="FFFFFF"/>
      </a:lt1>
      <a:dk2>
        <a:srgbClr val="757575"/>
      </a:dk2>
      <a:lt2>
        <a:srgbClr val="D6D6D6"/>
      </a:lt2>
      <a:accent1>
        <a:srgbClr val="DE2498"/>
      </a:accent1>
      <a:accent2>
        <a:srgbClr val="0C0C0C"/>
      </a:accent2>
      <a:accent3>
        <a:srgbClr val="FF61AA"/>
      </a:accent3>
      <a:accent4>
        <a:srgbClr val="FFBDEF"/>
      </a:accent4>
      <a:accent5>
        <a:srgbClr val="C50078"/>
      </a:accent5>
      <a:accent6>
        <a:srgbClr val="0073CE"/>
      </a:accent6>
      <a:hlink>
        <a:srgbClr val="C50078"/>
      </a:hlink>
      <a:folHlink>
        <a:srgbClr val="595959"/>
      </a:folHlink>
    </a:clrScheme>
    <a:fontScheme name="Impact + Georgia">
      <a:majorFont>
        <a:latin typeface="Impact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aterloo_arts_4x3" id="{92A4DE66-BA0B-3648-9D04-290D5D454D2E}" vid="{565275AE-87FA-0244-A3F3-612BAE99E9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UofWaterloo_WhiteBkgrd</Template>
  <TotalTime>10157</TotalTime>
  <Words>727</Words>
  <Application>Microsoft Office PowerPoint</Application>
  <PresentationFormat>On-screen Show (4:3)</PresentationFormat>
  <Paragraphs>137</Paragraphs>
  <Slides>24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Georgia</vt:lpstr>
      <vt:lpstr>Impact</vt:lpstr>
      <vt:lpstr>Verdana</vt:lpstr>
      <vt:lpstr>Wingdings</vt:lpstr>
      <vt:lpstr>UofWaterloo_WhiteBkgrd</vt:lpstr>
      <vt:lpstr>PDF</vt:lpstr>
      <vt:lpstr>PowerPoint Presentation</vt:lpstr>
      <vt:lpstr>PowerPoint Presentation</vt:lpstr>
      <vt:lpstr>The Emails</vt:lpstr>
      <vt:lpstr>Getting the Emails</vt:lpstr>
      <vt:lpstr>Final Data</vt:lpstr>
      <vt:lpstr>Auxiliary and Synthetic Data</vt:lpstr>
      <vt:lpstr>Putting it All Together</vt:lpstr>
      <vt:lpstr>Features: Filter the Data</vt:lpstr>
      <vt:lpstr>Features: Interactively Visualize</vt:lpstr>
      <vt:lpstr>What should we do with this?</vt:lpstr>
      <vt:lpstr>Explore!</vt:lpstr>
      <vt:lpstr>Missing Emails?</vt:lpstr>
      <vt:lpstr>Missing Emails?</vt:lpstr>
      <vt:lpstr>Missing Emails?</vt:lpstr>
      <vt:lpstr>A Tale of Two Tests</vt:lpstr>
      <vt:lpstr>A Tale of Two Tests</vt:lpstr>
      <vt:lpstr>Why the Gap?</vt:lpstr>
      <vt:lpstr>Why the Gap? </vt:lpstr>
      <vt:lpstr>Confirmation Bias</vt:lpstr>
      <vt:lpstr>Conclusions</vt:lpstr>
      <vt:lpstr>PowerPoint Presentation</vt:lpstr>
      <vt:lpstr>Who’s Who: The Spiral Network Plot</vt:lpstr>
      <vt:lpstr>A More Interesting Who’s Who</vt:lpstr>
      <vt:lpstr>A More Interesting Who’s Who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IN THIS SPACE HERE</dc:title>
  <dc:creator>Maria Morrone</dc:creator>
  <cp:lastModifiedBy>Christopher Salahub</cp:lastModifiedBy>
  <cp:revision>115</cp:revision>
  <dcterms:created xsi:type="dcterms:W3CDTF">2019-02-13T18:13:43Z</dcterms:created>
  <dcterms:modified xsi:type="dcterms:W3CDTF">2019-05-27T19:26:27Z</dcterms:modified>
</cp:coreProperties>
</file>