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52"/>
  </p:notesMasterIdLst>
  <p:sldIdLst>
    <p:sldId id="256" r:id="rId4"/>
    <p:sldId id="353" r:id="rId5"/>
    <p:sldId id="298" r:id="rId6"/>
    <p:sldId id="303" r:id="rId7"/>
    <p:sldId id="286" r:id="rId8"/>
    <p:sldId id="406" r:id="rId9"/>
    <p:sldId id="290" r:id="rId10"/>
    <p:sldId id="293" r:id="rId11"/>
    <p:sldId id="297" r:id="rId12"/>
    <p:sldId id="301" r:id="rId13"/>
    <p:sldId id="378" r:id="rId14"/>
    <p:sldId id="309" r:id="rId15"/>
    <p:sldId id="311" r:id="rId16"/>
    <p:sldId id="312" r:id="rId17"/>
    <p:sldId id="317" r:id="rId18"/>
    <p:sldId id="395" r:id="rId19"/>
    <p:sldId id="320" r:id="rId20"/>
    <p:sldId id="321" r:id="rId21"/>
    <p:sldId id="330" r:id="rId22"/>
    <p:sldId id="388" r:id="rId23"/>
    <p:sldId id="339" r:id="rId24"/>
    <p:sldId id="341" r:id="rId25"/>
    <p:sldId id="340" r:id="rId26"/>
    <p:sldId id="396" r:id="rId27"/>
    <p:sldId id="398" r:id="rId28"/>
    <p:sldId id="402" r:id="rId29"/>
    <p:sldId id="350" r:id="rId30"/>
    <p:sldId id="351" r:id="rId31"/>
    <p:sldId id="358" r:id="rId32"/>
    <p:sldId id="359" r:id="rId33"/>
    <p:sldId id="360" r:id="rId34"/>
    <p:sldId id="361" r:id="rId35"/>
    <p:sldId id="362" r:id="rId36"/>
    <p:sldId id="342" r:id="rId37"/>
    <p:sldId id="343" r:id="rId38"/>
    <p:sldId id="344" r:id="rId39"/>
    <p:sldId id="345" r:id="rId40"/>
    <p:sldId id="364" r:id="rId41"/>
    <p:sldId id="365" r:id="rId42"/>
    <p:sldId id="414" r:id="rId43"/>
    <p:sldId id="410" r:id="rId44"/>
    <p:sldId id="409" r:id="rId45"/>
    <p:sldId id="411" r:id="rId46"/>
    <p:sldId id="412" r:id="rId47"/>
    <p:sldId id="413" r:id="rId48"/>
    <p:sldId id="368" r:id="rId49"/>
    <p:sldId id="405" r:id="rId50"/>
    <p:sldId id="389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DDF6"/>
    <a:srgbClr val="F05439"/>
    <a:srgbClr val="626EFA"/>
    <a:srgbClr val="1E77B4"/>
    <a:srgbClr val="4BA89F"/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6"/>
    <p:restoredTop sz="93768"/>
  </p:normalViewPr>
  <p:slideViewPr>
    <p:cSldViewPr>
      <p:cViewPr varScale="1">
        <p:scale>
          <a:sx n="133" d="100"/>
          <a:sy n="133" d="100"/>
        </p:scale>
        <p:origin x="208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one by one (animation)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BA89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convergence to </a:t>
            </a:r>
            <a:r>
              <a:rPr lang="en-US" dirty="0" err="1"/>
              <a:t>neihborhood</a:t>
            </a:r>
            <a:r>
              <a:rPr lang="en-US" dirty="0"/>
              <a:t> of of size gamma*var(update)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0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convergence to </a:t>
            </a:r>
            <a:r>
              <a:rPr lang="en-US" dirty="0" err="1"/>
              <a:t>neihborhood</a:t>
            </a:r>
            <a:r>
              <a:rPr lang="en-US" dirty="0"/>
              <a:t> of of size gamma*var(update)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33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0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8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4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you might </a:t>
            </a:r>
            <a:r>
              <a:rPr lang="en-US" dirty="0" err="1">
                <a:effectLst/>
                <a:latin typeface="Helvetica" pitchFamily="2" charset="0"/>
              </a:rPr>
              <a:t>wanna</a:t>
            </a:r>
            <a:r>
              <a:rPr lang="en-US" dirty="0">
                <a:effectLst/>
                <a:latin typeface="Helvetica" pitchFamily="2" charset="0"/>
              </a:rPr>
              <a:t> just animate and have the paper screenshots show up stacked on top of each other</a:t>
            </a:r>
          </a:p>
          <a:p>
            <a:endParaRPr lang="en-US" dirty="0"/>
          </a:p>
          <a:p>
            <a:r>
              <a:rPr lang="en-US" dirty="0"/>
              <a:t>Common heuristics</a:t>
            </a:r>
          </a:p>
          <a:p>
            <a:endParaRPr lang="en-US" dirty="0"/>
          </a:p>
          <a:p>
            <a:r>
              <a:rPr lang="en-US" dirty="0" err="1"/>
              <a:t>Bulletpoint</a:t>
            </a:r>
            <a:r>
              <a:rPr lang="en-US" dirty="0"/>
              <a:t> </a:t>
            </a:r>
          </a:p>
          <a:p>
            <a:r>
              <a:rPr lang="en-US" dirty="0"/>
              <a:t>One slides</a:t>
            </a:r>
          </a:p>
          <a:p>
            <a:r>
              <a:rPr lang="en-US" dirty="0"/>
              <a:t>et al</a:t>
            </a:r>
          </a:p>
          <a:p>
            <a:endParaRPr lang="en-US" dirty="0"/>
          </a:p>
          <a:p>
            <a:r>
              <a:rPr lang="en-US" dirty="0"/>
              <a:t>-sign</a:t>
            </a:r>
          </a:p>
          <a:p>
            <a:r>
              <a:rPr lang="en-US" dirty="0"/>
              <a:t>-clip</a:t>
            </a:r>
          </a:p>
          <a:p>
            <a:r>
              <a:rPr lang="en-US" dirty="0"/>
              <a:t>-limiting version of popular </a:t>
            </a:r>
            <a:r>
              <a:rPr lang="en-US" dirty="0" err="1"/>
              <a:t>adam</a:t>
            </a:r>
            <a:endParaRPr lang="en-US" dirty="0"/>
          </a:p>
          <a:p>
            <a:r>
              <a:rPr lang="en-US" dirty="0"/>
              <a:t>Backup slides</a:t>
            </a:r>
          </a:p>
          <a:p>
            <a:endParaRPr lang="en-US" dirty="0"/>
          </a:p>
          <a:p>
            <a:r>
              <a:rPr lang="en-US" dirty="0"/>
              <a:t>Do not derive</a:t>
            </a:r>
          </a:p>
          <a:p>
            <a:endParaRPr lang="en-US" dirty="0"/>
          </a:p>
          <a:p>
            <a:r>
              <a:rPr lang="en-US" dirty="0"/>
              <a:t>Spend time on each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6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60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2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8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8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4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9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07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49F19-1CC6-D0ED-18D9-8A8E86FB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DF2960-5DBD-34A2-77DE-6F41A0C58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4F28D2-403D-3424-6013-6335B0FFA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C8D3-5CA3-51A2-5834-4AC3A6D4E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79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C78E-AAD2-20BA-62A8-FD2D2FA8D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80033-1488-831A-B899-A1F744D80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0DF5D-2E5A-970F-7665-81D673EA3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F3FA2-3F5F-2B6C-2101-666A787C1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6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89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01F30-F0D8-7157-CAA1-1A489BCF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28D457-B693-C805-6EEF-DD71C86F0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7134C-960A-EFE5-7BAD-D64F91B7B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FBACA-CE14-FBE4-2E47-1069E92DF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30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A249A-4E51-26DA-9520-67B05A172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13B5A-8F46-8259-16B2-99B2E6F31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CF5CB-F280-87AF-C155-9004E9326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DE26-9180-6F47-D2A4-4D8BBBA30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7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0D524-4C61-0FD3-E26B-7A27E1855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B8160-35ED-7A27-7A64-E0032E37C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B8703-2A20-26D7-3527-B2275BAC7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426C6-6742-AE93-9265-1B32AD677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4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776F-E105-29C6-EA1D-AF42D132C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F1833-75B1-E971-608E-5629F5AEA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EF966-339E-53CE-C52B-2968CE605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686D4-8F7E-453B-214F-8963CC3E9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badi" panose="020B0604020104020204" pitchFamily="34" charset="0"/>
              </a:rPr>
              <a:t>List more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4F892-9098-F9B3-04A4-7CEF1AC2C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B1799-0774-49B6-710E-0AD946183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F079C8-8687-CE6D-F3DD-13D1EA632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the figures</a:t>
            </a:r>
          </a:p>
          <a:p>
            <a:r>
              <a:rPr lang="en-US" dirty="0"/>
              <a:t>Iv figure out the last assumption</a:t>
            </a:r>
          </a:p>
          <a:p>
            <a:endParaRPr lang="en-US" dirty="0"/>
          </a:p>
          <a:p>
            <a:r>
              <a:rPr lang="en-US" dirty="0"/>
              <a:t>Sufficient conditions </a:t>
            </a:r>
          </a:p>
          <a:p>
            <a:endParaRPr lang="en-US" dirty="0"/>
          </a:p>
          <a:p>
            <a:r>
              <a:rPr lang="en-US" dirty="0"/>
              <a:t>Change notations</a:t>
            </a:r>
          </a:p>
          <a:p>
            <a:endParaRPr lang="en-US" dirty="0"/>
          </a:p>
          <a:p>
            <a:r>
              <a:rPr lang="en-US" dirty="0"/>
              <a:t>Vector valued function: monotonically nondecreasing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22789-C837-1CEB-ED5F-E3D061349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Reveal fisher matrix second</a:t>
            </a:r>
          </a:p>
          <a:p>
            <a:endParaRPr lang="en-US" dirty="0"/>
          </a:p>
          <a:p>
            <a:r>
              <a:rPr lang="en-US" dirty="0"/>
              <a:t>Simple information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0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pieces of evidence</a:t>
            </a:r>
          </a:p>
          <a:p>
            <a:endParaRPr lang="en-US" dirty="0"/>
          </a:p>
          <a:p>
            <a:r>
              <a:rPr lang="en-US" dirty="0"/>
              <a:t>Evidence for my claim: maybe the noise is not that simple, other types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9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pieces of evidence</a:t>
            </a:r>
          </a:p>
          <a:p>
            <a:endParaRPr lang="en-US" dirty="0"/>
          </a:p>
          <a:p>
            <a:r>
              <a:rPr lang="en-US" dirty="0"/>
              <a:t>Evidence for my claim: maybe the noise is not that simple, other types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6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0316-AFCC-8C47-B698-A4489F7AB082}" type="datetime1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29533"/>
          </a:xfrm>
          <a:noFill/>
        </p:spPr>
        <p:txBody>
          <a:bodyPr lIns="182880" tIns="182880" rIns="182880" anchor="t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6C757-F494-C249-B435-958A389BF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17" y="590550"/>
            <a:ext cx="994225" cy="99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3C8E5-147E-4644-A094-238B240D41B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486150"/>
            <a:ext cx="4776788" cy="762000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21B8-E377-CC43-9F97-042ABA886C94}" type="datetime1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985433"/>
            <a:ext cx="9144000" cy="149172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174D41-7CC7-7D41-8BF1-2412C5E9353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59B75-688C-714C-A731-B1FA0FCA3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76350"/>
            <a:ext cx="9144000" cy="685800"/>
          </a:xfrm>
        </p:spPr>
        <p:txBody>
          <a:bodyPr anchor="ctr">
            <a:noAutofit/>
          </a:bodyPr>
          <a:lstStyle>
            <a:lvl1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49F-F760-F146-965A-8E51A9CC5BB5}" type="datetime1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3" y="1428750"/>
            <a:ext cx="8678863" cy="2884887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5750" y="800100"/>
            <a:ext cx="8677656" cy="51435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ACDC8-27DC-0145-A868-75822BC87982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6E01EECD-840D-AC48-AFCC-03304D006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E00-8534-8840-8D7E-A2B0B23618C8}" type="datetime1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87899" y="461820"/>
            <a:ext cx="8534400" cy="6463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9405" y="1200150"/>
            <a:ext cx="8534400" cy="1600200"/>
          </a:xfrm>
        </p:spPr>
        <p:txBody>
          <a:bodyPr numCol="2"/>
          <a:lstStyle/>
          <a:p>
            <a:pPr lvl="0"/>
            <a:r>
              <a:rPr lang="en-US" dirty="0"/>
              <a:t>Click to edit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75926-5564-7F41-982B-2CA540DB949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cu white lrg.psd">
            <a:extLst>
              <a:ext uri="{FF2B5EF4-FFF2-40B4-BE49-F238E27FC236}">
                <a16:creationId xmlns:a16="http://schemas.microsoft.com/office/drawing/2014/main" id="{FDCB217E-A06D-974D-8E3A-ED42CE06B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CB0402-D9EA-C84A-BBAD-7D05BA7469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87338" y="2876550"/>
            <a:ext cx="8535987" cy="1752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9D7A-87F5-EF4F-86C5-64536CBE5ED9}" type="datetime1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800605" y="1085850"/>
            <a:ext cx="4050507" cy="3657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9410" y="1085850"/>
            <a:ext cx="4358795" cy="3657600"/>
          </a:xfrm>
        </p:spPr>
        <p:txBody>
          <a:bodyPr numCol="1"/>
          <a:lstStyle/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F9335A-E71C-3044-BC65-4FC387DA27B6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cu white lrg.psd">
            <a:extLst>
              <a:ext uri="{FF2B5EF4-FFF2-40B4-BE49-F238E27FC236}">
                <a16:creationId xmlns:a16="http://schemas.microsoft.com/office/drawing/2014/main" id="{497F341F-F847-2445-8EF5-47EF63BEE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CDD1-FD7A-6742-BD4B-CADFD236A056}" type="datetime1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69785"/>
            <a:ext cx="7467600" cy="40395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838200" y="1123950"/>
            <a:ext cx="7467600" cy="34480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4C3B8-C72A-234F-801D-62CC4EFC147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cu white lrg.psd">
            <a:extLst>
              <a:ext uri="{FF2B5EF4-FFF2-40B4-BE49-F238E27FC236}">
                <a16:creationId xmlns:a16="http://schemas.microsoft.com/office/drawing/2014/main" id="{0424A742-A864-314F-80E6-E197D7DB7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851C-747D-E14A-9160-DEE9D7218048}" type="datetime1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noFill/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64510-7A77-DB43-9098-69BAB5172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27" y="590550"/>
            <a:ext cx="1019218" cy="10247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06357B-88AF-5E41-A0F9-506D230E0D01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EF9F-62FD-3A42-9317-5916B3643C9B}" type="datetime1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5" r:id="rId5"/>
    <p:sldLayoutId id="2147483657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27.png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10" Type="http://schemas.openxmlformats.org/officeDocument/2006/relationships/image" Target="../media/image26.png"/><Relationship Id="rId4" Type="http://schemas.openxmlformats.org/officeDocument/2006/relationships/image" Target="../media/image57.png"/><Relationship Id="rId9" Type="http://schemas.openxmlformats.org/officeDocument/2006/relationships/image" Target="../media/image55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60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4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0.png"/><Relationship Id="rId3" Type="http://schemas.openxmlformats.org/officeDocument/2006/relationships/image" Target="../media/image37.png"/><Relationship Id="rId17" Type="http://schemas.openxmlformats.org/officeDocument/2006/relationships/image" Target="../media/image48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5.png"/><Relationship Id="rId4" Type="http://schemas.openxmlformats.org/officeDocument/2006/relationships/image" Target="../media/image38.svg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0.png"/><Relationship Id="rId10" Type="http://schemas.openxmlformats.org/officeDocument/2006/relationships/image" Target="../media/image87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image" Target="../media/image93.png"/><Relationship Id="rId3" Type="http://schemas.openxmlformats.org/officeDocument/2006/relationships/image" Target="../media/image89.png"/><Relationship Id="rId21" Type="http://schemas.openxmlformats.org/officeDocument/2006/relationships/image" Target="../media/image10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1.png"/><Relationship Id="rId11" Type="http://schemas.openxmlformats.org/officeDocument/2006/relationships/image" Target="../media/image930.png"/><Relationship Id="rId15" Type="http://schemas.openxmlformats.org/officeDocument/2006/relationships/image" Target="../media/image54.png"/><Relationship Id="rId5" Type="http://schemas.openxmlformats.org/officeDocument/2006/relationships/image" Target="../media/image910.png"/><Relationship Id="rId19" Type="http://schemas.openxmlformats.org/officeDocument/2006/relationships/image" Target="../media/image94.png"/><Relationship Id="rId4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34.png"/><Relationship Id="rId3" Type="http://schemas.openxmlformats.org/officeDocument/2006/relationships/image" Target="../media/image1170.png"/><Relationship Id="rId7" Type="http://schemas.openxmlformats.org/officeDocument/2006/relationships/image" Target="../media/image145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10.png"/><Relationship Id="rId11" Type="http://schemas.openxmlformats.org/officeDocument/2006/relationships/image" Target="../media/image9300.png"/><Relationship Id="rId15" Type="http://schemas.openxmlformats.org/officeDocument/2006/relationships/image" Target="../media/image10.png"/><Relationship Id="rId10" Type="http://schemas.openxmlformats.org/officeDocument/2006/relationships/image" Target="../media/image960.png"/><Relationship Id="rId4" Type="http://schemas.openxmlformats.org/officeDocument/2006/relationships/image" Target="../media/image1180.png"/><Relationship Id="rId9" Type="http://schemas.openxmlformats.org/officeDocument/2006/relationships/image" Target="../media/image940.png"/><Relationship Id="rId14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70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6.png"/><Relationship Id="rId5" Type="http://schemas.openxmlformats.org/officeDocument/2006/relationships/image" Target="../media/image152.png"/><Relationship Id="rId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78.png"/><Relationship Id="rId4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25.png"/><Relationship Id="rId7" Type="http://schemas.openxmlformats.org/officeDocument/2006/relationships/image" Target="../media/image183.png"/><Relationship Id="rId2" Type="http://schemas.openxmlformats.org/officeDocument/2006/relationships/image" Target="../media/image117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71.png"/><Relationship Id="rId7" Type="http://schemas.openxmlformats.org/officeDocument/2006/relationships/image" Target="../media/image183.png"/><Relationship Id="rId2" Type="http://schemas.openxmlformats.org/officeDocument/2006/relationships/image" Target="../media/image117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8" Type="http://schemas.openxmlformats.org/officeDocument/2006/relationships/image" Target="../media/image74.png"/><Relationship Id="rId3" Type="http://schemas.openxmlformats.org/officeDocument/2006/relationships/image" Target="../media/image1260.png"/><Relationship Id="rId12" Type="http://schemas.openxmlformats.org/officeDocument/2006/relationships/image" Target="../media/image185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9.png"/><Relationship Id="rId20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175.png"/><Relationship Id="rId19" Type="http://schemas.openxmlformats.org/officeDocument/2006/relationships/image" Target="../media/image187.png"/><Relationship Id="rId1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0.png"/><Relationship Id="rId3" Type="http://schemas.openxmlformats.org/officeDocument/2006/relationships/image" Target="../media/image75.png"/><Relationship Id="rId7" Type="http://schemas.openxmlformats.org/officeDocument/2006/relationships/image" Target="../media/image190.png"/><Relationship Id="rId12" Type="http://schemas.openxmlformats.org/officeDocument/2006/relationships/image" Target="../media/image1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5.png"/><Relationship Id="rId11" Type="http://schemas.openxmlformats.org/officeDocument/2006/relationships/image" Target="../media/image78.png"/><Relationship Id="rId5" Type="http://schemas.openxmlformats.org/officeDocument/2006/relationships/image" Target="../media/image204.png"/><Relationship Id="rId10" Type="http://schemas.openxmlformats.org/officeDocument/2006/relationships/image" Target="../media/image1900.png"/><Relationship Id="rId4" Type="http://schemas.openxmlformats.org/officeDocument/2006/relationships/image" Target="../media/image203.png"/><Relationship Id="rId9" Type="http://schemas.openxmlformats.org/officeDocument/2006/relationships/image" Target="../media/image20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1.png"/><Relationship Id="rId3" Type="http://schemas.openxmlformats.org/officeDocument/2006/relationships/image" Target="../media/image192.png"/><Relationship Id="rId7" Type="http://schemas.openxmlformats.org/officeDocument/2006/relationships/image" Target="../media/image80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0.png"/><Relationship Id="rId11" Type="http://schemas.openxmlformats.org/officeDocument/2006/relationships/image" Target="../media/image1920.png"/><Relationship Id="rId10" Type="http://schemas.openxmlformats.org/officeDocument/2006/relationships/image" Target="../media/image1910.png"/><Relationship Id="rId9" Type="http://schemas.openxmlformats.org/officeDocument/2006/relationships/image" Target="../media/image85.png"/><Relationship Id="rId1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5.png"/><Relationship Id="rId4" Type="http://schemas.openxmlformats.org/officeDocument/2006/relationships/image" Target="../media/image20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8.png"/><Relationship Id="rId4" Type="http://schemas.openxmlformats.org/officeDocument/2006/relationships/image" Target="../media/image20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7" Type="http://schemas.openxmlformats.org/officeDocument/2006/relationships/image" Target="../media/image18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2121.png"/><Relationship Id="rId9" Type="http://schemas.openxmlformats.org/officeDocument/2006/relationships/image" Target="../media/image19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71.png"/><Relationship Id="rId7" Type="http://schemas.openxmlformats.org/officeDocument/2006/relationships/image" Target="../media/image183.png"/><Relationship Id="rId2" Type="http://schemas.openxmlformats.org/officeDocument/2006/relationships/image" Target="../media/image21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99.png"/><Relationship Id="rId7" Type="http://schemas.openxmlformats.org/officeDocument/2006/relationships/image" Target="../media/image183.png"/><Relationship Id="rId2" Type="http://schemas.openxmlformats.org/officeDocument/2006/relationships/image" Target="../media/image21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00.png"/><Relationship Id="rId7" Type="http://schemas.openxmlformats.org/officeDocument/2006/relationships/image" Target="../media/image183.png"/><Relationship Id="rId2" Type="http://schemas.openxmlformats.org/officeDocument/2006/relationships/image" Target="../media/image21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01.png"/><Relationship Id="rId7" Type="http://schemas.openxmlformats.org/officeDocument/2006/relationships/image" Target="../media/image183.png"/><Relationship Id="rId2" Type="http://schemas.openxmlformats.org/officeDocument/2006/relationships/image" Target="../media/image21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02.png"/><Relationship Id="rId7" Type="http://schemas.openxmlformats.org/officeDocument/2006/relationships/image" Target="../media/image183.png"/><Relationship Id="rId2" Type="http://schemas.openxmlformats.org/officeDocument/2006/relationships/image" Target="../media/image21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3.png"/><Relationship Id="rId7" Type="http://schemas.openxmlformats.org/officeDocument/2006/relationships/image" Target="../media/image1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1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12.png"/><Relationship Id="rId19" Type="http://schemas.openxmlformats.org/officeDocument/2006/relationships/image" Target="../media/image34.png"/><Relationship Id="rId4" Type="http://schemas.openxmlformats.org/officeDocument/2006/relationships/image" Target="../media/image244.png"/><Relationship Id="rId14" Type="http://schemas.openxmlformats.org/officeDocument/2006/relationships/image" Target="../media/image30.png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0.png"/><Relationship Id="rId5" Type="http://schemas.openxmlformats.org/officeDocument/2006/relationships/image" Target="../media/image280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1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10" Type="http://schemas.openxmlformats.org/officeDocument/2006/relationships/image" Target="../media/image36.png"/><Relationship Id="rId4" Type="http://schemas.openxmlformats.org/officeDocument/2006/relationships/image" Target="../media/image320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image" Target="../media/image24.png"/><Relationship Id="rId12" Type="http://schemas.openxmlformats.org/officeDocument/2006/relationships/image" Target="../media/image4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0.png"/><Relationship Id="rId5" Type="http://schemas.openxmlformats.org/officeDocument/2006/relationships/image" Target="../media/image280.png"/><Relationship Id="rId15" Type="http://schemas.openxmlformats.org/officeDocument/2006/relationships/image" Target="../media/image10.png"/><Relationship Id="rId4" Type="http://schemas.openxmlformats.org/officeDocument/2006/relationships/image" Target="../media/image360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981A-6FD5-5CA1-7BDB-88164745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768929"/>
            <a:ext cx="8191500" cy="762000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</a:rPr>
              <a:t>Statistically Efficient Nonlinear Stochastic Gradient Methods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F5658-4591-A97B-409C-656C1F80D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3333750"/>
            <a:ext cx="6096000" cy="762000"/>
          </a:xfrm>
        </p:spPr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Tao Jiang</a:t>
            </a:r>
          </a:p>
          <a:p>
            <a:pPr algn="ctr"/>
            <a:r>
              <a:rPr lang="en-US" sz="1400" dirty="0">
                <a:latin typeface="Abadi" panose="020B0604020104020204" pitchFamily="34" charset="0"/>
              </a:rPr>
              <a:t>In collaboration with </a:t>
            </a:r>
            <a:r>
              <a:rPr lang="en-US" sz="1400" dirty="0" err="1">
                <a:latin typeface="Abadi" panose="020B0604020104020204" pitchFamily="34" charset="0"/>
              </a:rPr>
              <a:t>Zeyuan</a:t>
            </a:r>
            <a:r>
              <a:rPr lang="en-US" sz="1400" dirty="0">
                <a:latin typeface="Abadi" panose="020B0604020104020204" pitchFamily="34" charset="0"/>
              </a:rPr>
              <a:t> Allen-Zhu and Lin Xiao</a:t>
            </a:r>
          </a:p>
          <a:p>
            <a:pPr algn="ctr"/>
            <a:r>
              <a:rPr lang="en-US" dirty="0">
                <a:latin typeface="Abadi" panose="020B0604020104020204" pitchFamily="34" charset="0"/>
              </a:rPr>
              <a:t>Nov 8, 2024</a:t>
            </a:r>
          </a:p>
        </p:txBody>
      </p:sp>
    </p:spTree>
    <p:extLst>
      <p:ext uri="{BB962C8B-B14F-4D97-AF65-F5344CB8AC3E}">
        <p14:creationId xmlns:p14="http://schemas.microsoft.com/office/powerpoint/2010/main" val="41797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EEA7819-F9DB-A808-BF01-9938D606147E}"/>
              </a:ext>
            </a:extLst>
          </p:cNvPr>
          <p:cNvGrpSpPr/>
          <p:nvPr/>
        </p:nvGrpSpPr>
        <p:grpSpPr>
          <a:xfrm>
            <a:off x="5325143" y="3233770"/>
            <a:ext cx="2743200" cy="1943429"/>
            <a:chOff x="1661269" y="1345747"/>
            <a:chExt cx="5315793" cy="3275277"/>
          </a:xfrm>
        </p:grpSpPr>
        <p:pic>
          <p:nvPicPr>
            <p:cNvPr id="31" name="Picture 30" descr="A graph with a line&#10;&#10;Description automatically generated">
              <a:extLst>
                <a:ext uri="{FF2B5EF4-FFF2-40B4-BE49-F238E27FC236}">
                  <a16:creationId xmlns:a16="http://schemas.microsoft.com/office/drawing/2014/main" id="{0E366EDD-7AD6-87EA-0969-3FBBED0D5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13"/>
            <a:stretch/>
          </p:blipFill>
          <p:spPr>
            <a:xfrm>
              <a:off x="2166938" y="1345747"/>
              <a:ext cx="4810124" cy="30505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E5C301C-278C-2F1D-3206-87B1FEAB720C}"/>
                    </a:ext>
                  </a:extLst>
                </p:cNvPr>
                <p:cNvSpPr txBox="1"/>
                <p:nvPr/>
              </p:nvSpPr>
              <p:spPr>
                <a:xfrm>
                  <a:off x="2155900" y="1535881"/>
                  <a:ext cx="3797893" cy="465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80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8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800" b="0" i="0" dirty="0" smtClean="0">
                          <a:latin typeface="Cambria Math" panose="02040503050406030204" pitchFamily="18" charset="0"/>
                        </a:rPr>
                        <m:t>Cauchy</m:t>
                      </m:r>
                      <m:r>
                        <m:rPr>
                          <m:nor/>
                        </m:rPr>
                        <a:rPr lang="en-US" sz="800" dirty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m:rPr>
                          <m:sty m:val="p"/>
                        </m:rPr>
                        <a:rPr lang="en-US" sz="800" b="0" i="1" dirty="0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sz="800" dirty="0">
                          <a:latin typeface="Cambria Math" panose="02040503050406030204" pitchFamily="18" charset="0"/>
                        </a:rPr>
                        <m:t>),</m:t>
                      </m:r>
                    </m:oMath>
                  </a14:m>
                  <a:r>
                    <a:rPr lang="en-US" sz="800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8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func>
                        <m:funcPr>
                          <m:ctrlP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800" b="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E5C301C-278C-2F1D-3206-87B1FEAB7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900" y="1535881"/>
                  <a:ext cx="3797893" cy="465478"/>
                </a:xfrm>
                <a:prstGeom prst="rect">
                  <a:avLst/>
                </a:prstGeom>
                <a:blipFill>
                  <a:blip r:embed="rId4"/>
                  <a:stretch>
                    <a:fillRect r="-109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DA34C6-D737-9257-2D51-514DBA98BD49}"/>
                    </a:ext>
                  </a:extLst>
                </p:cNvPr>
                <p:cNvSpPr txBox="1"/>
                <p:nvPr/>
              </p:nvSpPr>
              <p:spPr>
                <a:xfrm>
                  <a:off x="1661269" y="2872896"/>
                  <a:ext cx="609436" cy="414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000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0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0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DA34C6-D737-9257-2D51-514DBA98B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1269" y="2872896"/>
                  <a:ext cx="609436" cy="414958"/>
                </a:xfrm>
                <a:prstGeom prst="rect">
                  <a:avLst/>
                </a:prstGeom>
                <a:blipFill>
                  <a:blip r:embed="rId5"/>
                  <a:stretch>
                    <a:fillRect r="-46154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E55EA04-65B9-5091-7F0E-86F9A12BE3AC}"/>
                    </a:ext>
                  </a:extLst>
                </p:cNvPr>
                <p:cNvSpPr txBox="1"/>
                <p:nvPr/>
              </p:nvSpPr>
              <p:spPr>
                <a:xfrm>
                  <a:off x="4328033" y="4206066"/>
                  <a:ext cx="563981" cy="4149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000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E55EA04-65B9-5091-7F0E-86F9A12BE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8033" y="4206066"/>
                  <a:ext cx="563981" cy="4149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So far…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93446F-D8B0-1F2D-920F-CD8E91C0553C}"/>
                  </a:ext>
                </a:extLst>
              </p:cNvPr>
              <p:cNvSpPr/>
              <p:nvPr/>
            </p:nvSpPr>
            <p:spPr>
              <a:xfrm>
                <a:off x="554540" y="1491897"/>
                <a:ext cx="3569954" cy="1492568"/>
              </a:xfrm>
              <a:prstGeom prst="rect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Principled approach </a:t>
                </a:r>
                <a:r>
                  <a:rPr lang="en-US" sz="14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to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1400" dirty="0">
                  <a:solidFill>
                    <a:schemeClr val="accent5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(Polyak and Tsypkin,1984)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93446F-D8B0-1F2D-920F-CD8E91C05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0" y="1491897"/>
                <a:ext cx="3569954" cy="1492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8FD8BF-1E84-77CB-3B70-CFA1DFB7758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17142" y="1146770"/>
                <a:ext cx="8309716" cy="345126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latin typeface="Abadi" panose="020B0604020104020204" pitchFamily="34" charset="0"/>
                  </a:rPr>
                  <a:t>Designing first-order methods (i.e. p</a:t>
                </a:r>
                <a:r>
                  <a:rPr lang="en-US" sz="1400" dirty="0">
                    <a:latin typeface="Abadi" panose="020B0604020104020204" pitchFamily="34" charset="0"/>
                    <a:cs typeface="Abadi" panose="020F0502020204030204" pitchFamily="34" charset="0"/>
                  </a:rPr>
                  <a:t>icking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1400" dirty="0">
                    <a:solidFill>
                      <a:schemeClr val="accent2"/>
                    </a:solidFill>
                    <a:latin typeface="Abadi" panose="020B0604020104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Abadi" panose="020B0604020104020204" pitchFamily="34" charset="0"/>
                    <a:cs typeface="Abadi" panose="020F0502020204030204" pitchFamily="34" charset="0"/>
                  </a:rPr>
                  <a:t>) in presence of heavy-tailed noise.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8FD8BF-1E84-77CB-3B70-CFA1DFB77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17142" y="1146770"/>
                <a:ext cx="8309716" cy="345126"/>
              </a:xfrm>
              <a:blipFill>
                <a:blip r:embed="rId8"/>
                <a:stretch>
                  <a:fillRect l="-152" t="-3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5B37D8-39E6-147B-8909-A18CAA25E497}"/>
                  </a:ext>
                </a:extLst>
              </p:cNvPr>
              <p:cNvSpPr txBox="1"/>
              <p:nvPr/>
            </p:nvSpPr>
            <p:spPr>
              <a:xfrm>
                <a:off x="4797605" y="2952750"/>
                <a:ext cx="4213940" cy="4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(⋅)=</m:t>
                    </m:r>
                    <m:sSubSup>
                      <m:sSubSupPr>
                        <m:ctrl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(⋅)</m:t>
                        </m:r>
                      </m:e>
                    </m:func>
                  </m:oMath>
                </a14:m>
                <a:r>
                  <a:rPr lang="en-US" sz="12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 is non-monotonic; theory breaks down; unclear how to pick optimal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2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 for these distributions.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5B37D8-39E6-147B-8909-A18CAA25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605" y="2952750"/>
                <a:ext cx="4213940" cy="479298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C3A7C74-A725-BD30-1458-20F2A190EF8B}"/>
              </a:ext>
            </a:extLst>
          </p:cNvPr>
          <p:cNvGrpSpPr/>
          <p:nvPr/>
        </p:nvGrpSpPr>
        <p:grpSpPr>
          <a:xfrm>
            <a:off x="4391788" y="1491994"/>
            <a:ext cx="4613337" cy="287982"/>
            <a:chOff x="4391788" y="1491994"/>
            <a:chExt cx="4613337" cy="287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F974229-896A-4020-6104-729F943FB0AE}"/>
                    </a:ext>
                  </a:extLst>
                </p:cNvPr>
                <p:cNvSpPr/>
                <p:nvPr/>
              </p:nvSpPr>
              <p:spPr>
                <a:xfrm>
                  <a:off x="4797605" y="1496282"/>
                  <a:ext cx="4207520" cy="279726"/>
                </a:xfrm>
                <a:prstGeom prst="rect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Only applies to</a:t>
                  </a:r>
                  <a:r>
                    <a:rPr lang="en-US" sz="12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 </a:t>
                  </a:r>
                  <a:r>
                    <a:rPr lang="en-US" sz="1200" dirty="0">
                      <a:solidFill>
                        <a:srgbClr val="00B0F0"/>
                      </a:solidFill>
                      <a:latin typeface="Abadi" panose="020B0604020104020204" pitchFamily="34" charset="0"/>
                    </a:rPr>
                    <a:t>asymptotic </a:t>
                  </a:r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settings when </a:t>
                  </a:r>
                  <a14:m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r>
                    <a:rPr lang="en-US" sz="1200" dirty="0">
                      <a:solidFill>
                        <a:srgbClr val="00B0F0"/>
                      </a:solidFill>
                      <a:latin typeface="Abadi" panose="020B0604020104020204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and</a:t>
                  </a:r>
                  <a:r>
                    <a:rPr lang="en-US" sz="1200" dirty="0">
                      <a:solidFill>
                        <a:srgbClr val="00B0F0"/>
                      </a:solidFill>
                      <a:latin typeface="Abadi" panose="020B0604020104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≈0</m:t>
                      </m:r>
                    </m:oMath>
                  </a14:m>
                  <a:r>
                    <a:rPr lang="en-US" sz="1200" dirty="0">
                      <a:solidFill>
                        <a:schemeClr val="accent3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F974229-896A-4020-6104-729F943FB0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605" y="1496282"/>
                  <a:ext cx="4207520" cy="279726"/>
                </a:xfrm>
                <a:prstGeom prst="rect">
                  <a:avLst/>
                </a:prstGeom>
                <a:blipFill>
                  <a:blip r:embed="rId10"/>
                  <a:stretch>
                    <a:fillRect b="-12500"/>
                  </a:stretch>
                </a:blipFill>
                <a:ln w="12700"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Graphic 15" descr="Thumbs Down with solid fill">
              <a:extLst>
                <a:ext uri="{FF2B5EF4-FFF2-40B4-BE49-F238E27FC236}">
                  <a16:creationId xmlns:a16="http://schemas.microsoft.com/office/drawing/2014/main" id="{F59909ED-5D7F-A4D1-77B4-D2CF33929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91788" y="1491994"/>
              <a:ext cx="287982" cy="2879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D68A7E-416D-682C-CA09-416AEA899FC8}"/>
                  </a:ext>
                </a:extLst>
              </p:cNvPr>
              <p:cNvSpPr txBox="1"/>
              <p:nvPr/>
            </p:nvSpPr>
            <p:spPr>
              <a:xfrm>
                <a:off x="4804026" y="1781850"/>
                <a:ext cx="378543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In practice, limited budget 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D68A7E-416D-682C-CA09-416AEA899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26" y="1781850"/>
                <a:ext cx="3785435" cy="280333"/>
              </a:xfrm>
              <a:prstGeom prst="rect">
                <a:avLst/>
              </a:prstGeom>
              <a:blipFill>
                <a:blip r:embed="rId1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1339A0-99BB-7592-2ED7-447BA1A7D707}"/>
                  </a:ext>
                </a:extLst>
              </p:cNvPr>
              <p:cNvSpPr txBox="1"/>
              <p:nvPr/>
            </p:nvSpPr>
            <p:spPr>
              <a:xfrm>
                <a:off x="4804026" y="2340205"/>
                <a:ext cx="378543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Non-monotonic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might be helpful.</a:t>
                </a:r>
                <a:endParaRPr lang="en-US" sz="1200" dirty="0">
                  <a:solidFill>
                    <a:schemeClr val="accent3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1339A0-99BB-7592-2ED7-447BA1A7D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26" y="2340205"/>
                <a:ext cx="3785435" cy="280333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7EB01E5D-CBBD-E515-6B9C-ABA421784D59}"/>
              </a:ext>
            </a:extLst>
          </p:cNvPr>
          <p:cNvGrpSpPr/>
          <p:nvPr/>
        </p:nvGrpSpPr>
        <p:grpSpPr>
          <a:xfrm>
            <a:off x="4391788" y="2045570"/>
            <a:ext cx="4619757" cy="288186"/>
            <a:chOff x="4391788" y="2045570"/>
            <a:chExt cx="4619757" cy="288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7BD8CC5-7636-4C64-9124-6F9558542108}"/>
                    </a:ext>
                  </a:extLst>
                </p:cNvPr>
                <p:cNvSpPr/>
                <p:nvPr/>
              </p:nvSpPr>
              <p:spPr>
                <a:xfrm>
                  <a:off x="4804026" y="2054030"/>
                  <a:ext cx="4207519" cy="279726"/>
                </a:xfrm>
                <a:prstGeom prst="rect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Only allows </a:t>
                  </a:r>
                  <a:r>
                    <a:rPr lang="en-US" sz="1200" dirty="0">
                      <a:solidFill>
                        <a:srgbClr val="00B0F0"/>
                      </a:solidFill>
                      <a:latin typeface="Abadi" panose="020B0604020104020204" pitchFamily="34" charset="0"/>
                    </a:rPr>
                    <a:t>monotonically nondecreasing </a:t>
                  </a:r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mappings</a:t>
                  </a:r>
                  <a:r>
                    <a:rPr lang="en-US" sz="12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12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.</a:t>
                  </a:r>
                  <a:endParaRPr lang="en-US" sz="1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7BD8CC5-7636-4C64-9124-6F95585421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026" y="2054030"/>
                  <a:ext cx="4207519" cy="279726"/>
                </a:xfrm>
                <a:prstGeom prst="rect">
                  <a:avLst/>
                </a:prstGeom>
                <a:blipFill>
                  <a:blip r:embed="rId15"/>
                  <a:stretch>
                    <a:fillRect b="-8333"/>
                  </a:stretch>
                </a:blipFill>
                <a:ln w="12700"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Graphic 41" descr="Thumbs Down with solid fill">
              <a:extLst>
                <a:ext uri="{FF2B5EF4-FFF2-40B4-BE49-F238E27FC236}">
                  <a16:creationId xmlns:a16="http://schemas.microsoft.com/office/drawing/2014/main" id="{97F18C59-2D53-043A-852C-4874E3BB1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91788" y="2045570"/>
              <a:ext cx="287982" cy="28798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457287-0445-E8E2-E5B3-4CD6D55543CC}"/>
              </a:ext>
            </a:extLst>
          </p:cNvPr>
          <p:cNvGrpSpPr/>
          <p:nvPr/>
        </p:nvGrpSpPr>
        <p:grpSpPr>
          <a:xfrm>
            <a:off x="4411108" y="2607402"/>
            <a:ext cx="4600437" cy="377063"/>
            <a:chOff x="4411108" y="2607402"/>
            <a:chExt cx="4600437" cy="377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7BFF6D-EDFE-46B1-86FB-97D644B93C57}"/>
                </a:ext>
              </a:extLst>
            </p:cNvPr>
            <p:cNvSpPr/>
            <p:nvPr/>
          </p:nvSpPr>
          <p:spPr>
            <a:xfrm>
              <a:off x="4804026" y="2607402"/>
              <a:ext cx="4207519" cy="377063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Cannot handle some common </a:t>
              </a:r>
              <a:r>
                <a:rPr lang="en-US" sz="1200" dirty="0">
                  <a:solidFill>
                    <a:srgbClr val="00B0F0"/>
                  </a:solidFill>
                  <a:latin typeface="Abadi" panose="020B0604020104020204" pitchFamily="34" charset="0"/>
                </a:rPr>
                <a:t>heavy-tailed</a:t>
              </a:r>
              <a:r>
                <a:rPr lang="en-US" sz="1200" dirty="0">
                  <a:solidFill>
                    <a:schemeClr val="accent3"/>
                  </a:solidFill>
                  <a:latin typeface="Abadi" panose="020B0604020104020204" pitchFamily="34" charset="0"/>
                </a:rPr>
                <a:t> </a:t>
              </a:r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distributions such as Student’s </a:t>
              </a:r>
              <a:r>
                <a:rPr lang="en-US" sz="1200" i="1" dirty="0">
                  <a:solidFill>
                    <a:schemeClr val="accent5"/>
                  </a:solidFill>
                  <a:latin typeface="Abadi" panose="020B0604020104020204" pitchFamily="34" charset="0"/>
                </a:rPr>
                <a:t>t</a:t>
              </a:r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 and Cauchy.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pic>
          <p:nvPicPr>
            <p:cNvPr id="43" name="Graphic 42" descr="Thumbs Down with solid fill">
              <a:extLst>
                <a:ext uri="{FF2B5EF4-FFF2-40B4-BE49-F238E27FC236}">
                  <a16:creationId xmlns:a16="http://schemas.microsoft.com/office/drawing/2014/main" id="{C6E5BD30-8BCD-DEAF-3D8E-8856F188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11108" y="2607403"/>
              <a:ext cx="287982" cy="28798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16C673-E50E-328D-0479-4E083A2BD86D}"/>
              </a:ext>
            </a:extLst>
          </p:cNvPr>
          <p:cNvGrpSpPr/>
          <p:nvPr/>
        </p:nvGrpSpPr>
        <p:grpSpPr>
          <a:xfrm>
            <a:off x="548738" y="3202211"/>
            <a:ext cx="3569954" cy="1515113"/>
            <a:chOff x="1052520" y="3007569"/>
            <a:chExt cx="2547885" cy="140469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5FDF4E-74F3-7297-1DB7-5352CFFD3628}"/>
                </a:ext>
              </a:extLst>
            </p:cNvPr>
            <p:cNvSpPr txBox="1"/>
            <p:nvPr/>
          </p:nvSpPr>
          <p:spPr>
            <a:xfrm>
              <a:off x="1052520" y="3327947"/>
              <a:ext cx="2547885" cy="108431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badi" panose="020B0604020104020204" pitchFamily="34" charset="0"/>
                </a:rPr>
                <a:t>Extending Polyak and Tsypkin (1984) to </a:t>
              </a:r>
              <a:r>
                <a:rPr lang="en-US" sz="1400" dirty="0">
                  <a:solidFill>
                    <a:schemeClr val="accent1"/>
                  </a:solidFill>
                  <a:latin typeface="Abadi" panose="020B0604020104020204" pitchFamily="34" charset="0"/>
                </a:rPr>
                <a:t>non-asymptotic</a:t>
              </a:r>
              <a:r>
                <a:rPr lang="en-US" sz="1400" dirty="0">
                  <a:latin typeface="Abadi" panose="020B0604020104020204" pitchFamily="34" charset="0"/>
                </a:rPr>
                <a:t> settings for </a:t>
              </a:r>
              <a:r>
                <a:rPr lang="en-US" sz="1400" dirty="0">
                  <a:solidFill>
                    <a:schemeClr val="accent1"/>
                  </a:solidFill>
                  <a:latin typeface="Abadi" panose="020B0604020104020204" pitchFamily="34" charset="0"/>
                </a:rPr>
                <a:t>non-monotonic</a:t>
              </a:r>
              <a:r>
                <a:rPr lang="en-US" sz="1400" dirty="0">
                  <a:latin typeface="Abadi" panose="020B0604020104020204" pitchFamily="34" charset="0"/>
                </a:rPr>
                <a:t> mappings, providing a way to choose </a:t>
              </a:r>
              <a:r>
                <a:rPr lang="en-US" sz="1400" dirty="0">
                  <a:solidFill>
                    <a:schemeClr val="accent1"/>
                  </a:solidFill>
                  <a:latin typeface="Abadi" panose="020B0604020104020204" pitchFamily="34" charset="0"/>
                </a:rPr>
                <a:t>statistically efficient nonlinear mappings </a:t>
              </a:r>
              <a:r>
                <a:rPr lang="en-US" sz="1400" dirty="0">
                  <a:latin typeface="Abadi" panose="020B0604020104020204" pitchFamily="34" charset="0"/>
                </a:rPr>
                <a:t>for a wider class of </a:t>
              </a:r>
              <a:r>
                <a:rPr lang="en-US" sz="1400" dirty="0">
                  <a:solidFill>
                    <a:schemeClr val="accent1"/>
                  </a:solidFill>
                  <a:latin typeface="Abadi" panose="020B0604020104020204" pitchFamily="34" charset="0"/>
                </a:rPr>
                <a:t>heavy-tailed</a:t>
              </a:r>
              <a:r>
                <a:rPr lang="en-US" sz="1400" dirty="0">
                  <a:latin typeface="Abadi" panose="020B0604020104020204" pitchFamily="34" charset="0"/>
                </a:rPr>
                <a:t> distributions.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BBA52B-2B9E-9428-A1CA-BA03FE5F13E4}"/>
                </a:ext>
              </a:extLst>
            </p:cNvPr>
            <p:cNvSpPr txBox="1"/>
            <p:nvPr/>
          </p:nvSpPr>
          <p:spPr>
            <a:xfrm>
              <a:off x="1964345" y="3007569"/>
              <a:ext cx="713623" cy="313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badi" panose="020B0604020104020204" pitchFamily="34" charset="0"/>
                </a:rPr>
                <a:t>Our work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19E8-C878-1726-3E30-30B8150A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build="p"/>
      <p:bldP spid="9" grpId="0"/>
      <p:bldP spid="18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So far…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8FD8BF-1E84-77CB-3B70-CFA1DFB7758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17142" y="1146770"/>
                <a:ext cx="8309716" cy="345126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latin typeface="Abadi" panose="020B0604020104020204" pitchFamily="34" charset="0"/>
                  </a:rPr>
                  <a:t>Designing first-order methods (i.e. p</a:t>
                </a:r>
                <a:r>
                  <a:rPr lang="en-US" sz="1400" dirty="0">
                    <a:latin typeface="Abadi" panose="020B0604020104020204" pitchFamily="34" charset="0"/>
                    <a:cs typeface="Abadi" panose="020F0502020204030204" pitchFamily="34" charset="0"/>
                  </a:rPr>
                  <a:t>icking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1400" dirty="0">
                    <a:solidFill>
                      <a:schemeClr val="accent2"/>
                    </a:solidFill>
                    <a:latin typeface="Abadi" panose="020B0604020104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Abadi" panose="020B0604020104020204" pitchFamily="34" charset="0"/>
                    <a:cs typeface="Abadi" panose="020F0502020204030204" pitchFamily="34" charset="0"/>
                  </a:rPr>
                  <a:t>) in presence of heavy-tailed noise.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8FD8BF-1E84-77CB-3B70-CFA1DFB77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17142" y="1146770"/>
                <a:ext cx="8309716" cy="345126"/>
              </a:xfrm>
              <a:blipFill>
                <a:blip r:embed="rId3"/>
                <a:stretch>
                  <a:fillRect l="-152" t="-3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5B37D8-39E6-147B-8909-A18CAA25E497}"/>
                  </a:ext>
                </a:extLst>
              </p:cNvPr>
              <p:cNvSpPr txBox="1"/>
              <p:nvPr/>
            </p:nvSpPr>
            <p:spPr>
              <a:xfrm>
                <a:off x="4797605" y="2952750"/>
                <a:ext cx="4213940" cy="4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(⋅)=</m:t>
                    </m:r>
                    <m:sSubSup>
                      <m:sSubSupPr>
                        <m:ctrl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(⋅)</m:t>
                        </m:r>
                      </m:e>
                    </m:func>
                  </m:oMath>
                </a14:m>
                <a:r>
                  <a:rPr lang="en-US" sz="12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 is non-monotonic; theory breaks down; unclear how to pick optimal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2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 for these distributions.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5B37D8-39E6-147B-8909-A18CAA25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605" y="2952750"/>
                <a:ext cx="4213940" cy="479298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C3A7C74-A725-BD30-1458-20F2A190EF8B}"/>
              </a:ext>
            </a:extLst>
          </p:cNvPr>
          <p:cNvGrpSpPr/>
          <p:nvPr/>
        </p:nvGrpSpPr>
        <p:grpSpPr>
          <a:xfrm>
            <a:off x="4391788" y="1491994"/>
            <a:ext cx="4613337" cy="287982"/>
            <a:chOff x="4391788" y="1491994"/>
            <a:chExt cx="4613337" cy="287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F974229-896A-4020-6104-729F943FB0AE}"/>
                    </a:ext>
                  </a:extLst>
                </p:cNvPr>
                <p:cNvSpPr/>
                <p:nvPr/>
              </p:nvSpPr>
              <p:spPr>
                <a:xfrm>
                  <a:off x="4797605" y="1496282"/>
                  <a:ext cx="4207520" cy="279726"/>
                </a:xfrm>
                <a:prstGeom prst="rect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Only applies to</a:t>
                  </a:r>
                  <a:r>
                    <a:rPr lang="en-US" sz="12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 </a:t>
                  </a:r>
                  <a:r>
                    <a:rPr lang="en-US" sz="1200" dirty="0">
                      <a:solidFill>
                        <a:srgbClr val="00B0F0"/>
                      </a:solidFill>
                      <a:latin typeface="Abadi" panose="020B0604020104020204" pitchFamily="34" charset="0"/>
                    </a:rPr>
                    <a:t>asymptotic </a:t>
                  </a:r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settings when </a:t>
                  </a:r>
                  <a14:m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r>
                    <a:rPr lang="en-US" sz="1200" dirty="0">
                      <a:solidFill>
                        <a:srgbClr val="00B0F0"/>
                      </a:solidFill>
                      <a:latin typeface="Abadi" panose="020B0604020104020204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≈0</m:t>
                      </m:r>
                    </m:oMath>
                  </a14:m>
                  <a:r>
                    <a:rPr lang="en-US" sz="1200" dirty="0">
                      <a:solidFill>
                        <a:schemeClr val="accent3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F974229-896A-4020-6104-729F943FB0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605" y="1496282"/>
                  <a:ext cx="4207520" cy="279726"/>
                </a:xfrm>
                <a:prstGeom prst="rect">
                  <a:avLst/>
                </a:prstGeom>
                <a:blipFill>
                  <a:blip r:embed="rId5"/>
                  <a:stretch>
                    <a:fillRect b="-12500"/>
                  </a:stretch>
                </a:blipFill>
                <a:ln w="12700"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Graphic 15" descr="Thumbs Down with solid fill">
              <a:extLst>
                <a:ext uri="{FF2B5EF4-FFF2-40B4-BE49-F238E27FC236}">
                  <a16:creationId xmlns:a16="http://schemas.microsoft.com/office/drawing/2014/main" id="{F59909ED-5D7F-A4D1-77B4-D2CF33929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91788" y="1491994"/>
              <a:ext cx="287982" cy="2879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D68A7E-416D-682C-CA09-416AEA899FC8}"/>
                  </a:ext>
                </a:extLst>
              </p:cNvPr>
              <p:cNvSpPr txBox="1"/>
              <p:nvPr/>
            </p:nvSpPr>
            <p:spPr>
              <a:xfrm>
                <a:off x="4804026" y="1781850"/>
                <a:ext cx="378543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In practice, limited budget 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D68A7E-416D-682C-CA09-416AEA899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26" y="1781850"/>
                <a:ext cx="3785435" cy="280333"/>
              </a:xfrm>
              <a:prstGeom prst="rect">
                <a:avLst/>
              </a:prstGeom>
              <a:blipFill>
                <a:blip r:embed="rId8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1339A0-99BB-7592-2ED7-447BA1A7D707}"/>
                  </a:ext>
                </a:extLst>
              </p:cNvPr>
              <p:cNvSpPr txBox="1"/>
              <p:nvPr/>
            </p:nvSpPr>
            <p:spPr>
              <a:xfrm>
                <a:off x="4804026" y="2340205"/>
                <a:ext cx="378543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Non-monotonic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might be helpful.</a:t>
                </a:r>
                <a:endParaRPr lang="en-US" sz="1200" dirty="0">
                  <a:solidFill>
                    <a:schemeClr val="accent3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1339A0-99BB-7592-2ED7-447BA1A7D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26" y="2340205"/>
                <a:ext cx="3785435" cy="280333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7EB01E5D-CBBD-E515-6B9C-ABA421784D59}"/>
              </a:ext>
            </a:extLst>
          </p:cNvPr>
          <p:cNvGrpSpPr/>
          <p:nvPr/>
        </p:nvGrpSpPr>
        <p:grpSpPr>
          <a:xfrm>
            <a:off x="4391788" y="2045570"/>
            <a:ext cx="4619757" cy="288186"/>
            <a:chOff x="4391788" y="2045570"/>
            <a:chExt cx="4619757" cy="288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7BD8CC5-7636-4C64-9124-6F9558542108}"/>
                    </a:ext>
                  </a:extLst>
                </p:cNvPr>
                <p:cNvSpPr/>
                <p:nvPr/>
              </p:nvSpPr>
              <p:spPr>
                <a:xfrm>
                  <a:off x="4804026" y="2054030"/>
                  <a:ext cx="4207519" cy="279726"/>
                </a:xfrm>
                <a:prstGeom prst="rect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Only allows </a:t>
                  </a:r>
                  <a:r>
                    <a:rPr lang="en-US" sz="1200" dirty="0">
                      <a:solidFill>
                        <a:srgbClr val="00B0F0"/>
                      </a:solidFill>
                      <a:latin typeface="Abadi" panose="020B0604020104020204" pitchFamily="34" charset="0"/>
                    </a:rPr>
                    <a:t>monotonically nondecreasing </a:t>
                  </a:r>
                  <a:r>
                    <a:rPr lang="en-US" sz="1200" dirty="0">
                      <a:solidFill>
                        <a:schemeClr val="accent5"/>
                      </a:solidFill>
                      <a:latin typeface="Abadi" panose="020B0604020104020204" pitchFamily="34" charset="0"/>
                    </a:rPr>
                    <a:t>mappings</a:t>
                  </a:r>
                  <a:r>
                    <a:rPr lang="en-US" sz="12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12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.</a:t>
                  </a:r>
                  <a:endParaRPr lang="en-US" sz="1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7BD8CC5-7636-4C64-9124-6F95585421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026" y="2054030"/>
                  <a:ext cx="4207519" cy="279726"/>
                </a:xfrm>
                <a:prstGeom prst="rect">
                  <a:avLst/>
                </a:prstGeom>
                <a:blipFill>
                  <a:blip r:embed="rId10"/>
                  <a:stretch>
                    <a:fillRect b="-8333"/>
                  </a:stretch>
                </a:blipFill>
                <a:ln w="12700"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Graphic 41" descr="Thumbs Down with solid fill">
              <a:extLst>
                <a:ext uri="{FF2B5EF4-FFF2-40B4-BE49-F238E27FC236}">
                  <a16:creationId xmlns:a16="http://schemas.microsoft.com/office/drawing/2014/main" id="{97F18C59-2D53-043A-852C-4874E3BB1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91788" y="2045570"/>
              <a:ext cx="287982" cy="28798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457287-0445-E8E2-E5B3-4CD6D55543CC}"/>
              </a:ext>
            </a:extLst>
          </p:cNvPr>
          <p:cNvGrpSpPr/>
          <p:nvPr/>
        </p:nvGrpSpPr>
        <p:grpSpPr>
          <a:xfrm>
            <a:off x="4411108" y="2607402"/>
            <a:ext cx="4600437" cy="377063"/>
            <a:chOff x="4411108" y="2607402"/>
            <a:chExt cx="4600437" cy="377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7BFF6D-EDFE-46B1-86FB-97D644B93C57}"/>
                </a:ext>
              </a:extLst>
            </p:cNvPr>
            <p:cNvSpPr/>
            <p:nvPr/>
          </p:nvSpPr>
          <p:spPr>
            <a:xfrm>
              <a:off x="4804026" y="2607402"/>
              <a:ext cx="4207519" cy="377063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Cannot handle some common</a:t>
              </a:r>
              <a:r>
                <a:rPr lang="en-US" sz="1200" dirty="0">
                  <a:solidFill>
                    <a:schemeClr val="accent3"/>
                  </a:solidFill>
                  <a:latin typeface="Abadi" panose="020B0604020104020204" pitchFamily="34" charset="0"/>
                </a:rPr>
                <a:t> </a:t>
              </a:r>
              <a:r>
                <a:rPr lang="en-US" sz="1200" dirty="0">
                  <a:solidFill>
                    <a:srgbClr val="00B0F0"/>
                  </a:solidFill>
                  <a:latin typeface="Abadi" panose="020B0604020104020204" pitchFamily="34" charset="0"/>
                </a:rPr>
                <a:t>heavy-tailed</a:t>
              </a:r>
              <a:r>
                <a:rPr lang="en-US" sz="1200" dirty="0">
                  <a:solidFill>
                    <a:schemeClr val="accent3"/>
                  </a:solidFill>
                  <a:latin typeface="Abadi" panose="020B0604020104020204" pitchFamily="34" charset="0"/>
                </a:rPr>
                <a:t> </a:t>
              </a:r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distributions such as Student’s </a:t>
              </a:r>
              <a:r>
                <a:rPr lang="en-US" sz="1200" i="1" dirty="0">
                  <a:solidFill>
                    <a:schemeClr val="accent5"/>
                  </a:solidFill>
                  <a:latin typeface="Abadi" panose="020B0604020104020204" pitchFamily="34" charset="0"/>
                </a:rPr>
                <a:t>t</a:t>
              </a:r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 and Cauchy.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pic>
          <p:nvPicPr>
            <p:cNvPr id="43" name="Graphic 42" descr="Thumbs Down with solid fill">
              <a:extLst>
                <a:ext uri="{FF2B5EF4-FFF2-40B4-BE49-F238E27FC236}">
                  <a16:creationId xmlns:a16="http://schemas.microsoft.com/office/drawing/2014/main" id="{C6E5BD30-8BCD-DEAF-3D8E-8856F188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11108" y="2607403"/>
              <a:ext cx="287982" cy="28798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8A0DB1-6204-BDBD-BAFC-694B0165CDA2}"/>
              </a:ext>
            </a:extLst>
          </p:cNvPr>
          <p:cNvGrpSpPr/>
          <p:nvPr/>
        </p:nvGrpSpPr>
        <p:grpSpPr>
          <a:xfrm>
            <a:off x="4411108" y="3432048"/>
            <a:ext cx="4600437" cy="377063"/>
            <a:chOff x="4411108" y="2607402"/>
            <a:chExt cx="4600437" cy="3770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B38D76-3867-0B34-6203-7C1EE1B603FE}"/>
                </a:ext>
              </a:extLst>
            </p:cNvPr>
            <p:cNvSpPr/>
            <p:nvPr/>
          </p:nvSpPr>
          <p:spPr>
            <a:xfrm>
              <a:off x="4804026" y="2607402"/>
              <a:ext cx="4207519" cy="377063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Does not directly translate to implementable algorithms for machine learning.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pic>
          <p:nvPicPr>
            <p:cNvPr id="6" name="Graphic 5" descr="Thumbs Down with solid fill">
              <a:extLst>
                <a:ext uri="{FF2B5EF4-FFF2-40B4-BE49-F238E27FC236}">
                  <a16:creationId xmlns:a16="http://schemas.microsoft.com/office/drawing/2014/main" id="{C8EF8FFD-7771-1C9C-82B8-5A53D7134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11108" y="2607403"/>
              <a:ext cx="287982" cy="2879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66CB28-186C-8B51-FA4F-1231C6423AF3}"/>
                  </a:ext>
                </a:extLst>
              </p:cNvPr>
              <p:cNvSpPr/>
              <p:nvPr/>
            </p:nvSpPr>
            <p:spPr>
              <a:xfrm>
                <a:off x="554540" y="1491897"/>
                <a:ext cx="3569954" cy="1492568"/>
              </a:xfrm>
              <a:prstGeom prst="rect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Principled approach </a:t>
                </a:r>
                <a:r>
                  <a:rPr lang="en-US" sz="14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to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1400" dirty="0">
                  <a:solidFill>
                    <a:schemeClr val="accent5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accent3"/>
                    </a:solidFill>
                    <a:latin typeface="Abadi" panose="020B0604020104020204" pitchFamily="34" charset="0"/>
                  </a:rPr>
                  <a:t>(Polyak and Tsypkin,1984)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66CB28-186C-8B51-FA4F-1231C6423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0" y="1491897"/>
                <a:ext cx="3569954" cy="1492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1428F-69EF-C855-D8CE-5685C81F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54058E-60EF-D11B-0BD5-07788E1AE010}"/>
                  </a:ext>
                </a:extLst>
              </p:cNvPr>
              <p:cNvSpPr txBox="1"/>
              <p:nvPr/>
            </p:nvSpPr>
            <p:spPr>
              <a:xfrm>
                <a:off x="346387" y="1374789"/>
                <a:ext cx="7653057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>
                    <a:latin typeface="Abadi" panose="020B0604020104020204" pitchFamily="34" charset="0"/>
                  </a:rPr>
                  <a:t>Implementing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badi" panose="020B0604020104020204" pitchFamily="34" charset="0"/>
                  </a:rPr>
                  <a:t>requires the exact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54058E-60EF-D11B-0BD5-07788E1AE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7" y="1374789"/>
                <a:ext cx="7653057" cy="462947"/>
              </a:xfrm>
              <a:prstGeom prst="rect">
                <a:avLst/>
              </a:prstGeom>
              <a:blipFill>
                <a:blip r:embed="rId2"/>
                <a:stretch>
                  <a:fillRect l="-663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F6EA3-9716-FF2B-7090-0BE5FA16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B9CFEB0D-AF2E-E856-F61A-2AFE030524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7899" y="461820"/>
                <a:ext cx="8534400" cy="64633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Implementations </a:t>
                </a:r>
                <a:r>
                  <a:rPr lang="en-US" dirty="0"/>
                  <a:t>without exact knowledge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B9CFEB0D-AF2E-E856-F61A-2AFE03052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7899" y="461820"/>
                <a:ext cx="8534400" cy="646331"/>
              </a:xfrm>
              <a:blipFill>
                <a:blip r:embed="rId3"/>
                <a:stretch>
                  <a:fillRect l="-1783" t="-769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DE186C2-9CD0-8CE7-173F-58A35342DAC9}"/>
              </a:ext>
            </a:extLst>
          </p:cNvPr>
          <p:cNvGrpSpPr/>
          <p:nvPr/>
        </p:nvGrpSpPr>
        <p:grpSpPr>
          <a:xfrm>
            <a:off x="457200" y="1929735"/>
            <a:ext cx="3750701" cy="1861215"/>
            <a:chOff x="457200" y="1929735"/>
            <a:chExt cx="3750701" cy="18612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A43D5E7-5510-499A-D2B2-96B36B8E6AB9}"/>
                </a:ext>
              </a:extLst>
            </p:cNvPr>
            <p:cNvGrpSpPr/>
            <p:nvPr/>
          </p:nvGrpSpPr>
          <p:grpSpPr>
            <a:xfrm>
              <a:off x="457200" y="1929735"/>
              <a:ext cx="3750701" cy="1861215"/>
              <a:chOff x="457200" y="1809750"/>
              <a:chExt cx="3750701" cy="147119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D77774-AFC6-6435-AC60-04674DB4E11E}"/>
                  </a:ext>
                </a:extLst>
              </p:cNvPr>
              <p:cNvSpPr/>
              <p:nvPr/>
            </p:nvSpPr>
            <p:spPr>
              <a:xfrm>
                <a:off x="457200" y="1809750"/>
                <a:ext cx="3750701" cy="147119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F76D789-C31D-5190-A879-29944CA44D25}"/>
                      </a:ext>
                    </a:extLst>
                  </p:cNvPr>
                  <p:cNvSpPr txBox="1"/>
                  <p:nvPr/>
                </p:nvSpPr>
                <p:spPr>
                  <a:xfrm>
                    <a:off x="457200" y="1809750"/>
                    <a:ext cx="3722627" cy="413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accent4"/>
                        </a:solidFill>
                      </a:rPr>
                      <a:t>Method 1: Assuming </a:t>
                    </a:r>
                    <a14:m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  <m: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</m:oMath>
                    </a14:m>
                    <a:r>
                      <a:rPr lang="en-US" sz="1400" b="1" dirty="0">
                        <a:solidFill>
                          <a:schemeClr val="accent4"/>
                        </a:solidFill>
                      </a:rPr>
                      <a:t> special distributions</a:t>
                    </a:r>
                  </a:p>
                  <a:p>
                    <a:r>
                      <a:rPr lang="en-US" sz="1400" b="1" dirty="0">
                        <a:solidFill>
                          <a:schemeClr val="accent4"/>
                        </a:solidFill>
                      </a:rPr>
                      <a:t>                  </a:t>
                    </a: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F76D789-C31D-5190-A879-29944CA44D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" y="1809750"/>
                    <a:ext cx="3722627" cy="4135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80" t="-24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273666-0E6E-9FB4-050A-7C6473096F86}"/>
                </a:ext>
              </a:extLst>
            </p:cNvPr>
            <p:cNvSpPr txBox="1"/>
            <p:nvPr/>
          </p:nvSpPr>
          <p:spPr>
            <a:xfrm>
              <a:off x="723899" y="2717571"/>
              <a:ext cx="3217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badi" panose="020B0604020104020204" pitchFamily="34" charset="0"/>
                </a:rPr>
                <a:t>Readily known algorithms such as SGD, SignSGD and ClipSGD.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11C8FF-25CC-5734-107C-B91035E0508B}"/>
              </a:ext>
            </a:extLst>
          </p:cNvPr>
          <p:cNvGrpSpPr/>
          <p:nvPr/>
        </p:nvGrpSpPr>
        <p:grpSpPr>
          <a:xfrm>
            <a:off x="4189664" y="1815796"/>
            <a:ext cx="4420936" cy="1975154"/>
            <a:chOff x="4189664" y="1815796"/>
            <a:chExt cx="4420936" cy="19751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930CAD-E7AB-DC8D-DF25-6758723602CF}"/>
                </a:ext>
              </a:extLst>
            </p:cNvPr>
            <p:cNvGrpSpPr/>
            <p:nvPr/>
          </p:nvGrpSpPr>
          <p:grpSpPr>
            <a:xfrm>
              <a:off x="4681870" y="1938759"/>
              <a:ext cx="3928730" cy="1852191"/>
              <a:chOff x="4681870" y="1938759"/>
              <a:chExt cx="3928730" cy="147119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746158-315D-8AB5-BD41-04CD7E4D6C0C}"/>
                  </a:ext>
                </a:extLst>
              </p:cNvPr>
              <p:cNvSpPr/>
              <p:nvPr/>
            </p:nvSpPr>
            <p:spPr>
              <a:xfrm>
                <a:off x="4724400" y="1938759"/>
                <a:ext cx="3750701" cy="147119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FF938D-439C-DEFB-192D-86463B010EFC}"/>
                  </a:ext>
                </a:extLst>
              </p:cNvPr>
              <p:cNvSpPr txBox="1"/>
              <p:nvPr/>
            </p:nvSpPr>
            <p:spPr>
              <a:xfrm>
                <a:off x="4681870" y="2420258"/>
                <a:ext cx="3928730" cy="660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badi" panose="020B0604020104020204" pitchFamily="34" charset="0"/>
                  </a:rPr>
                  <a:t>These assumptions are specific;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badi" panose="020B0604020104020204" pitchFamily="34" charset="0"/>
                  </a:rPr>
                  <a:t>Special distribution: it is unclear why stochastic noise should follow one of these special distributions.</a:t>
                </a:r>
              </a:p>
            </p:txBody>
          </p:sp>
        </p:grpSp>
        <p:pic>
          <p:nvPicPr>
            <p:cNvPr id="21" name="Graphic 20" descr="Close with solid fill">
              <a:extLst>
                <a:ext uri="{FF2B5EF4-FFF2-40B4-BE49-F238E27FC236}">
                  <a16:creationId xmlns:a16="http://schemas.microsoft.com/office/drawing/2014/main" id="{0B0FF698-7EFD-3090-EEE0-2922550C5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89664" y="1815796"/>
              <a:ext cx="593080" cy="5930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BE4B89-204A-1723-7590-FB47DF2EB0AB}"/>
                    </a:ext>
                  </a:extLst>
                </p:cNvPr>
                <p:cNvSpPr txBox="1"/>
                <p:nvPr/>
              </p:nvSpPr>
              <p:spPr>
                <a:xfrm>
                  <a:off x="4722534" y="1929735"/>
                  <a:ext cx="37226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Method 1: Assuming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 special distributions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BE4B89-204A-1723-7590-FB47DF2EB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534" y="1929735"/>
                  <a:ext cx="3722627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683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22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167E8EE-2061-890A-D3AD-C24B6C9C064E}"/>
              </a:ext>
            </a:extLst>
          </p:cNvPr>
          <p:cNvGrpSpPr/>
          <p:nvPr/>
        </p:nvGrpSpPr>
        <p:grpSpPr>
          <a:xfrm>
            <a:off x="4189664" y="1815796"/>
            <a:ext cx="4420936" cy="1975154"/>
            <a:chOff x="4189664" y="1815796"/>
            <a:chExt cx="4420936" cy="197515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349EA18-1CF8-74DE-B1A4-3B8B8D29B3F2}"/>
                </a:ext>
              </a:extLst>
            </p:cNvPr>
            <p:cNvGrpSpPr/>
            <p:nvPr/>
          </p:nvGrpSpPr>
          <p:grpSpPr>
            <a:xfrm>
              <a:off x="4681870" y="1938759"/>
              <a:ext cx="3928730" cy="1852191"/>
              <a:chOff x="4681870" y="1938759"/>
              <a:chExt cx="3928730" cy="147119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CDFE3B-F388-FE10-ACCB-7668D1DDC152}"/>
                  </a:ext>
                </a:extLst>
              </p:cNvPr>
              <p:cNvSpPr/>
              <p:nvPr/>
            </p:nvSpPr>
            <p:spPr>
              <a:xfrm>
                <a:off x="4724400" y="1938759"/>
                <a:ext cx="3750701" cy="147119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CE5C200-62FE-E826-0EF6-875BF799AEB7}"/>
                  </a:ext>
                </a:extLst>
              </p:cNvPr>
              <p:cNvSpPr txBox="1"/>
              <p:nvPr/>
            </p:nvSpPr>
            <p:spPr>
              <a:xfrm>
                <a:off x="4681870" y="2420258"/>
                <a:ext cx="3928730" cy="660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badi" panose="020B0604020104020204" pitchFamily="34" charset="0"/>
                  </a:rPr>
                  <a:t>These assumptions are either too specific;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Abadi" panose="020B0604020104020204" pitchFamily="34" charset="0"/>
                  </a:rPr>
                  <a:t>Special distribution: it is unclear why stochastic noise should follow one of these special distributions.</a:t>
                </a:r>
              </a:p>
            </p:txBody>
          </p:sp>
        </p:grpSp>
        <p:pic>
          <p:nvPicPr>
            <p:cNvPr id="59" name="Graphic 58" descr="Close with solid fill">
              <a:extLst>
                <a:ext uri="{FF2B5EF4-FFF2-40B4-BE49-F238E27FC236}">
                  <a16:creationId xmlns:a16="http://schemas.microsoft.com/office/drawing/2014/main" id="{84424CCA-1EBC-77AE-867F-C3E84B9B3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89664" y="1815796"/>
              <a:ext cx="593080" cy="5930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29A6B54-E8EA-2344-F87F-F488B0DA0FF1}"/>
                    </a:ext>
                  </a:extLst>
                </p:cNvPr>
                <p:cNvSpPr txBox="1"/>
                <p:nvPr/>
              </p:nvSpPr>
              <p:spPr>
                <a:xfrm>
                  <a:off x="4722534" y="1929735"/>
                  <a:ext cx="37226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Method 1: Assuming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 special distributions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29A6B54-E8EA-2344-F87F-F488B0DA0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534" y="1929735"/>
                  <a:ext cx="3722627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683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8A9D6CB-D010-2856-1E58-A16A269F6771}"/>
              </a:ext>
            </a:extLst>
          </p:cNvPr>
          <p:cNvSpPr/>
          <p:nvPr/>
        </p:nvSpPr>
        <p:spPr>
          <a:xfrm>
            <a:off x="457200" y="1929735"/>
            <a:ext cx="3750701" cy="147119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Graphic 46" descr="Close with solid fill">
            <a:extLst>
              <a:ext uri="{FF2B5EF4-FFF2-40B4-BE49-F238E27FC236}">
                <a16:creationId xmlns:a16="http://schemas.microsoft.com/office/drawing/2014/main" id="{710A7BC7-198F-94FE-5B54-38E1B8EDF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9664" y="1815796"/>
            <a:ext cx="593080" cy="59308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E8E5E35-8D45-C18D-58A5-1CE125B58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r="118"/>
          <a:stretch/>
        </p:blipFill>
        <p:spPr>
          <a:xfrm>
            <a:off x="478165" y="2788661"/>
            <a:ext cx="3688401" cy="1091965"/>
          </a:xfrm>
          <a:prstGeom prst="rect">
            <a:avLst/>
          </a:prstGeom>
        </p:spPr>
      </p:pic>
      <p:pic>
        <p:nvPicPr>
          <p:cNvPr id="39" name="Graphic 38" descr="Close with solid fill">
            <a:extLst>
              <a:ext uri="{FF2B5EF4-FFF2-40B4-BE49-F238E27FC236}">
                <a16:creationId xmlns:a16="http://schemas.microsoft.com/office/drawing/2014/main" id="{2E240949-0692-DF8C-6909-EAE73A75D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2839" y="2554973"/>
            <a:ext cx="593080" cy="593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F04B43-A263-A2F7-1108-C3C69B010370}"/>
                  </a:ext>
                </a:extLst>
              </p:cNvPr>
              <p:cNvSpPr txBox="1"/>
              <p:nvPr/>
            </p:nvSpPr>
            <p:spPr>
              <a:xfrm>
                <a:off x="346387" y="1374789"/>
                <a:ext cx="7705956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Implementing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badi" panose="020B0604020104020204" pitchFamily="34" charset="0"/>
                  </a:rPr>
                  <a:t>requires the exact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F04B43-A263-A2F7-1108-C3C69B010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7" y="1374789"/>
                <a:ext cx="7705956" cy="462947"/>
              </a:xfrm>
              <a:prstGeom prst="rect">
                <a:avLst/>
              </a:prstGeom>
              <a:blipFill>
                <a:blip r:embed="rId13"/>
                <a:stretch>
                  <a:fillRect l="-658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26B531-7DBB-96B3-536D-09087CFB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5B6C6BA-A41A-8CF4-B9BD-16458E0B973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7899" y="461820"/>
                <a:ext cx="8534400" cy="64633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Implementations </a:t>
                </a:r>
                <a:r>
                  <a:rPr lang="en-US" dirty="0"/>
                  <a:t>without exact knowledge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5B6C6BA-A41A-8CF4-B9BD-16458E0B9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7899" y="461820"/>
                <a:ext cx="8534400" cy="646331"/>
              </a:xfrm>
              <a:blipFill>
                <a:blip r:embed="rId14"/>
                <a:stretch>
                  <a:fillRect l="-1783" t="-769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623125D-6A53-FABE-C406-81F36B5B1CC1}"/>
              </a:ext>
            </a:extLst>
          </p:cNvPr>
          <p:cNvGrpSpPr/>
          <p:nvPr/>
        </p:nvGrpSpPr>
        <p:grpSpPr>
          <a:xfrm>
            <a:off x="457200" y="1929735"/>
            <a:ext cx="3750701" cy="1732189"/>
            <a:chOff x="457200" y="1809750"/>
            <a:chExt cx="3750701" cy="136920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FBC15F-305A-78A0-CF4C-70AEC26E416B}"/>
                </a:ext>
              </a:extLst>
            </p:cNvPr>
            <p:cNvSpPr/>
            <p:nvPr/>
          </p:nvSpPr>
          <p:spPr>
            <a:xfrm>
              <a:off x="457200" y="1809751"/>
              <a:ext cx="3750701" cy="136920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4DBB1CD-5CEF-8871-4CFE-06AB2C224E8D}"/>
                    </a:ext>
                  </a:extLst>
                </p:cNvPr>
                <p:cNvSpPr txBox="1"/>
                <p:nvPr/>
              </p:nvSpPr>
              <p:spPr>
                <a:xfrm>
                  <a:off x="457200" y="1809750"/>
                  <a:ext cx="3722627" cy="243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Method 1: Assuming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1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 special distributions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4DBB1CD-5CEF-8871-4CFE-06AB2C224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809750"/>
                  <a:ext cx="3722627" cy="243281"/>
                </a:xfrm>
                <a:prstGeom prst="rect">
                  <a:avLst/>
                </a:prstGeom>
                <a:blipFill>
                  <a:blip r:embed="rId15"/>
                  <a:stretch>
                    <a:fillRect l="-680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0A5EDD1-9672-3C54-25A5-8DDBDC06DA00}"/>
              </a:ext>
            </a:extLst>
          </p:cNvPr>
          <p:cNvSpPr txBox="1"/>
          <p:nvPr/>
        </p:nvSpPr>
        <p:spPr>
          <a:xfrm>
            <a:off x="723899" y="2717571"/>
            <a:ext cx="321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Readily known algorithms such as SGD, SignSGD and ClipSGD.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004FD1-5218-3D4E-5CE6-4C48C6696A7E}"/>
              </a:ext>
            </a:extLst>
          </p:cNvPr>
          <p:cNvGrpSpPr/>
          <p:nvPr/>
        </p:nvGrpSpPr>
        <p:grpSpPr>
          <a:xfrm>
            <a:off x="4719569" y="2571750"/>
            <a:ext cx="3750701" cy="1471192"/>
            <a:chOff x="4738436" y="3316864"/>
            <a:chExt cx="3750701" cy="14049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4576FC-666E-CE3E-748A-420C49774789}"/>
                </a:ext>
              </a:extLst>
            </p:cNvPr>
            <p:cNvSpPr/>
            <p:nvPr/>
          </p:nvSpPr>
          <p:spPr>
            <a:xfrm>
              <a:off x="4738436" y="3316864"/>
              <a:ext cx="3750701" cy="1404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5FF023-F1C1-0DD7-CCDB-686CCA8F3DEA}"/>
                </a:ext>
              </a:extLst>
            </p:cNvPr>
            <p:cNvSpPr txBox="1"/>
            <p:nvPr/>
          </p:nvSpPr>
          <p:spPr>
            <a:xfrm>
              <a:off x="5278544" y="4032191"/>
              <a:ext cx="2978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badi" panose="020B0604020104020204" pitchFamily="34" charset="0"/>
                </a:rPr>
                <a:t>Hard, expensive, inaccurate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2E56045-62B9-DC83-CCBA-C9B2E29DC977}"/>
                    </a:ext>
                  </a:extLst>
                </p:cNvPr>
                <p:cNvSpPr txBox="1"/>
                <p:nvPr/>
              </p:nvSpPr>
              <p:spPr>
                <a:xfrm>
                  <a:off x="4752474" y="3328515"/>
                  <a:ext cx="3722627" cy="49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Method 2: Fit a distribution on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</m:oMath>
                  </a14:m>
                  <a:r>
                    <a:rPr lang="en-US" sz="1400" b="1" dirty="0">
                      <a:solidFill>
                        <a:schemeClr val="accent4"/>
                      </a:solidFill>
                    </a:rPr>
                    <a:t> and calculate the pdf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endParaRPr lang="en-US" sz="1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2E56045-62B9-DC83-CCBA-C9B2E29DC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474" y="3328515"/>
                  <a:ext cx="3722627" cy="499647"/>
                </a:xfrm>
                <a:prstGeom prst="rect">
                  <a:avLst/>
                </a:prstGeom>
                <a:blipFill>
                  <a:blip r:embed="rId16"/>
                  <a:stretch>
                    <a:fillRect l="-339" t="-2381" r="-1356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87FC10-E76D-5CA8-CDD0-4455EB6BE8B7}"/>
              </a:ext>
            </a:extLst>
          </p:cNvPr>
          <p:cNvGrpSpPr/>
          <p:nvPr/>
        </p:nvGrpSpPr>
        <p:grpSpPr>
          <a:xfrm>
            <a:off x="457200" y="2571750"/>
            <a:ext cx="3750701" cy="1471192"/>
            <a:chOff x="457200" y="2776958"/>
            <a:chExt cx="3750701" cy="14711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DB64CC8-6E51-16EE-58A6-18A5CF86E197}"/>
                </a:ext>
              </a:extLst>
            </p:cNvPr>
            <p:cNvGrpSpPr/>
            <p:nvPr/>
          </p:nvGrpSpPr>
          <p:grpSpPr>
            <a:xfrm>
              <a:off x="457200" y="2776958"/>
              <a:ext cx="3750701" cy="1471192"/>
              <a:chOff x="457200" y="3318286"/>
              <a:chExt cx="3750701" cy="169186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64A333-1984-E260-1781-A6F17676AE64}"/>
                  </a:ext>
                </a:extLst>
              </p:cNvPr>
              <p:cNvSpPr/>
              <p:nvPr/>
            </p:nvSpPr>
            <p:spPr>
              <a:xfrm>
                <a:off x="457200" y="3318286"/>
                <a:ext cx="3750701" cy="16918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0323600-B184-EDC5-B1FE-48E13B3E1E7F}"/>
                      </a:ext>
                    </a:extLst>
                  </p:cNvPr>
                  <p:cNvSpPr txBox="1"/>
                  <p:nvPr/>
                </p:nvSpPr>
                <p:spPr>
                  <a:xfrm>
                    <a:off x="485274" y="3361107"/>
                    <a:ext cx="3722627" cy="601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accent4"/>
                        </a:solidFill>
                      </a:rPr>
                      <a:t>Method 2: Fit a distribution on </a:t>
                    </a:r>
                    <a14:m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oMath>
                    </a14:m>
                    <a:r>
                      <a:rPr lang="en-US" sz="1400" b="1" dirty="0">
                        <a:solidFill>
                          <a:schemeClr val="accent4"/>
                        </a:solidFill>
                      </a:rPr>
                      <a:t> and calculate the pdf </a:t>
                    </a:r>
                    <a14:m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a14:m>
                    <a:endParaRPr lang="en-US" sz="1400" b="1" dirty="0">
                      <a:solidFill>
                        <a:schemeClr val="accent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0323600-B184-EDC5-B1FE-48E13B3E1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274" y="3361107"/>
                    <a:ext cx="3722627" cy="60170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80" t="-2381" r="-1361" b="-95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94B543-2183-C433-BE08-BAE61BCB9064}"/>
                    </a:ext>
                  </a:extLst>
                </p:cNvPr>
                <p:cNvSpPr txBox="1"/>
                <p:nvPr/>
              </p:nvSpPr>
              <p:spPr>
                <a:xfrm>
                  <a:off x="995377" y="3319898"/>
                  <a:ext cx="2874636" cy="739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badi" panose="020B0604020104020204" pitchFamily="34" charset="0"/>
                    </a:rPr>
                    <a:t>Implementing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(⋅)</m:t>
                          </m:r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94B543-2183-C433-BE08-BAE61BCB90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377" y="3319898"/>
                  <a:ext cx="2874636" cy="739946"/>
                </a:xfrm>
                <a:prstGeom prst="rect">
                  <a:avLst/>
                </a:prstGeom>
                <a:blipFill>
                  <a:blip r:embed="rId12"/>
                  <a:stretch>
                    <a:fillRect l="-1762" t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13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72B39D1-EEC9-C9EB-F738-540E9F05F427}"/>
              </a:ext>
            </a:extLst>
          </p:cNvPr>
          <p:cNvSpPr/>
          <p:nvPr/>
        </p:nvSpPr>
        <p:spPr>
          <a:xfrm>
            <a:off x="4814636" y="1663097"/>
            <a:ext cx="4100764" cy="304225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graph of multicolored lines&#10;&#10;Description automatically generated">
            <a:extLst>
              <a:ext uri="{FF2B5EF4-FFF2-40B4-BE49-F238E27FC236}">
                <a16:creationId xmlns:a16="http://schemas.microsoft.com/office/drawing/2014/main" id="{086FBFAD-13F0-E92A-C7F1-8D47274D7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4" y="2043859"/>
            <a:ext cx="4054820" cy="2432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C2682-83A9-CB48-45EE-0C2329C8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Empirical Contributions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4058E-60EF-D11B-0BD5-07788E1AE010}"/>
              </a:ext>
            </a:extLst>
          </p:cNvPr>
          <p:cNvSpPr txBox="1"/>
          <p:nvPr/>
        </p:nvSpPr>
        <p:spPr>
          <a:xfrm>
            <a:off x="321701" y="1028964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j-lt"/>
              </a:rPr>
              <a:t>An implementable algorithm for that works for machine learning.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B64CC8-6E51-16EE-58A6-18A5CF86E197}"/>
              </a:ext>
            </a:extLst>
          </p:cNvPr>
          <p:cNvGrpSpPr/>
          <p:nvPr/>
        </p:nvGrpSpPr>
        <p:grpSpPr>
          <a:xfrm>
            <a:off x="409072" y="1663098"/>
            <a:ext cx="4100764" cy="3042252"/>
            <a:chOff x="471236" y="3093105"/>
            <a:chExt cx="3750701" cy="16918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64A333-1984-E260-1781-A6F17676AE64}"/>
                </a:ext>
              </a:extLst>
            </p:cNvPr>
            <p:cNvSpPr/>
            <p:nvPr/>
          </p:nvSpPr>
          <p:spPr>
            <a:xfrm>
              <a:off x="471236" y="3093105"/>
              <a:ext cx="3750701" cy="1691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323600-B184-EDC5-B1FE-48E13B3E1E7F}"/>
                </a:ext>
              </a:extLst>
            </p:cNvPr>
            <p:cNvSpPr txBox="1"/>
            <p:nvPr/>
          </p:nvSpPr>
          <p:spPr>
            <a:xfrm>
              <a:off x="471236" y="3108458"/>
              <a:ext cx="3722627" cy="25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4"/>
                  </a:solidFill>
                </a:rPr>
                <a:t>Our method: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94B543-2183-C433-BE08-BAE61BCB9064}"/>
                  </a:ext>
                </a:extLst>
              </p:cNvPr>
              <p:cNvSpPr txBox="1"/>
              <p:nvPr/>
            </p:nvSpPr>
            <p:spPr>
              <a:xfrm>
                <a:off x="455622" y="2013735"/>
                <a:ext cx="400121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badi" panose="020B0604020104020204" pitchFamily="34" charset="0"/>
                  </a:rPr>
                  <a:t>Conduct </a:t>
                </a:r>
                <a:r>
                  <a:rPr lang="en-US" dirty="0">
                    <a:solidFill>
                      <a:srgbClr val="00B0F0"/>
                    </a:solidFill>
                    <a:latin typeface="Abadi" panose="020B0604020104020204" pitchFamily="34" charset="0"/>
                  </a:rPr>
                  <a:t>extensive empirical</a:t>
                </a:r>
                <a:r>
                  <a:rPr lang="en-US" dirty="0">
                    <a:latin typeface="Abadi" panose="020B0604020104020204" pitchFamily="34" charset="0"/>
                  </a:rPr>
                  <a:t> studies on stochastic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and find </a:t>
                </a:r>
                <a:r>
                  <a:rPr lang="en-US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Student’s </a:t>
                </a:r>
                <a:r>
                  <a:rPr lang="en-US" i="1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t</a:t>
                </a:r>
                <a:r>
                  <a:rPr lang="en-US" dirty="0">
                    <a:latin typeface="Abadi" panose="020B0604020104020204" pitchFamily="34" charset="0"/>
                  </a:rPr>
                  <a:t> to be a flexible family of distributions to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badi" panose="020B0604020104020204" pitchFamily="34" charset="0"/>
                  </a:rPr>
                  <a:t>Derive a simple analytical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using Student’s </a:t>
                </a:r>
                <a:r>
                  <a:rPr lang="en-US" i="1" dirty="0">
                    <a:latin typeface="Abadi" panose="020B0604020104020204" pitchFamily="34" charset="0"/>
                  </a:rPr>
                  <a:t>t</a:t>
                </a:r>
                <a:r>
                  <a:rPr lang="en-US" dirty="0">
                    <a:latin typeface="Abadi" panose="020B0604020104020204" pitchFamily="34" charset="0"/>
                  </a:rPr>
                  <a:t> pdf.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badi" panose="020B0604020104020204" pitchFamily="34" charset="0"/>
                  </a:rPr>
                  <a:t>Develop a simple method to </a:t>
                </a:r>
                <a:r>
                  <a:rPr lang="en-US" dirty="0">
                    <a:solidFill>
                      <a:srgbClr val="00B0F0"/>
                    </a:solidFill>
                    <a:latin typeface="Abadi" panose="020B0604020104020204" pitchFamily="34" charset="0"/>
                  </a:rPr>
                  <a:t>estimate</a:t>
                </a:r>
                <a:r>
                  <a:rPr lang="en-US" dirty="0">
                    <a:latin typeface="Abadi" panose="020B0604020104020204" pitchFamily="34" charset="0"/>
                  </a:rPr>
                  <a:t> distribution parameters in an online manner.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94B543-2183-C433-BE08-BAE61BCB9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2" y="2013735"/>
                <a:ext cx="4001218" cy="2585323"/>
              </a:xfrm>
              <a:prstGeom prst="rect">
                <a:avLst/>
              </a:prstGeom>
              <a:blipFill>
                <a:blip r:embed="rId4"/>
                <a:stretch>
                  <a:fillRect l="-1270" t="-980" r="-2222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542650A-1BDC-BA32-C28A-5209337EB6D0}"/>
              </a:ext>
            </a:extLst>
          </p:cNvPr>
          <p:cNvSpPr txBox="1"/>
          <p:nvPr/>
        </p:nvSpPr>
        <p:spPr>
          <a:xfrm>
            <a:off x="4814636" y="1690704"/>
            <a:ext cx="407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Our method in practice: (e.g., MNIST)</a:t>
            </a:r>
          </a:p>
        </p:txBody>
      </p:sp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C421350F-1A01-7071-E9DF-A4DF14061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9962" y="2150768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12997-FC90-09E6-05BC-61A79CB4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B6694-BF1F-AFA6-390E-E0ECDA7E8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657350"/>
            <a:ext cx="7391400" cy="1752600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Theoretical results</a:t>
            </a:r>
            <a:endParaRPr lang="en-US" sz="1800" dirty="0">
              <a:latin typeface="Abadi" panose="020B06040201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B6F064-4CF9-C52D-BF9C-0B5B61F8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: framework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5362934-646A-D5DF-9D20-B12BE682ABCB}"/>
              </a:ext>
            </a:extLst>
          </p:cNvPr>
          <p:cNvSpPr txBox="1"/>
          <p:nvPr/>
        </p:nvSpPr>
        <p:spPr>
          <a:xfrm>
            <a:off x="3508008" y="1177489"/>
            <a:ext cx="211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badi" panose="020B0604020104020204" pitchFamily="34" charset="0"/>
              </a:rPr>
              <a:t>J</a:t>
            </a:r>
            <a:r>
              <a:rPr lang="en-US" sz="1200" dirty="0">
                <a:solidFill>
                  <a:schemeClr val="accent5"/>
                </a:solidFill>
                <a:latin typeface="Abadi" panose="020B0604020104020204" pitchFamily="34" charset="0"/>
              </a:rPr>
              <a:t>, Xiao, and Allen-Zhu (2024)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903ACEF-9FB6-2716-E83F-3B709E077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5105400" cy="2869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6320D-E0F7-AA0E-F20A-5C8D9E70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: framework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5362934-646A-D5DF-9D20-B12BE682ABCB}"/>
              </a:ext>
            </a:extLst>
          </p:cNvPr>
          <p:cNvSpPr txBox="1"/>
          <p:nvPr/>
        </p:nvSpPr>
        <p:spPr>
          <a:xfrm>
            <a:off x="3508008" y="1177489"/>
            <a:ext cx="211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badi" panose="020B0604020104020204" pitchFamily="34" charset="0"/>
              </a:rPr>
              <a:t>J</a:t>
            </a:r>
            <a:r>
              <a:rPr lang="en-US" sz="1200" dirty="0">
                <a:solidFill>
                  <a:schemeClr val="accent5"/>
                </a:solidFill>
                <a:latin typeface="Abadi" panose="020B0604020104020204" pitchFamily="34" charset="0"/>
              </a:rPr>
              <a:t>, Xiao, and Allen-Zhu 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893AD9-C0C4-88E8-FF36-23102C170BED}"/>
                  </a:ext>
                </a:extLst>
              </p:cNvPr>
              <p:cNvSpPr/>
              <p:nvPr/>
            </p:nvSpPr>
            <p:spPr>
              <a:xfrm>
                <a:off x="208203" y="2212226"/>
                <a:ext cx="1143000" cy="37662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893AD9-C0C4-88E8-FF36-23102C170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03" y="2212226"/>
                <a:ext cx="1143000" cy="376627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953FC9-2AA2-460E-EA54-3C4492D9E9B6}"/>
                  </a:ext>
                </a:extLst>
              </p:cNvPr>
              <p:cNvSpPr/>
              <p:nvPr/>
            </p:nvSpPr>
            <p:spPr>
              <a:xfrm>
                <a:off x="4844676" y="1581150"/>
                <a:ext cx="2080029" cy="78172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14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onst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lit/>
                            </m:rPr>
                            <a:rPr lang="en-US" sz="14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14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14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14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14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953FC9-2AA2-460E-EA54-3C4492D9E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76" y="1581150"/>
                <a:ext cx="2080029" cy="781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608517D-EFB1-4BAA-EC87-4556C0294FFD}"/>
                  </a:ext>
                </a:extLst>
              </p:cNvPr>
              <p:cNvSpPr/>
              <p:nvPr/>
            </p:nvSpPr>
            <p:spPr>
              <a:xfrm>
                <a:off x="7185779" y="2119505"/>
                <a:ext cx="1828800" cy="56206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Select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 that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lit/>
                      </m:rP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m:rPr>
                        <m:lit/>
                      </m:rP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608517D-EFB1-4BAA-EC87-4556C0294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79" y="2119505"/>
                <a:ext cx="1828800" cy="562068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D8ED2D-CC9D-2195-CFAC-CCB69EC2B133}"/>
              </a:ext>
            </a:extLst>
          </p:cNvPr>
          <p:cNvCxnSpPr>
            <a:cxnSpLocks/>
            <a:stCxn id="56" idx="3"/>
            <a:endCxn id="4" idx="1"/>
          </p:cNvCxnSpPr>
          <p:nvPr/>
        </p:nvCxnSpPr>
        <p:spPr>
          <a:xfrm flipV="1">
            <a:off x="1351203" y="2400539"/>
            <a:ext cx="1785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44B631-7CBB-B9FB-6D91-43249C0917C7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6924705" y="1972011"/>
            <a:ext cx="261074" cy="4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5FE1E2-EB79-914E-69DA-14F9B10E2E99}"/>
                  </a:ext>
                </a:extLst>
              </p:cNvPr>
              <p:cNvSpPr/>
              <p:nvPr/>
            </p:nvSpPr>
            <p:spPr>
              <a:xfrm>
                <a:off x="1529770" y="1972012"/>
                <a:ext cx="1828800" cy="8570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Bound one-step improvement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5FE1E2-EB79-914E-69DA-14F9B10E2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70" y="1972012"/>
                <a:ext cx="1828800" cy="85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53F99E-A856-6A03-3783-30A5348C9A47}"/>
                  </a:ext>
                </a:extLst>
              </p:cNvPr>
              <p:cNvSpPr/>
              <p:nvPr/>
            </p:nvSpPr>
            <p:spPr>
              <a:xfrm>
                <a:off x="3528763" y="1783698"/>
                <a:ext cx="1143000" cy="37662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53F99E-A856-6A03-3783-30A5348C9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763" y="1783698"/>
                <a:ext cx="1143000" cy="376627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A54BED5-E36A-8C11-38B1-BC1F31AB7D8A}"/>
                  </a:ext>
                </a:extLst>
              </p:cNvPr>
              <p:cNvSpPr/>
              <p:nvPr/>
            </p:nvSpPr>
            <p:spPr>
              <a:xfrm>
                <a:off x="3528763" y="2640752"/>
                <a:ext cx="1143000" cy="37662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A54BED5-E36A-8C11-38B1-BC1F31AB7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763" y="2640752"/>
                <a:ext cx="1143000" cy="376627"/>
              </a:xfrm>
              <a:prstGeom prst="rect">
                <a:avLst/>
              </a:prstGeom>
              <a:blipFill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451B1A-F58C-F503-1EF3-86ABD59E75D6}"/>
                  </a:ext>
                </a:extLst>
              </p:cNvPr>
              <p:cNvSpPr/>
              <p:nvPr/>
            </p:nvSpPr>
            <p:spPr>
              <a:xfrm>
                <a:off x="4841955" y="2438204"/>
                <a:ext cx="2082750" cy="78172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cons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lit/>
                        </m:rP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m:rPr>
                          <m:lit/>
                        </m:rP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451B1A-F58C-F503-1EF3-86ABD59E7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55" y="2438204"/>
                <a:ext cx="2082750" cy="781721"/>
              </a:xfrm>
              <a:prstGeom prst="rect">
                <a:avLst/>
              </a:prstGeom>
              <a:blipFill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923C91-3D16-B428-ACE7-72C9F6540B63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358570" y="1972012"/>
            <a:ext cx="170193" cy="42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066431-61E9-2B49-27EB-C3A7144E7D29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3358570" y="2400539"/>
            <a:ext cx="170193" cy="42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F4E86A-A2E7-C19B-B706-3E3E576B135D}"/>
              </a:ext>
            </a:extLst>
          </p:cNvPr>
          <p:cNvCxnSpPr>
            <a:cxnSpLocks/>
            <a:stCxn id="5" idx="3"/>
            <a:endCxn id="58" idx="1"/>
          </p:cNvCxnSpPr>
          <p:nvPr/>
        </p:nvCxnSpPr>
        <p:spPr>
          <a:xfrm flipV="1">
            <a:off x="4671763" y="1972011"/>
            <a:ext cx="1729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A28D56-BB2F-FF4E-C444-8F6F16A3865E}"/>
              </a:ext>
            </a:extLst>
          </p:cNvPr>
          <p:cNvCxnSpPr>
            <a:cxnSpLocks/>
            <a:stCxn id="6" idx="3"/>
            <a:endCxn id="24" idx="1"/>
          </p:cNvCxnSpPr>
          <p:nvPr/>
        </p:nvCxnSpPr>
        <p:spPr>
          <a:xfrm flipV="1">
            <a:off x="4671763" y="2829065"/>
            <a:ext cx="1701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39797A-DAE1-FF67-8D7C-9589080B5189}"/>
              </a:ext>
            </a:extLst>
          </p:cNvPr>
          <p:cNvCxnSpPr>
            <a:cxnSpLocks/>
            <a:stCxn id="24" idx="3"/>
            <a:endCxn id="59" idx="1"/>
          </p:cNvCxnSpPr>
          <p:nvPr/>
        </p:nvCxnSpPr>
        <p:spPr>
          <a:xfrm flipV="1">
            <a:off x="6924705" y="2400539"/>
            <a:ext cx="261074" cy="428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903ACEF-9FB6-2716-E83F-3B709E0777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0" y="2080"/>
            <a:ext cx="2402520" cy="135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6320D-E0F7-AA0E-F20A-5C8D9E70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4" grpId="0" animBg="1"/>
      <p:bldP spid="5" grpId="0" animBg="1"/>
      <p:bldP spid="6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49DC8F-24C5-9423-9623-24641E699B68}"/>
                  </a:ext>
                </a:extLst>
              </p:cNvPr>
              <p:cNvSpPr txBox="1"/>
              <p:nvPr/>
            </p:nvSpPr>
            <p:spPr>
              <a:xfrm>
                <a:off x="244627" y="3333750"/>
                <a:ext cx="463217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Key assumptions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:</a:t>
                </a:r>
                <a:endParaRPr lang="en-US" dirty="0">
                  <a:latin typeface="Abadi" panose="020B0604020104020204" pitchFamily="34" charset="0"/>
                </a:endParaRP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600" dirty="0">
                    <a:latin typeface="Abadi" panose="020B0604020104020204" pitchFamily="34" charset="0"/>
                  </a:rPr>
                  <a:t>odd;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49DC8F-24C5-9423-9623-24641E699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7" y="3333750"/>
                <a:ext cx="4632174" cy="615553"/>
              </a:xfrm>
              <a:prstGeom prst="rect">
                <a:avLst/>
              </a:prstGeom>
              <a:blipFill>
                <a:blip r:embed="rId4"/>
                <a:stretch>
                  <a:fillRect t="-4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5640A-8ADA-DF8D-CD7E-BAC92A072E7C}"/>
                  </a:ext>
                </a:extLst>
              </p:cNvPr>
              <p:cNvSpPr txBox="1"/>
              <p:nvPr/>
            </p:nvSpPr>
            <p:spPr>
              <a:xfrm>
                <a:off x="682271" y="2904427"/>
                <a:ext cx="72052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badi" panose="020B0604020104020204" pitchFamily="34" charset="0"/>
                  </a:rPr>
                  <a:t>Define</a:t>
                </a:r>
                <a:r>
                  <a:rPr lang="en-US" sz="1400" b="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(⋅)=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⋅+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, the expected update.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5640A-8ADA-DF8D-CD7E-BAC92A07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1" y="2904427"/>
                <a:ext cx="7205230" cy="307777"/>
              </a:xfrm>
              <a:prstGeom prst="rect">
                <a:avLst/>
              </a:prstGeom>
              <a:blipFill>
                <a:blip r:embed="rId13"/>
                <a:stretch>
                  <a:fillRect l="-17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B5D139-E722-EFEC-AA0E-060A513246C2}"/>
                  </a:ext>
                </a:extLst>
              </p:cNvPr>
              <p:cNvSpPr txBox="1"/>
              <p:nvPr/>
            </p:nvSpPr>
            <p:spPr>
              <a:xfrm>
                <a:off x="244627" y="3849717"/>
                <a:ext cx="6791289" cy="791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0" lvl="1" indent="-400050">
                  <a:lnSpc>
                    <a:spcPct val="150000"/>
                  </a:lnSpc>
                  <a:buFont typeface="+mj-lt"/>
                  <a:buAutoNum type="romanUcPeriod" startAt="2"/>
                </a:pPr>
                <a:r>
                  <a:rPr lang="en-US" sz="1600" b="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Abadi" panose="020B0604020104020204" pitchFamily="34" charset="0"/>
                  </a:rPr>
                  <a:t>is twice differentiable with Lipschitz second-order derivative;</a:t>
                </a:r>
              </a:p>
              <a:p>
                <a:pPr marL="857250" lvl="1" indent="-400050">
                  <a:lnSpc>
                    <a:spcPct val="150000"/>
                  </a:lnSpc>
                  <a:buFont typeface="+mj-lt"/>
                  <a:buAutoNum type="romanUcPeriod" startAt="2"/>
                </a:pPr>
                <a:r>
                  <a:rPr lang="en-US" sz="16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600" dirty="0">
                    <a:latin typeface="Abadi" panose="020B0604020104020204" pitchFamily="34" charset="0"/>
                  </a:rPr>
                  <a:t>; </a:t>
                </a:r>
                <a:endParaRPr lang="en-US" sz="1600" dirty="0">
                  <a:solidFill>
                    <a:schemeClr val="accent3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B5D139-E722-EFEC-AA0E-060A51324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7" y="3849717"/>
                <a:ext cx="6791289" cy="791627"/>
              </a:xfrm>
              <a:prstGeom prst="rect">
                <a:avLst/>
              </a:prstGeom>
              <a:blipFill>
                <a:blip r:embed="rId14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3BA936-3968-4CA9-3735-600E814A3AEB}"/>
                  </a:ext>
                </a:extLst>
              </p:cNvPr>
              <p:cNvSpPr txBox="1"/>
              <p:nvPr/>
            </p:nvSpPr>
            <p:spPr>
              <a:xfrm>
                <a:off x="5040069" y="3111656"/>
                <a:ext cx="4027731" cy="61651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d>
                      <m:dPr>
                        <m:begChr m:val="|"/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3BA936-3968-4CA9-3735-600E814A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69" y="3111656"/>
                <a:ext cx="4027731" cy="616515"/>
              </a:xfrm>
              <a:prstGeom prst="rect">
                <a:avLst/>
              </a:prstGeom>
              <a:blipFill>
                <a:blip r:embed="rId15"/>
                <a:stretch>
                  <a:fillRect b="-8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75D524-BFD1-8DFC-1A1A-3CB53085A911}"/>
              </a:ext>
            </a:extLst>
          </p:cNvPr>
          <p:cNvCxnSpPr>
            <a:cxnSpLocks/>
          </p:cNvCxnSpPr>
          <p:nvPr/>
        </p:nvCxnSpPr>
        <p:spPr>
          <a:xfrm flipV="1">
            <a:off x="2209800" y="3673642"/>
            <a:ext cx="3124200" cy="81864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532382F-F8C5-9F7F-6B74-16551296BF86}"/>
              </a:ext>
            </a:extLst>
          </p:cNvPr>
          <p:cNvGrpSpPr/>
          <p:nvPr/>
        </p:nvGrpSpPr>
        <p:grpSpPr>
          <a:xfrm>
            <a:off x="682271" y="1075551"/>
            <a:ext cx="7768672" cy="1800999"/>
            <a:chOff x="682271" y="1075551"/>
            <a:chExt cx="7768672" cy="180099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CA19FEB-7396-61B2-BF8B-584D18D98EF6}"/>
                </a:ext>
              </a:extLst>
            </p:cNvPr>
            <p:cNvGrpSpPr/>
            <p:nvPr/>
          </p:nvGrpSpPr>
          <p:grpSpPr>
            <a:xfrm>
              <a:off x="682271" y="1415806"/>
              <a:ext cx="7768672" cy="1460744"/>
              <a:chOff x="286986" y="2058032"/>
              <a:chExt cx="8715494" cy="1638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0F893AD9-C0C4-88E8-FF36-23102C170BED}"/>
                      </a:ext>
                    </a:extLst>
                  </p:cNvPr>
                  <p:cNvSpPr/>
                  <p:nvPr/>
                </p:nvSpPr>
                <p:spPr>
                  <a:xfrm>
                    <a:off x="286986" y="2689108"/>
                    <a:ext cx="1143000" cy="376627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latin typeface="Abadi" panose="020B0604020104020204" pitchFamily="34" charset="0"/>
                      </a:rPr>
                      <a:t>Any </a:t>
                    </a:r>
                    <a14:m>
                      <m:oMath xmlns:m="http://schemas.openxmlformats.org/officeDocument/2006/math">
                        <m:r>
                          <a:rPr lang="en-US" sz="11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0F893AD9-C0C4-88E8-FF36-23102C170B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986" y="2689108"/>
                    <a:ext cx="1143000" cy="37662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D0953FC9-2AA2-460E-EA54-3C4492D9E9B6}"/>
                      </a:ext>
                    </a:extLst>
                  </p:cNvPr>
                  <p:cNvSpPr/>
                  <p:nvPr/>
                </p:nvSpPr>
                <p:spPr>
                  <a:xfrm>
                    <a:off x="4923459" y="2058032"/>
                    <a:ext cx="2080029" cy="781721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100" i="1" dirty="0">
                      <a:solidFill>
                        <a:schemeClr val="accent3"/>
                      </a:solidFill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const</m:t>
                          </m:r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lit/>
                                </m:r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D0953FC9-2AA2-460E-EA54-3C4492D9E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459" y="2058032"/>
                    <a:ext cx="2080029" cy="78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608517D-EFB1-4BAA-EC87-4556C0294FFD}"/>
                      </a:ext>
                    </a:extLst>
                  </p:cNvPr>
                  <p:cNvSpPr/>
                  <p:nvPr/>
                </p:nvSpPr>
                <p:spPr>
                  <a:xfrm>
                    <a:off x="7173680" y="2589864"/>
                    <a:ext cx="1828800" cy="562068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Select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1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a14:m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 that minimizes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lit/>
                          </m:rPr>
                          <a:rPr lang="en-US" sz="11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11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sz="11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1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11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11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endParaRPr lang="en-US" sz="11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608517D-EFB1-4BAA-EC87-4556C0294F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3680" y="2589864"/>
                    <a:ext cx="1828800" cy="56206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BD8ED2D-CC9D-2195-CFAC-CCB69EC2B133}"/>
                  </a:ext>
                </a:extLst>
              </p:cNvPr>
              <p:cNvCxnSpPr>
                <a:cxnSpLocks/>
                <a:stCxn id="56" idx="3"/>
                <a:endCxn id="4" idx="1"/>
              </p:cNvCxnSpPr>
              <p:nvPr/>
            </p:nvCxnSpPr>
            <p:spPr>
              <a:xfrm flipV="1">
                <a:off x="1429986" y="2877421"/>
                <a:ext cx="17856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A44B631-7CBB-B9FB-6D91-43249C0917C7}"/>
                  </a:ext>
                </a:extLst>
              </p:cNvPr>
              <p:cNvCxnSpPr>
                <a:cxnSpLocks/>
                <a:stCxn id="58" idx="3"/>
                <a:endCxn id="59" idx="1"/>
              </p:cNvCxnSpPr>
              <p:nvPr/>
            </p:nvCxnSpPr>
            <p:spPr>
              <a:xfrm>
                <a:off x="7003488" y="2448893"/>
                <a:ext cx="170192" cy="4220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A5FE1E2-EB79-914E-69DA-14F9B10E2E99}"/>
                      </a:ext>
                    </a:extLst>
                  </p:cNvPr>
                  <p:cNvSpPr/>
                  <p:nvPr/>
                </p:nvSpPr>
                <p:spPr>
                  <a:xfrm>
                    <a:off x="1608553" y="2448894"/>
                    <a:ext cx="1828800" cy="857054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Bound one-step improvement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1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A5FE1E2-EB79-914E-69DA-14F9B10E2E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8553" y="2448894"/>
                    <a:ext cx="1828800" cy="8570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1D53F99E-A856-6A03-3783-30A5348C9A47}"/>
                      </a:ext>
                    </a:extLst>
                  </p:cNvPr>
                  <p:cNvSpPr/>
                  <p:nvPr/>
                </p:nvSpPr>
                <p:spPr>
                  <a:xfrm>
                    <a:off x="3607546" y="2260580"/>
                    <a:ext cx="1143000" cy="376627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Any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endParaRPr lang="en-US" sz="11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1D53F99E-A856-6A03-3783-30A5348C9A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7546" y="2260580"/>
                    <a:ext cx="1143000" cy="37662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BA54BED5-E36A-8C11-38B1-BC1F31AB7D8A}"/>
                      </a:ext>
                    </a:extLst>
                  </p:cNvPr>
                  <p:cNvSpPr/>
                  <p:nvPr/>
                </p:nvSpPr>
                <p:spPr>
                  <a:xfrm>
                    <a:off x="3607546" y="3117634"/>
                    <a:ext cx="1143000" cy="376627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Any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a14:m>
                    <a:endParaRPr lang="en-US" sz="11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BA54BED5-E36A-8C11-38B1-BC1F31AB7D8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7546" y="3117634"/>
                    <a:ext cx="1143000" cy="37662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4451B1A-F58C-F503-1EF3-86ABD59E75D6}"/>
                      </a:ext>
                    </a:extLst>
                  </p:cNvPr>
                  <p:cNvSpPr/>
                  <p:nvPr/>
                </p:nvSpPr>
                <p:spPr>
                  <a:xfrm>
                    <a:off x="4920738" y="2915086"/>
                    <a:ext cx="2082750" cy="781721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100" i="1" dirty="0">
                      <a:solidFill>
                        <a:schemeClr val="accent3"/>
                      </a:solidFill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const</m:t>
                          </m:r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lit/>
                            </m:rP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4451B1A-F58C-F503-1EF3-86ABD59E75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0738" y="2915086"/>
                    <a:ext cx="2082750" cy="78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5923C91-3D16-B428-ACE7-72C9F6540B63}"/>
                  </a:ext>
                </a:extLst>
              </p:cNvPr>
              <p:cNvCxnSpPr>
                <a:stCxn id="4" idx="3"/>
                <a:endCxn id="5" idx="1"/>
              </p:cNvCxnSpPr>
              <p:nvPr/>
            </p:nvCxnSpPr>
            <p:spPr>
              <a:xfrm flipV="1">
                <a:off x="3437353" y="2448894"/>
                <a:ext cx="170193" cy="428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7066431-61E9-2B49-27EB-C3A7144E7D29}"/>
                  </a:ext>
                </a:extLst>
              </p:cNvPr>
              <p:cNvCxnSpPr>
                <a:stCxn id="4" idx="3"/>
                <a:endCxn id="6" idx="1"/>
              </p:cNvCxnSpPr>
              <p:nvPr/>
            </p:nvCxnSpPr>
            <p:spPr>
              <a:xfrm>
                <a:off x="3437353" y="2877421"/>
                <a:ext cx="170193" cy="428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F4E86A-A2E7-C19B-B706-3E3E576B135D}"/>
                  </a:ext>
                </a:extLst>
              </p:cNvPr>
              <p:cNvCxnSpPr>
                <a:cxnSpLocks/>
                <a:stCxn id="5" idx="3"/>
                <a:endCxn id="58" idx="1"/>
              </p:cNvCxnSpPr>
              <p:nvPr/>
            </p:nvCxnSpPr>
            <p:spPr>
              <a:xfrm flipV="1">
                <a:off x="4750546" y="2448893"/>
                <a:ext cx="17291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BA28D56-BB2F-FF4E-C444-8F6F16A3865E}"/>
                  </a:ext>
                </a:extLst>
              </p:cNvPr>
              <p:cNvCxnSpPr>
                <a:cxnSpLocks/>
                <a:stCxn id="6" idx="3"/>
                <a:endCxn id="24" idx="1"/>
              </p:cNvCxnSpPr>
              <p:nvPr/>
            </p:nvCxnSpPr>
            <p:spPr>
              <a:xfrm flipV="1">
                <a:off x="4750546" y="3305947"/>
                <a:ext cx="170192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E39797A-DAE1-FF67-8D7C-9589080B5189}"/>
                  </a:ext>
                </a:extLst>
              </p:cNvPr>
              <p:cNvCxnSpPr>
                <a:cxnSpLocks/>
                <a:stCxn id="24" idx="3"/>
                <a:endCxn id="59" idx="1"/>
              </p:cNvCxnSpPr>
              <p:nvPr/>
            </p:nvCxnSpPr>
            <p:spPr>
              <a:xfrm flipV="1">
                <a:off x="7003488" y="2870899"/>
                <a:ext cx="170192" cy="435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8B6F75-F385-6C35-FD85-4AC8DAA5DAB2}"/>
                </a:ext>
              </a:extLst>
            </p:cNvPr>
            <p:cNvSpPr txBox="1"/>
            <p:nvPr/>
          </p:nvSpPr>
          <p:spPr>
            <a:xfrm>
              <a:off x="3508008" y="1075551"/>
              <a:ext cx="208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badi" panose="020B0604020104020204" pitchFamily="34" charset="0"/>
                </a:rPr>
                <a:t>J</a:t>
              </a:r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, Xiao and Allen-Zhu (2024)</a:t>
              </a:r>
            </a:p>
          </p:txBody>
        </p:sp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A446573-3A4A-5EBB-79C9-DCEE3F9874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0" y="2080"/>
            <a:ext cx="2402520" cy="135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63F7A-0FD4-A413-3927-1E22F01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6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id="{734F334A-4D0F-3351-4B2C-1A3C1A44E5BE}"/>
              </a:ext>
            </a:extLst>
          </p:cNvPr>
          <p:cNvSpPr/>
          <p:nvPr/>
        </p:nvSpPr>
        <p:spPr>
          <a:xfrm>
            <a:off x="1501633" y="4495264"/>
            <a:ext cx="558099" cy="8877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D361599-8C96-278C-73AE-B2A53E5185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7899" y="461820"/>
                <a:ext cx="8534400" cy="64633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D361599-8C96-278C-73AE-B2A53E5185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7899" y="461820"/>
                <a:ext cx="8534400" cy="646331"/>
              </a:xfrm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0A84747-4398-B46D-763C-756A249F6B42}"/>
              </a:ext>
            </a:extLst>
          </p:cNvPr>
          <p:cNvGrpSpPr/>
          <p:nvPr/>
        </p:nvGrpSpPr>
        <p:grpSpPr>
          <a:xfrm>
            <a:off x="682271" y="1075551"/>
            <a:ext cx="7768672" cy="1800999"/>
            <a:chOff x="682271" y="1075551"/>
            <a:chExt cx="7768672" cy="18009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8779FD-5814-4EEF-CB5C-0F137D950409}"/>
                </a:ext>
              </a:extLst>
            </p:cNvPr>
            <p:cNvGrpSpPr/>
            <p:nvPr/>
          </p:nvGrpSpPr>
          <p:grpSpPr>
            <a:xfrm>
              <a:off x="682271" y="1415806"/>
              <a:ext cx="7768672" cy="1460744"/>
              <a:chOff x="286986" y="2058032"/>
              <a:chExt cx="8715494" cy="1638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4CFEE3E-348A-4461-6563-F928128F6DBD}"/>
                      </a:ext>
                    </a:extLst>
                  </p:cNvPr>
                  <p:cNvSpPr/>
                  <p:nvPr/>
                </p:nvSpPr>
                <p:spPr>
                  <a:xfrm>
                    <a:off x="286986" y="2689108"/>
                    <a:ext cx="1143000" cy="376627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Any </a:t>
                    </a:r>
                    <a14:m>
                      <m:oMath xmlns:m="http://schemas.openxmlformats.org/officeDocument/2006/math">
                        <m:r>
                          <a:rPr lang="en-US" sz="11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a14:m>
                    <a:endParaRPr lang="en-US" sz="11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4CFEE3E-348A-4461-6563-F928128F6DB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986" y="2689108"/>
                    <a:ext cx="1143000" cy="3766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4204A39-45E8-64F0-74F5-98EBBB256E0B}"/>
                      </a:ext>
                    </a:extLst>
                  </p:cNvPr>
                  <p:cNvSpPr/>
                  <p:nvPr/>
                </p:nvSpPr>
                <p:spPr>
                  <a:xfrm>
                    <a:off x="4923459" y="2058032"/>
                    <a:ext cx="2080029" cy="781721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100" i="1" dirty="0">
                      <a:solidFill>
                        <a:schemeClr val="accent3"/>
                      </a:solidFill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const</m:t>
                          </m:r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lit/>
                                </m:r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D0953FC9-2AA2-460E-EA54-3C4492D9E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459" y="2058032"/>
                    <a:ext cx="2080029" cy="78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9A4965E-4B90-851E-05CC-BB6A73008562}"/>
                      </a:ext>
                    </a:extLst>
                  </p:cNvPr>
                  <p:cNvSpPr/>
                  <p:nvPr/>
                </p:nvSpPr>
                <p:spPr>
                  <a:xfrm>
                    <a:off x="7173680" y="2589864"/>
                    <a:ext cx="1828800" cy="562068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rPr>
                      <a:t>Select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a14:m>
                    <a:r>
                      <a:rPr lang="en-US" sz="1100" dirty="0">
                        <a:solidFill>
                          <a:schemeClr val="accent1"/>
                        </a:solidFill>
                        <a:latin typeface="Abadi" panose="020B0604020104020204" pitchFamily="34" charset="0"/>
                      </a:rPr>
                      <a:t> </a:t>
                    </a:r>
                    <a:r>
                      <a:rPr lang="en-US" sz="11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rPr>
                      <a:t>that minimizes </a:t>
                    </a:r>
                    <a14:m>
                      <m:oMath xmlns:m="http://schemas.openxmlformats.org/officeDocument/2006/math">
                        <m:r>
                          <a:rPr lang="en-US" sz="11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m:rPr>
                            <m:lit/>
                          </m:rPr>
                          <a:rPr lang="en-US" sz="11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11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sz="11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sz="11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1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11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11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9A4965E-4B90-851E-05CC-BB6A730085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3680" y="2589864"/>
                    <a:ext cx="1828800" cy="5620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accent4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FD9F031-D324-8BF0-4026-24BC6043D5BB}"/>
                  </a:ext>
                </a:extLst>
              </p:cNvPr>
              <p:cNvCxnSpPr>
                <a:cxnSpLocks/>
                <a:stCxn id="20" idx="3"/>
                <a:endCxn id="30" idx="1"/>
              </p:cNvCxnSpPr>
              <p:nvPr/>
            </p:nvCxnSpPr>
            <p:spPr>
              <a:xfrm flipV="1">
                <a:off x="1429986" y="2877421"/>
                <a:ext cx="17856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B20BA4B-DA10-A29B-A92D-51D04CA199A2}"/>
                  </a:ext>
                </a:extLst>
              </p:cNvPr>
              <p:cNvCxnSpPr>
                <a:cxnSpLocks/>
                <a:stCxn id="22" idx="3"/>
                <a:endCxn id="25" idx="1"/>
              </p:cNvCxnSpPr>
              <p:nvPr/>
            </p:nvCxnSpPr>
            <p:spPr>
              <a:xfrm>
                <a:off x="7003488" y="2448893"/>
                <a:ext cx="170192" cy="4220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B2E6B443-B3F2-5AA1-A1D6-0441D04C5B0D}"/>
                      </a:ext>
                    </a:extLst>
                  </p:cNvPr>
                  <p:cNvSpPr/>
                  <p:nvPr/>
                </p:nvSpPr>
                <p:spPr>
                  <a:xfrm>
                    <a:off x="1608553" y="2448894"/>
                    <a:ext cx="1828800" cy="857054"/>
                  </a:xfrm>
                  <a:prstGeom prst="rect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Bound one-step improvement for</a:t>
                    </a:r>
                    <a:r>
                      <a:rPr lang="en-US" sz="1100" dirty="0">
                        <a:solidFill>
                          <a:schemeClr val="accent3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endParaRPr lang="en-US" sz="11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B2E6B443-B3F2-5AA1-A1D6-0441D04C5B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8553" y="2448894"/>
                    <a:ext cx="1828800" cy="8570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FDDDCA4-994B-6345-7778-E8BAB7D3ED11}"/>
                      </a:ext>
                    </a:extLst>
                  </p:cNvPr>
                  <p:cNvSpPr/>
                  <p:nvPr/>
                </p:nvSpPr>
                <p:spPr>
                  <a:xfrm>
                    <a:off x="3607546" y="2260580"/>
                    <a:ext cx="1143000" cy="376627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Any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endParaRPr lang="en-US" sz="11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FDDDCA4-994B-6345-7778-E8BAB7D3ED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7546" y="2260580"/>
                    <a:ext cx="1143000" cy="37662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9C512A4F-C3F5-E41B-C927-C89A3B2DC5B2}"/>
                      </a:ext>
                    </a:extLst>
                  </p:cNvPr>
                  <p:cNvSpPr/>
                  <p:nvPr/>
                </p:nvSpPr>
                <p:spPr>
                  <a:xfrm>
                    <a:off x="3607546" y="3117634"/>
                    <a:ext cx="1143000" cy="376627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3"/>
                        </a:solidFill>
                        <a:latin typeface="Abadi" panose="020B0604020104020204" pitchFamily="34" charset="0"/>
                      </a:rPr>
                      <a:t>Any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1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a14:m>
                    <a:endParaRPr lang="en-US" sz="11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9C512A4F-C3F5-E41B-C927-C89A3B2DC5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7546" y="3117634"/>
                    <a:ext cx="1143000" cy="37662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814BC89-F672-26E6-D053-F1BE33B39D86}"/>
                      </a:ext>
                    </a:extLst>
                  </p:cNvPr>
                  <p:cNvSpPr/>
                  <p:nvPr/>
                </p:nvSpPr>
                <p:spPr>
                  <a:xfrm>
                    <a:off x="4920738" y="2915086"/>
                    <a:ext cx="2082750" cy="781721"/>
                  </a:xfrm>
                  <a:prstGeom prst="rect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1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100" i="1" dirty="0">
                      <a:solidFill>
                        <a:schemeClr val="accent3"/>
                      </a:solidFill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const</m:t>
                          </m:r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lit/>
                            </m:rP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4451B1A-F58C-F503-1EF3-86ABD59E75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0738" y="2915086"/>
                    <a:ext cx="2082750" cy="78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3E7A5A6-FC91-A783-2EFF-2A36A0AE5353}"/>
                  </a:ext>
                </a:extLst>
              </p:cNvPr>
              <p:cNvCxnSpPr>
                <a:stCxn id="30" idx="3"/>
                <a:endCxn id="31" idx="1"/>
              </p:cNvCxnSpPr>
              <p:nvPr/>
            </p:nvCxnSpPr>
            <p:spPr>
              <a:xfrm flipV="1">
                <a:off x="3437353" y="2448894"/>
                <a:ext cx="170193" cy="428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2BE5990-07C9-633E-78BA-4D25F9A79096}"/>
                  </a:ext>
                </a:extLst>
              </p:cNvPr>
              <p:cNvCxnSpPr>
                <a:stCxn id="30" idx="3"/>
                <a:endCxn id="32" idx="1"/>
              </p:cNvCxnSpPr>
              <p:nvPr/>
            </p:nvCxnSpPr>
            <p:spPr>
              <a:xfrm>
                <a:off x="3437353" y="2877421"/>
                <a:ext cx="170193" cy="428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3629B11-D3CC-F55F-1408-CD2D6B9A3A40}"/>
                  </a:ext>
                </a:extLst>
              </p:cNvPr>
              <p:cNvCxnSpPr>
                <a:cxnSpLocks/>
                <a:stCxn id="31" idx="3"/>
                <a:endCxn id="22" idx="1"/>
              </p:cNvCxnSpPr>
              <p:nvPr/>
            </p:nvCxnSpPr>
            <p:spPr>
              <a:xfrm flipV="1">
                <a:off x="4750546" y="2448893"/>
                <a:ext cx="17291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1B5A722-5ACD-3335-E1F1-52AF571645B9}"/>
                  </a:ext>
                </a:extLst>
              </p:cNvPr>
              <p:cNvCxnSpPr>
                <a:cxnSpLocks/>
                <a:stCxn id="32" idx="3"/>
                <a:endCxn id="33" idx="1"/>
              </p:cNvCxnSpPr>
              <p:nvPr/>
            </p:nvCxnSpPr>
            <p:spPr>
              <a:xfrm flipV="1">
                <a:off x="4750546" y="3305947"/>
                <a:ext cx="170192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FDE7955-C999-19E9-98C1-68D7CDE1B254}"/>
                  </a:ext>
                </a:extLst>
              </p:cNvPr>
              <p:cNvCxnSpPr>
                <a:cxnSpLocks/>
                <a:stCxn id="33" idx="3"/>
                <a:endCxn id="25" idx="1"/>
              </p:cNvCxnSpPr>
              <p:nvPr/>
            </p:nvCxnSpPr>
            <p:spPr>
              <a:xfrm flipV="1">
                <a:off x="7003488" y="2870899"/>
                <a:ext cx="170192" cy="435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7F0C07-95F6-B3F0-51A9-E633BD635EFD}"/>
                </a:ext>
              </a:extLst>
            </p:cNvPr>
            <p:cNvSpPr txBox="1"/>
            <p:nvPr/>
          </p:nvSpPr>
          <p:spPr>
            <a:xfrm>
              <a:off x="3508008" y="1075551"/>
              <a:ext cx="208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badi" panose="020B0604020104020204" pitchFamily="34" charset="0"/>
                </a:rPr>
                <a:t>J</a:t>
              </a:r>
              <a:r>
                <a:rPr lang="en-US" sz="1200" dirty="0">
                  <a:solidFill>
                    <a:schemeClr val="accent5"/>
                  </a:solidFill>
                  <a:latin typeface="Abadi" panose="020B0604020104020204" pitchFamily="34" charset="0"/>
                </a:rPr>
                <a:t>, Xiao and Allen-Zhu (2024)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997842-47F4-B535-D685-2035E456A11A}"/>
                  </a:ext>
                </a:extLst>
              </p:cNvPr>
              <p:cNvSpPr txBox="1"/>
              <p:nvPr/>
            </p:nvSpPr>
            <p:spPr>
              <a:xfrm>
                <a:off x="1358477" y="3398326"/>
                <a:ext cx="6427043" cy="82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badi" panose="020B0604020104020204" pitchFamily="34" charset="0"/>
                  </a:rPr>
                  <a:t>When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m:rPr>
                            <m:lit/>
                          </m:r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/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badi" panose="020B0604020104020204" pitchFamily="34" charset="0"/>
                  </a:rPr>
                  <a:t>When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m:rPr>
                        <m:lit/>
                      </m:rP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997842-47F4-B535-D685-2035E456A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77" y="3398326"/>
                <a:ext cx="6427043" cy="824008"/>
              </a:xfrm>
              <a:prstGeom prst="rect">
                <a:avLst/>
              </a:prstGeom>
              <a:blipFill>
                <a:blip r:embed="rId12"/>
                <a:stretch>
                  <a:fillRect l="-5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EA9FC9-54CF-6E7D-8176-FB730A287D3C}"/>
                  </a:ext>
                </a:extLst>
              </p:cNvPr>
              <p:cNvSpPr txBox="1"/>
              <p:nvPr/>
            </p:nvSpPr>
            <p:spPr>
              <a:xfrm>
                <a:off x="190329" y="3029159"/>
                <a:ext cx="8763341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lit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cons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cons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m:rPr>
                          <m:lit/>
                        </m:rP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m:rPr>
                          <m:lit/>
                        </m:rP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EA9FC9-54CF-6E7D-8176-FB730A287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9" y="3029159"/>
                <a:ext cx="8763341" cy="439736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966C76-9024-FBED-EA40-4696F4C8A674}"/>
                  </a:ext>
                </a:extLst>
              </p:cNvPr>
              <p:cNvSpPr txBox="1"/>
              <p:nvPr/>
            </p:nvSpPr>
            <p:spPr>
              <a:xfrm>
                <a:off x="2488847" y="4351874"/>
                <a:ext cx="4166302" cy="37555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Key: Pick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Abadi" panose="020B0604020104020204" pitchFamily="34" charset="0"/>
                  </a:rPr>
                  <a:t>that minimizes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m:rPr>
                        <m:lit/>
                      </m:rP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966C76-9024-FBED-EA40-4696F4C8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47" y="4351874"/>
                <a:ext cx="4166302" cy="375552"/>
              </a:xfrm>
              <a:prstGeom prst="rect">
                <a:avLst/>
              </a:prstGeom>
              <a:blipFill>
                <a:blip r:embed="rId14"/>
                <a:stretch>
                  <a:fillRect l="-906" t="-3226" b="-25806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A screenshot of a computer&#10;&#10;Description automatically generated">
            <a:extLst>
              <a:ext uri="{FF2B5EF4-FFF2-40B4-BE49-F238E27FC236}">
                <a16:creationId xmlns:a16="http://schemas.microsoft.com/office/drawing/2014/main" id="{2D125892-C810-9D3B-74A3-743AD5C3DD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0" y="2080"/>
            <a:ext cx="2402520" cy="135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14CCE6C-8936-E5A7-2D84-B5348394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34BD7B3-C0A1-E5A1-C0A5-8C2341B1E84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96275" y="3876139"/>
                <a:ext cx="7351274" cy="498311"/>
              </a:xfrm>
            </p:spPr>
            <p:txBody>
              <a:bodyPr numCol="1"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badi" panose="020B0604020104020204" pitchFamily="34" charset="0"/>
                    <a:cs typeface="Abadi" panose="020F0502020204030204" pitchFamily="34" charset="0"/>
                  </a:rPr>
                  <a:t>Goal: Design first-order methods: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badi" panose="020B0604020104020204" pitchFamily="34" charset="0"/>
                    <a:cs typeface="Abad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34BD7B3-C0A1-E5A1-C0A5-8C2341B1E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96275" y="3876139"/>
                <a:ext cx="7351274" cy="498311"/>
              </a:xfrm>
              <a:blipFill>
                <a:blip r:embed="rId3"/>
                <a:stretch>
                  <a:fillRect l="-1379" t="-10000" r="-6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F06AD8E-B326-28B8-C86B-3F10550583CE}"/>
              </a:ext>
            </a:extLst>
          </p:cNvPr>
          <p:cNvGrpSpPr/>
          <p:nvPr/>
        </p:nvGrpSpPr>
        <p:grpSpPr>
          <a:xfrm>
            <a:off x="2749747" y="1270745"/>
            <a:ext cx="3644331" cy="892914"/>
            <a:chOff x="2825948" y="1260593"/>
            <a:chExt cx="3644331" cy="8929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C273677-53A5-0F23-D5C7-0A8E9B92D98A}"/>
                    </a:ext>
                  </a:extLst>
                </p:cNvPr>
                <p:cNvSpPr txBox="1"/>
                <p:nvPr/>
              </p:nvSpPr>
              <p:spPr>
                <a:xfrm>
                  <a:off x="4012017" y="1260593"/>
                  <a:ext cx="1119794" cy="4514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C273677-53A5-0F23-D5C7-0A8E9B92D9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017" y="1260593"/>
                  <a:ext cx="1119794" cy="4514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6BD6076-4764-FAB1-6C3E-FE63818AC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114" y="1597763"/>
              <a:ext cx="0" cy="1933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9F1850-E326-D85E-F2F9-FBF7A63550A3}"/>
                    </a:ext>
                  </a:extLst>
                </p:cNvPr>
                <p:cNvSpPr txBox="1"/>
                <p:nvPr/>
              </p:nvSpPr>
              <p:spPr>
                <a:xfrm>
                  <a:off x="2825948" y="1784175"/>
                  <a:ext cx="3644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badi" panose="020F0502020204030204" pitchFamily="34" charset="0"/>
                        </a:rPr>
                        <m:t>𝐿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  <a:latin typeface="Abadi" panose="020B0604020104020204" pitchFamily="34" charset="0"/>
                      <a:cs typeface="Abadi" panose="020F0502020204030204" pitchFamily="34" charset="0"/>
                    </a:rPr>
                    <a:t>-smooth, nonconvex, PL condition</a:t>
                  </a:r>
                  <a:endParaRPr lang="en-US" b="0" i="1" dirty="0">
                    <a:solidFill>
                      <a:schemeClr val="accent1"/>
                    </a:solidFill>
                    <a:latin typeface="Abadi" panose="020B0604020104020204" pitchFamily="34" charset="0"/>
                    <a:cs typeface="Abad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9F1850-E326-D85E-F2F9-FBF7A6355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948" y="1784175"/>
                  <a:ext cx="3644331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667" r="-34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4374A1-69FD-B0EC-369A-E3DE0208A9EA}"/>
              </a:ext>
            </a:extLst>
          </p:cNvPr>
          <p:cNvGrpSpPr/>
          <p:nvPr/>
        </p:nvGrpSpPr>
        <p:grpSpPr>
          <a:xfrm>
            <a:off x="3733800" y="2282486"/>
            <a:ext cx="5426815" cy="906431"/>
            <a:chOff x="3733800" y="2282486"/>
            <a:chExt cx="5426815" cy="906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B229CAA-9FCB-A84C-A5F3-199058B4932D}"/>
                    </a:ext>
                  </a:extLst>
                </p:cNvPr>
                <p:cNvSpPr txBox="1"/>
                <p:nvPr/>
              </p:nvSpPr>
              <p:spPr>
                <a:xfrm>
                  <a:off x="3733800" y="2282486"/>
                  <a:ext cx="1676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B229CAA-9FCB-A84C-A5F3-199058B493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2282486"/>
                  <a:ext cx="167622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E880F92-A7BC-0DD3-7E61-608C0B70D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3186" y="2647785"/>
              <a:ext cx="0" cy="19336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0F79448-A868-F1B2-B6AE-5EB297BDB6FD}"/>
                    </a:ext>
                  </a:extLst>
                </p:cNvPr>
                <p:cNvSpPr txBox="1"/>
                <p:nvPr/>
              </p:nvSpPr>
              <p:spPr>
                <a:xfrm>
                  <a:off x="4062809" y="2819585"/>
                  <a:ext cx="5097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solidFill>
                        <a:srgbClr val="0070C0"/>
                      </a:solidFill>
                      <a:latin typeface="Abadi" panose="020B0604020104020204" pitchFamily="34" charset="0"/>
                      <a:cs typeface="Abadi" panose="020F0502020204030204" pitchFamily="34" charset="0"/>
                    </a:rPr>
                    <a:t>i.i.d. </a:t>
                  </a:r>
                  <a:r>
                    <a:rPr lang="en-US" dirty="0">
                      <a:solidFill>
                        <a:srgbClr val="0070C0"/>
                      </a:solidFill>
                      <a:latin typeface="Abadi" panose="020B0604020104020204" pitchFamily="34" charset="0"/>
                      <a:cs typeface="Abadi" panose="020F0502020204030204" pitchFamily="34" charset="0"/>
                    </a:rPr>
                    <a:t>mean-zero symmetric heavy-tailed noise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badi" panose="020F0502020204030204" pitchFamily="34" charset="0"/>
                        </a:rPr>
                        <m:t>∼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badi" panose="020F0502020204030204" pitchFamily="34" charset="0"/>
                        </a:rPr>
                        <m:t>𝑝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0F79448-A868-F1B2-B6AE-5EB297BDB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2809" y="2819585"/>
                  <a:ext cx="509780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93"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3E96E4-C1E1-5C0B-0603-6A7A5B13F2C9}"/>
              </a:ext>
            </a:extLst>
          </p:cNvPr>
          <p:cNvGrpSpPr/>
          <p:nvPr/>
        </p:nvGrpSpPr>
        <p:grpSpPr>
          <a:xfrm>
            <a:off x="6324600" y="1043288"/>
            <a:ext cx="2381964" cy="645728"/>
            <a:chOff x="6324600" y="1043288"/>
            <a:chExt cx="2381964" cy="6457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04D05FC-2C39-1ED1-8970-D6AB2F586AEB}"/>
                    </a:ext>
                  </a:extLst>
                </p:cNvPr>
                <p:cNvSpPr txBox="1"/>
                <p:nvPr/>
              </p:nvSpPr>
              <p:spPr>
                <a:xfrm>
                  <a:off x="6470279" y="1227652"/>
                  <a:ext cx="221746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>
                      <a:latin typeface="Abadi" panose="020B0604020104020204" pitchFamily="34" charset="0"/>
                    </a:rPr>
                    <a:t>PL: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1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sz="1200" b="0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lit/>
                        </m:rPr>
                        <a:rPr lang="en-US" sz="12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≥2ℓ(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200" b="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04D05FC-2C39-1ED1-8970-D6AB2F586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0279" y="1227652"/>
                  <a:ext cx="2217467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Callout 6">
              <a:extLst>
                <a:ext uri="{FF2B5EF4-FFF2-40B4-BE49-F238E27FC236}">
                  <a16:creationId xmlns:a16="http://schemas.microsoft.com/office/drawing/2014/main" id="{9CBFF780-4E75-2F11-EFF7-7D0DB59EBFFD}"/>
                </a:ext>
              </a:extLst>
            </p:cNvPr>
            <p:cNvSpPr/>
            <p:nvPr/>
          </p:nvSpPr>
          <p:spPr>
            <a:xfrm>
              <a:off x="6324600" y="1043288"/>
              <a:ext cx="2381964" cy="645728"/>
            </a:xfrm>
            <a:prstGeom prst="wedgeEllipseCallout">
              <a:avLst>
                <a:gd name="adj1" fmla="val -48956"/>
                <a:gd name="adj2" fmla="val 7952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6"/>
                </a:solidFill>
                <a:latin typeface="Abadi" panose="020B0604020104020204" pitchFamily="34" charset="0"/>
              </a:endParaRP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9F371-2CD4-023B-865D-58916C7D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D361599-8C96-278C-73AE-B2A53E5185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7899" y="461820"/>
                <a:ext cx="8534400" cy="64633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D361599-8C96-278C-73AE-B2A53E5185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7899" y="461820"/>
                <a:ext cx="8534400" cy="646331"/>
              </a:xfrm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966C76-9024-FBED-EA40-4696F4C8A674}"/>
                  </a:ext>
                </a:extLst>
              </p:cNvPr>
              <p:cNvSpPr txBox="1"/>
              <p:nvPr/>
            </p:nvSpPr>
            <p:spPr>
              <a:xfrm>
                <a:off x="388796" y="1200150"/>
                <a:ext cx="5935803" cy="50687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Key: Pick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Abadi" panose="020B0604020104020204" pitchFamily="34" charset="0"/>
                  </a:rPr>
                  <a:t>that minimizes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m:rPr>
                        <m:lit/>
                      </m:rPr>
                      <a:rPr lang="en-US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𝐭𝐫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𝐜𝐨𝐯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966C76-9024-FBED-EA40-4696F4C8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6" y="1200150"/>
                <a:ext cx="5935803" cy="506870"/>
              </a:xfrm>
              <a:prstGeom prst="rect">
                <a:avLst/>
              </a:prstGeom>
              <a:blipFill>
                <a:blip r:embed="rId4"/>
                <a:stretch>
                  <a:fillRect l="-853" b="-476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5AF31C-CB37-9B94-7918-2C387A315738}"/>
                  </a:ext>
                </a:extLst>
              </p:cNvPr>
              <p:cNvSpPr txBox="1"/>
              <p:nvPr/>
            </p:nvSpPr>
            <p:spPr>
              <a:xfrm>
                <a:off x="306735" y="1805074"/>
                <a:ext cx="6049861" cy="127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Step 1: Claim: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𝐜𝐨𝐯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</m:d>
                      </m:e>
                    </m:d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≽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;</a:t>
                </a:r>
              </a:p>
              <a:p>
                <a:endParaRPr lang="en-US" dirty="0">
                  <a:latin typeface="Abadi" panose="020B0604020104020204" pitchFamily="34" charset="0"/>
                </a:endParaRPr>
              </a:p>
              <a:p>
                <a:endParaRPr lang="en-US" dirty="0">
                  <a:latin typeface="Abadi" panose="020B0604020104020204" pitchFamily="34" charset="0"/>
                </a:endParaRPr>
              </a:p>
              <a:p>
                <a:r>
                  <a:rPr lang="en-US" dirty="0">
                    <a:latin typeface="Abadi" panose="020B0604020104020204" pitchFamily="34" charset="0"/>
                  </a:rPr>
                  <a:t>Step 2: 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dirty="0">
                    <a:latin typeface="Abadi" panose="020B0604020104020204" pitchFamily="34" charset="0"/>
                  </a:rPr>
                  <a:t>attains the lower bound.</a:t>
                </a:r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5AF31C-CB37-9B94-7918-2C387A315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5" y="1805074"/>
                <a:ext cx="6049861" cy="1271310"/>
              </a:xfrm>
              <a:prstGeom prst="rect">
                <a:avLst/>
              </a:prstGeom>
              <a:blipFill>
                <a:blip r:embed="rId5"/>
                <a:stretch>
                  <a:fillRect l="-839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44D02-5C42-9AB1-E0BF-0D65F65350DE}"/>
                  </a:ext>
                </a:extLst>
              </p:cNvPr>
              <p:cNvSpPr txBox="1"/>
              <p:nvPr/>
            </p:nvSpPr>
            <p:spPr>
              <a:xfrm>
                <a:off x="516498" y="3607830"/>
                <a:ext cx="8077201" cy="516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44D02-5C42-9AB1-E0BF-0D65F6535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8" y="3607830"/>
                <a:ext cx="8077201" cy="516616"/>
              </a:xfrm>
              <a:prstGeom prst="rect">
                <a:avLst/>
              </a:prstGeom>
              <a:blipFill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D47032-6925-5C18-C61F-9367D20892C7}"/>
                  </a:ext>
                </a:extLst>
              </p:cNvPr>
              <p:cNvSpPr txBox="1"/>
              <p:nvPr/>
            </p:nvSpPr>
            <p:spPr>
              <a:xfrm>
                <a:off x="2497698" y="2235480"/>
                <a:ext cx="4114800" cy="4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Cramér-Rao inequality: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≽</m:t>
                    </m:r>
                    <m:sSubSup>
                      <m:sSubSup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D47032-6925-5C18-C61F-9367D208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98" y="2235480"/>
                <a:ext cx="4114800" cy="410497"/>
              </a:xfrm>
              <a:prstGeom prst="rect">
                <a:avLst/>
              </a:prstGeom>
              <a:blipFill>
                <a:blip r:embed="rId7"/>
                <a:stretch>
                  <a:fillRect l="-1231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F9DA0C1-EF58-8001-3666-F08472378404}"/>
              </a:ext>
            </a:extLst>
          </p:cNvPr>
          <p:cNvSpPr txBox="1"/>
          <p:nvPr/>
        </p:nvSpPr>
        <p:spPr>
          <a:xfrm>
            <a:off x="1446655" y="4481625"/>
            <a:ext cx="3418756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badi" panose="020B0604020104020204" pitchFamily="34" charset="0"/>
              </a:rPr>
              <a:t>statistically efficient estimator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A3E0F7-DA47-1AA5-769A-98D7E6FC00DC}"/>
              </a:ext>
            </a:extLst>
          </p:cNvPr>
          <p:cNvCxnSpPr>
            <a:stCxn id="4" idx="0"/>
          </p:cNvCxnSpPr>
          <p:nvPr/>
        </p:nvCxnSpPr>
        <p:spPr>
          <a:xfrm flipV="1">
            <a:off x="3156033" y="4135013"/>
            <a:ext cx="0" cy="346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B6ADF-78EA-BCA3-832C-D85EC65B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B6EE4-BC74-BD57-8644-39B1088CF139}"/>
              </a:ext>
            </a:extLst>
          </p:cNvPr>
          <p:cNvSpPr txBox="1"/>
          <p:nvPr/>
        </p:nvSpPr>
        <p:spPr>
          <a:xfrm>
            <a:off x="1499203" y="3157441"/>
            <a:ext cx="614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Simple substitution + Definition of Fisher Information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C8724-552C-45AB-300C-B363F0CE8CE5}"/>
                  </a:ext>
                </a:extLst>
              </p:cNvPr>
              <p:cNvSpPr txBox="1"/>
              <p:nvPr/>
            </p:nvSpPr>
            <p:spPr>
              <a:xfrm>
                <a:off x="3657600" y="1802695"/>
                <a:ext cx="3068917" cy="383310"/>
              </a:xfrm>
              <a:prstGeom prst="rect">
                <a:avLst/>
              </a:prstGeom>
              <a:noFill/>
              <a:ln w="12700"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0" dirty="0">
                    <a:latin typeface="Abadi" panose="020B0604020104020204" pitchFamily="34" charset="0"/>
                  </a:rPr>
                  <a:t>Fisher information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1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11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nary>
                  </m:oMath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C8724-552C-45AB-300C-B363F0CE8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802695"/>
                <a:ext cx="3068917" cy="383310"/>
              </a:xfrm>
              <a:prstGeom prst="rect">
                <a:avLst/>
              </a:prstGeom>
              <a:blipFill>
                <a:blip r:embed="rId8"/>
                <a:stretch>
                  <a:fillRect t="-65625" b="-10312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4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FD777-7E5E-C607-8304-B3474483A616}"/>
                  </a:ext>
                </a:extLst>
              </p:cNvPr>
              <p:cNvSpPr txBox="1"/>
              <p:nvPr/>
            </p:nvSpPr>
            <p:spPr>
              <a:xfrm>
                <a:off x="2438400" y="1398479"/>
                <a:ext cx="3649562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func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FD777-7E5E-C607-8304-B3474483A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398479"/>
                <a:ext cx="3649562" cy="496867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ED11A-82E9-EA0F-3F4A-36EA630C8DD6}"/>
                  </a:ext>
                </a:extLst>
              </p:cNvPr>
              <p:cNvSpPr txBox="1"/>
              <p:nvPr/>
            </p:nvSpPr>
            <p:spPr>
              <a:xfrm>
                <a:off x="566718" y="2185675"/>
                <a:ext cx="4398192" cy="1231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badi" panose="020B06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Gaussian</m:t>
                    </m:r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sz="1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200" b="0" dirty="0">
                  <a:latin typeface="Abadi" panose="020B0604020104020204" pitchFamily="34" charset="0"/>
                </a:endParaRPr>
              </a:p>
              <a:p>
                <a:r>
                  <a:rPr lang="en-US" sz="1200" dirty="0">
                    <a:latin typeface="Abadi" panose="020B06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Laplace</m:t>
                    </m:r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𝜏</m:t>
                    </m:r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>
                  <a:latin typeface="Abadi" panose="020B0604020104020204" pitchFamily="34" charset="0"/>
                </a:endParaRPr>
              </a:p>
              <a:p>
                <a:r>
                  <a:rPr lang="en-US" sz="1200" dirty="0">
                    <a:latin typeface="Abadi" panose="020B06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Gaussian</m:t>
                    </m:r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1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200" dirty="0">
                  <a:latin typeface="Cambria Math" panose="02040503050406030204" pitchFamily="18" charset="0"/>
                </a:endParaRPr>
              </a:p>
              <a:p>
                <a:r>
                  <a:rPr lang="en-US" sz="1200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sz="1200" dirty="0">
                    <a:latin typeface="Cambria Math" panose="02040503050406030204" pitchFamily="18" charset="0"/>
                  </a:rPr>
                  <a:t>Laplace(0,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200" dirty="0">
                    <a:latin typeface="Cambria Math" panose="02040503050406030204" pitchFamily="18" charset="0"/>
                  </a:rPr>
                  <a:t>)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20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clip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clip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+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ED11A-82E9-EA0F-3F4A-36EA630C8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18" y="2185675"/>
                <a:ext cx="4398192" cy="1231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446F9B-5F8E-1E13-0CBB-14B3F2A173B3}"/>
                  </a:ext>
                </a:extLst>
              </p:cNvPr>
              <p:cNvSpPr txBox="1"/>
              <p:nvPr/>
            </p:nvSpPr>
            <p:spPr>
              <a:xfrm>
                <a:off x="566718" y="3507160"/>
                <a:ext cx="6239144" cy="94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badi" panose="020B06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Cauchy</m:t>
                    </m:r>
                    <m:r>
                      <m:rPr>
                        <m:nor/>
                      </m:rPr>
                      <a:rPr lang="en-US" sz="1600" dirty="0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sz="1600" b="0" i="1" dirty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m:rPr>
                        <m:nor/>
                      </m:rPr>
                      <a:rPr lang="en-US" sz="1600" dirty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𝜈𝜏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600" b="0" dirty="0">
                  <a:latin typeface="Abadi" panose="020B0604020104020204" pitchFamily="34" charset="0"/>
                </a:endParaRPr>
              </a:p>
              <a:p>
                <a:r>
                  <a:rPr lang="en-US" sz="1600" dirty="0">
                    <a:latin typeface="Abadi" panose="020B06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Student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1600" dirty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lang="en-US" sz="16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446F9B-5F8E-1E13-0CBB-14B3F2A17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18" y="3507160"/>
                <a:ext cx="6239144" cy="940899"/>
              </a:xfrm>
              <a:prstGeom prst="rect">
                <a:avLst/>
              </a:prstGeom>
              <a:blipFill>
                <a:blip r:embed="rId6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98680B5E-BC99-73A8-F971-29C4B0B39E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7949" b="10256"/>
          <a:stretch/>
        </p:blipFill>
        <p:spPr>
          <a:xfrm>
            <a:off x="6065147" y="175372"/>
            <a:ext cx="3078853" cy="1676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E0966-FB61-615F-B96B-C516989E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74AED10-95BE-79B9-6702-C9E2233865D4}"/>
              </a:ext>
            </a:extLst>
          </p:cNvPr>
          <p:cNvGrpSpPr/>
          <p:nvPr/>
        </p:nvGrpSpPr>
        <p:grpSpPr>
          <a:xfrm>
            <a:off x="1753747" y="1345747"/>
            <a:ext cx="5223315" cy="3435803"/>
            <a:chOff x="1753747" y="1345747"/>
            <a:chExt cx="5223315" cy="3435803"/>
          </a:xfrm>
        </p:grpSpPr>
        <p:pic>
          <p:nvPicPr>
            <p:cNvPr id="8" name="Picture 7" descr="A graph with a line&#10;&#10;Description automatically generated">
              <a:extLst>
                <a:ext uri="{FF2B5EF4-FFF2-40B4-BE49-F238E27FC236}">
                  <a16:creationId xmlns:a16="http://schemas.microsoft.com/office/drawing/2014/main" id="{698B111E-CE00-990E-1654-0DA874945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37" y="1345747"/>
              <a:ext cx="4810125" cy="34358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F446F9B-5F8E-1E13-0CBB-14B3F2A173B3}"/>
                    </a:ext>
                  </a:extLst>
                </p:cNvPr>
                <p:cNvSpPr txBox="1"/>
                <p:nvPr/>
              </p:nvSpPr>
              <p:spPr>
                <a:xfrm>
                  <a:off x="3108744" y="1488350"/>
                  <a:ext cx="2926507" cy="503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latin typeface="Cambria Math" panose="02040503050406030204" pitchFamily="18" charset="0"/>
                        </a:rPr>
                        <m:t>Cauchy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m:rPr>
                          <m:sty m:val="p"/>
                        </m:rPr>
                        <a:rPr lang="en-US" sz="1600" b="0" i="1" dirty="0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),</m:t>
                      </m:r>
                    </m:oMath>
                  </a14:m>
                  <a:r>
                    <a:rPr lang="en-US" sz="1600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600" b="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F446F9B-5F8E-1E13-0CBB-14B3F2A17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744" y="1488350"/>
                  <a:ext cx="2926507" cy="5037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A53458C-D89A-9FEE-702E-58C0CAD7664C}"/>
                    </a:ext>
                  </a:extLst>
                </p:cNvPr>
                <p:cNvSpPr txBox="1"/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A53458C-D89A-9FEE-702E-58C0CAD76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2798FA-DA50-FE93-8626-D4F5F98BA3AC}"/>
                    </a:ext>
                  </a:extLst>
                </p:cNvPr>
                <p:cNvSpPr txBox="1"/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2798FA-DA50-FE93-8626-D4F5F98BA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9676E-D723-1768-AF2C-1AAF44A1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9627D20-697E-FDF4-802C-1E10C7D5418B}"/>
              </a:ext>
            </a:extLst>
          </p:cNvPr>
          <p:cNvGrpSpPr/>
          <p:nvPr/>
        </p:nvGrpSpPr>
        <p:grpSpPr>
          <a:xfrm>
            <a:off x="1753747" y="1345747"/>
            <a:ext cx="5223314" cy="3435803"/>
            <a:chOff x="1753747" y="1345747"/>
            <a:chExt cx="5223314" cy="343580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9054C0-9545-BF37-2CEF-FABFF5EB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6937" y="1345747"/>
              <a:ext cx="4810124" cy="34358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/>
                <p:nvPr/>
              </p:nvSpPr>
              <p:spPr>
                <a:xfrm>
                  <a:off x="2544958" y="1540128"/>
                  <a:ext cx="3937873" cy="503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Student</m:t>
                      </m:r>
                    </m:oMath>
                  </a14:m>
                  <a:r>
                    <a:rPr lang="en-US" sz="1600" dirty="0">
                      <a:latin typeface="Cambria Math" panose="02040503050406030204" pitchFamily="18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60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4958" y="1540128"/>
                  <a:ext cx="3937873" cy="503728"/>
                </a:xfrm>
                <a:prstGeom prst="rect">
                  <a:avLst/>
                </a:prstGeom>
                <a:blipFill>
                  <a:blip r:embed="rId4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/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/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FD3674-FA95-FA16-E623-2C88C658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F050ACB7-EE2E-9B0C-3A1A-8DF0E8315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3950"/>
            <a:ext cx="4417003" cy="315815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CCA09F-4DB4-F361-8546-C8C31D025005}"/>
                  </a:ext>
                </a:extLst>
              </p:cNvPr>
              <p:cNvSpPr txBox="1"/>
              <p:nvPr/>
            </p:nvSpPr>
            <p:spPr>
              <a:xfrm>
                <a:off x="5335041" y="1248512"/>
                <a:ext cx="2890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=0.005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CCA09F-4DB4-F361-8546-C8C31D025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041" y="1248512"/>
                <a:ext cx="289092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9875E82A-F357-0D40-4D38-4DD2C2B46119}"/>
              </a:ext>
            </a:extLst>
          </p:cNvPr>
          <p:cNvSpPr txBox="1">
            <a:spLocks/>
          </p:cNvSpPr>
          <p:nvPr/>
        </p:nvSpPr>
        <p:spPr>
          <a:xfrm>
            <a:off x="287899" y="461820"/>
            <a:ext cx="85344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Numerical Verification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74A5C-27F2-5CE6-B2DD-83DCF180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184E8D-6363-EC07-D2E8-A233740592D3}"/>
                  </a:ext>
                </a:extLst>
              </p:cNvPr>
              <p:cNvSpPr txBox="1"/>
              <p:nvPr/>
            </p:nvSpPr>
            <p:spPr>
              <a:xfrm>
                <a:off x="381000" y="1410819"/>
                <a:ext cx="4343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In our theoretical results: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Proved an upper bound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unclear how tight it is.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Derived a 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by minimizing this upper bound; 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   unclear how effective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184E8D-6363-EC07-D2E8-A2337405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10819"/>
                <a:ext cx="4343400" cy="1754326"/>
              </a:xfrm>
              <a:prstGeom prst="rect">
                <a:avLst/>
              </a:prstGeom>
              <a:blipFill>
                <a:blip r:embed="rId5"/>
                <a:stretch>
                  <a:fillRect l="-1462" t="-142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625D349-AB86-0CC4-FA99-E4B77DD1106E}"/>
              </a:ext>
            </a:extLst>
          </p:cNvPr>
          <p:cNvSpPr txBox="1"/>
          <p:nvPr/>
        </p:nvSpPr>
        <p:spPr>
          <a:xfrm>
            <a:off x="588896" y="3322526"/>
            <a:ext cx="3983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Conduct numerical experiments to verify our results;</a:t>
            </a:r>
          </a:p>
          <a:p>
            <a:r>
              <a:rPr lang="en-US" dirty="0">
                <a:latin typeface="Abadi" panose="020B0604020104020204" pitchFamily="34" charset="0"/>
              </a:rPr>
              <a:t>Choose simple functions; inject different types of noise to the true gradients; compare the performance of various algorithms.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41B8A-A990-BC35-3C07-9246B7B20AD8}"/>
              </a:ext>
            </a:extLst>
          </p:cNvPr>
          <p:cNvSpPr txBox="1"/>
          <p:nvPr/>
        </p:nvSpPr>
        <p:spPr>
          <a:xfrm>
            <a:off x="5335040" y="4019550"/>
            <a:ext cx="289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" panose="020B0604020104020204" pitchFamily="34" charset="0"/>
              </a:rPr>
              <a:t>Algorithm: SGD, SignSGD, ClipSGD, t-SGD, CauchySGD, P-J iterate averaging</a:t>
            </a:r>
          </a:p>
          <a:p>
            <a:r>
              <a:rPr lang="en-US" sz="1200" dirty="0">
                <a:latin typeface="Abadi" panose="020B0604020104020204" pitchFamily="34" charset="0"/>
              </a:rPr>
              <a:t>Step size: constant</a:t>
            </a:r>
          </a:p>
        </p:txBody>
      </p:sp>
    </p:spTree>
    <p:extLst>
      <p:ext uri="{BB962C8B-B14F-4D97-AF65-F5344CB8AC3E}">
        <p14:creationId xmlns:p14="http://schemas.microsoft.com/office/powerpoint/2010/main" val="6203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75E82A-F357-0D40-4D38-4DD2C2B46119}"/>
              </a:ext>
            </a:extLst>
          </p:cNvPr>
          <p:cNvSpPr txBox="1">
            <a:spLocks/>
          </p:cNvSpPr>
          <p:nvPr/>
        </p:nvSpPr>
        <p:spPr>
          <a:xfrm>
            <a:off x="287899" y="461820"/>
            <a:ext cx="85344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Numerical Verification of Function Gap Upper Bound</a:t>
            </a:r>
            <a:endParaRPr lang="en-US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94A9A5-1FDF-C2C3-DC28-7653BE2C33A3}"/>
                  </a:ext>
                </a:extLst>
              </p:cNvPr>
              <p:cNvSpPr txBox="1"/>
              <p:nvPr/>
            </p:nvSpPr>
            <p:spPr>
              <a:xfrm>
                <a:off x="838200" y="4475286"/>
                <a:ext cx="7239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Gaussian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(0,1), 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94A9A5-1FDF-C2C3-DC28-7653BE2C3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75286"/>
                <a:ext cx="7239000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B9758C-D33A-CC96-C2F3-1D0BB9D1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57AF01-73A0-5593-488B-5804742F9734}"/>
                  </a:ext>
                </a:extLst>
              </p:cNvPr>
              <p:cNvSpPr txBox="1"/>
              <p:nvPr/>
            </p:nvSpPr>
            <p:spPr>
              <a:xfrm>
                <a:off x="1682526" y="931450"/>
                <a:ext cx="5778948" cy="446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dirty="0">
                    <a:latin typeface="Abadi" panose="020B0604020104020204" pitchFamily="34" charset="0"/>
                  </a:rPr>
                  <a:t>When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m:rPr>
                        <m:lit/>
                      </m:rP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57AF01-73A0-5593-488B-5804742F9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26" y="931450"/>
                <a:ext cx="5778948" cy="446084"/>
              </a:xfrm>
              <a:prstGeom prst="rect">
                <a:avLst/>
              </a:prstGeom>
              <a:blipFill>
                <a:blip r:embed="rId12"/>
                <a:stretch>
                  <a:fillRect l="-87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2631C34-61C8-D6AB-5F64-78E4C23DCD63}"/>
              </a:ext>
            </a:extLst>
          </p:cNvPr>
          <p:cNvGrpSpPr/>
          <p:nvPr/>
        </p:nvGrpSpPr>
        <p:grpSpPr>
          <a:xfrm>
            <a:off x="30261" y="1449911"/>
            <a:ext cx="4541739" cy="2952998"/>
            <a:chOff x="38591" y="1504950"/>
            <a:chExt cx="4541739" cy="2952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C0D0A70-2820-944A-CE0A-7C19C9303AA2}"/>
                    </a:ext>
                  </a:extLst>
                </p:cNvPr>
                <p:cNvSpPr txBox="1"/>
                <p:nvPr/>
              </p:nvSpPr>
              <p:spPr>
                <a:xfrm>
                  <a:off x="168761" y="1504950"/>
                  <a:ext cx="357776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=0.005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C0D0A70-2820-944A-CE0A-7C19C9303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61" y="1504950"/>
                  <a:ext cx="3577761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A graph with different colored lines&#10;&#10;Description automatically generated">
              <a:extLst>
                <a:ext uri="{FF2B5EF4-FFF2-40B4-BE49-F238E27FC236}">
                  <a16:creationId xmlns:a16="http://schemas.microsoft.com/office/drawing/2014/main" id="{AC538A67-3A3D-5952-B42E-9E105E460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0" t="17229" b="10209"/>
            <a:stretch/>
          </p:blipFill>
          <p:spPr>
            <a:xfrm>
              <a:off x="244961" y="1874282"/>
              <a:ext cx="4335369" cy="23738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4824A53-5909-5ADF-FF26-DC70440DD39F}"/>
                    </a:ext>
                  </a:extLst>
                </p:cNvPr>
                <p:cNvSpPr txBox="1"/>
                <p:nvPr/>
              </p:nvSpPr>
              <p:spPr>
                <a:xfrm rot="16200000">
                  <a:off x="-89609" y="3147644"/>
                  <a:ext cx="53339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12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2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solidFill>
                                      <a:srgbClr val="626EF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rgbClr val="626EF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626EFA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2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4824A53-5909-5ADF-FF26-DC70440DD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89609" y="3147644"/>
                  <a:ext cx="533399" cy="276999"/>
                </a:xfrm>
                <a:prstGeom prst="rect">
                  <a:avLst/>
                </a:prstGeom>
                <a:blipFill>
                  <a:blip r:embed="rId15"/>
                  <a:stretch>
                    <a:fillRect t="-32558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79D638-36B0-B850-683C-846E84686761}"/>
                    </a:ext>
                  </a:extLst>
                </p:cNvPr>
                <p:cNvSpPr txBox="1"/>
                <p:nvPr/>
              </p:nvSpPr>
              <p:spPr>
                <a:xfrm>
                  <a:off x="1504163" y="4180949"/>
                  <a:ext cx="90679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626EFA"/>
                      </a:solidFill>
                      <a:latin typeface="Abadi" panose="020B0604020104020204" pitchFamily="34" charset="0"/>
                    </a:rPr>
                    <a:t>i</a:t>
                  </a:r>
                  <a:r>
                    <a:rPr lang="en-US" sz="1200" b="0" dirty="0">
                      <a:solidFill>
                        <a:srgbClr val="626EFA"/>
                      </a:solidFill>
                      <a:latin typeface="Abadi" panose="020B0604020104020204" pitchFamily="34" charset="0"/>
                    </a:rPr>
                    <a:t>teration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1200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79D638-36B0-B850-683C-846E84686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163" y="4180949"/>
                  <a:ext cx="906796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15B937-E156-E743-DE55-8F314442F686}"/>
              </a:ext>
            </a:extLst>
          </p:cNvPr>
          <p:cNvGrpSpPr/>
          <p:nvPr/>
        </p:nvGrpSpPr>
        <p:grpSpPr>
          <a:xfrm>
            <a:off x="4248242" y="1504950"/>
            <a:ext cx="4811528" cy="2952998"/>
            <a:chOff x="4248242" y="1504950"/>
            <a:chExt cx="4811528" cy="2952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CCCA09F-4DB4-F361-8546-C8C31D025005}"/>
                    </a:ext>
                  </a:extLst>
                </p:cNvPr>
                <p:cNvSpPr txBox="1"/>
                <p:nvPr/>
              </p:nvSpPr>
              <p:spPr>
                <a:xfrm>
                  <a:off x="4648200" y="1504950"/>
                  <a:ext cx="357776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=0.005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CCCA09F-4DB4-F361-8546-C8C31D025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504950"/>
                  <a:ext cx="3577761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A2936B-4AF8-340F-C193-2F2BE7605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9" t="17662" b="10196"/>
            <a:stretch/>
          </p:blipFill>
          <p:spPr>
            <a:xfrm>
              <a:off x="4572000" y="1828902"/>
              <a:ext cx="4487770" cy="24309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03A9E7A-D93B-0698-4A57-AE78641C74B9}"/>
                    </a:ext>
                  </a:extLst>
                </p:cNvPr>
                <p:cNvSpPr txBox="1"/>
                <p:nvPr/>
              </p:nvSpPr>
              <p:spPr>
                <a:xfrm>
                  <a:off x="5983602" y="4180949"/>
                  <a:ext cx="90679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626EFA"/>
                      </a:solidFill>
                      <a:latin typeface="Abadi" panose="020B0604020104020204" pitchFamily="34" charset="0"/>
                    </a:rPr>
                    <a:t>i</a:t>
                  </a:r>
                  <a:r>
                    <a:rPr lang="en-US" sz="1200" b="0" dirty="0">
                      <a:solidFill>
                        <a:srgbClr val="626EFA"/>
                      </a:solidFill>
                      <a:latin typeface="Abadi" panose="020B0604020104020204" pitchFamily="34" charset="0"/>
                    </a:rPr>
                    <a:t>teration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1200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03A9E7A-D93B-0698-4A57-AE78641C74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3602" y="4180949"/>
                  <a:ext cx="906796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389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55EF3D-FB9F-C9C6-4ECD-231CF126888A}"/>
                    </a:ext>
                  </a:extLst>
                </p:cNvPr>
                <p:cNvSpPr txBox="1"/>
                <p:nvPr/>
              </p:nvSpPr>
              <p:spPr>
                <a:xfrm rot="16200000">
                  <a:off x="4120042" y="3146583"/>
                  <a:ext cx="53339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12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2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solidFill>
                                      <a:srgbClr val="626EF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rgbClr val="626EF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626EFA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200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55EF3D-FB9F-C9C6-4ECD-231CF1268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20042" y="3146583"/>
                  <a:ext cx="533399" cy="276999"/>
                </a:xfrm>
                <a:prstGeom prst="rect">
                  <a:avLst/>
                </a:prstGeom>
                <a:blipFill>
                  <a:blip r:embed="rId20"/>
                  <a:stretch>
                    <a:fillRect t="-32558" r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102D1471-4789-B6BD-2DE9-858556C89BAE}"/>
              </a:ext>
            </a:extLst>
          </p:cNvPr>
          <p:cNvSpPr/>
          <p:nvPr/>
        </p:nvSpPr>
        <p:spPr>
          <a:xfrm>
            <a:off x="2645682" y="3530376"/>
            <a:ext cx="762000" cy="650573"/>
          </a:xfrm>
          <a:prstGeom prst="ellipse">
            <a:avLst/>
          </a:prstGeom>
          <a:solidFill>
            <a:schemeClr val="accent4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7B0E0B-E036-1998-E181-1D18E8465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18953" b="13109"/>
          <a:stretch/>
        </p:blipFill>
        <p:spPr>
          <a:xfrm>
            <a:off x="312914" y="1961230"/>
            <a:ext cx="4536416" cy="2210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82E1E0-1CF9-EB9F-C720-E57015F6887B}"/>
                  </a:ext>
                </a:extLst>
              </p:cNvPr>
              <p:cNvSpPr txBox="1"/>
              <p:nvPr/>
            </p:nvSpPr>
            <p:spPr>
              <a:xfrm>
                <a:off x="338924" y="1549825"/>
                <a:ext cx="35777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=0.005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82E1E0-1CF9-EB9F-C720-E57015F6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4" y="1549825"/>
                <a:ext cx="3577761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8430FD-3C55-EB8E-6B9D-F4F8F969ACAA}"/>
                  </a:ext>
                </a:extLst>
              </p:cNvPr>
              <p:cNvSpPr txBox="1"/>
              <p:nvPr/>
            </p:nvSpPr>
            <p:spPr>
              <a:xfrm rot="16200000">
                <a:off x="-100399" y="3124885"/>
                <a:ext cx="5333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200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626E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626EF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626EF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8430FD-3C55-EB8E-6B9D-F4F8F969A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0399" y="3124885"/>
                <a:ext cx="533399" cy="276999"/>
              </a:xfrm>
              <a:prstGeom prst="rect">
                <a:avLst/>
              </a:prstGeom>
              <a:blipFill>
                <a:blip r:embed="rId5"/>
                <a:stretch>
                  <a:fillRect t="-35714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CD3F3-65DA-887B-EB26-5AABA307EDFE}"/>
                  </a:ext>
                </a:extLst>
              </p:cNvPr>
              <p:cNvSpPr txBox="1"/>
              <p:nvPr/>
            </p:nvSpPr>
            <p:spPr>
              <a:xfrm>
                <a:off x="1674326" y="4225824"/>
                <a:ext cx="90679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626EFA"/>
                    </a:solidFill>
                    <a:latin typeface="Abadi" panose="020B0604020104020204" pitchFamily="34" charset="0"/>
                  </a:rPr>
                  <a:t>i</a:t>
                </a:r>
                <a:r>
                  <a:rPr lang="en-US" sz="1200" b="0" dirty="0">
                    <a:solidFill>
                      <a:srgbClr val="626EFA"/>
                    </a:solidFill>
                    <a:latin typeface="Abadi" panose="020B0604020104020204" pitchFamily="34" charset="0"/>
                  </a:rPr>
                  <a:t>teration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626EFA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CD3F3-65DA-887B-EB26-5AABA307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26" y="4225824"/>
                <a:ext cx="906796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9875E82A-F357-0D40-4D38-4DD2C2B46119}"/>
              </a:ext>
            </a:extLst>
          </p:cNvPr>
          <p:cNvSpPr txBox="1">
            <a:spLocks/>
          </p:cNvSpPr>
          <p:nvPr/>
        </p:nvSpPr>
        <p:spPr>
          <a:xfrm>
            <a:off x="287899" y="461820"/>
            <a:ext cx="85344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Numerical Verification of Function Gap Upper Bound</a:t>
            </a:r>
            <a:endParaRPr lang="en-US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B72D0D-A689-A783-35BA-0F5A457E8F50}"/>
                  </a:ext>
                </a:extLst>
              </p:cNvPr>
              <p:cNvSpPr txBox="1"/>
              <p:nvPr/>
            </p:nvSpPr>
            <p:spPr>
              <a:xfrm>
                <a:off x="762000" y="4424013"/>
                <a:ext cx="7448550" cy="5153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Cauchy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(0,1), 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B72D0D-A689-A783-35BA-0F5A457E8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24013"/>
                <a:ext cx="7448550" cy="515334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061C13-0DB8-753F-28E1-390E68DCA92E}"/>
                  </a:ext>
                </a:extLst>
              </p:cNvPr>
              <p:cNvSpPr txBox="1"/>
              <p:nvPr/>
            </p:nvSpPr>
            <p:spPr>
              <a:xfrm>
                <a:off x="4648200" y="1504950"/>
                <a:ext cx="35777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=0.005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061C13-0DB8-753F-28E1-390E68DC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04950"/>
                <a:ext cx="3577761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0196FE-D197-C396-022D-A7C31295CA09}"/>
                  </a:ext>
                </a:extLst>
              </p:cNvPr>
              <p:cNvSpPr txBox="1"/>
              <p:nvPr/>
            </p:nvSpPr>
            <p:spPr>
              <a:xfrm rot="16200000">
                <a:off x="4180578" y="3124884"/>
                <a:ext cx="5333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200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626E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626EFA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626EF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0196FE-D197-C396-022D-A7C31295C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80578" y="3124884"/>
                <a:ext cx="533399" cy="276999"/>
              </a:xfrm>
              <a:prstGeom prst="rect">
                <a:avLst/>
              </a:prstGeom>
              <a:blipFill>
                <a:blip r:embed="rId9"/>
                <a:stretch>
                  <a:fillRect t="-35714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F09ED9-9926-EE2C-D1BC-0B2E86CBCCE6}"/>
                  </a:ext>
                </a:extLst>
              </p:cNvPr>
              <p:cNvSpPr txBox="1"/>
              <p:nvPr/>
            </p:nvSpPr>
            <p:spPr>
              <a:xfrm>
                <a:off x="5983602" y="4180949"/>
                <a:ext cx="90679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626EFA"/>
                    </a:solidFill>
                    <a:latin typeface="Abadi" panose="020B0604020104020204" pitchFamily="34" charset="0"/>
                  </a:rPr>
                  <a:t>i</a:t>
                </a:r>
                <a:r>
                  <a:rPr lang="en-US" sz="1200" b="0" dirty="0">
                    <a:solidFill>
                      <a:srgbClr val="626EFA"/>
                    </a:solidFill>
                    <a:latin typeface="Abadi" panose="020B0604020104020204" pitchFamily="34" charset="0"/>
                  </a:rPr>
                  <a:t>teration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626EFA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>
                  <a:solidFill>
                    <a:srgbClr val="626EFA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F09ED9-9926-EE2C-D1BC-0B2E86CBC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602" y="4180949"/>
                <a:ext cx="906796" cy="276999"/>
              </a:xfrm>
              <a:prstGeom prst="rect">
                <a:avLst/>
              </a:prstGeom>
              <a:blipFill>
                <a:blip r:embed="rId10"/>
                <a:stretch>
                  <a:fillRect l="-138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71FA7D87-B0DE-D344-9C1A-D46356F4AE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18354" r="1160" b="11892"/>
          <a:stretch/>
        </p:blipFill>
        <p:spPr>
          <a:xfrm>
            <a:off x="4735831" y="1874282"/>
            <a:ext cx="4408169" cy="2351541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9DEA3AA-A39D-B2DE-62E1-241763D0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C7DAD7-F442-7E92-0865-24F63BBB154E}"/>
                  </a:ext>
                </a:extLst>
              </p:cNvPr>
              <p:cNvSpPr txBox="1"/>
              <p:nvPr/>
            </p:nvSpPr>
            <p:spPr>
              <a:xfrm>
                <a:off x="1682526" y="931450"/>
                <a:ext cx="5778948" cy="446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dirty="0">
                    <a:latin typeface="Abadi" panose="020B0604020104020204" pitchFamily="34" charset="0"/>
                  </a:rPr>
                  <a:t>When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m:rPr>
                        <m:lit/>
                      </m:rP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C7DAD7-F442-7E92-0865-24F63BBB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26" y="931450"/>
                <a:ext cx="5778948" cy="446084"/>
              </a:xfrm>
              <a:prstGeom prst="rect">
                <a:avLst/>
              </a:prstGeom>
              <a:blipFill>
                <a:blip r:embed="rId12"/>
                <a:stretch>
                  <a:fillRect l="-87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45F4C29-0806-CF98-4F1C-02657CFF344D}"/>
              </a:ext>
            </a:extLst>
          </p:cNvPr>
          <p:cNvSpPr/>
          <p:nvPr/>
        </p:nvSpPr>
        <p:spPr>
          <a:xfrm>
            <a:off x="2862030" y="3509169"/>
            <a:ext cx="762000" cy="650573"/>
          </a:xfrm>
          <a:prstGeom prst="ellipse">
            <a:avLst/>
          </a:prstGeom>
          <a:solidFill>
            <a:schemeClr val="accent4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2526B-5555-1130-B8FF-934CF9F0AEAE}"/>
              </a:ext>
            </a:extLst>
          </p:cNvPr>
          <p:cNvSpPr/>
          <p:nvPr/>
        </p:nvSpPr>
        <p:spPr>
          <a:xfrm>
            <a:off x="8153400" y="1992095"/>
            <a:ext cx="457200" cy="20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C41DE-7DF9-FFE9-0786-AE1A62DCDAFA}"/>
              </a:ext>
            </a:extLst>
          </p:cNvPr>
          <p:cNvSpPr/>
          <p:nvPr/>
        </p:nvSpPr>
        <p:spPr>
          <a:xfrm>
            <a:off x="8123180" y="2788341"/>
            <a:ext cx="1020820" cy="20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7" grpId="0" animBg="1"/>
      <p:bldP spid="18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B6694-BF1F-AFA6-390E-E0ECDA7E8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3855" y="2228850"/>
            <a:ext cx="9144000" cy="685800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Empirical results</a:t>
            </a:r>
          </a:p>
          <a:p>
            <a:r>
              <a:rPr lang="en-US" sz="1600" dirty="0">
                <a:solidFill>
                  <a:schemeClr val="accent3"/>
                </a:solidFill>
                <a:latin typeface="+mj-lt"/>
              </a:rPr>
              <a:t>An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implementable</a:t>
            </a:r>
            <a:r>
              <a:rPr lang="en-US" sz="1600" dirty="0">
                <a:solidFill>
                  <a:schemeClr val="accent3"/>
                </a:solidFill>
                <a:latin typeface="+mj-lt"/>
              </a:rPr>
              <a:t> algorithm for that works for machine learning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43CAB-1380-8638-977C-A46E7ECE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Empirical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08BC9-0846-55A2-96E2-0315678FFBEA}"/>
                  </a:ext>
                </a:extLst>
              </p:cNvPr>
              <p:cNvSpPr txBox="1"/>
              <p:nvPr/>
            </p:nvSpPr>
            <p:spPr>
              <a:xfrm>
                <a:off x="1828800" y="1610025"/>
                <a:ext cx="3886199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08BC9-0846-55A2-96E2-0315678FF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10025"/>
                <a:ext cx="3886199" cy="496867"/>
              </a:xfrm>
              <a:prstGeom prst="rect">
                <a:avLst/>
              </a:prstGeom>
              <a:blipFill>
                <a:blip r:embed="rId3"/>
                <a:stretch>
                  <a:fillRect r="-98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657223D-2159-7792-968A-0072E63A516E}"/>
              </a:ext>
            </a:extLst>
          </p:cNvPr>
          <p:cNvGrpSpPr/>
          <p:nvPr/>
        </p:nvGrpSpPr>
        <p:grpSpPr>
          <a:xfrm>
            <a:off x="3879610" y="1097485"/>
            <a:ext cx="1563248" cy="1005773"/>
            <a:chOff x="4717810" y="1328574"/>
            <a:chExt cx="1563248" cy="10057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1C4C56-0882-88B7-BD3D-FDD5E6801EFD}"/>
                </a:ext>
              </a:extLst>
            </p:cNvPr>
            <p:cNvGrpSpPr/>
            <p:nvPr/>
          </p:nvGrpSpPr>
          <p:grpSpPr>
            <a:xfrm>
              <a:off x="4717810" y="1328574"/>
              <a:ext cx="1563248" cy="1005773"/>
              <a:chOff x="4333633" y="2761076"/>
              <a:chExt cx="1563248" cy="100577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088ADE-8355-E23F-A007-795B0F34A36A}"/>
                  </a:ext>
                </a:extLst>
              </p:cNvPr>
              <p:cNvSpPr/>
              <p:nvPr/>
            </p:nvSpPr>
            <p:spPr>
              <a:xfrm>
                <a:off x="5410200" y="3333750"/>
                <a:ext cx="187257" cy="43309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D901F7B-60C0-001E-21AE-7AC7F702C4D0}"/>
                  </a:ext>
                </a:extLst>
              </p:cNvPr>
              <p:cNvCxnSpPr>
                <a:cxnSpLocks/>
                <a:stCxn id="8" idx="0"/>
                <a:endCxn id="11" idx="2"/>
              </p:cNvCxnSpPr>
              <p:nvPr/>
            </p:nvCxnSpPr>
            <p:spPr>
              <a:xfrm flipH="1" flipV="1">
                <a:off x="5115257" y="3130408"/>
                <a:ext cx="388572" cy="203342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AC3A8A-9C86-C68E-F2AD-1FDAC2AF3D81}"/>
                  </a:ext>
                </a:extLst>
              </p:cNvPr>
              <p:cNvSpPr txBox="1"/>
              <p:nvPr/>
            </p:nvSpPr>
            <p:spPr>
              <a:xfrm>
                <a:off x="4333633" y="2761076"/>
                <a:ext cx="1563248" cy="3693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Empirical pdf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A4BE0C-FE69-9B1B-EA00-0E1EABBBAC25}"/>
                </a:ext>
              </a:extLst>
            </p:cNvPr>
            <p:cNvSpPr/>
            <p:nvPr/>
          </p:nvSpPr>
          <p:spPr>
            <a:xfrm>
              <a:off x="4724400" y="1901248"/>
              <a:ext cx="380995" cy="43309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613980-FE3B-7652-814B-BB5931308BFE}"/>
                </a:ext>
              </a:extLst>
            </p:cNvPr>
            <p:cNvCxnSpPr>
              <a:cxnSpLocks/>
              <a:stCxn id="13" idx="0"/>
              <a:endCxn id="11" idx="2"/>
            </p:cNvCxnSpPr>
            <p:nvPr/>
          </p:nvCxnSpPr>
          <p:spPr>
            <a:xfrm flipV="1">
              <a:off x="4914898" y="1697906"/>
              <a:ext cx="584536" cy="203342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8B80410-83BF-0D47-A216-701D61A2FBE5}"/>
              </a:ext>
            </a:extLst>
          </p:cNvPr>
          <p:cNvSpPr txBox="1"/>
          <p:nvPr/>
        </p:nvSpPr>
        <p:spPr>
          <a:xfrm>
            <a:off x="5841064" y="1155812"/>
            <a:ext cx="3059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Abadi" panose="020B0604020104020204" pitchFamily="34" charset="0"/>
              </a:rPr>
              <a:t>Simplified assumptions: </a:t>
            </a:r>
          </a:p>
          <a:p>
            <a:pPr marL="11430" indent="-10287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  <a:latin typeface="Abadi" panose="020B0604020104020204" pitchFamily="34" charset="0"/>
              </a:rPr>
              <a:t>n</a:t>
            </a:r>
            <a:r>
              <a:rPr lang="en-US" sz="1400" b="0" dirty="0">
                <a:solidFill>
                  <a:schemeClr val="accent5"/>
                </a:solidFill>
                <a:latin typeface="Abadi" panose="020B0604020104020204" pitchFamily="34" charset="0"/>
              </a:rPr>
              <a:t>oise </a:t>
            </a:r>
            <a:r>
              <a:rPr lang="en-US" sz="1400" dirty="0">
                <a:solidFill>
                  <a:schemeClr val="accent5"/>
                </a:solidFill>
                <a:latin typeface="Abadi" panose="020B0604020104020204" pitchFamily="34" charset="0"/>
              </a:rPr>
              <a:t>is </a:t>
            </a:r>
            <a:r>
              <a:rPr lang="en-US" sz="1400" dirty="0">
                <a:solidFill>
                  <a:srgbClr val="00B0F0"/>
                </a:solidFill>
                <a:latin typeface="Abadi" panose="020B0604020104020204" pitchFamily="34" charset="0"/>
              </a:rPr>
              <a:t>elementwise independent</a:t>
            </a:r>
          </a:p>
          <a:p>
            <a:pPr marL="11430" indent="-10287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  <a:latin typeface="Abadi" panose="020B0604020104020204" pitchFamily="34" charset="0"/>
              </a:rPr>
              <a:t>noise from the </a:t>
            </a:r>
            <a:r>
              <a:rPr lang="en-US" sz="1400" dirty="0">
                <a:solidFill>
                  <a:srgbClr val="00B0F0"/>
                </a:solidFill>
                <a:latin typeface="Abadi" panose="020B0604020104020204" pitchFamily="34" charset="0"/>
              </a:rPr>
              <a:t>same block </a:t>
            </a:r>
            <a:r>
              <a:rPr lang="en-US" sz="1400" dirty="0">
                <a:solidFill>
                  <a:schemeClr val="accent5"/>
                </a:solidFill>
                <a:latin typeface="Abadi" panose="020B0604020104020204" pitchFamily="34" charset="0"/>
              </a:rPr>
              <a:t>follows the </a:t>
            </a:r>
            <a:r>
              <a:rPr lang="en-US" sz="1400" dirty="0">
                <a:solidFill>
                  <a:srgbClr val="00B0F0"/>
                </a:solidFill>
                <a:latin typeface="Abadi" panose="020B0604020104020204" pitchFamily="34" charset="0"/>
              </a:rPr>
              <a:t>same distribution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24264F-AAD4-AB0F-8053-12C7F452BF77}"/>
              </a:ext>
            </a:extLst>
          </p:cNvPr>
          <p:cNvGrpSpPr/>
          <p:nvPr/>
        </p:nvGrpSpPr>
        <p:grpSpPr>
          <a:xfrm>
            <a:off x="515985" y="2543262"/>
            <a:ext cx="1282066" cy="2030108"/>
            <a:chOff x="515985" y="2543262"/>
            <a:chExt cx="1282066" cy="2030108"/>
          </a:xfrm>
        </p:grpSpPr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CAC68C04-06DB-D300-A814-180F59684EA4}"/>
                </a:ext>
              </a:extLst>
            </p:cNvPr>
            <p:cNvSpPr/>
            <p:nvPr/>
          </p:nvSpPr>
          <p:spPr>
            <a:xfrm>
              <a:off x="515985" y="3445061"/>
              <a:ext cx="457200" cy="1524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9375A3-AEA9-1C3B-4378-3567D2DD9A64}"/>
                    </a:ext>
                  </a:extLst>
                </p:cNvPr>
                <p:cNvSpPr txBox="1"/>
                <p:nvPr/>
              </p:nvSpPr>
              <p:spPr>
                <a:xfrm>
                  <a:off x="1049385" y="2543262"/>
                  <a:ext cx="748666" cy="2030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9375A3-AEA9-1C3B-4378-3567D2DD9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385" y="2543262"/>
                  <a:ext cx="748666" cy="2030108"/>
                </a:xfrm>
                <a:prstGeom prst="rect">
                  <a:avLst/>
                </a:prstGeom>
                <a:blipFill>
                  <a:blip r:embed="rId6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AD91F46-80C7-0842-2838-916DC05C5BD6}"/>
              </a:ext>
            </a:extLst>
          </p:cNvPr>
          <p:cNvGrpSpPr/>
          <p:nvPr/>
        </p:nvGrpSpPr>
        <p:grpSpPr>
          <a:xfrm>
            <a:off x="1252301" y="2572327"/>
            <a:ext cx="1535092" cy="1485959"/>
            <a:chOff x="1252301" y="2572327"/>
            <a:chExt cx="1535092" cy="1485959"/>
          </a:xfrm>
        </p:grpSpPr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FF6D3C28-E07D-9370-E716-A243F9A7340C}"/>
                </a:ext>
              </a:extLst>
            </p:cNvPr>
            <p:cNvSpPr/>
            <p:nvPr/>
          </p:nvSpPr>
          <p:spPr>
            <a:xfrm>
              <a:off x="1732445" y="3332564"/>
              <a:ext cx="167064" cy="72572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2EFA9F0-0495-57B1-5DAC-58344A6E0DA9}"/>
                </a:ext>
              </a:extLst>
            </p:cNvPr>
            <p:cNvSpPr/>
            <p:nvPr/>
          </p:nvSpPr>
          <p:spPr>
            <a:xfrm>
              <a:off x="1252301" y="2572327"/>
              <a:ext cx="342834" cy="552176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E688721-2919-723D-403F-FE8C336C3607}"/>
                </a:ext>
              </a:extLst>
            </p:cNvPr>
            <p:cNvSpPr/>
            <p:nvPr/>
          </p:nvSpPr>
          <p:spPr>
            <a:xfrm>
              <a:off x="1252301" y="3320791"/>
              <a:ext cx="342834" cy="737494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C82CDF6-7D35-4321-A0BD-EDCF3CB60281}"/>
                    </a:ext>
                  </a:extLst>
                </p:cNvPr>
                <p:cNvSpPr txBox="1"/>
                <p:nvPr/>
              </p:nvSpPr>
              <p:spPr>
                <a:xfrm>
                  <a:off x="1839698" y="3504872"/>
                  <a:ext cx="947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block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C82CDF6-7D35-4321-A0BD-EDCF3CB60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698" y="3504872"/>
                  <a:ext cx="94769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EED6BB95-DF77-EC59-A3D7-1673030B5C61}"/>
                </a:ext>
              </a:extLst>
            </p:cNvPr>
            <p:cNvSpPr/>
            <p:nvPr/>
          </p:nvSpPr>
          <p:spPr>
            <a:xfrm>
              <a:off x="1713478" y="2596012"/>
              <a:ext cx="167064" cy="528491"/>
            </a:xfrm>
            <a:prstGeom prst="righ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9398C5C-ED03-A365-C7ED-A0C075622D5D}"/>
                    </a:ext>
                  </a:extLst>
                </p:cNvPr>
                <p:cNvSpPr txBox="1"/>
                <p:nvPr/>
              </p:nvSpPr>
              <p:spPr>
                <a:xfrm>
                  <a:off x="1820731" y="2768320"/>
                  <a:ext cx="955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lock</m:t>
                        </m:r>
                        <m: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9398C5C-ED03-A365-C7ED-A0C075622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731" y="2768320"/>
                  <a:ext cx="95571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BE4D86-85A5-063F-AA29-FF159FA1ABD3}"/>
                  </a:ext>
                </a:extLst>
              </p:cNvPr>
              <p:cNvSpPr txBox="1"/>
              <p:nvPr/>
            </p:nvSpPr>
            <p:spPr>
              <a:xfrm>
                <a:off x="1887585" y="3806931"/>
                <a:ext cx="1600200" cy="66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i.i.d.</a:t>
                </a:r>
                <a:r>
                  <a:rPr lang="en-US" sz="1200" dirty="0">
                    <a:latin typeface="Abadi" panose="020B0604020104020204" pitchFamily="34" charset="0"/>
                  </a:rPr>
                  <a:t> samples from a </a:t>
                </a:r>
                <a:r>
                  <a:rPr lang="en-US" sz="12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univariate</a:t>
                </a:r>
                <a:r>
                  <a:rPr lang="en-US" sz="1200" dirty="0">
                    <a:latin typeface="Abadi" panose="020B0604020104020204" pitchFamily="34" charset="0"/>
                  </a:rPr>
                  <a:t> distribution.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BE4D86-85A5-063F-AA29-FF159FA1A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85" y="3806931"/>
                <a:ext cx="1600200" cy="661207"/>
              </a:xfrm>
              <a:prstGeom prst="rect">
                <a:avLst/>
              </a:prstGeom>
              <a:blipFill>
                <a:blip r:embed="rId9"/>
                <a:stretch>
                  <a:fillRect r="-78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D77BAAA-7717-1FD5-4E45-7D0DA972B4D0}"/>
              </a:ext>
            </a:extLst>
          </p:cNvPr>
          <p:cNvGrpSpPr/>
          <p:nvPr/>
        </p:nvGrpSpPr>
        <p:grpSpPr>
          <a:xfrm>
            <a:off x="3135781" y="3043655"/>
            <a:ext cx="1527982" cy="556168"/>
            <a:chOff x="3135781" y="3043655"/>
            <a:chExt cx="1527982" cy="556168"/>
          </a:xfrm>
        </p:grpSpPr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5FD73080-1EB7-69E6-053F-B37F1310D408}"/>
                </a:ext>
              </a:extLst>
            </p:cNvPr>
            <p:cNvSpPr/>
            <p:nvPr/>
          </p:nvSpPr>
          <p:spPr>
            <a:xfrm>
              <a:off x="3691777" y="3447423"/>
              <a:ext cx="457200" cy="1524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B5F4446-E7E5-7421-3D85-A4F3B581EF73}"/>
                    </a:ext>
                  </a:extLst>
                </p:cNvPr>
                <p:cNvSpPr txBox="1"/>
                <p:nvPr/>
              </p:nvSpPr>
              <p:spPr>
                <a:xfrm>
                  <a:off x="3135781" y="3043655"/>
                  <a:ext cx="152798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0" dirty="0">
                      <a:latin typeface="Abadi" panose="020B0604020104020204" pitchFamily="34" charset="0"/>
                    </a:rPr>
                    <a:t>Empirical distributions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B5F4446-E7E5-7421-3D85-A4F3B581E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781" y="3043655"/>
                  <a:ext cx="1527982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D3A02E-418E-CB1C-7F0F-A4B19D903770}"/>
                  </a:ext>
                </a:extLst>
              </p:cNvPr>
              <p:cNvSpPr txBox="1"/>
              <p:nvPr/>
            </p:nvSpPr>
            <p:spPr>
              <a:xfrm>
                <a:off x="4191000" y="2326440"/>
                <a:ext cx="2619371" cy="2645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func>
                        <m:funcPr>
                          <m:ctrlP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)′(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)′(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)′(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)′(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)′(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D3A02E-418E-CB1C-7F0F-A4B19D903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326440"/>
                <a:ext cx="2619371" cy="2645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640580E-CAD7-C367-80E9-CB73AD41367C}"/>
              </a:ext>
            </a:extLst>
          </p:cNvPr>
          <p:cNvGrpSpPr/>
          <p:nvPr/>
        </p:nvGrpSpPr>
        <p:grpSpPr>
          <a:xfrm>
            <a:off x="5453392" y="2402075"/>
            <a:ext cx="2456868" cy="2020740"/>
            <a:chOff x="5451643" y="2379810"/>
            <a:chExt cx="2456868" cy="2020740"/>
          </a:xfrm>
        </p:grpSpPr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4F72EF44-165E-827A-6873-3FF4ECD39938}"/>
                </a:ext>
              </a:extLst>
            </p:cNvPr>
            <p:cNvSpPr/>
            <p:nvPr/>
          </p:nvSpPr>
          <p:spPr>
            <a:xfrm>
              <a:off x="6739655" y="3411812"/>
              <a:ext cx="167064" cy="98873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DED2871-E975-D23D-6872-B026328B9C6C}"/>
                </a:ext>
              </a:extLst>
            </p:cNvPr>
            <p:cNvSpPr/>
            <p:nvPr/>
          </p:nvSpPr>
          <p:spPr>
            <a:xfrm>
              <a:off x="5451644" y="2379810"/>
              <a:ext cx="1085813" cy="843423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2861CB-94EF-29A1-E2E8-E2CD464F3721}"/>
                </a:ext>
              </a:extLst>
            </p:cNvPr>
            <p:cNvSpPr/>
            <p:nvPr/>
          </p:nvSpPr>
          <p:spPr>
            <a:xfrm>
              <a:off x="5451643" y="3344437"/>
              <a:ext cx="1085813" cy="1015004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103B9F2-CF91-79A7-ED84-3D79E660053F}"/>
                    </a:ext>
                  </a:extLst>
                </p:cNvPr>
                <p:cNvSpPr txBox="1"/>
                <p:nvPr/>
              </p:nvSpPr>
              <p:spPr>
                <a:xfrm>
                  <a:off x="6960816" y="3721515"/>
                  <a:ext cx="947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block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103B9F2-CF91-79A7-ED84-3D79E6600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816" y="3721515"/>
                  <a:ext cx="94769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id="{CD4B1B8A-B7ED-DB59-0792-742CF3D5A753}"/>
                </a:ext>
              </a:extLst>
            </p:cNvPr>
            <p:cNvSpPr/>
            <p:nvPr/>
          </p:nvSpPr>
          <p:spPr>
            <a:xfrm>
              <a:off x="6737486" y="2461547"/>
              <a:ext cx="167064" cy="737494"/>
            </a:xfrm>
            <a:prstGeom prst="righ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282C2D4-0B46-2A6E-C1EB-1EF2C188CEDF}"/>
                    </a:ext>
                  </a:extLst>
                </p:cNvPr>
                <p:cNvSpPr txBox="1"/>
                <p:nvPr/>
              </p:nvSpPr>
              <p:spPr>
                <a:xfrm>
                  <a:off x="6901772" y="2639472"/>
                  <a:ext cx="955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block</m:t>
                        </m:r>
                        <m: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282C2D4-0B46-2A6E-C1EB-1EF2C188C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1772" y="2639472"/>
                  <a:ext cx="955711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A59668E-D81B-27CD-8EF0-136255B34A4F}"/>
                  </a:ext>
                </a:extLst>
              </p:cNvPr>
              <p:cNvSpPr txBox="1"/>
              <p:nvPr/>
            </p:nvSpPr>
            <p:spPr>
              <a:xfrm>
                <a:off x="7010399" y="4058285"/>
                <a:ext cx="1811899" cy="9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)′(⋅)</m:t>
                        </m:r>
                      </m:e>
                    </m:func>
                  </m:oMath>
                </a14:m>
                <a:r>
                  <a:rPr lang="en-US" sz="1200" dirty="0">
                    <a:latin typeface="Abadi" panose="020B0604020104020204" pitchFamily="34" charset="0"/>
                  </a:rPr>
                  <a:t> applied elementwise to components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block</m:t>
                    </m:r>
                    <m:r>
                      <a:rPr lang="en-US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A59668E-D81B-27CD-8EF0-136255B34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9" y="4058285"/>
                <a:ext cx="1811899" cy="960712"/>
              </a:xfrm>
              <a:prstGeom prst="rect">
                <a:avLst/>
              </a:prstGeom>
              <a:blipFill>
                <a:blip r:embed="rId1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F16F1-9A80-FF9D-0B73-EA77497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Empirical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08BC9-0846-55A2-96E2-0315678FFBEA}"/>
                  </a:ext>
                </a:extLst>
              </p:cNvPr>
              <p:cNvSpPr txBox="1"/>
              <p:nvPr/>
            </p:nvSpPr>
            <p:spPr>
              <a:xfrm>
                <a:off x="2659342" y="1841114"/>
                <a:ext cx="4351057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)′(⋅)</m:t>
                        </m:r>
                      </m:e>
                    </m:func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08BC9-0846-55A2-96E2-0315678FF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42" y="1841114"/>
                <a:ext cx="4351057" cy="721031"/>
              </a:xfrm>
              <a:prstGeom prst="rect">
                <a:avLst/>
              </a:prstGeom>
              <a:blipFill>
                <a:blip r:embed="rId4"/>
                <a:stretch>
                  <a:fillRect r="-29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657223D-2159-7792-968A-0072E63A516E}"/>
              </a:ext>
            </a:extLst>
          </p:cNvPr>
          <p:cNvGrpSpPr/>
          <p:nvPr/>
        </p:nvGrpSpPr>
        <p:grpSpPr>
          <a:xfrm>
            <a:off x="4953000" y="1326353"/>
            <a:ext cx="1400599" cy="1196294"/>
            <a:chOff x="4800600" y="1317183"/>
            <a:chExt cx="1400599" cy="11962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1C4C56-0882-88B7-BD3D-FDD5E6801EFD}"/>
                </a:ext>
              </a:extLst>
            </p:cNvPr>
            <p:cNvGrpSpPr/>
            <p:nvPr/>
          </p:nvGrpSpPr>
          <p:grpSpPr>
            <a:xfrm>
              <a:off x="4800600" y="1317183"/>
              <a:ext cx="1400599" cy="1032048"/>
              <a:chOff x="4416423" y="2749685"/>
              <a:chExt cx="1400599" cy="103204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088ADE-8355-E23F-A007-795B0F34A36A}"/>
                  </a:ext>
                </a:extLst>
              </p:cNvPr>
              <p:cNvSpPr/>
              <p:nvPr/>
            </p:nvSpPr>
            <p:spPr>
              <a:xfrm>
                <a:off x="5476374" y="3470949"/>
                <a:ext cx="340648" cy="31078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D901F7B-60C0-001E-21AE-7AC7F702C4D0}"/>
                  </a:ext>
                </a:extLst>
              </p:cNvPr>
              <p:cNvCxnSpPr>
                <a:cxnSpLocks/>
                <a:stCxn id="8" idx="0"/>
                <a:endCxn id="11" idx="2"/>
              </p:cNvCxnSpPr>
              <p:nvPr/>
            </p:nvCxnSpPr>
            <p:spPr>
              <a:xfrm flipH="1" flipV="1">
                <a:off x="5096225" y="3119017"/>
                <a:ext cx="550473" cy="351932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7AC3A8A-9C86-C68E-F2AD-1FDAC2AF3D81}"/>
                      </a:ext>
                    </a:extLst>
                  </p:cNvPr>
                  <p:cNvSpPr txBox="1"/>
                  <p:nvPr/>
                </p:nvSpPr>
                <p:spPr>
                  <a:xfrm>
                    <a:off x="4416423" y="2749685"/>
                    <a:ext cx="1359603" cy="369332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6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What is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a14:m>
                    <a:r>
                      <a:rPr lang="en-US" b="1" dirty="0"/>
                      <a:t>?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7AC3A8A-9C86-C68E-F2AD-1FDAC2AF3D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6423" y="2749685"/>
                    <a:ext cx="135960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636" t="-6452" r="-1818" b="-19355"/>
                    </a:stretch>
                  </a:blipFill>
                  <a:ln w="19050">
                    <a:solidFill>
                      <a:schemeClr val="accent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A4BE0C-FE69-9B1B-EA00-0E1EABBBAC25}"/>
                </a:ext>
              </a:extLst>
            </p:cNvPr>
            <p:cNvSpPr/>
            <p:nvPr/>
          </p:nvSpPr>
          <p:spPr>
            <a:xfrm>
              <a:off x="4901198" y="2202693"/>
              <a:ext cx="380995" cy="31078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613980-FE3B-7652-814B-BB5931308BFE}"/>
                </a:ext>
              </a:extLst>
            </p:cNvPr>
            <p:cNvCxnSpPr>
              <a:cxnSpLocks/>
              <a:stCxn id="13" idx="0"/>
              <a:endCxn id="11" idx="2"/>
            </p:cNvCxnSpPr>
            <p:nvPr/>
          </p:nvCxnSpPr>
          <p:spPr>
            <a:xfrm flipV="1">
              <a:off x="5091696" y="1686515"/>
              <a:ext cx="388706" cy="51617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8B80410-83BF-0D47-A216-701D61A2FBE5}"/>
              </a:ext>
            </a:extLst>
          </p:cNvPr>
          <p:cNvSpPr txBox="1"/>
          <p:nvPr/>
        </p:nvSpPr>
        <p:spPr>
          <a:xfrm>
            <a:off x="914400" y="2577033"/>
            <a:ext cx="6781800" cy="171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  <a:latin typeface="Abadi" panose="020B0604020104020204" pitchFamily="34" charset="0"/>
              </a:rPr>
              <a:t>Empirical noise distribution machine learning tasks 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badi" panose="020B0604020104020204" pitchFamily="34" charset="0"/>
              </a:rPr>
              <a:t>more heavy-tailed than Gaussian and Laplace distributions;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badi" panose="020B0604020104020204" pitchFamily="34" charset="0"/>
              </a:rPr>
              <a:t>less heavy-tailed than Cauchy distribution;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Abadi" panose="020B0604020104020204" pitchFamily="34" charset="0"/>
              </a:rPr>
              <a:t>symmetric;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E7828-4936-4517-250A-94EEE17C9DC6}"/>
              </a:ext>
            </a:extLst>
          </p:cNvPr>
          <p:cNvGrpSpPr/>
          <p:nvPr/>
        </p:nvGrpSpPr>
        <p:grpSpPr>
          <a:xfrm>
            <a:off x="995290" y="4342015"/>
            <a:ext cx="6309999" cy="369332"/>
            <a:chOff x="990600" y="3900289"/>
            <a:chExt cx="6309999" cy="369332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C660F3EE-8988-988A-F3DC-72E05055DB0C}"/>
                </a:ext>
              </a:extLst>
            </p:cNvPr>
            <p:cNvSpPr/>
            <p:nvPr/>
          </p:nvSpPr>
          <p:spPr>
            <a:xfrm>
              <a:off x="990600" y="4016414"/>
              <a:ext cx="457200" cy="1524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96D691-76CF-EA21-8360-20F5F1D18437}"/>
                </a:ext>
              </a:extLst>
            </p:cNvPr>
            <p:cNvSpPr txBox="1"/>
            <p:nvPr/>
          </p:nvSpPr>
          <p:spPr>
            <a:xfrm>
              <a:off x="1533379" y="3900289"/>
              <a:ext cx="5767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badi" panose="020B0604020104020204" pitchFamily="34" charset="0"/>
                </a:rPr>
                <a:t>Student’s </a:t>
              </a:r>
              <a:r>
                <a:rPr lang="en-US" i="1" dirty="0">
                  <a:latin typeface="Abadi" panose="020B0604020104020204" pitchFamily="34" charset="0"/>
                </a:rPr>
                <a:t>t</a:t>
              </a:r>
              <a:r>
                <a:rPr lang="en-US" dirty="0">
                  <a:latin typeface="Abadi" panose="020B0604020104020204" pitchFamily="34" charset="0"/>
                </a:rPr>
                <a:t> could be a good model for noise distribution.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BE8918-5FF7-34F9-1042-F54132BA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Mitigating heavy-tailed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866A1C-655D-9787-E55F-49B38B160B56}"/>
                  </a:ext>
                </a:extLst>
              </p:cNvPr>
              <p:cNvSpPr txBox="1"/>
              <p:nvPr/>
            </p:nvSpPr>
            <p:spPr>
              <a:xfrm>
                <a:off x="381000" y="1323331"/>
                <a:ext cx="8763000" cy="124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accent2"/>
                    </a:solidFill>
                    <a:latin typeface="Abadi" panose="020B0604020104020204" pitchFamily="34" charset="0"/>
                  </a:rPr>
                  <a:t>Techniques to mitigate </a:t>
                </a:r>
                <a:r>
                  <a:rPr lang="en-US" sz="1600" dirty="0">
                    <a:solidFill>
                      <a:srgbClr val="1E77B4"/>
                    </a:solidFill>
                    <a:latin typeface="Abadi" panose="020B0604020104020204" pitchFamily="34" charset="0"/>
                  </a:rPr>
                  <a:t>heavy-tailed noise </a:t>
                </a:r>
                <a:r>
                  <a:rPr lang="en-US" sz="1600" dirty="0">
                    <a:solidFill>
                      <a:schemeClr val="accent2"/>
                    </a:solidFill>
                    <a:latin typeface="Abadi" panose="020B0604020104020204" pitchFamily="34" charset="0"/>
                  </a:rPr>
                  <a:t>that show various successes: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badi" panose="020B0604020104020204" pitchFamily="34" charset="0"/>
                  </a:rPr>
                  <a:t>SignSGD (Bernstein et al…)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>
                  <a:solidFill>
                    <a:schemeClr val="accent1"/>
                  </a:solidFill>
                  <a:latin typeface="Abadi" panose="020B0604020104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badi" panose="020B0604020104020204" pitchFamily="34" charset="0"/>
                  </a:rPr>
                  <a:t>ClippedSGD (Zhang et al…)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clip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 b="0" dirty="0">
                  <a:solidFill>
                    <a:schemeClr val="accent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866A1C-655D-9787-E55F-49B38B160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23331"/>
                <a:ext cx="8763000" cy="1248419"/>
              </a:xfrm>
              <a:prstGeom prst="rect">
                <a:avLst/>
              </a:prstGeom>
              <a:blipFill>
                <a:blip r:embed="rId3"/>
                <a:stretch>
                  <a:fillRect l="-580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854897A-80E1-E509-1153-740FDEBA5C99}"/>
              </a:ext>
            </a:extLst>
          </p:cNvPr>
          <p:cNvSpPr txBox="1"/>
          <p:nvPr/>
        </p:nvSpPr>
        <p:spPr>
          <a:xfrm>
            <a:off x="381000" y="3225505"/>
            <a:ext cx="8763000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badi" panose="020B0604020104020204" pitchFamily="34" charset="0"/>
              </a:rPr>
              <a:t>Our work: Identify a </a:t>
            </a:r>
            <a:r>
              <a:rPr lang="en-US" sz="2000" dirty="0">
                <a:solidFill>
                  <a:schemeClr val="accent1"/>
                </a:solidFill>
                <a:latin typeface="Abadi" panose="020B0604020104020204" pitchFamily="34" charset="0"/>
              </a:rPr>
              <a:t>theoretically sound approach </a:t>
            </a:r>
            <a:r>
              <a:rPr lang="en-US" sz="2000" dirty="0">
                <a:latin typeface="Abadi" panose="020B0604020104020204" pitchFamily="34" charset="0"/>
              </a:rPr>
              <a:t>of designing nonlinear stochastic gradient methods that are customized to combat </a:t>
            </a:r>
            <a:r>
              <a:rPr lang="en-US" sz="2000" dirty="0">
                <a:solidFill>
                  <a:srgbClr val="1E77B4"/>
                </a:solidFill>
                <a:latin typeface="Abadi" panose="020B0604020104020204" pitchFamily="34" charset="0"/>
              </a:rPr>
              <a:t>heavy-tailed noise</a:t>
            </a:r>
            <a:r>
              <a:rPr lang="en-US" sz="2000" dirty="0"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3B195-DAB5-7B20-7470-6D89A0F0335E}"/>
              </a:ext>
            </a:extLst>
          </p:cNvPr>
          <p:cNvSpPr txBox="1"/>
          <p:nvPr/>
        </p:nvSpPr>
        <p:spPr>
          <a:xfrm>
            <a:off x="381000" y="1320982"/>
            <a:ext cx="674857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Heuristics and robust schemes to combat heavy-tailed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47386-0F3A-9326-7A9A-E8447908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ABF0A-75B7-EE3C-49C5-DD3E7A3F21E3}"/>
              </a:ext>
            </a:extLst>
          </p:cNvPr>
          <p:cNvSpPr txBox="1"/>
          <p:nvPr/>
        </p:nvSpPr>
        <p:spPr>
          <a:xfrm>
            <a:off x="457200" y="4846320"/>
            <a:ext cx="7492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Bernstein, J., Wang, Y. X., Azizzadenesheli, K., &amp; Anandkumar, A. (2018, July). signSGD: Compressed optimisation for non-convex problems. In </a:t>
            </a:r>
            <a:r>
              <a:rPr lang="en-US" sz="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International Conference on Machine Learning</a:t>
            </a:r>
            <a:r>
              <a:rPr lang="en-US" sz="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(pp. 560-569). PMLR.</a:t>
            </a:r>
          </a:p>
          <a:p>
            <a:r>
              <a:rPr lang="en-US" sz="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Zhang, J., Karimireddy, S. P., Veit, A., Kim, S., Reddi, S., Kumar, S., &amp; Sra, S. (2020). Why are adaptive methods good for attention models?. </a:t>
            </a:r>
            <a:r>
              <a:rPr lang="en-US" sz="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Advances in Neural Information Processing Systems</a:t>
            </a:r>
            <a:r>
              <a:rPr lang="en-US" sz="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sz="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33</a:t>
            </a:r>
            <a:r>
              <a:rPr lang="en-US" sz="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15383-15393.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888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Empirical distribution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577F3D-97E1-BE55-2B40-CD7BDCDB1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2783583" y="2724150"/>
            <a:ext cx="357682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1318E4-FA6C-ECCA-E863-3F87B1C169FF}"/>
                  </a:ext>
                </a:extLst>
              </p:cNvPr>
              <p:cNvSpPr txBox="1"/>
              <p:nvPr/>
            </p:nvSpPr>
            <p:spPr>
              <a:xfrm>
                <a:off x="3841092" y="1035600"/>
                <a:ext cx="153894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1318E4-FA6C-ECCA-E863-3F87B1C16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092" y="1035600"/>
                <a:ext cx="1538947" cy="391646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A0D23D-492F-E1D0-B919-2680F9E4CA71}"/>
                  </a:ext>
                </a:extLst>
              </p:cNvPr>
              <p:cNvSpPr txBox="1"/>
              <p:nvPr/>
            </p:nvSpPr>
            <p:spPr>
              <a:xfrm>
                <a:off x="811611" y="2013286"/>
                <a:ext cx="7520773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Flexibility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: Student’s </a:t>
                </a:r>
                <a:r>
                  <a:rPr lang="en-US" sz="1600" i="1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t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distributions with various degrees of freedom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can cover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from light-tailed distributions of Gaussian to heavy-tailed distributions of Cauchy.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A0D23D-492F-E1D0-B919-2680F9E4C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11" y="2013286"/>
                <a:ext cx="7520773" cy="792140"/>
              </a:xfrm>
              <a:prstGeom prst="rect">
                <a:avLst/>
              </a:prstGeom>
              <a:blipFill>
                <a:blip r:embed="rId5"/>
                <a:stretch>
                  <a:fillRect l="-33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8085CF-1596-DE39-435F-F39E2986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089940-998A-1B95-ADBA-869D1FA91299}"/>
              </a:ext>
            </a:extLst>
          </p:cNvPr>
          <p:cNvGrpSpPr/>
          <p:nvPr/>
        </p:nvGrpSpPr>
        <p:grpSpPr>
          <a:xfrm>
            <a:off x="1386201" y="1585588"/>
            <a:ext cx="6309999" cy="369332"/>
            <a:chOff x="990600" y="3900289"/>
            <a:chExt cx="6309999" cy="369332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0D5A9139-AD44-994A-A095-CC05AF105945}"/>
                </a:ext>
              </a:extLst>
            </p:cNvPr>
            <p:cNvSpPr/>
            <p:nvPr/>
          </p:nvSpPr>
          <p:spPr>
            <a:xfrm>
              <a:off x="990600" y="4016414"/>
              <a:ext cx="457200" cy="1524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DA0F0F-ACB1-9194-6D2D-8C18F6DFEFE5}"/>
                </a:ext>
              </a:extLst>
            </p:cNvPr>
            <p:cNvSpPr txBox="1"/>
            <p:nvPr/>
          </p:nvSpPr>
          <p:spPr>
            <a:xfrm>
              <a:off x="1533379" y="3900289"/>
              <a:ext cx="5767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badi" panose="020B0604020104020204" pitchFamily="34" charset="0"/>
                </a:rPr>
                <a:t>Student’s </a:t>
              </a:r>
              <a:r>
                <a:rPr lang="en-US" i="1" dirty="0">
                  <a:latin typeface="Abadi" panose="020B0604020104020204" pitchFamily="34" charset="0"/>
                </a:rPr>
                <a:t>t </a:t>
              </a:r>
              <a:r>
                <a:rPr lang="en-US" dirty="0">
                  <a:latin typeface="Abadi" panose="020B0604020104020204" pitchFamily="34" charset="0"/>
                </a:rPr>
                <a:t>could be a good model for noise distribution.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9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Empirical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07DBA5-6F13-CADD-7EE5-0701E9FCD229}"/>
                  </a:ext>
                </a:extLst>
              </p:cNvPr>
              <p:cNvSpPr txBox="1"/>
              <p:nvPr/>
            </p:nvSpPr>
            <p:spPr>
              <a:xfrm>
                <a:off x="3841092" y="1035600"/>
                <a:ext cx="153894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07DBA5-6F13-CADD-7EE5-0701E9FC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092" y="1035600"/>
                <a:ext cx="1538947" cy="391646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90AD78-E39B-6DFE-711E-CB66EF7AA7FA}"/>
                  </a:ext>
                </a:extLst>
              </p:cNvPr>
              <p:cNvSpPr txBox="1"/>
              <p:nvPr/>
            </p:nvSpPr>
            <p:spPr>
              <a:xfrm>
                <a:off x="811611" y="2013286"/>
                <a:ext cx="7520773" cy="1396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Flexibility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: Student’s </a:t>
                </a:r>
                <a:r>
                  <a:rPr lang="en-US" sz="1600" i="1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t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distributions with various degree of freedom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can cover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from light-tailed distributions of Gaussian to heavy-tailed distributions of Cauchy.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Simplicity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for Student’s </a:t>
                </a:r>
                <a:r>
                  <a:rPr lang="en-US" sz="1600" i="1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t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admits a simple analytical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90AD78-E39B-6DFE-711E-CB66EF7AA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11" y="2013286"/>
                <a:ext cx="7520773" cy="1396664"/>
              </a:xfrm>
              <a:prstGeom prst="rect">
                <a:avLst/>
              </a:prstGeom>
              <a:blipFill>
                <a:blip r:embed="rId4"/>
                <a:stretch>
                  <a:fillRect l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E2716-BE20-79F2-ACEB-5A95541B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C489E-D6D4-3026-CF82-900499E2D6A2}"/>
              </a:ext>
            </a:extLst>
          </p:cNvPr>
          <p:cNvGrpSpPr/>
          <p:nvPr/>
        </p:nvGrpSpPr>
        <p:grpSpPr>
          <a:xfrm>
            <a:off x="1386201" y="1585588"/>
            <a:ext cx="6309999" cy="369332"/>
            <a:chOff x="990600" y="3900289"/>
            <a:chExt cx="6309999" cy="369332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1A82D988-8427-526B-EE60-BD6EFB129B42}"/>
                </a:ext>
              </a:extLst>
            </p:cNvPr>
            <p:cNvSpPr/>
            <p:nvPr/>
          </p:nvSpPr>
          <p:spPr>
            <a:xfrm>
              <a:off x="990600" y="4016414"/>
              <a:ext cx="457200" cy="1524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83B5B2-88EA-7BFC-0D67-08C15B84C276}"/>
                </a:ext>
              </a:extLst>
            </p:cNvPr>
            <p:cNvSpPr txBox="1"/>
            <p:nvPr/>
          </p:nvSpPr>
          <p:spPr>
            <a:xfrm>
              <a:off x="1533379" y="3900289"/>
              <a:ext cx="5767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badi" panose="020B0604020104020204" pitchFamily="34" charset="0"/>
                </a:rPr>
                <a:t>Student’s </a:t>
              </a:r>
              <a:r>
                <a:rPr lang="en-US" i="1" dirty="0">
                  <a:latin typeface="Abadi" panose="020B0604020104020204" pitchFamily="34" charset="0"/>
                </a:rPr>
                <a:t>t </a:t>
              </a:r>
              <a:r>
                <a:rPr lang="en-US" dirty="0">
                  <a:latin typeface="Abadi" panose="020B0604020104020204" pitchFamily="34" charset="0"/>
                </a:rPr>
                <a:t>could be a good model for noise distribution.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7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74AED10-95BE-79B9-6702-C9E2233865D4}"/>
              </a:ext>
            </a:extLst>
          </p:cNvPr>
          <p:cNvGrpSpPr/>
          <p:nvPr/>
        </p:nvGrpSpPr>
        <p:grpSpPr>
          <a:xfrm>
            <a:off x="1753747" y="1345747"/>
            <a:ext cx="5223315" cy="3435803"/>
            <a:chOff x="1753747" y="1345747"/>
            <a:chExt cx="5223315" cy="3435803"/>
          </a:xfrm>
        </p:grpSpPr>
        <p:pic>
          <p:nvPicPr>
            <p:cNvPr id="8" name="Picture 7" descr="A graph with a line&#10;&#10;Description automatically generated">
              <a:extLst>
                <a:ext uri="{FF2B5EF4-FFF2-40B4-BE49-F238E27FC236}">
                  <a16:creationId xmlns:a16="http://schemas.microsoft.com/office/drawing/2014/main" id="{698B111E-CE00-990E-1654-0DA874945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37" y="1345747"/>
              <a:ext cx="4810125" cy="34358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446F9B-5F8E-1E13-0CBB-14B3F2A173B3}"/>
                </a:ext>
              </a:extLst>
            </p:cNvPr>
            <p:cNvSpPr txBox="1"/>
            <p:nvPr/>
          </p:nvSpPr>
          <p:spPr>
            <a:xfrm>
              <a:off x="2714178" y="1581150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b="0" dirty="0">
                <a:latin typeface="Abadi" panose="020B0604020104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A53458C-D89A-9FEE-702E-58C0CAD7664C}"/>
                    </a:ext>
                  </a:extLst>
                </p:cNvPr>
                <p:cNvSpPr txBox="1"/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A53458C-D89A-9FEE-702E-58C0CAD76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2798FA-DA50-FE93-8626-D4F5F98BA3AC}"/>
                    </a:ext>
                  </a:extLst>
                </p:cNvPr>
                <p:cNvSpPr txBox="1"/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2798FA-DA50-FE93-8626-D4F5F98BA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D66780-C477-8F22-E577-8C27DB7B01C4}"/>
                  </a:ext>
                </a:extLst>
              </p:cNvPr>
              <p:cNvSpPr txBox="1"/>
              <p:nvPr/>
            </p:nvSpPr>
            <p:spPr>
              <a:xfrm>
                <a:off x="3048000" y="1540128"/>
                <a:ext cx="3111686" cy="503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1600" dirty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 i="1">
                        <a:latin typeface="Cambria Math" panose="02040503050406030204" pitchFamily="18" charset="0"/>
                      </a:rPr>
                      <m:t>ν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16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,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D66780-C477-8F22-E577-8C27DB7B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40128"/>
                <a:ext cx="3111686" cy="503728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for Student’s </a:t>
                </a:r>
                <a:r>
                  <a:rPr lang="en-US" i="1" dirty="0">
                    <a:latin typeface="Abadi" panose="020B0604020104020204" pitchFamily="34" charset="0"/>
                  </a:rPr>
                  <a:t>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0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3283E-31EB-C04A-683F-F87DDE82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for Student’s </a:t>
                </a:r>
                <a:r>
                  <a:rPr lang="en-US" i="1" dirty="0">
                    <a:latin typeface="Abadi" panose="020B0604020104020204" pitchFamily="34" charset="0"/>
                  </a:rPr>
                  <a:t>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9627D20-697E-FDF4-802C-1E10C7D5418B}"/>
              </a:ext>
            </a:extLst>
          </p:cNvPr>
          <p:cNvGrpSpPr/>
          <p:nvPr/>
        </p:nvGrpSpPr>
        <p:grpSpPr>
          <a:xfrm>
            <a:off x="1753747" y="1345747"/>
            <a:ext cx="5223314" cy="3435803"/>
            <a:chOff x="1753747" y="1345747"/>
            <a:chExt cx="5223314" cy="343580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9054C0-9545-BF37-2CEF-FABFF5EB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6937" y="1345747"/>
              <a:ext cx="4810124" cy="34358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/>
                <p:nvPr/>
              </p:nvSpPr>
              <p:spPr>
                <a:xfrm>
                  <a:off x="2971800" y="1540128"/>
                  <a:ext cx="3192221" cy="503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1600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60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540128"/>
                  <a:ext cx="3192221" cy="503728"/>
                </a:xfrm>
                <a:prstGeom prst="rect">
                  <a:avLst/>
                </a:prstGeom>
                <a:blipFill>
                  <a:blip r:embed="rId4"/>
                  <a:stretch>
                    <a:fillRect l="-397" b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/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/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C30A98-5094-0351-2C51-CF763325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for Student’s </a:t>
                </a:r>
                <a:r>
                  <a:rPr lang="en-US" i="1" dirty="0">
                    <a:latin typeface="Abadi" panose="020B0604020104020204" pitchFamily="34" charset="0"/>
                  </a:rPr>
                  <a:t>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9627D20-697E-FDF4-802C-1E10C7D5418B}"/>
              </a:ext>
            </a:extLst>
          </p:cNvPr>
          <p:cNvGrpSpPr/>
          <p:nvPr/>
        </p:nvGrpSpPr>
        <p:grpSpPr>
          <a:xfrm>
            <a:off x="1753747" y="1345747"/>
            <a:ext cx="5223314" cy="3435802"/>
            <a:chOff x="1753747" y="1345747"/>
            <a:chExt cx="5223314" cy="343580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9054C0-9545-BF37-2CEF-FABFF5EB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6937" y="1345747"/>
              <a:ext cx="4810124" cy="34358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/>
                <p:nvPr/>
              </p:nvSpPr>
              <p:spPr>
                <a:xfrm>
                  <a:off x="2922015" y="1540128"/>
                  <a:ext cx="3192221" cy="503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1600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60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015" y="1540128"/>
                  <a:ext cx="3192221" cy="503728"/>
                </a:xfrm>
                <a:prstGeom prst="rect">
                  <a:avLst/>
                </a:prstGeom>
                <a:blipFill>
                  <a:blip r:embed="rId4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/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/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74EE36-9E38-99BC-5D26-D087B8C6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for Student’s </a:t>
                </a:r>
                <a:r>
                  <a:rPr lang="en-US" i="1" dirty="0">
                    <a:latin typeface="Abadi" panose="020B0604020104020204" pitchFamily="34" charset="0"/>
                  </a:rPr>
                  <a:t>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9627D20-697E-FDF4-802C-1E10C7D5418B}"/>
              </a:ext>
            </a:extLst>
          </p:cNvPr>
          <p:cNvGrpSpPr/>
          <p:nvPr/>
        </p:nvGrpSpPr>
        <p:grpSpPr>
          <a:xfrm>
            <a:off x="1753747" y="1345747"/>
            <a:ext cx="5223313" cy="3435802"/>
            <a:chOff x="1753747" y="1345747"/>
            <a:chExt cx="5223313" cy="343580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9054C0-9545-BF37-2CEF-FABFF5EB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6938" y="1345747"/>
              <a:ext cx="4810122" cy="34358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/>
                <p:nvPr/>
              </p:nvSpPr>
              <p:spPr>
                <a:xfrm>
                  <a:off x="2895600" y="1540128"/>
                  <a:ext cx="3592971" cy="503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1600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60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1540128"/>
                  <a:ext cx="3592971" cy="503728"/>
                </a:xfrm>
                <a:prstGeom prst="rect">
                  <a:avLst/>
                </a:prstGeom>
                <a:blipFill>
                  <a:blip r:embed="rId4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/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/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3CA3E-0F59-7F2B-F802-803F021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for Student’s </a:t>
                </a:r>
                <a:r>
                  <a:rPr lang="en-US" i="1" dirty="0">
                    <a:latin typeface="Abadi" panose="020B0604020104020204" pitchFamily="34" charset="0"/>
                  </a:rPr>
                  <a:t>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9627D20-697E-FDF4-802C-1E10C7D5418B}"/>
              </a:ext>
            </a:extLst>
          </p:cNvPr>
          <p:cNvGrpSpPr/>
          <p:nvPr/>
        </p:nvGrpSpPr>
        <p:grpSpPr>
          <a:xfrm>
            <a:off x="1753747" y="1345747"/>
            <a:ext cx="5223313" cy="3435802"/>
            <a:chOff x="1753747" y="1345747"/>
            <a:chExt cx="5223313" cy="343580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9054C0-9545-BF37-2CEF-FABFF5EB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6938" y="1345747"/>
              <a:ext cx="4810122" cy="34358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/>
                <p:nvPr/>
              </p:nvSpPr>
              <p:spPr>
                <a:xfrm>
                  <a:off x="2819400" y="1540128"/>
                  <a:ext cx="3793346" cy="503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1600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1003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60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1540128"/>
                  <a:ext cx="3793346" cy="503728"/>
                </a:xfrm>
                <a:prstGeom prst="rect">
                  <a:avLst/>
                </a:prstGeom>
                <a:blipFill>
                  <a:blip r:embed="rId4"/>
                  <a:stretch>
                    <a:fillRect l="-334" b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/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/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3DE60-8CC4-CACA-3F17-F47C278F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Statistically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for Student’s </a:t>
                </a:r>
                <a:r>
                  <a:rPr lang="en-US" i="1" dirty="0">
                    <a:latin typeface="Abadi" panose="020B0604020104020204" pitchFamily="34" charset="0"/>
                  </a:rPr>
                  <a:t>t</a:t>
                </a:r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9627D20-697E-FDF4-802C-1E10C7D5418B}"/>
              </a:ext>
            </a:extLst>
          </p:cNvPr>
          <p:cNvGrpSpPr/>
          <p:nvPr/>
        </p:nvGrpSpPr>
        <p:grpSpPr>
          <a:xfrm>
            <a:off x="1753747" y="1345747"/>
            <a:ext cx="5226592" cy="3438143"/>
            <a:chOff x="1753747" y="1345747"/>
            <a:chExt cx="5226592" cy="343814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9054C0-9545-BF37-2CEF-FABFF5EB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6938" y="1345747"/>
              <a:ext cx="4813401" cy="34381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/>
                <p:nvPr/>
              </p:nvSpPr>
              <p:spPr>
                <a:xfrm>
                  <a:off x="2544958" y="1540128"/>
                  <a:ext cx="3957943" cy="503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1600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10000</m:t>
                      </m:r>
                      <m:r>
                        <m:rPr>
                          <m:nor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600" dirty="0"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209A-765D-81E4-A713-383815484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4958" y="1540128"/>
                  <a:ext cx="3957943" cy="503728"/>
                </a:xfrm>
                <a:prstGeom prst="rect">
                  <a:avLst/>
                </a:prstGeom>
                <a:blipFill>
                  <a:blip r:embed="rId4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/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626EFA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CA3E68-BEC0-9E4D-33E9-AECBBC6B9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747" y="2878982"/>
                  <a:ext cx="826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/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626EF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79F6F7-9676-78D7-5A17-95C46CAE7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02" y="4318719"/>
                  <a:ext cx="3761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3E9C1-ECD4-DA74-3742-246967DD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Empirical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07DBA5-6F13-CADD-7EE5-0701E9FCD229}"/>
                  </a:ext>
                </a:extLst>
              </p:cNvPr>
              <p:cNvSpPr txBox="1"/>
              <p:nvPr/>
            </p:nvSpPr>
            <p:spPr>
              <a:xfrm>
                <a:off x="3841092" y="1035600"/>
                <a:ext cx="153894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07DBA5-6F13-CADD-7EE5-0701E9FC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092" y="1035600"/>
                <a:ext cx="1538946" cy="391646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90AD78-E39B-6DFE-711E-CB66EF7AA7FA}"/>
                  </a:ext>
                </a:extLst>
              </p:cNvPr>
              <p:cNvSpPr txBox="1"/>
              <p:nvPr/>
            </p:nvSpPr>
            <p:spPr>
              <a:xfrm>
                <a:off x="811611" y="2013286"/>
                <a:ext cx="7520773" cy="181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Flexibility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: Student’s </a:t>
                </a:r>
                <a:r>
                  <a:rPr lang="en-US" sz="1600" i="1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t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distributions with various degree of freedom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can cover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from light-tailed distributions of Gaussian to heavy-tailed distributions of Cauchy.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Simplicity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for Student’s </a:t>
                </a:r>
                <a:r>
                  <a:rPr lang="en-US" sz="1600" i="1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t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 admits a simple analytical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Few parameters</a:t>
                </a:r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: there are only two parameters to estimate, </a:t>
                </a:r>
                <a14:m>
                  <m:oMath xmlns:m="http://schemas.openxmlformats.org/officeDocument/2006/math">
                    <m:r>
                      <a:rPr lang="en-US" sz="16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90AD78-E39B-6DFE-711E-CB66EF7AA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11" y="2013286"/>
                <a:ext cx="7520773" cy="1819344"/>
              </a:xfrm>
              <a:prstGeom prst="rect">
                <a:avLst/>
              </a:prstGeom>
              <a:blipFill>
                <a:blip r:embed="rId4"/>
                <a:stretch>
                  <a:fillRect l="-337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DBE21-51E8-964A-5D22-C8CC8A08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DBE584-491B-AB0D-193D-C352D1263CFC}"/>
              </a:ext>
            </a:extLst>
          </p:cNvPr>
          <p:cNvGrpSpPr/>
          <p:nvPr/>
        </p:nvGrpSpPr>
        <p:grpSpPr>
          <a:xfrm>
            <a:off x="1386201" y="1585588"/>
            <a:ext cx="6309999" cy="369332"/>
            <a:chOff x="990600" y="3900289"/>
            <a:chExt cx="6309999" cy="369332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FF09AF64-4302-0C02-528E-606D538C1573}"/>
                </a:ext>
              </a:extLst>
            </p:cNvPr>
            <p:cNvSpPr/>
            <p:nvPr/>
          </p:nvSpPr>
          <p:spPr>
            <a:xfrm>
              <a:off x="990600" y="4016414"/>
              <a:ext cx="457200" cy="1524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A15077-EDE3-BF92-16EE-6E93F0F20444}"/>
                </a:ext>
              </a:extLst>
            </p:cNvPr>
            <p:cNvSpPr txBox="1"/>
            <p:nvPr/>
          </p:nvSpPr>
          <p:spPr>
            <a:xfrm>
              <a:off x="1533379" y="3900289"/>
              <a:ext cx="5767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badi" panose="020B0604020104020204" pitchFamily="34" charset="0"/>
                </a:rPr>
                <a:t>Student’s </a:t>
              </a:r>
              <a:r>
                <a:rPr lang="en-US" i="1" dirty="0">
                  <a:latin typeface="Abadi" panose="020B0604020104020204" pitchFamily="34" charset="0"/>
                </a:rPr>
                <a:t>t </a:t>
              </a:r>
              <a:r>
                <a:rPr lang="en-US" dirty="0">
                  <a:latin typeface="Abadi" panose="020B0604020104020204" pitchFamily="34" charset="0"/>
                </a:rPr>
                <a:t>could be a good model for noise distribution.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1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Parameter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07DBA5-6F13-CADD-7EE5-0701E9FCD229}"/>
                  </a:ext>
                </a:extLst>
              </p:cNvPr>
              <p:cNvSpPr txBox="1"/>
              <p:nvPr/>
            </p:nvSpPr>
            <p:spPr>
              <a:xfrm>
                <a:off x="2705100" y="986917"/>
                <a:ext cx="3733800" cy="695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07DBA5-6F13-CADD-7EE5-0701E9FC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986917"/>
                <a:ext cx="3733800" cy="695447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7B9CFF-5EA7-7815-5EF7-32C1CE667D3D}"/>
                  </a:ext>
                </a:extLst>
              </p:cNvPr>
              <p:cNvSpPr txBox="1"/>
              <p:nvPr/>
            </p:nvSpPr>
            <p:spPr>
              <a:xfrm>
                <a:off x="838200" y="1759160"/>
                <a:ext cx="6502293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Observation i: the magnitude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m:rPr>
                        <m:lit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7B9CFF-5EA7-7815-5EF7-32C1CE667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9160"/>
                <a:ext cx="6502293" cy="411395"/>
              </a:xfrm>
              <a:prstGeom prst="rect">
                <a:avLst/>
              </a:prstGeom>
              <a:blipFill>
                <a:blip r:embed="rId4"/>
                <a:stretch>
                  <a:fillRect l="-977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9F3C7705-DF60-EB2B-18EE-4704FEB36F9A}"/>
              </a:ext>
            </a:extLst>
          </p:cNvPr>
          <p:cNvSpPr/>
          <p:nvPr/>
        </p:nvSpPr>
        <p:spPr>
          <a:xfrm>
            <a:off x="990600" y="2472299"/>
            <a:ext cx="457200" cy="1524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5479C-3C27-6B12-254B-90726955F78F}"/>
                  </a:ext>
                </a:extLst>
              </p:cNvPr>
              <p:cNvSpPr txBox="1"/>
              <p:nvPr/>
            </p:nvSpPr>
            <p:spPr>
              <a:xfrm>
                <a:off x="1600200" y="2318844"/>
                <a:ext cx="138512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5479C-3C27-6B12-254B-90726955F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318844"/>
                <a:ext cx="1385123" cy="391646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9D03347-E8AA-D901-5282-11CBB9D8F9ED}"/>
              </a:ext>
            </a:extLst>
          </p:cNvPr>
          <p:cNvSpPr txBox="1"/>
          <p:nvPr/>
        </p:nvSpPr>
        <p:spPr>
          <a:xfrm>
            <a:off x="838200" y="2944844"/>
            <a:ext cx="52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Observation ii: Student’s </a:t>
            </a:r>
            <a:r>
              <a:rPr lang="en-US" i="1" dirty="0">
                <a:latin typeface="Abadi" panose="020B0604020104020204" pitchFamily="34" charset="0"/>
              </a:rPr>
              <a:t>t </a:t>
            </a:r>
            <a:r>
              <a:rPr lang="en-US" dirty="0">
                <a:latin typeface="Abadi" panose="020B0604020104020204" pitchFamily="34" charset="0"/>
              </a:rPr>
              <a:t>is a location-scale family.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0D8355D-A5B8-F3B3-40E1-8B7CFFD2B0C1}"/>
              </a:ext>
            </a:extLst>
          </p:cNvPr>
          <p:cNvSpPr/>
          <p:nvPr/>
        </p:nvSpPr>
        <p:spPr>
          <a:xfrm>
            <a:off x="990600" y="3636098"/>
            <a:ext cx="457200" cy="1524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59D18D-EC57-F9F5-B90C-8C0CDEC2B3D5}"/>
                  </a:ext>
                </a:extLst>
              </p:cNvPr>
              <p:cNvSpPr txBox="1"/>
              <p:nvPr/>
            </p:nvSpPr>
            <p:spPr>
              <a:xfrm>
                <a:off x="1752600" y="3352602"/>
                <a:ext cx="1987018" cy="61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59D18D-EC57-F9F5-B90C-8C0CDEC2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352602"/>
                <a:ext cx="1987018" cy="611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62C5B-6621-8F64-4C39-D1FF648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019FB5-A778-B284-2820-A12996CD4BBF}"/>
                  </a:ext>
                </a:extLst>
              </p:cNvPr>
              <p:cNvSpPr txBox="1"/>
              <p:nvPr/>
            </p:nvSpPr>
            <p:spPr>
              <a:xfrm>
                <a:off x="3886200" y="3363994"/>
                <a:ext cx="5514148" cy="858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quantile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quantile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quantile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quantile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accent1"/>
                          </a:solidFill>
                        </a:rPr>
                        <m:t>Scale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019FB5-A778-B284-2820-A12996CD4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63994"/>
                <a:ext cx="5514148" cy="858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DCA56F-845E-D997-1A56-D72ECEE90A92}"/>
                  </a:ext>
                </a:extLst>
              </p:cNvPr>
              <p:cNvSpPr txBox="1"/>
              <p:nvPr/>
            </p:nvSpPr>
            <p:spPr>
              <a:xfrm>
                <a:off x="4095915" y="4088465"/>
                <a:ext cx="4402744" cy="639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quantile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quantile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quantile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quantile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DCA56F-845E-D997-1A56-D72ECEE9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915" y="4088465"/>
                <a:ext cx="4402744" cy="639662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6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/>
      <p:bldP spid="13" grpId="0"/>
      <p:bldP spid="26" grpId="0" animBg="1"/>
      <p:bldP spid="27" grpId="0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B6694-BF1F-AFA6-390E-E0ECDA7E8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0" y="2228850"/>
            <a:ext cx="9144000" cy="68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badi" panose="020B0604020104020204" pitchFamily="34" charset="0"/>
              </a:rPr>
              <a:t>Principled approach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badi" panose="020B0604020104020204" pitchFamily="34" charset="0"/>
              </a:rPr>
              <a:t>from Polyak &amp; Tsypkin (1984)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D0EE4-8EE1-ADA7-E167-7AC1911F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0F30-D0EB-D428-B81F-BA8FFEC032D8}"/>
              </a:ext>
            </a:extLst>
          </p:cNvPr>
          <p:cNvSpPr txBox="1"/>
          <p:nvPr/>
        </p:nvSpPr>
        <p:spPr>
          <a:xfrm>
            <a:off x="457200" y="4846320"/>
            <a:ext cx="44662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Polyak, B. T., &amp; Tsypkin, Y. Z. (1984). Criterial algorithms of stochastic optimization. </a:t>
            </a:r>
            <a:r>
              <a:rPr lang="en-US" sz="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Avtomatika i Telemekhanika</a:t>
            </a:r>
            <a:r>
              <a:rPr lang="en-US" sz="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(6), 95-104.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570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D504E-D7AD-022D-6055-A4F3C36EB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A350-6F15-2459-3C25-5A3F13B2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Parameter estimation: degree of freedom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29D16A-D31C-2958-2660-8407F6BF7979}"/>
                  </a:ext>
                </a:extLst>
              </p:cNvPr>
              <p:cNvSpPr txBox="1"/>
              <p:nvPr/>
            </p:nvSpPr>
            <p:spPr>
              <a:xfrm>
                <a:off x="2705100" y="986917"/>
                <a:ext cx="3733800" cy="695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29D16A-D31C-2958-2660-8407F6BF7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986917"/>
                <a:ext cx="3733800" cy="695447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463AF-3130-65EA-A9FF-152502EB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FBC0B2-27FD-0FE2-FF63-160366E59E32}"/>
                  </a:ext>
                </a:extLst>
              </p:cNvPr>
              <p:cNvSpPr txBox="1"/>
              <p:nvPr/>
            </p:nvSpPr>
            <p:spPr>
              <a:xfrm>
                <a:off x="2357900" y="1816862"/>
                <a:ext cx="4402744" cy="70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quantile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quantile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quantile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quantile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FBC0B2-27FD-0FE2-FF63-160366E59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00" y="1816862"/>
                <a:ext cx="4402744" cy="708014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807FD-1DFE-726D-6DF4-30616370063B}"/>
                  </a:ext>
                </a:extLst>
              </p:cNvPr>
              <p:cNvSpPr txBox="1"/>
              <p:nvPr/>
            </p:nvSpPr>
            <p:spPr>
              <a:xfrm>
                <a:off x="287899" y="3867150"/>
                <a:ext cx="8534400" cy="369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Theoretical quantiles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quantiles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∈{2,3,…,50}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807FD-1DFE-726D-6DF4-306163700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99" y="3867150"/>
                <a:ext cx="8534400" cy="369075"/>
              </a:xfrm>
              <a:prstGeom prst="rect">
                <a:avLst/>
              </a:prstGeom>
              <a:blipFill>
                <a:blip r:embed="rId5"/>
                <a:stretch>
                  <a:fillRect l="-2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D3D9D-8495-AA7C-0EE9-03444A9CEE37}"/>
                  </a:ext>
                </a:extLst>
              </p:cNvPr>
              <p:cNvSpPr txBox="1"/>
              <p:nvPr/>
            </p:nvSpPr>
            <p:spPr>
              <a:xfrm>
                <a:off x="287899" y="2795223"/>
                <a:ext cx="6705600" cy="35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Empirical quantile sequence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quantiles for r.v.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D3D9D-8495-AA7C-0EE9-03444A9CE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99" y="2795223"/>
                <a:ext cx="6705600" cy="358368"/>
              </a:xfrm>
              <a:prstGeom prst="rect">
                <a:avLst/>
              </a:prstGeom>
              <a:blipFill>
                <a:blip r:embed="rId6"/>
                <a:stretch>
                  <a:fillRect l="-378" t="-689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CDDE34-650F-C0CC-6A60-334CB905684D}"/>
                  </a:ext>
                </a:extLst>
              </p:cNvPr>
              <p:cNvSpPr txBox="1"/>
              <p:nvPr/>
            </p:nvSpPr>
            <p:spPr>
              <a:xfrm>
                <a:off x="295031" y="3225971"/>
                <a:ext cx="4615110" cy="482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Empirical quantile ratio sequence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CDDE34-650F-C0CC-6A60-334CB905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31" y="3225971"/>
                <a:ext cx="4615110" cy="482824"/>
              </a:xfrm>
              <a:prstGeom prst="rect">
                <a:avLst/>
              </a:prstGeom>
              <a:blipFill>
                <a:blip r:embed="rId7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BACDE4-16BF-EDC1-F23F-6627E3C5976C}"/>
                  </a:ext>
                </a:extLst>
              </p:cNvPr>
              <p:cNvSpPr txBox="1"/>
              <p:nvPr/>
            </p:nvSpPr>
            <p:spPr>
              <a:xfrm>
                <a:off x="283019" y="4280258"/>
                <a:ext cx="5202963" cy="535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Theoretical quantiles ratio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1</m:t>
                                </m:r>
                              </m:sub>
                            </m:sSub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…,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BACDE4-16BF-EDC1-F23F-6627E3C59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" y="4280258"/>
                <a:ext cx="5202963" cy="535724"/>
              </a:xfrm>
              <a:prstGeom prst="rect">
                <a:avLst/>
              </a:prstGeom>
              <a:blipFill>
                <a:blip r:embed="rId8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0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5777-E1C4-8162-4BED-4CB68F870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022C-B20F-4E5B-2762-4E405122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Parameter estimation: degree of freedom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6A50F-41A3-71D5-4B97-DD6FA5B8E708}"/>
                  </a:ext>
                </a:extLst>
              </p:cNvPr>
              <p:cNvSpPr txBox="1"/>
              <p:nvPr/>
            </p:nvSpPr>
            <p:spPr>
              <a:xfrm>
                <a:off x="2705100" y="986917"/>
                <a:ext cx="3733800" cy="695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6A50F-41A3-71D5-4B97-DD6FA5B8E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986917"/>
                <a:ext cx="3733800" cy="695447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79DDB-4914-A069-5DCE-F3BC8102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7680CE-437B-2989-6459-C7FFBAB9B9EC}"/>
                  </a:ext>
                </a:extLst>
              </p:cNvPr>
              <p:cNvSpPr txBox="1"/>
              <p:nvPr/>
            </p:nvSpPr>
            <p:spPr>
              <a:xfrm>
                <a:off x="2431894" y="4174444"/>
                <a:ext cx="4507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Degree of freedom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7680CE-437B-2989-6459-C7FFBAB9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894" y="4174444"/>
                <a:ext cx="4507837" cy="369332"/>
              </a:xfrm>
              <a:prstGeom prst="rect">
                <a:avLst/>
              </a:prstGeom>
              <a:blipFill>
                <a:blip r:embed="rId4"/>
                <a:stretch>
                  <a:fillRect l="-11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65C959-3051-709A-1E58-855C34229172}"/>
                  </a:ext>
                </a:extLst>
              </p:cNvPr>
              <p:cNvSpPr txBox="1"/>
              <p:nvPr/>
            </p:nvSpPr>
            <p:spPr>
              <a:xfrm>
                <a:off x="1093972" y="3212958"/>
                <a:ext cx="5981189" cy="601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Theoretical quantiles ratio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65C959-3051-709A-1E58-855C34229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72" y="3212958"/>
                <a:ext cx="5981189" cy="601703"/>
              </a:xfrm>
              <a:prstGeom prst="rect">
                <a:avLst/>
              </a:prstGeom>
              <a:blipFill>
                <a:blip r:embed="rId5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BDB938-9F5E-B91F-0A61-EBDBFA77BDE0}"/>
                  </a:ext>
                </a:extLst>
              </p:cNvPr>
              <p:cNvSpPr txBox="1"/>
              <p:nvPr/>
            </p:nvSpPr>
            <p:spPr>
              <a:xfrm>
                <a:off x="1093972" y="2727306"/>
                <a:ext cx="5237524" cy="542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Empirical quantile ratio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BDB938-9F5E-B91F-0A61-EBDBFA77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72" y="2727306"/>
                <a:ext cx="5237524" cy="542841"/>
              </a:xfrm>
              <a:prstGeom prst="rect">
                <a:avLst/>
              </a:prstGeom>
              <a:blipFill>
                <a:blip r:embed="rId7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0A63D-CA03-54E0-3673-1F9F6361994A}"/>
                  </a:ext>
                </a:extLst>
              </p:cNvPr>
              <p:cNvSpPr txBox="1"/>
              <p:nvPr/>
            </p:nvSpPr>
            <p:spPr>
              <a:xfrm>
                <a:off x="2357900" y="1816862"/>
                <a:ext cx="4402744" cy="70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quantile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quantile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quantile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quantile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0A63D-CA03-54E0-3673-1F9F6361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00" y="1816862"/>
                <a:ext cx="4402744" cy="708014"/>
              </a:xfrm>
              <a:prstGeom prst="rect">
                <a:avLst/>
              </a:prstGeom>
              <a:blipFill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7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B660E-A8E9-CCD2-742F-CD174B65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801D-D2F3-1EDD-DFC9-76CBAAAD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Parameter estimation: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4F565D-EA27-1C07-B700-3928ED438F4C}"/>
                  </a:ext>
                </a:extLst>
              </p:cNvPr>
              <p:cNvSpPr txBox="1"/>
              <p:nvPr/>
            </p:nvSpPr>
            <p:spPr>
              <a:xfrm>
                <a:off x="2705100" y="986917"/>
                <a:ext cx="3733800" cy="695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𝜈𝜏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4F565D-EA27-1C07-B700-3928ED438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986917"/>
                <a:ext cx="3733800" cy="695447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D51BF-89BD-3E54-8851-D89B8B68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8EE709-7097-C4D8-85CF-C1FDAC55C070}"/>
                  </a:ext>
                </a:extLst>
              </p:cNvPr>
              <p:cNvSpPr txBox="1"/>
              <p:nvPr/>
            </p:nvSpPr>
            <p:spPr>
              <a:xfrm>
                <a:off x="2405349" y="3977050"/>
                <a:ext cx="4333302" cy="664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Scale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𝜈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∗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8EE709-7097-C4D8-85CF-C1FDAC55C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49" y="3977050"/>
                <a:ext cx="4333302" cy="664541"/>
              </a:xfrm>
              <a:prstGeom prst="rect">
                <a:avLst/>
              </a:prstGeom>
              <a:blipFill>
                <a:blip r:embed="rId4"/>
                <a:stretch>
                  <a:fillRect l="-1170" t="-37037" b="-7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1F6132-3FA2-8DD4-60F2-145076512F7D}"/>
                  </a:ext>
                </a:extLst>
              </p:cNvPr>
              <p:cNvSpPr txBox="1"/>
              <p:nvPr/>
            </p:nvSpPr>
            <p:spPr>
              <a:xfrm>
                <a:off x="2119726" y="1859625"/>
                <a:ext cx="4904548" cy="606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quantile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quantile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quantile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quantile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Scale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1F6132-3FA2-8DD4-60F2-145076512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726" y="1859625"/>
                <a:ext cx="4904548" cy="606641"/>
              </a:xfrm>
              <a:prstGeom prst="rect">
                <a:avLst/>
              </a:prstGeom>
              <a:blipFill>
                <a:blip r:embed="rId5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97D482-951A-9CDB-E51A-0BC47637D55D}"/>
                  </a:ext>
                </a:extLst>
              </p:cNvPr>
              <p:cNvSpPr txBox="1"/>
              <p:nvPr/>
            </p:nvSpPr>
            <p:spPr>
              <a:xfrm>
                <a:off x="1093972" y="2727306"/>
                <a:ext cx="741414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Empirical quantile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quantiles for r.v.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97D482-951A-9CDB-E51A-0BC47637D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72" y="2727306"/>
                <a:ext cx="7414146" cy="391646"/>
              </a:xfrm>
              <a:prstGeom prst="rect">
                <a:avLst/>
              </a:prstGeom>
              <a:blipFill>
                <a:blip r:embed="rId6"/>
                <a:stretch>
                  <a:fillRect l="-512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5A0EE8-6DC6-4026-1A08-EB9E8A5B19F1}"/>
                  </a:ext>
                </a:extLst>
              </p:cNvPr>
              <p:cNvSpPr txBox="1"/>
              <p:nvPr/>
            </p:nvSpPr>
            <p:spPr>
              <a:xfrm>
                <a:off x="1093972" y="3212958"/>
                <a:ext cx="8055667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Theoretical quantiles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quantiles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5A0EE8-6DC6-4026-1A08-EB9E8A5B1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72" y="3212958"/>
                <a:ext cx="8055667" cy="403637"/>
              </a:xfrm>
              <a:prstGeom prst="rect">
                <a:avLst/>
              </a:prstGeom>
              <a:blipFill>
                <a:blip r:embed="rId7"/>
                <a:stretch>
                  <a:fillRect l="-47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8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8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02585-E974-E436-590F-A808E565B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7A439E07-CA47-6E24-A673-61DEA24F2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92396"/>
            <a:ext cx="6781799" cy="4069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6F3074-D07D-EC83-0225-4DA77965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Synthetic quadratic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2115E7-512C-2715-5AC1-873059FEDFC1}"/>
                  </a:ext>
                </a:extLst>
              </p:cNvPr>
              <p:cNvSpPr txBox="1"/>
              <p:nvPr/>
            </p:nvSpPr>
            <p:spPr>
              <a:xfrm>
                <a:off x="5982185" y="376119"/>
                <a:ext cx="3161815" cy="7604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2115E7-512C-2715-5AC1-873059FED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185" y="376119"/>
                <a:ext cx="3161815" cy="760401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7B90F-C857-933C-6A58-DF0AA636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C74E0-24DE-7D8E-D1B4-2A6CBBB0C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8A9E31-F7A5-AD09-BAEF-719FCF850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100" y="1092396"/>
            <a:ext cx="6781798" cy="4069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0670B-93DD-C946-0323-5202DB53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Synthetic quadratic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78B7B7-A633-DE36-1D3D-5B1CEF0D6705}"/>
                  </a:ext>
                </a:extLst>
              </p:cNvPr>
              <p:cNvSpPr txBox="1"/>
              <p:nvPr/>
            </p:nvSpPr>
            <p:spPr>
              <a:xfrm>
                <a:off x="5982185" y="376119"/>
                <a:ext cx="3161815" cy="7604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78B7B7-A633-DE36-1D3D-5B1CEF0D6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185" y="376119"/>
                <a:ext cx="3161815" cy="760401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7432C-9CB3-AD36-0E03-C529D4C8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A8E0D-A347-8CEE-061A-8DD0D415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C57650-25FB-85DB-9B2B-0F17115D9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100" y="1092396"/>
            <a:ext cx="6781798" cy="4069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61A9F-A800-82F9-4862-98727750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Synthetic quadratic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754DCE-B8B4-DA88-BD58-591B95B95556}"/>
                  </a:ext>
                </a:extLst>
              </p:cNvPr>
              <p:cNvSpPr txBox="1"/>
              <p:nvPr/>
            </p:nvSpPr>
            <p:spPr>
              <a:xfrm>
                <a:off x="5982185" y="376119"/>
                <a:ext cx="3161815" cy="7604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754DCE-B8B4-DA88-BD58-591B95B95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185" y="376119"/>
                <a:ext cx="3161815" cy="760401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DF451-85DA-5112-0CE1-6C0AE7A9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3A1C-37E8-7F6D-7D3B-B7F6E61D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MNIST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9F4F47-C7FB-440F-6E04-514209A44232}"/>
                  </a:ext>
                </a:extLst>
              </p:cNvPr>
              <p:cNvSpPr txBox="1"/>
              <p:nvPr/>
            </p:nvSpPr>
            <p:spPr>
              <a:xfrm>
                <a:off x="1543292" y="1200150"/>
                <a:ext cx="6057415" cy="7604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9F4F47-C7FB-440F-6E04-514209A44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92" y="1200150"/>
                <a:ext cx="6057415" cy="760401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C5850-D88A-A4C0-AC0B-CEACA685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46</a:t>
            </a:fld>
            <a:endParaRPr lang="en-US"/>
          </a:p>
        </p:txBody>
      </p:sp>
      <p:pic>
        <p:nvPicPr>
          <p:cNvPr id="8" name="Picture 7" descr="A graph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5AE78FCE-AD8A-FB50-CC77-2296E0F12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50" y="1931670"/>
            <a:ext cx="4876800" cy="292608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354AED6-D96D-2076-6B19-8F80202C1791}"/>
              </a:ext>
            </a:extLst>
          </p:cNvPr>
          <p:cNvSpPr/>
          <p:nvPr/>
        </p:nvSpPr>
        <p:spPr>
          <a:xfrm>
            <a:off x="3048000" y="2247421"/>
            <a:ext cx="990600" cy="309329"/>
          </a:xfrm>
          <a:prstGeom prst="ellipse">
            <a:avLst/>
          </a:prstGeom>
          <a:solidFill>
            <a:schemeClr val="accent4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aph of multicolored lines&#10;&#10;Description automatically generated">
            <a:extLst>
              <a:ext uri="{FF2B5EF4-FFF2-40B4-BE49-F238E27FC236}">
                <a16:creationId xmlns:a16="http://schemas.microsoft.com/office/drawing/2014/main" id="{2457D424-7D09-64C2-BC92-14AB5983A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4" y="1931670"/>
            <a:ext cx="48768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ED3D9D-155E-536B-B3E8-7D9BA1C0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0FD7A-FC2A-1015-2A85-83D25A03F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4580"/>
            <a:ext cx="9144000" cy="685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BE8AD-ACB1-5474-E807-C720A98A764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38200" y="1985433"/>
            <a:ext cx="7467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Identify a </a:t>
            </a:r>
            <a:r>
              <a:rPr lang="en-US" sz="2000" dirty="0">
                <a:solidFill>
                  <a:schemeClr val="accent1"/>
                </a:solidFill>
                <a:latin typeface="Abadi" panose="020B0604020104020204" pitchFamily="34" charset="0"/>
              </a:rPr>
              <a:t>theoretically sound approach </a:t>
            </a:r>
            <a:r>
              <a:rPr lang="en-US" sz="2000" dirty="0">
                <a:latin typeface="Abadi" panose="020B0604020104020204" pitchFamily="34" charset="0"/>
              </a:rPr>
              <a:t>of designing nonlinear stochastic gradient methods that are customized to combat </a:t>
            </a:r>
            <a:r>
              <a:rPr lang="en-US" sz="2000" dirty="0">
                <a:solidFill>
                  <a:srgbClr val="1E77B4"/>
                </a:solidFill>
                <a:latin typeface="Abadi" panose="020B0604020104020204" pitchFamily="34" charset="0"/>
              </a:rPr>
              <a:t>heavy-tailed noise</a:t>
            </a:r>
            <a:r>
              <a:rPr lang="en-US" sz="2000" dirty="0">
                <a:latin typeface="Abadi" panose="020B0604020104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Develop an </a:t>
            </a:r>
            <a:r>
              <a:rPr lang="en-US" sz="2000" dirty="0">
                <a:solidFill>
                  <a:schemeClr val="accent1"/>
                </a:solidFill>
                <a:latin typeface="Abadi" panose="020B0604020104020204" pitchFamily="34" charset="0"/>
              </a:rPr>
              <a:t>implementable, adaptive algorithm </a:t>
            </a:r>
            <a:r>
              <a:rPr lang="en-US" sz="2000" dirty="0">
                <a:latin typeface="Abadi" panose="020B0604020104020204" pitchFamily="34" charset="0"/>
              </a:rPr>
              <a:t>that achieves robust performance in machine learning tasks.</a:t>
            </a:r>
          </a:p>
        </p:txBody>
      </p:sp>
    </p:spTree>
    <p:extLst>
      <p:ext uri="{BB962C8B-B14F-4D97-AF65-F5344CB8AC3E}">
        <p14:creationId xmlns:p14="http://schemas.microsoft.com/office/powerpoint/2010/main" val="875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33BF378-C66E-7D49-FA08-98A6643D4DB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85800" y="1985433"/>
                <a:ext cx="7924800" cy="2186517"/>
              </a:xfrm>
            </p:spPr>
            <p:txBody>
              <a:bodyPr/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badi" panose="020B0604020104020204" pitchFamily="34" charset="0"/>
                  </a:rPr>
                  <a:t>Can we characterize a class of heavy-tailed distributions that our method applies?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badi" panose="020B0604020104020204" pitchFamily="34" charset="0"/>
                  </a:rPr>
                  <a:t>What if noise in the current iterate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Abadi" panose="020B0604020104020204" pitchFamily="34" charset="0"/>
                  </a:rPr>
                  <a:t> is correlated with noise from past iterates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latin typeface="Abadi" panose="020B0604020104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33BF378-C66E-7D49-FA08-98A6643D4D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85800" y="1985433"/>
                <a:ext cx="7924800" cy="2186517"/>
              </a:xfrm>
              <a:blipFill>
                <a:blip r:embed="rId2"/>
                <a:stretch>
                  <a:fillRect l="-800" t="-1734" r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0E1E4-8D3E-2A33-BB58-29EB171BDF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66750"/>
            <a:ext cx="9144000" cy="685800"/>
          </a:xfrm>
        </p:spPr>
        <p:txBody>
          <a:bodyPr/>
          <a:lstStyle/>
          <a:p>
            <a:r>
              <a:rPr lang="en-US" dirty="0"/>
              <a:t>Future work and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A216D-880F-E626-9EF7-A8335081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“Optimal”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: framework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5362934-646A-D5DF-9D20-B12BE682ABCB}"/>
              </a:ext>
            </a:extLst>
          </p:cNvPr>
          <p:cNvSpPr txBox="1"/>
          <p:nvPr/>
        </p:nvSpPr>
        <p:spPr>
          <a:xfrm>
            <a:off x="4238415" y="1914036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Abadi" panose="020B0604020104020204" pitchFamily="34" charset="0"/>
              </a:rPr>
              <a:t>P-T ‘84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29FCE4D-3679-752E-0993-121291B7A462}"/>
                  </a:ext>
                </a:extLst>
              </p:cNvPr>
              <p:cNvSpPr/>
              <p:nvPr/>
            </p:nvSpPr>
            <p:spPr>
              <a:xfrm>
                <a:off x="571500" y="2356663"/>
                <a:ext cx="1143000" cy="37662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29FCE4D-3679-752E-0993-121291B7A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56663"/>
                <a:ext cx="1143000" cy="376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893AD9-C0C4-88E8-FF36-23102C170BED}"/>
                  </a:ext>
                </a:extLst>
              </p:cNvPr>
              <p:cNvSpPr/>
              <p:nvPr/>
            </p:nvSpPr>
            <p:spPr>
              <a:xfrm>
                <a:off x="571500" y="2837090"/>
                <a:ext cx="1143000" cy="37662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893AD9-C0C4-88E8-FF36-23102C170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837090"/>
                <a:ext cx="1143000" cy="376627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6A86A4B-E0C3-457C-F81A-FCE1B9042E36}"/>
                  </a:ext>
                </a:extLst>
              </p:cNvPr>
              <p:cNvSpPr/>
              <p:nvPr/>
            </p:nvSpPr>
            <p:spPr>
              <a:xfrm>
                <a:off x="2171700" y="2356663"/>
                <a:ext cx="1828800" cy="8570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Prove almost sure convergence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6A86A4B-E0C3-457C-F81A-FCE1B9042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2356663"/>
                <a:ext cx="1828800" cy="85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953FC9-2AA2-460E-EA54-3C4492D9E9B6}"/>
                  </a:ext>
                </a:extLst>
              </p:cNvPr>
              <p:cNvSpPr/>
              <p:nvPr/>
            </p:nvSpPr>
            <p:spPr>
              <a:xfrm>
                <a:off x="4457700" y="2356663"/>
                <a:ext cx="1828800" cy="8570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]≤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953FC9-2AA2-460E-EA54-3C4492D9E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2356663"/>
                <a:ext cx="1828800" cy="85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608517D-EFB1-4BAA-EC87-4556C0294FFD}"/>
                  </a:ext>
                </a:extLst>
              </p:cNvPr>
              <p:cNvSpPr/>
              <p:nvPr/>
            </p:nvSpPr>
            <p:spPr>
              <a:xfrm>
                <a:off x="6743700" y="2356663"/>
                <a:ext cx="1828800" cy="8570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badi" panose="020B0604020104020204" pitchFamily="34" charset="0"/>
                  </a:rPr>
                  <a:t>Select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 that minimize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608517D-EFB1-4BAA-EC87-4556C0294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356663"/>
                <a:ext cx="1828800" cy="85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7C3F96C-AEE5-9798-852F-4B1DA03611E2}"/>
              </a:ext>
            </a:extLst>
          </p:cNvPr>
          <p:cNvCxnSpPr>
            <a:cxnSpLocks/>
            <a:stCxn id="55" idx="3"/>
            <a:endCxn id="57" idx="1"/>
          </p:cNvCxnSpPr>
          <p:nvPr/>
        </p:nvCxnSpPr>
        <p:spPr>
          <a:xfrm>
            <a:off x="1714500" y="2544977"/>
            <a:ext cx="457200" cy="24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D8ED2D-CC9D-2195-CFAC-CCB69EC2B133}"/>
              </a:ext>
            </a:extLst>
          </p:cNvPr>
          <p:cNvCxnSpPr>
            <a:cxnSpLocks/>
            <a:stCxn id="56" idx="3"/>
            <a:endCxn id="57" idx="1"/>
          </p:cNvCxnSpPr>
          <p:nvPr/>
        </p:nvCxnSpPr>
        <p:spPr>
          <a:xfrm flipV="1">
            <a:off x="1714500" y="2785190"/>
            <a:ext cx="457200" cy="2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62AC8D-D82B-9F79-CEC9-A7178EC37E19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>
            <a:off x="4000500" y="278519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44B631-7CBB-B9FB-6D91-43249C0917C7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6286500" y="278519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3790EE-0852-2E88-987F-27845D256AB3}"/>
                  </a:ext>
                </a:extLst>
              </p:cNvPr>
              <p:cNvSpPr txBox="1"/>
              <p:nvPr/>
            </p:nvSpPr>
            <p:spPr>
              <a:xfrm>
                <a:off x="2857500" y="1162344"/>
                <a:ext cx="3429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3790EE-0852-2E88-987F-27845D256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1162344"/>
                <a:ext cx="3429000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4922F48-E407-BD09-FC9C-726E205929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0" y="2080"/>
            <a:ext cx="2402520" cy="135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32887A-B2C9-A6E2-A576-051B31C2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B1E9-FD52-700D-66AD-39BC0429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7F1A08E-C898-53D1-A70E-CB6E57CBB2B4}"/>
              </a:ext>
            </a:extLst>
          </p:cNvPr>
          <p:cNvGrpSpPr/>
          <p:nvPr/>
        </p:nvGrpSpPr>
        <p:grpSpPr>
          <a:xfrm>
            <a:off x="6248400" y="2724150"/>
            <a:ext cx="2328948" cy="1781467"/>
            <a:chOff x="4694515" y="3177514"/>
            <a:chExt cx="2328948" cy="17814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00D388F-BA78-5ABF-AB57-2A6D484DAEE4}"/>
                </a:ext>
              </a:extLst>
            </p:cNvPr>
            <p:cNvGrpSpPr/>
            <p:nvPr/>
          </p:nvGrpSpPr>
          <p:grpSpPr>
            <a:xfrm>
              <a:off x="4694515" y="3177514"/>
              <a:ext cx="2328948" cy="1771082"/>
              <a:chOff x="4692782" y="3356208"/>
              <a:chExt cx="2328948" cy="1771082"/>
            </a:xfrm>
          </p:grpSpPr>
          <p:pic>
            <p:nvPicPr>
              <p:cNvPr id="9" name="Picture 8" descr="A graph with a line&#10;&#10;Description automatically generated">
                <a:extLst>
                  <a:ext uri="{FF2B5EF4-FFF2-40B4-BE49-F238E27FC236}">
                    <a16:creationId xmlns:a16="http://schemas.microsoft.com/office/drawing/2014/main" id="{9AA979D6-EBB9-8697-1C21-4DACBB3C0A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73"/>
              <a:stretch/>
            </p:blipFill>
            <p:spPr>
              <a:xfrm>
                <a:off x="4692782" y="3356208"/>
                <a:ext cx="2328948" cy="177108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CB60305-3825-32A1-A332-DB12B33B1203}"/>
                      </a:ext>
                    </a:extLst>
                  </p:cNvPr>
                  <p:cNvSpPr txBox="1"/>
                  <p:nvPr/>
                </p:nvSpPr>
                <p:spPr>
                  <a:xfrm>
                    <a:off x="5169018" y="3356208"/>
                    <a:ext cx="1448584" cy="2799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00" b="0" i="1" dirty="0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1000" b="0" i="1" dirty="0" smtClean="0">
                                  <a:solidFill>
                                    <a:srgbClr val="626E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dirty="0" smtClean="0">
                                  <a:solidFill>
                                    <a:srgbClr val="626EFA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000" b="0" i="1" dirty="0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clip</m:t>
                          </m:r>
                          <m:r>
                            <a:rPr lang="en-US" sz="1000" b="0" i="1" dirty="0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0" b="0" i="1" dirty="0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dirty="0" smtClean="0">
                              <a:solidFill>
                                <a:srgbClr val="626EFA"/>
                              </a:solidFill>
                              <a:latin typeface="Cambria Math" panose="02040503050406030204" pitchFamily="18" charset="0"/>
                            </a:rPr>
                            <m:t>, −1, 1)</m:t>
                          </m:r>
                        </m:oMath>
                      </m:oMathPara>
                    </a14:m>
                    <a:endParaRPr lang="en-US" sz="1000" dirty="0">
                      <a:solidFill>
                        <a:srgbClr val="626EFA"/>
                      </a:solidFill>
                      <a:latin typeface="Abadi" panose="020B06040201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010CCD8-3CB8-584E-359F-7D308EB035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9018" y="3356208"/>
                    <a:ext cx="1448584" cy="27990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7470D25-CD4E-BDCF-BEFF-BB48972D4402}"/>
                    </a:ext>
                  </a:extLst>
                </p:cNvPr>
                <p:cNvSpPr txBox="1"/>
                <p:nvPr/>
              </p:nvSpPr>
              <p:spPr>
                <a:xfrm>
                  <a:off x="5634978" y="4712760"/>
                  <a:ext cx="29745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dirty="0" smtClean="0">
                            <a:solidFill>
                              <a:srgbClr val="626EF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000" dirty="0">
                    <a:solidFill>
                      <a:srgbClr val="626EFA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620BAA0-72FD-C75E-AC84-112A301C14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4978" y="4712760"/>
                  <a:ext cx="297454" cy="2462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D285FC-495C-59F0-2EB5-F5B2FBEAA9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“Optimal”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: nonlinear mapping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4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2C358F-9B38-C8EC-DCB0-72E3E462524F}"/>
                  </a:ext>
                </a:extLst>
              </p:cNvPr>
              <p:cNvSpPr txBox="1"/>
              <p:nvPr/>
            </p:nvSpPr>
            <p:spPr>
              <a:xfrm>
                <a:off x="310226" y="2876550"/>
                <a:ext cx="563337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Key assumptions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badi" panose="020B0604020104020204" pitchFamily="34" charset="0"/>
                  </a:rPr>
                  <a:t>:</a:t>
                </a:r>
                <a:endParaRPr lang="en-US" dirty="0">
                  <a:latin typeface="Abadi" panose="020B0604020104020204" pitchFamily="34" charset="0"/>
                </a:endParaRP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600" dirty="0">
                    <a:latin typeface="Abadi" panose="020B0604020104020204" pitchFamily="34" charset="0"/>
                  </a:rPr>
                  <a:t>odd;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600" dirty="0">
                    <a:latin typeface="Abadi" panose="020B0604020104020204" pitchFamily="34" charset="0"/>
                  </a:rPr>
                  <a:t>increase not faster than a linear function</a:t>
                </a:r>
                <a:r>
                  <a:rPr lang="zh-CN" altLang="en-US" sz="1600" dirty="0">
                    <a:latin typeface="Abadi" panose="020B0604020104020204" pitchFamily="34" charset="0"/>
                  </a:rPr>
                  <a:t> </a:t>
                </a:r>
                <a:r>
                  <a:rPr lang="en-US" altLang="zh-CN" sz="1600" dirty="0">
                    <a:latin typeface="Abadi" panose="020B0604020104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600" dirty="0">
                    <a:latin typeface="Abadi" panose="020B0604020104020204" pitchFamily="34" charset="0"/>
                  </a:rPr>
                  <a:t> has bounded variance;</a:t>
                </a:r>
                <a:endParaRPr lang="en-US" sz="1600" b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2C358F-9B38-C8EC-DCB0-72E3E4625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6" y="2876550"/>
                <a:ext cx="5633371" cy="1107996"/>
              </a:xfrm>
              <a:prstGeom prst="rect">
                <a:avLst/>
              </a:prstGeom>
              <a:blipFill>
                <a:blip r:embed="rId15"/>
                <a:stretch>
                  <a:fillRect t="-2273" r="-674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CD06F40-B767-BE7B-1A05-C7D8FFF3C8B0}"/>
              </a:ext>
            </a:extLst>
          </p:cNvPr>
          <p:cNvGrpSpPr/>
          <p:nvPr/>
        </p:nvGrpSpPr>
        <p:grpSpPr>
          <a:xfrm>
            <a:off x="796857" y="1634123"/>
            <a:ext cx="8001000" cy="857054"/>
            <a:chOff x="796857" y="1634123"/>
            <a:chExt cx="8001000" cy="857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E559811-A9E3-42F5-A88C-9080F08EFF3A}"/>
                    </a:ext>
                  </a:extLst>
                </p:cNvPr>
                <p:cNvSpPr/>
                <p:nvPr/>
              </p:nvSpPr>
              <p:spPr>
                <a:xfrm>
                  <a:off x="796857" y="1634123"/>
                  <a:ext cx="1143000" cy="376627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Any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endParaRPr lang="en-US" sz="1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9E32624-DE62-911D-91BB-9BF7674168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857" y="1634123"/>
                  <a:ext cx="1143000" cy="37662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7A767C1-EF3C-F1E5-9D38-2CC779DCBF6E}"/>
                    </a:ext>
                  </a:extLst>
                </p:cNvPr>
                <p:cNvSpPr/>
                <p:nvPr/>
              </p:nvSpPr>
              <p:spPr>
                <a:xfrm>
                  <a:off x="796857" y="2114550"/>
                  <a:ext cx="1143000" cy="37662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Abadi" panose="020B0604020104020204" pitchFamily="34" charset="0"/>
                    </a:rPr>
                    <a:t>Any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41E1F90-8E37-A54E-151A-33F328A7B6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857" y="2114550"/>
                  <a:ext cx="1143000" cy="376627"/>
                </a:xfrm>
                <a:prstGeom prst="rect">
                  <a:avLst/>
                </a:prstGeom>
                <a:blipFill>
                  <a:blip r:embed="rId1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5C54CDE-58AD-4D5A-5CC9-9F83A8C9E782}"/>
                    </a:ext>
                  </a:extLst>
                </p:cNvPr>
                <p:cNvSpPr/>
                <p:nvPr/>
              </p:nvSpPr>
              <p:spPr>
                <a:xfrm>
                  <a:off x="2397057" y="1634123"/>
                  <a:ext cx="1828800" cy="857054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Prove almost sure convergence in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accent3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B14915A-459C-525A-26B5-D0CD63CAE8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7057" y="1634123"/>
                  <a:ext cx="1828800" cy="8570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9D129DD-1C05-C62A-9200-96990BEFF226}"/>
                    </a:ext>
                  </a:extLst>
                </p:cNvPr>
                <p:cNvSpPr/>
                <p:nvPr/>
              </p:nvSpPr>
              <p:spPr>
                <a:xfrm>
                  <a:off x="4683057" y="1634123"/>
                  <a:ext cx="1828800" cy="857054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14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14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)≤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oMath>
                    </m:oMathPara>
                  </a14:m>
                  <a:endParaRPr lang="en-US" sz="9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BB1F92-4B7B-FB64-1E9A-328A549ED2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057" y="1634123"/>
                  <a:ext cx="1828800" cy="8570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ED148F0-04B9-AFE4-B649-06E43B75DD60}"/>
                    </a:ext>
                  </a:extLst>
                </p:cNvPr>
                <p:cNvSpPr/>
                <p:nvPr/>
              </p:nvSpPr>
              <p:spPr>
                <a:xfrm>
                  <a:off x="6969057" y="1634123"/>
                  <a:ext cx="1828800" cy="857054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Select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 that minimize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94224CD-F47C-09C7-BBD7-0294801641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057" y="1634123"/>
                  <a:ext cx="1828800" cy="8570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7DDA7B5-9989-7662-EEC5-1E2F44169361}"/>
                </a:ext>
              </a:extLst>
            </p:cNvPr>
            <p:cNvCxnSpPr>
              <a:cxnSpLocks/>
              <a:stCxn id="50" idx="3"/>
              <a:endCxn id="52" idx="1"/>
            </p:cNvCxnSpPr>
            <p:nvPr/>
          </p:nvCxnSpPr>
          <p:spPr>
            <a:xfrm>
              <a:off x="1939857" y="1822437"/>
              <a:ext cx="457200" cy="240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45FA14D-D097-878F-AAC8-21A27A537932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 flipV="1">
              <a:off x="1939857" y="2062650"/>
              <a:ext cx="457200" cy="2402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85DFE6-AE79-B97C-F1C6-E24C4FEF772D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4225857" y="206265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00F72A-011B-3A01-208E-ADBDCB2F3042}"/>
                </a:ext>
              </a:extLst>
            </p:cNvPr>
            <p:cNvCxnSpPr>
              <a:cxnSpLocks/>
              <a:stCxn id="53" idx="3"/>
              <a:endCxn id="54" idx="1"/>
            </p:cNvCxnSpPr>
            <p:nvPr/>
          </p:nvCxnSpPr>
          <p:spPr>
            <a:xfrm>
              <a:off x="6511857" y="206265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AD78DC-35AA-F0C2-4F80-34037ED1C4DF}"/>
                  </a:ext>
                </a:extLst>
              </p:cNvPr>
              <p:cNvSpPr txBox="1"/>
              <p:nvPr/>
            </p:nvSpPr>
            <p:spPr>
              <a:xfrm>
                <a:off x="287899" y="3943350"/>
                <a:ext cx="42771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857250" lvl="1" indent="-400050">
                  <a:buFont typeface="+mj-lt"/>
                  <a:buAutoNum type="romanUcPeriod" startAt="3"/>
                </a:pPr>
                <a:r>
                  <a:rPr lang="en-US" sz="1600" dirty="0">
                    <a:latin typeface="Abadi" panose="020B0604020104020204" pitchFamily="34" charset="0"/>
                  </a:rPr>
                  <a:t>uniformly monotonic: </a:t>
                </a:r>
              </a:p>
              <a:p>
                <a:pPr lvl="1"/>
                <a:r>
                  <a:rPr lang="en-US" sz="1600" b="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sz="1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sz="1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latin typeface="Abadi" panose="020B0604020104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AD78DC-35AA-F0C2-4F80-34037ED1C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99" y="3943350"/>
                <a:ext cx="4277133" cy="584775"/>
              </a:xfrm>
              <a:prstGeom prst="rect">
                <a:avLst/>
              </a:prstGeom>
              <a:blipFill>
                <a:blip r:embed="rId21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F7D81E8-E656-52AD-4424-8D6B5E070D23}"/>
              </a:ext>
            </a:extLst>
          </p:cNvPr>
          <p:cNvGrpSpPr/>
          <p:nvPr/>
        </p:nvGrpSpPr>
        <p:grpSpPr>
          <a:xfrm>
            <a:off x="2524750" y="4476750"/>
            <a:ext cx="1701107" cy="427561"/>
            <a:chOff x="3803959" y="4627344"/>
            <a:chExt cx="1055243" cy="4275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BDB359-EB48-07DB-D0B5-6071B01EB304}"/>
                </a:ext>
              </a:extLst>
            </p:cNvPr>
            <p:cNvSpPr txBox="1"/>
            <p:nvPr/>
          </p:nvSpPr>
          <p:spPr>
            <a:xfrm>
              <a:off x="3803959" y="4808684"/>
              <a:ext cx="1055243" cy="24622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4"/>
                  </a:solidFill>
                </a:rPr>
                <a:t>monotonically nondecreasing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00FAC26-6F61-F3DD-BB9B-3A58B15DB683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4331581" y="4627344"/>
              <a:ext cx="0" cy="18134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DA605AE-7197-290B-CE5C-48FDD2F4682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0" y="2080"/>
            <a:ext cx="2402520" cy="135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042BA2-1001-8BB2-A598-7157A2C3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CB9E7-12E2-1A06-CECC-85EC9969F2E8}"/>
              </a:ext>
            </a:extLst>
          </p:cNvPr>
          <p:cNvSpPr txBox="1"/>
          <p:nvPr/>
        </p:nvSpPr>
        <p:spPr>
          <a:xfrm>
            <a:off x="4241221" y="117566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Abadi" panose="020B0604020104020204" pitchFamily="34" charset="0"/>
              </a:rPr>
              <a:t>P-T ‘84</a:t>
            </a:r>
          </a:p>
        </p:txBody>
      </p:sp>
    </p:spTree>
    <p:extLst>
      <p:ext uri="{BB962C8B-B14F-4D97-AF65-F5344CB8AC3E}">
        <p14:creationId xmlns:p14="http://schemas.microsoft.com/office/powerpoint/2010/main" val="22852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“Optimal”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FD777-7E5E-C607-8304-B3474483A616}"/>
                  </a:ext>
                </a:extLst>
              </p:cNvPr>
              <p:cNvSpPr txBox="1"/>
              <p:nvPr/>
            </p:nvSpPr>
            <p:spPr>
              <a:xfrm>
                <a:off x="2971803" y="3446803"/>
                <a:ext cx="3200382" cy="8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func>
                  </m:oMath>
                </a14:m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constant(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FD777-7E5E-C607-8304-B3474483A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3" y="3446803"/>
                <a:ext cx="3200382" cy="866199"/>
              </a:xfrm>
              <a:prstGeom prst="rect">
                <a:avLst/>
              </a:prstGeom>
              <a:blipFill>
                <a:blip r:embed="rId4"/>
                <a:stretch>
                  <a:fillRect r="-158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A960790-9B0C-004D-F6EB-09E796791CBF}"/>
              </a:ext>
            </a:extLst>
          </p:cNvPr>
          <p:cNvGrpSpPr/>
          <p:nvPr/>
        </p:nvGrpSpPr>
        <p:grpSpPr>
          <a:xfrm>
            <a:off x="796857" y="1634123"/>
            <a:ext cx="8001000" cy="857054"/>
            <a:chOff x="796857" y="1634123"/>
            <a:chExt cx="8001000" cy="857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0168FDF-6163-898F-C194-561BFE7484DB}"/>
                    </a:ext>
                  </a:extLst>
                </p:cNvPr>
                <p:cNvSpPr/>
                <p:nvPr/>
              </p:nvSpPr>
              <p:spPr>
                <a:xfrm>
                  <a:off x="796857" y="1634123"/>
                  <a:ext cx="1143000" cy="376627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Any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endParaRPr lang="en-US" sz="1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0168FDF-6163-898F-C194-561BFE7484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857" y="1634123"/>
                  <a:ext cx="1143000" cy="3766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7D1058F-384E-8DBD-2C36-9440B314B655}"/>
                    </a:ext>
                  </a:extLst>
                </p:cNvPr>
                <p:cNvSpPr/>
                <p:nvPr/>
              </p:nvSpPr>
              <p:spPr>
                <a:xfrm>
                  <a:off x="796857" y="2114550"/>
                  <a:ext cx="1143000" cy="376627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Any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a14:m>
                  <a:endParaRPr lang="en-US" sz="1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7D1058F-384E-8DBD-2C36-9440B314B6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857" y="2114550"/>
                  <a:ext cx="1143000" cy="376627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33EEC6F-4E87-12E5-FFDB-7F62D481774C}"/>
                    </a:ext>
                  </a:extLst>
                </p:cNvPr>
                <p:cNvSpPr/>
                <p:nvPr/>
              </p:nvSpPr>
              <p:spPr>
                <a:xfrm>
                  <a:off x="2397057" y="1634123"/>
                  <a:ext cx="1828800" cy="857054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Prove almost sure convergence in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accent3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33EEC6F-4E87-12E5-FFDB-7F62D48177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7057" y="1634123"/>
                  <a:ext cx="1828800" cy="8570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CE696EC-16EF-0BCA-A145-2524C098CB3A}"/>
                    </a:ext>
                  </a:extLst>
                </p:cNvPr>
                <p:cNvSpPr/>
                <p:nvPr/>
              </p:nvSpPr>
              <p:spPr>
                <a:xfrm>
                  <a:off x="4683057" y="1634123"/>
                  <a:ext cx="1828800" cy="857054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14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𝑡𝐸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]≤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CE696EC-16EF-0BCA-A145-2524C098CB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057" y="1634123"/>
                  <a:ext cx="1828800" cy="8570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F610E02-5B59-F6C3-8A0D-41C958CE9CAA}"/>
                    </a:ext>
                  </a:extLst>
                </p:cNvPr>
                <p:cNvSpPr/>
                <p:nvPr/>
              </p:nvSpPr>
              <p:spPr>
                <a:xfrm>
                  <a:off x="6969057" y="1634123"/>
                  <a:ext cx="1828800" cy="8570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Abadi" panose="020B0604020104020204" pitchFamily="34" charset="0"/>
                    </a:rPr>
                    <a:t>Select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1400" dirty="0">
                      <a:latin typeface="Abadi" panose="020B0604020104020204" pitchFamily="34" charset="0"/>
                    </a:rPr>
                    <a:t> that minimize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F610E02-5B59-F6C3-8A0D-41C958CE9C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057" y="1634123"/>
                  <a:ext cx="1828800" cy="8570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221EF5-3A06-A9CB-51D9-042A330DFFF8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>
            <a:xfrm>
              <a:off x="1939857" y="1822437"/>
              <a:ext cx="457200" cy="240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086588-1EBE-16CB-93EF-343F728F8895}"/>
                </a:ext>
              </a:extLst>
            </p:cNvPr>
            <p:cNvCxnSpPr>
              <a:cxnSpLocks/>
              <a:stCxn id="25" idx="3"/>
              <a:endCxn id="26" idx="1"/>
            </p:cNvCxnSpPr>
            <p:nvPr/>
          </p:nvCxnSpPr>
          <p:spPr>
            <a:xfrm flipV="1">
              <a:off x="1939857" y="2062650"/>
              <a:ext cx="457200" cy="2402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6E9ACB-4D23-C3B5-E3EB-34ACD8987F2F}"/>
                </a:ext>
              </a:extLst>
            </p:cNvPr>
            <p:cNvCxnSpPr>
              <a:cxnSpLocks/>
              <a:stCxn id="26" idx="3"/>
              <a:endCxn id="27" idx="1"/>
            </p:cNvCxnSpPr>
            <p:nvPr/>
          </p:nvCxnSpPr>
          <p:spPr>
            <a:xfrm>
              <a:off x="4225857" y="206265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2ECEB4F-D388-9125-E2AD-A372F38CAADC}"/>
                </a:ext>
              </a:extLst>
            </p:cNvPr>
            <p:cNvCxnSpPr>
              <a:cxnSpLocks/>
              <a:stCxn id="27" idx="3"/>
              <a:endCxn id="29" idx="1"/>
            </p:cNvCxnSpPr>
            <p:nvPr/>
          </p:nvCxnSpPr>
          <p:spPr>
            <a:xfrm>
              <a:off x="6511857" y="206265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DBE694-4EF9-6C7F-E112-8B5480580E7D}"/>
              </a:ext>
            </a:extLst>
          </p:cNvPr>
          <p:cNvGrpSpPr/>
          <p:nvPr/>
        </p:nvGrpSpPr>
        <p:grpSpPr>
          <a:xfrm>
            <a:off x="4114800" y="2697611"/>
            <a:ext cx="4910768" cy="811083"/>
            <a:chOff x="4246528" y="2711743"/>
            <a:chExt cx="4910768" cy="81108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054459B-AD7A-7907-A21C-4525279C4165}"/>
                </a:ext>
              </a:extLst>
            </p:cNvPr>
            <p:cNvCxnSpPr/>
            <p:nvPr/>
          </p:nvCxnSpPr>
          <p:spPr>
            <a:xfrm>
              <a:off x="4584596" y="3294226"/>
              <a:ext cx="0" cy="228600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5B6879F-AE9C-99DA-5C5B-D20BC274AEF1}"/>
                    </a:ext>
                  </a:extLst>
                </p:cNvPr>
                <p:cNvSpPr txBox="1"/>
                <p:nvPr/>
              </p:nvSpPr>
              <p:spPr>
                <a:xfrm>
                  <a:off x="4246528" y="2711743"/>
                  <a:ext cx="4910768" cy="568489"/>
                </a:xfrm>
                <a:prstGeom prst="rect">
                  <a:avLst/>
                </a:prstGeom>
                <a:noFill/>
                <a:ln w="12700"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Abadi" panose="020B0604020104020204" pitchFamily="34" charset="0"/>
                    </a:rPr>
                    <a:t>Fisher information matrix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5B6879F-AE9C-99DA-5C5B-D20BC274A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528" y="2711743"/>
                  <a:ext cx="4910768" cy="568489"/>
                </a:xfrm>
                <a:prstGeom prst="rect">
                  <a:avLst/>
                </a:prstGeom>
                <a:blipFill>
                  <a:blip r:embed="rId9"/>
                  <a:stretch>
                    <a:fillRect l="-1031" t="-71739" b="-119565"/>
                  </a:stretch>
                </a:blipFill>
                <a:ln w="127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6CCDD33-BE55-8380-8DD6-5F2B1062B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0" y="2080"/>
            <a:ext cx="2402520" cy="135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71DAA-CAFD-6B25-5CE6-A1019F6C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10905-D8A4-22C6-66B9-96D74F10ED3B}"/>
              </a:ext>
            </a:extLst>
          </p:cNvPr>
          <p:cNvSpPr txBox="1"/>
          <p:nvPr/>
        </p:nvSpPr>
        <p:spPr>
          <a:xfrm>
            <a:off x="4241221" y="117566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Abadi" panose="020B0604020104020204" pitchFamily="34" charset="0"/>
              </a:rPr>
              <a:t>P-T ‘84</a:t>
            </a:r>
          </a:p>
        </p:txBody>
      </p:sp>
    </p:spTree>
    <p:extLst>
      <p:ext uri="{BB962C8B-B14F-4D97-AF65-F5344CB8AC3E}">
        <p14:creationId xmlns:p14="http://schemas.microsoft.com/office/powerpoint/2010/main" val="2591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 for different distributions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040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FD777-7E5E-C607-8304-B3474483A616}"/>
                  </a:ext>
                </a:extLst>
              </p:cNvPr>
              <p:cNvSpPr txBox="1"/>
              <p:nvPr/>
            </p:nvSpPr>
            <p:spPr>
              <a:xfrm>
                <a:off x="3056037" y="1398479"/>
                <a:ext cx="3223559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(⋅)=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func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FD777-7E5E-C607-8304-B3474483A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37" y="1398479"/>
                <a:ext cx="3223559" cy="496867"/>
              </a:xfrm>
              <a:prstGeom prst="rect">
                <a:avLst/>
              </a:prstGeom>
              <a:blipFill>
                <a:blip r:embed="rId4"/>
                <a:stretch>
                  <a:fillRect r="-784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ED11A-82E9-EA0F-3F4A-36EA630C8DD6}"/>
                  </a:ext>
                </a:extLst>
              </p:cNvPr>
              <p:cNvSpPr txBox="1"/>
              <p:nvPr/>
            </p:nvSpPr>
            <p:spPr>
              <a:xfrm>
                <a:off x="566718" y="2185675"/>
                <a:ext cx="5307671" cy="505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Gaussian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ED11A-82E9-EA0F-3F4A-36EA630C8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18" y="2185675"/>
                <a:ext cx="5307671" cy="505588"/>
              </a:xfrm>
              <a:prstGeom prst="rect">
                <a:avLst/>
              </a:prstGeom>
              <a:blipFill>
                <a:blip r:embed="rId5"/>
                <a:stretch>
                  <a:fillRect l="-9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475438-43C3-A03F-A930-36FB6EFFD07F}"/>
                  </a:ext>
                </a:extLst>
              </p:cNvPr>
              <p:cNvSpPr txBox="1"/>
              <p:nvPr/>
            </p:nvSpPr>
            <p:spPr>
              <a:xfrm>
                <a:off x="579658" y="2742933"/>
                <a:ext cx="6494663" cy="505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Laplace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𝜏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475438-43C3-A03F-A930-36FB6EFFD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8" y="2742933"/>
                <a:ext cx="6494663" cy="505588"/>
              </a:xfrm>
              <a:prstGeom prst="rect">
                <a:avLst/>
              </a:prstGeom>
              <a:blipFill>
                <a:blip r:embed="rId6"/>
                <a:stretch>
                  <a:fillRect l="-78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11EA46-EF5F-8ED0-E834-BE2DDDE0A2EF}"/>
                  </a:ext>
                </a:extLst>
              </p:cNvPr>
              <p:cNvSpPr txBox="1"/>
              <p:nvPr/>
            </p:nvSpPr>
            <p:spPr>
              <a:xfrm>
                <a:off x="585409" y="3257550"/>
                <a:ext cx="5702202" cy="105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Gaussian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Laplace(0,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)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clip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11EA46-EF5F-8ED0-E834-BE2DDDE0A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9" y="3257550"/>
                <a:ext cx="5702202" cy="1059585"/>
              </a:xfrm>
              <a:prstGeom prst="rect">
                <a:avLst/>
              </a:prstGeom>
              <a:blipFill>
                <a:blip r:embed="rId7"/>
                <a:stretch>
                  <a:fillRect l="-891" t="-238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4D40FC1-625E-9646-9B9A-C213C011FD6E}"/>
              </a:ext>
            </a:extLst>
          </p:cNvPr>
          <p:cNvGrpSpPr/>
          <p:nvPr/>
        </p:nvGrpSpPr>
        <p:grpSpPr>
          <a:xfrm>
            <a:off x="6518697" y="164506"/>
            <a:ext cx="2625303" cy="1667422"/>
            <a:chOff x="6518697" y="164506"/>
            <a:chExt cx="2625303" cy="1667422"/>
          </a:xfrm>
        </p:grpSpPr>
        <p:pic>
          <p:nvPicPr>
            <p:cNvPr id="8" name="Picture 7" descr="A graph of a normal distribution&#10;&#10;Description automatically generated">
              <a:extLst>
                <a:ext uri="{FF2B5EF4-FFF2-40B4-BE49-F238E27FC236}">
                  <a16:creationId xmlns:a16="http://schemas.microsoft.com/office/drawing/2014/main" id="{1B5D5B0C-C0A8-D0E4-2DCE-F22851885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" t="18888" r="13442" b="11482"/>
            <a:stretch/>
          </p:blipFill>
          <p:spPr>
            <a:xfrm>
              <a:off x="6518697" y="164506"/>
              <a:ext cx="2625303" cy="16674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FDB41F-C0F5-B681-CFA4-B8778B8864BD}"/>
                    </a:ext>
                  </a:extLst>
                </p:cNvPr>
                <p:cNvSpPr txBox="1"/>
                <p:nvPr/>
              </p:nvSpPr>
              <p:spPr>
                <a:xfrm>
                  <a:off x="6705600" y="743334"/>
                  <a:ext cx="8838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000" dirty="0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  <m:r>
                        <m:rPr>
                          <m:nor/>
                        </m:rPr>
                        <a:rPr lang="en-US" sz="1000" dirty="0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US" sz="1000" b="0" i="1" dirty="0" smtClean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1000" dirty="0">
                          <a:solidFill>
                            <a:srgbClr val="626EF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000" dirty="0">
                      <a:latin typeface="Cambria Math" panose="02040503050406030204" pitchFamily="18" charset="0"/>
                    </a:rPr>
                    <a:t> </a:t>
                  </a:r>
                  <a:endParaRPr lang="en-US" sz="1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FDB41F-C0F5-B681-CFA4-B8778B886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743334"/>
                  <a:ext cx="883870" cy="246221"/>
                </a:xfrm>
                <a:prstGeom prst="rect">
                  <a:avLst/>
                </a:prstGeom>
                <a:blipFill>
                  <a:blip r:embed="rId9"/>
                  <a:stretch>
                    <a:fillRect r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BF62E5B-0ECB-6B55-DF02-0B7618BF58B2}"/>
                    </a:ext>
                  </a:extLst>
                </p:cNvPr>
                <p:cNvSpPr txBox="1"/>
                <p:nvPr/>
              </p:nvSpPr>
              <p:spPr>
                <a:xfrm>
                  <a:off x="7836485" y="182358"/>
                  <a:ext cx="960070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100" dirty="0" smtClean="0">
                          <a:solidFill>
                            <a:srgbClr val="F05439"/>
                          </a:solidFill>
                          <a:latin typeface="Cambria Math" panose="02040503050406030204" pitchFamily="18" charset="0"/>
                        </a:rPr>
                        <m:t>Laplace</m:t>
                      </m:r>
                      <m:r>
                        <m:rPr>
                          <m:nor/>
                        </m:rPr>
                        <a:rPr lang="en-US" sz="1100" dirty="0" smtClean="0">
                          <a:solidFill>
                            <a:srgbClr val="F05439"/>
                          </a:solidFill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1100">
                          <a:solidFill>
                            <a:srgbClr val="F05439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sz="1100" dirty="0">
                          <a:solidFill>
                            <a:srgbClr val="F0543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100" dirty="0">
                      <a:solidFill>
                        <a:srgbClr val="F05439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en-US" sz="1100" dirty="0">
                    <a:solidFill>
                      <a:srgbClr val="F05439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BF62E5B-0ECB-6B55-DF02-0B7618BF5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6485" y="182358"/>
                  <a:ext cx="960070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F4C723-0B13-0137-0A47-38681EB6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F8A74-992E-7D4A-5C0A-D876E0348B66}"/>
              </a:ext>
            </a:extLst>
          </p:cNvPr>
          <p:cNvSpPr txBox="1"/>
          <p:nvPr/>
        </p:nvSpPr>
        <p:spPr>
          <a:xfrm>
            <a:off x="4241221" y="117566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Abadi" panose="020B0604020104020204" pitchFamily="34" charset="0"/>
              </a:rPr>
              <a:t>P-T ‘84</a:t>
            </a:r>
          </a:p>
        </p:txBody>
      </p:sp>
    </p:spTree>
    <p:extLst>
      <p:ext uri="{BB962C8B-B14F-4D97-AF65-F5344CB8AC3E}">
        <p14:creationId xmlns:p14="http://schemas.microsoft.com/office/powerpoint/2010/main" val="7175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Abadi" panose="020B0604020104020204" pitchFamily="34" charset="0"/>
                  </a:rPr>
                  <a:t>“Optimal”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7E3A1C-37E8-7F6D-7D3B-B7F6E61D9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3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D009CF-2B88-720F-04C0-0D7DDDE97CDC}"/>
                  </a:ext>
                </a:extLst>
              </p:cNvPr>
              <p:cNvSpPr txBox="1"/>
              <p:nvPr/>
            </p:nvSpPr>
            <p:spPr>
              <a:xfrm>
                <a:off x="2858276" y="3333750"/>
                <a:ext cx="3192362" cy="8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(⋅)=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func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constant(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D009CF-2B88-720F-04C0-0D7DDDE97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276" y="3333750"/>
                <a:ext cx="3192362" cy="866199"/>
              </a:xfrm>
              <a:prstGeom prst="rect">
                <a:avLst/>
              </a:prstGeom>
              <a:blipFill>
                <a:blip r:embed="rId4"/>
                <a:stretch>
                  <a:fillRect r="-1190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B2D2005-F6CD-98F6-CC60-D1B780273F76}"/>
              </a:ext>
            </a:extLst>
          </p:cNvPr>
          <p:cNvGrpSpPr/>
          <p:nvPr/>
        </p:nvGrpSpPr>
        <p:grpSpPr>
          <a:xfrm>
            <a:off x="4282179" y="2721685"/>
            <a:ext cx="2443298" cy="1045164"/>
            <a:chOff x="4282179" y="2721685"/>
            <a:chExt cx="2443298" cy="10451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129AFA-1CCD-DE8A-220E-C02588295054}"/>
                </a:ext>
              </a:extLst>
            </p:cNvPr>
            <p:cNvSpPr/>
            <p:nvPr/>
          </p:nvSpPr>
          <p:spPr>
            <a:xfrm>
              <a:off x="5410200" y="3333750"/>
              <a:ext cx="187257" cy="43309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A24ADD-0A7F-84B6-843C-0670693962BC}"/>
                </a:ext>
              </a:extLst>
            </p:cNvPr>
            <p:cNvCxnSpPr>
              <a:cxnSpLocks/>
              <a:stCxn id="31" idx="0"/>
              <a:endCxn id="40" idx="2"/>
            </p:cNvCxnSpPr>
            <p:nvPr/>
          </p:nvCxnSpPr>
          <p:spPr>
            <a:xfrm flipH="1" flipV="1">
              <a:off x="5503828" y="3091017"/>
              <a:ext cx="1" cy="24273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341168F-20C9-A6A5-87B6-C3516A33C9D6}"/>
                    </a:ext>
                  </a:extLst>
                </p:cNvPr>
                <p:cNvSpPr txBox="1"/>
                <p:nvPr/>
              </p:nvSpPr>
              <p:spPr>
                <a:xfrm>
                  <a:off x="4282179" y="2721685"/>
                  <a:ext cx="2443298" cy="369332"/>
                </a:xfrm>
                <a:prstGeom prst="rect">
                  <a:avLst/>
                </a:prstGeom>
                <a:noFill/>
                <a:ln w="19050">
                  <a:solidFill>
                    <a:schemeClr val="accent6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What if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r>
                    <a:rPr lang="en-US" b="1" dirty="0"/>
                    <a:t> is unknown?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341168F-20C9-A6A5-87B6-C3516A33C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2179" y="2721685"/>
                  <a:ext cx="244329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538" t="-3125" r="-513" b="-18750"/>
                  </a:stretch>
                </a:blipFill>
                <a:ln w="1905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4EE5E4-7F91-0140-220B-AFAFD482AF27}"/>
              </a:ext>
            </a:extLst>
          </p:cNvPr>
          <p:cNvGrpSpPr/>
          <p:nvPr/>
        </p:nvGrpSpPr>
        <p:grpSpPr>
          <a:xfrm>
            <a:off x="796857" y="1634123"/>
            <a:ext cx="8001000" cy="857054"/>
            <a:chOff x="796857" y="1634123"/>
            <a:chExt cx="8001000" cy="857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74F3A23-313C-0F2E-1C08-B0367159ABAD}"/>
                    </a:ext>
                  </a:extLst>
                </p:cNvPr>
                <p:cNvSpPr/>
                <p:nvPr/>
              </p:nvSpPr>
              <p:spPr>
                <a:xfrm>
                  <a:off x="796857" y="1634123"/>
                  <a:ext cx="1143000" cy="376627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Any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endParaRPr lang="en-US" sz="1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0168FDF-6163-898F-C194-561BFE7484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857" y="1634123"/>
                  <a:ext cx="1143000" cy="3766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63BEE45-9CFD-0EE1-B470-CD1795680A27}"/>
                    </a:ext>
                  </a:extLst>
                </p:cNvPr>
                <p:cNvSpPr/>
                <p:nvPr/>
              </p:nvSpPr>
              <p:spPr>
                <a:xfrm>
                  <a:off x="796857" y="2114550"/>
                  <a:ext cx="1143000" cy="376627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Any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a14:m>
                  <a:endParaRPr lang="en-US" sz="1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7D1058F-384E-8DBD-2C36-9440B314B6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857" y="2114550"/>
                  <a:ext cx="1143000" cy="376627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398A70A-E667-D045-3B0B-2D6F4D515CE7}"/>
                    </a:ext>
                  </a:extLst>
                </p:cNvPr>
                <p:cNvSpPr/>
                <p:nvPr/>
              </p:nvSpPr>
              <p:spPr>
                <a:xfrm>
                  <a:off x="2397057" y="1634123"/>
                  <a:ext cx="1828800" cy="857054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Prove almost sure convergence in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solidFill>
                        <a:schemeClr val="accent3"/>
                      </a:solidFill>
                      <a:latin typeface="Abadi" panose="020B0604020104020204" pitchFamily="34" charset="0"/>
                    </a:rPr>
                    <a:t>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accent3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398A70A-E667-D045-3B0B-2D6F4D515C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7057" y="1634123"/>
                  <a:ext cx="1828800" cy="8570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B2413D-C417-67DE-D91C-D84481733E3D}"/>
                    </a:ext>
                  </a:extLst>
                </p:cNvPr>
                <p:cNvSpPr/>
                <p:nvPr/>
              </p:nvSpPr>
              <p:spPr>
                <a:xfrm>
                  <a:off x="4683057" y="1634123"/>
                  <a:ext cx="1828800" cy="857054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14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𝑡𝐸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]≤</m:t>
                        </m:r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B2413D-C417-67DE-D91C-D84481733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057" y="1634123"/>
                  <a:ext cx="1828800" cy="8570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A549539-553A-53AC-DC83-3408E58E88DA}"/>
                    </a:ext>
                  </a:extLst>
                </p:cNvPr>
                <p:cNvSpPr/>
                <p:nvPr/>
              </p:nvSpPr>
              <p:spPr>
                <a:xfrm>
                  <a:off x="6969057" y="1634123"/>
                  <a:ext cx="1828800" cy="8570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Abadi" panose="020B0604020104020204" pitchFamily="34" charset="0"/>
                    </a:rPr>
                    <a:t>Select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1400" dirty="0">
                      <a:latin typeface="Abadi" panose="020B0604020104020204" pitchFamily="34" charset="0"/>
                    </a:rPr>
                    <a:t> that minimize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A549539-553A-53AC-DC83-3408E58E88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057" y="1634123"/>
                  <a:ext cx="1828800" cy="8570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FE6892-33DA-604D-00B4-D11D4CB29932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1939857" y="1822437"/>
              <a:ext cx="457200" cy="240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525EC92-1C42-0C0F-E174-D7ACE7082C89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1939857" y="2062650"/>
              <a:ext cx="457200" cy="2402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2FD661-88BB-8D96-A47D-79FD45BCF1BD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4225857" y="206265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BBDBB3-A760-EF79-E560-2089246BD9F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6511857" y="206265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E222B05-1C09-CC21-0102-CFCDBFE9B6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0" y="2080"/>
            <a:ext cx="2402520" cy="135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060FE-7710-310B-C37A-52A87C3E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A07D2-DAEF-020B-EB14-6929024B4192}"/>
              </a:ext>
            </a:extLst>
          </p:cNvPr>
          <p:cNvSpPr txBox="1"/>
          <p:nvPr/>
        </p:nvSpPr>
        <p:spPr>
          <a:xfrm>
            <a:off x="4241221" y="117566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Abadi" panose="020B0604020104020204" pitchFamily="34" charset="0"/>
              </a:rPr>
              <a:t>P-T ‘84</a:t>
            </a:r>
          </a:p>
        </p:txBody>
      </p:sp>
    </p:spTree>
    <p:extLst>
      <p:ext uri="{BB962C8B-B14F-4D97-AF65-F5344CB8AC3E}">
        <p14:creationId xmlns:p14="http://schemas.microsoft.com/office/powerpoint/2010/main" val="25029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9102808-967D-7C45-B952-F50DCD98AF33}" vid="{CF8696D2-C8CE-2B49-849F-4350B1850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21435</TotalTime>
  <Words>3245</Words>
  <Application>Microsoft Macintosh PowerPoint</Application>
  <PresentationFormat>On-screen Show (16:9)</PresentationFormat>
  <Paragraphs>473</Paragraphs>
  <Slides>48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Abadi</vt:lpstr>
      <vt:lpstr>Arial</vt:lpstr>
      <vt:lpstr>Calibri</vt:lpstr>
      <vt:lpstr>Cambria Math</vt:lpstr>
      <vt:lpstr>Helvetica</vt:lpstr>
      <vt:lpstr>Times</vt:lpstr>
      <vt:lpstr>Office Theme</vt:lpstr>
      <vt:lpstr>Statistically Efficient Nonlinear Stochastic Gradient Methods</vt:lpstr>
      <vt:lpstr>Problem setup</vt:lpstr>
      <vt:lpstr>Mitigating heavy-tailed noise</vt:lpstr>
      <vt:lpstr>PowerPoint Presentation</vt:lpstr>
      <vt:lpstr>“Optimal” γ_t^∗, ϕ^∗: framework</vt:lpstr>
      <vt:lpstr>“Optimal” γ_t^∗, ϕ^∗: nonlinear mapping</vt:lpstr>
      <vt:lpstr>“Optimal” γ_t^∗, ϕ^∗</vt:lpstr>
      <vt:lpstr>ϕ^∗ for different distributions</vt:lpstr>
      <vt:lpstr>“Optimal” γ_t^∗, ϕ^∗</vt:lpstr>
      <vt:lpstr>So far…</vt:lpstr>
      <vt:lpstr>So far…</vt:lpstr>
      <vt:lpstr>Implementations without exact knowledge of p</vt:lpstr>
      <vt:lpstr>Implementations without exact knowledge of p</vt:lpstr>
      <vt:lpstr>Empirical Contributions</vt:lpstr>
      <vt:lpstr>PowerPoint Presentation</vt:lpstr>
      <vt:lpstr>Statistically efficient ϕ^∗: framework</vt:lpstr>
      <vt:lpstr>Statistically efficient ϕ^∗: framework</vt:lpstr>
      <vt:lpstr>Statistically efficient ϕ^∗</vt:lpstr>
      <vt:lpstr>Statistically efficient ϕ^∗</vt:lpstr>
      <vt:lpstr>Statistically efficient ϕ^∗</vt:lpstr>
      <vt:lpstr>Statistically efficient ϕ^∗ </vt:lpstr>
      <vt:lpstr>Statistically efficient ϕ^∗</vt:lpstr>
      <vt:lpstr>Statistically efficient ϕ^∗</vt:lpstr>
      <vt:lpstr>PowerPoint Presentation</vt:lpstr>
      <vt:lpstr>PowerPoint Presentation</vt:lpstr>
      <vt:lpstr>PowerPoint Presentation</vt:lpstr>
      <vt:lpstr>PowerPoint Presentation</vt:lpstr>
      <vt:lpstr>Empirical distribution</vt:lpstr>
      <vt:lpstr>Empirical distribution</vt:lpstr>
      <vt:lpstr>Empirical distribution</vt:lpstr>
      <vt:lpstr>Empirical distribution</vt:lpstr>
      <vt:lpstr>Statistically efficient ϕ^∗ for Student’s t</vt:lpstr>
      <vt:lpstr>Statistically efficient ϕ^∗ for Student’s t</vt:lpstr>
      <vt:lpstr>Statistically efficient ϕ^∗ for Student’s t</vt:lpstr>
      <vt:lpstr>Statistically efficient ϕ^∗ for Student’s t</vt:lpstr>
      <vt:lpstr>Statistically efficient ϕ^∗ for Student’s t</vt:lpstr>
      <vt:lpstr>Statistically efficient ϕ^∗ for Student’s t</vt:lpstr>
      <vt:lpstr>Empirical distribution</vt:lpstr>
      <vt:lpstr>Parameter estimation</vt:lpstr>
      <vt:lpstr>Parameter estimation: degree of freedom</vt:lpstr>
      <vt:lpstr>Parameter estimation: degree of freedom</vt:lpstr>
      <vt:lpstr>Parameter estimation: scale</vt:lpstr>
      <vt:lpstr>Synthetic quadratic experiments</vt:lpstr>
      <vt:lpstr>Synthetic quadratic experiments</vt:lpstr>
      <vt:lpstr>Synthetic quadratic experiments</vt:lpstr>
      <vt:lpstr>MNIST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Zhi Liu</cp:lastModifiedBy>
  <cp:revision>160</cp:revision>
  <dcterms:created xsi:type="dcterms:W3CDTF">2020-01-14T16:59:52Z</dcterms:created>
  <dcterms:modified xsi:type="dcterms:W3CDTF">2024-11-08T13:20:45Z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