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9" r:id="rId3"/>
    <p:sldId id="265" r:id="rId4"/>
    <p:sldId id="305" r:id="rId5"/>
    <p:sldId id="260" r:id="rId6"/>
    <p:sldId id="261" r:id="rId7"/>
    <p:sldId id="264" r:id="rId8"/>
    <p:sldId id="318" r:id="rId9"/>
    <p:sldId id="266" r:id="rId10"/>
    <p:sldId id="327" r:id="rId11"/>
    <p:sldId id="280" r:id="rId12"/>
    <p:sldId id="282" r:id="rId13"/>
    <p:sldId id="326" r:id="rId14"/>
    <p:sldId id="283" r:id="rId15"/>
    <p:sldId id="317" r:id="rId16"/>
    <p:sldId id="284" r:id="rId17"/>
    <p:sldId id="328" r:id="rId18"/>
    <p:sldId id="267" r:id="rId19"/>
    <p:sldId id="268" r:id="rId20"/>
    <p:sldId id="270" r:id="rId21"/>
    <p:sldId id="325" r:id="rId22"/>
    <p:sldId id="271" r:id="rId23"/>
    <p:sldId id="272" r:id="rId24"/>
    <p:sldId id="273" r:id="rId25"/>
    <p:sldId id="294" r:id="rId26"/>
    <p:sldId id="288" r:id="rId27"/>
    <p:sldId id="314" r:id="rId28"/>
    <p:sldId id="295" r:id="rId29"/>
    <p:sldId id="324" r:id="rId30"/>
    <p:sldId id="297" r:id="rId31"/>
    <p:sldId id="296" r:id="rId32"/>
    <p:sldId id="304" r:id="rId33"/>
    <p:sldId id="298" r:id="rId34"/>
    <p:sldId id="299" r:id="rId35"/>
    <p:sldId id="30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screte vs Continuous" id="{31CE04A7-A474-5640-BB7E-E50989F22F6D}">
          <p14:sldIdLst>
            <p14:sldId id="256"/>
          </p14:sldIdLst>
        </p14:section>
        <p14:section name="The Problem" id="{C786B74A-FA8F-9944-9179-C0BC90D5BFA0}">
          <p14:sldIdLst>
            <p14:sldId id="259"/>
            <p14:sldId id="265"/>
          </p14:sldIdLst>
        </p14:section>
        <p14:section name="Examples" id="{7EC65ABF-F4C4-8D45-A595-1BAA0E1D82C1}">
          <p14:sldIdLst>
            <p14:sldId id="305"/>
            <p14:sldId id="260"/>
            <p14:sldId id="261"/>
            <p14:sldId id="264"/>
            <p14:sldId id="318"/>
          </p14:sldIdLst>
        </p14:section>
        <p14:section name="Guiding Question and Results" id="{FF6A386D-C514-8B4D-ABC9-CF73DCF49B9B}">
          <p14:sldIdLst>
            <p14:sldId id="266"/>
          </p14:sldIdLst>
        </p14:section>
        <p14:section name="lp landscape" id="{43035ABB-E02E-D54D-A6FC-3498EE924BAF}">
          <p14:sldIdLst>
            <p14:sldId id="327"/>
            <p14:sldId id="280"/>
          </p14:sldIdLst>
        </p14:section>
        <p14:section name="Lp Landscape" id="{A45F72B4-DCA3-474D-97FA-A01B09CFE57D}">
          <p14:sldIdLst>
            <p14:sldId id="282"/>
            <p14:sldId id="326"/>
            <p14:sldId id="283"/>
            <p14:sldId id="317"/>
            <p14:sldId id="284"/>
          </p14:sldIdLst>
        </p14:section>
        <p14:section name="Characterization  Hardness Section" id="{227502D1-D979-034E-AA8E-01EA9162B05E}">
          <p14:sldIdLst>
            <p14:sldId id="328"/>
            <p14:sldId id="267"/>
            <p14:sldId id="268"/>
            <p14:sldId id="270"/>
            <p14:sldId id="325"/>
          </p14:sldIdLst>
        </p14:section>
        <p14:section name="Generic Algorithm Results" id="{2D2AEF2D-EC99-4949-AF51-849E1BDD54F0}">
          <p14:sldIdLst>
            <p14:sldId id="271"/>
            <p14:sldId id="272"/>
            <p14:sldId id="273"/>
          </p14:sldIdLst>
        </p14:section>
        <p14:section name="Prior Approaches" id="{531D8060-696A-884C-9F6A-9B8571F0D096}">
          <p14:sldIdLst>
            <p14:sldId id="294"/>
            <p14:sldId id="288"/>
          </p14:sldIdLst>
        </p14:section>
        <p14:section name="Idea 1: Abandon Convexity" id="{45F64918-B0C5-F54D-9E79-AEDC6D3421C1}">
          <p14:sldIdLst>
            <p14:sldId id="314"/>
            <p14:sldId id="295"/>
            <p14:sldId id="324"/>
            <p14:sldId id="297"/>
            <p14:sldId id="296"/>
            <p14:sldId id="304"/>
          </p14:sldIdLst>
        </p14:section>
        <p14:section name="Reduction to PSD" id="{61B3A7B8-420A-AE41-B42C-B36ED9466A19}">
          <p14:sldIdLst>
            <p14:sldId id="298"/>
          </p14:sldIdLst>
        </p14:section>
        <p14:section name="Future Directions" id="{1A41A47C-B6AE-1E42-A037-0DFC0BAEBC88}">
          <p14:sldIdLst>
            <p14:sldId id="299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94BF"/>
    <a:srgbClr val="4472C4"/>
    <a:srgbClr val="37A7BE"/>
    <a:srgbClr val="0089BF"/>
    <a:srgbClr val="0077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12"/>
    <p:restoredTop sz="94582"/>
  </p:normalViewPr>
  <p:slideViewPr>
    <p:cSldViewPr snapToGrid="0" snapToObjects="1">
      <p:cViewPr varScale="1">
        <p:scale>
          <a:sx n="116" d="100"/>
          <a:sy n="116" d="100"/>
        </p:scale>
        <p:origin x="19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B1416-2A59-7444-A640-0DAD15A322C6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F189E-C8AC-554C-B5A0-0271D3E90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6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F189E-C8AC-554C-B5A0-0271D3E902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47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2CB69-6B2D-0542-A16D-AF14F0C22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CB47D5-BB0C-C840-89AB-32D121CDE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1B15-96E8-0D4A-8603-8D5735F83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B1E4B-A578-104D-8389-5D1B6CE84E2A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B0D7B-1E2E-5D4E-B20B-235A4902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6A88C-9A91-0646-A8A5-E9DDD8AD7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4F6F5-969E-5D4B-B038-709689A9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3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F76DE-3EDC-5640-8779-1ECE787E4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CD0305-0E03-7C46-B2BE-4AF989A47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56B70-C3AA-324C-A729-268DAB647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B1E4B-A578-104D-8389-5D1B6CE84E2A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84B39-9F14-9841-82B1-238948A82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7B538-6749-F64D-A0FA-FC120ECC9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4F6F5-969E-5D4B-B038-709689A9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9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E3A05B-2AB3-8D4D-979B-8CFC8B29C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DFF86-8E3F-9441-9C5F-17B229AA3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1FF21-B2D1-3C4D-B35F-CB8CAF721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B1E4B-A578-104D-8389-5D1B6CE84E2A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84A3B-9493-1242-AA4C-36F3782FC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B3B95-7B65-294D-AA8E-2751954B2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4F6F5-969E-5D4B-B038-709689A9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6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6F1D0-5A2D-FE4A-9834-0DDD9AF32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16626-5B4D-DD46-9656-1DA90B92D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F50E2-158E-C340-A9C4-5E22B77C1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B1E4B-A578-104D-8389-5D1B6CE84E2A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2E613-3DC0-0A44-BB3C-3013DDABB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8DCE4-35F4-E14B-B5A2-9F407B89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4F6F5-969E-5D4B-B038-709689A9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1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1D101-5B87-ED40-939A-41B1C0109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1AFBB-06BB-794C-A35A-07A298BA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2E7F1-5A4A-8E4C-8869-7784DBBD2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B1E4B-A578-104D-8389-5D1B6CE84E2A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60473-9142-7943-BCF6-CD67F9F8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CBD93-D667-7044-98F0-FBA7B3BF6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4F6F5-969E-5D4B-B038-709689A9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91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3D932-88B7-9040-89D6-21E587565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65540-D6ED-5A44-A8B2-42A1747ED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A88F6-7205-7140-B171-D18C0028B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97255-566D-F94D-AE4A-B5E7C9883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B1E4B-A578-104D-8389-5D1B6CE84E2A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11736-3957-9642-8FBB-5EE9D391B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E72F7-70AC-FB42-A3D3-A1A000572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4F6F5-969E-5D4B-B038-709689A9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6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104EC-51DB-E14B-809C-4D152BCC4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8074E-0F3E-7B47-90A5-9EEEF368D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31053-9697-9B4A-B55F-27419F2B9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87F73-548A-1D4F-9320-B56273DF77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DF3D19-4BE7-8642-8942-8F7E7A5BE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4BD5E7-AF5E-1045-A8CE-F8CAC231B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B1E4B-A578-104D-8389-5D1B6CE84E2A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A7BA85-7EB3-5141-89A5-4D92ACCDE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14AB8B-0ADF-9540-94B0-3DC9F94DA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4F6F5-969E-5D4B-B038-709689A9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16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9C21C-11FA-074D-A044-A3591F2EC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E5D642-44A1-3149-BB11-A1F7CCE8C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B1E4B-A578-104D-8389-5D1B6CE84E2A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AA6BC-19D1-744C-B31C-202890DCE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350AA-EE04-D04C-BEF0-952894FA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4F6F5-969E-5D4B-B038-709689A9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0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152A2F-1174-204D-B747-C5A77661E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B1E4B-A578-104D-8389-5D1B6CE84E2A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4ADE00-BA13-5743-A56D-6BB22296A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39B5A-E947-FA45-8DF6-7F6E5A3D4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4F6F5-969E-5D4B-B038-709689A9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0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4F657-0E0B-564B-BEC5-8CF30E05E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0346F-E2B0-5E40-828E-CA86DBB16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8D536-4308-074A-AA64-284D56ADD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97887-7CFC-1D4B-B8FC-CA89C1407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B1E4B-A578-104D-8389-5D1B6CE84E2A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98E2C-F494-594A-8A28-310B939FD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F15AC-FF77-EF4D-8831-FB438A0F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4F6F5-969E-5D4B-B038-709689A9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81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658D5-66B0-7F46-9069-28B400745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D459F6-153F-8E4B-A5F8-627AB10F8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62234-CC2F-C843-AC0C-3EF7B0B12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1AF8AF-1B9F-8748-B10F-FF074CED9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B1E4B-A578-104D-8389-5D1B6CE84E2A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6A0986-5BEA-114F-88DB-03701009E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572A8-06B1-4747-A464-F112557C3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4F6F5-969E-5D4B-B038-709689A9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0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BE2D85-BF4F-E64D-98E9-88DF1B244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DFAC9-93C5-D146-882F-2CC7B3EB7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E71E9-67CE-494D-8B4D-27A2C344A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B1E4B-A578-104D-8389-5D1B6CE84E2A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525D2-F582-C040-8D81-BAAEB5839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C4239-089B-5F44-9710-2E71B10CA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4F6F5-969E-5D4B-B038-709689A9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7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12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2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12" Type="http://schemas.openxmlformats.org/officeDocument/2006/relationships/image" Target="../media/image20.png"/><Relationship Id="rId2" Type="http://schemas.openxmlformats.org/officeDocument/2006/relationships/image" Target="../media/image2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2.png"/><Relationship Id="rId15" Type="http://schemas.openxmlformats.org/officeDocument/2006/relationships/image" Target="../media/image24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12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2.png"/><Relationship Id="rId15" Type="http://schemas.openxmlformats.org/officeDocument/2006/relationships/image" Target="../media/image24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46A57-7A00-9249-A15B-7A4AA40AAC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 the Approximability of Quadratic Maximization over Convex Sets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FC603D-B3F9-F843-8DDF-2BA6B2EEBE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Vijay Bhattiprolu (Waterloo)</a:t>
            </a:r>
            <a:br>
              <a:rPr lang="en-US" dirty="0"/>
            </a:br>
            <a:r>
              <a:rPr lang="en-US" dirty="0"/>
              <a:t>based on joint work with </a:t>
            </a:r>
            <a:r>
              <a:rPr lang="en-US" dirty="0" err="1">
                <a:solidFill>
                  <a:srgbClr val="FF0000"/>
                </a:solidFill>
              </a:rPr>
              <a:t>Euiwoong</a:t>
            </a:r>
            <a:r>
              <a:rPr lang="en-US" dirty="0">
                <a:solidFill>
                  <a:srgbClr val="FF0000"/>
                </a:solidFill>
              </a:rPr>
              <a:t> Lee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Assaf </a:t>
            </a:r>
            <a:r>
              <a:rPr lang="en-US" dirty="0" err="1">
                <a:solidFill>
                  <a:srgbClr val="FF0000"/>
                </a:solidFill>
              </a:rPr>
              <a:t>Naor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72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B12609CF-1B62-C74C-BA20-E6A43203A47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:r>
                  <a:rPr lang="en-US" sz="4000" b="1" dirty="0"/>
                  <a:t>Approximability landscape for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4000" dirty="0"/>
                  <a:t>-</a:t>
                </a:r>
                <a:r>
                  <a:rPr lang="en-US" sz="4000" b="1" dirty="0"/>
                  <a:t>Balls</a:t>
                </a:r>
                <a:endParaRPr lang="en-US" sz="5400" b="1" dirty="0"/>
              </a:p>
            </p:txBody>
          </p:sp>
        </mc:Choice>
        <mc:Fallback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B12609CF-1B62-C74C-BA20-E6A43203A4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7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117CCC-7CB0-3746-A786-4610B450C4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23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2457BD-8F10-F847-B592-EB5F6600954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2192338"/>
              </a:xfrm>
            </p:spPr>
            <p:txBody>
              <a:bodyPr>
                <a:normAutofit fontScale="90000"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3894B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3894BF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3894BF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3894BF"/>
                    </a:solidFill>
                  </a:rPr>
                  <a:t>-Norms: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sup>
                    </m:sSup>
                  </m:oMath>
                </a14:m>
                <a:br>
                  <a:rPr lang="en-US" dirty="0"/>
                </a:br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3894B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3894BF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US" b="1" i="1">
                            <a:solidFill>
                              <a:srgbClr val="3894BF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3894BF"/>
                    </a:solidFill>
                  </a:rPr>
                  <a:t>-Ball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≤1}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2457BD-8F10-F847-B592-EB5F660095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2192338"/>
              </a:xfrm>
              <a:blipFill>
                <a:blip r:embed="rId2"/>
                <a:stretch>
                  <a:fillRect t="-33908" b="-1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B599548B-F2CF-A94A-833F-2B6DDB98B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7" y="3913263"/>
            <a:ext cx="2286000" cy="24828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46D90DC-7B6E-5E46-9960-6FFD562AF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387" y="4010025"/>
            <a:ext cx="2286000" cy="24828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18BFA2E-5F03-E142-AF66-0AEB823AC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4979" y="3950112"/>
            <a:ext cx="2286000" cy="24828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43AEA45-8E38-A245-A8B2-256FE39B31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5663" y="3950112"/>
            <a:ext cx="2286000" cy="24828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C513492-45CB-0B4D-84E3-52486AEF6D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2938" y="4128222"/>
            <a:ext cx="1965960" cy="213525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AAB718-141B-3E4A-ABD5-0660746F70E8}"/>
              </a:ext>
            </a:extLst>
          </p:cNvPr>
          <p:cNvCxnSpPr>
            <a:cxnSpLocks/>
          </p:cNvCxnSpPr>
          <p:nvPr/>
        </p:nvCxnSpPr>
        <p:spPr>
          <a:xfrm>
            <a:off x="6096000" y="3729037"/>
            <a:ext cx="54483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A0E95A-9081-094E-BF69-EFBA101A0760}"/>
              </a:ext>
            </a:extLst>
          </p:cNvPr>
          <p:cNvCxnSpPr>
            <a:cxnSpLocks/>
          </p:cNvCxnSpPr>
          <p:nvPr/>
        </p:nvCxnSpPr>
        <p:spPr>
          <a:xfrm>
            <a:off x="647700" y="3729037"/>
            <a:ext cx="54483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AA5A0F49-6FAA-DF4B-BB45-BBC9EDDEF9CE}"/>
              </a:ext>
            </a:extLst>
          </p:cNvPr>
          <p:cNvSpPr>
            <a:spLocks noChangeAspect="1"/>
          </p:cNvSpPr>
          <p:nvPr/>
        </p:nvSpPr>
        <p:spPr>
          <a:xfrm>
            <a:off x="5985462" y="3618499"/>
            <a:ext cx="221075" cy="2210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36FE02-3F5D-644E-85BF-F190ADA117E5}"/>
              </a:ext>
            </a:extLst>
          </p:cNvPr>
          <p:cNvSpPr>
            <a:spLocks noChangeAspect="1"/>
          </p:cNvSpPr>
          <p:nvPr/>
        </p:nvSpPr>
        <p:spPr>
          <a:xfrm>
            <a:off x="11433761" y="3600448"/>
            <a:ext cx="221075" cy="2210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4D95D6-86DA-AD49-A6AA-5F742D7DA14B}"/>
              </a:ext>
            </a:extLst>
          </p:cNvPr>
          <p:cNvSpPr>
            <a:spLocks noChangeAspect="1"/>
          </p:cNvSpPr>
          <p:nvPr/>
        </p:nvSpPr>
        <p:spPr>
          <a:xfrm>
            <a:off x="537162" y="3618499"/>
            <a:ext cx="221075" cy="2210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B9A905C-B3EC-2C40-B98F-714D5B8C683D}"/>
              </a:ext>
            </a:extLst>
          </p:cNvPr>
          <p:cNvSpPr>
            <a:spLocks noChangeAspect="1"/>
          </p:cNvSpPr>
          <p:nvPr/>
        </p:nvSpPr>
        <p:spPr>
          <a:xfrm>
            <a:off x="3261312" y="3665865"/>
            <a:ext cx="147384" cy="147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031821-9627-7041-BD82-19C86E80AF12}"/>
              </a:ext>
            </a:extLst>
          </p:cNvPr>
          <p:cNvSpPr>
            <a:spLocks noChangeAspect="1"/>
          </p:cNvSpPr>
          <p:nvPr/>
        </p:nvSpPr>
        <p:spPr>
          <a:xfrm>
            <a:off x="8820150" y="3655343"/>
            <a:ext cx="147384" cy="147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60C6D1-0C3F-5849-9D06-4A78EAFB7ED0}"/>
                  </a:ext>
                </a:extLst>
              </p:cNvPr>
              <p:cNvSpPr txBox="1"/>
              <p:nvPr/>
            </p:nvSpPr>
            <p:spPr>
              <a:xfrm>
                <a:off x="307542" y="3802727"/>
                <a:ext cx="5148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60C6D1-0C3F-5849-9D06-4A78EAFB7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42" y="3802727"/>
                <a:ext cx="514821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49BF51-70E2-3645-9316-871E2E89986D}"/>
                  </a:ext>
                </a:extLst>
              </p:cNvPr>
              <p:cNvSpPr txBox="1"/>
              <p:nvPr/>
            </p:nvSpPr>
            <p:spPr>
              <a:xfrm>
                <a:off x="5940208" y="3857627"/>
                <a:ext cx="5148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49BF51-70E2-3645-9316-871E2E899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208" y="3857627"/>
                <a:ext cx="514821" cy="461665"/>
              </a:xfrm>
              <a:prstGeom prst="rect">
                <a:avLst/>
              </a:prstGeom>
              <a:blipFill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9AD61C-FABC-F74F-A009-25C477B66F8A}"/>
                  </a:ext>
                </a:extLst>
              </p:cNvPr>
              <p:cNvSpPr txBox="1"/>
              <p:nvPr/>
            </p:nvSpPr>
            <p:spPr>
              <a:xfrm>
                <a:off x="11384394" y="3791436"/>
                <a:ext cx="5869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9AD61C-FABC-F74F-A009-25C477B66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4394" y="3791436"/>
                <a:ext cx="58695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A3FE261-C18E-334E-A150-73C52EB1C473}"/>
                  </a:ext>
                </a:extLst>
              </p:cNvPr>
              <p:cNvSpPr txBox="1"/>
              <p:nvPr/>
            </p:nvSpPr>
            <p:spPr>
              <a:xfrm>
                <a:off x="3158759" y="3802727"/>
                <a:ext cx="760080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A3FE261-C18E-334E-A150-73C52EB1C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759" y="3802727"/>
                <a:ext cx="760080" cy="494815"/>
              </a:xfrm>
              <a:prstGeom prst="rect">
                <a:avLst/>
              </a:prstGeom>
              <a:blipFill>
                <a:blip r:embed="rId11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5A83525-A75E-0F48-ACC2-1A30B728E8E3}"/>
                  </a:ext>
                </a:extLst>
              </p:cNvPr>
              <p:cNvSpPr txBox="1"/>
              <p:nvPr/>
            </p:nvSpPr>
            <p:spPr>
              <a:xfrm>
                <a:off x="8709611" y="3814766"/>
                <a:ext cx="514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5A83525-A75E-0F48-ACC2-1A30B728E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611" y="3814766"/>
                <a:ext cx="514820" cy="461665"/>
              </a:xfrm>
              <a:prstGeom prst="rect">
                <a:avLst/>
              </a:prstGeom>
              <a:blipFill>
                <a:blip r:embed="rId12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641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65046DAD-2C90-B548-B20C-D7C38ACA4F2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b="1" dirty="0"/>
                  <a:t>Approximability landscape for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-</a:t>
                </a:r>
                <a:r>
                  <a:rPr lang="en-US" b="1" dirty="0"/>
                  <a:t>Balls</a:t>
                </a:r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65046DAD-2C90-B548-B20C-D7C38ACA4F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781EB23C-7BA1-424F-86E1-66120B88C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7" y="3913263"/>
            <a:ext cx="2286000" cy="24828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5636917-8F1A-FA4C-9D08-0595F2BB0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387" y="4010025"/>
            <a:ext cx="2286000" cy="24828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701BF79-5F1F-124D-BC0A-23D65A09C9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4979" y="3950112"/>
            <a:ext cx="2286000" cy="24828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7375DF3-951B-2D40-A048-9BBCCB5570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5663" y="3950112"/>
            <a:ext cx="2286000" cy="24828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AC29F73-DBC2-C748-9DC5-FDDB24FD55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2938" y="4128222"/>
            <a:ext cx="1965960" cy="2135251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4577879-DC18-3F4B-A924-B16AA130DB20}"/>
              </a:ext>
            </a:extLst>
          </p:cNvPr>
          <p:cNvCxnSpPr>
            <a:cxnSpLocks/>
          </p:cNvCxnSpPr>
          <p:nvPr/>
        </p:nvCxnSpPr>
        <p:spPr>
          <a:xfrm>
            <a:off x="6096000" y="3729037"/>
            <a:ext cx="5448300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D5F2FA0-5F51-1340-97AD-E1296FF45CCC}"/>
              </a:ext>
            </a:extLst>
          </p:cNvPr>
          <p:cNvCxnSpPr>
            <a:cxnSpLocks/>
          </p:cNvCxnSpPr>
          <p:nvPr/>
        </p:nvCxnSpPr>
        <p:spPr>
          <a:xfrm>
            <a:off x="647700" y="3729037"/>
            <a:ext cx="544830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9FE08FAF-7D4E-7649-9662-5B8E00285F3D}"/>
              </a:ext>
            </a:extLst>
          </p:cNvPr>
          <p:cNvSpPr>
            <a:spLocks noChangeAspect="1"/>
          </p:cNvSpPr>
          <p:nvPr/>
        </p:nvSpPr>
        <p:spPr>
          <a:xfrm>
            <a:off x="5985462" y="3618499"/>
            <a:ext cx="221075" cy="221075"/>
          </a:xfrm>
          <a:prstGeom prst="ellipse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761DD10-09EA-144C-9B90-1CDDF651A4CE}"/>
              </a:ext>
            </a:extLst>
          </p:cNvPr>
          <p:cNvSpPr>
            <a:spLocks noChangeAspect="1"/>
          </p:cNvSpPr>
          <p:nvPr/>
        </p:nvSpPr>
        <p:spPr>
          <a:xfrm>
            <a:off x="11433761" y="3600448"/>
            <a:ext cx="221075" cy="2210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52B5887-C9BD-064F-8C7B-A75AAB358897}"/>
              </a:ext>
            </a:extLst>
          </p:cNvPr>
          <p:cNvSpPr>
            <a:spLocks noChangeAspect="1"/>
          </p:cNvSpPr>
          <p:nvPr/>
        </p:nvSpPr>
        <p:spPr>
          <a:xfrm>
            <a:off x="537162" y="3618499"/>
            <a:ext cx="221075" cy="2210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8000939-7B9F-954E-96D5-753BB9BEBE92}"/>
              </a:ext>
            </a:extLst>
          </p:cNvPr>
          <p:cNvSpPr>
            <a:spLocks noChangeAspect="1"/>
          </p:cNvSpPr>
          <p:nvPr/>
        </p:nvSpPr>
        <p:spPr>
          <a:xfrm>
            <a:off x="3261312" y="3665865"/>
            <a:ext cx="147384" cy="1473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A085AC0-27AA-214E-9823-6A8FCC90CB08}"/>
              </a:ext>
            </a:extLst>
          </p:cNvPr>
          <p:cNvSpPr>
            <a:spLocks noChangeAspect="1"/>
          </p:cNvSpPr>
          <p:nvPr/>
        </p:nvSpPr>
        <p:spPr>
          <a:xfrm>
            <a:off x="8820150" y="3655343"/>
            <a:ext cx="147384" cy="147384"/>
          </a:xfrm>
          <a:prstGeom prst="ellipse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60532B0-8F6C-FB43-92CF-1CAEEEDD9A2B}"/>
                  </a:ext>
                </a:extLst>
              </p:cNvPr>
              <p:cNvSpPr txBox="1"/>
              <p:nvPr/>
            </p:nvSpPr>
            <p:spPr>
              <a:xfrm>
                <a:off x="307542" y="3802727"/>
                <a:ext cx="5148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60532B0-8F6C-FB43-92CF-1CAEEEDD9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42" y="3802727"/>
                <a:ext cx="514821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69512D9-533E-524B-B7F2-2999FA6B20FF}"/>
                  </a:ext>
                </a:extLst>
              </p:cNvPr>
              <p:cNvSpPr txBox="1"/>
              <p:nvPr/>
            </p:nvSpPr>
            <p:spPr>
              <a:xfrm>
                <a:off x="5940208" y="3857627"/>
                <a:ext cx="5148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69512D9-533E-524B-B7F2-2999FA6B2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208" y="3857627"/>
                <a:ext cx="514821" cy="461665"/>
              </a:xfrm>
              <a:prstGeom prst="rect">
                <a:avLst/>
              </a:prstGeom>
              <a:blipFill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EA0B588-BCA0-DE47-8E50-8C711A14E6BF}"/>
                  </a:ext>
                </a:extLst>
              </p:cNvPr>
              <p:cNvSpPr txBox="1"/>
              <p:nvPr/>
            </p:nvSpPr>
            <p:spPr>
              <a:xfrm>
                <a:off x="11384394" y="3791436"/>
                <a:ext cx="5869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EA0B588-BCA0-DE47-8E50-8C711A14E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4394" y="3791436"/>
                <a:ext cx="58695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D117556-39B0-6A4E-8276-FDF3A4EBC748}"/>
                  </a:ext>
                </a:extLst>
              </p:cNvPr>
              <p:cNvSpPr txBox="1"/>
              <p:nvPr/>
            </p:nvSpPr>
            <p:spPr>
              <a:xfrm>
                <a:off x="3158759" y="3802727"/>
                <a:ext cx="760080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D117556-39B0-6A4E-8276-FDF3A4EBC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759" y="3802727"/>
                <a:ext cx="760080" cy="494815"/>
              </a:xfrm>
              <a:prstGeom prst="rect">
                <a:avLst/>
              </a:prstGeom>
              <a:blipFill>
                <a:blip r:embed="rId11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EE4CA91-3673-7144-AC37-EAE8BCAF9840}"/>
                  </a:ext>
                </a:extLst>
              </p:cNvPr>
              <p:cNvSpPr txBox="1"/>
              <p:nvPr/>
            </p:nvSpPr>
            <p:spPr>
              <a:xfrm>
                <a:off x="8709611" y="3814766"/>
                <a:ext cx="514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EE4CA91-3673-7144-AC37-EAE8BCAF9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611" y="3814766"/>
                <a:ext cx="514820" cy="461665"/>
              </a:xfrm>
              <a:prstGeom prst="rect">
                <a:avLst/>
              </a:prstGeom>
              <a:blipFill>
                <a:blip r:embed="rId12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28C724-E1AF-C04E-BF45-340F2D34E728}"/>
                  </a:ext>
                </a:extLst>
              </p:cNvPr>
              <p:cNvSpPr txBox="1"/>
              <p:nvPr/>
            </p:nvSpPr>
            <p:spPr>
              <a:xfrm>
                <a:off x="11135918" y="2992947"/>
                <a:ext cx="9028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func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28C724-E1AF-C04E-BF45-340F2D34E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5918" y="2992947"/>
                <a:ext cx="902811" cy="461665"/>
              </a:xfrm>
              <a:prstGeom prst="rect">
                <a:avLst/>
              </a:prstGeom>
              <a:blipFill>
                <a:blip r:embed="rId1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837299A-16A1-E342-82AA-539866032393}"/>
                  </a:ext>
                </a:extLst>
              </p:cNvPr>
              <p:cNvSpPr txBox="1"/>
              <p:nvPr/>
            </p:nvSpPr>
            <p:spPr>
              <a:xfrm>
                <a:off x="8506798" y="2996007"/>
                <a:ext cx="9204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24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4472C4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837299A-16A1-E342-82AA-539866032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798" y="2996007"/>
                <a:ext cx="920445" cy="461665"/>
              </a:xfrm>
              <a:prstGeom prst="rect">
                <a:avLst/>
              </a:prstGeom>
              <a:blipFill>
                <a:blip r:embed="rId14"/>
                <a:stretch>
                  <a:fillRect r="-1351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A392CBF-6E01-7D41-8403-59163568B1C1}"/>
              </a:ext>
            </a:extLst>
          </p:cNvPr>
          <p:cNvCxnSpPr>
            <a:stCxn id="44" idx="3"/>
            <a:endCxn id="43" idx="1"/>
          </p:cNvCxnSpPr>
          <p:nvPr/>
        </p:nvCxnSpPr>
        <p:spPr>
          <a:xfrm flipV="1">
            <a:off x="9427243" y="3223780"/>
            <a:ext cx="1708675" cy="306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32F3786-F2A0-474C-9872-68F5B93BEE6C}"/>
              </a:ext>
            </a:extLst>
          </p:cNvPr>
          <p:cNvCxnSpPr>
            <a:stCxn id="44" idx="1"/>
          </p:cNvCxnSpPr>
          <p:nvPr/>
        </p:nvCxnSpPr>
        <p:spPr>
          <a:xfrm flipH="1" flipV="1">
            <a:off x="6095999" y="3223779"/>
            <a:ext cx="2410799" cy="306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8E8A405-543C-7E4E-90F5-3435889C370C}"/>
                  </a:ext>
                </a:extLst>
              </p:cNvPr>
              <p:cNvSpPr txBox="1"/>
              <p:nvPr/>
            </p:nvSpPr>
            <p:spPr>
              <a:xfrm>
                <a:off x="2998394" y="2990297"/>
                <a:ext cx="920445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𝛀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8E8A405-543C-7E4E-90F5-3435889C3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394" y="2990297"/>
                <a:ext cx="920445" cy="47699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AE83AF0-EDAE-1A44-905B-C17D2A2ACB80}"/>
              </a:ext>
            </a:extLst>
          </p:cNvPr>
          <p:cNvCxnSpPr>
            <a:cxnSpLocks/>
            <a:stCxn id="48" idx="3"/>
          </p:cNvCxnSpPr>
          <p:nvPr/>
        </p:nvCxnSpPr>
        <p:spPr>
          <a:xfrm flipV="1">
            <a:off x="3918839" y="3223780"/>
            <a:ext cx="2177160" cy="501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3A62098-A875-EA40-ACDE-FB112549E039}"/>
              </a:ext>
            </a:extLst>
          </p:cNvPr>
          <p:cNvCxnSpPr>
            <a:stCxn id="48" idx="1"/>
          </p:cNvCxnSpPr>
          <p:nvPr/>
        </p:nvCxnSpPr>
        <p:spPr>
          <a:xfrm flipH="1" flipV="1">
            <a:off x="587596" y="3218070"/>
            <a:ext cx="2410798" cy="1072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2585084-0DE3-A94C-8CDA-CEF48F5E02C8}"/>
              </a:ext>
            </a:extLst>
          </p:cNvPr>
          <p:cNvSpPr txBox="1"/>
          <p:nvPr/>
        </p:nvSpPr>
        <p:spPr>
          <a:xfrm>
            <a:off x="4618767" y="1694934"/>
            <a:ext cx="2954463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Approximation Factor</a:t>
            </a:r>
          </a:p>
        </p:txBody>
      </p:sp>
      <p:cxnSp>
        <p:nvCxnSpPr>
          <p:cNvPr id="58" name="Elbow Connector 57">
            <a:extLst>
              <a:ext uri="{FF2B5EF4-FFF2-40B4-BE49-F238E27FC236}">
                <a16:creationId xmlns:a16="http://schemas.microsoft.com/office/drawing/2014/main" id="{5EE35D97-854F-DE4B-9D8D-C33E25291901}"/>
              </a:ext>
            </a:extLst>
          </p:cNvPr>
          <p:cNvCxnSpPr>
            <a:stCxn id="48" idx="0"/>
            <a:endCxn id="56" idx="1"/>
          </p:cNvCxnSpPr>
          <p:nvPr/>
        </p:nvCxnSpPr>
        <p:spPr>
          <a:xfrm rot="5400000" flipH="1" flipV="1">
            <a:off x="3506427" y="1877957"/>
            <a:ext cx="1064530" cy="1160150"/>
          </a:xfrm>
          <a:prstGeom prst="bentConnector2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87C79A93-FDDD-DE41-8D0D-A6388D16D756}"/>
              </a:ext>
            </a:extLst>
          </p:cNvPr>
          <p:cNvCxnSpPr>
            <a:stCxn id="56" idx="3"/>
            <a:endCxn id="44" idx="0"/>
          </p:cNvCxnSpPr>
          <p:nvPr/>
        </p:nvCxnSpPr>
        <p:spPr>
          <a:xfrm>
            <a:off x="7573230" y="1925767"/>
            <a:ext cx="1393791" cy="1070240"/>
          </a:xfrm>
          <a:prstGeom prst="bentConnector2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>
            <a:extLst>
              <a:ext uri="{FF2B5EF4-FFF2-40B4-BE49-F238E27FC236}">
                <a16:creationId xmlns:a16="http://schemas.microsoft.com/office/drawing/2014/main" id="{985E10A7-622A-2C45-A19E-548E74DAB1CA}"/>
              </a:ext>
            </a:extLst>
          </p:cNvPr>
          <p:cNvCxnSpPr>
            <a:stCxn id="43" idx="0"/>
            <a:endCxn id="56" idx="3"/>
          </p:cNvCxnSpPr>
          <p:nvPr/>
        </p:nvCxnSpPr>
        <p:spPr>
          <a:xfrm rot="16200000" flipV="1">
            <a:off x="9046687" y="452310"/>
            <a:ext cx="1067180" cy="4014094"/>
          </a:xfrm>
          <a:prstGeom prst="bentConnector2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CE32C907-864F-2649-9390-93ADD1A20B41}"/>
              </a:ext>
            </a:extLst>
          </p:cNvPr>
          <p:cNvSpPr txBox="1"/>
          <p:nvPr/>
        </p:nvSpPr>
        <p:spPr>
          <a:xfrm>
            <a:off x="7330979" y="2326349"/>
            <a:ext cx="3079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Naor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Schechtman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‘09]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Guruswami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Rao Saket Wu ‘12]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560131F-7BCF-2A4B-BFE3-126BB7278A70}"/>
                  </a:ext>
                </a:extLst>
              </p:cNvPr>
              <p:cNvSpPr txBox="1"/>
              <p:nvPr/>
            </p:nvSpPr>
            <p:spPr>
              <a:xfrm>
                <a:off x="1101178" y="2134809"/>
                <a:ext cx="4714875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[Barak </a:t>
                </a:r>
                <a:r>
                  <a:rPr lang="en-US" dirty="0" err="1">
                    <a:solidFill>
                      <a:schemeClr val="bg1">
                        <a:lumMod val="50000"/>
                      </a:schemeClr>
                    </a:solidFill>
                  </a:rPr>
                  <a:t>Brandao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Harrow </a:t>
                </a:r>
                <a:r>
                  <a:rPr lang="en-US" dirty="0" err="1">
                    <a:solidFill>
                      <a:schemeClr val="bg1">
                        <a:lumMod val="50000"/>
                      </a:schemeClr>
                    </a:solidFill>
                  </a:rPr>
                  <a:t>Kelner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bg1">
                        <a:lumMod val="50000"/>
                      </a:schemeClr>
                    </a:solidFill>
                  </a:rPr>
                  <a:t>Steurer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Zhao ’12] 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sz="2800" dirty="0"/>
                  <a:t>SSEH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560131F-7BCF-2A4B-BFE3-126BB7278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178" y="2134809"/>
                <a:ext cx="4714875" cy="800219"/>
              </a:xfrm>
              <a:prstGeom prst="rect">
                <a:avLst/>
              </a:prstGeom>
              <a:blipFill>
                <a:blip r:embed="rId16"/>
                <a:stretch>
                  <a:fillRect l="-538" t="-3175" r="-1613" b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82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4" grpId="1"/>
      <p:bldP spid="6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2609CF-1B62-C74C-BA20-E6A43203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Geometric Invariant: Type-2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117CCC-7CB0-3746-A786-4610B450C4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34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AF416-D629-4C49-B97F-8789E170E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461125" cy="1242854"/>
          </a:xfrm>
        </p:spPr>
        <p:txBody>
          <a:bodyPr/>
          <a:lstStyle/>
          <a:p>
            <a:r>
              <a:rPr lang="en-US" sz="4400" b="1" dirty="0"/>
              <a:t>Type-2 Value of C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84622D83-7B65-624F-B3E0-634A28148CAD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39788" y="1700053"/>
                <a:ext cx="5943484" cy="4572160"/>
              </a:xfrm>
            </p:spPr>
            <p:txBody>
              <a:bodyPr>
                <a:normAutofit fontScale="92500" lnSpcReduction="10000"/>
              </a:bodyPr>
              <a:lstStyle/>
              <a:p>
                <a:endParaRPr lang="en-US" dirty="0"/>
              </a:p>
              <a:p>
                <a:r>
                  <a:rPr lang="en-US" sz="3000" dirty="0"/>
                  <a:t>Given </a:t>
                </a:r>
                <a:r>
                  <a:rPr lang="en-US" sz="3000" b="1" dirty="0"/>
                  <a:t>directions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 …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000" dirty="0"/>
                  <a:t>, </a:t>
                </a:r>
              </a:p>
              <a:p>
                <a:r>
                  <a:rPr lang="en-US" sz="3000" dirty="0"/>
                  <a:t>Define a </a:t>
                </a:r>
                <a:r>
                  <a:rPr lang="en-US" sz="3000" b="1" dirty="0">
                    <a:solidFill>
                      <a:srgbClr val="4472C4"/>
                    </a:solidFill>
                  </a:rPr>
                  <a:t>Random Walk</a:t>
                </a:r>
                <a:r>
                  <a:rPr lang="en-US" sz="3000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3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 ≔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000" b="1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000" b="1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000" b="1" i="1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1" i="1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sz="3000" b="1" i="1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  <m:r>
                        <a:rPr lang="en-US" sz="30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3000" b="1" i="1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1" i="1" smtClean="0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000" b="1" i="1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3000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3000" dirty="0"/>
                  <a:t> are </a:t>
                </a:r>
                <a:r>
                  <a:rPr lang="en-US" sz="3000" dirty="0" err="1"/>
                  <a:t>i.i.d</a:t>
                </a:r>
                <a:r>
                  <a:rPr lang="en-US" sz="3000" dirty="0"/>
                  <a:t>.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 </m:t>
                    </m:r>
                  </m:oMath>
                </a14:m>
                <a:r>
                  <a:rPr lang="en-US" sz="3000" dirty="0"/>
                  <a:t>random variables</a:t>
                </a:r>
                <a:br>
                  <a:rPr lang="en-US" sz="2400" dirty="0"/>
                </a:br>
                <a:br>
                  <a:rPr lang="en-US" dirty="0"/>
                </a:br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/>
                  <a:t> is the minimum value T such that </a:t>
                </a:r>
                <a:r>
                  <a:rPr lang="en-US" sz="3000" b="1" dirty="0"/>
                  <a:t>for all directions, in expectation, </a:t>
                </a:r>
                <a:br>
                  <a:rPr lang="en-US" sz="3000" b="1" dirty="0"/>
                </a:br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3000" b="1" dirty="0">
                    <a:solidFill>
                      <a:srgbClr val="4472C4"/>
                    </a:solidFill>
                  </a:rPr>
                  <a:t> lies inside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ad>
                      <m:radPr>
                        <m:degHide m:val="on"/>
                        <m:ctrlPr>
                          <a:rPr lang="en-US" sz="3000" b="1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1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rad>
                    <m:r>
                      <a:rPr lang="en-US" sz="3000" b="1" i="1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000" b="1" i="1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US" sz="3000" b="1" dirty="0">
                  <a:solidFill>
                    <a:srgbClr val="4472C4"/>
                  </a:solidFill>
                </a:endParaRP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84622D83-7B65-624F-B3E0-634A28148C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39788" y="1700053"/>
                <a:ext cx="5943484" cy="4572160"/>
              </a:xfrm>
              <a:blipFill>
                <a:blip r:embed="rId2"/>
                <a:stretch>
                  <a:fillRect l="-2132" t="-9695" r="-2772" b="-1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67D60A1B-AE67-B64F-9EFD-A52F899A2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392" y="-403066"/>
            <a:ext cx="4274820" cy="55321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D4786B2-BEEA-4F43-8822-BFCB03592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392" y="2362994"/>
            <a:ext cx="4274820" cy="553212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101C0E2-D5F6-9E4C-A5DE-103004BDDF04}"/>
              </a:ext>
            </a:extLst>
          </p:cNvPr>
          <p:cNvSpPr txBox="1"/>
          <p:nvPr/>
        </p:nvSpPr>
        <p:spPr>
          <a:xfrm>
            <a:off x="10787063" y="3963194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4472C4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22191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CCFADF-36FC-214E-9934-CB0573D98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More about Type-2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39F3D7B-2994-C94F-8708-B484E3676D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an important </a:t>
                </a:r>
                <a:r>
                  <a:rPr lang="en-US" b="1" dirty="0">
                    <a:solidFill>
                      <a:srgbClr val="3894BF"/>
                    </a:solidFill>
                  </a:rPr>
                  <a:t>classification tool</a:t>
                </a:r>
                <a:r>
                  <a:rPr lang="en-US" dirty="0">
                    <a:solidFill>
                      <a:srgbClr val="3894BF"/>
                    </a:solidFill>
                  </a:rPr>
                  <a:t> </a:t>
                </a:r>
                <a:r>
                  <a:rPr lang="en-US" dirty="0"/>
                  <a:t>from Banach Space theory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Lies </a:t>
                </a:r>
                <a:r>
                  <a:rPr lang="en-US" b="1" dirty="0">
                    <a:solidFill>
                      <a:srgbClr val="3894BF"/>
                    </a:solidFill>
                  </a:rPr>
                  <a:t>between 1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rgbClr val="3894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rgbClr val="3894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endParaRPr lang="en-US" b="1" dirty="0">
                  <a:solidFill>
                    <a:srgbClr val="3894BF"/>
                  </a:solidFill>
                </a:endParaRPr>
              </a:p>
              <a:p>
                <a:pPr lvl="1"/>
                <a:endParaRPr lang="en-US" dirty="0"/>
              </a:p>
              <a:p>
                <a:pPr lvl="1">
                  <a:buClr>
                    <a:schemeClr val="tx1"/>
                  </a:buClr>
                </a:pPr>
                <a:r>
                  <a:rPr lang="en-US" b="1" dirty="0">
                    <a:solidFill>
                      <a:srgbClr val="3894BF"/>
                    </a:solidFill>
                  </a:rPr>
                  <a:t>Invariant to linear transformations</a:t>
                </a:r>
                <a:r>
                  <a:rPr lang="en-US" dirty="0">
                    <a:solidFill>
                      <a:srgbClr val="3894BF"/>
                    </a:solidFill>
                  </a:rPr>
                  <a:t> </a:t>
                </a:r>
                <a:r>
                  <a:rPr lang="en-US" dirty="0"/>
                  <a:t>of the convex set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Informally, a measure of </a:t>
                </a:r>
                <a:r>
                  <a:rPr lang="en-US" b="1" dirty="0">
                    <a:solidFill>
                      <a:srgbClr val="3894BF"/>
                    </a:solidFill>
                  </a:rPr>
                  <a:t>smoothness</a:t>
                </a:r>
              </a:p>
              <a:p>
                <a:pPr lvl="1"/>
                <a:endParaRPr lang="en-US" b="1" dirty="0"/>
              </a:p>
              <a:p>
                <a:pPr lvl="1">
                  <a:buClr>
                    <a:schemeClr val="tx1"/>
                  </a:buClr>
                </a:pPr>
                <a:r>
                  <a:rPr lang="en-US" b="1" dirty="0">
                    <a:solidFill>
                      <a:srgbClr val="3894BF"/>
                    </a:solidFill>
                  </a:rPr>
                  <a:t>Sphere is “smoothest”</a:t>
                </a:r>
                <a:r>
                  <a:rPr lang="en-US" dirty="0"/>
                  <a:t> with a Type-2 value of 1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39F3D7B-2994-C94F-8708-B484E3676D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62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835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8E4795-A94F-5147-9BD7-DCE68783F73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b="1" dirty="0"/>
                  <a:t>Type-2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b="1" dirty="0"/>
                  <a:t>-Balls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8E4795-A94F-5147-9BD7-DCE68783F7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19ED077-046A-6C44-9FE1-7A5300D96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7" y="3913263"/>
            <a:ext cx="2286000" cy="2482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273A9D-F308-354F-983E-74F4191D4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387" y="4010025"/>
            <a:ext cx="2286000" cy="2482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41620E-1E87-E44D-92A2-8A3852DDF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4979" y="3950112"/>
            <a:ext cx="2286000" cy="2482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B8211C-EF81-6D43-94D3-08DE7BFF76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5663" y="3950112"/>
            <a:ext cx="2286000" cy="2482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F5AEEC-F3E2-DD4C-B9E3-BD2CCCC903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2938" y="4128222"/>
            <a:ext cx="1965960" cy="213525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0EBE18-567E-5849-87D7-744417684164}"/>
              </a:ext>
            </a:extLst>
          </p:cNvPr>
          <p:cNvCxnSpPr>
            <a:cxnSpLocks/>
          </p:cNvCxnSpPr>
          <p:nvPr/>
        </p:nvCxnSpPr>
        <p:spPr>
          <a:xfrm>
            <a:off x="6096000" y="3729037"/>
            <a:ext cx="5448300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D7ED78-1408-E547-9660-A5847D8B7D35}"/>
              </a:ext>
            </a:extLst>
          </p:cNvPr>
          <p:cNvCxnSpPr>
            <a:cxnSpLocks/>
          </p:cNvCxnSpPr>
          <p:nvPr/>
        </p:nvCxnSpPr>
        <p:spPr>
          <a:xfrm>
            <a:off x="647700" y="3729037"/>
            <a:ext cx="544830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705CBB0A-F242-B946-87AA-775FABA318B9}"/>
              </a:ext>
            </a:extLst>
          </p:cNvPr>
          <p:cNvSpPr>
            <a:spLocks noChangeAspect="1"/>
          </p:cNvSpPr>
          <p:nvPr/>
        </p:nvSpPr>
        <p:spPr>
          <a:xfrm>
            <a:off x="5985462" y="3618499"/>
            <a:ext cx="221075" cy="221075"/>
          </a:xfrm>
          <a:prstGeom prst="ellipse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BFEF5C5-607D-BA42-84E4-253C8C91B6D3}"/>
              </a:ext>
            </a:extLst>
          </p:cNvPr>
          <p:cNvSpPr>
            <a:spLocks noChangeAspect="1"/>
          </p:cNvSpPr>
          <p:nvPr/>
        </p:nvSpPr>
        <p:spPr>
          <a:xfrm>
            <a:off x="11433761" y="3600448"/>
            <a:ext cx="221075" cy="2210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0E8EF1-8F91-5A49-ABFB-B2031F5D0D6A}"/>
              </a:ext>
            </a:extLst>
          </p:cNvPr>
          <p:cNvSpPr>
            <a:spLocks noChangeAspect="1"/>
          </p:cNvSpPr>
          <p:nvPr/>
        </p:nvSpPr>
        <p:spPr>
          <a:xfrm>
            <a:off x="537162" y="3618499"/>
            <a:ext cx="221075" cy="2210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3C1BCA1-E9A6-F04D-B2A1-00EB4D6870BE}"/>
              </a:ext>
            </a:extLst>
          </p:cNvPr>
          <p:cNvSpPr>
            <a:spLocks noChangeAspect="1"/>
          </p:cNvSpPr>
          <p:nvPr/>
        </p:nvSpPr>
        <p:spPr>
          <a:xfrm>
            <a:off x="3261312" y="3665865"/>
            <a:ext cx="147384" cy="1473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3FA6105-BF87-394B-815F-8E058A605CD3}"/>
              </a:ext>
            </a:extLst>
          </p:cNvPr>
          <p:cNvSpPr>
            <a:spLocks noChangeAspect="1"/>
          </p:cNvSpPr>
          <p:nvPr/>
        </p:nvSpPr>
        <p:spPr>
          <a:xfrm>
            <a:off x="8820150" y="3655343"/>
            <a:ext cx="147384" cy="147384"/>
          </a:xfrm>
          <a:prstGeom prst="ellipse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3574AA-3692-2048-BDAD-B1954C46535B}"/>
                  </a:ext>
                </a:extLst>
              </p:cNvPr>
              <p:cNvSpPr txBox="1"/>
              <p:nvPr/>
            </p:nvSpPr>
            <p:spPr>
              <a:xfrm>
                <a:off x="307542" y="3802727"/>
                <a:ext cx="5148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3574AA-3692-2048-BDAD-B1954C465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42" y="3802727"/>
                <a:ext cx="514821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F29599D-D359-C24D-A09D-4553473C7D14}"/>
                  </a:ext>
                </a:extLst>
              </p:cNvPr>
              <p:cNvSpPr txBox="1"/>
              <p:nvPr/>
            </p:nvSpPr>
            <p:spPr>
              <a:xfrm>
                <a:off x="5940208" y="3857627"/>
                <a:ext cx="5148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F29599D-D359-C24D-A09D-4553473C7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208" y="3857627"/>
                <a:ext cx="514821" cy="461665"/>
              </a:xfrm>
              <a:prstGeom prst="rect">
                <a:avLst/>
              </a:prstGeom>
              <a:blipFill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03033ED-975B-0446-AD4C-448A9E191FDC}"/>
                  </a:ext>
                </a:extLst>
              </p:cNvPr>
              <p:cNvSpPr txBox="1"/>
              <p:nvPr/>
            </p:nvSpPr>
            <p:spPr>
              <a:xfrm>
                <a:off x="11384394" y="3791436"/>
                <a:ext cx="5869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03033ED-975B-0446-AD4C-448A9E191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4394" y="3791436"/>
                <a:ext cx="58695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6539EA9-E304-EF4C-A553-3C00ADC9CD04}"/>
                  </a:ext>
                </a:extLst>
              </p:cNvPr>
              <p:cNvSpPr txBox="1"/>
              <p:nvPr/>
            </p:nvSpPr>
            <p:spPr>
              <a:xfrm>
                <a:off x="3158759" y="3802727"/>
                <a:ext cx="760080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6539EA9-E304-EF4C-A553-3C00ADC9C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759" y="3802727"/>
                <a:ext cx="760080" cy="494815"/>
              </a:xfrm>
              <a:prstGeom prst="rect">
                <a:avLst/>
              </a:prstGeom>
              <a:blipFill>
                <a:blip r:embed="rId11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03980E0-18E9-DA4D-8F90-005A6F9BCFED}"/>
                  </a:ext>
                </a:extLst>
              </p:cNvPr>
              <p:cNvSpPr txBox="1"/>
              <p:nvPr/>
            </p:nvSpPr>
            <p:spPr>
              <a:xfrm>
                <a:off x="8709611" y="3814766"/>
                <a:ext cx="514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03980E0-18E9-DA4D-8F90-005A6F9BC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611" y="3814766"/>
                <a:ext cx="514820" cy="461665"/>
              </a:xfrm>
              <a:prstGeom prst="rect">
                <a:avLst/>
              </a:prstGeom>
              <a:blipFill>
                <a:blip r:embed="rId12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355B26F-C0EF-A94E-AAA4-FE687642E4E8}"/>
                  </a:ext>
                </a:extLst>
              </p:cNvPr>
              <p:cNvSpPr txBox="1"/>
              <p:nvPr/>
            </p:nvSpPr>
            <p:spPr>
              <a:xfrm>
                <a:off x="11135918" y="2992947"/>
                <a:ext cx="974177" cy="465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355B26F-C0EF-A94E-AAA4-FE687642E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5918" y="2992947"/>
                <a:ext cx="974177" cy="465064"/>
              </a:xfrm>
              <a:prstGeom prst="rect">
                <a:avLst/>
              </a:prstGeom>
              <a:blipFill>
                <a:blip r:embed="rId1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C777589-C16C-6C4F-B723-6260B7033A2F}"/>
                  </a:ext>
                </a:extLst>
              </p:cNvPr>
              <p:cNvSpPr txBox="1"/>
              <p:nvPr/>
            </p:nvSpPr>
            <p:spPr>
              <a:xfrm>
                <a:off x="8506798" y="2996007"/>
                <a:ext cx="9204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24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4472C4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C777589-C16C-6C4F-B723-6260B7033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798" y="2996007"/>
                <a:ext cx="920445" cy="461665"/>
              </a:xfrm>
              <a:prstGeom prst="rect">
                <a:avLst/>
              </a:prstGeom>
              <a:blipFill>
                <a:blip r:embed="rId14"/>
                <a:stretch>
                  <a:fillRect r="-1351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430A443-9995-1749-9611-45F26290C36A}"/>
              </a:ext>
            </a:extLst>
          </p:cNvPr>
          <p:cNvCxnSpPr>
            <a:stCxn id="26" idx="3"/>
            <a:endCxn id="25" idx="1"/>
          </p:cNvCxnSpPr>
          <p:nvPr/>
        </p:nvCxnSpPr>
        <p:spPr>
          <a:xfrm flipV="1">
            <a:off x="9427243" y="3225479"/>
            <a:ext cx="1708675" cy="136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AC6701C-3DDF-834D-8385-E708C4616704}"/>
              </a:ext>
            </a:extLst>
          </p:cNvPr>
          <p:cNvCxnSpPr>
            <a:stCxn id="26" idx="1"/>
          </p:cNvCxnSpPr>
          <p:nvPr/>
        </p:nvCxnSpPr>
        <p:spPr>
          <a:xfrm flipH="1" flipV="1">
            <a:off x="6095999" y="3223779"/>
            <a:ext cx="2410799" cy="306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BD9833A-8AAF-1849-B587-9A4F9126D748}"/>
                  </a:ext>
                </a:extLst>
              </p:cNvPr>
              <p:cNvSpPr txBox="1"/>
              <p:nvPr/>
            </p:nvSpPr>
            <p:spPr>
              <a:xfrm>
                <a:off x="2998394" y="2990297"/>
                <a:ext cx="920445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𝛀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BD9833A-8AAF-1849-B587-9A4F9126D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394" y="2990297"/>
                <a:ext cx="920445" cy="47699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79AAD0B-BFFD-4C45-9008-947850DA800B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3918839" y="3223780"/>
            <a:ext cx="2177160" cy="501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04D865D-E38B-3F4E-A388-B6C22F01CA04}"/>
              </a:ext>
            </a:extLst>
          </p:cNvPr>
          <p:cNvCxnSpPr>
            <a:stCxn id="29" idx="1"/>
          </p:cNvCxnSpPr>
          <p:nvPr/>
        </p:nvCxnSpPr>
        <p:spPr>
          <a:xfrm flipH="1" flipV="1">
            <a:off x="587596" y="3218070"/>
            <a:ext cx="2410798" cy="1072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CEC3C52-0E17-964E-A391-5318D86D1F7A}"/>
              </a:ext>
            </a:extLst>
          </p:cNvPr>
          <p:cNvSpPr txBox="1"/>
          <p:nvPr/>
        </p:nvSpPr>
        <p:spPr>
          <a:xfrm>
            <a:off x="5182611" y="1694934"/>
            <a:ext cx="1826782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Type-2 Value</a:t>
            </a:r>
          </a:p>
        </p:txBody>
      </p: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06274FB7-DF2D-8145-BA3D-EA4325A2436E}"/>
              </a:ext>
            </a:extLst>
          </p:cNvPr>
          <p:cNvCxnSpPr>
            <a:stCxn id="29" idx="0"/>
            <a:endCxn id="32" idx="1"/>
          </p:cNvCxnSpPr>
          <p:nvPr/>
        </p:nvCxnSpPr>
        <p:spPr>
          <a:xfrm rot="5400000" flipH="1" flipV="1">
            <a:off x="3788349" y="1596035"/>
            <a:ext cx="1064530" cy="1723994"/>
          </a:xfrm>
          <a:prstGeom prst="bentConnector2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CD864557-DC41-A448-AE71-B44418D4CEB3}"/>
              </a:ext>
            </a:extLst>
          </p:cNvPr>
          <p:cNvCxnSpPr>
            <a:stCxn id="26" idx="0"/>
            <a:endCxn id="32" idx="3"/>
          </p:cNvCxnSpPr>
          <p:nvPr/>
        </p:nvCxnSpPr>
        <p:spPr>
          <a:xfrm rot="16200000" flipV="1">
            <a:off x="7453087" y="1482073"/>
            <a:ext cx="1070240" cy="1957628"/>
          </a:xfrm>
          <a:prstGeom prst="bentConnector2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5D464E70-4C21-B04A-9382-39415CFFBA42}"/>
              </a:ext>
            </a:extLst>
          </p:cNvPr>
          <p:cNvCxnSpPr>
            <a:stCxn id="25" idx="0"/>
            <a:endCxn id="32" idx="3"/>
          </p:cNvCxnSpPr>
          <p:nvPr/>
        </p:nvCxnSpPr>
        <p:spPr>
          <a:xfrm rot="16200000" flipV="1">
            <a:off x="8782610" y="152550"/>
            <a:ext cx="1067180" cy="4613614"/>
          </a:xfrm>
          <a:prstGeom prst="bentConnector2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985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2609CF-1B62-C74C-BA20-E6A43203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Results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117CCC-7CB0-3746-A786-4610B450C4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01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3B7C-E4B2-5E40-88F7-3C499703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Results: </a:t>
            </a:r>
            <a:r>
              <a:rPr lang="en-US" sz="2700" dirty="0">
                <a:solidFill>
                  <a:schemeClr val="bg1">
                    <a:lumMod val="50000"/>
                  </a:schemeClr>
                </a:solidFill>
              </a:rPr>
              <a:t>[Bhattiprolu Lee </a:t>
            </a:r>
            <a:r>
              <a:rPr lang="en-US" sz="2700" dirty="0" err="1">
                <a:solidFill>
                  <a:schemeClr val="bg1">
                    <a:lumMod val="50000"/>
                  </a:schemeClr>
                </a:solidFill>
              </a:rPr>
              <a:t>Naor</a:t>
            </a:r>
            <a:r>
              <a:rPr lang="en-US" sz="2700" dirty="0">
                <a:solidFill>
                  <a:schemeClr val="bg1">
                    <a:lumMod val="50000"/>
                  </a:schemeClr>
                </a:solidFill>
              </a:rPr>
              <a:t> 2021]</a:t>
            </a:r>
            <a:br>
              <a:rPr lang="en-US" b="1" dirty="0"/>
            </a:br>
            <a:r>
              <a:rPr lang="en-US" b="1" dirty="0">
                <a:solidFill>
                  <a:srgbClr val="3894BF"/>
                </a:solidFill>
              </a:rPr>
              <a:t>A necessary condition for constant</a:t>
            </a:r>
            <a:r>
              <a:rPr lang="en-US" b="1" dirty="0"/>
              <a:t> </a:t>
            </a:r>
            <a:r>
              <a:rPr lang="en-US" b="1" dirty="0">
                <a:solidFill>
                  <a:srgbClr val="3894BF"/>
                </a:solidFill>
              </a:rPr>
              <a:t>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33D4DE-5F23-884D-B351-2429FABD19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b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:b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en-US" b="1" dirty="0">
                    <a:solidFill>
                      <a:srgbClr val="3894BF"/>
                    </a:solidFill>
                  </a:rPr>
                  <a:t>Theorem:</a:t>
                </a:r>
                <a:r>
                  <a:rPr lang="en-US" b="1" dirty="0"/>
                  <a:t> </a:t>
                </a:r>
                <a:r>
                  <a:rPr lang="en-US" dirty="0"/>
                  <a:t>Assuming SSEH, </a:t>
                </a:r>
                <a:br>
                  <a:rPr lang="en-US" dirty="0"/>
                </a:br>
                <a:r>
                  <a:rPr lang="en-US" b="1" dirty="0"/>
                  <a:t>constant approximation</a:t>
                </a:r>
                <a:r>
                  <a:rPr lang="en-US" dirty="0"/>
                  <a:t> of quadratic maximization over C</a:t>
                </a:r>
                <a:br>
                  <a:rPr lang="en-US" dirty="0"/>
                </a:br>
                <a:r>
                  <a:rPr lang="en-US" dirty="0"/>
                  <a:t>is</a:t>
                </a:r>
                <a:r>
                  <a:rPr lang="en-US" b="1" dirty="0"/>
                  <a:t> impossible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is large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3894BF"/>
                    </a:solidFill>
                  </a:rPr>
                  <a:t>Proof Sketch:</a:t>
                </a:r>
                <a:br>
                  <a:rPr lang="en-US" b="1" dirty="0">
                    <a:solidFill>
                      <a:srgbClr val="3894BF"/>
                    </a:solidFill>
                  </a:rPr>
                </a:br>
                <a:r>
                  <a:rPr lang="en-US" b="1" dirty="0">
                    <a:solidFill>
                      <a:schemeClr val="tx1"/>
                    </a:solidFill>
                  </a:rPr>
                  <a:t>Reduce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-quadratic maximization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using the 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high dimensional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-Ball embedded inside C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33D4DE-5F23-884D-B351-2429FABD19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244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7D3ED-BE06-7940-A1F9-72E893CA1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Results: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[Bhattiprolu Lee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Naor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2021]</a:t>
            </a:r>
            <a:br>
              <a:rPr lang="en-US" b="1" dirty="0"/>
            </a:br>
            <a:r>
              <a:rPr lang="en-US" b="1" dirty="0">
                <a:solidFill>
                  <a:srgbClr val="3894BF"/>
                </a:solidFill>
              </a:rPr>
              <a:t>Condition is also sufficient given symmetries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B7943A-DEA9-0B47-94CE-CB6B9BF966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b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:endParaRPr lang="en-US" sz="20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b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en-US" b="1" dirty="0">
                    <a:solidFill>
                      <a:srgbClr val="3894BF"/>
                    </a:solidFill>
                  </a:rPr>
                  <a:t>Theorem:</a:t>
                </a:r>
                <a:r>
                  <a:rPr lang="en-US" b="1" dirty="0"/>
                  <a:t>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implies </a:t>
                </a:r>
                <a:r>
                  <a:rPr lang="en-US" b="1" dirty="0"/>
                  <a:t>polytime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b="1" dirty="0"/>
                  <a:t>approximation</a:t>
                </a:r>
                <a:br>
                  <a:rPr lang="en-US" b="1" dirty="0"/>
                </a:br>
                <a:r>
                  <a:rPr lang="en-US" dirty="0"/>
                  <a:t>assuming</a:t>
                </a:r>
                <a:r>
                  <a:rPr lang="en-US" b="1" dirty="0"/>
                  <a:t> C has symmetries </a:t>
                </a:r>
                <a:r>
                  <a:rPr lang="en-US" dirty="0"/>
                  <a:t>(like permutations or </a:t>
                </a:r>
                <a:r>
                  <a:rPr lang="en-US" dirty="0" err="1"/>
                  <a:t>unitaries</a:t>
                </a:r>
                <a:r>
                  <a:rPr lang="en-US" dirty="0"/>
                  <a:t>). 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Under </a:t>
                </a:r>
                <a:r>
                  <a:rPr lang="en-US" b="1" dirty="0"/>
                  <a:t>symmetries</a:t>
                </a:r>
                <a:r>
                  <a:rPr lang="en-US" dirty="0"/>
                  <a:t>,</a:t>
                </a:r>
                <a:r>
                  <a:rPr lang="en-US" b="1" dirty="0"/>
                  <a:t> Type-2 characterizes approximability!</a:t>
                </a:r>
                <a:br>
                  <a:rPr lang="en-US" b="1" dirty="0"/>
                </a:b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B7943A-DEA9-0B47-94CE-CB6B9BF966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49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CB003-456E-654F-BE2B-5DF117D5B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Quadratic maximization over convex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B15DCD-592F-694C-BDC2-FD9A412A7B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Input: </a:t>
                </a:r>
              </a:p>
              <a:p>
                <a:pPr lvl="1"/>
                <a:r>
                  <a:rPr lang="en-US" dirty="0"/>
                  <a:t>Homogeneous </a:t>
                </a:r>
                <a:r>
                  <a:rPr lang="en-US" b="1" dirty="0"/>
                  <a:t>quadratic polynomial in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 …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1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𝐐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nary>
                  </m:oMath>
                </a14:m>
                <a:endParaRPr lang="en-US" b="1" dirty="0"/>
              </a:p>
              <a:p>
                <a:pPr lvl="1"/>
                <a:r>
                  <a:rPr lang="en-US" b="1" dirty="0"/>
                  <a:t>Convex body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dirty="0"/>
                  <a:t>     </a:t>
                </a:r>
              </a:p>
              <a:p>
                <a:pPr marL="457200" lvl="1" indent="0">
                  <a:buNone/>
                </a:pPr>
                <a:r>
                  <a:rPr lang="en-US" dirty="0"/>
                  <a:t>(given by membership oracle)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Goal: Approximately compute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 smtClean="0">
                            <a:solidFill>
                              <a:srgbClr val="3894B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b="1" i="1" smtClean="0">
                                <a:solidFill>
                                  <a:srgbClr val="3894B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3200" b="1" i="0" smtClean="0">
                                <a:solidFill>
                                  <a:srgbClr val="3894BF"/>
                                </a:solidFill>
                                <a:latin typeface="Cambria Math" panose="02040503050406030204" pitchFamily="18" charset="0"/>
                              </a:rPr>
                              <m:t>𝐦𝐚𝐱</m:t>
                            </m:r>
                          </m:e>
                          <m:lim>
                            <m:r>
                              <a:rPr lang="en-US" sz="3200" b="1" i="1" smtClean="0">
                                <a:solidFill>
                                  <a:srgbClr val="3894B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200" b="1" i="1" smtClean="0">
                                <a:solidFill>
                                  <a:srgbClr val="3894B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3200" b="1" i="1" smtClean="0">
                                <a:solidFill>
                                  <a:srgbClr val="3894B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lim>
                        </m:limLow>
                        <m:r>
                          <a:rPr lang="en-US" sz="3200" b="1" i="1" smtClean="0">
                            <a:solidFill>
                              <a:srgbClr val="3894B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r>
                          <a:rPr lang="en-US" sz="3200" b="1" i="1" smtClean="0">
                            <a:solidFill>
                              <a:srgbClr val="3894BF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  <m:r>
                          <a:rPr lang="en-US" sz="3200" b="1" i="1" smtClean="0">
                            <a:solidFill>
                              <a:srgbClr val="3894B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smtClean="0">
                            <a:solidFill>
                              <a:srgbClr val="3894B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smtClean="0">
                            <a:solidFill>
                              <a:srgbClr val="3894B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3200" b="1" dirty="0">
                  <a:solidFill>
                    <a:srgbClr val="3894BF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B15DCD-592F-694C-BDC2-FD9A412A7B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307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B9B683-DC13-554E-9FED-E79592D19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988" y="3653181"/>
            <a:ext cx="2447925" cy="2658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761791-8C58-0E41-BA8A-1BEECF43D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Results: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[Bhattiprolu Lee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Naor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2021]</a:t>
            </a:r>
            <a:br>
              <a:rPr lang="en-US" b="1" dirty="0"/>
            </a:br>
            <a:r>
              <a:rPr lang="en-US" b="1" dirty="0">
                <a:solidFill>
                  <a:srgbClr val="3894BF"/>
                </a:solidFill>
              </a:rPr>
              <a:t>In general, bounded Type-2 is insufficient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EA18CE-7DB2-6540-9145-3372709209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b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en-US" b="1" dirty="0">
                    <a:solidFill>
                      <a:srgbClr val="3894BF"/>
                    </a:solidFill>
                  </a:rPr>
                  <a:t>Observation:</a:t>
                </a:r>
                <a:r>
                  <a:rPr lang="en-US" b="1" dirty="0"/>
                  <a:t> Even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, </a:t>
                </a:r>
                <a:r>
                  <a:rPr lang="en-US" dirty="0"/>
                  <a:t>there are convex sets</a:t>
                </a:r>
                <a:r>
                  <a:rPr lang="en-US" b="1" dirty="0"/>
                  <a:t> </a:t>
                </a:r>
                <a:r>
                  <a:rPr lang="en-US" dirty="0"/>
                  <a:t>for which</a:t>
                </a:r>
                <a:r>
                  <a:rPr lang="en-US" b="1" dirty="0"/>
                  <a:t> </a:t>
                </a:r>
                <a:br>
                  <a:rPr lang="en-US" b="1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b="1" dirty="0"/>
                  <a:t> approximation </a:t>
                </a:r>
                <a:r>
                  <a:rPr lang="en-US" dirty="0"/>
                  <a:t>is </a:t>
                </a:r>
                <a:r>
                  <a:rPr lang="en-US" b="1" dirty="0"/>
                  <a:t>impossible</a:t>
                </a:r>
                <a:r>
                  <a:rPr lang="en-US" dirty="0"/>
                  <a:t> in even exponential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0.1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) time</a:t>
                </a:r>
                <a:r>
                  <a:rPr lang="en-US" b="1" dirty="0"/>
                  <a:t>.   </a:t>
                </a:r>
                <a:br>
                  <a:rPr lang="en-US" b="1" dirty="0"/>
                </a:br>
                <a:br>
                  <a:rPr lang="en-US" b="1" dirty="0"/>
                </a:br>
                <a:r>
                  <a:rPr lang="en-US" dirty="0"/>
                  <a:t>Need exponential membership queries 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diameter!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EA18CE-7DB2-6540-9145-3372709209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8CF23E-3513-1646-AF5B-F7266A91D09D}"/>
              </a:ext>
            </a:extLst>
          </p:cNvPr>
          <p:cNvCxnSpPr/>
          <p:nvPr/>
        </p:nvCxnSpPr>
        <p:spPr>
          <a:xfrm flipV="1">
            <a:off x="7558087" y="5309395"/>
            <a:ext cx="1057275" cy="642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D141C1-BDB2-2E4E-A73C-849EF4367F19}"/>
              </a:ext>
            </a:extLst>
          </p:cNvPr>
          <p:cNvCxnSpPr/>
          <p:nvPr/>
        </p:nvCxnSpPr>
        <p:spPr>
          <a:xfrm flipV="1">
            <a:off x="9984581" y="3846513"/>
            <a:ext cx="1057275" cy="642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A018D8-73DE-424F-8F1A-833287916F52}"/>
              </a:ext>
            </a:extLst>
          </p:cNvPr>
          <p:cNvCxnSpPr/>
          <p:nvPr/>
        </p:nvCxnSpPr>
        <p:spPr>
          <a:xfrm flipV="1">
            <a:off x="8782050" y="4607721"/>
            <a:ext cx="1057275" cy="64293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6515BE1-49C8-7A43-8364-480686F6B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8" y="3767974"/>
            <a:ext cx="2447925" cy="26587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796D52-2911-2A45-8C6E-D5F6DF9DC827}"/>
              </a:ext>
            </a:extLst>
          </p:cNvPr>
          <p:cNvSpPr txBox="1"/>
          <p:nvPr/>
        </p:nvSpPr>
        <p:spPr>
          <a:xfrm>
            <a:off x="4993560" y="4607721"/>
            <a:ext cx="8009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vs.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E69B19-A100-2645-8F3A-537AC8BCF40B}"/>
              </a:ext>
            </a:extLst>
          </p:cNvPr>
          <p:cNvSpPr txBox="1"/>
          <p:nvPr/>
        </p:nvSpPr>
        <p:spPr>
          <a:xfrm>
            <a:off x="7396689" y="4336209"/>
            <a:ext cx="925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Hull</a:t>
            </a:r>
          </a:p>
        </p:txBody>
      </p:sp>
    </p:spTree>
    <p:extLst>
      <p:ext uri="{BB962C8B-B14F-4D97-AF65-F5344CB8AC3E}">
        <p14:creationId xmlns:p14="http://schemas.microsoft.com/office/powerpoint/2010/main" val="159474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BE5C9-114A-8942-9434-9D4C7CE2F3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Even within bounded Type-2 bodies, </a:t>
            </a:r>
            <a:r>
              <a:rPr lang="en-US" sz="4400" b="1" dirty="0">
                <a:solidFill>
                  <a:srgbClr val="3894BF"/>
                </a:solidFill>
              </a:rPr>
              <a:t>approximability landscape </a:t>
            </a:r>
            <a:r>
              <a:rPr lang="en-US" sz="4400" b="1" dirty="0"/>
              <a:t>is </a:t>
            </a:r>
            <a:r>
              <a:rPr lang="en-US" sz="4400" b="1" dirty="0">
                <a:solidFill>
                  <a:srgbClr val="3894BF"/>
                </a:solidFill>
              </a:rPr>
              <a:t>nuanced</a:t>
            </a:r>
            <a:r>
              <a:rPr lang="en-US" sz="4400" b="1" dirty="0"/>
              <a:t>.</a:t>
            </a:r>
            <a:br>
              <a:rPr lang="en-US" sz="4400" b="1" dirty="0"/>
            </a:br>
            <a:endParaRPr lang="en-US" sz="4400" b="1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45C1E60-8612-1547-BACF-2852263ED8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82728-F513-7647-886F-6D4917D88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3894BF"/>
                </a:solidFill>
              </a:rPr>
              <a:t>Encompasses</a:t>
            </a:r>
            <a:r>
              <a:rPr lang="en-US" dirty="0"/>
              <a:t> situations where </a:t>
            </a:r>
            <a:r>
              <a:rPr lang="en-US" b="1" dirty="0">
                <a:solidFill>
                  <a:srgbClr val="3894BF"/>
                </a:solidFill>
              </a:rPr>
              <a:t>constant approximations </a:t>
            </a:r>
            <a:r>
              <a:rPr lang="en-US" dirty="0"/>
              <a:t>were known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Unifies</a:t>
            </a:r>
            <a:br>
              <a:rPr lang="en-US" dirty="0"/>
            </a:br>
            <a:r>
              <a:rPr lang="en-US" b="1" dirty="0" err="1"/>
              <a:t>Grothendieck</a:t>
            </a:r>
            <a:r>
              <a:rPr lang="en-US" b="1" dirty="0"/>
              <a:t>:</a:t>
            </a:r>
            <a:r>
              <a:rPr lang="en-US" dirty="0"/>
              <a:t> Bilinear Maximization over Hypercube</a:t>
            </a:r>
            <a:br>
              <a:rPr lang="en-US" dirty="0"/>
            </a:br>
            <a:r>
              <a:rPr lang="en-US" dirty="0"/>
              <a:t>	and</a:t>
            </a:r>
            <a:br>
              <a:rPr lang="en-US" dirty="0"/>
            </a:br>
            <a:r>
              <a:rPr lang="en-US" b="1" dirty="0"/>
              <a:t>Non-commutative </a:t>
            </a:r>
            <a:r>
              <a:rPr lang="en-US" b="1" dirty="0" err="1"/>
              <a:t>Grothendieck</a:t>
            </a:r>
            <a:r>
              <a:rPr lang="en-US" b="1" dirty="0"/>
              <a:t>: </a:t>
            </a:r>
            <a:r>
              <a:rPr lang="en-US" dirty="0"/>
              <a:t>Bilinear Maximization over </a:t>
            </a:r>
            <a:r>
              <a:rPr lang="en-US" dirty="0" err="1"/>
              <a:t>Unitaries</a:t>
            </a:r>
            <a:endParaRPr lang="en-US" b="1" dirty="0"/>
          </a:p>
          <a:p>
            <a:pPr marL="457200" lvl="1" indent="0">
              <a:buClr>
                <a:schemeClr val="tx1"/>
              </a:buClr>
              <a:buNone/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F1C42-A62C-FB40-95E0-39252C72B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Results: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[Bhattiprolu Lee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Naor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2021]</a:t>
            </a:r>
            <a:br>
              <a:rPr lang="en-US" b="1" dirty="0"/>
            </a:br>
            <a:r>
              <a:rPr lang="en-US" b="1" dirty="0">
                <a:solidFill>
                  <a:srgbClr val="3894BF"/>
                </a:solidFill>
              </a:rPr>
              <a:t>Generic algorithmic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4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8D41B-41A4-274D-AC9B-EA835946F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Results: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[Bhattiprolu Lee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Naor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2021]</a:t>
            </a:r>
            <a:br>
              <a:rPr lang="en-US" sz="2400" b="1" dirty="0"/>
            </a:br>
            <a:r>
              <a:rPr lang="en-US" b="1" dirty="0">
                <a:solidFill>
                  <a:srgbClr val="3894BF"/>
                </a:solidFill>
              </a:rPr>
              <a:t>Generic Algorithmic Framework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33365-1384-CF42-A9F3-6D3738DEF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3894BF"/>
                </a:solidFill>
              </a:rPr>
              <a:t>Encompasses</a:t>
            </a:r>
            <a:r>
              <a:rPr lang="en-US" dirty="0"/>
              <a:t> situations where </a:t>
            </a:r>
            <a:r>
              <a:rPr lang="en-US" b="1" dirty="0">
                <a:solidFill>
                  <a:srgbClr val="3894BF"/>
                </a:solidFill>
              </a:rPr>
              <a:t>constant approximations </a:t>
            </a:r>
            <a:r>
              <a:rPr lang="en-US" dirty="0"/>
              <a:t>were known</a:t>
            </a:r>
          </a:p>
          <a:p>
            <a:endParaRPr lang="en-US" dirty="0"/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3894BF"/>
                </a:solidFill>
              </a:rPr>
              <a:t>Rich family</a:t>
            </a:r>
            <a:r>
              <a:rPr lang="en-US" dirty="0"/>
              <a:t> of </a:t>
            </a:r>
            <a:r>
              <a:rPr lang="en-US" b="1" dirty="0">
                <a:solidFill>
                  <a:srgbClr val="3894BF"/>
                </a:solidFill>
              </a:rPr>
              <a:t>new examples</a:t>
            </a:r>
            <a:r>
              <a:rPr lang="en-US" dirty="0"/>
              <a:t> admitting </a:t>
            </a:r>
            <a:r>
              <a:rPr lang="en-US" b="1" dirty="0">
                <a:solidFill>
                  <a:srgbClr val="3894BF"/>
                </a:solidFill>
              </a:rPr>
              <a:t>constant approximation 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Assuming bounded Type-2,</a:t>
            </a:r>
            <a:r>
              <a:rPr lang="en-US" b="1" dirty="0">
                <a:solidFill>
                  <a:srgbClr val="3894BF"/>
                </a:solidFill>
              </a:rPr>
              <a:t> Constant Approximability is Preserved </a:t>
            </a:r>
            <a:br>
              <a:rPr lang="en-US" b="1" dirty="0">
                <a:solidFill>
                  <a:srgbClr val="3894BF"/>
                </a:solidFill>
              </a:rPr>
            </a:br>
            <a:r>
              <a:rPr lang="en-US" dirty="0"/>
              <a:t>under the following </a:t>
            </a:r>
            <a:r>
              <a:rPr lang="en-US" b="1" dirty="0">
                <a:solidFill>
                  <a:srgbClr val="3894BF"/>
                </a:solidFill>
              </a:rPr>
              <a:t>Type-2 Preserving Operations </a:t>
            </a:r>
            <a:r>
              <a:rPr lang="en-US" dirty="0"/>
              <a:t>on Convex Sets:</a:t>
            </a:r>
          </a:p>
          <a:p>
            <a:pPr lvl="2">
              <a:buClr>
                <a:schemeClr val="tx1"/>
              </a:buClr>
            </a:pPr>
            <a:r>
              <a:rPr lang="en-US" b="1" dirty="0" err="1"/>
              <a:t>Minkowski</a:t>
            </a:r>
            <a:r>
              <a:rPr lang="en-US" b="1" dirty="0"/>
              <a:t> Sum</a:t>
            </a:r>
          </a:p>
          <a:p>
            <a:pPr lvl="2">
              <a:buClr>
                <a:schemeClr val="tx1"/>
              </a:buClr>
            </a:pPr>
            <a:r>
              <a:rPr lang="en-US" b="1" dirty="0"/>
              <a:t>Intersection</a:t>
            </a:r>
          </a:p>
          <a:p>
            <a:pPr lvl="2">
              <a:buClr>
                <a:schemeClr val="tx1"/>
              </a:buClr>
            </a:pPr>
            <a:r>
              <a:rPr lang="en-US" b="1" dirty="0"/>
              <a:t>Quotients</a:t>
            </a:r>
          </a:p>
          <a:p>
            <a:pPr lvl="2">
              <a:buClr>
                <a:schemeClr val="tx1"/>
              </a:buClr>
            </a:pPr>
            <a:r>
              <a:rPr lang="en-US" b="1" dirty="0"/>
              <a:t>Subspaces</a:t>
            </a:r>
          </a:p>
          <a:p>
            <a:pPr lvl="2">
              <a:buClr>
                <a:schemeClr val="tx1"/>
              </a:buClr>
            </a:pPr>
            <a:r>
              <a:rPr lang="en-US" b="1" dirty="0"/>
              <a:t>(Complex) Interpolation</a:t>
            </a:r>
          </a:p>
          <a:p>
            <a:pPr lvl="2">
              <a:buClr>
                <a:schemeClr val="tx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17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59372-A46D-A943-A363-99CA38961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Results: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[Bhattiprolu Lee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Naor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2021]</a:t>
            </a:r>
            <a:br>
              <a:rPr lang="en-US" b="1" dirty="0"/>
            </a:br>
            <a:r>
              <a:rPr lang="en-US" b="1" dirty="0">
                <a:solidFill>
                  <a:srgbClr val="3894BF"/>
                </a:solidFill>
              </a:rPr>
              <a:t>Generic algorithmic framework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3698D-74FD-E649-AE03-C6B5F918D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3894BF"/>
                </a:solidFill>
              </a:rPr>
              <a:t>Encompasses</a:t>
            </a:r>
            <a:r>
              <a:rPr lang="en-US" dirty="0"/>
              <a:t> situations where </a:t>
            </a:r>
            <a:r>
              <a:rPr lang="en-US" b="1" dirty="0">
                <a:solidFill>
                  <a:srgbClr val="3894BF"/>
                </a:solidFill>
              </a:rPr>
              <a:t>constant approximations </a:t>
            </a:r>
            <a:r>
              <a:rPr lang="en-US" dirty="0"/>
              <a:t>were known</a:t>
            </a:r>
          </a:p>
          <a:p>
            <a:endParaRPr lang="en-US" dirty="0"/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3894BF"/>
                </a:solidFill>
              </a:rPr>
              <a:t>Rich family</a:t>
            </a:r>
            <a:r>
              <a:rPr lang="en-US" dirty="0"/>
              <a:t> of </a:t>
            </a:r>
            <a:r>
              <a:rPr lang="en-US" b="1" dirty="0">
                <a:solidFill>
                  <a:srgbClr val="3894BF"/>
                </a:solidFill>
              </a:rPr>
              <a:t>new examples</a:t>
            </a:r>
            <a:r>
              <a:rPr lang="en-US" dirty="0"/>
              <a:t> admitting </a:t>
            </a:r>
            <a:r>
              <a:rPr lang="en-US" b="1" dirty="0">
                <a:solidFill>
                  <a:srgbClr val="3894BF"/>
                </a:solidFill>
              </a:rPr>
              <a:t>constant approximation </a:t>
            </a:r>
          </a:p>
          <a:p>
            <a:endParaRPr lang="en-US" dirty="0"/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3894BF"/>
                </a:solidFill>
              </a:rPr>
              <a:t>Bounded Type-2</a:t>
            </a:r>
            <a:r>
              <a:rPr lang="en-US" b="1" dirty="0"/>
              <a:t> </a:t>
            </a:r>
            <a:r>
              <a:rPr lang="en-US" dirty="0"/>
              <a:t>yields </a:t>
            </a:r>
            <a:r>
              <a:rPr lang="en-US" b="1" dirty="0">
                <a:solidFill>
                  <a:srgbClr val="3894BF"/>
                </a:solidFill>
              </a:rPr>
              <a:t>constant approximation </a:t>
            </a:r>
            <a:r>
              <a:rPr lang="en-US" dirty="0"/>
              <a:t>under </a:t>
            </a:r>
            <a:r>
              <a:rPr lang="en-US" b="1" dirty="0">
                <a:solidFill>
                  <a:srgbClr val="3894BF"/>
                </a:solidFill>
              </a:rPr>
              <a:t>symmetries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0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ACA5C-D96A-9340-9952-C7EE3EBDB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Sketch of</a:t>
            </a:r>
            <a:br>
              <a:rPr lang="en-US" b="1" dirty="0"/>
            </a:br>
            <a:r>
              <a:rPr lang="en-US" b="1" dirty="0">
                <a:solidFill>
                  <a:srgbClr val="3894BF"/>
                </a:solidFill>
              </a:rPr>
              <a:t>Generic Algorithmic Framework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198AD4-A325-0C49-8E27-933538A105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81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98BB6-4DB0-5C42-8710-7F3829AEE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approaches in Special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BC4D0D-C412-C34B-9D90-C7F0652A28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14475"/>
                <a:ext cx="5849679" cy="466248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Rewrite </a:t>
                </a:r>
                <a:r>
                  <a:rPr lang="en-US" b="1" dirty="0">
                    <a:solidFill>
                      <a:srgbClr val="3894BF"/>
                    </a:solidFill>
                  </a:rPr>
                  <a:t>quadratic maximization</a:t>
                </a:r>
                <a:r>
                  <a:rPr lang="en-US" b="1" dirty="0"/>
                  <a:t> </a:t>
                </a:r>
                <a:r>
                  <a:rPr lang="en-US" dirty="0"/>
                  <a:t>as</a:t>
                </a:r>
                <a:r>
                  <a:rPr lang="en-US" b="1" dirty="0"/>
                  <a:t> </a:t>
                </a:r>
                <a:br>
                  <a:rPr lang="en-US" b="1" dirty="0"/>
                </a:br>
                <a:r>
                  <a:rPr lang="en-US" dirty="0"/>
                  <a:t>maximization of </a:t>
                </a:r>
                <a:r>
                  <a:rPr lang="en-US" b="1" dirty="0">
                    <a:solidFill>
                      <a:srgbClr val="3894BF"/>
                    </a:solidFill>
                  </a:rPr>
                  <a:t>linear function </a:t>
                </a:r>
                <a:r>
                  <a:rPr lang="en-US" dirty="0"/>
                  <a:t>over </a:t>
                </a:r>
                <a:r>
                  <a:rPr lang="en-US" b="1" dirty="0">
                    <a:solidFill>
                      <a:srgbClr val="3894BF"/>
                    </a:solidFill>
                  </a:rPr>
                  <a:t>complicated set S:</a:t>
                </a:r>
                <a:br>
                  <a:rPr lang="en-US" b="1" dirty="0">
                    <a:solidFill>
                      <a:srgbClr val="3894BF"/>
                    </a:solidFill>
                  </a:rPr>
                </a:br>
                <a:br>
                  <a:rPr lang="en-US" b="1" dirty="0">
                    <a:solidFill>
                      <a:srgbClr val="3894B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lim>
                          </m:limLow>
                          <m:nary>
                            <m:naryPr>
                              <m:chr m:val="∑"/>
                              <m:sup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𝕏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∈ 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𝕏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  <m:r>
                        <a:rPr lang="en-US" b="0" i="1" smtClean="0">
                          <a:solidFill>
                            <a:srgbClr val="3894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US" b="0" i="1" dirty="0">
                    <a:solidFill>
                      <a:srgbClr val="3894B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br>
                  <a:rPr lang="en-US" b="0" i="1" dirty="0">
                    <a:solidFill>
                      <a:srgbClr val="3894B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|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𝕏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𝕏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br>
                  <a:rPr lang="en-US" b="1" dirty="0">
                    <a:solidFill>
                      <a:schemeClr val="tx1"/>
                    </a:solidFill>
                  </a:rPr>
                </a:br>
                <a:endParaRPr lang="en-US" b="1" dirty="0">
                  <a:solidFill>
                    <a:srgbClr val="3894BF"/>
                  </a:solidFill>
                </a:endParaRPr>
              </a:p>
              <a:p>
                <a:pPr marL="0" indent="0">
                  <a:buNone/>
                </a:pPr>
                <a:br>
                  <a:rPr lang="en-US" dirty="0"/>
                </a:br>
                <a:r>
                  <a:rPr lang="en-US" b="1" dirty="0"/>
                  <a:t>Relaxation: </a:t>
                </a:r>
                <a:r>
                  <a:rPr lang="en-US" dirty="0"/>
                  <a:t>Maximize linear function over</a:t>
                </a:r>
                <a:br>
                  <a:rPr lang="en-US" dirty="0"/>
                </a:br>
                <a:r>
                  <a:rPr lang="en-US" dirty="0"/>
                  <a:t>bigger region</a:t>
                </a:r>
                <a:r>
                  <a:rPr lang="en-US" b="1" dirty="0">
                    <a:solidFill>
                      <a:srgbClr val="3894BF"/>
                    </a:solidFill>
                  </a:rPr>
                  <a:t> R</a:t>
                </a:r>
                <a:r>
                  <a:rPr lang="en-US" dirty="0"/>
                  <a:t> that is </a:t>
                </a:r>
                <a:r>
                  <a:rPr lang="en-US" b="1" dirty="0">
                    <a:solidFill>
                      <a:srgbClr val="3894BF"/>
                    </a:solidFill>
                  </a:rPr>
                  <a:t>convex </a:t>
                </a:r>
                <a:r>
                  <a:rPr lang="en-US" dirty="0"/>
                  <a:t>and has a </a:t>
                </a:r>
                <a:br>
                  <a:rPr lang="en-US" dirty="0"/>
                </a:br>
                <a:r>
                  <a:rPr lang="en-US" b="1" dirty="0">
                    <a:solidFill>
                      <a:srgbClr val="3894BF"/>
                    </a:solidFill>
                  </a:rPr>
                  <a:t>membership oracle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:r>
                  <a:rPr lang="en-US" b="1" dirty="0"/>
                  <a:t>Solve</a:t>
                </a:r>
                <a:r>
                  <a:rPr lang="en-US" dirty="0"/>
                  <a:t> the relaxed problem and output its value using </a:t>
                </a:r>
                <a:r>
                  <a:rPr lang="en-US" b="1" dirty="0">
                    <a:solidFill>
                      <a:srgbClr val="3894BF"/>
                    </a:solidFill>
                  </a:rPr>
                  <a:t>ellipsoid method</a:t>
                </a:r>
                <a:r>
                  <a:rPr lang="en-US" dirty="0"/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BC4D0D-C412-C34B-9D90-C7F0652A2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14475"/>
                <a:ext cx="5849679" cy="4662488"/>
              </a:xfrm>
              <a:blipFill>
                <a:blip r:embed="rId2"/>
                <a:stretch>
                  <a:fillRect l="-1735" t="-10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4FA1CA-4515-3345-B939-5F301246E273}"/>
                  </a:ext>
                </a:extLst>
              </p:cNvPr>
              <p:cNvSpPr txBox="1"/>
              <p:nvPr/>
            </p:nvSpPr>
            <p:spPr>
              <a:xfrm>
                <a:off x="7545718" y="4017314"/>
                <a:ext cx="524256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b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sz="1600" dirty="0" err="1">
                    <a:solidFill>
                      <a:schemeClr val="bg1">
                        <a:lumMod val="50000"/>
                      </a:schemeClr>
                    </a:solidFill>
                  </a:rPr>
                  <a:t>Naor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1600" dirty="0" err="1">
                    <a:solidFill>
                      <a:schemeClr val="bg1">
                        <a:lumMod val="50000"/>
                      </a:schemeClr>
                    </a:solidFill>
                  </a:rPr>
                  <a:t>Schechtman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 ‘09]:</a:t>
                </a:r>
                <a:br>
                  <a:rPr lang="en-US" sz="1600" dirty="0"/>
                </a:br>
                <a:r>
                  <a:rPr lang="en-US" sz="1600" dirty="0"/>
                  <a:t>2-Convex and bounded q-Concavity Bodies</a:t>
                </a:r>
                <a:br>
                  <a:rPr lang="en-US" sz="1600" dirty="0"/>
                </a:b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sz="1600" dirty="0" err="1">
                    <a:solidFill>
                      <a:schemeClr val="bg1">
                        <a:lumMod val="50000"/>
                      </a:schemeClr>
                    </a:solidFill>
                  </a:rPr>
                  <a:t>Krivine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 ‘73] [</a:t>
                </a:r>
                <a:r>
                  <a:rPr lang="en-US" sz="1600" dirty="0" err="1">
                    <a:solidFill>
                      <a:schemeClr val="bg1">
                        <a:lumMod val="50000"/>
                      </a:schemeClr>
                    </a:solidFill>
                  </a:rPr>
                  <a:t>Nesterov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 ‘98]:</a:t>
                </a:r>
              </a:p>
              <a:p>
                <a:r>
                  <a:rPr lang="en-US" sz="1600" dirty="0"/>
                  <a:t>2-Convex Bodies (Bilinear Maximization)</a:t>
                </a:r>
                <a:br>
                  <a:rPr lang="en-US" sz="1600" dirty="0"/>
                </a:b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sz="1600" dirty="0" err="1">
                    <a:solidFill>
                      <a:schemeClr val="bg1">
                        <a:lumMod val="50000"/>
                      </a:schemeClr>
                    </a:solidFill>
                  </a:rPr>
                  <a:t>Pisier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 ‘78] [</a:t>
                </a:r>
                <a:r>
                  <a:rPr lang="en-US" sz="1600" dirty="0" err="1">
                    <a:solidFill>
                      <a:schemeClr val="bg1">
                        <a:lumMod val="50000"/>
                      </a:schemeClr>
                    </a:solidFill>
                  </a:rPr>
                  <a:t>Haagerup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 ‘85] [</a:t>
                </a:r>
                <a:r>
                  <a:rPr lang="en-US" sz="1600" dirty="0" err="1">
                    <a:solidFill>
                      <a:schemeClr val="bg1">
                        <a:lumMod val="50000"/>
                      </a:schemeClr>
                    </a:solidFill>
                  </a:rPr>
                  <a:t>Naor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 Regev </a:t>
                </a:r>
                <a:r>
                  <a:rPr lang="en-US" sz="1600" dirty="0" err="1">
                    <a:solidFill>
                      <a:schemeClr val="bg1">
                        <a:lumMod val="50000"/>
                      </a:schemeClr>
                    </a:solidFill>
                  </a:rPr>
                  <a:t>Vidick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 ’13]:</a:t>
                </a:r>
                <a:br>
                  <a:rPr lang="en-US" sz="1600" dirty="0"/>
                </a:br>
                <a:r>
                  <a:rPr lang="en-US" sz="1600" dirty="0" err="1"/>
                  <a:t>Schatten</a:t>
                </a:r>
                <a:r>
                  <a:rPr lang="en-US" sz="1600" dirty="0"/>
                  <a:t>-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1600" dirty="0"/>
                  <a:t> (Bilinear Case)</a:t>
                </a:r>
                <a:br>
                  <a:rPr lang="en-US" sz="1600" dirty="0"/>
                </a:b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[Lust-</a:t>
                </a:r>
                <a:r>
                  <a:rPr lang="en-US" sz="1600" dirty="0" err="1">
                    <a:solidFill>
                      <a:schemeClr val="bg1">
                        <a:lumMod val="50000"/>
                      </a:schemeClr>
                    </a:solidFill>
                  </a:rPr>
                  <a:t>Piquard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 ‘86]:</a:t>
                </a:r>
                <a:b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en-US" sz="1600" dirty="0" err="1"/>
                  <a:t>Schatten</a:t>
                </a:r>
                <a:r>
                  <a:rPr lang="en-US" sz="1600" dirty="0"/>
                  <a:t>-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 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≥2)</m:t>
                    </m:r>
                  </m:oMath>
                </a14:m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4FA1CA-4515-3345-B939-5F301246E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718" y="4017314"/>
                <a:ext cx="5242560" cy="2308324"/>
              </a:xfrm>
              <a:prstGeom prst="rect">
                <a:avLst/>
              </a:prstGeom>
              <a:blipFill>
                <a:blip r:embed="rId3"/>
                <a:stretch>
                  <a:fillRect l="-725" b="-2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5283FDE-6207-FD49-99C0-CD536738E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7609" y="869623"/>
            <a:ext cx="2743200" cy="2743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AFEC38-E267-7747-8CE6-98D6ABFC17EB}"/>
              </a:ext>
            </a:extLst>
          </p:cNvPr>
          <p:cNvSpPr txBox="1"/>
          <p:nvPr/>
        </p:nvSpPr>
        <p:spPr>
          <a:xfrm>
            <a:off x="10166998" y="2095179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1092B6-8D51-D740-809B-AE4CA4D291E2}"/>
              </a:ext>
            </a:extLst>
          </p:cNvPr>
          <p:cNvSpPr txBox="1"/>
          <p:nvPr/>
        </p:nvSpPr>
        <p:spPr>
          <a:xfrm>
            <a:off x="11079346" y="2095179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F1F056-E59F-C347-A815-3EEDA6CAEF42}"/>
              </a:ext>
            </a:extLst>
          </p:cNvPr>
          <p:cNvCxnSpPr>
            <a:cxnSpLocks/>
          </p:cNvCxnSpPr>
          <p:nvPr/>
        </p:nvCxnSpPr>
        <p:spPr>
          <a:xfrm>
            <a:off x="8389845" y="1849106"/>
            <a:ext cx="2779224" cy="2137559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891762-AF3A-FA4B-A160-939B230D45B2}"/>
              </a:ext>
            </a:extLst>
          </p:cNvPr>
          <p:cNvCxnSpPr/>
          <p:nvPr/>
        </p:nvCxnSpPr>
        <p:spPr>
          <a:xfrm flipV="1">
            <a:off x="8472488" y="1686524"/>
            <a:ext cx="185737" cy="242289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F01301-3602-FF4B-8076-8A2CFA2F8AE7}"/>
              </a:ext>
            </a:extLst>
          </p:cNvPr>
          <p:cNvCxnSpPr/>
          <p:nvPr/>
        </p:nvCxnSpPr>
        <p:spPr>
          <a:xfrm flipV="1">
            <a:off x="11047718" y="3616607"/>
            <a:ext cx="185737" cy="242289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31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AE56FF-D627-2C46-A71C-3D327A29C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First Insight: </a:t>
            </a:r>
            <a:r>
              <a:rPr lang="en-US" b="1" dirty="0">
                <a:solidFill>
                  <a:srgbClr val="3894BF"/>
                </a:solidFill>
              </a:rPr>
              <a:t>Abandon Convexity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FD46CD3-A022-ED45-8173-5E269A67B2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general C, no apparent canonical convex relaxation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We give a </a:t>
                </a:r>
                <a:r>
                  <a:rPr lang="en-US" b="1" dirty="0">
                    <a:solidFill>
                      <a:srgbClr val="3894BF"/>
                    </a:solidFill>
                  </a:rPr>
                  <a:t>generic approximately convex relaxation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whenever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3894B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3894B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3894B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3894B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3894BF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b="1" i="1" smtClean="0">
                        <a:solidFill>
                          <a:srgbClr val="3894B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3894BF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solidFill>
                          <a:srgbClr val="3894B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3894B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3894B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FD46CD3-A022-ED45-8173-5E269A67B2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228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0593-1052-0745-AE4F-EED3011B4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894BF"/>
                </a:solidFill>
              </a:rPr>
              <a:t>Generic approximately convex relaxation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01D6106-FAAC-BE45-8242-8457CEBDB2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30780" y="1690688"/>
                <a:ext cx="420624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u="sng" dirty="0"/>
                  <a:t>Approximately Convex Relaxation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>
                              <a:solidFill>
                                <a:srgbClr val="3894B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>
                                  <a:solidFill>
                                    <a:srgbClr val="3894B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b="1">
                                  <a:solidFill>
                                    <a:srgbClr val="3894BF"/>
                                  </a:solidFill>
                                  <a:latin typeface="Cambria Math" panose="02040503050406030204" pitchFamily="18" charset="0"/>
                                </a:rPr>
                                <m:t>𝐦𝐚𝐱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b="1" i="1" smtClean="0">
                                      <a:solidFill>
                                        <a:srgbClr val="3894B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1" i="1" smtClean="0">
                                      <a:solidFill>
                                        <a:srgbClr val="3894BF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b="1" i="1">
                                      <a:solidFill>
                                        <a:srgbClr val="3894B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1" i="1">
                                      <a:solidFill>
                                        <a:srgbClr val="3894B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b="1" i="0" smtClean="0">
                                      <a:solidFill>
                                        <a:srgbClr val="3894B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1" i="0" smtClean="0">
                                      <a:solidFill>
                                        <a:srgbClr val="3894B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1" i="0" smtClean="0">
                                      <a:solidFill>
                                        <a:srgbClr val="3894B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expectation</m:t>
                                  </m:r>
                                </m:e>
                              </m:eqArr>
                            </m:lim>
                          </m:limLow>
                          <m:r>
                            <a:rPr lang="en-US" b="1" i="1">
                              <a:solidFill>
                                <a:srgbClr val="3894B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b="1" i="1" smtClean="0">
                              <a:solidFill>
                                <a:srgbClr val="3894BF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b="1" i="1" smtClean="0">
                              <a:solidFill>
                                <a:srgbClr val="3894BF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1" i="1">
                              <a:solidFill>
                                <a:srgbClr val="3894BF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3894B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3894BF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3894BF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b="1" dirty="0">
                  <a:solidFill>
                    <a:srgbClr val="3894BF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01D6106-FAAC-BE45-8242-8457CEBDB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780" y="1690688"/>
                <a:ext cx="4206240" cy="4351338"/>
              </a:xfrm>
              <a:prstGeom prst="rect">
                <a:avLst/>
              </a:prstGeom>
              <a:blipFill>
                <a:blip r:embed="rId2"/>
                <a:stretch>
                  <a:fillRect l="-3012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94D506B5-5A21-9A46-9155-010328899B20}"/>
              </a:ext>
            </a:extLst>
          </p:cNvPr>
          <p:cNvSpPr>
            <a:spLocks noChangeAspect="1"/>
          </p:cNvSpPr>
          <p:nvPr/>
        </p:nvSpPr>
        <p:spPr>
          <a:xfrm>
            <a:off x="10842308" y="3965258"/>
            <a:ext cx="335280" cy="3352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B6B809B-D028-6A4D-BA94-C723B85720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4980" y="1847533"/>
                <a:ext cx="3750471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u="sng" dirty="0"/>
                  <a:t>Original Optimization</a:t>
                </a:r>
              </a:p>
              <a:p>
                <a:pPr marL="0" indent="0">
                  <a:buNone/>
                </a:pPr>
                <a:br>
                  <a:rPr lang="en-US" b="1" i="1" dirty="0">
                    <a:solidFill>
                      <a:srgbClr val="3894BF"/>
                    </a:solidFill>
                    <a:latin typeface="Cambria Math" panose="02040503050406030204" pitchFamily="18" charset="0"/>
                  </a:rPr>
                </a:br>
                <a:br>
                  <a:rPr lang="en-US" b="1" i="1" dirty="0">
                    <a:solidFill>
                      <a:srgbClr val="3894BF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>
                              <a:solidFill>
                                <a:srgbClr val="3894B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>
                                  <a:solidFill>
                                    <a:srgbClr val="3894B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b="1">
                                  <a:solidFill>
                                    <a:srgbClr val="3894BF"/>
                                  </a:solidFill>
                                  <a:latin typeface="Cambria Math" panose="02040503050406030204" pitchFamily="18" charset="0"/>
                                </a:rPr>
                                <m:t>𝐦𝐚𝐱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rgbClr val="3894B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3894B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1" i="1">
                                  <a:solidFill>
                                    <a:srgbClr val="3894B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lim>
                          </m:limLow>
                          <m:r>
                            <a:rPr lang="en-US" b="1" i="1">
                              <a:solidFill>
                                <a:srgbClr val="3894B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b="1" i="1">
                              <a:solidFill>
                                <a:srgbClr val="3894BF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  <m:r>
                            <a:rPr lang="en-US" b="1" i="1">
                              <a:solidFill>
                                <a:srgbClr val="3894B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srgbClr val="3894B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3894B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b="1" dirty="0">
                  <a:solidFill>
                    <a:srgbClr val="3894B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B6B809B-D028-6A4D-BA94-C723B8572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980" y="1847533"/>
                <a:ext cx="3750471" cy="4351338"/>
              </a:xfrm>
              <a:prstGeom prst="rect">
                <a:avLst/>
              </a:prstGeom>
              <a:blipFill>
                <a:blip r:embed="rId3"/>
                <a:stretch>
                  <a:fillRect l="-3378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27FDCF-9652-4E45-B426-B2FC13D82D3A}"/>
              </a:ext>
            </a:extLst>
          </p:cNvPr>
          <p:cNvCxnSpPr/>
          <p:nvPr/>
        </p:nvCxnSpPr>
        <p:spPr>
          <a:xfrm>
            <a:off x="5505451" y="1847533"/>
            <a:ext cx="0" cy="376459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53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0593-1052-0745-AE4F-EED3011B4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894BF"/>
                </a:solidFill>
              </a:rPr>
              <a:t>Generic approximately convex relaxation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01D6106-FAAC-BE45-8242-8457CEBDB2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825625"/>
                <a:ext cx="8748713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Maximize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dirty="0">
                    <a:solidFill>
                      <a:srgbClr val="3894BF"/>
                    </a:solidFill>
                  </a:rPr>
                  <a:t>  </a:t>
                </a:r>
                <a:r>
                  <a:rPr lang="en-US" b="1" dirty="0" err="1"/>
                  <a:t>s.t.</a:t>
                </a:r>
                <a:br>
                  <a:rPr lang="en-US" b="1" dirty="0">
                    <a:solidFill>
                      <a:srgbClr val="3894BF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Random walk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lies inside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(in expectation)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i="1" dirty="0">
                  <a:solidFill>
                    <a:srgbClr val="3894B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en-US" b="1" i="1" dirty="0">
                    <a:solidFill>
                      <a:srgbClr val="3894B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3894B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3894B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3894B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p>
                      <m:sSupPr>
                        <m:ctrlPr>
                          <a:rPr lang="en-US" b="1" i="1" smtClean="0">
                            <a:solidFill>
                              <a:srgbClr val="3894B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rgbClr val="3894B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3894BF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3894B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3894BF"/>
                    </a:solidFill>
                  </a:rPr>
                  <a:t>-Approximately Convex Program!</a:t>
                </a:r>
                <a:br>
                  <a:rPr lang="en-US" b="1" dirty="0">
                    <a:solidFill>
                      <a:srgbClr val="3894BF"/>
                    </a:solidFill>
                  </a:rPr>
                </a:b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[Bhattiprolu Lee </a:t>
                </a:r>
                <a:r>
                  <a:rPr lang="en-US" sz="2000" dirty="0" err="1">
                    <a:solidFill>
                      <a:schemeClr val="bg1">
                        <a:lumMod val="50000"/>
                      </a:schemeClr>
                    </a:solidFill>
                  </a:rPr>
                  <a:t>Naor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 2021]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rgbClr val="3894BF"/>
                  </a:solidFill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01D6106-FAAC-BE45-8242-8457CEBDB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25625"/>
                <a:ext cx="8748713" cy="4351338"/>
              </a:xfrm>
              <a:prstGeom prst="rect">
                <a:avLst/>
              </a:prstGeom>
              <a:blipFill>
                <a:blip r:embed="rId2"/>
                <a:stretch>
                  <a:fillRect l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7FFEE4F9-F9D0-AF42-9847-50AC1951E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840" y="2153603"/>
            <a:ext cx="3108960" cy="402336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4D506B5-5A21-9A46-9155-010328899B20}"/>
              </a:ext>
            </a:extLst>
          </p:cNvPr>
          <p:cNvSpPr>
            <a:spLocks noChangeAspect="1"/>
          </p:cNvSpPr>
          <p:nvPr/>
        </p:nvSpPr>
        <p:spPr>
          <a:xfrm>
            <a:off x="10842308" y="3965258"/>
            <a:ext cx="335280" cy="3352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292C254-E466-0E44-8832-309DC90739E2}"/>
              </a:ext>
            </a:extLst>
          </p:cNvPr>
          <p:cNvCxnSpPr/>
          <p:nvPr/>
        </p:nvCxnSpPr>
        <p:spPr>
          <a:xfrm>
            <a:off x="10674668" y="2900363"/>
            <a:ext cx="33528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109D04E-CB0D-EF4C-9FBE-CCAD08F67335}"/>
              </a:ext>
            </a:extLst>
          </p:cNvPr>
          <p:cNvCxnSpPr/>
          <p:nvPr/>
        </p:nvCxnSpPr>
        <p:spPr>
          <a:xfrm>
            <a:off x="10674668" y="5310188"/>
            <a:ext cx="33528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21ABD64-1D69-B545-997C-3D8D36A3C477}"/>
              </a:ext>
            </a:extLst>
          </p:cNvPr>
          <p:cNvSpPr>
            <a:spLocks noChangeAspect="1"/>
          </p:cNvSpPr>
          <p:nvPr/>
        </p:nvSpPr>
        <p:spPr>
          <a:xfrm>
            <a:off x="8858250" y="3191828"/>
            <a:ext cx="1855470" cy="1855470"/>
          </a:xfrm>
          <a:prstGeom prst="ellipse">
            <a:avLst/>
          </a:prstGeom>
          <a:noFill/>
          <a:ln w="5080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3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5245F-F0B5-B543-B143-682A9CC46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Quadratic maximization is rich and expressive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9AB42-5D9E-7D4C-A5A0-1FE16B565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>
                <a:solidFill>
                  <a:srgbClr val="3894BF"/>
                </a:solidFill>
              </a:rPr>
              <a:t>Crisp </a:t>
            </a:r>
            <a:r>
              <a:rPr lang="en-US" dirty="0"/>
              <a:t>mathematical </a:t>
            </a:r>
            <a:r>
              <a:rPr lang="en-US" b="1" dirty="0">
                <a:solidFill>
                  <a:srgbClr val="3894BF"/>
                </a:solidFill>
              </a:rPr>
              <a:t>framework </a:t>
            </a:r>
            <a:r>
              <a:rPr lang="en-US" dirty="0"/>
              <a:t>capturing </a:t>
            </a:r>
            <a:br>
              <a:rPr lang="en-US" dirty="0"/>
            </a:br>
            <a:r>
              <a:rPr lang="en-US" dirty="0"/>
              <a:t>problems of </a:t>
            </a:r>
            <a:r>
              <a:rPr lang="en-US" b="1" dirty="0">
                <a:solidFill>
                  <a:srgbClr val="3894BF"/>
                </a:solidFill>
              </a:rPr>
              <a:t>fundamental</a:t>
            </a:r>
            <a:r>
              <a:rPr lang="en-US" dirty="0"/>
              <a:t> stature in </a:t>
            </a:r>
            <a:r>
              <a:rPr lang="en-US" b="1" dirty="0">
                <a:solidFill>
                  <a:srgbClr val="3894BF"/>
                </a:solidFill>
              </a:rPr>
              <a:t>disparate areas</a:t>
            </a:r>
          </a:p>
          <a:p>
            <a:endParaRPr lang="en-US" dirty="0"/>
          </a:p>
          <a:p>
            <a:r>
              <a:rPr lang="en-US" dirty="0"/>
              <a:t>Exhibits </a:t>
            </a:r>
            <a:r>
              <a:rPr lang="en-US" b="1" dirty="0">
                <a:solidFill>
                  <a:srgbClr val="3894BF"/>
                </a:solidFill>
              </a:rPr>
              <a:t>varied approximability behavior </a:t>
            </a:r>
            <a:r>
              <a:rPr lang="en-US" dirty="0"/>
              <a:t>(some easy, some hard)</a:t>
            </a:r>
          </a:p>
          <a:p>
            <a:endParaRPr lang="en-US" dirty="0"/>
          </a:p>
          <a:p>
            <a:r>
              <a:rPr lang="en-US" dirty="0"/>
              <a:t>Connected to </a:t>
            </a:r>
            <a:r>
              <a:rPr lang="en-US" b="1" dirty="0">
                <a:solidFill>
                  <a:srgbClr val="3894BF"/>
                </a:solidFill>
              </a:rPr>
              <a:t>central open questions</a:t>
            </a:r>
            <a:r>
              <a:rPr lang="en-US" dirty="0"/>
              <a:t> in some of these fields </a:t>
            </a:r>
          </a:p>
        </p:txBody>
      </p:sp>
    </p:spTree>
    <p:extLst>
      <p:ext uri="{BB962C8B-B14F-4D97-AF65-F5344CB8AC3E}">
        <p14:creationId xmlns:p14="http://schemas.microsoft.com/office/powerpoint/2010/main" val="3716102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3D5D0-AE3A-4F4E-84F3-00FAB2F3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Approximate convex optimization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54A3D-DC78-5A4E-B7B5-71DDEDFA2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Ellipsoid: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D25CF8-40D9-6849-93C3-CBD94F921C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Maximize linear function over </a:t>
            </a:r>
            <a:r>
              <a:rPr lang="en-US" b="1" dirty="0">
                <a:solidFill>
                  <a:srgbClr val="3894BF"/>
                </a:solidFill>
              </a:rPr>
              <a:t>Convex Set R</a:t>
            </a:r>
            <a:r>
              <a:rPr lang="en-US" dirty="0"/>
              <a:t> that has a </a:t>
            </a:r>
            <a:r>
              <a:rPr lang="en-US" b="1" dirty="0">
                <a:solidFill>
                  <a:srgbClr val="3894BF"/>
                </a:solidFill>
              </a:rPr>
              <a:t>Membership Oracle</a:t>
            </a:r>
            <a:r>
              <a:rPr lang="en-US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790B0C-8289-7B46-8038-BE57670A3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Approximate ellipsoid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0D22DA-B7B2-9344-8DBE-9A569167208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r>
              <a:rPr lang="en-US" dirty="0"/>
              <a:t>Maximize linear function over </a:t>
            </a:r>
            <a:r>
              <a:rPr lang="en-US" b="1" dirty="0" err="1">
                <a:solidFill>
                  <a:srgbClr val="3894BF"/>
                </a:solidFill>
              </a:rPr>
              <a:t>Apx</a:t>
            </a:r>
            <a:r>
              <a:rPr lang="en-US" b="1" dirty="0">
                <a:solidFill>
                  <a:srgbClr val="3894BF"/>
                </a:solidFill>
              </a:rPr>
              <a:t>.</a:t>
            </a:r>
            <a:r>
              <a:rPr lang="en-US" dirty="0"/>
              <a:t> </a:t>
            </a:r>
            <a:r>
              <a:rPr lang="en-US" b="1" dirty="0">
                <a:solidFill>
                  <a:srgbClr val="3894BF"/>
                </a:solidFill>
              </a:rPr>
              <a:t>Convex Set R</a:t>
            </a:r>
            <a:r>
              <a:rPr lang="en-US" dirty="0"/>
              <a:t> that has an </a:t>
            </a:r>
            <a:r>
              <a:rPr lang="en-US" b="1" dirty="0" err="1">
                <a:solidFill>
                  <a:srgbClr val="3894BF"/>
                </a:solidFill>
              </a:rPr>
              <a:t>Apx</a:t>
            </a:r>
            <a:r>
              <a:rPr lang="en-US" b="1" dirty="0">
                <a:solidFill>
                  <a:srgbClr val="3894BF"/>
                </a:solidFill>
              </a:rPr>
              <a:t>. Separation Oracle</a:t>
            </a:r>
            <a:r>
              <a:rPr lang="en-US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6CAD3F-11BF-7542-B177-0FF505D4F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631" y="3986530"/>
            <a:ext cx="233172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66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CB2A33-D76B-EE43-A846-6CB61EB650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3894BF"/>
                    </a:solidFill>
                  </a:rPr>
                  <a:t>Theorem: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>
                    <a:ea typeface="Cambria Math" panose="02040503050406030204" pitchFamily="18" charset="0"/>
                  </a:rPr>
                  <a:t>-approximate separation oracle </a:t>
                </a:r>
                <a:r>
                  <a:rPr lang="en-US" dirty="0">
                    <a:ea typeface="Cambria Math" panose="02040503050406030204" pitchFamily="18" charset="0"/>
                  </a:rPr>
                  <a:t>for random walk program </a:t>
                </a:r>
                <a:r>
                  <a:rPr lang="en-US" dirty="0"/>
                  <a:t>implies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-approximation algorithm</a:t>
                </a:r>
                <a:r>
                  <a:rPr lang="en-US" dirty="0"/>
                  <a:t> for quadratic maximization.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However, such </a:t>
                </a:r>
                <a:r>
                  <a:rPr lang="en-US" b="1" dirty="0"/>
                  <a:t>oracles</a:t>
                </a:r>
                <a:r>
                  <a:rPr lang="en-US" dirty="0"/>
                  <a:t> are </a:t>
                </a:r>
                <a:r>
                  <a:rPr lang="en-US" b="1" dirty="0"/>
                  <a:t>difficult to design directly </a:t>
                </a:r>
                <a:r>
                  <a:rPr lang="en-US" dirty="0"/>
                  <a:t>in many cases.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CB2A33-D76B-EE43-A846-6CB61EB650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814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DDA274-6EEE-5E44-B508-522192CD8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DD953-9FFD-5B41-A242-7F244D72D0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94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2F6B2-F01A-B444-BFBF-BE20F4D1B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Final Algorithm: </a:t>
            </a:r>
            <a:br>
              <a:rPr lang="en-US" b="1" dirty="0"/>
            </a:br>
            <a:r>
              <a:rPr lang="en-US" b="1" dirty="0"/>
              <a:t>Reduce to PSD quadratic maximization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4081E1-9373-FD49-AE7D-F708BDD087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3894BF"/>
                    </a:solidFill>
                  </a:rPr>
                  <a:t>Theorem: </a:t>
                </a:r>
                <a:r>
                  <a:rPr lang="en-US" dirty="0"/>
                  <a:t>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, </a:t>
                </a:r>
                <a:r>
                  <a:rPr lang="en-US" b="1" dirty="0"/>
                  <a:t>quadratic maximization</a:t>
                </a:r>
                <a:r>
                  <a:rPr lang="en-US" dirty="0"/>
                  <a:t> can be </a:t>
                </a:r>
                <a:r>
                  <a:rPr lang="en-US" b="1" dirty="0"/>
                  <a:t>reduced to</a:t>
                </a:r>
                <a:r>
                  <a:rPr lang="en-US" b="1" dirty="0">
                    <a:solidFill>
                      <a:srgbClr val="3894BF"/>
                    </a:solidFill>
                  </a:rPr>
                  <a:t> </a:t>
                </a:r>
                <a:r>
                  <a:rPr lang="en-US" dirty="0"/>
                  <a:t>a series of </a:t>
                </a:r>
                <a:r>
                  <a:rPr lang="en-US" b="1" dirty="0"/>
                  <a:t>PSD Quadratic Maximization</a:t>
                </a:r>
                <a:r>
                  <a:rPr lang="en-US" b="1" dirty="0">
                    <a:solidFill>
                      <a:srgbClr val="3894BF"/>
                    </a:solidFill>
                  </a:rPr>
                  <a:t> </a:t>
                </a:r>
                <a:r>
                  <a:rPr lang="en-US" dirty="0"/>
                  <a:t>Instances. </a:t>
                </a:r>
              </a:p>
              <a:p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b="1" dirty="0">
                    <a:solidFill>
                      <a:srgbClr val="3894BF"/>
                    </a:solidFill>
                  </a:rPr>
                  <a:t>PSD </a:t>
                </a:r>
                <a:r>
                  <a:rPr lang="en-US" dirty="0"/>
                  <a:t>Quadratic Maximization can then be </a:t>
                </a:r>
                <a:r>
                  <a:rPr lang="en-US" b="1" dirty="0">
                    <a:solidFill>
                      <a:srgbClr val="3894BF"/>
                    </a:solidFill>
                  </a:rPr>
                  <a:t>solved</a:t>
                </a:r>
                <a:r>
                  <a:rPr lang="en-US" dirty="0"/>
                  <a:t> by designing a</a:t>
                </a:r>
                <a:br>
                  <a:rPr lang="en-US" dirty="0"/>
                </a:br>
                <a:r>
                  <a:rPr lang="en-US" b="1" dirty="0">
                    <a:solidFill>
                      <a:srgbClr val="3894BF"/>
                    </a:solidFill>
                  </a:rPr>
                  <a:t>separation oracle </a:t>
                </a:r>
                <a:r>
                  <a:rPr lang="en-US" dirty="0"/>
                  <a:t>for a </a:t>
                </a:r>
                <a:r>
                  <a:rPr lang="en-US" b="1" dirty="0">
                    <a:solidFill>
                      <a:srgbClr val="3894BF"/>
                    </a:solidFill>
                  </a:rPr>
                  <a:t>different approximately convex relaxation</a:t>
                </a:r>
                <a:br>
                  <a:rPr lang="en-US" dirty="0"/>
                </a:br>
                <a:r>
                  <a:rPr lang="en-US" dirty="0"/>
                  <a:t>(Easier task in our cases of interest)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4081E1-9373-FD49-AE7D-F708BDD08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921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641A04-D9AF-EB4F-B75D-8D22EE4AD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Future Directions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CE6D27-D706-5942-96C2-4F86DBF69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39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DB58C-97F4-CB49-9B87-55DD74732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Is there a </a:t>
            </a:r>
            <a:r>
              <a:rPr lang="en-US" b="1" dirty="0">
                <a:solidFill>
                  <a:srgbClr val="3894BF"/>
                </a:solidFill>
              </a:rPr>
              <a:t>generic algorithm </a:t>
            </a:r>
            <a:r>
              <a:rPr lang="en-US" b="1" dirty="0"/>
              <a:t>for</a:t>
            </a:r>
            <a:br>
              <a:rPr lang="en-US" b="1" dirty="0">
                <a:solidFill>
                  <a:srgbClr val="3894BF"/>
                </a:solidFill>
              </a:rPr>
            </a:br>
            <a:r>
              <a:rPr lang="en-US" b="1" dirty="0">
                <a:solidFill>
                  <a:srgbClr val="3894BF"/>
                </a:solidFill>
              </a:rPr>
              <a:t>polynomial maximization </a:t>
            </a:r>
            <a:r>
              <a:rPr lang="en-US" b="1" dirty="0"/>
              <a:t>over convex sets?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E6822-F144-4741-AC06-1FA8CDC8AB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br>
              <a:rPr lang="en-US" b="1" dirty="0">
                <a:solidFill>
                  <a:srgbClr val="3894BF"/>
                </a:solidFill>
              </a:rPr>
            </a:br>
            <a:r>
              <a:rPr lang="en-US" sz="3200" b="1" dirty="0">
                <a:solidFill>
                  <a:srgbClr val="3894BF"/>
                </a:solidFill>
              </a:rPr>
              <a:t>Generic convex relaxation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tx1"/>
                </a:solidFill>
              </a:rPr>
              <a:t>optimal for </a:t>
            </a:r>
            <a:r>
              <a:rPr lang="en-US" sz="3200" b="1" dirty="0">
                <a:solidFill>
                  <a:schemeClr val="tx1"/>
                </a:solidFill>
              </a:rPr>
              <a:t>every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rgbClr val="3894BF"/>
                </a:solidFill>
              </a:rPr>
              <a:t>constraint satisfaction problem </a:t>
            </a:r>
            <a:r>
              <a:rPr lang="en-US" sz="3200" dirty="0">
                <a:solidFill>
                  <a:schemeClr val="tx1"/>
                </a:solidFill>
              </a:rPr>
              <a:t>assuming UGC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[Raghavendra’08]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8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2609CF-1B62-C74C-BA20-E6A43203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117CCC-7CB0-3746-A786-4610B450C4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97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F24CD-B436-1649-A3FD-E4415930E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3351A6-CC39-A34B-9F2C-271BB6F2B3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When C is the </a:t>
                </a:r>
                <a:r>
                  <a:rPr lang="en-US" b="1" dirty="0">
                    <a:solidFill>
                      <a:srgbClr val="3894BF"/>
                    </a:solidFill>
                  </a:rPr>
                  <a:t>sphere</a:t>
                </a:r>
                <a:r>
                  <a:rPr lang="en-US" dirty="0"/>
                  <a:t>, corresponds to </a:t>
                </a:r>
                <a:br>
                  <a:rPr lang="en-US" dirty="0"/>
                </a:br>
                <a:r>
                  <a:rPr lang="en-US" b="1" dirty="0">
                    <a:solidFill>
                      <a:srgbClr val="3894BF"/>
                    </a:solidFill>
                  </a:rPr>
                  <a:t>max eigenvalue </a:t>
                </a:r>
                <a:r>
                  <a:rPr lang="en-US" dirty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br>
                  <a:rPr lang="en-US" dirty="0">
                    <a:solidFill>
                      <a:schemeClr val="tx1"/>
                    </a:solidFill>
                  </a:rPr>
                </a:br>
                <a:br>
                  <a:rPr lang="en-US" b="1" dirty="0">
                    <a:solidFill>
                      <a:srgbClr val="3894BF"/>
                    </a:solidFill>
                  </a:rPr>
                </a:br>
                <a:r>
                  <a:rPr lang="en-US" b="1" dirty="0">
                    <a:solidFill>
                      <a:srgbClr val="3894BF"/>
                    </a:solidFill>
                  </a:rPr>
                  <a:t>Exactly computable </a:t>
                </a:r>
                <a:r>
                  <a:rPr lang="en-US" dirty="0"/>
                  <a:t>in polynomial time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br>
                  <a:rPr lang="en-US" dirty="0"/>
                </a:br>
                <a:r>
                  <a:rPr lang="en-US" dirty="0"/>
                  <a:t>When C is the </a:t>
                </a:r>
                <a:r>
                  <a:rPr lang="en-US" b="1" dirty="0">
                    <a:solidFill>
                      <a:srgbClr val="3894BF"/>
                    </a:solidFill>
                  </a:rPr>
                  <a:t>hypercube</a:t>
                </a:r>
                <a:r>
                  <a:rPr lang="en-US" dirty="0"/>
                  <a:t>, corresponds to </a:t>
                </a:r>
                <a:r>
                  <a:rPr lang="en-US" b="1" dirty="0">
                    <a:solidFill>
                      <a:srgbClr val="3894BF"/>
                    </a:solidFill>
                  </a:rPr>
                  <a:t>Max-Cut</a:t>
                </a:r>
                <a:br>
                  <a:rPr lang="en-US" b="1" dirty="0">
                    <a:solidFill>
                      <a:srgbClr val="3894BF"/>
                    </a:solidFill>
                  </a:rPr>
                </a:br>
                <a:r>
                  <a:rPr lang="en-US" dirty="0"/>
                  <a:t>when</a:t>
                </a:r>
                <a:r>
                  <a:rPr lang="en-US" b="1" dirty="0">
                    <a:solidFill>
                      <a:srgbClr val="3894B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𝐐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edge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nary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b="1" dirty="0">
                    <a:solidFill>
                      <a:srgbClr val="3894BF"/>
                    </a:solidFill>
                  </a:rPr>
                </a:br>
                <a:br>
                  <a:rPr lang="en-US" b="1" dirty="0">
                    <a:solidFill>
                      <a:srgbClr val="3894BF"/>
                    </a:solidFill>
                  </a:rPr>
                </a:b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3894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3894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solidFill>
                          <a:srgbClr val="3894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𝟏𝟑𝟖</m:t>
                    </m:r>
                    <m:r>
                      <a:rPr lang="en-US" b="1" i="1" smtClean="0">
                        <a:solidFill>
                          <a:srgbClr val="3894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b="1" dirty="0">
                    <a:solidFill>
                      <a:srgbClr val="3894BF"/>
                    </a:solidFill>
                  </a:rPr>
                  <a:t> approximation </a:t>
                </a:r>
                <a:r>
                  <a:rPr lang="en-US" dirty="0"/>
                  <a:t>in polynomial time. </a:t>
                </a:r>
                <a:br>
                  <a:rPr lang="en-US" dirty="0"/>
                </a:b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dirty="0" err="1">
                    <a:solidFill>
                      <a:schemeClr val="bg1">
                        <a:lumMod val="50000"/>
                      </a:schemeClr>
                    </a:solidFill>
                  </a:rPr>
                  <a:t>Goemans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Williamson ‘95]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3351A6-CC39-A34B-9F2C-271BB6F2B3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46AC2E3-2CCE-394F-B5EC-004622B10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1188058"/>
            <a:ext cx="2286000" cy="2482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3109D-43AA-8A45-8961-0F5F0EF9E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7800" y="3805845"/>
            <a:ext cx="1965960" cy="213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8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62F6-9B8C-B842-8FDA-C81A8B0C7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Example: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F6830-2D37-2E4A-B795-D407256BC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3894BF"/>
                </a:solidFill>
              </a:rPr>
              <a:t>Robust Principal Component Analysis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b="1" dirty="0"/>
              <a:t>Find</a:t>
            </a:r>
            <a:r>
              <a:rPr lang="en-US" dirty="0"/>
              <a:t> the </a:t>
            </a:r>
            <a:r>
              <a:rPr lang="en-US" b="1" dirty="0"/>
              <a:t>subspace</a:t>
            </a:r>
            <a:r>
              <a:rPr lang="en-US" dirty="0"/>
              <a:t> closest to a given </a:t>
            </a:r>
            <a:br>
              <a:rPr lang="en-US" dirty="0"/>
            </a:br>
            <a:r>
              <a:rPr lang="en-US" dirty="0"/>
              <a:t>set of n vectors.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Constant factor </a:t>
            </a:r>
            <a:r>
              <a:rPr lang="en-US" dirty="0"/>
              <a:t>approximation known. 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757D5F75-3545-BD4E-84ED-E42BC2CFA800}"/>
              </a:ext>
            </a:extLst>
          </p:cNvPr>
          <p:cNvSpPr/>
          <p:nvPr/>
        </p:nvSpPr>
        <p:spPr>
          <a:xfrm rot="1883423">
            <a:off x="8168964" y="2426547"/>
            <a:ext cx="2066184" cy="1908519"/>
          </a:xfrm>
          <a:prstGeom prst="parallelogram">
            <a:avLst/>
          </a:prstGeom>
          <a:solidFill>
            <a:srgbClr val="4472C4">
              <a:alpha val="3058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7145A17-95AD-8C45-88C0-7C871EF4214D}"/>
              </a:ext>
            </a:extLst>
          </p:cNvPr>
          <p:cNvCxnSpPr>
            <a:cxnSpLocks/>
          </p:cNvCxnSpPr>
          <p:nvPr/>
        </p:nvCxnSpPr>
        <p:spPr>
          <a:xfrm flipV="1">
            <a:off x="9173030" y="2427513"/>
            <a:ext cx="246742" cy="10014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1709DF1-B5A3-0643-B5C8-5944A021E769}"/>
              </a:ext>
            </a:extLst>
          </p:cNvPr>
          <p:cNvCxnSpPr>
            <a:cxnSpLocks/>
          </p:cNvCxnSpPr>
          <p:nvPr/>
        </p:nvCxnSpPr>
        <p:spPr>
          <a:xfrm>
            <a:off x="9173030" y="3429000"/>
            <a:ext cx="493484" cy="5805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B929311-5A3A-FA42-8709-1E89394B7EC2}"/>
              </a:ext>
            </a:extLst>
          </p:cNvPr>
          <p:cNvCxnSpPr>
            <a:cxnSpLocks/>
          </p:cNvCxnSpPr>
          <p:nvPr/>
        </p:nvCxnSpPr>
        <p:spPr>
          <a:xfrm flipV="1">
            <a:off x="9173030" y="3071247"/>
            <a:ext cx="1357084" cy="3577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BD82838-DDB6-4B42-A313-63A822B32249}"/>
              </a:ext>
            </a:extLst>
          </p:cNvPr>
          <p:cNvCxnSpPr/>
          <p:nvPr/>
        </p:nvCxnSpPr>
        <p:spPr>
          <a:xfrm flipH="1">
            <a:off x="8220567" y="3429000"/>
            <a:ext cx="981489" cy="2902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2A08678-84FD-CD48-80FA-E20AFE5468F7}"/>
              </a:ext>
            </a:extLst>
          </p:cNvPr>
          <p:cNvCxnSpPr>
            <a:endCxn id="8" idx="1"/>
          </p:cNvCxnSpPr>
          <p:nvPr/>
        </p:nvCxnSpPr>
        <p:spPr>
          <a:xfrm flipV="1">
            <a:off x="9201205" y="2690475"/>
            <a:ext cx="701541" cy="73852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75D7E13-102C-8D47-A72E-29301DE24F5B}"/>
              </a:ext>
            </a:extLst>
          </p:cNvPr>
          <p:cNvCxnSpPr/>
          <p:nvPr/>
        </p:nvCxnSpPr>
        <p:spPr>
          <a:xfrm flipH="1" flipV="1">
            <a:off x="8309430" y="3250123"/>
            <a:ext cx="882943" cy="178876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63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FD202-A771-924C-8933-28ABA238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Example: Small Set 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AC2A6-B833-254E-979C-86A88D471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Find the </a:t>
            </a:r>
            <a:r>
              <a:rPr lang="en-US" b="1" dirty="0"/>
              <a:t>most expanding small set</a:t>
            </a:r>
            <a:r>
              <a:rPr lang="en-US" b="1" dirty="0">
                <a:solidFill>
                  <a:srgbClr val="3894BF"/>
                </a:solidFill>
              </a:rPr>
              <a:t> </a:t>
            </a:r>
            <a:r>
              <a:rPr lang="en-US" dirty="0"/>
              <a:t>S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[Raghavendra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Steurer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‘10]:</a:t>
            </a:r>
            <a:br>
              <a:rPr lang="en-US" dirty="0"/>
            </a:br>
            <a:r>
              <a:rPr lang="en-US" b="1" dirty="0">
                <a:solidFill>
                  <a:srgbClr val="3894BF"/>
                </a:solidFill>
              </a:rPr>
              <a:t>Small Set Expansion Hypothesis (SSEH):</a:t>
            </a:r>
            <a:br>
              <a:rPr lang="en-US" b="1" dirty="0">
                <a:solidFill>
                  <a:srgbClr val="3894BF"/>
                </a:solidFill>
              </a:rPr>
            </a:br>
            <a:r>
              <a:rPr lang="en-US" dirty="0"/>
              <a:t>NP-Hard to approximate within any </a:t>
            </a:r>
            <a:br>
              <a:rPr lang="en-US" dirty="0"/>
            </a:br>
            <a:r>
              <a:rPr lang="en-US" dirty="0"/>
              <a:t>constant factor.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51285F-DCA8-FB46-99D4-C84D4EBA0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600" y="819057"/>
            <a:ext cx="4140200" cy="53579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5FC255-DC12-C740-9DCF-5B73F8F78105}"/>
              </a:ext>
            </a:extLst>
          </p:cNvPr>
          <p:cNvSpPr/>
          <p:nvPr/>
        </p:nvSpPr>
        <p:spPr>
          <a:xfrm>
            <a:off x="8172450" y="4429125"/>
            <a:ext cx="2457450" cy="528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12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C4E55F84-EE35-CC4E-867C-40417DA4C0E1}"/>
              </a:ext>
            </a:extLst>
          </p:cNvPr>
          <p:cNvSpPr txBox="1"/>
          <p:nvPr/>
        </p:nvSpPr>
        <p:spPr>
          <a:xfrm>
            <a:off x="4379118" y="3107202"/>
            <a:ext cx="2957513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Quadratic Maximization</a:t>
            </a:r>
            <a:br>
              <a:rPr lang="en-US" sz="2000" b="1" dirty="0"/>
            </a:br>
            <a:r>
              <a:rPr lang="en-US" sz="2000" b="1" dirty="0"/>
              <a:t>over Convex Sets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9673BF-8A84-A74A-BCF1-48B95842FCD4}"/>
              </a:ext>
            </a:extLst>
          </p:cNvPr>
          <p:cNvSpPr txBox="1"/>
          <p:nvPr/>
        </p:nvSpPr>
        <p:spPr>
          <a:xfrm>
            <a:off x="3243262" y="1357311"/>
            <a:ext cx="5243513" cy="95410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Quantum Computation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82AE5E-C787-8449-97DB-8CAFFB5F6FDD}"/>
              </a:ext>
            </a:extLst>
          </p:cNvPr>
          <p:cNvSpPr txBox="1"/>
          <p:nvPr/>
        </p:nvSpPr>
        <p:spPr>
          <a:xfrm>
            <a:off x="3514725" y="1857375"/>
            <a:ext cx="2343150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Quantum Separability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BB28E5-ED52-9041-98B4-5F0C30B6A389}"/>
              </a:ext>
            </a:extLst>
          </p:cNvPr>
          <p:cNvSpPr txBox="1"/>
          <p:nvPr/>
        </p:nvSpPr>
        <p:spPr>
          <a:xfrm>
            <a:off x="6000750" y="1857375"/>
            <a:ext cx="2343150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894BF"/>
                </a:solidFill>
              </a:rPr>
              <a:t>Quantum XOR Games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CC4797-E76F-0B45-B1E1-3907CF63771D}"/>
              </a:ext>
            </a:extLst>
          </p:cNvPr>
          <p:cNvSpPr txBox="1"/>
          <p:nvPr/>
        </p:nvSpPr>
        <p:spPr>
          <a:xfrm>
            <a:off x="3243262" y="4752885"/>
            <a:ext cx="5243513" cy="150810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sz="2000" b="1" dirty="0"/>
              <a:t>Graph Optimization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D7614C-3DE4-B64B-91C7-190A67DEC5FD}"/>
              </a:ext>
            </a:extLst>
          </p:cNvPr>
          <p:cNvSpPr txBox="1"/>
          <p:nvPr/>
        </p:nvSpPr>
        <p:spPr>
          <a:xfrm>
            <a:off x="3457575" y="4891086"/>
            <a:ext cx="2343150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Small-Set Expansion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35FC58-D96E-AE4E-BC31-0D78A53FFC9C}"/>
              </a:ext>
            </a:extLst>
          </p:cNvPr>
          <p:cNvSpPr txBox="1"/>
          <p:nvPr/>
        </p:nvSpPr>
        <p:spPr>
          <a:xfrm>
            <a:off x="5972175" y="4891086"/>
            <a:ext cx="2343150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Densest k-Subgraph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845885-05A3-1145-9A5A-D1AE36F32CA4}"/>
              </a:ext>
            </a:extLst>
          </p:cNvPr>
          <p:cNvSpPr txBox="1"/>
          <p:nvPr/>
        </p:nvSpPr>
        <p:spPr>
          <a:xfrm>
            <a:off x="3457575" y="5375983"/>
            <a:ext cx="2343150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894BF"/>
                </a:solidFill>
              </a:rPr>
              <a:t>Graph Regularity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159EDD-46F2-254C-9DF1-A426C16C11EF}"/>
              </a:ext>
            </a:extLst>
          </p:cNvPr>
          <p:cNvSpPr txBox="1"/>
          <p:nvPr/>
        </p:nvSpPr>
        <p:spPr>
          <a:xfrm>
            <a:off x="5972175" y="5375983"/>
            <a:ext cx="2343150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894BF"/>
                </a:solidFill>
              </a:rPr>
              <a:t>Max-Cut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FE68DDB-1C9E-194C-9857-2467965EA2E8}"/>
              </a:ext>
            </a:extLst>
          </p:cNvPr>
          <p:cNvSpPr txBox="1"/>
          <p:nvPr/>
        </p:nvSpPr>
        <p:spPr>
          <a:xfrm>
            <a:off x="8927307" y="1857375"/>
            <a:ext cx="2343150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Game Theory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E4A0872-DACF-104F-88D4-5CBC56E22643}"/>
              </a:ext>
            </a:extLst>
          </p:cNvPr>
          <p:cNvSpPr txBox="1"/>
          <p:nvPr/>
        </p:nvSpPr>
        <p:spPr>
          <a:xfrm>
            <a:off x="8927307" y="2888654"/>
            <a:ext cx="2940844" cy="67710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Sparsest Vector in Subspace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2000" b="1" dirty="0"/>
              <a:t>Compressed Sensing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8256135-8E7F-804C-8D58-6261A65CDCA0}"/>
              </a:ext>
            </a:extLst>
          </p:cNvPr>
          <p:cNvSpPr txBox="1"/>
          <p:nvPr/>
        </p:nvSpPr>
        <p:spPr>
          <a:xfrm>
            <a:off x="290512" y="2888654"/>
            <a:ext cx="2512218" cy="67710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894BF"/>
                </a:solidFill>
              </a:rPr>
              <a:t>Robust PCA</a:t>
            </a:r>
            <a:br>
              <a:rPr lang="en-US" b="1" dirty="0">
                <a:solidFill>
                  <a:srgbClr val="3894BF"/>
                </a:solidFill>
              </a:rPr>
            </a:br>
            <a:r>
              <a:rPr lang="en-US" sz="2000" b="1" dirty="0"/>
              <a:t>Machine Learning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08CF980-98B6-2E4E-A1A7-9B7D7BD2BD08}"/>
              </a:ext>
            </a:extLst>
          </p:cNvPr>
          <p:cNvSpPr txBox="1"/>
          <p:nvPr/>
        </p:nvSpPr>
        <p:spPr>
          <a:xfrm>
            <a:off x="8939212" y="4021173"/>
            <a:ext cx="2343150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Statistical Physics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7A1000B-7417-7940-9A13-4D29E6570F65}"/>
              </a:ext>
            </a:extLst>
          </p:cNvPr>
          <p:cNvSpPr txBox="1"/>
          <p:nvPr/>
        </p:nvSpPr>
        <p:spPr>
          <a:xfrm>
            <a:off x="573878" y="4891085"/>
            <a:ext cx="2228852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3894BF"/>
                </a:solidFill>
              </a:rPr>
              <a:t>Grothendieck’s</a:t>
            </a:r>
            <a:r>
              <a:rPr lang="en-US" b="1" dirty="0">
                <a:solidFill>
                  <a:srgbClr val="3894BF"/>
                </a:solidFill>
              </a:rPr>
              <a:t> Inequality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5209DC8-A5A3-6747-84D5-3E6ABE45DBF4}"/>
              </a:ext>
            </a:extLst>
          </p:cNvPr>
          <p:cNvSpPr txBox="1"/>
          <p:nvPr/>
        </p:nvSpPr>
        <p:spPr>
          <a:xfrm>
            <a:off x="465055" y="1834075"/>
            <a:ext cx="2343150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Complexity Theory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EC3B466-E575-1B4F-829B-8890844DA607}"/>
              </a:ext>
            </a:extLst>
          </p:cNvPr>
          <p:cNvSpPr txBox="1"/>
          <p:nvPr/>
        </p:nvSpPr>
        <p:spPr>
          <a:xfrm>
            <a:off x="8939212" y="4891086"/>
            <a:ext cx="2343150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Constraint Satisfaction Problems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BC13DB3-09BE-714F-9C90-C0A3737EE204}"/>
              </a:ext>
            </a:extLst>
          </p:cNvPr>
          <p:cNvCxnSpPr>
            <a:stCxn id="20" idx="3"/>
          </p:cNvCxnSpPr>
          <p:nvPr/>
        </p:nvCxnSpPr>
        <p:spPr>
          <a:xfrm flipV="1">
            <a:off x="7336631" y="2226707"/>
            <a:ext cx="1602581" cy="12344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D38F728-A5B7-3441-8C83-4F3C37969BF1}"/>
              </a:ext>
            </a:extLst>
          </p:cNvPr>
          <p:cNvCxnSpPr>
            <a:stCxn id="20" idx="3"/>
            <a:endCxn id="48" idx="1"/>
          </p:cNvCxnSpPr>
          <p:nvPr/>
        </p:nvCxnSpPr>
        <p:spPr>
          <a:xfrm flipV="1">
            <a:off x="7336631" y="3227208"/>
            <a:ext cx="1590676" cy="2339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DBA248C-5478-5745-AB35-EB17B960472F}"/>
              </a:ext>
            </a:extLst>
          </p:cNvPr>
          <p:cNvCxnSpPr>
            <a:stCxn id="20" idx="3"/>
            <a:endCxn id="50" idx="1"/>
          </p:cNvCxnSpPr>
          <p:nvPr/>
        </p:nvCxnSpPr>
        <p:spPr>
          <a:xfrm>
            <a:off x="7336631" y="3461145"/>
            <a:ext cx="1602581" cy="744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C4F5ADB-567A-1243-BC44-C694D4B733F0}"/>
              </a:ext>
            </a:extLst>
          </p:cNvPr>
          <p:cNvCxnSpPr>
            <a:cxnSpLocks/>
            <a:stCxn id="20" idx="3"/>
            <a:endCxn id="53" idx="1"/>
          </p:cNvCxnSpPr>
          <p:nvPr/>
        </p:nvCxnSpPr>
        <p:spPr>
          <a:xfrm>
            <a:off x="7336631" y="3461145"/>
            <a:ext cx="1602581" cy="1753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C504AE0-5378-094A-891C-111EA3695D4F}"/>
              </a:ext>
            </a:extLst>
          </p:cNvPr>
          <p:cNvCxnSpPr>
            <a:stCxn id="20" idx="2"/>
            <a:endCxn id="27" idx="0"/>
          </p:cNvCxnSpPr>
          <p:nvPr/>
        </p:nvCxnSpPr>
        <p:spPr>
          <a:xfrm>
            <a:off x="5857875" y="3815088"/>
            <a:ext cx="1285875" cy="10759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579CB66-349D-BE44-9A27-94115F17EE07}"/>
              </a:ext>
            </a:extLst>
          </p:cNvPr>
          <p:cNvCxnSpPr>
            <a:stCxn id="20" idx="2"/>
            <a:endCxn id="26" idx="0"/>
          </p:cNvCxnSpPr>
          <p:nvPr/>
        </p:nvCxnSpPr>
        <p:spPr>
          <a:xfrm flipH="1">
            <a:off x="4629150" y="3815088"/>
            <a:ext cx="1228725" cy="10759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2F96C83-B228-6646-BC0D-D99651AF618D}"/>
              </a:ext>
            </a:extLst>
          </p:cNvPr>
          <p:cNvCxnSpPr>
            <a:stCxn id="20" idx="2"/>
            <a:endCxn id="31" idx="0"/>
          </p:cNvCxnSpPr>
          <p:nvPr/>
        </p:nvCxnSpPr>
        <p:spPr>
          <a:xfrm flipH="1">
            <a:off x="4629150" y="3815088"/>
            <a:ext cx="1228725" cy="15608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231A4C0-4299-F048-856B-4F226021ED9F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5857875" y="3815088"/>
            <a:ext cx="1314450" cy="15608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CD1211B-4194-E94C-9466-D15183C261F4}"/>
              </a:ext>
            </a:extLst>
          </p:cNvPr>
          <p:cNvCxnSpPr>
            <a:cxnSpLocks/>
            <a:stCxn id="20" idx="1"/>
            <a:endCxn id="49" idx="3"/>
          </p:cNvCxnSpPr>
          <p:nvPr/>
        </p:nvCxnSpPr>
        <p:spPr>
          <a:xfrm flipH="1" flipV="1">
            <a:off x="2802730" y="3227208"/>
            <a:ext cx="1576388" cy="2339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BE7AF55-2090-BB4C-8CD2-DC4B1A7D7F4C}"/>
              </a:ext>
            </a:extLst>
          </p:cNvPr>
          <p:cNvCxnSpPr>
            <a:stCxn id="20" idx="1"/>
            <a:endCxn id="52" idx="3"/>
          </p:cNvCxnSpPr>
          <p:nvPr/>
        </p:nvCxnSpPr>
        <p:spPr>
          <a:xfrm flipH="1" flipV="1">
            <a:off x="2808205" y="2018741"/>
            <a:ext cx="1570913" cy="14424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40F71E28-D0E6-EE40-9906-A2D655A3A24E}"/>
              </a:ext>
            </a:extLst>
          </p:cNvPr>
          <p:cNvCxnSpPr>
            <a:stCxn id="20" idx="1"/>
            <a:endCxn id="51" idx="3"/>
          </p:cNvCxnSpPr>
          <p:nvPr/>
        </p:nvCxnSpPr>
        <p:spPr>
          <a:xfrm flipH="1">
            <a:off x="2802730" y="3461145"/>
            <a:ext cx="1576388" cy="17531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DB90732A-A19F-1642-A426-97A8A5F76B12}"/>
              </a:ext>
            </a:extLst>
          </p:cNvPr>
          <p:cNvCxnSpPr>
            <a:stCxn id="20" idx="0"/>
            <a:endCxn id="23" idx="2"/>
          </p:cNvCxnSpPr>
          <p:nvPr/>
        </p:nvCxnSpPr>
        <p:spPr>
          <a:xfrm flipV="1">
            <a:off x="5857875" y="2226707"/>
            <a:ext cx="1314450" cy="880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3CD9A22-56C6-B148-887E-954B517C457E}"/>
              </a:ext>
            </a:extLst>
          </p:cNvPr>
          <p:cNvCxnSpPr>
            <a:cxnSpLocks/>
            <a:stCxn id="20" idx="0"/>
            <a:endCxn id="22" idx="2"/>
          </p:cNvCxnSpPr>
          <p:nvPr/>
        </p:nvCxnSpPr>
        <p:spPr>
          <a:xfrm flipH="1" flipV="1">
            <a:off x="4686300" y="2226707"/>
            <a:ext cx="1171575" cy="880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D7F1FA9F-ABEF-A042-9F06-65735689FEF2}"/>
              </a:ext>
            </a:extLst>
          </p:cNvPr>
          <p:cNvSpPr txBox="1"/>
          <p:nvPr/>
        </p:nvSpPr>
        <p:spPr>
          <a:xfrm>
            <a:off x="459580" y="4021173"/>
            <a:ext cx="2343150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894BF"/>
                </a:solidFill>
              </a:rPr>
              <a:t>Clustering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7C9F3867-2D30-6349-8A02-1B120E707B3E}"/>
              </a:ext>
            </a:extLst>
          </p:cNvPr>
          <p:cNvCxnSpPr>
            <a:stCxn id="20" idx="1"/>
            <a:endCxn id="93" idx="3"/>
          </p:cNvCxnSpPr>
          <p:nvPr/>
        </p:nvCxnSpPr>
        <p:spPr>
          <a:xfrm flipH="1">
            <a:off x="2802730" y="3461145"/>
            <a:ext cx="1576388" cy="744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055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C0FE1-6FFA-4449-9870-347E333C1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3894BF"/>
                </a:solidFill>
              </a:rPr>
              <a:t>Unified theory </a:t>
            </a:r>
            <a:r>
              <a:rPr lang="en-US" sz="4000" b="1" dirty="0"/>
              <a:t>of the </a:t>
            </a:r>
            <a:r>
              <a:rPr lang="en-US" sz="4000" b="1" dirty="0">
                <a:solidFill>
                  <a:srgbClr val="3894BF"/>
                </a:solidFill>
              </a:rPr>
              <a:t>approximability </a:t>
            </a:r>
            <a:r>
              <a:rPr lang="en-US" sz="4000" b="1" dirty="0"/>
              <a:t>of</a:t>
            </a:r>
            <a:r>
              <a:rPr lang="en-US" sz="4000" b="1" dirty="0">
                <a:solidFill>
                  <a:srgbClr val="3894BF"/>
                </a:solidFill>
              </a:rPr>
              <a:t> </a:t>
            </a:r>
            <a:br>
              <a:rPr lang="en-US" sz="4000" b="1" dirty="0">
                <a:solidFill>
                  <a:srgbClr val="3894BF"/>
                </a:solidFill>
              </a:rPr>
            </a:br>
            <a:r>
              <a:rPr lang="en-US" sz="4000" b="1" dirty="0"/>
              <a:t>quadratic maximization over convex sets?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58A11-B190-4F4E-A5D1-F35C40645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Hope: </a:t>
            </a:r>
            <a:r>
              <a:rPr lang="en-US" dirty="0"/>
              <a:t>Theory leads to new </a:t>
            </a:r>
            <a:r>
              <a:rPr lang="en-US" b="1" dirty="0">
                <a:solidFill>
                  <a:srgbClr val="3894BF"/>
                </a:solidFill>
              </a:rPr>
              <a:t>algorithmic </a:t>
            </a:r>
            <a:r>
              <a:rPr lang="en-US" dirty="0"/>
              <a:t>and </a:t>
            </a:r>
            <a:r>
              <a:rPr lang="en-US" b="1" dirty="0">
                <a:solidFill>
                  <a:srgbClr val="3894BF"/>
                </a:solidFill>
              </a:rPr>
              <a:t>impossibility </a:t>
            </a:r>
            <a:r>
              <a:rPr lang="en-US" dirty="0"/>
              <a:t>results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Approximability depends critically on certain </a:t>
            </a:r>
            <a:br>
              <a:rPr lang="en-US" dirty="0"/>
            </a:br>
            <a:r>
              <a:rPr lang="en-US" b="1" dirty="0">
                <a:solidFill>
                  <a:srgbClr val="3894BF"/>
                </a:solidFill>
              </a:rPr>
              <a:t>geometric invariants </a:t>
            </a:r>
            <a:r>
              <a:rPr lang="en-US" dirty="0"/>
              <a:t>of the </a:t>
            </a:r>
            <a:r>
              <a:rPr lang="en-US" b="1" dirty="0">
                <a:solidFill>
                  <a:srgbClr val="3894BF"/>
                </a:solidFill>
              </a:rPr>
              <a:t>convex set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(Informally, the </a:t>
            </a:r>
            <a:r>
              <a:rPr lang="en-US" b="1" dirty="0"/>
              <a:t>smoothness </a:t>
            </a:r>
            <a:r>
              <a:rPr lang="en-US" dirty="0"/>
              <a:t>is important)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30922</TotalTime>
  <Words>1270</Words>
  <Application>Microsoft Macintosh PowerPoint</Application>
  <PresentationFormat>Widescreen</PresentationFormat>
  <Paragraphs>192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Office Theme</vt:lpstr>
      <vt:lpstr>On the Approximability of Quadratic Maximization over Convex Sets</vt:lpstr>
      <vt:lpstr>Quadratic maximization over convex sets</vt:lpstr>
      <vt:lpstr>Quadratic maximization is rich and expressive</vt:lpstr>
      <vt:lpstr>Examples</vt:lpstr>
      <vt:lpstr>Examples</vt:lpstr>
      <vt:lpstr>Example: Machine Learning</vt:lpstr>
      <vt:lpstr>Example: Small Set Expansion</vt:lpstr>
      <vt:lpstr>PowerPoint Presentation</vt:lpstr>
      <vt:lpstr>Unified theory of the approximability of  quadratic maximization over convex sets?</vt:lpstr>
      <vt:lpstr>Approximability landscape for l_p-Balls</vt:lpstr>
      <vt:lpstr>l_p-Norms: ‖x‖_p≔(∑_i▒|x(i)|^p )^(1/p)   l_p-Ball ≔{x ┤|  ‖x‖_p≤1}</vt:lpstr>
      <vt:lpstr>Approximability landscape for l_p-Balls</vt:lpstr>
      <vt:lpstr>Geometric Invariant: Type-2</vt:lpstr>
      <vt:lpstr>Type-2 Value of C</vt:lpstr>
      <vt:lpstr>More about Type-2</vt:lpstr>
      <vt:lpstr>Type-2 of l_p-Balls</vt:lpstr>
      <vt:lpstr>Results</vt:lpstr>
      <vt:lpstr>Results: [Bhattiprolu Lee Naor 2021] A necessary condition for constant approximation</vt:lpstr>
      <vt:lpstr>Results: [Bhattiprolu Lee Naor 2021] Condition is also sufficient given symmetries</vt:lpstr>
      <vt:lpstr>Results: [Bhattiprolu Lee Naor 2021] In general, bounded Type-2 is insufficient</vt:lpstr>
      <vt:lpstr>Even within bounded Type-2 bodies, approximability landscape is nuanced. </vt:lpstr>
      <vt:lpstr>Results: [Bhattiprolu Lee Naor 2021] Generic algorithmic framework</vt:lpstr>
      <vt:lpstr>Results: [Bhattiprolu Lee Naor 2021] Generic Algorithmic Framework</vt:lpstr>
      <vt:lpstr>Results: [Bhattiprolu Lee Naor 2021] Generic algorithmic framework</vt:lpstr>
      <vt:lpstr>Sketch of Generic Algorithmic Framework</vt:lpstr>
      <vt:lpstr>Prior approaches in Special Cases</vt:lpstr>
      <vt:lpstr>First Insight: Abandon Convexity</vt:lpstr>
      <vt:lpstr>Generic approximately convex relaxation</vt:lpstr>
      <vt:lpstr>Generic approximately convex relaxation</vt:lpstr>
      <vt:lpstr>Approximate convex optimization</vt:lpstr>
      <vt:lpstr>PowerPoint Presentation</vt:lpstr>
      <vt:lpstr>Thank You</vt:lpstr>
      <vt:lpstr>Final Algorithm:  Reduce to PSD quadratic maximization</vt:lpstr>
      <vt:lpstr>Future Directions</vt:lpstr>
      <vt:lpstr>Is there a generic algorithm for polynomial maximization over convex sets?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Approximability of Polynomial Maximization over Convex Sets</dc:title>
  <dc:creator>Vijay Bhattiprolu</dc:creator>
  <cp:lastModifiedBy>Vijay Bhattiprolu</cp:lastModifiedBy>
  <cp:revision>34</cp:revision>
  <dcterms:created xsi:type="dcterms:W3CDTF">2022-01-06T06:15:15Z</dcterms:created>
  <dcterms:modified xsi:type="dcterms:W3CDTF">2022-10-29T11:03:17Z</dcterms:modified>
</cp:coreProperties>
</file>