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39"/>
  </p:notesMasterIdLst>
  <p:sldIdLst>
    <p:sldId id="540" r:id="rId3"/>
    <p:sldId id="541" r:id="rId4"/>
    <p:sldId id="542" r:id="rId5"/>
    <p:sldId id="543" r:id="rId6"/>
    <p:sldId id="544" r:id="rId7"/>
    <p:sldId id="545" r:id="rId8"/>
    <p:sldId id="366" r:id="rId9"/>
    <p:sldId id="367" r:id="rId10"/>
    <p:sldId id="546" r:id="rId11"/>
    <p:sldId id="532" r:id="rId12"/>
    <p:sldId id="533" r:id="rId13"/>
    <p:sldId id="547" r:id="rId14"/>
    <p:sldId id="534" r:id="rId15"/>
    <p:sldId id="535" r:id="rId16"/>
    <p:sldId id="536" r:id="rId17"/>
    <p:sldId id="537" r:id="rId18"/>
    <p:sldId id="538" r:id="rId19"/>
    <p:sldId id="539" r:id="rId20"/>
    <p:sldId id="510" r:id="rId21"/>
    <p:sldId id="511" r:id="rId22"/>
    <p:sldId id="548" r:id="rId23"/>
    <p:sldId id="512" r:id="rId24"/>
    <p:sldId id="519" r:id="rId25"/>
    <p:sldId id="513" r:id="rId26"/>
    <p:sldId id="514" r:id="rId27"/>
    <p:sldId id="516" r:id="rId28"/>
    <p:sldId id="529" r:id="rId29"/>
    <p:sldId id="521" r:id="rId30"/>
    <p:sldId id="522" r:id="rId31"/>
    <p:sldId id="523" r:id="rId32"/>
    <p:sldId id="524" r:id="rId33"/>
    <p:sldId id="526" r:id="rId34"/>
    <p:sldId id="527" r:id="rId35"/>
    <p:sldId id="525" r:id="rId36"/>
    <p:sldId id="531" r:id="rId37"/>
    <p:sldId id="549" r:id="rId38"/>
  </p:sldIdLst>
  <p:sldSz cx="9144000" cy="6858000" type="screen4x3"/>
  <p:notesSz cx="6858000" cy="9144000"/>
  <p:embeddedFontLst>
    <p:embeddedFont>
      <p:font typeface="CMR10" pitchFamily="34" charset="0"/>
      <p:regular r:id="rId40"/>
    </p:embeddedFont>
    <p:embeddedFont>
      <p:font typeface="CMMI10" pitchFamily="34" charset="0"/>
      <p:regular r:id="rId41"/>
    </p:embeddedFont>
    <p:embeddedFont>
      <p:font typeface="CMSY10ORIG" pitchFamily="34" charset="0"/>
      <p:regular r:id="rId42"/>
    </p:embeddedFont>
    <p:embeddedFont>
      <p:font typeface="CMSS8" pitchFamily="34" charset="0"/>
      <p:regular r:id="rId43"/>
    </p:embeddedFont>
    <p:embeddedFont>
      <p:font typeface="CMMI7" pitchFamily="34" charset="0"/>
      <p:regular r:id="rId44"/>
    </p:embeddedFont>
    <p:embeddedFont>
      <p:font typeface="CMEX10" pitchFamily="34" charset="0"/>
      <p:regular r:id="rId45"/>
    </p:embeddedFont>
    <p:embeddedFont>
      <p:font typeface="CMR7" pitchFamily="34" charset="0"/>
      <p:regular r:id="rId46"/>
    </p:embeddedFont>
    <p:embeddedFont>
      <p:font typeface="MSBM10" pitchFamily="34" charset="0"/>
      <p:regular r:id="rId47"/>
    </p:embeddedFont>
    <p:embeddedFont>
      <p:font typeface="CMSY7" pitchFamily="34" charset="0"/>
      <p:regular r:id="rId48"/>
    </p:embeddedFont>
    <p:embeddedFont>
      <p:font typeface="CMMI5" pitchFamily="34" charset="0"/>
      <p:regular r:id="rId49"/>
    </p:embeddedFont>
    <p:embeddedFont>
      <p:font typeface="MS PGothic" pitchFamily="34" charset="-128"/>
      <p:regular r:id="rId50"/>
    </p:embeddedFont>
    <p:embeddedFont>
      <p:font typeface="cmsy10" pitchFamily="34" charset="0"/>
      <p:regular r:id="rId51"/>
    </p:embeddedFont>
    <p:embeddedFont>
      <p:font typeface="Arial Unicode MS" pitchFamily="34" charset="-128"/>
      <p:regular r:id="rId52"/>
    </p:embeddedFont>
    <p:embeddedFont>
      <p:font typeface="Calibri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9"/>
    <a:srgbClr val="FFFFCC"/>
    <a:srgbClr val="993300"/>
    <a:srgbClr val="FAB300"/>
    <a:srgbClr val="CCECFF"/>
    <a:srgbClr val="FFFF78"/>
    <a:srgbClr val="CCFFCC"/>
    <a:srgbClr val="D1EDFF"/>
    <a:srgbClr val="D1D1D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4" autoAdjust="0"/>
    <p:restoredTop sz="73291" autoAdjust="0"/>
  </p:normalViewPr>
  <p:slideViewPr>
    <p:cSldViewPr snapToGrid="0">
      <p:cViewPr>
        <p:scale>
          <a:sx n="80" d="100"/>
          <a:sy n="80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050"/>
    </p:cViewPr>
  </p:sorterViewPr>
  <p:gridSpacing cx="74907775" cy="7490777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C2295B-6113-455B-B070-FC448A4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BC6D8-8967-4B85-ADAB-41D2177BF24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1606F-1108-46D2-9CD5-8A465EB656C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1606F-1108-46D2-9CD5-8A465EB656C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2295B-6113-455B-B070-FC448A434B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2295B-6113-455B-B070-FC448A434B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2295B-6113-455B-B070-FC448A434B7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2295B-6113-455B-B070-FC448A434B7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2295B-6113-455B-B070-FC448A434B7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2295B-6113-455B-B070-FC448A434B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2C7DC-62B0-47F6-A438-3362EF49A6C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1CD2D-EEA8-451F-B586-AF598750C4E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9428B-041C-4AD4-8DDE-3CA54CEC7C0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9428B-041C-4AD4-8DDE-3CA54CEC7C0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6033F-E366-4166-AD4A-786A8F23C57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9CC35-6F8F-4433-8CD5-41FB263157D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D041B-6635-4FE5-AEFC-228C5895587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B06E-239F-4DFF-AE5E-265F3C1E9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CDD1E-64A2-4326-8794-05446B49B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8FD-6AFB-43AF-8841-17A48D368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C384-4A60-45BD-A904-A73EB8CD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C2D0-2F91-4B09-9380-51A79DBC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640A-5947-427F-BB8E-E631CD87CE7C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6A2B-7E57-40F6-9DCC-944B56679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29FB-C2D6-46EA-B11E-AF2BBC8C5E9D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70F6-6CC3-4B1C-A284-48B357D50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6B29-91B7-4163-97FB-4F491A3F67ED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4733-CDEE-4963-9086-C76BB27D5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8BE72-1EE7-4249-AB6E-B5DD2AD9C29E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9949B-C1E5-45E1-8E54-D2659AB69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017AC-F516-4DE7-A13F-413D41B79DC5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129A-1415-40F3-812B-5F3C645CF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BBBA-A20B-441C-A396-3BF424911A6C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081F-08B9-42D8-93C2-474009567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A1585-2A95-4BFF-B8BA-9144FFDE8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DD2E-079A-4CA9-BFFF-C76E48057A5B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36EE-062C-4736-B68A-E71EEA5C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C68D-D022-4F63-9039-4A2CCD74EB48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6C89-6B9E-4D47-891B-62AE62A42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0514-E41B-4472-9399-E66B0D17BF15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F84-0ECE-4F1C-A5D8-B857C73E1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824D-3576-49C3-82AB-E8BCBB7FD01D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7FA56-30E8-48F6-B26A-37B335D71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29230-A8F9-4ED6-9D7E-5123F0609998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AF68-8357-443D-B721-863F5CB26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3316-5D13-4EE1-9DFA-40BDAFD27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EC0CE-76A0-42CE-8120-A969F8315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F524-1D4D-47A9-BB7F-2DCD46489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9F72-4B31-4F52-9338-5BF5B533A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3A37-AB8C-4F55-B15C-CDA66727D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7053-7105-414C-A893-2DDD627F9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AF959-2F8F-484D-9DBC-81655EE1C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AA3D87-9147-4985-BE5B-2965ADAE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CF617C-C869-4977-BED7-B4382C7EE646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1583AC-1611-45BE-92D7-E98468FCB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C&amp;O 750</a:t>
            </a:r>
            <a:br>
              <a:rPr lang="en-US" dirty="0" smtClean="0"/>
            </a:br>
            <a:r>
              <a:rPr lang="en-US" dirty="0" smtClean="0"/>
              <a:t>Randomized Algorithms</a:t>
            </a:r>
            <a:br>
              <a:rPr lang="en-US" dirty="0" smtClean="0"/>
            </a:br>
            <a:r>
              <a:rPr lang="en-US" dirty="0" smtClean="0"/>
              <a:t>Winter 2011</a:t>
            </a:r>
            <a:br>
              <a:rPr lang="en-US" dirty="0" smtClean="0"/>
            </a:br>
            <a:r>
              <a:rPr lang="en-US" dirty="0" smtClean="0"/>
              <a:t>Lecture 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705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Nicholas Harvey</a:t>
            </a: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9637"/>
          </a:xfrm>
        </p:spPr>
        <p:txBody>
          <a:bodyPr/>
          <a:lstStyle/>
          <a:p>
            <a:pPr eaLnBrk="1" hangingPunct="1"/>
            <a:r>
              <a:rPr lang="en-CA" smtClean="0"/>
              <a:t>Matching &amp; Tutte Matrix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408113"/>
            <a:ext cx="8715375" cy="1908175"/>
          </a:xfrm>
        </p:spPr>
        <p:txBody>
          <a:bodyPr/>
          <a:lstStyle/>
          <a:p>
            <a:pPr eaLnBrk="1" hangingPunct="1"/>
            <a:r>
              <a:rPr lang="en-CA" smtClean="0"/>
              <a:t>Let G=(V,E) be a graph</a:t>
            </a:r>
          </a:p>
          <a:p>
            <a:pPr eaLnBrk="1" hangingPunct="1"/>
            <a:r>
              <a:rPr lang="en-CA" altLang="ja-JP" smtClean="0">
                <a:ea typeface="MS PGothic" pitchFamily="34" charset="-128"/>
                <a:sym typeface="Symbol" pitchFamily="18" charset="2"/>
              </a:rPr>
              <a:t>Define </a:t>
            </a:r>
            <a:r>
              <a:rPr lang="en-US" altLang="ja-JP" smtClean="0">
                <a:ea typeface="MS PGothic" pitchFamily="34" charset="-128"/>
              </a:rPr>
              <a:t>variable x</a:t>
            </a:r>
            <a:r>
              <a:rPr lang="en-US" altLang="ja-JP" baseline="-25000" smtClean="0">
                <a:ea typeface="MS PGothic" pitchFamily="34" charset="-128"/>
              </a:rPr>
              <a:t>{u,v}  </a:t>
            </a:r>
            <a:r>
              <a:rPr lang="en-CA" altLang="ja-JP" smtClean="0">
                <a:ea typeface="MS PGothic" pitchFamily="34" charset="-128"/>
                <a:sym typeface="Symbol" pitchFamily="18" charset="2"/>
              </a:rPr>
              <a:t></a:t>
            </a:r>
            <a:r>
              <a:rPr lang="en-CA" smtClean="0"/>
              <a:t>{u,v}</a:t>
            </a:r>
            <a:r>
              <a:rPr lang="en-CA" altLang="ja-JP" smtClean="0">
                <a:ea typeface="MS PGothic" pitchFamily="34" charset="-128"/>
              </a:rPr>
              <a:t>∈</a:t>
            </a:r>
            <a:r>
              <a:rPr lang="en-US" altLang="ja-JP" smtClean="0">
                <a:ea typeface="MS PGothic" pitchFamily="34" charset="-128"/>
              </a:rPr>
              <a:t>E</a:t>
            </a:r>
          </a:p>
          <a:p>
            <a:pPr eaLnBrk="1" hangingPunct="1"/>
            <a:r>
              <a:rPr lang="en-CA" smtClean="0"/>
              <a:t>Define a skew-symmetric matrix T s.t.</a:t>
            </a:r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3184525" y="3292475"/>
            <a:ext cx="265113" cy="1265238"/>
          </a:xfrm>
          <a:prstGeom prst="leftBrace">
            <a:avLst>
              <a:gd name="adj1" fmla="val 3977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90725" y="3638550"/>
            <a:ext cx="1138238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3200"/>
              <a:t>T</a:t>
            </a:r>
            <a:r>
              <a:rPr lang="en-CA" sz="3200" baseline="-25000"/>
              <a:t>u,v</a:t>
            </a:r>
            <a:r>
              <a:rPr lang="en-CA" sz="3200"/>
              <a:t> =</a:t>
            </a:r>
            <a:endParaRPr lang="en-US" sz="32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495675" y="3287713"/>
            <a:ext cx="1389063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ja-JP" sz="2800" dirty="0">
                <a:ea typeface="MS PGothic" pitchFamily="34" charset="-128"/>
              </a:rPr>
              <a:t>±</a:t>
            </a:r>
            <a:r>
              <a:rPr lang="en-US" altLang="ja-JP" sz="3200" dirty="0">
                <a:ea typeface="MS PGothic" pitchFamily="34" charset="-128"/>
              </a:rPr>
              <a:t> </a:t>
            </a:r>
            <a:r>
              <a:rPr lang="en-US" altLang="ja-JP" sz="3200" dirty="0" smtClean="0">
                <a:ea typeface="MS PGothic" pitchFamily="34" charset="-128"/>
              </a:rPr>
              <a:t>x</a:t>
            </a:r>
            <a:r>
              <a:rPr lang="en-US" altLang="ja-JP" sz="3200" baseline="-25000" dirty="0" smtClean="0">
                <a:ea typeface="MS PGothic" pitchFamily="34" charset="-128"/>
              </a:rPr>
              <a:t>{</a:t>
            </a:r>
            <a:r>
              <a:rPr lang="en-US" altLang="ja-JP" sz="3200" baseline="-25000" dirty="0" err="1" smtClean="0">
                <a:ea typeface="MS PGothic" pitchFamily="34" charset="-128"/>
              </a:rPr>
              <a:t>u,v</a:t>
            </a:r>
            <a:r>
              <a:rPr lang="en-US" altLang="ja-JP" sz="3200" baseline="-25000" dirty="0" smtClean="0">
                <a:ea typeface="MS PGothic" pitchFamily="34" charset="-128"/>
              </a:rPr>
              <a:t>}</a:t>
            </a:r>
            <a:endParaRPr lang="en-US" sz="3200" baseline="-25000" dirty="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495675" y="3979863"/>
            <a:ext cx="409575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200"/>
              <a:t>0</a:t>
            </a:r>
            <a:endParaRPr lang="en-US" sz="3200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H="1" flipV="1">
            <a:off x="2809875" y="5200650"/>
            <a:ext cx="819150" cy="857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 flipV="1">
            <a:off x="1962150" y="6057900"/>
            <a:ext cx="1609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6" name="Oval 10"/>
          <p:cNvSpPr>
            <a:spLocks noChangeArrowheads="1"/>
          </p:cNvSpPr>
          <p:nvPr/>
        </p:nvSpPr>
        <p:spPr bwMode="auto">
          <a:xfrm>
            <a:off x="3367088" y="5845175"/>
            <a:ext cx="381000" cy="381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/>
              <a:t>c</a:t>
            </a:r>
            <a:endParaRPr lang="en-US"/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V="1">
            <a:off x="1990725" y="5172075"/>
            <a:ext cx="885825" cy="857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8" name="Oval 12"/>
          <p:cNvSpPr>
            <a:spLocks noChangeArrowheads="1"/>
          </p:cNvSpPr>
          <p:nvPr/>
        </p:nvSpPr>
        <p:spPr bwMode="auto">
          <a:xfrm>
            <a:off x="1814513" y="5845175"/>
            <a:ext cx="381000" cy="381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/>
              <a:t>b</a:t>
            </a:r>
            <a:endParaRPr lang="en-US"/>
          </a:p>
        </p:txBody>
      </p:sp>
      <p:sp>
        <p:nvSpPr>
          <p:cNvPr id="178189" name="Oval 13"/>
          <p:cNvSpPr>
            <a:spLocks noChangeArrowheads="1"/>
          </p:cNvSpPr>
          <p:nvPr/>
        </p:nvSpPr>
        <p:spPr bwMode="auto">
          <a:xfrm>
            <a:off x="2633663" y="4930775"/>
            <a:ext cx="381000" cy="381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/>
              <a:t>a</a:t>
            </a:r>
            <a:endParaRPr lang="en-US"/>
          </a:p>
        </p:txBody>
      </p:sp>
      <p:graphicFrame>
        <p:nvGraphicFramePr>
          <p:cNvPr id="178190" name="Group 14"/>
          <p:cNvGraphicFramePr>
            <a:graphicFrameLocks noGrp="1"/>
          </p:cNvGraphicFramePr>
          <p:nvPr/>
        </p:nvGraphicFramePr>
        <p:xfrm>
          <a:off x="4981575" y="4781550"/>
          <a:ext cx="2406650" cy="1579563"/>
        </p:xfrm>
        <a:graphic>
          <a:graphicData uri="http://schemas.openxmlformats.org/drawingml/2006/table">
            <a:tbl>
              <a:tblPr/>
              <a:tblGrid>
                <a:gridCol w="723900"/>
                <a:gridCol w="857250"/>
                <a:gridCol w="8255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-x</a:t>
                      </a:r>
                      <a:r>
                        <a:rPr kumimoji="0" lang="en-CA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{a,b}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-x</a:t>
                      </a:r>
                      <a:r>
                        <a:rPr kumimoji="0" lang="en-CA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{a,c}</a:t>
                      </a:r>
                      <a:endParaRPr kumimoji="0" lang="en-US" sz="2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CA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{a,b}</a:t>
                      </a:r>
                      <a:endParaRPr kumimoji="0" lang="en-US" sz="2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-x</a:t>
                      </a:r>
                      <a:r>
                        <a:rPr kumimoji="0" lang="en-CA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{b,c}</a:t>
                      </a:r>
                      <a:endParaRPr kumimoji="0" lang="en-US" sz="2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CA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{a,c}</a:t>
                      </a:r>
                      <a:endParaRPr kumimoji="0" lang="en-US" sz="2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CA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{b,c}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0" name="Text Box 30"/>
          <p:cNvSpPr txBox="1">
            <a:spLocks noChangeArrowheads="1"/>
          </p:cNvSpPr>
          <p:nvPr/>
        </p:nvSpPr>
        <p:spPr bwMode="auto">
          <a:xfrm>
            <a:off x="5181600" y="3336925"/>
            <a:ext cx="1765300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ja-JP" sz="2800">
                <a:ea typeface="MS PGothic" pitchFamily="34" charset="-128"/>
              </a:rPr>
              <a:t>if </a:t>
            </a:r>
            <a:r>
              <a:rPr lang="en-CA" sz="2800"/>
              <a:t>{u,v}</a:t>
            </a:r>
            <a:r>
              <a:rPr lang="en-CA" altLang="ja-JP" sz="2800">
                <a:ea typeface="MS PGothic" pitchFamily="34" charset="-128"/>
              </a:rPr>
              <a:t>∈</a:t>
            </a:r>
            <a:r>
              <a:rPr lang="en-US" altLang="ja-JP" sz="2800">
                <a:ea typeface="MS PGothic" pitchFamily="34" charset="-128"/>
              </a:rPr>
              <a:t>E</a:t>
            </a:r>
            <a:endParaRPr lang="en-US" sz="2800">
              <a:ea typeface="MS PGothic" pitchFamily="34" charset="-128"/>
            </a:endParaRPr>
          </a:p>
        </p:txBody>
      </p:sp>
      <p:sp>
        <p:nvSpPr>
          <p:cNvPr id="16411" name="Text Box 31"/>
          <p:cNvSpPr txBox="1">
            <a:spLocks noChangeArrowheads="1"/>
          </p:cNvSpPr>
          <p:nvPr/>
        </p:nvSpPr>
        <p:spPr bwMode="auto">
          <a:xfrm>
            <a:off x="5181600" y="4029075"/>
            <a:ext cx="1709738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/>
              <a:t>otherwise</a:t>
            </a:r>
            <a:endParaRPr 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animBg="1"/>
      <p:bldP spid="178185" grpId="0" animBg="1"/>
      <p:bldP spid="178186" grpId="0" animBg="1"/>
      <p:bldP spid="178187" grpId="0" animBg="1"/>
      <p:bldP spid="178188" grpId="0" animBg="1"/>
      <p:bldP spid="1781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5750" y="914400"/>
            <a:ext cx="86201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CA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Tutte</a:t>
            </a: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’47]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has a perfect matching</a:t>
            </a:r>
            <a:b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iff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 is non-singular.</a:t>
            </a:r>
            <a:endParaRPr lang="en-CA" sz="32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2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3200" kern="0" dirty="0" smtClean="0">
                <a:latin typeface="+mn-lt"/>
                <a:cs typeface="+mn-cs"/>
              </a:rPr>
              <a:t>Formally, let </a:t>
            </a:r>
            <a:r>
              <a:rPr lang="en-CA" sz="3200" kern="0" dirty="0" smtClean="0">
                <a:latin typeface="cmsy10"/>
                <a:cs typeface="+mn-cs"/>
              </a:rPr>
              <a:t>M </a:t>
            </a:r>
            <a:r>
              <a:rPr lang="en-CA" sz="3200" dirty="0" smtClean="0"/>
              <a:t>= { all </a:t>
            </a:r>
            <a:r>
              <a:rPr lang="en-CA" sz="3200" dirty="0" err="1" smtClean="0"/>
              <a:t>matchings</a:t>
            </a:r>
            <a:r>
              <a:rPr lang="en-CA" sz="3200" dirty="0" smtClean="0"/>
              <a:t> of G }.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6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3200" dirty="0" smtClean="0"/>
              <a:t>Define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24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3200" dirty="0" smtClean="0"/>
              <a:t>It was previously known that </a:t>
            </a:r>
            <a:r>
              <a:rPr lang="en-CA" sz="3200" dirty="0" err="1" smtClean="0"/>
              <a:t>det</a:t>
            </a:r>
            <a:r>
              <a:rPr lang="en-CA" sz="3200" dirty="0" smtClean="0"/>
              <a:t> T = Pf(T)</a:t>
            </a:r>
            <a:r>
              <a:rPr lang="en-CA" sz="3200" baseline="30000" dirty="0" smtClean="0"/>
              <a:t>2</a:t>
            </a:r>
            <a:r>
              <a:rPr lang="en-CA" sz="3200" dirty="0" smtClean="0"/>
              <a:t>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3200" dirty="0" smtClean="0"/>
              <a:t>Since the </a:t>
            </a:r>
            <a:r>
              <a:rPr lang="en-CA" sz="3200" dirty="0" err="1" smtClean="0"/>
              <a:t>T</a:t>
            </a:r>
            <a:r>
              <a:rPr lang="en-CA" sz="3200" baseline="-25000" dirty="0" err="1" smtClean="0"/>
              <a:t>u,v</a:t>
            </a:r>
            <a:r>
              <a:rPr lang="en-CA" sz="3200" baseline="-25000" dirty="0" smtClean="0"/>
              <a:t> </a:t>
            </a:r>
            <a:r>
              <a:rPr lang="en-CA" sz="3200" dirty="0" smtClean="0">
                <a:solidFill>
                  <a:schemeClr val="bg1">
                    <a:lumMod val="65000"/>
                  </a:schemeClr>
                </a:solidFill>
              </a:rPr>
              <a:t>(=</a:t>
            </a:r>
            <a:r>
              <a:rPr lang="en-CA" sz="3200" dirty="0" err="1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CA" sz="3200" baseline="-25000" dirty="0" err="1" smtClean="0">
                <a:solidFill>
                  <a:schemeClr val="bg1">
                    <a:lumMod val="65000"/>
                  </a:schemeClr>
                </a:solidFill>
              </a:rPr>
              <a:t>u,v</a:t>
            </a:r>
            <a:r>
              <a:rPr lang="en-CA" sz="3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CA" sz="3200" dirty="0" smtClean="0"/>
              <a:t> are distinct variables, the monomial for matching </a:t>
            </a:r>
            <a:r>
              <a:rPr lang="en-CA" sz="3200" dirty="0" smtClean="0">
                <a:latin typeface="cmmi10"/>
              </a:rPr>
              <a:t>¹</a:t>
            </a:r>
            <a:r>
              <a:rPr lang="en-CA" sz="3200" dirty="0" smtClean="0"/>
              <a:t> cannot cancel out</a:t>
            </a:r>
            <a:br>
              <a:rPr lang="en-CA" sz="3200" dirty="0" smtClean="0"/>
            </a:br>
            <a:r>
              <a:rPr lang="en-CA" sz="3200" dirty="0" smtClean="0"/>
              <a:t>the monomial for another matching </a:t>
            </a:r>
            <a:r>
              <a:rPr lang="en-CA" sz="3200" dirty="0" smtClean="0">
                <a:latin typeface="cmmi10"/>
              </a:rPr>
              <a:t>¹</a:t>
            </a:r>
            <a:r>
              <a:rPr lang="en-CA" sz="3200" dirty="0" smtClean="0"/>
              <a:t>’.</a:t>
            </a:r>
          </a:p>
          <a:p>
            <a:pPr lvl="0">
              <a:spcBef>
                <a:spcPct val="20000"/>
              </a:spcBef>
              <a:defRPr/>
            </a:pPr>
            <a:r>
              <a:rPr lang="en-CA" sz="3200" dirty="0" smtClean="0"/>
              <a:t>So, if one matching exists, </a:t>
            </a:r>
            <a:r>
              <a:rPr lang="en-CA" sz="3200" dirty="0" err="1" smtClean="0"/>
              <a:t>det</a:t>
            </a:r>
            <a:r>
              <a:rPr lang="en-CA" sz="3200" dirty="0" smtClean="0"/>
              <a:t> T = Pf(T)</a:t>
            </a:r>
            <a:r>
              <a:rPr lang="en-CA" sz="3200" baseline="30000" dirty="0" smtClean="0"/>
              <a:t>2</a:t>
            </a:r>
            <a:r>
              <a:rPr lang="en-CA" sz="3200" dirty="0" smtClean="0"/>
              <a:t> </a:t>
            </a:r>
            <a:r>
              <a:rPr lang="en-CA" sz="3200" dirty="0" smtClean="0">
                <a:latin typeface="Symbol"/>
                <a:sym typeface="Symbol"/>
              </a:rPr>
              <a:t></a:t>
            </a:r>
            <a:r>
              <a:rPr lang="en-CA" sz="3200" dirty="0" smtClean="0"/>
              <a:t> 0.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909637"/>
          </a:xfrm>
        </p:spPr>
        <p:txBody>
          <a:bodyPr/>
          <a:lstStyle/>
          <a:p>
            <a:pPr eaLnBrk="1" hangingPunct="1"/>
            <a:r>
              <a:rPr lang="en-CA" dirty="0" smtClean="0"/>
              <a:t>Properties of </a:t>
            </a:r>
            <a:r>
              <a:rPr lang="en-CA" dirty="0" err="1" smtClean="0"/>
              <a:t>Tutte</a:t>
            </a:r>
            <a:r>
              <a:rPr lang="en-CA" dirty="0" smtClean="0"/>
              <a:t> Matrix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4884" y="2565075"/>
            <a:ext cx="5246204" cy="119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2119" y="3389420"/>
            <a:ext cx="268679" cy="35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2424" y="914400"/>
            <a:ext cx="8620125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CA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Tutte</a:t>
            </a: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’47]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has a perfect matching</a:t>
            </a:r>
            <a:b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iff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 is non-singular.</a:t>
            </a:r>
            <a:endParaRPr kumimoji="0" lang="en-CA" sz="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[Rabin, </a:t>
            </a:r>
            <a:r>
              <a:rPr kumimoji="0" lang="en-CA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Vazirani</a:t>
            </a: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’89]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G[</a:t>
            </a: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V\{</a:t>
            </a:r>
            <a:r>
              <a:rPr kumimoji="0" lang="en-C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r>
              <a: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has a perfect matching </a:t>
            </a:r>
            <a:r>
              <a:rPr kumimoji="0" lang="en-C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iff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</a:t>
            </a:r>
            <a:r>
              <a:rPr kumimoji="0" lang="en-CA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CA" sz="32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  <a:sym typeface="Symbol" pitchFamily="18" charset="2"/>
              </a:rPr>
              <a:t>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608" y="3077230"/>
            <a:ext cx="870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9900"/>
                </a:solidFill>
                <a:sym typeface="Symbol"/>
              </a:rPr>
              <a:t>{</a:t>
            </a:r>
            <a:r>
              <a:rPr lang="en-CA" sz="2800" dirty="0" err="1">
                <a:solidFill>
                  <a:srgbClr val="009900"/>
                </a:solidFill>
                <a:sym typeface="Symbol"/>
              </a:rPr>
              <a:t>u,v</a:t>
            </a:r>
            <a:r>
              <a:rPr lang="en-CA" sz="2800" dirty="0">
                <a:solidFill>
                  <a:srgbClr val="009900"/>
                </a:solidFill>
                <a:sym typeface="Symbol"/>
              </a:rPr>
              <a:t>} is contained in a perfect </a:t>
            </a:r>
            <a:r>
              <a:rPr lang="en-CA" sz="2800" dirty="0" smtClean="0">
                <a:solidFill>
                  <a:srgbClr val="009900"/>
                </a:solidFill>
                <a:sym typeface="Symbol"/>
              </a:rPr>
              <a:t>matching   (</a:t>
            </a:r>
            <a:r>
              <a:rPr lang="en-CA" sz="2800" dirty="0" smtClean="0">
                <a:solidFill>
                  <a:srgbClr val="009900"/>
                </a:solidFill>
              </a:rPr>
              <a:t>T</a:t>
            </a:r>
            <a:r>
              <a:rPr lang="en-CA" sz="2800" baseline="30000" dirty="0" smtClean="0">
                <a:solidFill>
                  <a:srgbClr val="009900"/>
                </a:solidFill>
              </a:rPr>
              <a:t>-1</a:t>
            </a:r>
            <a:r>
              <a:rPr lang="en-CA" sz="2800" dirty="0" smtClean="0">
                <a:solidFill>
                  <a:srgbClr val="009900"/>
                </a:solidFill>
              </a:rPr>
              <a:t>)</a:t>
            </a:r>
            <a:r>
              <a:rPr lang="en-CA" sz="2800" baseline="-25000" dirty="0" err="1" smtClean="0">
                <a:solidFill>
                  <a:srgbClr val="009900"/>
                </a:solidFill>
              </a:rPr>
              <a:t>u,v</a:t>
            </a:r>
            <a:r>
              <a:rPr lang="en-CA" altLang="ja-JP" sz="2800" dirty="0" smtClean="0">
                <a:solidFill>
                  <a:srgbClr val="009900"/>
                </a:solidFill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sz="2800" dirty="0" smtClean="0">
                <a:solidFill>
                  <a:srgbClr val="009900"/>
                </a:solidFill>
                <a:ea typeface="MS PGothic" pitchFamily="34" charset="-128"/>
              </a:rPr>
              <a:t>0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909637"/>
          </a:xfrm>
        </p:spPr>
        <p:txBody>
          <a:bodyPr/>
          <a:lstStyle/>
          <a:p>
            <a:pPr eaLnBrk="1" hangingPunct="1"/>
            <a:r>
              <a:rPr lang="en-CA" dirty="0" smtClean="0"/>
              <a:t>Properties of </a:t>
            </a:r>
            <a:r>
              <a:rPr lang="en-CA" dirty="0" err="1" smtClean="0"/>
              <a:t>Tutte</a:t>
            </a:r>
            <a:r>
              <a:rPr lang="en-CA" dirty="0" smtClean="0"/>
              <a:t> Matrix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3962400" y="4745038"/>
            <a:ext cx="0" cy="754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5022850" y="4745038"/>
            <a:ext cx="0" cy="754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440363" y="3756025"/>
            <a:ext cx="381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3098800" y="6108700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400"/>
              <a:t>v</a:t>
            </a:r>
            <a:endParaRPr lang="en-US" sz="2400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3098800" y="3781425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400"/>
              <a:t>u</a:t>
            </a:r>
            <a:endParaRPr lang="en-US" sz="2400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3286125" y="4148138"/>
            <a:ext cx="0" cy="1960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rot="16200000" flipV="1">
            <a:off x="4452144" y="2983707"/>
            <a:ext cx="0" cy="1960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5440363" y="6088063"/>
            <a:ext cx="381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rot="16200000" flipV="1">
            <a:off x="4452144" y="5315744"/>
            <a:ext cx="0" cy="1960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5630863" y="4148138"/>
            <a:ext cx="0" cy="1960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4830763" y="4379913"/>
            <a:ext cx="381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830763" y="5492750"/>
            <a:ext cx="381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771900" y="4379913"/>
            <a:ext cx="381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3771900" y="5492750"/>
            <a:ext cx="381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4148138" y="4572000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4148138" y="5684838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3419475" y="4121150"/>
            <a:ext cx="411163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5168900" y="5803900"/>
            <a:ext cx="330200" cy="331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5168900" y="4094163"/>
            <a:ext cx="344488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V="1">
            <a:off x="3417888" y="5816600"/>
            <a:ext cx="411162" cy="344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41338" y="4630738"/>
            <a:ext cx="2205037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3600"/>
              <a:t>(T</a:t>
            </a:r>
            <a:r>
              <a:rPr lang="en-CA" sz="3600" baseline="30000"/>
              <a:t>-1</a:t>
            </a:r>
            <a:r>
              <a:rPr lang="en-CA" sz="3600"/>
              <a:t>)</a:t>
            </a:r>
            <a:r>
              <a:rPr lang="en-CA" sz="3600" baseline="-25000"/>
              <a:t>u,v</a:t>
            </a:r>
            <a:r>
              <a:rPr lang="en-CA" sz="3600"/>
              <a:t> </a:t>
            </a:r>
            <a:r>
              <a:rPr lang="en-CA" altLang="ja-JP" sz="3600"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sz="3600">
                <a:ea typeface="MS PGothic" pitchFamily="34" charset="-128"/>
              </a:rPr>
              <a:t> 0</a:t>
            </a:r>
            <a:endParaRPr lang="en-US" sz="3600">
              <a:ea typeface="MS PGothic" pitchFamily="34" charset="-128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52424" y="914400"/>
            <a:ext cx="8620125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[Tutte ’47]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has a perfect matching</a:t>
            </a:r>
            <a:b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iff T is non-singular.</a:t>
            </a:r>
            <a:endParaRPr kumimoji="0" lang="en-CA" sz="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[Rabin, Vazirani ’89]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G[</a:t>
            </a:r>
            <a:r>
              <a:rPr kumimoji="0" lang="en-CA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V\{u,v}</a:t>
            </a:r>
            <a:r>
              <a:rPr kumimoji="0" lang="en-CA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has a perfect matching iff (T</a:t>
            </a:r>
            <a:r>
              <a:rPr kumimoji="0" lang="en-CA" sz="32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CA" sz="32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  <a:sym typeface="Symbol" pitchFamily="18" charset="2"/>
              </a:rPr>
              <a:t></a:t>
            </a: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0.</a:t>
            </a:r>
            <a:endParaRPr kumimoji="0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909637"/>
          </a:xfrm>
        </p:spPr>
        <p:txBody>
          <a:bodyPr/>
          <a:lstStyle/>
          <a:p>
            <a:pPr eaLnBrk="1" hangingPunct="1"/>
            <a:r>
              <a:rPr lang="en-CA" dirty="0" smtClean="0"/>
              <a:t>Properties of </a:t>
            </a:r>
            <a:r>
              <a:rPr lang="en-CA" dirty="0" err="1" smtClean="0"/>
              <a:t>Tutte</a:t>
            </a:r>
            <a:r>
              <a:rPr lang="en-CA" dirty="0" smtClean="0"/>
              <a:t> Matrix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02608" y="3077230"/>
            <a:ext cx="870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9900"/>
                </a:solidFill>
                <a:sym typeface="Symbol"/>
              </a:rPr>
              <a:t>{</a:t>
            </a:r>
            <a:r>
              <a:rPr lang="en-CA" sz="2800" dirty="0" err="1">
                <a:solidFill>
                  <a:srgbClr val="009900"/>
                </a:solidFill>
                <a:sym typeface="Symbol"/>
              </a:rPr>
              <a:t>u,v</a:t>
            </a:r>
            <a:r>
              <a:rPr lang="en-CA" sz="2800" dirty="0">
                <a:solidFill>
                  <a:srgbClr val="009900"/>
                </a:solidFill>
                <a:sym typeface="Symbol"/>
              </a:rPr>
              <a:t>} is contained in a perfect </a:t>
            </a:r>
            <a:r>
              <a:rPr lang="en-CA" sz="2800" dirty="0" smtClean="0">
                <a:solidFill>
                  <a:srgbClr val="009900"/>
                </a:solidFill>
                <a:sym typeface="Symbol"/>
              </a:rPr>
              <a:t>matching   (</a:t>
            </a:r>
            <a:r>
              <a:rPr lang="en-CA" sz="2800" dirty="0" smtClean="0">
                <a:solidFill>
                  <a:srgbClr val="009900"/>
                </a:solidFill>
              </a:rPr>
              <a:t>T</a:t>
            </a:r>
            <a:r>
              <a:rPr lang="en-CA" sz="2800" baseline="30000" dirty="0" smtClean="0">
                <a:solidFill>
                  <a:srgbClr val="009900"/>
                </a:solidFill>
              </a:rPr>
              <a:t>-1</a:t>
            </a:r>
            <a:r>
              <a:rPr lang="en-CA" sz="2800" dirty="0" smtClean="0">
                <a:solidFill>
                  <a:srgbClr val="009900"/>
                </a:solidFill>
              </a:rPr>
              <a:t>)</a:t>
            </a:r>
            <a:r>
              <a:rPr lang="en-CA" sz="2800" baseline="-25000" dirty="0" err="1" smtClean="0">
                <a:solidFill>
                  <a:srgbClr val="009900"/>
                </a:solidFill>
              </a:rPr>
              <a:t>u,v</a:t>
            </a:r>
            <a:r>
              <a:rPr lang="en-CA" altLang="ja-JP" sz="2800" dirty="0" smtClean="0">
                <a:solidFill>
                  <a:srgbClr val="009900"/>
                </a:solidFill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sz="2800" dirty="0" smtClean="0">
                <a:solidFill>
                  <a:srgbClr val="009900"/>
                </a:solidFill>
                <a:ea typeface="MS PGothic" pitchFamily="34" charset="-128"/>
              </a:rPr>
              <a:t>0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5022850" y="4745038"/>
            <a:ext cx="0" cy="754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5440363" y="3756025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098800" y="6108700"/>
            <a:ext cx="381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098800" y="3781425"/>
            <a:ext cx="381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3286125" y="4148138"/>
            <a:ext cx="0" cy="1960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rot="16200000" flipV="1">
            <a:off x="4452144" y="2983707"/>
            <a:ext cx="0" cy="1960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440363" y="6088063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rot="16200000" flipV="1">
            <a:off x="4452144" y="5315744"/>
            <a:ext cx="0" cy="1960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630863" y="4148138"/>
            <a:ext cx="0" cy="1960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4830763" y="4379913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4830763" y="5492750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148138" y="4572000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148138" y="5684838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419475" y="4121150"/>
            <a:ext cx="411163" cy="3175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3962400" y="4745038"/>
            <a:ext cx="0" cy="754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168900" y="5803900"/>
            <a:ext cx="330200" cy="331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5168900" y="4094163"/>
            <a:ext cx="344488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3417888" y="5816600"/>
            <a:ext cx="411162" cy="3444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41338" y="4630738"/>
            <a:ext cx="2205037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3600"/>
              <a:t>(T</a:t>
            </a:r>
            <a:r>
              <a:rPr lang="en-CA" sz="3600" baseline="30000"/>
              <a:t>-1</a:t>
            </a:r>
            <a:r>
              <a:rPr lang="en-CA" sz="3600"/>
              <a:t>)</a:t>
            </a:r>
            <a:r>
              <a:rPr lang="en-CA" sz="3600" baseline="-25000"/>
              <a:t>u,v</a:t>
            </a:r>
            <a:r>
              <a:rPr lang="en-CA" sz="3600"/>
              <a:t> </a:t>
            </a:r>
            <a:r>
              <a:rPr lang="en-CA" altLang="ja-JP" sz="3600"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sz="3600">
                <a:ea typeface="MS PGothic" pitchFamily="34" charset="-128"/>
              </a:rPr>
              <a:t> 0</a:t>
            </a:r>
            <a:endParaRPr lang="en-US" sz="3600">
              <a:ea typeface="MS PGothic" pitchFamily="34" charset="-128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900738" y="4248150"/>
            <a:ext cx="2813050" cy="15541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/>
              <a:t>G[</a:t>
            </a:r>
            <a:r>
              <a:rPr lang="en-CA" sz="1200"/>
              <a:t> </a:t>
            </a:r>
            <a:r>
              <a:rPr lang="en-CA" sz="3200"/>
              <a:t>V\{u,v}</a:t>
            </a:r>
            <a:r>
              <a:rPr lang="en-CA" sz="1000"/>
              <a:t> </a:t>
            </a:r>
            <a:r>
              <a:rPr lang="en-CA" sz="3200"/>
              <a:t>] has</a:t>
            </a:r>
          </a:p>
          <a:p>
            <a:pPr algn="ctr"/>
            <a:r>
              <a:rPr lang="en-CA" sz="3200"/>
              <a:t>perfect</a:t>
            </a:r>
            <a:br>
              <a:rPr lang="en-CA" sz="3200"/>
            </a:br>
            <a:r>
              <a:rPr lang="en-CA" sz="3200"/>
              <a:t>matching</a:t>
            </a:r>
            <a:endParaRPr lang="en-US" sz="3200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3771900" y="4379913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3771900" y="5492750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52424" y="914400"/>
            <a:ext cx="8620125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[Tutte ’47]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has a perfect matching</a:t>
            </a:r>
            <a:b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iff T is non-singular.</a:t>
            </a:r>
            <a:endParaRPr kumimoji="0" lang="en-CA" sz="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[Rabin, Vazirani ’89]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G[</a:t>
            </a:r>
            <a:r>
              <a:rPr kumimoji="0" lang="en-CA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V\{u,v}</a:t>
            </a:r>
            <a:r>
              <a:rPr kumimoji="0" lang="en-CA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has a perfect matching iff (T</a:t>
            </a:r>
            <a:r>
              <a:rPr kumimoji="0" lang="en-CA" sz="32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CA" sz="32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kumimoji="0" lang="en-CA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  <a:sym typeface="Symbol" pitchFamily="18" charset="2"/>
              </a:rPr>
              <a:t></a:t>
            </a: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0.</a:t>
            </a:r>
            <a:endParaRPr kumimoji="0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909637"/>
          </a:xfrm>
        </p:spPr>
        <p:txBody>
          <a:bodyPr/>
          <a:lstStyle/>
          <a:p>
            <a:pPr eaLnBrk="1" hangingPunct="1"/>
            <a:r>
              <a:rPr lang="en-CA" dirty="0" smtClean="0"/>
              <a:t>Properties of </a:t>
            </a:r>
            <a:r>
              <a:rPr lang="en-CA" dirty="0" err="1" smtClean="0"/>
              <a:t>Tutte</a:t>
            </a:r>
            <a:r>
              <a:rPr lang="en-CA" dirty="0" smtClean="0"/>
              <a:t> Matrix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02608" y="3077230"/>
            <a:ext cx="870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9900"/>
                </a:solidFill>
                <a:sym typeface="Symbol"/>
              </a:rPr>
              <a:t>{</a:t>
            </a:r>
            <a:r>
              <a:rPr lang="en-CA" sz="2800" dirty="0" err="1">
                <a:solidFill>
                  <a:srgbClr val="009900"/>
                </a:solidFill>
                <a:sym typeface="Symbol"/>
              </a:rPr>
              <a:t>u,v</a:t>
            </a:r>
            <a:r>
              <a:rPr lang="en-CA" sz="2800" dirty="0">
                <a:solidFill>
                  <a:srgbClr val="009900"/>
                </a:solidFill>
                <a:sym typeface="Symbol"/>
              </a:rPr>
              <a:t>} is contained in a perfect </a:t>
            </a:r>
            <a:r>
              <a:rPr lang="en-CA" sz="2800" dirty="0" smtClean="0">
                <a:solidFill>
                  <a:srgbClr val="009900"/>
                </a:solidFill>
                <a:sym typeface="Symbol"/>
              </a:rPr>
              <a:t>matching   (</a:t>
            </a:r>
            <a:r>
              <a:rPr lang="en-CA" sz="2800" dirty="0" smtClean="0">
                <a:solidFill>
                  <a:srgbClr val="009900"/>
                </a:solidFill>
              </a:rPr>
              <a:t>T</a:t>
            </a:r>
            <a:r>
              <a:rPr lang="en-CA" sz="2800" baseline="30000" dirty="0" smtClean="0">
                <a:solidFill>
                  <a:srgbClr val="009900"/>
                </a:solidFill>
              </a:rPr>
              <a:t>-1</a:t>
            </a:r>
            <a:r>
              <a:rPr lang="en-CA" sz="2800" dirty="0" smtClean="0">
                <a:solidFill>
                  <a:srgbClr val="009900"/>
                </a:solidFill>
              </a:rPr>
              <a:t>)</a:t>
            </a:r>
            <a:r>
              <a:rPr lang="en-CA" sz="2800" baseline="-25000" dirty="0" err="1" smtClean="0">
                <a:solidFill>
                  <a:srgbClr val="009900"/>
                </a:solidFill>
              </a:rPr>
              <a:t>u,v</a:t>
            </a:r>
            <a:r>
              <a:rPr lang="en-CA" altLang="ja-JP" sz="2800" dirty="0" smtClean="0">
                <a:solidFill>
                  <a:srgbClr val="009900"/>
                </a:solidFill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sz="2800" dirty="0" smtClean="0">
                <a:solidFill>
                  <a:srgbClr val="009900"/>
                </a:solidFill>
                <a:ea typeface="MS PGothic" pitchFamily="34" charset="-128"/>
              </a:rPr>
              <a:t>0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909637"/>
          </a:xfrm>
        </p:spPr>
        <p:txBody>
          <a:bodyPr/>
          <a:lstStyle/>
          <a:p>
            <a:pPr eaLnBrk="1" hangingPunct="1"/>
            <a:r>
              <a:rPr lang="en-CA" dirty="0" smtClean="0"/>
              <a:t>Properties of </a:t>
            </a:r>
            <a:r>
              <a:rPr lang="en-CA" dirty="0" err="1" smtClean="0"/>
              <a:t>Tutte</a:t>
            </a:r>
            <a:r>
              <a:rPr lang="en-CA" dirty="0" smtClean="0"/>
              <a:t> Matrix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4" y="914400"/>
            <a:ext cx="8620125" cy="5287963"/>
          </a:xfrm>
        </p:spPr>
        <p:txBody>
          <a:bodyPr/>
          <a:lstStyle/>
          <a:p>
            <a:pPr eaLnBrk="1" hangingPunct="1">
              <a:buNone/>
            </a:pPr>
            <a:r>
              <a:rPr lang="en-CA" b="1" dirty="0" smtClean="0"/>
              <a:t>Lemma</a:t>
            </a:r>
            <a:r>
              <a:rPr lang="en-CA" dirty="0" smtClean="0"/>
              <a:t> </a:t>
            </a:r>
            <a:r>
              <a:rPr lang="en-CA" sz="2600" dirty="0" smtClean="0">
                <a:solidFill>
                  <a:srgbClr val="0000FF"/>
                </a:solidFill>
              </a:rPr>
              <a:t>[</a:t>
            </a:r>
            <a:r>
              <a:rPr lang="en-CA" sz="2600" dirty="0" err="1" smtClean="0">
                <a:solidFill>
                  <a:srgbClr val="0000FF"/>
                </a:solidFill>
              </a:rPr>
              <a:t>Tutte</a:t>
            </a:r>
            <a:r>
              <a:rPr lang="en-CA" sz="2600" dirty="0" smtClean="0">
                <a:solidFill>
                  <a:srgbClr val="0000FF"/>
                </a:solidFill>
              </a:rPr>
              <a:t> ’47]</a:t>
            </a:r>
            <a:r>
              <a:rPr lang="en-CA" dirty="0" smtClean="0">
                <a:solidFill>
                  <a:srgbClr val="000000"/>
                </a:solidFill>
              </a:rPr>
              <a:t>: </a:t>
            </a:r>
            <a:r>
              <a:rPr lang="en-CA" dirty="0" smtClean="0"/>
              <a:t>G has a perfect matching</a:t>
            </a:r>
            <a:br>
              <a:rPr lang="en-CA" dirty="0" smtClean="0"/>
            </a:br>
            <a:r>
              <a:rPr lang="en-CA" dirty="0" err="1" smtClean="0"/>
              <a:t>iff</a:t>
            </a:r>
            <a:r>
              <a:rPr lang="en-CA" dirty="0" smtClean="0"/>
              <a:t> T is non-singular.</a:t>
            </a:r>
            <a:endParaRPr lang="en-CA" sz="200" b="1" dirty="0" smtClean="0"/>
          </a:p>
          <a:p>
            <a:pPr eaLnBrk="1" hangingPunct="1">
              <a:buNone/>
            </a:pPr>
            <a:r>
              <a:rPr lang="en-CA" b="1" dirty="0" smtClean="0"/>
              <a:t>Lemma</a:t>
            </a:r>
            <a:r>
              <a:rPr lang="en-CA" dirty="0" smtClean="0"/>
              <a:t> </a:t>
            </a:r>
            <a:r>
              <a:rPr lang="en-CA" sz="2600" dirty="0" smtClean="0">
                <a:solidFill>
                  <a:srgbClr val="0000FF"/>
                </a:solidFill>
              </a:rPr>
              <a:t>[Rabin, </a:t>
            </a:r>
            <a:r>
              <a:rPr lang="en-CA" sz="2600" dirty="0" err="1" smtClean="0">
                <a:solidFill>
                  <a:srgbClr val="0000FF"/>
                </a:solidFill>
              </a:rPr>
              <a:t>Vazirani</a:t>
            </a:r>
            <a:r>
              <a:rPr lang="en-CA" sz="2600" dirty="0" smtClean="0">
                <a:solidFill>
                  <a:srgbClr val="0000FF"/>
                </a:solidFill>
              </a:rPr>
              <a:t> ’89]</a:t>
            </a:r>
            <a:r>
              <a:rPr lang="en-CA" dirty="0" smtClean="0">
                <a:solidFill>
                  <a:srgbClr val="000000"/>
                </a:solidFill>
              </a:rPr>
              <a:t>: </a:t>
            </a:r>
            <a:r>
              <a:rPr lang="en-CA" dirty="0" smtClean="0"/>
              <a:t>G[</a:t>
            </a:r>
            <a:r>
              <a:rPr lang="en-CA" sz="1200" dirty="0" smtClean="0"/>
              <a:t> </a:t>
            </a:r>
            <a:r>
              <a:rPr lang="en-CA" dirty="0" smtClean="0"/>
              <a:t>V\{</a:t>
            </a:r>
            <a:r>
              <a:rPr lang="en-CA" dirty="0" err="1" smtClean="0"/>
              <a:t>u,v</a:t>
            </a:r>
            <a:r>
              <a:rPr lang="en-CA" dirty="0" smtClean="0"/>
              <a:t>}</a:t>
            </a:r>
            <a:r>
              <a:rPr lang="en-CA" sz="1000" dirty="0" smtClean="0"/>
              <a:t> </a:t>
            </a:r>
            <a:r>
              <a:rPr lang="en-CA" dirty="0" smtClean="0"/>
              <a:t>] has a perfect matching </a:t>
            </a:r>
            <a:r>
              <a:rPr lang="en-CA" dirty="0" err="1" smtClean="0"/>
              <a:t>iff</a:t>
            </a:r>
            <a:r>
              <a:rPr lang="en-CA" dirty="0" smtClean="0"/>
              <a:t> (T</a:t>
            </a:r>
            <a:r>
              <a:rPr lang="en-CA" baseline="30000" dirty="0" smtClean="0"/>
              <a:t>-1</a:t>
            </a:r>
            <a:r>
              <a:rPr lang="en-CA" dirty="0" smtClean="0"/>
              <a:t>)</a:t>
            </a:r>
            <a:r>
              <a:rPr lang="en-CA" baseline="-25000" dirty="0" err="1" smtClean="0"/>
              <a:t>u,v</a:t>
            </a:r>
            <a:r>
              <a:rPr lang="en-CA" dirty="0" smtClean="0"/>
              <a:t> </a:t>
            </a:r>
            <a:r>
              <a:rPr lang="en-CA" altLang="ja-JP" dirty="0" smtClean="0"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dirty="0" smtClean="0">
                <a:ea typeface="MS PGothic" pitchFamily="34" charset="-128"/>
              </a:rPr>
              <a:t> 0.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098800" y="6108700"/>
            <a:ext cx="381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3098800" y="3781425"/>
            <a:ext cx="381000" cy="381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3286125" y="4148138"/>
            <a:ext cx="0" cy="1960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rot="16200000" flipV="1">
            <a:off x="4452144" y="2983707"/>
            <a:ext cx="0" cy="1960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rot="16200000" flipV="1">
            <a:off x="4452144" y="5315744"/>
            <a:ext cx="0" cy="1960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5630863" y="4148138"/>
            <a:ext cx="0" cy="1960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148138" y="4572000"/>
            <a:ext cx="6889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148138" y="5684838"/>
            <a:ext cx="6889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419475" y="4121150"/>
            <a:ext cx="411163" cy="3175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962400" y="4745038"/>
            <a:ext cx="0" cy="754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022850" y="4745038"/>
            <a:ext cx="0" cy="754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5168900" y="5803900"/>
            <a:ext cx="330200" cy="331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5168900" y="4094163"/>
            <a:ext cx="344488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3417888" y="5816600"/>
            <a:ext cx="411162" cy="3444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41338" y="4630738"/>
            <a:ext cx="2205037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3600"/>
              <a:t>(T</a:t>
            </a:r>
            <a:r>
              <a:rPr lang="en-CA" sz="3600" baseline="30000"/>
              <a:t>-1</a:t>
            </a:r>
            <a:r>
              <a:rPr lang="en-CA" sz="3600"/>
              <a:t>)</a:t>
            </a:r>
            <a:r>
              <a:rPr lang="en-CA" sz="3600" baseline="-25000"/>
              <a:t>u,v</a:t>
            </a:r>
            <a:r>
              <a:rPr lang="en-CA" sz="3600"/>
              <a:t> </a:t>
            </a:r>
            <a:r>
              <a:rPr lang="en-CA" altLang="ja-JP" sz="3600"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sz="3600">
                <a:ea typeface="MS PGothic" pitchFamily="34" charset="-128"/>
              </a:rPr>
              <a:t> 0</a:t>
            </a:r>
            <a:endParaRPr lang="en-US" sz="3600">
              <a:ea typeface="MS PGothic" pitchFamily="34" charset="-128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900738" y="4248150"/>
            <a:ext cx="2813050" cy="15541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/>
              <a:t>G[</a:t>
            </a:r>
            <a:r>
              <a:rPr lang="en-CA" sz="1200"/>
              <a:t> </a:t>
            </a:r>
            <a:r>
              <a:rPr lang="en-CA" sz="3200"/>
              <a:t>V\{u,v}</a:t>
            </a:r>
            <a:r>
              <a:rPr lang="en-CA" sz="1000"/>
              <a:t> </a:t>
            </a:r>
            <a:r>
              <a:rPr lang="en-CA" sz="3200"/>
              <a:t>] has</a:t>
            </a:r>
          </a:p>
          <a:p>
            <a:pPr algn="ctr"/>
            <a:r>
              <a:rPr lang="en-CA" sz="3200"/>
              <a:t>perfect</a:t>
            </a:r>
            <a:br>
              <a:rPr lang="en-CA" sz="3200"/>
            </a:br>
            <a:r>
              <a:rPr lang="en-CA" sz="3200"/>
              <a:t>matching</a:t>
            </a:r>
            <a:endParaRPr lang="en-US" sz="3200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5440363" y="3756025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5440363" y="6088063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4830763" y="4379913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4830763" y="5492750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3771900" y="4379913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3771900" y="5492750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02608" y="3077230"/>
            <a:ext cx="870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9900"/>
                </a:solidFill>
                <a:sym typeface="Symbol"/>
              </a:rPr>
              <a:t>{</a:t>
            </a:r>
            <a:r>
              <a:rPr lang="en-CA" sz="2800" dirty="0" err="1">
                <a:solidFill>
                  <a:srgbClr val="009900"/>
                </a:solidFill>
                <a:sym typeface="Symbol"/>
              </a:rPr>
              <a:t>u,v</a:t>
            </a:r>
            <a:r>
              <a:rPr lang="en-CA" sz="2800" dirty="0">
                <a:solidFill>
                  <a:srgbClr val="009900"/>
                </a:solidFill>
                <a:sym typeface="Symbol"/>
              </a:rPr>
              <a:t>} is contained in a perfect </a:t>
            </a:r>
            <a:r>
              <a:rPr lang="en-CA" sz="2800" dirty="0" smtClean="0">
                <a:solidFill>
                  <a:srgbClr val="009900"/>
                </a:solidFill>
                <a:sym typeface="Symbol"/>
              </a:rPr>
              <a:t>matching   (</a:t>
            </a:r>
            <a:r>
              <a:rPr lang="en-CA" sz="2800" dirty="0" smtClean="0">
                <a:solidFill>
                  <a:srgbClr val="009900"/>
                </a:solidFill>
              </a:rPr>
              <a:t>T</a:t>
            </a:r>
            <a:r>
              <a:rPr lang="en-CA" sz="2800" baseline="30000" dirty="0" smtClean="0">
                <a:solidFill>
                  <a:srgbClr val="009900"/>
                </a:solidFill>
              </a:rPr>
              <a:t>-1</a:t>
            </a:r>
            <a:r>
              <a:rPr lang="en-CA" sz="2800" dirty="0" smtClean="0">
                <a:solidFill>
                  <a:srgbClr val="009900"/>
                </a:solidFill>
              </a:rPr>
              <a:t>)</a:t>
            </a:r>
            <a:r>
              <a:rPr lang="en-CA" sz="2800" baseline="-25000" dirty="0" err="1" smtClean="0">
                <a:solidFill>
                  <a:srgbClr val="009900"/>
                </a:solidFill>
              </a:rPr>
              <a:t>u,v</a:t>
            </a:r>
            <a:r>
              <a:rPr lang="en-CA" altLang="ja-JP" sz="2800" dirty="0" smtClean="0">
                <a:solidFill>
                  <a:srgbClr val="009900"/>
                </a:solidFill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sz="2800" dirty="0" smtClean="0">
                <a:solidFill>
                  <a:srgbClr val="009900"/>
                </a:solidFill>
                <a:ea typeface="MS PGothic" pitchFamily="34" charset="-128"/>
              </a:rPr>
              <a:t>0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ine 4"/>
          <p:cNvSpPr>
            <a:spLocks noChangeShapeType="1"/>
          </p:cNvSpPr>
          <p:nvPr/>
        </p:nvSpPr>
        <p:spPr bwMode="auto">
          <a:xfrm rot="16200000" flipV="1">
            <a:off x="4452144" y="2983707"/>
            <a:ext cx="0" cy="1960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rot="16200000" flipV="1">
            <a:off x="4452144" y="5315744"/>
            <a:ext cx="0" cy="1960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5630863" y="4148138"/>
            <a:ext cx="0" cy="1960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148138" y="4572000"/>
            <a:ext cx="6889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148138" y="5684838"/>
            <a:ext cx="6889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419475" y="4121150"/>
            <a:ext cx="411163" cy="3175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962400" y="4745038"/>
            <a:ext cx="0" cy="754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022850" y="4745038"/>
            <a:ext cx="0" cy="754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168900" y="5803900"/>
            <a:ext cx="330200" cy="331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5168900" y="4094163"/>
            <a:ext cx="344488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3417888" y="5816600"/>
            <a:ext cx="411162" cy="3444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41338" y="4630738"/>
            <a:ext cx="2205037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3600"/>
              <a:t>(T</a:t>
            </a:r>
            <a:r>
              <a:rPr lang="en-CA" sz="3600" baseline="30000"/>
              <a:t>-1</a:t>
            </a:r>
            <a:r>
              <a:rPr lang="en-CA" sz="3600"/>
              <a:t>)</a:t>
            </a:r>
            <a:r>
              <a:rPr lang="en-CA" sz="3600" baseline="-25000"/>
              <a:t>u,v</a:t>
            </a:r>
            <a:r>
              <a:rPr lang="en-CA" sz="3600"/>
              <a:t> </a:t>
            </a:r>
            <a:r>
              <a:rPr lang="en-CA" altLang="ja-JP" sz="3600"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sz="3600">
                <a:ea typeface="MS PGothic" pitchFamily="34" charset="-128"/>
              </a:rPr>
              <a:t> 0</a:t>
            </a:r>
            <a:endParaRPr lang="en-US" sz="3600">
              <a:ea typeface="MS PGothic" pitchFamily="34" charset="-128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900738" y="4248150"/>
            <a:ext cx="2813050" cy="15541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/>
              <a:t>G[</a:t>
            </a:r>
            <a:r>
              <a:rPr lang="en-CA" sz="1200"/>
              <a:t> </a:t>
            </a:r>
            <a:r>
              <a:rPr lang="en-CA" sz="3200"/>
              <a:t>V\{u,v}</a:t>
            </a:r>
            <a:r>
              <a:rPr lang="en-CA" sz="1000"/>
              <a:t> </a:t>
            </a:r>
            <a:r>
              <a:rPr lang="en-CA" sz="3200"/>
              <a:t>] has</a:t>
            </a:r>
          </a:p>
          <a:p>
            <a:pPr algn="ctr"/>
            <a:r>
              <a:rPr lang="en-CA" sz="3200"/>
              <a:t>perfect</a:t>
            </a:r>
            <a:br>
              <a:rPr lang="en-CA" sz="3200"/>
            </a:br>
            <a:r>
              <a:rPr lang="en-CA" sz="3200"/>
              <a:t>matching</a:t>
            </a:r>
            <a:endParaRPr lang="en-US" sz="3200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3286125" y="4148138"/>
            <a:ext cx="0" cy="1960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3287713" y="4148138"/>
            <a:ext cx="0" cy="1960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5440363" y="3756025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5440363" y="6088063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4830763" y="4379913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4830763" y="5492750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3771900" y="4379913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3771900" y="5492750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3098800" y="6108700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400"/>
              <a:t>v</a:t>
            </a:r>
            <a:endParaRPr lang="en-US" sz="2400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3098800" y="3781425"/>
            <a:ext cx="381000" cy="381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400"/>
              <a:t>u</a:t>
            </a:r>
            <a:endParaRPr lang="en-US" sz="240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7150"/>
            <a:ext cx="82296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Properties of Tutte Matrix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52424" y="914400"/>
            <a:ext cx="8620125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CA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Tutte</a:t>
            </a: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’47]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has a perfect matching</a:t>
            </a:r>
            <a:b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iff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 is non-singular.</a:t>
            </a:r>
            <a:endParaRPr kumimoji="0" lang="en-CA" sz="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[Rabin, </a:t>
            </a:r>
            <a:r>
              <a:rPr kumimoji="0" lang="en-CA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Vazirani</a:t>
            </a:r>
            <a:r>
              <a:rPr kumimoji="0" lang="en-C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’89]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G[</a:t>
            </a:r>
            <a:r>
              <a:rPr kumimoji="0" lang="en-CA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V\{</a:t>
            </a:r>
            <a:r>
              <a:rPr kumimoji="0" lang="en-C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r>
              <a: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has a perfect matching </a:t>
            </a:r>
            <a:r>
              <a:rPr kumimoji="0" lang="en-C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iff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</a:t>
            </a:r>
            <a:r>
              <a:rPr kumimoji="0" lang="en-CA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CA" sz="32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  <a:sym typeface="Symbol" pitchFamily="18" charset="2"/>
              </a:rPr>
              <a:t>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0.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608" y="3077230"/>
            <a:ext cx="870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9900"/>
                </a:solidFill>
                <a:sym typeface="Symbol"/>
              </a:rPr>
              <a:t>{</a:t>
            </a:r>
            <a:r>
              <a:rPr lang="en-CA" sz="2800" dirty="0" err="1">
                <a:solidFill>
                  <a:srgbClr val="009900"/>
                </a:solidFill>
                <a:sym typeface="Symbol"/>
              </a:rPr>
              <a:t>u,v</a:t>
            </a:r>
            <a:r>
              <a:rPr lang="en-CA" sz="2800" dirty="0">
                <a:solidFill>
                  <a:srgbClr val="009900"/>
                </a:solidFill>
                <a:sym typeface="Symbol"/>
              </a:rPr>
              <a:t>} is contained in a perfect </a:t>
            </a:r>
            <a:r>
              <a:rPr lang="en-CA" sz="2800" dirty="0" smtClean="0">
                <a:solidFill>
                  <a:srgbClr val="009900"/>
                </a:solidFill>
                <a:sym typeface="Symbol"/>
              </a:rPr>
              <a:t>matching   (</a:t>
            </a:r>
            <a:r>
              <a:rPr lang="en-CA" sz="2800" dirty="0" smtClean="0">
                <a:solidFill>
                  <a:srgbClr val="009900"/>
                </a:solidFill>
              </a:rPr>
              <a:t>T</a:t>
            </a:r>
            <a:r>
              <a:rPr lang="en-CA" sz="2800" baseline="30000" dirty="0" smtClean="0">
                <a:solidFill>
                  <a:srgbClr val="009900"/>
                </a:solidFill>
              </a:rPr>
              <a:t>-1</a:t>
            </a:r>
            <a:r>
              <a:rPr lang="en-CA" sz="2800" dirty="0" smtClean="0">
                <a:solidFill>
                  <a:srgbClr val="009900"/>
                </a:solidFill>
              </a:rPr>
              <a:t>)</a:t>
            </a:r>
            <a:r>
              <a:rPr lang="en-CA" sz="2800" baseline="-25000" dirty="0" err="1" smtClean="0">
                <a:solidFill>
                  <a:srgbClr val="009900"/>
                </a:solidFill>
              </a:rPr>
              <a:t>u,v</a:t>
            </a:r>
            <a:r>
              <a:rPr lang="en-CA" altLang="ja-JP" sz="2800" dirty="0" smtClean="0">
                <a:solidFill>
                  <a:srgbClr val="009900"/>
                </a:solidFill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sz="2800" dirty="0" smtClean="0">
                <a:solidFill>
                  <a:srgbClr val="009900"/>
                </a:solidFill>
                <a:ea typeface="MS PGothic" pitchFamily="34" charset="-128"/>
              </a:rPr>
              <a:t>0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914400"/>
            <a:ext cx="8515350" cy="5759532"/>
          </a:xfrm>
        </p:spPr>
        <p:txBody>
          <a:bodyPr/>
          <a:lstStyle/>
          <a:p>
            <a:pPr lvl="0" eaLnBrk="1" hangingPunct="1">
              <a:buNone/>
              <a:defRPr/>
            </a:pPr>
            <a:r>
              <a:rPr lang="en-CA" b="1" dirty="0" smtClean="0"/>
              <a:t>Lemma</a:t>
            </a:r>
            <a:r>
              <a:rPr lang="en-CA" dirty="0" smtClean="0"/>
              <a:t> </a:t>
            </a:r>
            <a:r>
              <a:rPr lang="en-CA" sz="2600" dirty="0" smtClean="0">
                <a:solidFill>
                  <a:srgbClr val="0000FF"/>
                </a:solidFill>
              </a:rPr>
              <a:t>[</a:t>
            </a:r>
            <a:r>
              <a:rPr lang="en-CA" sz="2600" dirty="0" err="1" smtClean="0">
                <a:solidFill>
                  <a:srgbClr val="0000FF"/>
                </a:solidFill>
              </a:rPr>
              <a:t>Tutte</a:t>
            </a:r>
            <a:r>
              <a:rPr lang="en-CA" sz="2600" dirty="0" smtClean="0">
                <a:solidFill>
                  <a:srgbClr val="0000FF"/>
                </a:solidFill>
              </a:rPr>
              <a:t> ’47]</a:t>
            </a:r>
            <a:r>
              <a:rPr lang="en-CA" dirty="0" smtClean="0">
                <a:solidFill>
                  <a:srgbClr val="000000"/>
                </a:solidFill>
              </a:rPr>
              <a:t>: </a:t>
            </a:r>
            <a:r>
              <a:rPr lang="en-CA" dirty="0" smtClean="0"/>
              <a:t>G has a perfect matching</a:t>
            </a:r>
            <a:br>
              <a:rPr lang="en-CA" dirty="0" smtClean="0"/>
            </a:br>
            <a:r>
              <a:rPr lang="en-CA" dirty="0" err="1" smtClean="0"/>
              <a:t>iff</a:t>
            </a:r>
            <a:r>
              <a:rPr lang="en-CA" dirty="0" smtClean="0"/>
              <a:t> T is non-singular.</a:t>
            </a:r>
            <a:endParaRPr lang="en-CA" sz="200" b="1" dirty="0" smtClean="0"/>
          </a:p>
          <a:p>
            <a:pPr lvl="0" eaLnBrk="1" hangingPunct="1">
              <a:buNone/>
              <a:defRPr/>
            </a:pPr>
            <a:r>
              <a:rPr lang="en-CA" b="1" dirty="0" smtClean="0"/>
              <a:t>Lemma</a:t>
            </a:r>
            <a:r>
              <a:rPr lang="en-CA" dirty="0" smtClean="0"/>
              <a:t> </a:t>
            </a:r>
            <a:r>
              <a:rPr lang="en-CA" sz="2600" dirty="0" smtClean="0">
                <a:solidFill>
                  <a:srgbClr val="0000FF"/>
                </a:solidFill>
              </a:rPr>
              <a:t>[Rabin, </a:t>
            </a:r>
            <a:r>
              <a:rPr lang="en-CA" sz="2600" dirty="0" err="1" smtClean="0">
                <a:solidFill>
                  <a:srgbClr val="0000FF"/>
                </a:solidFill>
              </a:rPr>
              <a:t>Vazirani</a:t>
            </a:r>
            <a:r>
              <a:rPr lang="en-CA" sz="2600" dirty="0" smtClean="0">
                <a:solidFill>
                  <a:srgbClr val="0000FF"/>
                </a:solidFill>
              </a:rPr>
              <a:t> ’89]</a:t>
            </a:r>
            <a:r>
              <a:rPr lang="en-CA" dirty="0" smtClean="0">
                <a:solidFill>
                  <a:srgbClr val="000000"/>
                </a:solidFill>
              </a:rPr>
              <a:t>: </a:t>
            </a:r>
            <a:r>
              <a:rPr lang="en-CA" dirty="0" smtClean="0"/>
              <a:t>G[</a:t>
            </a:r>
            <a:r>
              <a:rPr lang="en-CA" sz="1200" dirty="0" smtClean="0"/>
              <a:t> </a:t>
            </a:r>
            <a:r>
              <a:rPr lang="en-CA" dirty="0" smtClean="0"/>
              <a:t>V\{</a:t>
            </a:r>
            <a:r>
              <a:rPr lang="en-CA" dirty="0" err="1" smtClean="0"/>
              <a:t>u,v</a:t>
            </a:r>
            <a:r>
              <a:rPr lang="en-CA" dirty="0" smtClean="0"/>
              <a:t>}</a:t>
            </a:r>
            <a:r>
              <a:rPr lang="en-CA" sz="1000" dirty="0" smtClean="0"/>
              <a:t> </a:t>
            </a:r>
            <a:r>
              <a:rPr lang="en-CA" dirty="0" smtClean="0"/>
              <a:t>] has a perfect matching </a:t>
            </a:r>
            <a:r>
              <a:rPr lang="en-CA" dirty="0" err="1" smtClean="0"/>
              <a:t>iff</a:t>
            </a:r>
            <a:r>
              <a:rPr lang="en-CA" dirty="0" smtClean="0"/>
              <a:t> (T</a:t>
            </a:r>
            <a:r>
              <a:rPr lang="en-CA" baseline="30000" dirty="0" smtClean="0"/>
              <a:t>-1</a:t>
            </a:r>
            <a:r>
              <a:rPr lang="en-CA" dirty="0" smtClean="0"/>
              <a:t>)</a:t>
            </a:r>
            <a:r>
              <a:rPr lang="en-CA" baseline="-25000" dirty="0" err="1" smtClean="0"/>
              <a:t>u,v</a:t>
            </a:r>
            <a:r>
              <a:rPr lang="en-CA" dirty="0" smtClean="0"/>
              <a:t> </a:t>
            </a:r>
            <a:r>
              <a:rPr lang="en-CA" altLang="ja-JP" dirty="0" smtClean="0"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dirty="0" smtClean="0">
                <a:ea typeface="MS PGothic" pitchFamily="34" charset="-128"/>
              </a:rPr>
              <a:t> 0.</a:t>
            </a:r>
          </a:p>
          <a:p>
            <a:pPr eaLnBrk="1" hangingPunct="1">
              <a:buFontTx/>
              <a:buNone/>
            </a:pPr>
            <a:endParaRPr lang="en-CA" sz="1400" b="1" dirty="0" smtClean="0"/>
          </a:p>
          <a:p>
            <a:pPr eaLnBrk="1" hangingPunct="1">
              <a:buFontTx/>
              <a:buNone/>
            </a:pPr>
            <a:endParaRPr lang="en-CA" sz="1400" b="1" dirty="0" smtClean="0"/>
          </a:p>
          <a:p>
            <a:pPr eaLnBrk="1" hangingPunct="1">
              <a:buFontTx/>
              <a:buNone/>
            </a:pPr>
            <a:endParaRPr lang="en-CA" sz="1400" b="1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Computing T</a:t>
            </a:r>
            <a:r>
              <a:rPr lang="en-CA" baseline="30000" dirty="0" smtClean="0"/>
              <a:t>-1</a:t>
            </a:r>
            <a:r>
              <a:rPr lang="en-CA" dirty="0" smtClean="0"/>
              <a:t> very slow: Contains variables!</a:t>
            </a:r>
          </a:p>
          <a:p>
            <a:pPr eaLnBrk="1" hangingPunct="1">
              <a:buFontTx/>
              <a:buNone/>
            </a:pPr>
            <a:endParaRPr lang="en-CA" sz="900" b="1" dirty="0" smtClean="0"/>
          </a:p>
          <a:p>
            <a:pPr eaLnBrk="1" hangingPunct="1">
              <a:buFontTx/>
              <a:buNone/>
            </a:pPr>
            <a:r>
              <a:rPr lang="en-CA" b="1" dirty="0" smtClean="0"/>
              <a:t>Lemma </a:t>
            </a:r>
            <a:r>
              <a:rPr lang="en-CA" sz="2600" dirty="0" smtClean="0">
                <a:solidFill>
                  <a:srgbClr val="0000FF"/>
                </a:solidFill>
              </a:rPr>
              <a:t>[</a:t>
            </a:r>
            <a:r>
              <a:rPr lang="en-CA" sz="2600" dirty="0" err="1" smtClean="0">
                <a:solidFill>
                  <a:srgbClr val="0000FF"/>
                </a:solidFill>
              </a:rPr>
              <a:t>Lov</a:t>
            </a:r>
            <a:r>
              <a:rPr lang="en-US" sz="2600" dirty="0" smtClean="0">
                <a:solidFill>
                  <a:srgbClr val="0000FF"/>
                </a:solidFill>
              </a:rPr>
              <a:t>á</a:t>
            </a:r>
            <a:r>
              <a:rPr lang="en-CA" sz="2600" dirty="0" err="1" smtClean="0">
                <a:solidFill>
                  <a:srgbClr val="0000FF"/>
                </a:solidFill>
              </a:rPr>
              <a:t>sz</a:t>
            </a:r>
            <a:r>
              <a:rPr lang="en-CA" sz="2600" dirty="0" smtClean="0">
                <a:solidFill>
                  <a:srgbClr val="0000FF"/>
                </a:solidFill>
              </a:rPr>
              <a:t> ’79]</a:t>
            </a:r>
            <a:r>
              <a:rPr lang="en-CA" dirty="0" smtClean="0"/>
              <a:t>: These results hold </a:t>
            </a:r>
            <a:r>
              <a:rPr lang="en-CA" dirty="0" err="1" smtClean="0"/>
              <a:t>w.h.p</a:t>
            </a:r>
            <a:r>
              <a:rPr lang="en-CA" dirty="0" smtClean="0"/>
              <a:t>.</a:t>
            </a:r>
            <a:br>
              <a:rPr lang="en-CA" dirty="0" smtClean="0"/>
            </a:br>
            <a:r>
              <a:rPr lang="en-CA" dirty="0" smtClean="0"/>
              <a:t> if we </a:t>
            </a:r>
            <a:r>
              <a:rPr lang="en-CA" b="1" dirty="0" smtClean="0"/>
              <a:t>randomly</a:t>
            </a:r>
            <a:r>
              <a:rPr lang="en-CA" dirty="0" smtClean="0"/>
              <a:t> choose values for </a:t>
            </a:r>
            <a:r>
              <a:rPr lang="en-CA" dirty="0" err="1" smtClean="0"/>
              <a:t>T</a:t>
            </a:r>
            <a:r>
              <a:rPr lang="en-CA" baseline="-25000" dirty="0" err="1" smtClean="0"/>
              <a:t>u,v</a:t>
            </a:r>
            <a:r>
              <a:rPr lang="en-CA" dirty="0" err="1" smtClean="0"/>
              <a:t>’s</a:t>
            </a:r>
            <a:r>
              <a:rPr lang="en-CA" dirty="0" smtClean="0"/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57150"/>
            <a:ext cx="82296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Properties of Tutte Matrix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608" y="3077230"/>
            <a:ext cx="870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9900"/>
                </a:solidFill>
                <a:sym typeface="Symbol"/>
              </a:rPr>
              <a:t>{</a:t>
            </a:r>
            <a:r>
              <a:rPr lang="en-CA" sz="2800" dirty="0" err="1">
                <a:solidFill>
                  <a:srgbClr val="009900"/>
                </a:solidFill>
                <a:sym typeface="Symbol"/>
              </a:rPr>
              <a:t>u,v</a:t>
            </a:r>
            <a:r>
              <a:rPr lang="en-CA" sz="2800" dirty="0">
                <a:solidFill>
                  <a:srgbClr val="009900"/>
                </a:solidFill>
                <a:sym typeface="Symbol"/>
              </a:rPr>
              <a:t>} is contained in a perfect </a:t>
            </a:r>
            <a:r>
              <a:rPr lang="en-CA" sz="2800" dirty="0" smtClean="0">
                <a:solidFill>
                  <a:srgbClr val="009900"/>
                </a:solidFill>
                <a:sym typeface="Symbol"/>
              </a:rPr>
              <a:t>matching   (</a:t>
            </a:r>
            <a:r>
              <a:rPr lang="en-CA" sz="2800" dirty="0" smtClean="0">
                <a:solidFill>
                  <a:srgbClr val="009900"/>
                </a:solidFill>
              </a:rPr>
              <a:t>T</a:t>
            </a:r>
            <a:r>
              <a:rPr lang="en-CA" sz="2800" baseline="30000" dirty="0" smtClean="0">
                <a:solidFill>
                  <a:srgbClr val="009900"/>
                </a:solidFill>
              </a:rPr>
              <a:t>-1</a:t>
            </a:r>
            <a:r>
              <a:rPr lang="en-CA" sz="2800" dirty="0" smtClean="0">
                <a:solidFill>
                  <a:srgbClr val="009900"/>
                </a:solidFill>
              </a:rPr>
              <a:t>)</a:t>
            </a:r>
            <a:r>
              <a:rPr lang="en-CA" sz="2800" baseline="-25000" dirty="0" err="1" smtClean="0">
                <a:solidFill>
                  <a:srgbClr val="009900"/>
                </a:solidFill>
              </a:rPr>
              <a:t>u,v</a:t>
            </a:r>
            <a:r>
              <a:rPr lang="en-CA" altLang="ja-JP" sz="2800" dirty="0" smtClean="0">
                <a:solidFill>
                  <a:srgbClr val="009900"/>
                </a:solidFill>
                <a:ea typeface="MS PGothic" pitchFamily="34" charset="-128"/>
                <a:sym typeface="Symbol" pitchFamily="18" charset="2"/>
              </a:rPr>
              <a:t></a:t>
            </a:r>
            <a:r>
              <a:rPr lang="en-US" altLang="ja-JP" sz="2800" dirty="0" smtClean="0">
                <a:solidFill>
                  <a:srgbClr val="009900"/>
                </a:solidFill>
                <a:ea typeface="MS PGothic" pitchFamily="34" charset="-128"/>
              </a:rPr>
              <a:t>0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914400"/>
            <a:ext cx="8515350" cy="57595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b="1" dirty="0" smtClean="0"/>
              <a:t>Lemma </a:t>
            </a:r>
            <a:r>
              <a:rPr lang="en-CA" sz="2600" dirty="0" smtClean="0">
                <a:solidFill>
                  <a:srgbClr val="0000FF"/>
                </a:solidFill>
              </a:rPr>
              <a:t>[</a:t>
            </a:r>
            <a:r>
              <a:rPr lang="en-CA" sz="2600" dirty="0" err="1" smtClean="0">
                <a:solidFill>
                  <a:srgbClr val="0000FF"/>
                </a:solidFill>
              </a:rPr>
              <a:t>Lov</a:t>
            </a:r>
            <a:r>
              <a:rPr lang="en-US" sz="2600" dirty="0" smtClean="0">
                <a:solidFill>
                  <a:srgbClr val="0000FF"/>
                </a:solidFill>
              </a:rPr>
              <a:t>á</a:t>
            </a:r>
            <a:r>
              <a:rPr lang="en-CA" sz="2600" dirty="0" err="1" smtClean="0">
                <a:solidFill>
                  <a:srgbClr val="0000FF"/>
                </a:solidFill>
              </a:rPr>
              <a:t>sz</a:t>
            </a:r>
            <a:r>
              <a:rPr lang="en-CA" sz="2600" dirty="0" smtClean="0">
                <a:solidFill>
                  <a:srgbClr val="0000FF"/>
                </a:solidFill>
              </a:rPr>
              <a:t> ’79]</a:t>
            </a:r>
            <a:r>
              <a:rPr lang="en-CA" dirty="0" smtClean="0"/>
              <a:t>: These results hold </a:t>
            </a:r>
            <a:r>
              <a:rPr lang="en-CA" dirty="0" err="1" smtClean="0"/>
              <a:t>w.h.p</a:t>
            </a:r>
            <a:r>
              <a:rPr lang="en-CA" dirty="0" smtClean="0"/>
              <a:t>.</a:t>
            </a:r>
            <a:br>
              <a:rPr lang="en-CA" dirty="0" smtClean="0"/>
            </a:br>
            <a:r>
              <a:rPr lang="en-CA" dirty="0" smtClean="0"/>
              <a:t> if we </a:t>
            </a:r>
            <a:r>
              <a:rPr lang="en-CA" b="1" dirty="0" smtClean="0"/>
              <a:t>randomly</a:t>
            </a:r>
            <a:r>
              <a:rPr lang="en-CA" dirty="0" smtClean="0"/>
              <a:t> choose values for </a:t>
            </a:r>
            <a:r>
              <a:rPr lang="en-CA" dirty="0" err="1" smtClean="0"/>
              <a:t>T</a:t>
            </a:r>
            <a:r>
              <a:rPr lang="en-CA" baseline="-25000" dirty="0" err="1" smtClean="0"/>
              <a:t>u,v</a:t>
            </a:r>
            <a:r>
              <a:rPr lang="en-CA" dirty="0" err="1" smtClean="0"/>
              <a:t>’s</a:t>
            </a:r>
            <a:r>
              <a:rPr lang="en-CA" dirty="0" smtClean="0"/>
              <a:t>.</a:t>
            </a:r>
          </a:p>
          <a:p>
            <a:pPr eaLnBrk="1" hangingPunct="1">
              <a:buFontTx/>
              <a:buNone/>
            </a:pPr>
            <a:endParaRPr lang="en-CA" sz="1600" dirty="0" smtClean="0"/>
          </a:p>
          <a:p>
            <a:pPr eaLnBrk="1" hangingPunct="1">
              <a:buFontTx/>
              <a:buNone/>
            </a:pPr>
            <a:r>
              <a:rPr lang="en-CA" dirty="0" smtClean="0"/>
              <a:t>Consequence of the Schwartz-</a:t>
            </a:r>
            <a:r>
              <a:rPr lang="en-CA" dirty="0" err="1" smtClean="0"/>
              <a:t>Zippel</a:t>
            </a:r>
            <a:r>
              <a:rPr lang="en-CA" dirty="0" smtClean="0"/>
              <a:t> Lemma:</a:t>
            </a:r>
          </a:p>
          <a:p>
            <a:pPr marL="355600" indent="0" eaLnBrk="1" hangingPunct="1">
              <a:buFontTx/>
              <a:buNone/>
            </a:pPr>
            <a:r>
              <a:rPr lang="en-CA" sz="2800" dirty="0" smtClean="0"/>
              <a:t>Let p(</a:t>
            </a:r>
            <a:r>
              <a:rPr lang="en-CA" sz="2800" dirty="0" smtClean="0">
                <a:solidFill>
                  <a:srgbClr val="0000FF"/>
                </a:solidFill>
              </a:rPr>
              <a:t>x</a:t>
            </a:r>
            <a:r>
              <a:rPr lang="en-CA" sz="2800" baseline="-25000" dirty="0" smtClean="0">
                <a:solidFill>
                  <a:srgbClr val="0000FF"/>
                </a:solidFill>
              </a:rPr>
              <a:t>1</a:t>
            </a:r>
            <a:r>
              <a:rPr lang="en-CA" sz="2800" dirty="0" smtClean="0"/>
              <a:t>,…,</a:t>
            </a:r>
            <a:r>
              <a:rPr lang="en-CA" sz="2800" dirty="0" err="1" smtClean="0">
                <a:solidFill>
                  <a:srgbClr val="0000FF"/>
                </a:solidFill>
              </a:rPr>
              <a:t>x</a:t>
            </a:r>
            <a:r>
              <a:rPr lang="en-CA" sz="2800" baseline="-25000" dirty="0" err="1" smtClean="0">
                <a:solidFill>
                  <a:srgbClr val="0000FF"/>
                </a:solidFill>
              </a:rPr>
              <a:t>m</a:t>
            </a:r>
            <a:r>
              <a:rPr lang="en-CA" sz="2800" dirty="0" smtClean="0"/>
              <a:t>) be a non-zero polynomial of total degree</a:t>
            </a:r>
            <a:r>
              <a:rPr lang="en-CA" sz="2800" dirty="0" smtClean="0">
                <a:solidFill>
                  <a:srgbClr val="FF0000"/>
                </a:solidFill>
              </a:rPr>
              <a:t> d </a:t>
            </a:r>
            <a:r>
              <a:rPr lang="en-CA" sz="2800" dirty="0" smtClean="0"/>
              <a:t>over a field </a:t>
            </a:r>
            <a:r>
              <a:rPr lang="en-CA" sz="2800" b="1" dirty="0" smtClean="0"/>
              <a:t>F</a:t>
            </a:r>
            <a:r>
              <a:rPr lang="en-CA" sz="2800" dirty="0" smtClean="0"/>
              <a:t>. Let </a:t>
            </a:r>
            <a:r>
              <a:rPr lang="en-CA" sz="2800" dirty="0" smtClean="0">
                <a:solidFill>
                  <a:srgbClr val="7030A0"/>
                </a:solidFill>
              </a:rPr>
              <a:t>S</a:t>
            </a:r>
            <a:r>
              <a:rPr lang="en-CA" sz="2800" dirty="0" smtClean="0">
                <a:latin typeface="cmsy10"/>
              </a:rPr>
              <a:t>µ</a:t>
            </a:r>
            <a:r>
              <a:rPr lang="en-CA" sz="2800" b="1" dirty="0" smtClean="0"/>
              <a:t>F</a:t>
            </a:r>
            <a:r>
              <a:rPr lang="en-CA" sz="2800" dirty="0" smtClean="0"/>
              <a:t>. Choose </a:t>
            </a:r>
            <a:r>
              <a:rPr lang="en-CA" sz="2800" dirty="0" smtClean="0">
                <a:solidFill>
                  <a:srgbClr val="00B050"/>
                </a:solidFill>
              </a:rPr>
              <a:t>r</a:t>
            </a:r>
            <a:r>
              <a:rPr lang="en-CA" sz="2800" baseline="-25000" dirty="0" smtClean="0">
                <a:solidFill>
                  <a:srgbClr val="00B050"/>
                </a:solidFill>
              </a:rPr>
              <a:t>1</a:t>
            </a:r>
            <a:r>
              <a:rPr lang="en-CA" sz="2800" dirty="0" smtClean="0"/>
              <a:t>,…,</a:t>
            </a:r>
            <a:r>
              <a:rPr lang="en-CA" sz="2800" dirty="0" err="1" smtClean="0">
                <a:solidFill>
                  <a:srgbClr val="00B050"/>
                </a:solidFill>
              </a:rPr>
              <a:t>r</a:t>
            </a:r>
            <a:r>
              <a:rPr lang="en-CA" sz="2800" baseline="-25000" dirty="0" err="1" smtClean="0">
                <a:solidFill>
                  <a:srgbClr val="00B050"/>
                </a:solidFill>
              </a:rPr>
              <a:t>m</a:t>
            </a:r>
            <a:r>
              <a:rPr lang="en-CA" sz="2800" dirty="0" smtClean="0"/>
              <a:t> independently and uniformly from S. Then:</a:t>
            </a:r>
            <a:br>
              <a:rPr lang="en-CA" sz="2800" dirty="0" smtClean="0"/>
            </a:br>
            <a:r>
              <a:rPr lang="en-CA" sz="2800" dirty="0" smtClean="0"/>
              <a:t>      Pr[ p(</a:t>
            </a:r>
            <a:r>
              <a:rPr lang="en-CA" sz="2800" dirty="0" smtClean="0">
                <a:solidFill>
                  <a:srgbClr val="00B050"/>
                </a:solidFill>
              </a:rPr>
              <a:t>r</a:t>
            </a:r>
            <a:r>
              <a:rPr lang="en-CA" sz="2800" baseline="-25000" dirty="0" smtClean="0">
                <a:solidFill>
                  <a:srgbClr val="00B050"/>
                </a:solidFill>
              </a:rPr>
              <a:t>1</a:t>
            </a:r>
            <a:r>
              <a:rPr lang="en-CA" sz="2800" dirty="0" smtClean="0"/>
              <a:t>,…,</a:t>
            </a:r>
            <a:r>
              <a:rPr lang="en-CA" sz="2800" dirty="0" err="1" smtClean="0">
                <a:solidFill>
                  <a:srgbClr val="00B050"/>
                </a:solidFill>
              </a:rPr>
              <a:t>r</a:t>
            </a:r>
            <a:r>
              <a:rPr lang="en-CA" sz="2800" baseline="-25000" dirty="0" err="1" smtClean="0">
                <a:solidFill>
                  <a:srgbClr val="00B050"/>
                </a:solidFill>
              </a:rPr>
              <a:t>m</a:t>
            </a:r>
            <a:r>
              <a:rPr lang="en-CA" sz="2800" dirty="0" smtClean="0"/>
              <a:t>) = 0 ] </a:t>
            </a:r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0000"/>
                </a:solidFill>
              </a:rPr>
              <a:t>d</a:t>
            </a:r>
            <a:r>
              <a:rPr lang="en-CA" sz="2800" dirty="0" smtClean="0"/>
              <a:t>/|</a:t>
            </a:r>
            <a:r>
              <a:rPr lang="en-CA" sz="2800" dirty="0" smtClean="0">
                <a:solidFill>
                  <a:srgbClr val="7030A0"/>
                </a:solidFill>
              </a:rPr>
              <a:t>S</a:t>
            </a:r>
            <a:r>
              <a:rPr lang="en-CA" sz="2800" dirty="0" smtClean="0"/>
              <a:t>|.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sz="300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algn="ctr" eaLnBrk="1" hangingPunct="1">
              <a:buFontTx/>
              <a:buNone/>
            </a:pPr>
            <a:r>
              <a:rPr lang="en-US" spc="-50" dirty="0" smtClean="0"/>
              <a:t>Implies randomized </a:t>
            </a:r>
            <a:r>
              <a:rPr lang="en-US" spc="-50" dirty="0" err="1" smtClean="0"/>
              <a:t>alg</a:t>
            </a:r>
            <a:r>
              <a:rPr lang="en-US" spc="-50" dirty="0" smtClean="0"/>
              <a:t> to </a:t>
            </a:r>
            <a:r>
              <a:rPr lang="en-US" b="1" i="1" spc="-50" dirty="0" smtClean="0">
                <a:solidFill>
                  <a:srgbClr val="FF0000"/>
                </a:solidFill>
              </a:rPr>
              <a:t>test </a:t>
            </a:r>
            <a:r>
              <a:rPr lang="en-US" spc="-50" dirty="0" smtClean="0"/>
              <a:t>if graph has p.m.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How can we </a:t>
            </a:r>
            <a:r>
              <a:rPr lang="en-US" b="1" i="1" dirty="0" smtClean="0">
                <a:solidFill>
                  <a:srgbClr val="00B050"/>
                </a:solidFill>
              </a:rPr>
              <a:t>construct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 p.m.?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57150"/>
            <a:ext cx="82296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Properties of Tutte Matrix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33425"/>
          </a:xfrm>
        </p:spPr>
        <p:txBody>
          <a:bodyPr/>
          <a:lstStyle/>
          <a:p>
            <a:pPr eaLnBrk="1" hangingPunct="1"/>
            <a:r>
              <a:rPr lang="en-CA" sz="4000" dirty="0" smtClean="0"/>
              <a:t>Algorithm #1: Self-Reducibility</a:t>
            </a:r>
            <a:endParaRPr lang="en-US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219" y="1428750"/>
            <a:ext cx="7649688" cy="3094612"/>
          </a:xfr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dirty="0" smtClean="0"/>
              <a:t>Randomly choose values for </a:t>
            </a:r>
            <a:r>
              <a:rPr lang="en-CA" dirty="0" err="1" smtClean="0"/>
              <a:t>T</a:t>
            </a:r>
            <a:r>
              <a:rPr lang="en-CA" baseline="-15000" dirty="0" err="1" smtClean="0"/>
              <a:t>u,v</a:t>
            </a:r>
            <a:r>
              <a:rPr lang="en-CA" dirty="0" err="1" smtClean="0"/>
              <a:t>’s</a:t>
            </a:r>
            <a:endParaRPr lang="en-CA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CA" dirty="0" smtClean="0"/>
              <a:t>If </a:t>
            </a:r>
            <a:r>
              <a:rPr lang="en-CA" dirty="0" err="1" smtClean="0"/>
              <a:t>det</a:t>
            </a:r>
            <a:r>
              <a:rPr lang="en-CA" dirty="0" smtClean="0"/>
              <a:t> T=0 then Error       </a:t>
            </a:r>
            <a:r>
              <a:rPr lang="en-CA" altLang="ja-JP" sz="2000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  <a:sym typeface="Symbol" pitchFamily="18" charset="2"/>
              </a:rPr>
              <a:t>(test if has p.m.)</a:t>
            </a:r>
            <a:endParaRPr lang="en-US" altLang="ja-JP" baseline="30000" dirty="0" smtClean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dirty="0" smtClean="0"/>
              <a:t>For each </a:t>
            </a:r>
            <a:r>
              <a:rPr lang="en-CA" sz="3000" dirty="0" smtClean="0"/>
              <a:t>{</a:t>
            </a:r>
            <a:r>
              <a:rPr lang="en-CA" sz="3000" dirty="0" err="1" smtClean="0"/>
              <a:t>u,v</a:t>
            </a:r>
            <a:r>
              <a:rPr lang="en-CA" sz="3000" dirty="0" smtClean="0"/>
              <a:t>} </a:t>
            </a:r>
            <a:r>
              <a:rPr lang="en-CA" altLang="ja-JP" sz="3000" dirty="0" smtClean="0">
                <a:ea typeface="MS PGothic" pitchFamily="34" charset="-128"/>
                <a:sym typeface="Symbol" pitchFamily="18" charset="2"/>
              </a:rPr>
              <a:t></a:t>
            </a:r>
            <a:r>
              <a:rPr lang="en-US" altLang="ja-JP" sz="3000" dirty="0" smtClean="0">
                <a:ea typeface="MS PGothic" pitchFamily="34" charset="-128"/>
              </a:rPr>
              <a:t> E</a:t>
            </a:r>
            <a:endParaRPr lang="en-CA" dirty="0" smtClean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CA" sz="3200" dirty="0" smtClean="0"/>
              <a:t>Set T=T; </a:t>
            </a:r>
            <a:r>
              <a:rPr lang="en-CA" sz="3200" dirty="0" err="1" smtClean="0"/>
              <a:t>T</a:t>
            </a:r>
            <a:r>
              <a:rPr lang="en-CA" sz="4000" baseline="-14000" dirty="0" err="1" smtClean="0"/>
              <a:t>u,v</a:t>
            </a:r>
            <a:r>
              <a:rPr lang="en-CA" sz="3200" dirty="0" smtClean="0"/>
              <a:t>=</a:t>
            </a:r>
            <a:r>
              <a:rPr lang="en-CA" sz="3200" dirty="0" err="1" smtClean="0"/>
              <a:t>T</a:t>
            </a:r>
            <a:r>
              <a:rPr lang="en-CA" sz="4000" baseline="-14000" dirty="0" err="1" smtClean="0"/>
              <a:t>v,u</a:t>
            </a:r>
            <a:r>
              <a:rPr lang="en-CA" sz="3200" dirty="0" smtClean="0"/>
              <a:t>=0;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(temporarily delete edge)</a:t>
            </a:r>
            <a:endParaRPr lang="en-CA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CA" sz="3200" dirty="0" smtClean="0"/>
              <a:t>If </a:t>
            </a:r>
            <a:r>
              <a:rPr lang="en-CA" sz="3200" dirty="0" err="1" smtClean="0"/>
              <a:t>det</a:t>
            </a:r>
            <a:r>
              <a:rPr lang="en-CA" sz="3200" dirty="0" smtClean="0"/>
              <a:t> T</a:t>
            </a:r>
            <a:r>
              <a:rPr lang="en-CA" altLang="ja-JP" sz="3600" dirty="0" smtClean="0">
                <a:ea typeface="MS PGothic" pitchFamily="34" charset="-128"/>
                <a:sym typeface="Symbol" pitchFamily="18" charset="2"/>
              </a:rPr>
              <a:t></a:t>
            </a:r>
            <a:r>
              <a:rPr lang="en-CA" altLang="ja-JP" sz="3200" dirty="0" smtClean="0">
                <a:ea typeface="MS PGothic" pitchFamily="34" charset="-128"/>
                <a:sym typeface="Symbol" pitchFamily="18" charset="2"/>
              </a:rPr>
              <a:t>0                    </a:t>
            </a:r>
            <a:r>
              <a:rPr lang="en-CA" altLang="ja-JP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sym typeface="Symbol" pitchFamily="18" charset="2"/>
              </a:rPr>
              <a:t>(test if still has p.m.)</a:t>
            </a:r>
            <a:endParaRPr lang="en-CA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CA" sz="3200" dirty="0" smtClean="0"/>
              <a:t>Set T=T                 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 (permanently delete edge)</a:t>
            </a:r>
            <a:endParaRPr lang="en-CA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739302" y="4839641"/>
            <a:ext cx="7743217" cy="146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3000" dirty="0"/>
              <a:t>Total time: </a:t>
            </a:r>
            <a:r>
              <a:rPr lang="en-CA" sz="3000" dirty="0">
                <a:solidFill>
                  <a:srgbClr val="0000FF"/>
                </a:solidFill>
              </a:rPr>
              <a:t>O(n</a:t>
            </a:r>
            <a:r>
              <a:rPr lang="en-CA" altLang="ja-JP" sz="3000" baseline="30000" dirty="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</a:t>
            </a:r>
            <a:r>
              <a:rPr lang="en-CA" altLang="ja-JP" sz="3000" baseline="30000" dirty="0" smtClean="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+2</a:t>
            </a:r>
            <a:r>
              <a:rPr lang="en-CA" sz="3000" dirty="0" smtClean="0">
                <a:solidFill>
                  <a:srgbClr val="0000FF"/>
                </a:solidFill>
              </a:rPr>
              <a:t>) time</a:t>
            </a:r>
          </a:p>
          <a:p>
            <a:pPr marL="342900" indent="-342900">
              <a:spcBef>
                <a:spcPts val="1200"/>
              </a:spcBef>
              <a:buFontTx/>
              <a:buChar char="•"/>
            </a:pPr>
            <a:r>
              <a:rPr lang="en-CA" sz="3000" dirty="0" smtClean="0"/>
              <a:t>Can </a:t>
            </a:r>
            <a:r>
              <a:rPr lang="en-CA" sz="3000" dirty="0"/>
              <a:t>we </a:t>
            </a:r>
            <a:r>
              <a:rPr lang="en-CA" sz="3000" dirty="0" smtClean="0"/>
              <a:t>compute </a:t>
            </a:r>
            <a:r>
              <a:rPr lang="en-CA" sz="3000" dirty="0" err="1" smtClean="0"/>
              <a:t>det</a:t>
            </a:r>
            <a:r>
              <a:rPr lang="en-CA" sz="3000" dirty="0" smtClean="0"/>
              <a:t> T more quickly?</a:t>
            </a:r>
            <a:endParaRPr lang="en-CA" sz="3000" dirty="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462338" y="857250"/>
            <a:ext cx="2461123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0000FF"/>
                </a:solidFill>
              </a:rPr>
              <a:t>[</a:t>
            </a:r>
            <a:r>
              <a:rPr lang="en-CA" sz="2000" dirty="0" smtClean="0">
                <a:solidFill>
                  <a:srgbClr val="0000FF"/>
                </a:solidFill>
              </a:rPr>
              <a:t>Rabin, </a:t>
            </a:r>
            <a:r>
              <a:rPr lang="en-CA" sz="2000" dirty="0" err="1" smtClean="0">
                <a:solidFill>
                  <a:srgbClr val="0000FF"/>
                </a:solidFill>
              </a:rPr>
              <a:t>Vazirani</a:t>
            </a:r>
            <a:r>
              <a:rPr lang="en-CA" sz="2000" dirty="0" smtClean="0">
                <a:solidFill>
                  <a:srgbClr val="0000FF"/>
                </a:solidFill>
              </a:rPr>
              <a:t> ’89]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1365" y="278805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06247" y="278805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7668" y="278805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6374" y="333431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29245" y="382550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31723" y="1426775"/>
            <a:ext cx="7657183" cy="266382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G has no p.m.</a:t>
            </a:r>
            <a:r>
              <a:rPr lang="en-US" sz="3200" kern="0" dirty="0" smtClean="0">
                <a:latin typeface="+mn-lt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Error</a:t>
            </a:r>
            <a:endParaRPr kumimoji="0" lang="en-US" altLang="ja-JP" sz="3200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</a:t>
            </a:r>
            <a:r>
              <a:rPr kumimoji="0" lang="en-CA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CA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kumimoji="0" lang="en-CA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 </a:t>
            </a:r>
            <a:r>
              <a:rPr kumimoji="0" lang="en-CA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  <a:sym typeface="Symbol" pitchFamily="18" charset="2"/>
              </a:rPr>
              <a:t>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E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Temporarily delete edge</a:t>
            </a:r>
            <a:r>
              <a:rPr kumimoji="0" lang="en-CA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{</a:t>
            </a:r>
            <a:r>
              <a:rPr kumimoji="0" lang="en-CA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u,v</a:t>
            </a:r>
            <a:r>
              <a:rPr kumimoji="0" lang="en-CA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}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If G still has p.m.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Permanently delete edge {</a:t>
            </a:r>
            <a:r>
              <a:rPr kumimoji="0" lang="en-C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u,v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2629" y="53255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18812" y="3503641"/>
            <a:ext cx="2555945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sz="2800" dirty="0" smtClean="0">
                <a:solidFill>
                  <a:srgbClr val="0000FF"/>
                </a:solidFill>
              </a:rPr>
              <a:t>O(n</a:t>
            </a:r>
            <a:r>
              <a:rPr lang="en-CA" altLang="ja-JP" sz="2800" baseline="30000" dirty="0" smtClean="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</a:t>
            </a:r>
            <a:r>
              <a:rPr lang="en-CA" sz="2800" dirty="0" smtClean="0">
                <a:solidFill>
                  <a:srgbClr val="0000FF"/>
                </a:solidFill>
              </a:rPr>
              <a:t>) time</a:t>
            </a:r>
            <a:endParaRPr lang="en-CA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191493" grpId="0" uiExpand="1" build="allAtOnce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885825"/>
          </a:xfrm>
        </p:spPr>
        <p:txBody>
          <a:bodyPr/>
          <a:lstStyle/>
          <a:p>
            <a:pPr eaLnBrk="1" hangingPunct="1"/>
            <a:r>
              <a:rPr lang="en-CA" dirty="0" err="1" smtClean="0"/>
              <a:t>Matchings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81823" y="1047838"/>
            <a:ext cx="1879628" cy="1713138"/>
            <a:chOff x="1715" y="1069"/>
            <a:chExt cx="2160" cy="1968"/>
          </a:xfrm>
        </p:grpSpPr>
        <p:sp>
          <p:nvSpPr>
            <p:cNvPr id="6152" name="Line 5"/>
            <p:cNvSpPr>
              <a:spLocks noChangeShapeType="1"/>
            </p:cNvSpPr>
            <p:nvPr/>
          </p:nvSpPr>
          <p:spPr bwMode="auto">
            <a:xfrm>
              <a:off x="1899" y="1617"/>
              <a:ext cx="1852" cy="8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6"/>
            <p:cNvSpPr>
              <a:spLocks noChangeShapeType="1"/>
            </p:cNvSpPr>
            <p:nvPr/>
          </p:nvSpPr>
          <p:spPr bwMode="auto">
            <a:xfrm>
              <a:off x="2819" y="1261"/>
              <a:ext cx="918" cy="1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7"/>
            <p:cNvSpPr>
              <a:spLocks noChangeShapeType="1"/>
            </p:cNvSpPr>
            <p:nvPr/>
          </p:nvSpPr>
          <p:spPr bwMode="auto">
            <a:xfrm flipH="1">
              <a:off x="2793" y="1261"/>
              <a:ext cx="6" cy="1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>
              <a:off x="1872" y="2439"/>
              <a:ext cx="185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9"/>
            <p:cNvSpPr>
              <a:spLocks noChangeShapeType="1"/>
            </p:cNvSpPr>
            <p:nvPr/>
          </p:nvSpPr>
          <p:spPr bwMode="auto">
            <a:xfrm flipV="1">
              <a:off x="2825" y="1520"/>
              <a:ext cx="939" cy="136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0"/>
            <p:cNvSpPr>
              <a:spLocks noChangeShapeType="1"/>
            </p:cNvSpPr>
            <p:nvPr/>
          </p:nvSpPr>
          <p:spPr bwMode="auto">
            <a:xfrm flipV="1">
              <a:off x="1955" y="1213"/>
              <a:ext cx="72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1"/>
            <p:cNvSpPr>
              <a:spLocks noChangeShapeType="1"/>
            </p:cNvSpPr>
            <p:nvPr/>
          </p:nvSpPr>
          <p:spPr bwMode="auto">
            <a:xfrm flipH="1">
              <a:off x="1907" y="1261"/>
              <a:ext cx="864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2"/>
            <p:cNvSpPr>
              <a:spLocks noChangeShapeType="1"/>
            </p:cNvSpPr>
            <p:nvPr/>
          </p:nvSpPr>
          <p:spPr bwMode="auto">
            <a:xfrm>
              <a:off x="2819" y="1213"/>
              <a:ext cx="912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Oval 13"/>
            <p:cNvSpPr>
              <a:spLocks noChangeArrowheads="1"/>
            </p:cNvSpPr>
            <p:nvPr/>
          </p:nvSpPr>
          <p:spPr bwMode="auto">
            <a:xfrm>
              <a:off x="2675" y="1069"/>
              <a:ext cx="240" cy="240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61" name="Oval 14"/>
            <p:cNvSpPr>
              <a:spLocks noChangeArrowheads="1"/>
            </p:cNvSpPr>
            <p:nvPr/>
          </p:nvSpPr>
          <p:spPr bwMode="auto">
            <a:xfrm>
              <a:off x="1715" y="1453"/>
              <a:ext cx="240" cy="240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62" name="Oval 15"/>
            <p:cNvSpPr>
              <a:spLocks noChangeArrowheads="1"/>
            </p:cNvSpPr>
            <p:nvPr/>
          </p:nvSpPr>
          <p:spPr bwMode="auto">
            <a:xfrm>
              <a:off x="1715" y="2317"/>
              <a:ext cx="240" cy="240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63" name="Oval 16"/>
            <p:cNvSpPr>
              <a:spLocks noChangeArrowheads="1"/>
            </p:cNvSpPr>
            <p:nvPr/>
          </p:nvSpPr>
          <p:spPr bwMode="auto">
            <a:xfrm>
              <a:off x="2675" y="2797"/>
              <a:ext cx="240" cy="240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64" name="Oval 17"/>
            <p:cNvSpPr>
              <a:spLocks noChangeArrowheads="1"/>
            </p:cNvSpPr>
            <p:nvPr/>
          </p:nvSpPr>
          <p:spPr bwMode="auto">
            <a:xfrm>
              <a:off x="3635" y="1405"/>
              <a:ext cx="240" cy="240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65" name="Oval 18"/>
            <p:cNvSpPr>
              <a:spLocks noChangeArrowheads="1"/>
            </p:cNvSpPr>
            <p:nvPr/>
          </p:nvSpPr>
          <p:spPr bwMode="auto">
            <a:xfrm>
              <a:off x="3635" y="2317"/>
              <a:ext cx="240" cy="240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5669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37528" y="1150351"/>
            <a:ext cx="8462088" cy="5100323"/>
          </a:xfrm>
        </p:spPr>
        <p:txBody>
          <a:bodyPr/>
          <a:lstStyle/>
          <a:p>
            <a:pPr eaLnBrk="1" hangingPunct="1"/>
            <a:r>
              <a:rPr lang="en-CA" b="1" dirty="0" smtClean="0">
                <a:solidFill>
                  <a:srgbClr val="FF0000"/>
                </a:solidFill>
              </a:rPr>
              <a:t>Perfect matching</a:t>
            </a:r>
            <a:br>
              <a:rPr lang="en-CA" b="1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Set of edges </a:t>
            </a:r>
            <a:r>
              <a:rPr lang="en-US" altLang="ja-JP" sz="2800" dirty="0" smtClean="0">
                <a:ea typeface="MS PGothic" pitchFamily="34" charset="-128"/>
              </a:rPr>
              <a:t>hitting</a:t>
            </a:r>
            <a:br>
              <a:rPr lang="en-US" altLang="ja-JP" sz="2800" dirty="0" smtClean="0">
                <a:ea typeface="MS PGothic" pitchFamily="34" charset="-128"/>
              </a:rPr>
            </a:br>
            <a:r>
              <a:rPr lang="en-US" altLang="ja-JP" sz="2800" dirty="0" smtClean="0">
                <a:ea typeface="MS PGothic" pitchFamily="34" charset="-128"/>
              </a:rPr>
              <a:t>each vertex once</a:t>
            </a:r>
          </a:p>
          <a:p>
            <a:pPr eaLnBrk="1" hangingPunct="1"/>
            <a:endParaRPr lang="en-US" altLang="ja-JP" sz="2800" dirty="0" smtClean="0">
              <a:ea typeface="MS PGothic" pitchFamily="34" charset="-128"/>
            </a:endParaRPr>
          </a:p>
          <a:p>
            <a:pPr eaLnBrk="1" hangingPunct="1"/>
            <a:r>
              <a:rPr lang="en-US" altLang="ja-JP" sz="2800" b="1" dirty="0" smtClean="0">
                <a:ea typeface="MS PGothic" pitchFamily="34" charset="-128"/>
              </a:rPr>
              <a:t>History</a:t>
            </a:r>
          </a:p>
          <a:p>
            <a:pPr lvl="1" eaLnBrk="1" hangingPunct="1"/>
            <a:r>
              <a:rPr lang="en-US" altLang="ja-JP" dirty="0" err="1" smtClean="0">
                <a:solidFill>
                  <a:srgbClr val="0000FF"/>
                </a:solidFill>
                <a:ea typeface="MS PGothic" pitchFamily="34" charset="-128"/>
              </a:rPr>
              <a:t>Tutte</a:t>
            </a:r>
            <a:r>
              <a:rPr lang="en-US" altLang="ja-JP" dirty="0" smtClean="0">
                <a:solidFill>
                  <a:srgbClr val="0000FF"/>
                </a:solidFill>
                <a:ea typeface="MS PGothic" pitchFamily="34" charset="-128"/>
              </a:rPr>
              <a:t> ’47: </a:t>
            </a:r>
            <a:r>
              <a:rPr lang="en-US" altLang="ja-JP" dirty="0" smtClean="0">
                <a:ea typeface="MS PGothic" pitchFamily="34" charset="-128"/>
              </a:rPr>
              <a:t>Characterized graphs with a perfect matching, implying Matching </a:t>
            </a:r>
            <a:r>
              <a:rPr lang="en-US" altLang="ja-JP" dirty="0" smtClean="0">
                <a:latin typeface="cmsy10"/>
                <a:ea typeface="MS PGothic" pitchFamily="34" charset="-128"/>
              </a:rPr>
              <a:t>2</a:t>
            </a:r>
            <a:r>
              <a:rPr lang="en-US" altLang="ja-JP" dirty="0" smtClean="0">
                <a:ea typeface="MS PGothic" pitchFamily="34" charset="-128"/>
              </a:rPr>
              <a:t> NP </a:t>
            </a:r>
            <a:r>
              <a:rPr lang="en-US" altLang="ja-JP" dirty="0" smtClean="0">
                <a:latin typeface="cmsy10"/>
                <a:ea typeface="MS PGothic" pitchFamily="34" charset="-128"/>
              </a:rPr>
              <a:t>Å</a:t>
            </a:r>
            <a:r>
              <a:rPr lang="en-US" altLang="ja-JP" dirty="0" smtClean="0">
                <a:ea typeface="MS PGothic" pitchFamily="34" charset="-128"/>
              </a:rPr>
              <a:t> </a:t>
            </a:r>
            <a:r>
              <a:rPr lang="en-US" altLang="ja-JP" dirty="0" err="1" smtClean="0">
                <a:ea typeface="MS PGothic" pitchFamily="34" charset="-128"/>
              </a:rPr>
              <a:t>coNP</a:t>
            </a:r>
            <a:endParaRPr lang="en-US" altLang="ja-JP" dirty="0" smtClean="0">
              <a:ea typeface="MS PGothic" pitchFamily="34" charset="-128"/>
            </a:endParaRPr>
          </a:p>
          <a:p>
            <a:pPr lvl="1" eaLnBrk="1" hangingPunct="1"/>
            <a:r>
              <a:rPr lang="en-US" altLang="ja-JP" dirty="0" smtClean="0">
                <a:solidFill>
                  <a:srgbClr val="0000FF"/>
                </a:solidFill>
                <a:ea typeface="MS PGothic" pitchFamily="34" charset="-128"/>
              </a:rPr>
              <a:t>Edmonds ’65: </a:t>
            </a:r>
            <a:r>
              <a:rPr lang="en-US" altLang="ja-JP" dirty="0" smtClean="0">
                <a:ea typeface="MS PGothic" pitchFamily="34" charset="-128"/>
              </a:rPr>
              <a:t>Defined the notion of polynomial time algorithms and proved Matching </a:t>
            </a:r>
            <a:r>
              <a:rPr lang="en-US" altLang="ja-JP" dirty="0" smtClean="0">
                <a:latin typeface="cmsy10"/>
                <a:ea typeface="MS PGothic" pitchFamily="34" charset="-128"/>
              </a:rPr>
              <a:t>2</a:t>
            </a:r>
            <a:r>
              <a:rPr lang="en-US" altLang="ja-JP" dirty="0" smtClean="0">
                <a:ea typeface="MS PGothic" pitchFamily="34" charset="-128"/>
              </a:rPr>
              <a:t>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384" y="116733"/>
            <a:ext cx="8455232" cy="862900"/>
          </a:xfrm>
        </p:spPr>
        <p:txBody>
          <a:bodyPr/>
          <a:lstStyle/>
          <a:p>
            <a:pPr eaLnBrk="1" hangingPunct="1"/>
            <a:r>
              <a:rPr lang="en-CA" sz="4000" dirty="0" smtClean="0"/>
              <a:t>Updating </a:t>
            </a:r>
            <a:r>
              <a:rPr lang="en-CA" sz="4000" dirty="0" err="1" smtClean="0"/>
              <a:t>Submatrices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</a:rPr>
              <a:t>(Sherman-Morrison-Woodbury Formula)</a:t>
            </a: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33" y="1425036"/>
            <a:ext cx="8332415" cy="400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384" y="116733"/>
            <a:ext cx="8455232" cy="862900"/>
          </a:xfrm>
        </p:spPr>
        <p:txBody>
          <a:bodyPr/>
          <a:lstStyle/>
          <a:p>
            <a:pPr eaLnBrk="1" hangingPunct="1"/>
            <a:r>
              <a:rPr lang="en-CA" sz="4000" dirty="0" smtClean="0"/>
              <a:t>Updating </a:t>
            </a:r>
            <a:r>
              <a:rPr lang="en-CA" sz="4000" dirty="0" err="1" smtClean="0"/>
              <a:t>Submatrices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</a:rPr>
              <a:t>(Sherman-Morrison-Woodbury Formula)</a:t>
            </a:r>
            <a:endParaRPr lang="en-US" sz="4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684377"/>
            <a:ext cx="8229600" cy="1626921"/>
          </a:xfrm>
        </p:spPr>
        <p:txBody>
          <a:bodyPr/>
          <a:lstStyle/>
          <a:p>
            <a:r>
              <a:rPr lang="en-US" b="1" dirty="0" smtClean="0"/>
              <a:t>Claim: </a:t>
            </a:r>
            <a:r>
              <a:rPr lang="en-US" dirty="0" smtClean="0"/>
              <a:t>M is non-sing </a:t>
            </a:r>
            <a:r>
              <a:rPr lang="en-CA" dirty="0" smtClean="0">
                <a:sym typeface="Symbol"/>
              </a:rPr>
              <a:t> </a:t>
            </a:r>
            <a:r>
              <a:rPr lang="en-US" dirty="0" err="1" smtClean="0"/>
              <a:t>det</a:t>
            </a:r>
            <a:r>
              <a:rPr lang="en-US" dirty="0" smtClean="0"/>
              <a:t>(I</a:t>
            </a:r>
            <a:r>
              <a:rPr lang="en-US" sz="1600" dirty="0" smtClean="0"/>
              <a:t> </a:t>
            </a:r>
            <a:r>
              <a:rPr lang="en-US" dirty="0" smtClean="0"/>
              <a:t>+</a:t>
            </a:r>
            <a:r>
              <a:rPr lang="en-US" sz="1800" dirty="0" smtClean="0"/>
              <a:t> </a:t>
            </a:r>
            <a:r>
              <a:rPr lang="en-CA" b="1" dirty="0" smtClean="0">
                <a:solidFill>
                  <a:srgbClr val="9900FF"/>
                </a:solidFill>
                <a:sym typeface="Symbol"/>
              </a:rPr>
              <a:t></a:t>
            </a:r>
            <a:r>
              <a:rPr lang="en-CA" dirty="0" smtClean="0"/>
              <a:t>∙</a:t>
            </a:r>
            <a:r>
              <a:rPr lang="en-CA" dirty="0" smtClean="0">
                <a:solidFill>
                  <a:srgbClr val="FF6969"/>
                </a:solidFill>
                <a:sym typeface="Symbol"/>
              </a:rPr>
              <a:t>N</a:t>
            </a:r>
            <a:r>
              <a:rPr lang="en-CA" baseline="-25000" dirty="0" smtClean="0">
                <a:solidFill>
                  <a:srgbClr val="FF6969"/>
                </a:solidFill>
                <a:sym typeface="Symbol"/>
              </a:rPr>
              <a:t>A,A</a:t>
            </a:r>
            <a:r>
              <a:rPr lang="en-US" dirty="0" smtClean="0"/>
              <a:t>)</a:t>
            </a:r>
            <a:r>
              <a:rPr lang="en-CA" dirty="0" smtClean="0">
                <a:sym typeface="Symbol"/>
              </a:rPr>
              <a:t>  0</a:t>
            </a:r>
            <a:endParaRPr lang="en-US" dirty="0" smtClean="0"/>
          </a:p>
          <a:p>
            <a:endParaRPr lang="en-US" sz="1100" dirty="0" smtClean="0"/>
          </a:p>
          <a:p>
            <a:r>
              <a:rPr lang="en-US" b="1" dirty="0" smtClean="0"/>
              <a:t>Claim: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6969"/>
                </a:solidFill>
                <a:sym typeface="Symbol"/>
              </a:rPr>
              <a:t>N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6969"/>
                </a:solidFill>
              </a:rPr>
              <a:t>N</a:t>
            </a:r>
            <a:r>
              <a:rPr lang="en-US" sz="4000" baseline="-28000" dirty="0" smtClean="0">
                <a:solidFill>
                  <a:srgbClr val="FF6969"/>
                </a:solidFill>
              </a:rPr>
              <a:t>*</a:t>
            </a:r>
            <a:r>
              <a:rPr lang="en-US" sz="4000" baseline="-14000" dirty="0" smtClean="0">
                <a:solidFill>
                  <a:srgbClr val="FF6969"/>
                </a:solidFill>
              </a:rPr>
              <a:t>,A</a:t>
            </a:r>
            <a:r>
              <a:rPr lang="en-CA" dirty="0" smtClean="0"/>
              <a:t>∙</a:t>
            </a:r>
            <a:r>
              <a:rPr lang="en-US" dirty="0" smtClean="0"/>
              <a:t>(I</a:t>
            </a:r>
            <a:r>
              <a:rPr lang="en-US" sz="1600" dirty="0" smtClean="0"/>
              <a:t> </a:t>
            </a:r>
            <a:r>
              <a:rPr lang="en-US" dirty="0" smtClean="0"/>
              <a:t>+</a:t>
            </a:r>
            <a:r>
              <a:rPr lang="en-US" sz="1800" dirty="0" smtClean="0"/>
              <a:t> </a:t>
            </a:r>
            <a:r>
              <a:rPr lang="en-CA" b="1" dirty="0" smtClean="0">
                <a:solidFill>
                  <a:srgbClr val="9900FF"/>
                </a:solidFill>
                <a:sym typeface="Symbol"/>
              </a:rPr>
              <a:t></a:t>
            </a:r>
            <a:r>
              <a:rPr lang="en-CA" dirty="0" smtClean="0"/>
              <a:t>∙</a:t>
            </a:r>
            <a:r>
              <a:rPr lang="en-CA" dirty="0" smtClean="0">
                <a:solidFill>
                  <a:srgbClr val="FF6969"/>
                </a:solidFill>
                <a:sym typeface="Symbol"/>
              </a:rPr>
              <a:t>N</a:t>
            </a:r>
            <a:r>
              <a:rPr lang="en-CA" sz="4000" baseline="-14000" dirty="0" smtClean="0">
                <a:solidFill>
                  <a:srgbClr val="FF6969"/>
                </a:solidFill>
                <a:sym typeface="Symbol"/>
              </a:rPr>
              <a:t>A,A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CA" dirty="0" smtClean="0"/>
              <a:t>∙</a:t>
            </a:r>
            <a:r>
              <a:rPr lang="en-CA" b="1" dirty="0" smtClean="0">
                <a:solidFill>
                  <a:srgbClr val="9900FF"/>
                </a:solidFill>
                <a:sym typeface="Symbol"/>
              </a:rPr>
              <a:t></a:t>
            </a:r>
            <a:r>
              <a:rPr lang="en-CA" dirty="0" smtClean="0"/>
              <a:t>∙</a:t>
            </a:r>
            <a:r>
              <a:rPr lang="en-US" dirty="0" smtClean="0">
                <a:solidFill>
                  <a:srgbClr val="FF6969"/>
                </a:solidFill>
              </a:rPr>
              <a:t>N</a:t>
            </a:r>
            <a:r>
              <a:rPr lang="en-US" sz="4000" baseline="-14000" dirty="0" smtClean="0">
                <a:solidFill>
                  <a:srgbClr val="FF6969"/>
                </a:solidFill>
                <a:sym typeface="Symbol"/>
              </a:rPr>
              <a:t>A</a:t>
            </a:r>
            <a:r>
              <a:rPr lang="en-CA" sz="4000" baseline="-14000" dirty="0" smtClean="0">
                <a:solidFill>
                  <a:srgbClr val="FF6969"/>
                </a:solidFill>
                <a:sym typeface="Symbol"/>
              </a:rPr>
              <a:t>,</a:t>
            </a:r>
            <a:r>
              <a:rPr lang="en-US" sz="4000" baseline="-28000" dirty="0" smtClean="0">
                <a:solidFill>
                  <a:srgbClr val="FF6969"/>
                </a:solidFill>
              </a:rPr>
              <a:t>*</a:t>
            </a:r>
            <a:endParaRPr lang="en-US" baseline="30000" dirty="0" smtClean="0">
              <a:solidFill>
                <a:srgbClr val="FF696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128" y="124482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7949" y="437188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414" y="1618184"/>
            <a:ext cx="10919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Matrix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293639" y="2755871"/>
            <a:ext cx="12795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Inverse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920558" y="1416169"/>
            <a:ext cx="839972" cy="839972"/>
          </a:xfrm>
          <a:prstGeom prst="rect">
            <a:avLst/>
          </a:prstGeom>
          <a:solidFill>
            <a:srgbClr val="D1EDFF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4874" y="1569548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 =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321477" y="1416169"/>
            <a:ext cx="839972" cy="839972"/>
          </a:xfrm>
          <a:prstGeom prst="rect">
            <a:avLst/>
          </a:prstGeom>
          <a:solidFill>
            <a:srgbClr val="D1EDFF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55026" y="1611173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 =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26065" y="149525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321477" y="1416169"/>
            <a:ext cx="393403" cy="393403"/>
          </a:xfrm>
          <a:prstGeom prst="rect">
            <a:avLst/>
          </a:prstGeom>
          <a:solidFill>
            <a:srgbClr val="0000FF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2920558" y="2564484"/>
            <a:ext cx="839972" cy="839972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64058" y="2725784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321476" y="2564484"/>
            <a:ext cx="839972" cy="83997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84210" y="2735512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=</a:t>
            </a:r>
            <a:endParaRPr lang="en-US" sz="2800" dirty="0"/>
          </a:p>
        </p:txBody>
      </p:sp>
      <p:sp>
        <p:nvSpPr>
          <p:cNvPr id="24" name="Left Brace 23"/>
          <p:cNvSpPr/>
          <p:nvPr/>
        </p:nvSpPr>
        <p:spPr bwMode="auto">
          <a:xfrm>
            <a:off x="5193884" y="1420141"/>
            <a:ext cx="106325" cy="387765"/>
          </a:xfrm>
          <a:prstGeom prst="leftBrace">
            <a:avLst>
              <a:gd name="adj1" fmla="val 41985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 bwMode="auto">
          <a:xfrm rot="5400000">
            <a:off x="5472181" y="1145821"/>
            <a:ext cx="106325" cy="387765"/>
          </a:xfrm>
          <a:prstGeom prst="leftBrace">
            <a:avLst>
              <a:gd name="adj1" fmla="val 41985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45281" y="144079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366277" y="103527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535795" y="260420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6587352" y="1357168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 smtClean="0">
                <a:solidFill>
                  <a:srgbClr val="9900FF"/>
                </a:solidFill>
                <a:sym typeface="Symbol"/>
              </a:rPr>
              <a:t></a:t>
            </a:r>
            <a:r>
              <a:rPr lang="en-CA" sz="2800" dirty="0" smtClean="0">
                <a:sym typeface="Symbol"/>
              </a:rPr>
              <a:t> := </a:t>
            </a:r>
            <a:r>
              <a:rPr lang="en-CA" sz="2800" dirty="0" smtClean="0">
                <a:solidFill>
                  <a:srgbClr val="0000FF"/>
                </a:solidFill>
                <a:sym typeface="Symbol"/>
              </a:rPr>
              <a:t>M</a:t>
            </a:r>
            <a:r>
              <a:rPr lang="en-CA" sz="2800" baseline="-25000" dirty="0" smtClean="0">
                <a:solidFill>
                  <a:srgbClr val="0000FF"/>
                </a:solidFill>
                <a:sym typeface="Symbol"/>
              </a:rPr>
              <a:t>A,A</a:t>
            </a:r>
            <a:r>
              <a:rPr lang="en-CA" sz="2800" dirty="0" smtClean="0">
                <a:sym typeface="Symbol"/>
              </a:rPr>
              <a:t>-</a:t>
            </a:r>
            <a:r>
              <a:rPr lang="en-CA" sz="2800" dirty="0" smtClean="0">
                <a:solidFill>
                  <a:srgbClr val="3399FF"/>
                </a:solidFill>
                <a:sym typeface="Symbol"/>
              </a:rPr>
              <a:t>M</a:t>
            </a:r>
            <a:r>
              <a:rPr lang="en-CA" sz="2800" baseline="-25000" dirty="0" smtClean="0">
                <a:solidFill>
                  <a:srgbClr val="3399FF"/>
                </a:solidFill>
                <a:sym typeface="Symbol"/>
              </a:rPr>
              <a:t>A,A</a:t>
            </a:r>
            <a:endParaRPr lang="en-US" sz="2800" dirty="0">
              <a:solidFill>
                <a:srgbClr val="3399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28536" y="357946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930287" y="5181218"/>
            <a:ext cx="839972" cy="839972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4243522" y="5181219"/>
            <a:ext cx="357663" cy="839972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60948" y="5302362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4864279" y="5423957"/>
            <a:ext cx="393403" cy="393403"/>
          </a:xfrm>
          <a:prstGeom prst="rect">
            <a:avLst/>
          </a:prstGeom>
          <a:solidFill>
            <a:srgbClr val="9900FF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H="1">
            <a:off x="4581725" y="5330751"/>
            <a:ext cx="301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kern="0" dirty="0" smtClean="0">
                <a:solidFill>
                  <a:srgbClr val="000000"/>
                </a:solidFill>
                <a:latin typeface="Arial"/>
                <a:cs typeface="Arial"/>
              </a:rPr>
              <a:t>∙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5516030" y="5423957"/>
            <a:ext cx="393403" cy="393403"/>
          </a:xfrm>
          <a:prstGeom prst="rect">
            <a:avLst/>
          </a:prstGeom>
          <a:solidFill>
            <a:srgbClr val="9900FF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5243209" y="5330751"/>
            <a:ext cx="301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kern="0" dirty="0" smtClean="0">
                <a:solidFill>
                  <a:srgbClr val="000000"/>
                </a:solidFill>
                <a:latin typeface="Arial"/>
                <a:cs typeface="Arial"/>
              </a:rPr>
              <a:t>∙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 flipH="1">
            <a:off x="5914419" y="5330751"/>
            <a:ext cx="301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kern="0" dirty="0" smtClean="0">
                <a:solidFill>
                  <a:srgbClr val="000000"/>
                </a:solidFill>
                <a:latin typeface="Arial"/>
                <a:cs typeface="Arial"/>
              </a:rPr>
              <a:t>∙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 bwMode="auto">
          <a:xfrm rot="5400000">
            <a:off x="6441972" y="5210403"/>
            <a:ext cx="357663" cy="839972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56687" y="5330839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endParaRPr lang="en-US" dirty="0"/>
          </a:p>
        </p:txBody>
      </p:sp>
      <p:sp>
        <p:nvSpPr>
          <p:cNvPr id="44" name="Right Brace 43"/>
          <p:cNvSpPr/>
          <p:nvPr/>
        </p:nvSpPr>
        <p:spPr bwMode="auto">
          <a:xfrm rot="5400000">
            <a:off x="5564219" y="4766550"/>
            <a:ext cx="175101" cy="2801566"/>
          </a:xfrm>
          <a:prstGeom prst="rightBrace">
            <a:avLst>
              <a:gd name="adj1" fmla="val 3888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776280" y="6206245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rank-|A| update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4" grpId="0"/>
      <p:bldP spid="6" grpId="0"/>
      <p:bldP spid="12" grpId="0" animBg="1"/>
      <p:bldP spid="13" grpId="0"/>
      <p:bldP spid="14" grpId="0"/>
      <p:bldP spid="17" grpId="0" animBg="1"/>
      <p:bldP spid="21" grpId="0" animBg="1"/>
      <p:bldP spid="22" grpId="0"/>
      <p:bldP spid="24" grpId="0" animBg="1"/>
      <p:bldP spid="25" grpId="0" animBg="1"/>
      <p:bldP spid="26" grpId="0"/>
      <p:bldP spid="27" grpId="0"/>
      <p:bldP spid="28" grpId="0"/>
      <p:bldP spid="29" grpId="0"/>
      <p:bldP spid="31" grpId="0"/>
      <p:bldP spid="34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43" grpId="0"/>
      <p:bldP spid="44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33425"/>
          </a:xfrm>
        </p:spPr>
        <p:txBody>
          <a:bodyPr/>
          <a:lstStyle/>
          <a:p>
            <a:pPr eaLnBrk="1" hangingPunct="1"/>
            <a:r>
              <a:rPr lang="en-CA" sz="4000" dirty="0" smtClean="0"/>
              <a:t>Algorithm #2: Matrix Updates</a:t>
            </a:r>
            <a:endParaRPr lang="en-US" sz="4000" dirty="0" smtClean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39302" y="4329233"/>
            <a:ext cx="7743217" cy="124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3000" dirty="0"/>
              <a:t>Total time: </a:t>
            </a:r>
            <a:r>
              <a:rPr lang="en-CA" sz="3000" dirty="0" smtClean="0">
                <a:solidFill>
                  <a:srgbClr val="0000FF"/>
                </a:solidFill>
              </a:rPr>
              <a:t>O(n</a:t>
            </a:r>
            <a:r>
              <a:rPr lang="en-CA" altLang="ja-JP" sz="3000" baseline="30000" dirty="0" smtClean="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4</a:t>
            </a:r>
            <a:r>
              <a:rPr lang="en-CA" sz="3000" dirty="0" smtClean="0">
                <a:solidFill>
                  <a:srgbClr val="0000FF"/>
                </a:solidFill>
              </a:rPr>
              <a:t>) time</a:t>
            </a:r>
          </a:p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en-CA" sz="3000" dirty="0" smtClean="0"/>
              <a:t>Can we improve running time further?</a:t>
            </a:r>
            <a:endParaRPr lang="en-CA" sz="3000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03596" y="1092200"/>
            <a:ext cx="8403854" cy="307036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endParaRPr kumimoji="0" lang="en-US" altLang="ja-JP" sz="3200" b="0" i="0" u="none" strike="noStrike" kern="0" cap="none" spc="0" normalizeH="0" baseline="30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{</a:t>
            </a:r>
            <a:r>
              <a:rPr kumimoji="0" lang="en-C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 </a:t>
            </a:r>
            <a:r>
              <a:rPr kumimoji="0" lang="en-CA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  <a:sym typeface="Symbol" pitchFamily="18" charset="2"/>
              </a:rPr>
              <a:t>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  <a:ea typeface="MS PGothic" pitchFamily="34" charset="-128"/>
                <a:cs typeface="+mn-cs"/>
              </a:rPr>
              <a:t>   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If </a:t>
            </a:r>
            <a:r>
              <a:rPr lang="en-CA" sz="3200" dirty="0" smtClean="0">
                <a:solidFill>
                  <a:srgbClr val="0000FF"/>
                </a:solidFill>
                <a:sym typeface="Symbol"/>
              </a:rPr>
              <a:t>T </a:t>
            </a:r>
            <a:r>
              <a:rPr lang="en-CA" sz="3200" dirty="0" smtClean="0">
                <a:solidFill>
                  <a:srgbClr val="00B050"/>
                </a:solidFill>
                <a:sym typeface="Symbol"/>
              </a:rPr>
              <a:t>still non-singular after deleting {</a:t>
            </a:r>
            <a:r>
              <a:rPr lang="en-CA" sz="3200" dirty="0" err="1" smtClean="0">
                <a:solidFill>
                  <a:srgbClr val="00B050"/>
                </a:solidFill>
                <a:sym typeface="Symbol"/>
              </a:rPr>
              <a:t>u,v</a:t>
            </a:r>
            <a:r>
              <a:rPr lang="en-CA" sz="3200" dirty="0" smtClean="0">
                <a:solidFill>
                  <a:srgbClr val="00B050"/>
                </a:solidFill>
                <a:sym typeface="Symbol"/>
              </a:rPr>
              <a:t>}</a:t>
            </a:r>
            <a:br>
              <a:rPr lang="en-CA" sz="3200" dirty="0" smtClean="0">
                <a:solidFill>
                  <a:srgbClr val="00B050"/>
                </a:solidFill>
                <a:sym typeface="Symbol"/>
              </a:rPr>
            </a:br>
            <a:r>
              <a:rPr lang="en-CA" sz="3200" dirty="0" smtClean="0">
                <a:solidFill>
                  <a:srgbClr val="00B050"/>
                </a:solidFill>
                <a:sym typeface="Symbol"/>
              </a:rPr>
              <a:t>     </a:t>
            </a:r>
            <a:r>
              <a:rPr lang="en-CA" sz="28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(i.e., G still has p.m. after deleting {</a:t>
            </a:r>
            <a:r>
              <a:rPr lang="en-CA" sz="2800" dirty="0" err="1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u,v</a:t>
            </a:r>
            <a:r>
              <a:rPr lang="en-CA" sz="28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})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+mn-cs"/>
              </a:rPr>
              <a:t>Delete edge {</a:t>
            </a:r>
            <a:r>
              <a:rPr kumimoji="0" lang="en-CA" sz="3200" b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+mn-cs"/>
              </a:rPr>
              <a:t>u,v</a:t>
            </a:r>
            <a:r>
              <a:rPr kumimoji="0" lang="en-CA" sz="3200" b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+mn-cs"/>
              </a:rPr>
              <a:t>}</a:t>
            </a:r>
          </a:p>
          <a:p>
            <a:pPr marL="1143000" lvl="2" indent="-228600"/>
            <a:r>
              <a:rPr lang="en-US" sz="3200" noProof="0" dirty="0" smtClean="0">
                <a:solidFill>
                  <a:srgbClr val="00B050"/>
                </a:solidFill>
                <a:sym typeface="Symbol"/>
              </a:rPr>
              <a:t>Update </a:t>
            </a:r>
            <a:r>
              <a:rPr lang="en-US" sz="3200" noProof="0" dirty="0" smtClean="0">
                <a:solidFill>
                  <a:srgbClr val="FF0000"/>
                </a:solidFill>
                <a:sym typeface="Symbol"/>
              </a:rPr>
              <a:t>N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983941" y="1924332"/>
            <a:ext cx="288878" cy="504967"/>
          </a:xfrm>
          <a:custGeom>
            <a:avLst/>
            <a:gdLst>
              <a:gd name="connsiteX0" fmla="*/ 259308 w 288878"/>
              <a:gd name="connsiteY0" fmla="*/ 0 h 504967"/>
              <a:gd name="connsiteX1" fmla="*/ 245660 w 288878"/>
              <a:gd name="connsiteY1" fmla="*/ 341194 h 504967"/>
              <a:gd name="connsiteX2" fmla="*/ 0 w 288878"/>
              <a:gd name="connsiteY2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878" h="504967">
                <a:moveTo>
                  <a:pt x="259308" y="0"/>
                </a:moveTo>
                <a:cubicBezTo>
                  <a:pt x="274093" y="128516"/>
                  <a:pt x="288878" y="257033"/>
                  <a:pt x="245660" y="341194"/>
                </a:cubicBezTo>
                <a:cubicBezTo>
                  <a:pt x="202442" y="425355"/>
                  <a:pt x="101221" y="465161"/>
                  <a:pt x="0" y="50496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578120" y="3503641"/>
            <a:ext cx="2555945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sz="2800" dirty="0" smtClean="0">
                <a:solidFill>
                  <a:srgbClr val="0000FF"/>
                </a:solidFill>
              </a:rPr>
              <a:t>O(n</a:t>
            </a:r>
            <a:r>
              <a:rPr lang="en-CA" altLang="ja-JP" sz="2800" baseline="30000" dirty="0" smtClean="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2</a:t>
            </a:r>
            <a:r>
              <a:rPr lang="en-CA" sz="2800" dirty="0" smtClean="0">
                <a:solidFill>
                  <a:srgbClr val="0000FF"/>
                </a:solidFill>
              </a:rPr>
              <a:t>) time</a:t>
            </a:r>
            <a:endParaRPr lang="en-CA" sz="28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135272" y="1146414"/>
            <a:ext cx="4776726" cy="900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By Sherman-Morrison-Woodbury,</a:t>
            </a:r>
            <a:br>
              <a:rPr lang="en-CA" sz="2400" dirty="0" smtClean="0"/>
            </a:br>
            <a:r>
              <a:rPr lang="en-CA" sz="2400" dirty="0" smtClean="0"/>
              <a:t>can do this by examining </a:t>
            </a:r>
            <a:r>
              <a:rPr lang="en-CA" sz="2400" dirty="0" smtClean="0">
                <a:solidFill>
                  <a:srgbClr val="FF0000"/>
                </a:solidFill>
              </a:rPr>
              <a:t>N</a:t>
            </a:r>
            <a:endParaRPr lang="en-CA" sz="24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3261815" y="3835020"/>
            <a:ext cx="2729552" cy="1201003"/>
          </a:xfrm>
          <a:custGeom>
            <a:avLst/>
            <a:gdLst>
              <a:gd name="connsiteX0" fmla="*/ 2579427 w 2579427"/>
              <a:gd name="connsiteY0" fmla="*/ 1009934 h 1009934"/>
              <a:gd name="connsiteX1" fmla="*/ 1992573 w 2579427"/>
              <a:gd name="connsiteY1" fmla="*/ 286603 h 1009934"/>
              <a:gd name="connsiteX2" fmla="*/ 0 w 2579427"/>
              <a:gd name="connsiteY2" fmla="*/ 0 h 10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9427" h="1009934">
                <a:moveTo>
                  <a:pt x="2579427" y="1009934"/>
                </a:moveTo>
                <a:cubicBezTo>
                  <a:pt x="2500952" y="732429"/>
                  <a:pt x="2422478" y="454925"/>
                  <a:pt x="1992573" y="286603"/>
                </a:cubicBezTo>
                <a:cubicBezTo>
                  <a:pt x="1562668" y="118281"/>
                  <a:pt x="781334" y="59140"/>
                  <a:pt x="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4135272" y="4940493"/>
            <a:ext cx="4776726" cy="900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Can also do this using</a:t>
            </a:r>
            <a:br>
              <a:rPr lang="en-CA" sz="2400" dirty="0" smtClean="0"/>
            </a:br>
            <a:r>
              <a:rPr lang="en-CA" sz="2400" dirty="0" smtClean="0"/>
              <a:t>Sherman-Morrison-Woodbury</a:t>
            </a:r>
            <a:endParaRPr lang="en-CA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allAtOnce"/>
      <p:bldP spid="14" grpId="0" animBg="1"/>
      <p:bldP spid="13" grpId="0" animBg="1"/>
      <p:bldP spid="10" grpId="0" animBg="1"/>
      <p:bldP spid="10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33425"/>
          </a:xfrm>
        </p:spPr>
        <p:txBody>
          <a:bodyPr/>
          <a:lstStyle/>
          <a:p>
            <a:pPr eaLnBrk="1" hangingPunct="1"/>
            <a:r>
              <a:rPr lang="en-CA" sz="4000" dirty="0" smtClean="0"/>
              <a:t>Algorithm #2: Matrix Updates</a:t>
            </a:r>
            <a:endParaRPr lang="en-US" sz="4000" dirty="0" smtClean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03596" y="1092200"/>
            <a:ext cx="8403854" cy="307036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endParaRPr kumimoji="0" lang="en-US" altLang="ja-JP" sz="3200" b="0" i="0" u="none" strike="noStrike" kern="0" cap="none" spc="0" normalizeH="0" baseline="30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{</a:t>
            </a:r>
            <a:r>
              <a:rPr kumimoji="0" lang="en-C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 </a:t>
            </a:r>
            <a:r>
              <a:rPr kumimoji="0" lang="en-CA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  <a:sym typeface="Symbol" pitchFamily="18" charset="2"/>
              </a:rPr>
              <a:t>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  <a:ea typeface="MS PGothic" pitchFamily="34" charset="-128"/>
                <a:cs typeface="+mn-cs"/>
              </a:rPr>
              <a:t>   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If </a:t>
            </a:r>
            <a:r>
              <a:rPr lang="en-CA" sz="3200" dirty="0" smtClean="0">
                <a:solidFill>
                  <a:srgbClr val="0000FF"/>
                </a:solidFill>
                <a:sym typeface="Symbol"/>
              </a:rPr>
              <a:t>T </a:t>
            </a:r>
            <a:r>
              <a:rPr lang="en-CA" sz="3200" dirty="0" smtClean="0">
                <a:sym typeface="Symbol"/>
              </a:rPr>
              <a:t>still non-singular after deleting {</a:t>
            </a:r>
            <a:r>
              <a:rPr lang="en-CA" sz="3200" dirty="0" err="1" smtClean="0">
                <a:sym typeface="Symbol"/>
              </a:rPr>
              <a:t>u,v</a:t>
            </a:r>
            <a:r>
              <a:rPr lang="en-CA" sz="3200" dirty="0" smtClean="0">
                <a:sym typeface="Symbol"/>
              </a:rPr>
              <a:t>}</a:t>
            </a:r>
            <a:r>
              <a:rPr lang="en-CA" sz="3200" dirty="0" smtClean="0">
                <a:solidFill>
                  <a:srgbClr val="00B050"/>
                </a:solidFill>
                <a:sym typeface="Symbol"/>
              </a:rPr>
              <a:t/>
            </a:r>
            <a:br>
              <a:rPr lang="en-CA" sz="3200" dirty="0" smtClean="0">
                <a:solidFill>
                  <a:srgbClr val="00B050"/>
                </a:solidFill>
                <a:sym typeface="Symbol"/>
              </a:rPr>
            </a:br>
            <a:r>
              <a:rPr lang="en-CA" sz="3200" dirty="0" smtClean="0">
                <a:solidFill>
                  <a:srgbClr val="00B050"/>
                </a:solidFill>
                <a:sym typeface="Symbol"/>
              </a:rPr>
              <a:t>     </a:t>
            </a:r>
            <a:r>
              <a:rPr lang="en-CA" sz="28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(i.e., G still has p.m. after deleting {</a:t>
            </a:r>
            <a:r>
              <a:rPr lang="en-CA" sz="2800" dirty="0" err="1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u,v</a:t>
            </a:r>
            <a:r>
              <a:rPr lang="en-CA" sz="28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})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Delete edge {</a:t>
            </a:r>
            <a:r>
              <a:rPr kumimoji="0" lang="en-CA" sz="320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u,v</a:t>
            </a:r>
            <a:r>
              <a:rPr kumimoji="0" lang="en-CA" sz="32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}</a:t>
            </a:r>
          </a:p>
          <a:p>
            <a:pPr marL="1143000" lvl="2" indent="-228600"/>
            <a:r>
              <a:rPr lang="en-US" sz="3200" noProof="0" dirty="0" smtClean="0">
                <a:sym typeface="Symbol"/>
              </a:rPr>
              <a:t>Update </a:t>
            </a:r>
            <a:r>
              <a:rPr lang="en-US" sz="3200" noProof="0" dirty="0" smtClean="0">
                <a:solidFill>
                  <a:srgbClr val="FF0000"/>
                </a:solidFill>
                <a:sym typeface="Symbol"/>
              </a:rPr>
              <a:t>N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11387" y="1294411"/>
            <a:ext cx="3439950" cy="617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CA" sz="2400" b="1" i="1" dirty="0" smtClean="0">
                <a:solidFill>
                  <a:srgbClr val="00B050"/>
                </a:solidFill>
              </a:rPr>
              <a:t>Iteratively</a:t>
            </a:r>
            <a:r>
              <a:rPr lang="en-CA" sz="2400" dirty="0" smtClean="0"/>
              <a:t> delete edges</a:t>
            </a:r>
            <a:endParaRPr lang="en-CA" sz="2400" dirty="0"/>
          </a:p>
        </p:txBody>
      </p:sp>
      <p:cxnSp>
        <p:nvCxnSpPr>
          <p:cNvPr id="10" name="Straight Arrow Connector 9"/>
          <p:cNvCxnSpPr>
            <a:stCxn id="13" idx="1"/>
          </p:cNvCxnSpPr>
          <p:nvPr/>
        </p:nvCxnSpPr>
        <p:spPr bwMode="auto">
          <a:xfrm rot="10800000" flipV="1">
            <a:off x="3990109" y="1603170"/>
            <a:ext cx="1021278" cy="22563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39302" y="4329233"/>
            <a:ext cx="7743217" cy="210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3000" dirty="0"/>
              <a:t>Total time: </a:t>
            </a:r>
            <a:r>
              <a:rPr lang="en-CA" sz="3000" dirty="0" smtClean="0">
                <a:solidFill>
                  <a:srgbClr val="0000FF"/>
                </a:solidFill>
              </a:rPr>
              <a:t>O(n</a:t>
            </a:r>
            <a:r>
              <a:rPr lang="en-CA" altLang="ja-JP" sz="3000" baseline="30000" dirty="0" smtClean="0">
                <a:solidFill>
                  <a:srgbClr val="0000FF"/>
                </a:solidFill>
                <a:ea typeface="MS PGothic" pitchFamily="34" charset="-128"/>
                <a:sym typeface="Symbol" pitchFamily="18" charset="2"/>
              </a:rPr>
              <a:t>4</a:t>
            </a:r>
            <a:r>
              <a:rPr lang="en-CA" sz="3000" dirty="0" smtClean="0">
                <a:solidFill>
                  <a:srgbClr val="0000FF"/>
                </a:solidFill>
              </a:rPr>
              <a:t>) time</a:t>
            </a:r>
          </a:p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en-CA" sz="3000" dirty="0" smtClean="0"/>
              <a:t>Can we improve running time further?</a:t>
            </a:r>
          </a:p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en-CA" sz="3000" b="1" dirty="0" smtClean="0"/>
              <a:t>Key idea:</a:t>
            </a:r>
            <a:r>
              <a:rPr lang="en-CA" sz="3000" dirty="0" smtClean="0"/>
              <a:t> make algorithm </a:t>
            </a:r>
            <a:r>
              <a:rPr lang="en-CA" sz="3000" b="1" i="1" dirty="0" smtClean="0">
                <a:solidFill>
                  <a:srgbClr val="FF0000"/>
                </a:solidFill>
              </a:rPr>
              <a:t>recursive</a:t>
            </a:r>
            <a:r>
              <a:rPr lang="en-CA" sz="3000" dirty="0" smtClean="0"/>
              <a:t> instead of </a:t>
            </a:r>
            <a:r>
              <a:rPr lang="en-CA" sz="3000" b="1" i="1" dirty="0" smtClean="0">
                <a:solidFill>
                  <a:srgbClr val="00B050"/>
                </a:solidFill>
              </a:rPr>
              <a:t>iterative</a:t>
            </a:r>
            <a:r>
              <a:rPr lang="en-CA" sz="3000" dirty="0" smtClean="0"/>
              <a:t>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0" y="70354"/>
            <a:ext cx="8560340" cy="805136"/>
          </a:xfrm>
        </p:spPr>
        <p:txBody>
          <a:bodyPr/>
          <a:lstStyle/>
          <a:p>
            <a:r>
              <a:rPr lang="en-US" sz="4000" dirty="0" smtClean="0"/>
              <a:t>Recursive Decomposition of Graph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6" y="800100"/>
            <a:ext cx="9230100" cy="3463054"/>
          </a:xfrm>
        </p:spPr>
        <p:txBody>
          <a:bodyPr/>
          <a:lstStyle/>
          <a:p>
            <a:r>
              <a:rPr lang="en-US" b="1" dirty="0" smtClean="0"/>
              <a:t>Define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000" dirty="0" smtClean="0"/>
              <a:t>E[</a:t>
            </a:r>
            <a:r>
              <a:rPr lang="en-US" sz="3000" dirty="0" smtClean="0">
                <a:solidFill>
                  <a:srgbClr val="7030A0"/>
                </a:solidFill>
              </a:rPr>
              <a:t>S</a:t>
            </a:r>
            <a:r>
              <a:rPr lang="en-US" sz="3000" dirty="0" smtClean="0"/>
              <a:t>]    </a:t>
            </a:r>
            <a:r>
              <a:rPr lang="en-US" sz="1800" dirty="0" smtClean="0"/>
              <a:t> </a:t>
            </a:r>
            <a:r>
              <a:rPr lang="en-US" sz="3000" dirty="0" smtClean="0"/>
              <a:t>= { {</a:t>
            </a:r>
            <a:r>
              <a:rPr lang="en-US" sz="3000" dirty="0" err="1" smtClean="0"/>
              <a:t>u,v</a:t>
            </a:r>
            <a:r>
              <a:rPr lang="en-US" sz="3000" dirty="0" smtClean="0"/>
              <a:t>} : </a:t>
            </a:r>
            <a:r>
              <a:rPr lang="en-US" sz="3000" dirty="0" err="1" smtClean="0"/>
              <a:t>u,v</a:t>
            </a:r>
            <a:r>
              <a:rPr lang="ja-JP" altLang="en-US" sz="3000" smtClean="0"/>
              <a:t>∈</a:t>
            </a:r>
            <a:r>
              <a:rPr lang="en-US" altLang="ja-JP" sz="3000" dirty="0" smtClean="0">
                <a:solidFill>
                  <a:srgbClr val="7030A0"/>
                </a:solidFill>
              </a:rPr>
              <a:t>S</a:t>
            </a:r>
            <a:r>
              <a:rPr lang="en-US" altLang="ja-JP" sz="3000" dirty="0" smtClean="0"/>
              <a:t> and {</a:t>
            </a:r>
            <a:r>
              <a:rPr lang="en-US" altLang="ja-JP" sz="3000" dirty="0" err="1" smtClean="0"/>
              <a:t>u,v</a:t>
            </a:r>
            <a:r>
              <a:rPr lang="en-US" altLang="ja-JP" sz="3000" dirty="0" smtClean="0"/>
              <a:t>}</a:t>
            </a:r>
            <a:r>
              <a:rPr lang="ja-JP" altLang="en-US" sz="3000" smtClean="0"/>
              <a:t>∈</a:t>
            </a:r>
            <a:r>
              <a:rPr lang="en-US" altLang="ja-JP" sz="3000" dirty="0" smtClean="0"/>
              <a:t>E }</a:t>
            </a: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altLang="ja-JP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65000"/>
                  </a:schemeClr>
                </a:solidFill>
              </a:rPr>
              <a:t>“within”</a:t>
            </a:r>
            <a:r>
              <a:rPr lang="en-US" altLang="ja-JP" sz="2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ja-JP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000" dirty="0" smtClean="0"/>
              <a:t>E[</a:t>
            </a:r>
            <a:r>
              <a:rPr lang="en-US" sz="3000" dirty="0" smtClean="0">
                <a:solidFill>
                  <a:srgbClr val="FF0000"/>
                </a:solidFill>
              </a:rPr>
              <a:t>S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00FF"/>
                </a:solidFill>
              </a:rPr>
              <a:t>S</a:t>
            </a:r>
            <a:r>
              <a:rPr lang="en-US" sz="3000" baseline="-25000" dirty="0" smtClean="0">
                <a:solidFill>
                  <a:srgbClr val="0000FF"/>
                </a:solidFill>
              </a:rPr>
              <a:t>2</a:t>
            </a:r>
            <a:r>
              <a:rPr lang="en-US" sz="3000" dirty="0" smtClean="0"/>
              <a:t>] = {</a:t>
            </a:r>
            <a:r>
              <a:rPr lang="en-US" sz="1600" dirty="0" smtClean="0"/>
              <a:t> </a:t>
            </a:r>
            <a:r>
              <a:rPr lang="en-US" sz="3000" dirty="0" smtClean="0"/>
              <a:t>{</a:t>
            </a:r>
            <a:r>
              <a:rPr lang="en-US" sz="3000" dirty="0" err="1" smtClean="0"/>
              <a:t>u,v</a:t>
            </a:r>
            <a:r>
              <a:rPr lang="en-US" sz="3000" dirty="0" smtClean="0"/>
              <a:t>}</a:t>
            </a:r>
            <a:r>
              <a:rPr lang="en-US" sz="1600" dirty="0" smtClean="0"/>
              <a:t> </a:t>
            </a:r>
            <a:r>
              <a:rPr lang="en-US" sz="3000" dirty="0" smtClean="0"/>
              <a:t>:</a:t>
            </a:r>
            <a:r>
              <a:rPr lang="en-US" sz="1600" dirty="0" smtClean="0"/>
              <a:t> </a:t>
            </a:r>
            <a:r>
              <a:rPr lang="en-US" sz="3000" dirty="0" smtClean="0"/>
              <a:t>u</a:t>
            </a:r>
            <a:r>
              <a:rPr lang="ja-JP" altLang="en-US" sz="3000" smtClean="0"/>
              <a:t>∈</a:t>
            </a:r>
            <a:r>
              <a:rPr lang="en-US" sz="3000" dirty="0" smtClean="0">
                <a:solidFill>
                  <a:srgbClr val="FF0000"/>
                </a:solidFill>
              </a:rPr>
              <a:t>S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3000" dirty="0" smtClean="0"/>
              <a:t>,</a:t>
            </a:r>
            <a:r>
              <a:rPr lang="en-US" altLang="ja-JP" sz="1600" dirty="0" smtClean="0"/>
              <a:t> </a:t>
            </a:r>
            <a:r>
              <a:rPr lang="en-US" altLang="ja-JP" sz="3000" dirty="0" smtClean="0"/>
              <a:t>v</a:t>
            </a:r>
            <a:r>
              <a:rPr lang="ja-JP" altLang="en-US" sz="3000" smtClean="0"/>
              <a:t>∈</a:t>
            </a:r>
            <a:r>
              <a:rPr lang="en-US" altLang="ja-JP" sz="3000" dirty="0" smtClean="0">
                <a:solidFill>
                  <a:srgbClr val="0000FF"/>
                </a:solidFill>
              </a:rPr>
              <a:t>S</a:t>
            </a:r>
            <a:r>
              <a:rPr lang="en-US" altLang="ja-JP" sz="30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sz="3000" dirty="0" smtClean="0"/>
              <a:t>,</a:t>
            </a:r>
            <a:r>
              <a:rPr lang="en-US" altLang="ja-JP" sz="1600" dirty="0" smtClean="0"/>
              <a:t> </a:t>
            </a:r>
            <a:r>
              <a:rPr lang="en-US" altLang="ja-JP" sz="3000" dirty="0" smtClean="0"/>
              <a:t>and {</a:t>
            </a:r>
            <a:r>
              <a:rPr lang="en-US" altLang="ja-JP" sz="3000" dirty="0" err="1" smtClean="0"/>
              <a:t>u,v</a:t>
            </a:r>
            <a:r>
              <a:rPr lang="en-US" altLang="ja-JP" sz="3000" dirty="0" smtClean="0"/>
              <a:t>}</a:t>
            </a:r>
            <a:r>
              <a:rPr lang="ja-JP" altLang="en-US" sz="3000" smtClean="0"/>
              <a:t>∈</a:t>
            </a:r>
            <a:r>
              <a:rPr lang="en-US" altLang="ja-JP" sz="3000" dirty="0" smtClean="0"/>
              <a:t>E } </a:t>
            </a:r>
            <a:r>
              <a:rPr lang="en-US" altLang="ja-JP" sz="2000" dirty="0" smtClean="0">
                <a:solidFill>
                  <a:schemeClr val="bg1">
                    <a:lumMod val="65000"/>
                  </a:schemeClr>
                </a:solidFill>
              </a:rPr>
              <a:t>“crossing”</a:t>
            </a:r>
            <a:endParaRPr lang="en-US" altLang="ja-JP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altLang="ja-JP" sz="500" dirty="0" smtClean="0"/>
          </a:p>
          <a:p>
            <a:r>
              <a:rPr lang="en-US" altLang="ja-JP" b="1" dirty="0" smtClean="0"/>
              <a:t>Claim</a:t>
            </a:r>
            <a:r>
              <a:rPr lang="en-US" altLang="ja-JP" dirty="0" smtClean="0"/>
              <a:t>: Let </a:t>
            </a:r>
            <a:r>
              <a:rPr lang="en-US" altLang="ja-JP" dirty="0" smtClean="0">
                <a:solidFill>
                  <a:srgbClr val="7030A0"/>
                </a:solidFill>
              </a:rPr>
              <a:t>S</a:t>
            </a:r>
            <a:r>
              <a:rPr lang="en-US" altLang="ja-JP" dirty="0" smtClean="0"/>
              <a:t>=</a:t>
            </a:r>
            <a:r>
              <a:rPr lang="en-US" altLang="ja-JP" dirty="0" smtClean="0">
                <a:solidFill>
                  <a:srgbClr val="FF0000"/>
                </a:solidFill>
              </a:rPr>
              <a:t>S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z="2400" smtClean="0"/>
              <a:t>⋃</a:t>
            </a:r>
            <a:r>
              <a:rPr lang="en-US" altLang="ja-JP" dirty="0" smtClean="0">
                <a:solidFill>
                  <a:srgbClr val="0000FF"/>
                </a:solidFill>
              </a:rPr>
              <a:t>S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dirty="0" smtClean="0"/>
              <a:t>. Then</a:t>
            </a:r>
            <a:br>
              <a:rPr lang="en-US" altLang="ja-JP" dirty="0" smtClean="0"/>
            </a:br>
            <a:r>
              <a:rPr lang="en-US" sz="3000" dirty="0" smtClean="0"/>
              <a:t>E[</a:t>
            </a:r>
            <a:r>
              <a:rPr lang="en-US" sz="3000" dirty="0" smtClean="0">
                <a:solidFill>
                  <a:srgbClr val="7030A0"/>
                </a:solidFill>
              </a:rPr>
              <a:t>S</a:t>
            </a:r>
            <a:r>
              <a:rPr lang="en-US" sz="3000" dirty="0" smtClean="0"/>
              <a:t>]    </a:t>
            </a:r>
            <a:r>
              <a:rPr lang="en-US" sz="1200" dirty="0" smtClean="0"/>
              <a:t> </a:t>
            </a:r>
            <a:r>
              <a:rPr lang="en-US" sz="3000" dirty="0" smtClean="0"/>
              <a:t>= </a:t>
            </a:r>
            <a:r>
              <a:rPr lang="en-US" sz="3000" dirty="0" smtClean="0">
                <a:solidFill>
                  <a:srgbClr val="FF0000"/>
                </a:solidFill>
              </a:rPr>
              <a:t>E[S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en-US" sz="3000" dirty="0" smtClean="0">
                <a:solidFill>
                  <a:srgbClr val="FF0000"/>
                </a:solidFill>
              </a:rPr>
              <a:t>] </a:t>
            </a:r>
            <a:r>
              <a:rPr lang="ja-JP" altLang="en-US" sz="2400" smtClean="0"/>
              <a:t>⋃ </a:t>
            </a:r>
            <a:r>
              <a:rPr lang="en-US" sz="3000" dirty="0" smtClean="0">
                <a:solidFill>
                  <a:srgbClr val="0000FF"/>
                </a:solidFill>
              </a:rPr>
              <a:t>E[S</a:t>
            </a:r>
            <a:r>
              <a:rPr lang="en-US" sz="3000" baseline="-25000" dirty="0" smtClean="0">
                <a:solidFill>
                  <a:srgbClr val="0000FF"/>
                </a:solidFill>
              </a:rPr>
              <a:t>2</a:t>
            </a:r>
            <a:r>
              <a:rPr lang="en-US" sz="3000" dirty="0" smtClean="0">
                <a:solidFill>
                  <a:srgbClr val="0000FF"/>
                </a:solidFill>
              </a:rPr>
              <a:t>]</a:t>
            </a:r>
            <a:r>
              <a:rPr lang="en-US" sz="3000" dirty="0" smtClean="0"/>
              <a:t> </a:t>
            </a:r>
            <a:r>
              <a:rPr lang="ja-JP" altLang="en-US" sz="2400" smtClean="0"/>
              <a:t>⋃</a:t>
            </a:r>
            <a:r>
              <a:rPr lang="ja-JP" altLang="en-US" sz="3000" smtClean="0"/>
              <a:t> </a:t>
            </a:r>
            <a:r>
              <a:rPr lang="en-US" altLang="ja-JP" sz="3000" dirty="0" smtClean="0">
                <a:solidFill>
                  <a:srgbClr val="00B050"/>
                </a:solidFill>
              </a:rPr>
              <a:t>E[S</a:t>
            </a:r>
            <a:r>
              <a:rPr lang="en-US" altLang="ja-JP" sz="3000" baseline="-25000" dirty="0" smtClean="0">
                <a:solidFill>
                  <a:srgbClr val="00B050"/>
                </a:solidFill>
              </a:rPr>
              <a:t>1</a:t>
            </a:r>
            <a:r>
              <a:rPr lang="en-US" altLang="ja-JP" sz="3000" dirty="0" smtClean="0">
                <a:solidFill>
                  <a:srgbClr val="00B050"/>
                </a:solidFill>
              </a:rPr>
              <a:t>,S</a:t>
            </a:r>
            <a:r>
              <a:rPr lang="en-US" altLang="ja-JP" sz="3000" baseline="-25000" dirty="0" smtClean="0">
                <a:solidFill>
                  <a:srgbClr val="00B050"/>
                </a:solidFill>
              </a:rPr>
              <a:t>2</a:t>
            </a:r>
            <a:r>
              <a:rPr lang="en-US" altLang="ja-JP" sz="3000" dirty="0" smtClean="0">
                <a:solidFill>
                  <a:srgbClr val="00B050"/>
                </a:solidFill>
              </a:rPr>
              <a:t>]</a:t>
            </a:r>
            <a:endParaRPr lang="en-US" altLang="ja-JP" sz="3000" spc="-150" dirty="0" smtClean="0">
              <a:solidFill>
                <a:srgbClr val="00B050"/>
              </a:solidFill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3549650" y="4204979"/>
            <a:ext cx="20447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" name="Group 94"/>
          <p:cNvGrpSpPr/>
          <p:nvPr/>
        </p:nvGrpSpPr>
        <p:grpSpPr>
          <a:xfrm>
            <a:off x="3757315" y="4380695"/>
            <a:ext cx="1629370" cy="1661319"/>
            <a:chOff x="3757315" y="4407991"/>
            <a:chExt cx="1629370" cy="1661319"/>
          </a:xfrm>
        </p:grpSpPr>
        <p:sp>
          <p:nvSpPr>
            <p:cNvPr id="59" name="Oval 145"/>
            <p:cNvSpPr>
              <a:spLocks noChangeArrowheads="1"/>
            </p:cNvSpPr>
            <p:nvPr/>
          </p:nvSpPr>
          <p:spPr bwMode="auto">
            <a:xfrm rot="5400000">
              <a:off x="5226943" y="440799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Oval 151"/>
            <p:cNvSpPr>
              <a:spLocks noChangeArrowheads="1"/>
            </p:cNvSpPr>
            <p:nvPr/>
          </p:nvSpPr>
          <p:spPr bwMode="auto">
            <a:xfrm rot="5400000">
              <a:off x="5226943" y="488721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" name="Oval 152"/>
            <p:cNvSpPr>
              <a:spLocks noChangeArrowheads="1"/>
            </p:cNvSpPr>
            <p:nvPr/>
          </p:nvSpPr>
          <p:spPr bwMode="auto">
            <a:xfrm rot="5400000">
              <a:off x="4747716" y="440799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" name="Oval 153"/>
            <p:cNvSpPr>
              <a:spLocks noChangeArrowheads="1"/>
            </p:cNvSpPr>
            <p:nvPr/>
          </p:nvSpPr>
          <p:spPr bwMode="auto">
            <a:xfrm rot="5400000">
              <a:off x="4747716" y="488721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" name="Oval 154"/>
            <p:cNvSpPr>
              <a:spLocks noChangeArrowheads="1"/>
            </p:cNvSpPr>
            <p:nvPr/>
          </p:nvSpPr>
          <p:spPr bwMode="auto">
            <a:xfrm rot="5400000">
              <a:off x="4236541" y="440799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" name="Oval 155"/>
            <p:cNvSpPr>
              <a:spLocks noChangeArrowheads="1"/>
            </p:cNvSpPr>
            <p:nvPr/>
          </p:nvSpPr>
          <p:spPr bwMode="auto">
            <a:xfrm rot="5400000">
              <a:off x="4236541" y="488721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" name="Oval 156"/>
            <p:cNvSpPr>
              <a:spLocks noChangeArrowheads="1"/>
            </p:cNvSpPr>
            <p:nvPr/>
          </p:nvSpPr>
          <p:spPr bwMode="auto">
            <a:xfrm rot="5400000">
              <a:off x="3757315" y="440799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" name="Oval 157"/>
            <p:cNvSpPr>
              <a:spLocks noChangeArrowheads="1"/>
            </p:cNvSpPr>
            <p:nvPr/>
          </p:nvSpPr>
          <p:spPr bwMode="auto">
            <a:xfrm rot="5400000">
              <a:off x="3757315" y="488721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" name="Oval 158"/>
            <p:cNvSpPr>
              <a:spLocks noChangeArrowheads="1"/>
            </p:cNvSpPr>
            <p:nvPr/>
          </p:nvSpPr>
          <p:spPr bwMode="auto">
            <a:xfrm rot="5400000">
              <a:off x="5226943" y="543034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8" name="Oval 159"/>
            <p:cNvSpPr>
              <a:spLocks noChangeArrowheads="1"/>
            </p:cNvSpPr>
            <p:nvPr/>
          </p:nvSpPr>
          <p:spPr bwMode="auto">
            <a:xfrm rot="5400000">
              <a:off x="5226943" y="590956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9" name="Oval 160"/>
            <p:cNvSpPr>
              <a:spLocks noChangeArrowheads="1"/>
            </p:cNvSpPr>
            <p:nvPr/>
          </p:nvSpPr>
          <p:spPr bwMode="auto">
            <a:xfrm rot="5400000">
              <a:off x="4747716" y="543034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0" name="Oval 161"/>
            <p:cNvSpPr>
              <a:spLocks noChangeArrowheads="1"/>
            </p:cNvSpPr>
            <p:nvPr/>
          </p:nvSpPr>
          <p:spPr bwMode="auto">
            <a:xfrm rot="5400000">
              <a:off x="4747716" y="590956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1" name="Oval 162"/>
            <p:cNvSpPr>
              <a:spLocks noChangeArrowheads="1"/>
            </p:cNvSpPr>
            <p:nvPr/>
          </p:nvSpPr>
          <p:spPr bwMode="auto">
            <a:xfrm rot="5400000">
              <a:off x="4236541" y="543034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2" name="Oval 163"/>
            <p:cNvSpPr>
              <a:spLocks noChangeArrowheads="1"/>
            </p:cNvSpPr>
            <p:nvPr/>
          </p:nvSpPr>
          <p:spPr bwMode="auto">
            <a:xfrm rot="5400000">
              <a:off x="4236541" y="590956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3" name="Oval 164"/>
            <p:cNvSpPr>
              <a:spLocks noChangeArrowheads="1"/>
            </p:cNvSpPr>
            <p:nvPr/>
          </p:nvSpPr>
          <p:spPr bwMode="auto">
            <a:xfrm rot="5400000">
              <a:off x="3757315" y="543034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4" name="Oval 165"/>
            <p:cNvSpPr>
              <a:spLocks noChangeArrowheads="1"/>
            </p:cNvSpPr>
            <p:nvPr/>
          </p:nvSpPr>
          <p:spPr bwMode="auto">
            <a:xfrm rot="5400000">
              <a:off x="3757315" y="590956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167"/>
            <p:cNvCxnSpPr>
              <a:cxnSpLocks noChangeShapeType="1"/>
              <a:stCxn id="59" idx="4"/>
              <a:endCxn id="61" idx="0"/>
            </p:cNvCxnSpPr>
            <p:nvPr/>
          </p:nvCxnSpPr>
          <p:spPr bwMode="auto">
            <a:xfrm rot="10800000">
              <a:off x="4906571" y="4486975"/>
              <a:ext cx="319484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6" name="Straight Connector 173"/>
            <p:cNvCxnSpPr>
              <a:cxnSpLocks noChangeShapeType="1"/>
              <a:stCxn id="61" idx="6"/>
              <a:endCxn id="62" idx="2"/>
            </p:cNvCxnSpPr>
            <p:nvPr/>
          </p:nvCxnSpPr>
          <p:spPr bwMode="auto">
            <a:xfrm rot="5400000">
              <a:off x="4667402" y="472703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7" name="Straight Connector 175"/>
            <p:cNvCxnSpPr>
              <a:cxnSpLocks noChangeShapeType="1"/>
              <a:stCxn id="62" idx="4"/>
              <a:endCxn id="64" idx="0"/>
            </p:cNvCxnSpPr>
            <p:nvPr/>
          </p:nvCxnSpPr>
          <p:spPr bwMode="auto">
            <a:xfrm rot="10800000">
              <a:off x="4395396" y="4966202"/>
              <a:ext cx="351433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" name="Straight Connector 181"/>
            <p:cNvCxnSpPr>
              <a:cxnSpLocks noChangeShapeType="1"/>
              <a:stCxn id="63" idx="4"/>
              <a:endCxn id="65" idx="0"/>
            </p:cNvCxnSpPr>
            <p:nvPr/>
          </p:nvCxnSpPr>
          <p:spPr bwMode="auto">
            <a:xfrm rot="10800000">
              <a:off x="3916170" y="4486975"/>
              <a:ext cx="319484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" name="Straight Connector 183"/>
            <p:cNvCxnSpPr>
              <a:cxnSpLocks noChangeShapeType="1"/>
              <a:stCxn id="65" idx="6"/>
              <a:endCxn id="66" idx="2"/>
            </p:cNvCxnSpPr>
            <p:nvPr/>
          </p:nvCxnSpPr>
          <p:spPr bwMode="auto">
            <a:xfrm rot="5400000">
              <a:off x="3677000" y="472703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Straight Connector 185"/>
            <p:cNvCxnSpPr>
              <a:cxnSpLocks noChangeShapeType="1"/>
              <a:stCxn id="66" idx="6"/>
              <a:endCxn id="73" idx="2"/>
            </p:cNvCxnSpPr>
            <p:nvPr/>
          </p:nvCxnSpPr>
          <p:spPr bwMode="auto">
            <a:xfrm rot="5400000">
              <a:off x="3645052" y="5238207"/>
              <a:ext cx="383381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Straight Connector 187"/>
            <p:cNvCxnSpPr>
              <a:cxnSpLocks noChangeShapeType="1"/>
              <a:stCxn id="73" idx="6"/>
              <a:endCxn id="74" idx="2"/>
            </p:cNvCxnSpPr>
            <p:nvPr/>
          </p:nvCxnSpPr>
          <p:spPr bwMode="auto">
            <a:xfrm rot="5400000">
              <a:off x="3677000" y="574938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" name="Straight Connector 189"/>
            <p:cNvCxnSpPr>
              <a:cxnSpLocks noChangeShapeType="1"/>
              <a:stCxn id="74" idx="0"/>
              <a:endCxn id="72" idx="4"/>
            </p:cNvCxnSpPr>
            <p:nvPr/>
          </p:nvCxnSpPr>
          <p:spPr bwMode="auto">
            <a:xfrm rot="10800000" flipH="1" flipV="1">
              <a:off x="3916170" y="5988552"/>
              <a:ext cx="319484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Straight Connector 193"/>
            <p:cNvCxnSpPr>
              <a:cxnSpLocks noChangeShapeType="1"/>
              <a:stCxn id="71" idx="0"/>
              <a:endCxn id="69" idx="4"/>
            </p:cNvCxnSpPr>
            <p:nvPr/>
          </p:nvCxnSpPr>
          <p:spPr bwMode="auto">
            <a:xfrm rot="10800000" flipH="1" flipV="1">
              <a:off x="4395396" y="5509325"/>
              <a:ext cx="351433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4" name="Straight Connector 195"/>
            <p:cNvCxnSpPr>
              <a:cxnSpLocks noChangeShapeType="1"/>
              <a:stCxn id="69" idx="6"/>
              <a:endCxn id="70" idx="2"/>
            </p:cNvCxnSpPr>
            <p:nvPr/>
          </p:nvCxnSpPr>
          <p:spPr bwMode="auto">
            <a:xfrm rot="5400000">
              <a:off x="4667402" y="574938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" name="Straight Connector 197"/>
            <p:cNvCxnSpPr>
              <a:cxnSpLocks noChangeShapeType="1"/>
              <a:stCxn id="70" idx="0"/>
              <a:endCxn id="68" idx="4"/>
            </p:cNvCxnSpPr>
            <p:nvPr/>
          </p:nvCxnSpPr>
          <p:spPr bwMode="auto">
            <a:xfrm rot="10800000" flipH="1" flipV="1">
              <a:off x="4906571" y="5988552"/>
              <a:ext cx="319484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6" name="Straight Connector 199"/>
            <p:cNvCxnSpPr>
              <a:cxnSpLocks noChangeShapeType="1"/>
              <a:stCxn id="68" idx="2"/>
              <a:endCxn id="67" idx="6"/>
            </p:cNvCxnSpPr>
            <p:nvPr/>
          </p:nvCxnSpPr>
          <p:spPr bwMode="auto">
            <a:xfrm rot="16200000">
              <a:off x="5146629" y="574938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7" name="Straight Connector 201"/>
            <p:cNvCxnSpPr>
              <a:cxnSpLocks noChangeShapeType="1"/>
              <a:stCxn id="67" idx="2"/>
              <a:endCxn id="60" idx="6"/>
            </p:cNvCxnSpPr>
            <p:nvPr/>
          </p:nvCxnSpPr>
          <p:spPr bwMode="auto">
            <a:xfrm rot="16200000">
              <a:off x="5114680" y="5238207"/>
              <a:ext cx="383381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8" name="Straight Connector 203"/>
            <p:cNvCxnSpPr>
              <a:cxnSpLocks noChangeShapeType="1"/>
              <a:stCxn id="60" idx="2"/>
              <a:endCxn id="59" idx="6"/>
            </p:cNvCxnSpPr>
            <p:nvPr/>
          </p:nvCxnSpPr>
          <p:spPr bwMode="auto">
            <a:xfrm rot="16200000">
              <a:off x="5146629" y="472703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9" name="Freeform 208"/>
            <p:cNvSpPr>
              <a:spLocks noChangeArrowheads="1"/>
            </p:cNvSpPr>
            <p:nvPr/>
          </p:nvSpPr>
          <p:spPr bwMode="auto">
            <a:xfrm>
              <a:off x="3906408" y="4748775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90" name="Freeform 209"/>
            <p:cNvSpPr>
              <a:spLocks noChangeArrowheads="1"/>
            </p:cNvSpPr>
            <p:nvPr/>
          </p:nvSpPr>
          <p:spPr bwMode="auto">
            <a:xfrm>
              <a:off x="3906408" y="5765800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2469442" y="4923184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E[</a:t>
            </a:r>
            <a:r>
              <a:rPr lang="en-US" sz="2800" dirty="0" smtClean="0">
                <a:solidFill>
                  <a:srgbClr val="7030A0"/>
                </a:solidFill>
              </a:rPr>
              <a:t>S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22675" y="4204979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4645025" y="4204979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841750" y="3711195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64100" y="3711195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grpSp>
        <p:nvGrpSpPr>
          <p:cNvPr id="5" name="Group 131"/>
          <p:cNvGrpSpPr/>
          <p:nvPr/>
        </p:nvGrpSpPr>
        <p:grpSpPr>
          <a:xfrm>
            <a:off x="3841750" y="4459679"/>
            <a:ext cx="399356" cy="1503352"/>
            <a:chOff x="6184508" y="4486975"/>
            <a:chExt cx="399356" cy="1503352"/>
          </a:xfrm>
        </p:grpSpPr>
        <p:cxnSp>
          <p:nvCxnSpPr>
            <p:cNvPr id="118" name="Straight Connector 181"/>
            <p:cNvCxnSpPr>
              <a:cxnSpLocks noChangeShapeType="1"/>
            </p:cNvCxnSpPr>
            <p:nvPr/>
          </p:nvCxnSpPr>
          <p:spPr bwMode="auto">
            <a:xfrm rot="10800000">
              <a:off x="6264380" y="4486975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9" name="Straight Connector 183"/>
            <p:cNvCxnSpPr>
              <a:cxnSpLocks noChangeShapeType="1"/>
            </p:cNvCxnSpPr>
            <p:nvPr/>
          </p:nvCxnSpPr>
          <p:spPr bwMode="auto">
            <a:xfrm rot="5400000">
              <a:off x="6025210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0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5993262" y="5238207"/>
              <a:ext cx="383381" cy="887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1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6025210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2" name="Straight Connector 189"/>
            <p:cNvCxnSpPr>
              <a:cxnSpLocks noChangeShapeType="1"/>
            </p:cNvCxnSpPr>
            <p:nvPr/>
          </p:nvCxnSpPr>
          <p:spPr bwMode="auto">
            <a:xfrm rot="10800000" flipH="1" flipV="1">
              <a:off x="6264380" y="5988552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" name="Group 130"/>
          <p:cNvGrpSpPr/>
          <p:nvPr/>
        </p:nvGrpSpPr>
        <p:grpSpPr>
          <a:xfrm>
            <a:off x="4832152" y="4459679"/>
            <a:ext cx="480114" cy="1503352"/>
            <a:chOff x="7174910" y="4486975"/>
            <a:chExt cx="480114" cy="1503352"/>
          </a:xfrm>
        </p:grpSpPr>
        <p:cxnSp>
          <p:nvCxnSpPr>
            <p:cNvPr id="115" name="Straight Connector 167"/>
            <p:cNvCxnSpPr>
              <a:cxnSpLocks noChangeShapeType="1"/>
            </p:cNvCxnSpPr>
            <p:nvPr/>
          </p:nvCxnSpPr>
          <p:spPr bwMode="auto">
            <a:xfrm rot="10800000">
              <a:off x="7254781" y="4486975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16" name="Straight Connector 173"/>
            <p:cNvCxnSpPr>
              <a:cxnSpLocks noChangeShapeType="1"/>
            </p:cNvCxnSpPr>
            <p:nvPr/>
          </p:nvCxnSpPr>
          <p:spPr bwMode="auto">
            <a:xfrm rot="5400000">
              <a:off x="7015612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24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7015612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25" name="Straight Connector 197"/>
            <p:cNvCxnSpPr>
              <a:cxnSpLocks noChangeShapeType="1"/>
            </p:cNvCxnSpPr>
            <p:nvPr/>
          </p:nvCxnSpPr>
          <p:spPr bwMode="auto">
            <a:xfrm rot="10800000" flipH="1" flipV="1">
              <a:off x="7254781" y="5988552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26" name="Straight Connector 199"/>
            <p:cNvCxnSpPr>
              <a:cxnSpLocks noChangeShapeType="1"/>
            </p:cNvCxnSpPr>
            <p:nvPr/>
          </p:nvCxnSpPr>
          <p:spPr bwMode="auto">
            <a:xfrm rot="16200000">
              <a:off x="7494839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27" name="Straight Connector 201"/>
            <p:cNvCxnSpPr>
              <a:cxnSpLocks noChangeShapeType="1"/>
            </p:cNvCxnSpPr>
            <p:nvPr/>
          </p:nvCxnSpPr>
          <p:spPr bwMode="auto">
            <a:xfrm rot="16200000">
              <a:off x="7462890" y="5238207"/>
              <a:ext cx="383381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28" name="Straight Connector 203"/>
            <p:cNvCxnSpPr>
              <a:cxnSpLocks noChangeShapeType="1"/>
            </p:cNvCxnSpPr>
            <p:nvPr/>
          </p:nvCxnSpPr>
          <p:spPr bwMode="auto">
            <a:xfrm rot="16200000">
              <a:off x="7494839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</p:grpSp>
      <p:grpSp>
        <p:nvGrpSpPr>
          <p:cNvPr id="7" name="Group 132"/>
          <p:cNvGrpSpPr/>
          <p:nvPr/>
        </p:nvGrpSpPr>
        <p:grpSpPr>
          <a:xfrm>
            <a:off x="3911860" y="4721479"/>
            <a:ext cx="1355147" cy="1187417"/>
            <a:chOff x="6254618" y="4748775"/>
            <a:chExt cx="1355147" cy="1187417"/>
          </a:xfrm>
        </p:grpSpPr>
        <p:cxnSp>
          <p:nvCxnSpPr>
            <p:cNvPr id="117" name="Straight Connector 175"/>
            <p:cNvCxnSpPr>
              <a:cxnSpLocks noChangeShapeType="1"/>
            </p:cNvCxnSpPr>
            <p:nvPr/>
          </p:nvCxnSpPr>
          <p:spPr bwMode="auto">
            <a:xfrm rot="10800000">
              <a:off x="6743606" y="4966202"/>
              <a:ext cx="351433" cy="1775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23" name="Straight Connector 193"/>
            <p:cNvCxnSpPr>
              <a:cxnSpLocks noChangeShapeType="1"/>
            </p:cNvCxnSpPr>
            <p:nvPr/>
          </p:nvCxnSpPr>
          <p:spPr bwMode="auto">
            <a:xfrm rot="10800000" flipH="1" flipV="1">
              <a:off x="6743606" y="5509325"/>
              <a:ext cx="351433" cy="1775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129" name="Freeform 208"/>
            <p:cNvSpPr>
              <a:spLocks noChangeArrowheads="1"/>
            </p:cNvSpPr>
            <p:nvPr/>
          </p:nvSpPr>
          <p:spPr bwMode="auto">
            <a:xfrm>
              <a:off x="6254618" y="4748775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0" name="Freeform 209"/>
            <p:cNvSpPr>
              <a:spLocks noChangeArrowheads="1"/>
            </p:cNvSpPr>
            <p:nvPr/>
          </p:nvSpPr>
          <p:spPr bwMode="auto">
            <a:xfrm>
              <a:off x="6254618" y="5765800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5886450" y="4351029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E[S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]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886450" y="5008254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E[S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]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886450" y="5653434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E[S</a:t>
            </a:r>
            <a:r>
              <a:rPr lang="en-US" sz="2800" baseline="-25000" dirty="0" smtClean="0">
                <a:solidFill>
                  <a:srgbClr val="00B050"/>
                </a:solidFill>
              </a:rPr>
              <a:t>1</a:t>
            </a:r>
            <a:r>
              <a:rPr lang="en-US" sz="2800" dirty="0" smtClean="0">
                <a:solidFill>
                  <a:srgbClr val="00B050"/>
                </a:solidFill>
              </a:rPr>
              <a:t>,S</a:t>
            </a:r>
            <a:r>
              <a:rPr 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]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92" grpId="0"/>
      <p:bldP spid="93" grpId="0" animBg="1"/>
      <p:bldP spid="94" grpId="0" animBg="1"/>
      <p:bldP spid="96" grpId="0"/>
      <p:bldP spid="97" grpId="0"/>
      <p:bldP spid="134" grpId="0"/>
      <p:bldP spid="135" grpId="0"/>
      <p:bldP spid="1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0" y="70354"/>
            <a:ext cx="8560340" cy="805136"/>
          </a:xfrm>
        </p:spPr>
        <p:txBody>
          <a:bodyPr/>
          <a:lstStyle/>
          <a:p>
            <a:r>
              <a:rPr lang="en-US" sz="4000" dirty="0" smtClean="0"/>
              <a:t>Recursive Decomposition of Graph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6" y="800100"/>
            <a:ext cx="9093624" cy="3463054"/>
          </a:xfrm>
        </p:spPr>
        <p:txBody>
          <a:bodyPr/>
          <a:lstStyle/>
          <a:p>
            <a:r>
              <a:rPr lang="en-US" b="1" dirty="0" smtClean="0"/>
              <a:t>Define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000" dirty="0" smtClean="0"/>
              <a:t>E[</a:t>
            </a:r>
            <a:r>
              <a:rPr lang="en-US" sz="3000" dirty="0" smtClean="0">
                <a:solidFill>
                  <a:srgbClr val="0000FF"/>
                </a:solidFill>
              </a:rPr>
              <a:t>S</a:t>
            </a:r>
            <a:r>
              <a:rPr lang="en-US" sz="3000" dirty="0" smtClean="0"/>
              <a:t>]    </a:t>
            </a:r>
            <a:r>
              <a:rPr lang="en-US" sz="1800" dirty="0" smtClean="0"/>
              <a:t> </a:t>
            </a:r>
            <a:r>
              <a:rPr lang="en-US" sz="3000" dirty="0" smtClean="0"/>
              <a:t>= { {</a:t>
            </a:r>
            <a:r>
              <a:rPr lang="en-US" sz="3000" dirty="0" err="1" smtClean="0"/>
              <a:t>u,v</a:t>
            </a:r>
            <a:r>
              <a:rPr lang="en-US" sz="3000" dirty="0" smtClean="0"/>
              <a:t>} : </a:t>
            </a:r>
            <a:r>
              <a:rPr lang="en-US" sz="3000" dirty="0" err="1" smtClean="0"/>
              <a:t>u,v</a:t>
            </a:r>
            <a:r>
              <a:rPr lang="ja-JP" altLang="en-US" sz="3000" smtClean="0"/>
              <a:t>∈</a:t>
            </a:r>
            <a:r>
              <a:rPr lang="en-US" altLang="ja-JP" sz="3000" dirty="0" smtClean="0">
                <a:solidFill>
                  <a:srgbClr val="0000FF"/>
                </a:solidFill>
              </a:rPr>
              <a:t>S</a:t>
            </a:r>
            <a:r>
              <a:rPr lang="en-US" altLang="ja-JP" sz="3000" dirty="0" smtClean="0"/>
              <a:t> and {</a:t>
            </a:r>
            <a:r>
              <a:rPr lang="en-US" altLang="ja-JP" sz="3000" dirty="0" err="1" smtClean="0"/>
              <a:t>u,v</a:t>
            </a:r>
            <a:r>
              <a:rPr lang="en-US" altLang="ja-JP" sz="3000" dirty="0" smtClean="0"/>
              <a:t>}</a:t>
            </a:r>
            <a:r>
              <a:rPr lang="ja-JP" altLang="en-US" sz="3000" smtClean="0"/>
              <a:t>∈</a:t>
            </a:r>
            <a:r>
              <a:rPr lang="en-US" altLang="ja-JP" sz="3000" dirty="0" smtClean="0"/>
              <a:t>E }</a:t>
            </a: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altLang="ja-JP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65000"/>
                  </a:schemeClr>
                </a:solidFill>
              </a:rPr>
              <a:t>“within”</a:t>
            </a:r>
            <a:r>
              <a:rPr lang="en-US" altLang="ja-JP" sz="2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ja-JP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000" dirty="0" smtClean="0"/>
              <a:t>E[</a:t>
            </a:r>
            <a:r>
              <a:rPr lang="en-US" sz="3000" dirty="0" smtClean="0">
                <a:solidFill>
                  <a:srgbClr val="FF0000"/>
                </a:solidFill>
              </a:rPr>
              <a:t>R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00FF"/>
                </a:solidFill>
              </a:rPr>
              <a:t>S</a:t>
            </a:r>
            <a:r>
              <a:rPr lang="en-US" sz="3000" dirty="0" smtClean="0"/>
              <a:t>] = {</a:t>
            </a:r>
            <a:r>
              <a:rPr lang="en-US" sz="1600" dirty="0" smtClean="0"/>
              <a:t> </a:t>
            </a:r>
            <a:r>
              <a:rPr lang="en-US" sz="3000" dirty="0" smtClean="0"/>
              <a:t>{</a:t>
            </a:r>
            <a:r>
              <a:rPr lang="en-US" sz="3000" dirty="0" err="1" smtClean="0"/>
              <a:t>u,v</a:t>
            </a:r>
            <a:r>
              <a:rPr lang="en-US" sz="3000" dirty="0" smtClean="0"/>
              <a:t>}</a:t>
            </a:r>
            <a:r>
              <a:rPr lang="en-US" sz="1600" dirty="0" smtClean="0"/>
              <a:t> </a:t>
            </a:r>
            <a:r>
              <a:rPr lang="en-US" sz="3000" dirty="0" smtClean="0"/>
              <a:t>:</a:t>
            </a:r>
            <a:r>
              <a:rPr lang="en-US" sz="1600" dirty="0" smtClean="0"/>
              <a:t> </a:t>
            </a:r>
            <a:r>
              <a:rPr lang="en-US" sz="3000" dirty="0" smtClean="0"/>
              <a:t>u</a:t>
            </a:r>
            <a:r>
              <a:rPr lang="ja-JP" altLang="en-US" sz="3000" smtClean="0"/>
              <a:t>∈</a:t>
            </a:r>
            <a:r>
              <a:rPr lang="en-US" sz="3000" dirty="0" smtClean="0">
                <a:solidFill>
                  <a:srgbClr val="FF0000"/>
                </a:solidFill>
              </a:rPr>
              <a:t>R</a:t>
            </a:r>
            <a:r>
              <a:rPr lang="en-US" altLang="ja-JP" sz="3000" dirty="0" smtClean="0"/>
              <a:t>,</a:t>
            </a:r>
            <a:r>
              <a:rPr lang="en-US" altLang="ja-JP" sz="1600" dirty="0" smtClean="0"/>
              <a:t> </a:t>
            </a:r>
            <a:r>
              <a:rPr lang="en-US" altLang="ja-JP" sz="3000" dirty="0" smtClean="0"/>
              <a:t>v</a:t>
            </a:r>
            <a:r>
              <a:rPr lang="ja-JP" altLang="en-US" sz="3000" smtClean="0"/>
              <a:t>∈</a:t>
            </a:r>
            <a:r>
              <a:rPr lang="en-US" altLang="ja-JP" sz="3000" dirty="0" smtClean="0">
                <a:solidFill>
                  <a:srgbClr val="0000FF"/>
                </a:solidFill>
              </a:rPr>
              <a:t>S</a:t>
            </a:r>
            <a:r>
              <a:rPr lang="en-US" altLang="ja-JP" sz="3000" dirty="0" smtClean="0"/>
              <a:t>,</a:t>
            </a:r>
            <a:r>
              <a:rPr lang="en-US" altLang="ja-JP" sz="1600" dirty="0" smtClean="0"/>
              <a:t> </a:t>
            </a:r>
            <a:r>
              <a:rPr lang="en-US" altLang="ja-JP" sz="3000" dirty="0" smtClean="0"/>
              <a:t>and {</a:t>
            </a:r>
            <a:r>
              <a:rPr lang="en-US" altLang="ja-JP" sz="3000" dirty="0" err="1" smtClean="0"/>
              <a:t>u,v</a:t>
            </a:r>
            <a:r>
              <a:rPr lang="en-US" altLang="ja-JP" sz="3000" dirty="0" smtClean="0"/>
              <a:t>}</a:t>
            </a:r>
            <a:r>
              <a:rPr lang="ja-JP" altLang="en-US" sz="3000" smtClean="0"/>
              <a:t>∈</a:t>
            </a:r>
            <a:r>
              <a:rPr lang="en-US" altLang="ja-JP" sz="3000" dirty="0" smtClean="0"/>
              <a:t>E }     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chemeClr val="bg1">
                    <a:lumMod val="65000"/>
                  </a:schemeClr>
                </a:solidFill>
              </a:rPr>
              <a:t>“crossing”</a:t>
            </a:r>
            <a:endParaRPr lang="en-US" altLang="ja-JP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altLang="ja-JP" sz="500" dirty="0" smtClean="0"/>
          </a:p>
          <a:p>
            <a:r>
              <a:rPr lang="en-US" altLang="ja-JP" b="1" dirty="0" smtClean="0"/>
              <a:t>Claim</a:t>
            </a:r>
            <a:r>
              <a:rPr lang="en-US" altLang="ja-JP" dirty="0" smtClean="0"/>
              <a:t>: Let </a:t>
            </a:r>
            <a:r>
              <a:rPr lang="en-US" altLang="ja-JP" dirty="0" smtClean="0">
                <a:solidFill>
                  <a:srgbClr val="FF0000"/>
                </a:solidFill>
              </a:rPr>
              <a:t>R=R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z="2400" smtClean="0">
                <a:solidFill>
                  <a:srgbClr val="FF0000"/>
                </a:solidFill>
              </a:rPr>
              <a:t>⋃</a:t>
            </a:r>
            <a:r>
              <a:rPr lang="en-US" altLang="ja-JP" dirty="0" smtClean="0">
                <a:solidFill>
                  <a:srgbClr val="FF0000"/>
                </a:solidFill>
              </a:rPr>
              <a:t>R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solidFill>
                  <a:srgbClr val="0000FF"/>
                </a:solidFill>
              </a:rPr>
              <a:t>S=S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z="2400" smtClean="0">
                <a:solidFill>
                  <a:srgbClr val="0000FF"/>
                </a:solidFill>
              </a:rPr>
              <a:t>⋃</a:t>
            </a:r>
            <a:r>
              <a:rPr lang="en-US" altLang="ja-JP" dirty="0" smtClean="0">
                <a:solidFill>
                  <a:srgbClr val="0000FF"/>
                </a:solidFill>
              </a:rPr>
              <a:t>S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dirty="0" smtClean="0"/>
              <a:t>. Then</a:t>
            </a:r>
            <a:br>
              <a:rPr lang="en-US" altLang="ja-JP" dirty="0" smtClean="0"/>
            </a:br>
            <a:r>
              <a:rPr lang="en-US" sz="3000" dirty="0" smtClean="0"/>
              <a:t>E[</a:t>
            </a:r>
            <a:r>
              <a:rPr lang="en-US" sz="3000" dirty="0" smtClean="0">
                <a:solidFill>
                  <a:srgbClr val="FF0000"/>
                </a:solidFill>
              </a:rPr>
              <a:t>R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00FF"/>
                </a:solidFill>
              </a:rPr>
              <a:t>S</a:t>
            </a:r>
            <a:r>
              <a:rPr lang="en-US" sz="3000" dirty="0" smtClean="0"/>
              <a:t>] = </a:t>
            </a:r>
            <a:r>
              <a:rPr lang="en-US" sz="3000" spc="-150" dirty="0" smtClean="0"/>
              <a:t>E[</a:t>
            </a:r>
            <a:r>
              <a:rPr lang="en-US" sz="3000" spc="-150" dirty="0" smtClean="0">
                <a:solidFill>
                  <a:srgbClr val="FF0000"/>
                </a:solidFill>
              </a:rPr>
              <a:t>R</a:t>
            </a:r>
            <a:r>
              <a:rPr lang="en-US" sz="3000" spc="-150" baseline="-25000" dirty="0" smtClean="0">
                <a:solidFill>
                  <a:srgbClr val="FF0000"/>
                </a:solidFill>
              </a:rPr>
              <a:t>1</a:t>
            </a:r>
            <a:r>
              <a:rPr lang="en-US" sz="3000" spc="-150" dirty="0" smtClean="0"/>
              <a:t>,</a:t>
            </a:r>
            <a:r>
              <a:rPr lang="en-US" sz="3000" spc="-150" dirty="0" smtClean="0">
                <a:solidFill>
                  <a:srgbClr val="0000FF"/>
                </a:solidFill>
              </a:rPr>
              <a:t>S</a:t>
            </a:r>
            <a:r>
              <a:rPr lang="en-US" sz="3000" spc="-150" baseline="-25000" dirty="0" smtClean="0">
                <a:solidFill>
                  <a:srgbClr val="0000FF"/>
                </a:solidFill>
              </a:rPr>
              <a:t>1</a:t>
            </a:r>
            <a:r>
              <a:rPr lang="en-US" sz="3000" spc="-150" dirty="0" smtClean="0"/>
              <a:t>]</a:t>
            </a:r>
            <a:r>
              <a:rPr lang="en-US" sz="3000" dirty="0" smtClean="0"/>
              <a:t> </a:t>
            </a:r>
            <a:r>
              <a:rPr lang="ja-JP" altLang="en-US" sz="2400" smtClean="0"/>
              <a:t>⋃</a:t>
            </a:r>
            <a:r>
              <a:rPr lang="ja-JP" altLang="en-US" sz="3000" smtClean="0"/>
              <a:t> </a:t>
            </a:r>
            <a:r>
              <a:rPr lang="en-US" sz="3000" spc="-150" dirty="0" smtClean="0"/>
              <a:t>E[</a:t>
            </a:r>
            <a:r>
              <a:rPr lang="en-US" sz="3000" spc="-150" dirty="0" smtClean="0">
                <a:solidFill>
                  <a:srgbClr val="FF0000"/>
                </a:solidFill>
              </a:rPr>
              <a:t>R</a:t>
            </a:r>
            <a:r>
              <a:rPr lang="en-US" sz="3000" spc="-150" baseline="-25000" dirty="0" smtClean="0">
                <a:solidFill>
                  <a:srgbClr val="FF0000"/>
                </a:solidFill>
              </a:rPr>
              <a:t>1</a:t>
            </a:r>
            <a:r>
              <a:rPr lang="en-US" sz="3000" spc="-150" dirty="0" smtClean="0"/>
              <a:t>,</a:t>
            </a:r>
            <a:r>
              <a:rPr lang="en-US" sz="3000" spc="-150" dirty="0" smtClean="0">
                <a:solidFill>
                  <a:srgbClr val="0000FF"/>
                </a:solidFill>
              </a:rPr>
              <a:t>S</a:t>
            </a:r>
            <a:r>
              <a:rPr lang="en-US" sz="3000" spc="-150" baseline="-25000" dirty="0" smtClean="0">
                <a:solidFill>
                  <a:srgbClr val="0000FF"/>
                </a:solidFill>
              </a:rPr>
              <a:t>2</a:t>
            </a:r>
            <a:r>
              <a:rPr lang="en-US" sz="3000" spc="-150" dirty="0" smtClean="0"/>
              <a:t>]</a:t>
            </a:r>
            <a:r>
              <a:rPr lang="en-US" sz="3000" dirty="0" smtClean="0"/>
              <a:t> </a:t>
            </a:r>
            <a:r>
              <a:rPr lang="ja-JP" altLang="en-US" sz="2400" smtClean="0"/>
              <a:t>⋃</a:t>
            </a:r>
            <a:r>
              <a:rPr lang="ja-JP" altLang="en-US" sz="3000" smtClean="0"/>
              <a:t> </a:t>
            </a:r>
            <a:r>
              <a:rPr lang="en-US" sz="3000" spc="-150" dirty="0" smtClean="0"/>
              <a:t>E[</a:t>
            </a:r>
            <a:r>
              <a:rPr lang="en-US" sz="3000" spc="-150" dirty="0" smtClean="0">
                <a:solidFill>
                  <a:srgbClr val="FF0000"/>
                </a:solidFill>
              </a:rPr>
              <a:t>R</a:t>
            </a:r>
            <a:r>
              <a:rPr lang="en-US" sz="3000" spc="-150" baseline="-25000" dirty="0" smtClean="0">
                <a:solidFill>
                  <a:srgbClr val="FF0000"/>
                </a:solidFill>
              </a:rPr>
              <a:t>2</a:t>
            </a:r>
            <a:r>
              <a:rPr lang="en-US" sz="3000" spc="-150" dirty="0" smtClean="0"/>
              <a:t>,</a:t>
            </a:r>
            <a:r>
              <a:rPr lang="en-US" sz="3000" spc="-150" dirty="0" smtClean="0">
                <a:solidFill>
                  <a:srgbClr val="0000FF"/>
                </a:solidFill>
              </a:rPr>
              <a:t>S</a:t>
            </a:r>
            <a:r>
              <a:rPr lang="en-US" sz="3000" spc="-150" baseline="-25000" dirty="0" smtClean="0">
                <a:solidFill>
                  <a:srgbClr val="0000FF"/>
                </a:solidFill>
              </a:rPr>
              <a:t>1</a:t>
            </a:r>
            <a:r>
              <a:rPr lang="en-US" sz="3000" spc="-150" dirty="0" smtClean="0"/>
              <a:t>]</a:t>
            </a:r>
            <a:r>
              <a:rPr lang="en-US" sz="3000" dirty="0" smtClean="0"/>
              <a:t> </a:t>
            </a:r>
            <a:r>
              <a:rPr lang="ja-JP" altLang="en-US" sz="2400" smtClean="0"/>
              <a:t>⋃</a:t>
            </a:r>
            <a:r>
              <a:rPr lang="ja-JP" altLang="en-US" sz="3000" smtClean="0"/>
              <a:t> </a:t>
            </a:r>
            <a:r>
              <a:rPr lang="en-US" sz="3000" spc="-150" dirty="0" smtClean="0"/>
              <a:t>E[</a:t>
            </a:r>
            <a:r>
              <a:rPr lang="en-US" sz="3000" spc="-150" dirty="0" smtClean="0">
                <a:solidFill>
                  <a:srgbClr val="FF0000"/>
                </a:solidFill>
              </a:rPr>
              <a:t>R</a:t>
            </a:r>
            <a:r>
              <a:rPr lang="en-US" sz="3000" spc="-150" baseline="-25000" dirty="0" smtClean="0">
                <a:solidFill>
                  <a:srgbClr val="FF0000"/>
                </a:solidFill>
              </a:rPr>
              <a:t>2</a:t>
            </a:r>
            <a:r>
              <a:rPr lang="en-US" sz="3000" spc="-150" dirty="0" smtClean="0"/>
              <a:t>,</a:t>
            </a:r>
            <a:r>
              <a:rPr lang="en-US" sz="3000" spc="-150" dirty="0" smtClean="0">
                <a:solidFill>
                  <a:srgbClr val="0000FF"/>
                </a:solidFill>
              </a:rPr>
              <a:t>S</a:t>
            </a:r>
            <a:r>
              <a:rPr lang="en-US" sz="3000" spc="-150" baseline="-25000" dirty="0" smtClean="0">
                <a:solidFill>
                  <a:srgbClr val="0000FF"/>
                </a:solidFill>
              </a:rPr>
              <a:t>2</a:t>
            </a:r>
            <a:r>
              <a:rPr lang="en-US" sz="3000" spc="-150" dirty="0" smtClean="0"/>
              <a:t>]</a:t>
            </a:r>
            <a:endParaRPr lang="en-US" altLang="ja-JP" sz="3000" spc="-150" dirty="0" smtClean="0"/>
          </a:p>
        </p:txBody>
      </p:sp>
      <p:sp>
        <p:nvSpPr>
          <p:cNvPr id="61" name="Oval 152"/>
          <p:cNvSpPr>
            <a:spLocks noChangeArrowheads="1"/>
          </p:cNvSpPr>
          <p:nvPr/>
        </p:nvSpPr>
        <p:spPr bwMode="auto">
          <a:xfrm rot="5400000">
            <a:off x="5061615" y="425786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" name="Oval 153"/>
          <p:cNvSpPr>
            <a:spLocks noChangeArrowheads="1"/>
          </p:cNvSpPr>
          <p:nvPr/>
        </p:nvSpPr>
        <p:spPr bwMode="auto">
          <a:xfrm rot="5400000">
            <a:off x="5061615" y="4737090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" name="Oval 154"/>
          <p:cNvSpPr>
            <a:spLocks noChangeArrowheads="1"/>
          </p:cNvSpPr>
          <p:nvPr/>
        </p:nvSpPr>
        <p:spPr bwMode="auto">
          <a:xfrm rot="5400000">
            <a:off x="4045472" y="425786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4" name="Oval 155"/>
          <p:cNvSpPr>
            <a:spLocks noChangeArrowheads="1"/>
          </p:cNvSpPr>
          <p:nvPr/>
        </p:nvSpPr>
        <p:spPr bwMode="auto">
          <a:xfrm rot="5400000">
            <a:off x="4045472" y="4737090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9" name="Oval 160"/>
          <p:cNvSpPr>
            <a:spLocks noChangeArrowheads="1"/>
          </p:cNvSpPr>
          <p:nvPr/>
        </p:nvSpPr>
        <p:spPr bwMode="auto">
          <a:xfrm rot="5400000">
            <a:off x="5061615" y="528021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0" name="Oval 161"/>
          <p:cNvSpPr>
            <a:spLocks noChangeArrowheads="1"/>
          </p:cNvSpPr>
          <p:nvPr/>
        </p:nvSpPr>
        <p:spPr bwMode="auto">
          <a:xfrm rot="5400000">
            <a:off x="5061615" y="5759440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" name="Oval 162"/>
          <p:cNvSpPr>
            <a:spLocks noChangeArrowheads="1"/>
          </p:cNvSpPr>
          <p:nvPr/>
        </p:nvSpPr>
        <p:spPr bwMode="auto">
          <a:xfrm rot="5400000">
            <a:off x="4045472" y="528021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2" name="Oval 163"/>
          <p:cNvSpPr>
            <a:spLocks noChangeArrowheads="1"/>
          </p:cNvSpPr>
          <p:nvPr/>
        </p:nvSpPr>
        <p:spPr bwMode="auto">
          <a:xfrm rot="5400000">
            <a:off x="4045472" y="5759440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77" name="Straight Connector 175"/>
          <p:cNvCxnSpPr>
            <a:cxnSpLocks noChangeShapeType="1"/>
            <a:stCxn id="61" idx="4"/>
            <a:endCxn id="63" idx="0"/>
          </p:cNvCxnSpPr>
          <p:nvPr/>
        </p:nvCxnSpPr>
        <p:spPr bwMode="auto">
          <a:xfrm rot="10800000">
            <a:off x="4205215" y="4337734"/>
            <a:ext cx="856401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" name="Straight Connector 193"/>
          <p:cNvCxnSpPr>
            <a:cxnSpLocks noChangeShapeType="1"/>
            <a:stCxn id="72" idx="0"/>
            <a:endCxn id="70" idx="4"/>
          </p:cNvCxnSpPr>
          <p:nvPr/>
        </p:nvCxnSpPr>
        <p:spPr bwMode="auto">
          <a:xfrm>
            <a:off x="4205214" y="5839311"/>
            <a:ext cx="856401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22675" y="4082147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4754209" y="4082147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882694" y="354742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6932" y="354742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cxnSp>
        <p:nvCxnSpPr>
          <p:cNvPr id="108" name="Straight Connector 107"/>
          <p:cNvCxnSpPr>
            <a:stCxn id="64" idx="0"/>
            <a:endCxn id="69" idx="4"/>
          </p:cNvCxnSpPr>
          <p:nvPr/>
        </p:nvCxnSpPr>
        <p:spPr bwMode="auto">
          <a:xfrm>
            <a:off x="4205214" y="4816961"/>
            <a:ext cx="856401" cy="54312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71" idx="0"/>
            <a:endCxn id="62" idx="4"/>
          </p:cNvCxnSpPr>
          <p:nvPr/>
        </p:nvCxnSpPr>
        <p:spPr bwMode="auto">
          <a:xfrm flipV="1">
            <a:off x="4205214" y="4816961"/>
            <a:ext cx="856401" cy="54312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>
            <a:stCxn id="64" idx="1"/>
            <a:endCxn id="61" idx="5"/>
          </p:cNvCxnSpPr>
          <p:nvPr/>
        </p:nvCxnSpPr>
        <p:spPr bwMode="auto">
          <a:xfrm flipV="1">
            <a:off x="4181820" y="4394211"/>
            <a:ext cx="903189" cy="36627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>
            <a:stCxn id="72" idx="1"/>
            <a:endCxn id="62" idx="6"/>
          </p:cNvCxnSpPr>
          <p:nvPr/>
        </p:nvCxnSpPr>
        <p:spPr bwMode="auto">
          <a:xfrm flipV="1">
            <a:off x="4181820" y="4896832"/>
            <a:ext cx="959666" cy="8860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622675" y="4082147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4754209" y="4082147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0" y="70354"/>
            <a:ext cx="8560340" cy="805136"/>
          </a:xfrm>
        </p:spPr>
        <p:txBody>
          <a:bodyPr/>
          <a:lstStyle/>
          <a:p>
            <a:r>
              <a:rPr lang="en-US" sz="4000" dirty="0" smtClean="0"/>
              <a:t>Recursive Decomposition of Graph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6" y="800100"/>
            <a:ext cx="9093624" cy="3463054"/>
          </a:xfrm>
        </p:spPr>
        <p:txBody>
          <a:bodyPr/>
          <a:lstStyle/>
          <a:p>
            <a:r>
              <a:rPr lang="en-US" b="1" dirty="0" smtClean="0"/>
              <a:t>Define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000" dirty="0" smtClean="0"/>
              <a:t>E[</a:t>
            </a:r>
            <a:r>
              <a:rPr lang="en-US" sz="3000" dirty="0" smtClean="0">
                <a:solidFill>
                  <a:srgbClr val="0000FF"/>
                </a:solidFill>
              </a:rPr>
              <a:t>S</a:t>
            </a:r>
            <a:r>
              <a:rPr lang="en-US" sz="3000" dirty="0" smtClean="0"/>
              <a:t>]    </a:t>
            </a:r>
            <a:r>
              <a:rPr lang="en-US" sz="1800" dirty="0" smtClean="0"/>
              <a:t> </a:t>
            </a:r>
            <a:r>
              <a:rPr lang="en-US" sz="3000" dirty="0" smtClean="0"/>
              <a:t>= { {</a:t>
            </a:r>
            <a:r>
              <a:rPr lang="en-US" sz="3000" dirty="0" err="1" smtClean="0"/>
              <a:t>u,v</a:t>
            </a:r>
            <a:r>
              <a:rPr lang="en-US" sz="3000" dirty="0" smtClean="0"/>
              <a:t>} : </a:t>
            </a:r>
            <a:r>
              <a:rPr lang="en-US" sz="3000" dirty="0" err="1" smtClean="0"/>
              <a:t>u,v</a:t>
            </a:r>
            <a:r>
              <a:rPr lang="ja-JP" altLang="en-US" sz="3000" smtClean="0"/>
              <a:t>∈</a:t>
            </a:r>
            <a:r>
              <a:rPr lang="en-US" altLang="ja-JP" sz="3000" dirty="0" smtClean="0">
                <a:solidFill>
                  <a:srgbClr val="0000FF"/>
                </a:solidFill>
              </a:rPr>
              <a:t>S</a:t>
            </a:r>
            <a:r>
              <a:rPr lang="en-US" altLang="ja-JP" sz="3000" dirty="0" smtClean="0"/>
              <a:t> and {</a:t>
            </a:r>
            <a:r>
              <a:rPr lang="en-US" altLang="ja-JP" sz="3000" dirty="0" err="1" smtClean="0"/>
              <a:t>u,v</a:t>
            </a:r>
            <a:r>
              <a:rPr lang="en-US" altLang="ja-JP" sz="3000" dirty="0" smtClean="0"/>
              <a:t>}</a:t>
            </a:r>
            <a:r>
              <a:rPr lang="ja-JP" altLang="en-US" sz="3000" smtClean="0"/>
              <a:t>∈</a:t>
            </a:r>
            <a:r>
              <a:rPr lang="en-US" altLang="ja-JP" sz="3000" dirty="0" smtClean="0"/>
              <a:t>E }</a:t>
            </a: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altLang="ja-JP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65000"/>
                  </a:schemeClr>
                </a:solidFill>
              </a:rPr>
              <a:t>“within”</a:t>
            </a:r>
            <a:r>
              <a:rPr lang="en-US" altLang="ja-JP" sz="2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ja-JP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000" dirty="0" smtClean="0"/>
              <a:t>E[</a:t>
            </a:r>
            <a:r>
              <a:rPr lang="en-US" sz="3000" dirty="0" smtClean="0">
                <a:solidFill>
                  <a:srgbClr val="FF0000"/>
                </a:solidFill>
              </a:rPr>
              <a:t>R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00FF"/>
                </a:solidFill>
              </a:rPr>
              <a:t>S</a:t>
            </a:r>
            <a:r>
              <a:rPr lang="en-US" sz="3000" dirty="0" smtClean="0"/>
              <a:t>] = {</a:t>
            </a:r>
            <a:r>
              <a:rPr lang="en-US" sz="1600" dirty="0" smtClean="0"/>
              <a:t> </a:t>
            </a:r>
            <a:r>
              <a:rPr lang="en-US" sz="3000" dirty="0" smtClean="0"/>
              <a:t>{</a:t>
            </a:r>
            <a:r>
              <a:rPr lang="en-US" sz="3000" dirty="0" err="1" smtClean="0"/>
              <a:t>u,v</a:t>
            </a:r>
            <a:r>
              <a:rPr lang="en-US" sz="3000" dirty="0" smtClean="0"/>
              <a:t>}</a:t>
            </a:r>
            <a:r>
              <a:rPr lang="en-US" sz="1600" dirty="0" smtClean="0"/>
              <a:t> </a:t>
            </a:r>
            <a:r>
              <a:rPr lang="en-US" sz="3000" dirty="0" smtClean="0"/>
              <a:t>:</a:t>
            </a:r>
            <a:r>
              <a:rPr lang="en-US" sz="1600" dirty="0" smtClean="0"/>
              <a:t> </a:t>
            </a:r>
            <a:r>
              <a:rPr lang="en-US" sz="3000" dirty="0" smtClean="0"/>
              <a:t>u</a:t>
            </a:r>
            <a:r>
              <a:rPr lang="ja-JP" altLang="en-US" sz="3000" smtClean="0"/>
              <a:t>∈</a:t>
            </a:r>
            <a:r>
              <a:rPr lang="en-US" sz="3000" dirty="0" smtClean="0">
                <a:solidFill>
                  <a:srgbClr val="FF0000"/>
                </a:solidFill>
              </a:rPr>
              <a:t>R</a:t>
            </a:r>
            <a:r>
              <a:rPr lang="en-US" altLang="ja-JP" sz="3000" dirty="0" smtClean="0"/>
              <a:t>,</a:t>
            </a:r>
            <a:r>
              <a:rPr lang="en-US" altLang="ja-JP" sz="1600" dirty="0" smtClean="0"/>
              <a:t> </a:t>
            </a:r>
            <a:r>
              <a:rPr lang="en-US" altLang="ja-JP" sz="3000" dirty="0" smtClean="0"/>
              <a:t>v</a:t>
            </a:r>
            <a:r>
              <a:rPr lang="ja-JP" altLang="en-US" sz="3000" smtClean="0"/>
              <a:t>∈</a:t>
            </a:r>
            <a:r>
              <a:rPr lang="en-US" altLang="ja-JP" sz="3000" dirty="0" smtClean="0">
                <a:solidFill>
                  <a:srgbClr val="0000FF"/>
                </a:solidFill>
              </a:rPr>
              <a:t>S</a:t>
            </a:r>
            <a:r>
              <a:rPr lang="en-US" altLang="ja-JP" sz="3000" dirty="0" smtClean="0"/>
              <a:t>,</a:t>
            </a:r>
            <a:r>
              <a:rPr lang="en-US" altLang="ja-JP" sz="1600" dirty="0" smtClean="0"/>
              <a:t> </a:t>
            </a:r>
            <a:r>
              <a:rPr lang="en-US" altLang="ja-JP" sz="3000" dirty="0" smtClean="0"/>
              <a:t>and {</a:t>
            </a:r>
            <a:r>
              <a:rPr lang="en-US" altLang="ja-JP" sz="3000" dirty="0" err="1" smtClean="0"/>
              <a:t>u,v</a:t>
            </a:r>
            <a:r>
              <a:rPr lang="en-US" altLang="ja-JP" sz="3000" dirty="0" smtClean="0"/>
              <a:t>}</a:t>
            </a:r>
            <a:r>
              <a:rPr lang="ja-JP" altLang="en-US" sz="3000" smtClean="0"/>
              <a:t>∈</a:t>
            </a:r>
            <a:r>
              <a:rPr lang="en-US" altLang="ja-JP" sz="3000" dirty="0" smtClean="0"/>
              <a:t>E }     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chemeClr val="bg1">
                    <a:lumMod val="65000"/>
                  </a:schemeClr>
                </a:solidFill>
              </a:rPr>
              <a:t>“crossing”</a:t>
            </a:r>
            <a:endParaRPr lang="en-US" altLang="ja-JP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altLang="ja-JP" sz="500" dirty="0" smtClean="0"/>
          </a:p>
          <a:p>
            <a:r>
              <a:rPr lang="en-US" altLang="ja-JP" b="1" dirty="0" smtClean="0"/>
              <a:t>Claim</a:t>
            </a:r>
            <a:r>
              <a:rPr lang="en-US" altLang="ja-JP" dirty="0" smtClean="0"/>
              <a:t>: Let </a:t>
            </a:r>
            <a:r>
              <a:rPr lang="en-US" altLang="ja-JP" dirty="0" smtClean="0">
                <a:solidFill>
                  <a:srgbClr val="FF0000"/>
                </a:solidFill>
              </a:rPr>
              <a:t>R=R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z="2400" smtClean="0">
                <a:solidFill>
                  <a:srgbClr val="FF0000"/>
                </a:solidFill>
              </a:rPr>
              <a:t>⋃</a:t>
            </a:r>
            <a:r>
              <a:rPr lang="en-US" altLang="ja-JP" dirty="0" smtClean="0">
                <a:solidFill>
                  <a:srgbClr val="FF0000"/>
                </a:solidFill>
              </a:rPr>
              <a:t>R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solidFill>
                  <a:srgbClr val="0000FF"/>
                </a:solidFill>
              </a:rPr>
              <a:t>S=S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z="2400" smtClean="0">
                <a:solidFill>
                  <a:srgbClr val="0000FF"/>
                </a:solidFill>
              </a:rPr>
              <a:t>⋃</a:t>
            </a:r>
            <a:r>
              <a:rPr lang="en-US" altLang="ja-JP" dirty="0" smtClean="0">
                <a:solidFill>
                  <a:srgbClr val="0000FF"/>
                </a:solidFill>
              </a:rPr>
              <a:t>S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dirty="0" smtClean="0"/>
              <a:t>. Then</a:t>
            </a:r>
            <a:br>
              <a:rPr lang="en-US" altLang="ja-JP" dirty="0" smtClean="0"/>
            </a:br>
            <a:r>
              <a:rPr lang="en-US" sz="3000" dirty="0" smtClean="0"/>
              <a:t>E[</a:t>
            </a:r>
            <a:r>
              <a:rPr lang="en-US" sz="3000" dirty="0" smtClean="0">
                <a:solidFill>
                  <a:srgbClr val="FF0000"/>
                </a:solidFill>
              </a:rPr>
              <a:t>R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00FF"/>
                </a:solidFill>
              </a:rPr>
              <a:t>S</a:t>
            </a:r>
            <a:r>
              <a:rPr lang="en-US" sz="3000" dirty="0" smtClean="0"/>
              <a:t>] = </a:t>
            </a:r>
            <a:r>
              <a:rPr lang="en-US" sz="3000" spc="-150" dirty="0" smtClean="0">
                <a:solidFill>
                  <a:srgbClr val="00B050"/>
                </a:solidFill>
              </a:rPr>
              <a:t>E[R</a:t>
            </a:r>
            <a:r>
              <a:rPr lang="en-US" sz="3000" spc="-150" baseline="-25000" dirty="0" smtClean="0">
                <a:solidFill>
                  <a:srgbClr val="00B050"/>
                </a:solidFill>
              </a:rPr>
              <a:t>1</a:t>
            </a:r>
            <a:r>
              <a:rPr lang="en-US" sz="3000" spc="-150" dirty="0" smtClean="0">
                <a:solidFill>
                  <a:srgbClr val="00B050"/>
                </a:solidFill>
              </a:rPr>
              <a:t>,S</a:t>
            </a:r>
            <a:r>
              <a:rPr lang="en-US" sz="3000" spc="-150" baseline="-25000" dirty="0" smtClean="0">
                <a:solidFill>
                  <a:srgbClr val="00B050"/>
                </a:solidFill>
              </a:rPr>
              <a:t>1</a:t>
            </a:r>
            <a:r>
              <a:rPr lang="en-US" sz="3000" spc="-150" dirty="0" smtClean="0">
                <a:solidFill>
                  <a:srgbClr val="00B050"/>
                </a:solidFill>
              </a:rPr>
              <a:t>]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ja-JP" altLang="en-US" sz="2400" smtClean="0"/>
              <a:t>⋃</a:t>
            </a:r>
            <a:r>
              <a:rPr lang="ja-JP" altLang="en-US" sz="3000" smtClean="0"/>
              <a:t> </a:t>
            </a:r>
            <a:r>
              <a:rPr lang="en-US" sz="3000" spc="-150" dirty="0" smtClean="0">
                <a:solidFill>
                  <a:srgbClr val="7030A0"/>
                </a:solidFill>
              </a:rPr>
              <a:t>E[R</a:t>
            </a:r>
            <a:r>
              <a:rPr lang="en-US" sz="3000" spc="-150" baseline="-25000" dirty="0" smtClean="0">
                <a:solidFill>
                  <a:srgbClr val="7030A0"/>
                </a:solidFill>
              </a:rPr>
              <a:t>1</a:t>
            </a:r>
            <a:r>
              <a:rPr lang="en-US" sz="3000" spc="-150" dirty="0" smtClean="0">
                <a:solidFill>
                  <a:srgbClr val="7030A0"/>
                </a:solidFill>
              </a:rPr>
              <a:t>,S</a:t>
            </a:r>
            <a:r>
              <a:rPr lang="en-US" sz="3000" spc="-150" baseline="-25000" dirty="0" smtClean="0">
                <a:solidFill>
                  <a:srgbClr val="7030A0"/>
                </a:solidFill>
              </a:rPr>
              <a:t>2</a:t>
            </a:r>
            <a:r>
              <a:rPr lang="en-US" sz="3000" spc="-150" dirty="0" smtClean="0">
                <a:solidFill>
                  <a:srgbClr val="7030A0"/>
                </a:solidFill>
              </a:rPr>
              <a:t>]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ja-JP" altLang="en-US" sz="2400" smtClean="0"/>
              <a:t>⋃</a:t>
            </a:r>
            <a:r>
              <a:rPr lang="ja-JP" altLang="en-US" sz="3000" smtClean="0"/>
              <a:t> </a:t>
            </a:r>
            <a:r>
              <a:rPr lang="en-US" sz="3000" spc="-150" dirty="0" smtClean="0">
                <a:solidFill>
                  <a:srgbClr val="993300"/>
                </a:solidFill>
              </a:rPr>
              <a:t>E[R</a:t>
            </a:r>
            <a:r>
              <a:rPr lang="en-US" sz="3000" spc="-150" baseline="-25000" dirty="0" smtClean="0">
                <a:solidFill>
                  <a:srgbClr val="993300"/>
                </a:solidFill>
              </a:rPr>
              <a:t>2</a:t>
            </a:r>
            <a:r>
              <a:rPr lang="en-US" sz="3000" spc="-150" dirty="0" smtClean="0">
                <a:solidFill>
                  <a:srgbClr val="993300"/>
                </a:solidFill>
              </a:rPr>
              <a:t>,S</a:t>
            </a:r>
            <a:r>
              <a:rPr lang="en-US" sz="3000" spc="-150" baseline="-25000" dirty="0" smtClean="0">
                <a:solidFill>
                  <a:srgbClr val="993300"/>
                </a:solidFill>
              </a:rPr>
              <a:t>1</a:t>
            </a:r>
            <a:r>
              <a:rPr lang="en-US" sz="3000" spc="-150" dirty="0" smtClean="0">
                <a:solidFill>
                  <a:srgbClr val="993300"/>
                </a:solidFill>
              </a:rPr>
              <a:t>]</a:t>
            </a:r>
            <a:r>
              <a:rPr lang="en-US" sz="3000" dirty="0" smtClean="0"/>
              <a:t> </a:t>
            </a:r>
            <a:r>
              <a:rPr lang="ja-JP" altLang="en-US" sz="2400" smtClean="0"/>
              <a:t>⋃</a:t>
            </a:r>
            <a:r>
              <a:rPr lang="ja-JP" altLang="en-US" sz="3000" smtClean="0"/>
              <a:t> </a:t>
            </a:r>
            <a:r>
              <a:rPr lang="en-US" sz="3000" spc="-150" dirty="0" smtClean="0">
                <a:solidFill>
                  <a:srgbClr val="FAB300"/>
                </a:solidFill>
              </a:rPr>
              <a:t>E[R</a:t>
            </a:r>
            <a:r>
              <a:rPr lang="en-US" sz="3000" spc="-150" baseline="-25000" dirty="0" smtClean="0">
                <a:solidFill>
                  <a:srgbClr val="FAB300"/>
                </a:solidFill>
              </a:rPr>
              <a:t>2</a:t>
            </a:r>
            <a:r>
              <a:rPr lang="en-US" sz="3000" spc="-150" dirty="0" smtClean="0">
                <a:solidFill>
                  <a:srgbClr val="FAB300"/>
                </a:solidFill>
              </a:rPr>
              <a:t>,S</a:t>
            </a:r>
            <a:r>
              <a:rPr lang="en-US" sz="3000" spc="-150" baseline="-25000" dirty="0" smtClean="0">
                <a:solidFill>
                  <a:srgbClr val="FAB300"/>
                </a:solidFill>
              </a:rPr>
              <a:t>2</a:t>
            </a:r>
            <a:r>
              <a:rPr lang="en-US" sz="3000" spc="-150" dirty="0" smtClean="0">
                <a:solidFill>
                  <a:srgbClr val="FAB300"/>
                </a:solidFill>
              </a:rPr>
              <a:t>]</a:t>
            </a:r>
            <a:endParaRPr lang="en-US" altLang="ja-JP" sz="3000" spc="-150" dirty="0" smtClean="0">
              <a:solidFill>
                <a:srgbClr val="FAB300"/>
              </a:solidFill>
            </a:endParaRPr>
          </a:p>
        </p:txBody>
      </p:sp>
      <p:sp>
        <p:nvSpPr>
          <p:cNvPr id="61" name="Oval 152"/>
          <p:cNvSpPr>
            <a:spLocks noChangeArrowheads="1"/>
          </p:cNvSpPr>
          <p:nvPr/>
        </p:nvSpPr>
        <p:spPr bwMode="auto">
          <a:xfrm rot="5400000">
            <a:off x="5061615" y="425786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" name="Oval 153"/>
          <p:cNvSpPr>
            <a:spLocks noChangeArrowheads="1"/>
          </p:cNvSpPr>
          <p:nvPr/>
        </p:nvSpPr>
        <p:spPr bwMode="auto">
          <a:xfrm rot="5400000">
            <a:off x="5061615" y="4737090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" name="Oval 154"/>
          <p:cNvSpPr>
            <a:spLocks noChangeArrowheads="1"/>
          </p:cNvSpPr>
          <p:nvPr/>
        </p:nvSpPr>
        <p:spPr bwMode="auto">
          <a:xfrm rot="5400000">
            <a:off x="4045472" y="425786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4" name="Oval 155"/>
          <p:cNvSpPr>
            <a:spLocks noChangeArrowheads="1"/>
          </p:cNvSpPr>
          <p:nvPr/>
        </p:nvSpPr>
        <p:spPr bwMode="auto">
          <a:xfrm rot="5400000">
            <a:off x="4045472" y="4737090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9" name="Oval 160"/>
          <p:cNvSpPr>
            <a:spLocks noChangeArrowheads="1"/>
          </p:cNvSpPr>
          <p:nvPr/>
        </p:nvSpPr>
        <p:spPr bwMode="auto">
          <a:xfrm rot="5400000">
            <a:off x="5061615" y="528021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" name="Oval 162"/>
          <p:cNvSpPr>
            <a:spLocks noChangeArrowheads="1"/>
          </p:cNvSpPr>
          <p:nvPr/>
        </p:nvSpPr>
        <p:spPr bwMode="auto">
          <a:xfrm rot="5400000">
            <a:off x="4045472" y="528021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77" name="Straight Connector 175"/>
          <p:cNvCxnSpPr>
            <a:cxnSpLocks noChangeShapeType="1"/>
            <a:stCxn id="61" idx="4"/>
            <a:endCxn id="63" idx="0"/>
          </p:cNvCxnSpPr>
          <p:nvPr/>
        </p:nvCxnSpPr>
        <p:spPr bwMode="auto">
          <a:xfrm rot="10800000">
            <a:off x="4205215" y="4337734"/>
            <a:ext cx="856401" cy="0"/>
          </a:xfrm>
          <a:prstGeom prst="lin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83" name="Straight Connector 193"/>
          <p:cNvCxnSpPr>
            <a:cxnSpLocks noChangeShapeType="1"/>
            <a:stCxn id="72" idx="0"/>
            <a:endCxn id="70" idx="4"/>
          </p:cNvCxnSpPr>
          <p:nvPr/>
        </p:nvCxnSpPr>
        <p:spPr bwMode="auto">
          <a:xfrm>
            <a:off x="4205214" y="5839311"/>
            <a:ext cx="856401" cy="0"/>
          </a:xfrm>
          <a:prstGeom prst="line">
            <a:avLst/>
          </a:prstGeom>
          <a:noFill/>
          <a:ln w="57150" algn="ctr">
            <a:solidFill>
              <a:srgbClr val="FAB300"/>
            </a:solidFill>
            <a:round/>
            <a:headEnd/>
            <a:tailEnd/>
          </a:ln>
        </p:spPr>
      </p:cxnSp>
      <p:sp>
        <p:nvSpPr>
          <p:cNvPr id="96" name="TextBox 95"/>
          <p:cNvSpPr txBox="1"/>
          <p:nvPr/>
        </p:nvSpPr>
        <p:spPr>
          <a:xfrm>
            <a:off x="3882694" y="354742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6932" y="354742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856647" y="4296436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913746" y="5308503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08" name="Straight Connector 107"/>
          <p:cNvCxnSpPr>
            <a:stCxn id="64" idx="0"/>
            <a:endCxn id="69" idx="4"/>
          </p:cNvCxnSpPr>
          <p:nvPr/>
        </p:nvCxnSpPr>
        <p:spPr bwMode="auto">
          <a:xfrm>
            <a:off x="4205214" y="4816961"/>
            <a:ext cx="856401" cy="543123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71" idx="0"/>
            <a:endCxn id="62" idx="4"/>
          </p:cNvCxnSpPr>
          <p:nvPr/>
        </p:nvCxnSpPr>
        <p:spPr bwMode="auto">
          <a:xfrm flipV="1">
            <a:off x="4205214" y="4816961"/>
            <a:ext cx="856401" cy="543123"/>
          </a:xfrm>
          <a:prstGeom prst="line">
            <a:avLst/>
          </a:prstGeom>
          <a:noFill/>
          <a:ln w="571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2856647" y="5320018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913746" y="4284924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14" name="Straight Connector 113"/>
          <p:cNvCxnSpPr>
            <a:stCxn id="93" idx="1"/>
            <a:endCxn id="93" idx="3"/>
          </p:cNvCxnSpPr>
          <p:nvPr/>
        </p:nvCxnSpPr>
        <p:spPr bwMode="auto">
          <a:xfrm rot="10800000" flipH="1">
            <a:off x="3622675" y="5104497"/>
            <a:ext cx="8763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10800000" flipH="1">
            <a:off x="4769089" y="5104497"/>
            <a:ext cx="8763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161"/>
          <p:cNvSpPr>
            <a:spLocks noChangeArrowheads="1"/>
          </p:cNvSpPr>
          <p:nvPr/>
        </p:nvSpPr>
        <p:spPr bwMode="auto">
          <a:xfrm rot="5400000">
            <a:off x="5061615" y="5759440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2" name="Oval 163"/>
          <p:cNvSpPr>
            <a:spLocks noChangeArrowheads="1"/>
          </p:cNvSpPr>
          <p:nvPr/>
        </p:nvSpPr>
        <p:spPr bwMode="auto">
          <a:xfrm rot="5400000">
            <a:off x="4045472" y="5759440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64" idx="1"/>
            <a:endCxn id="61" idx="6"/>
          </p:cNvCxnSpPr>
          <p:nvPr/>
        </p:nvCxnSpPr>
        <p:spPr bwMode="auto">
          <a:xfrm flipV="1">
            <a:off x="4181820" y="4417605"/>
            <a:ext cx="959666" cy="342879"/>
          </a:xfrm>
          <a:prstGeom prst="lin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72" idx="1"/>
            <a:endCxn id="62" idx="6"/>
          </p:cNvCxnSpPr>
          <p:nvPr/>
        </p:nvCxnSpPr>
        <p:spPr bwMode="auto">
          <a:xfrm flipV="1">
            <a:off x="4181820" y="4896832"/>
            <a:ext cx="959666" cy="886002"/>
          </a:xfrm>
          <a:prstGeom prst="line">
            <a:avLst/>
          </a:prstGeom>
          <a:noFill/>
          <a:ln w="57150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33425"/>
          </a:xfrm>
        </p:spPr>
        <p:txBody>
          <a:bodyPr/>
          <a:lstStyle/>
          <a:p>
            <a:pPr eaLnBrk="1" hangingPunct="1"/>
            <a:r>
              <a:rPr lang="en-CA" sz="4000" dirty="0" smtClean="0"/>
              <a:t>Algorithm #2: Matrix Updates</a:t>
            </a:r>
            <a:endParaRPr lang="en-US" sz="4000" dirty="0" smtClean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03596" y="1092200"/>
            <a:ext cx="8403854" cy="307036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N=T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endParaRPr kumimoji="0" lang="en-US" altLang="ja-JP" sz="3200" b="0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{</a:t>
            </a:r>
            <a:r>
              <a:rPr kumimoji="0" lang="en-C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kumimoji="0" lang="en-C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 </a:t>
            </a:r>
            <a:r>
              <a:rPr kumimoji="0" lang="en-CA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  <a:sym typeface="Symbol" pitchFamily="18" charset="2"/>
              </a:rPr>
              <a:t></a:t>
            </a: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  <a:ea typeface="MS PGothic" pitchFamily="34" charset="-128"/>
                <a:cs typeface="+mn-cs"/>
              </a:rPr>
              <a:t>   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If </a:t>
            </a:r>
            <a:r>
              <a:rPr lang="en-CA" sz="3200" dirty="0" smtClean="0">
                <a:sym typeface="Symbol"/>
              </a:rPr>
              <a:t>T still non-singular after deleting {</a:t>
            </a:r>
            <a:r>
              <a:rPr lang="en-CA" sz="3200" dirty="0" err="1" smtClean="0">
                <a:sym typeface="Symbol"/>
              </a:rPr>
              <a:t>u,v</a:t>
            </a:r>
            <a:r>
              <a:rPr lang="en-CA" sz="3200" dirty="0" smtClean="0">
                <a:sym typeface="Symbol"/>
              </a:rPr>
              <a:t>}</a:t>
            </a:r>
            <a:br>
              <a:rPr lang="en-CA" sz="3200" dirty="0" smtClean="0">
                <a:sym typeface="Symbol"/>
              </a:rPr>
            </a:br>
            <a:r>
              <a:rPr lang="en-CA" sz="3200" dirty="0" smtClean="0">
                <a:solidFill>
                  <a:srgbClr val="00B050"/>
                </a:solidFill>
                <a:sym typeface="Symbol"/>
              </a:rPr>
              <a:t>     </a:t>
            </a:r>
            <a:r>
              <a:rPr lang="en-CA" sz="28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(i.e., G still has p.m. after deleting {</a:t>
            </a:r>
            <a:r>
              <a:rPr lang="en-CA" sz="2800" dirty="0" err="1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u,v</a:t>
            </a:r>
            <a:r>
              <a:rPr lang="en-CA" sz="28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})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+mn-cs"/>
              </a:rPr>
              <a:t>Delete edge {</a:t>
            </a:r>
            <a:r>
              <a:rPr kumimoji="0" lang="en-CA" sz="32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+mn-cs"/>
              </a:rPr>
              <a:t>u,v</a:t>
            </a:r>
            <a:r>
              <a:rPr kumimoji="0" lang="en-CA" sz="3200" b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+mn-cs"/>
              </a:rPr>
              <a:t>}</a:t>
            </a:r>
          </a:p>
          <a:p>
            <a:pPr marL="1143000" lvl="2" indent="-228600"/>
            <a:r>
              <a:rPr lang="en-US" sz="3200" noProof="0" dirty="0" smtClean="0">
                <a:sym typeface="Symbol"/>
              </a:rPr>
              <a:t>Update</a:t>
            </a:r>
            <a:r>
              <a:rPr lang="en-US" sz="3200" noProof="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sz="3200" noProof="0" dirty="0" smtClean="0">
                <a:sym typeface="Symbol"/>
              </a:rPr>
              <a:t>N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7867" y="1294411"/>
            <a:ext cx="3439950" cy="617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CA" sz="2400" b="1" i="1" dirty="0" smtClean="0">
                <a:solidFill>
                  <a:srgbClr val="00B050"/>
                </a:solidFill>
              </a:rPr>
              <a:t>Iteratively</a:t>
            </a:r>
            <a:r>
              <a:rPr lang="en-CA" sz="2400" dirty="0" smtClean="0"/>
              <a:t> delete edges</a:t>
            </a:r>
            <a:endParaRPr lang="en-CA" sz="24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rot="10800000" flipV="1">
            <a:off x="4126589" y="1603170"/>
            <a:ext cx="1021278" cy="22563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9302" y="4411121"/>
            <a:ext cx="7743217" cy="210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en-CA" sz="3000" b="1" dirty="0" smtClean="0"/>
              <a:t>Key idea:</a:t>
            </a:r>
            <a:r>
              <a:rPr lang="en-CA" sz="3000" dirty="0" smtClean="0"/>
              <a:t> make algorithm </a:t>
            </a:r>
            <a:r>
              <a:rPr lang="en-CA" sz="3000" b="1" i="1" dirty="0" smtClean="0">
                <a:solidFill>
                  <a:srgbClr val="FF0000"/>
                </a:solidFill>
              </a:rPr>
              <a:t>recursive</a:t>
            </a:r>
            <a:r>
              <a:rPr lang="en-CA" sz="3000" dirty="0" smtClean="0"/>
              <a:t> instead of </a:t>
            </a:r>
            <a:r>
              <a:rPr lang="en-CA" sz="3000" b="1" i="1" dirty="0" smtClean="0">
                <a:solidFill>
                  <a:srgbClr val="00B050"/>
                </a:solidFill>
              </a:rPr>
              <a:t>iterative</a:t>
            </a:r>
            <a:r>
              <a:rPr lang="en-CA" sz="3000" dirty="0" smtClean="0"/>
              <a:t>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6966" y="1356759"/>
            <a:ext cx="3745153" cy="278460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DeleteWithin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kern="0" dirty="0" smtClean="0">
                <a:latin typeface="+mn-lt"/>
                <a:cs typeface="+mn-cs"/>
              </a:rPr>
              <a:t>	If |</a:t>
            </a:r>
            <a:r>
              <a:rPr lang="en-US" altLang="ja-JP" sz="2400" kern="0" dirty="0" smtClean="0">
                <a:solidFill>
                  <a:srgbClr val="0000FF"/>
                </a:solidFill>
                <a:latin typeface="+mn-lt"/>
                <a:cs typeface="+mn-cs"/>
              </a:rPr>
              <a:t>S</a:t>
            </a:r>
            <a:r>
              <a:rPr lang="en-US" altLang="ja-JP" sz="2400" kern="0" dirty="0" smtClean="0">
                <a:latin typeface="+mn-lt"/>
                <a:cs typeface="+mn-cs"/>
              </a:rPr>
              <a:t>|=1 then Return</a:t>
            </a:r>
          </a:p>
          <a:p>
            <a:pPr marL="342900" lvl="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0000FF"/>
                </a:solidFill>
              </a:rPr>
              <a:t>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	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endParaRPr lang="en-US" sz="2400" kern="0" baseline="-25000" dirty="0" smtClean="0">
              <a:solidFill>
                <a:srgbClr val="0000FF"/>
              </a:solidFill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kern="0" dirty="0" smtClean="0"/>
              <a:t>)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3879" y="47500"/>
            <a:ext cx="3745153" cy="12413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FindMatching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  <a:cs typeface="+mn-cs"/>
              </a:rPr>
              <a:t>G=(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+mn-cs"/>
              </a:rPr>
              <a:t>V</a:t>
            </a:r>
            <a:r>
              <a:rPr lang="en-US" sz="2400" kern="0" dirty="0" smtClean="0">
                <a:latin typeface="+mn-lt"/>
                <a:cs typeface="+mn-cs"/>
              </a:rPr>
              <a:t>,E)</a:t>
            </a:r>
            <a:r>
              <a:rPr lang="en-US" sz="1200" kern="0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Construct 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dirty="0" smtClean="0"/>
              <a:t> and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dirty="0" smtClean="0"/>
              <a:t>=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baseline="30000" dirty="0" smtClean="0">
                <a:solidFill>
                  <a:srgbClr val="00B050"/>
                </a:solidFill>
              </a:rPr>
              <a:t>-1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V</a:t>
            </a:r>
            <a:r>
              <a:rPr lang="en-US" sz="2400" kern="0" dirty="0" smtClean="0"/>
              <a:t>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87526" y="1358252"/>
            <a:ext cx="4913970" cy="278623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DeleteCrossing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/>
            <a:r>
              <a:rPr lang="en-US" altLang="ja-JP" sz="2400" kern="0" dirty="0" smtClean="0"/>
              <a:t>	If |</a:t>
            </a:r>
            <a:r>
              <a:rPr lang="en-US" altLang="ja-JP" sz="2400" kern="0" dirty="0" smtClean="0">
                <a:solidFill>
                  <a:srgbClr val="FF0000"/>
                </a:solidFill>
              </a:rPr>
              <a:t>R</a:t>
            </a:r>
            <a:r>
              <a:rPr lang="en-US" altLang="ja-JP" sz="2400" kern="0" dirty="0" smtClean="0"/>
              <a:t>|=|</a:t>
            </a:r>
            <a:r>
              <a:rPr lang="en-US" altLang="ja-JP" sz="2400" kern="0" dirty="0" smtClean="0">
                <a:solidFill>
                  <a:srgbClr val="0000FF"/>
                </a:solidFill>
              </a:rPr>
              <a:t>S</a:t>
            </a:r>
            <a:r>
              <a:rPr lang="en-US" altLang="ja-JP" sz="2400" kern="0" dirty="0" smtClean="0"/>
              <a:t>|=1</a:t>
            </a:r>
            <a:endParaRPr lang="en-US" altLang="ja-JP" sz="2400" kern="0" dirty="0" smtClean="0">
              <a:solidFill>
                <a:srgbClr val="0000FF"/>
              </a:solidFill>
            </a:endParaRPr>
          </a:p>
          <a:p>
            <a:r>
              <a:rPr lang="en-US" sz="2400" kern="0" spc="-50" dirty="0" smtClean="0">
                <a:latin typeface="+mn-lt"/>
                <a:cs typeface="+mn-cs"/>
              </a:rPr>
              <a:t>         </a:t>
            </a:r>
            <a:r>
              <a:rPr lang="en-US" sz="2400" spc="-50" dirty="0" smtClean="0"/>
              <a:t>Try to delete R-S edge;</a:t>
            </a:r>
            <a:r>
              <a:rPr lang="en-US" sz="1400" spc="-50" dirty="0" smtClean="0"/>
              <a:t> </a:t>
            </a:r>
            <a:r>
              <a:rPr kumimoji="0" lang="en-US" altLang="ja-JP" sz="2400" b="0" u="none" strike="noStrike" kern="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Return</a:t>
            </a:r>
          </a:p>
          <a:p>
            <a:pPr marL="34290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R=R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mtClean="0">
                <a:solidFill>
                  <a:srgbClr val="FF0000"/>
                </a:solidFill>
              </a:rPr>
              <a:t>⋃</a:t>
            </a:r>
            <a:r>
              <a:rPr lang="en-US" altLang="ja-JP" sz="2400" dirty="0" smtClean="0">
                <a:solidFill>
                  <a:srgbClr val="FF0000"/>
                </a:solidFill>
              </a:rPr>
              <a:t>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kern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sz="2400" kern="0" dirty="0" smtClean="0">
                <a:ea typeface="MS PGothic" pitchFamily="34" charset="-128"/>
              </a:rPr>
              <a:t>a</a:t>
            </a:r>
            <a:r>
              <a:rPr lang="en-US" altLang="ja-JP" sz="2400" dirty="0" smtClean="0"/>
              <a:t>nd</a:t>
            </a:r>
            <a:r>
              <a:rPr lang="en-US" altLang="ja-JP" sz="2400" dirty="0" smtClean="0">
                <a:solidFill>
                  <a:srgbClr val="0000FF"/>
                </a:solidFill>
              </a:rPr>
              <a:t> 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 and </a:t>
            </a:r>
            <a:r>
              <a:rPr lang="en-CA" altLang="ja-JP" sz="2400" kern="0" dirty="0" err="1" smtClean="0"/>
              <a:t>j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     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err="1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kern="0" dirty="0" err="1" smtClean="0"/>
              <a:t>,</a:t>
            </a:r>
            <a:r>
              <a:rPr lang="en-US" sz="2400" kern="0" dirty="0" err="1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     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endParaRPr lang="en-US" sz="2400" kern="0" baseline="-25000" dirty="0" smtClean="0">
              <a:solidFill>
                <a:srgbClr val="0000FF"/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801525" y="4647050"/>
            <a:ext cx="20447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71" name="Group 94"/>
          <p:cNvGrpSpPr/>
          <p:nvPr/>
        </p:nvGrpSpPr>
        <p:grpSpPr>
          <a:xfrm>
            <a:off x="3009190" y="4822766"/>
            <a:ext cx="1629370" cy="1661319"/>
            <a:chOff x="3757315" y="4407991"/>
            <a:chExt cx="1629370" cy="1661319"/>
          </a:xfrm>
        </p:grpSpPr>
        <p:sp>
          <p:nvSpPr>
            <p:cNvPr id="72" name="Oval 145"/>
            <p:cNvSpPr>
              <a:spLocks noChangeArrowheads="1"/>
            </p:cNvSpPr>
            <p:nvPr/>
          </p:nvSpPr>
          <p:spPr bwMode="auto">
            <a:xfrm rot="5400000">
              <a:off x="5226943" y="440799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3" name="Oval 151"/>
            <p:cNvSpPr>
              <a:spLocks noChangeArrowheads="1"/>
            </p:cNvSpPr>
            <p:nvPr/>
          </p:nvSpPr>
          <p:spPr bwMode="auto">
            <a:xfrm rot="5400000">
              <a:off x="5226943" y="488721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8" name="Oval 152"/>
            <p:cNvSpPr>
              <a:spLocks noChangeArrowheads="1"/>
            </p:cNvSpPr>
            <p:nvPr/>
          </p:nvSpPr>
          <p:spPr bwMode="auto">
            <a:xfrm rot="5400000">
              <a:off x="4747716" y="440799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9" name="Oval 153"/>
            <p:cNvSpPr>
              <a:spLocks noChangeArrowheads="1"/>
            </p:cNvSpPr>
            <p:nvPr/>
          </p:nvSpPr>
          <p:spPr bwMode="auto">
            <a:xfrm rot="5400000">
              <a:off x="4747716" y="488721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4" name="Oval 154"/>
            <p:cNvSpPr>
              <a:spLocks noChangeArrowheads="1"/>
            </p:cNvSpPr>
            <p:nvPr/>
          </p:nvSpPr>
          <p:spPr bwMode="auto">
            <a:xfrm rot="5400000">
              <a:off x="4236541" y="440799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6" name="Oval 155"/>
            <p:cNvSpPr>
              <a:spLocks noChangeArrowheads="1"/>
            </p:cNvSpPr>
            <p:nvPr/>
          </p:nvSpPr>
          <p:spPr bwMode="auto">
            <a:xfrm rot="5400000">
              <a:off x="4236541" y="488721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7" name="Oval 156"/>
            <p:cNvSpPr>
              <a:spLocks noChangeArrowheads="1"/>
            </p:cNvSpPr>
            <p:nvPr/>
          </p:nvSpPr>
          <p:spPr bwMode="auto">
            <a:xfrm rot="5400000">
              <a:off x="3757315" y="440799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8" name="Oval 157"/>
            <p:cNvSpPr>
              <a:spLocks noChangeArrowheads="1"/>
            </p:cNvSpPr>
            <p:nvPr/>
          </p:nvSpPr>
          <p:spPr bwMode="auto">
            <a:xfrm rot="5400000">
              <a:off x="3757315" y="488721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9" name="Oval 158"/>
            <p:cNvSpPr>
              <a:spLocks noChangeArrowheads="1"/>
            </p:cNvSpPr>
            <p:nvPr/>
          </p:nvSpPr>
          <p:spPr bwMode="auto">
            <a:xfrm rot="5400000">
              <a:off x="5226943" y="543034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0" name="Oval 159"/>
            <p:cNvSpPr>
              <a:spLocks noChangeArrowheads="1"/>
            </p:cNvSpPr>
            <p:nvPr/>
          </p:nvSpPr>
          <p:spPr bwMode="auto">
            <a:xfrm rot="5400000">
              <a:off x="5226943" y="590956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1" name="Oval 160"/>
            <p:cNvSpPr>
              <a:spLocks noChangeArrowheads="1"/>
            </p:cNvSpPr>
            <p:nvPr/>
          </p:nvSpPr>
          <p:spPr bwMode="auto">
            <a:xfrm rot="5400000">
              <a:off x="4747716" y="543034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2" name="Oval 161"/>
            <p:cNvSpPr>
              <a:spLocks noChangeArrowheads="1"/>
            </p:cNvSpPr>
            <p:nvPr/>
          </p:nvSpPr>
          <p:spPr bwMode="auto">
            <a:xfrm rot="5400000">
              <a:off x="4747716" y="590956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3" name="Oval 162"/>
            <p:cNvSpPr>
              <a:spLocks noChangeArrowheads="1"/>
            </p:cNvSpPr>
            <p:nvPr/>
          </p:nvSpPr>
          <p:spPr bwMode="auto">
            <a:xfrm rot="5400000">
              <a:off x="4236541" y="543034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4" name="Oval 163"/>
            <p:cNvSpPr>
              <a:spLocks noChangeArrowheads="1"/>
            </p:cNvSpPr>
            <p:nvPr/>
          </p:nvSpPr>
          <p:spPr bwMode="auto">
            <a:xfrm rot="5400000">
              <a:off x="4236541" y="590956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5" name="Oval 164"/>
            <p:cNvSpPr>
              <a:spLocks noChangeArrowheads="1"/>
            </p:cNvSpPr>
            <p:nvPr/>
          </p:nvSpPr>
          <p:spPr bwMode="auto">
            <a:xfrm rot="5400000">
              <a:off x="3757315" y="5430341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6" name="Oval 165"/>
            <p:cNvSpPr>
              <a:spLocks noChangeArrowheads="1"/>
            </p:cNvSpPr>
            <p:nvPr/>
          </p:nvSpPr>
          <p:spPr bwMode="auto">
            <a:xfrm rot="5400000">
              <a:off x="3757315" y="5909568"/>
              <a:ext cx="159742" cy="15974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67"/>
            <p:cNvCxnSpPr>
              <a:cxnSpLocks noChangeShapeType="1"/>
              <a:stCxn id="72" idx="4"/>
              <a:endCxn id="78" idx="0"/>
            </p:cNvCxnSpPr>
            <p:nvPr/>
          </p:nvCxnSpPr>
          <p:spPr bwMode="auto">
            <a:xfrm rot="10800000">
              <a:off x="4906571" y="4486975"/>
              <a:ext cx="319484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8" name="Straight Connector 173"/>
            <p:cNvCxnSpPr>
              <a:cxnSpLocks noChangeShapeType="1"/>
              <a:stCxn id="78" idx="6"/>
              <a:endCxn id="79" idx="2"/>
            </p:cNvCxnSpPr>
            <p:nvPr/>
          </p:nvCxnSpPr>
          <p:spPr bwMode="auto">
            <a:xfrm rot="5400000">
              <a:off x="4667402" y="472703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9" name="Straight Connector 175"/>
            <p:cNvCxnSpPr>
              <a:cxnSpLocks noChangeShapeType="1"/>
              <a:stCxn id="79" idx="4"/>
              <a:endCxn id="106" idx="0"/>
            </p:cNvCxnSpPr>
            <p:nvPr/>
          </p:nvCxnSpPr>
          <p:spPr bwMode="auto">
            <a:xfrm rot="10800000">
              <a:off x="4395396" y="4966202"/>
              <a:ext cx="351433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0" name="Straight Connector 181"/>
            <p:cNvCxnSpPr>
              <a:cxnSpLocks noChangeShapeType="1"/>
              <a:stCxn id="104" idx="4"/>
              <a:endCxn id="107" idx="0"/>
            </p:cNvCxnSpPr>
            <p:nvPr/>
          </p:nvCxnSpPr>
          <p:spPr bwMode="auto">
            <a:xfrm rot="10800000">
              <a:off x="3916170" y="4486975"/>
              <a:ext cx="319484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1" name="Straight Connector 183"/>
            <p:cNvCxnSpPr>
              <a:cxnSpLocks noChangeShapeType="1"/>
              <a:stCxn id="107" idx="6"/>
              <a:endCxn id="108" idx="2"/>
            </p:cNvCxnSpPr>
            <p:nvPr/>
          </p:nvCxnSpPr>
          <p:spPr bwMode="auto">
            <a:xfrm rot="5400000">
              <a:off x="3677000" y="472703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2" name="Straight Connector 185"/>
            <p:cNvCxnSpPr>
              <a:cxnSpLocks noChangeShapeType="1"/>
              <a:stCxn id="108" idx="6"/>
              <a:endCxn id="115" idx="2"/>
            </p:cNvCxnSpPr>
            <p:nvPr/>
          </p:nvCxnSpPr>
          <p:spPr bwMode="auto">
            <a:xfrm rot="5400000">
              <a:off x="3645052" y="5238207"/>
              <a:ext cx="383381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" name="Straight Connector 187"/>
            <p:cNvCxnSpPr>
              <a:cxnSpLocks noChangeShapeType="1"/>
              <a:stCxn id="115" idx="6"/>
              <a:endCxn id="116" idx="2"/>
            </p:cNvCxnSpPr>
            <p:nvPr/>
          </p:nvCxnSpPr>
          <p:spPr bwMode="auto">
            <a:xfrm rot="5400000">
              <a:off x="3677000" y="574938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4" name="Straight Connector 189"/>
            <p:cNvCxnSpPr>
              <a:cxnSpLocks noChangeShapeType="1"/>
              <a:stCxn id="116" idx="0"/>
              <a:endCxn id="114" idx="4"/>
            </p:cNvCxnSpPr>
            <p:nvPr/>
          </p:nvCxnSpPr>
          <p:spPr bwMode="auto">
            <a:xfrm rot="10800000" flipH="1" flipV="1">
              <a:off x="3916170" y="5988552"/>
              <a:ext cx="319484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5" name="Straight Connector 193"/>
            <p:cNvCxnSpPr>
              <a:cxnSpLocks noChangeShapeType="1"/>
              <a:stCxn id="113" idx="0"/>
              <a:endCxn id="111" idx="4"/>
            </p:cNvCxnSpPr>
            <p:nvPr/>
          </p:nvCxnSpPr>
          <p:spPr bwMode="auto">
            <a:xfrm rot="10800000" flipH="1" flipV="1">
              <a:off x="4395396" y="5509325"/>
              <a:ext cx="351433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6" name="Straight Connector 195"/>
            <p:cNvCxnSpPr>
              <a:cxnSpLocks noChangeShapeType="1"/>
              <a:stCxn id="111" idx="6"/>
              <a:endCxn id="112" idx="2"/>
            </p:cNvCxnSpPr>
            <p:nvPr/>
          </p:nvCxnSpPr>
          <p:spPr bwMode="auto">
            <a:xfrm rot="5400000">
              <a:off x="4667402" y="574938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7" name="Straight Connector 197"/>
            <p:cNvCxnSpPr>
              <a:cxnSpLocks noChangeShapeType="1"/>
              <a:stCxn id="112" idx="0"/>
              <a:endCxn id="110" idx="4"/>
            </p:cNvCxnSpPr>
            <p:nvPr/>
          </p:nvCxnSpPr>
          <p:spPr bwMode="auto">
            <a:xfrm rot="10800000" flipH="1" flipV="1">
              <a:off x="4906571" y="5988552"/>
              <a:ext cx="319484" cy="1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8" name="Straight Connector 199"/>
            <p:cNvCxnSpPr>
              <a:cxnSpLocks noChangeShapeType="1"/>
              <a:stCxn id="110" idx="2"/>
              <a:endCxn id="109" idx="6"/>
            </p:cNvCxnSpPr>
            <p:nvPr/>
          </p:nvCxnSpPr>
          <p:spPr bwMode="auto">
            <a:xfrm rot="16200000">
              <a:off x="5146629" y="574938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9" name="Straight Connector 201"/>
            <p:cNvCxnSpPr>
              <a:cxnSpLocks noChangeShapeType="1"/>
              <a:stCxn id="109" idx="2"/>
              <a:endCxn id="73" idx="6"/>
            </p:cNvCxnSpPr>
            <p:nvPr/>
          </p:nvCxnSpPr>
          <p:spPr bwMode="auto">
            <a:xfrm rot="16200000">
              <a:off x="5114680" y="5238207"/>
              <a:ext cx="383381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0" name="Straight Connector 203"/>
            <p:cNvCxnSpPr>
              <a:cxnSpLocks noChangeShapeType="1"/>
              <a:stCxn id="73" idx="2"/>
              <a:endCxn id="72" idx="6"/>
            </p:cNvCxnSpPr>
            <p:nvPr/>
          </p:nvCxnSpPr>
          <p:spPr bwMode="auto">
            <a:xfrm rot="16200000">
              <a:off x="5146629" y="4727032"/>
              <a:ext cx="319484" cy="88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1" name="Freeform 208"/>
            <p:cNvSpPr>
              <a:spLocks noChangeArrowheads="1"/>
            </p:cNvSpPr>
            <p:nvPr/>
          </p:nvSpPr>
          <p:spPr bwMode="auto">
            <a:xfrm>
              <a:off x="3906408" y="4748775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2" name="Freeform 209"/>
            <p:cNvSpPr>
              <a:spLocks noChangeArrowheads="1"/>
            </p:cNvSpPr>
            <p:nvPr/>
          </p:nvSpPr>
          <p:spPr bwMode="auto">
            <a:xfrm>
              <a:off x="3906408" y="5765800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1958823" y="527025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2874550" y="4647050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3896900" y="4647050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3093625" y="4153266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115975" y="4153266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grpSp>
        <p:nvGrpSpPr>
          <p:cNvPr id="138" name="Group 131"/>
          <p:cNvGrpSpPr/>
          <p:nvPr/>
        </p:nvGrpSpPr>
        <p:grpSpPr>
          <a:xfrm>
            <a:off x="3093625" y="4901750"/>
            <a:ext cx="399356" cy="1503352"/>
            <a:chOff x="6184508" y="4486975"/>
            <a:chExt cx="399356" cy="1503352"/>
          </a:xfrm>
        </p:grpSpPr>
        <p:cxnSp>
          <p:nvCxnSpPr>
            <p:cNvPr id="139" name="Straight Connector 181"/>
            <p:cNvCxnSpPr>
              <a:cxnSpLocks noChangeShapeType="1"/>
            </p:cNvCxnSpPr>
            <p:nvPr/>
          </p:nvCxnSpPr>
          <p:spPr bwMode="auto">
            <a:xfrm rot="10800000">
              <a:off x="6264380" y="4486975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0" name="Straight Connector 183"/>
            <p:cNvCxnSpPr>
              <a:cxnSpLocks noChangeShapeType="1"/>
            </p:cNvCxnSpPr>
            <p:nvPr/>
          </p:nvCxnSpPr>
          <p:spPr bwMode="auto">
            <a:xfrm rot="5400000">
              <a:off x="6025210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1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5993262" y="5238207"/>
              <a:ext cx="383381" cy="887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2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6025210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3" name="Straight Connector 189"/>
            <p:cNvCxnSpPr>
              <a:cxnSpLocks noChangeShapeType="1"/>
            </p:cNvCxnSpPr>
            <p:nvPr/>
          </p:nvCxnSpPr>
          <p:spPr bwMode="auto">
            <a:xfrm rot="10800000" flipH="1" flipV="1">
              <a:off x="6264380" y="5988552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44" name="Group 130"/>
          <p:cNvGrpSpPr/>
          <p:nvPr/>
        </p:nvGrpSpPr>
        <p:grpSpPr>
          <a:xfrm>
            <a:off x="4084027" y="4901750"/>
            <a:ext cx="480114" cy="1503352"/>
            <a:chOff x="7174910" y="4486975"/>
            <a:chExt cx="480114" cy="1503352"/>
          </a:xfrm>
        </p:grpSpPr>
        <p:cxnSp>
          <p:nvCxnSpPr>
            <p:cNvPr id="145" name="Straight Connector 167"/>
            <p:cNvCxnSpPr>
              <a:cxnSpLocks noChangeShapeType="1"/>
            </p:cNvCxnSpPr>
            <p:nvPr/>
          </p:nvCxnSpPr>
          <p:spPr bwMode="auto">
            <a:xfrm rot="10800000">
              <a:off x="7254781" y="4486975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6" name="Straight Connector 173"/>
            <p:cNvCxnSpPr>
              <a:cxnSpLocks noChangeShapeType="1"/>
            </p:cNvCxnSpPr>
            <p:nvPr/>
          </p:nvCxnSpPr>
          <p:spPr bwMode="auto">
            <a:xfrm rot="5400000">
              <a:off x="7015612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7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7015612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8" name="Straight Connector 197"/>
            <p:cNvCxnSpPr>
              <a:cxnSpLocks noChangeShapeType="1"/>
            </p:cNvCxnSpPr>
            <p:nvPr/>
          </p:nvCxnSpPr>
          <p:spPr bwMode="auto">
            <a:xfrm rot="10800000" flipH="1" flipV="1">
              <a:off x="7254781" y="5988552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9" name="Straight Connector 199"/>
            <p:cNvCxnSpPr>
              <a:cxnSpLocks noChangeShapeType="1"/>
            </p:cNvCxnSpPr>
            <p:nvPr/>
          </p:nvCxnSpPr>
          <p:spPr bwMode="auto">
            <a:xfrm rot="16200000">
              <a:off x="7494839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50" name="Straight Connector 201"/>
            <p:cNvCxnSpPr>
              <a:cxnSpLocks noChangeShapeType="1"/>
            </p:cNvCxnSpPr>
            <p:nvPr/>
          </p:nvCxnSpPr>
          <p:spPr bwMode="auto">
            <a:xfrm rot="16200000">
              <a:off x="7462890" y="5238207"/>
              <a:ext cx="383381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51" name="Straight Connector 203"/>
            <p:cNvCxnSpPr>
              <a:cxnSpLocks noChangeShapeType="1"/>
            </p:cNvCxnSpPr>
            <p:nvPr/>
          </p:nvCxnSpPr>
          <p:spPr bwMode="auto">
            <a:xfrm rot="16200000">
              <a:off x="7494839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</p:grpSp>
      <p:grpSp>
        <p:nvGrpSpPr>
          <p:cNvPr id="152" name="Group 132"/>
          <p:cNvGrpSpPr/>
          <p:nvPr/>
        </p:nvGrpSpPr>
        <p:grpSpPr>
          <a:xfrm>
            <a:off x="3163735" y="5163550"/>
            <a:ext cx="1355147" cy="1187417"/>
            <a:chOff x="6254618" y="4748775"/>
            <a:chExt cx="1355147" cy="1187417"/>
          </a:xfrm>
        </p:grpSpPr>
        <p:cxnSp>
          <p:nvCxnSpPr>
            <p:cNvPr id="153" name="Straight Connector 175"/>
            <p:cNvCxnSpPr>
              <a:cxnSpLocks noChangeShapeType="1"/>
            </p:cNvCxnSpPr>
            <p:nvPr/>
          </p:nvCxnSpPr>
          <p:spPr bwMode="auto">
            <a:xfrm rot="10800000">
              <a:off x="6743606" y="4966202"/>
              <a:ext cx="351433" cy="1775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54" name="Straight Connector 193"/>
            <p:cNvCxnSpPr>
              <a:cxnSpLocks noChangeShapeType="1"/>
            </p:cNvCxnSpPr>
            <p:nvPr/>
          </p:nvCxnSpPr>
          <p:spPr bwMode="auto">
            <a:xfrm rot="10800000" flipH="1" flipV="1">
              <a:off x="6743606" y="5509325"/>
              <a:ext cx="351433" cy="1775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155" name="Freeform 208"/>
            <p:cNvSpPr>
              <a:spLocks noChangeArrowheads="1"/>
            </p:cNvSpPr>
            <p:nvPr/>
          </p:nvSpPr>
          <p:spPr bwMode="auto">
            <a:xfrm>
              <a:off x="6254618" y="4748775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6" name="Freeform 209"/>
            <p:cNvSpPr>
              <a:spLocks noChangeArrowheads="1"/>
            </p:cNvSpPr>
            <p:nvPr/>
          </p:nvSpPr>
          <p:spPr bwMode="auto">
            <a:xfrm>
              <a:off x="6254618" y="5765800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5138325" y="4806748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E[S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]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138325" y="5463973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E[S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]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138325" y="6109153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E[S</a:t>
            </a:r>
            <a:r>
              <a:rPr lang="en-US" sz="2800" baseline="-25000" dirty="0" smtClean="0">
                <a:solidFill>
                  <a:srgbClr val="00B050"/>
                </a:solidFill>
              </a:rPr>
              <a:t>1</a:t>
            </a:r>
            <a:r>
              <a:rPr lang="en-US" sz="2800" dirty="0" smtClean="0">
                <a:solidFill>
                  <a:srgbClr val="00B050"/>
                </a:solidFill>
              </a:rPr>
              <a:t>,S</a:t>
            </a:r>
            <a:r>
              <a:rPr 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]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136348" y="4802997"/>
            <a:ext cx="28360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DeleteWithin</a:t>
            </a:r>
            <a:r>
              <a:rPr lang="en-US" sz="2800" dirty="0" smtClean="0">
                <a:solidFill>
                  <a:srgbClr val="FF0000"/>
                </a:solidFill>
              </a:rPr>
              <a:t>(S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136348" y="5460222"/>
            <a:ext cx="28360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DeleteWithin</a:t>
            </a:r>
            <a:r>
              <a:rPr lang="en-US" sz="2800" dirty="0" smtClean="0">
                <a:solidFill>
                  <a:srgbClr val="0000FF"/>
                </a:solidFill>
              </a:rPr>
              <a:t>(S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36348" y="6105402"/>
            <a:ext cx="37289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DeleteCrossing</a:t>
            </a:r>
            <a:r>
              <a:rPr lang="en-US" sz="2800" dirty="0" smtClean="0">
                <a:solidFill>
                  <a:srgbClr val="00B050"/>
                </a:solidFill>
              </a:rPr>
              <a:t>(S</a:t>
            </a:r>
            <a:r>
              <a:rPr lang="en-US" sz="2800" baseline="-25000" dirty="0" smtClean="0">
                <a:solidFill>
                  <a:srgbClr val="00B050"/>
                </a:solidFill>
              </a:rPr>
              <a:t>1</a:t>
            </a:r>
            <a:r>
              <a:rPr lang="en-US" sz="2800" dirty="0" smtClean="0">
                <a:solidFill>
                  <a:srgbClr val="00B050"/>
                </a:solidFill>
              </a:rPr>
              <a:t>,S</a:t>
            </a:r>
            <a:r>
              <a:rPr 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312690" y="393658"/>
            <a:ext cx="3930555" cy="617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CA" sz="2400" b="1" i="1" dirty="0" smtClean="0">
                <a:solidFill>
                  <a:srgbClr val="FF0000"/>
                </a:solidFill>
              </a:rPr>
              <a:t>Recursively </a:t>
            </a:r>
            <a:r>
              <a:rPr lang="en-CA" sz="2400" dirty="0" smtClean="0"/>
              <a:t>delete edges</a:t>
            </a:r>
            <a:endParaRPr lang="en-CA" sz="2400" dirty="0"/>
          </a:p>
        </p:txBody>
      </p:sp>
      <p:cxnSp>
        <p:nvCxnSpPr>
          <p:cNvPr id="74" name="Straight Arrow Connector 73"/>
          <p:cNvCxnSpPr>
            <a:stCxn id="69" idx="1"/>
          </p:cNvCxnSpPr>
          <p:nvPr/>
        </p:nvCxnSpPr>
        <p:spPr bwMode="auto">
          <a:xfrm rot="10800000" flipV="1">
            <a:off x="3084394" y="702417"/>
            <a:ext cx="1228296" cy="29387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133" grpId="0"/>
      <p:bldP spid="134" grpId="0" animBg="1"/>
      <p:bldP spid="135" grpId="0" animBg="1"/>
      <p:bldP spid="136" grpId="0"/>
      <p:bldP spid="137" grpId="0"/>
      <p:bldP spid="157" grpId="0"/>
      <p:bldP spid="158" grpId="0"/>
      <p:bldP spid="159" grpId="0"/>
      <p:bldP spid="160" grpId="0" animBg="1"/>
      <p:bldP spid="161" grpId="0" animBg="1"/>
      <p:bldP spid="1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6966" y="1356759"/>
            <a:ext cx="3745153" cy="278460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DeleteWithin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kern="0" dirty="0" smtClean="0">
                <a:latin typeface="+mn-lt"/>
                <a:cs typeface="+mn-cs"/>
              </a:rPr>
              <a:t>	If |</a:t>
            </a:r>
            <a:r>
              <a:rPr lang="en-US" altLang="ja-JP" sz="2400" kern="0" dirty="0" smtClean="0">
                <a:solidFill>
                  <a:srgbClr val="0000FF"/>
                </a:solidFill>
                <a:latin typeface="+mn-lt"/>
                <a:cs typeface="+mn-cs"/>
              </a:rPr>
              <a:t>S</a:t>
            </a:r>
            <a:r>
              <a:rPr lang="en-US" altLang="ja-JP" sz="2400" kern="0" dirty="0" smtClean="0">
                <a:latin typeface="+mn-lt"/>
                <a:cs typeface="+mn-cs"/>
              </a:rPr>
              <a:t>|=1 then Return</a:t>
            </a:r>
          </a:p>
          <a:p>
            <a:pPr marL="342900" lvl="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0000FF"/>
                </a:solidFill>
              </a:rPr>
              <a:t>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	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kern="0" dirty="0" smtClean="0"/>
              <a:t>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87526" y="1358252"/>
            <a:ext cx="4913970" cy="278623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DeleteCrossing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/>
            <a:r>
              <a:rPr lang="en-US" altLang="ja-JP" sz="2400" kern="0" dirty="0" smtClean="0"/>
              <a:t>	If |</a:t>
            </a:r>
            <a:r>
              <a:rPr lang="en-US" altLang="ja-JP" sz="2400" kern="0" dirty="0" smtClean="0">
                <a:solidFill>
                  <a:srgbClr val="FF0000"/>
                </a:solidFill>
              </a:rPr>
              <a:t>R</a:t>
            </a:r>
            <a:r>
              <a:rPr lang="en-US" altLang="ja-JP" sz="2400" kern="0" dirty="0" smtClean="0"/>
              <a:t>|=|</a:t>
            </a:r>
            <a:r>
              <a:rPr lang="en-US" altLang="ja-JP" sz="2400" kern="0" dirty="0" smtClean="0">
                <a:solidFill>
                  <a:srgbClr val="0000FF"/>
                </a:solidFill>
              </a:rPr>
              <a:t>S</a:t>
            </a:r>
            <a:r>
              <a:rPr lang="en-US" altLang="ja-JP" sz="2400" kern="0" dirty="0" smtClean="0"/>
              <a:t>|=1</a:t>
            </a:r>
            <a:endParaRPr lang="en-US" altLang="ja-JP" sz="2400" kern="0" dirty="0" smtClean="0">
              <a:solidFill>
                <a:srgbClr val="0000FF"/>
              </a:solidFill>
            </a:endParaRPr>
          </a:p>
          <a:p>
            <a:r>
              <a:rPr lang="en-US" sz="2400" kern="0" spc="-50" dirty="0" smtClean="0">
                <a:latin typeface="+mn-lt"/>
                <a:cs typeface="+mn-cs"/>
              </a:rPr>
              <a:t>         </a:t>
            </a:r>
            <a:r>
              <a:rPr lang="en-US" sz="2400" spc="-50" dirty="0" smtClean="0"/>
              <a:t>Try to delete R-S edge;</a:t>
            </a:r>
            <a:r>
              <a:rPr lang="en-US" sz="1400" spc="-50" dirty="0" smtClean="0"/>
              <a:t> </a:t>
            </a:r>
            <a:r>
              <a:rPr kumimoji="0" lang="en-US" altLang="ja-JP" sz="2400" b="0" u="none" strike="noStrike" kern="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Return</a:t>
            </a:r>
          </a:p>
          <a:p>
            <a:pPr marL="34290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R=R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mtClean="0">
                <a:solidFill>
                  <a:srgbClr val="FF0000"/>
                </a:solidFill>
              </a:rPr>
              <a:t>⋃</a:t>
            </a:r>
            <a:r>
              <a:rPr lang="en-US" altLang="ja-JP" sz="2400" dirty="0" smtClean="0">
                <a:solidFill>
                  <a:srgbClr val="FF0000"/>
                </a:solidFill>
              </a:rPr>
              <a:t>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kern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sz="2400" kern="0" dirty="0" smtClean="0">
                <a:ea typeface="MS PGothic" pitchFamily="34" charset="-128"/>
              </a:rPr>
              <a:t>a</a:t>
            </a:r>
            <a:r>
              <a:rPr lang="en-US" altLang="ja-JP" sz="2400" dirty="0" smtClean="0"/>
              <a:t>nd</a:t>
            </a:r>
            <a:r>
              <a:rPr lang="en-US" altLang="ja-JP" sz="2400" dirty="0" smtClean="0">
                <a:solidFill>
                  <a:srgbClr val="0000FF"/>
                </a:solidFill>
              </a:rPr>
              <a:t> 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 and </a:t>
            </a:r>
            <a:r>
              <a:rPr lang="en-CA" altLang="ja-JP" sz="2400" kern="0" dirty="0" err="1" smtClean="0"/>
              <a:t>j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     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err="1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kern="0" dirty="0" err="1" smtClean="0"/>
              <a:t>,</a:t>
            </a:r>
            <a:r>
              <a:rPr lang="en-US" sz="2400" kern="0" dirty="0" err="1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     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72" name="Oval 145"/>
          <p:cNvSpPr>
            <a:spLocks noChangeArrowheads="1"/>
          </p:cNvSpPr>
          <p:nvPr/>
        </p:nvSpPr>
        <p:spPr bwMode="auto">
          <a:xfrm rot="5400000">
            <a:off x="4478818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Oval 151"/>
          <p:cNvSpPr>
            <a:spLocks noChangeArrowheads="1"/>
          </p:cNvSpPr>
          <p:nvPr/>
        </p:nvSpPr>
        <p:spPr bwMode="auto">
          <a:xfrm rot="5400000">
            <a:off x="4478818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8" name="Oval 152"/>
          <p:cNvSpPr>
            <a:spLocks noChangeArrowheads="1"/>
          </p:cNvSpPr>
          <p:nvPr/>
        </p:nvSpPr>
        <p:spPr bwMode="auto">
          <a:xfrm rot="5400000">
            <a:off x="3999591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9" name="Oval 153"/>
          <p:cNvSpPr>
            <a:spLocks noChangeArrowheads="1"/>
          </p:cNvSpPr>
          <p:nvPr/>
        </p:nvSpPr>
        <p:spPr bwMode="auto">
          <a:xfrm rot="5400000">
            <a:off x="3999591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Oval 154"/>
          <p:cNvSpPr>
            <a:spLocks noChangeArrowheads="1"/>
          </p:cNvSpPr>
          <p:nvPr/>
        </p:nvSpPr>
        <p:spPr bwMode="auto">
          <a:xfrm rot="5400000">
            <a:off x="3488416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6" name="Oval 155"/>
          <p:cNvSpPr>
            <a:spLocks noChangeArrowheads="1"/>
          </p:cNvSpPr>
          <p:nvPr/>
        </p:nvSpPr>
        <p:spPr bwMode="auto">
          <a:xfrm rot="5400000">
            <a:off x="3488416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Oval 156"/>
          <p:cNvSpPr>
            <a:spLocks noChangeArrowheads="1"/>
          </p:cNvSpPr>
          <p:nvPr/>
        </p:nvSpPr>
        <p:spPr bwMode="auto">
          <a:xfrm rot="5400000">
            <a:off x="3009190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8" name="Oval 157"/>
          <p:cNvSpPr>
            <a:spLocks noChangeArrowheads="1"/>
          </p:cNvSpPr>
          <p:nvPr/>
        </p:nvSpPr>
        <p:spPr bwMode="auto">
          <a:xfrm rot="5400000">
            <a:off x="3009190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Oval 158"/>
          <p:cNvSpPr>
            <a:spLocks noChangeArrowheads="1"/>
          </p:cNvSpPr>
          <p:nvPr/>
        </p:nvSpPr>
        <p:spPr bwMode="auto">
          <a:xfrm rot="5400000">
            <a:off x="4478818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Oval 159"/>
          <p:cNvSpPr>
            <a:spLocks noChangeArrowheads="1"/>
          </p:cNvSpPr>
          <p:nvPr/>
        </p:nvSpPr>
        <p:spPr bwMode="auto">
          <a:xfrm rot="5400000">
            <a:off x="4478818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1" name="Oval 160"/>
          <p:cNvSpPr>
            <a:spLocks noChangeArrowheads="1"/>
          </p:cNvSpPr>
          <p:nvPr/>
        </p:nvSpPr>
        <p:spPr bwMode="auto">
          <a:xfrm rot="5400000">
            <a:off x="3999591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Oval 161"/>
          <p:cNvSpPr>
            <a:spLocks noChangeArrowheads="1"/>
          </p:cNvSpPr>
          <p:nvPr/>
        </p:nvSpPr>
        <p:spPr bwMode="auto">
          <a:xfrm rot="5400000">
            <a:off x="3999591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" name="Oval 162"/>
          <p:cNvSpPr>
            <a:spLocks noChangeArrowheads="1"/>
          </p:cNvSpPr>
          <p:nvPr/>
        </p:nvSpPr>
        <p:spPr bwMode="auto">
          <a:xfrm rot="5400000">
            <a:off x="3488416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4" name="Oval 163"/>
          <p:cNvSpPr>
            <a:spLocks noChangeArrowheads="1"/>
          </p:cNvSpPr>
          <p:nvPr/>
        </p:nvSpPr>
        <p:spPr bwMode="auto">
          <a:xfrm rot="5400000">
            <a:off x="3488416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" name="Oval 164"/>
          <p:cNvSpPr>
            <a:spLocks noChangeArrowheads="1"/>
          </p:cNvSpPr>
          <p:nvPr/>
        </p:nvSpPr>
        <p:spPr bwMode="auto">
          <a:xfrm rot="5400000">
            <a:off x="3009190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6" name="Oval 165"/>
          <p:cNvSpPr>
            <a:spLocks noChangeArrowheads="1"/>
          </p:cNvSpPr>
          <p:nvPr/>
        </p:nvSpPr>
        <p:spPr bwMode="auto">
          <a:xfrm rot="5400000">
            <a:off x="3009190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20" name="Straight Connector 181"/>
          <p:cNvCxnSpPr>
            <a:cxnSpLocks noChangeShapeType="1"/>
            <a:stCxn id="104" idx="4"/>
            <a:endCxn id="107" idx="0"/>
          </p:cNvCxnSpPr>
          <p:nvPr/>
        </p:nvCxnSpPr>
        <p:spPr bwMode="auto">
          <a:xfrm rot="10800000">
            <a:off x="3168045" y="4901750"/>
            <a:ext cx="319484" cy="17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1" name="Straight Connector 183"/>
          <p:cNvCxnSpPr>
            <a:cxnSpLocks noChangeShapeType="1"/>
            <a:stCxn id="107" idx="6"/>
            <a:endCxn id="108" idx="2"/>
          </p:cNvCxnSpPr>
          <p:nvPr/>
        </p:nvCxnSpPr>
        <p:spPr bwMode="auto">
          <a:xfrm rot="5400000">
            <a:off x="2928875" y="5141807"/>
            <a:ext cx="319484" cy="8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" name="Straight Connector 185"/>
          <p:cNvCxnSpPr>
            <a:cxnSpLocks noChangeShapeType="1"/>
            <a:stCxn id="108" idx="6"/>
            <a:endCxn id="115" idx="2"/>
          </p:cNvCxnSpPr>
          <p:nvPr/>
        </p:nvCxnSpPr>
        <p:spPr bwMode="auto">
          <a:xfrm rot="5400000">
            <a:off x="2896927" y="5652982"/>
            <a:ext cx="383381" cy="8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" name="Straight Connector 187"/>
          <p:cNvCxnSpPr>
            <a:cxnSpLocks noChangeShapeType="1"/>
            <a:stCxn id="115" idx="6"/>
            <a:endCxn id="116" idx="2"/>
          </p:cNvCxnSpPr>
          <p:nvPr/>
        </p:nvCxnSpPr>
        <p:spPr bwMode="auto">
          <a:xfrm rot="5400000">
            <a:off x="2928875" y="6164157"/>
            <a:ext cx="319484" cy="8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4" name="Straight Connector 189"/>
          <p:cNvCxnSpPr>
            <a:cxnSpLocks noChangeShapeType="1"/>
            <a:stCxn id="116" idx="0"/>
            <a:endCxn id="114" idx="4"/>
          </p:cNvCxnSpPr>
          <p:nvPr/>
        </p:nvCxnSpPr>
        <p:spPr bwMode="auto">
          <a:xfrm rot="10800000" flipH="1" flipV="1">
            <a:off x="3168045" y="6403327"/>
            <a:ext cx="319484" cy="17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2874550" y="4647050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3896900" y="4647050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2214851" y="4889536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180297" y="5910814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39" name="Straight Connector 181"/>
          <p:cNvCxnSpPr>
            <a:cxnSpLocks noChangeShapeType="1"/>
          </p:cNvCxnSpPr>
          <p:nvPr/>
        </p:nvCxnSpPr>
        <p:spPr bwMode="auto">
          <a:xfrm rot="10800000">
            <a:off x="3173497" y="4901750"/>
            <a:ext cx="319484" cy="177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0" name="Straight Connector 183"/>
          <p:cNvCxnSpPr>
            <a:cxnSpLocks noChangeShapeType="1"/>
          </p:cNvCxnSpPr>
          <p:nvPr/>
        </p:nvCxnSpPr>
        <p:spPr bwMode="auto">
          <a:xfrm rot="5400000">
            <a:off x="2934327" y="5141807"/>
            <a:ext cx="319484" cy="8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1" name="Straight Connector 185"/>
          <p:cNvCxnSpPr>
            <a:cxnSpLocks noChangeShapeType="1"/>
          </p:cNvCxnSpPr>
          <p:nvPr/>
        </p:nvCxnSpPr>
        <p:spPr bwMode="auto">
          <a:xfrm rot="5400000">
            <a:off x="2902379" y="5652982"/>
            <a:ext cx="383381" cy="8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2" name="Straight Connector 187"/>
          <p:cNvCxnSpPr>
            <a:cxnSpLocks noChangeShapeType="1"/>
          </p:cNvCxnSpPr>
          <p:nvPr/>
        </p:nvCxnSpPr>
        <p:spPr bwMode="auto">
          <a:xfrm rot="5400000">
            <a:off x="2934327" y="6164157"/>
            <a:ext cx="319484" cy="8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3" name="Straight Connector 189"/>
          <p:cNvCxnSpPr>
            <a:cxnSpLocks noChangeShapeType="1"/>
          </p:cNvCxnSpPr>
          <p:nvPr/>
        </p:nvCxnSpPr>
        <p:spPr bwMode="auto">
          <a:xfrm rot="10800000" flipH="1" flipV="1">
            <a:off x="3173497" y="6403327"/>
            <a:ext cx="319484" cy="177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4" name="Group 130"/>
          <p:cNvGrpSpPr/>
          <p:nvPr/>
        </p:nvGrpSpPr>
        <p:grpSpPr>
          <a:xfrm>
            <a:off x="4084027" y="4901750"/>
            <a:ext cx="480114" cy="1503352"/>
            <a:chOff x="7174910" y="4486975"/>
            <a:chExt cx="480114" cy="1503352"/>
          </a:xfrm>
        </p:grpSpPr>
        <p:cxnSp>
          <p:nvCxnSpPr>
            <p:cNvPr id="145" name="Straight Connector 167"/>
            <p:cNvCxnSpPr>
              <a:cxnSpLocks noChangeShapeType="1"/>
            </p:cNvCxnSpPr>
            <p:nvPr/>
          </p:nvCxnSpPr>
          <p:spPr bwMode="auto">
            <a:xfrm rot="10800000">
              <a:off x="7254781" y="4486975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6" name="Straight Connector 173"/>
            <p:cNvCxnSpPr>
              <a:cxnSpLocks noChangeShapeType="1"/>
            </p:cNvCxnSpPr>
            <p:nvPr/>
          </p:nvCxnSpPr>
          <p:spPr bwMode="auto">
            <a:xfrm rot="5400000">
              <a:off x="7015612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7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7015612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8" name="Straight Connector 197"/>
            <p:cNvCxnSpPr>
              <a:cxnSpLocks noChangeShapeType="1"/>
            </p:cNvCxnSpPr>
            <p:nvPr/>
          </p:nvCxnSpPr>
          <p:spPr bwMode="auto">
            <a:xfrm rot="10800000" flipH="1" flipV="1">
              <a:off x="7254781" y="5988552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9" name="Straight Connector 199"/>
            <p:cNvCxnSpPr>
              <a:cxnSpLocks noChangeShapeType="1"/>
            </p:cNvCxnSpPr>
            <p:nvPr/>
          </p:nvCxnSpPr>
          <p:spPr bwMode="auto">
            <a:xfrm rot="16200000">
              <a:off x="7494839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50" name="Straight Connector 201"/>
            <p:cNvCxnSpPr>
              <a:cxnSpLocks noChangeShapeType="1"/>
            </p:cNvCxnSpPr>
            <p:nvPr/>
          </p:nvCxnSpPr>
          <p:spPr bwMode="auto">
            <a:xfrm rot="16200000">
              <a:off x="7462890" y="5238207"/>
              <a:ext cx="383381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51" name="Straight Connector 203"/>
            <p:cNvCxnSpPr>
              <a:cxnSpLocks noChangeShapeType="1"/>
            </p:cNvCxnSpPr>
            <p:nvPr/>
          </p:nvCxnSpPr>
          <p:spPr bwMode="auto">
            <a:xfrm rot="16200000">
              <a:off x="7494839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</p:grpSp>
      <p:grpSp>
        <p:nvGrpSpPr>
          <p:cNvPr id="5" name="Group 132"/>
          <p:cNvGrpSpPr/>
          <p:nvPr/>
        </p:nvGrpSpPr>
        <p:grpSpPr>
          <a:xfrm>
            <a:off x="3163735" y="5163550"/>
            <a:ext cx="1355147" cy="1187417"/>
            <a:chOff x="6254618" y="4748775"/>
            <a:chExt cx="1355147" cy="1187417"/>
          </a:xfrm>
        </p:grpSpPr>
        <p:cxnSp>
          <p:nvCxnSpPr>
            <p:cNvPr id="153" name="Straight Connector 175"/>
            <p:cNvCxnSpPr>
              <a:cxnSpLocks noChangeShapeType="1"/>
            </p:cNvCxnSpPr>
            <p:nvPr/>
          </p:nvCxnSpPr>
          <p:spPr bwMode="auto">
            <a:xfrm rot="10800000">
              <a:off x="6743606" y="4966202"/>
              <a:ext cx="351433" cy="1775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54" name="Straight Connector 193"/>
            <p:cNvCxnSpPr>
              <a:cxnSpLocks noChangeShapeType="1"/>
            </p:cNvCxnSpPr>
            <p:nvPr/>
          </p:nvCxnSpPr>
          <p:spPr bwMode="auto">
            <a:xfrm rot="10800000" flipH="1" flipV="1">
              <a:off x="6743606" y="5509325"/>
              <a:ext cx="351433" cy="1775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155" name="Freeform 208"/>
            <p:cNvSpPr>
              <a:spLocks noChangeArrowheads="1"/>
            </p:cNvSpPr>
            <p:nvPr/>
          </p:nvSpPr>
          <p:spPr bwMode="auto">
            <a:xfrm>
              <a:off x="6254618" y="4748775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6" name="Freeform 209"/>
            <p:cNvSpPr>
              <a:spLocks noChangeArrowheads="1"/>
            </p:cNvSpPr>
            <p:nvPr/>
          </p:nvSpPr>
          <p:spPr bwMode="auto">
            <a:xfrm>
              <a:off x="6254618" y="5765800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5139619" y="4802997"/>
            <a:ext cx="28360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DeleteWithin</a:t>
            </a:r>
            <a:r>
              <a:rPr lang="en-US" sz="2800" dirty="0" smtClean="0">
                <a:solidFill>
                  <a:srgbClr val="FF0000"/>
                </a:solidFill>
              </a:rPr>
              <a:t>(S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139619" y="5460222"/>
            <a:ext cx="28360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DeleteWithin</a:t>
            </a:r>
            <a:r>
              <a:rPr lang="en-US" sz="2800" dirty="0" smtClean="0">
                <a:solidFill>
                  <a:srgbClr val="0000FF"/>
                </a:solidFill>
              </a:rPr>
              <a:t>(S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39619" y="6105402"/>
            <a:ext cx="37289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DeleteCrossing</a:t>
            </a:r>
            <a:r>
              <a:rPr lang="en-US" sz="2800" dirty="0" smtClean="0">
                <a:solidFill>
                  <a:srgbClr val="00B050"/>
                </a:solidFill>
              </a:rPr>
              <a:t>(S</a:t>
            </a:r>
            <a:r>
              <a:rPr lang="en-US" sz="2800" baseline="-25000" dirty="0" smtClean="0">
                <a:solidFill>
                  <a:srgbClr val="00B050"/>
                </a:solidFill>
              </a:rPr>
              <a:t>1</a:t>
            </a:r>
            <a:r>
              <a:rPr lang="en-US" sz="2800" dirty="0" smtClean="0">
                <a:solidFill>
                  <a:srgbClr val="00B050"/>
                </a:solidFill>
              </a:rPr>
              <a:t>,S</a:t>
            </a:r>
            <a:r>
              <a:rPr 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71" name="Straight Connector 70"/>
          <p:cNvCxnSpPr>
            <a:stCxn id="134" idx="1"/>
            <a:endCxn id="134" idx="3"/>
          </p:cNvCxnSpPr>
          <p:nvPr/>
        </p:nvCxnSpPr>
        <p:spPr bwMode="auto">
          <a:xfrm rot="10800000" flipH="1">
            <a:off x="2874550" y="5669400"/>
            <a:ext cx="8763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185"/>
          <p:cNvCxnSpPr>
            <a:cxnSpLocks noChangeShapeType="1"/>
          </p:cNvCxnSpPr>
          <p:nvPr/>
        </p:nvCxnSpPr>
        <p:spPr bwMode="auto">
          <a:xfrm rot="5400000">
            <a:off x="2902754" y="5651007"/>
            <a:ext cx="383381" cy="887"/>
          </a:xfrm>
          <a:prstGeom prst="lin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75" name="Straight Connector 187"/>
          <p:cNvCxnSpPr>
            <a:cxnSpLocks noChangeShapeType="1"/>
          </p:cNvCxnSpPr>
          <p:nvPr/>
        </p:nvCxnSpPr>
        <p:spPr bwMode="auto">
          <a:xfrm rot="5400000">
            <a:off x="2934702" y="6162182"/>
            <a:ext cx="319484" cy="887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" name="Straight Connector 189"/>
          <p:cNvCxnSpPr>
            <a:cxnSpLocks noChangeShapeType="1"/>
          </p:cNvCxnSpPr>
          <p:nvPr/>
        </p:nvCxnSpPr>
        <p:spPr bwMode="auto">
          <a:xfrm rot="10800000" flipH="1" flipV="1">
            <a:off x="3173872" y="6401352"/>
            <a:ext cx="319484" cy="1775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193879" y="47500"/>
            <a:ext cx="3745153" cy="12413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FindMatching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  <a:cs typeface="+mn-cs"/>
              </a:rPr>
              <a:t>G=(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+mn-cs"/>
              </a:rPr>
              <a:t>V</a:t>
            </a:r>
            <a:r>
              <a:rPr lang="en-US" sz="2400" kern="0" dirty="0" smtClean="0">
                <a:latin typeface="+mn-lt"/>
                <a:cs typeface="+mn-cs"/>
              </a:rPr>
              <a:t>,E)</a:t>
            </a:r>
            <a:r>
              <a:rPr lang="en-US" sz="1200" kern="0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Construct 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dirty="0" smtClean="0"/>
              <a:t> and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dirty="0" smtClean="0"/>
              <a:t>=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baseline="30000" dirty="0" smtClean="0">
                <a:solidFill>
                  <a:srgbClr val="00B050"/>
                </a:solidFill>
              </a:rPr>
              <a:t>-1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V</a:t>
            </a:r>
            <a:r>
              <a:rPr lang="en-US" sz="2400" kern="0" dirty="0" smtClean="0"/>
              <a:t>)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312690" y="393658"/>
            <a:ext cx="3930555" cy="617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CA" sz="2400" b="1" i="1" dirty="0" smtClean="0">
                <a:solidFill>
                  <a:srgbClr val="FF0000"/>
                </a:solidFill>
              </a:rPr>
              <a:t>Recursively </a:t>
            </a:r>
            <a:r>
              <a:rPr lang="en-CA" sz="2400" dirty="0" smtClean="0"/>
              <a:t>delete edges</a:t>
            </a:r>
            <a:endParaRPr lang="en-CA" sz="2400" dirty="0"/>
          </a:p>
        </p:txBody>
      </p:sp>
      <p:cxnSp>
        <p:nvCxnSpPr>
          <p:cNvPr id="57" name="Straight Arrow Connector 56"/>
          <p:cNvCxnSpPr>
            <a:stCxn id="56" idx="1"/>
          </p:cNvCxnSpPr>
          <p:nvPr/>
        </p:nvCxnSpPr>
        <p:spPr bwMode="auto">
          <a:xfrm rot="10800000" flipV="1">
            <a:off x="3084394" y="702417"/>
            <a:ext cx="1228296" cy="29387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8" grpId="0" animBg="1"/>
      <p:bldP spid="79" grpId="0" animBg="1"/>
      <p:bldP spid="109" grpId="0" animBg="1"/>
      <p:bldP spid="110" grpId="0" animBg="1"/>
      <p:bldP spid="111" grpId="0" animBg="1"/>
      <p:bldP spid="112" grpId="0" animBg="1"/>
      <p:bldP spid="134" grpId="0" animBg="1"/>
      <p:bldP spid="135" grpId="0" animBg="1"/>
      <p:bldP spid="136" grpId="0"/>
      <p:bldP spid="137" grpId="0"/>
      <p:bldP spid="161" grpId="0" animBg="1"/>
      <p:bldP spid="161" grpId="1" animBg="1"/>
      <p:bldP spid="162" grpId="0" animBg="1"/>
      <p:bldP spid="16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063" y="23751"/>
            <a:ext cx="6757312" cy="559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361" y="5554556"/>
            <a:ext cx="6663355" cy="186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 bwMode="auto">
          <a:xfrm>
            <a:off x="1036179" y="5783284"/>
            <a:ext cx="7186529" cy="676893"/>
          </a:xfrm>
          <a:custGeom>
            <a:avLst/>
            <a:gdLst>
              <a:gd name="connsiteX0" fmla="*/ 2989557 w 7186529"/>
              <a:gd name="connsiteY0" fmla="*/ 23750 h 676893"/>
              <a:gd name="connsiteX1" fmla="*/ 2645173 w 7186529"/>
              <a:gd name="connsiteY1" fmla="*/ 35626 h 676893"/>
              <a:gd name="connsiteX2" fmla="*/ 2633297 w 7186529"/>
              <a:gd name="connsiteY2" fmla="*/ 71252 h 676893"/>
              <a:gd name="connsiteX3" fmla="*/ 2645173 w 7186529"/>
              <a:gd name="connsiteY3" fmla="*/ 118753 h 676893"/>
              <a:gd name="connsiteX4" fmla="*/ 2668923 w 7186529"/>
              <a:gd name="connsiteY4" fmla="*/ 190005 h 676893"/>
              <a:gd name="connsiteX5" fmla="*/ 2645173 w 7186529"/>
              <a:gd name="connsiteY5" fmla="*/ 225631 h 676893"/>
              <a:gd name="connsiteX6" fmla="*/ 2609547 w 7186529"/>
              <a:gd name="connsiteY6" fmla="*/ 237506 h 676893"/>
              <a:gd name="connsiteX7" fmla="*/ 2573921 w 7186529"/>
              <a:gd name="connsiteY7" fmla="*/ 261257 h 676893"/>
              <a:gd name="connsiteX8" fmla="*/ 376986 w 7186529"/>
              <a:gd name="connsiteY8" fmla="*/ 249382 h 676893"/>
              <a:gd name="connsiteX9" fmla="*/ 139479 w 7186529"/>
              <a:gd name="connsiteY9" fmla="*/ 249382 h 676893"/>
              <a:gd name="connsiteX10" fmla="*/ 91978 w 7186529"/>
              <a:gd name="connsiteY10" fmla="*/ 273132 h 676893"/>
              <a:gd name="connsiteX11" fmla="*/ 68227 w 7186529"/>
              <a:gd name="connsiteY11" fmla="*/ 308758 h 676893"/>
              <a:gd name="connsiteX12" fmla="*/ 32601 w 7186529"/>
              <a:gd name="connsiteY12" fmla="*/ 356260 h 676893"/>
              <a:gd name="connsiteX13" fmla="*/ 20726 w 7186529"/>
              <a:gd name="connsiteY13" fmla="*/ 403761 h 676893"/>
              <a:gd name="connsiteX14" fmla="*/ 8851 w 7186529"/>
              <a:gd name="connsiteY14" fmla="*/ 439387 h 676893"/>
              <a:gd name="connsiteX15" fmla="*/ 80102 w 7186529"/>
              <a:gd name="connsiteY15" fmla="*/ 463137 h 676893"/>
              <a:gd name="connsiteX16" fmla="*/ 127604 w 7186529"/>
              <a:gd name="connsiteY16" fmla="*/ 475013 h 676893"/>
              <a:gd name="connsiteX17" fmla="*/ 163230 w 7186529"/>
              <a:gd name="connsiteY17" fmla="*/ 486888 h 676893"/>
              <a:gd name="connsiteX18" fmla="*/ 234482 w 7186529"/>
              <a:gd name="connsiteY18" fmla="*/ 498763 h 676893"/>
              <a:gd name="connsiteX19" fmla="*/ 281983 w 7186529"/>
              <a:gd name="connsiteY19" fmla="*/ 510639 h 676893"/>
              <a:gd name="connsiteX20" fmla="*/ 365110 w 7186529"/>
              <a:gd name="connsiteY20" fmla="*/ 546265 h 676893"/>
              <a:gd name="connsiteX21" fmla="*/ 436362 w 7186529"/>
              <a:gd name="connsiteY21" fmla="*/ 570015 h 676893"/>
              <a:gd name="connsiteX22" fmla="*/ 507614 w 7186529"/>
              <a:gd name="connsiteY22" fmla="*/ 581891 h 676893"/>
              <a:gd name="connsiteX23" fmla="*/ 566991 w 7186529"/>
              <a:gd name="connsiteY23" fmla="*/ 593766 h 676893"/>
              <a:gd name="connsiteX24" fmla="*/ 1018253 w 7186529"/>
              <a:gd name="connsiteY24" fmla="*/ 581891 h 676893"/>
              <a:gd name="connsiteX25" fmla="*/ 1457640 w 7186529"/>
              <a:gd name="connsiteY25" fmla="*/ 605641 h 676893"/>
              <a:gd name="connsiteX26" fmla="*/ 1564518 w 7186529"/>
              <a:gd name="connsiteY26" fmla="*/ 617517 h 676893"/>
              <a:gd name="connsiteX27" fmla="*/ 1873277 w 7186529"/>
              <a:gd name="connsiteY27" fmla="*/ 629392 h 676893"/>
              <a:gd name="connsiteX28" fmla="*/ 2229536 w 7186529"/>
              <a:gd name="connsiteY28" fmla="*/ 653143 h 676893"/>
              <a:gd name="connsiteX29" fmla="*/ 2348290 w 7186529"/>
              <a:gd name="connsiteY29" fmla="*/ 665018 h 676893"/>
              <a:gd name="connsiteX30" fmla="*/ 2550170 w 7186529"/>
              <a:gd name="connsiteY30" fmla="*/ 676893 h 676893"/>
              <a:gd name="connsiteX31" fmla="*/ 3108310 w 7186529"/>
              <a:gd name="connsiteY31" fmla="*/ 665018 h 676893"/>
              <a:gd name="connsiteX32" fmla="*/ 3120186 w 7186529"/>
              <a:gd name="connsiteY32" fmla="*/ 617517 h 676893"/>
              <a:gd name="connsiteX33" fmla="*/ 3132061 w 7186529"/>
              <a:gd name="connsiteY33" fmla="*/ 581891 h 676893"/>
              <a:gd name="connsiteX34" fmla="*/ 3155812 w 7186529"/>
              <a:gd name="connsiteY34" fmla="*/ 475013 h 676893"/>
              <a:gd name="connsiteX35" fmla="*/ 3191438 w 7186529"/>
              <a:gd name="connsiteY35" fmla="*/ 451262 h 676893"/>
              <a:gd name="connsiteX36" fmla="*/ 3785204 w 7186529"/>
              <a:gd name="connsiteY36" fmla="*/ 439387 h 676893"/>
              <a:gd name="connsiteX37" fmla="*/ 4153339 w 7186529"/>
              <a:gd name="connsiteY37" fmla="*/ 415636 h 676893"/>
              <a:gd name="connsiteX38" fmla="*/ 4652102 w 7186529"/>
              <a:gd name="connsiteY38" fmla="*/ 403761 h 676893"/>
              <a:gd name="connsiteX39" fmla="*/ 7169671 w 7186529"/>
              <a:gd name="connsiteY39" fmla="*/ 391885 h 676893"/>
              <a:gd name="connsiteX40" fmla="*/ 7181547 w 7186529"/>
              <a:gd name="connsiteY40" fmla="*/ 344384 h 676893"/>
              <a:gd name="connsiteX41" fmla="*/ 7145921 w 7186529"/>
              <a:gd name="connsiteY41" fmla="*/ 237506 h 676893"/>
              <a:gd name="connsiteX42" fmla="*/ 7110295 w 7186529"/>
              <a:gd name="connsiteY42" fmla="*/ 225631 h 676893"/>
              <a:gd name="connsiteX43" fmla="*/ 7039043 w 7186529"/>
              <a:gd name="connsiteY43" fmla="*/ 190005 h 676893"/>
              <a:gd name="connsiteX44" fmla="*/ 6967791 w 7186529"/>
              <a:gd name="connsiteY44" fmla="*/ 142504 h 676893"/>
              <a:gd name="connsiteX45" fmla="*/ 6932165 w 7186529"/>
              <a:gd name="connsiteY45" fmla="*/ 130628 h 676893"/>
              <a:gd name="connsiteX46" fmla="*/ 6849038 w 7186529"/>
              <a:gd name="connsiteY46" fmla="*/ 95002 h 676893"/>
              <a:gd name="connsiteX47" fmla="*/ 6433401 w 7186529"/>
              <a:gd name="connsiteY47" fmla="*/ 83127 h 676893"/>
              <a:gd name="connsiteX48" fmla="*/ 6350274 w 7186529"/>
              <a:gd name="connsiteY48" fmla="*/ 71252 h 676893"/>
              <a:gd name="connsiteX49" fmla="*/ 5839635 w 7186529"/>
              <a:gd name="connsiteY49" fmla="*/ 35626 h 676893"/>
              <a:gd name="connsiteX50" fmla="*/ 5317121 w 7186529"/>
              <a:gd name="connsiteY50" fmla="*/ 23750 h 676893"/>
              <a:gd name="connsiteX51" fmla="*/ 5162741 w 7186529"/>
              <a:gd name="connsiteY51" fmla="*/ 11875 h 676893"/>
              <a:gd name="connsiteX52" fmla="*/ 5067739 w 7186529"/>
              <a:gd name="connsiteY52" fmla="*/ 0 h 676893"/>
              <a:gd name="connsiteX53" fmla="*/ 3428944 w 7186529"/>
              <a:gd name="connsiteY53" fmla="*/ 11875 h 676893"/>
              <a:gd name="connsiteX54" fmla="*/ 3167687 w 7186529"/>
              <a:gd name="connsiteY54" fmla="*/ 23750 h 676893"/>
              <a:gd name="connsiteX55" fmla="*/ 2989557 w 7186529"/>
              <a:gd name="connsiteY55" fmla="*/ 23750 h 6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186529" h="676893">
                <a:moveTo>
                  <a:pt x="2989557" y="23750"/>
                </a:moveTo>
                <a:cubicBezTo>
                  <a:pt x="2902471" y="25729"/>
                  <a:pt x="2759028" y="20445"/>
                  <a:pt x="2645173" y="35626"/>
                </a:cubicBezTo>
                <a:cubicBezTo>
                  <a:pt x="2632765" y="37280"/>
                  <a:pt x="2633297" y="58734"/>
                  <a:pt x="2633297" y="71252"/>
                </a:cubicBezTo>
                <a:cubicBezTo>
                  <a:pt x="2633297" y="87573"/>
                  <a:pt x="2640483" y="103120"/>
                  <a:pt x="2645173" y="118753"/>
                </a:cubicBezTo>
                <a:cubicBezTo>
                  <a:pt x="2652367" y="142732"/>
                  <a:pt x="2668923" y="190005"/>
                  <a:pt x="2668923" y="190005"/>
                </a:cubicBezTo>
                <a:cubicBezTo>
                  <a:pt x="2661006" y="201880"/>
                  <a:pt x="2656318" y="216715"/>
                  <a:pt x="2645173" y="225631"/>
                </a:cubicBezTo>
                <a:cubicBezTo>
                  <a:pt x="2635398" y="233451"/>
                  <a:pt x="2620743" y="231908"/>
                  <a:pt x="2609547" y="237506"/>
                </a:cubicBezTo>
                <a:cubicBezTo>
                  <a:pt x="2596781" y="243889"/>
                  <a:pt x="2585796" y="253340"/>
                  <a:pt x="2573921" y="261257"/>
                </a:cubicBezTo>
                <a:lnTo>
                  <a:pt x="376986" y="249382"/>
                </a:lnTo>
                <a:cubicBezTo>
                  <a:pt x="115063" y="246736"/>
                  <a:pt x="316887" y="224036"/>
                  <a:pt x="139479" y="249382"/>
                </a:cubicBezTo>
                <a:cubicBezTo>
                  <a:pt x="123645" y="257299"/>
                  <a:pt x="105578" y="261799"/>
                  <a:pt x="91978" y="273132"/>
                </a:cubicBezTo>
                <a:cubicBezTo>
                  <a:pt x="81014" y="282269"/>
                  <a:pt x="76523" y="297144"/>
                  <a:pt x="68227" y="308758"/>
                </a:cubicBezTo>
                <a:cubicBezTo>
                  <a:pt x="56723" y="324864"/>
                  <a:pt x="44476" y="340426"/>
                  <a:pt x="32601" y="356260"/>
                </a:cubicBezTo>
                <a:cubicBezTo>
                  <a:pt x="28643" y="372094"/>
                  <a:pt x="25210" y="388068"/>
                  <a:pt x="20726" y="403761"/>
                </a:cubicBezTo>
                <a:cubicBezTo>
                  <a:pt x="17287" y="415797"/>
                  <a:pt x="0" y="430536"/>
                  <a:pt x="8851" y="439387"/>
                </a:cubicBezTo>
                <a:cubicBezTo>
                  <a:pt x="26553" y="457089"/>
                  <a:pt x="56352" y="455220"/>
                  <a:pt x="80102" y="463137"/>
                </a:cubicBezTo>
                <a:cubicBezTo>
                  <a:pt x="95586" y="468298"/>
                  <a:pt x="111911" y="470529"/>
                  <a:pt x="127604" y="475013"/>
                </a:cubicBezTo>
                <a:cubicBezTo>
                  <a:pt x="139640" y="478452"/>
                  <a:pt x="151010" y="484173"/>
                  <a:pt x="163230" y="486888"/>
                </a:cubicBezTo>
                <a:cubicBezTo>
                  <a:pt x="186735" y="492111"/>
                  <a:pt x="210871" y="494041"/>
                  <a:pt x="234482" y="498763"/>
                </a:cubicBezTo>
                <a:cubicBezTo>
                  <a:pt x="250486" y="501964"/>
                  <a:pt x="266149" y="506680"/>
                  <a:pt x="281983" y="510639"/>
                </a:cubicBezTo>
                <a:cubicBezTo>
                  <a:pt x="338503" y="548318"/>
                  <a:pt x="295399" y="525352"/>
                  <a:pt x="365110" y="546265"/>
                </a:cubicBezTo>
                <a:cubicBezTo>
                  <a:pt x="389089" y="553459"/>
                  <a:pt x="412611" y="562098"/>
                  <a:pt x="436362" y="570015"/>
                </a:cubicBezTo>
                <a:cubicBezTo>
                  <a:pt x="459205" y="577629"/>
                  <a:pt x="483924" y="577584"/>
                  <a:pt x="507614" y="581891"/>
                </a:cubicBezTo>
                <a:cubicBezTo>
                  <a:pt x="527473" y="585502"/>
                  <a:pt x="547199" y="589808"/>
                  <a:pt x="566991" y="593766"/>
                </a:cubicBezTo>
                <a:cubicBezTo>
                  <a:pt x="717412" y="589808"/>
                  <a:pt x="867780" y="581891"/>
                  <a:pt x="1018253" y="581891"/>
                </a:cubicBezTo>
                <a:cubicBezTo>
                  <a:pt x="1107246" y="581891"/>
                  <a:pt x="1346592" y="595984"/>
                  <a:pt x="1457640" y="605641"/>
                </a:cubicBezTo>
                <a:cubicBezTo>
                  <a:pt x="1493351" y="608746"/>
                  <a:pt x="1528731" y="615472"/>
                  <a:pt x="1564518" y="617517"/>
                </a:cubicBezTo>
                <a:cubicBezTo>
                  <a:pt x="1667346" y="623393"/>
                  <a:pt x="1770398" y="624493"/>
                  <a:pt x="1873277" y="629392"/>
                </a:cubicBezTo>
                <a:cubicBezTo>
                  <a:pt x="1929102" y="632050"/>
                  <a:pt x="2166010" y="647849"/>
                  <a:pt x="2229536" y="653143"/>
                </a:cubicBezTo>
                <a:cubicBezTo>
                  <a:pt x="2269181" y="656447"/>
                  <a:pt x="2308617" y="662079"/>
                  <a:pt x="2348290" y="665018"/>
                </a:cubicBezTo>
                <a:cubicBezTo>
                  <a:pt x="2415515" y="669998"/>
                  <a:pt x="2482877" y="672935"/>
                  <a:pt x="2550170" y="676893"/>
                </a:cubicBezTo>
                <a:lnTo>
                  <a:pt x="3108310" y="665018"/>
                </a:lnTo>
                <a:cubicBezTo>
                  <a:pt x="3124543" y="663327"/>
                  <a:pt x="3115702" y="633210"/>
                  <a:pt x="3120186" y="617517"/>
                </a:cubicBezTo>
                <a:cubicBezTo>
                  <a:pt x="3123625" y="605481"/>
                  <a:pt x="3129346" y="594111"/>
                  <a:pt x="3132061" y="581891"/>
                </a:cubicBezTo>
                <a:cubicBezTo>
                  <a:pt x="3132240" y="581087"/>
                  <a:pt x="3143472" y="490438"/>
                  <a:pt x="3155812" y="475013"/>
                </a:cubicBezTo>
                <a:cubicBezTo>
                  <a:pt x="3164728" y="463868"/>
                  <a:pt x="3177188" y="452069"/>
                  <a:pt x="3191438" y="451262"/>
                </a:cubicBezTo>
                <a:cubicBezTo>
                  <a:pt x="3389083" y="440075"/>
                  <a:pt x="3587282" y="443345"/>
                  <a:pt x="3785204" y="439387"/>
                </a:cubicBezTo>
                <a:cubicBezTo>
                  <a:pt x="3912935" y="429561"/>
                  <a:pt x="4023275" y="419971"/>
                  <a:pt x="4153339" y="415636"/>
                </a:cubicBezTo>
                <a:lnTo>
                  <a:pt x="4652102" y="403761"/>
                </a:lnTo>
                <a:lnTo>
                  <a:pt x="7169671" y="391885"/>
                </a:lnTo>
                <a:cubicBezTo>
                  <a:pt x="7173630" y="376051"/>
                  <a:pt x="7181547" y="360705"/>
                  <a:pt x="7181547" y="344384"/>
                </a:cubicBezTo>
                <a:cubicBezTo>
                  <a:pt x="7181547" y="314255"/>
                  <a:pt x="7174597" y="260447"/>
                  <a:pt x="7145921" y="237506"/>
                </a:cubicBezTo>
                <a:cubicBezTo>
                  <a:pt x="7136146" y="229686"/>
                  <a:pt x="7122170" y="229589"/>
                  <a:pt x="7110295" y="225631"/>
                </a:cubicBezTo>
                <a:cubicBezTo>
                  <a:pt x="6952151" y="120200"/>
                  <a:pt x="7186529" y="271941"/>
                  <a:pt x="7039043" y="190005"/>
                </a:cubicBezTo>
                <a:cubicBezTo>
                  <a:pt x="7014090" y="176143"/>
                  <a:pt x="6991542" y="158338"/>
                  <a:pt x="6967791" y="142504"/>
                </a:cubicBezTo>
                <a:cubicBezTo>
                  <a:pt x="6957376" y="135560"/>
                  <a:pt x="6943361" y="136226"/>
                  <a:pt x="6932165" y="130628"/>
                </a:cubicBezTo>
                <a:cubicBezTo>
                  <a:pt x="6888444" y="108767"/>
                  <a:pt x="6904113" y="97826"/>
                  <a:pt x="6849038" y="95002"/>
                </a:cubicBezTo>
                <a:cubicBezTo>
                  <a:pt x="6710618" y="87903"/>
                  <a:pt x="6571947" y="87085"/>
                  <a:pt x="6433401" y="83127"/>
                </a:cubicBezTo>
                <a:cubicBezTo>
                  <a:pt x="6405692" y="79169"/>
                  <a:pt x="6378125" y="74037"/>
                  <a:pt x="6350274" y="71252"/>
                </a:cubicBezTo>
                <a:cubicBezTo>
                  <a:pt x="6168337" y="53058"/>
                  <a:pt x="6020818" y="41288"/>
                  <a:pt x="5839635" y="35626"/>
                </a:cubicBezTo>
                <a:lnTo>
                  <a:pt x="5317121" y="23750"/>
                </a:lnTo>
                <a:lnTo>
                  <a:pt x="5162741" y="11875"/>
                </a:lnTo>
                <a:cubicBezTo>
                  <a:pt x="5130971" y="8849"/>
                  <a:pt x="5099653" y="0"/>
                  <a:pt x="5067739" y="0"/>
                </a:cubicBezTo>
                <a:lnTo>
                  <a:pt x="3428944" y="11875"/>
                </a:lnTo>
                <a:lnTo>
                  <a:pt x="3167687" y="23750"/>
                </a:lnTo>
                <a:cubicBezTo>
                  <a:pt x="2942956" y="38249"/>
                  <a:pt x="3076643" y="21771"/>
                  <a:pt x="2989557" y="23750"/>
                </a:cubicBezTo>
                <a:close/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6966" y="1356759"/>
            <a:ext cx="3745153" cy="278460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DeleteWithin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kern="0" dirty="0" smtClean="0">
                <a:latin typeface="+mn-lt"/>
                <a:cs typeface="+mn-cs"/>
              </a:rPr>
              <a:t>	If |</a:t>
            </a:r>
            <a:r>
              <a:rPr lang="en-US" altLang="ja-JP" sz="2400" kern="0" dirty="0" smtClean="0">
                <a:solidFill>
                  <a:srgbClr val="0000FF"/>
                </a:solidFill>
                <a:latin typeface="+mn-lt"/>
                <a:cs typeface="+mn-cs"/>
              </a:rPr>
              <a:t>S</a:t>
            </a:r>
            <a:r>
              <a:rPr lang="en-US" altLang="ja-JP" sz="2400" kern="0" dirty="0" smtClean="0">
                <a:latin typeface="+mn-lt"/>
                <a:cs typeface="+mn-cs"/>
              </a:rPr>
              <a:t>|=1 then Return</a:t>
            </a:r>
          </a:p>
          <a:p>
            <a:pPr marL="342900" lvl="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0000FF"/>
                </a:solidFill>
              </a:rPr>
              <a:t>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	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kern="0" dirty="0" smtClean="0"/>
              <a:t>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87526" y="1358252"/>
            <a:ext cx="4913970" cy="278623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DeleteCrossing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/>
            <a:r>
              <a:rPr lang="en-US" altLang="ja-JP" sz="2400" kern="0" dirty="0" smtClean="0"/>
              <a:t>	If |</a:t>
            </a:r>
            <a:r>
              <a:rPr lang="en-US" altLang="ja-JP" sz="2400" kern="0" dirty="0" smtClean="0">
                <a:solidFill>
                  <a:srgbClr val="FF0000"/>
                </a:solidFill>
              </a:rPr>
              <a:t>R</a:t>
            </a:r>
            <a:r>
              <a:rPr lang="en-US" altLang="ja-JP" sz="2400" kern="0" dirty="0" smtClean="0"/>
              <a:t>|=|</a:t>
            </a:r>
            <a:r>
              <a:rPr lang="en-US" altLang="ja-JP" sz="2400" kern="0" dirty="0" smtClean="0">
                <a:solidFill>
                  <a:srgbClr val="0000FF"/>
                </a:solidFill>
              </a:rPr>
              <a:t>S</a:t>
            </a:r>
            <a:r>
              <a:rPr lang="en-US" altLang="ja-JP" sz="2400" kern="0" dirty="0" smtClean="0"/>
              <a:t>|=1</a:t>
            </a:r>
            <a:endParaRPr lang="en-US" altLang="ja-JP" sz="2400" kern="0" dirty="0" smtClean="0">
              <a:solidFill>
                <a:srgbClr val="0000FF"/>
              </a:solidFill>
            </a:endParaRPr>
          </a:p>
          <a:p>
            <a:r>
              <a:rPr lang="en-US" sz="2400" kern="0" spc="-50" dirty="0" smtClean="0">
                <a:latin typeface="+mn-lt"/>
                <a:cs typeface="+mn-cs"/>
              </a:rPr>
              <a:t>         </a:t>
            </a:r>
            <a:r>
              <a:rPr lang="en-US" sz="2400" spc="-50" dirty="0" smtClean="0"/>
              <a:t>Try to delete R-S edge;</a:t>
            </a:r>
            <a:r>
              <a:rPr lang="en-US" sz="1400" spc="-50" dirty="0" smtClean="0"/>
              <a:t> </a:t>
            </a:r>
            <a:r>
              <a:rPr kumimoji="0" lang="en-US" altLang="ja-JP" sz="2400" b="0" u="none" strike="noStrike" kern="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Return</a:t>
            </a:r>
          </a:p>
          <a:p>
            <a:pPr marL="34290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R=R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mtClean="0">
                <a:solidFill>
                  <a:srgbClr val="FF0000"/>
                </a:solidFill>
              </a:rPr>
              <a:t>⋃</a:t>
            </a:r>
            <a:r>
              <a:rPr lang="en-US" altLang="ja-JP" sz="2400" dirty="0" smtClean="0">
                <a:solidFill>
                  <a:srgbClr val="FF0000"/>
                </a:solidFill>
              </a:rPr>
              <a:t>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kern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sz="2400" kern="0" dirty="0" smtClean="0">
                <a:ea typeface="MS PGothic" pitchFamily="34" charset="-128"/>
              </a:rPr>
              <a:t>a</a:t>
            </a:r>
            <a:r>
              <a:rPr lang="en-US" altLang="ja-JP" sz="2400" dirty="0" smtClean="0"/>
              <a:t>nd</a:t>
            </a:r>
            <a:r>
              <a:rPr lang="en-US" altLang="ja-JP" sz="2400" dirty="0" smtClean="0">
                <a:solidFill>
                  <a:srgbClr val="0000FF"/>
                </a:solidFill>
              </a:rPr>
              <a:t> 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 and </a:t>
            </a:r>
            <a:r>
              <a:rPr lang="en-CA" altLang="ja-JP" sz="2400" kern="0" dirty="0" err="1" smtClean="0"/>
              <a:t>j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     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err="1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kern="0" dirty="0" err="1" smtClean="0"/>
              <a:t>,</a:t>
            </a:r>
            <a:r>
              <a:rPr lang="en-US" sz="2400" kern="0" dirty="0" err="1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     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72" name="Oval 145"/>
          <p:cNvSpPr>
            <a:spLocks noChangeArrowheads="1"/>
          </p:cNvSpPr>
          <p:nvPr/>
        </p:nvSpPr>
        <p:spPr bwMode="auto">
          <a:xfrm rot="5400000">
            <a:off x="4478818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Oval 151"/>
          <p:cNvSpPr>
            <a:spLocks noChangeArrowheads="1"/>
          </p:cNvSpPr>
          <p:nvPr/>
        </p:nvSpPr>
        <p:spPr bwMode="auto">
          <a:xfrm rot="5400000">
            <a:off x="4478818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8" name="Oval 152"/>
          <p:cNvSpPr>
            <a:spLocks noChangeArrowheads="1"/>
          </p:cNvSpPr>
          <p:nvPr/>
        </p:nvSpPr>
        <p:spPr bwMode="auto">
          <a:xfrm rot="5400000">
            <a:off x="3999591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9" name="Oval 153"/>
          <p:cNvSpPr>
            <a:spLocks noChangeArrowheads="1"/>
          </p:cNvSpPr>
          <p:nvPr/>
        </p:nvSpPr>
        <p:spPr bwMode="auto">
          <a:xfrm rot="5400000">
            <a:off x="3999591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Oval 154"/>
          <p:cNvSpPr>
            <a:spLocks noChangeArrowheads="1"/>
          </p:cNvSpPr>
          <p:nvPr/>
        </p:nvSpPr>
        <p:spPr bwMode="auto">
          <a:xfrm rot="5400000">
            <a:off x="3488416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6" name="Oval 155"/>
          <p:cNvSpPr>
            <a:spLocks noChangeArrowheads="1"/>
          </p:cNvSpPr>
          <p:nvPr/>
        </p:nvSpPr>
        <p:spPr bwMode="auto">
          <a:xfrm rot="5400000">
            <a:off x="3488416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Oval 156"/>
          <p:cNvSpPr>
            <a:spLocks noChangeArrowheads="1"/>
          </p:cNvSpPr>
          <p:nvPr/>
        </p:nvSpPr>
        <p:spPr bwMode="auto">
          <a:xfrm rot="5400000">
            <a:off x="3009190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8" name="Oval 157"/>
          <p:cNvSpPr>
            <a:spLocks noChangeArrowheads="1"/>
          </p:cNvSpPr>
          <p:nvPr/>
        </p:nvSpPr>
        <p:spPr bwMode="auto">
          <a:xfrm rot="5400000">
            <a:off x="3009190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Oval 158"/>
          <p:cNvSpPr>
            <a:spLocks noChangeArrowheads="1"/>
          </p:cNvSpPr>
          <p:nvPr/>
        </p:nvSpPr>
        <p:spPr bwMode="auto">
          <a:xfrm rot="5400000">
            <a:off x="4478818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Oval 159"/>
          <p:cNvSpPr>
            <a:spLocks noChangeArrowheads="1"/>
          </p:cNvSpPr>
          <p:nvPr/>
        </p:nvSpPr>
        <p:spPr bwMode="auto">
          <a:xfrm rot="5400000">
            <a:off x="4478818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1" name="Oval 160"/>
          <p:cNvSpPr>
            <a:spLocks noChangeArrowheads="1"/>
          </p:cNvSpPr>
          <p:nvPr/>
        </p:nvSpPr>
        <p:spPr bwMode="auto">
          <a:xfrm rot="5400000">
            <a:off x="3999591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Oval 161"/>
          <p:cNvSpPr>
            <a:spLocks noChangeArrowheads="1"/>
          </p:cNvSpPr>
          <p:nvPr/>
        </p:nvSpPr>
        <p:spPr bwMode="auto">
          <a:xfrm rot="5400000">
            <a:off x="3999591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" name="Oval 162"/>
          <p:cNvSpPr>
            <a:spLocks noChangeArrowheads="1"/>
          </p:cNvSpPr>
          <p:nvPr/>
        </p:nvSpPr>
        <p:spPr bwMode="auto">
          <a:xfrm rot="5400000">
            <a:off x="3488416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4" name="Oval 163"/>
          <p:cNvSpPr>
            <a:spLocks noChangeArrowheads="1"/>
          </p:cNvSpPr>
          <p:nvPr/>
        </p:nvSpPr>
        <p:spPr bwMode="auto">
          <a:xfrm rot="5400000">
            <a:off x="3488416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" name="Oval 164"/>
          <p:cNvSpPr>
            <a:spLocks noChangeArrowheads="1"/>
          </p:cNvSpPr>
          <p:nvPr/>
        </p:nvSpPr>
        <p:spPr bwMode="auto">
          <a:xfrm rot="5400000">
            <a:off x="3009190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6" name="Oval 165"/>
          <p:cNvSpPr>
            <a:spLocks noChangeArrowheads="1"/>
          </p:cNvSpPr>
          <p:nvPr/>
        </p:nvSpPr>
        <p:spPr bwMode="auto">
          <a:xfrm rot="5400000">
            <a:off x="3009190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20" name="Straight Connector 181"/>
          <p:cNvCxnSpPr>
            <a:cxnSpLocks noChangeShapeType="1"/>
            <a:stCxn id="104" idx="4"/>
            <a:endCxn id="107" idx="0"/>
          </p:cNvCxnSpPr>
          <p:nvPr/>
        </p:nvCxnSpPr>
        <p:spPr bwMode="auto">
          <a:xfrm rot="10800000">
            <a:off x="3168045" y="4901750"/>
            <a:ext cx="319484" cy="17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1" name="Straight Connector 183"/>
          <p:cNvCxnSpPr>
            <a:cxnSpLocks noChangeShapeType="1"/>
            <a:stCxn id="107" idx="6"/>
            <a:endCxn id="108" idx="2"/>
          </p:cNvCxnSpPr>
          <p:nvPr/>
        </p:nvCxnSpPr>
        <p:spPr bwMode="auto">
          <a:xfrm rot="5400000">
            <a:off x="2928875" y="5141807"/>
            <a:ext cx="319484" cy="8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2874550" y="5667554"/>
            <a:ext cx="876300" cy="102419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3896900" y="4647050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39" name="Straight Connector 181"/>
          <p:cNvCxnSpPr>
            <a:cxnSpLocks noChangeShapeType="1"/>
          </p:cNvCxnSpPr>
          <p:nvPr/>
        </p:nvCxnSpPr>
        <p:spPr bwMode="auto">
          <a:xfrm rot="10800000">
            <a:off x="3173497" y="4901750"/>
            <a:ext cx="319484" cy="177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0" name="Straight Connector 183"/>
          <p:cNvCxnSpPr>
            <a:cxnSpLocks noChangeShapeType="1"/>
          </p:cNvCxnSpPr>
          <p:nvPr/>
        </p:nvCxnSpPr>
        <p:spPr bwMode="auto">
          <a:xfrm rot="5400000">
            <a:off x="2934327" y="5141807"/>
            <a:ext cx="319484" cy="8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2" name="Group 130"/>
          <p:cNvGrpSpPr/>
          <p:nvPr/>
        </p:nvGrpSpPr>
        <p:grpSpPr>
          <a:xfrm>
            <a:off x="4084027" y="4901750"/>
            <a:ext cx="480114" cy="1503352"/>
            <a:chOff x="7174910" y="4486975"/>
            <a:chExt cx="480114" cy="1503352"/>
          </a:xfrm>
        </p:grpSpPr>
        <p:cxnSp>
          <p:nvCxnSpPr>
            <p:cNvPr id="145" name="Straight Connector 167"/>
            <p:cNvCxnSpPr>
              <a:cxnSpLocks noChangeShapeType="1"/>
            </p:cNvCxnSpPr>
            <p:nvPr/>
          </p:nvCxnSpPr>
          <p:spPr bwMode="auto">
            <a:xfrm rot="10800000">
              <a:off x="7254781" y="4486975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6" name="Straight Connector 173"/>
            <p:cNvCxnSpPr>
              <a:cxnSpLocks noChangeShapeType="1"/>
            </p:cNvCxnSpPr>
            <p:nvPr/>
          </p:nvCxnSpPr>
          <p:spPr bwMode="auto">
            <a:xfrm rot="5400000">
              <a:off x="7015612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7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7015612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8" name="Straight Connector 197"/>
            <p:cNvCxnSpPr>
              <a:cxnSpLocks noChangeShapeType="1"/>
            </p:cNvCxnSpPr>
            <p:nvPr/>
          </p:nvCxnSpPr>
          <p:spPr bwMode="auto">
            <a:xfrm rot="10800000" flipH="1" flipV="1">
              <a:off x="7254781" y="5988552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9" name="Straight Connector 199"/>
            <p:cNvCxnSpPr>
              <a:cxnSpLocks noChangeShapeType="1"/>
            </p:cNvCxnSpPr>
            <p:nvPr/>
          </p:nvCxnSpPr>
          <p:spPr bwMode="auto">
            <a:xfrm rot="16200000">
              <a:off x="7494839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50" name="Straight Connector 201"/>
            <p:cNvCxnSpPr>
              <a:cxnSpLocks noChangeShapeType="1"/>
            </p:cNvCxnSpPr>
            <p:nvPr/>
          </p:nvCxnSpPr>
          <p:spPr bwMode="auto">
            <a:xfrm rot="16200000">
              <a:off x="7462890" y="5238207"/>
              <a:ext cx="383381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51" name="Straight Connector 203"/>
            <p:cNvCxnSpPr>
              <a:cxnSpLocks noChangeShapeType="1"/>
            </p:cNvCxnSpPr>
            <p:nvPr/>
          </p:nvCxnSpPr>
          <p:spPr bwMode="auto">
            <a:xfrm rot="16200000">
              <a:off x="7494839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</p:grpSp>
      <p:grpSp>
        <p:nvGrpSpPr>
          <p:cNvPr id="3" name="Group 132"/>
          <p:cNvGrpSpPr/>
          <p:nvPr/>
        </p:nvGrpSpPr>
        <p:grpSpPr>
          <a:xfrm>
            <a:off x="3163735" y="5163550"/>
            <a:ext cx="1355147" cy="1187417"/>
            <a:chOff x="6254618" y="4748775"/>
            <a:chExt cx="1355147" cy="1187417"/>
          </a:xfrm>
        </p:grpSpPr>
        <p:cxnSp>
          <p:nvCxnSpPr>
            <p:cNvPr id="153" name="Straight Connector 175"/>
            <p:cNvCxnSpPr>
              <a:cxnSpLocks noChangeShapeType="1"/>
            </p:cNvCxnSpPr>
            <p:nvPr/>
          </p:nvCxnSpPr>
          <p:spPr bwMode="auto">
            <a:xfrm rot="10800000">
              <a:off x="6743606" y="4966202"/>
              <a:ext cx="351433" cy="1775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54" name="Straight Connector 193"/>
            <p:cNvCxnSpPr>
              <a:cxnSpLocks noChangeShapeType="1"/>
            </p:cNvCxnSpPr>
            <p:nvPr/>
          </p:nvCxnSpPr>
          <p:spPr bwMode="auto">
            <a:xfrm rot="10800000" flipH="1" flipV="1">
              <a:off x="6743606" y="5509325"/>
              <a:ext cx="351433" cy="1775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155" name="Freeform 208"/>
            <p:cNvSpPr>
              <a:spLocks noChangeArrowheads="1"/>
            </p:cNvSpPr>
            <p:nvPr/>
          </p:nvSpPr>
          <p:spPr bwMode="auto">
            <a:xfrm>
              <a:off x="6254618" y="4748775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6" name="Freeform 209"/>
            <p:cNvSpPr>
              <a:spLocks noChangeArrowheads="1"/>
            </p:cNvSpPr>
            <p:nvPr/>
          </p:nvSpPr>
          <p:spPr bwMode="auto">
            <a:xfrm>
              <a:off x="6254618" y="5765800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5139619" y="4802997"/>
            <a:ext cx="28360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DeleteWithin</a:t>
            </a:r>
            <a:r>
              <a:rPr lang="en-US" sz="2800" dirty="0" smtClean="0">
                <a:solidFill>
                  <a:srgbClr val="FF0000"/>
                </a:solidFill>
              </a:rPr>
              <a:t>(S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139619" y="5460222"/>
            <a:ext cx="28360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DeleteWithin</a:t>
            </a:r>
            <a:r>
              <a:rPr lang="en-US" sz="2800" dirty="0" smtClean="0">
                <a:solidFill>
                  <a:srgbClr val="0000FF"/>
                </a:solidFill>
              </a:rPr>
              <a:t>(S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39619" y="6105402"/>
            <a:ext cx="37289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DeleteCrossing</a:t>
            </a:r>
            <a:r>
              <a:rPr lang="en-US" sz="2800" dirty="0" smtClean="0">
                <a:solidFill>
                  <a:srgbClr val="00B050"/>
                </a:solidFill>
              </a:rPr>
              <a:t>(S</a:t>
            </a:r>
            <a:r>
              <a:rPr lang="en-US" sz="2800" baseline="-25000" dirty="0" smtClean="0">
                <a:solidFill>
                  <a:srgbClr val="00B050"/>
                </a:solidFill>
              </a:rPr>
              <a:t>1</a:t>
            </a:r>
            <a:r>
              <a:rPr lang="en-US" sz="2800" dirty="0" smtClean="0">
                <a:solidFill>
                  <a:srgbClr val="00B050"/>
                </a:solidFill>
              </a:rPr>
              <a:t>,S</a:t>
            </a:r>
            <a:r>
              <a:rPr 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74" name="Straight Connector 185"/>
          <p:cNvCxnSpPr>
            <a:cxnSpLocks noChangeShapeType="1"/>
          </p:cNvCxnSpPr>
          <p:nvPr/>
        </p:nvCxnSpPr>
        <p:spPr bwMode="auto">
          <a:xfrm rot="5400000">
            <a:off x="2902754" y="5651007"/>
            <a:ext cx="383381" cy="887"/>
          </a:xfrm>
          <a:prstGeom prst="lin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75" name="Straight Connector 187"/>
          <p:cNvCxnSpPr>
            <a:cxnSpLocks noChangeShapeType="1"/>
          </p:cNvCxnSpPr>
          <p:nvPr/>
        </p:nvCxnSpPr>
        <p:spPr bwMode="auto">
          <a:xfrm rot="5400000">
            <a:off x="2934702" y="6162182"/>
            <a:ext cx="319484" cy="887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" name="Straight Connector 189"/>
          <p:cNvCxnSpPr>
            <a:cxnSpLocks noChangeShapeType="1"/>
          </p:cNvCxnSpPr>
          <p:nvPr/>
        </p:nvCxnSpPr>
        <p:spPr bwMode="auto">
          <a:xfrm rot="10800000" flipH="1" flipV="1">
            <a:off x="3173872" y="6401352"/>
            <a:ext cx="319484" cy="1775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2865025" y="5136000"/>
            <a:ext cx="8763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214851" y="465141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08872" y="5158339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58" name="Straight Connector 183"/>
          <p:cNvCxnSpPr>
            <a:cxnSpLocks noChangeShapeType="1"/>
          </p:cNvCxnSpPr>
          <p:nvPr/>
        </p:nvCxnSpPr>
        <p:spPr bwMode="auto">
          <a:xfrm rot="5400000">
            <a:off x="2934327" y="5143901"/>
            <a:ext cx="319484" cy="887"/>
          </a:xfrm>
          <a:prstGeom prst="lin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874550" y="4649638"/>
            <a:ext cx="876300" cy="101556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93879" y="47500"/>
            <a:ext cx="3745153" cy="12413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FindMatching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  <a:cs typeface="+mn-cs"/>
              </a:rPr>
              <a:t>G=(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+mn-cs"/>
              </a:rPr>
              <a:t>V</a:t>
            </a:r>
            <a:r>
              <a:rPr lang="en-US" sz="2400" kern="0" dirty="0" smtClean="0">
                <a:latin typeface="+mn-lt"/>
                <a:cs typeface="+mn-cs"/>
              </a:rPr>
              <a:t>,E)</a:t>
            </a:r>
            <a:r>
              <a:rPr lang="en-US" sz="1200" kern="0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Construct 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dirty="0" smtClean="0"/>
              <a:t> and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dirty="0" smtClean="0"/>
              <a:t>=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baseline="30000" dirty="0" smtClean="0">
                <a:solidFill>
                  <a:srgbClr val="00B050"/>
                </a:solidFill>
              </a:rPr>
              <a:t>-1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V</a:t>
            </a:r>
            <a:r>
              <a:rPr lang="en-US" sz="2400" kern="0" dirty="0" smtClean="0"/>
              <a:t>)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312690" y="393658"/>
            <a:ext cx="3930555" cy="617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CA" sz="2400" b="1" i="1" dirty="0" smtClean="0">
                <a:solidFill>
                  <a:srgbClr val="FF0000"/>
                </a:solidFill>
              </a:rPr>
              <a:t>Recursively </a:t>
            </a:r>
            <a:r>
              <a:rPr lang="en-CA" sz="2400" dirty="0" smtClean="0"/>
              <a:t>delete edges</a:t>
            </a:r>
            <a:endParaRPr lang="en-CA" sz="2400" dirty="0"/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 bwMode="auto">
          <a:xfrm rot="10800000" flipV="1">
            <a:off x="3084394" y="702417"/>
            <a:ext cx="1228296" cy="29387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8" grpId="0" animBg="1"/>
      <p:bldP spid="79" grpId="0" animBg="1"/>
      <p:bldP spid="109" grpId="0" animBg="1"/>
      <p:bldP spid="110" grpId="0" animBg="1"/>
      <p:bldP spid="111" grpId="0" animBg="1"/>
      <p:bldP spid="112" grpId="0" animBg="1"/>
      <p:bldP spid="134" grpId="0" animBg="1"/>
      <p:bldP spid="135" grpId="0" animBg="1"/>
      <p:bldP spid="161" grpId="0" animBg="1"/>
      <p:bldP spid="161" grpId="1" animBg="1"/>
      <p:bldP spid="162" grpId="0" animBg="1"/>
      <p:bldP spid="162" grpId="1" animBg="1"/>
      <p:bldP spid="56" grpId="0"/>
      <p:bldP spid="57" grpId="0"/>
      <p:bldP spid="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>
            <a:stCxn id="51" idx="0"/>
            <a:endCxn id="51" idx="2"/>
          </p:cNvCxnSpPr>
          <p:nvPr/>
        </p:nvCxnSpPr>
        <p:spPr bwMode="auto">
          <a:xfrm rot="16200000" flipH="1">
            <a:off x="3068944" y="4893394"/>
            <a:ext cx="48751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874550" y="5137149"/>
            <a:ext cx="876300" cy="52805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2874550" y="4649638"/>
            <a:ext cx="876300" cy="4875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6966" y="1356759"/>
            <a:ext cx="3745153" cy="278460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DeleteWithin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kern="0" dirty="0" smtClean="0">
                <a:latin typeface="+mn-lt"/>
                <a:cs typeface="+mn-cs"/>
              </a:rPr>
              <a:t>	If |</a:t>
            </a:r>
            <a:r>
              <a:rPr lang="en-US" altLang="ja-JP" sz="2400" kern="0" dirty="0" smtClean="0">
                <a:solidFill>
                  <a:srgbClr val="0000FF"/>
                </a:solidFill>
                <a:latin typeface="+mn-lt"/>
                <a:cs typeface="+mn-cs"/>
              </a:rPr>
              <a:t>S</a:t>
            </a:r>
            <a:r>
              <a:rPr lang="en-US" altLang="ja-JP" sz="2400" kern="0" dirty="0" smtClean="0">
                <a:latin typeface="+mn-lt"/>
                <a:cs typeface="+mn-cs"/>
              </a:rPr>
              <a:t>|=1 then Return</a:t>
            </a:r>
          </a:p>
          <a:p>
            <a:pPr marL="342900" lvl="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0000FF"/>
                </a:solidFill>
              </a:rPr>
              <a:t>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	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kern="0" dirty="0" smtClean="0"/>
              <a:t>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87526" y="1358252"/>
            <a:ext cx="4913970" cy="278623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DeleteCrossing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/>
            <a:r>
              <a:rPr lang="en-US" altLang="ja-JP" sz="2400" kern="0" dirty="0" smtClean="0"/>
              <a:t>	If |</a:t>
            </a:r>
            <a:r>
              <a:rPr lang="en-US" altLang="ja-JP" sz="2400" kern="0" dirty="0" smtClean="0">
                <a:solidFill>
                  <a:srgbClr val="FF0000"/>
                </a:solidFill>
              </a:rPr>
              <a:t>R</a:t>
            </a:r>
            <a:r>
              <a:rPr lang="en-US" altLang="ja-JP" sz="2400" kern="0" dirty="0" smtClean="0"/>
              <a:t>|=|</a:t>
            </a:r>
            <a:r>
              <a:rPr lang="en-US" altLang="ja-JP" sz="2400" kern="0" dirty="0" smtClean="0">
                <a:solidFill>
                  <a:srgbClr val="0000FF"/>
                </a:solidFill>
              </a:rPr>
              <a:t>S</a:t>
            </a:r>
            <a:r>
              <a:rPr lang="en-US" altLang="ja-JP" sz="2400" kern="0" dirty="0" smtClean="0"/>
              <a:t>|=1</a:t>
            </a:r>
            <a:endParaRPr lang="en-US" altLang="ja-JP" sz="2400" kern="0" dirty="0" smtClean="0">
              <a:solidFill>
                <a:srgbClr val="0000FF"/>
              </a:solidFill>
            </a:endParaRPr>
          </a:p>
          <a:p>
            <a:r>
              <a:rPr lang="en-US" sz="2400" kern="0" spc="-50" dirty="0" smtClean="0">
                <a:latin typeface="+mn-lt"/>
                <a:cs typeface="+mn-cs"/>
              </a:rPr>
              <a:t>         </a:t>
            </a:r>
            <a:r>
              <a:rPr lang="en-US" sz="2400" spc="-50" dirty="0" smtClean="0"/>
              <a:t>Try to delete </a:t>
            </a:r>
            <a:r>
              <a:rPr lang="en-US" sz="2400" spc="-50" dirty="0" smtClean="0">
                <a:solidFill>
                  <a:srgbClr val="FF0000"/>
                </a:solidFill>
              </a:rPr>
              <a:t>R</a:t>
            </a:r>
            <a:r>
              <a:rPr lang="en-US" sz="2400" spc="-50" dirty="0" smtClean="0"/>
              <a:t>-</a:t>
            </a:r>
            <a:r>
              <a:rPr lang="en-US" sz="2400" spc="-50" dirty="0" smtClean="0">
                <a:solidFill>
                  <a:srgbClr val="0000FF"/>
                </a:solidFill>
              </a:rPr>
              <a:t>S</a:t>
            </a:r>
            <a:r>
              <a:rPr lang="en-US" sz="2400" spc="-50" dirty="0" smtClean="0"/>
              <a:t> edge;</a:t>
            </a:r>
            <a:r>
              <a:rPr lang="en-US" sz="1400" spc="-50" dirty="0" smtClean="0"/>
              <a:t> </a:t>
            </a:r>
            <a:r>
              <a:rPr kumimoji="0" lang="en-US" altLang="ja-JP" sz="2400" b="0" u="none" strike="noStrike" kern="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Return</a:t>
            </a:r>
          </a:p>
          <a:p>
            <a:pPr marL="34290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R=R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mtClean="0">
                <a:solidFill>
                  <a:srgbClr val="FF0000"/>
                </a:solidFill>
              </a:rPr>
              <a:t>⋃</a:t>
            </a:r>
            <a:r>
              <a:rPr lang="en-US" altLang="ja-JP" sz="2400" dirty="0" smtClean="0">
                <a:solidFill>
                  <a:srgbClr val="FF0000"/>
                </a:solidFill>
              </a:rPr>
              <a:t>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kern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sz="2400" kern="0" dirty="0" smtClean="0">
                <a:ea typeface="MS PGothic" pitchFamily="34" charset="-128"/>
              </a:rPr>
              <a:t>a</a:t>
            </a:r>
            <a:r>
              <a:rPr lang="en-US" altLang="ja-JP" sz="2400" dirty="0" smtClean="0"/>
              <a:t>nd</a:t>
            </a:r>
            <a:r>
              <a:rPr lang="en-US" altLang="ja-JP" sz="2400" dirty="0" smtClean="0">
                <a:solidFill>
                  <a:srgbClr val="0000FF"/>
                </a:solidFill>
              </a:rPr>
              <a:t> 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 and </a:t>
            </a:r>
            <a:r>
              <a:rPr lang="en-CA" altLang="ja-JP" sz="2400" kern="0" dirty="0" err="1" smtClean="0"/>
              <a:t>j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     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err="1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kern="0" dirty="0" err="1" smtClean="0"/>
              <a:t>,</a:t>
            </a:r>
            <a:r>
              <a:rPr lang="en-US" sz="2400" kern="0" dirty="0" err="1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     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72" name="Oval 145"/>
          <p:cNvSpPr>
            <a:spLocks noChangeArrowheads="1"/>
          </p:cNvSpPr>
          <p:nvPr/>
        </p:nvSpPr>
        <p:spPr bwMode="auto">
          <a:xfrm rot="5400000">
            <a:off x="4478818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" name="Oval 151"/>
          <p:cNvSpPr>
            <a:spLocks noChangeArrowheads="1"/>
          </p:cNvSpPr>
          <p:nvPr/>
        </p:nvSpPr>
        <p:spPr bwMode="auto">
          <a:xfrm rot="5400000">
            <a:off x="4478818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8" name="Oval 152"/>
          <p:cNvSpPr>
            <a:spLocks noChangeArrowheads="1"/>
          </p:cNvSpPr>
          <p:nvPr/>
        </p:nvSpPr>
        <p:spPr bwMode="auto">
          <a:xfrm rot="5400000">
            <a:off x="3999591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9" name="Oval 153"/>
          <p:cNvSpPr>
            <a:spLocks noChangeArrowheads="1"/>
          </p:cNvSpPr>
          <p:nvPr/>
        </p:nvSpPr>
        <p:spPr bwMode="auto">
          <a:xfrm rot="5400000">
            <a:off x="3999591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" name="Oval 154"/>
          <p:cNvSpPr>
            <a:spLocks noChangeArrowheads="1"/>
          </p:cNvSpPr>
          <p:nvPr/>
        </p:nvSpPr>
        <p:spPr bwMode="auto">
          <a:xfrm rot="5400000">
            <a:off x="3488416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6" name="Oval 155"/>
          <p:cNvSpPr>
            <a:spLocks noChangeArrowheads="1"/>
          </p:cNvSpPr>
          <p:nvPr/>
        </p:nvSpPr>
        <p:spPr bwMode="auto">
          <a:xfrm rot="5400000">
            <a:off x="3488416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" name="Oval 156"/>
          <p:cNvSpPr>
            <a:spLocks noChangeArrowheads="1"/>
          </p:cNvSpPr>
          <p:nvPr/>
        </p:nvSpPr>
        <p:spPr bwMode="auto">
          <a:xfrm rot="5400000">
            <a:off x="3009190" y="482276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8" name="Oval 157"/>
          <p:cNvSpPr>
            <a:spLocks noChangeArrowheads="1"/>
          </p:cNvSpPr>
          <p:nvPr/>
        </p:nvSpPr>
        <p:spPr bwMode="auto">
          <a:xfrm rot="5400000">
            <a:off x="3009190" y="530199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" name="Oval 158"/>
          <p:cNvSpPr>
            <a:spLocks noChangeArrowheads="1"/>
          </p:cNvSpPr>
          <p:nvPr/>
        </p:nvSpPr>
        <p:spPr bwMode="auto">
          <a:xfrm rot="5400000">
            <a:off x="4478818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" name="Oval 159"/>
          <p:cNvSpPr>
            <a:spLocks noChangeArrowheads="1"/>
          </p:cNvSpPr>
          <p:nvPr/>
        </p:nvSpPr>
        <p:spPr bwMode="auto">
          <a:xfrm rot="5400000">
            <a:off x="4478818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1" name="Oval 160"/>
          <p:cNvSpPr>
            <a:spLocks noChangeArrowheads="1"/>
          </p:cNvSpPr>
          <p:nvPr/>
        </p:nvSpPr>
        <p:spPr bwMode="auto">
          <a:xfrm rot="5400000">
            <a:off x="3999591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" name="Oval 161"/>
          <p:cNvSpPr>
            <a:spLocks noChangeArrowheads="1"/>
          </p:cNvSpPr>
          <p:nvPr/>
        </p:nvSpPr>
        <p:spPr bwMode="auto">
          <a:xfrm rot="5400000">
            <a:off x="3999591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" name="Oval 162"/>
          <p:cNvSpPr>
            <a:spLocks noChangeArrowheads="1"/>
          </p:cNvSpPr>
          <p:nvPr/>
        </p:nvSpPr>
        <p:spPr bwMode="auto">
          <a:xfrm rot="5400000">
            <a:off x="3488416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4" name="Oval 163"/>
          <p:cNvSpPr>
            <a:spLocks noChangeArrowheads="1"/>
          </p:cNvSpPr>
          <p:nvPr/>
        </p:nvSpPr>
        <p:spPr bwMode="auto">
          <a:xfrm rot="5400000">
            <a:off x="3488416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5" name="Oval 164"/>
          <p:cNvSpPr>
            <a:spLocks noChangeArrowheads="1"/>
          </p:cNvSpPr>
          <p:nvPr/>
        </p:nvSpPr>
        <p:spPr bwMode="auto">
          <a:xfrm rot="5400000">
            <a:off x="3009190" y="5845116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6" name="Oval 165"/>
          <p:cNvSpPr>
            <a:spLocks noChangeArrowheads="1"/>
          </p:cNvSpPr>
          <p:nvPr/>
        </p:nvSpPr>
        <p:spPr bwMode="auto">
          <a:xfrm rot="5400000">
            <a:off x="3009190" y="6324343"/>
            <a:ext cx="159742" cy="15974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20" name="Straight Connector 181"/>
          <p:cNvCxnSpPr>
            <a:cxnSpLocks noChangeShapeType="1"/>
            <a:stCxn id="104" idx="4"/>
            <a:endCxn id="107" idx="0"/>
          </p:cNvCxnSpPr>
          <p:nvPr/>
        </p:nvCxnSpPr>
        <p:spPr bwMode="auto">
          <a:xfrm rot="10800000">
            <a:off x="3168045" y="4901750"/>
            <a:ext cx="319484" cy="17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2874550" y="5667554"/>
            <a:ext cx="876300" cy="102419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3896900" y="4647050"/>
            <a:ext cx="876300" cy="20447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39" name="Straight Connector 181"/>
          <p:cNvCxnSpPr>
            <a:cxnSpLocks noChangeShapeType="1"/>
          </p:cNvCxnSpPr>
          <p:nvPr/>
        </p:nvCxnSpPr>
        <p:spPr bwMode="auto">
          <a:xfrm rot="10800000">
            <a:off x="3173497" y="4901750"/>
            <a:ext cx="319484" cy="177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2" name="Group 130"/>
          <p:cNvGrpSpPr/>
          <p:nvPr/>
        </p:nvGrpSpPr>
        <p:grpSpPr>
          <a:xfrm>
            <a:off x="4084027" y="4901750"/>
            <a:ext cx="480114" cy="1503352"/>
            <a:chOff x="7174910" y="4486975"/>
            <a:chExt cx="480114" cy="1503352"/>
          </a:xfrm>
        </p:grpSpPr>
        <p:cxnSp>
          <p:nvCxnSpPr>
            <p:cNvPr id="145" name="Straight Connector 167"/>
            <p:cNvCxnSpPr>
              <a:cxnSpLocks noChangeShapeType="1"/>
            </p:cNvCxnSpPr>
            <p:nvPr/>
          </p:nvCxnSpPr>
          <p:spPr bwMode="auto">
            <a:xfrm rot="10800000">
              <a:off x="7254781" y="4486975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6" name="Straight Connector 173"/>
            <p:cNvCxnSpPr>
              <a:cxnSpLocks noChangeShapeType="1"/>
            </p:cNvCxnSpPr>
            <p:nvPr/>
          </p:nvCxnSpPr>
          <p:spPr bwMode="auto">
            <a:xfrm rot="5400000">
              <a:off x="7015612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7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7015612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8" name="Straight Connector 197"/>
            <p:cNvCxnSpPr>
              <a:cxnSpLocks noChangeShapeType="1"/>
            </p:cNvCxnSpPr>
            <p:nvPr/>
          </p:nvCxnSpPr>
          <p:spPr bwMode="auto">
            <a:xfrm rot="10800000" flipH="1" flipV="1">
              <a:off x="7254781" y="5988552"/>
              <a:ext cx="319484" cy="1775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9" name="Straight Connector 199"/>
            <p:cNvCxnSpPr>
              <a:cxnSpLocks noChangeShapeType="1"/>
            </p:cNvCxnSpPr>
            <p:nvPr/>
          </p:nvCxnSpPr>
          <p:spPr bwMode="auto">
            <a:xfrm rot="16200000">
              <a:off x="7494839" y="574938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50" name="Straight Connector 201"/>
            <p:cNvCxnSpPr>
              <a:cxnSpLocks noChangeShapeType="1"/>
            </p:cNvCxnSpPr>
            <p:nvPr/>
          </p:nvCxnSpPr>
          <p:spPr bwMode="auto">
            <a:xfrm rot="16200000">
              <a:off x="7462890" y="5238207"/>
              <a:ext cx="383381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51" name="Straight Connector 203"/>
            <p:cNvCxnSpPr>
              <a:cxnSpLocks noChangeShapeType="1"/>
            </p:cNvCxnSpPr>
            <p:nvPr/>
          </p:nvCxnSpPr>
          <p:spPr bwMode="auto">
            <a:xfrm rot="16200000">
              <a:off x="7494839" y="4727032"/>
              <a:ext cx="319484" cy="88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</p:grpSp>
      <p:grpSp>
        <p:nvGrpSpPr>
          <p:cNvPr id="3" name="Group 132"/>
          <p:cNvGrpSpPr/>
          <p:nvPr/>
        </p:nvGrpSpPr>
        <p:grpSpPr>
          <a:xfrm>
            <a:off x="3163735" y="5163550"/>
            <a:ext cx="1355147" cy="1187417"/>
            <a:chOff x="6254618" y="4748775"/>
            <a:chExt cx="1355147" cy="1187417"/>
          </a:xfrm>
        </p:grpSpPr>
        <p:cxnSp>
          <p:nvCxnSpPr>
            <p:cNvPr id="153" name="Straight Connector 175"/>
            <p:cNvCxnSpPr>
              <a:cxnSpLocks noChangeShapeType="1"/>
            </p:cNvCxnSpPr>
            <p:nvPr/>
          </p:nvCxnSpPr>
          <p:spPr bwMode="auto">
            <a:xfrm rot="10800000">
              <a:off x="6743606" y="4966202"/>
              <a:ext cx="351433" cy="1775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54" name="Straight Connector 193"/>
            <p:cNvCxnSpPr>
              <a:cxnSpLocks noChangeShapeType="1"/>
            </p:cNvCxnSpPr>
            <p:nvPr/>
          </p:nvCxnSpPr>
          <p:spPr bwMode="auto">
            <a:xfrm rot="10800000" flipH="1" flipV="1">
              <a:off x="6743606" y="5509325"/>
              <a:ext cx="351433" cy="1775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155" name="Freeform 208"/>
            <p:cNvSpPr>
              <a:spLocks noChangeArrowheads="1"/>
            </p:cNvSpPr>
            <p:nvPr/>
          </p:nvSpPr>
          <p:spPr bwMode="auto">
            <a:xfrm>
              <a:off x="6254618" y="4748775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6" name="Freeform 209"/>
            <p:cNvSpPr>
              <a:spLocks noChangeArrowheads="1"/>
            </p:cNvSpPr>
            <p:nvPr/>
          </p:nvSpPr>
          <p:spPr bwMode="auto">
            <a:xfrm>
              <a:off x="6254618" y="5765800"/>
              <a:ext cx="1355147" cy="170392"/>
            </a:xfrm>
            <a:custGeom>
              <a:avLst/>
              <a:gdLst>
                <a:gd name="T0" fmla="*/ 0 w 2424224"/>
                <a:gd name="T1" fmla="*/ 304799 h 304799"/>
                <a:gd name="T2" fmla="*/ 1190847 w 2424224"/>
                <a:gd name="T3" fmla="*/ 7088 h 304799"/>
                <a:gd name="T4" fmla="*/ 2424224 w 2424224"/>
                <a:gd name="T5" fmla="*/ 262269 h 304799"/>
                <a:gd name="T6" fmla="*/ 0 60000 65536"/>
                <a:gd name="T7" fmla="*/ 0 60000 65536"/>
                <a:gd name="T8" fmla="*/ 0 60000 65536"/>
                <a:gd name="T9" fmla="*/ 0 w 2424224"/>
                <a:gd name="T10" fmla="*/ 0 h 304799"/>
                <a:gd name="T11" fmla="*/ 2424224 w 2424224"/>
                <a:gd name="T12" fmla="*/ 304799 h 304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4224" h="304799">
                  <a:moveTo>
                    <a:pt x="0" y="304799"/>
                  </a:moveTo>
                  <a:cubicBezTo>
                    <a:pt x="393405" y="159487"/>
                    <a:pt x="786810" y="14176"/>
                    <a:pt x="1190847" y="7088"/>
                  </a:cubicBezTo>
                  <a:cubicBezTo>
                    <a:pt x="1594884" y="0"/>
                    <a:pt x="2218661" y="217967"/>
                    <a:pt x="2424224" y="262269"/>
                  </a:cubicBezTo>
                </a:path>
              </a:pathLst>
            </a:cu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5139619" y="4802997"/>
            <a:ext cx="28360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DeleteWithin</a:t>
            </a:r>
            <a:r>
              <a:rPr lang="en-US" sz="2800" dirty="0" smtClean="0">
                <a:solidFill>
                  <a:srgbClr val="FF0000"/>
                </a:solidFill>
              </a:rPr>
              <a:t>(S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139619" y="5460222"/>
            <a:ext cx="28360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DeleteWithin</a:t>
            </a:r>
            <a:r>
              <a:rPr lang="en-US" sz="2800" dirty="0" smtClean="0">
                <a:solidFill>
                  <a:srgbClr val="0000FF"/>
                </a:solidFill>
              </a:rPr>
              <a:t>(S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39619" y="6105402"/>
            <a:ext cx="37289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DeleteCrossing</a:t>
            </a:r>
            <a:r>
              <a:rPr lang="en-US" sz="2800" dirty="0" smtClean="0">
                <a:solidFill>
                  <a:srgbClr val="00B050"/>
                </a:solidFill>
              </a:rPr>
              <a:t>(S</a:t>
            </a:r>
            <a:r>
              <a:rPr lang="en-US" sz="2800" baseline="-25000" dirty="0" smtClean="0">
                <a:solidFill>
                  <a:srgbClr val="00B050"/>
                </a:solidFill>
              </a:rPr>
              <a:t>1</a:t>
            </a:r>
            <a:r>
              <a:rPr lang="en-US" sz="2800" dirty="0" smtClean="0">
                <a:solidFill>
                  <a:srgbClr val="00B050"/>
                </a:solidFill>
              </a:rPr>
              <a:t>,S</a:t>
            </a:r>
            <a:r>
              <a:rPr 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74" name="Straight Connector 185"/>
          <p:cNvCxnSpPr>
            <a:cxnSpLocks noChangeShapeType="1"/>
          </p:cNvCxnSpPr>
          <p:nvPr/>
        </p:nvCxnSpPr>
        <p:spPr bwMode="auto">
          <a:xfrm rot="5400000">
            <a:off x="2902754" y="5651007"/>
            <a:ext cx="383381" cy="887"/>
          </a:xfrm>
          <a:prstGeom prst="lin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75" name="Straight Connector 187"/>
          <p:cNvCxnSpPr>
            <a:cxnSpLocks noChangeShapeType="1"/>
          </p:cNvCxnSpPr>
          <p:nvPr/>
        </p:nvCxnSpPr>
        <p:spPr bwMode="auto">
          <a:xfrm rot="5400000">
            <a:off x="2934702" y="6162182"/>
            <a:ext cx="319484" cy="887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" name="Straight Connector 189"/>
          <p:cNvCxnSpPr>
            <a:cxnSpLocks noChangeShapeType="1"/>
          </p:cNvCxnSpPr>
          <p:nvPr/>
        </p:nvCxnSpPr>
        <p:spPr bwMode="auto">
          <a:xfrm rot="10800000" flipH="1" flipV="1">
            <a:off x="3173872" y="6401352"/>
            <a:ext cx="319484" cy="1775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8" name="Straight Connector 183"/>
          <p:cNvCxnSpPr>
            <a:cxnSpLocks noChangeShapeType="1"/>
          </p:cNvCxnSpPr>
          <p:nvPr/>
        </p:nvCxnSpPr>
        <p:spPr bwMode="auto">
          <a:xfrm rot="5400000">
            <a:off x="2934327" y="5143901"/>
            <a:ext cx="319484" cy="887"/>
          </a:xfrm>
          <a:prstGeom prst="lin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54" name="TextBox 53"/>
          <p:cNvSpPr txBox="1"/>
          <p:nvPr/>
        </p:nvSpPr>
        <p:spPr>
          <a:xfrm>
            <a:off x="2843004" y="4190235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66396" y="4180330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61" name="Straight Connector 181"/>
          <p:cNvCxnSpPr>
            <a:cxnSpLocks noChangeShapeType="1"/>
          </p:cNvCxnSpPr>
          <p:nvPr/>
        </p:nvCxnSpPr>
        <p:spPr bwMode="auto">
          <a:xfrm rot="10800000">
            <a:off x="3172916" y="4907006"/>
            <a:ext cx="319484" cy="1775"/>
          </a:xfrm>
          <a:prstGeom prst="lin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63" name="Freeform 62"/>
          <p:cNvSpPr/>
          <p:nvPr/>
        </p:nvSpPr>
        <p:spPr bwMode="auto">
          <a:xfrm>
            <a:off x="3202676" y="2306472"/>
            <a:ext cx="1533098" cy="2524835"/>
          </a:xfrm>
          <a:custGeom>
            <a:avLst/>
            <a:gdLst>
              <a:gd name="connsiteX0" fmla="*/ 1412543 w 1412543"/>
              <a:gd name="connsiteY0" fmla="*/ 0 h 2524835"/>
              <a:gd name="connsiteX1" fmla="*/ 866632 w 1412543"/>
              <a:gd name="connsiteY1" fmla="*/ 177421 h 2524835"/>
              <a:gd name="connsiteX2" fmla="*/ 143301 w 1412543"/>
              <a:gd name="connsiteY2" fmla="*/ 1064525 h 2524835"/>
              <a:gd name="connsiteX3" fmla="*/ 6823 w 1412543"/>
              <a:gd name="connsiteY3" fmla="*/ 2524835 h 2524835"/>
              <a:gd name="connsiteX0" fmla="*/ 1562668 w 1562668"/>
              <a:gd name="connsiteY0" fmla="*/ 15922 h 2540757"/>
              <a:gd name="connsiteX1" fmla="*/ 1016757 w 1562668"/>
              <a:gd name="connsiteY1" fmla="*/ 193343 h 2540757"/>
              <a:gd name="connsiteX2" fmla="*/ 143301 w 1562668"/>
              <a:gd name="connsiteY2" fmla="*/ 1175982 h 2540757"/>
              <a:gd name="connsiteX3" fmla="*/ 156948 w 1562668"/>
              <a:gd name="connsiteY3" fmla="*/ 2540757 h 2540757"/>
              <a:gd name="connsiteX0" fmla="*/ 1533098 w 1533098"/>
              <a:gd name="connsiteY0" fmla="*/ 0 h 2524835"/>
              <a:gd name="connsiteX1" fmla="*/ 809766 w 1533098"/>
              <a:gd name="connsiteY1" fmla="*/ 341194 h 2524835"/>
              <a:gd name="connsiteX2" fmla="*/ 113731 w 1533098"/>
              <a:gd name="connsiteY2" fmla="*/ 1160060 h 2524835"/>
              <a:gd name="connsiteX3" fmla="*/ 127378 w 1533098"/>
              <a:gd name="connsiteY3" fmla="*/ 2524835 h 252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3098" h="2524835">
                <a:moveTo>
                  <a:pt x="1533098" y="0"/>
                </a:moveTo>
                <a:cubicBezTo>
                  <a:pt x="1365912" y="0"/>
                  <a:pt x="1046327" y="147851"/>
                  <a:pt x="809766" y="341194"/>
                </a:cubicBezTo>
                <a:cubicBezTo>
                  <a:pt x="573205" y="534537"/>
                  <a:pt x="227462" y="796120"/>
                  <a:pt x="113731" y="1160060"/>
                </a:cubicBezTo>
                <a:cubicBezTo>
                  <a:pt x="0" y="1524000"/>
                  <a:pt x="123966" y="1990298"/>
                  <a:pt x="127378" y="252483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/>
          <p:cNvSpPr txBox="1"/>
          <p:nvPr/>
        </p:nvSpPr>
        <p:spPr>
          <a:xfrm>
            <a:off x="4711744" y="2090066"/>
            <a:ext cx="421602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kern="0" spc="-50" dirty="0" smtClean="0"/>
              <a:t> </a:t>
            </a:r>
            <a:r>
              <a:rPr lang="en-US" sz="2400" spc="-50" dirty="0" smtClean="0"/>
              <a:t>Try to delete R-S edge;</a:t>
            </a:r>
            <a:r>
              <a:rPr lang="en-US" sz="1400" spc="-50" dirty="0" smtClean="0"/>
              <a:t> </a:t>
            </a:r>
            <a:r>
              <a:rPr lang="en-US" altLang="ja-JP" sz="2400" kern="0" spc="-50" dirty="0" smtClean="0">
                <a:ea typeface="MS PGothic" pitchFamily="34" charset="-128"/>
              </a:rPr>
              <a:t>Return</a:t>
            </a:r>
            <a:endParaRPr lang="en-CA" sz="2400" dirty="0"/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193879" y="47500"/>
            <a:ext cx="3745153" cy="12413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FindMatching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  <a:cs typeface="+mn-cs"/>
              </a:rPr>
              <a:t>G=(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+mn-cs"/>
              </a:rPr>
              <a:t>V</a:t>
            </a:r>
            <a:r>
              <a:rPr lang="en-US" sz="2400" kern="0" dirty="0" smtClean="0">
                <a:latin typeface="+mn-lt"/>
                <a:cs typeface="+mn-cs"/>
              </a:rPr>
              <a:t>,E)</a:t>
            </a:r>
            <a:r>
              <a:rPr lang="en-US" sz="1200" kern="0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Construct 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dirty="0" smtClean="0"/>
              <a:t> and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dirty="0" smtClean="0"/>
              <a:t>=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baseline="30000" dirty="0" smtClean="0">
                <a:solidFill>
                  <a:srgbClr val="00B050"/>
                </a:solidFill>
              </a:rPr>
              <a:t>-1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V</a:t>
            </a:r>
            <a:r>
              <a:rPr lang="en-US" sz="2400" kern="0" dirty="0" smtClean="0"/>
              <a:t>)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312690" y="393658"/>
            <a:ext cx="3930555" cy="617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CA" sz="2400" b="1" i="1" dirty="0" smtClean="0">
                <a:solidFill>
                  <a:srgbClr val="FF0000"/>
                </a:solidFill>
              </a:rPr>
              <a:t>Recursively </a:t>
            </a:r>
            <a:r>
              <a:rPr lang="en-CA" sz="2400" dirty="0" smtClean="0"/>
              <a:t>delete edges</a:t>
            </a:r>
            <a:endParaRPr lang="en-CA" sz="2400" dirty="0"/>
          </a:p>
        </p:txBody>
      </p:sp>
      <p:cxnSp>
        <p:nvCxnSpPr>
          <p:cNvPr id="57" name="Straight Arrow Connector 56"/>
          <p:cNvCxnSpPr>
            <a:stCxn id="56" idx="1"/>
          </p:cNvCxnSpPr>
          <p:nvPr/>
        </p:nvCxnSpPr>
        <p:spPr bwMode="auto">
          <a:xfrm rot="10800000" flipV="1">
            <a:off x="3084394" y="702417"/>
            <a:ext cx="1228296" cy="29387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9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1" grpId="0" animBg="1"/>
      <p:bldP spid="72" grpId="0" animBg="1"/>
      <p:bldP spid="73" grpId="0" animBg="1"/>
      <p:bldP spid="78" grpId="0" animBg="1"/>
      <p:bldP spid="79" grpId="0" animBg="1"/>
      <p:bldP spid="109" grpId="0" animBg="1"/>
      <p:bldP spid="110" grpId="0" animBg="1"/>
      <p:bldP spid="111" grpId="0" animBg="1"/>
      <p:bldP spid="112" grpId="0" animBg="1"/>
      <p:bldP spid="134" grpId="0" animBg="1"/>
      <p:bldP spid="135" grpId="0" animBg="1"/>
      <p:bldP spid="160" grpId="0" animBg="1"/>
      <p:bldP spid="161" grpId="0" animBg="1"/>
      <p:bldP spid="161" grpId="1" animBg="1"/>
      <p:bldP spid="161" grpId="2" animBg="1"/>
      <p:bldP spid="162" grpId="0" animBg="1"/>
      <p:bldP spid="162" grpId="1" animBg="1"/>
      <p:bldP spid="54" grpId="1"/>
      <p:bldP spid="59" grpId="1"/>
      <p:bldP spid="63" grpId="0" animBg="1"/>
      <p:bldP spid="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733425"/>
          </a:xfrm>
        </p:spPr>
        <p:txBody>
          <a:bodyPr/>
          <a:lstStyle/>
          <a:p>
            <a:pPr eaLnBrk="1" hangingPunct="1"/>
            <a:r>
              <a:rPr lang="en-CA" sz="4000" dirty="0" smtClean="0"/>
              <a:t>Correctness</a:t>
            </a:r>
            <a:endParaRPr lang="en-US" sz="4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5091" y="2104769"/>
            <a:ext cx="3745153" cy="278460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DeleteWithin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kern="0" dirty="0" smtClean="0">
                <a:latin typeface="+mn-lt"/>
                <a:cs typeface="+mn-cs"/>
              </a:rPr>
              <a:t>	If |</a:t>
            </a:r>
            <a:r>
              <a:rPr lang="en-US" altLang="ja-JP" sz="2400" kern="0" dirty="0" smtClean="0">
                <a:solidFill>
                  <a:srgbClr val="0000FF"/>
                </a:solidFill>
                <a:latin typeface="+mn-lt"/>
                <a:cs typeface="+mn-cs"/>
              </a:rPr>
              <a:t>S</a:t>
            </a:r>
            <a:r>
              <a:rPr lang="en-US" altLang="ja-JP" sz="2400" kern="0" dirty="0" smtClean="0">
                <a:latin typeface="+mn-lt"/>
                <a:cs typeface="+mn-cs"/>
              </a:rPr>
              <a:t>|=1 then Return</a:t>
            </a:r>
          </a:p>
          <a:p>
            <a:pPr marL="342900" lvl="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0000FF"/>
                </a:solidFill>
              </a:rPr>
              <a:t>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	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endParaRPr lang="en-US" sz="2400" kern="0" baseline="-25000" dirty="0" smtClean="0">
              <a:solidFill>
                <a:srgbClr val="0000FF"/>
              </a:solidFill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kern="0" dirty="0" smtClean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95341" y="2101932"/>
            <a:ext cx="4854099" cy="278744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DeleteCrossing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/>
            <a:r>
              <a:rPr lang="en-US" altLang="ja-JP" sz="2400" kern="0" dirty="0" smtClean="0">
                <a:latin typeface="+mn-lt"/>
                <a:cs typeface="+mn-cs"/>
              </a:rPr>
              <a:t>	</a:t>
            </a:r>
            <a:r>
              <a:rPr lang="en-US" altLang="ja-JP" sz="2400" kern="0" dirty="0" smtClean="0"/>
              <a:t>If |</a:t>
            </a:r>
            <a:r>
              <a:rPr lang="en-US" altLang="ja-JP" sz="2400" kern="0" dirty="0" smtClean="0">
                <a:solidFill>
                  <a:srgbClr val="FF0000"/>
                </a:solidFill>
              </a:rPr>
              <a:t>R</a:t>
            </a:r>
            <a:r>
              <a:rPr lang="en-US" altLang="ja-JP" sz="2400" kern="0" dirty="0" smtClean="0"/>
              <a:t>|=|</a:t>
            </a:r>
            <a:r>
              <a:rPr lang="en-US" altLang="ja-JP" sz="2400" kern="0" dirty="0" smtClean="0">
                <a:solidFill>
                  <a:srgbClr val="0000FF"/>
                </a:solidFill>
              </a:rPr>
              <a:t>S</a:t>
            </a:r>
            <a:r>
              <a:rPr lang="en-US" altLang="ja-JP" sz="2400" kern="0" dirty="0" smtClean="0"/>
              <a:t>|=1</a:t>
            </a:r>
            <a:endParaRPr lang="en-US" altLang="ja-JP" sz="2400" kern="0" dirty="0" smtClean="0">
              <a:solidFill>
                <a:srgbClr val="0000FF"/>
              </a:solidFill>
            </a:endParaRPr>
          </a:p>
          <a:p>
            <a:r>
              <a:rPr lang="en-US" sz="2400" kern="0" spc="-50" dirty="0" smtClean="0"/>
              <a:t>         </a:t>
            </a:r>
            <a:r>
              <a:rPr lang="en-US" sz="2400" spc="-50" dirty="0" smtClean="0"/>
              <a:t>Try to delete </a:t>
            </a:r>
            <a:r>
              <a:rPr lang="en-US" sz="2400" spc="-50" dirty="0" smtClean="0">
                <a:solidFill>
                  <a:srgbClr val="FF0000"/>
                </a:solidFill>
              </a:rPr>
              <a:t>R</a:t>
            </a:r>
            <a:r>
              <a:rPr lang="en-US" sz="2400" spc="-50" dirty="0" smtClean="0"/>
              <a:t>-</a:t>
            </a:r>
            <a:r>
              <a:rPr lang="en-US" sz="2400" spc="-50" dirty="0" smtClean="0">
                <a:solidFill>
                  <a:srgbClr val="0000FF"/>
                </a:solidFill>
              </a:rPr>
              <a:t>S</a:t>
            </a:r>
            <a:r>
              <a:rPr lang="en-US" sz="2400" spc="-50" dirty="0" smtClean="0"/>
              <a:t> edge;</a:t>
            </a:r>
            <a:r>
              <a:rPr lang="en-US" sz="1400" spc="-50" dirty="0" smtClean="0"/>
              <a:t> </a:t>
            </a:r>
            <a:r>
              <a:rPr lang="en-US" altLang="ja-JP" sz="2400" kern="0" spc="-50" dirty="0" smtClean="0">
                <a:ea typeface="MS PGothic" pitchFamily="34" charset="-128"/>
              </a:rPr>
              <a:t>Return</a:t>
            </a:r>
          </a:p>
          <a:p>
            <a:pPr marL="34290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R=R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mtClean="0">
                <a:solidFill>
                  <a:srgbClr val="FF0000"/>
                </a:solidFill>
              </a:rPr>
              <a:t>⋃</a:t>
            </a:r>
            <a:r>
              <a:rPr lang="en-US" altLang="ja-JP" sz="2400" dirty="0" smtClean="0">
                <a:solidFill>
                  <a:srgbClr val="FF0000"/>
                </a:solidFill>
              </a:rPr>
              <a:t>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kern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sz="2400" kern="0" dirty="0" smtClean="0">
                <a:ea typeface="MS PGothic" pitchFamily="34" charset="-128"/>
              </a:rPr>
              <a:t>a</a:t>
            </a:r>
            <a:r>
              <a:rPr lang="en-US" altLang="ja-JP" sz="2400" dirty="0" smtClean="0"/>
              <a:t>nd</a:t>
            </a:r>
            <a:r>
              <a:rPr lang="en-US" altLang="ja-JP" sz="2400" dirty="0" smtClean="0">
                <a:solidFill>
                  <a:srgbClr val="0000FF"/>
                </a:solidFill>
              </a:rPr>
              <a:t> 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 and </a:t>
            </a:r>
            <a:r>
              <a:rPr lang="en-CA" altLang="ja-JP" sz="2400" kern="0" dirty="0" err="1" smtClean="0"/>
              <a:t>j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	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err="1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kern="0" dirty="0" err="1" smtClean="0"/>
              <a:t>,</a:t>
            </a:r>
            <a:r>
              <a:rPr lang="en-US" sz="2400" kern="0" dirty="0" err="1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	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endParaRPr lang="en-US" sz="2400" kern="0" baseline="-25000" dirty="0" smtClean="0">
              <a:solidFill>
                <a:srgbClr val="0000FF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5091" y="800100"/>
            <a:ext cx="3745153" cy="12413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FindMatching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  <a:cs typeface="+mn-cs"/>
              </a:rPr>
              <a:t>G=(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+mn-cs"/>
              </a:rPr>
              <a:t>V</a:t>
            </a:r>
            <a:r>
              <a:rPr lang="en-US" sz="2400" kern="0" dirty="0" smtClean="0">
                <a:latin typeface="+mn-lt"/>
                <a:cs typeface="+mn-cs"/>
              </a:rPr>
              <a:t>,E)</a:t>
            </a:r>
            <a:r>
              <a:rPr lang="en-US" sz="1200" kern="0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Construct 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dirty="0" smtClean="0"/>
              <a:t> and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dirty="0" smtClean="0"/>
              <a:t>=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baseline="30000" dirty="0" smtClean="0">
                <a:solidFill>
                  <a:srgbClr val="00B050"/>
                </a:solidFill>
              </a:rPr>
              <a:t>-1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V</a:t>
            </a:r>
            <a:r>
              <a:rPr lang="en-US" sz="2400" kern="0" dirty="0" smtClean="0"/>
              <a:t>)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43191" y="4962400"/>
            <a:ext cx="8628434" cy="1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0"/>
              </a:spcBef>
            </a:pPr>
            <a:r>
              <a:rPr lang="en-CA" sz="2800" b="1" dirty="0" smtClean="0"/>
              <a:t>Invariants</a:t>
            </a:r>
            <a:r>
              <a:rPr lang="en-CA" sz="2800" dirty="0" smtClean="0"/>
              <a:t>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sz="2600" dirty="0" smtClean="0"/>
              <a:t>T always non-singular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CA" sz="2600" dirty="0" smtClean="0"/>
              <a:t>In </a:t>
            </a:r>
            <a:r>
              <a:rPr lang="en-US" sz="2600" kern="0" dirty="0" err="1" smtClean="0"/>
              <a:t>DeleteWithin</a:t>
            </a:r>
            <a:r>
              <a:rPr lang="en-US" sz="2600" kern="0" dirty="0" smtClean="0"/>
              <a:t>(</a:t>
            </a:r>
            <a:r>
              <a:rPr lang="en-US" sz="2600" kern="0" dirty="0" smtClean="0">
                <a:solidFill>
                  <a:srgbClr val="0000FF"/>
                </a:solidFill>
              </a:rPr>
              <a:t>S</a:t>
            </a:r>
            <a:r>
              <a:rPr lang="en-US" sz="2600" kern="0" dirty="0" smtClean="0"/>
              <a:t>)</a:t>
            </a:r>
            <a:r>
              <a:rPr lang="en-CA" sz="2600" dirty="0" smtClean="0"/>
              <a:t>, </a:t>
            </a:r>
            <a:r>
              <a:rPr lang="en-CA" sz="2600" dirty="0" smtClean="0">
                <a:solidFill>
                  <a:srgbClr val="00B050"/>
                </a:solidFill>
              </a:rPr>
              <a:t>N</a:t>
            </a:r>
            <a:r>
              <a:rPr lang="en-CA" sz="2600" dirty="0" smtClean="0"/>
              <a:t>[</a:t>
            </a:r>
            <a:r>
              <a:rPr lang="en-CA" sz="2600" dirty="0" smtClean="0">
                <a:solidFill>
                  <a:srgbClr val="0000FF"/>
                </a:solidFill>
              </a:rPr>
              <a:t>S</a:t>
            </a:r>
            <a:r>
              <a:rPr lang="en-CA" sz="2600" dirty="0" smtClean="0"/>
              <a:t>,</a:t>
            </a:r>
            <a:r>
              <a:rPr lang="en-CA" sz="2600" dirty="0" smtClean="0">
                <a:solidFill>
                  <a:srgbClr val="0000FF"/>
                </a:solidFill>
              </a:rPr>
              <a:t>S</a:t>
            </a:r>
            <a:r>
              <a:rPr lang="en-CA" sz="2600" dirty="0" smtClean="0"/>
              <a:t>] = </a:t>
            </a:r>
            <a:r>
              <a:rPr lang="en-CA" sz="2600" dirty="0" smtClean="0">
                <a:solidFill>
                  <a:srgbClr val="00B050"/>
                </a:solidFill>
              </a:rPr>
              <a:t>T</a:t>
            </a:r>
            <a:r>
              <a:rPr lang="en-CA" sz="2600" baseline="30000" dirty="0" smtClean="0">
                <a:solidFill>
                  <a:srgbClr val="00B050"/>
                </a:solidFill>
              </a:rPr>
              <a:t>-1</a:t>
            </a:r>
            <a:r>
              <a:rPr lang="en-CA" sz="2600" dirty="0" smtClean="0"/>
              <a:t>[</a:t>
            </a:r>
            <a:r>
              <a:rPr lang="en-CA" sz="2600" dirty="0" smtClean="0">
                <a:solidFill>
                  <a:srgbClr val="0000FF"/>
                </a:solidFill>
              </a:rPr>
              <a:t>S</a:t>
            </a:r>
            <a:r>
              <a:rPr lang="en-CA" sz="2600" dirty="0" smtClean="0"/>
              <a:t>,</a:t>
            </a:r>
            <a:r>
              <a:rPr lang="en-CA" sz="2600" dirty="0" smtClean="0">
                <a:solidFill>
                  <a:srgbClr val="0000FF"/>
                </a:solidFill>
              </a:rPr>
              <a:t>S</a:t>
            </a:r>
            <a:r>
              <a:rPr lang="en-CA" sz="2600" dirty="0" smtClean="0"/>
              <a:t>]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CA" sz="2600" kern="0" dirty="0" smtClean="0"/>
              <a:t>In </a:t>
            </a:r>
            <a:r>
              <a:rPr lang="en-CA" sz="2600" kern="0" dirty="0" err="1" smtClean="0"/>
              <a:t>DeleteCrossing</a:t>
            </a:r>
            <a:r>
              <a:rPr lang="en-CA" sz="2600" kern="0" dirty="0" smtClean="0"/>
              <a:t>(</a:t>
            </a:r>
            <a:r>
              <a:rPr lang="en-CA" sz="2600" kern="0" dirty="0" smtClean="0">
                <a:solidFill>
                  <a:srgbClr val="FF0000"/>
                </a:solidFill>
              </a:rPr>
              <a:t>R</a:t>
            </a:r>
            <a:r>
              <a:rPr lang="en-CA" sz="2600" kern="0" dirty="0" smtClean="0"/>
              <a:t>,</a:t>
            </a:r>
            <a:r>
              <a:rPr lang="en-CA" sz="2600" kern="0" dirty="0" smtClean="0">
                <a:solidFill>
                  <a:srgbClr val="0000FF"/>
                </a:solidFill>
              </a:rPr>
              <a:t>S</a:t>
            </a:r>
            <a:r>
              <a:rPr lang="en-CA" sz="2600" kern="0" dirty="0" smtClean="0"/>
              <a:t>), </a:t>
            </a:r>
            <a:r>
              <a:rPr lang="en-CA" sz="2600" kern="0" dirty="0" smtClean="0">
                <a:solidFill>
                  <a:srgbClr val="00B050"/>
                </a:solidFill>
              </a:rPr>
              <a:t>N</a:t>
            </a:r>
            <a:r>
              <a:rPr lang="en-CA" sz="2600" kern="0" spc="-150" dirty="0" smtClean="0"/>
              <a:t>[</a:t>
            </a:r>
            <a:r>
              <a:rPr lang="en-CA" sz="2600" kern="0" spc="-150" dirty="0" smtClean="0">
                <a:solidFill>
                  <a:srgbClr val="FF0000"/>
                </a:solidFill>
              </a:rPr>
              <a:t>R</a:t>
            </a:r>
            <a:r>
              <a:rPr lang="ja-JP" altLang="en-US" sz="2000" spc="-150" smtClean="0"/>
              <a:t>⋃</a:t>
            </a:r>
            <a:r>
              <a:rPr lang="en-US" altLang="ja-JP" sz="2600" spc="-150" dirty="0" smtClean="0">
                <a:solidFill>
                  <a:srgbClr val="0000FF"/>
                </a:solidFill>
              </a:rPr>
              <a:t>S</a:t>
            </a:r>
            <a:r>
              <a:rPr lang="en-US" altLang="ja-JP" sz="2600" spc="-150" dirty="0" smtClean="0"/>
              <a:t>,</a:t>
            </a:r>
            <a:r>
              <a:rPr lang="en-CA" sz="2600" kern="0" spc="-150" dirty="0" smtClean="0">
                <a:solidFill>
                  <a:srgbClr val="FF0000"/>
                </a:solidFill>
              </a:rPr>
              <a:t>R</a:t>
            </a:r>
            <a:r>
              <a:rPr lang="ja-JP" altLang="en-US" sz="2000" spc="-150" smtClean="0"/>
              <a:t>⋃</a:t>
            </a:r>
            <a:r>
              <a:rPr lang="en-US" altLang="ja-JP" sz="2600" spc="-150" dirty="0" smtClean="0">
                <a:solidFill>
                  <a:srgbClr val="0000FF"/>
                </a:solidFill>
              </a:rPr>
              <a:t>S</a:t>
            </a:r>
            <a:r>
              <a:rPr lang="en-US" altLang="ja-JP" sz="2600" spc="-150" dirty="0" smtClean="0"/>
              <a:t>] </a:t>
            </a:r>
            <a:r>
              <a:rPr lang="en-US" altLang="ja-JP" sz="2600" dirty="0" smtClean="0"/>
              <a:t>= </a:t>
            </a:r>
            <a:r>
              <a:rPr lang="en-US" altLang="ja-JP" sz="2600" dirty="0" smtClean="0">
                <a:solidFill>
                  <a:srgbClr val="00B050"/>
                </a:solidFill>
              </a:rPr>
              <a:t>T</a:t>
            </a:r>
            <a:r>
              <a:rPr lang="en-US" altLang="ja-JP" sz="2600" baseline="30000" dirty="0" smtClean="0">
                <a:solidFill>
                  <a:srgbClr val="00B050"/>
                </a:solidFill>
              </a:rPr>
              <a:t>-1</a:t>
            </a:r>
            <a:r>
              <a:rPr lang="en-CA" sz="2600" kern="0" spc="-150" dirty="0" smtClean="0"/>
              <a:t>[</a:t>
            </a:r>
            <a:r>
              <a:rPr lang="en-CA" sz="2600" kern="0" spc="-150" dirty="0" smtClean="0">
                <a:solidFill>
                  <a:srgbClr val="FF0000"/>
                </a:solidFill>
              </a:rPr>
              <a:t>R</a:t>
            </a:r>
            <a:r>
              <a:rPr lang="ja-JP" altLang="en-US" sz="2000" spc="-150" smtClean="0"/>
              <a:t>⋃</a:t>
            </a:r>
            <a:r>
              <a:rPr lang="en-US" altLang="ja-JP" sz="2600" spc="-150" dirty="0" smtClean="0">
                <a:solidFill>
                  <a:srgbClr val="0000FF"/>
                </a:solidFill>
              </a:rPr>
              <a:t>S</a:t>
            </a:r>
            <a:r>
              <a:rPr lang="en-US" altLang="ja-JP" sz="2600" spc="-150" dirty="0" smtClean="0"/>
              <a:t>,</a:t>
            </a:r>
            <a:r>
              <a:rPr lang="en-CA" sz="2600" kern="0" spc="-150" dirty="0" smtClean="0">
                <a:solidFill>
                  <a:srgbClr val="FF0000"/>
                </a:solidFill>
              </a:rPr>
              <a:t>R</a:t>
            </a:r>
            <a:r>
              <a:rPr lang="ja-JP" altLang="en-US" sz="2000" spc="-150" smtClean="0"/>
              <a:t>⋃</a:t>
            </a:r>
            <a:r>
              <a:rPr lang="en-US" altLang="ja-JP" sz="2600" spc="-150" dirty="0" smtClean="0">
                <a:solidFill>
                  <a:srgbClr val="0000FF"/>
                </a:solidFill>
              </a:rPr>
              <a:t>S</a:t>
            </a:r>
            <a:r>
              <a:rPr lang="en-US" altLang="ja-JP" sz="2600" spc="-150" dirty="0" smtClean="0"/>
              <a:t>]</a:t>
            </a:r>
            <a:endParaRPr lang="en-US" sz="2600" kern="0" spc="-150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4338212" y="821170"/>
            <a:ext cx="4449528" cy="1067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To make correct decision here, need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smtClean="0">
                <a:latin typeface="cmsy10"/>
              </a:rPr>
              <a:t>[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B050"/>
                </a:solidFill>
              </a:rPr>
              <a:t>,</a:t>
            </a:r>
            <a:r>
              <a:rPr lang="en-US" sz="2400" kern="0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smtClean="0">
                <a:latin typeface="cmsy10"/>
              </a:rPr>
              <a:t>[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 = </a:t>
            </a:r>
            <a:r>
              <a:rPr lang="en-US" altLang="ja-JP" sz="2400" dirty="0" smtClean="0">
                <a:solidFill>
                  <a:srgbClr val="00B050"/>
                </a:solidFill>
              </a:rPr>
              <a:t>T</a:t>
            </a:r>
            <a:r>
              <a:rPr lang="en-US" altLang="ja-JP" sz="2400" baseline="30000" dirty="0" smtClean="0">
                <a:solidFill>
                  <a:srgbClr val="00B050"/>
                </a:solidFill>
              </a:rPr>
              <a:t>-1</a:t>
            </a:r>
            <a:r>
              <a:rPr lang="en-US" sz="2400" kern="0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smtClean="0">
                <a:latin typeface="cmsy10"/>
              </a:rPr>
              <a:t>[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B050"/>
                </a:solidFill>
              </a:rPr>
              <a:t>,</a:t>
            </a:r>
            <a:r>
              <a:rPr lang="en-US" sz="2400" kern="0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smtClean="0">
                <a:latin typeface="cmsy10"/>
              </a:rPr>
              <a:t>[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endParaRPr lang="en-CA" sz="2400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 rot="5400000">
            <a:off x="5934651" y="2303638"/>
            <a:ext cx="1043787" cy="21286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080655" y="3930731"/>
            <a:ext cx="1816523" cy="461665"/>
          </a:xfrm>
          <a:prstGeom prst="rect">
            <a:avLst/>
          </a:prstGeom>
          <a:solidFill>
            <a:srgbClr val="FFFF69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/>
              <a:t>Update </a:t>
            </a:r>
            <a:r>
              <a:rPr lang="en-CA" sz="2400" dirty="0" smtClean="0">
                <a:solidFill>
                  <a:srgbClr val="00B050"/>
                </a:solidFill>
              </a:rPr>
              <a:t>N</a:t>
            </a:r>
            <a:r>
              <a:rPr lang="en-CA" sz="2400" baseline="-25000" dirty="0" smtClean="0">
                <a:solidFill>
                  <a:srgbClr val="0000FF"/>
                </a:solidFill>
              </a:rPr>
              <a:t>S,S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3264" y="4298866"/>
            <a:ext cx="2383986" cy="461665"/>
          </a:xfrm>
          <a:prstGeom prst="rect">
            <a:avLst/>
          </a:prstGeom>
          <a:solidFill>
            <a:srgbClr val="FFFF69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kern="0" dirty="0" smtClean="0"/>
              <a:t>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smtClean="0">
                <a:latin typeface="cmsy10"/>
              </a:rPr>
              <a:t>[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B050"/>
                </a:solidFill>
              </a:rPr>
              <a:t>,</a:t>
            </a:r>
            <a:r>
              <a:rPr lang="en-US" sz="2400" kern="0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smtClean="0">
                <a:latin typeface="cmsy10"/>
              </a:rPr>
              <a:t>[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endParaRPr lang="en-CA" sz="2400" baseline="-25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4900429" y="4317345"/>
            <a:ext cx="876300" cy="8763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6214879" y="4317346"/>
            <a:ext cx="292100" cy="8763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 rot="5400000">
            <a:off x="8355207" y="4404464"/>
            <a:ext cx="283959" cy="839972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0"/>
          <p:cNvGrpSpPr/>
          <p:nvPr/>
        </p:nvGrpSpPr>
        <p:grpSpPr>
          <a:xfrm>
            <a:off x="4512151" y="4500841"/>
            <a:ext cx="3537811" cy="587139"/>
            <a:chOff x="4512151" y="4500841"/>
            <a:chExt cx="3537811" cy="587139"/>
          </a:xfrm>
        </p:grpSpPr>
        <p:sp>
          <p:nvSpPr>
            <p:cNvPr id="49" name="Rectangle 48"/>
            <p:cNvSpPr/>
            <p:nvPr/>
          </p:nvSpPr>
          <p:spPr>
            <a:xfrm>
              <a:off x="5834476" y="4500841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-</a:t>
              </a:r>
              <a:endParaRPr lang="en-US" sz="1600" dirty="0"/>
            </a:p>
          </p:txBody>
        </p:sp>
        <p:sp>
          <p:nvSpPr>
            <p:cNvPr id="51" name="Rectangle 50"/>
            <p:cNvSpPr/>
            <p:nvPr/>
          </p:nvSpPr>
          <p:spPr>
            <a:xfrm flipH="1">
              <a:off x="6570546" y="4503205"/>
              <a:ext cx="3015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32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∙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7169464" y="4503205"/>
              <a:ext cx="3015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32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∙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 flipH="1">
              <a:off x="7748404" y="4503205"/>
              <a:ext cx="3015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32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∙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512151" y="4500841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=</a:t>
              </a:r>
              <a:endParaRPr lang="en-US" sz="1600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456304" y="4682470"/>
              <a:ext cx="292100" cy="292100"/>
            </a:xfrm>
            <a:prstGeom prst="rect">
              <a:avLst/>
            </a:prstGeom>
            <a:solidFill>
              <a:srgbClr val="9900FF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872104" y="4682470"/>
              <a:ext cx="292100" cy="292100"/>
            </a:xfrm>
            <a:prstGeom prst="rect">
              <a:avLst/>
            </a:prstGeom>
            <a:solidFill>
              <a:srgbClr val="9900FF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733425"/>
          </a:xfrm>
        </p:spPr>
        <p:txBody>
          <a:bodyPr/>
          <a:lstStyle/>
          <a:p>
            <a:pPr eaLnBrk="1" hangingPunct="1"/>
            <a:r>
              <a:rPr lang="en-CA" sz="4000" dirty="0" smtClean="0"/>
              <a:t>Updates</a:t>
            </a:r>
            <a:endParaRPr lang="en-US" sz="4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5089" y="2104769"/>
            <a:ext cx="3708141" cy="278460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DeleteWithin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kern="0" dirty="0" smtClean="0">
                <a:latin typeface="+mn-lt"/>
                <a:cs typeface="+mn-cs"/>
              </a:rPr>
              <a:t>	If |</a:t>
            </a:r>
            <a:r>
              <a:rPr lang="en-US" altLang="ja-JP" sz="2400" kern="0" dirty="0" smtClean="0">
                <a:solidFill>
                  <a:srgbClr val="0000FF"/>
                </a:solidFill>
                <a:latin typeface="+mn-lt"/>
                <a:cs typeface="+mn-cs"/>
              </a:rPr>
              <a:t>S</a:t>
            </a:r>
            <a:r>
              <a:rPr lang="en-US" altLang="ja-JP" sz="2400" kern="0" dirty="0" smtClean="0">
                <a:latin typeface="+mn-lt"/>
                <a:cs typeface="+mn-cs"/>
              </a:rPr>
              <a:t>|=1 then Return</a:t>
            </a:r>
          </a:p>
          <a:p>
            <a:pPr marL="342900" lvl="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0000FF"/>
                </a:solidFill>
              </a:rPr>
              <a:t>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	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kern="0" dirty="0" smtClean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95341" y="800132"/>
            <a:ext cx="4854099" cy="408924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DeleteCrossing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/>
            <a:r>
              <a:rPr lang="en-US" altLang="ja-JP" sz="2400" kern="0" dirty="0" smtClean="0">
                <a:latin typeface="+mn-lt"/>
                <a:cs typeface="+mn-cs"/>
              </a:rPr>
              <a:t>	If </a:t>
            </a:r>
            <a:r>
              <a:rPr lang="en-US" altLang="ja-JP" sz="2400" kern="0" dirty="0" smtClean="0"/>
              <a:t>|</a:t>
            </a:r>
            <a:r>
              <a:rPr lang="en-US" altLang="ja-JP" sz="2400" kern="0" dirty="0" smtClean="0">
                <a:solidFill>
                  <a:srgbClr val="FF0000"/>
                </a:solidFill>
              </a:rPr>
              <a:t>R</a:t>
            </a:r>
            <a:r>
              <a:rPr lang="en-US" altLang="ja-JP" sz="2400" kern="0" dirty="0" smtClean="0"/>
              <a:t>|=</a:t>
            </a:r>
            <a:r>
              <a:rPr lang="en-US" altLang="ja-JP" sz="2400" kern="0" dirty="0" smtClean="0">
                <a:latin typeface="+mn-lt"/>
                <a:cs typeface="+mn-cs"/>
              </a:rPr>
              <a:t>|</a:t>
            </a:r>
            <a:r>
              <a:rPr lang="en-US" altLang="ja-JP" sz="2400" kern="0" dirty="0" smtClean="0">
                <a:solidFill>
                  <a:srgbClr val="0000FF"/>
                </a:solidFill>
                <a:latin typeface="+mn-lt"/>
                <a:cs typeface="+mn-cs"/>
              </a:rPr>
              <a:t>S</a:t>
            </a:r>
            <a:r>
              <a:rPr lang="en-US" altLang="ja-JP" sz="2400" kern="0" dirty="0" smtClean="0">
                <a:latin typeface="+mn-lt"/>
                <a:cs typeface="+mn-cs"/>
              </a:rPr>
              <a:t>|=1</a:t>
            </a:r>
          </a:p>
          <a:p>
            <a:pPr marL="342900" lvl="0" indent="-342900"/>
            <a:r>
              <a:rPr lang="en-US" altLang="ja-JP" sz="2400" kern="0" dirty="0" smtClean="0">
                <a:latin typeface="+mn-lt"/>
                <a:cs typeface="+mn-cs"/>
              </a:rPr>
              <a:t>		Let u</a:t>
            </a:r>
            <a:r>
              <a:rPr lang="ja-JP" altLang="en-US" sz="2400" smtClean="0"/>
              <a:t>∈</a:t>
            </a:r>
            <a:r>
              <a:rPr lang="en-US" altLang="ja-JP" sz="2400" dirty="0" smtClean="0">
                <a:solidFill>
                  <a:srgbClr val="FF0000"/>
                </a:solidFill>
              </a:rPr>
              <a:t>R</a:t>
            </a:r>
            <a:r>
              <a:rPr lang="en-US" altLang="ja-JP" sz="2400" dirty="0" smtClean="0"/>
              <a:t> and v</a:t>
            </a:r>
            <a:r>
              <a:rPr lang="ja-JP" altLang="en-US" sz="2400" smtClean="0"/>
              <a:t>∈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endParaRPr lang="en-US" altLang="ja-JP" sz="2400" kern="0" dirty="0" smtClean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/>
            <a:r>
              <a:rPr lang="en-US" sz="2400" kern="0" dirty="0" smtClean="0">
                <a:latin typeface="+mn-lt"/>
                <a:cs typeface="+mn-cs"/>
              </a:rPr>
              <a:t>		</a:t>
            </a:r>
            <a:r>
              <a:rPr lang="en-CA" sz="2400" kern="0" dirty="0" smtClean="0"/>
              <a:t>If </a:t>
            </a:r>
            <a:r>
              <a:rPr lang="en-CA" sz="2400" dirty="0" err="1" smtClean="0">
                <a:solidFill>
                  <a:srgbClr val="00B050"/>
                </a:solidFill>
                <a:sym typeface="Symbol"/>
              </a:rPr>
              <a:t>T</a:t>
            </a:r>
            <a:r>
              <a:rPr lang="en-CA" sz="2400" baseline="-25000" dirty="0" err="1" smtClean="0">
                <a:solidFill>
                  <a:srgbClr val="00B050"/>
                </a:solidFill>
                <a:sym typeface="Symbol"/>
              </a:rPr>
              <a:t>u,v</a:t>
            </a:r>
            <a:r>
              <a:rPr lang="en-CA" dirty="0" smtClean="0">
                <a:sym typeface="Symbol"/>
              </a:rPr>
              <a:t> </a:t>
            </a:r>
            <a:r>
              <a:rPr lang="en-CA" sz="2400" b="1" dirty="0" smtClean="0">
                <a:sym typeface="Symbol"/>
              </a:rPr>
              <a:t></a:t>
            </a:r>
            <a:r>
              <a:rPr lang="en-CA" dirty="0" smtClean="0">
                <a:sym typeface="Symbol"/>
              </a:rPr>
              <a:t> </a:t>
            </a:r>
            <a:r>
              <a:rPr lang="en-CA" sz="2400" dirty="0" smtClean="0">
                <a:sym typeface="Symbol"/>
              </a:rPr>
              <a:t>0 and </a:t>
            </a:r>
            <a:r>
              <a:rPr lang="en-CA" sz="2400" dirty="0" err="1" smtClean="0">
                <a:solidFill>
                  <a:srgbClr val="00B050"/>
                </a:solidFill>
                <a:sym typeface="Symbol"/>
              </a:rPr>
              <a:t>T</a:t>
            </a:r>
            <a:r>
              <a:rPr lang="en-CA" sz="2400" baseline="-25000" dirty="0" err="1" smtClean="0">
                <a:solidFill>
                  <a:srgbClr val="00B050"/>
                </a:solidFill>
                <a:sym typeface="Symbol"/>
              </a:rPr>
              <a:t>u,v</a:t>
            </a:r>
            <a:r>
              <a:rPr lang="en-CA" dirty="0" smtClean="0">
                <a:sym typeface="Symbol"/>
              </a:rPr>
              <a:t> </a:t>
            </a:r>
            <a:r>
              <a:rPr lang="en-CA" sz="2400" b="1" dirty="0" smtClean="0">
                <a:sym typeface="Symbol"/>
              </a:rPr>
              <a:t></a:t>
            </a:r>
            <a:r>
              <a:rPr lang="en-CA" dirty="0" smtClean="0">
                <a:sym typeface="Symbol"/>
              </a:rPr>
              <a:t> </a:t>
            </a:r>
            <a:r>
              <a:rPr lang="en-CA" sz="2400" dirty="0" smtClean="0">
                <a:sym typeface="Symbol"/>
              </a:rPr>
              <a:t>-1/</a:t>
            </a:r>
            <a:r>
              <a:rPr lang="en-CA" sz="2400" dirty="0" err="1" smtClean="0">
                <a:solidFill>
                  <a:srgbClr val="00B050"/>
                </a:solidFill>
                <a:sym typeface="Symbol"/>
              </a:rPr>
              <a:t>N</a:t>
            </a:r>
            <a:r>
              <a:rPr lang="en-CA" sz="2400" baseline="-25000" dirty="0" err="1" smtClean="0">
                <a:solidFill>
                  <a:srgbClr val="00B050"/>
                </a:solidFill>
                <a:sym typeface="Symbol"/>
              </a:rPr>
              <a:t>u,v</a:t>
            </a:r>
            <a:r>
              <a:rPr lang="en-CA" sz="2400" dirty="0" smtClean="0">
                <a:sym typeface="Symbol"/>
              </a:rPr>
              <a:t> </a:t>
            </a:r>
            <a:endParaRPr lang="en-CA" sz="2400" kern="0" dirty="0" smtClean="0"/>
          </a:p>
          <a:p>
            <a:pPr marL="1143000" lvl="2" indent="-228600">
              <a:defRPr/>
            </a:pPr>
            <a:r>
              <a:rPr lang="en-CA" sz="2400" i="1" kern="0" dirty="0" smtClean="0">
                <a:solidFill>
                  <a:srgbClr val="00B050"/>
                </a:solidFill>
              </a:rPr>
              <a:t>	</a:t>
            </a:r>
            <a:r>
              <a:rPr lang="en-CA" sz="2400" dirty="0" smtClean="0">
                <a:solidFill>
                  <a:srgbClr val="00B050"/>
                </a:solidFill>
                <a:sym typeface="Symbol"/>
              </a:rPr>
              <a:t>T</a:t>
            </a:r>
            <a:r>
              <a:rPr lang="en-CA" sz="2400" baseline="-25000" dirty="0" smtClean="0">
                <a:solidFill>
                  <a:srgbClr val="00B050"/>
                </a:solidFill>
                <a:sym typeface="Symbol"/>
              </a:rPr>
              <a:t>{</a:t>
            </a:r>
            <a:r>
              <a:rPr lang="en-CA" sz="2400" baseline="-25000" dirty="0" err="1" smtClean="0">
                <a:solidFill>
                  <a:srgbClr val="00B050"/>
                </a:solidFill>
                <a:sym typeface="Symbol"/>
              </a:rPr>
              <a:t>u,v</a:t>
            </a:r>
            <a:r>
              <a:rPr lang="en-CA" sz="2400" baseline="-25000" dirty="0" smtClean="0">
                <a:solidFill>
                  <a:srgbClr val="00B050"/>
                </a:solidFill>
                <a:sym typeface="Symbol"/>
              </a:rPr>
              <a:t>},{</a:t>
            </a:r>
            <a:r>
              <a:rPr lang="en-CA" sz="2400" baseline="-25000" dirty="0" err="1" smtClean="0">
                <a:solidFill>
                  <a:srgbClr val="00B050"/>
                </a:solidFill>
                <a:sym typeface="Symbol"/>
              </a:rPr>
              <a:t>u,v</a:t>
            </a:r>
            <a:r>
              <a:rPr lang="en-CA" sz="2400" baseline="-25000" dirty="0" smtClean="0">
                <a:solidFill>
                  <a:srgbClr val="00B050"/>
                </a:solidFill>
                <a:sym typeface="Symbol"/>
              </a:rPr>
              <a:t>}</a:t>
            </a:r>
            <a:r>
              <a:rPr lang="en-CA" sz="24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CA" sz="2400" dirty="0" smtClean="0">
                <a:sym typeface="Symbol"/>
              </a:rPr>
              <a:t>:= 0</a:t>
            </a:r>
          </a:p>
          <a:p>
            <a:pPr marL="1143000" lvl="2" indent="-228600">
              <a:defRPr/>
            </a:pPr>
            <a:r>
              <a:rPr lang="en-US" sz="2400" kern="0" dirty="0" smtClean="0"/>
              <a:t>	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endParaRPr lang="en-US" sz="2400" dirty="0" smtClean="0">
              <a:solidFill>
                <a:srgbClr val="FF6969"/>
              </a:solidFill>
              <a:sym typeface="Symbo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	Return</a:t>
            </a:r>
          </a:p>
          <a:p>
            <a:pPr marL="34290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R=R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mtClean="0">
                <a:solidFill>
                  <a:srgbClr val="FF0000"/>
                </a:solidFill>
              </a:rPr>
              <a:t>⋃</a:t>
            </a:r>
            <a:r>
              <a:rPr lang="en-US" altLang="ja-JP" sz="2400" dirty="0" smtClean="0">
                <a:solidFill>
                  <a:srgbClr val="FF0000"/>
                </a:solidFill>
              </a:rPr>
              <a:t>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kern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sz="2400" kern="0" dirty="0" smtClean="0">
                <a:ea typeface="MS PGothic" pitchFamily="34" charset="-128"/>
              </a:rPr>
              <a:t>a</a:t>
            </a:r>
            <a:r>
              <a:rPr lang="en-US" altLang="ja-JP" sz="2400" dirty="0" smtClean="0"/>
              <a:t>nd</a:t>
            </a:r>
            <a:r>
              <a:rPr lang="en-US" altLang="ja-JP" sz="2400" dirty="0" smtClean="0">
                <a:solidFill>
                  <a:srgbClr val="0000FF"/>
                </a:solidFill>
              </a:rPr>
              <a:t> 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 and </a:t>
            </a:r>
            <a:r>
              <a:rPr lang="en-CA" altLang="ja-JP" sz="2400" kern="0" dirty="0" err="1" smtClean="0"/>
              <a:t>j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	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err="1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kern="0" dirty="0" err="1" smtClean="0"/>
              <a:t>,</a:t>
            </a:r>
            <a:r>
              <a:rPr lang="en-US" sz="2400" kern="0" dirty="0" err="1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	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5090" y="800100"/>
            <a:ext cx="3708141" cy="12413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FindMatching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  <a:cs typeface="+mn-cs"/>
              </a:rPr>
              <a:t>G=(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+mn-cs"/>
              </a:rPr>
              <a:t>V</a:t>
            </a:r>
            <a:r>
              <a:rPr lang="en-US" sz="2400" kern="0" dirty="0" smtClean="0">
                <a:latin typeface="+mn-lt"/>
                <a:cs typeface="+mn-cs"/>
              </a:rPr>
              <a:t>,E)</a:t>
            </a:r>
            <a:r>
              <a:rPr lang="en-US" sz="1200" kern="0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Construct 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dirty="0" smtClean="0"/>
              <a:t> and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dirty="0" smtClean="0"/>
              <a:t>=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baseline="30000" dirty="0" smtClean="0">
                <a:solidFill>
                  <a:srgbClr val="00B050"/>
                </a:solidFill>
              </a:rPr>
              <a:t>-1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V</a:t>
            </a:r>
            <a:r>
              <a:rPr lang="en-US" sz="2400" kern="0" dirty="0" smtClean="0"/>
              <a:t>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3191" y="4962400"/>
            <a:ext cx="8628434" cy="1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0"/>
              </a:spcBef>
            </a:pPr>
            <a:r>
              <a:rPr lang="en-CA" sz="2800" b="1" dirty="0" smtClean="0"/>
              <a:t>Invariants</a:t>
            </a:r>
            <a:r>
              <a:rPr lang="en-CA" sz="2800" dirty="0" smtClean="0"/>
              <a:t>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sz="2600" dirty="0" smtClean="0"/>
              <a:t>T always non-singular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CA" sz="2600" dirty="0" smtClean="0"/>
              <a:t>In </a:t>
            </a:r>
            <a:r>
              <a:rPr lang="en-US" sz="2600" kern="0" dirty="0" err="1" smtClean="0"/>
              <a:t>DeleteWithin</a:t>
            </a:r>
            <a:r>
              <a:rPr lang="en-US" sz="2600" kern="0" dirty="0" smtClean="0"/>
              <a:t>(</a:t>
            </a:r>
            <a:r>
              <a:rPr lang="en-US" sz="2600" kern="0" dirty="0" smtClean="0">
                <a:solidFill>
                  <a:srgbClr val="0000FF"/>
                </a:solidFill>
              </a:rPr>
              <a:t>S</a:t>
            </a:r>
            <a:r>
              <a:rPr lang="en-US" sz="2600" kern="0" dirty="0" smtClean="0"/>
              <a:t>)</a:t>
            </a:r>
            <a:r>
              <a:rPr lang="en-CA" sz="2600" dirty="0" smtClean="0"/>
              <a:t>, </a:t>
            </a:r>
            <a:r>
              <a:rPr lang="en-CA" sz="2600" dirty="0" smtClean="0">
                <a:solidFill>
                  <a:srgbClr val="00B050"/>
                </a:solidFill>
              </a:rPr>
              <a:t>N</a:t>
            </a:r>
            <a:r>
              <a:rPr lang="en-CA" sz="2600" dirty="0" smtClean="0"/>
              <a:t>[</a:t>
            </a:r>
            <a:r>
              <a:rPr lang="en-CA" sz="2600" dirty="0" smtClean="0">
                <a:solidFill>
                  <a:srgbClr val="0000FF"/>
                </a:solidFill>
              </a:rPr>
              <a:t>S</a:t>
            </a:r>
            <a:r>
              <a:rPr lang="en-CA" sz="2600" dirty="0" smtClean="0"/>
              <a:t>,</a:t>
            </a:r>
            <a:r>
              <a:rPr lang="en-CA" sz="2600" dirty="0" smtClean="0">
                <a:solidFill>
                  <a:srgbClr val="0000FF"/>
                </a:solidFill>
              </a:rPr>
              <a:t>S</a:t>
            </a:r>
            <a:r>
              <a:rPr lang="en-CA" sz="2600" dirty="0" smtClean="0"/>
              <a:t>] = </a:t>
            </a:r>
            <a:r>
              <a:rPr lang="en-CA" sz="2600" dirty="0" smtClean="0">
                <a:solidFill>
                  <a:srgbClr val="00B050"/>
                </a:solidFill>
              </a:rPr>
              <a:t>T</a:t>
            </a:r>
            <a:r>
              <a:rPr lang="en-CA" sz="2600" baseline="30000" dirty="0" smtClean="0">
                <a:solidFill>
                  <a:srgbClr val="00B050"/>
                </a:solidFill>
              </a:rPr>
              <a:t>-1</a:t>
            </a:r>
            <a:r>
              <a:rPr lang="en-CA" sz="2600" dirty="0" smtClean="0"/>
              <a:t>[</a:t>
            </a:r>
            <a:r>
              <a:rPr lang="en-CA" sz="2600" dirty="0" smtClean="0">
                <a:solidFill>
                  <a:srgbClr val="0000FF"/>
                </a:solidFill>
              </a:rPr>
              <a:t>S</a:t>
            </a:r>
            <a:r>
              <a:rPr lang="en-CA" sz="2600" dirty="0" smtClean="0"/>
              <a:t>,</a:t>
            </a:r>
            <a:r>
              <a:rPr lang="en-CA" sz="2600" dirty="0" smtClean="0">
                <a:solidFill>
                  <a:srgbClr val="0000FF"/>
                </a:solidFill>
              </a:rPr>
              <a:t>S</a:t>
            </a:r>
            <a:r>
              <a:rPr lang="en-CA" sz="2600" dirty="0" smtClean="0"/>
              <a:t>]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CA" sz="2600" kern="0" dirty="0" smtClean="0"/>
              <a:t>In </a:t>
            </a:r>
            <a:r>
              <a:rPr lang="en-CA" sz="2600" kern="0" dirty="0" err="1" smtClean="0"/>
              <a:t>DeleteCrossing</a:t>
            </a:r>
            <a:r>
              <a:rPr lang="en-CA" sz="2600" kern="0" dirty="0" smtClean="0"/>
              <a:t>(</a:t>
            </a:r>
            <a:r>
              <a:rPr lang="en-CA" sz="2600" kern="0" dirty="0" smtClean="0">
                <a:solidFill>
                  <a:srgbClr val="FF0000"/>
                </a:solidFill>
              </a:rPr>
              <a:t>R</a:t>
            </a:r>
            <a:r>
              <a:rPr lang="en-CA" sz="2600" kern="0" dirty="0" smtClean="0"/>
              <a:t>,</a:t>
            </a:r>
            <a:r>
              <a:rPr lang="en-CA" sz="2600" kern="0" dirty="0" smtClean="0">
                <a:solidFill>
                  <a:srgbClr val="0000FF"/>
                </a:solidFill>
              </a:rPr>
              <a:t>S</a:t>
            </a:r>
            <a:r>
              <a:rPr lang="en-CA" sz="2600" kern="0" dirty="0" smtClean="0"/>
              <a:t>), </a:t>
            </a:r>
            <a:r>
              <a:rPr lang="en-CA" sz="2600" kern="0" dirty="0" smtClean="0">
                <a:solidFill>
                  <a:srgbClr val="00B050"/>
                </a:solidFill>
              </a:rPr>
              <a:t>N</a:t>
            </a:r>
            <a:r>
              <a:rPr lang="en-CA" sz="2600" kern="0" spc="-150" dirty="0" smtClean="0"/>
              <a:t>[</a:t>
            </a:r>
            <a:r>
              <a:rPr lang="en-CA" sz="2600" kern="0" spc="-150" dirty="0" smtClean="0">
                <a:solidFill>
                  <a:srgbClr val="FF0000"/>
                </a:solidFill>
              </a:rPr>
              <a:t>R</a:t>
            </a:r>
            <a:r>
              <a:rPr lang="ja-JP" altLang="en-US" sz="2000" spc="-150" smtClean="0"/>
              <a:t>⋃</a:t>
            </a:r>
            <a:r>
              <a:rPr lang="en-US" altLang="ja-JP" sz="2600" spc="-150" dirty="0" smtClean="0">
                <a:solidFill>
                  <a:srgbClr val="0000FF"/>
                </a:solidFill>
              </a:rPr>
              <a:t>S</a:t>
            </a:r>
            <a:r>
              <a:rPr lang="en-US" altLang="ja-JP" sz="2600" spc="-150" dirty="0" smtClean="0"/>
              <a:t>,</a:t>
            </a:r>
            <a:r>
              <a:rPr lang="en-CA" sz="2600" kern="0" spc="-150" dirty="0" smtClean="0">
                <a:solidFill>
                  <a:srgbClr val="FF0000"/>
                </a:solidFill>
              </a:rPr>
              <a:t>R</a:t>
            </a:r>
            <a:r>
              <a:rPr lang="ja-JP" altLang="en-US" sz="2000" spc="-150" smtClean="0"/>
              <a:t>⋃</a:t>
            </a:r>
            <a:r>
              <a:rPr lang="en-US" altLang="ja-JP" sz="2600" spc="-150" dirty="0" smtClean="0">
                <a:solidFill>
                  <a:srgbClr val="0000FF"/>
                </a:solidFill>
              </a:rPr>
              <a:t>S</a:t>
            </a:r>
            <a:r>
              <a:rPr lang="en-US" altLang="ja-JP" sz="2600" spc="-150" dirty="0" smtClean="0"/>
              <a:t>] </a:t>
            </a:r>
            <a:r>
              <a:rPr lang="en-US" altLang="ja-JP" sz="2600" dirty="0" smtClean="0"/>
              <a:t>= </a:t>
            </a:r>
            <a:r>
              <a:rPr lang="en-US" altLang="ja-JP" sz="2600" dirty="0" smtClean="0">
                <a:solidFill>
                  <a:srgbClr val="00B050"/>
                </a:solidFill>
              </a:rPr>
              <a:t>T</a:t>
            </a:r>
            <a:r>
              <a:rPr lang="en-US" altLang="ja-JP" sz="2600" baseline="30000" dirty="0" smtClean="0">
                <a:solidFill>
                  <a:srgbClr val="00B050"/>
                </a:solidFill>
              </a:rPr>
              <a:t>-1</a:t>
            </a:r>
            <a:r>
              <a:rPr lang="en-CA" sz="2600" kern="0" spc="-150" dirty="0" smtClean="0"/>
              <a:t>[</a:t>
            </a:r>
            <a:r>
              <a:rPr lang="en-CA" sz="2600" kern="0" spc="-150" dirty="0" smtClean="0">
                <a:solidFill>
                  <a:srgbClr val="FF0000"/>
                </a:solidFill>
              </a:rPr>
              <a:t>R</a:t>
            </a:r>
            <a:r>
              <a:rPr lang="ja-JP" altLang="en-US" sz="2000" spc="-150" smtClean="0"/>
              <a:t>⋃</a:t>
            </a:r>
            <a:r>
              <a:rPr lang="en-US" altLang="ja-JP" sz="2600" spc="-150" dirty="0" smtClean="0">
                <a:solidFill>
                  <a:srgbClr val="0000FF"/>
                </a:solidFill>
              </a:rPr>
              <a:t>S</a:t>
            </a:r>
            <a:r>
              <a:rPr lang="en-US" altLang="ja-JP" sz="2600" spc="-150" dirty="0" smtClean="0"/>
              <a:t>,</a:t>
            </a:r>
            <a:r>
              <a:rPr lang="en-CA" sz="2600" kern="0" spc="-150" dirty="0" smtClean="0">
                <a:solidFill>
                  <a:srgbClr val="FF0000"/>
                </a:solidFill>
              </a:rPr>
              <a:t>R</a:t>
            </a:r>
            <a:r>
              <a:rPr lang="ja-JP" altLang="en-US" sz="2000" spc="-150" smtClean="0"/>
              <a:t>⋃</a:t>
            </a:r>
            <a:r>
              <a:rPr lang="en-US" altLang="ja-JP" sz="2600" spc="-150" dirty="0" smtClean="0">
                <a:solidFill>
                  <a:srgbClr val="0000FF"/>
                </a:solidFill>
              </a:rPr>
              <a:t>S</a:t>
            </a:r>
            <a:r>
              <a:rPr lang="en-US" altLang="ja-JP" sz="2600" spc="-150" dirty="0" smtClean="0"/>
              <a:t>]</a:t>
            </a:r>
            <a:endParaRPr lang="en-US" sz="2600" kern="0" spc="-150" dirty="0" smtClean="0"/>
          </a:p>
        </p:txBody>
      </p:sp>
      <p:grpSp>
        <p:nvGrpSpPr>
          <p:cNvPr id="3" name="Group 64"/>
          <p:cNvGrpSpPr/>
          <p:nvPr/>
        </p:nvGrpSpPr>
        <p:grpSpPr>
          <a:xfrm>
            <a:off x="4695266" y="69850"/>
            <a:ext cx="3067051" cy="2482850"/>
            <a:chOff x="4695266" y="69850"/>
            <a:chExt cx="3067051" cy="248285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009717" y="800100"/>
              <a:ext cx="1752600" cy="1752600"/>
            </a:xfrm>
            <a:prstGeom prst="rect">
              <a:avLst/>
            </a:prstGeom>
            <a:solidFill>
              <a:srgbClr val="D1EDFF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95266" y="1445280"/>
              <a:ext cx="707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 =</a:t>
              </a:r>
              <a:endParaRPr lang="en-US" sz="2800" dirty="0"/>
            </a:p>
          </p:txBody>
        </p:sp>
        <p:sp>
          <p:nvSpPr>
            <p:cNvPr id="24" name="Left Brace 23"/>
            <p:cNvSpPr/>
            <p:nvPr/>
          </p:nvSpPr>
          <p:spPr bwMode="auto">
            <a:xfrm>
              <a:off x="5571566" y="800100"/>
              <a:ext cx="146051" cy="876300"/>
            </a:xfrm>
            <a:prstGeom prst="leftBrace">
              <a:avLst>
                <a:gd name="adj1" fmla="val 41985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79466" y="104574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</a:t>
              </a:r>
              <a:endParaRPr lang="en-US" sz="1600" dirty="0"/>
            </a:p>
          </p:txBody>
        </p:sp>
        <p:sp>
          <p:nvSpPr>
            <p:cNvPr id="30" name="Left Brace 29"/>
            <p:cNvSpPr/>
            <p:nvPr/>
          </p:nvSpPr>
          <p:spPr bwMode="auto">
            <a:xfrm>
              <a:off x="5863667" y="800100"/>
              <a:ext cx="146051" cy="438150"/>
            </a:xfrm>
            <a:prstGeom prst="leftBrace">
              <a:avLst>
                <a:gd name="adj1" fmla="val 41985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71567" y="873125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  <p:sp>
          <p:nvSpPr>
            <p:cNvPr id="32" name="Left Brace 31"/>
            <p:cNvSpPr/>
            <p:nvPr/>
          </p:nvSpPr>
          <p:spPr bwMode="auto">
            <a:xfrm>
              <a:off x="5863667" y="1238250"/>
              <a:ext cx="146051" cy="438150"/>
            </a:xfrm>
            <a:prstGeom prst="leftBrace">
              <a:avLst>
                <a:gd name="adj1" fmla="val 41985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71567" y="1311275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</a:t>
              </a:r>
              <a:r>
                <a:rPr lang="en-US" sz="1600" baseline="-25000" dirty="0" smtClean="0"/>
                <a:t>2</a:t>
              </a:r>
              <a:endParaRPr lang="en-US" sz="1600" baseline="-25000" dirty="0"/>
            </a:p>
          </p:txBody>
        </p:sp>
        <p:sp>
          <p:nvSpPr>
            <p:cNvPr id="34" name="Left Brace 33"/>
            <p:cNvSpPr/>
            <p:nvPr/>
          </p:nvSpPr>
          <p:spPr bwMode="auto">
            <a:xfrm rot="5400000">
              <a:off x="6374841" y="-3174"/>
              <a:ext cx="146051" cy="876300"/>
            </a:xfrm>
            <a:prstGeom prst="leftBrace">
              <a:avLst>
                <a:gd name="adj1" fmla="val 41985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72995" y="6985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</a:t>
              </a:r>
              <a:endParaRPr lang="en-US" sz="1600" dirty="0"/>
            </a:p>
          </p:txBody>
        </p:sp>
        <p:sp>
          <p:nvSpPr>
            <p:cNvPr id="36" name="Left Brace 35"/>
            <p:cNvSpPr/>
            <p:nvPr/>
          </p:nvSpPr>
          <p:spPr bwMode="auto">
            <a:xfrm rot="5400000">
              <a:off x="6155766" y="508001"/>
              <a:ext cx="146051" cy="438150"/>
            </a:xfrm>
            <a:prstGeom prst="leftBrace">
              <a:avLst>
                <a:gd name="adj1" fmla="val 41985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09717" y="36195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  <p:sp>
          <p:nvSpPr>
            <p:cNvPr id="38" name="Left Brace 37"/>
            <p:cNvSpPr/>
            <p:nvPr/>
          </p:nvSpPr>
          <p:spPr bwMode="auto">
            <a:xfrm rot="5400000">
              <a:off x="6593916" y="508001"/>
              <a:ext cx="146051" cy="438150"/>
            </a:xfrm>
            <a:prstGeom prst="leftBrace">
              <a:avLst>
                <a:gd name="adj1" fmla="val 41985"/>
                <a:gd name="adj2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7867" y="36195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</a:t>
              </a:r>
              <a:r>
                <a:rPr lang="en-US" sz="1600" baseline="-25000" dirty="0" smtClean="0"/>
                <a:t>2</a:t>
              </a:r>
              <a:endParaRPr lang="en-US" sz="1600" baseline="-25000" dirty="0"/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4741073" y="800100"/>
            <a:ext cx="1706794" cy="880507"/>
            <a:chOff x="4741073" y="800100"/>
            <a:chExt cx="1706794" cy="880507"/>
          </a:xfrm>
        </p:grpSpPr>
        <p:sp>
          <p:nvSpPr>
            <p:cNvPr id="11" name="TextBox 10"/>
            <p:cNvSpPr txBox="1"/>
            <p:nvPr/>
          </p:nvSpPr>
          <p:spPr>
            <a:xfrm>
              <a:off x="4741073" y="131127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009717" y="800100"/>
              <a:ext cx="438150" cy="438150"/>
            </a:xfrm>
            <a:prstGeom prst="rect">
              <a:avLst/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3841750" y="2491719"/>
            <a:ext cx="5161991" cy="1679576"/>
            <a:chOff x="3841750" y="2491719"/>
            <a:chExt cx="5161991" cy="1679576"/>
          </a:xfrm>
        </p:grpSpPr>
        <p:sp>
          <p:nvSpPr>
            <p:cNvPr id="29" name="Rectangle 28"/>
            <p:cNvSpPr/>
            <p:nvPr/>
          </p:nvSpPr>
          <p:spPr>
            <a:xfrm>
              <a:off x="5326562" y="3136900"/>
              <a:ext cx="26548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800" b="1" dirty="0" smtClean="0">
                  <a:solidFill>
                    <a:srgbClr val="9900FF"/>
                  </a:solidFill>
                  <a:sym typeface="Symbol"/>
                </a:rPr>
                <a:t></a:t>
              </a:r>
              <a:r>
                <a:rPr lang="en-CA" sz="2800" dirty="0" smtClean="0">
                  <a:sym typeface="Symbol"/>
                </a:rPr>
                <a:t> := </a:t>
              </a:r>
              <a:r>
                <a:rPr lang="en-CA" sz="2800" dirty="0" smtClean="0">
                  <a:solidFill>
                    <a:srgbClr val="0000FF"/>
                  </a:solidFill>
                  <a:sym typeface="Symbol"/>
                </a:rPr>
                <a:t>T</a:t>
              </a:r>
              <a:r>
                <a:rPr lang="en-CA" sz="2800" baseline="-25000" dirty="0" smtClean="0">
                  <a:solidFill>
                    <a:srgbClr val="0000FF"/>
                  </a:solidFill>
                  <a:sym typeface="Symbol"/>
                </a:rPr>
                <a:t>S</a:t>
              </a:r>
              <a:r>
                <a:rPr lang="en-CA" sz="2000" baseline="-40000" dirty="0" smtClean="0">
                  <a:solidFill>
                    <a:srgbClr val="0000FF"/>
                  </a:solidFill>
                  <a:sym typeface="Symbol"/>
                </a:rPr>
                <a:t>1</a:t>
              </a:r>
              <a:r>
                <a:rPr lang="en-CA" sz="2800" baseline="-25000" dirty="0" smtClean="0">
                  <a:solidFill>
                    <a:srgbClr val="0000FF"/>
                  </a:solidFill>
                  <a:sym typeface="Symbol"/>
                </a:rPr>
                <a:t>,S</a:t>
              </a:r>
              <a:r>
                <a:rPr lang="en-CA" sz="2000" baseline="-40000" dirty="0" smtClean="0">
                  <a:solidFill>
                    <a:srgbClr val="0000FF"/>
                  </a:solidFill>
                  <a:sym typeface="Symbol"/>
                </a:rPr>
                <a:t>1</a:t>
              </a:r>
              <a:r>
                <a:rPr lang="en-CA" sz="2800" dirty="0" smtClean="0">
                  <a:sym typeface="Symbol"/>
                </a:rPr>
                <a:t>-</a:t>
              </a:r>
              <a:r>
                <a:rPr lang="en-CA" sz="2800" dirty="0" smtClean="0">
                  <a:solidFill>
                    <a:srgbClr val="3399FF"/>
                  </a:solidFill>
                  <a:sym typeface="Symbol"/>
                </a:rPr>
                <a:t>T</a:t>
              </a:r>
              <a:r>
                <a:rPr lang="en-CA" sz="2800" baseline="-25000" dirty="0" smtClean="0">
                  <a:solidFill>
                    <a:srgbClr val="3399FF"/>
                  </a:solidFill>
                  <a:sym typeface="Symbol"/>
                </a:rPr>
                <a:t>S</a:t>
              </a:r>
              <a:r>
                <a:rPr lang="en-CA" sz="2000" baseline="-40000" dirty="0" smtClean="0">
                  <a:solidFill>
                    <a:srgbClr val="3399FF"/>
                  </a:solidFill>
                  <a:sym typeface="Symbol"/>
                </a:rPr>
                <a:t>1</a:t>
              </a:r>
              <a:r>
                <a:rPr lang="en-CA" sz="2800" baseline="-25000" dirty="0" smtClean="0">
                  <a:solidFill>
                    <a:srgbClr val="3399FF"/>
                  </a:solidFill>
                  <a:sym typeface="Symbol"/>
                </a:rPr>
                <a:t>,S</a:t>
              </a:r>
              <a:r>
                <a:rPr lang="en-CA" sz="2000" baseline="-40000" dirty="0" smtClean="0">
                  <a:solidFill>
                    <a:srgbClr val="3399FF"/>
                  </a:solidFill>
                  <a:sym typeface="Symbol"/>
                </a:rPr>
                <a:t>1</a:t>
              </a:r>
              <a:endParaRPr lang="en-US" sz="2800" baseline="-40000" dirty="0">
                <a:solidFill>
                  <a:srgbClr val="3399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41750" y="3648075"/>
              <a:ext cx="51619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eaLnBrk="0" hangingPunct="0">
                <a:spcBef>
                  <a:spcPct val="20000"/>
                </a:spcBef>
              </a:pPr>
              <a:r>
                <a:rPr lang="en-US" sz="2800" kern="0" dirty="0" smtClean="0">
                  <a:solidFill>
                    <a:srgbClr val="FF0000"/>
                  </a:solidFill>
                  <a:latin typeface="Arial"/>
                  <a:cs typeface="Arial"/>
                </a:rPr>
                <a:t>N</a:t>
              </a:r>
              <a:r>
                <a:rPr lang="en-US" sz="16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:=</a:t>
              </a:r>
              <a:r>
                <a:rPr lang="en-US" sz="16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2800" kern="0" dirty="0" smtClean="0">
                  <a:solidFill>
                    <a:srgbClr val="FF6969"/>
                  </a:solidFill>
                  <a:latin typeface="Arial"/>
                  <a:cs typeface="Arial"/>
                  <a:sym typeface="Symbol"/>
                </a:rPr>
                <a:t>N</a:t>
              </a:r>
              <a:r>
                <a:rPr lang="en-US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-</a:t>
              </a:r>
              <a:r>
                <a:rPr lang="en-US" sz="2800" kern="0" spc="-150" dirty="0" smtClean="0">
                  <a:solidFill>
                    <a:srgbClr val="FF6969"/>
                  </a:solidFill>
                  <a:latin typeface="Arial"/>
                  <a:cs typeface="Arial"/>
                </a:rPr>
                <a:t>N</a:t>
              </a:r>
              <a:r>
                <a:rPr lang="en-US" sz="3600" kern="0" spc="-150" baseline="-28000" dirty="0" smtClean="0">
                  <a:solidFill>
                    <a:srgbClr val="FF6969"/>
                  </a:solidFill>
                  <a:latin typeface="Arial"/>
                  <a:cs typeface="Arial"/>
                </a:rPr>
                <a:t>*</a:t>
              </a:r>
              <a:r>
                <a:rPr lang="en-US" sz="3600" kern="0" spc="-150" baseline="-14000" dirty="0" smtClean="0">
                  <a:solidFill>
                    <a:srgbClr val="FF6969"/>
                  </a:solidFill>
                  <a:latin typeface="Arial"/>
                  <a:cs typeface="Arial"/>
                </a:rPr>
                <a:t>,</a:t>
              </a:r>
              <a:r>
                <a:rPr lang="en-CA" sz="3200" spc="-150" baseline="-25000" dirty="0" smtClean="0">
                  <a:solidFill>
                    <a:srgbClr val="FF5D5D"/>
                  </a:solidFill>
                  <a:sym typeface="Symbol"/>
                </a:rPr>
                <a:t>S</a:t>
              </a:r>
              <a:r>
                <a:rPr lang="en-CA" sz="2800" spc="-150" baseline="-40000" dirty="0" smtClean="0">
                  <a:solidFill>
                    <a:srgbClr val="FF5D5D"/>
                  </a:solidFill>
                  <a:sym typeface="Symbol"/>
                </a:rPr>
                <a:t>1</a:t>
              </a:r>
              <a:r>
                <a:rPr lang="en-CA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∙</a:t>
              </a:r>
              <a:r>
                <a:rPr lang="en-US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(I+</a:t>
              </a:r>
              <a:r>
                <a:rPr lang="en-CA" sz="2800" b="1" kern="0" dirty="0" smtClean="0">
                  <a:solidFill>
                    <a:srgbClr val="9900FF"/>
                  </a:solidFill>
                  <a:latin typeface="Arial"/>
                  <a:cs typeface="Arial"/>
                  <a:sym typeface="Symbol"/>
                </a:rPr>
                <a:t></a:t>
              </a:r>
              <a:r>
                <a:rPr lang="en-CA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∙</a:t>
              </a:r>
              <a:r>
                <a:rPr lang="en-CA" sz="2800" kern="0" spc="-150" dirty="0" smtClean="0">
                  <a:solidFill>
                    <a:srgbClr val="FF6969"/>
                  </a:solidFill>
                  <a:latin typeface="Arial"/>
                  <a:cs typeface="Arial"/>
                  <a:sym typeface="Symbol"/>
                </a:rPr>
                <a:t>N</a:t>
              </a:r>
              <a:r>
                <a:rPr lang="en-CA" sz="3200" spc="-150" baseline="-25000" dirty="0" smtClean="0">
                  <a:solidFill>
                    <a:srgbClr val="FF5D5D"/>
                  </a:solidFill>
                  <a:sym typeface="Symbol"/>
                </a:rPr>
                <a:t>S</a:t>
              </a:r>
              <a:r>
                <a:rPr lang="en-CA" sz="2800" spc="-150" baseline="-40000" dirty="0" smtClean="0">
                  <a:solidFill>
                    <a:srgbClr val="FF5D5D"/>
                  </a:solidFill>
                  <a:sym typeface="Symbol"/>
                </a:rPr>
                <a:t>1</a:t>
              </a:r>
              <a:r>
                <a:rPr lang="en-CA" sz="3600" kern="0" spc="-150" baseline="-14000" dirty="0" smtClean="0">
                  <a:solidFill>
                    <a:srgbClr val="FF5D5D"/>
                  </a:solidFill>
                  <a:latin typeface="Arial"/>
                  <a:cs typeface="Arial"/>
                  <a:sym typeface="Symbol"/>
                </a:rPr>
                <a:t>,</a:t>
              </a:r>
              <a:r>
                <a:rPr lang="en-CA" sz="3200" spc="-150" baseline="-25000" dirty="0" smtClean="0">
                  <a:solidFill>
                    <a:srgbClr val="FF5D5D"/>
                  </a:solidFill>
                  <a:sym typeface="Symbol"/>
                </a:rPr>
                <a:t>S</a:t>
              </a:r>
              <a:r>
                <a:rPr lang="en-CA" sz="2800" spc="-150" baseline="-40000" dirty="0" smtClean="0">
                  <a:solidFill>
                    <a:srgbClr val="FF5D5D"/>
                  </a:solidFill>
                  <a:sym typeface="Symbol"/>
                </a:rPr>
                <a:t>1</a:t>
              </a:r>
              <a:r>
                <a:rPr lang="en-US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)</a:t>
              </a:r>
              <a:r>
                <a:rPr lang="en-US" sz="2800" kern="0" baseline="30000" dirty="0" smtClean="0">
                  <a:solidFill>
                    <a:srgbClr val="000000"/>
                  </a:solidFill>
                  <a:latin typeface="Arial"/>
                  <a:cs typeface="Arial"/>
                </a:rPr>
                <a:t>-1</a:t>
              </a:r>
              <a:r>
                <a:rPr lang="en-CA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∙</a:t>
              </a:r>
              <a:r>
                <a:rPr lang="en-CA" sz="2800" b="1" kern="0" dirty="0" smtClean="0">
                  <a:solidFill>
                    <a:srgbClr val="9900FF"/>
                  </a:solidFill>
                  <a:latin typeface="Arial"/>
                  <a:cs typeface="Arial"/>
                  <a:sym typeface="Symbol"/>
                </a:rPr>
                <a:t></a:t>
              </a:r>
              <a:r>
                <a:rPr lang="en-CA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∙</a:t>
              </a:r>
              <a:r>
                <a:rPr lang="en-US" sz="2800" kern="0" spc="-150" dirty="0" smtClean="0">
                  <a:solidFill>
                    <a:srgbClr val="FF6969"/>
                  </a:solidFill>
                  <a:latin typeface="Arial"/>
                  <a:cs typeface="Arial"/>
                </a:rPr>
                <a:t>N</a:t>
              </a:r>
              <a:r>
                <a:rPr lang="en-CA" sz="3200" spc="-150" baseline="-25000" dirty="0" smtClean="0">
                  <a:solidFill>
                    <a:srgbClr val="FF5D5D"/>
                  </a:solidFill>
                  <a:sym typeface="Symbol"/>
                </a:rPr>
                <a:t>S</a:t>
              </a:r>
              <a:r>
                <a:rPr lang="en-CA" sz="2800" spc="-150" baseline="-40000" dirty="0" smtClean="0">
                  <a:solidFill>
                    <a:srgbClr val="FF5D5D"/>
                  </a:solidFill>
                  <a:sym typeface="Symbol"/>
                </a:rPr>
                <a:t>1</a:t>
              </a:r>
              <a:r>
                <a:rPr lang="en-CA" sz="3600" kern="0" spc="-150" baseline="-14000" dirty="0" smtClean="0">
                  <a:solidFill>
                    <a:srgbClr val="FF5D5D"/>
                  </a:solidFill>
                  <a:latin typeface="Arial"/>
                  <a:cs typeface="Arial"/>
                  <a:sym typeface="Symbol"/>
                </a:rPr>
                <a:t>,</a:t>
              </a:r>
              <a:r>
                <a:rPr lang="en-US" sz="3600" kern="0" spc="-150" baseline="-28000" dirty="0" smtClean="0">
                  <a:solidFill>
                    <a:srgbClr val="FF5D5D"/>
                  </a:solidFill>
                  <a:latin typeface="Arial"/>
                  <a:cs typeface="Arial"/>
                </a:rPr>
                <a:t>*</a:t>
              </a:r>
              <a:endParaRPr lang="en-US" sz="2800" kern="0" spc="-150" baseline="30000" dirty="0" smtClean="0">
                <a:solidFill>
                  <a:srgbClr val="FF5D5D"/>
                </a:solidFill>
                <a:latin typeface="Arial"/>
                <a:cs typeface="Aria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79466" y="2625724"/>
              <a:ext cx="32260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800" kern="0" dirty="0" smtClean="0">
                  <a:solidFill>
                    <a:srgbClr val="FF6969"/>
                  </a:solidFill>
                  <a:latin typeface="Arial"/>
                  <a:cs typeface="Arial"/>
                  <a:sym typeface="Symbol"/>
                </a:rPr>
                <a:t>N</a:t>
              </a:r>
              <a:r>
                <a:rPr lang="en-US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 := </a:t>
              </a:r>
              <a:r>
                <a:rPr lang="en-US" sz="2800" dirty="0" smtClean="0">
                  <a:solidFill>
                    <a:srgbClr val="3399FF"/>
                  </a:solidFill>
                  <a:sym typeface="Symbol"/>
                </a:rPr>
                <a:t>T</a:t>
              </a:r>
              <a:r>
                <a:rPr lang="en-US" sz="2800" baseline="30000" dirty="0" smtClean="0">
                  <a:solidFill>
                    <a:srgbClr val="3399FF"/>
                  </a:solidFill>
                  <a:sym typeface="Symbol"/>
                </a:rPr>
                <a:t>-1</a:t>
              </a:r>
              <a:r>
                <a:rPr lang="en-US" sz="2400" dirty="0" smtClean="0">
                  <a:sym typeface="Symbol"/>
                </a:rPr>
                <a:t>      </a:t>
              </a:r>
              <a:r>
                <a:rPr lang="en-US" sz="2800" kern="0" dirty="0" smtClean="0">
                  <a:solidFill>
                    <a:srgbClr val="FF0000"/>
                  </a:solidFill>
                  <a:latin typeface="Arial"/>
                  <a:cs typeface="Arial"/>
                  <a:sym typeface="Symbol"/>
                </a:rPr>
                <a:t>N</a:t>
              </a:r>
              <a:r>
                <a:rPr lang="en-US" sz="28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 := </a:t>
              </a:r>
              <a:r>
                <a:rPr lang="en-US" sz="2800" dirty="0" smtClean="0">
                  <a:solidFill>
                    <a:srgbClr val="0000FF"/>
                  </a:solidFill>
                  <a:sym typeface="Symbol"/>
                </a:rPr>
                <a:t>T</a:t>
              </a:r>
              <a:r>
                <a:rPr lang="en-US" sz="2800" baseline="30000" dirty="0" smtClean="0">
                  <a:solidFill>
                    <a:srgbClr val="0000FF"/>
                  </a:solidFill>
                  <a:sym typeface="Symbol"/>
                </a:rPr>
                <a:t>-1</a:t>
              </a:r>
              <a:r>
                <a:rPr lang="en-US" sz="2400" dirty="0" smtClean="0">
                  <a:solidFill>
                    <a:srgbClr val="0000FF"/>
                  </a:solidFill>
                  <a:sym typeface="Symbol"/>
                </a:rPr>
                <a:t>  </a:t>
              </a:r>
              <a:endParaRPr lang="en-US" sz="2800" baseline="30000" dirty="0" smtClean="0">
                <a:solidFill>
                  <a:srgbClr val="0000FF"/>
                </a:solidFill>
                <a:sym typeface="Symbo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82741" y="299085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~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62316" y="249171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~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04848" y="249171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~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4900429" y="4317345"/>
            <a:ext cx="3614922" cy="649764"/>
            <a:chOff x="4900429" y="4317345"/>
            <a:chExt cx="3614922" cy="649764"/>
          </a:xfrm>
        </p:grpSpPr>
        <p:sp>
          <p:nvSpPr>
            <p:cNvPr id="58" name="Rectangle 57"/>
            <p:cNvSpPr/>
            <p:nvPr/>
          </p:nvSpPr>
          <p:spPr bwMode="auto">
            <a:xfrm>
              <a:off x="4900429" y="4317346"/>
              <a:ext cx="452717" cy="438150"/>
            </a:xfrm>
            <a:prstGeom prst="rect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214879" y="4317345"/>
              <a:ext cx="284638" cy="445610"/>
            </a:xfrm>
            <a:prstGeom prst="rect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 rot="5400000">
              <a:off x="8153957" y="4605716"/>
              <a:ext cx="284637" cy="438150"/>
            </a:xfrm>
            <a:prstGeom prst="rect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174386" y="5158085"/>
            <a:ext cx="319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required: O(|S|</a:t>
            </a:r>
            <a:r>
              <a:rPr lang="en-CA" sz="2400" baseline="30000" dirty="0" smtClean="0">
                <a:sym typeface="Symbol"/>
              </a:rPr>
              <a:t>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3841750" y="3648075"/>
            <a:ext cx="53479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2800" kern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3200" b="1" kern="0" spc="-300" baseline="-250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3200" kern="0" spc="-300" baseline="-25000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en-US" sz="3200" b="1" kern="0" spc="-300" baseline="-250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:=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kern="0" spc="-300" dirty="0" smtClean="0">
                <a:solidFill>
                  <a:srgbClr val="FF6969"/>
                </a:solidFill>
                <a:latin typeface="Arial"/>
                <a:cs typeface="Arial"/>
                <a:sym typeface="Symbol"/>
              </a:rPr>
              <a:t>N</a:t>
            </a:r>
            <a:r>
              <a:rPr lang="en-US" sz="3200" b="1" kern="0" spc="-300" baseline="-25000" dirty="0" smtClean="0">
                <a:solidFill>
                  <a:srgbClr val="FF6969"/>
                </a:solidFill>
                <a:latin typeface="Arial"/>
                <a:cs typeface="Arial"/>
                <a:sym typeface="Symbol"/>
              </a:rPr>
              <a:t>S</a:t>
            </a:r>
            <a:r>
              <a:rPr lang="en-US" sz="3200" kern="0" spc="-300" baseline="-25000" dirty="0" smtClean="0">
                <a:solidFill>
                  <a:srgbClr val="FF6969"/>
                </a:solidFill>
                <a:latin typeface="Arial"/>
                <a:cs typeface="Arial"/>
                <a:sym typeface="Symbol"/>
              </a:rPr>
              <a:t>,</a:t>
            </a:r>
            <a:r>
              <a:rPr lang="en-US" sz="3200" b="1" kern="0" spc="-300" baseline="-25000" dirty="0" smtClean="0">
                <a:solidFill>
                  <a:srgbClr val="FF6969"/>
                </a:solidFill>
                <a:latin typeface="Arial"/>
                <a:cs typeface="Arial"/>
                <a:sym typeface="Symbol"/>
              </a:rPr>
              <a:t>S</a:t>
            </a:r>
            <a:r>
              <a:rPr lang="en-US" sz="2800" kern="0" spc="-15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2800" kern="0" spc="-300" dirty="0" smtClean="0">
                <a:solidFill>
                  <a:srgbClr val="FF6969"/>
                </a:solidFill>
                <a:latin typeface="Arial"/>
                <a:cs typeface="Arial"/>
              </a:rPr>
              <a:t>N</a:t>
            </a:r>
            <a:r>
              <a:rPr lang="en-US" sz="3200" b="1" kern="0" spc="-300" baseline="-28000" dirty="0" smtClean="0">
                <a:solidFill>
                  <a:srgbClr val="FF6969"/>
                </a:solidFill>
                <a:latin typeface="Arial"/>
                <a:cs typeface="Arial"/>
              </a:rPr>
              <a:t>S</a:t>
            </a:r>
            <a:r>
              <a:rPr lang="en-US" sz="3200" kern="0" spc="-300" baseline="-14000" dirty="0" smtClean="0">
                <a:solidFill>
                  <a:srgbClr val="FF6969"/>
                </a:solidFill>
                <a:latin typeface="Arial"/>
                <a:cs typeface="Arial"/>
              </a:rPr>
              <a:t>,</a:t>
            </a:r>
            <a:r>
              <a:rPr lang="en-CA" sz="3200" spc="-300" baseline="-25000" dirty="0" smtClean="0">
                <a:solidFill>
                  <a:srgbClr val="FF5D5D"/>
                </a:solidFill>
                <a:sym typeface="Symbol"/>
              </a:rPr>
              <a:t>S</a:t>
            </a:r>
            <a:r>
              <a:rPr lang="en-CA" sz="2800" spc="-300" baseline="-40000" dirty="0" smtClean="0">
                <a:solidFill>
                  <a:srgbClr val="FF5D5D"/>
                </a:solidFill>
                <a:sym typeface="Symbol"/>
              </a:rPr>
              <a:t>1</a:t>
            </a:r>
            <a:r>
              <a:rPr lang="en-CA" sz="2800" kern="0" spc="-150" dirty="0" smtClean="0">
                <a:solidFill>
                  <a:srgbClr val="000000"/>
                </a:solidFill>
                <a:latin typeface="Arial"/>
                <a:cs typeface="Arial"/>
              </a:rPr>
              <a:t>∙</a:t>
            </a:r>
            <a:r>
              <a:rPr lang="en-US" sz="2800" kern="0" spc="-300" dirty="0" smtClean="0">
                <a:solidFill>
                  <a:srgbClr val="000000"/>
                </a:solidFill>
                <a:latin typeface="Arial"/>
                <a:cs typeface="Arial"/>
              </a:rPr>
              <a:t>(I</a:t>
            </a:r>
            <a:r>
              <a:rPr lang="en-US" sz="2800" kern="0" spc="-15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CA" sz="2800" b="1" kern="0" spc="-300" dirty="0" smtClean="0">
                <a:solidFill>
                  <a:srgbClr val="9900FF"/>
                </a:solidFill>
                <a:latin typeface="Arial"/>
                <a:cs typeface="Arial"/>
                <a:sym typeface="Symbol"/>
              </a:rPr>
              <a:t></a:t>
            </a:r>
            <a:r>
              <a:rPr lang="en-CA" sz="2800" kern="0" spc="-300" dirty="0" smtClean="0">
                <a:solidFill>
                  <a:srgbClr val="000000"/>
                </a:solidFill>
                <a:latin typeface="Arial"/>
                <a:cs typeface="Arial"/>
              </a:rPr>
              <a:t>∙</a:t>
            </a:r>
            <a:r>
              <a:rPr lang="en-CA" sz="2800" kern="0" spc="-300" dirty="0" smtClean="0">
                <a:solidFill>
                  <a:srgbClr val="FF6969"/>
                </a:solidFill>
                <a:latin typeface="Arial"/>
                <a:cs typeface="Arial"/>
                <a:sym typeface="Symbol"/>
              </a:rPr>
              <a:t>N</a:t>
            </a:r>
            <a:r>
              <a:rPr lang="en-CA" sz="3200" spc="-300" baseline="-25000" dirty="0" smtClean="0">
                <a:solidFill>
                  <a:srgbClr val="FF5D5D"/>
                </a:solidFill>
                <a:sym typeface="Symbol"/>
              </a:rPr>
              <a:t>S</a:t>
            </a:r>
            <a:r>
              <a:rPr lang="en-CA" sz="2800" spc="-300" baseline="-40000" dirty="0" smtClean="0">
                <a:solidFill>
                  <a:srgbClr val="FF5D5D"/>
                </a:solidFill>
                <a:sym typeface="Symbol"/>
              </a:rPr>
              <a:t>1</a:t>
            </a:r>
            <a:r>
              <a:rPr lang="en-CA" sz="3600" kern="0" spc="-300" baseline="-14000" dirty="0" smtClean="0">
                <a:solidFill>
                  <a:srgbClr val="FF5D5D"/>
                </a:solidFill>
                <a:latin typeface="Arial"/>
                <a:cs typeface="Arial"/>
                <a:sym typeface="Symbol"/>
              </a:rPr>
              <a:t>,</a:t>
            </a:r>
            <a:r>
              <a:rPr lang="en-CA" sz="3200" spc="-300" baseline="-25000" dirty="0" smtClean="0">
                <a:solidFill>
                  <a:srgbClr val="FF5D5D"/>
                </a:solidFill>
                <a:sym typeface="Symbol"/>
              </a:rPr>
              <a:t>S</a:t>
            </a:r>
            <a:r>
              <a:rPr lang="en-CA" sz="2800" spc="-300" baseline="-40000" dirty="0" smtClean="0">
                <a:solidFill>
                  <a:srgbClr val="FF5D5D"/>
                </a:solidFill>
                <a:sym typeface="Symbol"/>
              </a:rPr>
              <a:t>1</a:t>
            </a:r>
            <a:r>
              <a:rPr lang="en-US" sz="2800" kern="0" spc="-3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2800" kern="0" spc="-300" baseline="30000" dirty="0" smtClean="0">
                <a:solidFill>
                  <a:srgbClr val="000000"/>
                </a:solidFill>
                <a:latin typeface="Arial"/>
                <a:cs typeface="Arial"/>
              </a:rPr>
              <a:t>-1</a:t>
            </a:r>
            <a:r>
              <a:rPr lang="en-CA" sz="2800" kern="0" spc="-300" dirty="0" smtClean="0">
                <a:solidFill>
                  <a:srgbClr val="000000"/>
                </a:solidFill>
                <a:latin typeface="Arial"/>
                <a:cs typeface="Arial"/>
              </a:rPr>
              <a:t>∙</a:t>
            </a:r>
            <a:r>
              <a:rPr lang="en-CA" sz="2800" b="1" kern="0" spc="-300" dirty="0" smtClean="0">
                <a:solidFill>
                  <a:srgbClr val="9900FF"/>
                </a:solidFill>
                <a:latin typeface="Arial"/>
                <a:cs typeface="Arial"/>
                <a:sym typeface="Symbol"/>
              </a:rPr>
              <a:t></a:t>
            </a:r>
            <a:r>
              <a:rPr lang="en-CA" sz="2800" kern="0" spc="-300" dirty="0" smtClean="0">
                <a:solidFill>
                  <a:srgbClr val="000000"/>
                </a:solidFill>
                <a:latin typeface="Arial"/>
                <a:cs typeface="Arial"/>
              </a:rPr>
              <a:t>∙</a:t>
            </a:r>
            <a:r>
              <a:rPr lang="en-US" sz="2800" kern="0" spc="-300" dirty="0" smtClean="0">
                <a:solidFill>
                  <a:srgbClr val="FF6969"/>
                </a:solidFill>
                <a:latin typeface="Arial"/>
                <a:cs typeface="Arial"/>
              </a:rPr>
              <a:t>N</a:t>
            </a:r>
            <a:r>
              <a:rPr lang="en-CA" sz="3200" spc="-300" baseline="-25000" dirty="0" smtClean="0">
                <a:solidFill>
                  <a:srgbClr val="FF5D5D"/>
                </a:solidFill>
                <a:sym typeface="Symbol"/>
              </a:rPr>
              <a:t>S</a:t>
            </a:r>
            <a:r>
              <a:rPr lang="en-CA" sz="2800" spc="-300" baseline="-40000" dirty="0" smtClean="0">
                <a:solidFill>
                  <a:srgbClr val="FF5D5D"/>
                </a:solidFill>
                <a:sym typeface="Symbol"/>
              </a:rPr>
              <a:t>1</a:t>
            </a:r>
            <a:r>
              <a:rPr lang="en-CA" sz="3600" kern="0" spc="-300" baseline="-14000" dirty="0" smtClean="0">
                <a:solidFill>
                  <a:srgbClr val="FF5D5D"/>
                </a:solidFill>
                <a:latin typeface="Arial"/>
                <a:cs typeface="Arial"/>
                <a:sym typeface="Symbol"/>
              </a:rPr>
              <a:t>,</a:t>
            </a:r>
            <a:r>
              <a:rPr lang="en-US" sz="3600" b="1" kern="0" spc="-300" baseline="-28000" dirty="0" smtClean="0">
                <a:solidFill>
                  <a:srgbClr val="FF5D5D"/>
                </a:solidFill>
                <a:latin typeface="Arial"/>
                <a:cs typeface="Arial"/>
                <a:sym typeface="Symbol"/>
              </a:rPr>
              <a:t>S</a:t>
            </a:r>
            <a:endParaRPr lang="en-US" sz="2800" b="1" kern="0" spc="-300" baseline="30000" dirty="0" smtClean="0">
              <a:solidFill>
                <a:srgbClr val="FF5D5D"/>
              </a:solidFill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97082" y="35433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55" grpId="0" animBg="1"/>
      <p:bldP spid="55" grpId="1" animBg="1"/>
      <p:bldP spid="9" grpId="0" animBg="1"/>
      <p:bldP spid="64" grpId="0"/>
      <p:bldP spid="57" grpId="0" animBg="1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733425"/>
          </a:xfrm>
        </p:spPr>
        <p:txBody>
          <a:bodyPr/>
          <a:lstStyle/>
          <a:p>
            <a:pPr eaLnBrk="1" hangingPunct="1"/>
            <a:r>
              <a:rPr lang="en-CA" sz="4000" dirty="0" smtClean="0"/>
              <a:t>Runtime Analysis</a:t>
            </a: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04723" y="4919106"/>
            <a:ext cx="35076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US" sz="2600" dirty="0" smtClean="0"/>
              <a:t>) = 4</a:t>
            </a:r>
            <a:r>
              <a:rPr lang="en-CA" sz="2600" dirty="0" smtClean="0"/>
              <a:t>∙</a:t>
            </a:r>
            <a:r>
              <a:rPr lang="en-US" sz="2600" dirty="0" smtClean="0"/>
              <a:t>g(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US" sz="2600" dirty="0" smtClean="0"/>
              <a:t>/2) + O(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CA" sz="2600" baseline="30000" dirty="0" smtClean="0">
                <a:solidFill>
                  <a:srgbClr val="0000FF"/>
                </a:solidFill>
                <a:sym typeface="Symbol"/>
              </a:rPr>
              <a:t>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31123" y="4919106"/>
            <a:ext cx="39228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f(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US" sz="2600" dirty="0" smtClean="0"/>
              <a:t>) = 2</a:t>
            </a:r>
            <a:r>
              <a:rPr lang="en-CA" sz="2600" dirty="0" smtClean="0"/>
              <a:t>∙</a:t>
            </a:r>
            <a:r>
              <a:rPr lang="en-US" sz="2600" dirty="0" smtClean="0"/>
              <a:t>f(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US" sz="2600" dirty="0" smtClean="0"/>
              <a:t>/2)+g(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US" sz="2600" dirty="0" smtClean="0"/>
              <a:t>)+O(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CA" sz="2600" baseline="30000" dirty="0" smtClean="0">
                <a:solidFill>
                  <a:srgbClr val="0000FF"/>
                </a:solidFill>
                <a:sym typeface="Symbol"/>
              </a:rPr>
              <a:t>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41913" y="5389337"/>
            <a:ext cx="2529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ym typeface="Symbol"/>
              </a:rPr>
              <a:t> </a:t>
            </a:r>
            <a:r>
              <a:rPr lang="en-CA" sz="1400" dirty="0" smtClean="0">
                <a:sym typeface="Symbol"/>
              </a:rPr>
              <a:t> </a:t>
            </a:r>
            <a:r>
              <a:rPr lang="en-US" sz="2600" dirty="0" smtClean="0"/>
              <a:t>g(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US" sz="2600" dirty="0" smtClean="0"/>
              <a:t>) = O(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CA" sz="2600" baseline="30000" dirty="0" smtClean="0">
                <a:solidFill>
                  <a:srgbClr val="0000FF"/>
                </a:solidFill>
                <a:sym typeface="Symbol"/>
              </a:rPr>
              <a:t>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775715" y="5389337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ym typeface="Symbol"/>
              </a:rPr>
              <a:t> </a:t>
            </a:r>
            <a:r>
              <a:rPr lang="en-CA" sz="2000" dirty="0" smtClean="0">
                <a:sym typeface="Symbol"/>
              </a:rPr>
              <a:t> </a:t>
            </a:r>
            <a:r>
              <a:rPr lang="en-US" sz="2600" dirty="0" smtClean="0"/>
              <a:t>f(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US" sz="2600" dirty="0" smtClean="0"/>
              <a:t>) = O(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CA" sz="2600" baseline="30000" dirty="0" smtClean="0">
                <a:solidFill>
                  <a:srgbClr val="0000FF"/>
                </a:solidFill>
                <a:sym typeface="Symbol"/>
              </a:rPr>
              <a:t>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6966" y="742609"/>
            <a:ext cx="3745153" cy="278460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DeleteWithin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kern="0" dirty="0" smtClean="0">
                <a:latin typeface="+mn-lt"/>
                <a:cs typeface="+mn-cs"/>
              </a:rPr>
              <a:t>	If |</a:t>
            </a:r>
            <a:r>
              <a:rPr lang="en-US" altLang="ja-JP" sz="2400" kern="0" dirty="0" smtClean="0">
                <a:solidFill>
                  <a:srgbClr val="0000FF"/>
                </a:solidFill>
                <a:latin typeface="+mn-lt"/>
                <a:cs typeface="+mn-cs"/>
              </a:rPr>
              <a:t>S</a:t>
            </a:r>
            <a:r>
              <a:rPr lang="en-US" altLang="ja-JP" sz="2400" kern="0" dirty="0" smtClean="0">
                <a:latin typeface="+mn-lt"/>
                <a:cs typeface="+mn-cs"/>
              </a:rPr>
              <a:t>|=1 then Return</a:t>
            </a:r>
          </a:p>
          <a:p>
            <a:pPr marL="342900" lvl="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0000FF"/>
                </a:solidFill>
              </a:rPr>
              <a:t>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	</a:t>
            </a:r>
            <a:r>
              <a:rPr lang="en-US" sz="2400" kern="0" dirty="0" smtClean="0">
                <a:solidFill>
                  <a:srgbClr val="00B050"/>
                </a:solidFill>
              </a:rPr>
              <a:t>Update N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/>
              <a:t>,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endParaRPr lang="en-US" sz="2400" kern="0" dirty="0" smtClean="0">
              <a:solidFill>
                <a:srgbClr val="00B050"/>
              </a:solidFill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kern="0" dirty="0" smtClean="0"/>
              <a:t>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087526" y="744102"/>
            <a:ext cx="4913970" cy="278623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DeleteCrossing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/>
            <a:r>
              <a:rPr lang="en-US" altLang="ja-JP" sz="2400" kern="0" dirty="0" smtClean="0"/>
              <a:t>	If |</a:t>
            </a:r>
            <a:r>
              <a:rPr lang="en-US" altLang="ja-JP" sz="2400" kern="0" dirty="0" smtClean="0">
                <a:solidFill>
                  <a:srgbClr val="FF0000"/>
                </a:solidFill>
              </a:rPr>
              <a:t>R</a:t>
            </a:r>
            <a:r>
              <a:rPr lang="en-US" altLang="ja-JP" sz="2400" kern="0" dirty="0" smtClean="0"/>
              <a:t>|=|</a:t>
            </a:r>
            <a:r>
              <a:rPr lang="en-US" altLang="ja-JP" sz="2400" kern="0" dirty="0" smtClean="0">
                <a:solidFill>
                  <a:srgbClr val="0000FF"/>
                </a:solidFill>
              </a:rPr>
              <a:t>S</a:t>
            </a:r>
            <a:r>
              <a:rPr lang="en-US" altLang="ja-JP" sz="2400" kern="0" dirty="0" smtClean="0"/>
              <a:t>|=1</a:t>
            </a:r>
            <a:endParaRPr lang="en-US" altLang="ja-JP" sz="2400" kern="0" dirty="0" smtClean="0">
              <a:solidFill>
                <a:srgbClr val="0000FF"/>
              </a:solidFill>
            </a:endParaRPr>
          </a:p>
          <a:p>
            <a:r>
              <a:rPr lang="en-US" sz="2400" kern="0" spc="-50" dirty="0" smtClean="0">
                <a:latin typeface="+mn-lt"/>
                <a:cs typeface="+mn-cs"/>
              </a:rPr>
              <a:t>         </a:t>
            </a:r>
            <a:r>
              <a:rPr lang="en-US" sz="2400" spc="-50" dirty="0" smtClean="0"/>
              <a:t>Try to delete </a:t>
            </a:r>
            <a:r>
              <a:rPr lang="en-US" sz="2400" spc="-50" dirty="0" smtClean="0">
                <a:solidFill>
                  <a:srgbClr val="FF0000"/>
                </a:solidFill>
              </a:rPr>
              <a:t>R</a:t>
            </a:r>
            <a:r>
              <a:rPr lang="en-US" sz="2400" spc="-50" dirty="0" smtClean="0"/>
              <a:t>-</a:t>
            </a:r>
            <a:r>
              <a:rPr lang="en-US" sz="2400" spc="-50" dirty="0" smtClean="0">
                <a:solidFill>
                  <a:srgbClr val="0000FF"/>
                </a:solidFill>
              </a:rPr>
              <a:t>S</a:t>
            </a:r>
            <a:r>
              <a:rPr lang="en-US" sz="2400" spc="-50" dirty="0" smtClean="0"/>
              <a:t> edge;</a:t>
            </a:r>
            <a:r>
              <a:rPr lang="en-US" sz="1400" spc="-50" dirty="0" smtClean="0"/>
              <a:t> </a:t>
            </a:r>
            <a:r>
              <a:rPr kumimoji="0" lang="en-US" altLang="ja-JP" sz="2400" b="0" u="none" strike="noStrike" kern="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Return</a:t>
            </a:r>
          </a:p>
          <a:p>
            <a:pPr marL="34290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R=R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mtClean="0">
                <a:solidFill>
                  <a:srgbClr val="FF0000"/>
                </a:solidFill>
              </a:rPr>
              <a:t>⋃</a:t>
            </a:r>
            <a:r>
              <a:rPr lang="en-US" altLang="ja-JP" sz="2400" dirty="0" smtClean="0">
                <a:solidFill>
                  <a:srgbClr val="FF0000"/>
                </a:solidFill>
              </a:rPr>
              <a:t>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kern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sz="2400" kern="0" dirty="0" smtClean="0">
                <a:ea typeface="MS PGothic" pitchFamily="34" charset="-128"/>
              </a:rPr>
              <a:t>a</a:t>
            </a:r>
            <a:r>
              <a:rPr lang="en-US" altLang="ja-JP" sz="2400" dirty="0" smtClean="0"/>
              <a:t>nd</a:t>
            </a:r>
            <a:r>
              <a:rPr lang="en-US" altLang="ja-JP" sz="2400" dirty="0" smtClean="0">
                <a:solidFill>
                  <a:srgbClr val="0000FF"/>
                </a:solidFill>
              </a:rPr>
              <a:t> 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 and </a:t>
            </a:r>
            <a:r>
              <a:rPr lang="en-CA" altLang="ja-JP" sz="2400" kern="0" dirty="0" err="1" smtClean="0"/>
              <a:t>j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     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err="1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kern="0" dirty="0" err="1" smtClean="0"/>
              <a:t>,</a:t>
            </a:r>
            <a:r>
              <a:rPr lang="en-US" sz="2400" kern="0" dirty="0" err="1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kern="0" dirty="0" smtClean="0"/>
              <a:t>)</a:t>
            </a:r>
          </a:p>
          <a:p>
            <a:pPr marL="342900" indent="-342900">
              <a:defRPr/>
            </a:pPr>
            <a:r>
              <a:rPr lang="en-US" sz="2400" kern="0" dirty="0" smtClean="0"/>
              <a:t>	     </a:t>
            </a:r>
            <a:r>
              <a:rPr lang="en-US" sz="2400" kern="0" dirty="0" smtClean="0">
                <a:solidFill>
                  <a:srgbClr val="00B050"/>
                </a:solidFill>
              </a:rPr>
              <a:t>Update</a:t>
            </a:r>
            <a:r>
              <a:rPr lang="en-US" sz="2400" kern="0" dirty="0" smtClean="0"/>
              <a:t>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smtClean="0">
                <a:latin typeface="cmsy10"/>
              </a:rPr>
              <a:t>[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B050"/>
                </a:solidFill>
              </a:rPr>
              <a:t>,</a:t>
            </a:r>
            <a:r>
              <a:rPr lang="en-US" sz="2400" kern="0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smtClean="0">
                <a:latin typeface="cmsy10"/>
              </a:rPr>
              <a:t>[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endParaRPr lang="en-CA" sz="2400" baseline="-25000" dirty="0" smtClean="0">
              <a:solidFill>
                <a:srgbClr val="0000FF"/>
              </a:solidFill>
            </a:endParaRPr>
          </a:p>
          <a:p>
            <a:pPr marL="342900" lvl="0" indent="-342900">
              <a:defRPr/>
            </a:pPr>
            <a:endParaRPr lang="en-US" sz="2400" kern="0" dirty="0" smtClean="0">
              <a:solidFill>
                <a:srgbClr val="00B050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16220" y="4012437"/>
            <a:ext cx="8008913" cy="96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2600" dirty="0" smtClean="0"/>
              <a:t>By Sherman-Morrison-Woodbury Formula, can do each </a:t>
            </a:r>
            <a:r>
              <a:rPr lang="en-CA" sz="2600" dirty="0" smtClean="0">
                <a:solidFill>
                  <a:srgbClr val="00B050"/>
                </a:solidFill>
              </a:rPr>
              <a:t>update</a:t>
            </a:r>
            <a:r>
              <a:rPr lang="en-CA" sz="2600" dirty="0" smtClean="0"/>
              <a:t> in O(</a:t>
            </a:r>
            <a:r>
              <a:rPr lang="en-CA" sz="2600" dirty="0" smtClean="0">
                <a:solidFill>
                  <a:srgbClr val="0000FF"/>
                </a:solidFill>
              </a:rPr>
              <a:t>n</a:t>
            </a:r>
            <a:r>
              <a:rPr lang="en-CA" sz="2600" baseline="30000" dirty="0" smtClean="0">
                <a:solidFill>
                  <a:srgbClr val="0000FF"/>
                </a:solidFill>
                <a:sym typeface="Symbol"/>
              </a:rPr>
              <a:t></a:t>
            </a:r>
            <a:r>
              <a:rPr lang="en-CA" sz="2600" dirty="0" smtClean="0"/>
              <a:t>) time</a:t>
            </a:r>
            <a:endParaRPr lang="en-CA" sz="2600" dirty="0" smtClean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118" y="3562065"/>
            <a:ext cx="38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Runtime:</a:t>
            </a:r>
            <a:r>
              <a:rPr lang="en-CA" sz="2400" dirty="0" smtClean="0"/>
              <a:t> f(</a:t>
            </a:r>
            <a:r>
              <a:rPr lang="en-CA" sz="2400" dirty="0" smtClean="0">
                <a:solidFill>
                  <a:srgbClr val="0000FF"/>
                </a:solidFill>
              </a:rPr>
              <a:t>n</a:t>
            </a:r>
            <a:r>
              <a:rPr lang="en-CA" sz="2400" dirty="0" smtClean="0"/>
              <a:t>), where </a:t>
            </a:r>
            <a:r>
              <a:rPr lang="en-CA" sz="2400" dirty="0" smtClean="0">
                <a:solidFill>
                  <a:srgbClr val="0000FF"/>
                </a:solidFill>
              </a:rPr>
              <a:t>n</a:t>
            </a:r>
            <a:r>
              <a:rPr lang="en-CA" sz="2400" dirty="0" smtClean="0"/>
              <a:t>=</a:t>
            </a:r>
            <a:r>
              <a:rPr lang="en-CA" sz="2400" dirty="0" smtClean="0">
                <a:solidFill>
                  <a:srgbClr val="0000FF"/>
                </a:solidFill>
              </a:rPr>
              <a:t>|S|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4626" y="3562065"/>
            <a:ext cx="4525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Runtime:</a:t>
            </a:r>
            <a:r>
              <a:rPr lang="en-CA" sz="2400" dirty="0" smtClean="0"/>
              <a:t> g(</a:t>
            </a:r>
            <a:r>
              <a:rPr lang="en-CA" sz="2400" dirty="0" smtClean="0">
                <a:solidFill>
                  <a:srgbClr val="0000FF"/>
                </a:solidFill>
              </a:rPr>
              <a:t>n</a:t>
            </a:r>
            <a:r>
              <a:rPr lang="en-CA" sz="2400" dirty="0" smtClean="0"/>
              <a:t>), where </a:t>
            </a:r>
            <a:r>
              <a:rPr lang="en-CA" sz="2400" dirty="0" smtClean="0">
                <a:solidFill>
                  <a:srgbClr val="0000FF"/>
                </a:solidFill>
              </a:rPr>
              <a:t>n</a:t>
            </a:r>
            <a:r>
              <a:rPr lang="en-CA" sz="2400" dirty="0" smtClean="0"/>
              <a:t>=</a:t>
            </a:r>
            <a:r>
              <a:rPr lang="en-CA" sz="2400" dirty="0" smtClean="0">
                <a:solidFill>
                  <a:srgbClr val="FF0000"/>
                </a:solidFill>
              </a:rPr>
              <a:t>|R|</a:t>
            </a:r>
            <a:r>
              <a:rPr lang="en-CA" sz="2400" dirty="0" smtClean="0"/>
              <a:t>=</a:t>
            </a:r>
            <a:r>
              <a:rPr lang="en-CA" sz="2400" dirty="0" smtClean="0">
                <a:solidFill>
                  <a:srgbClr val="0000FF"/>
                </a:solidFill>
              </a:rPr>
              <a:t>|S|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16220" y="5998188"/>
            <a:ext cx="8008913" cy="58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2600" dirty="0" smtClean="0"/>
              <a:t>Total runtime of algorithm is </a:t>
            </a:r>
            <a:r>
              <a:rPr lang="en-US" sz="2600" dirty="0" smtClean="0"/>
              <a:t>O(</a:t>
            </a:r>
            <a:r>
              <a:rPr lang="en-US" sz="2600" dirty="0" smtClean="0">
                <a:solidFill>
                  <a:srgbClr val="0000FF"/>
                </a:solidFill>
              </a:rPr>
              <a:t>n</a:t>
            </a:r>
            <a:r>
              <a:rPr lang="en-CA" sz="2600" baseline="30000" dirty="0" smtClean="0">
                <a:solidFill>
                  <a:srgbClr val="0000FF"/>
                </a:solidFill>
                <a:sym typeface="Symbol"/>
              </a:rPr>
              <a:t></a:t>
            </a:r>
            <a:r>
              <a:rPr lang="en-US" sz="2600" dirty="0" smtClean="0"/>
              <a:t>) </a:t>
            </a:r>
            <a:r>
              <a:rPr lang="en-CA" sz="2600" dirty="0" smtClean="0"/>
              <a:t>time</a:t>
            </a:r>
            <a:endParaRPr lang="en-CA" sz="2600" dirty="0" smtClean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5" grpId="0"/>
      <p:bldP spid="16" grpId="0"/>
      <p:bldP spid="17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6966" y="1356759"/>
            <a:ext cx="3745153" cy="278460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DeleteWithin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kern="0" dirty="0" smtClean="0">
                <a:latin typeface="+mn-lt"/>
                <a:cs typeface="+mn-cs"/>
              </a:rPr>
              <a:t>	If |</a:t>
            </a:r>
            <a:r>
              <a:rPr lang="en-US" altLang="ja-JP" sz="2400" kern="0" dirty="0" smtClean="0">
                <a:solidFill>
                  <a:srgbClr val="0000FF"/>
                </a:solidFill>
                <a:latin typeface="+mn-lt"/>
                <a:cs typeface="+mn-cs"/>
              </a:rPr>
              <a:t>S</a:t>
            </a:r>
            <a:r>
              <a:rPr lang="en-US" altLang="ja-JP" sz="2400" kern="0" dirty="0" smtClean="0">
                <a:latin typeface="+mn-lt"/>
                <a:cs typeface="+mn-cs"/>
              </a:rPr>
              <a:t>|=1 then Return</a:t>
            </a:r>
          </a:p>
          <a:p>
            <a:pPr marL="342900" lvl="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0000FF"/>
                </a:solidFill>
              </a:rPr>
              <a:t>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	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/>
              <a:t>,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endParaRPr lang="en-US" sz="2400" kern="0" dirty="0" smtClean="0">
              <a:solidFill>
                <a:srgbClr val="00B050"/>
              </a:solidFill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kern="0" dirty="0" smtClean="0"/>
              <a:t>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87526" y="1358252"/>
            <a:ext cx="4913970" cy="278623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DeleteCrossing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/>
            <a:r>
              <a:rPr lang="en-US" altLang="ja-JP" sz="2400" kern="0" dirty="0" smtClean="0"/>
              <a:t>	If |</a:t>
            </a:r>
            <a:r>
              <a:rPr lang="en-US" altLang="ja-JP" sz="2400" kern="0" dirty="0" smtClean="0">
                <a:solidFill>
                  <a:srgbClr val="FF0000"/>
                </a:solidFill>
              </a:rPr>
              <a:t>R</a:t>
            </a:r>
            <a:r>
              <a:rPr lang="en-US" altLang="ja-JP" sz="2400" kern="0" dirty="0" smtClean="0"/>
              <a:t>|=|</a:t>
            </a:r>
            <a:r>
              <a:rPr lang="en-US" altLang="ja-JP" sz="2400" kern="0" dirty="0" smtClean="0">
                <a:solidFill>
                  <a:srgbClr val="0000FF"/>
                </a:solidFill>
              </a:rPr>
              <a:t>S</a:t>
            </a:r>
            <a:r>
              <a:rPr lang="en-US" altLang="ja-JP" sz="2400" kern="0" dirty="0" smtClean="0"/>
              <a:t>|=1</a:t>
            </a:r>
            <a:endParaRPr lang="en-US" altLang="ja-JP" sz="2400" kern="0" dirty="0" smtClean="0">
              <a:solidFill>
                <a:srgbClr val="0000FF"/>
              </a:solidFill>
            </a:endParaRPr>
          </a:p>
          <a:p>
            <a:r>
              <a:rPr lang="en-US" sz="2400" kern="0" spc="-50" dirty="0" smtClean="0">
                <a:latin typeface="+mn-lt"/>
                <a:cs typeface="+mn-cs"/>
              </a:rPr>
              <a:t>         </a:t>
            </a:r>
            <a:r>
              <a:rPr lang="en-US" sz="2400" spc="-50" dirty="0" smtClean="0"/>
              <a:t>Try to delete </a:t>
            </a:r>
            <a:r>
              <a:rPr lang="en-US" sz="2400" spc="-50" dirty="0" smtClean="0">
                <a:solidFill>
                  <a:srgbClr val="FF0000"/>
                </a:solidFill>
              </a:rPr>
              <a:t>R</a:t>
            </a:r>
            <a:r>
              <a:rPr lang="en-US" sz="2400" spc="-50" dirty="0" smtClean="0"/>
              <a:t>-</a:t>
            </a:r>
            <a:r>
              <a:rPr lang="en-US" sz="2400" spc="-50" dirty="0" smtClean="0">
                <a:solidFill>
                  <a:srgbClr val="0000FF"/>
                </a:solidFill>
              </a:rPr>
              <a:t>S</a:t>
            </a:r>
            <a:r>
              <a:rPr lang="en-US" sz="2400" spc="-50" dirty="0" smtClean="0"/>
              <a:t> edge;</a:t>
            </a:r>
            <a:r>
              <a:rPr lang="en-US" sz="1400" spc="-50" dirty="0" smtClean="0"/>
              <a:t> </a:t>
            </a:r>
            <a:r>
              <a:rPr kumimoji="0" lang="en-US" altLang="ja-JP" sz="2400" b="0" u="none" strike="noStrike" kern="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Return</a:t>
            </a:r>
          </a:p>
          <a:p>
            <a:pPr marL="342900" indent="-342900"/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Partition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R=R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ja-JP" altLang="en-US" smtClean="0">
                <a:solidFill>
                  <a:srgbClr val="FF0000"/>
                </a:solidFill>
              </a:rPr>
              <a:t>⋃</a:t>
            </a:r>
            <a:r>
              <a:rPr lang="en-US" altLang="ja-JP" sz="2400" dirty="0" smtClean="0">
                <a:solidFill>
                  <a:srgbClr val="FF0000"/>
                </a:solidFill>
              </a:rPr>
              <a:t>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kern="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sz="2400" kern="0" dirty="0" smtClean="0">
                <a:ea typeface="MS PGothic" pitchFamily="34" charset="-128"/>
              </a:rPr>
              <a:t>a</a:t>
            </a:r>
            <a:r>
              <a:rPr lang="en-US" altLang="ja-JP" sz="2400" dirty="0" smtClean="0"/>
              <a:t>nd</a:t>
            </a:r>
            <a:r>
              <a:rPr lang="en-US" altLang="ja-JP" sz="2400" dirty="0" smtClean="0">
                <a:solidFill>
                  <a:srgbClr val="0000FF"/>
                </a:solidFill>
              </a:rPr>
              <a:t> S=S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1</a:t>
            </a:r>
            <a:r>
              <a:rPr lang="ja-JP" altLang="en-US" smtClean="0">
                <a:solidFill>
                  <a:srgbClr val="0000FF"/>
                </a:solidFill>
              </a:rPr>
              <a:t>⋃</a:t>
            </a:r>
            <a:r>
              <a:rPr lang="en-US" altLang="ja-JP" sz="2400" dirty="0" smtClean="0">
                <a:solidFill>
                  <a:srgbClr val="0000FF"/>
                </a:solidFill>
              </a:rPr>
              <a:t>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2</a:t>
            </a:r>
            <a:endParaRPr lang="en-US" altLang="ja-JP" sz="2400" kern="0" dirty="0" smtClean="0">
              <a:latin typeface="+mn-lt"/>
              <a:ea typeface="MS PGothic" pitchFamily="34" charset="-128"/>
              <a:cs typeface="+mn-cs"/>
            </a:endParaRPr>
          </a:p>
          <a:p>
            <a:pPr marL="342900" lvl="0" indent="-342900"/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	</a:t>
            </a:r>
            <a:r>
              <a:rPr lang="en-CA" sz="2400" kern="0" dirty="0" smtClean="0">
                <a:latin typeface="+mn-lt"/>
                <a:cs typeface="+mn-cs"/>
              </a:rPr>
              <a:t>For </a:t>
            </a:r>
            <a:r>
              <a:rPr lang="en-CA" sz="2400" kern="0" dirty="0" err="1" smtClean="0">
                <a:latin typeface="+mn-lt"/>
                <a:cs typeface="+mn-cs"/>
              </a:rPr>
              <a:t>i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 and </a:t>
            </a:r>
            <a:r>
              <a:rPr lang="en-CA" altLang="ja-JP" sz="2400" kern="0" dirty="0" err="1" smtClean="0"/>
              <a:t>j</a:t>
            </a:r>
            <a:r>
              <a:rPr lang="ja-JP" altLang="en-US" sz="2400" smtClean="0"/>
              <a:t>∈</a:t>
            </a:r>
            <a:r>
              <a:rPr lang="en-US" altLang="ja-JP" sz="2400" dirty="0" smtClean="0"/>
              <a:t>{1,2}</a:t>
            </a:r>
            <a:endParaRPr kumimoji="0" lang="en-CA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lvl="0" indent="-342900">
              <a:defRPr/>
            </a:pPr>
            <a:r>
              <a:rPr lang="en-US" sz="2400" kern="0" dirty="0" smtClean="0"/>
              <a:t>	     </a:t>
            </a:r>
            <a:r>
              <a:rPr lang="en-US" sz="2400" b="1" kern="0" dirty="0" err="1" smtClean="0"/>
              <a:t>DeleteCrossing</a:t>
            </a:r>
            <a:r>
              <a:rPr lang="en-US" sz="2400" kern="0" dirty="0" smtClean="0"/>
              <a:t>(</a:t>
            </a:r>
            <a:r>
              <a:rPr lang="en-US" sz="2400" kern="0" dirty="0" err="1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kern="0" dirty="0" err="1" smtClean="0"/>
              <a:t>,</a:t>
            </a:r>
            <a:r>
              <a:rPr lang="en-US" sz="2400" kern="0" dirty="0" err="1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kern="0" dirty="0" smtClean="0"/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     Update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smtClean="0">
                <a:latin typeface="cmsy10"/>
              </a:rPr>
              <a:t>[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r>
              <a:rPr lang="en-US" sz="2400" kern="0" baseline="-25000" dirty="0" smtClean="0">
                <a:solidFill>
                  <a:srgbClr val="00B050"/>
                </a:solidFill>
              </a:rPr>
              <a:t>,</a:t>
            </a:r>
            <a:r>
              <a:rPr lang="en-US" sz="2400" kern="0" baseline="-25000" dirty="0" smtClean="0">
                <a:solidFill>
                  <a:srgbClr val="FF0000"/>
                </a:solidFill>
              </a:rPr>
              <a:t>R</a:t>
            </a:r>
            <a:r>
              <a:rPr lang="en-US" sz="2400" kern="0" baseline="-25000" dirty="0" smtClean="0">
                <a:latin typeface="cmsy10"/>
              </a:rPr>
              <a:t>[</a:t>
            </a:r>
            <a:r>
              <a:rPr lang="en-US" sz="2400" kern="0" baseline="-25000" dirty="0" smtClean="0">
                <a:solidFill>
                  <a:srgbClr val="0000FF"/>
                </a:solidFill>
              </a:rPr>
              <a:t>S</a:t>
            </a:r>
            <a:endParaRPr lang="en-US" sz="2400" kern="0" dirty="0" smtClean="0">
              <a:solidFill>
                <a:srgbClr val="00B050"/>
              </a:solidFill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193879" y="47500"/>
            <a:ext cx="3745153" cy="12413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FindMatching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  <a:cs typeface="+mn-cs"/>
              </a:rPr>
              <a:t>G=(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+mn-cs"/>
              </a:rPr>
              <a:t>V</a:t>
            </a:r>
            <a:r>
              <a:rPr lang="en-US" sz="2400" kern="0" dirty="0" smtClean="0">
                <a:latin typeface="+mn-lt"/>
                <a:cs typeface="+mn-cs"/>
              </a:rPr>
              <a:t>,E)</a:t>
            </a:r>
            <a:r>
              <a:rPr lang="en-US" sz="1200" kern="0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Construct 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dirty="0" smtClean="0"/>
              <a:t> and </a:t>
            </a:r>
            <a:r>
              <a:rPr lang="en-US" sz="2400" kern="0" dirty="0" smtClean="0">
                <a:solidFill>
                  <a:srgbClr val="00B050"/>
                </a:solidFill>
              </a:rPr>
              <a:t>N</a:t>
            </a:r>
            <a:r>
              <a:rPr lang="en-US" sz="2400" kern="0" dirty="0" smtClean="0"/>
              <a:t>=</a:t>
            </a:r>
            <a:r>
              <a:rPr lang="en-US" sz="2400" kern="0" dirty="0" smtClean="0">
                <a:solidFill>
                  <a:srgbClr val="00B050"/>
                </a:solidFill>
              </a:rPr>
              <a:t>T</a:t>
            </a:r>
            <a:r>
              <a:rPr lang="en-US" sz="2400" kern="0" baseline="30000" dirty="0" smtClean="0">
                <a:solidFill>
                  <a:srgbClr val="00B050"/>
                </a:solidFill>
              </a:rPr>
              <a:t>-1</a:t>
            </a:r>
          </a:p>
          <a:p>
            <a:pPr marL="342900" lvl="0" indent="-342900">
              <a:defRPr/>
            </a:pPr>
            <a:r>
              <a:rPr lang="en-US" sz="2400" kern="0" dirty="0" smtClean="0"/>
              <a:t>	</a:t>
            </a:r>
            <a:r>
              <a:rPr lang="en-US" sz="2400" b="1" kern="0" dirty="0" err="1" smtClean="0"/>
              <a:t>DeleteWithin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rgbClr val="0000FF"/>
                </a:solidFill>
              </a:rPr>
              <a:t>V</a:t>
            </a:r>
            <a:r>
              <a:rPr lang="en-US" sz="2400" kern="0" dirty="0" smtClean="0"/>
              <a:t>)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316220" y="4463700"/>
            <a:ext cx="8008913" cy="219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2600" b="1" dirty="0" smtClean="0"/>
              <a:t>Conclusion: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CA" sz="2600" dirty="0" smtClean="0"/>
              <a:t>The remaining edges form a perfect matching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CA" sz="2600" dirty="0" smtClean="0"/>
              <a:t>The total running time is O(</a:t>
            </a:r>
            <a:r>
              <a:rPr lang="en-CA" sz="2600" dirty="0" smtClean="0">
                <a:solidFill>
                  <a:srgbClr val="0000FF"/>
                </a:solidFill>
              </a:rPr>
              <a:t>n</a:t>
            </a:r>
            <a:r>
              <a:rPr lang="en-CA" sz="2600" baseline="30000" dirty="0" smtClean="0">
                <a:solidFill>
                  <a:srgbClr val="0000FF"/>
                </a:solidFill>
                <a:sym typeface="Symbol"/>
              </a:rPr>
              <a:t></a:t>
            </a:r>
            <a:r>
              <a:rPr lang="en-CA" sz="2600" dirty="0" smtClean="0"/>
              <a:t>) time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ZPP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0000FF"/>
                </a:solidFill>
              </a:rPr>
              <a:t>Cheriyan</a:t>
            </a:r>
            <a:r>
              <a:rPr lang="en-CA" dirty="0" smtClean="0">
                <a:solidFill>
                  <a:srgbClr val="0000FF"/>
                </a:solidFill>
              </a:rPr>
              <a:t> ‘97</a:t>
            </a:r>
            <a:r>
              <a:rPr lang="en-CA" dirty="0" smtClean="0"/>
              <a:t>: Gave an RP algorithm for the </a:t>
            </a:r>
            <a:r>
              <a:rPr lang="en-CA" b="1" dirty="0" smtClean="0"/>
              <a:t>dual</a:t>
            </a:r>
            <a:r>
              <a:rPr lang="en-CA" dirty="0" smtClean="0"/>
              <a:t> of the matching problem.</a:t>
            </a:r>
            <a:br>
              <a:rPr lang="en-CA" dirty="0" smtClean="0"/>
            </a:br>
            <a:r>
              <a:rPr lang="en-CA" dirty="0" smtClean="0"/>
              <a:t>Its running time is O(n</a:t>
            </a:r>
            <a:r>
              <a:rPr lang="en-CA" baseline="30000" dirty="0" smtClean="0"/>
              <a:t>2.376</a:t>
            </a:r>
            <a:r>
              <a:rPr lang="en-CA" dirty="0" smtClean="0"/>
              <a:t>).</a:t>
            </a:r>
          </a:p>
          <a:p>
            <a:r>
              <a:rPr lang="en-CA" dirty="0" smtClean="0"/>
              <a:t>So run both the matching algorithm and </a:t>
            </a:r>
            <a:r>
              <a:rPr lang="en-CA" dirty="0" err="1" smtClean="0"/>
              <a:t>Cheriyan’s</a:t>
            </a:r>
            <a:r>
              <a:rPr lang="en-CA" dirty="0" smtClean="0"/>
              <a:t> algorithm until one succeeds.</a:t>
            </a:r>
            <a:br>
              <a:rPr lang="en-CA" dirty="0" smtClean="0"/>
            </a:br>
            <a:r>
              <a:rPr lang="en-CA" sz="2800" dirty="0" smtClean="0">
                <a:solidFill>
                  <a:schemeClr val="bg1">
                    <a:lumMod val="50000"/>
                  </a:schemeClr>
                </a:solidFill>
              </a:rPr>
              <a:t>(i.e., we get a perfect matching, or a dual proving there is no perfect matching)</a:t>
            </a:r>
          </a:p>
          <a:p>
            <a:r>
              <a:rPr lang="en-CA" dirty="0" smtClean="0"/>
              <a:t>This is an ZPP algorithm.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237" y="502587"/>
            <a:ext cx="4045528" cy="92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695"/>
            <a:ext cx="8229600" cy="922946"/>
          </a:xfrm>
        </p:spPr>
        <p:txBody>
          <a:bodyPr>
            <a:normAutofit/>
          </a:bodyPr>
          <a:lstStyle/>
          <a:p>
            <a:r>
              <a:rPr lang="en-CA" sz="4000" dirty="0" smtClean="0"/>
              <a:t>Birth of Computational Complexity</a:t>
            </a:r>
            <a:endParaRPr lang="en-CA" sz="4000" dirty="0"/>
          </a:p>
        </p:txBody>
      </p:sp>
      <p:pic>
        <p:nvPicPr>
          <p:cNvPr id="11" name="Picture 10" descr="DSC_8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018" y="1721720"/>
            <a:ext cx="7813964" cy="5195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00946" y="13993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1965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568037" y="1497972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2008, </a:t>
            </a:r>
            <a:r>
              <a:rPr lang="en-CA" sz="1100" dirty="0" err="1" smtClean="0">
                <a:solidFill>
                  <a:schemeClr val="bg1">
                    <a:lumMod val="50000"/>
                  </a:schemeClr>
                </a:solidFill>
              </a:rPr>
              <a:t>Aussois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, France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237" y="502587"/>
            <a:ext cx="4045528" cy="92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695"/>
            <a:ext cx="8229600" cy="922946"/>
          </a:xfrm>
        </p:spPr>
        <p:txBody>
          <a:bodyPr>
            <a:normAutofit/>
          </a:bodyPr>
          <a:lstStyle/>
          <a:p>
            <a:r>
              <a:rPr lang="en-CA" sz="4000" dirty="0" smtClean="0"/>
              <a:t>Birth of Computational Complexity</a:t>
            </a:r>
            <a:endParaRPr lang="en-CA" sz="4000" dirty="0"/>
          </a:p>
        </p:txBody>
      </p:sp>
      <p:pic>
        <p:nvPicPr>
          <p:cNvPr id="7" name="Picture 6" descr="DSC_8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422" y="1821134"/>
            <a:ext cx="7575448" cy="5036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85709" y="1385455"/>
            <a:ext cx="137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Richard Karp</a:t>
            </a:r>
            <a:endParaRPr lang="en-CA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 rot="16200000" flipH="1">
            <a:off x="7108955" y="2218299"/>
            <a:ext cx="946849" cy="1982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5017" y="1581100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2008, </a:t>
            </a:r>
            <a:r>
              <a:rPr lang="en-CA" sz="1100" dirty="0" err="1" smtClean="0">
                <a:solidFill>
                  <a:schemeClr val="bg1">
                    <a:lumMod val="50000"/>
                  </a:schemeClr>
                </a:solidFill>
              </a:rPr>
              <a:t>Aussois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, France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0946" y="13993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1965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3" y="762433"/>
            <a:ext cx="45624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61" y="1842656"/>
            <a:ext cx="7661678" cy="389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927280" y="5223169"/>
            <a:ext cx="1302327" cy="346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873364" y="5680368"/>
            <a:ext cx="496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2000" dirty="0" smtClean="0">
                <a:solidFill>
                  <a:srgbClr val="FF0000"/>
                </a:solidFill>
              </a:rPr>
              <a:t>This means “</a:t>
            </a:r>
            <a:r>
              <a:rPr lang="en-CA" sz="2000" b="1" dirty="0" smtClean="0">
                <a:solidFill>
                  <a:srgbClr val="FF0000"/>
                </a:solidFill>
              </a:rPr>
              <a:t>polynomial time</a:t>
            </a:r>
            <a:r>
              <a:rPr lang="en-CA" sz="2000" dirty="0" smtClean="0">
                <a:solidFill>
                  <a:srgbClr val="FF0000"/>
                </a:solidFill>
              </a:rPr>
              <a:t>”.</a:t>
            </a:r>
            <a:br>
              <a:rPr lang="en-CA" sz="2000" dirty="0" smtClean="0">
                <a:solidFill>
                  <a:srgbClr val="FF0000"/>
                </a:solidFill>
              </a:rPr>
            </a:br>
            <a:r>
              <a:rPr lang="en-CA" sz="2000" dirty="0" smtClean="0">
                <a:solidFill>
                  <a:srgbClr val="FF0000"/>
                </a:solidFill>
              </a:rPr>
              <a:t>So Edmonds is defining the complexity class P.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525" y="4114801"/>
            <a:ext cx="8409709" cy="65116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18652" y="5708066"/>
            <a:ext cx="3209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Efficient algorithm for matching,</a:t>
            </a:r>
            <a:br>
              <a:rPr lang="en-CA" dirty="0" smtClean="0">
                <a:solidFill>
                  <a:srgbClr val="0000FF"/>
                </a:solidFill>
              </a:rPr>
            </a:br>
            <a:r>
              <a:rPr lang="en-CA" dirty="0" smtClean="0">
                <a:solidFill>
                  <a:srgbClr val="0000FF"/>
                </a:solidFill>
              </a:rPr>
              <a:t>even in non-bipartite graphs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23272" y="4572000"/>
            <a:ext cx="286328" cy="1205345"/>
          </a:xfrm>
          <a:custGeom>
            <a:avLst/>
            <a:gdLst>
              <a:gd name="connsiteX0" fmla="*/ 286328 w 286328"/>
              <a:gd name="connsiteY0" fmla="*/ 0 h 1205345"/>
              <a:gd name="connsiteX1" fmla="*/ 36946 w 286328"/>
              <a:gd name="connsiteY1" fmla="*/ 484909 h 1205345"/>
              <a:gd name="connsiteX2" fmla="*/ 64655 w 286328"/>
              <a:gd name="connsiteY2" fmla="*/ 1205345 h 12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328" h="1205345">
                <a:moveTo>
                  <a:pt x="286328" y="0"/>
                </a:moveTo>
                <a:cubicBezTo>
                  <a:pt x="180110" y="142009"/>
                  <a:pt x="73892" y="284018"/>
                  <a:pt x="36946" y="484909"/>
                </a:cubicBezTo>
                <a:cubicBezTo>
                  <a:pt x="0" y="685800"/>
                  <a:pt x="32327" y="945572"/>
                  <a:pt x="64655" y="1205345"/>
                </a:cubicBez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8" name="Group 2"/>
          <p:cNvGraphicFramePr>
            <a:graphicFrameLocks noGrp="1"/>
          </p:cNvGraphicFramePr>
          <p:nvPr/>
        </p:nvGraphicFramePr>
        <p:xfrm>
          <a:off x="2073886" y="1019175"/>
          <a:ext cx="4733925" cy="1752600"/>
        </p:xfrm>
        <a:graphic>
          <a:graphicData uri="http://schemas.openxmlformats.org/drawingml/2006/table">
            <a:tbl>
              <a:tblPr/>
              <a:tblGrid>
                <a:gridCol w="3276600"/>
                <a:gridCol w="1457325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Edmonds ’65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O(n</a:t>
                      </a:r>
                      <a:r>
                        <a:rPr kumimoji="0" lang="en-CA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Micali-Vazirani ’80-’90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O(</a:t>
                      </a:r>
                      <a:r>
                        <a:rPr kumimoji="0" lang="en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Mucha-Sankowski ’04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O(n</a:t>
                      </a:r>
                      <a:r>
                        <a:rPr kumimoji="0" lang="en-CA" altLang="ja-JP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Symbol" pitchFamily="18" charset="2"/>
                        </a:rPr>
                        <a:t></a:t>
                      </a: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42900" y="161925"/>
            <a:ext cx="8229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4000" dirty="0">
                <a:solidFill>
                  <a:schemeClr val="tx2"/>
                </a:solidFill>
              </a:rPr>
              <a:t>Matching </a:t>
            </a:r>
            <a:r>
              <a:rPr lang="en-CA" sz="4000" dirty="0" smtClean="0">
                <a:solidFill>
                  <a:schemeClr val="tx2"/>
                </a:solidFill>
              </a:rPr>
              <a:t>Algorithms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6283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30213" y="3515755"/>
            <a:ext cx="8483600" cy="2370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CA" sz="2800" dirty="0" smtClean="0"/>
              <a:t>All are intricate</a:t>
            </a:r>
          </a:p>
          <a:p>
            <a:pPr>
              <a:spcBef>
                <a:spcPts val="1200"/>
              </a:spcBef>
            </a:pPr>
            <a:r>
              <a:rPr lang="en-CA" sz="2800" dirty="0" err="1" smtClean="0"/>
              <a:t>Mucha</a:t>
            </a:r>
            <a:r>
              <a:rPr lang="en-CA" sz="2800" dirty="0" smtClean="0"/>
              <a:t> ’05: </a:t>
            </a:r>
            <a:r>
              <a:rPr lang="en-CA" sz="2400" dirty="0" smtClean="0"/>
              <a:t>“</a:t>
            </a:r>
            <a:r>
              <a:rPr lang="en-CA" sz="2300" dirty="0" smtClean="0"/>
              <a:t>[Our] algorithm is quite complicated and heavily relies on graph theoretic results and techniques.</a:t>
            </a:r>
            <a:br>
              <a:rPr lang="en-CA" sz="2300" dirty="0" smtClean="0"/>
            </a:br>
            <a:r>
              <a:rPr lang="en-CA" sz="2300" dirty="0" smtClean="0"/>
              <a:t>It would be nice to have a </a:t>
            </a:r>
            <a:r>
              <a:rPr lang="en-CA" sz="2300" b="1" dirty="0" smtClean="0">
                <a:solidFill>
                  <a:srgbClr val="FF0000"/>
                </a:solidFill>
              </a:rPr>
              <a:t>strictly algebraic</a:t>
            </a:r>
            <a:r>
              <a:rPr lang="en-CA" sz="2300" dirty="0" smtClean="0"/>
              <a:t>, and possibly </a:t>
            </a:r>
            <a:r>
              <a:rPr lang="en-CA" sz="2300" b="1" dirty="0" smtClean="0">
                <a:solidFill>
                  <a:srgbClr val="FF0000"/>
                </a:solidFill>
              </a:rPr>
              <a:t>simpler</a:t>
            </a:r>
            <a:r>
              <a:rPr lang="en-CA" sz="2300" dirty="0" smtClean="0"/>
              <a:t>, matching algorithm</a:t>
            </a:r>
            <a:r>
              <a:rPr lang="en-CA" sz="2400" dirty="0" smtClean="0"/>
              <a:t>”.</a:t>
            </a:r>
            <a:endParaRPr lang="en-CA" sz="2800" dirty="0" smtClean="0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5908710" y="1711325"/>
            <a:ext cx="1762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5439872" y="1066800"/>
            <a:ext cx="1209675" cy="3651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CA" sz="2400" dirty="0"/>
              <a:t>O(n</a:t>
            </a:r>
            <a:r>
              <a:rPr lang="en-CA" sz="2400" baseline="30000" dirty="0"/>
              <a:t>4</a:t>
            </a:r>
            <a:r>
              <a:rPr lang="en-CA" sz="2400" dirty="0"/>
              <a:t>) </a:t>
            </a:r>
            <a:endParaRPr lang="en-US" sz="2400" dirty="0"/>
          </a:p>
        </p:txBody>
      </p:sp>
      <p:sp>
        <p:nvSpPr>
          <p:cNvPr id="162840" name="Text Box 24"/>
          <p:cNvSpPr txBox="1">
            <a:spLocks noChangeArrowheads="1"/>
          </p:cNvSpPr>
          <p:nvPr/>
        </p:nvSpPr>
        <p:spPr bwMode="auto">
          <a:xfrm>
            <a:off x="5439873" y="1651524"/>
            <a:ext cx="1209675" cy="3651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CA" sz="2400" dirty="0"/>
              <a:t>O(n</a:t>
            </a:r>
            <a:r>
              <a:rPr lang="en-CA" sz="2400" baseline="30000" dirty="0"/>
              <a:t>2.5</a:t>
            </a:r>
            <a:r>
              <a:rPr lang="en-CA" sz="2400" dirty="0"/>
              <a:t>) </a:t>
            </a:r>
            <a:endParaRPr lang="en-US" sz="2400" dirty="0"/>
          </a:p>
        </p:txBody>
      </p:sp>
      <p:sp>
        <p:nvSpPr>
          <p:cNvPr id="162841" name="Text Box 25"/>
          <p:cNvSpPr txBox="1">
            <a:spLocks noChangeArrowheads="1"/>
          </p:cNvSpPr>
          <p:nvPr/>
        </p:nvSpPr>
        <p:spPr bwMode="auto">
          <a:xfrm>
            <a:off x="2708004" y="2851150"/>
            <a:ext cx="3482043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 smtClean="0">
                <a:solidFill>
                  <a:srgbClr val="0000FF"/>
                </a:solidFill>
              </a:rPr>
              <a:t>n </a:t>
            </a:r>
            <a:r>
              <a:rPr lang="en-CA" sz="2000" dirty="0">
                <a:solidFill>
                  <a:srgbClr val="0000FF"/>
                </a:solidFill>
              </a:rPr>
              <a:t>= # </a:t>
            </a:r>
            <a:r>
              <a:rPr lang="en-CA" sz="2000" dirty="0" smtClean="0">
                <a:solidFill>
                  <a:srgbClr val="0000FF"/>
                </a:solidFill>
              </a:rPr>
              <a:t>vertices     </a:t>
            </a:r>
            <a:r>
              <a:rPr lang="en-CA" sz="2000" dirty="0">
                <a:solidFill>
                  <a:srgbClr val="0000FF"/>
                </a:solidFill>
              </a:rPr>
              <a:t>m = # </a:t>
            </a:r>
            <a:r>
              <a:rPr lang="en-CA" sz="2000" dirty="0" smtClean="0">
                <a:solidFill>
                  <a:srgbClr val="0000FF"/>
                </a:solidFill>
              </a:rPr>
              <a:t>edges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2843" name="Text Box 27"/>
          <p:cNvSpPr txBox="1">
            <a:spLocks noChangeArrowheads="1"/>
          </p:cNvSpPr>
          <p:nvPr/>
        </p:nvSpPr>
        <p:spPr bwMode="auto">
          <a:xfrm>
            <a:off x="5440918" y="2236788"/>
            <a:ext cx="1209675" cy="3651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CA" sz="2400" dirty="0"/>
              <a:t>O(n</a:t>
            </a:r>
            <a:r>
              <a:rPr lang="en-CA" sz="2400" baseline="30000" dirty="0"/>
              <a:t>2.38</a:t>
            </a:r>
            <a:r>
              <a:rPr lang="en-CA" sz="2400" dirty="0"/>
              <a:t>) </a:t>
            </a:r>
            <a:endParaRPr lang="en-US" sz="2400" dirty="0"/>
          </a:p>
        </p:txBody>
      </p:sp>
      <p:sp>
        <p:nvSpPr>
          <p:cNvPr id="162844" name="Text Box 28"/>
          <p:cNvSpPr txBox="1">
            <a:spLocks noChangeArrowheads="1"/>
          </p:cNvSpPr>
          <p:nvPr/>
        </p:nvSpPr>
        <p:spPr bwMode="auto">
          <a:xfrm>
            <a:off x="1812247" y="3176588"/>
            <a:ext cx="5237163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altLang="ja-JP" sz="2400" dirty="0" smtClean="0">
                <a:solidFill>
                  <a:srgbClr val="00B050"/>
                </a:solidFill>
                <a:latin typeface="Arial Unicode MS" pitchFamily="34" charset="-128"/>
                <a:ea typeface="MS PGothic" pitchFamily="34" charset="-128"/>
                <a:sym typeface="Symbol" pitchFamily="18" charset="2"/>
              </a:rPr>
              <a:t></a:t>
            </a:r>
            <a:r>
              <a:rPr lang="en-CA" altLang="ja-JP" sz="2000" dirty="0">
                <a:solidFill>
                  <a:srgbClr val="00B050"/>
                </a:solidFill>
                <a:ea typeface="MS PGothic" pitchFamily="34" charset="-128"/>
                <a:sym typeface="Symbol" pitchFamily="18" charset="2"/>
              </a:rPr>
              <a:t>&lt;2.38 is exponent for matrix </a:t>
            </a:r>
            <a:r>
              <a:rPr lang="en-CA" altLang="ja-JP" sz="2000" dirty="0" smtClean="0">
                <a:solidFill>
                  <a:srgbClr val="00B050"/>
                </a:solidFill>
                <a:ea typeface="MS PGothic" pitchFamily="34" charset="-128"/>
                <a:sym typeface="Symbol" pitchFamily="18" charset="2"/>
              </a:rPr>
              <a:t>multiplication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62845" name="Text Box 29"/>
          <p:cNvSpPr txBox="1">
            <a:spLocks noChangeArrowheads="1"/>
          </p:cNvSpPr>
          <p:nvPr/>
        </p:nvSpPr>
        <p:spPr bwMode="auto">
          <a:xfrm>
            <a:off x="6988175" y="1548151"/>
            <a:ext cx="1923925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CA" sz="2000" b="1" dirty="0">
                <a:solidFill>
                  <a:srgbClr val="3333FF"/>
                </a:solidFill>
              </a:rPr>
              <a:t>Dense Graphs</a:t>
            </a:r>
          </a:p>
          <a:p>
            <a:pPr algn="ctr"/>
            <a:r>
              <a:rPr lang="en-CA" sz="2000" dirty="0">
                <a:solidFill>
                  <a:srgbClr val="3333FF"/>
                </a:solidFill>
              </a:rPr>
              <a:t>m=</a:t>
            </a:r>
            <a:r>
              <a:rPr lang="en-CA" sz="2000" dirty="0">
                <a:solidFill>
                  <a:srgbClr val="0000FF"/>
                </a:solidFill>
                <a:sym typeface="Symbol" pitchFamily="18" charset="2"/>
              </a:rPr>
              <a:t>(</a:t>
            </a:r>
            <a:r>
              <a:rPr lang="en-CA" sz="2000" dirty="0">
                <a:solidFill>
                  <a:srgbClr val="0000FF"/>
                </a:solidFill>
              </a:rPr>
              <a:t>n</a:t>
            </a:r>
            <a:r>
              <a:rPr lang="en-CA" sz="2400" baseline="30000" dirty="0">
                <a:solidFill>
                  <a:srgbClr val="0000FF"/>
                </a:solidFill>
              </a:rPr>
              <a:t>2</a:t>
            </a:r>
            <a:r>
              <a:rPr lang="en-CA" sz="2000" dirty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9" grpId="0" animBg="1"/>
      <p:bldP spid="162840" grpId="0" animBg="1"/>
      <p:bldP spid="162841" grpId="0"/>
      <p:bldP spid="162843" grpId="0" animBg="1"/>
      <p:bldP spid="162844" grpId="0"/>
      <p:bldP spid="1628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Group 2"/>
          <p:cNvGraphicFramePr>
            <a:graphicFrameLocks noGrp="1"/>
          </p:cNvGraphicFramePr>
          <p:nvPr/>
        </p:nvGraphicFramePr>
        <p:xfrm>
          <a:off x="2073611" y="1019175"/>
          <a:ext cx="4733925" cy="2336800"/>
        </p:xfrm>
        <a:graphic>
          <a:graphicData uri="http://schemas.openxmlformats.org/drawingml/2006/table">
            <a:tbl>
              <a:tblPr/>
              <a:tblGrid>
                <a:gridCol w="3276600"/>
                <a:gridCol w="1457325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Edmonds ’65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O(n</a:t>
                      </a:r>
                      <a:r>
                        <a:rPr kumimoji="0" lang="en-CA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Micali-Vazirani ’80-’90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O(n</a:t>
                      </a:r>
                      <a:r>
                        <a:rPr kumimoji="0" lang="en-C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Mucha-Sankowski ’04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O(n</a:t>
                      </a:r>
                      <a:r>
                        <a:rPr kumimoji="0" lang="en-C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2.38</a:t>
                      </a: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Harvey ’06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O(n</a:t>
                      </a:r>
                      <a:r>
                        <a:rPr kumimoji="0" lang="en-CA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2.38</a:t>
                      </a: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5027952" y="2143125"/>
            <a:ext cx="30321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400" dirty="0">
                <a:solidFill>
                  <a:srgbClr val="00B050"/>
                </a:solidFill>
              </a:rPr>
              <a:t>*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>
            <a:off x="648642" y="5490517"/>
            <a:ext cx="6374728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00B050"/>
                </a:solidFill>
              </a:rPr>
              <a:t>* Randomized, </a:t>
            </a:r>
            <a:r>
              <a:rPr lang="en-CA" sz="2400" dirty="0" smtClean="0">
                <a:solidFill>
                  <a:srgbClr val="00B050"/>
                </a:solidFill>
              </a:rPr>
              <a:t>Las Vegas</a:t>
            </a:r>
            <a:r>
              <a:rPr lang="en-CA" sz="3600" dirty="0" smtClean="0">
                <a:solidFill>
                  <a:srgbClr val="00B050"/>
                </a:solidFill>
              </a:rPr>
              <a:t>  </a:t>
            </a:r>
            <a:r>
              <a:rPr lang="en-CA" sz="2400" dirty="0" smtClean="0">
                <a:solidFill>
                  <a:srgbClr val="00B050"/>
                </a:solidFill>
              </a:rPr>
              <a:t> 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</a:rPr>
              <a:t>(like </a:t>
            </a:r>
            <a:r>
              <a:rPr lang="en-CA" sz="2000" dirty="0" err="1" smtClean="0">
                <a:solidFill>
                  <a:schemeClr val="bg1">
                    <a:lumMod val="65000"/>
                  </a:schemeClr>
                </a:solidFill>
              </a:rPr>
              <a:t>QuickSort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>
            <a:off x="3524624" y="2743200"/>
            <a:ext cx="30321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400" dirty="0">
                <a:solidFill>
                  <a:srgbClr val="00B050"/>
                </a:solidFill>
              </a:rPr>
              <a:t>*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988175" y="1548151"/>
            <a:ext cx="1923925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CA" sz="2000" b="1" dirty="0">
                <a:solidFill>
                  <a:srgbClr val="3333FF"/>
                </a:solidFill>
              </a:rPr>
              <a:t>Dense Graphs</a:t>
            </a:r>
          </a:p>
          <a:p>
            <a:pPr algn="ctr"/>
            <a:r>
              <a:rPr lang="en-CA" sz="2000" dirty="0">
                <a:solidFill>
                  <a:srgbClr val="3333FF"/>
                </a:solidFill>
              </a:rPr>
              <a:t>m=</a:t>
            </a:r>
            <a:r>
              <a:rPr lang="en-CA" sz="2000" dirty="0">
                <a:solidFill>
                  <a:srgbClr val="0000FF"/>
                </a:solidFill>
                <a:sym typeface="Symbol" pitchFamily="18" charset="2"/>
              </a:rPr>
              <a:t>(</a:t>
            </a:r>
            <a:r>
              <a:rPr lang="en-CA" sz="2000" dirty="0">
                <a:solidFill>
                  <a:srgbClr val="0000FF"/>
                </a:solidFill>
              </a:rPr>
              <a:t>n</a:t>
            </a:r>
            <a:r>
              <a:rPr lang="en-CA" sz="2400" baseline="30000" dirty="0">
                <a:solidFill>
                  <a:srgbClr val="0000FF"/>
                </a:solidFill>
              </a:rPr>
              <a:t>2</a:t>
            </a:r>
            <a:r>
              <a:rPr lang="en-CA" sz="2000" dirty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 21"/>
          <p:cNvSpPr txBox="1">
            <a:spLocks noChangeArrowheads="1"/>
          </p:cNvSpPr>
          <p:nvPr/>
        </p:nvSpPr>
        <p:spPr bwMode="auto">
          <a:xfrm>
            <a:off x="650672" y="3750712"/>
            <a:ext cx="7452468" cy="16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400" kern="0" noProof="0" dirty="0" smtClean="0">
                <a:latin typeface="+mn-lt"/>
                <a:cs typeface="+mn-cs"/>
              </a:rPr>
              <a:t>Simple divide-and-conquer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400" kern="0" dirty="0" smtClean="0">
                <a:latin typeface="+mn-lt"/>
                <a:cs typeface="+mn-cs"/>
              </a:rPr>
              <a:t>Self-contained</a:t>
            </a:r>
            <a:endParaRPr lang="en-CA" sz="2400" kern="0" noProof="0" dirty="0" smtClean="0">
              <a:latin typeface="+mn-lt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CA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Easily implementable </a:t>
            </a:r>
            <a:r>
              <a:rPr kumimoji="0" lang="en-CA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000" b="0" i="0" u="none" strike="noStrike" kern="0" cap="none" spc="0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(60 lines in MATLAB)</a:t>
            </a: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42900" y="161925"/>
            <a:ext cx="8229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4000" dirty="0">
                <a:solidFill>
                  <a:schemeClr val="tx2"/>
                </a:solidFill>
              </a:rPr>
              <a:t>Matching </a:t>
            </a:r>
            <a:r>
              <a:rPr lang="en-CA" sz="4000" dirty="0" smtClean="0">
                <a:solidFill>
                  <a:schemeClr val="tx2"/>
                </a:solidFill>
              </a:rPr>
              <a:t>Algorithms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0" grpId="0"/>
      <p:bldP spid="164891" grpId="0"/>
      <p:bldP spid="1648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0" y="1312818"/>
            <a:ext cx="4262195" cy="492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554" y="4096999"/>
            <a:ext cx="4135563" cy="19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6362" y="1298128"/>
            <a:ext cx="4783263" cy="27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42900" y="161925"/>
            <a:ext cx="8229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4000" dirty="0" smtClean="0">
                <a:solidFill>
                  <a:schemeClr val="tx2"/>
                </a:solidFill>
              </a:rPr>
              <a:t>Complete </a:t>
            </a:r>
            <a:r>
              <a:rPr lang="en-CA" sz="4000" dirty="0" err="1" smtClean="0">
                <a:solidFill>
                  <a:schemeClr val="tx2"/>
                </a:solidFill>
              </a:rPr>
              <a:t>Matlab</a:t>
            </a:r>
            <a:r>
              <a:rPr lang="en-CA" sz="4000" dirty="0" smtClean="0">
                <a:solidFill>
                  <a:schemeClr val="tx2"/>
                </a:solidFill>
              </a:rPr>
              <a:t> Code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67.2|6.1|56.1|1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67.2|6.1|56.1|15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67.2|6.1|56.1|15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9|17.8|11.6|17|9.4|26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4.5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|2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67.2|6.1|56.1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67.2|6.1|56.1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67.2|6.1|56.1|1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67.2|6.1|56.1|1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67.2|6.1|56.1|15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solidFill>
            <a:srgbClr val="FF0000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a: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17249</TotalTime>
  <Words>1282</Words>
  <Application>Microsoft Office PowerPoint</Application>
  <PresentationFormat>On-screen Show (4:3)</PresentationFormat>
  <Paragraphs>474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Arial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MS PGothic</vt:lpstr>
      <vt:lpstr>cmsy10</vt:lpstr>
      <vt:lpstr>Symbol</vt:lpstr>
      <vt:lpstr>Arial Unicode MS</vt:lpstr>
      <vt:lpstr>Calibri</vt:lpstr>
      <vt:lpstr>Default Design</vt:lpstr>
      <vt:lpstr>Custom Design</vt:lpstr>
      <vt:lpstr>C&amp;O 750 Randomized Algorithms Winter 2011 Lecture 24</vt:lpstr>
      <vt:lpstr>Matchings</vt:lpstr>
      <vt:lpstr>Slide 3</vt:lpstr>
      <vt:lpstr>Birth of Computational Complexity</vt:lpstr>
      <vt:lpstr>Birth of Computational Complexity</vt:lpstr>
      <vt:lpstr>Slide 6</vt:lpstr>
      <vt:lpstr>Slide 7</vt:lpstr>
      <vt:lpstr>Slide 8</vt:lpstr>
      <vt:lpstr>Slide 9</vt:lpstr>
      <vt:lpstr>Matching &amp; Tutte Matrix</vt:lpstr>
      <vt:lpstr>Properties of Tutte Matrix</vt:lpstr>
      <vt:lpstr>Properties of Tutte Matrix</vt:lpstr>
      <vt:lpstr>Properties of Tutte Matrix</vt:lpstr>
      <vt:lpstr>Properties of Tutte Matrix</vt:lpstr>
      <vt:lpstr>Properties of Tutte Matrix</vt:lpstr>
      <vt:lpstr>Slide 16</vt:lpstr>
      <vt:lpstr>Slide 17</vt:lpstr>
      <vt:lpstr>Slide 18</vt:lpstr>
      <vt:lpstr>Algorithm #1: Self-Reducibility</vt:lpstr>
      <vt:lpstr>Updating Submatrices (Sherman-Morrison-Woodbury Formula)</vt:lpstr>
      <vt:lpstr>Updating Submatrices (Sherman-Morrison-Woodbury Formula)</vt:lpstr>
      <vt:lpstr>Algorithm #2: Matrix Updates</vt:lpstr>
      <vt:lpstr>Algorithm #2: Matrix Updates</vt:lpstr>
      <vt:lpstr>Recursive Decomposition of Graph</vt:lpstr>
      <vt:lpstr>Recursive Decomposition of Graph</vt:lpstr>
      <vt:lpstr>Recursive Decomposition of Graph</vt:lpstr>
      <vt:lpstr>Algorithm #2: Matrix Updates</vt:lpstr>
      <vt:lpstr>Slide 28</vt:lpstr>
      <vt:lpstr>Slide 29</vt:lpstr>
      <vt:lpstr>Slide 30</vt:lpstr>
      <vt:lpstr>Slide 31</vt:lpstr>
      <vt:lpstr>Correctness</vt:lpstr>
      <vt:lpstr>Updates</vt:lpstr>
      <vt:lpstr>Runtime Analysis</vt:lpstr>
      <vt:lpstr>Slide 35</vt:lpstr>
      <vt:lpstr>A ZPP Algorithm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Matroid Intersection, Pointer Jumping and  Representations of Sn</dc:title>
  <dc:creator>Nick</dc:creator>
  <cp:lastModifiedBy>Nick</cp:lastModifiedBy>
  <cp:revision>739</cp:revision>
  <dcterms:created xsi:type="dcterms:W3CDTF">2007-06-14T04:58:43Z</dcterms:created>
  <dcterms:modified xsi:type="dcterms:W3CDTF">2011-03-31T17:12:44Z</dcterms:modified>
</cp:coreProperties>
</file>