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28" r:id="rId2"/>
    <p:sldId id="429" r:id="rId3"/>
    <p:sldId id="430" r:id="rId4"/>
    <p:sldId id="415" r:id="rId5"/>
    <p:sldId id="418" r:id="rId6"/>
    <p:sldId id="421" r:id="rId7"/>
    <p:sldId id="420" r:id="rId8"/>
    <p:sldId id="422" r:id="rId9"/>
    <p:sldId id="423" r:id="rId10"/>
    <p:sldId id="424" r:id="rId11"/>
    <p:sldId id="427" r:id="rId12"/>
    <p:sldId id="425" r:id="rId13"/>
    <p:sldId id="426" r:id="rId14"/>
    <p:sldId id="417" r:id="rId15"/>
    <p:sldId id="412" r:id="rId16"/>
    <p:sldId id="455" r:id="rId17"/>
    <p:sldId id="434" r:id="rId18"/>
    <p:sldId id="435" r:id="rId19"/>
    <p:sldId id="436" r:id="rId20"/>
    <p:sldId id="437" r:id="rId21"/>
    <p:sldId id="438" r:id="rId22"/>
    <p:sldId id="439" r:id="rId23"/>
    <p:sldId id="440" r:id="rId24"/>
    <p:sldId id="441" r:id="rId25"/>
    <p:sldId id="442" r:id="rId26"/>
    <p:sldId id="443" r:id="rId27"/>
  </p:sldIdLst>
  <p:sldSz cx="9144000" cy="6858000" type="screen4x3"/>
  <p:notesSz cx="6858000" cy="9144000"/>
  <p:embeddedFontLst>
    <p:embeddedFont>
      <p:font typeface="Calibri" pitchFamily="34" charset="0"/>
      <p:regular r:id="rId29"/>
      <p:bold r:id="rId30"/>
      <p:italic r:id="rId31"/>
      <p:boldItalic r:id="rId32"/>
    </p:embeddedFont>
    <p:embeddedFont>
      <p:font typeface="CMR10" pitchFamily="34" charset="0"/>
      <p:regular r:id="rId33"/>
    </p:embeddedFont>
    <p:embeddedFont>
      <p:font typeface="CMMI10" pitchFamily="34" charset="0"/>
      <p:regular r:id="rId34"/>
    </p:embeddedFont>
    <p:embeddedFont>
      <p:font typeface="CMSY10ORIG" pitchFamily="34" charset="0"/>
      <p:regular r:id="rId35"/>
    </p:embeddedFont>
    <p:embeddedFont>
      <p:font typeface="CMSS8" pitchFamily="34" charset="0"/>
      <p:regular r:id="rId36"/>
    </p:embeddedFont>
    <p:embeddedFont>
      <p:font typeface="CMMI7" pitchFamily="34" charset="0"/>
      <p:regular r:id="rId37"/>
    </p:embeddedFont>
    <p:embeddedFont>
      <p:font typeface="CMEX10" pitchFamily="34" charset="0"/>
      <p:regular r:id="rId38"/>
    </p:embeddedFont>
    <p:embeddedFont>
      <p:font typeface="CMR7" pitchFamily="34" charset="0"/>
      <p:regular r:id="rId39"/>
    </p:embeddedFont>
    <p:embeddedFont>
      <p:font typeface="msbm10" pitchFamily="34" charset="0"/>
      <p:regular r:id="rId40"/>
    </p:embeddedFont>
    <p:embeddedFont>
      <p:font typeface="CMSY7" pitchFamily="34" charset="0"/>
      <p:regular r:id="rId41"/>
    </p:embeddedFont>
    <p:embeddedFont>
      <p:font typeface="CMMI5" pitchFamily="34" charset="0"/>
      <p:regular r:id="rId42"/>
    </p:embeddedFont>
    <p:embeddedFont>
      <p:font typeface="cmsy10" pitchFamily="34" charset="0"/>
      <p:regular r:id="rId43"/>
    </p:embeddedFont>
    <p:embeddedFont>
      <p:font typeface="Gill Sans MT Condensed" pitchFamily="34" charset="0"/>
      <p:regular r:id="rId44"/>
    </p:embeddedFont>
    <p:embeddedFont>
      <p:font typeface="msam10" pitchFamily="34"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AFDC7E"/>
    <a:srgbClr val="FF6D6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3" autoAdjust="0"/>
    <p:restoredTop sz="86010" autoAdjust="0"/>
  </p:normalViewPr>
  <p:slideViewPr>
    <p:cSldViewPr snapToGrid="0">
      <p:cViewPr varScale="1">
        <p:scale>
          <a:sx n="67" d="100"/>
          <a:sy n="67" d="100"/>
        </p:scale>
        <p:origin x="-8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BAAFD-F484-4DB7-86F4-821294F105D4}" type="datetimeFigureOut">
              <a:rPr lang="en-US" smtClean="0"/>
              <a:pPr/>
              <a:t>10/7/2010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97FC3-9866-4ED2-9709-168E31BE31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dirty="0" err="1" smtClean="0"/>
              <a:t>Korte-Vygen</a:t>
            </a:r>
            <a:r>
              <a:rPr lang="en-US" baseline="0" dirty="0" smtClean="0"/>
              <a:t> “Combinatorial Optimization: Theory and Algorithms”, Chapter 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dirty="0" err="1" smtClean="0"/>
              <a:t>Schrijver</a:t>
            </a:r>
            <a:r>
              <a:rPr lang="en-US" dirty="0" smtClean="0"/>
              <a:t> “Theory of Linear and Integer Programming”, Chapter 13</a:t>
            </a:r>
          </a:p>
          <a:p>
            <a:r>
              <a:rPr lang="en-US" dirty="0" smtClean="0"/>
              <a:t> - </a:t>
            </a:r>
            <a:r>
              <a:rPr lang="en-US" dirty="0" err="1" smtClean="0"/>
              <a:t>Grotschel-Lovasz-Schrijver</a:t>
            </a:r>
            <a:r>
              <a:rPr lang="en-US" baseline="0" dirty="0" smtClean="0"/>
              <a:t> “Geometric Algorithms and Combinatorial Optimization”</a:t>
            </a:r>
            <a:endParaRPr lang="en-US" dirty="0" smtClean="0"/>
          </a:p>
          <a:p>
            <a:endParaRPr lang="en-US" baseline="0" dirty="0" smtClean="0"/>
          </a:p>
          <a:p>
            <a:r>
              <a:rPr lang="en-US" baseline="0" dirty="0" smtClean="0"/>
              <a:t>The main trouble in Issue 3 is that P might not be full-dimensional (i.e., it has volume 0). The perturbation makes it full-dimensional.</a:t>
            </a:r>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Intelligence gathered by this and other governments leaves no doubt that the Iraq regime continues to possess and conceal some of the most lethal weapons ever devised.</a:t>
            </a:r>
          </a:p>
          <a:p>
            <a:r>
              <a:rPr lang="en-US" smtClean="0"/>
              <a:t>George Bush March 18, 2003</a:t>
            </a:r>
          </a:p>
          <a:p>
            <a:endParaRPr lang="en-US" smtClean="0"/>
          </a:p>
          <a:p>
            <a:r>
              <a:rPr lang="en-US" smtClean="0"/>
              <a:t>We are learning more as we interrogate or have discussions with Iraqi scientists and people within the Iraqi structure, that perhaps he destroyed some, perhaps he dispersed some. And so we will find them.</a:t>
            </a:r>
          </a:p>
          <a:p>
            <a:r>
              <a:rPr lang="en-US" smtClean="0"/>
              <a:t>George Bush April 24, 2003</a:t>
            </a:r>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12498-82DB-4842-8F38-BA008EFB5813}"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12498-82DB-4842-8F38-BA008EFB5813}"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12498-82DB-4842-8F38-BA008EFB5813}" type="datetimeFigureOut">
              <a:rPr lang="en-US" smtClean="0"/>
              <a:pPr/>
              <a:t>10/7/2010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12498-82DB-4842-8F38-BA008EFB5813}" type="datetimeFigureOut">
              <a:rPr lang="en-US" smtClean="0"/>
              <a:pPr/>
              <a:t>10/7/2010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12498-82DB-4842-8F38-BA008EFB5813}" type="datetimeFigureOut">
              <a:rPr lang="en-US" smtClean="0"/>
              <a:pPr/>
              <a:t>10/7/2010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2498-82DB-4842-8F38-BA008EFB5813}"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2498-82DB-4842-8F38-BA008EFB5813}"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2498-82DB-4842-8F38-BA008EFB5813}" type="datetimeFigureOut">
              <a:rPr lang="en-US" smtClean="0"/>
              <a:pPr/>
              <a:t>10/7/2010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E138-F8DE-49C7-B84E-53A46C07E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math.uwaterloo.ca/~harve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Leonid_Khachiya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8.png"/><Relationship Id="rId5" Type="http://schemas.openxmlformats.org/officeDocument/2006/relationships/tags" Target="../tags/tag7.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tags" Target="../tags/tag6.xml"/><Relationship Id="rId9" Type="http://schemas.openxmlformats.org/officeDocument/2006/relationships/image" Target="../media/image6.png"/><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fontScale="90000"/>
          </a:bodyPr>
          <a:lstStyle/>
          <a:p>
            <a:r>
              <a:rPr lang="en-US" dirty="0" smtClean="0"/>
              <a:t>C&amp;O 355</a:t>
            </a:r>
            <a:br>
              <a:rPr lang="en-US" dirty="0" smtClean="0"/>
            </a:br>
            <a:r>
              <a:rPr lang="en-US" dirty="0" smtClean="0"/>
              <a:t>Mathematical Programming</a:t>
            </a:r>
            <a:br>
              <a:rPr lang="en-US" dirty="0" smtClean="0"/>
            </a:br>
            <a:r>
              <a:rPr lang="en-US" dirty="0" smtClean="0"/>
              <a:t>Fall 2010</a:t>
            </a:r>
            <a:br>
              <a:rPr lang="en-US" dirty="0" smtClean="0"/>
            </a:br>
            <a:r>
              <a:rPr lang="en-US" dirty="0" smtClean="0"/>
              <a:t>Lecture 8</a:t>
            </a:r>
            <a:endParaRPr lang="en-US" dirty="0"/>
          </a:p>
        </p:txBody>
      </p:sp>
      <p:sp>
        <p:nvSpPr>
          <p:cNvPr id="3" name="Subtitle 2"/>
          <p:cNvSpPr>
            <a:spLocks noGrp="1"/>
          </p:cNvSpPr>
          <p:nvPr>
            <p:ph type="subTitle" idx="1"/>
          </p:nvPr>
        </p:nvSpPr>
        <p:spPr>
          <a:xfrm>
            <a:off x="1219200" y="4724400"/>
            <a:ext cx="6705600" cy="914400"/>
          </a:xfrm>
        </p:spPr>
        <p:txBody>
          <a:bodyPr>
            <a:normAutofit/>
          </a:bodyPr>
          <a:lstStyle/>
          <a:p>
            <a:r>
              <a:rPr lang="en-US" sz="4000" dirty="0" smtClean="0">
                <a:solidFill>
                  <a:srgbClr val="0070C0"/>
                </a:solidFill>
                <a:hlinkClick r:id="rId4"/>
              </a:rPr>
              <a:t>N. Harvey</a:t>
            </a:r>
            <a:endParaRPr lang="en-US" sz="4000" dirty="0" smtClean="0">
              <a:solidFill>
                <a:srgbClr val="0070C0"/>
              </a:solidFill>
            </a:endParaRP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dirty="0" err="1" smtClean="0"/>
              <a:t>TexPoint</a:t>
            </a:r>
            <a:r>
              <a:rPr lang="en-US" dirty="0" smtClean="0"/>
              <a:t> fonts used in EMF. </a:t>
            </a:r>
          </a:p>
          <a:p>
            <a:r>
              <a:rPr lang="en-US" dirty="0" smtClean="0"/>
              <a:t>Read the </a:t>
            </a:r>
            <a:r>
              <a:rPr lang="en-US" dirty="0" err="1" smtClean="0"/>
              <a:t>TexPoint</a:t>
            </a:r>
            <a:r>
              <a:rPr lang="en-US" dirty="0" smtClean="0"/>
              <a:t> manual before you delete this box</a:t>
            </a:r>
            <a:r>
              <a:rPr lang="en-US" smtClean="0"/>
              <a:t>.: </a:t>
            </a:r>
            <a:r>
              <a:rPr lang="en-US" smtClean="0">
                <a:latin typeface="CMR10"/>
              </a:rPr>
              <a:t>A</a:t>
            </a:r>
            <a:r>
              <a:rPr lang="en-US" smtClean="0">
                <a:latin typeface="CMMI10"/>
              </a:rPr>
              <a:t>A</a:t>
            </a:r>
            <a:r>
              <a:rPr lang="en-US" smtClean="0">
                <a:latin typeface="CMSY10ORIG"/>
              </a:rPr>
              <a:t>A</a:t>
            </a:r>
            <a:r>
              <a:rPr lang="en-US" smtClean="0">
                <a:latin typeface="CMSS8"/>
              </a:rPr>
              <a:t>A</a:t>
            </a:r>
            <a:r>
              <a:rPr lang="en-US" smtClean="0">
                <a:latin typeface="CMMI7"/>
              </a:rPr>
              <a:t>A</a:t>
            </a:r>
            <a:r>
              <a:rPr lang="en-US" smtClean="0">
                <a:latin typeface="CMEX10"/>
              </a:rPr>
              <a:t>A</a:t>
            </a:r>
            <a:r>
              <a:rPr lang="en-US" smtClean="0">
                <a:latin typeface="CMR7"/>
              </a:rPr>
              <a:t>A</a:t>
            </a:r>
            <a:r>
              <a:rPr lang="en-US" smtClean="0">
                <a:latin typeface="MSBM10"/>
              </a:rPr>
              <a:t>A</a:t>
            </a:r>
            <a:r>
              <a:rPr lang="en-US" smtClean="0">
                <a:latin typeface="CMSY7"/>
              </a:rPr>
              <a:t>A</a:t>
            </a:r>
            <a:r>
              <a:rPr lang="en-US" smtClean="0">
                <a:latin typeface="CMMI5"/>
              </a:rPr>
              <a: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934500"/>
            <a:ext cx="8360227" cy="2622620"/>
          </a:xfrm>
        </p:spPr>
        <p:txBody>
          <a:bodyPr>
            <a:normAutofit/>
          </a:bodyPr>
          <a:lstStyle/>
          <a:p>
            <a:pPr>
              <a:spcBef>
                <a:spcPts val="0"/>
              </a:spcBef>
            </a:pPr>
            <a:r>
              <a:rPr lang="en-US" sz="3000" dirty="0" smtClean="0"/>
              <a:t>It continues by rescanning the “more likely” half</a:t>
            </a:r>
          </a:p>
          <a:p>
            <a:pPr>
              <a:spcBef>
                <a:spcPts val="0"/>
              </a:spcBef>
            </a:pPr>
            <a:r>
              <a:rPr lang="en-US" sz="3000" dirty="0" smtClean="0"/>
              <a:t>If region is so small that it obviously contains no WMD, then conclude: </a:t>
            </a:r>
            <a:r>
              <a:rPr lang="en-US" sz="3000" dirty="0" smtClean="0">
                <a:solidFill>
                  <a:srgbClr val="00B050"/>
                </a:solidFill>
              </a:rPr>
              <a:t>Iraq has no WMD</a:t>
            </a:r>
            <a:endParaRPr lang="en-US" sz="3000" dirty="0">
              <a:solidFill>
                <a:srgbClr val="00B050"/>
              </a:solidFill>
            </a:endParaRPr>
          </a:p>
        </p:txBody>
      </p: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57004" y="2552281"/>
            <a:ext cx="6215291" cy="830997"/>
          </a:xfrm>
          <a:prstGeom prst="rect">
            <a:avLst/>
          </a:prstGeom>
          <a:noFill/>
        </p:spPr>
        <p:txBody>
          <a:bodyPr wrap="none" rtlCol="0">
            <a:spAutoFit/>
          </a:bodyPr>
          <a:lstStyle/>
          <a:p>
            <a:pPr algn="ctr"/>
            <a:r>
              <a:rPr lang="en-US" sz="2400" dirty="0" smtClean="0">
                <a:latin typeface="Gill Sans MT Condensed" pitchFamily="34" charset="0"/>
              </a:rPr>
              <a:t>“No one was more surprised than I that we didn't find [WMDs].”</a:t>
            </a:r>
            <a:br>
              <a:rPr lang="en-US" sz="2400" dirty="0" smtClean="0">
                <a:latin typeface="Gill Sans MT Condensed" pitchFamily="34" charset="0"/>
              </a:rPr>
            </a:br>
            <a:r>
              <a:rPr lang="en-US" sz="2400" dirty="0" smtClean="0">
                <a:latin typeface="Gill Sans MT Condensed" pitchFamily="34" charset="0"/>
              </a:rPr>
              <a:t>U.S. General Tommy Franks, 12/2/2005</a:t>
            </a:r>
            <a:endParaRPr lang="en-US" sz="2400" dirty="0">
              <a:latin typeface="Gill Sans MT Condensed" pitchFamily="34" charset="0"/>
            </a:endParaRPr>
          </a:p>
        </p:txBody>
      </p:sp>
      <p:sp>
        <p:nvSpPr>
          <p:cNvPr id="25" name="TextBox 24"/>
          <p:cNvSpPr txBox="1"/>
          <p:nvPr/>
        </p:nvSpPr>
        <p:spPr>
          <a:xfrm>
            <a:off x="3044642" y="6069208"/>
            <a:ext cx="2787943" cy="246221"/>
          </a:xfrm>
          <a:prstGeom prst="rect">
            <a:avLst/>
          </a:prstGeom>
          <a:noFill/>
        </p:spPr>
        <p:txBody>
          <a:bodyPr wrap="none" rtlCol="0">
            <a:spAutoFit/>
          </a:bodyPr>
          <a:lstStyle/>
          <a:p>
            <a:r>
              <a:rPr lang="en-US" sz="1000" dirty="0" smtClean="0">
                <a:solidFill>
                  <a:schemeClr val="bg1">
                    <a:lumMod val="75000"/>
                  </a:schemeClr>
                </a:solidFill>
              </a:rPr>
              <a:t>http://www.flickr.com/photos/sunfox/17620516/</a:t>
            </a:r>
            <a:endParaRPr lang="en-US" sz="1000" dirty="0">
              <a:solidFill>
                <a:schemeClr val="bg1">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5"/>
            <a:ext cx="8229600" cy="840729"/>
          </a:xfrm>
        </p:spPr>
        <p:txBody>
          <a:bodyPr>
            <a:normAutofit fontScale="90000"/>
          </a:bodyPr>
          <a:lstStyle/>
          <a:p>
            <a:r>
              <a:rPr lang="en-US" dirty="0" smtClean="0"/>
              <a:t>Generalization to Higher Dimensions</a:t>
            </a:r>
            <a:endParaRPr lang="en-US" dirty="0"/>
          </a:p>
        </p:txBody>
      </p:sp>
      <p:sp>
        <p:nvSpPr>
          <p:cNvPr id="4" name="TextBox 3"/>
          <p:cNvSpPr txBox="1"/>
          <p:nvPr/>
        </p:nvSpPr>
        <p:spPr>
          <a:xfrm>
            <a:off x="673240" y="5777802"/>
            <a:ext cx="7982246" cy="584775"/>
          </a:xfrm>
          <a:prstGeom prst="rect">
            <a:avLst/>
          </a:prstGeom>
          <a:noFill/>
        </p:spPr>
        <p:txBody>
          <a:bodyPr wrap="square" rtlCol="0">
            <a:spAutoFit/>
          </a:bodyPr>
          <a:lstStyle/>
          <a:p>
            <a:pPr algn="ctr"/>
            <a:r>
              <a:rPr lang="en-US" sz="3200" dirty="0" smtClean="0">
                <a:latin typeface="Gill Sans MT Condensed" pitchFamily="34" charset="0"/>
              </a:rPr>
              <a:t>Even smarter than George W. Bush!</a:t>
            </a:r>
          </a:p>
        </p:txBody>
      </p:sp>
      <p:pic>
        <p:nvPicPr>
          <p:cNvPr id="7" name="Picture 6" descr="Khachiyan.jpg"/>
          <p:cNvPicPr>
            <a:picLocks noChangeAspect="1"/>
          </p:cNvPicPr>
          <p:nvPr/>
        </p:nvPicPr>
        <p:blipFill>
          <a:blip r:embed="rId2" cstate="print"/>
          <a:stretch>
            <a:fillRect/>
          </a:stretch>
        </p:blipFill>
        <p:spPr>
          <a:xfrm>
            <a:off x="3170897" y="989760"/>
            <a:ext cx="2802206" cy="4175090"/>
          </a:xfrm>
          <a:prstGeom prst="rect">
            <a:avLst/>
          </a:prstGeom>
        </p:spPr>
      </p:pic>
      <p:sp>
        <p:nvSpPr>
          <p:cNvPr id="8" name="TextBox 7"/>
          <p:cNvSpPr txBox="1"/>
          <p:nvPr/>
        </p:nvSpPr>
        <p:spPr>
          <a:xfrm>
            <a:off x="3379044" y="5144759"/>
            <a:ext cx="2369688" cy="461665"/>
          </a:xfrm>
          <a:prstGeom prst="rect">
            <a:avLst/>
          </a:prstGeom>
          <a:noFill/>
        </p:spPr>
        <p:txBody>
          <a:bodyPr wrap="none" rtlCol="0">
            <a:spAutoFit/>
          </a:bodyPr>
          <a:lstStyle/>
          <a:p>
            <a:pPr algn="ctr"/>
            <a:r>
              <a:rPr lang="en-US" sz="2400" dirty="0" smtClean="0">
                <a:hlinkClick r:id="rId3"/>
              </a:rPr>
              <a:t>Leonid </a:t>
            </a:r>
            <a:r>
              <a:rPr lang="en-US" sz="2400" dirty="0" err="1" smtClean="0">
                <a:hlinkClick r:id="rId3"/>
              </a:rPr>
              <a:t>Khachiyan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1"/>
            <a:ext cx="8360227" cy="2622620"/>
          </a:xfrm>
        </p:spPr>
        <p:txBody>
          <a:bodyPr>
            <a:normAutofit/>
          </a:bodyPr>
          <a:lstStyle/>
          <a:p>
            <a:pPr>
              <a:spcBef>
                <a:spcPts val="0"/>
              </a:spcBef>
            </a:pPr>
            <a:r>
              <a:rPr lang="en-US" sz="3000" dirty="0" smtClean="0"/>
              <a:t>Want to find x</a:t>
            </a:r>
            <a:r>
              <a:rPr lang="en-US" sz="3000" dirty="0" smtClean="0">
                <a:latin typeface="cmsy10"/>
              </a:rPr>
              <a:t>2</a:t>
            </a:r>
            <a:r>
              <a:rPr lang="en-US" sz="3000" dirty="0" smtClean="0">
                <a:solidFill>
                  <a:srgbClr val="0070C0"/>
                </a:solidFill>
              </a:rPr>
              <a:t>P</a:t>
            </a:r>
          </a:p>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Å</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endParaRPr lang="en-US" sz="3000" dirty="0" smtClean="0"/>
          </a:p>
        </p:txBody>
      </p:sp>
      <p:sp>
        <p:nvSpPr>
          <p:cNvPr id="9" name="TextBox 8"/>
          <p:cNvSpPr txBox="1"/>
          <p:nvPr/>
        </p:nvSpPr>
        <p:spPr>
          <a:xfrm>
            <a:off x="4451420" y="4471515"/>
            <a:ext cx="346570"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44"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629196" y="3100177"/>
            <a:ext cx="1262718" cy="3604845"/>
            <a:chOff x="4629199" y="3100177"/>
            <a:chExt cx="1262718" cy="3604845"/>
          </a:xfrm>
        </p:grpSpPr>
        <p:cxnSp>
          <p:nvCxnSpPr>
            <p:cNvPr id="46" name="Straight Connector 45"/>
            <p:cNvCxnSpPr/>
            <p:nvPr/>
          </p:nvCxnSpPr>
          <p:spPr>
            <a:xfrm rot="5400000" flipH="1" flipV="1">
              <a:off x="3440983" y="4288393"/>
              <a:ext cx="3604845" cy="1228413"/>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760720" y="3228228"/>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732890" y="3271960"/>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705061" y="3341643"/>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1725453" y="4013857"/>
            <a:ext cx="1183337"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3.61111E-6 1.23988E-6 L -0.09496 1.23988E-6 " pathEditMode="relative" rAng="0" ptsTypes="AA">
                                      <p:cBhvr>
                                        <p:cTn id="26" dur="2000" fill="hold"/>
                                        <p:tgtEl>
                                          <p:spTgt spid="45"/>
                                        </p:tgtEl>
                                        <p:attrNameLst>
                                          <p:attrName>ppt_x</p:attrName>
                                          <p:attrName>ppt_y</p:attrName>
                                        </p:attrNameLst>
                                      </p:cBhvr>
                                      <p:rCtr x="-48"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6"/>
                                        </p:tgtEl>
                                      </p:cBhvr>
                                    </p:animEffect>
                                    <p:set>
                                      <p:cBhvr>
                                        <p:cTn id="41" dur="1" fill="hold">
                                          <p:stCondLst>
                                            <p:cond delay="1999"/>
                                          </p:stCondLst>
                                        </p:cTn>
                                        <p:tgtEl>
                                          <p:spTgt spid="5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1" animBg="1"/>
      <p:bldP spid="10" grpId="2" animBg="1"/>
      <p:bldP spid="55" grpId="0" animBg="1"/>
      <p:bldP spid="9" grpId="0"/>
      <p:bldP spid="9" grpId="1"/>
      <p:bldP spid="56" grpId="0"/>
      <p:bldP spid="5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6657959">
            <a:off x="3436170" y="3822957"/>
            <a:ext cx="3378608" cy="2170732"/>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0"/>
            <a:ext cx="8360227" cy="2914017"/>
          </a:xfrm>
        </p:spPr>
        <p:txBody>
          <a:bodyPr>
            <a:normAutofit/>
          </a:bodyPr>
          <a:lstStyle/>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00B050"/>
                </a:solidFill>
              </a:rPr>
              <a:t>E(</a:t>
            </a:r>
            <a:r>
              <a:rPr lang="en-US" sz="3000" dirty="0" err="1" smtClean="0">
                <a:solidFill>
                  <a:srgbClr val="00B050"/>
                </a:solidFill>
              </a:rPr>
              <a:t>M,z</a:t>
            </a:r>
            <a:r>
              <a:rPr lang="en-US" sz="3000" dirty="0" smtClean="0">
                <a:solidFill>
                  <a:srgbClr val="00B050"/>
                </a:solidFill>
              </a:rPr>
              <a:t>) </a:t>
            </a:r>
            <a:r>
              <a:rPr lang="en-US" sz="3000" dirty="0" smtClean="0">
                <a:solidFill>
                  <a:srgbClr val="00B050"/>
                </a:solidFill>
                <a:latin typeface="cmsy10"/>
              </a:rPr>
              <a:t>Å</a:t>
            </a:r>
            <a:r>
              <a:rPr lang="en-US" sz="3000" dirty="0" smtClean="0">
                <a:solidFill>
                  <a:srgbClr val="00B050"/>
                </a:solidFill>
              </a:rPr>
              <a:t> { x :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x</a:t>
            </a:r>
            <a:r>
              <a:rPr lang="en-US" sz="3000" dirty="0" smtClean="0">
                <a:solidFill>
                  <a:srgbClr val="00B050"/>
                </a:solidFill>
              </a:rPr>
              <a:t> </a:t>
            </a:r>
            <a:r>
              <a:rPr lang="en-US" sz="3000" dirty="0" smtClean="0">
                <a:solidFill>
                  <a:srgbClr val="00B050"/>
                </a:solidFill>
                <a:latin typeface="cmsy10"/>
              </a:rPr>
              <a:t>·</a:t>
            </a:r>
            <a:r>
              <a:rPr lang="en-US" sz="3000" dirty="0" smtClean="0">
                <a:solidFill>
                  <a:srgbClr val="00B050"/>
                </a:solidFill>
              </a:rPr>
              <a:t>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z</a:t>
            </a:r>
            <a:r>
              <a:rPr lang="en-US" sz="3000" dirty="0" smtClean="0">
                <a:solidFill>
                  <a:srgbClr val="00B050"/>
                </a:solidFill>
              </a:rPr>
              <a:t> }</a:t>
            </a:r>
          </a:p>
          <a:p>
            <a:pPr>
              <a:spcBef>
                <a:spcPts val="0"/>
              </a:spcBef>
            </a:pPr>
            <a:r>
              <a:rPr lang="en-US" sz="3000" spc="-100" dirty="0" smtClean="0"/>
              <a:t>Let </a:t>
            </a:r>
            <a:r>
              <a:rPr lang="en-US" sz="3000" spc="-100" dirty="0" smtClean="0">
                <a:solidFill>
                  <a:srgbClr val="7030A0"/>
                </a:solidFill>
              </a:rPr>
              <a:t>E(</a:t>
            </a:r>
            <a:r>
              <a:rPr lang="en-US" sz="3000" spc="-100" dirty="0" err="1" smtClean="0">
                <a:solidFill>
                  <a:srgbClr val="7030A0"/>
                </a:solidFill>
              </a:rPr>
              <a:t>M’,z</a:t>
            </a:r>
            <a:r>
              <a:rPr lang="en-US" sz="3000" spc="-100" dirty="0" smtClean="0">
                <a:solidFill>
                  <a:srgbClr val="7030A0"/>
                </a:solidFill>
              </a:rPr>
              <a:t>’)</a:t>
            </a:r>
            <a:r>
              <a:rPr lang="en-US" sz="3000" spc="-100" dirty="0" smtClean="0"/>
              <a:t> be ellipsoid covering </a:t>
            </a:r>
            <a:r>
              <a:rPr lang="en-US" sz="3000" spc="-100" dirty="0" smtClean="0">
                <a:solidFill>
                  <a:srgbClr val="00B050"/>
                </a:solidFill>
              </a:rPr>
              <a:t>E(</a:t>
            </a:r>
            <a:r>
              <a:rPr lang="en-US" sz="3000" spc="-100" dirty="0" err="1" smtClean="0">
                <a:solidFill>
                  <a:srgbClr val="00B050"/>
                </a:solidFill>
              </a:rPr>
              <a:t>M,z</a:t>
            </a:r>
            <a:r>
              <a:rPr lang="en-US" sz="3000" spc="-100" dirty="0" smtClean="0">
                <a:solidFill>
                  <a:srgbClr val="00B050"/>
                </a:solidFill>
              </a:rPr>
              <a:t>) </a:t>
            </a:r>
            <a:r>
              <a:rPr lang="en-US" sz="3000" spc="-100" dirty="0" smtClean="0">
                <a:solidFill>
                  <a:srgbClr val="00B050"/>
                </a:solidFill>
                <a:latin typeface="cmsy10"/>
              </a:rPr>
              <a:t>Å</a:t>
            </a:r>
            <a:r>
              <a:rPr lang="en-US" sz="3000" spc="-100" dirty="0" smtClean="0">
                <a:solidFill>
                  <a:srgbClr val="00B050"/>
                </a:solidFill>
              </a:rPr>
              <a:t> {x : </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x</a:t>
            </a:r>
            <a:r>
              <a:rPr lang="en-US" sz="3000" spc="-100" dirty="0" err="1" smtClean="0">
                <a:solidFill>
                  <a:srgbClr val="00B050"/>
                </a:solidFill>
                <a:latin typeface="cmsy10"/>
              </a:rPr>
              <a:t>·</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z</a:t>
            </a:r>
            <a:r>
              <a:rPr lang="en-US" sz="3000" spc="-100" dirty="0" smtClean="0">
                <a:solidFill>
                  <a:srgbClr val="00B050"/>
                </a:solidFill>
              </a:rPr>
              <a:t>}</a:t>
            </a:r>
          </a:p>
          <a:p>
            <a:pPr>
              <a:spcBef>
                <a:spcPts val="0"/>
              </a:spcBef>
            </a:pPr>
            <a:r>
              <a:rPr lang="en-US" sz="3000" dirty="0" smtClean="0"/>
              <a:t>Repeat…</a:t>
            </a:r>
          </a:p>
        </p:txBody>
      </p:sp>
      <p:sp>
        <p:nvSpPr>
          <p:cNvPr id="9" name="TextBox 8"/>
          <p:cNvSpPr txBox="1"/>
          <p:nvPr/>
        </p:nvSpPr>
        <p:spPr>
          <a:xfrm>
            <a:off x="4853355" y="4240404"/>
            <a:ext cx="458972"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3"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103982" y="472800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20723" y="4013857"/>
            <a:ext cx="1343766"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03"/>
            <a:ext cx="8229600" cy="911067"/>
          </a:xfrm>
        </p:spPr>
        <p:txBody>
          <a:bodyPr/>
          <a:lstStyle/>
          <a:p>
            <a:r>
              <a:rPr lang="en-US" dirty="0" smtClean="0"/>
              <a:t>The Ellipsoid Method</a:t>
            </a:r>
            <a:endParaRPr lang="en-US" dirty="0"/>
          </a:p>
        </p:txBody>
      </p:sp>
      <p:sp>
        <p:nvSpPr>
          <p:cNvPr id="3" name="Content Placeholder 2"/>
          <p:cNvSpPr>
            <a:spLocks noGrp="1"/>
          </p:cNvSpPr>
          <p:nvPr>
            <p:ph idx="1"/>
          </p:nvPr>
        </p:nvSpPr>
        <p:spPr>
          <a:xfrm>
            <a:off x="160773" y="693347"/>
            <a:ext cx="8788017" cy="1055069"/>
          </a:xfrm>
        </p:spPr>
        <p:txBody>
          <a:bodyPr>
            <a:normAutofit/>
          </a:bodyPr>
          <a:lstStyle/>
          <a:p>
            <a:pPr>
              <a:spcBef>
                <a:spcPts val="0"/>
              </a:spcBef>
            </a:pPr>
            <a:r>
              <a:rPr lang="en-US" sz="2800" b="1" dirty="0" smtClean="0"/>
              <a:t>Input:</a:t>
            </a:r>
            <a:r>
              <a:rPr lang="en-US" sz="2800" dirty="0" smtClean="0"/>
              <a:t> A </a:t>
            </a:r>
            <a:r>
              <a:rPr lang="en-US" sz="2800" dirty="0" err="1" smtClean="0"/>
              <a:t>polytope</a:t>
            </a:r>
            <a:r>
              <a:rPr lang="en-US" sz="2800" dirty="0" smtClean="0"/>
              <a:t> P = { </a:t>
            </a:r>
            <a:r>
              <a:rPr lang="en-US" sz="2800" dirty="0" err="1" smtClean="0"/>
              <a:t>Ax</a:t>
            </a:r>
            <a:r>
              <a:rPr lang="en-US" sz="2800" dirty="0" err="1" smtClean="0">
                <a:latin typeface="cmsy10"/>
              </a:rPr>
              <a:t>·</a:t>
            </a:r>
            <a:r>
              <a:rPr lang="en-US" sz="2800" dirty="0" err="1" smtClean="0"/>
              <a:t>b</a:t>
            </a:r>
            <a:r>
              <a:rPr lang="en-US" sz="2800" dirty="0" smtClean="0"/>
              <a:t> }	               </a:t>
            </a:r>
            <a:r>
              <a:rPr lang="en-US" sz="2400" dirty="0" smtClean="0">
                <a:solidFill>
                  <a:schemeClr val="bg1">
                    <a:lumMod val="50000"/>
                  </a:schemeClr>
                </a:solidFill>
              </a:rPr>
              <a:t>(e.g., P=WMD)</a:t>
            </a:r>
            <a:endParaRPr lang="en-US" sz="2800" dirty="0" smtClean="0">
              <a:solidFill>
                <a:schemeClr val="bg1">
                  <a:lumMod val="50000"/>
                </a:schemeClr>
              </a:solidFill>
            </a:endParaRPr>
          </a:p>
          <a:p>
            <a:pPr>
              <a:spcBef>
                <a:spcPts val="0"/>
              </a:spcBef>
            </a:pPr>
            <a:r>
              <a:rPr lang="en-US" sz="2800" b="1" dirty="0" smtClean="0"/>
              <a:t>Output:</a:t>
            </a:r>
            <a:r>
              <a:rPr lang="en-US" sz="2800" dirty="0" smtClean="0"/>
              <a:t> A point x</a:t>
            </a:r>
            <a:r>
              <a:rPr lang="en-US" sz="2800" dirty="0" smtClean="0">
                <a:latin typeface="cmsy10"/>
              </a:rPr>
              <a:t>2</a:t>
            </a:r>
            <a:r>
              <a:rPr lang="en-US" sz="2800" dirty="0" smtClean="0"/>
              <a:t>P, or announce “P is empty”</a:t>
            </a:r>
          </a:p>
        </p:txBody>
      </p:sp>
      <p:sp>
        <p:nvSpPr>
          <p:cNvPr id="4" name="TextBox 3"/>
          <p:cNvSpPr txBox="1"/>
          <p:nvPr/>
        </p:nvSpPr>
        <p:spPr>
          <a:xfrm>
            <a:off x="502419" y="1722143"/>
            <a:ext cx="8068826" cy="3046988"/>
          </a:xfrm>
          <a:prstGeom prst="rect">
            <a:avLst/>
          </a:prstGeom>
          <a:solidFill>
            <a:srgbClr val="FFFF99"/>
          </a:solidFill>
          <a:ln>
            <a:solidFill>
              <a:schemeClr val="tx1"/>
            </a:solidFill>
          </a:ln>
        </p:spPr>
        <p:txBody>
          <a:bodyPr wrap="square" rtlCol="0">
            <a:spAutoFit/>
          </a:bodyPr>
          <a:lstStyle/>
          <a:p>
            <a:pPr fontAlgn="ctr"/>
            <a:r>
              <a:rPr lang="en-US" sz="2400" dirty="0" smtClean="0"/>
              <a:t>Let E(</a:t>
            </a:r>
            <a:r>
              <a:rPr lang="en-US" sz="2400" dirty="0" err="1" smtClean="0"/>
              <a:t>M,z</a:t>
            </a:r>
            <a:r>
              <a:rPr lang="en-US" sz="2400" dirty="0" smtClean="0"/>
              <a:t>) be an ellipsoid </a:t>
            </a:r>
            <a:r>
              <a:rPr lang="en-US" sz="2400" dirty="0" err="1" smtClean="0"/>
              <a:t>s.t</a:t>
            </a:r>
            <a:r>
              <a:rPr lang="en-US" sz="2400" dirty="0" smtClean="0"/>
              <a:t>. P</a:t>
            </a:r>
            <a:r>
              <a:rPr lang="en-US" sz="2400" dirty="0" smtClean="0">
                <a:latin typeface="cmsy10"/>
              </a:rPr>
              <a:t>µ</a:t>
            </a:r>
            <a:r>
              <a:rPr lang="en-US" sz="2400" dirty="0" smtClean="0"/>
              <a:t>E(</a:t>
            </a:r>
            <a:r>
              <a:rPr lang="en-US" sz="2400" dirty="0" err="1" smtClean="0"/>
              <a:t>M,z</a:t>
            </a:r>
            <a:r>
              <a:rPr lang="en-US" sz="2400" dirty="0" smtClean="0"/>
              <a:t>)         </a:t>
            </a:r>
            <a:r>
              <a:rPr lang="en-US" sz="2400" dirty="0" smtClean="0">
                <a:solidFill>
                  <a:schemeClr val="bg1">
                    <a:lumMod val="50000"/>
                  </a:schemeClr>
                </a:solidFill>
              </a:rPr>
              <a:t>(e.g., E(</a:t>
            </a:r>
            <a:r>
              <a:rPr lang="en-US" sz="2400" dirty="0" err="1" smtClean="0">
                <a:solidFill>
                  <a:schemeClr val="bg1">
                    <a:lumMod val="50000"/>
                  </a:schemeClr>
                </a:solidFill>
              </a:rPr>
              <a:t>M,z</a:t>
            </a:r>
            <a:r>
              <a:rPr lang="en-US" sz="2400" dirty="0" smtClean="0">
                <a:solidFill>
                  <a:schemeClr val="bg1">
                    <a:lumMod val="50000"/>
                  </a:schemeClr>
                </a:solidFill>
              </a:rPr>
              <a:t>)=B(0,R))</a:t>
            </a:r>
            <a:endParaRPr lang="en-US" sz="2800" dirty="0" smtClean="0">
              <a:solidFill>
                <a:schemeClr val="bg1">
                  <a:lumMod val="50000"/>
                </a:schemeClr>
              </a:solidFill>
            </a:endParaRPr>
          </a:p>
          <a:p>
            <a:pPr fontAlgn="ctr"/>
            <a:r>
              <a:rPr lang="en-US" sz="2400" dirty="0" smtClean="0"/>
              <a:t>If </a:t>
            </a:r>
            <a:r>
              <a:rPr lang="en-US" sz="2400" dirty="0" err="1" smtClean="0"/>
              <a:t>vol</a:t>
            </a:r>
            <a:r>
              <a:rPr lang="en-US" sz="2400" dirty="0" smtClean="0"/>
              <a:t> E(</a:t>
            </a:r>
            <a:r>
              <a:rPr lang="en-US" sz="2400" dirty="0" err="1" smtClean="0"/>
              <a:t>M,z</a:t>
            </a:r>
            <a:r>
              <a:rPr lang="en-US" sz="2400" dirty="0" smtClean="0"/>
              <a:t>) &lt; </a:t>
            </a:r>
            <a:r>
              <a:rPr lang="en-US" sz="2400" dirty="0" err="1" smtClean="0"/>
              <a:t>vol</a:t>
            </a:r>
            <a:r>
              <a:rPr lang="en-US" sz="2400" dirty="0" smtClean="0"/>
              <a:t> B(0,r) then </a:t>
            </a:r>
            <a:r>
              <a:rPr lang="en-US" sz="2400" dirty="0" smtClean="0">
                <a:solidFill>
                  <a:srgbClr val="0070C0"/>
                </a:solidFill>
              </a:rPr>
              <a:t>Halt: “P is empty”</a:t>
            </a:r>
          </a:p>
          <a:p>
            <a:pPr fontAlgn="ctr">
              <a:tabLst>
                <a:tab pos="461963" algn="l"/>
              </a:tabLst>
            </a:pPr>
            <a:r>
              <a:rPr lang="en-US" sz="2400" dirty="0" smtClean="0"/>
              <a:t>If z</a:t>
            </a:r>
            <a:r>
              <a:rPr lang="en-US" sz="2400" dirty="0" smtClean="0">
                <a:latin typeface="cmsy10"/>
              </a:rPr>
              <a:t>2</a:t>
            </a:r>
            <a:r>
              <a:rPr lang="en-US" sz="2400" dirty="0" smtClean="0"/>
              <a:t>P, </a:t>
            </a:r>
            <a:r>
              <a:rPr lang="en-US" sz="2400" dirty="0" smtClean="0">
                <a:solidFill>
                  <a:srgbClr val="0070C0"/>
                </a:solidFill>
              </a:rPr>
              <a:t>Halt: “z </a:t>
            </a:r>
            <a:r>
              <a:rPr lang="en-US" sz="2400" dirty="0" smtClean="0">
                <a:solidFill>
                  <a:srgbClr val="0070C0"/>
                </a:solidFill>
                <a:latin typeface="cmsy10"/>
              </a:rPr>
              <a:t>2</a:t>
            </a:r>
            <a:r>
              <a:rPr lang="en-US" sz="2400" dirty="0" smtClean="0">
                <a:solidFill>
                  <a:srgbClr val="0070C0"/>
                </a:solidFill>
              </a:rPr>
              <a:t> P”</a:t>
            </a:r>
          </a:p>
          <a:p>
            <a:pPr fontAlgn="ctr">
              <a:tabLst>
                <a:tab pos="461963" algn="l"/>
              </a:tabLst>
            </a:pPr>
            <a:r>
              <a:rPr lang="en-US" sz="2400" dirty="0" smtClean="0"/>
              <a:t>Else</a:t>
            </a:r>
          </a:p>
          <a:p>
            <a:pPr fontAlgn="ctr">
              <a:tabLst>
                <a:tab pos="461963" algn="l"/>
              </a:tabLst>
            </a:pPr>
            <a:r>
              <a:rPr lang="en-US" sz="2400" dirty="0" smtClean="0"/>
              <a:t>	Let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x</a:t>
            </a:r>
            <a:r>
              <a:rPr lang="en-US" sz="2400" dirty="0" smtClean="0"/>
              <a:t> </a:t>
            </a:r>
            <a:r>
              <a:rPr lang="en-US" sz="2400" dirty="0" smtClean="0">
                <a:latin typeface="cmsy10"/>
              </a:rPr>
              <a:t>·</a:t>
            </a:r>
            <a:r>
              <a:rPr lang="en-US" sz="2400" dirty="0" smtClean="0"/>
              <a:t> </a:t>
            </a:r>
            <a:r>
              <a:rPr lang="en-US" sz="2400" dirty="0" smtClean="0">
                <a:latin typeface="Calibri"/>
              </a:rPr>
              <a:t>b</a:t>
            </a:r>
            <a:r>
              <a:rPr lang="en-US" sz="2400" baseline="-25000" dirty="0" smtClean="0">
                <a:latin typeface="Calibri"/>
              </a:rPr>
              <a:t>i</a:t>
            </a:r>
            <a:r>
              <a:rPr lang="en-US" sz="2400" dirty="0" smtClean="0"/>
              <a:t>” be a constraint of P violated by z   </a:t>
            </a:r>
            <a:r>
              <a:rPr lang="en-US" sz="2400" dirty="0" smtClean="0">
                <a:solidFill>
                  <a:schemeClr val="bg1">
                    <a:lumMod val="50000"/>
                  </a:schemeClr>
                </a:solidFill>
              </a:rPr>
              <a:t>(i.e., </a:t>
            </a:r>
            <a:r>
              <a:rPr lang="en-US" sz="2400" dirty="0" err="1" smtClean="0">
                <a:solidFill>
                  <a:schemeClr val="bg1">
                    <a:lumMod val="50000"/>
                  </a:schemeClr>
                </a:solidFill>
              </a:rPr>
              <a:t>a</a:t>
            </a:r>
            <a:r>
              <a:rPr lang="en-US" sz="2400" baseline="-25000" dirty="0" err="1" smtClean="0">
                <a:solidFill>
                  <a:schemeClr val="bg1">
                    <a:lumMod val="50000"/>
                  </a:schemeClr>
                </a:solidFill>
              </a:rPr>
              <a:t>i</a:t>
            </a:r>
            <a:r>
              <a:rPr lang="en-US" sz="2400" baseline="30000" dirty="0" err="1" smtClean="0">
                <a:solidFill>
                  <a:schemeClr val="bg1">
                    <a:lumMod val="50000"/>
                  </a:schemeClr>
                </a:solidFill>
              </a:rPr>
              <a:t>T</a:t>
            </a:r>
            <a:r>
              <a:rPr lang="en-US" sz="2400" dirty="0" err="1" smtClean="0">
                <a:solidFill>
                  <a:schemeClr val="bg1">
                    <a:lumMod val="50000"/>
                  </a:schemeClr>
                </a:solidFill>
              </a:rPr>
              <a:t>z</a:t>
            </a:r>
            <a:r>
              <a:rPr lang="en-US" sz="2400" dirty="0" smtClean="0">
                <a:solidFill>
                  <a:schemeClr val="bg1">
                    <a:lumMod val="50000"/>
                  </a:schemeClr>
                </a:solidFill>
              </a:rPr>
              <a:t>&gt;b</a:t>
            </a:r>
            <a:r>
              <a:rPr lang="en-US" sz="2400" baseline="-25000" dirty="0" smtClean="0">
                <a:solidFill>
                  <a:schemeClr val="bg1">
                    <a:lumMod val="50000"/>
                  </a:schemeClr>
                </a:solidFill>
              </a:rPr>
              <a:t>i</a:t>
            </a:r>
            <a:r>
              <a:rPr lang="en-US" sz="2400" dirty="0" smtClean="0">
                <a:solidFill>
                  <a:schemeClr val="bg1">
                    <a:lumMod val="50000"/>
                  </a:schemeClr>
                </a:solidFill>
              </a:rPr>
              <a:t>)</a:t>
            </a:r>
          </a:p>
          <a:p>
            <a:pPr fontAlgn="ctr">
              <a:tabLst>
                <a:tab pos="461963" algn="l"/>
              </a:tabLst>
            </a:pPr>
            <a:r>
              <a:rPr lang="en-US" sz="2400" dirty="0" smtClean="0"/>
              <a:t>	Let H = { x : </a:t>
            </a:r>
            <a:r>
              <a:rPr lang="en-US" sz="2400" dirty="0" err="1" smtClean="0"/>
              <a:t>a</a:t>
            </a:r>
            <a:r>
              <a:rPr lang="en-US" sz="2400" baseline="-25000" dirty="0" err="1" smtClean="0"/>
              <a:t>i</a:t>
            </a:r>
            <a:r>
              <a:rPr lang="en-US" sz="2400" baseline="30000" dirty="0" err="1" smtClean="0"/>
              <a:t>T</a:t>
            </a:r>
            <a:r>
              <a:rPr lang="en-US" sz="2400" dirty="0" err="1" smtClean="0"/>
              <a:t>x</a:t>
            </a:r>
            <a:r>
              <a:rPr lang="en-US" sz="2400" dirty="0" smtClean="0"/>
              <a:t> </a:t>
            </a:r>
            <a:r>
              <a:rPr lang="en-US" sz="2400" dirty="0" smtClean="0">
                <a:latin typeface="cmsy10"/>
              </a:rPr>
              <a:t>·</a:t>
            </a:r>
            <a:r>
              <a:rPr lang="en-US" sz="2400" dirty="0" smtClean="0"/>
              <a: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z</a:t>
            </a:r>
            <a:r>
              <a:rPr lang="en-US" sz="2400" dirty="0" smtClean="0"/>
              <a:t> }                                </a:t>
            </a:r>
            <a:r>
              <a:rPr lang="en-US" dirty="0" smtClean="0"/>
              <a:t> </a:t>
            </a:r>
            <a:r>
              <a:rPr lang="en-US" sz="2400" dirty="0" smtClean="0"/>
              <a:t>  </a:t>
            </a:r>
            <a:r>
              <a:rPr lang="en-US" sz="2400" dirty="0" smtClean="0">
                <a:solidFill>
                  <a:schemeClr val="bg1">
                    <a:lumMod val="50000"/>
                  </a:schemeClr>
                </a:solidFill>
              </a:rPr>
              <a:t>(so P </a:t>
            </a:r>
            <a:r>
              <a:rPr lang="en-US" sz="2400" dirty="0" smtClean="0">
                <a:solidFill>
                  <a:schemeClr val="bg1">
                    <a:lumMod val="50000"/>
                  </a:schemeClr>
                </a:solidFill>
                <a:latin typeface="cmsy10"/>
              </a:rPr>
              <a:t>µ</a:t>
            </a:r>
            <a:r>
              <a:rPr lang="en-US" sz="2400" dirty="0" smtClean="0">
                <a:solidFill>
                  <a:schemeClr val="bg1">
                    <a:lumMod val="50000"/>
                  </a:schemeClr>
                </a:solidFill>
              </a:rPr>
              <a:t> E(</a:t>
            </a:r>
            <a:r>
              <a:rPr lang="en-US" sz="2400" dirty="0" err="1" smtClean="0">
                <a:solidFill>
                  <a:schemeClr val="bg1">
                    <a:lumMod val="50000"/>
                  </a:schemeClr>
                </a:solidFill>
              </a:rPr>
              <a:t>M,z</a:t>
            </a:r>
            <a:r>
              <a:rPr lang="en-US" sz="2400" dirty="0" smtClean="0">
                <a:solidFill>
                  <a:schemeClr val="bg1">
                    <a:lumMod val="50000"/>
                  </a:schemeClr>
                </a:solidFill>
              </a:rPr>
              <a:t>)</a:t>
            </a:r>
            <a:r>
              <a:rPr lang="en-US" sz="2400" dirty="0" smtClean="0">
                <a:solidFill>
                  <a:schemeClr val="bg1">
                    <a:lumMod val="50000"/>
                  </a:schemeClr>
                </a:solidFill>
                <a:latin typeface="cmsy10"/>
              </a:rPr>
              <a:t>Å</a:t>
            </a:r>
            <a:r>
              <a:rPr lang="en-US" sz="2400" dirty="0" smtClean="0">
                <a:solidFill>
                  <a:schemeClr val="bg1">
                    <a:lumMod val="50000"/>
                  </a:schemeClr>
                </a:solidFill>
              </a:rPr>
              <a:t>H)</a:t>
            </a:r>
          </a:p>
          <a:p>
            <a:pPr fontAlgn="ctr">
              <a:tabLst>
                <a:tab pos="461963" algn="l"/>
              </a:tabLst>
            </a:pPr>
            <a:r>
              <a:rPr lang="en-US" sz="2400" dirty="0" smtClean="0"/>
              <a:t>	Let E(</a:t>
            </a:r>
            <a:r>
              <a:rPr lang="en-US" sz="2400" dirty="0" err="1" smtClean="0"/>
              <a:t>M’,z</a:t>
            </a:r>
            <a:r>
              <a:rPr lang="en-US" sz="2400" dirty="0" smtClean="0"/>
              <a:t>’) be an ellipsoid covering E(</a:t>
            </a:r>
            <a:r>
              <a:rPr lang="en-US" sz="2400" dirty="0" err="1" smtClean="0"/>
              <a:t>M,z</a:t>
            </a:r>
            <a:r>
              <a:rPr lang="en-US" sz="2400" dirty="0" smtClean="0"/>
              <a:t>)</a:t>
            </a:r>
            <a:r>
              <a:rPr lang="en-US" sz="2400" dirty="0" smtClean="0">
                <a:latin typeface="cmsy10"/>
              </a:rPr>
              <a:t>Å</a:t>
            </a:r>
            <a:r>
              <a:rPr lang="en-US" sz="2400" dirty="0" smtClean="0"/>
              <a:t>H</a:t>
            </a:r>
          </a:p>
          <a:p>
            <a:pPr fontAlgn="ctr">
              <a:tabLst>
                <a:tab pos="461963" algn="l"/>
              </a:tabLst>
            </a:pPr>
            <a:r>
              <a:rPr lang="en-US" sz="2400" dirty="0" smtClean="0"/>
              <a:t>	Set M</a:t>
            </a:r>
            <a:r>
              <a:rPr lang="en-US" sz="2400" dirty="0" smtClean="0">
                <a:sym typeface="Wingdings" pitchFamily="2" charset="2"/>
              </a:rPr>
              <a:t>M’ and </a:t>
            </a:r>
            <a:r>
              <a:rPr lang="en-US" sz="2400" dirty="0" err="1" smtClean="0">
                <a:sym typeface="Wingdings" pitchFamily="2" charset="2"/>
              </a:rPr>
              <a:t>zz</a:t>
            </a:r>
            <a:r>
              <a:rPr lang="en-US" sz="2400" dirty="0" smtClean="0">
                <a:sym typeface="Wingdings" pitchFamily="2" charset="2"/>
              </a:rPr>
              <a:t>’ and go back to Start</a:t>
            </a:r>
            <a:endParaRPr lang="en-US" sz="2400" dirty="0" smtClean="0"/>
          </a:p>
        </p:txBody>
      </p:sp>
      <p:sp>
        <p:nvSpPr>
          <p:cNvPr id="6" name="Content Placeholder 2"/>
          <p:cNvSpPr txBox="1">
            <a:spLocks/>
          </p:cNvSpPr>
          <p:nvPr/>
        </p:nvSpPr>
        <p:spPr>
          <a:xfrm>
            <a:off x="160774" y="4893552"/>
            <a:ext cx="8746558" cy="189913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Notation: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Let B(</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ball of radius r around point z</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Assumptions:</a:t>
            </a: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“The WMD is in Iraq”:</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R&gt;0 such that P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B(0,R)</a:t>
            </a: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100" normalizeH="0" baseline="0" noProof="0" dirty="0" smtClean="0">
                <a:ln>
                  <a:noFill/>
                </a:ln>
                <a:solidFill>
                  <a:srgbClr val="00B050"/>
                </a:solidFill>
                <a:effectLst/>
                <a:uLnTx/>
                <a:uFillTx/>
                <a:latin typeface="+mn-lt"/>
                <a:ea typeface="+mn-ea"/>
                <a:cs typeface="+mn-cs"/>
              </a:rPr>
              <a:t>WMD bigger than cow”</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If P</a:t>
            </a:r>
            <a:r>
              <a:rPr kumimoji="0" lang="en-US" sz="2800" b="0" i="0" u="none" strike="noStrike" kern="1200" cap="none" spc="-100" normalizeH="0" baseline="0" noProof="0" dirty="0" smtClean="0">
                <a:ln>
                  <a:noFill/>
                </a:ln>
                <a:solidFill>
                  <a:schemeClr val="tx1"/>
                </a:solidFill>
                <a:effectLst/>
                <a:uLnTx/>
                <a:uFillTx/>
                <a:latin typeface="Symbol"/>
                <a:ea typeface="+mn-ea"/>
                <a:cs typeface="+mn-cs"/>
                <a:sym typeface="Symbol"/>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then </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r&gt;0, z</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10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100" normalizeH="0" baseline="30000" noProof="0" dirty="0" smtClean="0">
                <a:ln>
                  <a:noFill/>
                </a:ln>
                <a:solidFill>
                  <a:schemeClr val="tx1"/>
                </a:solidFill>
                <a:effectLst/>
                <a:uLnTx/>
                <a:uFillTx/>
                <a:latin typeface="Calibri"/>
                <a:ea typeface="+mn-ea"/>
                <a:cs typeface="+mn-cs"/>
              </a:rPr>
              <a:t>n</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s.t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B(</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z,r</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P</a:t>
            </a:r>
          </a:p>
        </p:txBody>
      </p:sp>
      <p:sp>
        <p:nvSpPr>
          <p:cNvPr id="7" name="TextBox 6"/>
          <p:cNvSpPr txBox="1"/>
          <p:nvPr/>
        </p:nvSpPr>
        <p:spPr>
          <a:xfrm>
            <a:off x="3828421" y="2542233"/>
            <a:ext cx="3097258" cy="584775"/>
          </a:xfrm>
          <a:prstGeom prst="rect">
            <a:avLst/>
          </a:prstGeom>
          <a:noFill/>
        </p:spPr>
        <p:txBody>
          <a:bodyPr wrap="none" rtlCol="0">
            <a:spAutoFit/>
          </a:bodyPr>
          <a:lstStyle/>
          <a:p>
            <a:r>
              <a:rPr lang="en-US" sz="3200" b="1" dirty="0" smtClean="0">
                <a:solidFill>
                  <a:srgbClr val="FF0000"/>
                </a:solidFill>
              </a:rPr>
              <a:t>How to find this?</a:t>
            </a:r>
            <a:endParaRPr lang="en-US" sz="3200" b="1" dirty="0">
              <a:solidFill>
                <a:srgbClr val="FF0000"/>
              </a:solidFill>
            </a:endParaRPr>
          </a:p>
        </p:txBody>
      </p:sp>
      <p:sp>
        <p:nvSpPr>
          <p:cNvPr id="8" name="Oval 7"/>
          <p:cNvSpPr/>
          <p:nvPr/>
        </p:nvSpPr>
        <p:spPr>
          <a:xfrm>
            <a:off x="1446962" y="3928906"/>
            <a:ext cx="1034981" cy="462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09186" y="2795955"/>
            <a:ext cx="1929284" cy="1143000"/>
          </a:xfrm>
          <a:custGeom>
            <a:avLst/>
            <a:gdLst>
              <a:gd name="connsiteX0" fmla="*/ 1929284 w 1929284"/>
              <a:gd name="connsiteY0" fmla="*/ 55266 h 1170633"/>
              <a:gd name="connsiteX1" fmla="*/ 783772 w 1929284"/>
              <a:gd name="connsiteY1" fmla="*/ 185894 h 1170633"/>
              <a:gd name="connsiteX2" fmla="*/ 0 w 1929284"/>
              <a:gd name="connsiteY2" fmla="*/ 1170633 h 1170633"/>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542611 w 1929284"/>
              <a:gd name="connsiteY1" fmla="*/ 208503 h 1143000"/>
              <a:gd name="connsiteX2" fmla="*/ 0 w 1929284"/>
              <a:gd name="connsiteY2" fmla="*/ 1143000 h 1143000"/>
            </a:gdLst>
            <a:ahLst/>
            <a:cxnLst>
              <a:cxn ang="0">
                <a:pos x="connsiteX0" y="connsiteY0"/>
              </a:cxn>
              <a:cxn ang="0">
                <a:pos x="connsiteX1" y="connsiteY1"/>
              </a:cxn>
              <a:cxn ang="0">
                <a:pos x="connsiteX2" y="connsiteY2"/>
              </a:cxn>
            </a:cxnLst>
            <a:rect l="l" t="t" r="r" b="b"/>
            <a:pathLst>
              <a:path w="1929284" h="1143000">
                <a:moveTo>
                  <a:pt x="1929284" y="27633"/>
                </a:moveTo>
                <a:cubicBezTo>
                  <a:pt x="1517301" y="0"/>
                  <a:pt x="864158" y="22609"/>
                  <a:pt x="542611" y="208503"/>
                </a:cubicBezTo>
                <a:cubicBezTo>
                  <a:pt x="221064" y="394398"/>
                  <a:pt x="110531" y="723481"/>
                  <a:pt x="0" y="114300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28439" y="704176"/>
            <a:ext cx="1970411" cy="523220"/>
          </a:xfrm>
          <a:prstGeom prst="rect">
            <a:avLst/>
          </a:prstGeom>
          <a:noFill/>
        </p:spPr>
        <p:txBody>
          <a:bodyPr wrap="none" rtlCol="0">
            <a:spAutoFit/>
          </a:bodyPr>
          <a:lstStyle/>
          <a:p>
            <a:r>
              <a:rPr lang="en-US" sz="2800" dirty="0" smtClean="0"/>
              <a:t>and R and 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7" grpId="0"/>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3574217" y="2769595"/>
            <a:ext cx="2685906" cy="1366576"/>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888"/>
            <a:ext cx="8229600" cy="921116"/>
          </a:xfrm>
        </p:spPr>
        <p:txBody>
          <a:bodyPr>
            <a:normAutofit fontScale="90000"/>
          </a:bodyPr>
          <a:lstStyle/>
          <a:p>
            <a:r>
              <a:rPr lang="en-US" dirty="0" smtClean="0"/>
              <a:t>Covering Half-ellipsoids by Ellipsoids</a:t>
            </a:r>
            <a:endParaRPr lang="en-US" dirty="0"/>
          </a:p>
        </p:txBody>
      </p:sp>
      <p:sp>
        <p:nvSpPr>
          <p:cNvPr id="3" name="Content Placeholder 2"/>
          <p:cNvSpPr>
            <a:spLocks noGrp="1"/>
          </p:cNvSpPr>
          <p:nvPr>
            <p:ph idx="1"/>
          </p:nvPr>
        </p:nvSpPr>
        <p:spPr>
          <a:xfrm>
            <a:off x="457200" y="4735770"/>
            <a:ext cx="8229600" cy="1842451"/>
          </a:xfrm>
          <a:solidFill>
            <a:srgbClr val="FFFFCC"/>
          </a:solidFill>
          <a:ln>
            <a:solidFill>
              <a:schemeClr val="tx1"/>
            </a:solidFill>
          </a:ln>
        </p:spPr>
        <p:txBody>
          <a:bodyPr>
            <a:normAutofit/>
          </a:bodyPr>
          <a:lstStyle/>
          <a:p>
            <a:pPr>
              <a:spcBef>
                <a:spcPts val="0"/>
              </a:spcBef>
              <a:buNone/>
            </a:pPr>
            <a:r>
              <a:rPr lang="en-US" sz="2800" b="1" dirty="0" smtClean="0"/>
              <a:t>	Solution</a:t>
            </a:r>
          </a:p>
          <a:p>
            <a:pPr>
              <a:spcBef>
                <a:spcPts val="0"/>
              </a:spcBef>
              <a:buNone/>
            </a:pPr>
            <a:r>
              <a:rPr lang="en-US" sz="2800" dirty="0" smtClean="0"/>
              <a:t>	In Lecture 7 we found an ellipsoid </a:t>
            </a:r>
            <a:r>
              <a:rPr lang="en-US" sz="2800" dirty="0" smtClean="0">
                <a:solidFill>
                  <a:srgbClr val="0070C0"/>
                </a:solidFill>
              </a:rPr>
              <a:t>E’</a:t>
            </a:r>
            <a:r>
              <a:rPr lang="en-US" sz="2800" dirty="0" smtClean="0"/>
              <a:t> such that</a:t>
            </a:r>
          </a:p>
          <a:p>
            <a:pPr lvl="1">
              <a:spcBef>
                <a:spcPts val="0"/>
              </a:spcBef>
            </a:pPr>
            <a:r>
              <a:rPr lang="en-US" dirty="0" smtClean="0">
                <a:latin typeface="Calibri"/>
              </a:rPr>
              <a:t> </a:t>
            </a:r>
            <a:r>
              <a:rPr lang="en-US" dirty="0" err="1" smtClean="0">
                <a:solidFill>
                  <a:srgbClr val="00B050"/>
                </a:solidFill>
                <a:latin typeface="Calibri"/>
              </a:rPr>
              <a:t>E</a:t>
            </a:r>
            <a:r>
              <a:rPr lang="en-US" dirty="0" err="1" smtClean="0">
                <a:solidFill>
                  <a:srgbClr val="00B050"/>
                </a:solidFill>
                <a:latin typeface="cmsy10"/>
              </a:rPr>
              <a:t>Å</a:t>
            </a:r>
            <a:r>
              <a:rPr lang="en-US" dirty="0" err="1" smtClean="0">
                <a:solidFill>
                  <a:srgbClr val="00B050"/>
                </a:solidFill>
                <a:latin typeface="Calibri"/>
              </a:rPr>
              <a:t>H</a:t>
            </a:r>
            <a:r>
              <a:rPr lang="en-US" baseline="-25000" dirty="0" err="1" smtClean="0">
                <a:solidFill>
                  <a:srgbClr val="00B050"/>
                </a:solidFill>
                <a:latin typeface="Calibri"/>
              </a:rPr>
              <a:t>a</a:t>
            </a:r>
            <a:r>
              <a:rPr lang="en-US" baseline="-25000" dirty="0" smtClean="0">
                <a:solidFill>
                  <a:srgbClr val="00B050"/>
                </a:solidFill>
                <a:latin typeface="Calibri"/>
              </a:rPr>
              <a:t> </a:t>
            </a:r>
            <a:r>
              <a:rPr lang="en-US" dirty="0" smtClean="0">
                <a:solidFill>
                  <a:srgbClr val="00B050"/>
                </a:solidFill>
                <a:latin typeface="cmsy10"/>
              </a:rPr>
              <a:t>µ</a:t>
            </a:r>
            <a:r>
              <a:rPr lang="en-US" baseline="-25000" dirty="0" smtClean="0">
                <a:solidFill>
                  <a:srgbClr val="00B050"/>
                </a:solidFill>
                <a:latin typeface="Calibri"/>
              </a:rPr>
              <a:t> </a:t>
            </a:r>
            <a:r>
              <a:rPr lang="en-US" dirty="0" smtClean="0">
                <a:solidFill>
                  <a:srgbClr val="0070C0"/>
                </a:solidFill>
              </a:rPr>
              <a:t>E’</a:t>
            </a:r>
          </a:p>
          <a:p>
            <a:pPr lvl="1">
              <a:spcBef>
                <a:spcPts val="0"/>
              </a:spcBef>
            </a:pPr>
            <a:r>
              <a:rPr lang="en-US" dirty="0" smtClean="0"/>
              <a:t> </a:t>
            </a:r>
            <a:r>
              <a:rPr lang="en-US" dirty="0" err="1" smtClean="0"/>
              <a:t>vol</a:t>
            </a:r>
            <a:r>
              <a:rPr lang="en-US" dirty="0" smtClean="0"/>
              <a:t>(</a:t>
            </a:r>
            <a:r>
              <a:rPr lang="en-US" dirty="0" smtClean="0">
                <a:solidFill>
                  <a:srgbClr val="0070C0"/>
                </a:solidFill>
              </a:rPr>
              <a:t>E’</a:t>
            </a:r>
            <a:r>
              <a:rPr lang="en-US" dirty="0" smtClean="0"/>
              <a:t>) </a:t>
            </a:r>
            <a:r>
              <a:rPr lang="en-US" dirty="0" smtClean="0">
                <a:latin typeface="cmsy10"/>
              </a:rPr>
              <a:t>·</a:t>
            </a:r>
            <a:r>
              <a:rPr lang="en-US" dirty="0" smtClean="0"/>
              <a:t> </a:t>
            </a:r>
            <a:r>
              <a:rPr lang="en-US" dirty="0" err="1" smtClean="0"/>
              <a:t>vol</a:t>
            </a:r>
            <a:r>
              <a:rPr lang="en-US" dirty="0" smtClean="0"/>
              <a:t>(</a:t>
            </a:r>
            <a:r>
              <a:rPr lang="en-US" dirty="0" smtClean="0">
                <a:solidFill>
                  <a:srgbClr val="FF0000"/>
                </a:solidFill>
              </a:rPr>
              <a:t>E</a:t>
            </a:r>
            <a:r>
              <a:rPr lang="en-US" dirty="0" smtClean="0"/>
              <a:t>) </a:t>
            </a:r>
            <a:r>
              <a:rPr lang="en-US" dirty="0" smtClean="0">
                <a:latin typeface="cmsy10"/>
              </a:rPr>
              <a:t>¢</a:t>
            </a:r>
            <a:r>
              <a:rPr lang="en-US" dirty="0" smtClean="0"/>
              <a:t> e</a:t>
            </a:r>
            <a:r>
              <a:rPr lang="en-US" baseline="30000" dirty="0" smtClean="0"/>
              <a:t>-1/4(n+1)</a:t>
            </a:r>
            <a:endParaRPr lang="en-US" baseline="30000" dirty="0"/>
          </a:p>
        </p:txBody>
      </p:sp>
      <p:sp>
        <p:nvSpPr>
          <p:cNvPr id="9" name="Oval 8"/>
          <p:cNvSpPr/>
          <p:nvPr/>
        </p:nvSpPr>
        <p:spPr>
          <a:xfrm rot="20874457">
            <a:off x="2592475" y="2849984"/>
            <a:ext cx="3697793" cy="1547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3898877" y="1355163"/>
            <a:ext cx="1856119" cy="3260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2959" y="3071046"/>
            <a:ext cx="335348" cy="461665"/>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3074798" y="1845146"/>
            <a:ext cx="415498" cy="461665"/>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2421652" y="2407855"/>
            <a:ext cx="3474181" cy="2039003"/>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41371" y="3573463"/>
            <a:ext cx="90435" cy="602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2049" y="3272014"/>
            <a:ext cx="306494" cy="461665"/>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sp>
        <p:nvSpPr>
          <p:cNvPr id="13" name="Rectangle 12"/>
          <p:cNvSpPr/>
          <p:nvPr/>
        </p:nvSpPr>
        <p:spPr>
          <a:xfrm>
            <a:off x="1880658" y="1865410"/>
            <a:ext cx="524503" cy="523220"/>
          </a:xfrm>
          <a:prstGeom prst="rect">
            <a:avLst/>
          </a:prstGeom>
        </p:spPr>
        <p:txBody>
          <a:bodyPr wrap="none">
            <a:spAutoFit/>
          </a:bodyPr>
          <a:lstStyle/>
          <a:p>
            <a:r>
              <a:rPr lang="en-US" sz="2800" b="1" dirty="0" smtClean="0">
                <a:solidFill>
                  <a:srgbClr val="7030A0"/>
                </a:solidFill>
              </a:rPr>
              <a:t>H</a:t>
            </a:r>
            <a:r>
              <a:rPr lang="en-US" sz="2800" b="1" baseline="-25000" dirty="0" smtClean="0">
                <a:solidFill>
                  <a:srgbClr val="7030A0"/>
                </a:solidFill>
              </a:rPr>
              <a:t>a</a:t>
            </a:r>
            <a:endParaRPr lang="en-US" sz="1600" b="1" dirty="0"/>
          </a:p>
        </p:txBody>
      </p:sp>
      <p:sp>
        <p:nvSpPr>
          <p:cNvPr id="18" name="Content Placeholder 2"/>
          <p:cNvSpPr txBox="1">
            <a:spLocks/>
          </p:cNvSpPr>
          <p:nvPr/>
        </p:nvSpPr>
        <p:spPr>
          <a:xfrm>
            <a:off x="457200" y="677438"/>
            <a:ext cx="8229600" cy="10148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be an ellipsoid centered at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z</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a:t>
            </a:r>
            <a:r>
              <a:rPr kumimoji="0" lang="en-US" sz="2800" b="0" i="0" u="none" strike="noStrike" kern="1200" cap="none" spc="0" normalizeH="0" baseline="0" noProof="0" dirty="0" smtClean="0">
                <a:ln>
                  <a:noFill/>
                </a:ln>
                <a:solidFill>
                  <a:srgbClr val="7030A0"/>
                </a:solidFill>
                <a:effectLst/>
                <a:uLnTx/>
                <a:uFillTx/>
                <a:latin typeface="Calibri"/>
                <a:ea typeface="+mn-ea"/>
                <a:cs typeface="+mn-cs"/>
              </a:rPr>
              <a:t>H</a:t>
            </a:r>
            <a:r>
              <a:rPr kumimoji="0" lang="en-US" sz="2800" b="0" i="0" u="none" strike="noStrike" kern="1200" cap="none" spc="0" normalizeH="0" baseline="-25000" noProof="0" dirty="0" smtClean="0">
                <a:ln>
                  <a:noFill/>
                </a:ln>
                <a:solidFill>
                  <a:srgbClr val="7030A0"/>
                </a:solidFill>
                <a:effectLst/>
                <a:uLnTx/>
                <a:uFillTx/>
                <a:latin typeface="Calibri"/>
                <a:ea typeface="+mn-ea"/>
                <a:cs typeface="+mn-cs"/>
              </a:rPr>
              <a:t>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 x : </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a</a:t>
            </a:r>
            <a:r>
              <a:rPr kumimoji="0" lang="en-US" sz="2800" b="0" i="0" u="none" strike="noStrike" kern="1200" cap="none" spc="0" normalizeH="0" baseline="30000" noProof="0" dirty="0" err="1" smtClean="0">
                <a:ln>
                  <a:noFill/>
                </a:ln>
                <a:solidFill>
                  <a:schemeClr val="tx1"/>
                </a:solidFill>
                <a:effectLst/>
                <a:uLnTx/>
                <a:uFillTx/>
                <a:latin typeface="Calibri"/>
                <a:ea typeface="+mn-ea"/>
                <a:cs typeface="+mn-cs"/>
              </a:rPr>
              <a:t>T</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x</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a</a:t>
            </a:r>
            <a:r>
              <a:rPr kumimoji="0" lang="en-US" sz="2800" b="0" i="0" u="none" strike="noStrike" kern="1200" cap="none" spc="0" normalizeH="0" baseline="30000" noProof="0" dirty="0" err="1" smtClean="0">
                <a:ln>
                  <a:noFill/>
                </a:ln>
                <a:solidFill>
                  <a:schemeClr val="tx1"/>
                </a:solidFill>
                <a:effectLst/>
                <a:uLnTx/>
                <a:uFillTx/>
                <a:latin typeface="Calibri"/>
                <a:ea typeface="+mn-ea"/>
                <a:cs typeface="+mn-cs"/>
              </a:rPr>
              <a:t>T</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8"/>
            <a:ext cx="8229600" cy="762592"/>
          </a:xfrm>
        </p:spPr>
        <p:txBody>
          <a:bodyPr>
            <a:normAutofit/>
          </a:bodyPr>
          <a:lstStyle/>
          <a:p>
            <a:r>
              <a:rPr lang="en-CA" sz="4000" dirty="0" smtClean="0"/>
              <a:t>How many iterations?</a:t>
            </a:r>
            <a:endParaRPr lang="en-CA" sz="4000" dirty="0"/>
          </a:p>
        </p:txBody>
      </p:sp>
      <p:sp>
        <p:nvSpPr>
          <p:cNvPr id="3" name="Content Placeholder 2"/>
          <p:cNvSpPr>
            <a:spLocks noGrp="1"/>
          </p:cNvSpPr>
          <p:nvPr>
            <p:ph idx="1"/>
          </p:nvPr>
        </p:nvSpPr>
        <p:spPr>
          <a:xfrm>
            <a:off x="252479" y="750624"/>
            <a:ext cx="8727747" cy="5909485"/>
          </a:xfrm>
        </p:spPr>
        <p:txBody>
          <a:bodyPr>
            <a:normAutofit/>
          </a:bodyPr>
          <a:lstStyle/>
          <a:p>
            <a:r>
              <a:rPr lang="en-CA" sz="2800" dirty="0" err="1" smtClean="0"/>
              <a:t>E</a:t>
            </a:r>
            <a:r>
              <a:rPr lang="en-CA" sz="2800" baseline="-25000" dirty="0" err="1" smtClean="0"/>
              <a:t>i</a:t>
            </a:r>
            <a:r>
              <a:rPr lang="en-CA" sz="2800" dirty="0" smtClean="0"/>
              <a:t> = ellipsoid in </a:t>
            </a:r>
            <a:r>
              <a:rPr lang="en-CA" sz="2800" dirty="0" err="1" smtClean="0"/>
              <a:t>i</a:t>
            </a:r>
            <a:r>
              <a:rPr lang="en-CA" sz="2800" baseline="30000" dirty="0" err="1" smtClean="0"/>
              <a:t>th</a:t>
            </a:r>
            <a:r>
              <a:rPr lang="en-CA" sz="2800" dirty="0" smtClean="0"/>
              <a:t> iteration. Initially E</a:t>
            </a:r>
            <a:r>
              <a:rPr lang="en-CA" sz="2800" baseline="-25000" dirty="0" smtClean="0"/>
              <a:t>0</a:t>
            </a:r>
            <a:r>
              <a:rPr lang="en-CA" sz="2800" dirty="0" smtClean="0"/>
              <a:t> = B(0,R)</a:t>
            </a:r>
          </a:p>
          <a:p>
            <a:pPr>
              <a:buNone/>
            </a:pPr>
            <a:endParaRPr lang="en-CA" sz="400" dirty="0" smtClean="0"/>
          </a:p>
          <a:p>
            <a:r>
              <a:rPr lang="en-CA" sz="2800" b="1" dirty="0" smtClean="0"/>
              <a:t>Claim 1: </a:t>
            </a:r>
          </a:p>
          <a:p>
            <a:r>
              <a:rPr lang="en-CA" sz="2800" b="1" dirty="0" smtClean="0"/>
              <a:t>Proof: </a:t>
            </a:r>
            <a:r>
              <a:rPr lang="en-CA" sz="2800" dirty="0" smtClean="0"/>
              <a:t> We showed</a:t>
            </a:r>
            <a:endParaRPr lang="en-CA" sz="2400" dirty="0" smtClean="0"/>
          </a:p>
          <a:p>
            <a:pPr>
              <a:buNone/>
            </a:pPr>
            <a:r>
              <a:rPr lang="en-CA" sz="1200" dirty="0" smtClean="0"/>
              <a:t>	</a:t>
            </a:r>
            <a:endParaRPr lang="en-CA" sz="800" dirty="0" smtClean="0"/>
          </a:p>
          <a:p>
            <a:pPr>
              <a:buNone/>
            </a:pPr>
            <a:r>
              <a:rPr lang="en-CA" sz="2800" dirty="0" smtClean="0"/>
              <a:t>	So				 				           </a:t>
            </a:r>
            <a:r>
              <a:rPr lang="en-CA" sz="2800" dirty="0" smtClean="0">
                <a:latin typeface="msam10"/>
              </a:rPr>
              <a:t>¥</a:t>
            </a:r>
          </a:p>
          <a:p>
            <a:pPr>
              <a:buNone/>
            </a:pPr>
            <a:endParaRPr lang="en-CA" sz="1800" dirty="0" smtClean="0">
              <a:latin typeface="msam10"/>
            </a:endParaRPr>
          </a:p>
          <a:p>
            <a:r>
              <a:rPr lang="en-CA" sz="2800" b="1" dirty="0" smtClean="0"/>
              <a:t>Claim 2:</a:t>
            </a:r>
            <a:r>
              <a:rPr lang="en-CA" sz="2800" dirty="0" smtClean="0"/>
              <a:t> Number of iterations </a:t>
            </a:r>
            <a:r>
              <a:rPr lang="en-CA" sz="2800" dirty="0" smtClean="0">
                <a:latin typeface="cmsy10"/>
              </a:rPr>
              <a:t>·</a:t>
            </a:r>
            <a:r>
              <a:rPr lang="en-CA" sz="2800" dirty="0" smtClean="0"/>
              <a:t> 4 n(n+1) log(R/r).</a:t>
            </a:r>
            <a:endParaRPr lang="en-CA" sz="2800" dirty="0" smtClean="0">
              <a:latin typeface="msam10"/>
            </a:endParaRPr>
          </a:p>
          <a:p>
            <a:r>
              <a:rPr lang="en-CA" sz="2800" b="1" dirty="0" smtClean="0"/>
              <a:t>Proof: </a:t>
            </a:r>
            <a:r>
              <a:rPr lang="en-CA" sz="2800" dirty="0" smtClean="0"/>
              <a:t>Suppose</a:t>
            </a:r>
          </a:p>
          <a:p>
            <a:pPr>
              <a:buNone/>
            </a:pPr>
            <a:r>
              <a:rPr lang="en-CA" sz="2800" dirty="0" smtClean="0"/>
              <a:t>			Then</a:t>
            </a:r>
          </a:p>
          <a:p>
            <a:pPr>
              <a:buNone/>
            </a:pPr>
            <a:r>
              <a:rPr lang="en-CA" sz="2800" dirty="0" smtClean="0"/>
              <a:t>			     So</a:t>
            </a:r>
          </a:p>
          <a:p>
            <a:pPr>
              <a:buNone/>
            </a:pPr>
            <a:r>
              <a:rPr lang="en-CA" sz="600" dirty="0" smtClean="0"/>
              <a:t>	</a:t>
            </a:r>
            <a:endParaRPr lang="en-CA" sz="700" dirty="0" smtClean="0"/>
          </a:p>
          <a:p>
            <a:pPr>
              <a:buNone/>
            </a:pPr>
            <a:r>
              <a:rPr lang="en-CA" sz="2800" dirty="0" smtClean="0"/>
              <a:t>		  By Claim 1,</a:t>
            </a:r>
          </a:p>
          <a:p>
            <a:pPr>
              <a:buNone/>
            </a:pPr>
            <a:r>
              <a:rPr lang="en-CA" sz="2800" dirty="0" smtClean="0"/>
              <a:t>	So the algorithm stops.				           </a:t>
            </a:r>
            <a:r>
              <a:rPr lang="en-CA" sz="2800" dirty="0" smtClean="0">
                <a:latin typeface="msam10"/>
              </a:rPr>
              <a:t>¥</a:t>
            </a:r>
          </a:p>
        </p:txBody>
      </p:sp>
      <p:pic>
        <p:nvPicPr>
          <p:cNvPr id="6" name="Picture 5" descr="TP_tmp.png"/>
          <p:cNvPicPr>
            <a:picLocks noChangeAspect="1"/>
          </p:cNvPicPr>
          <p:nvPr>
            <p:custDataLst>
              <p:tags r:id="rId1"/>
            </p:custDataLst>
          </p:nvPr>
        </p:nvPicPr>
        <p:blipFill>
          <a:blip r:embed="rId9" cstate="print"/>
          <a:stretch>
            <a:fillRect/>
          </a:stretch>
        </p:blipFill>
        <p:spPr bwMode="auto">
          <a:xfrm>
            <a:off x="2049825" y="1405708"/>
            <a:ext cx="4026148" cy="394079"/>
          </a:xfrm>
          <a:prstGeom prst="rect">
            <a:avLst/>
          </a:prstGeom>
          <a:noFill/>
          <a:ln/>
          <a:effectLst/>
        </p:spPr>
      </p:pic>
      <p:pic>
        <p:nvPicPr>
          <p:cNvPr id="9" name="Picture 8" descr="TP_tmp.png"/>
          <p:cNvPicPr>
            <a:picLocks noChangeAspect="1"/>
          </p:cNvPicPr>
          <p:nvPr>
            <p:custDataLst>
              <p:tags r:id="rId2"/>
            </p:custDataLst>
          </p:nvPr>
        </p:nvPicPr>
        <p:blipFill>
          <a:blip r:embed="rId10" cstate="print"/>
          <a:stretch>
            <a:fillRect/>
          </a:stretch>
        </p:blipFill>
        <p:spPr bwMode="auto">
          <a:xfrm>
            <a:off x="3567832" y="1897026"/>
            <a:ext cx="4238285" cy="394216"/>
          </a:xfrm>
          <a:prstGeom prst="rect">
            <a:avLst/>
          </a:prstGeom>
          <a:noFill/>
          <a:ln/>
          <a:effectLst/>
        </p:spPr>
      </p:pic>
      <p:pic>
        <p:nvPicPr>
          <p:cNvPr id="11" name="Picture 10" descr="TP_tmp.png"/>
          <p:cNvPicPr>
            <a:picLocks noChangeAspect="1"/>
          </p:cNvPicPr>
          <p:nvPr>
            <p:custDataLst>
              <p:tags r:id="rId3"/>
            </p:custDataLst>
          </p:nvPr>
        </p:nvPicPr>
        <p:blipFill>
          <a:blip r:embed="rId11" cstate="print"/>
          <a:stretch>
            <a:fillRect/>
          </a:stretch>
        </p:blipFill>
        <p:spPr bwMode="auto">
          <a:xfrm>
            <a:off x="1126104" y="2361045"/>
            <a:ext cx="7265645" cy="908206"/>
          </a:xfrm>
          <a:prstGeom prst="rect">
            <a:avLst/>
          </a:prstGeom>
          <a:noFill/>
          <a:ln/>
          <a:effectLst/>
        </p:spPr>
      </p:pic>
      <p:pic>
        <p:nvPicPr>
          <p:cNvPr id="13" name="Picture 12" descr="TP_tmp.png"/>
          <p:cNvPicPr>
            <a:picLocks noChangeAspect="1"/>
          </p:cNvPicPr>
          <p:nvPr>
            <p:custDataLst>
              <p:tags r:id="rId4"/>
            </p:custDataLst>
          </p:nvPr>
        </p:nvPicPr>
        <p:blipFill>
          <a:blip r:embed="rId12" cstate="print"/>
          <a:stretch>
            <a:fillRect/>
          </a:stretch>
        </p:blipFill>
        <p:spPr>
          <a:xfrm>
            <a:off x="3056083" y="4067036"/>
            <a:ext cx="3117232" cy="342203"/>
          </a:xfrm>
          <a:prstGeom prst="rect">
            <a:avLst/>
          </a:prstGeom>
        </p:spPr>
      </p:pic>
      <p:pic>
        <p:nvPicPr>
          <p:cNvPr id="20" name="Picture 19" descr="TP_tmp.png"/>
          <p:cNvPicPr>
            <a:picLocks noChangeAspect="1"/>
          </p:cNvPicPr>
          <p:nvPr>
            <p:custDataLst>
              <p:tags r:id="rId5"/>
            </p:custDataLst>
          </p:nvPr>
        </p:nvPicPr>
        <p:blipFill>
          <a:blip r:embed="rId13" cstate="print"/>
          <a:stretch>
            <a:fillRect/>
          </a:stretch>
        </p:blipFill>
        <p:spPr bwMode="auto">
          <a:xfrm>
            <a:off x="3071036" y="4585652"/>
            <a:ext cx="3352991" cy="328653"/>
          </a:xfrm>
          <a:prstGeom prst="rect">
            <a:avLst/>
          </a:prstGeom>
          <a:noFill/>
          <a:ln/>
          <a:effectLst/>
        </p:spPr>
      </p:pic>
      <p:pic>
        <p:nvPicPr>
          <p:cNvPr id="22" name="Picture 21" descr="TP_tmp.png"/>
          <p:cNvPicPr>
            <a:picLocks noChangeAspect="1"/>
          </p:cNvPicPr>
          <p:nvPr>
            <p:custDataLst>
              <p:tags r:id="rId6"/>
            </p:custDataLst>
          </p:nvPr>
        </p:nvPicPr>
        <p:blipFill>
          <a:blip r:embed="rId14" cstate="print"/>
          <a:stretch>
            <a:fillRect/>
          </a:stretch>
        </p:blipFill>
        <p:spPr bwMode="auto">
          <a:xfrm>
            <a:off x="3075920" y="4930148"/>
            <a:ext cx="3951808" cy="654710"/>
          </a:xfrm>
          <a:prstGeom prst="rect">
            <a:avLst/>
          </a:prstGeom>
          <a:noFill/>
          <a:ln/>
          <a:effectLst/>
        </p:spPr>
      </p:pic>
      <p:pic>
        <p:nvPicPr>
          <p:cNvPr id="26" name="Picture 25" descr="TP_tmp.png"/>
          <p:cNvPicPr>
            <a:picLocks noChangeAspect="1"/>
          </p:cNvPicPr>
          <p:nvPr>
            <p:custDataLst>
              <p:tags r:id="rId7"/>
            </p:custDataLst>
          </p:nvPr>
        </p:nvPicPr>
        <p:blipFill>
          <a:blip r:embed="rId15" cstate="print"/>
          <a:stretch>
            <a:fillRect/>
          </a:stretch>
        </p:blipFill>
        <p:spPr bwMode="auto">
          <a:xfrm>
            <a:off x="3106171" y="5571593"/>
            <a:ext cx="4737463" cy="65479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0"/>
            <a:ext cx="8229600" cy="844043"/>
          </a:xfrm>
        </p:spPr>
        <p:txBody>
          <a:bodyPr/>
          <a:lstStyle/>
          <a:p>
            <a:r>
              <a:rPr lang="en-US" dirty="0" smtClean="0"/>
              <a:t>Ellipsoid Method for Solving LPs</a:t>
            </a:r>
            <a:endParaRPr lang="en-US" dirty="0"/>
          </a:p>
        </p:txBody>
      </p:sp>
      <p:sp>
        <p:nvSpPr>
          <p:cNvPr id="3" name="Content Placeholder 2"/>
          <p:cNvSpPr>
            <a:spLocks noGrp="1"/>
          </p:cNvSpPr>
          <p:nvPr>
            <p:ph idx="1"/>
          </p:nvPr>
        </p:nvSpPr>
        <p:spPr>
          <a:xfrm>
            <a:off x="311285" y="835743"/>
            <a:ext cx="8579795" cy="6331974"/>
          </a:xfrm>
        </p:spPr>
        <p:txBody>
          <a:bodyPr>
            <a:normAutofit/>
          </a:bodyPr>
          <a:lstStyle/>
          <a:p>
            <a:r>
              <a:rPr lang="en-US" sz="2700" dirty="0" smtClean="0"/>
              <a:t>Ellipsoid method </a:t>
            </a:r>
            <a:r>
              <a:rPr lang="en-US" sz="2700" dirty="0" smtClean="0">
                <a:solidFill>
                  <a:srgbClr val="FF0000"/>
                </a:solidFill>
              </a:rPr>
              <a:t>finds feasible point</a:t>
            </a:r>
            <a:r>
              <a:rPr lang="en-US" sz="2700" dirty="0" smtClean="0"/>
              <a:t> in P = { x : Ax </a:t>
            </a:r>
            <a:r>
              <a:rPr lang="en-US" sz="2700" dirty="0" smtClean="0">
                <a:latin typeface="cmsy10"/>
              </a:rPr>
              <a:t>·</a:t>
            </a:r>
            <a:r>
              <a:rPr lang="en-US" sz="2700" dirty="0" smtClean="0"/>
              <a:t> b }</a:t>
            </a:r>
            <a:br>
              <a:rPr lang="en-US" sz="2700" dirty="0" smtClean="0"/>
            </a:br>
            <a:r>
              <a:rPr lang="en-US" sz="2800" dirty="0" smtClean="0"/>
              <a:t>i.e., it can </a:t>
            </a:r>
            <a:r>
              <a:rPr lang="en-US" sz="2800" dirty="0" smtClean="0">
                <a:solidFill>
                  <a:srgbClr val="FF0000"/>
                </a:solidFill>
              </a:rPr>
              <a:t>solve a system of inequalities</a:t>
            </a:r>
          </a:p>
          <a:p>
            <a:pPr>
              <a:spcBef>
                <a:spcPts val="0"/>
              </a:spcBef>
              <a:buNone/>
            </a:pPr>
            <a:endParaRPr lang="en-US" sz="1600" dirty="0" smtClean="0"/>
          </a:p>
          <a:p>
            <a:pPr>
              <a:spcBef>
                <a:spcPts val="0"/>
              </a:spcBef>
            </a:pPr>
            <a:r>
              <a:rPr lang="en-US" sz="2800" dirty="0" smtClean="0"/>
              <a:t>But we want to </a:t>
            </a:r>
            <a:r>
              <a:rPr lang="en-US" sz="2800" b="1" dirty="0" smtClean="0">
                <a:solidFill>
                  <a:srgbClr val="0070C0"/>
                </a:solidFill>
              </a:rPr>
              <a:t>optimize</a:t>
            </a:r>
            <a:r>
              <a:rPr lang="en-US" sz="2800" dirty="0" smtClean="0"/>
              <a:t>, i.e., solve max { </a:t>
            </a:r>
            <a:r>
              <a:rPr lang="en-US" sz="2800" dirty="0" err="1" smtClean="0">
                <a:latin typeface="Calibri"/>
              </a:rPr>
              <a:t>c</a:t>
            </a:r>
            <a:r>
              <a:rPr lang="en-US" sz="2800" baseline="30000" dirty="0" err="1" smtClean="0">
                <a:latin typeface="Calibri"/>
              </a:rPr>
              <a:t>T</a:t>
            </a:r>
            <a:r>
              <a:rPr lang="en-US" sz="2800" dirty="0" err="1" smtClean="0"/>
              <a:t>x</a:t>
            </a:r>
            <a:r>
              <a:rPr lang="en-US" sz="2800" dirty="0" smtClean="0"/>
              <a:t> : x</a:t>
            </a:r>
            <a:r>
              <a:rPr lang="en-US" sz="2800" dirty="0" smtClean="0">
                <a:latin typeface="cmsy10"/>
              </a:rPr>
              <a:t>2</a:t>
            </a:r>
            <a:r>
              <a:rPr lang="en-US" sz="2800" dirty="0" smtClean="0"/>
              <a:t>P }</a:t>
            </a:r>
          </a:p>
          <a:p>
            <a:endParaRPr lang="en-US" sz="300" dirty="0" smtClean="0"/>
          </a:p>
          <a:p>
            <a:r>
              <a:rPr lang="en-US" sz="2800" b="1" dirty="0" smtClean="0"/>
              <a:t>Restatement of Strong Duality Theorem:</a:t>
            </a:r>
            <a:r>
              <a:rPr lang="en-US" sz="2800" dirty="0" smtClean="0"/>
              <a:t> </a:t>
            </a:r>
            <a:r>
              <a:rPr lang="en-US" sz="1800" dirty="0" smtClean="0"/>
              <a:t>     </a:t>
            </a:r>
            <a:r>
              <a:rPr lang="en-US" sz="2000" dirty="0" smtClean="0">
                <a:solidFill>
                  <a:schemeClr val="bg1">
                    <a:lumMod val="50000"/>
                  </a:schemeClr>
                </a:solidFill>
              </a:rPr>
              <a:t>(from Lecture 3)</a:t>
            </a:r>
            <a:r>
              <a:rPr lang="en-US" sz="2400" b="1" dirty="0" smtClean="0">
                <a:solidFill>
                  <a:schemeClr val="bg1">
                    <a:lumMod val="50000"/>
                  </a:schemeClr>
                </a:solidFill>
              </a:rPr>
              <a:t/>
            </a:r>
            <a:br>
              <a:rPr lang="en-US" sz="2400" b="1" dirty="0" smtClean="0">
                <a:solidFill>
                  <a:schemeClr val="bg1">
                    <a:lumMod val="50000"/>
                  </a:schemeClr>
                </a:solidFill>
              </a:rPr>
            </a:br>
            <a:r>
              <a:rPr lang="en-US" sz="2400" dirty="0" smtClean="0"/>
              <a:t>      </a:t>
            </a:r>
            <a:r>
              <a:rPr lang="en-US" sz="1200" dirty="0" smtClean="0"/>
              <a:t> </a:t>
            </a:r>
            <a:r>
              <a:rPr lang="en-US" sz="2400" dirty="0" smtClean="0"/>
              <a:t>Primal has optimal solution  </a:t>
            </a:r>
            <a:r>
              <a:rPr lang="en-US" sz="2400" dirty="0" smtClean="0">
                <a:latin typeface="cmsy10"/>
              </a:rPr>
              <a:t>,</a:t>
            </a:r>
            <a:r>
              <a:rPr lang="en-US" sz="2400" dirty="0" smtClean="0"/>
              <a:t>  Dual has optimal solution</a:t>
            </a:r>
            <a:br>
              <a:rPr lang="en-US" sz="2400" dirty="0" smtClean="0"/>
            </a:br>
            <a:r>
              <a:rPr lang="en-US" sz="2400" dirty="0" smtClean="0"/>
              <a:t>      </a:t>
            </a:r>
            <a:r>
              <a:rPr lang="en-US" sz="2400" dirty="0" smtClean="0">
                <a:latin typeface="cmsy10"/>
              </a:rPr>
              <a:t>, </a:t>
            </a:r>
            <a:r>
              <a:rPr lang="en-US" sz="2400" dirty="0" smtClean="0"/>
              <a:t> the following system is solvable:</a:t>
            </a:r>
          </a:p>
          <a:p>
            <a:pPr>
              <a:buNone/>
            </a:pPr>
            <a:endParaRPr lang="en-US" sz="400" dirty="0" smtClean="0"/>
          </a:p>
          <a:p>
            <a:pPr>
              <a:buNone/>
            </a:pPr>
            <a:r>
              <a:rPr lang="en-US" sz="2400" dirty="0" smtClean="0"/>
              <a:t>	</a:t>
            </a:r>
            <a:endParaRPr lang="en-US" sz="1400" dirty="0" smtClean="0"/>
          </a:p>
          <a:p>
            <a:r>
              <a:rPr lang="en-US" sz="2800" b="1" dirty="0" smtClean="0">
                <a:solidFill>
                  <a:srgbClr val="00B050"/>
                </a:solidFill>
              </a:rPr>
              <a:t>Important Point</a:t>
            </a:r>
            <a:r>
              <a:rPr lang="en-US" sz="2800" b="1" dirty="0" smtClean="0"/>
              <a:t/>
            </a:r>
            <a:br>
              <a:rPr lang="en-US" sz="2800" b="1" dirty="0" smtClean="0"/>
            </a:br>
            <a:r>
              <a:rPr lang="en-US" sz="2500" dirty="0" smtClean="0">
                <a:solidFill>
                  <a:srgbClr val="00B050"/>
                </a:solidFill>
              </a:rPr>
              <a:t>Solving an LP is equivalent to solving a system of inequalities</a:t>
            </a:r>
            <a:endParaRPr lang="en-US" sz="2500" dirty="0" smtClean="0"/>
          </a:p>
          <a:p>
            <a:pPr>
              <a:buNone/>
            </a:pPr>
            <a:r>
              <a:rPr lang="en-US" sz="2800" dirty="0" smtClean="0"/>
              <a:t>	</a:t>
            </a:r>
            <a:r>
              <a:rPr lang="en-US" sz="2800" dirty="0" smtClean="0">
                <a:latin typeface="cmsy10"/>
              </a:rPr>
              <a:t>)</a:t>
            </a:r>
            <a:r>
              <a:rPr lang="en-US" sz="2800" dirty="0" smtClean="0"/>
              <a:t> Ellipsoid method can be used to solve LPs</a:t>
            </a:r>
          </a:p>
        </p:txBody>
      </p:sp>
      <p:pic>
        <p:nvPicPr>
          <p:cNvPr id="4" name="Picture 3" descr="TP_tmp.png"/>
          <p:cNvPicPr>
            <a:picLocks noChangeAspect="1"/>
          </p:cNvPicPr>
          <p:nvPr>
            <p:custDataLst>
              <p:tags r:id="rId1"/>
            </p:custDataLst>
          </p:nvPr>
        </p:nvPicPr>
        <p:blipFill>
          <a:blip r:embed="rId3" cstate="print"/>
          <a:stretch>
            <a:fillRect/>
          </a:stretch>
        </p:blipFill>
        <p:spPr bwMode="auto">
          <a:xfrm>
            <a:off x="1702077" y="3821696"/>
            <a:ext cx="5921758" cy="36633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0"/>
            <a:ext cx="8229600" cy="844043"/>
          </a:xfrm>
        </p:spPr>
        <p:txBody>
          <a:bodyPr/>
          <a:lstStyle/>
          <a:p>
            <a:r>
              <a:rPr lang="en-US" dirty="0" smtClean="0"/>
              <a:t>Ellipsoid Method for Solving LPs</a:t>
            </a:r>
            <a:endParaRPr lang="en-US" dirty="0"/>
          </a:p>
        </p:txBody>
      </p:sp>
      <p:sp>
        <p:nvSpPr>
          <p:cNvPr id="3" name="Content Placeholder 2"/>
          <p:cNvSpPr>
            <a:spLocks noGrp="1"/>
          </p:cNvSpPr>
          <p:nvPr>
            <p:ph idx="1"/>
          </p:nvPr>
        </p:nvSpPr>
        <p:spPr>
          <a:xfrm>
            <a:off x="311285" y="835743"/>
            <a:ext cx="8579795" cy="6331974"/>
          </a:xfrm>
        </p:spPr>
        <p:txBody>
          <a:bodyPr>
            <a:normAutofit/>
          </a:bodyPr>
          <a:lstStyle/>
          <a:p>
            <a:r>
              <a:rPr lang="en-US" sz="2800" dirty="0" smtClean="0"/>
              <a:t>Ellipsoid method </a:t>
            </a:r>
            <a:r>
              <a:rPr lang="en-US" sz="2800" dirty="0" smtClean="0">
                <a:solidFill>
                  <a:srgbClr val="FF0000"/>
                </a:solidFill>
              </a:rPr>
              <a:t>finds feasible point</a:t>
            </a:r>
            <a:r>
              <a:rPr lang="en-US" sz="2800" dirty="0" smtClean="0"/>
              <a:t> in P = { x : Ax </a:t>
            </a:r>
            <a:r>
              <a:rPr lang="en-US" sz="2800" dirty="0" smtClean="0">
                <a:latin typeface="cmsy10"/>
              </a:rPr>
              <a:t>·</a:t>
            </a:r>
            <a:r>
              <a:rPr lang="en-US" sz="2800" dirty="0" smtClean="0"/>
              <a:t> b }</a:t>
            </a:r>
            <a:br>
              <a:rPr lang="en-US" sz="2800" dirty="0" smtClean="0"/>
            </a:br>
            <a:r>
              <a:rPr lang="en-US" sz="2800" dirty="0" smtClean="0"/>
              <a:t>i.e., it can </a:t>
            </a:r>
            <a:r>
              <a:rPr lang="en-US" sz="2800" dirty="0" smtClean="0">
                <a:solidFill>
                  <a:srgbClr val="FF0000"/>
                </a:solidFill>
              </a:rPr>
              <a:t>solve a system of inequalities</a:t>
            </a:r>
            <a:endParaRPr lang="en-US" sz="800" dirty="0" smtClean="0"/>
          </a:p>
          <a:p>
            <a:pPr>
              <a:spcBef>
                <a:spcPts val="0"/>
              </a:spcBef>
            </a:pPr>
            <a:r>
              <a:rPr lang="en-US" sz="2800" dirty="0" smtClean="0"/>
              <a:t>But we want to </a:t>
            </a:r>
            <a:r>
              <a:rPr lang="en-US" sz="2800" b="1" dirty="0" smtClean="0">
                <a:solidFill>
                  <a:srgbClr val="0070C0"/>
                </a:solidFill>
              </a:rPr>
              <a:t>optimize</a:t>
            </a:r>
            <a:r>
              <a:rPr lang="en-US" sz="2800" dirty="0" smtClean="0"/>
              <a:t>, i.e., solve max { </a:t>
            </a:r>
            <a:r>
              <a:rPr lang="en-US" sz="2800" dirty="0" err="1" smtClean="0"/>
              <a:t>c</a:t>
            </a:r>
            <a:r>
              <a:rPr lang="en-US" sz="2800" baseline="30000" dirty="0" err="1" smtClean="0"/>
              <a:t>T</a:t>
            </a:r>
            <a:r>
              <a:rPr lang="en-US" sz="2800" dirty="0" err="1" smtClean="0"/>
              <a:t>x</a:t>
            </a:r>
            <a:r>
              <a:rPr lang="en-US" sz="2800" dirty="0" smtClean="0"/>
              <a:t> : x</a:t>
            </a:r>
            <a:r>
              <a:rPr lang="en-US" sz="2800" dirty="0" smtClean="0">
                <a:latin typeface="cmsy10"/>
              </a:rPr>
              <a:t>2</a:t>
            </a:r>
            <a:r>
              <a:rPr lang="en-US" sz="2800" dirty="0" smtClean="0"/>
              <a:t>P }</a:t>
            </a:r>
            <a:endParaRPr lang="en-US" sz="100" dirty="0" smtClean="0"/>
          </a:p>
          <a:p>
            <a:r>
              <a:rPr lang="en-US" sz="2800" b="1" dirty="0" smtClean="0"/>
              <a:t>Alternative approach:</a:t>
            </a:r>
            <a:r>
              <a:rPr lang="en-US" sz="2800" dirty="0" smtClean="0"/>
              <a:t> Binary search for optimal value</a:t>
            </a:r>
          </a:p>
          <a:p>
            <a:pPr lvl="1"/>
            <a:r>
              <a:rPr lang="en-US" sz="2000" dirty="0" smtClean="0"/>
              <a:t>Suppose we know optimal value is in interval [L,U]</a:t>
            </a:r>
          </a:p>
          <a:p>
            <a:pPr lvl="1"/>
            <a:r>
              <a:rPr lang="en-US" sz="2000" dirty="0" smtClean="0"/>
              <a:t>Add a new constraint </a:t>
            </a:r>
            <a:r>
              <a:rPr lang="en-US" sz="2000" dirty="0" err="1" smtClean="0">
                <a:latin typeface="Calibri"/>
              </a:rPr>
              <a:t>c</a:t>
            </a:r>
            <a:r>
              <a:rPr lang="en-US" sz="2000" baseline="30000" dirty="0" err="1" smtClean="0">
                <a:latin typeface="Calibri"/>
              </a:rPr>
              <a:t>T</a:t>
            </a:r>
            <a:r>
              <a:rPr lang="en-US" sz="2000" dirty="0" err="1" smtClean="0"/>
              <a:t>x</a:t>
            </a:r>
            <a:r>
              <a:rPr lang="en-US" sz="2000" dirty="0" smtClean="0"/>
              <a:t> </a:t>
            </a:r>
            <a:r>
              <a:rPr lang="en-US" sz="2000" dirty="0" smtClean="0">
                <a:latin typeface="cmsy10"/>
              </a:rPr>
              <a:t>¸</a:t>
            </a:r>
            <a:r>
              <a:rPr lang="en-US" sz="2000" dirty="0" smtClean="0"/>
              <a:t> (L+U)/2</a:t>
            </a:r>
            <a:endParaRPr lang="en-US" sz="2000" dirty="0" smtClean="0">
              <a:latin typeface="cmmi10"/>
            </a:endParaRPr>
          </a:p>
          <a:p>
            <a:pPr lvl="1"/>
            <a:r>
              <a:rPr lang="en-US" sz="2000" dirty="0" smtClean="0"/>
              <a:t>If LP still feasible, replace L with (L+U)/2 and repeat</a:t>
            </a:r>
            <a:endParaRPr lang="en-US" sz="2000" dirty="0" smtClean="0">
              <a:latin typeface="cmmi10"/>
            </a:endParaRPr>
          </a:p>
          <a:p>
            <a:pPr lvl="1"/>
            <a:r>
              <a:rPr lang="en-US" sz="2000" dirty="0" smtClean="0"/>
              <a:t>If LP not feasible, replace U with (L+U)/2 and repeat</a:t>
            </a:r>
          </a:p>
          <a:p>
            <a:pPr lvl="1"/>
            <a:endParaRPr lang="en-US" sz="2400" dirty="0" smtClean="0"/>
          </a:p>
        </p:txBody>
      </p:sp>
      <p:sp>
        <p:nvSpPr>
          <p:cNvPr id="5" name="Freeform 4"/>
          <p:cNvSpPr/>
          <p:nvPr/>
        </p:nvSpPr>
        <p:spPr>
          <a:xfrm>
            <a:off x="2566221" y="4345860"/>
            <a:ext cx="2379406" cy="2202426"/>
          </a:xfrm>
          <a:custGeom>
            <a:avLst/>
            <a:gdLst>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288026 w 3480619"/>
              <a:gd name="connsiteY6" fmla="*/ 49161 h 2202426"/>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288026 w 3480619"/>
              <a:gd name="connsiteY6" fmla="*/ 49161 h 2202426"/>
              <a:gd name="connsiteX7" fmla="*/ 1101213 w 3480619"/>
              <a:gd name="connsiteY7" fmla="*/ 0 h 2202426"/>
              <a:gd name="connsiteX0" fmla="*/ 1101213 w 3480619"/>
              <a:gd name="connsiteY0" fmla="*/ 0 h 2202426"/>
              <a:gd name="connsiteX1" fmla="*/ 0 w 3480619"/>
              <a:gd name="connsiteY1" fmla="*/ 914400 h 2202426"/>
              <a:gd name="connsiteX2" fmla="*/ 580103 w 3480619"/>
              <a:gd name="connsiteY2" fmla="*/ 2202426 h 2202426"/>
              <a:gd name="connsiteX3" fmla="*/ 2585884 w 3480619"/>
              <a:gd name="connsiteY3" fmla="*/ 1877961 h 2202426"/>
              <a:gd name="connsiteX4" fmla="*/ 3480619 w 3480619"/>
              <a:gd name="connsiteY4" fmla="*/ 865239 h 2202426"/>
              <a:gd name="connsiteX5" fmla="*/ 3165987 w 3480619"/>
              <a:gd name="connsiteY5" fmla="*/ 452284 h 2202426"/>
              <a:gd name="connsiteX6" fmla="*/ 1101213 w 3480619"/>
              <a:gd name="connsiteY6" fmla="*/ 0 h 220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619" h="2202426">
                <a:moveTo>
                  <a:pt x="1101213" y="0"/>
                </a:moveTo>
                <a:lnTo>
                  <a:pt x="0" y="914400"/>
                </a:lnTo>
                <a:lnTo>
                  <a:pt x="580103" y="2202426"/>
                </a:lnTo>
                <a:lnTo>
                  <a:pt x="2585884" y="1877961"/>
                </a:lnTo>
                <a:lnTo>
                  <a:pt x="3480619" y="865239"/>
                </a:lnTo>
                <a:lnTo>
                  <a:pt x="3165987" y="452284"/>
                </a:lnTo>
                <a:lnTo>
                  <a:pt x="1101213" y="0"/>
                </a:lnTo>
                <a:close/>
              </a:path>
            </a:pathLst>
          </a:custGeom>
          <a:solidFill>
            <a:srgbClr val="FFFF0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119716" y="5073446"/>
            <a:ext cx="396262" cy="584775"/>
          </a:xfrm>
          <a:prstGeom prst="rect">
            <a:avLst/>
          </a:prstGeom>
          <a:noFill/>
        </p:spPr>
        <p:txBody>
          <a:bodyPr wrap="none" rtlCol="0">
            <a:spAutoFit/>
          </a:bodyPr>
          <a:lstStyle/>
          <a:p>
            <a:r>
              <a:rPr lang="en-US" sz="3200" dirty="0" smtClean="0"/>
              <a:t>P</a:t>
            </a:r>
            <a:endParaRPr lang="en-US" sz="3200" dirty="0"/>
          </a:p>
        </p:txBody>
      </p:sp>
      <p:cxnSp>
        <p:nvCxnSpPr>
          <p:cNvPr id="8" name="Straight Connector 7"/>
          <p:cNvCxnSpPr/>
          <p:nvPr/>
        </p:nvCxnSpPr>
        <p:spPr>
          <a:xfrm rot="16200000" flipH="1">
            <a:off x="838200" y="5149646"/>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2052" y="4404851"/>
            <a:ext cx="831190"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rPr>
              <a:t> = L</a:t>
            </a:r>
            <a:endParaRPr lang="en-US" sz="2000" dirty="0">
              <a:solidFill>
                <a:srgbClr val="FF0000"/>
              </a:solidFill>
            </a:endParaRPr>
          </a:p>
        </p:txBody>
      </p:sp>
      <p:grpSp>
        <p:nvGrpSpPr>
          <p:cNvPr id="4" name="Group 21"/>
          <p:cNvGrpSpPr/>
          <p:nvPr/>
        </p:nvGrpSpPr>
        <p:grpSpPr>
          <a:xfrm>
            <a:off x="7914969" y="4178711"/>
            <a:ext cx="1056046" cy="2620297"/>
            <a:chOff x="7914969" y="4178711"/>
            <a:chExt cx="1056046" cy="2620297"/>
          </a:xfrm>
        </p:grpSpPr>
        <p:cxnSp>
          <p:nvCxnSpPr>
            <p:cNvPr id="11" name="Straight Connector 10"/>
            <p:cNvCxnSpPr/>
            <p:nvPr/>
          </p:nvCxnSpPr>
          <p:spPr>
            <a:xfrm rot="16200000" flipH="1">
              <a:off x="6944033" y="5149647"/>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82117" y="4404852"/>
              <a:ext cx="888898"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rPr>
                <a:t> = U</a:t>
              </a:r>
              <a:endParaRPr lang="en-US" sz="2000" dirty="0">
                <a:solidFill>
                  <a:srgbClr val="FF0000"/>
                </a:solidFill>
              </a:endParaRPr>
            </a:p>
          </p:txBody>
        </p:sp>
      </p:grpSp>
      <p:grpSp>
        <p:nvGrpSpPr>
          <p:cNvPr id="7" name="Group 20"/>
          <p:cNvGrpSpPr/>
          <p:nvPr/>
        </p:nvGrpSpPr>
        <p:grpSpPr>
          <a:xfrm>
            <a:off x="5034118" y="4121138"/>
            <a:ext cx="1596755" cy="2677870"/>
            <a:chOff x="5034118" y="4121138"/>
            <a:chExt cx="1596755" cy="2677870"/>
          </a:xfrm>
        </p:grpSpPr>
        <p:sp>
          <p:nvSpPr>
            <p:cNvPr id="14" name="TextBox 13"/>
            <p:cNvSpPr txBox="1"/>
            <p:nvPr/>
          </p:nvSpPr>
          <p:spPr>
            <a:xfrm>
              <a:off x="5164894" y="4121138"/>
              <a:ext cx="1465979" cy="400110"/>
            </a:xfrm>
            <a:prstGeom prst="rect">
              <a:avLst/>
            </a:prstGeom>
            <a:noFill/>
          </p:spPr>
          <p:txBody>
            <a:bodyPr wrap="none" rtlCol="0">
              <a:spAutoFit/>
            </a:bodyPr>
            <a:lstStyle/>
            <a:p>
              <a:r>
                <a:rPr lang="en-US" sz="2000" dirty="0" err="1" smtClean="0">
                  <a:solidFill>
                    <a:srgbClr val="FF0000"/>
                  </a:solidFill>
                  <a:latin typeface="Calibri"/>
                </a:rPr>
                <a:t>c</a:t>
              </a:r>
              <a:r>
                <a:rPr lang="en-US" sz="2000" baseline="30000" dirty="0" err="1" smtClean="0">
                  <a:solidFill>
                    <a:srgbClr val="FF0000"/>
                  </a:solidFill>
                  <a:latin typeface="Calibri"/>
                </a:rPr>
                <a:t>T</a:t>
              </a:r>
              <a:r>
                <a:rPr lang="en-US" sz="2000" dirty="0" err="1" smtClean="0">
                  <a:solidFill>
                    <a:srgbClr val="FF0000"/>
                  </a:solidFill>
                </a:rPr>
                <a:t>x</a:t>
              </a:r>
              <a:r>
                <a:rPr lang="en-US" sz="2000" dirty="0" smtClean="0">
                  <a:solidFill>
                    <a:srgbClr val="FF0000"/>
                  </a:solidFill>
                  <a:latin typeface="cmsy10"/>
                </a:rPr>
                <a:t>¸</a:t>
              </a:r>
              <a:r>
                <a:rPr lang="en-US" sz="2000" dirty="0" smtClean="0">
                  <a:solidFill>
                    <a:srgbClr val="FF0000"/>
                  </a:solidFill>
                </a:rPr>
                <a:t>(L+U)/2</a:t>
              </a:r>
              <a:endParaRPr lang="en-US" sz="2000" dirty="0">
                <a:solidFill>
                  <a:srgbClr val="FF0000"/>
                </a:solidFill>
              </a:endParaRPr>
            </a:p>
          </p:txBody>
        </p:sp>
        <p:grpSp>
          <p:nvGrpSpPr>
            <p:cNvPr id="9" name="Group 18"/>
            <p:cNvGrpSpPr/>
            <p:nvPr/>
          </p:nvGrpSpPr>
          <p:grpSpPr>
            <a:xfrm>
              <a:off x="5034118" y="4178711"/>
              <a:ext cx="678426" cy="2620297"/>
              <a:chOff x="5034118" y="4178711"/>
              <a:chExt cx="678426" cy="2620297"/>
            </a:xfrm>
          </p:grpSpPr>
          <p:cxnSp>
            <p:nvCxnSpPr>
              <p:cNvPr id="13" name="Straight Connector 12"/>
              <p:cNvCxnSpPr/>
              <p:nvPr/>
            </p:nvCxnSpPr>
            <p:spPr>
              <a:xfrm rot="16200000" flipH="1">
                <a:off x="4063182" y="5149647"/>
                <a:ext cx="2620297" cy="67842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47700" y="4223153"/>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58271" y="4276008"/>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9414" y="4339435"/>
                <a:ext cx="137425" cy="5285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9" presetClass="emph" presetSubtype="0" grpId="0" nodeType="withEffect">
                                  <p:stCondLst>
                                    <p:cond delay="0"/>
                                  </p:stCondLst>
                                  <p:endCondLst>
                                    <p:cond evt="onNext" delay="0">
                                      <p:tgtEl>
                                        <p:sldTgt/>
                                      </p:tgtEl>
                                    </p:cond>
                                  </p:endCondLst>
                                  <p:childTnLst>
                                    <p:set>
                                      <p:cBhvr rctx="PPT">
                                        <p:cTn id="24" dur="indefinite"/>
                                        <p:tgtEl>
                                          <p:spTgt spid="5"/>
                                        </p:tgtEl>
                                        <p:attrNameLst>
                                          <p:attrName>style.opacity</p:attrName>
                                        </p:attrNameLst>
                                      </p:cBhvr>
                                      <p:to>
                                        <p:strVal val="0.25"/>
                                      </p:to>
                                    </p:set>
                                    <p:animEffect filter="image" prLst="opacity: 0.2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2.77778E-6 -2.37567E-6 L -0.17917 -2.37567E-6 " pathEditMode="relative" rAng="0" ptsTypes="AA">
                                      <p:cBhvr>
                                        <p:cTn id="35" dur="2000" fill="hold"/>
                                        <p:tgtEl>
                                          <p:spTgt spid="7"/>
                                        </p:tgtEl>
                                        <p:attrNameLst>
                                          <p:attrName>ppt_x</p:attrName>
                                          <p:attrName>ppt_y</p:attrName>
                                        </p:attrNameLst>
                                      </p:cBhvr>
                                      <p:rCtr x="-90" y="0"/>
                                    </p:animMotion>
                                  </p:childTnLst>
                                </p:cTn>
                              </p:par>
                              <p:par>
                                <p:cTn id="36" presetID="35" presetClass="path" presetSubtype="0" accel="50000" decel="50000" fill="hold" nodeType="withEffect">
                                  <p:stCondLst>
                                    <p:cond delay="0"/>
                                  </p:stCondLst>
                                  <p:childTnLst>
                                    <p:animMotion origin="layout" path="M -3.88889E-6 3.84918E-6 L -0.31979 3.84918E-6 " pathEditMode="relative" rAng="0" ptsTypes="AA">
                                      <p:cBhvr>
                                        <p:cTn id="37" dur="2000" fill="hold"/>
                                        <p:tgtEl>
                                          <p:spTgt spid="4"/>
                                        </p:tgtEl>
                                        <p:attrNameLst>
                                          <p:attrName>ppt_x</p:attrName>
                                          <p:attrName>ppt_y</p:attrName>
                                        </p:attrNameLst>
                                      </p:cBhvr>
                                      <p:rCtr x="-160" y="0"/>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95"/>
            <a:ext cx="8229600" cy="873226"/>
          </a:xfrm>
        </p:spPr>
        <p:txBody>
          <a:bodyPr/>
          <a:lstStyle/>
          <a:p>
            <a:r>
              <a:rPr lang="en-US" dirty="0" smtClean="0"/>
              <a:t>Issues with Ellipsoid Method</a:t>
            </a:r>
            <a:endParaRPr lang="en-US" dirty="0"/>
          </a:p>
        </p:txBody>
      </p:sp>
      <p:sp>
        <p:nvSpPr>
          <p:cNvPr id="3" name="Content Placeholder 2"/>
          <p:cNvSpPr>
            <a:spLocks noGrp="1"/>
          </p:cNvSpPr>
          <p:nvPr>
            <p:ph idx="1"/>
          </p:nvPr>
        </p:nvSpPr>
        <p:spPr>
          <a:xfrm>
            <a:off x="196645" y="992221"/>
            <a:ext cx="8790039" cy="5398851"/>
          </a:xfrm>
        </p:spPr>
        <p:txBody>
          <a:bodyPr>
            <a:normAutofit/>
          </a:bodyPr>
          <a:lstStyle/>
          <a:p>
            <a:pPr marL="514350" indent="-514350">
              <a:buFont typeface="+mj-lt"/>
              <a:buAutoNum type="arabicPeriod"/>
            </a:pPr>
            <a:r>
              <a:rPr lang="en-US" sz="2800" dirty="0" smtClean="0"/>
              <a:t>It needs to compute square roots, so it must work with </a:t>
            </a:r>
            <a:r>
              <a:rPr lang="en-US" sz="2800" dirty="0" smtClean="0">
                <a:solidFill>
                  <a:srgbClr val="FF0000"/>
                </a:solidFill>
              </a:rPr>
              <a:t>irrational numbers</a:t>
            </a:r>
          </a:p>
          <a:p>
            <a:pPr marL="914400" lvl="1" indent="-457200">
              <a:buFont typeface="Arial" pitchFamily="34" charset="0"/>
              <a:buChar char="•"/>
            </a:pPr>
            <a:r>
              <a:rPr lang="en-US" sz="2400" b="1" dirty="0" smtClean="0"/>
              <a:t>Solution:</a:t>
            </a:r>
            <a:r>
              <a:rPr lang="en-US" sz="2400" dirty="0" smtClean="0"/>
              <a:t> Approximate irrational numbers by </a:t>
            </a:r>
            <a:r>
              <a:rPr lang="en-US" sz="2400" dirty="0" err="1" smtClean="0"/>
              <a:t>rationals</a:t>
            </a:r>
            <a:r>
              <a:rPr lang="en-US" sz="2400" dirty="0" smtClean="0"/>
              <a:t>.</a:t>
            </a:r>
            <a:br>
              <a:rPr lang="en-US" sz="2400" dirty="0" smtClean="0"/>
            </a:br>
            <a:r>
              <a:rPr lang="en-US" sz="2400" dirty="0" smtClean="0"/>
              <a:t>Approximations proliferate, and it gets messy.</a:t>
            </a:r>
            <a:endParaRPr lang="en-US" sz="800" dirty="0" smtClean="0"/>
          </a:p>
          <a:p>
            <a:pPr marL="514350" indent="-514350">
              <a:buFont typeface="+mj-lt"/>
              <a:buAutoNum type="arabicPeriod"/>
            </a:pPr>
            <a:r>
              <a:rPr lang="en-US" sz="2800" dirty="0" smtClean="0"/>
              <a:t>Can only work with </a:t>
            </a:r>
            <a:r>
              <a:rPr lang="en-US" sz="2800" dirty="0" smtClean="0">
                <a:solidFill>
                  <a:srgbClr val="FF0000"/>
                </a:solidFill>
              </a:rPr>
              <a:t>bounded</a:t>
            </a:r>
            <a:r>
              <a:rPr lang="en-US" sz="2800" dirty="0" smtClean="0"/>
              <a:t> </a:t>
            </a:r>
            <a:r>
              <a:rPr lang="en-US" sz="2800" dirty="0" err="1" smtClean="0"/>
              <a:t>polyhedra</a:t>
            </a:r>
            <a:r>
              <a:rPr lang="en-US" sz="2800" dirty="0" smtClean="0"/>
              <a:t> P</a:t>
            </a:r>
          </a:p>
          <a:p>
            <a:pPr marL="914400" lvl="1" indent="-457200">
              <a:buFont typeface="Arial" pitchFamily="34" charset="0"/>
              <a:buChar char="•"/>
            </a:pPr>
            <a:r>
              <a:rPr lang="en-US" sz="2400" b="1" dirty="0" smtClean="0"/>
              <a:t>Solution:</a:t>
            </a:r>
            <a:r>
              <a:rPr lang="en-US" sz="2400" dirty="0" smtClean="0"/>
              <a:t> If P non-empty, there exists a feasible x </a:t>
            </a:r>
            <a:r>
              <a:rPr lang="en-US" sz="2400" dirty="0" err="1" smtClean="0"/>
              <a:t>s.t</a:t>
            </a:r>
            <a:r>
              <a:rPr lang="en-US" sz="2400" dirty="0" smtClean="0"/>
              <a:t>.</a:t>
            </a:r>
            <a:br>
              <a:rPr lang="en-US" sz="2400" dirty="0" smtClean="0"/>
            </a:br>
            <a:r>
              <a:rPr lang="en-US" sz="2400" dirty="0" smtClean="0"/>
              <a:t>|</a:t>
            </a:r>
            <a:r>
              <a:rPr lang="en-US" sz="2400" dirty="0" smtClean="0">
                <a:latin typeface="Calibri"/>
              </a:rPr>
              <a:t>x</a:t>
            </a:r>
            <a:r>
              <a:rPr lang="en-US" sz="2400" baseline="-25000" dirty="0" smtClean="0">
                <a:latin typeface="Calibri"/>
              </a:rPr>
              <a:t>i</a:t>
            </a:r>
            <a:r>
              <a:rPr lang="en-US" sz="2400" dirty="0" smtClean="0"/>
              <a:t>|</a:t>
            </a:r>
            <a:r>
              <a:rPr lang="en-US" sz="2400" dirty="0" smtClean="0">
                <a:latin typeface="cmsy10"/>
              </a:rPr>
              <a:t>·</a:t>
            </a:r>
            <a:r>
              <a:rPr lang="en-US" sz="2400" dirty="0" smtClean="0"/>
              <a:t>U </a:t>
            </a:r>
            <a:r>
              <a:rPr lang="en-US" sz="1100" dirty="0" smtClean="0"/>
              <a:t> </a:t>
            </a:r>
            <a:r>
              <a:rPr lang="en-US" sz="2400" dirty="0" smtClean="0">
                <a:latin typeface="cmsy10"/>
              </a:rPr>
              <a:t>8</a:t>
            </a:r>
            <a:r>
              <a:rPr lang="en-US" sz="2400" dirty="0" smtClean="0"/>
              <a:t>i, where U is a bound based on numbers in A and b.</a:t>
            </a:r>
            <a:br>
              <a:rPr lang="en-US" sz="2400" dirty="0" smtClean="0"/>
            </a:br>
            <a:r>
              <a:rPr lang="en-US" sz="2400" dirty="0" smtClean="0"/>
              <a:t>So we can assume that -U </a:t>
            </a:r>
            <a:r>
              <a:rPr lang="en-US" sz="2400" dirty="0" smtClean="0">
                <a:latin typeface="cmsy10"/>
              </a:rPr>
              <a:t>·</a:t>
            </a:r>
            <a:r>
              <a:rPr lang="en-US" sz="2400" dirty="0" smtClean="0"/>
              <a:t> </a:t>
            </a:r>
            <a:r>
              <a:rPr lang="en-US" sz="2400" dirty="0" smtClean="0">
                <a:latin typeface="Calibri"/>
              </a:rPr>
              <a:t>x</a:t>
            </a:r>
            <a:r>
              <a:rPr lang="en-US" sz="2400" baseline="-25000" dirty="0" smtClean="0">
                <a:latin typeface="Calibri"/>
              </a:rPr>
              <a:t>i</a:t>
            </a:r>
            <a:r>
              <a:rPr lang="en-US" sz="2400" dirty="0" smtClean="0"/>
              <a:t> </a:t>
            </a:r>
            <a:r>
              <a:rPr lang="en-US" sz="2400" dirty="0" smtClean="0">
                <a:latin typeface="cmsy10"/>
              </a:rPr>
              <a:t>·</a:t>
            </a:r>
            <a:r>
              <a:rPr lang="en-US" sz="2400" dirty="0" smtClean="0"/>
              <a:t> U for all </a:t>
            </a:r>
            <a:r>
              <a:rPr lang="en-US" sz="2400" dirty="0" err="1" smtClean="0"/>
              <a:t>i</a:t>
            </a:r>
            <a:r>
              <a:rPr lang="en-US" sz="2400" dirty="0" smtClean="0"/>
              <a:t>.</a:t>
            </a:r>
          </a:p>
          <a:p>
            <a:pPr marL="514350" indent="-514350">
              <a:buFont typeface="+mj-lt"/>
              <a:buAutoNum type="arabicPeriod"/>
            </a:pPr>
            <a:r>
              <a:rPr lang="en-US" sz="2800" dirty="0" smtClean="0"/>
              <a:t>Polyhedron P needs to </a:t>
            </a:r>
            <a:r>
              <a:rPr lang="en-US" sz="2800" dirty="0" smtClean="0">
                <a:solidFill>
                  <a:srgbClr val="FF0000"/>
                </a:solidFill>
              </a:rPr>
              <a:t>contain a small ball</a:t>
            </a:r>
            <a:r>
              <a:rPr lang="en-US" sz="2800" dirty="0" smtClean="0"/>
              <a:t> B(</a:t>
            </a:r>
            <a:r>
              <a:rPr lang="en-US" sz="2800" dirty="0" err="1" smtClean="0"/>
              <a:t>z,k</a:t>
            </a:r>
            <a:r>
              <a:rPr lang="en-US" sz="2800" dirty="0" smtClean="0"/>
              <a:t>)</a:t>
            </a:r>
          </a:p>
          <a:p>
            <a:pPr marL="914400" lvl="1" indent="-457200">
              <a:buFont typeface="Arial" pitchFamily="34" charset="0"/>
              <a:buChar char="•"/>
            </a:pPr>
            <a:r>
              <a:rPr lang="en-US" sz="2400" b="1" dirty="0" smtClean="0"/>
              <a:t>Solution:</a:t>
            </a:r>
            <a:r>
              <a:rPr lang="en-US" sz="2400" dirty="0" smtClean="0"/>
              <a:t> If P = { x : </a:t>
            </a:r>
            <a:r>
              <a:rPr lang="en-US" sz="2400" dirty="0" err="1" smtClean="0"/>
              <a:t>Ax</a:t>
            </a:r>
            <a:r>
              <a:rPr lang="en-US" sz="2400" dirty="0" err="1" smtClean="0">
                <a:latin typeface="cmsy10"/>
              </a:rPr>
              <a:t>·</a:t>
            </a:r>
            <a:r>
              <a:rPr lang="en-US" sz="2400" dirty="0" err="1" smtClean="0"/>
              <a:t>b</a:t>
            </a:r>
            <a:r>
              <a:rPr lang="en-US" sz="2400" dirty="0" smtClean="0"/>
              <a:t> } then we can perturb b by a tiny amount. The perturbed polyhedron is feasible </a:t>
            </a:r>
            <a:r>
              <a:rPr lang="en-US" sz="2400" dirty="0" err="1" smtClean="0"/>
              <a:t>iff</a:t>
            </a:r>
            <a:r>
              <a:rPr lang="en-US" sz="2400" dirty="0" smtClean="0"/>
              <a:t> P is, and</a:t>
            </a:r>
            <a:br>
              <a:rPr lang="en-US" sz="2400" dirty="0" smtClean="0"/>
            </a:br>
            <a:r>
              <a:rPr lang="en-US" sz="2400" dirty="0" smtClean="0"/>
              <a:t>if it is feasible, it contains a small ball.</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78"/>
            <a:ext cx="8229600" cy="1031648"/>
          </a:xfrm>
        </p:spPr>
        <p:txBody>
          <a:bodyPr>
            <a:normAutofit/>
          </a:bodyPr>
          <a:lstStyle/>
          <a:p>
            <a:r>
              <a:rPr lang="en-US" dirty="0" smtClean="0"/>
              <a:t>Polynomial Time Algorithms</a:t>
            </a:r>
            <a:endParaRPr lang="en-US" dirty="0"/>
          </a:p>
        </p:txBody>
      </p:sp>
      <p:sp>
        <p:nvSpPr>
          <p:cNvPr id="3" name="Content Placeholder 2"/>
          <p:cNvSpPr>
            <a:spLocks noGrp="1"/>
          </p:cNvSpPr>
          <p:nvPr>
            <p:ph idx="1"/>
          </p:nvPr>
        </p:nvSpPr>
        <p:spPr>
          <a:xfrm>
            <a:off x="223307" y="812640"/>
            <a:ext cx="8651630" cy="5727557"/>
          </a:xfrm>
        </p:spPr>
        <p:txBody>
          <a:bodyPr/>
          <a:lstStyle/>
          <a:p>
            <a:pPr marL="236538" lvl="1" indent="-225425">
              <a:buFont typeface="Arial" pitchFamily="34" charset="0"/>
              <a:buChar char="•"/>
            </a:pPr>
            <a:r>
              <a:rPr lang="en-US" dirty="0" smtClean="0"/>
              <a:t>P = </a:t>
            </a:r>
            <a:r>
              <a:rPr lang="en-US" spc="-60" dirty="0" smtClean="0"/>
              <a:t>{ computational problems that can be solved efficiently }</a:t>
            </a:r>
            <a:r>
              <a:rPr lang="en-US" dirty="0" smtClean="0"/>
              <a:t/>
            </a:r>
            <a:br>
              <a:rPr lang="en-US" dirty="0" smtClean="0"/>
            </a:br>
            <a:r>
              <a:rPr lang="en-US" sz="2400" dirty="0" smtClean="0"/>
              <a:t>i.e., solved in time </a:t>
            </a:r>
            <a:r>
              <a:rPr lang="en-US" sz="2400" dirty="0" smtClean="0">
                <a:latin typeface="cmsy10"/>
              </a:rPr>
              <a:t>·</a:t>
            </a:r>
            <a:r>
              <a:rPr lang="en-US" sz="2400" b="1" dirty="0" err="1" smtClean="0">
                <a:solidFill>
                  <a:srgbClr val="0070C0"/>
                </a:solidFill>
                <a:latin typeface="Calibri"/>
              </a:rPr>
              <a:t>n</a:t>
            </a:r>
            <a:r>
              <a:rPr lang="en-US" sz="2400" b="1" baseline="30000" dirty="0" err="1" smtClean="0">
                <a:solidFill>
                  <a:srgbClr val="0070C0"/>
                </a:solidFill>
                <a:latin typeface="Calibri"/>
              </a:rPr>
              <a:t>c</a:t>
            </a:r>
            <a:r>
              <a:rPr lang="en-US" sz="2400" dirty="0" smtClean="0"/>
              <a:t>, for some constant </a:t>
            </a:r>
            <a:r>
              <a:rPr lang="en-US" sz="2400" b="1" dirty="0" smtClean="0">
                <a:solidFill>
                  <a:srgbClr val="0070C0"/>
                </a:solidFill>
              </a:rPr>
              <a:t>c</a:t>
            </a:r>
            <a:r>
              <a:rPr lang="en-US" sz="2400" dirty="0" smtClean="0"/>
              <a:t>, where </a:t>
            </a:r>
            <a:r>
              <a:rPr lang="en-US" sz="2400" b="1" dirty="0" smtClean="0">
                <a:solidFill>
                  <a:srgbClr val="0070C0"/>
                </a:solidFill>
              </a:rPr>
              <a:t>n</a:t>
            </a:r>
            <a:r>
              <a:rPr lang="en-US" sz="2400" dirty="0" smtClean="0"/>
              <a:t>=</a:t>
            </a:r>
            <a:r>
              <a:rPr lang="en-US" sz="2400" dirty="0" smtClean="0">
                <a:solidFill>
                  <a:srgbClr val="FF0000"/>
                </a:solidFill>
              </a:rPr>
              <a:t>input size</a:t>
            </a:r>
          </a:p>
          <a:p>
            <a:pPr marL="236538" lvl="1" indent="-225425">
              <a:buFont typeface="Arial" pitchFamily="34" charset="0"/>
              <a:buChar char="•"/>
            </a:pPr>
            <a:r>
              <a:rPr lang="en-US" dirty="0" smtClean="0"/>
              <a:t>This is a bit vague</a:t>
            </a:r>
          </a:p>
          <a:p>
            <a:pPr marL="457200" lvl="2" indent="-233363"/>
            <a:r>
              <a:rPr lang="en-US" dirty="0" smtClean="0"/>
              <a:t>Consider an LP max { </a:t>
            </a:r>
            <a:r>
              <a:rPr lang="en-US" dirty="0" err="1" smtClean="0">
                <a:latin typeface="Calibri"/>
              </a:rPr>
              <a:t>c</a:t>
            </a:r>
            <a:r>
              <a:rPr lang="en-US" baseline="30000" dirty="0" err="1" smtClean="0">
                <a:latin typeface="Calibri"/>
              </a:rPr>
              <a:t>T</a:t>
            </a:r>
            <a:r>
              <a:rPr lang="en-US" dirty="0" err="1" smtClean="0"/>
              <a:t>x</a:t>
            </a:r>
            <a:r>
              <a:rPr lang="en-US" dirty="0" smtClean="0"/>
              <a:t> : </a:t>
            </a:r>
            <a:r>
              <a:rPr lang="en-US" dirty="0" err="1" smtClean="0"/>
              <a:t>Ax</a:t>
            </a:r>
            <a:r>
              <a:rPr lang="en-US" dirty="0" err="1" smtClean="0">
                <a:latin typeface="cmsy10"/>
              </a:rPr>
              <a:t>·</a:t>
            </a:r>
            <a:r>
              <a:rPr lang="en-US" dirty="0" err="1" smtClean="0"/>
              <a:t>b</a:t>
            </a:r>
            <a:r>
              <a:rPr lang="en-US" dirty="0" smtClean="0"/>
              <a:t> } where A has size m x d</a:t>
            </a:r>
          </a:p>
          <a:p>
            <a:pPr marL="457200" lvl="2" indent="-233363"/>
            <a:r>
              <a:rPr lang="en-US" dirty="0" smtClean="0"/>
              <a:t>Input is a binary file containing the matrix A, vectors b and c</a:t>
            </a:r>
          </a:p>
          <a:p>
            <a:pPr marL="57150" lvl="1" indent="-233363">
              <a:buFont typeface="Arial" pitchFamily="34" charset="0"/>
              <a:buChar char="•"/>
            </a:pPr>
            <a:r>
              <a:rPr lang="en-US" dirty="0" smtClean="0"/>
              <a:t>Two ways to define </a:t>
            </a:r>
            <a:r>
              <a:rPr lang="en-US" dirty="0" smtClean="0">
                <a:solidFill>
                  <a:srgbClr val="FF0000"/>
                </a:solidFill>
              </a:rPr>
              <a:t>“input size”</a:t>
            </a:r>
            <a:endParaRPr lang="en-US" dirty="0" smtClean="0"/>
          </a:p>
          <a:p>
            <a:pPr marL="692150" lvl="3" indent="-352425">
              <a:buFont typeface="+mj-lt"/>
              <a:buAutoNum type="alphaUcPeriod"/>
            </a:pPr>
            <a:r>
              <a:rPr lang="en-US" sz="2400" dirty="0" smtClean="0">
                <a:solidFill>
                  <a:srgbClr val="00B050"/>
                </a:solidFill>
              </a:rPr>
              <a:t># of bits used to store the binary input file</a:t>
            </a:r>
          </a:p>
          <a:p>
            <a:pPr marL="692150" lvl="3" indent="-352425">
              <a:buFont typeface="+mj-lt"/>
              <a:buAutoNum type="alphaUcPeriod"/>
            </a:pPr>
            <a:r>
              <a:rPr lang="en-US" sz="2400" dirty="0" smtClean="0">
                <a:solidFill>
                  <a:srgbClr val="7030A0"/>
                </a:solidFill>
              </a:rPr>
              <a:t># of numbers in input file, i.e., </a:t>
            </a:r>
            <a:r>
              <a:rPr lang="en-US" sz="2400" dirty="0" err="1" smtClean="0">
                <a:solidFill>
                  <a:srgbClr val="7030A0"/>
                </a:solidFill>
              </a:rPr>
              <a:t>m</a:t>
            </a:r>
            <a:r>
              <a:rPr lang="en-US" sz="2400" dirty="0" err="1" smtClean="0">
                <a:solidFill>
                  <a:srgbClr val="7030A0"/>
                </a:solidFill>
                <a:latin typeface="cmsy10"/>
              </a:rPr>
              <a:t>¢</a:t>
            </a:r>
            <a:r>
              <a:rPr lang="en-US" sz="2400" dirty="0" err="1" smtClean="0">
                <a:solidFill>
                  <a:srgbClr val="7030A0"/>
                </a:solidFill>
              </a:rPr>
              <a:t>d</a:t>
            </a:r>
            <a:r>
              <a:rPr lang="en-US" sz="2400" dirty="0" smtClean="0">
                <a:solidFill>
                  <a:srgbClr val="7030A0"/>
                </a:solidFill>
              </a:rPr>
              <a:t> + m + d</a:t>
            </a:r>
          </a:p>
          <a:p>
            <a:pPr marL="60325" lvl="1" indent="-236538">
              <a:buFont typeface="Arial" pitchFamily="34" charset="0"/>
              <a:buChar char="•"/>
            </a:pPr>
            <a:r>
              <a:rPr lang="en-US" spc="-60" dirty="0" smtClean="0"/>
              <a:t>Leads to two definitions of “efficient algorithms”</a:t>
            </a:r>
          </a:p>
          <a:p>
            <a:pPr marL="690563" lvl="3" indent="-350838">
              <a:buFont typeface="+mj-lt"/>
              <a:buAutoNum type="alphaUcPeriod"/>
            </a:pPr>
            <a:r>
              <a:rPr lang="en-US" sz="2400" spc="-80" dirty="0" smtClean="0"/>
              <a:t>Running time </a:t>
            </a:r>
            <a:r>
              <a:rPr lang="en-US" sz="2400" spc="-80" dirty="0" smtClean="0">
                <a:latin typeface="cmsy10"/>
              </a:rPr>
              <a:t>·</a:t>
            </a:r>
            <a:r>
              <a:rPr lang="en-US" sz="2400" b="1" spc="-80" dirty="0" err="1" smtClean="0">
                <a:solidFill>
                  <a:srgbClr val="0070C0"/>
                </a:solidFill>
              </a:rPr>
              <a:t>n</a:t>
            </a:r>
            <a:r>
              <a:rPr lang="en-US" sz="2400" b="1" spc="-80" baseline="30000" dirty="0" err="1" smtClean="0">
                <a:solidFill>
                  <a:srgbClr val="0070C0"/>
                </a:solidFill>
              </a:rPr>
              <a:t>c</a:t>
            </a:r>
            <a:r>
              <a:rPr lang="en-US" sz="2400" b="1" spc="-80" baseline="30000" dirty="0" smtClean="0">
                <a:solidFill>
                  <a:srgbClr val="0070C0"/>
                </a:solidFill>
              </a:rPr>
              <a:t> </a:t>
            </a:r>
            <a:r>
              <a:rPr lang="en-US" sz="2400" spc="-80" dirty="0" smtClean="0"/>
              <a:t>where </a:t>
            </a:r>
            <a:r>
              <a:rPr lang="en-US" sz="2400" b="1" spc="-80" dirty="0" smtClean="0">
                <a:solidFill>
                  <a:srgbClr val="0070C0"/>
                </a:solidFill>
              </a:rPr>
              <a:t>n</a:t>
            </a:r>
            <a:r>
              <a:rPr lang="en-US" sz="2400" spc="-80" dirty="0" smtClean="0"/>
              <a:t> = </a:t>
            </a:r>
            <a:r>
              <a:rPr lang="en-US" sz="2400" spc="-80" dirty="0" smtClean="0">
                <a:solidFill>
                  <a:srgbClr val="00B050"/>
                </a:solidFill>
              </a:rPr>
              <a:t># bits in input file</a:t>
            </a:r>
          </a:p>
          <a:p>
            <a:pPr marL="690563" lvl="3" indent="-350838">
              <a:buFont typeface="+mj-lt"/>
              <a:buAutoNum type="alphaUcPeriod"/>
            </a:pPr>
            <a:r>
              <a:rPr lang="en-US" sz="2400" spc="-80" dirty="0" smtClean="0"/>
              <a:t>Running time </a:t>
            </a:r>
            <a:r>
              <a:rPr lang="en-US" sz="2400" spc="-80" dirty="0" smtClean="0">
                <a:latin typeface="cmsy10"/>
              </a:rPr>
              <a:t>·</a:t>
            </a:r>
            <a:r>
              <a:rPr lang="en-US" sz="2400" b="1" spc="-80" dirty="0" err="1" smtClean="0">
                <a:solidFill>
                  <a:srgbClr val="0070C0"/>
                </a:solidFill>
              </a:rPr>
              <a:t>n</a:t>
            </a:r>
            <a:r>
              <a:rPr lang="en-US" sz="2400" b="1" spc="-80" baseline="30000" dirty="0" err="1" smtClean="0">
                <a:solidFill>
                  <a:srgbClr val="0070C0"/>
                </a:solidFill>
              </a:rPr>
              <a:t>c</a:t>
            </a:r>
            <a:r>
              <a:rPr lang="en-US" sz="2400" b="1" spc="-80" baseline="30000" dirty="0" smtClean="0">
                <a:solidFill>
                  <a:srgbClr val="0070C0"/>
                </a:solidFill>
              </a:rPr>
              <a:t> </a:t>
            </a:r>
            <a:r>
              <a:rPr lang="en-US" sz="2400" spc="-80" dirty="0" smtClean="0"/>
              <a:t>where </a:t>
            </a:r>
            <a:r>
              <a:rPr lang="en-US" sz="2400" b="1" spc="-80" dirty="0" smtClean="0">
                <a:solidFill>
                  <a:srgbClr val="0070C0"/>
                </a:solidFill>
              </a:rPr>
              <a:t>n</a:t>
            </a:r>
            <a:r>
              <a:rPr lang="en-US" sz="2400" spc="-80" dirty="0" smtClean="0"/>
              <a:t> = </a:t>
            </a:r>
            <a:r>
              <a:rPr lang="en-US" sz="2400" spc="-80" dirty="0" err="1" smtClean="0">
                <a:solidFill>
                  <a:srgbClr val="7030A0"/>
                </a:solidFill>
              </a:rPr>
              <a:t>m</a:t>
            </a:r>
            <a:r>
              <a:rPr lang="en-US" sz="2400" spc="-80" dirty="0" err="1" smtClean="0">
                <a:solidFill>
                  <a:srgbClr val="7030A0"/>
                </a:solidFill>
                <a:latin typeface="cmsy10"/>
              </a:rPr>
              <a:t>¢</a:t>
            </a:r>
            <a:r>
              <a:rPr lang="en-US" sz="2400" spc="-80" dirty="0" err="1" smtClean="0">
                <a:solidFill>
                  <a:srgbClr val="7030A0"/>
                </a:solidFill>
              </a:rPr>
              <a:t>d</a:t>
            </a:r>
            <a:r>
              <a:rPr lang="en-US" sz="2400" spc="-80" dirty="0" smtClean="0">
                <a:solidFill>
                  <a:srgbClr val="7030A0"/>
                </a:solidFill>
              </a:rPr>
              <a:t> + m + d</a:t>
            </a:r>
          </a:p>
        </p:txBody>
      </p:sp>
      <p:sp>
        <p:nvSpPr>
          <p:cNvPr id="6" name="TextBox 5"/>
          <p:cNvSpPr txBox="1"/>
          <p:nvPr/>
        </p:nvSpPr>
        <p:spPr>
          <a:xfrm>
            <a:off x="6800808" y="4153116"/>
            <a:ext cx="2203616" cy="769441"/>
          </a:xfrm>
          <a:prstGeom prst="rect">
            <a:avLst/>
          </a:prstGeom>
          <a:noFill/>
        </p:spPr>
        <p:txBody>
          <a:bodyPr wrap="none" rtlCol="0">
            <a:spAutoFit/>
          </a:bodyPr>
          <a:lstStyle/>
          <a:p>
            <a:pPr algn="ctr"/>
            <a:r>
              <a:rPr lang="en-US" sz="2200" dirty="0" smtClean="0">
                <a:solidFill>
                  <a:srgbClr val="00B050"/>
                </a:solidFill>
              </a:rPr>
              <a:t>“Polynomial Time</a:t>
            </a:r>
          </a:p>
          <a:p>
            <a:pPr algn="ctr"/>
            <a:r>
              <a:rPr lang="en-US" sz="2200" dirty="0" smtClean="0">
                <a:solidFill>
                  <a:srgbClr val="00B050"/>
                </a:solidFill>
              </a:rPr>
              <a:t>Algorithm”</a:t>
            </a:r>
            <a:endParaRPr lang="en-US" sz="2200" dirty="0">
              <a:solidFill>
                <a:srgbClr val="00B050"/>
              </a:solidFill>
            </a:endParaRPr>
          </a:p>
        </p:txBody>
      </p:sp>
      <p:sp>
        <p:nvSpPr>
          <p:cNvPr id="7" name="TextBox 6"/>
          <p:cNvSpPr txBox="1"/>
          <p:nvPr/>
        </p:nvSpPr>
        <p:spPr>
          <a:xfrm>
            <a:off x="6556465" y="5361094"/>
            <a:ext cx="2600905" cy="769441"/>
          </a:xfrm>
          <a:prstGeom prst="rect">
            <a:avLst/>
          </a:prstGeom>
          <a:noFill/>
        </p:spPr>
        <p:txBody>
          <a:bodyPr wrap="none" rtlCol="0">
            <a:spAutoFit/>
          </a:bodyPr>
          <a:lstStyle/>
          <a:p>
            <a:pPr algn="ctr"/>
            <a:r>
              <a:rPr lang="en-US" sz="2200" dirty="0" smtClean="0">
                <a:solidFill>
                  <a:srgbClr val="7030A0"/>
                </a:solidFill>
              </a:rPr>
              <a:t>“</a:t>
            </a:r>
            <a:r>
              <a:rPr lang="en-US" sz="2200" b="1" dirty="0" smtClean="0">
                <a:solidFill>
                  <a:srgbClr val="7030A0"/>
                </a:solidFill>
              </a:rPr>
              <a:t>Strongly</a:t>
            </a:r>
            <a:r>
              <a:rPr lang="en-US" sz="2200" dirty="0" smtClean="0">
                <a:solidFill>
                  <a:srgbClr val="7030A0"/>
                </a:solidFill>
              </a:rPr>
              <a:t> Polynomial</a:t>
            </a:r>
            <a:br>
              <a:rPr lang="en-US" sz="2200" dirty="0" smtClean="0">
                <a:solidFill>
                  <a:srgbClr val="7030A0"/>
                </a:solidFill>
              </a:rPr>
            </a:br>
            <a:r>
              <a:rPr lang="en-US" sz="2200" dirty="0" smtClean="0">
                <a:solidFill>
                  <a:srgbClr val="7030A0"/>
                </a:solidFill>
              </a:rPr>
              <a:t>Time Algorithm”</a:t>
            </a:r>
            <a:endParaRPr lang="en-US" sz="2200" dirty="0">
              <a:solidFill>
                <a:srgbClr val="7030A0"/>
              </a:solidFill>
            </a:endParaRPr>
          </a:p>
        </p:txBody>
      </p:sp>
      <p:cxnSp>
        <p:nvCxnSpPr>
          <p:cNvPr id="9" name="Straight Arrow Connector 8"/>
          <p:cNvCxnSpPr/>
          <p:nvPr/>
        </p:nvCxnSpPr>
        <p:spPr>
          <a:xfrm rot="10800000" flipV="1">
            <a:off x="6302369" y="4886631"/>
            <a:ext cx="1445451" cy="349259"/>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784684" y="5653655"/>
            <a:ext cx="1009407" cy="176874"/>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78"/>
            <a:ext cx="8229600" cy="834315"/>
          </a:xfrm>
        </p:spPr>
        <p:txBody>
          <a:bodyPr>
            <a:normAutofit fontScale="90000"/>
          </a:bodyPr>
          <a:lstStyle/>
          <a:p>
            <a:r>
              <a:rPr lang="en-US" dirty="0" smtClean="0"/>
              <a:t>Ellipsoid Method in Polynomial Time</a:t>
            </a:r>
            <a:endParaRPr lang="en-US" dirty="0"/>
          </a:p>
        </p:txBody>
      </p:sp>
      <p:sp>
        <p:nvSpPr>
          <p:cNvPr id="3" name="Content Placeholder 2"/>
          <p:cNvSpPr>
            <a:spLocks noGrp="1"/>
          </p:cNvSpPr>
          <p:nvPr>
            <p:ph idx="1"/>
          </p:nvPr>
        </p:nvSpPr>
        <p:spPr>
          <a:xfrm>
            <a:off x="369651" y="1060316"/>
            <a:ext cx="8317149" cy="5645284"/>
          </a:xfrm>
        </p:spPr>
        <p:txBody>
          <a:bodyPr/>
          <a:lstStyle/>
          <a:p>
            <a:pPr marL="342900" lvl="2" indent="-342900"/>
            <a:r>
              <a:rPr lang="en-US" b="1" dirty="0" smtClean="0"/>
              <a:t>Input:</a:t>
            </a:r>
            <a:r>
              <a:rPr lang="en-US" dirty="0" smtClean="0"/>
              <a:t> A polyhedron P = { x : </a:t>
            </a:r>
            <a:r>
              <a:rPr lang="en-US" dirty="0" err="1" smtClean="0"/>
              <a:t>Ax</a:t>
            </a:r>
            <a:r>
              <a:rPr lang="en-US" dirty="0" err="1" smtClean="0">
                <a:latin typeface="cmsy10"/>
              </a:rPr>
              <a:t>·</a:t>
            </a:r>
            <a:r>
              <a:rPr lang="en-US" dirty="0" err="1" smtClean="0"/>
              <a:t>b</a:t>
            </a:r>
            <a:r>
              <a:rPr lang="en-US" dirty="0" smtClean="0"/>
              <a:t> } where A has size m x d.</a:t>
            </a:r>
            <a:br>
              <a:rPr lang="en-US" dirty="0" smtClean="0"/>
            </a:br>
            <a:r>
              <a:rPr lang="en-US" dirty="0" smtClean="0"/>
              <a:t>This is given as a binary file containing matrix A and vector b.</a:t>
            </a:r>
          </a:p>
          <a:p>
            <a:pPr marL="342900" lvl="2" indent="-342900"/>
            <a:r>
              <a:rPr lang="en-US" b="1" dirty="0" smtClean="0"/>
              <a:t>Input size:</a:t>
            </a:r>
            <a:r>
              <a:rPr lang="en-US" dirty="0" smtClean="0"/>
              <a:t> </a:t>
            </a:r>
            <a:r>
              <a:rPr lang="en-US" b="1" dirty="0" smtClean="0">
                <a:solidFill>
                  <a:srgbClr val="00B050"/>
                </a:solidFill>
              </a:rPr>
              <a:t>n</a:t>
            </a:r>
            <a:r>
              <a:rPr lang="en-US" dirty="0" smtClean="0">
                <a:solidFill>
                  <a:srgbClr val="00B050"/>
                </a:solidFill>
              </a:rPr>
              <a:t> = # of bits used to store this binary file</a:t>
            </a:r>
          </a:p>
          <a:p>
            <a:r>
              <a:rPr lang="en-US" sz="2400" b="1" dirty="0" smtClean="0"/>
              <a:t>Output:</a:t>
            </a:r>
            <a:r>
              <a:rPr lang="en-US" sz="2400" dirty="0" smtClean="0"/>
              <a:t> A point x</a:t>
            </a:r>
            <a:r>
              <a:rPr lang="en-US" sz="2400" dirty="0" smtClean="0">
                <a:latin typeface="cmsy10"/>
              </a:rPr>
              <a:t>2</a:t>
            </a:r>
            <a:r>
              <a:rPr lang="en-US" sz="2400" dirty="0" smtClean="0"/>
              <a:t>P, or announce “P is empty”</a:t>
            </a:r>
          </a:p>
          <a:p>
            <a:r>
              <a:rPr lang="en-US" sz="2400" b="1" dirty="0" err="1" smtClean="0">
                <a:solidFill>
                  <a:srgbClr val="FF0000"/>
                </a:solidFill>
              </a:rPr>
              <a:t>Boundedness</a:t>
            </a:r>
            <a:r>
              <a:rPr lang="en-US" sz="2400" b="1" dirty="0" smtClean="0">
                <a:solidFill>
                  <a:srgbClr val="FF0000"/>
                </a:solidFill>
              </a:rPr>
              <a:t>:</a:t>
            </a:r>
            <a:r>
              <a:rPr lang="en-US" sz="2400" dirty="0" smtClean="0"/>
              <a:t> Can add constraints -</a:t>
            </a:r>
            <a:r>
              <a:rPr lang="en-US" sz="2400" dirty="0" err="1" smtClean="0"/>
              <a:t>U</a:t>
            </a:r>
            <a:r>
              <a:rPr lang="en-US" sz="2400" dirty="0" err="1" smtClean="0">
                <a:latin typeface="cmsy10"/>
              </a:rPr>
              <a:t>·</a:t>
            </a:r>
            <a:r>
              <a:rPr lang="en-US" sz="2400" dirty="0" err="1" smtClean="0"/>
              <a:t>x</a:t>
            </a:r>
            <a:r>
              <a:rPr lang="en-US" sz="2400" baseline="-25000" dirty="0" err="1" smtClean="0"/>
              <a:t>i</a:t>
            </a:r>
            <a:r>
              <a:rPr lang="en-US" sz="2400" dirty="0" err="1" smtClean="0">
                <a:latin typeface="cmsy10"/>
              </a:rPr>
              <a:t>·</a:t>
            </a:r>
            <a:r>
              <a:rPr lang="en-US" sz="2400" dirty="0" err="1" smtClean="0"/>
              <a:t>U</a:t>
            </a:r>
            <a:r>
              <a:rPr lang="en-US" sz="2400" dirty="0" smtClean="0"/>
              <a:t>, where U = 16</a:t>
            </a:r>
            <a:r>
              <a:rPr lang="en-US" sz="2800" baseline="20000" dirty="0" smtClean="0"/>
              <a:t>d</a:t>
            </a:r>
            <a:r>
              <a:rPr lang="en-US" sz="2800" baseline="35000" dirty="0" smtClean="0"/>
              <a:t>2</a:t>
            </a:r>
            <a:r>
              <a:rPr lang="en-US" sz="2800" baseline="20000" dirty="0" smtClean="0"/>
              <a:t>n</a:t>
            </a:r>
            <a:r>
              <a:rPr lang="en-US" sz="2400" dirty="0" smtClean="0"/>
              <a:t>.</a:t>
            </a:r>
            <a:br>
              <a:rPr lang="en-US" sz="2400" dirty="0" smtClean="0"/>
            </a:br>
            <a:r>
              <a:rPr lang="en-US" sz="2400" dirty="0" smtClean="0"/>
              <a:t>The new P is contained in a ball B(0,R), where R&lt;</a:t>
            </a:r>
            <a:r>
              <a:rPr lang="en-US" sz="2400" dirty="0" err="1" smtClean="0"/>
              <a:t>n</a:t>
            </a:r>
            <a:r>
              <a:rPr lang="en-US" sz="2400" dirty="0" err="1" smtClean="0">
                <a:latin typeface="cmsy10"/>
              </a:rPr>
              <a:t>¢</a:t>
            </a:r>
            <a:r>
              <a:rPr lang="en-US" sz="2400" dirty="0" err="1" smtClean="0"/>
              <a:t>U</a:t>
            </a:r>
            <a:r>
              <a:rPr lang="en-US" sz="2400" dirty="0" smtClean="0"/>
              <a:t>.</a:t>
            </a:r>
          </a:p>
          <a:p>
            <a:r>
              <a:rPr lang="en-US" sz="2400" b="1" dirty="0" smtClean="0">
                <a:solidFill>
                  <a:srgbClr val="FF0000"/>
                </a:solidFill>
              </a:rPr>
              <a:t>Contains ball:</a:t>
            </a:r>
            <a:r>
              <a:rPr lang="en-US" sz="2400" dirty="0" smtClean="0"/>
              <a:t> Add </a:t>
            </a:r>
            <a:r>
              <a:rPr lang="en-US" sz="2400" dirty="0" smtClean="0">
                <a:latin typeface="cmmi10"/>
              </a:rPr>
              <a:t>²</a:t>
            </a:r>
            <a:r>
              <a:rPr lang="en-US" sz="2400" dirty="0" smtClean="0"/>
              <a:t> to </a:t>
            </a:r>
            <a:r>
              <a:rPr lang="en-US" sz="2400" dirty="0" smtClean="0">
                <a:latin typeface="Calibri"/>
              </a:rPr>
              <a:t>b</a:t>
            </a:r>
            <a:r>
              <a:rPr lang="en-US" sz="2400" baseline="-25000" dirty="0" smtClean="0">
                <a:latin typeface="Calibri"/>
              </a:rPr>
              <a:t>i</a:t>
            </a:r>
            <a:r>
              <a:rPr lang="en-US" sz="2400" dirty="0" smtClean="0"/>
              <a:t>, for every </a:t>
            </a:r>
            <a:r>
              <a:rPr lang="en-US" sz="2400" dirty="0" err="1" smtClean="0"/>
              <a:t>i</a:t>
            </a:r>
            <a:r>
              <a:rPr lang="en-US" sz="2400" dirty="0" smtClean="0"/>
              <a:t>, where </a:t>
            </a:r>
            <a:r>
              <a:rPr lang="en-US" sz="2400" dirty="0" smtClean="0">
                <a:latin typeface="cmmi10"/>
              </a:rPr>
              <a:t>²</a:t>
            </a:r>
            <a:r>
              <a:rPr lang="en-US" sz="2400" dirty="0" smtClean="0"/>
              <a:t> = 1/U</a:t>
            </a:r>
            <a:r>
              <a:rPr lang="en-US" sz="2400" baseline="30000" dirty="0" smtClean="0"/>
              <a:t>2</a:t>
            </a:r>
            <a:r>
              <a:rPr lang="en-US" sz="2400" dirty="0" smtClean="0"/>
              <a:t>.</a:t>
            </a:r>
            <a:br>
              <a:rPr lang="en-US" sz="2400" dirty="0" smtClean="0"/>
            </a:br>
            <a:r>
              <a:rPr lang="en-US" sz="2400" dirty="0" smtClean="0"/>
              <a:t>The new P contains a ball of radius r = </a:t>
            </a:r>
            <a:r>
              <a:rPr lang="en-US" sz="2400" dirty="0" smtClean="0">
                <a:latin typeface="cmmi10"/>
              </a:rPr>
              <a:t>²</a:t>
            </a:r>
            <a:r>
              <a:rPr lang="en-US" sz="2400" dirty="0" smtClean="0">
                <a:latin typeface="cmsy10"/>
              </a:rPr>
              <a:t>¢</a:t>
            </a:r>
            <a:r>
              <a:rPr lang="en-US" sz="2400" dirty="0" smtClean="0"/>
              <a:t>2</a:t>
            </a:r>
            <a:r>
              <a:rPr lang="en-US" sz="2400" baseline="30000" dirty="0" smtClean="0"/>
              <a:t>-dn</a:t>
            </a:r>
            <a:r>
              <a:rPr lang="en-US" sz="2400" dirty="0" smtClean="0"/>
              <a:t> &gt; 1/U</a:t>
            </a:r>
            <a:r>
              <a:rPr lang="en-US" sz="2400" baseline="30000" dirty="0" smtClean="0"/>
              <a:t>3</a:t>
            </a:r>
            <a:r>
              <a:rPr lang="en-US" sz="2400" dirty="0" smtClean="0"/>
              <a:t>.</a:t>
            </a:r>
          </a:p>
          <a:p>
            <a:r>
              <a:rPr lang="en-US" sz="2400" b="1" dirty="0" smtClean="0">
                <a:solidFill>
                  <a:srgbClr val="0070C0"/>
                </a:solidFill>
              </a:rPr>
              <a:t>Iterations:</a:t>
            </a:r>
            <a:r>
              <a:rPr lang="en-US" sz="2400" dirty="0" smtClean="0"/>
              <a:t> We proved that:</a:t>
            </a:r>
            <a:br>
              <a:rPr lang="en-US" sz="2400" dirty="0" smtClean="0"/>
            </a:br>
            <a:r>
              <a:rPr lang="en-US" sz="2400" dirty="0" smtClean="0"/>
              <a:t>   # iterations </a:t>
            </a:r>
            <a:r>
              <a:rPr lang="en-US" sz="2400" dirty="0" smtClean="0">
                <a:latin typeface="cmsy10"/>
              </a:rPr>
              <a:t>·</a:t>
            </a:r>
            <a:r>
              <a:rPr lang="en-US" sz="2400" dirty="0" smtClean="0"/>
              <a:t> 4d(d+1)log(R/r), and this is &lt; 40d</a:t>
            </a:r>
            <a:r>
              <a:rPr lang="en-US" sz="2400" baseline="30000" dirty="0" smtClean="0"/>
              <a:t>6</a:t>
            </a:r>
            <a:r>
              <a:rPr lang="en-US" sz="2400" dirty="0" smtClean="0"/>
              <a:t>n</a:t>
            </a:r>
            <a:r>
              <a:rPr lang="en-US" sz="2400" baseline="30000" dirty="0" smtClean="0"/>
              <a:t>2</a:t>
            </a:r>
          </a:p>
          <a:p>
            <a:r>
              <a:rPr lang="en-US" sz="2400" dirty="0" smtClean="0"/>
              <a:t>Each iteration does only basic matrix operations and can be implemented in polynomial time.</a:t>
            </a:r>
          </a:p>
          <a:p>
            <a:r>
              <a:rPr lang="en-US" sz="2400" b="1" dirty="0" smtClean="0">
                <a:solidFill>
                  <a:srgbClr val="7030A0"/>
                </a:solidFill>
              </a:rPr>
              <a:t>Conclusion:</a:t>
            </a:r>
            <a:r>
              <a:rPr lang="en-US" sz="2400" dirty="0" smtClean="0">
                <a:solidFill>
                  <a:srgbClr val="7030A0"/>
                </a:solidFill>
              </a:rPr>
              <a:t> </a:t>
            </a:r>
            <a:r>
              <a:rPr lang="en-US" sz="2400" dirty="0" smtClean="0"/>
              <a:t>Overall running time is polynomial in n (and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normAutofit fontScale="90000"/>
          </a:bodyPr>
          <a:lstStyle/>
          <a:p>
            <a:r>
              <a:rPr lang="en-US" dirty="0" smtClean="0"/>
              <a:t>What Does Ellipsoid Method Need?</a:t>
            </a:r>
            <a:endParaRPr lang="en-US" dirty="0"/>
          </a:p>
        </p:txBody>
      </p:sp>
      <p:sp>
        <p:nvSpPr>
          <p:cNvPr id="3" name="Content Placeholder 2"/>
          <p:cNvSpPr>
            <a:spLocks noGrp="1"/>
          </p:cNvSpPr>
          <p:nvPr>
            <p:ph idx="1"/>
          </p:nvPr>
        </p:nvSpPr>
        <p:spPr>
          <a:xfrm>
            <a:off x="865242" y="5822595"/>
            <a:ext cx="7364361" cy="1055069"/>
          </a:xfrm>
        </p:spPr>
        <p:txBody>
          <a:bodyPr>
            <a:normAutofit/>
          </a:bodyPr>
          <a:lstStyle/>
          <a:p>
            <a:pPr>
              <a:spcBef>
                <a:spcPts val="0"/>
              </a:spcBef>
            </a:pPr>
            <a:r>
              <a:rPr lang="en-US" sz="2800" b="1" dirty="0" smtClean="0"/>
              <a:t>Input:</a:t>
            </a:r>
            <a:r>
              <a:rPr lang="en-US" sz="2800" dirty="0" smtClean="0"/>
              <a:t> A </a:t>
            </a:r>
            <a:r>
              <a:rPr lang="en-US" sz="2800" dirty="0" err="1" smtClean="0"/>
              <a:t>polytope</a:t>
            </a:r>
            <a:r>
              <a:rPr lang="en-US" sz="2800" dirty="0" smtClean="0"/>
              <a:t> P = { </a:t>
            </a:r>
            <a:r>
              <a:rPr lang="en-US" sz="2800" dirty="0" err="1" smtClean="0"/>
              <a:t>Ax</a:t>
            </a:r>
            <a:r>
              <a:rPr lang="en-US" sz="2800" dirty="0" err="1" smtClean="0">
                <a:latin typeface="cmsy10"/>
              </a:rPr>
              <a:t>·</a:t>
            </a:r>
            <a:r>
              <a:rPr lang="en-US" sz="2800" dirty="0" err="1" smtClean="0"/>
              <a:t>b</a:t>
            </a:r>
            <a:r>
              <a:rPr lang="en-US" sz="2800" dirty="0" smtClean="0"/>
              <a:t> }</a:t>
            </a:r>
            <a:endParaRPr lang="en-US" sz="2800" dirty="0" smtClean="0">
              <a:solidFill>
                <a:schemeClr val="bg1">
                  <a:lumMod val="50000"/>
                </a:schemeClr>
              </a:solidFill>
            </a:endParaRPr>
          </a:p>
          <a:p>
            <a:pPr>
              <a:spcBef>
                <a:spcPts val="0"/>
              </a:spcBef>
            </a:pPr>
            <a:r>
              <a:rPr lang="en-US" sz="2800" b="1" dirty="0" smtClean="0"/>
              <a:t>Output:</a:t>
            </a:r>
            <a:r>
              <a:rPr lang="en-US" sz="2800" dirty="0" smtClean="0"/>
              <a:t> A point x</a:t>
            </a:r>
            <a:r>
              <a:rPr lang="en-US" sz="2800" dirty="0" smtClean="0">
                <a:latin typeface="cmsy10"/>
              </a:rPr>
              <a:t>2</a:t>
            </a:r>
            <a:r>
              <a:rPr lang="en-US" sz="2800" dirty="0" smtClean="0"/>
              <a:t>P, or announce “P is empty”</a:t>
            </a:r>
          </a:p>
        </p:txBody>
      </p:sp>
      <p:sp>
        <p:nvSpPr>
          <p:cNvPr id="4" name="TextBox 3"/>
          <p:cNvSpPr txBox="1"/>
          <p:nvPr/>
        </p:nvSpPr>
        <p:spPr>
          <a:xfrm>
            <a:off x="502419" y="2695534"/>
            <a:ext cx="8068826" cy="3046988"/>
          </a:xfrm>
          <a:prstGeom prst="rect">
            <a:avLst/>
          </a:prstGeom>
          <a:solidFill>
            <a:srgbClr val="FFFF99"/>
          </a:solidFill>
          <a:ln>
            <a:solidFill>
              <a:schemeClr val="tx1"/>
            </a:solidFill>
          </a:ln>
        </p:spPr>
        <p:txBody>
          <a:bodyPr wrap="square" rtlCol="0">
            <a:spAutoFit/>
          </a:bodyPr>
          <a:lstStyle/>
          <a:p>
            <a:pPr fontAlgn="ctr"/>
            <a:r>
              <a:rPr lang="en-US" sz="2400" dirty="0" smtClean="0"/>
              <a:t>Let E(</a:t>
            </a:r>
            <a:r>
              <a:rPr lang="en-US" sz="2400" dirty="0" err="1" smtClean="0"/>
              <a:t>M,z</a:t>
            </a:r>
            <a:r>
              <a:rPr lang="en-US" sz="2400" dirty="0" smtClean="0"/>
              <a:t>) be an ellipsoid </a:t>
            </a:r>
            <a:r>
              <a:rPr lang="en-US" sz="2400" dirty="0" err="1" smtClean="0"/>
              <a:t>s.t</a:t>
            </a:r>
            <a:r>
              <a:rPr lang="en-US" sz="2400" dirty="0" smtClean="0"/>
              <a:t>. P</a:t>
            </a:r>
            <a:r>
              <a:rPr lang="en-US" sz="2400" dirty="0" smtClean="0">
                <a:latin typeface="cmsy10"/>
              </a:rPr>
              <a:t>µ</a:t>
            </a:r>
            <a:r>
              <a:rPr lang="en-US" sz="2400" dirty="0" smtClean="0"/>
              <a:t>E(</a:t>
            </a:r>
            <a:r>
              <a:rPr lang="en-US" sz="2400" dirty="0" err="1" smtClean="0"/>
              <a:t>M,z</a:t>
            </a:r>
            <a:r>
              <a:rPr lang="en-US" sz="2400" dirty="0" smtClean="0"/>
              <a:t>)</a:t>
            </a:r>
          </a:p>
          <a:p>
            <a:pPr fontAlgn="ctr"/>
            <a:r>
              <a:rPr lang="en-US" sz="2400" dirty="0" smtClean="0"/>
              <a:t>If </a:t>
            </a:r>
            <a:r>
              <a:rPr lang="en-US" sz="2400" dirty="0" err="1" smtClean="0"/>
              <a:t>vol</a:t>
            </a:r>
            <a:r>
              <a:rPr lang="en-US" sz="2400" dirty="0" smtClean="0"/>
              <a:t> E(</a:t>
            </a:r>
            <a:r>
              <a:rPr lang="en-US" sz="2400" dirty="0" err="1" smtClean="0"/>
              <a:t>M,z</a:t>
            </a:r>
            <a:r>
              <a:rPr lang="en-US" sz="2400" dirty="0" smtClean="0"/>
              <a:t>) &lt; </a:t>
            </a:r>
            <a:r>
              <a:rPr lang="en-US" sz="2400" dirty="0" err="1" smtClean="0"/>
              <a:t>vol</a:t>
            </a:r>
            <a:r>
              <a:rPr lang="en-US" sz="2400" dirty="0" smtClean="0"/>
              <a:t> B(0,r) then </a:t>
            </a:r>
            <a:r>
              <a:rPr lang="en-US" sz="2400" dirty="0" smtClean="0">
                <a:solidFill>
                  <a:srgbClr val="0070C0"/>
                </a:solidFill>
              </a:rPr>
              <a:t>Halt: “P is empty”</a:t>
            </a:r>
          </a:p>
          <a:p>
            <a:pPr fontAlgn="ctr">
              <a:tabLst>
                <a:tab pos="461963" algn="l"/>
              </a:tabLst>
            </a:pPr>
            <a:r>
              <a:rPr lang="en-US" sz="2400" dirty="0" smtClean="0"/>
              <a:t>If z</a:t>
            </a:r>
            <a:r>
              <a:rPr lang="en-US" sz="2400" dirty="0" smtClean="0">
                <a:latin typeface="cmsy10"/>
              </a:rPr>
              <a:t>2</a:t>
            </a:r>
            <a:r>
              <a:rPr lang="en-US" sz="2400" dirty="0" smtClean="0"/>
              <a:t>P, </a:t>
            </a:r>
            <a:r>
              <a:rPr lang="en-US" sz="2400" dirty="0" smtClean="0">
                <a:solidFill>
                  <a:srgbClr val="0070C0"/>
                </a:solidFill>
              </a:rPr>
              <a:t>Halt: “z </a:t>
            </a:r>
            <a:r>
              <a:rPr lang="en-US" sz="2400" dirty="0" smtClean="0">
                <a:solidFill>
                  <a:srgbClr val="0070C0"/>
                </a:solidFill>
                <a:latin typeface="cmsy10"/>
              </a:rPr>
              <a:t>2</a:t>
            </a:r>
            <a:r>
              <a:rPr lang="en-US" sz="2400" dirty="0" smtClean="0">
                <a:solidFill>
                  <a:srgbClr val="0070C0"/>
                </a:solidFill>
              </a:rPr>
              <a:t> P”</a:t>
            </a:r>
          </a:p>
          <a:p>
            <a:pPr fontAlgn="ctr">
              <a:tabLst>
                <a:tab pos="461963" algn="l"/>
              </a:tabLst>
            </a:pPr>
            <a:r>
              <a:rPr lang="en-US" sz="2400" dirty="0" smtClean="0"/>
              <a:t>Else</a:t>
            </a:r>
          </a:p>
          <a:p>
            <a:pPr fontAlgn="ctr">
              <a:tabLst>
                <a:tab pos="461963" algn="l"/>
              </a:tabLst>
            </a:pPr>
            <a:r>
              <a:rPr lang="en-US" sz="2400" dirty="0" smtClean="0"/>
              <a:t>	Let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x</a:t>
            </a:r>
            <a:r>
              <a:rPr lang="en-US" sz="2400" dirty="0" smtClean="0"/>
              <a:t> </a:t>
            </a:r>
            <a:r>
              <a:rPr lang="en-US" sz="2400" dirty="0" smtClean="0">
                <a:latin typeface="cmsy10"/>
              </a:rPr>
              <a:t>·</a:t>
            </a:r>
            <a:r>
              <a:rPr lang="en-US" sz="2400" dirty="0" smtClean="0"/>
              <a:t> </a:t>
            </a:r>
            <a:r>
              <a:rPr lang="en-US" sz="2400" dirty="0" smtClean="0">
                <a:latin typeface="Calibri"/>
              </a:rPr>
              <a:t>b</a:t>
            </a:r>
            <a:r>
              <a:rPr lang="en-US" sz="2400" baseline="-25000" dirty="0" smtClean="0">
                <a:latin typeface="Calibri"/>
              </a:rPr>
              <a:t>i</a:t>
            </a:r>
            <a:r>
              <a:rPr lang="en-US" sz="2400" dirty="0" smtClean="0"/>
              <a:t>” be a constraint of P violated by z   </a:t>
            </a:r>
            <a:r>
              <a:rPr lang="en-US" sz="2400" dirty="0" smtClean="0">
                <a:solidFill>
                  <a:schemeClr val="bg1">
                    <a:lumMod val="50000"/>
                  </a:schemeClr>
                </a:solidFill>
              </a:rPr>
              <a:t>(i.e., </a:t>
            </a:r>
            <a:r>
              <a:rPr lang="en-US" sz="2400" dirty="0" err="1" smtClean="0">
                <a:solidFill>
                  <a:schemeClr val="bg1">
                    <a:lumMod val="50000"/>
                  </a:schemeClr>
                </a:solidFill>
              </a:rPr>
              <a:t>a</a:t>
            </a:r>
            <a:r>
              <a:rPr lang="en-US" sz="2400" baseline="-25000" dirty="0" err="1" smtClean="0">
                <a:solidFill>
                  <a:schemeClr val="bg1">
                    <a:lumMod val="50000"/>
                  </a:schemeClr>
                </a:solidFill>
              </a:rPr>
              <a:t>i</a:t>
            </a:r>
            <a:r>
              <a:rPr lang="en-US" sz="2400" baseline="30000" dirty="0" err="1" smtClean="0">
                <a:solidFill>
                  <a:schemeClr val="bg1">
                    <a:lumMod val="50000"/>
                  </a:schemeClr>
                </a:solidFill>
              </a:rPr>
              <a:t>T</a:t>
            </a:r>
            <a:r>
              <a:rPr lang="en-US" sz="2400" dirty="0" err="1" smtClean="0">
                <a:solidFill>
                  <a:schemeClr val="bg1">
                    <a:lumMod val="50000"/>
                  </a:schemeClr>
                </a:solidFill>
              </a:rPr>
              <a:t>z</a:t>
            </a:r>
            <a:r>
              <a:rPr lang="en-US" sz="2400" dirty="0" smtClean="0">
                <a:solidFill>
                  <a:schemeClr val="bg1">
                    <a:lumMod val="50000"/>
                  </a:schemeClr>
                </a:solidFill>
              </a:rPr>
              <a:t>&gt;b</a:t>
            </a:r>
            <a:r>
              <a:rPr lang="en-US" sz="2400" baseline="-25000" dirty="0" smtClean="0">
                <a:solidFill>
                  <a:schemeClr val="bg1">
                    <a:lumMod val="50000"/>
                  </a:schemeClr>
                </a:solidFill>
              </a:rPr>
              <a:t>i</a:t>
            </a:r>
            <a:r>
              <a:rPr lang="en-US" sz="2400" dirty="0" smtClean="0">
                <a:solidFill>
                  <a:schemeClr val="bg1">
                    <a:lumMod val="50000"/>
                  </a:schemeClr>
                </a:solidFill>
              </a:rPr>
              <a:t>)</a:t>
            </a:r>
          </a:p>
          <a:p>
            <a:pPr fontAlgn="ctr">
              <a:tabLst>
                <a:tab pos="461963" algn="l"/>
              </a:tabLst>
            </a:pPr>
            <a:r>
              <a:rPr lang="en-US" sz="2400" dirty="0" smtClean="0"/>
              <a:t>	Let H = { x : </a:t>
            </a:r>
            <a:r>
              <a:rPr lang="en-US" sz="2400" dirty="0" err="1" smtClean="0"/>
              <a:t>a</a:t>
            </a:r>
            <a:r>
              <a:rPr lang="en-US" sz="2400" baseline="-25000" dirty="0" err="1" smtClean="0"/>
              <a:t>i</a:t>
            </a:r>
            <a:r>
              <a:rPr lang="en-US" sz="2400" baseline="30000" dirty="0" err="1" smtClean="0"/>
              <a:t>T</a:t>
            </a:r>
            <a:r>
              <a:rPr lang="en-US" sz="2400" dirty="0" err="1" smtClean="0"/>
              <a:t>x</a:t>
            </a:r>
            <a:r>
              <a:rPr lang="en-US" sz="2400" dirty="0" smtClean="0"/>
              <a:t> </a:t>
            </a:r>
            <a:r>
              <a:rPr lang="en-US" sz="2400" dirty="0" smtClean="0">
                <a:latin typeface="cmsy10"/>
              </a:rPr>
              <a:t>·</a:t>
            </a:r>
            <a:r>
              <a:rPr lang="en-US" sz="2400" dirty="0" smtClean="0"/>
              <a: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z</a:t>
            </a:r>
            <a:r>
              <a:rPr lang="en-US" sz="2400" dirty="0" smtClean="0"/>
              <a:t> }     </a:t>
            </a:r>
            <a:r>
              <a:rPr lang="en-US" sz="2400" dirty="0" smtClean="0">
                <a:solidFill>
                  <a:schemeClr val="bg1">
                    <a:lumMod val="50000"/>
                  </a:schemeClr>
                </a:solidFill>
              </a:rPr>
              <a:t>(so P </a:t>
            </a:r>
            <a:r>
              <a:rPr lang="en-US" sz="2400" dirty="0" smtClean="0">
                <a:solidFill>
                  <a:schemeClr val="bg1">
                    <a:lumMod val="50000"/>
                  </a:schemeClr>
                </a:solidFill>
                <a:latin typeface="cmsy10"/>
              </a:rPr>
              <a:t>µ</a:t>
            </a:r>
            <a:r>
              <a:rPr lang="en-US" sz="2400" dirty="0" smtClean="0">
                <a:solidFill>
                  <a:schemeClr val="bg1">
                    <a:lumMod val="50000"/>
                  </a:schemeClr>
                </a:solidFill>
              </a:rPr>
              <a:t> E(</a:t>
            </a:r>
            <a:r>
              <a:rPr lang="en-US" sz="2400" dirty="0" err="1" smtClean="0">
                <a:solidFill>
                  <a:schemeClr val="bg1">
                    <a:lumMod val="50000"/>
                  </a:schemeClr>
                </a:solidFill>
              </a:rPr>
              <a:t>M,z</a:t>
            </a:r>
            <a:r>
              <a:rPr lang="en-US" sz="2400" dirty="0" smtClean="0">
                <a:solidFill>
                  <a:schemeClr val="bg1">
                    <a:lumMod val="50000"/>
                  </a:schemeClr>
                </a:solidFill>
              </a:rPr>
              <a:t>)</a:t>
            </a:r>
            <a:r>
              <a:rPr lang="en-US" sz="2400" dirty="0" smtClean="0">
                <a:solidFill>
                  <a:schemeClr val="bg1">
                    <a:lumMod val="50000"/>
                  </a:schemeClr>
                </a:solidFill>
                <a:latin typeface="cmsy10"/>
              </a:rPr>
              <a:t>Å</a:t>
            </a:r>
            <a:r>
              <a:rPr lang="en-US" sz="2400" dirty="0" smtClean="0">
                <a:solidFill>
                  <a:schemeClr val="bg1">
                    <a:lumMod val="50000"/>
                  </a:schemeClr>
                </a:solidFill>
              </a:rPr>
              <a:t>H)</a:t>
            </a:r>
          </a:p>
          <a:p>
            <a:pPr fontAlgn="ctr">
              <a:tabLst>
                <a:tab pos="461963" algn="l"/>
              </a:tabLst>
            </a:pPr>
            <a:r>
              <a:rPr lang="en-US" sz="2400" dirty="0" smtClean="0"/>
              <a:t>	Let E(</a:t>
            </a:r>
            <a:r>
              <a:rPr lang="en-US" sz="2400" dirty="0" err="1" smtClean="0"/>
              <a:t>M’,z</a:t>
            </a:r>
            <a:r>
              <a:rPr lang="en-US" sz="2400" dirty="0" smtClean="0"/>
              <a:t>’) be an ellipsoid covering E(</a:t>
            </a:r>
            <a:r>
              <a:rPr lang="en-US" sz="2400" dirty="0" err="1" smtClean="0"/>
              <a:t>M,z</a:t>
            </a:r>
            <a:r>
              <a:rPr lang="en-US" sz="2400" dirty="0" smtClean="0"/>
              <a:t>)</a:t>
            </a:r>
            <a:r>
              <a:rPr lang="en-US" sz="2400" dirty="0" smtClean="0">
                <a:latin typeface="cmsy10"/>
              </a:rPr>
              <a:t>Å</a:t>
            </a:r>
            <a:r>
              <a:rPr lang="en-US" sz="2400" dirty="0" smtClean="0"/>
              <a:t>H</a:t>
            </a:r>
          </a:p>
          <a:p>
            <a:pPr fontAlgn="ctr">
              <a:tabLst>
                <a:tab pos="461963" algn="l"/>
              </a:tabLst>
            </a:pPr>
            <a:r>
              <a:rPr lang="en-US" sz="2400" dirty="0" smtClean="0"/>
              <a:t>	Set M</a:t>
            </a:r>
            <a:r>
              <a:rPr lang="en-US" sz="2400" dirty="0" smtClean="0">
                <a:sym typeface="Wingdings" pitchFamily="2" charset="2"/>
              </a:rPr>
              <a:t>M’ and </a:t>
            </a:r>
            <a:r>
              <a:rPr lang="en-US" sz="2400" dirty="0" err="1" smtClean="0">
                <a:sym typeface="Wingdings" pitchFamily="2" charset="2"/>
              </a:rPr>
              <a:t>zz</a:t>
            </a:r>
            <a:r>
              <a:rPr lang="en-US" sz="2400" dirty="0" smtClean="0">
                <a:sym typeface="Wingdings" pitchFamily="2" charset="2"/>
              </a:rPr>
              <a:t>’ and go back to Start</a:t>
            </a:r>
            <a:endParaRPr lang="en-US" sz="2400" dirty="0" smtClean="0"/>
          </a:p>
        </p:txBody>
      </p:sp>
      <p:sp>
        <p:nvSpPr>
          <p:cNvPr id="11" name="Content Placeholder 2"/>
          <p:cNvSpPr txBox="1">
            <a:spLocks/>
          </p:cNvSpPr>
          <p:nvPr/>
        </p:nvSpPr>
        <p:spPr>
          <a:xfrm>
            <a:off x="393299" y="670499"/>
            <a:ext cx="8544224" cy="20235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The algorithm uses </a:t>
            </a:r>
            <a:r>
              <a:rPr kumimoji="0" lang="en-US" sz="2800" i="0" u="none" strike="noStrike" kern="1200" cap="none" spc="0" normalizeH="0" noProof="0" dirty="0" smtClean="0">
                <a:ln>
                  <a:noFill/>
                </a:ln>
                <a:solidFill>
                  <a:schemeClr val="tx1"/>
                </a:solidFill>
                <a:effectLst/>
                <a:uLnTx/>
                <a:uFillTx/>
                <a:latin typeface="+mn-lt"/>
                <a:ea typeface="+mn-ea"/>
                <a:cs typeface="+mn-cs"/>
              </a:rPr>
              <a:t>no properties of </a:t>
            </a:r>
            <a:r>
              <a:rPr kumimoji="0" lang="en-US" sz="2800" i="0" u="none" strike="noStrike" kern="1200" cap="none" spc="0" normalizeH="0" noProof="0" dirty="0" err="1" smtClean="0">
                <a:ln>
                  <a:noFill/>
                </a:ln>
                <a:solidFill>
                  <a:schemeClr val="tx1"/>
                </a:solidFill>
                <a:effectLst/>
                <a:uLnTx/>
                <a:uFillTx/>
                <a:latin typeface="+mn-lt"/>
                <a:ea typeface="+mn-ea"/>
                <a:cs typeface="+mn-cs"/>
              </a:rPr>
              <a:t>polyhedra</a:t>
            </a:r>
            <a:endParaRPr kumimoji="0" lang="en-US" sz="2000" i="0" u="none" strike="noStrike" kern="1200" cap="none" spc="0" normalizeH="0" noProof="0" dirty="0" smtClean="0">
              <a:ln>
                <a:noFill/>
              </a:ln>
              <a:solidFill>
                <a:schemeClr val="tx1"/>
              </a:solidFill>
              <a:effectLst/>
              <a:uLnTx/>
              <a:uFillTx/>
              <a:latin typeface="+mn-lt"/>
              <a:ea typeface="+mn-ea"/>
              <a:cs typeface="+mn-cs"/>
            </a:endParaRPr>
          </a:p>
          <a:p>
            <a:pPr marL="342900" lvl="0" indent="-342900">
              <a:buFont typeface="Arial" pitchFamily="34" charset="0"/>
              <a:buChar char="•"/>
              <a:tabLst>
                <a:tab pos="688975" algn="l"/>
              </a:tabLst>
            </a:pPr>
            <a:r>
              <a:rPr lang="en-US" sz="2800" dirty="0" smtClean="0"/>
              <a:t>It just needs to </a:t>
            </a:r>
            <a:r>
              <a:rPr lang="en-US" sz="2000" dirty="0" smtClean="0"/>
              <a:t>(repeatedly)</a:t>
            </a:r>
            <a:r>
              <a:rPr lang="en-US" sz="2800" dirty="0" smtClean="0"/>
              <a:t> answer the question:</a:t>
            </a:r>
            <a:br>
              <a:rPr lang="en-US" sz="2800" dirty="0" smtClean="0"/>
            </a:b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br>
              <a:rPr lang="en-US" sz="2800" dirty="0" smtClean="0">
                <a:solidFill>
                  <a:srgbClr val="FF0000"/>
                </a:solidFill>
              </a:rPr>
            </a:br>
            <a:r>
              <a:rPr lang="en-US" sz="2800" dirty="0" smtClean="0">
                <a:solidFill>
                  <a:srgbClr val="FF0000"/>
                </a:solidFill>
              </a:rPr>
              <a:t>If not, give me a constraint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x</a:t>
            </a:r>
            <a:r>
              <a:rPr lang="en-US" sz="2800" dirty="0" err="1" smtClean="0">
                <a:solidFill>
                  <a:srgbClr val="FF0000"/>
                </a:solidFill>
                <a:latin typeface="cmsy10"/>
              </a:rPr>
              <a:t>·</a:t>
            </a:r>
            <a:r>
              <a:rPr lang="en-US" sz="2800" dirty="0" err="1" smtClean="0">
                <a:solidFill>
                  <a:srgbClr val="FF0000"/>
                </a:solidFill>
              </a:rPr>
              <a:t>b</a:t>
            </a:r>
            <a:r>
              <a:rPr lang="en-US" sz="2800" dirty="0" smtClean="0">
                <a:solidFill>
                  <a:srgbClr val="FF0000"/>
                </a:solidFill>
              </a:rPr>
              <a:t>” of P violated by z</a:t>
            </a:r>
          </a:p>
        </p:txBody>
      </p:sp>
      <p:sp>
        <p:nvSpPr>
          <p:cNvPr id="7" name="Freeform 6"/>
          <p:cNvSpPr/>
          <p:nvPr/>
        </p:nvSpPr>
        <p:spPr>
          <a:xfrm>
            <a:off x="-61912" y="3393281"/>
            <a:ext cx="8755856" cy="1385888"/>
          </a:xfrm>
          <a:custGeom>
            <a:avLst/>
            <a:gdLst>
              <a:gd name="connsiteX0" fmla="*/ 3405187 w 8774906"/>
              <a:gd name="connsiteY0" fmla="*/ 207169 h 1385888"/>
              <a:gd name="connsiteX1" fmla="*/ 2433637 w 8774906"/>
              <a:gd name="connsiteY1" fmla="*/ 92869 h 1385888"/>
              <a:gd name="connsiteX2" fmla="*/ 747712 w 8774906"/>
              <a:gd name="connsiteY2" fmla="*/ 92869 h 1385888"/>
              <a:gd name="connsiteX3" fmla="*/ 404812 w 8774906"/>
              <a:gd name="connsiteY3" fmla="*/ 650082 h 1385888"/>
              <a:gd name="connsiteX4" fmla="*/ 990600 w 8774906"/>
              <a:gd name="connsiteY4" fmla="*/ 1193007 h 1385888"/>
              <a:gd name="connsiteX5" fmla="*/ 6348412 w 8774906"/>
              <a:gd name="connsiteY5" fmla="*/ 1164432 h 1385888"/>
              <a:gd name="connsiteX6" fmla="*/ 7920037 w 8774906"/>
              <a:gd name="connsiteY6" fmla="*/ 1350169 h 1385888"/>
              <a:gd name="connsiteX7" fmla="*/ 8748712 w 8774906"/>
              <a:gd name="connsiteY7" fmla="*/ 950119 h 1385888"/>
              <a:gd name="connsiteX8" fmla="*/ 7877175 w 8774906"/>
              <a:gd name="connsiteY8" fmla="*/ 392907 h 1385888"/>
              <a:gd name="connsiteX9" fmla="*/ 3405187 w 8774906"/>
              <a:gd name="connsiteY9" fmla="*/ 207169 h 1385888"/>
              <a:gd name="connsiteX0" fmla="*/ 4391025 w 8755856"/>
              <a:gd name="connsiteY0" fmla="*/ 178594 h 1385888"/>
              <a:gd name="connsiteX1" fmla="*/ 2433637 w 8755856"/>
              <a:gd name="connsiteY1" fmla="*/ 92869 h 1385888"/>
              <a:gd name="connsiteX2" fmla="*/ 747712 w 8755856"/>
              <a:gd name="connsiteY2" fmla="*/ 92869 h 1385888"/>
              <a:gd name="connsiteX3" fmla="*/ 404812 w 8755856"/>
              <a:gd name="connsiteY3" fmla="*/ 650082 h 1385888"/>
              <a:gd name="connsiteX4" fmla="*/ 990600 w 8755856"/>
              <a:gd name="connsiteY4" fmla="*/ 1193007 h 1385888"/>
              <a:gd name="connsiteX5" fmla="*/ 6348412 w 8755856"/>
              <a:gd name="connsiteY5" fmla="*/ 1164432 h 1385888"/>
              <a:gd name="connsiteX6" fmla="*/ 7920037 w 8755856"/>
              <a:gd name="connsiteY6" fmla="*/ 1350169 h 1385888"/>
              <a:gd name="connsiteX7" fmla="*/ 8748712 w 8755856"/>
              <a:gd name="connsiteY7" fmla="*/ 950119 h 1385888"/>
              <a:gd name="connsiteX8" fmla="*/ 7877175 w 8755856"/>
              <a:gd name="connsiteY8" fmla="*/ 392907 h 1385888"/>
              <a:gd name="connsiteX9" fmla="*/ 4391025 w 8755856"/>
              <a:gd name="connsiteY9" fmla="*/ 178594 h 138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55856" h="1385888">
                <a:moveTo>
                  <a:pt x="4391025" y="178594"/>
                </a:moveTo>
                <a:cubicBezTo>
                  <a:pt x="3483769" y="128588"/>
                  <a:pt x="3040856" y="107156"/>
                  <a:pt x="2433637" y="92869"/>
                </a:cubicBezTo>
                <a:cubicBezTo>
                  <a:pt x="1826418" y="78582"/>
                  <a:pt x="1085849" y="0"/>
                  <a:pt x="747712" y="92869"/>
                </a:cubicBezTo>
                <a:cubicBezTo>
                  <a:pt x="409575" y="185738"/>
                  <a:pt x="364331" y="466726"/>
                  <a:pt x="404812" y="650082"/>
                </a:cubicBezTo>
                <a:cubicBezTo>
                  <a:pt x="445293" y="833438"/>
                  <a:pt x="0" y="1107282"/>
                  <a:pt x="990600" y="1193007"/>
                </a:cubicBezTo>
                <a:cubicBezTo>
                  <a:pt x="1981200" y="1278732"/>
                  <a:pt x="5193506" y="1138238"/>
                  <a:pt x="6348412" y="1164432"/>
                </a:cubicBezTo>
                <a:cubicBezTo>
                  <a:pt x="7503318" y="1190626"/>
                  <a:pt x="7519987" y="1385888"/>
                  <a:pt x="7920037" y="1350169"/>
                </a:cubicBezTo>
                <a:cubicBezTo>
                  <a:pt x="8320087" y="1314450"/>
                  <a:pt x="8755856" y="1109663"/>
                  <a:pt x="8748712" y="950119"/>
                </a:cubicBezTo>
                <a:cubicBezTo>
                  <a:pt x="8741568" y="790575"/>
                  <a:pt x="8603456" y="521494"/>
                  <a:pt x="7877175" y="392907"/>
                </a:cubicBezTo>
                <a:cubicBezTo>
                  <a:pt x="7150894" y="264320"/>
                  <a:pt x="5298281" y="228600"/>
                  <a:pt x="4391025" y="17859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lstStyle/>
          <a:p>
            <a:r>
              <a:rPr lang="en-US" dirty="0" smtClean="0"/>
              <a:t>The Ellipsoid Method</a:t>
            </a:r>
            <a:endParaRPr lang="en-US" dirty="0"/>
          </a:p>
        </p:txBody>
      </p:sp>
      <p:sp>
        <p:nvSpPr>
          <p:cNvPr id="11" name="Content Placeholder 2"/>
          <p:cNvSpPr txBox="1">
            <a:spLocks/>
          </p:cNvSpPr>
          <p:nvPr/>
        </p:nvSpPr>
        <p:spPr>
          <a:xfrm>
            <a:off x="186813" y="641000"/>
            <a:ext cx="8652387" cy="61875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The algorithm uses almost</a:t>
            </a:r>
            <a:r>
              <a:rPr kumimoji="0" lang="en-US" sz="2800" i="0" u="none" strike="noStrike" kern="1200" cap="none" spc="0" normalizeH="0" noProof="0" dirty="0" smtClean="0">
                <a:ln>
                  <a:noFill/>
                </a:ln>
                <a:solidFill>
                  <a:schemeClr val="tx1"/>
                </a:solidFill>
                <a:effectLst/>
                <a:uLnTx/>
                <a:uFillTx/>
                <a:latin typeface="+mn-lt"/>
                <a:ea typeface="+mn-ea"/>
                <a:cs typeface="+mn-cs"/>
              </a:rPr>
              <a:t> nothing about </a:t>
            </a:r>
            <a:r>
              <a:rPr kumimoji="0" lang="en-US" sz="2800" i="0" u="none" strike="noStrike" kern="1200" cap="none" spc="0" normalizeH="0" noProof="0" dirty="0" err="1" smtClean="0">
                <a:ln>
                  <a:noFill/>
                </a:ln>
                <a:solidFill>
                  <a:schemeClr val="tx1"/>
                </a:solidFill>
                <a:effectLst/>
                <a:uLnTx/>
                <a:uFillTx/>
                <a:latin typeface="+mn-lt"/>
                <a:ea typeface="+mn-ea"/>
                <a:cs typeface="+mn-cs"/>
              </a:rPr>
              <a:t>polyhedra</a:t>
            </a:r>
            <a:r>
              <a:rPr kumimoji="0" lang="en-US" sz="2800" i="0" u="none" strike="noStrike" kern="1200" cap="none" spc="0" normalizeH="0" noProof="0" dirty="0" smtClean="0">
                <a:ln>
                  <a:noFill/>
                </a:ln>
                <a:solidFill>
                  <a:schemeClr val="tx1"/>
                </a:solidFill>
                <a:effectLst/>
                <a:uLnTx/>
                <a:uFillTx/>
                <a:latin typeface="+mn-lt"/>
                <a:ea typeface="+mn-ea"/>
                <a:cs typeface="+mn-cs"/>
              </a:rPr>
              <a:t/>
            </a:r>
            <a:br>
              <a:rPr kumimoji="0" lang="en-US" sz="2800" i="0" u="none" strike="noStrike" kern="1200" cap="none" spc="0" normalizeH="0" noProof="0" dirty="0" smtClean="0">
                <a:ln>
                  <a:noFill/>
                </a:ln>
                <a:solidFill>
                  <a:schemeClr val="tx1"/>
                </a:solidFill>
                <a:effectLst/>
                <a:uLnTx/>
                <a:uFillTx/>
                <a:latin typeface="+mn-lt"/>
                <a:ea typeface="+mn-ea"/>
                <a:cs typeface="+mn-cs"/>
              </a:rPr>
            </a:br>
            <a:r>
              <a:rPr kumimoji="0" lang="en-US" i="0" u="none" strike="noStrike" kern="1200" cap="none" spc="0" normalizeH="0" noProof="0" dirty="0" smtClean="0">
                <a:ln>
                  <a:noFill/>
                </a:ln>
                <a:solidFill>
                  <a:schemeClr val="tx1"/>
                </a:solidFill>
                <a:effectLst/>
                <a:uLnTx/>
                <a:uFillTx/>
                <a:latin typeface="+mn-lt"/>
                <a:ea typeface="+mn-ea"/>
                <a:cs typeface="+mn-cs"/>
              </a:rPr>
              <a:t>(basic feasible solutions, etc.)</a:t>
            </a:r>
            <a:endParaRPr kumimoji="0" lang="en-US" sz="200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dirty="0" smtClean="0"/>
              <a:t>It just needs to </a:t>
            </a:r>
            <a:r>
              <a:rPr lang="en-US" sz="2000" dirty="0" smtClean="0"/>
              <a:t>(repeatedly)</a:t>
            </a:r>
            <a:r>
              <a:rPr lang="en-US" sz="2800" dirty="0" smtClean="0"/>
              <a:t> answer the question:</a:t>
            </a:r>
          </a:p>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400" dirty="0" smtClean="0"/>
              <a:t/>
            </a:r>
            <a:br>
              <a:rPr lang="en-US" sz="2400" dirty="0" smtClean="0"/>
            </a:br>
            <a:endParaRPr lang="en-US" sz="2400" dirty="0" smtClean="0"/>
          </a:p>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800" dirty="0" smtClean="0">
                <a:solidFill>
                  <a:srgbClr val="FF0000"/>
                </a:solidFill>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endParaRPr lang="en-US" sz="900" dirty="0" smtClean="0"/>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dirty="0" smtClean="0"/>
              <a:t>The algorithm works for </a:t>
            </a:r>
            <a:r>
              <a:rPr lang="en-US" sz="2800" b="1" dirty="0" smtClean="0"/>
              <a:t>any convex set </a:t>
            </a:r>
            <a:r>
              <a:rPr lang="en-US" sz="2800" dirty="0" smtClean="0"/>
              <a:t>P, as long as</a:t>
            </a:r>
            <a:br>
              <a:rPr lang="en-US" sz="2800" dirty="0" smtClean="0"/>
            </a:br>
            <a:r>
              <a:rPr lang="en-US" sz="2800" dirty="0" smtClean="0"/>
              <a:t>you can give a separation oracle.</a:t>
            </a:r>
          </a:p>
          <a:p>
            <a:pPr marL="800100" lvl="1" indent="-342900">
              <a:buFont typeface="Arial" pitchFamily="34" charset="0"/>
              <a:buChar char="•"/>
              <a:tabLst>
                <a:tab pos="688975" algn="l"/>
              </a:tabLst>
            </a:pPr>
            <a:r>
              <a:rPr lang="en-US" sz="2000" dirty="0" smtClean="0"/>
              <a:t>P still needs to be bounded and contain a small ball.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b="1" dirty="0" smtClean="0">
                <a:solidFill>
                  <a:srgbClr val="FF0000"/>
                </a:solidFill>
              </a:rPr>
              <a:t>Remarkable Theorem:</a:t>
            </a:r>
            <a:r>
              <a:rPr lang="en-US" sz="2800" b="1" dirty="0" smtClean="0"/>
              <a:t>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r>
              <a:rPr lang="en-US" sz="2800" b="1" dirty="0" smtClean="0">
                <a:solidFill>
                  <a:schemeClr val="bg1">
                    <a:lumMod val="50000"/>
                  </a:schemeClr>
                </a:solidFill>
              </a:rPr>
              <a:t/>
            </a:r>
            <a:br>
              <a:rPr lang="en-US" sz="2800" b="1" dirty="0" smtClean="0">
                <a:solidFill>
                  <a:schemeClr val="bg1">
                    <a:lumMod val="50000"/>
                  </a:schemeClr>
                </a:solidFill>
              </a:rPr>
            </a:br>
            <a:r>
              <a:rPr lang="en-US" sz="2800" dirty="0" smtClean="0"/>
              <a:t>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latin typeface="Calibri"/>
              </a:rPr>
              <a:t>n</a:t>
            </a:r>
            <a:r>
              <a:rPr lang="en-US" sz="2800" baseline="30000" dirty="0" smtClean="0">
                <a:latin typeface="Calibri"/>
              </a:rPr>
              <a:t> </a:t>
            </a:r>
            <a:r>
              <a:rPr lang="en-US" sz="2800" dirty="0" smtClean="0">
                <a:latin typeface="Calibri"/>
              </a:rPr>
              <a:t>with</a:t>
            </a:r>
            <a:r>
              <a:rPr lang="en-US" sz="2800" dirty="0" smtClean="0"/>
              <a:t> a separation oracle,</a:t>
            </a:r>
            <a:br>
              <a:rPr lang="en-US" sz="2800" dirty="0" smtClean="0"/>
            </a:br>
            <a:r>
              <a:rPr lang="en-US" sz="2800" dirty="0" smtClean="0"/>
              <a:t>you can find a feasible point efficiently.</a:t>
            </a:r>
          </a:p>
          <a:p>
            <a:pPr marL="342900" indent="-342900">
              <a:buFont typeface="Arial" pitchFamily="34" charset="0"/>
              <a:buChar char="•"/>
              <a:tabLst>
                <a:tab pos="688975" algn="l"/>
              </a:tabLst>
            </a:pPr>
            <a:r>
              <a:rPr lang="en-US" sz="2400" b="1" dirty="0" smtClean="0"/>
              <a:t>Caveats:</a:t>
            </a:r>
          </a:p>
          <a:p>
            <a:pPr marL="347663" lvl="1" indent="-171450">
              <a:buFont typeface="Arial" pitchFamily="34" charset="0"/>
              <a:buChar char="•"/>
            </a:pPr>
            <a:r>
              <a:rPr lang="en-US" sz="2000" dirty="0" smtClean="0"/>
              <a:t>“Efficiently” depends on size of ball containing P and inside P.</a:t>
            </a:r>
          </a:p>
          <a:p>
            <a:pPr marL="347663" lvl="1" indent="-171450">
              <a:buFont typeface="Arial" pitchFamily="34" charset="0"/>
              <a:buChar char="•"/>
            </a:pPr>
            <a:r>
              <a:rPr lang="en-US" sz="2000" spc="-100" dirty="0" smtClean="0"/>
              <a:t>Errors approximating irrational numbers means we get “approximately feasible point”</a:t>
            </a:r>
          </a:p>
        </p:txBody>
      </p:sp>
      <p:grpSp>
        <p:nvGrpSpPr>
          <p:cNvPr id="3" name="Group 11"/>
          <p:cNvGrpSpPr/>
          <p:nvPr/>
        </p:nvGrpSpPr>
        <p:grpSpPr>
          <a:xfrm>
            <a:off x="1189698" y="1838633"/>
            <a:ext cx="6567948" cy="1189701"/>
            <a:chOff x="599768" y="1838633"/>
            <a:chExt cx="6567948" cy="1189701"/>
          </a:xfrm>
        </p:grpSpPr>
        <p:sp>
          <p:nvSpPr>
            <p:cNvPr id="7" name="Rectangle 6"/>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8" name="TextBox 7"/>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tschel.jpg"/>
          <p:cNvPicPr>
            <a:picLocks noChangeAspect="1"/>
          </p:cNvPicPr>
          <p:nvPr/>
        </p:nvPicPr>
        <p:blipFill>
          <a:blip r:embed="rId2" cstate="print"/>
          <a:stretch>
            <a:fillRect/>
          </a:stretch>
        </p:blipFill>
        <p:spPr>
          <a:xfrm>
            <a:off x="737420" y="1232448"/>
            <a:ext cx="1522465" cy="2135993"/>
          </a:xfrm>
          <a:prstGeom prst="rect">
            <a:avLst/>
          </a:prstGeom>
        </p:spPr>
      </p:pic>
      <p:pic>
        <p:nvPicPr>
          <p:cNvPr id="5" name="Picture 4" descr="Lovasz.jpg"/>
          <p:cNvPicPr>
            <a:picLocks noChangeAspect="1"/>
          </p:cNvPicPr>
          <p:nvPr/>
        </p:nvPicPr>
        <p:blipFill>
          <a:blip r:embed="rId3" cstate="print"/>
          <a:stretch>
            <a:fillRect/>
          </a:stretch>
        </p:blipFill>
        <p:spPr>
          <a:xfrm>
            <a:off x="3464637" y="1209368"/>
            <a:ext cx="3296262" cy="2197508"/>
          </a:xfrm>
          <a:prstGeom prst="rect">
            <a:avLst/>
          </a:prstGeom>
        </p:spPr>
      </p:pic>
      <p:pic>
        <p:nvPicPr>
          <p:cNvPr id="6" name="Picture 5" descr="Schrijver.JPG"/>
          <p:cNvPicPr>
            <a:picLocks noChangeAspect="1"/>
          </p:cNvPicPr>
          <p:nvPr/>
        </p:nvPicPr>
        <p:blipFill>
          <a:blip r:embed="rId4" cstate="print"/>
          <a:stretch>
            <a:fillRect/>
          </a:stretch>
        </p:blipFill>
        <p:spPr>
          <a:xfrm>
            <a:off x="6417401" y="1170040"/>
            <a:ext cx="1729664" cy="2254042"/>
          </a:xfrm>
          <a:prstGeom prst="rect">
            <a:avLst/>
          </a:prstGeom>
        </p:spPr>
      </p:pic>
      <p:sp>
        <p:nvSpPr>
          <p:cNvPr id="7" name="TextBox 6"/>
          <p:cNvSpPr txBox="1"/>
          <p:nvPr/>
        </p:nvSpPr>
        <p:spPr>
          <a:xfrm>
            <a:off x="599768" y="3441291"/>
            <a:ext cx="1775935" cy="369332"/>
          </a:xfrm>
          <a:prstGeom prst="rect">
            <a:avLst/>
          </a:prstGeom>
          <a:noFill/>
        </p:spPr>
        <p:txBody>
          <a:bodyPr wrap="none" rtlCol="0">
            <a:spAutoFit/>
          </a:bodyPr>
          <a:lstStyle/>
          <a:p>
            <a:r>
              <a:rPr lang="en-US" dirty="0" smtClean="0"/>
              <a:t>Martin </a:t>
            </a:r>
            <a:r>
              <a:rPr lang="en-US" dirty="0" err="1" smtClean="0"/>
              <a:t>Grotschel</a:t>
            </a:r>
            <a:endParaRPr lang="en-US" dirty="0"/>
          </a:p>
        </p:txBody>
      </p:sp>
      <p:sp>
        <p:nvSpPr>
          <p:cNvPr id="8" name="TextBox 7"/>
          <p:cNvSpPr txBox="1"/>
          <p:nvPr/>
        </p:nvSpPr>
        <p:spPr>
          <a:xfrm>
            <a:off x="3775581" y="3441291"/>
            <a:ext cx="1408847" cy="369332"/>
          </a:xfrm>
          <a:prstGeom prst="rect">
            <a:avLst/>
          </a:prstGeom>
          <a:noFill/>
        </p:spPr>
        <p:txBody>
          <a:bodyPr wrap="none" rtlCol="0">
            <a:spAutoFit/>
          </a:bodyPr>
          <a:lstStyle/>
          <a:p>
            <a:r>
              <a:rPr lang="en-US" dirty="0" smtClean="0"/>
              <a:t>Laszlo </a:t>
            </a:r>
            <a:r>
              <a:rPr lang="en-US" dirty="0" err="1" smtClean="0"/>
              <a:t>Lovasz</a:t>
            </a:r>
            <a:endParaRPr lang="en-US" dirty="0"/>
          </a:p>
        </p:txBody>
      </p:sp>
      <p:sp>
        <p:nvSpPr>
          <p:cNvPr id="10" name="TextBox 9"/>
          <p:cNvSpPr txBox="1"/>
          <p:nvPr/>
        </p:nvSpPr>
        <p:spPr>
          <a:xfrm>
            <a:off x="6312310" y="3441291"/>
            <a:ext cx="1990994" cy="369332"/>
          </a:xfrm>
          <a:prstGeom prst="rect">
            <a:avLst/>
          </a:prstGeom>
          <a:noFill/>
        </p:spPr>
        <p:txBody>
          <a:bodyPr wrap="none" rtlCol="0">
            <a:spAutoFit/>
          </a:bodyPr>
          <a:lstStyle/>
          <a:p>
            <a:r>
              <a:rPr lang="en-US" dirty="0" smtClean="0"/>
              <a:t>Alexander </a:t>
            </a:r>
            <a:r>
              <a:rPr lang="en-US" dirty="0" err="1" smtClean="0"/>
              <a:t>Schrijver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67"/>
            <a:ext cx="8229600" cy="911067"/>
          </a:xfrm>
        </p:spPr>
        <p:txBody>
          <a:bodyPr>
            <a:normAutofit fontScale="90000"/>
          </a:bodyPr>
          <a:lstStyle/>
          <a:p>
            <a:r>
              <a:rPr lang="en-US" dirty="0" smtClean="0"/>
              <a:t>The Ellipsoid Method For Convex Sets</a:t>
            </a:r>
            <a:endParaRPr lang="en-US" dirty="0"/>
          </a:p>
        </p:txBody>
      </p:sp>
      <p:sp>
        <p:nvSpPr>
          <p:cNvPr id="11" name="Content Placeholder 2"/>
          <p:cNvSpPr txBox="1">
            <a:spLocks/>
          </p:cNvSpPr>
          <p:nvPr/>
        </p:nvSpPr>
        <p:spPr>
          <a:xfrm>
            <a:off x="186813" y="641000"/>
            <a:ext cx="8652387" cy="61875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tabLst>
                <a:tab pos="688975" algn="l"/>
              </a:tabLst>
              <a:defRPr/>
            </a:pPr>
            <a:r>
              <a:rPr lang="en-US" sz="2400" dirty="0" smtClean="0"/>
              <a:t/>
            </a:r>
            <a:br>
              <a:rPr lang="en-US" sz="2400" dirty="0" smtClean="0"/>
            </a:br>
            <a:r>
              <a:rPr lang="en-US" sz="2800" dirty="0" smtClean="0">
                <a:solidFill>
                  <a:srgbClr val="FF0000"/>
                </a:solidFill>
              </a:rPr>
              <a:t/>
            </a:r>
            <a:br>
              <a:rPr lang="en-US" sz="2800" dirty="0" smtClean="0">
                <a:solidFill>
                  <a:srgbClr val="FF0000"/>
                </a:solidFill>
              </a:rPr>
            </a:br>
            <a:endParaRPr lang="en-US" sz="2800" dirty="0" smtClean="0">
              <a:solidFill>
                <a:srgbClr val="FF0000"/>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endParaRPr lang="en-US" sz="900" dirty="0" smtClean="0"/>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tab pos="688975" algn="l"/>
              </a:tabLst>
              <a:defRPr/>
            </a:pPr>
            <a:r>
              <a:rPr lang="en-US" sz="2800" b="1" dirty="0" smtClean="0">
                <a:solidFill>
                  <a:srgbClr val="FF0000"/>
                </a:solidFill>
              </a:rPr>
              <a:t>Feasibility Theorem:</a:t>
            </a:r>
            <a:r>
              <a:rPr lang="en-US" sz="2800" b="1" dirty="0" smtClean="0"/>
              <a:t>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r>
              <a:rPr lang="en-US" sz="2400" b="1" dirty="0" smtClean="0">
                <a:solidFill>
                  <a:schemeClr val="bg1">
                    <a:lumMod val="50000"/>
                  </a:schemeClr>
                </a:solidFill>
              </a:rPr>
              <a:t/>
            </a:r>
            <a:br>
              <a:rPr lang="en-US" sz="2400" b="1" dirty="0" smtClean="0">
                <a:solidFill>
                  <a:schemeClr val="bg1">
                    <a:lumMod val="50000"/>
                  </a:schemeClr>
                </a:solidFill>
              </a:rPr>
            </a:br>
            <a:r>
              <a:rPr lang="en-US" sz="2800" dirty="0" smtClean="0"/>
              <a:t>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latin typeface="Calibri"/>
              </a:rPr>
              <a:t>n</a:t>
            </a:r>
            <a:r>
              <a:rPr lang="en-US" sz="2800" baseline="30000" dirty="0" smtClean="0">
                <a:latin typeface="Calibri"/>
              </a:rPr>
              <a:t> </a:t>
            </a:r>
            <a:r>
              <a:rPr lang="en-US" sz="2800" dirty="0" smtClean="0">
                <a:latin typeface="Calibri"/>
              </a:rPr>
              <a:t>with</a:t>
            </a:r>
            <a:r>
              <a:rPr lang="en-US" sz="2800" dirty="0" smtClean="0"/>
              <a:t> a separation oracle,</a:t>
            </a:r>
            <a:br>
              <a:rPr lang="en-US" sz="2800" dirty="0" smtClean="0"/>
            </a:br>
            <a:r>
              <a:rPr lang="en-US" sz="2800" dirty="0" smtClean="0"/>
              <a:t>you can find a feasible point efficiently.</a:t>
            </a:r>
          </a:p>
          <a:p>
            <a:pPr marL="800100" lvl="1" indent="-342900">
              <a:buFont typeface="Arial" pitchFamily="34" charset="0"/>
              <a:buChar char="•"/>
              <a:tabLst>
                <a:tab pos="688975" algn="l"/>
              </a:tabLst>
            </a:pPr>
            <a:r>
              <a:rPr lang="en-US" sz="2000" dirty="0" smtClean="0"/>
              <a:t>Ignoring (many, technical) details, this follows from ellipsoid algorithm</a:t>
            </a:r>
          </a:p>
          <a:p>
            <a:pPr marL="800100" lvl="1" indent="-342900">
              <a:buFont typeface="Arial" pitchFamily="34" charset="0"/>
              <a:buChar char="•"/>
              <a:tabLst>
                <a:tab pos="688975" algn="l"/>
              </a:tabLst>
            </a:pPr>
            <a:endParaRPr lang="en-US" sz="1200" dirty="0" smtClean="0"/>
          </a:p>
          <a:p>
            <a:pPr marL="342900" indent="-342900">
              <a:buFont typeface="Arial" pitchFamily="34" charset="0"/>
              <a:buChar char="•"/>
              <a:tabLst>
                <a:tab pos="688975" algn="l"/>
              </a:tabLst>
            </a:pPr>
            <a:r>
              <a:rPr lang="en-US" sz="2800" b="1" dirty="0" smtClean="0">
                <a:solidFill>
                  <a:srgbClr val="0070C0"/>
                </a:solidFill>
              </a:rPr>
              <a:t>Optimization Theorem:	        </a:t>
            </a:r>
            <a:r>
              <a:rPr lang="en-US" sz="2000" dirty="0" smtClean="0">
                <a:solidFill>
                  <a:schemeClr val="bg1">
                    <a:lumMod val="50000"/>
                  </a:schemeClr>
                </a:solidFill>
              </a:rPr>
              <a:t>[</a:t>
            </a:r>
            <a:r>
              <a:rPr lang="en-US" sz="2000" dirty="0" err="1" smtClean="0">
                <a:solidFill>
                  <a:schemeClr val="bg1">
                    <a:lumMod val="50000"/>
                  </a:schemeClr>
                </a:solidFill>
              </a:rPr>
              <a:t>Grotschel-Lovasz-Schijver</a:t>
            </a:r>
            <a:r>
              <a:rPr lang="en-US" sz="2000" dirty="0" smtClean="0">
                <a:solidFill>
                  <a:schemeClr val="bg1">
                    <a:lumMod val="50000"/>
                  </a:schemeClr>
                </a:solidFill>
              </a:rPr>
              <a:t> ‘81]</a:t>
            </a:r>
            <a:endParaRPr lang="en-US" sz="2800" b="1" dirty="0" smtClean="0">
              <a:solidFill>
                <a:srgbClr val="0070C0"/>
              </a:solidFill>
            </a:endParaRPr>
          </a:p>
          <a:p>
            <a:pPr marL="342900" indent="-342900">
              <a:tabLst>
                <a:tab pos="688975" algn="l"/>
              </a:tabLst>
            </a:pPr>
            <a:r>
              <a:rPr lang="en-US" sz="2800" dirty="0" smtClean="0"/>
              <a:t>	For any convex set </a:t>
            </a:r>
            <a:r>
              <a:rPr lang="en-US" sz="2800" dirty="0" err="1" smtClean="0"/>
              <a:t>P</a:t>
            </a:r>
            <a:r>
              <a:rPr lang="en-US" sz="2800" dirty="0" err="1" smtClean="0">
                <a:latin typeface="cmsy10"/>
              </a:rPr>
              <a:t>µ</a:t>
            </a:r>
            <a:r>
              <a:rPr lang="en-US" sz="2800" dirty="0" err="1" smtClean="0">
                <a:latin typeface="msbm10"/>
              </a:rPr>
              <a:t>R</a:t>
            </a:r>
            <a:r>
              <a:rPr lang="en-US" sz="2800" baseline="30000" dirty="0" err="1" smtClean="0"/>
              <a:t>n</a:t>
            </a:r>
            <a:r>
              <a:rPr lang="en-US" sz="2800" baseline="30000" dirty="0" smtClean="0"/>
              <a:t> </a:t>
            </a:r>
            <a:r>
              <a:rPr lang="en-US" sz="2800" dirty="0" smtClean="0"/>
              <a:t>with a separation oracle,</a:t>
            </a:r>
            <a:br>
              <a:rPr lang="en-US" sz="2800" dirty="0" smtClean="0"/>
            </a:br>
            <a:r>
              <a:rPr lang="en-US" sz="2800" dirty="0" smtClean="0"/>
              <a:t>you can solve optimization problem max { </a:t>
            </a:r>
            <a:r>
              <a:rPr lang="en-US" sz="2800" dirty="0" err="1" smtClean="0">
                <a:latin typeface="Calibri"/>
              </a:rPr>
              <a:t>c</a:t>
            </a:r>
            <a:r>
              <a:rPr lang="en-US" sz="2800" baseline="30000" dirty="0" err="1" smtClean="0">
                <a:latin typeface="Calibri"/>
              </a:rPr>
              <a:t>T</a:t>
            </a:r>
            <a:r>
              <a:rPr lang="en-US" sz="2800" dirty="0" err="1" smtClean="0"/>
              <a:t>x</a:t>
            </a:r>
            <a:r>
              <a:rPr lang="en-US" sz="2800" dirty="0" smtClean="0"/>
              <a:t> : x</a:t>
            </a:r>
            <a:r>
              <a:rPr lang="en-US" sz="2800" dirty="0" smtClean="0">
                <a:latin typeface="cmsy10"/>
              </a:rPr>
              <a:t>2</a:t>
            </a:r>
            <a:r>
              <a:rPr lang="en-US" sz="2800" dirty="0" smtClean="0"/>
              <a:t>P }.</a:t>
            </a:r>
          </a:p>
          <a:p>
            <a:pPr marL="800100" lvl="1" indent="-342900">
              <a:buFont typeface="Arial" pitchFamily="34" charset="0"/>
              <a:buChar char="•"/>
              <a:tabLst>
                <a:tab pos="688975" algn="l"/>
              </a:tabLst>
            </a:pPr>
            <a:r>
              <a:rPr lang="en-US" sz="2000" dirty="0" smtClean="0"/>
              <a:t>How?</a:t>
            </a:r>
          </a:p>
          <a:p>
            <a:pPr marL="800100" lvl="1" indent="-342900">
              <a:buFont typeface="Arial" pitchFamily="34" charset="0"/>
              <a:buChar char="•"/>
              <a:tabLst>
                <a:tab pos="688975" algn="l"/>
              </a:tabLst>
            </a:pPr>
            <a:r>
              <a:rPr lang="en-US" sz="2000" dirty="0" smtClean="0"/>
              <a:t>Follows from previous theorem and binary search on objective value.</a:t>
            </a:r>
            <a:endParaRPr lang="en-US" sz="2800" dirty="0" smtClean="0"/>
          </a:p>
          <a:p>
            <a:pPr marL="342900" indent="-342900">
              <a:buFont typeface="Arial" pitchFamily="34" charset="0"/>
              <a:buChar char="•"/>
              <a:tabLst>
                <a:tab pos="688975" algn="l"/>
              </a:tabLst>
            </a:pPr>
            <a:endParaRPr lang="en-US" sz="600" dirty="0" smtClean="0"/>
          </a:p>
          <a:p>
            <a:pPr marL="342900" indent="-342900">
              <a:buFont typeface="Arial" pitchFamily="34" charset="0"/>
              <a:buChar char="•"/>
              <a:tabLst>
                <a:tab pos="688975" algn="l"/>
              </a:tabLst>
            </a:pPr>
            <a:r>
              <a:rPr lang="en-US" sz="2800" dirty="0" smtClean="0"/>
              <a:t>This can be generalized to minimizing non-linear (convex) objective functions.</a:t>
            </a:r>
          </a:p>
        </p:txBody>
      </p:sp>
      <p:grpSp>
        <p:nvGrpSpPr>
          <p:cNvPr id="3" name="Group 12"/>
          <p:cNvGrpSpPr/>
          <p:nvPr/>
        </p:nvGrpSpPr>
        <p:grpSpPr>
          <a:xfrm>
            <a:off x="1288018" y="757088"/>
            <a:ext cx="6567948" cy="1189701"/>
            <a:chOff x="599768" y="1838633"/>
            <a:chExt cx="6567948" cy="1189701"/>
          </a:xfrm>
        </p:grpSpPr>
        <p:sp>
          <p:nvSpPr>
            <p:cNvPr id="14" name="Rectangle 13"/>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5" name="TextBox 14"/>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22"/>
            <a:ext cx="8229600" cy="767581"/>
          </a:xfrm>
        </p:spPr>
        <p:txBody>
          <a:bodyPr>
            <a:normAutofit/>
          </a:bodyPr>
          <a:lstStyle/>
          <a:p>
            <a:r>
              <a:rPr lang="en-US" dirty="0" smtClean="0"/>
              <a:t>Separation Oracle for Ball</a:t>
            </a:r>
            <a:endParaRPr lang="en-US" dirty="0"/>
          </a:p>
        </p:txBody>
      </p:sp>
      <p:sp>
        <p:nvSpPr>
          <p:cNvPr id="3" name="Content Placeholder 2"/>
          <p:cNvSpPr>
            <a:spLocks noGrp="1"/>
          </p:cNvSpPr>
          <p:nvPr>
            <p:ph idx="1"/>
          </p:nvPr>
        </p:nvSpPr>
        <p:spPr>
          <a:xfrm>
            <a:off x="457200" y="904568"/>
            <a:ext cx="8229600" cy="5712541"/>
          </a:xfrm>
        </p:spPr>
        <p:txBody>
          <a:bodyPr>
            <a:normAutofit/>
          </a:bodyPr>
          <a:lstStyle/>
          <a:p>
            <a:r>
              <a:rPr lang="en-US" dirty="0" smtClean="0"/>
              <a:t>Let’s design a separation oracle for the convex set P = { x : </a:t>
            </a:r>
            <a:r>
              <a:rPr lang="en-US" dirty="0" smtClean="0">
                <a:latin typeface="cmsy10"/>
              </a:rPr>
              <a:t>k</a:t>
            </a:r>
            <a:r>
              <a:rPr lang="en-US" dirty="0" smtClean="0"/>
              <a:t>x</a:t>
            </a:r>
            <a:r>
              <a:rPr lang="en-US" dirty="0" smtClean="0">
                <a:latin typeface="cmsy10"/>
              </a:rPr>
              <a:t>k·</a:t>
            </a:r>
            <a:r>
              <a:rPr lang="en-US" dirty="0" smtClean="0"/>
              <a:t>1 } = unit ball B(0,1).</a:t>
            </a:r>
          </a:p>
          <a:p>
            <a:endParaRPr lang="en-US" dirty="0" smtClean="0"/>
          </a:p>
          <a:p>
            <a:endParaRPr lang="en-US" sz="4000" dirty="0" smtClean="0"/>
          </a:p>
          <a:p>
            <a:r>
              <a:rPr lang="en-US" b="1" dirty="0" smtClean="0"/>
              <a:t>Input:</a:t>
            </a:r>
            <a:r>
              <a:rPr lang="en-US" dirty="0" smtClean="0"/>
              <a:t> a point z</a:t>
            </a:r>
            <a:r>
              <a:rPr lang="en-US" dirty="0" smtClean="0">
                <a:latin typeface="cmsy10"/>
              </a:rPr>
              <a:t>2</a:t>
            </a:r>
            <a:r>
              <a:rPr lang="en-US" dirty="0" smtClean="0">
                <a:latin typeface="msbm10"/>
              </a:rPr>
              <a:t>R</a:t>
            </a:r>
            <a:r>
              <a:rPr lang="en-US" baseline="30000" dirty="0" smtClean="0">
                <a:latin typeface="Calibri"/>
              </a:rPr>
              <a:t>n</a:t>
            </a:r>
          </a:p>
          <a:p>
            <a:pPr>
              <a:spcBef>
                <a:spcPts val="0"/>
              </a:spcBef>
            </a:pPr>
            <a:r>
              <a:rPr lang="en-US" dirty="0" smtClean="0"/>
              <a:t>If </a:t>
            </a:r>
            <a:r>
              <a:rPr lang="en-US" dirty="0" smtClean="0">
                <a:latin typeface="cmsy10"/>
              </a:rPr>
              <a:t>k</a:t>
            </a:r>
            <a:r>
              <a:rPr lang="en-US" dirty="0" smtClean="0"/>
              <a:t>z</a:t>
            </a:r>
            <a:r>
              <a:rPr lang="en-US" dirty="0" smtClean="0">
                <a:latin typeface="cmsy10"/>
              </a:rPr>
              <a:t>k·</a:t>
            </a:r>
            <a:r>
              <a:rPr lang="en-US" dirty="0" smtClean="0"/>
              <a:t>1, </a:t>
            </a:r>
            <a:r>
              <a:rPr lang="en-US" dirty="0" smtClean="0">
                <a:solidFill>
                  <a:srgbClr val="0070C0"/>
                </a:solidFill>
              </a:rPr>
              <a:t>return “Yes”</a:t>
            </a:r>
          </a:p>
          <a:p>
            <a:pPr>
              <a:spcBef>
                <a:spcPts val="0"/>
              </a:spcBef>
            </a:pPr>
            <a:r>
              <a:rPr lang="en-US" dirty="0" smtClean="0"/>
              <a:t>If </a:t>
            </a:r>
            <a:r>
              <a:rPr lang="en-US" dirty="0" err="1" smtClean="0">
                <a:latin typeface="cmsy10"/>
              </a:rPr>
              <a:t>k</a:t>
            </a:r>
            <a:r>
              <a:rPr lang="en-US" dirty="0" err="1" smtClean="0"/>
              <a:t>z</a:t>
            </a:r>
            <a:r>
              <a:rPr lang="en-US" dirty="0" err="1" smtClean="0">
                <a:latin typeface="cmsy10"/>
              </a:rPr>
              <a:t>k</a:t>
            </a:r>
            <a:r>
              <a:rPr lang="en-US" dirty="0" smtClean="0"/>
              <a:t>&gt;1, </a:t>
            </a:r>
            <a:r>
              <a:rPr lang="en-US" dirty="0" smtClean="0">
                <a:solidFill>
                  <a:srgbClr val="0070C0"/>
                </a:solidFill>
              </a:rPr>
              <a:t>return a=z/</a:t>
            </a:r>
            <a:r>
              <a:rPr lang="en-US" dirty="0" err="1" smtClean="0">
                <a:solidFill>
                  <a:srgbClr val="0070C0"/>
                </a:solidFill>
                <a:latin typeface="cmsy10"/>
              </a:rPr>
              <a:t>k</a:t>
            </a:r>
            <a:r>
              <a:rPr lang="en-US" dirty="0" err="1" smtClean="0">
                <a:solidFill>
                  <a:srgbClr val="0070C0"/>
                </a:solidFill>
              </a:rPr>
              <a:t>z</a:t>
            </a:r>
            <a:r>
              <a:rPr lang="en-US" dirty="0" err="1" smtClean="0">
                <a:solidFill>
                  <a:srgbClr val="0070C0"/>
                </a:solidFill>
                <a:latin typeface="cmsy10"/>
              </a:rPr>
              <a:t>k</a:t>
            </a:r>
            <a:endParaRPr lang="en-US" dirty="0" smtClean="0">
              <a:solidFill>
                <a:srgbClr val="0070C0"/>
              </a:solidFill>
            </a:endParaRPr>
          </a:p>
          <a:p>
            <a:pPr lvl="1">
              <a:spcBef>
                <a:spcPts val="0"/>
              </a:spcBef>
            </a:pPr>
            <a:r>
              <a:rPr lang="en-US" dirty="0" smtClean="0">
                <a:solidFill>
                  <a:srgbClr val="00B050"/>
                </a:solidFill>
                <a:latin typeface="Calibri"/>
              </a:rPr>
              <a:t>For all x</a:t>
            </a:r>
            <a:r>
              <a:rPr lang="en-US" dirty="0" smtClean="0">
                <a:solidFill>
                  <a:srgbClr val="00B050"/>
                </a:solidFill>
                <a:latin typeface="cmsy10"/>
              </a:rPr>
              <a:t>2</a:t>
            </a:r>
            <a:r>
              <a:rPr lang="en-US" dirty="0" smtClean="0">
                <a:solidFill>
                  <a:srgbClr val="00B050"/>
                </a:solidFill>
                <a:latin typeface="Calibri"/>
              </a:rPr>
              <a:t>P we have</a:t>
            </a:r>
            <a:r>
              <a:rPr lang="en-US" dirty="0" smtClean="0">
                <a:latin typeface="Calibri"/>
              </a:rPr>
              <a:t/>
            </a:r>
            <a:br>
              <a:rPr lang="en-US" dirty="0" smtClean="0">
                <a:latin typeface="Calibri"/>
              </a:rPr>
            </a:br>
            <a:r>
              <a:rPr lang="en-US" dirty="0" err="1" smtClean="0">
                <a:latin typeface="Calibri"/>
              </a:rPr>
              <a:t>a</a:t>
            </a:r>
            <a:r>
              <a:rPr lang="en-US" baseline="30000" dirty="0" err="1" smtClean="0">
                <a:latin typeface="Calibri"/>
              </a:rPr>
              <a:t>T</a:t>
            </a:r>
            <a:r>
              <a:rPr lang="en-US" dirty="0" err="1" smtClean="0">
                <a:latin typeface="Calibri"/>
              </a:rPr>
              <a:t>x</a:t>
            </a:r>
            <a:r>
              <a:rPr lang="en-US" dirty="0" smtClean="0">
                <a:latin typeface="Calibri"/>
              </a:rPr>
              <a:t> = </a:t>
            </a:r>
            <a:r>
              <a:rPr lang="en-US" dirty="0" err="1" smtClean="0">
                <a:latin typeface="Calibri"/>
              </a:rPr>
              <a:t>z</a:t>
            </a:r>
            <a:r>
              <a:rPr lang="en-US" baseline="30000" dirty="0" err="1" smtClean="0">
                <a:latin typeface="Calibri"/>
              </a:rPr>
              <a:t>T</a:t>
            </a:r>
            <a:r>
              <a:rPr lang="en-US" dirty="0" err="1" smtClean="0">
                <a:latin typeface="Calibri"/>
              </a:rPr>
              <a:t>x</a:t>
            </a:r>
            <a:r>
              <a:rPr lang="en-US" dirty="0" smtClean="0"/>
              <a:t>/</a:t>
            </a:r>
            <a:r>
              <a:rPr lang="en-US" dirty="0" err="1" smtClean="0">
                <a:latin typeface="cmsy10"/>
              </a:rPr>
              <a:t>k</a:t>
            </a:r>
            <a:r>
              <a:rPr lang="en-US" dirty="0" err="1" smtClean="0"/>
              <a:t>z</a:t>
            </a:r>
            <a:r>
              <a:rPr lang="en-US" dirty="0" err="1" smtClean="0">
                <a:latin typeface="cmsy10"/>
              </a:rPr>
              <a:t>k</a:t>
            </a:r>
            <a:r>
              <a:rPr lang="en-US" dirty="0" smtClean="0"/>
              <a:t> </a:t>
            </a:r>
            <a:r>
              <a:rPr lang="en-US" dirty="0" smtClean="0">
                <a:latin typeface="cmsy10"/>
              </a:rPr>
              <a:t>·</a:t>
            </a:r>
            <a:r>
              <a:rPr lang="en-US" dirty="0" smtClean="0"/>
              <a:t> </a:t>
            </a:r>
            <a:r>
              <a:rPr lang="en-US" dirty="0" err="1" smtClean="0">
                <a:latin typeface="cmsy10"/>
              </a:rPr>
              <a:t>k</a:t>
            </a:r>
            <a:r>
              <a:rPr lang="en-US" dirty="0" err="1" smtClean="0">
                <a:latin typeface="Calibri"/>
              </a:rPr>
              <a:t>x</a:t>
            </a:r>
            <a:r>
              <a:rPr lang="en-US" dirty="0" err="1" smtClean="0">
                <a:latin typeface="cmsy10"/>
              </a:rPr>
              <a:t>k</a:t>
            </a:r>
            <a:r>
              <a:rPr lang="en-US" dirty="0" smtClean="0"/>
              <a:t>	     </a:t>
            </a:r>
            <a:r>
              <a:rPr lang="en-US" sz="2400" b="1" dirty="0" smtClean="0">
                <a:solidFill>
                  <a:srgbClr val="7030A0"/>
                </a:solidFill>
              </a:rPr>
              <a:t>Why?</a:t>
            </a:r>
            <a:endParaRPr lang="en-US" b="1" baseline="-25000" dirty="0" smtClean="0">
              <a:solidFill>
                <a:srgbClr val="7030A0"/>
              </a:solidFill>
              <a:latin typeface="cmsy10"/>
            </a:endParaRPr>
          </a:p>
          <a:p>
            <a:pPr lvl="1">
              <a:spcBef>
                <a:spcPts val="0"/>
              </a:spcBef>
            </a:pPr>
            <a:r>
              <a:rPr lang="en-US" dirty="0" smtClean="0">
                <a:solidFill>
                  <a:srgbClr val="00B050"/>
                </a:solidFill>
              </a:rPr>
              <a:t>For z we have</a:t>
            </a:r>
            <a:r>
              <a:rPr lang="en-US" dirty="0" smtClean="0">
                <a:latin typeface="Calibri"/>
              </a:rPr>
              <a:t/>
            </a:r>
            <a:br>
              <a:rPr lang="en-US" dirty="0" smtClean="0">
                <a:latin typeface="Calibri"/>
              </a:rPr>
            </a:br>
            <a:r>
              <a:rPr lang="en-US" dirty="0" err="1" smtClean="0">
                <a:latin typeface="Calibri"/>
              </a:rPr>
              <a:t>a</a:t>
            </a:r>
            <a:r>
              <a:rPr lang="en-US" baseline="30000" dirty="0" err="1" smtClean="0">
                <a:latin typeface="Calibri"/>
              </a:rPr>
              <a:t>T</a:t>
            </a:r>
            <a:r>
              <a:rPr lang="en-US" dirty="0" err="1" smtClean="0"/>
              <a:t>z</a:t>
            </a:r>
            <a:r>
              <a:rPr lang="en-US" dirty="0" smtClean="0"/>
              <a:t> = </a:t>
            </a:r>
            <a:r>
              <a:rPr lang="en-US" dirty="0" err="1" smtClean="0">
                <a:latin typeface="Calibri"/>
              </a:rPr>
              <a:t>z</a:t>
            </a:r>
            <a:r>
              <a:rPr lang="en-US" baseline="30000" dirty="0" err="1" smtClean="0">
                <a:latin typeface="Calibri"/>
              </a:rPr>
              <a:t>T</a:t>
            </a:r>
            <a:r>
              <a:rPr lang="en-US" dirty="0" err="1" smtClean="0"/>
              <a:t>z</a:t>
            </a:r>
            <a:r>
              <a:rPr lang="en-US" dirty="0" smtClean="0"/>
              <a:t>/</a:t>
            </a:r>
            <a:r>
              <a:rPr lang="en-US" dirty="0" err="1" smtClean="0">
                <a:latin typeface="cmsy10"/>
              </a:rPr>
              <a:t>k</a:t>
            </a:r>
            <a:r>
              <a:rPr lang="en-US" dirty="0" err="1" smtClean="0"/>
              <a:t>z</a:t>
            </a:r>
            <a:r>
              <a:rPr lang="en-US" dirty="0" err="1" smtClean="0">
                <a:latin typeface="cmsy10"/>
              </a:rPr>
              <a:t>k</a:t>
            </a:r>
            <a:r>
              <a:rPr lang="en-US" sz="1600" dirty="0" smtClean="0"/>
              <a:t> </a:t>
            </a:r>
            <a:r>
              <a:rPr lang="en-US" dirty="0" smtClean="0"/>
              <a:t>=</a:t>
            </a:r>
            <a:r>
              <a:rPr lang="en-US" sz="1600" dirty="0" smtClean="0"/>
              <a:t> </a:t>
            </a:r>
            <a:r>
              <a:rPr lang="en-US" dirty="0" err="1" smtClean="0">
                <a:latin typeface="cmsy10"/>
              </a:rPr>
              <a:t>k</a:t>
            </a:r>
            <a:r>
              <a:rPr lang="en-US" dirty="0" err="1" smtClean="0"/>
              <a:t>z</a:t>
            </a:r>
            <a:r>
              <a:rPr lang="en-US" dirty="0" err="1" smtClean="0">
                <a:latin typeface="cmsy10"/>
              </a:rPr>
              <a:t>k</a:t>
            </a:r>
            <a:r>
              <a:rPr lang="en-US" sz="1600" dirty="0" smtClean="0"/>
              <a:t> </a:t>
            </a:r>
            <a:r>
              <a:rPr lang="en-US" dirty="0" smtClean="0"/>
              <a:t>&gt;</a:t>
            </a:r>
            <a:r>
              <a:rPr lang="en-US" sz="1400" dirty="0" smtClean="0"/>
              <a:t> </a:t>
            </a:r>
            <a:r>
              <a:rPr lang="en-US" dirty="0" smtClean="0"/>
              <a:t>1</a:t>
            </a:r>
            <a:r>
              <a:rPr lang="en-US" sz="1200" dirty="0" smtClean="0"/>
              <a:t> </a:t>
            </a:r>
            <a:r>
              <a:rPr lang="en-US" dirty="0" smtClean="0">
                <a:latin typeface="cmsy10"/>
              </a:rPr>
              <a:t>¸</a:t>
            </a:r>
            <a:r>
              <a:rPr lang="en-US" sz="1600" dirty="0" smtClean="0"/>
              <a:t> </a:t>
            </a:r>
            <a:r>
              <a:rPr lang="en-US" dirty="0" err="1" smtClean="0">
                <a:latin typeface="cmsy10"/>
              </a:rPr>
              <a:t>k</a:t>
            </a:r>
            <a:r>
              <a:rPr lang="en-US" dirty="0" err="1" smtClean="0"/>
              <a:t>x</a:t>
            </a:r>
            <a:r>
              <a:rPr lang="en-US" dirty="0" err="1" smtClean="0">
                <a:latin typeface="cmsy10"/>
              </a:rPr>
              <a:t>k</a:t>
            </a:r>
            <a:r>
              <a:rPr lang="en-US" dirty="0" smtClean="0">
                <a:latin typeface="cmsy10"/>
              </a:rPr>
              <a:t>   ) </a:t>
            </a:r>
            <a:r>
              <a:rPr lang="en-US" dirty="0" err="1" smtClean="0"/>
              <a:t>a</a:t>
            </a:r>
            <a:r>
              <a:rPr lang="en-US" baseline="30000" dirty="0" err="1" smtClean="0"/>
              <a:t>T</a:t>
            </a:r>
            <a:r>
              <a:rPr lang="en-US" dirty="0" err="1" smtClean="0"/>
              <a:t>x</a:t>
            </a:r>
            <a:r>
              <a:rPr lang="en-US" dirty="0" smtClean="0">
                <a:latin typeface="cmsy10"/>
              </a:rPr>
              <a:t> </a:t>
            </a:r>
            <a:r>
              <a:rPr lang="en-US" dirty="0" smtClean="0"/>
              <a:t>&lt; </a:t>
            </a:r>
            <a:r>
              <a:rPr lang="en-US" dirty="0" err="1" smtClean="0"/>
              <a:t>a</a:t>
            </a:r>
            <a:r>
              <a:rPr lang="en-US" baseline="30000" dirty="0" err="1" smtClean="0"/>
              <a:t>T</a:t>
            </a:r>
            <a:r>
              <a:rPr lang="en-US" dirty="0" err="1" smtClean="0"/>
              <a:t>z</a:t>
            </a:r>
            <a:endParaRPr lang="en-US" dirty="0" smtClean="0">
              <a:latin typeface="cmsy10"/>
            </a:endParaRPr>
          </a:p>
        </p:txBody>
      </p:sp>
      <p:grpSp>
        <p:nvGrpSpPr>
          <p:cNvPr id="4" name="Group 9"/>
          <p:cNvGrpSpPr/>
          <p:nvPr/>
        </p:nvGrpSpPr>
        <p:grpSpPr>
          <a:xfrm>
            <a:off x="1189698" y="2025446"/>
            <a:ext cx="6567948" cy="1189701"/>
            <a:chOff x="599768" y="1838633"/>
            <a:chExt cx="6567948" cy="1189701"/>
          </a:xfrm>
        </p:grpSpPr>
        <p:sp>
          <p:nvSpPr>
            <p:cNvPr id="11" name="Rectangle 10"/>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2" name="TextBox 11"/>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
        <p:nvSpPr>
          <p:cNvPr id="8" name="TextBox 7"/>
          <p:cNvSpPr txBox="1"/>
          <p:nvPr/>
        </p:nvSpPr>
        <p:spPr>
          <a:xfrm>
            <a:off x="5378248" y="5220930"/>
            <a:ext cx="2201180" cy="461665"/>
          </a:xfrm>
          <a:prstGeom prst="rect">
            <a:avLst/>
          </a:prstGeom>
          <a:noFill/>
        </p:spPr>
        <p:txBody>
          <a:bodyPr wrap="none" rtlCol="0">
            <a:spAutoFit/>
          </a:bodyPr>
          <a:lstStyle/>
          <a:p>
            <a:r>
              <a:rPr lang="en-US" sz="2400" dirty="0" smtClean="0">
                <a:solidFill>
                  <a:srgbClr val="7030A0"/>
                </a:solidFill>
              </a:rPr>
              <a:t>Cauchy-Schwarz</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22"/>
            <a:ext cx="8229600" cy="767581"/>
          </a:xfrm>
        </p:spPr>
        <p:txBody>
          <a:bodyPr>
            <a:normAutofit/>
          </a:bodyPr>
          <a:lstStyle/>
          <a:p>
            <a:r>
              <a:rPr lang="en-US" dirty="0" smtClean="0"/>
              <a:t>Separation Oracle for Ball</a:t>
            </a:r>
            <a:endParaRPr lang="en-US" dirty="0"/>
          </a:p>
        </p:txBody>
      </p:sp>
      <p:sp>
        <p:nvSpPr>
          <p:cNvPr id="3" name="Content Placeholder 2"/>
          <p:cNvSpPr>
            <a:spLocks noGrp="1"/>
          </p:cNvSpPr>
          <p:nvPr>
            <p:ph idx="1"/>
          </p:nvPr>
        </p:nvSpPr>
        <p:spPr>
          <a:xfrm>
            <a:off x="457200" y="3514725"/>
            <a:ext cx="8391832" cy="3161376"/>
          </a:xfrm>
        </p:spPr>
        <p:txBody>
          <a:bodyPr>
            <a:normAutofit/>
          </a:bodyPr>
          <a:lstStyle/>
          <a:p>
            <a:r>
              <a:rPr lang="en-US" b="1" dirty="0" smtClean="0"/>
              <a:t>Conclusion: </a:t>
            </a:r>
            <a:r>
              <a:rPr lang="en-US" dirty="0" smtClean="0"/>
              <a:t>Since we were able to give a separation oracle for P, we can optimize a linear function over it.</a:t>
            </a:r>
          </a:p>
          <a:p>
            <a:r>
              <a:rPr lang="en-US" b="1" dirty="0" smtClean="0"/>
              <a:t>Note:</a:t>
            </a:r>
            <a:r>
              <a:rPr lang="en-US" dirty="0" smtClean="0"/>
              <a:t> max { </a:t>
            </a:r>
            <a:r>
              <a:rPr lang="en-US" dirty="0" err="1" smtClean="0">
                <a:latin typeface="Calibri"/>
              </a:rPr>
              <a:t>c</a:t>
            </a:r>
            <a:r>
              <a:rPr lang="en-US" baseline="30000" dirty="0" err="1" smtClean="0">
                <a:latin typeface="Calibri"/>
              </a:rPr>
              <a:t>T</a:t>
            </a:r>
            <a:r>
              <a:rPr lang="en-US" dirty="0" err="1" smtClean="0"/>
              <a:t>x</a:t>
            </a:r>
            <a:r>
              <a:rPr lang="en-US" dirty="0" smtClean="0"/>
              <a:t> : x</a:t>
            </a:r>
            <a:r>
              <a:rPr lang="en-US" dirty="0" smtClean="0">
                <a:latin typeface="cmsy10"/>
              </a:rPr>
              <a:t>2</a:t>
            </a:r>
            <a:r>
              <a:rPr lang="en-US" dirty="0" smtClean="0"/>
              <a:t>P } is a </a:t>
            </a:r>
            <a:r>
              <a:rPr lang="en-US" b="1" dirty="0" smtClean="0">
                <a:solidFill>
                  <a:srgbClr val="FF0000"/>
                </a:solidFill>
              </a:rPr>
              <a:t>non-linear program</a:t>
            </a:r>
            <a:r>
              <a:rPr lang="en-US" dirty="0" smtClean="0">
                <a:solidFill>
                  <a:srgbClr val="FF0000"/>
                </a:solidFill>
              </a:rPr>
              <a:t>.</a:t>
            </a:r>
            <a:br>
              <a:rPr lang="en-US" dirty="0" smtClean="0">
                <a:solidFill>
                  <a:srgbClr val="FF0000"/>
                </a:solidFill>
              </a:rPr>
            </a:br>
            <a:r>
              <a:rPr lang="en-US" dirty="0" smtClean="0"/>
              <a:t>(Actually, it’s a </a:t>
            </a:r>
            <a:r>
              <a:rPr lang="en-US" b="1" dirty="0" smtClean="0">
                <a:solidFill>
                  <a:srgbClr val="0070C0"/>
                </a:solidFill>
              </a:rPr>
              <a:t>convex program</a:t>
            </a:r>
            <a:r>
              <a:rPr lang="en-US" dirty="0" smtClean="0"/>
              <a:t>.)</a:t>
            </a:r>
          </a:p>
        </p:txBody>
      </p:sp>
      <p:grpSp>
        <p:nvGrpSpPr>
          <p:cNvPr id="4" name="Group 12"/>
          <p:cNvGrpSpPr/>
          <p:nvPr/>
        </p:nvGrpSpPr>
        <p:grpSpPr>
          <a:xfrm>
            <a:off x="1189698" y="2025446"/>
            <a:ext cx="6567948" cy="1189701"/>
            <a:chOff x="599768" y="1838633"/>
            <a:chExt cx="6567948" cy="1189701"/>
          </a:xfrm>
        </p:grpSpPr>
        <p:sp>
          <p:nvSpPr>
            <p:cNvPr id="14" name="Rectangle 13"/>
            <p:cNvSpPr/>
            <p:nvPr/>
          </p:nvSpPr>
          <p:spPr>
            <a:xfrm>
              <a:off x="599768" y="1900305"/>
              <a:ext cx="6567948" cy="112802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42900" lvl="0" indent="-342900">
                <a:tabLst>
                  <a:tab pos="688975" algn="l"/>
                </a:tabLst>
                <a:defRPr/>
              </a:pPr>
              <a:r>
                <a:rPr lang="en-US" sz="2800" dirty="0" smtClean="0">
                  <a:solidFill>
                    <a:srgbClr val="FF0000"/>
                  </a:solidFill>
                </a:rPr>
                <a:t>Is z</a:t>
              </a:r>
              <a:r>
                <a:rPr lang="en-US" sz="2800" dirty="0" smtClean="0">
                  <a:solidFill>
                    <a:srgbClr val="FF0000"/>
                  </a:solidFill>
                  <a:latin typeface="cmsy10"/>
                </a:rPr>
                <a:t>2</a:t>
              </a:r>
              <a:r>
                <a:rPr lang="en-US" sz="2800" dirty="0" smtClean="0">
                  <a:solidFill>
                    <a:srgbClr val="FF0000"/>
                  </a:solidFill>
                </a:rPr>
                <a:t>P?</a:t>
              </a:r>
            </a:p>
            <a:p>
              <a:pPr marL="342900" lvl="0" indent="-342900">
                <a:tabLst>
                  <a:tab pos="688975" algn="l"/>
                </a:tabLst>
                <a:defRPr/>
              </a:pPr>
              <a:r>
                <a:rPr lang="en-US" sz="2800" dirty="0" smtClean="0">
                  <a:solidFill>
                    <a:srgbClr val="FF0000"/>
                  </a:solidFill>
                </a:rPr>
                <a:t>If not, find a vector a  </a:t>
              </a:r>
              <a:r>
                <a:rPr lang="en-US" sz="2800" dirty="0" err="1" smtClean="0">
                  <a:solidFill>
                    <a:srgbClr val="FF0000"/>
                  </a:solidFill>
                </a:rPr>
                <a:t>s.t</a:t>
              </a:r>
              <a:r>
                <a:rPr lang="en-US" sz="2800" dirty="0" smtClean="0">
                  <a:solidFill>
                    <a:srgbClr val="FF0000"/>
                  </a:solidFill>
                </a:rPr>
                <a:t>.  </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latin typeface="Calibri"/>
                </a:rPr>
                <a:t>x</a:t>
              </a:r>
              <a:r>
                <a:rPr lang="en-US" sz="2800" dirty="0" smtClean="0">
                  <a:solidFill>
                    <a:srgbClr val="FF0000"/>
                  </a:solidFill>
                </a:rPr>
                <a:t>&lt;</a:t>
              </a:r>
              <a:r>
                <a:rPr lang="en-US" sz="2800" dirty="0" err="1" smtClean="0">
                  <a:solidFill>
                    <a:srgbClr val="FF0000"/>
                  </a:solidFill>
                  <a:latin typeface="Calibri"/>
                </a:rPr>
                <a:t>a</a:t>
              </a:r>
              <a:r>
                <a:rPr lang="en-US" sz="2800" baseline="30000" dirty="0" err="1" smtClean="0">
                  <a:solidFill>
                    <a:srgbClr val="FF0000"/>
                  </a:solidFill>
                  <a:latin typeface="Calibri"/>
                </a:rPr>
                <a:t>T</a:t>
              </a:r>
              <a:r>
                <a:rPr lang="en-US" sz="2800" dirty="0" err="1" smtClean="0">
                  <a:solidFill>
                    <a:srgbClr val="FF0000"/>
                  </a:solidFill>
                </a:rPr>
                <a:t>z</a:t>
              </a:r>
              <a:r>
                <a:rPr lang="en-US" sz="2800" dirty="0" smtClean="0">
                  <a:solidFill>
                    <a:srgbClr val="FF0000"/>
                  </a:solidFill>
                </a:rPr>
                <a:t>  </a:t>
              </a:r>
              <a:r>
                <a:rPr lang="en-US" sz="2800" dirty="0" smtClean="0">
                  <a:solidFill>
                    <a:srgbClr val="FF0000"/>
                  </a:solidFill>
                  <a:latin typeface="cmsy10"/>
                </a:rPr>
                <a:t>8</a:t>
              </a:r>
              <a:r>
                <a:rPr lang="en-US" sz="2800" dirty="0" smtClean="0">
                  <a:solidFill>
                    <a:srgbClr val="FF0000"/>
                  </a:solidFill>
                </a:rPr>
                <a:t>x</a:t>
              </a:r>
              <a:r>
                <a:rPr lang="en-US" sz="2800" dirty="0" smtClean="0">
                  <a:solidFill>
                    <a:srgbClr val="FF0000"/>
                  </a:solidFill>
                  <a:latin typeface="cmsy10"/>
                </a:rPr>
                <a:t>2</a:t>
              </a:r>
              <a:r>
                <a:rPr lang="en-US" sz="2800" dirty="0" smtClean="0">
                  <a:solidFill>
                    <a:srgbClr val="FF0000"/>
                  </a:solidFill>
                </a:rPr>
                <a:t>P</a:t>
              </a:r>
            </a:p>
          </p:txBody>
        </p:sp>
        <p:sp>
          <p:nvSpPr>
            <p:cNvPr id="15" name="TextBox 14"/>
            <p:cNvSpPr txBox="1"/>
            <p:nvPr/>
          </p:nvSpPr>
          <p:spPr>
            <a:xfrm>
              <a:off x="2595795" y="1838633"/>
              <a:ext cx="2929392" cy="523220"/>
            </a:xfrm>
            <a:prstGeom prst="rect">
              <a:avLst/>
            </a:prstGeom>
            <a:noFill/>
          </p:spPr>
          <p:txBody>
            <a:bodyPr wrap="square" rtlCol="0">
              <a:spAutoFit/>
            </a:bodyPr>
            <a:lstStyle/>
            <a:p>
              <a:r>
                <a:rPr lang="en-US" sz="2800" b="1" dirty="0" smtClean="0"/>
                <a:t>Separation Oracle</a:t>
              </a:r>
              <a:endParaRPr lang="en-US" sz="2800" b="1" dirty="0"/>
            </a:p>
          </p:txBody>
        </p:sp>
      </p:grpSp>
      <p:sp>
        <p:nvSpPr>
          <p:cNvPr id="7" name="Content Placeholder 2"/>
          <p:cNvSpPr txBox="1">
            <a:spLocks/>
          </p:cNvSpPr>
          <p:nvPr/>
        </p:nvSpPr>
        <p:spPr>
          <a:xfrm>
            <a:off x="457200" y="906411"/>
            <a:ext cx="8391832" cy="13224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Let’s design a separation oracle for the convex set P = { x : </a:t>
            </a:r>
            <a:r>
              <a:rPr kumimoji="0" lang="en-US" sz="3200" b="0" i="0" u="none" strike="noStrike" kern="1200" cap="none" spc="0" normalizeH="0" baseline="0" noProof="0" dirty="0" smtClean="0">
                <a:ln>
                  <a:noFill/>
                </a:ln>
                <a:solidFill>
                  <a:schemeClr val="tx1"/>
                </a:solidFill>
                <a:effectLst/>
                <a:uLnTx/>
                <a:uFillTx/>
                <a:latin typeface="cmsy10"/>
                <a:ea typeface="+mn-ea"/>
                <a:cs typeface="+mn-cs"/>
              </a:rPr>
              <a:t>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x</a:t>
            </a:r>
            <a:r>
              <a:rPr kumimoji="0" lang="en-US" sz="3200" b="0" i="0" u="none" strike="noStrike" kern="1200" cap="none" spc="0" normalizeH="0" baseline="0" noProof="0" dirty="0" smtClean="0">
                <a:ln>
                  <a:noFill/>
                </a:ln>
                <a:solidFill>
                  <a:schemeClr val="tx1"/>
                </a:solidFill>
                <a:effectLst/>
                <a:uLnTx/>
                <a:uFillTx/>
                <a:latin typeface="cmsy10"/>
                <a:ea typeface="+mn-ea"/>
                <a:cs typeface="+mn-cs"/>
              </a:rPr>
              <a:t>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 } = unit ball B(0,1).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
            <a:ext cx="8229600" cy="924128"/>
          </a:xfrm>
        </p:spPr>
        <p:txBody>
          <a:bodyPr/>
          <a:lstStyle/>
          <a:p>
            <a:r>
              <a:rPr lang="en-US" dirty="0" smtClean="0"/>
              <a:t>Algorithms for Solving LPs</a:t>
            </a:r>
            <a:endParaRPr lang="en-US" dirty="0"/>
          </a:p>
        </p:txBody>
      </p:sp>
      <p:sp>
        <p:nvSpPr>
          <p:cNvPr id="6" name="Content Placeholder 5"/>
          <p:cNvSpPr>
            <a:spLocks noGrp="1"/>
          </p:cNvSpPr>
          <p:nvPr>
            <p:ph idx="1"/>
          </p:nvPr>
        </p:nvSpPr>
        <p:spPr>
          <a:xfrm>
            <a:off x="330736" y="4847301"/>
            <a:ext cx="8229600" cy="1884865"/>
          </a:xfrm>
        </p:spPr>
        <p:txBody>
          <a:bodyPr>
            <a:normAutofit lnSpcReduction="10000"/>
          </a:bodyPr>
          <a:lstStyle/>
          <a:p>
            <a:r>
              <a:rPr lang="en-US" dirty="0" smtClean="0"/>
              <a:t>Unsolved Problems:</a:t>
            </a:r>
          </a:p>
          <a:p>
            <a:pPr lvl="1"/>
            <a:r>
              <a:rPr lang="en-US" dirty="0" smtClean="0"/>
              <a:t>Is there a </a:t>
            </a:r>
            <a:r>
              <a:rPr lang="en-US" b="1" dirty="0" smtClean="0"/>
              <a:t>strongly polynomial time</a:t>
            </a:r>
            <a:r>
              <a:rPr lang="en-US" dirty="0" smtClean="0"/>
              <a:t> algorithm?</a:t>
            </a:r>
          </a:p>
          <a:p>
            <a:pPr lvl="1"/>
            <a:r>
              <a:rPr lang="en-US" dirty="0" smtClean="0"/>
              <a:t>Does some implementation of </a:t>
            </a:r>
            <a:r>
              <a:rPr lang="en-US" b="1" dirty="0" smtClean="0"/>
              <a:t>simplex method </a:t>
            </a:r>
            <a:r>
              <a:rPr lang="en-US" dirty="0" smtClean="0"/>
              <a:t>run in polynomial time?</a:t>
            </a:r>
            <a:endParaRPr lang="en-US" dirty="0"/>
          </a:p>
        </p:txBody>
      </p:sp>
      <p:graphicFrame>
        <p:nvGraphicFramePr>
          <p:cNvPr id="4" name="Table 3"/>
          <p:cNvGraphicFramePr>
            <a:graphicFrameLocks noGrp="1"/>
          </p:cNvGraphicFramePr>
          <p:nvPr/>
        </p:nvGraphicFramePr>
        <p:xfrm>
          <a:off x="243190" y="874649"/>
          <a:ext cx="8715983" cy="3825110"/>
        </p:xfrm>
        <a:graphic>
          <a:graphicData uri="http://schemas.openxmlformats.org/drawingml/2006/table">
            <a:tbl>
              <a:tblPr/>
              <a:tblGrid>
                <a:gridCol w="3258767"/>
                <a:gridCol w="2616741"/>
                <a:gridCol w="1449421"/>
                <a:gridCol w="1391054"/>
              </a:tblGrid>
              <a:tr h="380451">
                <a:tc>
                  <a:txBody>
                    <a:bodyPr/>
                    <a:lstStyle/>
                    <a:p>
                      <a:pPr marL="0" marR="0" fontAlgn="t">
                        <a:spcBef>
                          <a:spcPts val="0"/>
                        </a:spcBef>
                        <a:spcAft>
                          <a:spcPts val="0"/>
                        </a:spcAft>
                      </a:pPr>
                      <a:r>
                        <a:rPr lang="en-US" sz="1800" b="1" dirty="0">
                          <a:latin typeface="Calibri"/>
                        </a:rPr>
                        <a:t>Name</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a:latin typeface="Calibri"/>
                        </a:rPr>
                        <a:t>Publication</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dirty="0" smtClean="0">
                          <a:latin typeface="Calibri"/>
                        </a:rPr>
                        <a:t>Running Time</a:t>
                      </a:r>
                      <a:endParaRPr lang="en-US" sz="1800" b="1"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1" dirty="0">
                          <a:latin typeface="Calibri"/>
                        </a:rPr>
                        <a:t>Practical?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2000" b="1" dirty="0" smtClean="0">
                          <a:solidFill>
                            <a:srgbClr val="0070C0"/>
                          </a:solidFill>
                          <a:latin typeface="Calibri"/>
                        </a:rPr>
                        <a:t>Fourier-</a:t>
                      </a:r>
                      <a:r>
                        <a:rPr lang="en-US" sz="2000" b="1" dirty="0" err="1" smtClean="0">
                          <a:solidFill>
                            <a:srgbClr val="0070C0"/>
                          </a:solidFill>
                          <a:latin typeface="Calibri"/>
                        </a:rPr>
                        <a:t>Motzkin</a:t>
                      </a:r>
                      <a:r>
                        <a:rPr lang="en-US" sz="2000" b="1" dirty="0" smtClean="0">
                          <a:solidFill>
                            <a:srgbClr val="0070C0"/>
                          </a:solidFill>
                          <a:latin typeface="Calibri"/>
                        </a:rPr>
                        <a:t> Elimination</a:t>
                      </a:r>
                      <a:endParaRPr lang="en-US" sz="2000" b="1" dirty="0">
                        <a:solidFill>
                          <a:srgbClr val="0070C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smtClean="0">
                          <a:latin typeface="Calibri"/>
                        </a:rPr>
                        <a:t>Fourier 1827, </a:t>
                      </a:r>
                      <a:r>
                        <a:rPr lang="en-US" sz="1600" dirty="0" err="1" smtClean="0">
                          <a:latin typeface="Calibri"/>
                        </a:rPr>
                        <a:t>Motzkin</a:t>
                      </a:r>
                      <a:r>
                        <a:rPr lang="en-US" sz="1600" dirty="0" smtClean="0">
                          <a:latin typeface="Calibri"/>
                        </a:rPr>
                        <a:t> 1936</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rgbClr val="FF0000"/>
                          </a:solidFill>
                          <a:latin typeface="+mn-lt"/>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No</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1800" b="0" dirty="0">
                          <a:solidFill>
                            <a:schemeClr val="tx1"/>
                          </a:solidFill>
                          <a:latin typeface="Calibri"/>
                        </a:rPr>
                        <a:t>Simplex </a:t>
                      </a:r>
                      <a:r>
                        <a:rPr lang="en-US" sz="1800" b="0" dirty="0" smtClean="0">
                          <a:solidFill>
                            <a:schemeClr val="tx1"/>
                          </a:solidFill>
                          <a:latin typeface="Calibri"/>
                        </a:rPr>
                        <a:t>Method</a:t>
                      </a:r>
                      <a:endParaRPr lang="en-US" sz="1800" b="0" dirty="0">
                        <a:solidFill>
                          <a:schemeClr val="tx1"/>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Dantzig '47</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Yes</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err="1">
                          <a:latin typeface="Calibri"/>
                        </a:rPr>
                        <a:t>Perceptron</a:t>
                      </a:r>
                      <a:r>
                        <a:rPr lang="en-US" sz="1800" dirty="0">
                          <a:latin typeface="Calibri"/>
                        </a:rPr>
                        <a:t>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Agmon '54, Rosenblatt '62</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Exponential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latin typeface="Calibri"/>
                        </a:rPr>
                        <a:t>Sort of</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98435">
                <a:tc>
                  <a:txBody>
                    <a:bodyPr/>
                    <a:lstStyle/>
                    <a:p>
                      <a:pPr marL="0" marR="0" fontAlgn="t">
                        <a:spcBef>
                          <a:spcPts val="0"/>
                        </a:spcBef>
                        <a:spcAft>
                          <a:spcPts val="0"/>
                        </a:spcAft>
                      </a:pPr>
                      <a:r>
                        <a:rPr lang="en-US" sz="2000" b="1" dirty="0">
                          <a:solidFill>
                            <a:srgbClr val="0070C0"/>
                          </a:solidFill>
                          <a:latin typeface="Calibri"/>
                        </a:rPr>
                        <a:t>Ellipsoid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Khachiyan</a:t>
                      </a:r>
                      <a:r>
                        <a:rPr lang="en-US" sz="1600" baseline="0" dirty="0" smtClean="0">
                          <a:latin typeface="Calibri"/>
                        </a:rPr>
                        <a:t> '79</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No</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a:latin typeface="Calibri"/>
                        </a:rPr>
                        <a:t>Interior Point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Karmarkar '84</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b="0" dirty="0">
                          <a:solidFill>
                            <a:srgbClr val="00B050"/>
                          </a:solidFill>
                          <a:latin typeface="Calibri"/>
                        </a:rPr>
                        <a:t>Yes</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spc="-100" baseline="0" dirty="0">
                          <a:latin typeface="Calibri"/>
                        </a:rPr>
                        <a:t>Analytic Center Cutting Plane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a:latin typeface="Calibri"/>
                        </a:rPr>
                        <a:t>Vaidya</a:t>
                      </a:r>
                      <a:r>
                        <a:rPr lang="en-US" sz="1600" dirty="0">
                          <a:latin typeface="Calibri"/>
                        </a:rPr>
                        <a:t> '89 &amp; '96</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No</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a:latin typeface="Calibri"/>
                        </a:rPr>
                        <a:t>Random Walk Method</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a:latin typeface="Calibri"/>
                        </a:rPr>
                        <a:t>Bertsimas &amp; Vempala '02-'04</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Probably not</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smtClean="0">
                          <a:latin typeface="Calibri"/>
                        </a:rPr>
                        <a:t>Boosted </a:t>
                      </a:r>
                      <a:r>
                        <a:rPr lang="en-US" sz="1800" dirty="0" err="1" smtClean="0">
                          <a:latin typeface="Calibri"/>
                        </a:rPr>
                        <a:t>Perceptron</a:t>
                      </a:r>
                      <a:r>
                        <a:rPr lang="en-US" sz="1800" dirty="0" smtClean="0">
                          <a:latin typeface="Calibri"/>
                        </a:rPr>
                        <a:t> Method</a:t>
                      </a:r>
                      <a:endParaRPr lang="en-US" sz="18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Dunagan</a:t>
                      </a:r>
                      <a:r>
                        <a:rPr lang="en-US" sz="1600" dirty="0" smtClean="0">
                          <a:latin typeface="Calibri"/>
                        </a:rPr>
                        <a:t> &amp; </a:t>
                      </a:r>
                      <a:r>
                        <a:rPr lang="en-US" sz="1600" dirty="0" err="1" smtClean="0">
                          <a:latin typeface="Calibri"/>
                        </a:rPr>
                        <a:t>Vempala</a:t>
                      </a:r>
                      <a:r>
                        <a:rPr lang="en-US" sz="1600" dirty="0" smtClean="0">
                          <a:latin typeface="Calibri"/>
                        </a:rPr>
                        <a:t> '04</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00B050"/>
                          </a:solidFill>
                          <a:latin typeface="Calibri"/>
                        </a:rPr>
                        <a:t>Polynomial</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a:solidFill>
                            <a:srgbClr val="FF0000"/>
                          </a:solidFill>
                          <a:latin typeface="Calibri"/>
                        </a:rPr>
                        <a:t>Probably not</a:t>
                      </a: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8348">
                <a:tc>
                  <a:txBody>
                    <a:bodyPr/>
                    <a:lstStyle/>
                    <a:p>
                      <a:pPr marL="0" marR="0" fontAlgn="t">
                        <a:spcBef>
                          <a:spcPts val="0"/>
                        </a:spcBef>
                        <a:spcAft>
                          <a:spcPts val="0"/>
                        </a:spcAft>
                      </a:pPr>
                      <a:r>
                        <a:rPr lang="en-US" sz="1800" dirty="0" smtClean="0">
                          <a:latin typeface="Calibri"/>
                        </a:rPr>
                        <a:t>Random Shadow-Vertex</a:t>
                      </a:r>
                      <a:r>
                        <a:rPr lang="en-US" sz="1800" baseline="0" dirty="0" smtClean="0">
                          <a:latin typeface="Calibri"/>
                        </a:rPr>
                        <a:t> Method</a:t>
                      </a:r>
                      <a:endParaRPr lang="en-US" sz="18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err="1" smtClean="0">
                          <a:latin typeface="Calibri"/>
                        </a:rPr>
                        <a:t>Kelner</a:t>
                      </a:r>
                      <a:r>
                        <a:rPr lang="en-US" sz="1600" dirty="0" smtClean="0">
                          <a:latin typeface="Calibri"/>
                        </a:rPr>
                        <a:t> &amp; </a:t>
                      </a:r>
                      <a:r>
                        <a:rPr lang="en-US" sz="1600" dirty="0" err="1" smtClean="0">
                          <a:latin typeface="Calibri"/>
                        </a:rPr>
                        <a:t>Spielman</a:t>
                      </a:r>
                      <a:r>
                        <a:rPr lang="en-US" sz="1600" dirty="0" smtClean="0">
                          <a:latin typeface="Calibri"/>
                        </a:rPr>
                        <a:t> '06</a:t>
                      </a:r>
                      <a:endParaRPr lang="en-US" sz="1600" dirty="0">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00B050"/>
                          </a:solidFill>
                          <a:latin typeface="Calibri"/>
                        </a:rPr>
                        <a:t>Polynomial</a:t>
                      </a:r>
                      <a:endParaRPr lang="en-US" sz="1800" dirty="0">
                        <a:solidFill>
                          <a:srgbClr val="00B05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800" dirty="0" smtClean="0">
                          <a:solidFill>
                            <a:srgbClr val="FF0000"/>
                          </a:solidFill>
                          <a:latin typeface="Calibri"/>
                        </a:rPr>
                        <a:t>Probably not</a:t>
                      </a:r>
                      <a:endParaRPr lang="en-US" sz="1800" dirty="0">
                        <a:solidFill>
                          <a:srgbClr val="FF0000"/>
                        </a:solidFill>
                        <a:latin typeface="Calibri"/>
                      </a:endParaRPr>
                    </a:p>
                  </a:txBody>
                  <a:tcPr marL="49419" marR="49419" marT="49419" marB="49419">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3385"/>
            <a:ext cx="8761862" cy="840729"/>
          </a:xfrm>
        </p:spPr>
        <p:txBody>
          <a:bodyPr>
            <a:normAutofit fontScale="90000"/>
          </a:bodyPr>
          <a:lstStyle/>
          <a:p>
            <a:r>
              <a:rPr lang="en-US" dirty="0" smtClean="0"/>
              <a:t>The Genius behind the Ellipsoid Method</a:t>
            </a:r>
            <a:endParaRPr lang="en-US" dirty="0"/>
          </a:p>
        </p:txBody>
      </p:sp>
      <p:pic>
        <p:nvPicPr>
          <p:cNvPr id="3" name="Picture 2" descr="GeorgeBush.jpg"/>
          <p:cNvPicPr>
            <a:picLocks noChangeAspect="1"/>
          </p:cNvPicPr>
          <p:nvPr/>
        </p:nvPicPr>
        <p:blipFill>
          <a:blip r:embed="rId2" cstate="print"/>
          <a:stretch>
            <a:fillRect/>
          </a:stretch>
        </p:blipFill>
        <p:spPr>
          <a:xfrm>
            <a:off x="3084844" y="926962"/>
            <a:ext cx="2974312" cy="3717890"/>
          </a:xfrm>
          <a:prstGeom prst="rect">
            <a:avLst/>
          </a:prstGeom>
        </p:spPr>
      </p:pic>
      <p:sp>
        <p:nvSpPr>
          <p:cNvPr id="4" name="TextBox 3"/>
          <p:cNvSpPr txBox="1"/>
          <p:nvPr/>
        </p:nvSpPr>
        <p:spPr>
          <a:xfrm>
            <a:off x="673240" y="5008883"/>
            <a:ext cx="7982246" cy="1384995"/>
          </a:xfrm>
          <a:prstGeom prst="rect">
            <a:avLst/>
          </a:prstGeom>
          <a:noFill/>
        </p:spPr>
        <p:txBody>
          <a:bodyPr wrap="square" rtlCol="0">
            <a:spAutoFit/>
          </a:bodyPr>
          <a:lstStyle/>
          <a:p>
            <a:pPr algn="ctr"/>
            <a:r>
              <a:rPr lang="en-US" sz="2200" dirty="0" smtClean="0">
                <a:latin typeface="Gill Sans MT Condensed" pitchFamily="34" charset="0"/>
              </a:rPr>
              <a:t>“Intelligence gathered by this and other governments leaves no doubt that the Iraq regime continues to possess and conceal some of the most lethal weapons ever devised”</a:t>
            </a:r>
          </a:p>
          <a:p>
            <a:pPr algn="ctr"/>
            <a:r>
              <a:rPr lang="en-US" sz="2200" dirty="0" smtClean="0">
                <a:latin typeface="Gill Sans MT Condensed" pitchFamily="34" charset="0"/>
              </a:rPr>
              <a:t>George W. Bush, 3/18/2003</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26"/>
            <a:ext cx="8229600" cy="780439"/>
          </a:xfrm>
        </p:spPr>
        <p:txBody>
          <a:bodyPr/>
          <a:lstStyle/>
          <a:p>
            <a:r>
              <a:rPr lang="en-US" dirty="0" smtClean="0"/>
              <a:t>WMD in Iraq</a:t>
            </a:r>
            <a:endParaRPr lang="en-US" dirty="0"/>
          </a:p>
        </p:txBody>
      </p:sp>
      <p:sp>
        <p:nvSpPr>
          <p:cNvPr id="5" name="TextBox 4"/>
          <p:cNvSpPr txBox="1"/>
          <p:nvPr/>
        </p:nvSpPr>
        <p:spPr>
          <a:xfrm>
            <a:off x="673240" y="5461059"/>
            <a:ext cx="7982246" cy="1200329"/>
          </a:xfrm>
          <a:prstGeom prst="rect">
            <a:avLst/>
          </a:prstGeom>
          <a:noFill/>
        </p:spPr>
        <p:txBody>
          <a:bodyPr wrap="square" rtlCol="0">
            <a:spAutoFit/>
          </a:bodyPr>
          <a:lstStyle/>
          <a:p>
            <a:pPr algn="ctr"/>
            <a:r>
              <a:rPr lang="en-US" sz="2400" dirty="0" smtClean="0">
                <a:latin typeface="Gill Sans MT Condensed" pitchFamily="34" charset="0"/>
              </a:rPr>
              <a:t>“We are learning more as we interrogate or have discussions with Iraqi scientists and people within the Iraqi structure, that perhaps he destroyed some, perhaps he dispersed some. And so we will find them.” George W. Bush, 4/24/2003</a:t>
            </a:r>
          </a:p>
        </p:txBody>
      </p:sp>
      <p:pic>
        <p:nvPicPr>
          <p:cNvPr id="13" name="Content Placeholder 12" descr="Iraq3.png"/>
          <p:cNvPicPr>
            <a:picLocks noGrp="1" noChangeAspect="1"/>
          </p:cNvPicPr>
          <p:nvPr>
            <p:ph idx="1"/>
          </p:nvPr>
        </p:nvPicPr>
        <p:blipFill>
          <a:blip r:embed="rId3" cstate="print"/>
          <a:stretch>
            <a:fillRect/>
          </a:stretch>
        </p:blipFill>
        <p:spPr>
          <a:xfrm>
            <a:off x="2476762" y="923413"/>
            <a:ext cx="4190476" cy="45079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p:txBody>
      </p:sp>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1000" fill="hold"/>
                                        <p:tgtEl>
                                          <p:spTgt spid="15"/>
                                        </p:tgtEl>
                                        <p:attrNameLst>
                                          <p:attrName>ppt_x</p:attrName>
                                        </p:attrNameLst>
                                      </p:cBhvr>
                                      <p:tavLst>
                                        <p:tav tm="0">
                                          <p:val>
                                            <p:strVal val="#ppt_x"/>
                                          </p:val>
                                        </p:tav>
                                        <p:tav tm="100000">
                                          <p:val>
                                            <p:strVal val="#ppt_x"/>
                                          </p:val>
                                        </p:tav>
                                      </p:tavLst>
                                    </p:anim>
                                    <p:anim calcmode="lin" valueType="num">
                                      <p:cBhvr additive="base">
                                        <p:cTn id="1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4" name="Freeform 13"/>
          <p:cNvSpPr/>
          <p:nvPr/>
        </p:nvSpPr>
        <p:spPr>
          <a:xfrm>
            <a:off x="4067175" y="3589608"/>
            <a:ext cx="1873150"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2539772">
            <a:off x="2602563" y="3599672"/>
            <a:ext cx="3639778" cy="229132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pic>
        <p:nvPicPr>
          <p:cNvPr id="16" name="Content Placeholder 12" descr="Iraq3.png"/>
          <p:cNvPicPr>
            <a:picLocks noChangeAspect="1"/>
          </p:cNvPicPr>
          <p:nvPr/>
        </p:nvPicPr>
        <p:blipFill>
          <a:blip r:embed="rId4"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USA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5" cstate="print"/>
          <a:stretch>
            <a:fillRect/>
          </a:stretch>
        </p:blipFill>
        <p:spPr>
          <a:xfrm>
            <a:off x="6213810" y="3670300"/>
            <a:ext cx="2730336" cy="1320800"/>
          </a:xfrm>
          <a:prstGeom prst="rect">
            <a:avLst/>
          </a:prstGeom>
        </p:spPr>
      </p:pic>
      <p:sp>
        <p:nvSpPr>
          <p:cNvPr id="21" name="Oval 20"/>
          <p:cNvSpPr/>
          <p:nvPr/>
        </p:nvSpPr>
        <p:spPr>
          <a:xfrm rot="9112586">
            <a:off x="2139262" y="4104918"/>
            <a:ext cx="3267750" cy="19295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87646" y="4984526"/>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537942" y="4078502"/>
            <a:ext cx="2475847" cy="184454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2115833">
            <a:off x="2873343" y="3588264"/>
            <a:ext cx="2351780" cy="178498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06144" y="4439995"/>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2579039"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20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par>
                                <p:cTn id="14" presetID="9" presetClass="exit" presetSubtype="0" fill="hold" grpId="0" nodeType="withEffect">
                                  <p:stCondLst>
                                    <p:cond delay="0"/>
                                  </p:stCondLst>
                                  <p:childTnLst>
                                    <p:animEffect transition="out" filter="dissolv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20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20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2000"/>
                                        <p:tgtEl>
                                          <p:spTgt spid="27"/>
                                        </p:tgtEl>
                                      </p:cBhvr>
                                    </p:animEffect>
                                  </p:childTnLst>
                                </p:cTn>
                              </p:par>
                              <p:par>
                                <p:cTn id="34" presetID="9" presetClass="exit" presetSubtype="0" fill="hold" grpId="1" nodeType="withEffect">
                                  <p:stCondLst>
                                    <p:cond delay="0"/>
                                  </p:stCondLst>
                                  <p:childTnLst>
                                    <p:animEffect transition="out" filter="dissolve">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2000"/>
                                        <p:tgtEl>
                                          <p:spTgt spid="23"/>
                                        </p:tgtEl>
                                      </p:cBhvr>
                                    </p:animEffect>
                                    <p:set>
                                      <p:cBhvr>
                                        <p:cTn id="39" dur="1" fill="hold">
                                          <p:stCondLst>
                                            <p:cond delay="1999"/>
                                          </p:stCondLst>
                                        </p:cTn>
                                        <p:tgtEl>
                                          <p:spTgt spid="23"/>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2000"/>
                                        <p:tgtEl>
                                          <p:spTgt spid="21"/>
                                        </p:tgtEl>
                                      </p:cBhvr>
                                    </p:animEffect>
                                    <p:set>
                                      <p:cBhvr>
                                        <p:cTn id="42" dur="1" fill="hold">
                                          <p:stCondLst>
                                            <p:cond delay="1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1000"/>
                                        <p:tgtEl>
                                          <p:spTgt spid="30"/>
                                        </p:tgtEl>
                                      </p:cBhvr>
                                    </p:animEffect>
                                  </p:childTnLst>
                                </p:cTn>
                              </p:par>
                              <p:par>
                                <p:cTn id="48" presetID="9" presetClass="exit" presetSubtype="0" fill="hold" grpId="1" nodeType="withEffect">
                                  <p:stCondLst>
                                    <p:cond delay="0"/>
                                  </p:stCondLst>
                                  <p:childTnLst>
                                    <p:animEffect transition="out" filter="dissolv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cTn>
                              </p:par>
                              <p:par>
                                <p:cTn id="51" presetID="9" presetClass="exit" presetSubtype="0" fill="hold" grpId="2" nodeType="withEffect">
                                  <p:stCondLst>
                                    <p:cond delay="0"/>
                                  </p:stCondLst>
                                  <p:childTnLst>
                                    <p:animEffect transition="out" filter="dissolve">
                                      <p:cBhvr>
                                        <p:cTn id="52" dur="1000"/>
                                        <p:tgtEl>
                                          <p:spTgt spid="26"/>
                                        </p:tgtEl>
                                      </p:cBhvr>
                                    </p:animEffect>
                                    <p:set>
                                      <p:cBhvr>
                                        <p:cTn id="53" dur="1" fill="hold">
                                          <p:stCondLst>
                                            <p:cond delay="999"/>
                                          </p:stCondLst>
                                        </p:cTn>
                                        <p:tgtEl>
                                          <p:spTgt spid="26"/>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childTnLst>
                          </p:cTn>
                        </p:par>
                        <p:par>
                          <p:cTn id="57" fill="hold">
                            <p:stCondLst>
                              <p:cond delay="1000"/>
                            </p:stCondLst>
                            <p:childTnLst>
                              <p:par>
                                <p:cTn id="58" presetID="6" presetClass="emph" presetSubtype="0" fill="hold" nodeType="afterEffect">
                                  <p:stCondLst>
                                    <p:cond delay="0"/>
                                  </p:stCondLst>
                                  <p:childTnLst>
                                    <p:animScale>
                                      <p:cBhvr>
                                        <p:cTn id="59" dur="2000" fill="hold"/>
                                        <p:tgtEl>
                                          <p:spTgt spid="16"/>
                                        </p:tgtEl>
                                      </p:cBhvr>
                                      <p:by x="3000000" y="3000000"/>
                                    </p:animScale>
                                  </p:childTnLst>
                                </p:cTn>
                              </p:par>
                              <p:par>
                                <p:cTn id="60" presetID="9"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3000"/>
                            </p:stCondLst>
                            <p:childTnLst>
                              <p:par>
                                <p:cTn id="67" presetID="10" presetClass="exit" presetSubtype="0" fill="hold" nodeType="afterEffect">
                                  <p:stCondLst>
                                    <p:cond delay="0"/>
                                  </p:stCondLst>
                                  <p:childTnLst>
                                    <p:animEffect transition="out" filter="fade">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animBg="1"/>
      <p:bldP spid="21" grpId="1" animBg="1"/>
      <p:bldP spid="22" grpId="0" animBg="1"/>
      <p:bldP spid="22" grpId="1" animBg="1"/>
      <p:bldP spid="26" grpId="1" animBg="1"/>
      <p:bldP spid="26" grpId="2" animBg="1"/>
      <p:bldP spid="27" grpId="0" animBg="1"/>
      <p:bldP spid="27" grpId="1"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NICK@YOWCMMTFUVWXY5MJ" val="3546"/>
  <p:tag name="DEFAULTDISPLAYSOURCE" val="\documentclass{article}&#10;\usepackage[texpoint]{nickstyle}&#10;\begin{document}&#10;&#10;\end{document}&#10;"/>
  <p:tag name="EMBEDFONTS" val="1"/>
  <p:tag name="TEXPOINTINIT" val=""/>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 Ax \leq b  \qquad A\transpose y = c  \qquad y \geq 0 \qquad c \transpose x \geq b \transpose y&#10;$$&#10;\end{document}&#10;"/>
  <p:tag name="FILENAME" val="TP_tmp"/>
  <p:tag name="FORMAT" val="png256"/>
  <p:tag name="RES" val="1200"/>
  <p:tag name="BLEND" val="0"/>
  <p:tag name="TRANSPARENT" val="0"/>
  <p:tag name="TBUG" val="0"/>
  <p:tag name="ALLOWFS" val="0"/>
  <p:tag name="ORIGWIDTH" val="194"/>
  <p:tag name="PICTUREFILESIZE" val="8962"/>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k) \leq \vol(E_0) \cdot e^{-k/4(n+1)}.&#10;$$&#10;\end{document}&#10;"/>
  <p:tag name="FILENAME" val="TP_tmp"/>
  <p:tag name="FORMAT" val="png256"/>
  <p:tag name="RES" val="1200"/>
  <p:tag name="BLEND" val="0"/>
  <p:tag name="TRANSPARENT" val="0"/>
  <p:tag name="TBUG" val="0"/>
  <p:tag name="ALLOWFS" val="0"/>
  <p:tag name="ORIGWIDTH" val="133"/>
  <p:tag name="PICTUREFILESIZE" val="922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i+1}) \leq  \vol(E_i) \cdot e^{-1/4(n+1)}.&#10;$$&#10;\end{document}&#10;"/>
  <p:tag name="FILENAME" val="TP_tmp"/>
  <p:tag name="FORMAT" val="png256"/>
  <p:tag name="RES" val="1200"/>
  <p:tag name="BLEND" val="0"/>
  <p:tag name="TRANSPARENT" val="0"/>
  <p:tag name="TBUG" val="0"/>
  <p:tag name="ALLOWFS" val="0"/>
  <p:tag name="ORIGWIDTH" val="140"/>
  <p:tag name="PICTUREFILESIZE" val="907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E_k) \leq \vol(E_0) \prod_{i=1}^k e^{-1/4(n+1)} = \vol(E_0)  \cdot e^{-k/4(n+1)}.&#10;$$&#10;\end{document}&#10;"/>
  <p:tag name="FILENAME" val="TP_tmp"/>
  <p:tag name="FORMAT" val="png256"/>
  <p:tag name="RES" val="1200"/>
  <p:tag name="BLEND" val="0"/>
  <p:tag name="TRANSPARENT" val="0"/>
  <p:tag name="TBUG" val="0"/>
  <p:tag name="ALLOWFS" val="0"/>
  <p:tag name="ORIGWIDTH" val="240"/>
  <p:tag name="PICTUREFILESIZE" val="18838"/>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k &gt; 4n(n+1) \log(R/r)&#10;$$&#10;\end{document}&#10;"/>
  <p:tag name="FILENAME" val="TP_tmp"/>
  <p:tag name="FORMAT" val="png256"/>
  <p:tag name="RES" val="1200"/>
  <p:tag name="BLEND" val="0"/>
  <p:tag name="TRANSPARENT" val="0"/>
  <p:tag name="TBUG" val="0"/>
  <p:tag name="ALLOWFS" val="0"/>
  <p:tag name="ORIGWIDTH" val="100"/>
  <p:tag name="PICTUREFILESIZE" val="785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10;-k/4(n+1) &lt; n \log(r/R)&#10;$$&#10;\end{document}&#10;"/>
  <p:tag name="FILENAME" val="TP_tmp"/>
  <p:tag name="FORMAT" val="png256"/>
  <p:tag name="RES" val="1200"/>
  <p:tag name="BLEND" val="0"/>
  <p:tag name="TRANSPARENT" val="0"/>
  <p:tag name="TBUG" val="0"/>
  <p:tag name="ALLOWFS" val="0"/>
  <p:tag name="ORIGWIDTH" val="112"/>
  <p:tag name="PICTUREFILESIZE" val="862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e^{-k/4(n+1)} &lt; (r/R)^n = \frac{\vol B(0,r)}{\vol B(0,R)}&#10;$$&#10;\end{document}&#10;"/>
  <p:tag name="FILENAME" val="TP_tmp"/>
  <p:tag name="FORMAT" val="png256"/>
  <p:tag name="RES" val="1200"/>
  <p:tag name="BLEND" val="0"/>
  <p:tag name="TRANSPARENT" val="0"/>
  <p:tag name="TBUG" val="0"/>
  <p:tag name="ALLOWFS" val="0"/>
  <p:tag name="ORIGWIDTH" val="151"/>
  <p:tag name="PICTUREFILESIZE" val="1505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texpoint]{nickstyle}&#10;\begin{document}&#10;\newcommand{\vol}{\operatorname{vol}}&#10;$$&#10;\vol E_k &lt; \vol E_0 \cdot \frac{ \vol B(0,r) }{ \vol B(0,R) } = \vol B(0,r)&#10;$$&#10;\end{document}&#10;"/>
  <p:tag name="FILENAME" val="TP_tmp"/>
  <p:tag name="FORMAT" val="png256"/>
  <p:tag name="RES" val="1200"/>
  <p:tag name="BLEND" val="0"/>
  <p:tag name="TRANSPARENT" val="0"/>
  <p:tag name="TBUG" val="0"/>
  <p:tag name="ALLOWFS" val="0"/>
  <p:tag name="ORIGWIDTH" val="181"/>
  <p:tag name="PICTUREFILESIZE" val="158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9342</TotalTime>
  <Words>1323</Words>
  <Application>Microsoft Office PowerPoint</Application>
  <PresentationFormat>On-screen Show (4:3)</PresentationFormat>
  <Paragraphs>286</Paragraphs>
  <Slides>26</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Arial</vt:lpstr>
      <vt:lpstr>Calibri</vt:lpstr>
      <vt:lpstr>CMR10</vt:lpstr>
      <vt:lpstr>CMMI10</vt:lpstr>
      <vt:lpstr>CMSY10ORIG</vt:lpstr>
      <vt:lpstr>CMSS8</vt:lpstr>
      <vt:lpstr>CMMI7</vt:lpstr>
      <vt:lpstr>CMEX10</vt:lpstr>
      <vt:lpstr>CMR7</vt:lpstr>
      <vt:lpstr>msbm10</vt:lpstr>
      <vt:lpstr>CMSY7</vt:lpstr>
      <vt:lpstr>CMMI5</vt:lpstr>
      <vt:lpstr>cmsy10</vt:lpstr>
      <vt:lpstr>Gill Sans MT Condensed</vt:lpstr>
      <vt:lpstr>Symbol</vt:lpstr>
      <vt:lpstr>Wingdings</vt:lpstr>
      <vt:lpstr>msam10</vt:lpstr>
      <vt:lpstr>Office Theme</vt:lpstr>
      <vt:lpstr>C&amp;O 355 Mathematical Programming Fall 2010 Lecture 8</vt:lpstr>
      <vt:lpstr>Polynomial Time Algorithms</vt:lpstr>
      <vt:lpstr>Algorithms for Solving LPs</vt:lpstr>
      <vt:lpstr>The Genius behind the Ellipsoid Method</vt:lpstr>
      <vt:lpstr>WMD in Iraq</vt:lpstr>
      <vt:lpstr>Finding WMD</vt:lpstr>
      <vt:lpstr>Finding WMD</vt:lpstr>
      <vt:lpstr>Finding WMD</vt:lpstr>
      <vt:lpstr>Finding WMD</vt:lpstr>
      <vt:lpstr>Finding WMD</vt:lpstr>
      <vt:lpstr>Generalization to Higher Dimensions</vt:lpstr>
      <vt:lpstr>The Ellipsoid Method</vt:lpstr>
      <vt:lpstr>The Ellipsoid Method</vt:lpstr>
      <vt:lpstr>The Ellipsoid Method</vt:lpstr>
      <vt:lpstr>Covering Half-ellipsoids by Ellipsoids</vt:lpstr>
      <vt:lpstr>How many iterations?</vt:lpstr>
      <vt:lpstr>Ellipsoid Method for Solving LPs</vt:lpstr>
      <vt:lpstr>Ellipsoid Method for Solving LPs</vt:lpstr>
      <vt:lpstr>Issues with Ellipsoid Method</vt:lpstr>
      <vt:lpstr>Ellipsoid Method in Polynomial Time</vt:lpstr>
      <vt:lpstr>What Does Ellipsoid Method Need?</vt:lpstr>
      <vt:lpstr>The Ellipsoid Method</vt:lpstr>
      <vt:lpstr>Slide 23</vt:lpstr>
      <vt:lpstr>The Ellipsoid Method For Convex Sets</vt:lpstr>
      <vt:lpstr>Separation Oracle for Ball</vt:lpstr>
      <vt:lpstr>Separation Oracle for Ball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Nick</cp:lastModifiedBy>
  <cp:revision>537</cp:revision>
  <dcterms:created xsi:type="dcterms:W3CDTF">2009-09-16T13:05:29Z</dcterms:created>
  <dcterms:modified xsi:type="dcterms:W3CDTF">2010-10-07T15:28:02Z</dcterms:modified>
</cp:coreProperties>
</file>