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sldIdLst>
    <p:sldId id="413" r:id="rId2"/>
    <p:sldId id="270" r:id="rId3"/>
    <p:sldId id="410" r:id="rId4"/>
    <p:sldId id="408" r:id="rId5"/>
    <p:sldId id="411" r:id="rId6"/>
    <p:sldId id="412" r:id="rId7"/>
    <p:sldId id="409" r:id="rId8"/>
    <p:sldId id="407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06" r:id="rId20"/>
  </p:sldIdLst>
  <p:sldSz cx="9144000" cy="6858000" type="screen4x3"/>
  <p:notesSz cx="6858000" cy="9144000"/>
  <p:embeddedFontLst>
    <p:embeddedFont>
      <p:font typeface="Calibri" pitchFamily="34" charset="0"/>
      <p:regular r:id="rId22"/>
      <p:bold r:id="rId23"/>
      <p:italic r:id="rId24"/>
      <p:boldItalic r:id="rId25"/>
    </p:embeddedFont>
    <p:embeddedFont>
      <p:font typeface="CMR10" pitchFamily="34" charset="0"/>
      <p:regular r:id="rId26"/>
    </p:embeddedFont>
    <p:embeddedFont>
      <p:font typeface="CMMI10" pitchFamily="34" charset="0"/>
      <p:regular r:id="rId27"/>
    </p:embeddedFont>
    <p:embeddedFont>
      <p:font typeface="CMSY10ORIG" pitchFamily="34" charset="0"/>
      <p:regular r:id="rId28"/>
    </p:embeddedFont>
    <p:embeddedFont>
      <p:font typeface="CMSS8" pitchFamily="34" charset="0"/>
      <p:regular r:id="rId29"/>
    </p:embeddedFont>
    <p:embeddedFont>
      <p:font typeface="CMMI7" pitchFamily="34" charset="0"/>
      <p:regular r:id="rId30"/>
    </p:embeddedFont>
    <p:embeddedFont>
      <p:font typeface="CMEX10" pitchFamily="34" charset="0"/>
      <p:regular r:id="rId31"/>
    </p:embeddedFont>
    <p:embeddedFont>
      <p:font typeface="CMR7" pitchFamily="34" charset="0"/>
      <p:regular r:id="rId32"/>
    </p:embeddedFont>
    <p:embeddedFont>
      <p:font typeface="MSBM10" pitchFamily="34" charset="0"/>
      <p:regular r:id="rId33"/>
    </p:embeddedFont>
    <p:embeddedFont>
      <p:font typeface="CMSY7" pitchFamily="34" charset="0"/>
      <p:regular r:id="rId34"/>
    </p:embeddedFont>
    <p:embeddedFont>
      <p:font typeface="CMMI5" pitchFamily="34" charset="0"/>
      <p:regular r:id="rId35"/>
    </p:embeddedFont>
    <p:embeddedFont>
      <p:font typeface="cmsy10" pitchFamily="34" charset="0"/>
      <p:regular r:id="rId36"/>
    </p:embeddedFont>
    <p:embeddedFont>
      <p:font typeface="msam10" pitchFamily="34" charset="0"/>
      <p:regular r:id="rId37"/>
    </p:embeddedFont>
  </p:embeddedFontLst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441" autoAdjust="0"/>
  </p:normalViewPr>
  <p:slideViewPr>
    <p:cSldViewPr snapToGrid="0">
      <p:cViewPr>
        <p:scale>
          <a:sx n="70" d="100"/>
          <a:sy n="70" d="100"/>
        </p:scale>
        <p:origin x="-7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font" Target="fonts/font16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FTLP</a:t>
            </a:r>
            <a:r>
              <a:rPr lang="en-CA" baseline="0" dirty="0" smtClean="0"/>
              <a:t> is Theorem 2.12 in Cunningham-Lewis and Theorem 4.2.3 in </a:t>
            </a:r>
            <a:r>
              <a:rPr lang="en-CA" baseline="0" dirty="0" err="1" smtClean="0"/>
              <a:t>Matousek</a:t>
            </a:r>
            <a:r>
              <a:rPr lang="en-CA" baseline="0" dirty="0" smtClean="0"/>
              <a:t>-Gartner.</a:t>
            </a:r>
          </a:p>
          <a:p>
            <a:r>
              <a:rPr lang="en-CA" baseline="0" dirty="0" smtClean="0"/>
              <a:t>Weak Duality Theorem is Proposition 2.1 in Cunningham-Lewis and Proposition 6.1.1 in </a:t>
            </a:r>
            <a:r>
              <a:rPr lang="en-CA" baseline="0" dirty="0" err="1" smtClean="0"/>
              <a:t>Matousek</a:t>
            </a:r>
            <a:r>
              <a:rPr lang="en-CA" baseline="0" dirty="0" smtClean="0"/>
              <a:t>-Gartner.</a:t>
            </a:r>
          </a:p>
          <a:p>
            <a:r>
              <a:rPr lang="en-CA" baseline="0" dirty="0" smtClean="0"/>
              <a:t>Strong Duality Theorem is Theorem 2.5 in Cunningham-Lewis and </a:t>
            </a:r>
            <a:r>
              <a:rPr lang="en-CA" baseline="0" dirty="0" err="1" smtClean="0"/>
              <a:t>Matousek</a:t>
            </a:r>
            <a:r>
              <a:rPr lang="en-CA" baseline="0" dirty="0" smtClean="0"/>
              <a:t>-Gartner, p83.</a:t>
            </a:r>
          </a:p>
          <a:p>
            <a:r>
              <a:rPr lang="en-CA" baseline="0" dirty="0" smtClean="0"/>
              <a:t>However, beware than Cunningham-Lewis look at different forms of the Primal &amp; Dual LPs.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baseline="0" dirty="0" smtClean="0"/>
              <a:t>This variant is Theorem 2.10 in Cunningham-Lewis. It is also stated in </a:t>
            </a:r>
            <a:r>
              <a:rPr lang="en-CA" baseline="0" dirty="0" err="1" smtClean="0"/>
              <a:t>Matousek</a:t>
            </a:r>
            <a:r>
              <a:rPr lang="en-CA" baseline="0" dirty="0" smtClean="0"/>
              <a:t>-Gartner, p83.</a:t>
            </a:r>
            <a:endParaRPr lang="en-C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aseline="0" dirty="0" smtClean="0"/>
              <a:t>However, beware than Cunningham-Lewis look at different forms of the Primal &amp; Dual LPs.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baseline="0" dirty="0" smtClean="0"/>
              <a:t>This variant is Theorem 2.10 in Cunningham-Lewis. It is also stated in </a:t>
            </a:r>
            <a:r>
              <a:rPr lang="en-CA" baseline="0" dirty="0" err="1" smtClean="0"/>
              <a:t>Matousek</a:t>
            </a:r>
            <a:r>
              <a:rPr lang="en-CA" baseline="0" dirty="0" smtClean="0"/>
              <a:t>-Gartner, p83.</a:t>
            </a:r>
            <a:endParaRPr lang="en-C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aseline="0" dirty="0" smtClean="0"/>
              <a:t>However, beware than Cunningham-Lewis look at different forms of the Primal &amp; Dual LPs.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aseline="0" dirty="0" smtClean="0"/>
              <a:t>We will prove FTLP using this variant. So first we prove the variant itself.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9.xml"/><Relationship Id="rId7" Type="http://schemas.openxmlformats.org/officeDocument/2006/relationships/image" Target="../media/image7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23.xml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0.png"/><Relationship Id="rId4" Type="http://schemas.openxmlformats.org/officeDocument/2006/relationships/tags" Target="../tags/tag27.xml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.xml"/><Relationship Id="rId7" Type="http://schemas.openxmlformats.org/officeDocument/2006/relationships/image" Target="../media/image2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Lecture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21064" y="847725"/>
            <a:ext cx="8330083" cy="24003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 can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/>
              <a:t> by taking a conic combination</a:t>
            </a:r>
            <a:r>
              <a:rPr lang="en-US" sz="3000" dirty="0" smtClean="0"/>
              <a:t> </a:t>
            </a:r>
            <a:r>
              <a:rPr lang="en-US" sz="2000" dirty="0" smtClean="0"/>
              <a:t>(non-negative linear combination)</a:t>
            </a:r>
            <a:br>
              <a:rPr lang="en-US" sz="2000" dirty="0" smtClean="0"/>
            </a:br>
            <a:r>
              <a:rPr lang="en-US" sz="2800" dirty="0" smtClean="0"/>
              <a:t>of constraints tight 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What if we use constraints </a:t>
            </a:r>
            <a:r>
              <a:rPr lang="en-US" sz="2800" b="1" dirty="0" smtClean="0">
                <a:solidFill>
                  <a:srgbClr val="7030A0"/>
                </a:solidFill>
              </a:rPr>
              <a:t>not tight</a:t>
            </a:r>
            <a:r>
              <a:rPr lang="en-US" sz="2800" b="1" dirty="0" smtClean="0"/>
              <a:t> </a:t>
            </a:r>
            <a:r>
              <a:rPr lang="en-US" sz="2800" dirty="0" smtClean="0"/>
              <a:t>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?</a:t>
            </a:r>
            <a:endParaRPr lang="en-US" sz="3000" dirty="0" smtClean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734219" y="4638675"/>
            <a:ext cx="3199606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4686300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0332" y="2831751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4772037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05907" y="3135090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-344887" y="3534305"/>
            <a:ext cx="5376397" cy="16007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3667649" y="3275762"/>
            <a:ext cx="261258" cy="432078"/>
          </a:xfrm>
          <a:prstGeom prst="rightBrac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18857" y="3245618"/>
            <a:ext cx="3525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Doesn’t prove x is optimal!</a:t>
            </a:r>
            <a:endParaRPr lang="en-US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20000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617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21064" y="737197"/>
            <a:ext cx="8330083" cy="24003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What if we use constraints </a:t>
            </a:r>
            <a:r>
              <a:rPr lang="en-US" sz="2800" b="1" dirty="0" smtClean="0">
                <a:solidFill>
                  <a:srgbClr val="7030A0"/>
                </a:solidFill>
              </a:rPr>
              <a:t>not tight</a:t>
            </a:r>
            <a:r>
              <a:rPr lang="en-US" sz="2800" b="1" dirty="0" smtClean="0"/>
              <a:t> </a:t>
            </a:r>
            <a:r>
              <a:rPr lang="en-US" sz="2800" dirty="0" smtClean="0"/>
              <a:t>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This linear combination is a </a:t>
            </a:r>
            <a:r>
              <a:rPr lang="en-US" sz="2800" b="1" dirty="0" smtClean="0">
                <a:solidFill>
                  <a:srgbClr val="7030A0"/>
                </a:solidFill>
              </a:rPr>
              <a:t>feasible</a:t>
            </a:r>
            <a:r>
              <a:rPr lang="en-US" sz="2800" dirty="0" smtClean="0"/>
              <a:t> dual solution,</a:t>
            </a:r>
            <a:br>
              <a:rPr lang="en-US" sz="2800" dirty="0" smtClean="0"/>
            </a:br>
            <a:r>
              <a:rPr lang="en-US" sz="2800" dirty="0" smtClean="0"/>
              <a:t>but </a:t>
            </a:r>
            <a:r>
              <a:rPr lang="en-US" sz="2800" b="1" dirty="0" smtClean="0">
                <a:solidFill>
                  <a:srgbClr val="FF0000"/>
                </a:solidFill>
              </a:rPr>
              <a:t>not 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optimal</a:t>
            </a:r>
            <a:r>
              <a:rPr lang="en-US" sz="2800" dirty="0" smtClean="0"/>
              <a:t> dual solution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00B050"/>
                </a:solidFill>
              </a:rPr>
              <a:t>Complementary Slackness:</a:t>
            </a:r>
            <a:r>
              <a:rPr lang="en-US" sz="2800" dirty="0" smtClean="0"/>
              <a:t> To get an </a:t>
            </a:r>
            <a:r>
              <a:rPr lang="en-US" sz="2800" b="1" dirty="0" smtClean="0">
                <a:solidFill>
                  <a:srgbClr val="FF0000"/>
                </a:solidFill>
              </a:rPr>
              <a:t>optimal</a:t>
            </a:r>
            <a:r>
              <a:rPr lang="en-US" sz="2800" dirty="0" smtClean="0"/>
              <a:t> dual solution, must only use constraints tight 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.</a:t>
            </a:r>
            <a:endParaRPr lang="en-US" sz="3000" dirty="0" smtClean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734219" y="4638675"/>
            <a:ext cx="3199606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4686300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0332" y="2831751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4772037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05907" y="3135090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-780000">
            <a:off x="-344887" y="3544353"/>
            <a:ext cx="5376397" cy="16007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3667649" y="3275762"/>
            <a:ext cx="261258" cy="432078"/>
          </a:xfrm>
          <a:prstGeom prst="rightBrac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18857" y="3245618"/>
            <a:ext cx="3525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Doesn’t prove x is optimal!</a:t>
            </a:r>
            <a:endParaRPr lang="en-US" sz="2400" dirty="0">
              <a:solidFill>
                <a:srgbClr val="7030A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1695561" y="3060251"/>
            <a:ext cx="2514600" cy="2514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Weak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97077" y="372997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14328" y="383043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34" name="Picture 3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6180882" y="904732"/>
            <a:ext cx="1930657" cy="1040757"/>
          </a:xfrm>
          <a:prstGeom prst="rect">
            <a:avLst/>
          </a:prstGeom>
          <a:noFill/>
          <a:ln/>
          <a:effectLst/>
        </p:spPr>
      </p:pic>
      <p:pic>
        <p:nvPicPr>
          <p:cNvPr id="30" name="Picture 2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123893" y="907527"/>
            <a:ext cx="1702690" cy="660041"/>
          </a:xfrm>
          <a:prstGeom prst="rect">
            <a:avLst/>
          </a:prstGeom>
          <a:noFill/>
          <a:ln/>
          <a:effectLst/>
        </p:spPr>
      </p:pic>
      <p:sp>
        <p:nvSpPr>
          <p:cNvPr id="35" name="TextBox 34"/>
          <p:cNvSpPr txBox="1"/>
          <p:nvPr/>
        </p:nvSpPr>
        <p:spPr>
          <a:xfrm>
            <a:off x="409574" y="2989281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y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 =  (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y)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 =  </a:t>
            </a:r>
            <a:r>
              <a:rPr lang="en-US" sz="2400" dirty="0" err="1" smtClean="0"/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A x 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 </a:t>
            </a:r>
            <a:r>
              <a:rPr lang="en-US" sz="2400" dirty="0" err="1" smtClean="0"/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b.  </a:t>
            </a:r>
            <a:r>
              <a:rPr lang="en-US" sz="2400" dirty="0" smtClean="0">
                <a:latin typeface="msam10"/>
              </a:rPr>
              <a:t>¥</a:t>
            </a:r>
            <a:endParaRPr lang="en-US" dirty="0" smtClean="0">
              <a:latin typeface="msam1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4648200" y="4199480"/>
            <a:ext cx="981075" cy="238125"/>
          </a:xfrm>
          <a:custGeom>
            <a:avLst/>
            <a:gdLst>
              <a:gd name="connsiteX0" fmla="*/ 981075 w 981075"/>
              <a:gd name="connsiteY0" fmla="*/ 238125 h 238125"/>
              <a:gd name="connsiteX1" fmla="*/ 190500 w 981075"/>
              <a:gd name="connsiteY1" fmla="*/ 180975 h 238125"/>
              <a:gd name="connsiteX2" fmla="*/ 0 w 981075"/>
              <a:gd name="connsiteY2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1075" h="238125">
                <a:moveTo>
                  <a:pt x="981075" y="238125"/>
                </a:moveTo>
                <a:cubicBezTo>
                  <a:pt x="667544" y="229394"/>
                  <a:pt x="354013" y="220663"/>
                  <a:pt x="190500" y="180975"/>
                </a:cubicBezTo>
                <a:cubicBezTo>
                  <a:pt x="26987" y="141287"/>
                  <a:pt x="13493" y="70643"/>
                  <a:pt x="0" y="0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676900" y="4218530"/>
            <a:ext cx="2337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Since y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0 and </a:t>
            </a:r>
            <a:r>
              <a:rPr lang="en-US" sz="2000" dirty="0" err="1" smtClean="0"/>
              <a:t>Ax</a:t>
            </a:r>
            <a:r>
              <a:rPr lang="en-US" sz="2000" dirty="0" err="1" smtClean="0">
                <a:latin typeface="cmsy10"/>
              </a:rPr>
              <a:t>·</a:t>
            </a:r>
            <a:r>
              <a:rPr lang="en-US" sz="2000" dirty="0" err="1" smtClean="0"/>
              <a:t>b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allAtOnce"/>
      <p:bldP spid="36" grpId="0" animBg="1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Weak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31958" y="393087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34908" y="403133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7" name="Picture 2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5105538" y="723859"/>
            <a:ext cx="3860283" cy="1828796"/>
          </a:xfrm>
          <a:prstGeom prst="rect">
            <a:avLst/>
          </a:prstGeom>
          <a:noFill/>
          <a:ln/>
          <a:effectLst/>
        </p:spPr>
      </p:pic>
      <p:pic>
        <p:nvPicPr>
          <p:cNvPr id="25" name="Picture 2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302443" y="837186"/>
            <a:ext cx="3988687" cy="1524146"/>
          </a:xfrm>
          <a:prstGeom prst="rect">
            <a:avLst/>
          </a:prstGeom>
          <a:noFill/>
          <a:ln/>
          <a:effectLst/>
        </p:spPr>
      </p:pic>
      <p:sp>
        <p:nvSpPr>
          <p:cNvPr id="12" name="TextBox 11"/>
          <p:cNvSpPr txBox="1"/>
          <p:nvPr/>
        </p:nvSpPr>
        <p:spPr>
          <a:xfrm>
            <a:off x="399526" y="5252191"/>
            <a:ext cx="8603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Corollary:</a:t>
            </a:r>
            <a:br>
              <a:rPr lang="en-US" sz="2400" b="1" dirty="0" smtClean="0"/>
            </a:br>
            <a:r>
              <a:rPr lang="en-US" sz="2400" dirty="0" smtClean="0"/>
              <a:t>If x and y both feasible and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=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then x and y are both optimal.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9574" y="2446672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y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endParaRPr lang="en-US" dirty="0" smtClean="0">
              <a:latin typeface="msam10"/>
            </a:endParaRPr>
          </a:p>
        </p:txBody>
      </p:sp>
      <p:pic>
        <p:nvPicPr>
          <p:cNvPr id="13" name="Picture 12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540512" y="3597037"/>
            <a:ext cx="7895825" cy="887172"/>
          </a:xfrm>
          <a:prstGeom prst="rect">
            <a:avLst/>
          </a:prstGeom>
          <a:noFill/>
          <a:ln/>
          <a:effectLst/>
        </p:spPr>
      </p:pic>
      <p:sp>
        <p:nvSpPr>
          <p:cNvPr id="31" name="TextBox 30"/>
          <p:cNvSpPr txBox="1"/>
          <p:nvPr/>
        </p:nvSpPr>
        <p:spPr>
          <a:xfrm>
            <a:off x="2149781" y="4534643"/>
            <a:ext cx="4837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When does equality hold here?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>
            <a:stCxn id="31" idx="3"/>
          </p:cNvCxnSpPr>
          <p:nvPr/>
        </p:nvCxnSpPr>
        <p:spPr>
          <a:xfrm flipV="1">
            <a:off x="6987132" y="4170066"/>
            <a:ext cx="307971" cy="62618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26" grpId="0" build="allAtOnce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Weak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31958" y="393087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34908" y="403133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7" name="Picture 2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5105538" y="723859"/>
            <a:ext cx="3860283" cy="1828796"/>
          </a:xfrm>
          <a:prstGeom prst="rect">
            <a:avLst/>
          </a:prstGeom>
          <a:noFill/>
          <a:ln/>
          <a:effectLst/>
        </p:spPr>
      </p:pic>
      <p:pic>
        <p:nvPicPr>
          <p:cNvPr id="25" name="Picture 2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302443" y="837186"/>
            <a:ext cx="3988687" cy="1524146"/>
          </a:xfrm>
          <a:prstGeom prst="rect">
            <a:avLst/>
          </a:prstGeom>
          <a:noFill/>
          <a:ln/>
          <a:effectLst/>
        </p:spPr>
      </p:pic>
      <p:sp>
        <p:nvSpPr>
          <p:cNvPr id="17" name="TextBox 16"/>
          <p:cNvSpPr txBox="1"/>
          <p:nvPr/>
        </p:nvSpPr>
        <p:spPr>
          <a:xfrm>
            <a:off x="409574" y="2446672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y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endParaRPr lang="en-US" dirty="0" smtClean="0">
              <a:latin typeface="msam10"/>
            </a:endParaRPr>
          </a:p>
        </p:txBody>
      </p:sp>
      <p:pic>
        <p:nvPicPr>
          <p:cNvPr id="13" name="Picture 12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 bwMode="auto">
          <a:xfrm>
            <a:off x="540512" y="3597037"/>
            <a:ext cx="7895825" cy="887172"/>
          </a:xfrm>
          <a:prstGeom prst="rect">
            <a:avLst/>
          </a:prstGeom>
          <a:noFill/>
          <a:ln/>
          <a:effectLst/>
        </p:spPr>
      </p:pic>
      <p:sp>
        <p:nvSpPr>
          <p:cNvPr id="12" name="TextBox 11"/>
          <p:cNvSpPr txBox="1"/>
          <p:nvPr/>
        </p:nvSpPr>
        <p:spPr>
          <a:xfrm>
            <a:off x="399526" y="5101469"/>
            <a:ext cx="8603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Equality holds for </a:t>
            </a:r>
            <a:r>
              <a:rPr lang="en-US" sz="2400" dirty="0" err="1" smtClean="0"/>
              <a:t>i</a:t>
            </a:r>
            <a:r>
              <a:rPr lang="en-US" sz="2400" baseline="30000" dirty="0" err="1" smtClean="0"/>
              <a:t>th</a:t>
            </a:r>
            <a:r>
              <a:rPr lang="en-US" sz="2400" dirty="0" smtClean="0"/>
              <a:t> term if either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/>
              <a:t>=0  or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9781" y="4534643"/>
            <a:ext cx="4837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When does equality hold here?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>
            <a:stCxn id="14" idx="3"/>
          </p:cNvCxnSpPr>
          <p:nvPr/>
        </p:nvCxnSpPr>
        <p:spPr>
          <a:xfrm flipV="1">
            <a:off x="6987132" y="4170066"/>
            <a:ext cx="307971" cy="62618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/>
          <a:stretch>
            <a:fillRect/>
          </a:stretch>
        </p:blipFill>
        <p:spPr bwMode="auto">
          <a:xfrm>
            <a:off x="5763257" y="5157977"/>
            <a:ext cx="2001958" cy="388713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954800" y="5325626"/>
            <a:ext cx="5466303" cy="44212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Weak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31958" y="393087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34908" y="403133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7" name="Picture 2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5105538" y="723859"/>
            <a:ext cx="3860283" cy="1828796"/>
          </a:xfrm>
          <a:prstGeom prst="rect">
            <a:avLst/>
          </a:prstGeom>
          <a:noFill/>
          <a:ln/>
          <a:effectLst/>
        </p:spPr>
      </p:pic>
      <p:pic>
        <p:nvPicPr>
          <p:cNvPr id="25" name="Picture 2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302443" y="837186"/>
            <a:ext cx="3988687" cy="1524146"/>
          </a:xfrm>
          <a:prstGeom prst="rect">
            <a:avLst/>
          </a:prstGeom>
          <a:noFill/>
          <a:ln/>
          <a:effectLst/>
        </p:spPr>
      </p:pic>
      <p:sp>
        <p:nvSpPr>
          <p:cNvPr id="17" name="TextBox 16"/>
          <p:cNvSpPr txBox="1"/>
          <p:nvPr/>
        </p:nvSpPr>
        <p:spPr>
          <a:xfrm>
            <a:off x="409574" y="2446672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y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endParaRPr lang="en-US" dirty="0" smtClean="0">
              <a:latin typeface="msam10"/>
            </a:endParaRPr>
          </a:p>
        </p:txBody>
      </p:sp>
      <p:pic>
        <p:nvPicPr>
          <p:cNvPr id="15" name="Picture 14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 bwMode="auto">
          <a:xfrm>
            <a:off x="540512" y="3597037"/>
            <a:ext cx="7895825" cy="887172"/>
          </a:xfrm>
          <a:prstGeom prst="rect">
            <a:avLst/>
          </a:prstGeom>
          <a:noFill/>
          <a:ln/>
          <a:effectLst/>
        </p:spPr>
      </p:pic>
      <p:sp>
        <p:nvSpPr>
          <p:cNvPr id="12" name="TextBox 11"/>
          <p:cNvSpPr txBox="1"/>
          <p:nvPr/>
        </p:nvSpPr>
        <p:spPr>
          <a:xfrm>
            <a:off x="399526" y="4578960"/>
            <a:ext cx="860379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“Complementary Slackness”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Suppose x feasible for Primal, y feasible for dual, and</a:t>
            </a:r>
            <a:br>
              <a:rPr lang="en-US" sz="2400" dirty="0" smtClean="0"/>
            </a:br>
            <a:r>
              <a:rPr lang="en-US" sz="2400" dirty="0" smtClean="0"/>
              <a:t>                       for every </a:t>
            </a:r>
            <a:r>
              <a:rPr lang="en-US" sz="2400" dirty="0" err="1" smtClean="0"/>
              <a:t>i</a:t>
            </a:r>
            <a:r>
              <a:rPr lang="en-US" sz="2400" dirty="0" smtClean="0"/>
              <a:t>, either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 or                               .</a:t>
            </a:r>
            <a:br>
              <a:rPr lang="en-US" sz="2400" dirty="0" smtClean="0"/>
            </a:br>
            <a:r>
              <a:rPr lang="en-US" sz="2400" dirty="0" smtClean="0"/>
              <a:t>Then x and y are both optimal.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Equality holds </a:t>
            </a:r>
            <a:r>
              <a:rPr lang="en-US" sz="2400" dirty="0" smtClean="0">
                <a:solidFill>
                  <a:srgbClr val="FF0000"/>
                </a:solidFill>
              </a:rPr>
              <a:t>here</a:t>
            </a:r>
            <a:r>
              <a:rPr lang="en-US" sz="2400" dirty="0" smtClean="0"/>
              <a:t>.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pic>
        <p:nvPicPr>
          <p:cNvPr id="18" name="Picture 17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160374" y="5358944"/>
            <a:ext cx="2001962" cy="388713"/>
          </a:xfrm>
          <a:prstGeom prst="rect">
            <a:avLst/>
          </a:prstGeom>
          <a:noFill/>
          <a:ln/>
          <a:effectLst/>
        </p:spPr>
      </p:pic>
      <p:sp>
        <p:nvSpPr>
          <p:cNvPr id="13" name="Freeform 12"/>
          <p:cNvSpPr/>
          <p:nvPr/>
        </p:nvSpPr>
        <p:spPr>
          <a:xfrm>
            <a:off x="3436536" y="4160020"/>
            <a:ext cx="5315579" cy="2032278"/>
          </a:xfrm>
          <a:custGeom>
            <a:avLst/>
            <a:gdLst>
              <a:gd name="connsiteX0" fmla="*/ 0 w 5325627"/>
              <a:gd name="connsiteY0" fmla="*/ 2019718 h 2044839"/>
              <a:gd name="connsiteX1" fmla="*/ 4220308 w 5325627"/>
              <a:gd name="connsiteY1" fmla="*/ 1899138 h 2044839"/>
              <a:gd name="connsiteX2" fmla="*/ 5305530 w 5325627"/>
              <a:gd name="connsiteY2" fmla="*/ 1145512 h 2044839"/>
              <a:gd name="connsiteX3" fmla="*/ 4099728 w 5325627"/>
              <a:gd name="connsiteY3" fmla="*/ 653143 h 2044839"/>
              <a:gd name="connsiteX4" fmla="*/ 3868616 w 5325627"/>
              <a:gd name="connsiteY4" fmla="*/ 0 h 2044839"/>
              <a:gd name="connsiteX0" fmla="*/ 0 w 5325627"/>
              <a:gd name="connsiteY0" fmla="*/ 2019718 h 2032278"/>
              <a:gd name="connsiteX1" fmla="*/ 4220308 w 5325627"/>
              <a:gd name="connsiteY1" fmla="*/ 1899138 h 2032278"/>
              <a:gd name="connsiteX2" fmla="*/ 5305530 w 5325627"/>
              <a:gd name="connsiteY2" fmla="*/ 1326382 h 2032278"/>
              <a:gd name="connsiteX3" fmla="*/ 4099728 w 5325627"/>
              <a:gd name="connsiteY3" fmla="*/ 653143 h 2032278"/>
              <a:gd name="connsiteX4" fmla="*/ 3868616 w 5325627"/>
              <a:gd name="connsiteY4" fmla="*/ 0 h 2032278"/>
              <a:gd name="connsiteX0" fmla="*/ 0 w 5325627"/>
              <a:gd name="connsiteY0" fmla="*/ 2019718 h 2032278"/>
              <a:gd name="connsiteX1" fmla="*/ 4220308 w 5325627"/>
              <a:gd name="connsiteY1" fmla="*/ 1899138 h 2032278"/>
              <a:gd name="connsiteX2" fmla="*/ 5305530 w 5325627"/>
              <a:gd name="connsiteY2" fmla="*/ 1326382 h 2032278"/>
              <a:gd name="connsiteX3" fmla="*/ 4099728 w 5325627"/>
              <a:gd name="connsiteY3" fmla="*/ 653143 h 2032278"/>
              <a:gd name="connsiteX4" fmla="*/ 3868616 w 5325627"/>
              <a:gd name="connsiteY4" fmla="*/ 0 h 2032278"/>
              <a:gd name="connsiteX0" fmla="*/ 0 w 5315579"/>
              <a:gd name="connsiteY0" fmla="*/ 2019718 h 2032278"/>
              <a:gd name="connsiteX1" fmla="*/ 4220308 w 5315579"/>
              <a:gd name="connsiteY1" fmla="*/ 1899138 h 2032278"/>
              <a:gd name="connsiteX2" fmla="*/ 5305530 w 5315579"/>
              <a:gd name="connsiteY2" fmla="*/ 1326382 h 2032278"/>
              <a:gd name="connsiteX3" fmla="*/ 4099728 w 5315579"/>
              <a:gd name="connsiteY3" fmla="*/ 653143 h 2032278"/>
              <a:gd name="connsiteX4" fmla="*/ 3868616 w 5315579"/>
              <a:gd name="connsiteY4" fmla="*/ 0 h 2032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15579" h="2032278">
                <a:moveTo>
                  <a:pt x="0" y="2019718"/>
                </a:moveTo>
                <a:cubicBezTo>
                  <a:pt x="1668026" y="2032278"/>
                  <a:pt x="3336053" y="2014694"/>
                  <a:pt x="4220308" y="1899138"/>
                </a:cubicBezTo>
                <a:cubicBezTo>
                  <a:pt x="5104563" y="1783582"/>
                  <a:pt x="5315579" y="1795305"/>
                  <a:pt x="5305530" y="1326382"/>
                </a:cubicBezTo>
                <a:cubicBezTo>
                  <a:pt x="5295481" y="857459"/>
                  <a:pt x="4339214" y="874207"/>
                  <a:pt x="4099728" y="653143"/>
                </a:cubicBezTo>
                <a:cubicBezTo>
                  <a:pt x="3860242" y="432079"/>
                  <a:pt x="3864429" y="231112"/>
                  <a:pt x="3868616" y="0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build="allAtOnce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184"/>
            <a:ext cx="8229600" cy="7623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Complementary</a:t>
            </a:r>
            <a:br>
              <a:rPr lang="en-US" dirty="0" smtClean="0"/>
            </a:br>
            <a:r>
              <a:rPr lang="en-US" dirty="0" smtClean="0"/>
              <a:t>Slackness Conditions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0047" y="2012027"/>
          <a:ext cx="6155703" cy="425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624"/>
                <a:gridCol w="1965303"/>
                <a:gridCol w="1960776"/>
              </a:tblGrid>
              <a:tr h="433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Dual</a:t>
                      </a:r>
                      <a:endParaRPr lang="en-US" dirty="0"/>
                    </a:p>
                  </a:txBody>
                  <a:tcPr/>
                </a:tc>
              </a:tr>
              <a:tr h="39397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Objective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max </a:t>
                      </a:r>
                      <a:r>
                        <a:rPr lang="en-US" sz="2000" dirty="0" err="1" smtClean="0">
                          <a:latin typeface="+mn-lt"/>
                        </a:rPr>
                        <a:t>c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x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min </a:t>
                      </a:r>
                      <a:r>
                        <a:rPr lang="en-US" sz="2000" dirty="0" err="1" smtClean="0">
                          <a:latin typeface="+mn-lt"/>
                        </a:rPr>
                        <a:t>b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y</a:t>
                      </a:r>
                      <a:endParaRPr lang="en-US" sz="2000" dirty="0" smtClean="0"/>
                    </a:p>
                  </a:txBody>
                  <a:tcPr/>
                </a:tc>
              </a:tr>
              <a:tr h="4053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 …, </a:t>
                      </a: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n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,…, </a:t>
                      </a: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m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</a:tr>
              <a:tr h="36764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 matrix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A</a:t>
                      </a:r>
                      <a:r>
                        <a:rPr lang="en-US" sz="2000" baseline="30000" dirty="0" smtClean="0">
                          <a:latin typeface="+mn-lt"/>
                        </a:rPr>
                        <a:t>T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37707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Right-hand vector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75327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Constraints</a:t>
                      </a:r>
                    </a:p>
                    <a:p>
                      <a:r>
                        <a:rPr lang="en-US" sz="2000" dirty="0" smtClean="0"/>
                        <a:t>versus</a:t>
                      </a:r>
                    </a:p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endParaRPr lang="en-US" sz="200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=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baseline="0" dirty="0" smtClean="0">
                          <a:latin typeface="+mn-lt"/>
                        </a:rPr>
                        <a:t> unrestricted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dirty="0" smtClean="0"/>
                        <a:t> unrestricted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</a:t>
                      </a:r>
                      <a:r>
                        <a:rPr lang="en-US" sz="2000" baseline="0" dirty="0" smtClean="0"/>
                        <a:t> =</a:t>
                      </a: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3996762" y="4001215"/>
            <a:ext cx="453108" cy="7378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80844" y="4002045"/>
            <a:ext cx="584462" cy="7270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569244" y="2029108"/>
            <a:ext cx="2332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for all </a:t>
            </a:r>
            <a:r>
              <a:rPr lang="en-US" sz="2000" dirty="0" err="1" smtClean="0">
                <a:solidFill>
                  <a:srgbClr val="FF0000"/>
                </a:solidFill>
              </a:rPr>
              <a:t>i</a:t>
            </a:r>
            <a:r>
              <a:rPr lang="en-US" sz="2000" dirty="0" smtClean="0">
                <a:solidFill>
                  <a:srgbClr val="FF0000"/>
                </a:solidFill>
              </a:rPr>
              <a:t>,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equality holds either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for primal or dual 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0" idx="1"/>
            <a:endCxn id="8" idx="7"/>
          </p:cNvCxnSpPr>
          <p:nvPr/>
        </p:nvCxnSpPr>
        <p:spPr>
          <a:xfrm rot="10800000" flipV="1">
            <a:off x="4383514" y="2536939"/>
            <a:ext cx="2185730" cy="1572335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1"/>
            <a:endCxn id="9" idx="7"/>
          </p:cNvCxnSpPr>
          <p:nvPr/>
        </p:nvCxnSpPr>
        <p:spPr>
          <a:xfrm rot="10800000" flipV="1">
            <a:off x="5279714" y="2536940"/>
            <a:ext cx="1289531" cy="157157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821104" y="5207018"/>
            <a:ext cx="502418" cy="73788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845969" y="5207848"/>
            <a:ext cx="584462" cy="72700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69244" y="3686978"/>
            <a:ext cx="2332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for all j,</a:t>
            </a:r>
            <a:br>
              <a:rPr lang="en-US" sz="2000" dirty="0" smtClean="0">
                <a:solidFill>
                  <a:srgbClr val="0070C0"/>
                </a:solidFill>
              </a:rPr>
            </a:br>
            <a:r>
              <a:rPr lang="en-US" sz="2000" dirty="0" smtClean="0">
                <a:solidFill>
                  <a:srgbClr val="0070C0"/>
                </a:solidFill>
              </a:rPr>
              <a:t>equality holds either</a:t>
            </a:r>
            <a:br>
              <a:rPr lang="en-US" sz="2000" dirty="0" smtClean="0">
                <a:solidFill>
                  <a:srgbClr val="0070C0"/>
                </a:solidFill>
              </a:rPr>
            </a:br>
            <a:r>
              <a:rPr lang="en-US" sz="2000" dirty="0" smtClean="0">
                <a:solidFill>
                  <a:srgbClr val="0070C0"/>
                </a:solidFill>
              </a:rPr>
              <a:t>for primal or dual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28" name="Straight Arrow Connector 27"/>
          <p:cNvCxnSpPr>
            <a:stCxn id="27" idx="1"/>
            <a:endCxn id="24" idx="7"/>
          </p:cNvCxnSpPr>
          <p:nvPr/>
        </p:nvCxnSpPr>
        <p:spPr>
          <a:xfrm rot="10800000" flipV="1">
            <a:off x="3249946" y="4194810"/>
            <a:ext cx="3319299" cy="1120268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7" idx="1"/>
            <a:endCxn id="26" idx="7"/>
          </p:cNvCxnSpPr>
          <p:nvPr/>
        </p:nvCxnSpPr>
        <p:spPr>
          <a:xfrm rot="10800000" flipV="1">
            <a:off x="6344838" y="4194809"/>
            <a:ext cx="224406" cy="111950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579" y="1376737"/>
            <a:ext cx="7865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Let x be feasible for primal and y be feasible for dual.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7361929" y="3104491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and</a:t>
            </a:r>
            <a:endParaRPr lang="en-US" sz="2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463720" y="470782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msy10"/>
              </a:rPr>
              <a:t>,</a:t>
            </a:r>
            <a:endParaRPr lang="en-US" sz="2800" dirty="0">
              <a:latin typeface="cmsy1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35215" y="5248309"/>
            <a:ext cx="1800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x and y are</a:t>
            </a:r>
            <a:br>
              <a:rPr lang="en-US" sz="2400" dirty="0" smtClean="0"/>
            </a:br>
            <a:r>
              <a:rPr lang="en-US" sz="2400" dirty="0" smtClean="0"/>
              <a:t>both optimal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24" grpId="0" animBg="1"/>
      <p:bldP spid="26" grpId="0" animBg="1"/>
      <p:bldP spid="27" grpId="0"/>
      <p:bldP spid="33" grpId="0"/>
      <p:bldP spid="34" grpId="0"/>
      <p:bldP spid="35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34"/>
            <a:ext cx="8229600" cy="840729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6"/>
            <a:ext cx="8229600" cy="5617023"/>
          </a:xfrm>
        </p:spPr>
        <p:txBody>
          <a:bodyPr>
            <a:normAutofit/>
          </a:bodyPr>
          <a:lstStyle/>
          <a:p>
            <a:r>
              <a:rPr lang="en-US" b="1" dirty="0" smtClean="0"/>
              <a:t>Primal LP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r>
              <a:rPr lang="en-US" b="1" dirty="0" smtClean="0"/>
              <a:t>Challenge:</a:t>
            </a:r>
            <a:endParaRPr lang="en-US" dirty="0" smtClean="0"/>
          </a:p>
          <a:p>
            <a:pPr lvl="1"/>
            <a:r>
              <a:rPr lang="en-US" dirty="0" smtClean="0"/>
              <a:t>What is the dual?</a:t>
            </a:r>
          </a:p>
          <a:p>
            <a:pPr lvl="1"/>
            <a:r>
              <a:rPr lang="en-US" dirty="0" smtClean="0"/>
              <a:t>What are CS conditions?</a:t>
            </a:r>
          </a:p>
          <a:p>
            <a:endParaRPr lang="en-US" sz="3600" dirty="0" smtClean="0"/>
          </a:p>
          <a:p>
            <a:r>
              <a:rPr lang="en-US" b="1" dirty="0" smtClean="0"/>
              <a:t>Claim:</a:t>
            </a:r>
            <a:r>
              <a:rPr lang="en-US" dirty="0" smtClean="0"/>
              <a:t> Optimal primal solution is x=(3,0,5/3).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Can you prove it?</a:t>
            </a:r>
          </a:p>
        </p:txBody>
      </p:sp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3595" y="1015267"/>
            <a:ext cx="2998344" cy="175297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7090"/>
            <a:ext cx="8229600" cy="840729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3152"/>
            <a:ext cx="8229600" cy="619982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pPr>
              <a:buNone/>
            </a:pPr>
            <a:endParaRPr lang="en-US" sz="300" dirty="0" smtClean="0"/>
          </a:p>
          <a:p>
            <a:r>
              <a:rPr lang="en-US" sz="2800" dirty="0" smtClean="0"/>
              <a:t>CS conditions:</a:t>
            </a:r>
          </a:p>
          <a:p>
            <a:pPr lvl="1">
              <a:spcBef>
                <a:spcPts val="0"/>
              </a:spcBef>
              <a:tabLst>
                <a:tab pos="4059238" algn="l"/>
              </a:tabLst>
            </a:pPr>
            <a:r>
              <a:rPr lang="en-US" sz="2400" dirty="0" smtClean="0"/>
              <a:t>Either </a:t>
            </a:r>
            <a:r>
              <a:rPr lang="en-US" sz="2400" dirty="0" smtClean="0">
                <a:latin typeface="Calibri"/>
              </a:rPr>
              <a:t>x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alibri"/>
              </a:rPr>
              <a:t>2x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alibri"/>
              </a:rPr>
              <a:t>3x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/>
              <a:t>=8	or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=0</a:t>
            </a:r>
          </a:p>
          <a:p>
            <a:pPr lvl="1">
              <a:spcBef>
                <a:spcPts val="0"/>
              </a:spcBef>
              <a:tabLst>
                <a:tab pos="4059238" algn="l"/>
              </a:tabLst>
            </a:pPr>
            <a:r>
              <a:rPr lang="en-US" sz="2400" dirty="0" smtClean="0"/>
              <a:t>Either </a:t>
            </a:r>
            <a:r>
              <a:rPr lang="en-US" sz="2400" dirty="0" smtClean="0">
                <a:latin typeface="Calibri"/>
              </a:rPr>
              <a:t>4x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alibri"/>
              </a:rPr>
              <a:t>5x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/>
              <a:t>=2	or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=0</a:t>
            </a:r>
          </a:p>
          <a:p>
            <a:pPr lvl="1">
              <a:spcBef>
                <a:spcPts val="0"/>
              </a:spcBef>
              <a:tabLst>
                <a:tab pos="4059238" algn="l"/>
              </a:tabLst>
            </a:pPr>
            <a:r>
              <a:rPr lang="en-US" sz="2400" dirty="0" smtClean="0">
                <a:latin typeface="Calibri"/>
              </a:rPr>
              <a:t>Either y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>
                <a:latin typeface="Calibri"/>
              </a:rPr>
              <a:t>+2y+2+4y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=6	or x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=0</a:t>
            </a:r>
          </a:p>
          <a:p>
            <a:pPr lvl="1">
              <a:spcBef>
                <a:spcPts val="0"/>
              </a:spcBef>
              <a:tabLst>
                <a:tab pos="4059238" algn="l"/>
              </a:tabLst>
            </a:pPr>
            <a:r>
              <a:rPr lang="en-US" sz="2400" dirty="0" smtClean="0">
                <a:latin typeface="Calibri"/>
              </a:rPr>
              <a:t>Either 3y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+5y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=-1	or x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=0</a:t>
            </a:r>
          </a:p>
          <a:p>
            <a:endParaRPr lang="en-US" sz="200" dirty="0" smtClean="0"/>
          </a:p>
          <a:p>
            <a:r>
              <a:rPr lang="en-US" sz="2800" dirty="0" smtClean="0"/>
              <a:t>x=(3,0,5/3)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y must satisfy: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>
                <a:latin typeface="Calibri"/>
              </a:rPr>
              <a:t>+y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=5</a:t>
            </a:r>
            <a:r>
              <a:rPr lang="en-US" sz="2400" dirty="0" smtClean="0"/>
              <a:t>		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		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alibri"/>
              </a:rPr>
              <a:t>+5y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/>
              <a:t>=-1</a:t>
            </a:r>
          </a:p>
          <a:p>
            <a:pPr lvl="1">
              <a:buNone/>
            </a:pP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y = (16/3, -1/3, 0)</a:t>
            </a:r>
          </a:p>
          <a:p>
            <a:pPr lvl="1">
              <a:buNone/>
            </a:pPr>
            <a:r>
              <a:rPr lang="en-US" sz="2600" dirty="0" smtClean="0"/>
              <a:t>Since y is </a:t>
            </a:r>
            <a:r>
              <a:rPr lang="en-US" sz="2600" b="1" dirty="0" smtClean="0">
                <a:solidFill>
                  <a:srgbClr val="0070C0"/>
                </a:solidFill>
              </a:rPr>
              <a:t>feasible</a:t>
            </a:r>
            <a:r>
              <a:rPr lang="en-US" sz="2600" dirty="0" smtClean="0"/>
              <a:t> for the dual, y and x are both </a:t>
            </a:r>
            <a:r>
              <a:rPr lang="en-US" sz="2600" b="1" dirty="0" smtClean="0">
                <a:solidFill>
                  <a:srgbClr val="FF0000"/>
                </a:solidFill>
              </a:rPr>
              <a:t>optimal</a:t>
            </a:r>
            <a:r>
              <a:rPr lang="en-US" sz="2600" dirty="0" smtClean="0"/>
              <a:t>.</a:t>
            </a:r>
          </a:p>
          <a:p>
            <a:pPr lvl="1">
              <a:buNone/>
            </a:pPr>
            <a:r>
              <a:rPr lang="en-US" sz="2600" dirty="0" smtClean="0"/>
              <a:t>If y were not feasible, then x would </a:t>
            </a:r>
            <a:r>
              <a:rPr lang="en-US" sz="2600" b="1" dirty="0" smtClean="0">
                <a:solidFill>
                  <a:srgbClr val="FF0000"/>
                </a:solidFill>
              </a:rPr>
              <a:t>not</a:t>
            </a:r>
            <a:r>
              <a:rPr lang="en-US" sz="2600" dirty="0" smtClean="0"/>
              <a:t> be optimal.</a:t>
            </a:r>
          </a:p>
        </p:txBody>
      </p:sp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864021" y="693725"/>
            <a:ext cx="2998344" cy="1752972"/>
          </a:xfrm>
          <a:prstGeom prst="rect">
            <a:avLst/>
          </a:prstGeom>
          <a:noFill/>
          <a:ln/>
          <a:effectLst/>
        </p:spPr>
      </p:pic>
      <p:pic>
        <p:nvPicPr>
          <p:cNvPr id="10" name="Picture 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5475049" y="693725"/>
            <a:ext cx="3201639" cy="2108508"/>
          </a:xfrm>
          <a:prstGeom prst="rect">
            <a:avLst/>
          </a:prstGeom>
          <a:noFill/>
          <a:ln/>
          <a:effectLst/>
        </p:spPr>
      </p:pic>
      <p:sp>
        <p:nvSpPr>
          <p:cNvPr id="11" name="TextBox 10"/>
          <p:cNvSpPr txBox="1"/>
          <p:nvPr/>
        </p:nvSpPr>
        <p:spPr>
          <a:xfrm>
            <a:off x="1658824" y="282558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34908" y="272509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011"/>
            <a:ext cx="8229600" cy="9613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Complementary Slackness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336"/>
            <a:ext cx="8229600" cy="5040941"/>
          </a:xfrm>
        </p:spPr>
        <p:txBody>
          <a:bodyPr>
            <a:normAutofit/>
          </a:bodyPr>
          <a:lstStyle/>
          <a:p>
            <a:r>
              <a:rPr lang="en-US" dirty="0" smtClean="0"/>
              <a:t>Gives </a:t>
            </a:r>
            <a:r>
              <a:rPr lang="en-US" dirty="0" smtClean="0">
                <a:solidFill>
                  <a:srgbClr val="00B050"/>
                </a:solidFill>
              </a:rPr>
              <a:t>“optimality conditions”</a:t>
            </a:r>
            <a:r>
              <a:rPr lang="en-US" dirty="0" smtClean="0"/>
              <a:t> that must be satisfied by optimal primal and dual solutions</a:t>
            </a:r>
          </a:p>
          <a:p>
            <a:r>
              <a:rPr lang="en-US" dirty="0" smtClean="0"/>
              <a:t>(Sometimes) gives useful way to compute optimum dual from optimum primal</a:t>
            </a:r>
          </a:p>
          <a:p>
            <a:r>
              <a:rPr lang="en-US" dirty="0" smtClean="0"/>
              <a:t>Extremely useful in </a:t>
            </a:r>
            <a:r>
              <a:rPr lang="en-US" dirty="0" smtClean="0">
                <a:solidFill>
                  <a:srgbClr val="FF0000"/>
                </a:solidFill>
              </a:rPr>
              <a:t>“primal-dual algorithms”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Much more of this in</a:t>
            </a:r>
          </a:p>
          <a:p>
            <a:pPr lvl="1"/>
            <a:r>
              <a:rPr lang="en-US" dirty="0" smtClean="0"/>
              <a:t>C&amp;O 351: Network Flows</a:t>
            </a:r>
          </a:p>
          <a:p>
            <a:pPr lvl="1"/>
            <a:r>
              <a:rPr lang="en-US" dirty="0" smtClean="0"/>
              <a:t>C&amp;O 450/650: Combinatorial Optimization</a:t>
            </a:r>
          </a:p>
          <a:p>
            <a:pPr lvl="1"/>
            <a:r>
              <a:rPr lang="en-US" dirty="0" smtClean="0"/>
              <a:t>C&amp;O 754: Approximation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6462"/>
          </a:xfrm>
        </p:spPr>
        <p:txBody>
          <a:bodyPr/>
          <a:lstStyle/>
          <a:p>
            <a:r>
              <a:rPr lang="en-US" dirty="0" smtClean="0"/>
              <a:t>Review of our 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720" y="1815151"/>
            <a:ext cx="8229600" cy="485860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Fundamental Theorem of LP:</a:t>
            </a:r>
            <a:r>
              <a:rPr lang="en-US" sz="2800" dirty="0" smtClean="0"/>
              <a:t> Every LP is either Infeasible, Unbounded, or has an Optimal Solution.</a:t>
            </a:r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Not Yet Proven!</a:t>
            </a:r>
          </a:p>
          <a:p>
            <a:r>
              <a:rPr lang="en-US" sz="2800" b="1" dirty="0" smtClean="0"/>
              <a:t>Weak Duality Theorem: </a:t>
            </a:r>
            <a:r>
              <a:rPr lang="en-US" sz="2800" dirty="0" smtClean="0"/>
              <a:t>If x feasible for primal and y feasible for dual then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Calibri"/>
              </a:rPr>
              <a:t>b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.</a:t>
            </a:r>
          </a:p>
          <a:p>
            <a:endParaRPr lang="en-US" sz="300" dirty="0" smtClean="0"/>
          </a:p>
          <a:p>
            <a:r>
              <a:rPr lang="en-US" sz="2800" b="1" dirty="0" smtClean="0"/>
              <a:t>Strong LP Duality Theorem: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x optimal for primal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 optimal for dual. Furthermore, 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=</a:t>
            </a:r>
            <a:r>
              <a:rPr lang="en-US" sz="2800" dirty="0" err="1" smtClean="0"/>
              <a:t>b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/>
              <a:t>Since the dual of the dual is the primal, we also get: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 optimal for dual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x optimal for primal.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3400" y="1070329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1070329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6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812545" y="910770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7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6376267" y="798202"/>
            <a:ext cx="1600190" cy="104088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6462"/>
          </a:xfrm>
        </p:spPr>
        <p:txBody>
          <a:bodyPr/>
          <a:lstStyle/>
          <a:p>
            <a:r>
              <a:rPr lang="en-US" dirty="0" smtClean="0"/>
              <a:t>Variant of Strong Duality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720" y="1815151"/>
            <a:ext cx="8823280" cy="485860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Fundamental Theorem of LP:</a:t>
            </a:r>
            <a:r>
              <a:rPr lang="en-US" sz="2800" dirty="0" smtClean="0"/>
              <a:t> Every LP is either Infeasible, Unbounded, or has an Optimal Solution.</a:t>
            </a:r>
          </a:p>
          <a:p>
            <a:r>
              <a:rPr lang="en-US" sz="2800" b="1" dirty="0" smtClean="0"/>
              <a:t>Variant of Strong LP Duality Theorem: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If primal is feasible and dual is feasible, then </a:t>
            </a:r>
            <a:br>
              <a:rPr lang="en-US" sz="2800" dirty="0" smtClean="0"/>
            </a:br>
            <a:r>
              <a:rPr lang="en-US" sz="2800" dirty="0" smtClean="0"/>
              <a:t>   </a:t>
            </a:r>
            <a:r>
              <a:rPr lang="en-US" sz="2800" dirty="0" smtClean="0">
                <a:latin typeface="cmsy10"/>
              </a:rPr>
              <a:t> 9</a:t>
            </a:r>
            <a:r>
              <a:rPr lang="en-US" sz="2800" dirty="0" smtClean="0"/>
              <a:t>x optimal for primal  and 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 optimal for dual.</a:t>
            </a:r>
            <a:br>
              <a:rPr lang="en-US" sz="2800" dirty="0" smtClean="0"/>
            </a:br>
            <a:r>
              <a:rPr lang="en-US" sz="2800" dirty="0" smtClean="0"/>
              <a:t>Furthermore, 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=</a:t>
            </a:r>
            <a:r>
              <a:rPr lang="en-US" sz="2800" dirty="0" err="1" smtClean="0"/>
              <a:t>b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/>
              <a:t>Proof:</a:t>
            </a:r>
            <a:r>
              <a:rPr lang="en-US" sz="2800" dirty="0" smtClean="0"/>
              <a:t> Since primal and dual are both feasible,</a:t>
            </a:r>
            <a:br>
              <a:rPr lang="en-US" sz="2800" dirty="0" smtClean="0"/>
            </a:br>
            <a:r>
              <a:rPr lang="en-US" sz="2800" dirty="0" smtClean="0"/>
              <a:t>primal cannot be unbounded.           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(by Weak Duality)</a:t>
            </a:r>
          </a:p>
          <a:p>
            <a:pPr>
              <a:buNone/>
            </a:pPr>
            <a:r>
              <a:rPr lang="en-US" sz="2800" dirty="0" smtClean="0"/>
              <a:t>	By FTLP, primal has an optimal solution x.</a:t>
            </a:r>
          </a:p>
          <a:p>
            <a:pPr>
              <a:buNone/>
            </a:pPr>
            <a:r>
              <a:rPr lang="en-US" sz="2800" spc="-80" dirty="0" smtClean="0"/>
              <a:t>	By Strong Duality, dual has optimal solution y and </a:t>
            </a:r>
            <a:r>
              <a:rPr lang="en-US" sz="2800" spc="-80" dirty="0" err="1" smtClean="0">
                <a:latin typeface="Calibri"/>
              </a:rPr>
              <a:t>c</a:t>
            </a:r>
            <a:r>
              <a:rPr lang="en-US" sz="2800" spc="-80" baseline="30000" dirty="0" err="1" smtClean="0">
                <a:latin typeface="Calibri"/>
              </a:rPr>
              <a:t>T</a:t>
            </a:r>
            <a:r>
              <a:rPr lang="en-US" sz="2800" spc="-80" dirty="0" err="1" smtClean="0"/>
              <a:t>x</a:t>
            </a:r>
            <a:r>
              <a:rPr lang="en-US" sz="2800" spc="-80" dirty="0" smtClean="0"/>
              <a:t>=</a:t>
            </a:r>
            <a:r>
              <a:rPr lang="en-US" sz="2800" spc="-80" dirty="0" err="1" smtClean="0">
                <a:latin typeface="Calibri"/>
              </a:rPr>
              <a:t>b</a:t>
            </a:r>
            <a:r>
              <a:rPr lang="en-US" sz="2800" spc="-80" baseline="30000" dirty="0" err="1" smtClean="0">
                <a:latin typeface="Calibri"/>
              </a:rPr>
              <a:t>T</a:t>
            </a:r>
            <a:r>
              <a:rPr lang="en-US" sz="2800" spc="-80" dirty="0" err="1" smtClean="0"/>
              <a:t>y</a:t>
            </a:r>
            <a:r>
              <a:rPr lang="en-US" sz="2800" spc="-80" dirty="0" smtClean="0"/>
              <a:t>.  </a:t>
            </a:r>
            <a:r>
              <a:rPr lang="en-US" sz="2800" spc="-80" dirty="0" smtClean="0">
                <a:latin typeface="msam10"/>
              </a:rPr>
              <a:t>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070329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1070329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6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812545" y="910770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7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6376267" y="798202"/>
            <a:ext cx="1600190" cy="104088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84930"/>
            <a:ext cx="8229600" cy="1143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Proof of Variant from </a:t>
            </a:r>
            <a:r>
              <a:rPr lang="en-CA" sz="3600" dirty="0" err="1" smtClean="0"/>
              <a:t>Farkas</a:t>
            </a:r>
            <a:r>
              <a:rPr lang="en-CA" sz="3600" dirty="0" smtClean="0"/>
              <a:t>’ Lemma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7" y="1518310"/>
            <a:ext cx="8843750" cy="141595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Theorem:</a:t>
            </a:r>
            <a:r>
              <a:rPr lang="en-US" sz="2400" dirty="0" smtClean="0"/>
              <a:t> If primal is feasible and dual is feasible, then </a:t>
            </a:r>
            <a:br>
              <a:rPr lang="en-US" sz="2400" dirty="0" smtClean="0"/>
            </a:b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 9</a:t>
            </a:r>
            <a:r>
              <a:rPr lang="en-US" sz="2400" dirty="0" smtClean="0"/>
              <a:t>x optimal for primal  and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y optimal for dual.</a:t>
            </a:r>
            <a:br>
              <a:rPr lang="en-US" sz="2400" dirty="0" smtClean="0"/>
            </a:br>
            <a:r>
              <a:rPr lang="en-US" sz="2400" dirty="0" smtClean="0"/>
              <a:t>Furthermore,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=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  <a:endParaRPr lang="en-C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866926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907870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6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812545" y="707367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7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6376267" y="553855"/>
            <a:ext cx="1600190" cy="1040885"/>
          </a:xfrm>
          <a:prstGeom prst="rect">
            <a:avLst/>
          </a:prstGeom>
          <a:noFill/>
          <a:ln/>
          <a:effectLst/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136477" y="2623778"/>
            <a:ext cx="8843750" cy="141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Existence of optimal solutions is equivalent to solvability of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{ A</a:t>
            </a:r>
            <a:r>
              <a:rPr lang="en-CA" sz="1400" dirty="0" smtClean="0"/>
              <a:t> </a:t>
            </a:r>
            <a:r>
              <a:rPr lang="en-CA" sz="2400" dirty="0" smtClean="0"/>
              <a:t>x </a:t>
            </a:r>
            <a:r>
              <a:rPr lang="en-CA" sz="2400" dirty="0" smtClean="0">
                <a:latin typeface="cmsy10"/>
              </a:rPr>
              <a:t>· </a:t>
            </a:r>
            <a:r>
              <a:rPr lang="en-CA" sz="2400" dirty="0" smtClean="0"/>
              <a:t>b, </a:t>
            </a:r>
            <a:r>
              <a:rPr lang="en-CA" sz="2400" dirty="0" smtClean="0">
                <a:latin typeface="Calibri"/>
              </a:rPr>
              <a:t>A</a:t>
            </a:r>
            <a:r>
              <a:rPr lang="en-CA" sz="2400" baseline="30000" dirty="0" smtClean="0">
                <a:latin typeface="Calibri"/>
              </a:rPr>
              <a:t>T </a:t>
            </a:r>
            <a:r>
              <a:rPr lang="en-CA" sz="2400" dirty="0" smtClean="0"/>
              <a:t>y = c, y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0, </a:t>
            </a:r>
            <a:r>
              <a:rPr lang="en-CA" sz="2400" dirty="0" err="1" smtClean="0">
                <a:latin typeface="Calibri"/>
              </a:rPr>
              <a:t>c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baseline="30000" dirty="0" smtClean="0">
                <a:latin typeface="Calibri"/>
              </a:rPr>
              <a:t> </a:t>
            </a:r>
            <a:r>
              <a:rPr lang="en-CA" sz="2400" dirty="0" smtClean="0"/>
              <a:t>x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>
                <a:latin typeface="Calibri"/>
              </a:rPr>
              <a:t>b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baseline="30000" dirty="0" smtClean="0">
                <a:latin typeface="Calibri"/>
              </a:rPr>
              <a:t> </a:t>
            </a:r>
            <a:r>
              <a:rPr lang="en-CA" sz="2400" dirty="0" smtClean="0"/>
              <a:t>y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CA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 write this as: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3410907" y="3570782"/>
            <a:ext cx="3359413" cy="1552966"/>
          </a:xfrm>
          <a:prstGeom prst="rect">
            <a:avLst/>
          </a:prstGeom>
          <a:noFill/>
          <a:ln/>
          <a:effectLst/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136477" y="5175909"/>
            <a:ext cx="8843750" cy="141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CA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Suppose this is unsolvable.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2400" b="1" dirty="0" err="1" smtClean="0"/>
              <a:t>Farkas</a:t>
            </a:r>
            <a:r>
              <a:rPr lang="en-CA" sz="2400" b="1" dirty="0" smtClean="0"/>
              <a:t>’ Lemma: </a:t>
            </a:r>
            <a:r>
              <a:rPr lang="en-CA" sz="2400" dirty="0" smtClean="0"/>
              <a:t>If Mp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d has no solution, then</a:t>
            </a:r>
            <a:br>
              <a:rPr lang="en-CA" sz="2400" dirty="0" smtClean="0"/>
            </a:br>
            <a:r>
              <a:rPr lang="en-CA" sz="2400" dirty="0" smtClean="0">
                <a:latin typeface="cmsy10"/>
              </a:rPr>
              <a:t>9</a:t>
            </a:r>
            <a:r>
              <a:rPr lang="en-CA" sz="2400" dirty="0" smtClean="0"/>
              <a:t>q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such that </a:t>
            </a:r>
            <a:r>
              <a:rPr lang="en-CA" sz="2400" dirty="0" err="1" smtClean="0">
                <a:latin typeface="Calibri"/>
              </a:rPr>
              <a:t>q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M=0 and </a:t>
            </a:r>
            <a:r>
              <a:rPr lang="en-CA" sz="2400" dirty="0" err="1" smtClean="0">
                <a:latin typeface="Calibri"/>
              </a:rPr>
              <a:t>q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d</a:t>
            </a:r>
            <a:r>
              <a:rPr lang="en-CA" sz="2400" dirty="0" smtClean="0"/>
              <a:t> &lt; 0.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56066" y="895820"/>
            <a:ext cx="3359413" cy="1552966"/>
          </a:xfrm>
          <a:prstGeom prst="rect">
            <a:avLst/>
          </a:prstGeom>
          <a:noFill/>
          <a:ln/>
          <a:effectLst/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136477" y="0"/>
            <a:ext cx="8843750" cy="141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2400" b="1" dirty="0" err="1" smtClean="0"/>
              <a:t>Farkas</a:t>
            </a:r>
            <a:r>
              <a:rPr lang="en-CA" sz="2400" b="1" dirty="0" smtClean="0"/>
              <a:t>’ Lemma: </a:t>
            </a:r>
            <a:r>
              <a:rPr lang="en-CA" sz="2400" dirty="0" smtClean="0"/>
              <a:t>If Mp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d has no solution, then</a:t>
            </a:r>
            <a:br>
              <a:rPr lang="en-CA" sz="2400" dirty="0" smtClean="0"/>
            </a:br>
            <a:r>
              <a:rPr lang="en-CA" sz="2400" dirty="0" smtClean="0">
                <a:latin typeface="cmsy10"/>
              </a:rPr>
              <a:t>9</a:t>
            </a:r>
            <a:r>
              <a:rPr lang="en-CA" sz="2400" dirty="0" smtClean="0"/>
              <a:t>q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such that </a:t>
            </a:r>
            <a:r>
              <a:rPr lang="en-CA" sz="2400" dirty="0" err="1" smtClean="0">
                <a:latin typeface="Calibri"/>
              </a:rPr>
              <a:t>q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M=0 and </a:t>
            </a:r>
            <a:r>
              <a:rPr lang="en-CA" sz="2400" dirty="0" err="1" smtClean="0">
                <a:latin typeface="Calibri"/>
              </a:rPr>
              <a:t>q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d</a:t>
            </a:r>
            <a:r>
              <a:rPr lang="en-CA" sz="2400" dirty="0" smtClean="0"/>
              <a:t> &lt; 0.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36477" y="2497540"/>
            <a:ext cx="8843750" cy="4360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dirty="0" smtClean="0"/>
              <a:t>So if this is unsolvable, then there exists [ u, 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v</a:t>
            </a:r>
            <a:r>
              <a:rPr lang="en-CA" sz="2400" baseline="-25000" dirty="0" smtClean="0"/>
              <a:t>2</a:t>
            </a:r>
            <a:r>
              <a:rPr lang="en-CA" sz="2400" dirty="0" smtClean="0"/>
              <a:t>, w,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]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0 </a:t>
            </a:r>
            <a:r>
              <a:rPr lang="en-CA" sz="2400" dirty="0" err="1" smtClean="0"/>
              <a:t>s.t</a:t>
            </a:r>
            <a:r>
              <a:rPr lang="en-CA" sz="2400" dirty="0" smtClean="0"/>
              <a:t>.</a:t>
            </a:r>
            <a:br>
              <a:rPr lang="en-CA" sz="2400" dirty="0" smtClean="0"/>
            </a:br>
            <a:r>
              <a:rPr lang="en-CA" sz="2400" dirty="0" smtClean="0"/>
              <a:t>	[ u, 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v</a:t>
            </a:r>
            <a:r>
              <a:rPr lang="en-CA" sz="2400" baseline="-25000" dirty="0" smtClean="0"/>
              <a:t>2</a:t>
            </a:r>
            <a:r>
              <a:rPr lang="en-CA" sz="2400" dirty="0" smtClean="0"/>
              <a:t>, w,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] M = 0</a:t>
            </a:r>
            <a:br>
              <a:rPr lang="en-CA" sz="2400" dirty="0" smtClean="0"/>
            </a:br>
            <a:r>
              <a:rPr lang="en-CA" sz="2400" dirty="0" smtClean="0"/>
              <a:t>	[ u, 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v</a:t>
            </a:r>
            <a:r>
              <a:rPr lang="en-CA" sz="2400" baseline="-25000" dirty="0" smtClean="0"/>
              <a:t>2</a:t>
            </a:r>
            <a:r>
              <a:rPr lang="en-CA" sz="2400" dirty="0" smtClean="0"/>
              <a:t>, w,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] [ b, c, -c, 0, 0 ]</a:t>
            </a:r>
            <a:r>
              <a:rPr lang="en-CA" sz="2400" baseline="30000" dirty="0" smtClean="0"/>
              <a:t>T</a:t>
            </a:r>
            <a:r>
              <a:rPr lang="en-CA" sz="2400" dirty="0" smtClean="0"/>
              <a:t> &lt; 0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dirty="0" smtClean="0"/>
              <a:t>Equivalently, let v = v</a:t>
            </a:r>
            <a:r>
              <a:rPr lang="en-CA" sz="2400" baseline="-25000" dirty="0" smtClean="0"/>
              <a:t>2</a:t>
            </a:r>
            <a:r>
              <a:rPr lang="en-CA" sz="2400" dirty="0" smtClean="0"/>
              <a:t>-v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. Then </a:t>
            </a:r>
            <a:r>
              <a:rPr lang="en-CA" sz="2400" dirty="0" smtClean="0">
                <a:latin typeface="cmsy10"/>
              </a:rPr>
              <a:t>9</a:t>
            </a:r>
            <a:r>
              <a:rPr lang="en-CA" sz="2400" dirty="0" smtClean="0"/>
              <a:t> u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0, w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such that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u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A -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</a:t>
            </a:r>
            <a:r>
              <a:rPr lang="en-CA" sz="2400" dirty="0" err="1" smtClean="0">
                <a:latin typeface="Calibri"/>
              </a:rPr>
              <a:t>c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= 0</a:t>
            </a:r>
            <a:br>
              <a:rPr lang="en-CA" sz="2400" dirty="0" smtClean="0"/>
            </a:br>
            <a:r>
              <a:rPr lang="en-CA" sz="2400" dirty="0" smtClean="0"/>
              <a:t>	-</a:t>
            </a:r>
            <a:r>
              <a:rPr lang="en-CA" sz="2400" dirty="0" err="1" smtClean="0">
                <a:latin typeface="Calibri"/>
              </a:rPr>
              <a:t>v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alibri"/>
              </a:rPr>
              <a:t>A</a:t>
            </a:r>
            <a:r>
              <a:rPr lang="en-CA" sz="2400" baseline="30000" dirty="0" smtClean="0">
                <a:latin typeface="Calibri"/>
              </a:rPr>
              <a:t>T</a:t>
            </a:r>
            <a:r>
              <a:rPr lang="en-CA" sz="2400" dirty="0" smtClean="0"/>
              <a:t> - </a:t>
            </a:r>
            <a:r>
              <a:rPr lang="en-CA" sz="2400" dirty="0" err="1" smtClean="0">
                <a:latin typeface="Calibri"/>
              </a:rPr>
              <a:t>w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+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</a:t>
            </a:r>
            <a:r>
              <a:rPr lang="en-CA" sz="2400" dirty="0" err="1" smtClean="0">
                <a:latin typeface="Calibri"/>
              </a:rPr>
              <a:t>b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= 0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u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b - </a:t>
            </a:r>
            <a:r>
              <a:rPr lang="en-CA" sz="2400" dirty="0" err="1" smtClean="0">
                <a:latin typeface="Calibri"/>
              </a:rPr>
              <a:t>v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c &lt; 0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dirty="0" smtClean="0"/>
              <a:t>Equivalently, </a:t>
            </a:r>
            <a:r>
              <a:rPr lang="en-CA" sz="2400" dirty="0" smtClean="0">
                <a:latin typeface="cmsy10"/>
              </a:rPr>
              <a:t>9</a:t>
            </a:r>
            <a:r>
              <a:rPr lang="en-CA" sz="2400" dirty="0" smtClean="0"/>
              <a:t>u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such that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dirty="0" smtClean="0">
                <a:latin typeface="Calibri"/>
              </a:rPr>
              <a:t>A</a:t>
            </a:r>
            <a:r>
              <a:rPr lang="en-CA" sz="2400" baseline="30000" dirty="0" smtClean="0">
                <a:latin typeface="Calibri"/>
              </a:rPr>
              <a:t>T</a:t>
            </a:r>
            <a:r>
              <a:rPr lang="en-CA" sz="2400" dirty="0" smtClean="0"/>
              <a:t> u =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c</a:t>
            </a:r>
            <a:br>
              <a:rPr lang="en-CA" sz="2400" dirty="0" smtClean="0"/>
            </a:br>
            <a:r>
              <a:rPr lang="en-CA" sz="2400" dirty="0" smtClean="0"/>
              <a:t>	A v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 b</a:t>
            </a:r>
            <a:br>
              <a:rPr lang="en-CA" sz="2400" dirty="0" smtClean="0"/>
            </a:b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b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u &lt; </a:t>
            </a:r>
            <a:r>
              <a:rPr lang="en-CA" sz="2400" dirty="0" err="1" smtClean="0">
                <a:latin typeface="Calibri"/>
              </a:rPr>
              <a:t>c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v</a:t>
            </a:r>
            <a:endParaRPr lang="en-US" sz="24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7069539" y="1542196"/>
            <a:ext cx="1712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Note: </a:t>
            </a:r>
            <a:r>
              <a:rPr lang="en-CA" sz="2400" dirty="0" smtClean="0">
                <a:solidFill>
                  <a:srgbClr val="0000FF"/>
                </a:solidFill>
                <a:latin typeface="cmmi10"/>
              </a:rPr>
              <a:t>®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  <a:latin typeface="cmsy10"/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  <a:latin typeface="msbm10"/>
              </a:rPr>
              <a:t>R</a:t>
            </a:r>
            <a:endParaRPr lang="en-CA" sz="2400" dirty="0">
              <a:solidFill>
                <a:srgbClr val="0000FF"/>
              </a:solidFill>
              <a:latin typeface="msbm10"/>
            </a:endParaRPr>
          </a:p>
        </p:txBody>
      </p:sp>
      <p:cxnSp>
        <p:nvCxnSpPr>
          <p:cNvPr id="21" name="Straight Arrow Connector 20"/>
          <p:cNvCxnSpPr>
            <a:stCxn id="19" idx="2"/>
          </p:cNvCxnSpPr>
          <p:nvPr/>
        </p:nvCxnSpPr>
        <p:spPr>
          <a:xfrm rot="5400000">
            <a:off x="7312165" y="1925009"/>
            <a:ext cx="534623" cy="692326"/>
          </a:xfrm>
          <a:prstGeom prst="straightConnector1">
            <a:avLst/>
          </a:prstGeom>
          <a:ln w="19050">
            <a:solidFill>
              <a:srgbClr val="0000FF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 txBox="1">
            <a:spLocks/>
          </p:cNvSpPr>
          <p:nvPr/>
        </p:nvSpPr>
        <p:spPr>
          <a:xfrm>
            <a:off x="136477" y="1023580"/>
            <a:ext cx="8843750" cy="5834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dirty="0" smtClean="0"/>
              <a:t>We’ve shown: if primal &amp; dual have no optimal solutions, then</a:t>
            </a:r>
            <a:br>
              <a:rPr lang="en-CA" sz="2400" dirty="0" smtClean="0"/>
            </a:br>
            <a:r>
              <a:rPr lang="en-CA" sz="2400" dirty="0" smtClean="0">
                <a:latin typeface="cmsy10"/>
              </a:rPr>
              <a:t>9</a:t>
            </a:r>
            <a:r>
              <a:rPr lang="en-CA" sz="2400" dirty="0" smtClean="0"/>
              <a:t>u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  such that   </a:t>
            </a:r>
            <a:r>
              <a:rPr lang="en-CA" sz="2400" dirty="0" err="1" smtClean="0">
                <a:latin typeface="Calibri"/>
              </a:rPr>
              <a:t>A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u</a:t>
            </a:r>
            <a:r>
              <a:rPr lang="en-CA" sz="2400" dirty="0" smtClean="0"/>
              <a:t> =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c,  Av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b,   </a:t>
            </a:r>
            <a:r>
              <a:rPr lang="en-CA" sz="2400" dirty="0" err="1" smtClean="0">
                <a:latin typeface="Calibri"/>
              </a:rPr>
              <a:t>b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u</a:t>
            </a:r>
            <a:r>
              <a:rPr lang="en-CA" sz="2400" dirty="0" smtClean="0"/>
              <a:t> &lt; </a:t>
            </a:r>
            <a:r>
              <a:rPr lang="en-CA" sz="2400" dirty="0" err="1" smtClean="0">
                <a:latin typeface="Calibri"/>
              </a:rPr>
              <a:t>c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v</a:t>
            </a:r>
            <a:r>
              <a:rPr lang="en-CA" sz="2400" dirty="0" smtClean="0"/>
              <a:t>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b="1" dirty="0" smtClean="0"/>
              <a:t>Case 1: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&gt;0.  WLOG,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=1.  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(Just rescale u, v and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®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.)</a:t>
            </a:r>
          </a:p>
          <a:p>
            <a:pPr marL="342900" lvl="0" indent="-342900">
              <a:spcBef>
                <a:spcPct val="20000"/>
              </a:spcBef>
            </a:pPr>
            <a:r>
              <a:rPr lang="en-CA" sz="2400" dirty="0" smtClean="0"/>
              <a:t>	Then Av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 b  </a:t>
            </a:r>
            <a:r>
              <a:rPr lang="en-CA" sz="2400" dirty="0" smtClean="0">
                <a:latin typeface="cmsy10"/>
              </a:rPr>
              <a:t>)</a:t>
            </a:r>
            <a:r>
              <a:rPr lang="en-CA" sz="2400" dirty="0" smtClean="0"/>
              <a:t> v feasible for primal.</a:t>
            </a:r>
          </a:p>
          <a:p>
            <a:pPr marL="342900" lvl="0" indent="-342900">
              <a:spcBef>
                <a:spcPct val="20000"/>
              </a:spcBef>
            </a:pP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A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u</a:t>
            </a:r>
            <a:r>
              <a:rPr lang="en-CA" sz="2400" dirty="0" smtClean="0"/>
              <a:t> = c, u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0  </a:t>
            </a:r>
            <a:r>
              <a:rPr lang="en-CA" sz="2400" dirty="0" smtClean="0">
                <a:latin typeface="cmsy10"/>
              </a:rPr>
              <a:t>)</a:t>
            </a:r>
            <a:r>
              <a:rPr lang="en-CA" sz="2400" dirty="0" smtClean="0"/>
              <a:t> u is feasible for dual.</a:t>
            </a:r>
          </a:p>
          <a:p>
            <a:pPr marL="342900" lvl="0" indent="-342900">
              <a:spcBef>
                <a:spcPct val="20000"/>
              </a:spcBef>
            </a:pP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b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u</a:t>
            </a:r>
            <a:r>
              <a:rPr lang="en-CA" sz="2400" dirty="0" smtClean="0"/>
              <a:t> &lt; </a:t>
            </a:r>
            <a:r>
              <a:rPr lang="en-CA" sz="2400" dirty="0" err="1" smtClean="0">
                <a:latin typeface="Calibri"/>
              </a:rPr>
              <a:t>c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v</a:t>
            </a:r>
            <a:r>
              <a:rPr lang="en-CA" sz="2400" dirty="0" smtClean="0"/>
              <a:t>  </a:t>
            </a:r>
            <a:r>
              <a:rPr lang="en-CA" sz="2400" dirty="0" smtClean="0">
                <a:latin typeface="cmsy10"/>
              </a:rPr>
              <a:t>)</a:t>
            </a:r>
            <a:r>
              <a:rPr lang="en-CA" sz="2400" dirty="0" smtClean="0"/>
              <a:t>  Weak Duality is violated. Contradiction!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b="1" dirty="0" smtClean="0"/>
              <a:t>Case 2: </a:t>
            </a:r>
            <a:r>
              <a:rPr lang="en-CA" sz="2400" dirty="0" smtClean="0">
                <a:latin typeface="cmmi10"/>
              </a:rPr>
              <a:t>®</a:t>
            </a:r>
            <a:r>
              <a:rPr lang="en-CA" sz="2400" dirty="0" smtClean="0"/>
              <a:t>=0.</a:t>
            </a:r>
          </a:p>
          <a:p>
            <a:pPr marL="342900" lvl="0" indent="-342900">
              <a:spcBef>
                <a:spcPct val="20000"/>
              </a:spcBef>
            </a:pPr>
            <a:r>
              <a:rPr lang="en-CA" sz="2400" dirty="0" smtClean="0"/>
              <a:t>	Let x be feasible for primal and y feasible for dual. Then</a:t>
            </a:r>
          </a:p>
          <a:p>
            <a:pPr marL="342900" lvl="0" indent="-342900">
              <a:spcBef>
                <a:spcPct val="20000"/>
              </a:spcBef>
            </a:pPr>
            <a:r>
              <a:rPr lang="en-CA" sz="2400" dirty="0" smtClean="0"/>
              <a:t>	</a:t>
            </a:r>
            <a:r>
              <a:rPr lang="en-CA" sz="2400" dirty="0" err="1" smtClean="0">
                <a:latin typeface="Calibri"/>
              </a:rPr>
              <a:t>u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b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>
                <a:latin typeface="Calibri"/>
              </a:rPr>
              <a:t>u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(</a:t>
            </a:r>
            <a:r>
              <a:rPr lang="en-CA" sz="2400" dirty="0" err="1" smtClean="0"/>
              <a:t>Ax</a:t>
            </a:r>
            <a:r>
              <a:rPr lang="en-CA" sz="2400" dirty="0" smtClean="0"/>
              <a:t>) = (</a:t>
            </a:r>
            <a:r>
              <a:rPr lang="en-CA" sz="2400" dirty="0" err="1" smtClean="0">
                <a:latin typeface="Calibri"/>
              </a:rPr>
              <a:t>u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A</a:t>
            </a:r>
            <a:r>
              <a:rPr lang="en-CA" sz="2400" dirty="0" smtClean="0"/>
              <a:t>) x = </a:t>
            </a:r>
            <a:r>
              <a:rPr lang="en-CA" sz="2400" dirty="0" smtClean="0">
                <a:latin typeface="Calibri"/>
              </a:rPr>
              <a:t>0</a:t>
            </a:r>
            <a:r>
              <a:rPr lang="en-CA" sz="2400" baseline="30000" dirty="0" smtClean="0">
                <a:latin typeface="Calibri"/>
              </a:rPr>
              <a:t>T</a:t>
            </a:r>
            <a:r>
              <a:rPr lang="en-CA" sz="2400" dirty="0" smtClean="0"/>
              <a:t>x = </a:t>
            </a:r>
            <a:r>
              <a:rPr lang="en-CA" sz="2400" dirty="0" smtClean="0">
                <a:latin typeface="Calibri"/>
              </a:rPr>
              <a:t>0</a:t>
            </a:r>
            <a:r>
              <a:rPr lang="en-CA" sz="2400" baseline="30000" dirty="0" smtClean="0">
                <a:latin typeface="Calibri"/>
              </a:rPr>
              <a:t>T</a:t>
            </a:r>
            <a:r>
              <a:rPr lang="en-CA" sz="2400" dirty="0" smtClean="0"/>
              <a:t>y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(</a:t>
            </a:r>
            <a:r>
              <a:rPr lang="en-CA" sz="2400" dirty="0" err="1" smtClean="0">
                <a:latin typeface="Calibri"/>
              </a:rPr>
              <a:t>v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>
                <a:latin typeface="Calibri"/>
              </a:rPr>
              <a:t>A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) y = </a:t>
            </a:r>
            <a:r>
              <a:rPr lang="en-CA" sz="2400" dirty="0" err="1" smtClean="0">
                <a:latin typeface="Calibri"/>
              </a:rPr>
              <a:t>v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(</a:t>
            </a:r>
            <a:r>
              <a:rPr lang="en-CA" sz="2400" dirty="0" smtClean="0">
                <a:latin typeface="Calibri"/>
              </a:rPr>
              <a:t>A</a:t>
            </a:r>
            <a:r>
              <a:rPr lang="en-CA" sz="2400" baseline="30000" dirty="0" smtClean="0">
                <a:latin typeface="Calibri"/>
              </a:rPr>
              <a:t>T</a:t>
            </a:r>
            <a:r>
              <a:rPr lang="en-CA" sz="2400" dirty="0" smtClean="0"/>
              <a:t> y) = </a:t>
            </a:r>
            <a:r>
              <a:rPr lang="en-CA" sz="2400" dirty="0" err="1" smtClean="0">
                <a:latin typeface="Calibri"/>
              </a:rPr>
              <a:t>v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smtClean="0"/>
              <a:t> c</a:t>
            </a:r>
          </a:p>
          <a:p>
            <a:pPr marL="342900" lvl="0" indent="-342900">
              <a:spcBef>
                <a:spcPct val="20000"/>
              </a:spcBef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</a:pPr>
            <a:endParaRPr lang="en-US" sz="11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	This contradicts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u</a:t>
            </a:r>
            <a:r>
              <a:rPr lang="en-US" sz="2400" dirty="0" smtClean="0"/>
              <a:t> &lt;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v</a:t>
            </a:r>
            <a:r>
              <a:rPr lang="en-US" sz="2400" dirty="0" smtClean="0"/>
              <a:t>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CA" sz="2400" dirty="0" smtClean="0"/>
              <a:t>So primal and dual must have optimal solutions.                              </a:t>
            </a:r>
            <a:r>
              <a:rPr lang="en-CA" sz="2400" dirty="0" smtClean="0">
                <a:latin typeface="msam10"/>
              </a:rPr>
              <a:t>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35903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476847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812545" y="276344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10" name="Picture 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6376267" y="122832"/>
            <a:ext cx="1600190" cy="1040885"/>
          </a:xfrm>
          <a:prstGeom prst="rect">
            <a:avLst/>
          </a:prstGeom>
          <a:noFill/>
          <a:ln/>
          <a:effectLst/>
        </p:spPr>
      </p:pic>
      <p:sp>
        <p:nvSpPr>
          <p:cNvPr id="11" name="TextBox 10"/>
          <p:cNvSpPr txBox="1"/>
          <p:nvPr/>
        </p:nvSpPr>
        <p:spPr>
          <a:xfrm>
            <a:off x="177421" y="5199795"/>
            <a:ext cx="2143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Since u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¸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0 and </a:t>
            </a:r>
            <a:r>
              <a:rPr lang="en-CA" dirty="0" err="1" smtClean="0">
                <a:solidFill>
                  <a:schemeClr val="bg1">
                    <a:lumMod val="50000"/>
                  </a:schemeClr>
                </a:solidFill>
              </a:rPr>
              <a:t>Ax</a:t>
            </a:r>
            <a:r>
              <a:rPr lang="en-CA" dirty="0" err="1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CA" dirty="0" err="1" smtClean="0">
                <a:solidFill>
                  <a:schemeClr val="bg1">
                    <a:lumMod val="50000"/>
                  </a:schemeClr>
                </a:solidFill>
              </a:rPr>
              <a:t>b</a:t>
            </a:r>
            <a:endParaRPr lang="en-CA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stCxn id="11" idx="0"/>
          </p:cNvCxnSpPr>
          <p:nvPr/>
        </p:nvCxnSpPr>
        <p:spPr>
          <a:xfrm rot="16200000" flipV="1">
            <a:off x="1102267" y="5052872"/>
            <a:ext cx="286603" cy="7243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552137" y="5199795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Since </a:t>
            </a:r>
            <a:r>
              <a:rPr lang="en-CA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u</a:t>
            </a:r>
            <a:r>
              <a:rPr lang="en-CA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CA" baseline="30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A = 0</a:t>
            </a:r>
            <a:endParaRPr lang="en-CA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17" idx="0"/>
          </p:cNvCxnSpPr>
          <p:nvPr/>
        </p:nvCxnSpPr>
        <p:spPr>
          <a:xfrm rot="5400000" flipH="1" flipV="1">
            <a:off x="3163370" y="4937578"/>
            <a:ext cx="368488" cy="155947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17165" y="5199795"/>
            <a:ext cx="2174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Since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Av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0 and y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¸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en-CA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6" name="Straight Arrow Connector 25"/>
          <p:cNvCxnSpPr>
            <a:stCxn id="24" idx="0"/>
          </p:cNvCxnSpPr>
          <p:nvPr/>
        </p:nvCxnSpPr>
        <p:spPr>
          <a:xfrm rot="16200000" flipV="1">
            <a:off x="4931386" y="4826762"/>
            <a:ext cx="327546" cy="418519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646467" y="5199796"/>
            <a:ext cx="1328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Since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CA" baseline="30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 y=c</a:t>
            </a:r>
            <a:endParaRPr lang="en-CA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8" name="Straight Arrow Connector 27"/>
          <p:cNvCxnSpPr>
            <a:stCxn id="27" idx="0"/>
          </p:cNvCxnSpPr>
          <p:nvPr/>
        </p:nvCxnSpPr>
        <p:spPr>
          <a:xfrm rot="5400000" flipH="1" flipV="1">
            <a:off x="7149271" y="5033861"/>
            <a:ext cx="327545" cy="4326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4589" y="1228299"/>
            <a:ext cx="8980227" cy="5390864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Theorem:</a:t>
            </a:r>
            <a:r>
              <a:rPr lang="en-US" sz="2800" dirty="0" smtClean="0"/>
              <a:t>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(Variant of Strong Duality)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dirty="0" smtClean="0"/>
              <a:t>If primal is feasible and dual is feasible, then </a:t>
            </a:r>
            <a:br>
              <a:rPr lang="en-US" sz="2800" dirty="0" smtClean="0"/>
            </a:br>
            <a:r>
              <a:rPr lang="en-US" sz="2800" dirty="0" smtClean="0"/>
              <a:t>   </a:t>
            </a:r>
            <a:r>
              <a:rPr lang="en-US" sz="2800" dirty="0" smtClean="0">
                <a:latin typeface="cmsy10"/>
              </a:rPr>
              <a:t> 9</a:t>
            </a:r>
            <a:r>
              <a:rPr lang="en-US" sz="2800" dirty="0" smtClean="0"/>
              <a:t>x optimal for primal  and 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 optimal for dual.</a:t>
            </a:r>
            <a:endParaRPr lang="en-US" sz="2800" b="1" spc="-100" dirty="0" smtClean="0"/>
          </a:p>
          <a:p>
            <a:r>
              <a:rPr lang="en-US" sz="2800" b="1" dirty="0" smtClean="0"/>
              <a:t>Fundamental Theorem of LP:</a:t>
            </a:r>
            <a:r>
              <a:rPr lang="en-US" sz="2800" dirty="0" smtClean="0"/>
              <a:t> Every LP is either</a:t>
            </a:r>
            <a:br>
              <a:rPr lang="en-US" sz="2800" dirty="0" smtClean="0"/>
            </a:br>
            <a:r>
              <a:rPr lang="en-US" sz="2800" dirty="0" smtClean="0"/>
              <a:t>Infeasible, Unbounded, or has an Optimal Solution.</a:t>
            </a:r>
          </a:p>
          <a:p>
            <a:r>
              <a:rPr lang="en-US" sz="2800" b="1" spc="-100" dirty="0" smtClean="0"/>
              <a:t>Lemma:</a:t>
            </a:r>
            <a:r>
              <a:rPr lang="en-US" sz="2800" spc="-100" dirty="0" smtClean="0"/>
              <a:t> Primal feasible &amp; Dual infeasible </a:t>
            </a:r>
            <a:r>
              <a:rPr lang="en-US" sz="2800" spc="-100" dirty="0" smtClean="0">
                <a:latin typeface="cmsy10"/>
              </a:rPr>
              <a:t>)</a:t>
            </a:r>
            <a:r>
              <a:rPr lang="en-US" sz="2800" spc="-100" dirty="0" smtClean="0"/>
              <a:t> Primal unbounded.</a:t>
            </a:r>
          </a:p>
          <a:p>
            <a:pPr lvl="1"/>
            <a:r>
              <a:rPr lang="en-US" sz="2400" dirty="0" smtClean="0"/>
              <a:t>You’ll solve this on Assignment 2.</a:t>
            </a:r>
          </a:p>
          <a:p>
            <a:r>
              <a:rPr lang="en-US" sz="2800" b="1" dirty="0" smtClean="0"/>
              <a:t>Proof of FTLP:</a:t>
            </a:r>
            <a:endParaRPr lang="en-US" dirty="0" smtClean="0"/>
          </a:p>
          <a:p>
            <a:pPr>
              <a:buNone/>
            </a:pPr>
            <a:r>
              <a:rPr lang="en-US" sz="2800" dirty="0" smtClean="0"/>
              <a:t>	If Primal is infeasible or unbounded, we’re done.</a:t>
            </a:r>
          </a:p>
          <a:p>
            <a:pPr>
              <a:buNone/>
            </a:pPr>
            <a:r>
              <a:rPr lang="en-US" sz="2800" dirty="0" smtClean="0"/>
              <a:t>	So assume Primal is feasible but bounded.</a:t>
            </a:r>
          </a:p>
          <a:p>
            <a:pPr>
              <a:buNone/>
            </a:pPr>
            <a:r>
              <a:rPr lang="en-US" sz="2800" dirty="0" smtClean="0"/>
              <a:t>	By Lemma, Dual must be feasible.</a:t>
            </a:r>
          </a:p>
          <a:p>
            <a:pPr>
              <a:buNone/>
            </a:pPr>
            <a:r>
              <a:rPr lang="en-US" sz="2800" dirty="0" smtClean="0"/>
              <a:t>	By Theorem, Primal has an optimal solution.                    </a:t>
            </a:r>
            <a:r>
              <a:rPr lang="en-US" sz="2800" dirty="0" smtClean="0">
                <a:latin typeface="msam10"/>
              </a:rPr>
              <a:t>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435903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7800" y="476847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12" name="Picture 1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812545" y="276344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13" name="Picture 1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6376267" y="122832"/>
            <a:ext cx="1600190" cy="104088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Complementary Slackness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Simple conditions showing when feasible primal &amp; dual solutions are optimal.</a:t>
            </a:r>
          </a:p>
          <a:p>
            <a:r>
              <a:rPr lang="en-CA" sz="2800" dirty="0" smtClean="0">
                <a:solidFill>
                  <a:schemeClr val="bg1">
                    <a:lumMod val="50000"/>
                  </a:schemeClr>
                </a:solidFill>
              </a:rPr>
              <a:t>(Sometimes) </a:t>
            </a:r>
            <a:r>
              <a:rPr lang="en-CA" dirty="0" smtClean="0"/>
              <a:t>Gives a way to construct dual optimal solution from primal optimal solution.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21064" y="847725"/>
            <a:ext cx="8330083" cy="24003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 can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/>
              <a:t> by taking a </a:t>
            </a:r>
            <a:r>
              <a:rPr lang="en-US" sz="2800" dirty="0" smtClean="0">
                <a:solidFill>
                  <a:srgbClr val="00B050"/>
                </a:solidFill>
              </a:rPr>
              <a:t>conic combination</a:t>
            </a:r>
            <a:r>
              <a:rPr lang="en-US" sz="3000" dirty="0" smtClean="0"/>
              <a:t> </a:t>
            </a:r>
            <a:r>
              <a:rPr lang="en-US" sz="2000" dirty="0" smtClean="0"/>
              <a:t>(non-negative linear combination)</a:t>
            </a:r>
            <a:br>
              <a:rPr lang="en-US" sz="2000" dirty="0" smtClean="0"/>
            </a:br>
            <a:r>
              <a:rPr lang="en-US" sz="2800" dirty="0" smtClean="0"/>
              <a:t>of constraints tight 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What if we use constraints </a:t>
            </a:r>
            <a:r>
              <a:rPr lang="en-US" sz="2800" b="1" dirty="0" smtClean="0">
                <a:solidFill>
                  <a:srgbClr val="7030A0"/>
                </a:solidFill>
              </a:rPr>
              <a:t>not tight</a:t>
            </a:r>
            <a:r>
              <a:rPr lang="en-US" sz="2800" b="1" dirty="0" smtClean="0"/>
              <a:t> </a:t>
            </a:r>
            <a:r>
              <a:rPr lang="en-US" sz="2800" dirty="0" smtClean="0"/>
              <a:t>at 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?</a:t>
            </a:r>
            <a:endParaRPr lang="en-US" sz="3600" dirty="0" smtClean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734219" y="4638675"/>
            <a:ext cx="3199606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4686300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4772037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000250" y="2124077"/>
            <a:ext cx="3171825" cy="317182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05907" y="3135090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90332" y="2831751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begin{pmatrix}&#10;A &amp; 0 \\&#10;0 &amp; A \transpose \\&#10;0 &amp; -A \transpose \\&#10;0 &amp; -I \\&#10;-c \transpose &amp; b \transpose&#10;\end{pmatrix}&#10;\cdot&#10;\begin{pmatrix} x \\ y \end{pmatrix}&#10;\leq&#10;\begin{pmatrix} b \\ c \\ -c \\ 0 \\ 0 \end{pmatrix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32"/>
  <p:tag name="PICTUREFILESIZE" val="2418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&amp;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6"/>
  <p:tag name="PICTUREFILESIZE" val="864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&amp;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7"/>
  <p:tag name="PICTUREFILESIZE" val="66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i=1}^m b_i y_i}&#10;&amp; \sum_{i=1}^m A_{i,j} y_i &amp;= c_j ~\forall j=1,\ldots,n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2"/>
  <p:tag name="PICTUREFILESIZE" val="1984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\sum_{j=1}^n c_j x_j}&#10;&amp;\sum_{j=1}^n A_{i,j} x_j &amp;\leq b_i ~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7"/>
  <p:tag name="PICTUREFILESIZE" val="1849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j=1}^n c_j x_j &#10; =&#10;\sum_{j=1}^n \Big( \sum_{i=1}^m A_{i,j} y_i \Big) x_j&#10; =&#10;\sum_{i=1}^m \Big(  \sum_{j=1}^n A_{i,j} x_j \Big) y_i&#10; \leq&#10;\sum_{i=1}^m b_i y_i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67"/>
  <p:tag name="PICTUREFILESIZE" val="234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i=1}^m b_i y_i}&#10;&amp; \sum_{i=1}^m A_{i,j} y_i &amp;= c_j ~\forall j=1,\ldots,n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2"/>
  <p:tag name="PICTUREFILESIZE" val="1984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\sum_{j=1}^n c_j x_j}&#10;&amp;\sum_{j=1}^n A_{i,j} x_j &amp;\leq b_i ~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7"/>
  <p:tag name="PICTUREFILESIZE" val="1849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j=1}^n c_j x_j &#10; =&#10;\sum_{j=1}^n \Big( \sum_{i=1}^m A_{i,j} y_i \Big) x_j&#10; =&#10;\sum_{i=1}^m \Big(  \sum_{j=1}^n A_{i,j} x_j \Big) y_i&#10; \leq&#10;\sum_{i=1}^m b_i y_i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67"/>
  <p:tag name="PICTUREFILESIZE" val="2346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mallsum{j=1}{n} A_{i,j} x_j = b_i 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2"/>
  <p:tag name="PICTUREFILESIZE" val="560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i=1}^m b_i y_i}&#10;&amp; \sum_{i=1}^m A_{i,j} y_i &amp;= c_j ~\forall j=1,\ldots,n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2"/>
  <p:tag name="PICTUREFILESIZE" val="1984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\sum_{j=1}^n c_j x_j}&#10;&amp;\sum_{j=1}^n A_{i,j} x_j &amp;\leq b_i ~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7"/>
  <p:tag name="PICTUREFILESIZE" val="1849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j=1}^n c_j x_j &#10; =&#10;\sum_{j=1}^n \Big( \sum_{i=1}^m A_{i,j} y_i \Big) x_j&#10; =&#10;\sum_{i=1}^m \Big(  \sum_{j=1}^n A_{i,j} x_j \Big) y_i&#10; \leq&#10;\sum_{i=1}^m b_i y_i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67"/>
  <p:tag name="PICTUREFILESIZE" val="2346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mallsum{j=1}{n} A_{i,j} x_j = b_i &#10;$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72"/>
  <p:tag name="PICTUREFILESIZE" val="560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5x_1 + 6x_2 - x_3}&#10;&amp; x_1 + x_2 &amp;= 3 \\&#10;&amp; x_1 + 2 x_2 + 3 x_3 &amp;\leq 8 \\&#10;&amp; ~~~~~~~ 4x_2 + 5 x_3 &amp;\geq 2 \\&#10;&amp; ~~~~~~~ x_2, x_3 &amp;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18"/>
  <p:tag name="PICTUREFILESIZE" val="2199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5x_1 + 6x_2 - x_3}&#10;&amp; x_1 + x_2 &amp;= 3 \\&#10;&amp; x_1 + 2 x_2 + 3 x_3 &amp;\leq 8 \\&#10;&amp; ~~~~~~~ 4x_2 + 5 x_3 &amp;\geq 2 \\&#10;&amp; ~~~~~~~ x_2, x_3 &amp;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18"/>
  <p:tag name="PICTUREFILESIZE" val="219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3y_1 + 8 y_2 + 2 y_3}&#10;&amp; y_1 + y_2 &amp;= 5 \\&#10;&amp; y_1 + 2 y_2 + 4 y_3 &amp;\leq 6 \\&#10;&amp; ~~~~~~~ 3 y_2 + 5 y_3 &amp;\leq -1 \\&#10;&amp; ~~~~~~~ y_2 &amp;\leq 0 \\&#10;&amp; \qquad\qquad\quad y_3 &amp;\geq 0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6"/>
  <p:tag name="PICTUREFILESIZE" val="2610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begin{pmatrix}&#10;A &amp; 0 \\&#10;0 &amp; A \transpose \\&#10;0 &amp; -A \transpose \\&#10;0 &amp; -I \\&#10;-c \transpose &amp; b \transpose&#10;\end{pmatrix}&#10;\cdot&#10;\begin{pmatrix} x \\ y \end{pmatrix}&#10;\leq&#10;\begin{pmatrix} b \\ c \\ -c \\ 0 \\ 0 \end{pmatrix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32"/>
  <p:tag name="PICTUREFILESIZE" val="241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bg1">
              <a:lumMod val="50000"/>
            </a:schemeClr>
          </a:solidFill>
          <a:headEnd type="none" w="med" len="med"/>
          <a:tailEnd type="triangl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8498</TotalTime>
  <Words>816</Words>
  <Application>Microsoft Office PowerPoint</Application>
  <PresentationFormat>On-screen Show (4:3)</PresentationFormat>
  <Paragraphs>212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4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Office Theme</vt:lpstr>
      <vt:lpstr>C&amp;O 355 Mathematical Programming Fall 2010 Lecture 5</vt:lpstr>
      <vt:lpstr>Review of our Theorems</vt:lpstr>
      <vt:lpstr>Variant of Strong Duality</vt:lpstr>
      <vt:lpstr>Proof of Variant from Farkas’ Lemma</vt:lpstr>
      <vt:lpstr>Slide 5</vt:lpstr>
      <vt:lpstr>Slide 6</vt:lpstr>
      <vt:lpstr>Slide 7</vt:lpstr>
      <vt:lpstr>Complementary Slackness</vt:lpstr>
      <vt:lpstr>Duality: Geometric View</vt:lpstr>
      <vt:lpstr>Duality: Geometric View</vt:lpstr>
      <vt:lpstr>Duality: Geometric View</vt:lpstr>
      <vt:lpstr>Weak Duality</vt:lpstr>
      <vt:lpstr>Weak Duality</vt:lpstr>
      <vt:lpstr>Weak Duality</vt:lpstr>
      <vt:lpstr>Weak Duality</vt:lpstr>
      <vt:lpstr>General Complementary Slackness Conditions</vt:lpstr>
      <vt:lpstr>Example</vt:lpstr>
      <vt:lpstr>Example</vt:lpstr>
      <vt:lpstr>Complementary Slackness 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528</cp:revision>
  <dcterms:created xsi:type="dcterms:W3CDTF">2009-09-16T13:05:29Z</dcterms:created>
  <dcterms:modified xsi:type="dcterms:W3CDTF">2010-10-06T14:15:28Z</dcterms:modified>
</cp:coreProperties>
</file>