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395" r:id="rId2"/>
    <p:sldId id="270" r:id="rId3"/>
    <p:sldId id="381" r:id="rId4"/>
    <p:sldId id="382" r:id="rId5"/>
    <p:sldId id="370" r:id="rId6"/>
    <p:sldId id="371" r:id="rId7"/>
    <p:sldId id="372" r:id="rId8"/>
    <p:sldId id="373" r:id="rId9"/>
    <p:sldId id="383" r:id="rId10"/>
    <p:sldId id="385" r:id="rId11"/>
    <p:sldId id="386" r:id="rId12"/>
    <p:sldId id="387" r:id="rId13"/>
    <p:sldId id="388" r:id="rId14"/>
    <p:sldId id="389" r:id="rId15"/>
    <p:sldId id="390" r:id="rId16"/>
    <p:sldId id="384" r:id="rId17"/>
    <p:sldId id="391" r:id="rId18"/>
    <p:sldId id="393" r:id="rId19"/>
    <p:sldId id="392" r:id="rId20"/>
    <p:sldId id="394" r:id="rId21"/>
  </p:sldIdLst>
  <p:sldSz cx="9144000" cy="6858000" type="screen4x3"/>
  <p:notesSz cx="6858000" cy="9144000"/>
  <p:embeddedFontLst>
    <p:embeddedFont>
      <p:font typeface="Calibri" pitchFamily="34" charset="0"/>
      <p:regular r:id="rId23"/>
      <p:bold r:id="rId24"/>
      <p:italic r:id="rId25"/>
      <p:boldItalic r:id="rId26"/>
    </p:embeddedFont>
    <p:embeddedFont>
      <p:font typeface="CMR10" pitchFamily="34" charset="0"/>
      <p:regular r:id="rId27"/>
    </p:embeddedFont>
    <p:embeddedFont>
      <p:font typeface="CMMI10" pitchFamily="34" charset="0"/>
      <p:regular r:id="rId28"/>
    </p:embeddedFont>
    <p:embeddedFont>
      <p:font typeface="CMSY10ORIG" pitchFamily="34" charset="0"/>
      <p:regular r:id="rId29"/>
    </p:embeddedFont>
    <p:embeddedFont>
      <p:font typeface="CMSS8" pitchFamily="34" charset="0"/>
      <p:regular r:id="rId30"/>
    </p:embeddedFont>
    <p:embeddedFont>
      <p:font typeface="CMMI7" pitchFamily="34" charset="0"/>
      <p:regular r:id="rId31"/>
    </p:embeddedFont>
    <p:embeddedFont>
      <p:font typeface="CMEX10" pitchFamily="34" charset="0"/>
      <p:regular r:id="rId32"/>
    </p:embeddedFont>
    <p:embeddedFont>
      <p:font typeface="CMR7" pitchFamily="34" charset="0"/>
      <p:regular r:id="rId33"/>
    </p:embeddedFont>
    <p:embeddedFont>
      <p:font typeface="MSBM10" pitchFamily="34" charset="0"/>
      <p:regular r:id="rId34"/>
    </p:embeddedFont>
    <p:embeddedFont>
      <p:font typeface="CMSY7" pitchFamily="34" charset="0"/>
      <p:regular r:id="rId35"/>
    </p:embeddedFont>
    <p:embeddedFont>
      <p:font typeface="CMMI5" pitchFamily="34" charset="0"/>
      <p:regular r:id="rId36"/>
    </p:embeddedFont>
    <p:embeddedFont>
      <p:font typeface="cmsy10" pitchFamily="34" charset="0"/>
      <p:regular r:id="rId37"/>
    </p:embeddedFont>
    <p:embeddedFont>
      <p:font typeface="msam10" pitchFamily="34" charset="0"/>
      <p:regular r:id="rId38"/>
    </p:embeddedFont>
  </p:embeddedFontLst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7441" autoAdjust="0"/>
  </p:normalViewPr>
  <p:slideViewPr>
    <p:cSldViewPr snapToGrid="0">
      <p:cViewPr>
        <p:scale>
          <a:sx n="70" d="100"/>
          <a:sy n="70" d="100"/>
        </p:scale>
        <p:origin x="-7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font" Target="fonts/font15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p92 in </a:t>
            </a:r>
            <a:r>
              <a:rPr lang="en-US" dirty="0" err="1" smtClean="0"/>
              <a:t>Matousek</a:t>
            </a:r>
            <a:r>
              <a:rPr lang="en-US" dirty="0" smtClean="0"/>
              <a:t>-Gartner.</a:t>
            </a:r>
          </a:p>
          <a:p>
            <a:r>
              <a:rPr lang="en-US" dirty="0" smtClean="0"/>
              <a:t>The bottom-left statement is</a:t>
            </a:r>
            <a:r>
              <a:rPr lang="en-US" baseline="0" dirty="0" smtClean="0"/>
              <a:t> Theorem 2.7 in Cunningham-Lewis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This proof is from </a:t>
            </a:r>
            <a:r>
              <a:rPr lang="en-CA" dirty="0" err="1" smtClean="0"/>
              <a:t>Matousek</a:t>
            </a:r>
            <a:r>
              <a:rPr lang="en-CA" dirty="0" smtClean="0"/>
              <a:t>-Gartner Section 6.7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Theorem 2.7 in Cunningham-Lewis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See </a:t>
            </a:r>
            <a:r>
              <a:rPr lang="en-CA" dirty="0" err="1" smtClean="0"/>
              <a:t>Matousek</a:t>
            </a:r>
            <a:r>
              <a:rPr lang="en-CA" dirty="0" smtClean="0"/>
              <a:t>-Gartner p103-104.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ap-system.org/~history/Biographies/Motzkin.html" TargetMode="External"/><Relationship Id="rId4" Type="http://schemas.openxmlformats.org/officeDocument/2006/relationships/hyperlink" Target="http://www.gap-system.org/~history/Biographies/Fourier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Biographies/Farkas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1.xml"/><Relationship Id="rId7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-groups.dcs.st-and.ac.uk/~history/Biographies/Farka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Biographies/Farka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smtClean="0"/>
              <a:t>Lecture </a:t>
            </a:r>
            <a:r>
              <a:rPr lang="en-US" smtClean="0"/>
              <a:t>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3891943" y="677956"/>
            <a:ext cx="5034419" cy="4225737"/>
            <a:chOff x="1791696" y="1009650"/>
            <a:chExt cx="6683856" cy="561022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91696" y="1085849"/>
              <a:ext cx="6566492" cy="553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8191500" y="367665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600575" y="100965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9424" y="5098923"/>
              <a:ext cx="9460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</a:rPr>
                <a:t>x-y</a:t>
              </a:r>
              <a:r>
                <a:rPr lang="en-US" sz="2400" dirty="0" smtClean="0">
                  <a:solidFill>
                    <a:srgbClr val="0070C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70C0"/>
                  </a:solidFill>
                </a:rPr>
                <a:t>4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46676" y="5366046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-y-2x</a:t>
              </a:r>
              <a:r>
                <a:rPr lang="en-US" sz="2400" dirty="0" smtClean="0">
                  <a:solidFill>
                    <a:srgbClr val="00B05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B050"/>
                  </a:solidFill>
                </a:rPr>
                <a:t>5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22209" y="2167206"/>
              <a:ext cx="1255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-3x+y</a:t>
              </a:r>
              <a:r>
                <a:rPr lang="en-US" sz="2400" dirty="0" smtClean="0">
                  <a:solidFill>
                    <a:srgbClr val="FF000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FF0000"/>
                  </a:solidFill>
                </a:rPr>
                <a:t>6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62016" y="2267712"/>
              <a:ext cx="10054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x+y</a:t>
              </a:r>
              <a:r>
                <a:rPr lang="en-US" sz="2400" dirty="0" smtClean="0">
                  <a:latin typeface="cmsy10"/>
                </a:rPr>
                <a:t>·</a:t>
              </a:r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54997" y="4932961"/>
            <a:ext cx="8729220" cy="1817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x, for what values of y is (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x,y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feasible?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Need: </a:t>
            </a:r>
            <a:r>
              <a:rPr lang="en-US" sz="24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-x+3, </a:t>
            </a:r>
            <a:r>
              <a:rPr lang="en-US" sz="2400" dirty="0" smtClean="0">
                <a:solidFill>
                  <a:srgbClr val="00B050"/>
                </a:solidFill>
              </a:rPr>
              <a:t>y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0070C0"/>
                </a:solidFill>
              </a:rPr>
              <a:t>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3065" y="2130640"/>
            <a:ext cx="32799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the polyhedron</a:t>
            </a:r>
          </a:p>
          <a:p>
            <a:r>
              <a:rPr lang="en-US" sz="2000" dirty="0" smtClean="0"/>
              <a:t> </a:t>
            </a:r>
            <a:r>
              <a:rPr lang="en-US" sz="2400" dirty="0" smtClean="0"/>
              <a:t>Q = { (</a:t>
            </a:r>
            <a:r>
              <a:rPr lang="en-US" sz="2400" dirty="0" err="1" smtClean="0"/>
              <a:t>x,y</a:t>
            </a:r>
            <a:r>
              <a:rPr lang="en-US" sz="2400" dirty="0" smtClean="0"/>
              <a:t>) : </a:t>
            </a:r>
            <a:r>
              <a:rPr lang="en-US" sz="2400" dirty="0" smtClean="0">
                <a:solidFill>
                  <a:srgbClr val="FF0000"/>
                </a:solidFill>
              </a:rPr>
              <a:t>-3x+y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        </a:t>
            </a:r>
            <a:r>
              <a:rPr lang="en-US" sz="2000" dirty="0" smtClean="0"/>
              <a:t> </a:t>
            </a:r>
            <a:r>
              <a:rPr lang="en-US" sz="2400" dirty="0" smtClean="0"/>
              <a:t>x+y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3,</a:t>
            </a:r>
          </a:p>
          <a:p>
            <a:r>
              <a:rPr lang="en-US" sz="2400" dirty="0" smtClean="0"/>
              <a:t>                      </a:t>
            </a:r>
            <a:r>
              <a:rPr lang="en-US" sz="2400" dirty="0" smtClean="0">
                <a:solidFill>
                  <a:srgbClr val="00B050"/>
                </a:solidFill>
              </a:rPr>
              <a:t>-y-2x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B050"/>
                </a:solidFill>
              </a:rPr>
              <a:t>5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       </a:t>
            </a:r>
            <a:r>
              <a:rPr lang="en-US" sz="1600" dirty="0" smtClean="0"/>
              <a:t> </a:t>
            </a:r>
            <a:r>
              <a:rPr lang="en-US" sz="2400" dirty="0" smtClean="0"/>
              <a:t>                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70C0"/>
                </a:solidFill>
              </a:rPr>
              <a:t>4</a:t>
            </a:r>
            <a:r>
              <a:rPr lang="en-US" sz="2400" dirty="0" smtClean="0"/>
              <a:t> }</a:t>
            </a:r>
            <a:endParaRPr lang="en-US" sz="2400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57200" y="0"/>
            <a:ext cx="8229600" cy="696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2D System of Inequalities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2"/>
          <p:cNvGrpSpPr/>
          <p:nvPr/>
        </p:nvGrpSpPr>
        <p:grpSpPr>
          <a:xfrm>
            <a:off x="3891952" y="677956"/>
            <a:ext cx="5034419" cy="4225737"/>
            <a:chOff x="1791696" y="1009650"/>
            <a:chExt cx="6683856" cy="561022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91696" y="1085849"/>
              <a:ext cx="6566492" cy="553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8191500" y="367665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600575" y="100965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9424" y="5098923"/>
              <a:ext cx="9460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</a:rPr>
                <a:t>x-y</a:t>
              </a:r>
              <a:r>
                <a:rPr lang="en-US" sz="2400" dirty="0" smtClean="0">
                  <a:solidFill>
                    <a:srgbClr val="0070C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70C0"/>
                  </a:solidFill>
                </a:rPr>
                <a:t>4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46676" y="5366046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-y-2x</a:t>
              </a:r>
              <a:r>
                <a:rPr lang="en-US" sz="2400" dirty="0" smtClean="0">
                  <a:solidFill>
                    <a:srgbClr val="00B05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B050"/>
                  </a:solidFill>
                </a:rPr>
                <a:t>5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22209" y="2167206"/>
              <a:ext cx="1255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-3x+y</a:t>
              </a:r>
              <a:r>
                <a:rPr lang="en-US" sz="2400" dirty="0" smtClean="0">
                  <a:solidFill>
                    <a:srgbClr val="FF000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FF0000"/>
                  </a:solidFill>
                </a:rPr>
                <a:t>6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62016" y="2267712"/>
              <a:ext cx="10054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x+y</a:t>
              </a:r>
              <a:r>
                <a:rPr lang="en-US" sz="2400" dirty="0" smtClean="0">
                  <a:latin typeface="cmsy10"/>
                </a:rPr>
                <a:t>·</a:t>
              </a:r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54735" y="4932961"/>
            <a:ext cx="8928330" cy="1817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x, for what values of y is (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x,y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feasible?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i.e., 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-x+3} 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 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}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For x=-0.8, (</a:t>
            </a:r>
            <a:r>
              <a:rPr lang="en-US" sz="2400" dirty="0" err="1" smtClean="0"/>
              <a:t>x,y</a:t>
            </a:r>
            <a:r>
              <a:rPr lang="en-US" sz="2400" dirty="0" smtClean="0"/>
              <a:t>) feasible if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FF0000"/>
                </a:solidFill>
              </a:rPr>
              <a:t>3.6</a:t>
            </a:r>
            <a:r>
              <a:rPr lang="en-US" sz="2400" dirty="0" smtClean="0"/>
              <a:t>,3.8}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00B050"/>
                </a:solidFill>
              </a:rPr>
              <a:t>-3.4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-4.8</a:t>
            </a:r>
            <a:r>
              <a:rPr lang="en-US" sz="2400" dirty="0" smtClean="0"/>
              <a:t>}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For x=-3, (</a:t>
            </a:r>
            <a:r>
              <a:rPr lang="en-US" sz="2400" dirty="0" err="1" smtClean="0"/>
              <a:t>x,y</a:t>
            </a:r>
            <a:r>
              <a:rPr lang="en-US" sz="2400" dirty="0" smtClean="0"/>
              <a:t>) feasible if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FF0000"/>
                </a:solidFill>
              </a:rPr>
              <a:t>-3</a:t>
            </a:r>
            <a:r>
              <a:rPr lang="en-US" sz="2400" dirty="0" smtClean="0"/>
              <a:t>,6}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00B050"/>
                </a:solidFill>
              </a:rPr>
              <a:t>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-7</a:t>
            </a:r>
            <a:r>
              <a:rPr lang="en-US" sz="2400" dirty="0" smtClean="0"/>
              <a:t>}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/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3395702" y="2783150"/>
            <a:ext cx="4110361" cy="1588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58424" y="59480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x=-0.8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1957520" y="2783150"/>
            <a:ext cx="4110361" cy="1588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82388" y="594804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x=-3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59589" y="6232125"/>
            <a:ext cx="17892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7030A0"/>
                </a:solidFill>
              </a:rPr>
              <a:t>Impossible!</a:t>
            </a:r>
            <a:endParaRPr lang="en-US" sz="2600" b="1" dirty="0">
              <a:solidFill>
                <a:srgbClr val="7030A0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457200" y="0"/>
            <a:ext cx="8229600" cy="696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2D System of Inequalities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3065" y="2130640"/>
            <a:ext cx="32799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the polyhedron</a:t>
            </a:r>
          </a:p>
          <a:p>
            <a:r>
              <a:rPr lang="en-US" sz="2000" dirty="0" smtClean="0"/>
              <a:t> </a:t>
            </a:r>
            <a:r>
              <a:rPr lang="en-US" sz="2400" dirty="0" smtClean="0"/>
              <a:t>Q = { (</a:t>
            </a:r>
            <a:r>
              <a:rPr lang="en-US" sz="2400" dirty="0" err="1" smtClean="0"/>
              <a:t>x,y</a:t>
            </a:r>
            <a:r>
              <a:rPr lang="en-US" sz="2400" dirty="0" smtClean="0"/>
              <a:t>) : </a:t>
            </a:r>
            <a:r>
              <a:rPr lang="en-US" sz="2400" dirty="0" smtClean="0">
                <a:solidFill>
                  <a:srgbClr val="FF0000"/>
                </a:solidFill>
              </a:rPr>
              <a:t>-3x+y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        </a:t>
            </a:r>
            <a:r>
              <a:rPr lang="en-US" sz="2000" dirty="0" smtClean="0"/>
              <a:t> </a:t>
            </a:r>
            <a:r>
              <a:rPr lang="en-US" sz="2400" dirty="0" smtClean="0"/>
              <a:t>x+y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3,</a:t>
            </a:r>
          </a:p>
          <a:p>
            <a:r>
              <a:rPr lang="en-US" sz="2400" dirty="0" smtClean="0"/>
              <a:t>                      </a:t>
            </a:r>
            <a:r>
              <a:rPr lang="en-US" sz="2400" dirty="0" smtClean="0">
                <a:solidFill>
                  <a:srgbClr val="00B050"/>
                </a:solidFill>
              </a:rPr>
              <a:t>-y-2x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B050"/>
                </a:solidFill>
              </a:rPr>
              <a:t>5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       </a:t>
            </a:r>
            <a:r>
              <a:rPr lang="en-US" sz="1600" dirty="0" smtClean="0"/>
              <a:t> </a:t>
            </a:r>
            <a:r>
              <a:rPr lang="en-US" sz="2400" dirty="0" smtClean="0"/>
              <a:t>                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70C0"/>
                </a:solidFill>
              </a:rPr>
              <a:t>4</a:t>
            </a:r>
            <a:r>
              <a:rPr lang="en-US" sz="2400" dirty="0" smtClean="0"/>
              <a:t> }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634"/>
            <a:ext cx="8229600" cy="696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2D System of Inequalities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276058" y="954588"/>
            <a:ext cx="7942908" cy="5774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Consider the set</a:t>
            </a:r>
            <a:br>
              <a:rPr lang="en-US" sz="2400" dirty="0" smtClean="0"/>
            </a:br>
            <a:r>
              <a:rPr lang="en-US" sz="2400" dirty="0" smtClean="0"/>
              <a:t>Q = { (</a:t>
            </a:r>
            <a:r>
              <a:rPr lang="en-US" sz="2400" dirty="0" err="1" smtClean="0"/>
              <a:t>x,y</a:t>
            </a:r>
            <a:r>
              <a:rPr lang="en-US" sz="2400" dirty="0" smtClean="0"/>
              <a:t>) : </a:t>
            </a:r>
            <a:r>
              <a:rPr lang="en-US" sz="2400" dirty="0" smtClean="0">
                <a:solidFill>
                  <a:srgbClr val="FF0000"/>
                </a:solidFill>
              </a:rPr>
              <a:t>-3x+y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, x+y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3, </a:t>
            </a:r>
            <a:r>
              <a:rPr lang="en-US" sz="2400" dirty="0" smtClean="0">
                <a:solidFill>
                  <a:srgbClr val="00B050"/>
                </a:solidFill>
              </a:rPr>
              <a:t>-y-2x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B050"/>
                </a:solidFill>
              </a:rPr>
              <a:t>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70C0"/>
                </a:solidFill>
              </a:rPr>
              <a:t>4</a:t>
            </a:r>
            <a:r>
              <a:rPr lang="en-US" sz="2400" dirty="0" smtClean="0"/>
              <a:t>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x, for what values of y is (</a:t>
            </a:r>
            <a:r>
              <a:rPr kumimoji="0" lang="en-US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x,y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feasible?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i.e., 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-x+3} 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 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}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Such a y exists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max{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}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sz="2400" dirty="0" smtClean="0"/>
              <a:t>min{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-x+3}</a:t>
            </a:r>
          </a:p>
          <a:p>
            <a:pPr marL="569913" lvl="1" indent="-342900">
              <a:spcBef>
                <a:spcPct val="20000"/>
              </a:spcBef>
            </a:pPr>
            <a:r>
              <a:rPr lang="en-US" sz="2400" dirty="0" smtClean="0"/>
              <a:t>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the following inequalities are solvable</a:t>
            </a:r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Conclusion:</a:t>
            </a:r>
            <a:r>
              <a:rPr lang="en-US" sz="2400" dirty="0" smtClean="0"/>
              <a:t> Q is non-empty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Q’ is non-empty.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This is easy to decide because Q’ involves only 1 variable!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18423" y="3630966"/>
            <a:ext cx="17924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</a:p>
          <a:p>
            <a:r>
              <a:rPr lang="en-US" sz="2400" dirty="0" smtClean="0"/>
              <a:t>   </a:t>
            </a:r>
            <a:r>
              <a:rPr lang="en-US" sz="1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-x+3</a:t>
            </a:r>
          </a:p>
          <a:p>
            <a:r>
              <a:rPr lang="en-US" sz="2400" dirty="0" smtClean="0"/>
              <a:t>   </a:t>
            </a:r>
            <a:r>
              <a:rPr lang="en-US" sz="12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-x+3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30636" y="4048214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msy10"/>
              </a:rPr>
              <a:t>´</a:t>
            </a:r>
            <a:endParaRPr lang="en-US" sz="3600" dirty="0">
              <a:latin typeface="cmsy1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32322" y="3675354"/>
            <a:ext cx="11176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-5x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11</a:t>
            </a:r>
          </a:p>
          <a:p>
            <a:r>
              <a:rPr lang="en-US" sz="2400" dirty="0" smtClean="0"/>
              <a:t>-2x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10</a:t>
            </a:r>
          </a:p>
          <a:p>
            <a:r>
              <a:rPr lang="en-US" sz="2400" dirty="0" smtClean="0"/>
              <a:t>  -x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8</a:t>
            </a:r>
          </a:p>
          <a:p>
            <a:r>
              <a:rPr lang="en-US" sz="2400" dirty="0" smtClean="0"/>
              <a:t> 2x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7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111144" y="3693111"/>
            <a:ext cx="2405845" cy="1438182"/>
            <a:chOff x="5149053" y="3693111"/>
            <a:chExt cx="2405845" cy="1438182"/>
          </a:xfrm>
        </p:grpSpPr>
        <p:sp>
          <p:nvSpPr>
            <p:cNvPr id="34" name="TextBox 33"/>
            <p:cNvSpPr txBox="1"/>
            <p:nvPr/>
          </p:nvSpPr>
          <p:spPr>
            <a:xfrm>
              <a:off x="5149053" y="4163626"/>
              <a:ext cx="13208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Q’</a:t>
              </a:r>
              <a:r>
                <a:rPr lang="en-US" sz="1200" dirty="0" smtClean="0"/>
                <a:t> </a:t>
              </a:r>
              <a:r>
                <a:rPr lang="en-US" sz="2400" dirty="0" smtClean="0"/>
                <a:t>=     x :</a:t>
              </a:r>
              <a:endParaRPr lang="en-US" sz="2400" dirty="0"/>
            </a:p>
          </p:txBody>
        </p:sp>
        <p:sp>
          <p:nvSpPr>
            <p:cNvPr id="35" name="Left Brace 34"/>
            <p:cNvSpPr/>
            <p:nvPr/>
          </p:nvSpPr>
          <p:spPr>
            <a:xfrm>
              <a:off x="5743858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Left Brace 35"/>
            <p:cNvSpPr/>
            <p:nvPr/>
          </p:nvSpPr>
          <p:spPr>
            <a:xfrm flipH="1">
              <a:off x="7297445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451744" y="3675354"/>
            <a:ext cx="123623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-11/5</a:t>
            </a:r>
          </a:p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-5</a:t>
            </a:r>
          </a:p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-8</a:t>
            </a:r>
          </a:p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7/2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6605784" y="3693111"/>
            <a:ext cx="2183895" cy="1438182"/>
            <a:chOff x="5406515" y="3693111"/>
            <a:chExt cx="2183895" cy="1438182"/>
          </a:xfrm>
        </p:grpSpPr>
        <p:sp>
          <p:nvSpPr>
            <p:cNvPr id="40" name="TextBox 39"/>
            <p:cNvSpPr txBox="1"/>
            <p:nvPr/>
          </p:nvSpPr>
          <p:spPr>
            <a:xfrm>
              <a:off x="5406515" y="4163626"/>
              <a:ext cx="9669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=     x :</a:t>
              </a:r>
              <a:endParaRPr lang="en-US" sz="2400" dirty="0"/>
            </a:p>
          </p:txBody>
        </p:sp>
        <p:sp>
          <p:nvSpPr>
            <p:cNvPr id="41" name="Left Brace 40"/>
            <p:cNvSpPr/>
            <p:nvPr/>
          </p:nvSpPr>
          <p:spPr>
            <a:xfrm>
              <a:off x="5743858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Left Brace 41"/>
            <p:cNvSpPr/>
            <p:nvPr/>
          </p:nvSpPr>
          <p:spPr>
            <a:xfrm flipH="1">
              <a:off x="7332957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41157" y="3838467"/>
            <a:ext cx="1467059" cy="113877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00" dirty="0" smtClean="0"/>
              <a:t>Every “lower” constraint is </a:t>
            </a:r>
            <a:r>
              <a:rPr lang="en-US" sz="1700" dirty="0" smtClean="0">
                <a:latin typeface="cmsy10"/>
              </a:rPr>
              <a:t>·</a:t>
            </a:r>
            <a:r>
              <a:rPr lang="en-US" sz="1700" dirty="0" smtClean="0"/>
              <a:t> every “upper” constraint</a:t>
            </a:r>
            <a:endParaRPr lang="en-US" sz="17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1" grpId="0"/>
      <p:bldP spid="32" grpId="0"/>
      <p:bldP spid="38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761"/>
            <a:ext cx="8229600" cy="696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Fourier-</a:t>
            </a:r>
            <a:r>
              <a:rPr lang="en-US" dirty="0" err="1" smtClean="0"/>
              <a:t>Motzkin</a:t>
            </a:r>
            <a:r>
              <a:rPr lang="en-US" dirty="0" smtClean="0"/>
              <a:t> Elimination</a:t>
            </a:r>
            <a:endParaRPr lang="en-US" dirty="0"/>
          </a:p>
        </p:txBody>
      </p:sp>
      <p:pic>
        <p:nvPicPr>
          <p:cNvPr id="5" name="Content Placeholder 4" descr="Fourier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31162" cy="1619250"/>
          </a:xfrm>
        </p:spPr>
      </p:pic>
      <p:pic>
        <p:nvPicPr>
          <p:cNvPr id="6" name="Picture 5" descr="Motzkin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62901" y="0"/>
            <a:ext cx="1181100" cy="16813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625" y="1619250"/>
            <a:ext cx="12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hlinkClick r:id="rId4"/>
              </a:rPr>
              <a:t>Joseph Fourier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7692542" y="1619250"/>
            <a:ext cx="1528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hlinkClick r:id="rId5"/>
              </a:rPr>
              <a:t>Theodore </a:t>
            </a:r>
            <a:r>
              <a:rPr lang="en-US" sz="1400" dirty="0" err="1" smtClean="0">
                <a:hlinkClick r:id="rId5"/>
              </a:rPr>
              <a:t>Motzkin</a:t>
            </a:r>
            <a:endParaRPr lang="en-US" sz="1400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50920" y="1905672"/>
            <a:ext cx="8842160" cy="4592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Generalization: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set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(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/>
                <a:ea typeface="+mn-ea"/>
                <a:cs typeface="+mn-cs"/>
                <a:sym typeface="Symbol"/>
              </a:rPr>
              <a:t>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},</a:t>
            </a:r>
            <a:r>
              <a:rPr lang="en-US" sz="2400" noProof="0" dirty="0" smtClean="0"/>
              <a:t/>
            </a:r>
            <a:br>
              <a:rPr lang="en-US" sz="2400" noProof="0" dirty="0" smtClean="0"/>
            </a:br>
            <a:r>
              <a:rPr lang="en-US" sz="2400" noProof="0" dirty="0" smtClean="0"/>
              <a:t>we want to find set </a:t>
            </a: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= { (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noProof="0" dirty="0" smtClean="0"/>
              <a:t>) : </a:t>
            </a:r>
            <a:r>
              <a:rPr lang="en-US" sz="2400" noProof="0" dirty="0" err="1" smtClean="0"/>
              <a:t>A’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/>
              <a:t>b</a:t>
            </a:r>
            <a:r>
              <a:rPr lang="en-US" sz="2400" noProof="0" dirty="0" smtClean="0"/>
              <a:t>’ } satisfying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/>
              <a:t>     (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(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dirty="0" smtClean="0">
                <a:latin typeface="Calibri"/>
              </a:rPr>
              <a:t>,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Q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Q’ is called a </a:t>
            </a:r>
            <a:r>
              <a:rPr lang="en-US" sz="2400" b="1" dirty="0" smtClean="0"/>
              <a:t>projection</a:t>
            </a:r>
            <a:r>
              <a:rPr lang="en-US" sz="2400" dirty="0" smtClean="0"/>
              <a:t> of Q 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(onto the first n-1 coordinates)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noProof="0" dirty="0" smtClean="0"/>
              <a:t>Fourier-</a:t>
            </a:r>
            <a:r>
              <a:rPr lang="en-US" sz="2400" noProof="0" dirty="0" err="1" smtClean="0"/>
              <a:t>Motzkin</a:t>
            </a:r>
            <a:r>
              <a:rPr lang="en-US" sz="2400" noProof="0" dirty="0" smtClean="0"/>
              <a:t> Elimination is a procedure for producing Q’ from Q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="1" dirty="0" smtClean="0"/>
              <a:t>Consequences: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An (inefficient!) algorithm for solving systems of inequalities,</a:t>
            </a:r>
            <a:br>
              <a:rPr lang="en-US" sz="2400" dirty="0" smtClean="0"/>
            </a:br>
            <a:r>
              <a:rPr lang="en-US" sz="2400" dirty="0" smtClean="0"/>
              <a:t>and hence for solving LPs too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noProof="0" dirty="0" smtClean="0"/>
              <a:t>A way of proving </a:t>
            </a:r>
            <a:r>
              <a:rPr lang="en-US" sz="2400" noProof="0" dirty="0" err="1" smtClean="0"/>
              <a:t>Farkas</a:t>
            </a:r>
            <a:r>
              <a:rPr lang="en-US" sz="2400" noProof="0" dirty="0" smtClean="0"/>
              <a:t>’ Lemma by induction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/>
          <p:cNvSpPr txBox="1">
            <a:spLocks/>
          </p:cNvSpPr>
          <p:nvPr/>
        </p:nvSpPr>
        <p:spPr>
          <a:xfrm>
            <a:off x="90632" y="107019"/>
            <a:ext cx="8993080" cy="6625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Lemma: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(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/>
                <a:ea typeface="+mn-ea"/>
                <a:cs typeface="+mn-cs"/>
                <a:sym typeface="Symbol"/>
              </a:rPr>
              <a:t>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}. </a:t>
            </a:r>
            <a:r>
              <a:rPr lang="en-US" sz="2400" noProof="0" dirty="0" smtClean="0"/>
              <a:t>We can construct</a:t>
            </a:r>
            <a:br>
              <a:rPr lang="en-US" sz="2400" noProof="0" dirty="0" smtClean="0"/>
            </a:b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= { (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noProof="0" dirty="0" smtClean="0"/>
              <a:t>) : </a:t>
            </a:r>
            <a:r>
              <a:rPr lang="en-US" sz="2400" noProof="0" dirty="0" err="1" smtClean="0"/>
              <a:t>A’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/>
              <a:t>b</a:t>
            </a:r>
            <a:r>
              <a:rPr lang="en-US" sz="2400" noProof="0" dirty="0" smtClean="0"/>
              <a:t>’ } satisfying</a:t>
            </a:r>
          </a:p>
          <a:p>
            <a:pPr marL="914400" lvl="1" indent="-457200"/>
            <a:r>
              <a:rPr lang="en-US" sz="2400" dirty="0" smtClean="0"/>
              <a:t>(1)	(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(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endParaRPr lang="en-US" sz="2400" dirty="0" smtClean="0"/>
          </a:p>
          <a:p>
            <a:pPr marL="914400" lvl="1" indent="-457200"/>
            <a:r>
              <a:rPr lang="en-US" sz="2400" dirty="0" smtClean="0"/>
              <a:t>(2)	</a:t>
            </a:r>
            <a:r>
              <a:rPr lang="en-US" sz="2400" noProof="0" dirty="0" smtClean="0"/>
              <a:t>Every inequality defining </a:t>
            </a: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is a non-negative linear combination of the inequalities defining </a:t>
            </a:r>
            <a:r>
              <a:rPr lang="en-US" sz="2400" noProof="0" dirty="0" smtClean="0">
                <a:solidFill>
                  <a:srgbClr val="0070C0"/>
                </a:solidFill>
              </a:rPr>
              <a:t>Q</a:t>
            </a:r>
            <a:r>
              <a:rPr lang="en-US" sz="2400" noProof="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Proof:</a:t>
            </a:r>
            <a:r>
              <a:rPr lang="en-US" sz="2400" dirty="0" smtClean="0"/>
              <a:t> Put inequalities of Q in three groups:                   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row of A)</a:t>
            </a:r>
            <a:b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 smtClean="0"/>
              <a:t>	Z={ </a:t>
            </a:r>
            <a:r>
              <a:rPr lang="en-US" sz="2400" dirty="0" err="1" smtClean="0"/>
              <a:t>i</a:t>
            </a:r>
            <a:r>
              <a:rPr lang="en-US" sz="2400" dirty="0" smtClean="0"/>
              <a:t>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i,n</a:t>
            </a:r>
            <a:r>
              <a:rPr lang="en-US" sz="2400" dirty="0" smtClean="0"/>
              <a:t>=0 }		</a:t>
            </a:r>
            <a:r>
              <a:rPr lang="en-US" sz="2400" noProof="0" dirty="0" smtClean="0"/>
              <a:t>P={ j :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18000" noProof="0" dirty="0" err="1" smtClean="0">
                <a:latin typeface="Calibri"/>
              </a:rPr>
              <a:t>j</a:t>
            </a:r>
            <a:r>
              <a:rPr lang="en-US" sz="2400" baseline="-25000" noProof="0" dirty="0" err="1" smtClean="0">
                <a:latin typeface="Calibri"/>
              </a:rPr>
              <a:t>,n</a:t>
            </a:r>
            <a:r>
              <a:rPr lang="en-US" sz="2400" dirty="0" smtClean="0"/>
              <a:t>&gt;0 }		N={ k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k,n</a:t>
            </a:r>
            <a:r>
              <a:rPr lang="en-US" sz="2400" dirty="0" smtClean="0"/>
              <a:t>&lt;0 }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noProof="0" dirty="0" smtClean="0"/>
              <a:t>WLOG,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18000" noProof="0" dirty="0" err="1" smtClean="0">
                <a:latin typeface="Calibri"/>
              </a:rPr>
              <a:t>j</a:t>
            </a:r>
            <a:r>
              <a:rPr lang="en-US" sz="2400" baseline="-25000" noProof="0" dirty="0" err="1" smtClean="0">
                <a:latin typeface="Calibri"/>
              </a:rPr>
              <a:t>,n</a:t>
            </a:r>
            <a:r>
              <a:rPr lang="en-US" sz="2400" noProof="0" dirty="0" smtClean="0">
                <a:latin typeface="Calibri"/>
              </a:rPr>
              <a:t>=1</a:t>
            </a:r>
            <a:r>
              <a:rPr lang="en-US" sz="2400" noProof="0" dirty="0" smtClean="0"/>
              <a:t>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j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P and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25000" noProof="0" dirty="0" err="1" smtClean="0">
                <a:latin typeface="Calibri"/>
              </a:rPr>
              <a:t>k,n</a:t>
            </a:r>
            <a:r>
              <a:rPr lang="en-US" sz="2400" noProof="0" dirty="0" smtClean="0"/>
              <a:t>=-1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k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spc="-50" dirty="0" smtClean="0"/>
              <a:t>For any </a:t>
            </a:r>
            <a:r>
              <a:rPr lang="en-US" sz="2400" spc="-50" dirty="0" smtClean="0">
                <a:solidFill>
                  <a:srgbClr val="0070C0"/>
                </a:solidFill>
              </a:rPr>
              <a:t>x</a:t>
            </a:r>
            <a:r>
              <a:rPr lang="en-US" sz="2400" spc="-50" dirty="0" smtClean="0">
                <a:latin typeface="cmsy10"/>
              </a:rPr>
              <a:t>2</a:t>
            </a:r>
            <a:r>
              <a:rPr lang="en-US" sz="2400" spc="-50" dirty="0" smtClean="0">
                <a:latin typeface="msbm10"/>
              </a:rPr>
              <a:t>R</a:t>
            </a:r>
            <a:r>
              <a:rPr lang="en-US" sz="2400" spc="-50" baseline="30000" dirty="0" smtClean="0">
                <a:latin typeface="Calibri"/>
              </a:rPr>
              <a:t>n</a:t>
            </a:r>
            <a:r>
              <a:rPr lang="en-US" sz="2400" spc="-50" dirty="0" smtClean="0"/>
              <a:t>, let </a:t>
            </a:r>
            <a:r>
              <a:rPr lang="en-US" sz="2400" spc="-50" dirty="0" smtClean="0">
                <a:solidFill>
                  <a:srgbClr val="FF0000"/>
                </a:solidFill>
              </a:rPr>
              <a:t>x’</a:t>
            </a:r>
            <a:r>
              <a:rPr lang="en-US" sz="2400" spc="-50" dirty="0" smtClean="0">
                <a:latin typeface="cmsy10"/>
              </a:rPr>
              <a:t>2</a:t>
            </a:r>
            <a:r>
              <a:rPr lang="en-US" sz="2400" spc="-50" dirty="0" smtClean="0">
                <a:latin typeface="msbm10"/>
              </a:rPr>
              <a:t>R</a:t>
            </a:r>
            <a:r>
              <a:rPr lang="en-US" sz="2400" spc="-50" baseline="30000" dirty="0" smtClean="0">
                <a:latin typeface="Calibri"/>
              </a:rPr>
              <a:t>n-1</a:t>
            </a:r>
            <a:r>
              <a:rPr lang="en-US" sz="2400" spc="-50" dirty="0" smtClean="0"/>
              <a:t> be vector obtained by deleting coordinate </a:t>
            </a:r>
            <a:r>
              <a:rPr lang="en-US" sz="2400" spc="-50" dirty="0" err="1" smtClean="0">
                <a:latin typeface="Calibri"/>
              </a:rPr>
              <a:t>x</a:t>
            </a:r>
            <a:r>
              <a:rPr lang="en-US" sz="2400" spc="-50" baseline="-25000" dirty="0" err="1" smtClean="0">
                <a:latin typeface="Calibri"/>
              </a:rPr>
              <a:t>n</a:t>
            </a:r>
            <a:endParaRPr lang="en-US" sz="2400" spc="-50" baseline="-25000" dirty="0" smtClean="0">
              <a:latin typeface="Calibri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The constraints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are: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err="1" smtClean="0"/>
              <a:t>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>
                <a:latin typeface="Calibri"/>
              </a:rPr>
              <a:t>b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smtClean="0"/>
              <a:t> 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i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Z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17000" dirty="0" err="1" smtClean="0">
                <a:latin typeface="Calibri"/>
              </a:rPr>
              <a:t>j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err="1" smtClean="0">
                <a:solidFill>
                  <a:srgbClr val="FF0000"/>
                </a:solidFill>
              </a:rPr>
              <a:t>’</a:t>
            </a:r>
            <a:r>
              <a:rPr lang="en-US" sz="2400" dirty="0" err="1" smtClean="0"/>
              <a:t>+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7000" dirty="0" err="1" smtClean="0">
                <a:latin typeface="Calibri"/>
              </a:rPr>
              <a:t>j</a:t>
            </a:r>
            <a:r>
              <a:rPr lang="en-US" sz="2400" dirty="0" err="1" smtClean="0">
                <a:latin typeface="Calibri"/>
              </a:rPr>
              <a:t>+b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This proves (2).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7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In fact, (2) implies the “</a:t>
            </a:r>
            <a:r>
              <a:rPr lang="en-US" sz="2400" dirty="0" smtClean="0">
                <a:latin typeface="cmsy10"/>
              </a:rPr>
              <a:t>(</a:t>
            </a:r>
            <a:r>
              <a:rPr lang="en-US" sz="2400" dirty="0" smtClean="0"/>
              <a:t> direction” of (1):</a:t>
            </a:r>
            <a:br>
              <a:rPr lang="en-US" sz="2400" dirty="0" smtClean="0"/>
            </a:br>
            <a:r>
              <a:rPr lang="en-US" sz="2400" dirty="0" smtClean="0"/>
              <a:t>For every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x’</a:t>
            </a:r>
            <a:r>
              <a:rPr lang="en-US" sz="2400" dirty="0" smtClean="0"/>
              <a:t> satisfies all inequalities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Why? Because every constraint of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a non-negative lin. comb.</a:t>
            </a:r>
            <a:br>
              <a:rPr lang="en-US" sz="2400" dirty="0" smtClean="0"/>
            </a:br>
            <a:r>
              <a:rPr lang="en-US" sz="2400" dirty="0" smtClean="0"/>
              <a:t>of constraints from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, with n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coordinate equal to 0.</a:t>
            </a:r>
          </a:p>
          <a:p>
            <a:pPr marL="342900" indent="-342900"/>
            <a:endParaRPr lang="en-US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116641" y="4083483"/>
            <a:ext cx="3843616" cy="61555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dirty="0" smtClean="0"/>
              <a:t>This is sum of </a:t>
            </a:r>
            <a:r>
              <a:rPr lang="en-US" sz="1700" dirty="0" err="1" smtClean="0"/>
              <a:t>j</a:t>
            </a:r>
            <a:r>
              <a:rPr lang="en-US" sz="1700" baseline="30000" dirty="0" err="1" smtClean="0"/>
              <a:t>th</a:t>
            </a:r>
            <a:r>
              <a:rPr lang="en-US" sz="1700" dirty="0" smtClean="0"/>
              <a:t> and </a:t>
            </a:r>
            <a:r>
              <a:rPr lang="en-US" sz="1700" dirty="0" err="1" smtClean="0"/>
              <a:t>k</a:t>
            </a:r>
            <a:r>
              <a:rPr lang="en-US" sz="1700" baseline="30000" dirty="0" err="1" smtClean="0"/>
              <a:t>th</a:t>
            </a:r>
            <a:r>
              <a:rPr lang="en-US" sz="1700" dirty="0" smtClean="0"/>
              <a:t> constraints of Q,</a:t>
            </a:r>
            <a:br>
              <a:rPr lang="en-US" sz="1700" dirty="0" smtClean="0"/>
            </a:br>
            <a:r>
              <a:rPr lang="en-US" sz="1700" dirty="0" smtClean="0"/>
              <a:t>because n</a:t>
            </a:r>
            <a:r>
              <a:rPr lang="en-US" sz="1700" baseline="30000" dirty="0" smtClean="0"/>
              <a:t>th</a:t>
            </a:r>
            <a:r>
              <a:rPr lang="en-US" sz="1700" dirty="0" smtClean="0"/>
              <a:t> coordinate of </a:t>
            </a:r>
            <a:r>
              <a:rPr lang="en-US" sz="1700" dirty="0" err="1" smtClean="0">
                <a:latin typeface="Calibri"/>
              </a:rPr>
              <a:t>a</a:t>
            </a:r>
            <a:r>
              <a:rPr lang="en-US" sz="1700" baseline="-25000" dirty="0" err="1" smtClean="0">
                <a:latin typeface="Calibri"/>
              </a:rPr>
              <a:t>j</a:t>
            </a:r>
            <a:r>
              <a:rPr lang="en-US" sz="1700" dirty="0" smtClean="0">
                <a:latin typeface="Calibri"/>
              </a:rPr>
              <a:t> +</a:t>
            </a:r>
            <a:r>
              <a:rPr lang="en-US" sz="1700" dirty="0" err="1" smtClean="0">
                <a:latin typeface="Calibri"/>
              </a:rPr>
              <a:t>a</a:t>
            </a:r>
            <a:r>
              <a:rPr lang="en-US" sz="1700" baseline="-25000" dirty="0" err="1" smtClean="0">
                <a:latin typeface="Calibri"/>
              </a:rPr>
              <a:t>k</a:t>
            </a:r>
            <a:r>
              <a:rPr lang="en-US" sz="1700" dirty="0" smtClean="0"/>
              <a:t> is zero!</a:t>
            </a: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/>
          <p:cNvSpPr txBox="1">
            <a:spLocks/>
          </p:cNvSpPr>
          <p:nvPr/>
        </p:nvSpPr>
        <p:spPr>
          <a:xfrm>
            <a:off x="90632" y="107019"/>
            <a:ext cx="8993080" cy="6625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Lemma: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(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/>
                <a:ea typeface="+mn-ea"/>
                <a:cs typeface="+mn-cs"/>
                <a:sym typeface="Symbol"/>
              </a:rPr>
              <a:t>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}. </a:t>
            </a:r>
            <a:r>
              <a:rPr lang="en-US" sz="2400" dirty="0" smtClean="0"/>
              <a:t>We can construct </a:t>
            </a:r>
            <a:r>
              <a:rPr lang="en-US" sz="2400" noProof="0" dirty="0" smtClean="0"/>
              <a:t/>
            </a:r>
            <a:br>
              <a:rPr lang="en-US" sz="2400" noProof="0" dirty="0" smtClean="0"/>
            </a:b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= { (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noProof="0" dirty="0" smtClean="0"/>
              <a:t>) : </a:t>
            </a:r>
            <a:r>
              <a:rPr lang="en-US" sz="2400" noProof="0" dirty="0" err="1" smtClean="0"/>
              <a:t>A’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/>
              <a:t>b</a:t>
            </a:r>
            <a:r>
              <a:rPr lang="en-US" sz="2400" noProof="0" dirty="0" smtClean="0"/>
              <a:t>’ } satisfying</a:t>
            </a:r>
          </a:p>
          <a:p>
            <a:pPr marL="914400" lvl="1" indent="-457200">
              <a:buAutoNum type="arabicParenBoth"/>
            </a:pP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(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endParaRPr lang="en-US" sz="2400" dirty="0" smtClean="0"/>
          </a:p>
          <a:p>
            <a:pPr marL="914400" lvl="1" indent="-457200">
              <a:buAutoNum type="arabicParenBoth"/>
            </a:pPr>
            <a:r>
              <a:rPr lang="en-US" sz="2400" noProof="0" dirty="0" smtClean="0"/>
              <a:t>Every inequality defining </a:t>
            </a: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is a non-negative linear combination of the inequalities defining </a:t>
            </a:r>
            <a:r>
              <a:rPr lang="en-US" sz="2400" noProof="0" dirty="0" smtClean="0">
                <a:solidFill>
                  <a:srgbClr val="0070C0"/>
                </a:solidFill>
              </a:rPr>
              <a:t>Q</a:t>
            </a:r>
            <a:r>
              <a:rPr lang="en-US" sz="2400" noProof="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Proof:</a:t>
            </a:r>
            <a:r>
              <a:rPr lang="en-US" sz="2400" dirty="0" smtClean="0"/>
              <a:t> Put inequalities of Q in three groups:</a:t>
            </a:r>
            <a:br>
              <a:rPr lang="en-US" sz="2400" dirty="0" smtClean="0"/>
            </a:br>
            <a:r>
              <a:rPr lang="en-US" sz="2400" dirty="0" smtClean="0"/>
              <a:t>	Z={ </a:t>
            </a:r>
            <a:r>
              <a:rPr lang="en-US" sz="2400" dirty="0" err="1" smtClean="0"/>
              <a:t>i</a:t>
            </a:r>
            <a:r>
              <a:rPr lang="en-US" sz="2400" dirty="0" smtClean="0"/>
              <a:t>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i,n</a:t>
            </a:r>
            <a:r>
              <a:rPr lang="en-US" sz="2400" dirty="0" smtClean="0"/>
              <a:t>=0 }		</a:t>
            </a:r>
            <a:r>
              <a:rPr lang="en-US" sz="2400" noProof="0" dirty="0" smtClean="0"/>
              <a:t>P={ j :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18000" noProof="0" dirty="0" err="1" smtClean="0">
                <a:latin typeface="Calibri"/>
              </a:rPr>
              <a:t>j</a:t>
            </a:r>
            <a:r>
              <a:rPr lang="en-US" sz="2400" baseline="-25000" noProof="0" dirty="0" err="1" smtClean="0">
                <a:latin typeface="Calibri"/>
              </a:rPr>
              <a:t>,n</a:t>
            </a:r>
            <a:r>
              <a:rPr lang="en-US" sz="2400" dirty="0" smtClean="0"/>
              <a:t>=1 }		N={ k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k,n</a:t>
            </a:r>
            <a:r>
              <a:rPr lang="en-US" sz="2400" dirty="0" smtClean="0"/>
              <a:t>=-1 }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The constraints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are: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err="1" smtClean="0"/>
              <a:t>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>
                <a:latin typeface="Calibri"/>
              </a:rPr>
              <a:t>b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smtClean="0"/>
              <a:t> 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i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Z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err="1" smtClean="0">
                <a:solidFill>
                  <a:srgbClr val="FF0000"/>
                </a:solidFill>
              </a:rPr>
              <a:t>’</a:t>
            </a:r>
            <a:r>
              <a:rPr lang="en-US" sz="2400" dirty="0" err="1" smtClean="0"/>
              <a:t>+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latin typeface="Calibri"/>
              </a:rPr>
              <a:t>+b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en-US" sz="2400" dirty="0" smtClean="0"/>
              <a:t>It remains to prove the “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direction” of (1).</a:t>
            </a:r>
            <a:endParaRPr lang="en-US" sz="2400" baseline="-25000" dirty="0" smtClean="0">
              <a:latin typeface="Calibri"/>
            </a:endParaRP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en-US" sz="2400" dirty="0" smtClean="0"/>
              <a:t>Note that:           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-b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err="1" smtClean="0"/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-a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N.</a:t>
            </a:r>
          </a:p>
          <a:p>
            <a:pPr marL="342900" indent="-342900"/>
            <a:r>
              <a:rPr lang="en-US" sz="2400" dirty="0" smtClean="0"/>
              <a:t>	     </a:t>
            </a:r>
            <a:r>
              <a:rPr lang="en-US" sz="1400" dirty="0" smtClean="0"/>
              <a:t> 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max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baseline="-25000" dirty="0" smtClean="0">
                <a:latin typeface="cmsy10"/>
              </a:rPr>
              <a:t>2</a:t>
            </a:r>
            <a:r>
              <a:rPr lang="en-US" sz="2400" baseline="-25000" dirty="0" smtClean="0">
                <a:latin typeface="+mj-lt"/>
              </a:rPr>
              <a:t>N</a:t>
            </a:r>
            <a:r>
              <a:rPr lang="en-US" sz="2400" dirty="0" smtClean="0"/>
              <a:t> {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-b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} 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>
                <a:latin typeface="Calibri"/>
              </a:rPr>
              <a:t>min</a:t>
            </a:r>
            <a:r>
              <a:rPr lang="en-US" sz="2400" baseline="-18000" dirty="0" smtClean="0"/>
              <a:t>j</a:t>
            </a:r>
            <a:r>
              <a:rPr lang="en-US" sz="2400" baseline="-25000" dirty="0" smtClean="0">
                <a:latin typeface="cmsy10"/>
              </a:rPr>
              <a:t>2</a:t>
            </a:r>
            <a:r>
              <a:rPr lang="en-US" sz="2400" baseline="-25000" dirty="0" smtClean="0">
                <a:latin typeface="+mj-lt"/>
              </a:rPr>
              <a:t>P</a:t>
            </a:r>
            <a:r>
              <a:rPr lang="en-US" sz="2400" dirty="0" smtClean="0"/>
              <a:t> { </a:t>
            </a:r>
            <a:r>
              <a:rPr lang="en-US" sz="2400" dirty="0" err="1" smtClean="0"/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-a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}</a:t>
            </a:r>
          </a:p>
          <a:p>
            <a:pPr marL="342900" indent="-342900"/>
            <a:endParaRPr lang="en-US" sz="600" dirty="0" smtClean="0"/>
          </a:p>
          <a:p>
            <a:pPr marL="342900" indent="-342900"/>
            <a:r>
              <a:rPr lang="en-US" sz="2400" dirty="0" smtClean="0"/>
              <a:t>	Let 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be this value, and let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= (</a:t>
            </a:r>
            <a:r>
              <a:rPr lang="en-US" sz="2400" dirty="0" smtClean="0">
                <a:solidFill>
                  <a:srgbClr val="FF0000"/>
                </a:solidFill>
              </a:rPr>
              <a:t>x’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,x’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).</a:t>
            </a:r>
          </a:p>
          <a:p>
            <a:pPr marL="342900" indent="-342900"/>
            <a:r>
              <a:rPr lang="en-US" sz="2400" dirty="0" smtClean="0"/>
              <a:t>	Then:	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-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dirty="0" smtClean="0"/>
              <a:t> </a:t>
            </a:r>
            <a:r>
              <a:rPr lang="en-US" sz="2400" dirty="0" smtClean="0"/>
              <a:t>=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err="1" smtClean="0"/>
              <a:t>-b</a:t>
            </a:r>
            <a:r>
              <a:rPr lang="en-US" sz="2400" baseline="-25000" dirty="0" err="1" smtClean="0"/>
              <a:t>k</a:t>
            </a:r>
            <a:r>
              <a:rPr lang="en-US" sz="1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</a:t>
            </a:r>
            <a:endParaRPr lang="en-US" sz="2000" baseline="-2500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marL="342900" indent="-342900"/>
            <a:r>
              <a:rPr lang="en-US" sz="2400" dirty="0" smtClean="0"/>
              <a:t>	   		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latin typeface="Calibri"/>
              </a:rPr>
              <a:t>-a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 =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-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</a:t>
            </a:r>
          </a:p>
          <a:p>
            <a:pPr marL="342900" indent="-342900"/>
            <a:r>
              <a:rPr lang="en-US" sz="2400" dirty="0" smtClean="0"/>
              <a:t>			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Z</a:t>
            </a:r>
            <a:endParaRPr lang="en-US" dirty="0" smtClean="0"/>
          </a:p>
          <a:p>
            <a:pPr marL="342900" indent="-342900"/>
            <a:endParaRPr lang="en-US" sz="2400" dirty="0" smtClean="0"/>
          </a:p>
        </p:txBody>
      </p:sp>
      <p:sp>
        <p:nvSpPr>
          <p:cNvPr id="5" name="Right Brace 4"/>
          <p:cNvSpPr/>
          <p:nvPr/>
        </p:nvSpPr>
        <p:spPr>
          <a:xfrm rot="5400000">
            <a:off x="2356338" y="3974124"/>
            <a:ext cx="221064" cy="2200589"/>
          </a:xfrm>
          <a:prstGeom prst="rightBrace">
            <a:avLst>
              <a:gd name="adj1" fmla="val 75000"/>
              <a:gd name="adj2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5556738" y="5536641"/>
            <a:ext cx="251209" cy="1055077"/>
          </a:xfrm>
          <a:prstGeom prst="rightBrace">
            <a:avLst>
              <a:gd name="adj1" fmla="val 35833"/>
              <a:gd name="adj2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58189" y="5817998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360229" y="6049107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msam10"/>
              </a:rPr>
              <a:t>¥</a:t>
            </a:r>
            <a:endParaRPr lang="en-US" sz="2400" dirty="0">
              <a:latin typeface="msam1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879679" y="3343700"/>
            <a:ext cx="3957850" cy="2279177"/>
          </a:xfrm>
          <a:custGeom>
            <a:avLst/>
            <a:gdLst>
              <a:gd name="connsiteX0" fmla="*/ 3780429 w 4105701"/>
              <a:gd name="connsiteY0" fmla="*/ 0 h 1760562"/>
              <a:gd name="connsiteX1" fmla="*/ 3643952 w 4105701"/>
              <a:gd name="connsiteY1" fmla="*/ 1201003 h 1760562"/>
              <a:gd name="connsiteX2" fmla="*/ 1009934 w 4105701"/>
              <a:gd name="connsiteY2" fmla="*/ 1255594 h 1760562"/>
              <a:gd name="connsiteX3" fmla="*/ 614149 w 4105701"/>
              <a:gd name="connsiteY3" fmla="*/ 1364777 h 1760562"/>
              <a:gd name="connsiteX4" fmla="*/ 573206 w 4105701"/>
              <a:gd name="connsiteY4" fmla="*/ 1624084 h 1760562"/>
              <a:gd name="connsiteX5" fmla="*/ 150125 w 4105701"/>
              <a:gd name="connsiteY5" fmla="*/ 1665027 h 1760562"/>
              <a:gd name="connsiteX6" fmla="*/ 0 w 4105701"/>
              <a:gd name="connsiteY6" fmla="*/ 1760562 h 1760562"/>
              <a:gd name="connsiteX0" fmla="*/ 3835020 w 4114800"/>
              <a:gd name="connsiteY0" fmla="*/ 0 h 2279177"/>
              <a:gd name="connsiteX1" fmla="*/ 3643952 w 4114800"/>
              <a:gd name="connsiteY1" fmla="*/ 1719618 h 2279177"/>
              <a:gd name="connsiteX2" fmla="*/ 1009934 w 4114800"/>
              <a:gd name="connsiteY2" fmla="*/ 1774209 h 2279177"/>
              <a:gd name="connsiteX3" fmla="*/ 614149 w 4114800"/>
              <a:gd name="connsiteY3" fmla="*/ 1883392 h 2279177"/>
              <a:gd name="connsiteX4" fmla="*/ 573206 w 4114800"/>
              <a:gd name="connsiteY4" fmla="*/ 2142699 h 2279177"/>
              <a:gd name="connsiteX5" fmla="*/ 150125 w 4114800"/>
              <a:gd name="connsiteY5" fmla="*/ 2183642 h 2279177"/>
              <a:gd name="connsiteX6" fmla="*/ 0 w 4114800"/>
              <a:gd name="connsiteY6" fmla="*/ 2279177 h 2279177"/>
              <a:gd name="connsiteX0" fmla="*/ 3835020 w 4114800"/>
              <a:gd name="connsiteY0" fmla="*/ 0 h 2279177"/>
              <a:gd name="connsiteX1" fmla="*/ 3643952 w 4114800"/>
              <a:gd name="connsiteY1" fmla="*/ 1719618 h 2279177"/>
              <a:gd name="connsiteX2" fmla="*/ 1009934 w 4114800"/>
              <a:gd name="connsiteY2" fmla="*/ 1774209 h 2279177"/>
              <a:gd name="connsiteX3" fmla="*/ 614149 w 4114800"/>
              <a:gd name="connsiteY3" fmla="*/ 1883392 h 2279177"/>
              <a:gd name="connsiteX4" fmla="*/ 573206 w 4114800"/>
              <a:gd name="connsiteY4" fmla="*/ 2142699 h 2279177"/>
              <a:gd name="connsiteX5" fmla="*/ 150125 w 4114800"/>
              <a:gd name="connsiteY5" fmla="*/ 2183642 h 2279177"/>
              <a:gd name="connsiteX6" fmla="*/ 0 w 4114800"/>
              <a:gd name="connsiteY6" fmla="*/ 2279177 h 2279177"/>
              <a:gd name="connsiteX0" fmla="*/ 3835020 w 3991970"/>
              <a:gd name="connsiteY0" fmla="*/ 0 h 2279177"/>
              <a:gd name="connsiteX1" fmla="*/ 3521122 w 3991970"/>
              <a:gd name="connsiteY1" fmla="*/ 1583140 h 2279177"/>
              <a:gd name="connsiteX2" fmla="*/ 1009934 w 3991970"/>
              <a:gd name="connsiteY2" fmla="*/ 1774209 h 2279177"/>
              <a:gd name="connsiteX3" fmla="*/ 614149 w 3991970"/>
              <a:gd name="connsiteY3" fmla="*/ 1883392 h 2279177"/>
              <a:gd name="connsiteX4" fmla="*/ 573206 w 3991970"/>
              <a:gd name="connsiteY4" fmla="*/ 2142699 h 2279177"/>
              <a:gd name="connsiteX5" fmla="*/ 150125 w 3991970"/>
              <a:gd name="connsiteY5" fmla="*/ 2183642 h 2279177"/>
              <a:gd name="connsiteX6" fmla="*/ 0 w 3991970"/>
              <a:gd name="connsiteY6" fmla="*/ 2279177 h 2279177"/>
              <a:gd name="connsiteX0" fmla="*/ 3835020 w 3957850"/>
              <a:gd name="connsiteY0" fmla="*/ 0 h 2279177"/>
              <a:gd name="connsiteX1" fmla="*/ 3521122 w 3957850"/>
              <a:gd name="connsiteY1" fmla="*/ 1583140 h 2279177"/>
              <a:gd name="connsiteX2" fmla="*/ 1214650 w 3957850"/>
              <a:gd name="connsiteY2" fmla="*/ 1746914 h 2279177"/>
              <a:gd name="connsiteX3" fmla="*/ 614149 w 3957850"/>
              <a:gd name="connsiteY3" fmla="*/ 1883392 h 2279177"/>
              <a:gd name="connsiteX4" fmla="*/ 573206 w 3957850"/>
              <a:gd name="connsiteY4" fmla="*/ 2142699 h 2279177"/>
              <a:gd name="connsiteX5" fmla="*/ 150125 w 3957850"/>
              <a:gd name="connsiteY5" fmla="*/ 2183642 h 2279177"/>
              <a:gd name="connsiteX6" fmla="*/ 0 w 3957850"/>
              <a:gd name="connsiteY6" fmla="*/ 2279177 h 2279177"/>
              <a:gd name="connsiteX0" fmla="*/ 3835020 w 3957850"/>
              <a:gd name="connsiteY0" fmla="*/ 0 h 2279177"/>
              <a:gd name="connsiteX1" fmla="*/ 3521122 w 3957850"/>
              <a:gd name="connsiteY1" fmla="*/ 1583140 h 2279177"/>
              <a:gd name="connsiteX2" fmla="*/ 1214650 w 3957850"/>
              <a:gd name="connsiteY2" fmla="*/ 1746914 h 2279177"/>
              <a:gd name="connsiteX3" fmla="*/ 614149 w 3957850"/>
              <a:gd name="connsiteY3" fmla="*/ 1883392 h 2279177"/>
              <a:gd name="connsiteX4" fmla="*/ 532263 w 3957850"/>
              <a:gd name="connsiteY4" fmla="*/ 2197290 h 2279177"/>
              <a:gd name="connsiteX5" fmla="*/ 150125 w 3957850"/>
              <a:gd name="connsiteY5" fmla="*/ 2183642 h 2279177"/>
              <a:gd name="connsiteX6" fmla="*/ 0 w 3957850"/>
              <a:gd name="connsiteY6" fmla="*/ 2279177 h 2279177"/>
              <a:gd name="connsiteX0" fmla="*/ 3835020 w 3957850"/>
              <a:gd name="connsiteY0" fmla="*/ 0 h 2279177"/>
              <a:gd name="connsiteX1" fmla="*/ 3521122 w 3957850"/>
              <a:gd name="connsiteY1" fmla="*/ 1583140 h 2279177"/>
              <a:gd name="connsiteX2" fmla="*/ 1214650 w 3957850"/>
              <a:gd name="connsiteY2" fmla="*/ 1746914 h 2279177"/>
              <a:gd name="connsiteX3" fmla="*/ 614149 w 3957850"/>
              <a:gd name="connsiteY3" fmla="*/ 1883392 h 2279177"/>
              <a:gd name="connsiteX4" fmla="*/ 625521 w 3957850"/>
              <a:gd name="connsiteY4" fmla="*/ 2142700 h 2279177"/>
              <a:gd name="connsiteX5" fmla="*/ 150125 w 3957850"/>
              <a:gd name="connsiteY5" fmla="*/ 2183642 h 2279177"/>
              <a:gd name="connsiteX6" fmla="*/ 0 w 3957850"/>
              <a:gd name="connsiteY6" fmla="*/ 2279177 h 2279177"/>
              <a:gd name="connsiteX0" fmla="*/ 3835020 w 3957850"/>
              <a:gd name="connsiteY0" fmla="*/ 0 h 2279177"/>
              <a:gd name="connsiteX1" fmla="*/ 3521122 w 3957850"/>
              <a:gd name="connsiteY1" fmla="*/ 1583140 h 2279177"/>
              <a:gd name="connsiteX2" fmla="*/ 1214650 w 3957850"/>
              <a:gd name="connsiteY2" fmla="*/ 1746914 h 2279177"/>
              <a:gd name="connsiteX3" fmla="*/ 614149 w 3957850"/>
              <a:gd name="connsiteY3" fmla="*/ 1883392 h 2279177"/>
              <a:gd name="connsiteX4" fmla="*/ 557282 w 3957850"/>
              <a:gd name="connsiteY4" fmla="*/ 2129052 h 2279177"/>
              <a:gd name="connsiteX5" fmla="*/ 150125 w 3957850"/>
              <a:gd name="connsiteY5" fmla="*/ 2183642 h 2279177"/>
              <a:gd name="connsiteX6" fmla="*/ 0 w 3957850"/>
              <a:gd name="connsiteY6" fmla="*/ 2279177 h 227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57850" h="2279177">
                <a:moveTo>
                  <a:pt x="3835020" y="0"/>
                </a:moveTo>
                <a:cubicBezTo>
                  <a:pt x="3642814" y="523164"/>
                  <a:pt x="3957850" y="1291988"/>
                  <a:pt x="3521122" y="1583140"/>
                </a:cubicBezTo>
                <a:cubicBezTo>
                  <a:pt x="3084394" y="1874292"/>
                  <a:pt x="1699146" y="1696872"/>
                  <a:pt x="1214650" y="1746914"/>
                </a:cubicBezTo>
                <a:cubicBezTo>
                  <a:pt x="730154" y="1796956"/>
                  <a:pt x="723710" y="1819702"/>
                  <a:pt x="614149" y="1883392"/>
                </a:cubicBezTo>
                <a:cubicBezTo>
                  <a:pt x="504588" y="1947082"/>
                  <a:pt x="634619" y="2079010"/>
                  <a:pt x="557282" y="2129052"/>
                </a:cubicBezTo>
                <a:cubicBezTo>
                  <a:pt x="479945" y="2179094"/>
                  <a:pt x="243005" y="2158621"/>
                  <a:pt x="150125" y="2183642"/>
                </a:cubicBezTo>
                <a:cubicBezTo>
                  <a:pt x="57245" y="2208663"/>
                  <a:pt x="0" y="2279177"/>
                  <a:pt x="0" y="2279177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6660106" y="2947916"/>
            <a:ext cx="2010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By definition of x,</a:t>
            </a:r>
            <a:b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and since 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CA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k,n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 = -1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203511" y="4148920"/>
            <a:ext cx="2715905" cy="1392071"/>
          </a:xfrm>
          <a:custGeom>
            <a:avLst/>
            <a:gdLst>
              <a:gd name="connsiteX0" fmla="*/ 2825087 w 2825087"/>
              <a:gd name="connsiteY0" fmla="*/ 0 h 1473958"/>
              <a:gd name="connsiteX1" fmla="*/ 2579427 w 2825087"/>
              <a:gd name="connsiteY1" fmla="*/ 873457 h 1473958"/>
              <a:gd name="connsiteX2" fmla="*/ 1364776 w 2825087"/>
              <a:gd name="connsiteY2" fmla="*/ 1119116 h 1473958"/>
              <a:gd name="connsiteX3" fmla="*/ 177421 w 2825087"/>
              <a:gd name="connsiteY3" fmla="*/ 1091821 h 1473958"/>
              <a:gd name="connsiteX4" fmla="*/ 300251 w 2825087"/>
              <a:gd name="connsiteY4" fmla="*/ 1473958 h 1473958"/>
              <a:gd name="connsiteX0" fmla="*/ 2674962 w 2674962"/>
              <a:gd name="connsiteY0" fmla="*/ 0 h 1473958"/>
              <a:gd name="connsiteX1" fmla="*/ 2429302 w 2674962"/>
              <a:gd name="connsiteY1" fmla="*/ 873457 h 1473958"/>
              <a:gd name="connsiteX2" fmla="*/ 1214651 w 2674962"/>
              <a:gd name="connsiteY2" fmla="*/ 1119116 h 1473958"/>
              <a:gd name="connsiteX3" fmla="*/ 218364 w 2674962"/>
              <a:gd name="connsiteY3" fmla="*/ 1078174 h 1473958"/>
              <a:gd name="connsiteX4" fmla="*/ 150126 w 2674962"/>
              <a:gd name="connsiteY4" fmla="*/ 1473958 h 1473958"/>
              <a:gd name="connsiteX0" fmla="*/ 2674962 w 2674962"/>
              <a:gd name="connsiteY0" fmla="*/ 0 h 1473958"/>
              <a:gd name="connsiteX1" fmla="*/ 2429302 w 2674962"/>
              <a:gd name="connsiteY1" fmla="*/ 873457 h 1473958"/>
              <a:gd name="connsiteX2" fmla="*/ 1351128 w 2674962"/>
              <a:gd name="connsiteY2" fmla="*/ 1091821 h 1473958"/>
              <a:gd name="connsiteX3" fmla="*/ 218364 w 2674962"/>
              <a:gd name="connsiteY3" fmla="*/ 1078174 h 1473958"/>
              <a:gd name="connsiteX4" fmla="*/ 150126 w 2674962"/>
              <a:gd name="connsiteY4" fmla="*/ 1473958 h 1473958"/>
              <a:gd name="connsiteX0" fmla="*/ 2715905 w 2715905"/>
              <a:gd name="connsiteY0" fmla="*/ 0 h 1392071"/>
              <a:gd name="connsiteX1" fmla="*/ 2429302 w 2715905"/>
              <a:gd name="connsiteY1" fmla="*/ 791570 h 1392071"/>
              <a:gd name="connsiteX2" fmla="*/ 1351128 w 2715905"/>
              <a:gd name="connsiteY2" fmla="*/ 1009934 h 1392071"/>
              <a:gd name="connsiteX3" fmla="*/ 218364 w 2715905"/>
              <a:gd name="connsiteY3" fmla="*/ 996287 h 1392071"/>
              <a:gd name="connsiteX4" fmla="*/ 150126 w 2715905"/>
              <a:gd name="connsiteY4" fmla="*/ 1392071 h 1392071"/>
              <a:gd name="connsiteX0" fmla="*/ 2715905 w 2715905"/>
              <a:gd name="connsiteY0" fmla="*/ 0 h 1392071"/>
              <a:gd name="connsiteX1" fmla="*/ 2429302 w 2715905"/>
              <a:gd name="connsiteY1" fmla="*/ 791570 h 1392071"/>
              <a:gd name="connsiteX2" fmla="*/ 1351128 w 2715905"/>
              <a:gd name="connsiteY2" fmla="*/ 1009934 h 1392071"/>
              <a:gd name="connsiteX3" fmla="*/ 218364 w 2715905"/>
              <a:gd name="connsiteY3" fmla="*/ 996287 h 1392071"/>
              <a:gd name="connsiteX4" fmla="*/ 150126 w 2715905"/>
              <a:gd name="connsiteY4" fmla="*/ 1392071 h 1392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15905" h="1392071">
                <a:moveTo>
                  <a:pt x="2715905" y="0"/>
                </a:moveTo>
                <a:cubicBezTo>
                  <a:pt x="2673823" y="411708"/>
                  <a:pt x="2656765" y="623248"/>
                  <a:pt x="2429302" y="791570"/>
                </a:cubicBezTo>
                <a:cubicBezTo>
                  <a:pt x="2201839" y="959892"/>
                  <a:pt x="1719618" y="975815"/>
                  <a:pt x="1351128" y="1009934"/>
                </a:cubicBezTo>
                <a:cubicBezTo>
                  <a:pt x="982638" y="1044053"/>
                  <a:pt x="418531" y="932598"/>
                  <a:pt x="218364" y="996287"/>
                </a:cubicBezTo>
                <a:cubicBezTo>
                  <a:pt x="18197" y="1059976"/>
                  <a:pt x="0" y="1230572"/>
                  <a:pt x="150126" y="1392071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6892122" y="3821374"/>
            <a:ext cx="207467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By definition of 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CA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CA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’x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’</a:t>
            </a:r>
            <a:r>
              <a:rPr lang="en-CA" sz="11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en-CA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CA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n</a:t>
            </a:r>
            <a:endParaRPr lang="en-CA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 animBg="1"/>
      <p:bldP spid="10" grpId="0"/>
      <p:bldP spid="11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Farkas.jpe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35636" y="0"/>
            <a:ext cx="1108364" cy="135836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041711" y="1347077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3"/>
              </a:rPr>
              <a:t>Gyula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21013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Variants of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Farkas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’ Lemma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313" y="1791854"/>
          <a:ext cx="8903855" cy="260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388"/>
                <a:gridCol w="2745699"/>
                <a:gridCol w="3038768"/>
              </a:tblGrid>
              <a:tr h="91303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The System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cmsy10"/>
                        </a:rPr>
                        <a:t>·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4000" b="0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4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dirty="0" smtClean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smtClean="0">
                          <a:latin typeface="+mn-lt"/>
                        </a:rPr>
                        <a:t>A</a:t>
                      </a:r>
                      <a:r>
                        <a:rPr lang="en-US" sz="2500" baseline="30000" dirty="0" smtClean="0">
                          <a:latin typeface="+mn-lt"/>
                        </a:rPr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A</a:t>
                      </a:r>
                      <a:r>
                        <a:rPr lang="en-US" sz="2500" baseline="30000" dirty="0" smtClean="0"/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2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cmsy10"/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msbm10"/>
                        </a:rPr>
                        <a:t>R</a:t>
                      </a:r>
                      <a:r>
                        <a:rPr lang="en-US" sz="2400" b="1" baseline="30000" dirty="0" smtClean="0">
                          <a:solidFill>
                            <a:srgbClr val="7030A0"/>
                          </a:solidFill>
                        </a:rPr>
                        <a:t>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baseline="30000" dirty="0" smtClean="0">
                        <a:latin typeface="cmsy1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A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A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>
                          <a:latin typeface="Symbol"/>
                          <a:sym typeface="Symbol"/>
                        </a:rPr>
                        <a:t>&lt;</a:t>
                      </a:r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3200400" y="3467100"/>
            <a:ext cx="2847976" cy="990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103531" y="5046223"/>
            <a:ext cx="3087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We’ll prove this one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8" idx="0"/>
            <a:endCxn id="10" idx="4"/>
          </p:cNvCxnSpPr>
          <p:nvPr/>
        </p:nvCxnSpPr>
        <p:spPr>
          <a:xfrm rot="16200000" flipV="1">
            <a:off x="4341625" y="4740464"/>
            <a:ext cx="588523" cy="22996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30144"/>
            <a:ext cx="8729220" cy="539213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satisfying </a:t>
            </a:r>
            <a:r>
              <a:rPr lang="en-US" sz="2400" dirty="0" err="1" smtClean="0"/>
              <a:t>Ax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>
                <a:latin typeface="Calibri"/>
              </a:rPr>
              <a:t>0</a:t>
            </a:r>
            <a:r>
              <a:rPr lang="en-US" sz="2400" spc="-30" dirty="0" smtClean="0"/>
              <a:t> satisfying </a:t>
            </a:r>
            <a:r>
              <a:rPr lang="en-US" sz="2400" spc="-30" dirty="0" err="1" smtClean="0">
                <a:latin typeface="Calibri"/>
              </a:rPr>
              <a:t>y</a:t>
            </a:r>
            <a:r>
              <a:rPr lang="en-US" sz="2400" spc="-30" baseline="30000" dirty="0" err="1" smtClean="0">
                <a:latin typeface="Calibri"/>
              </a:rPr>
              <a:t>T</a:t>
            </a:r>
            <a:r>
              <a:rPr lang="en-US" sz="2400" spc="-30" dirty="0" err="1" smtClean="0"/>
              <a:t>A</a:t>
            </a:r>
            <a:r>
              <a:rPr lang="en-US" sz="2400" dirty="0" smtClean="0"/>
              <a:t>=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19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6075" indent="-336550"/>
            <a:r>
              <a:rPr lang="en-US" sz="2800" b="1" dirty="0" smtClean="0"/>
              <a:t>Proof: </a:t>
            </a:r>
            <a:r>
              <a:rPr lang="en-US" sz="2400" dirty="0" smtClean="0"/>
              <a:t>Suppose x exists. Need to show y cannot exist.</a:t>
            </a:r>
          </a:p>
          <a:p>
            <a:pPr marL="346075" indent="-336550">
              <a:buNone/>
            </a:pPr>
            <a:r>
              <a:rPr lang="en-US" sz="2400" dirty="0" smtClean="0"/>
              <a:t>	Suppose y also exists. Then:</a:t>
            </a:r>
          </a:p>
          <a:p>
            <a:pPr marL="346075" indent="-336550">
              <a:buNone/>
            </a:pPr>
            <a:endParaRPr lang="en-US" sz="2400" dirty="0" smtClean="0"/>
          </a:p>
          <a:p>
            <a:pPr marL="346075" indent="-336550">
              <a:buNone/>
            </a:pPr>
            <a:endParaRPr lang="en-US" sz="2400" dirty="0" smtClean="0"/>
          </a:p>
          <a:p>
            <a:pPr marL="346075" indent="-336550">
              <a:buNone/>
            </a:pPr>
            <a:r>
              <a:rPr lang="en-US" sz="2400" dirty="0" smtClean="0"/>
              <a:t>	Contradiction! y cannot exist.</a:t>
            </a:r>
          </a:p>
        </p:txBody>
      </p:sp>
      <p:pic>
        <p:nvPicPr>
          <p:cNvPr id="4" name="Picture 3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061293" y="2472634"/>
            <a:ext cx="4261029" cy="448528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30144"/>
            <a:ext cx="8729220" cy="539213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satisfying </a:t>
            </a:r>
            <a:r>
              <a:rPr lang="en-US" sz="2400" dirty="0" err="1" smtClean="0"/>
              <a:t>Ax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>
                <a:latin typeface="Calibri"/>
              </a:rPr>
              <a:t>0</a:t>
            </a:r>
            <a:r>
              <a:rPr lang="en-US" sz="2400" spc="-30" dirty="0" smtClean="0"/>
              <a:t> satisfying </a:t>
            </a:r>
            <a:r>
              <a:rPr lang="en-US" sz="2400" spc="-30" dirty="0" err="1" smtClean="0">
                <a:latin typeface="Calibri"/>
              </a:rPr>
              <a:t>y</a:t>
            </a:r>
            <a:r>
              <a:rPr lang="en-US" sz="2400" spc="-30" baseline="30000" dirty="0" err="1" smtClean="0">
                <a:latin typeface="Calibri"/>
              </a:rPr>
              <a:t>T</a:t>
            </a:r>
            <a:r>
              <a:rPr lang="en-US" sz="2400" spc="-30" dirty="0" err="1" smtClean="0"/>
              <a:t>A</a:t>
            </a:r>
            <a:r>
              <a:rPr lang="en-US" sz="2400" dirty="0" smtClean="0"/>
              <a:t>=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19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6075" indent="-336550"/>
            <a:r>
              <a:rPr lang="en-US" sz="2800" b="1" dirty="0" smtClean="0"/>
              <a:t>Proof:</a:t>
            </a:r>
            <a:r>
              <a:rPr lang="en-US" sz="2800" dirty="0" smtClean="0"/>
              <a:t>  </a:t>
            </a:r>
            <a:r>
              <a:rPr lang="en-US" sz="2400" dirty="0" smtClean="0"/>
              <a:t>Suppose no solution x exists.</a:t>
            </a:r>
          </a:p>
          <a:p>
            <a:pPr marL="346075" indent="-336550">
              <a:buNone/>
            </a:pPr>
            <a:r>
              <a:rPr lang="en-US" sz="2400" dirty="0" smtClean="0"/>
              <a:t>	We use induction. Trivial for n=0, so let n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1.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We use Fourier-</a:t>
            </a:r>
            <a:r>
              <a:rPr lang="en-US" sz="2400" dirty="0" err="1" smtClean="0"/>
              <a:t>Motzkin</a:t>
            </a:r>
            <a:r>
              <a:rPr lang="en-US" sz="2400" dirty="0" smtClean="0"/>
              <a:t> Elimination.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Get an </a:t>
            </a:r>
            <a:r>
              <a:rPr lang="en-US" sz="2400" b="1" dirty="0" smtClean="0"/>
              <a:t>equivalent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A’x’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where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			(A’|0)=MA 	b’=Mb</a:t>
            </a:r>
            <a:br>
              <a:rPr lang="en-US" sz="2400" dirty="0" smtClean="0"/>
            </a:br>
            <a:r>
              <a:rPr lang="en-US" sz="2400" dirty="0" smtClean="0"/>
              <a:t>for some </a:t>
            </a:r>
            <a:r>
              <a:rPr lang="en-US" sz="2400" b="1" dirty="0" smtClean="0"/>
              <a:t>non-negative matrix</a:t>
            </a:r>
            <a:r>
              <a:rPr lang="en-US" sz="2400" dirty="0" smtClean="0"/>
              <a:t> 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918" y="4170878"/>
            <a:ext cx="8721969" cy="2215991"/>
          </a:xfrm>
          <a:prstGeom prst="rect">
            <a:avLst/>
          </a:prstGeom>
          <a:solidFill>
            <a:srgbClr val="FFFF99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400" b="1" dirty="0" smtClean="0"/>
              <a:t>Lemma:</a:t>
            </a:r>
            <a:r>
              <a:rPr lang="en-US" sz="2400" dirty="0" smtClean="0"/>
              <a:t> Let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= { (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>
                <a:solidFill>
                  <a:srgbClr val="0070C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0070C0"/>
                </a:solidFill>
              </a:rPr>
              <a:t>,x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 : </a:t>
            </a:r>
            <a:r>
              <a:rPr lang="en-US" sz="2400" dirty="0" err="1" smtClean="0"/>
              <a:t>A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 }. We can construct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= { (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) : </a:t>
            </a:r>
            <a:r>
              <a:rPr lang="en-US" sz="2400" dirty="0" err="1" smtClean="0"/>
              <a:t>A’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} satisfying</a:t>
            </a:r>
          </a:p>
          <a:p>
            <a:pPr marL="401638" lvl="1" indent="-401638">
              <a:buFont typeface="+mj-lt"/>
              <a:buAutoNum type="arabicParenR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is non-empty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non-empty</a:t>
            </a:r>
          </a:p>
          <a:p>
            <a:pPr marL="401638" lvl="1" indent="-401638">
              <a:buFont typeface="+mj-lt"/>
              <a:buAutoNum type="arabicParenR"/>
            </a:pPr>
            <a:r>
              <a:rPr lang="en-US" sz="2400" dirty="0" smtClean="0"/>
              <a:t> Every inequality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a </a:t>
            </a:r>
            <a:r>
              <a:rPr lang="en-US" sz="2400" b="1" dirty="0" smtClean="0"/>
              <a:t>non-negative linear combination</a:t>
            </a:r>
            <a:r>
              <a:rPr lang="en-US" sz="2400" dirty="0" smtClean="0"/>
              <a:t> of the inequalities defining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8685" y="6365836"/>
            <a:ext cx="5733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(This statement is slightly simpler than our previous lemma)</a:t>
            </a:r>
            <a:endParaRPr lang="en-C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30144"/>
            <a:ext cx="8729220" cy="659172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satisfying </a:t>
            </a:r>
            <a:r>
              <a:rPr lang="en-US" sz="2400" dirty="0" err="1" smtClean="0"/>
              <a:t>Ax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>
                <a:latin typeface="Calibri"/>
              </a:rPr>
              <a:t>0</a:t>
            </a:r>
            <a:r>
              <a:rPr lang="en-US" sz="2400" spc="-30" dirty="0" smtClean="0"/>
              <a:t> satisfying </a:t>
            </a:r>
            <a:r>
              <a:rPr lang="en-US" sz="2400" spc="-30" dirty="0" err="1" smtClean="0">
                <a:latin typeface="Calibri"/>
              </a:rPr>
              <a:t>y</a:t>
            </a:r>
            <a:r>
              <a:rPr lang="en-US" sz="2400" spc="-30" baseline="30000" dirty="0" err="1" smtClean="0">
                <a:latin typeface="Calibri"/>
              </a:rPr>
              <a:t>T</a:t>
            </a:r>
            <a:r>
              <a:rPr lang="en-US" sz="2400" spc="-30" dirty="0" err="1" smtClean="0"/>
              <a:t>A</a:t>
            </a:r>
            <a:r>
              <a:rPr lang="en-US" sz="2400" dirty="0" smtClean="0"/>
              <a:t>=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19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6075" indent="-336550"/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</a:p>
          <a:p>
            <a:pPr marL="346075" indent="-336550"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Get an equivalent system </a:t>
            </a:r>
            <a:r>
              <a:rPr lang="en-US" sz="2400" dirty="0" err="1" smtClean="0"/>
              <a:t>A’x’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where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			(A’|0)=MA 	b’=Mb</a:t>
            </a:r>
            <a:br>
              <a:rPr lang="en-US" sz="2400" dirty="0" smtClean="0"/>
            </a:br>
            <a:r>
              <a:rPr lang="en-US" sz="2400" dirty="0" smtClean="0"/>
              <a:t>for some non-negative matrix M.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We assume Ax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b has no solution, so </a:t>
            </a:r>
            <a:r>
              <a:rPr lang="en-US" sz="2400" dirty="0" err="1" smtClean="0"/>
              <a:t>A’x’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has no solution.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By induction,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y’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’=0 and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’&lt; 0.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Define </a:t>
            </a:r>
            <a:r>
              <a:rPr lang="en-US" sz="2400" dirty="0" smtClean="0">
                <a:latin typeface="Calibri"/>
              </a:rPr>
              <a:t>y=M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y’.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Then:	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,  because y’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and M non-negative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>
                <a:latin typeface="Calibri"/>
              </a:rPr>
              <a:t>			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MA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(A’|0) = 0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		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Mb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b’ &lt; 0				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9064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Solvability of Linear Equalities &amp; Inequalities</a:t>
            </a:r>
          </a:p>
          <a:p>
            <a:r>
              <a:rPr lang="en-US" sz="2800" dirty="0" err="1" smtClean="0"/>
              <a:t>Farkas</a:t>
            </a:r>
            <a:r>
              <a:rPr lang="en-US" sz="2800" dirty="0" smtClean="0"/>
              <a:t>’ Lemma</a:t>
            </a:r>
          </a:p>
          <a:p>
            <a:r>
              <a:rPr lang="en-US" sz="2800" dirty="0" smtClean="0"/>
              <a:t>Fourier-</a:t>
            </a:r>
            <a:r>
              <a:rPr lang="en-US" sz="2800" dirty="0" err="1" smtClean="0"/>
              <a:t>Motzkin</a:t>
            </a:r>
            <a:r>
              <a:rPr lang="en-US" sz="2800" dirty="0" smtClean="0"/>
              <a:t> Elimination</a:t>
            </a:r>
          </a:p>
          <a:p>
            <a:r>
              <a:rPr lang="en-US" sz="2800" dirty="0" smtClean="0"/>
              <a:t>Proof of </a:t>
            </a:r>
            <a:r>
              <a:rPr lang="en-US" sz="2800" dirty="0" err="1" smtClean="0"/>
              <a:t>Farkas</a:t>
            </a:r>
            <a:r>
              <a:rPr lang="en-US" sz="2800" dirty="0" smtClean="0"/>
              <a:t>’ Lemma</a:t>
            </a:r>
          </a:p>
          <a:p>
            <a:r>
              <a:rPr lang="en-US" sz="2800" dirty="0" smtClean="0"/>
              <a:t>Proof of Strong LP Duality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45779"/>
          </a:xfrm>
        </p:spPr>
        <p:txBody>
          <a:bodyPr>
            <a:normAutofit fontScale="90000"/>
          </a:bodyPr>
          <a:lstStyle/>
          <a:p>
            <a:r>
              <a:rPr lang="en-CA" dirty="0" err="1" smtClean="0"/>
              <a:t>Farkas</a:t>
            </a:r>
            <a:r>
              <a:rPr lang="en-CA" dirty="0" smtClean="0"/>
              <a:t>’ Lemma </a:t>
            </a:r>
            <a:r>
              <a:rPr lang="en-CA" dirty="0" smtClean="0">
                <a:latin typeface="cmsy10"/>
              </a:rPr>
              <a:t>)</a:t>
            </a:r>
            <a:r>
              <a:rPr lang="en-CA" dirty="0" smtClean="0"/>
              <a:t> Strong Duality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31304" y="1568304"/>
            <a:ext cx="8355496" cy="4810539"/>
          </a:xfrm>
        </p:spPr>
        <p:txBody>
          <a:bodyPr>
            <a:normAutofit lnSpcReduction="10000"/>
          </a:bodyPr>
          <a:lstStyle/>
          <a:p>
            <a:r>
              <a:rPr lang="en-CA" sz="2800" dirty="0" smtClean="0"/>
              <a:t>By Asst 1 Q6, if x is feasible then either:</a:t>
            </a:r>
            <a:br>
              <a:rPr lang="en-CA" sz="2800" dirty="0" smtClean="0"/>
            </a:br>
            <a:r>
              <a:rPr lang="en-CA" sz="2400" dirty="0" smtClean="0"/>
              <a:t>(1)	x is not an optimal solution</a:t>
            </a:r>
            <a:br>
              <a:rPr lang="en-CA" sz="2400" dirty="0" smtClean="0"/>
            </a:br>
            <a:r>
              <a:rPr lang="en-CA" sz="2400" dirty="0" smtClean="0"/>
              <a:t>(2)	c is a non-negative lin. comb of the constraints tight at x</a:t>
            </a:r>
          </a:p>
          <a:p>
            <a:r>
              <a:rPr lang="en-CA" sz="2800" dirty="0" smtClean="0"/>
              <a:t>More formally, (2) says:  there exists y</a:t>
            </a:r>
            <a:r>
              <a:rPr lang="en-CA" sz="2800" dirty="0" smtClean="0">
                <a:latin typeface="cmsy10"/>
              </a:rPr>
              <a:t>¸</a:t>
            </a:r>
            <a:r>
              <a:rPr lang="en-CA" sz="2800" dirty="0" smtClean="0"/>
              <a:t>0 </a:t>
            </a:r>
            <a:r>
              <a:rPr lang="en-CA" sz="2800" dirty="0" err="1" smtClean="0"/>
              <a:t>s.t</a:t>
            </a:r>
            <a:r>
              <a:rPr lang="en-CA" sz="2800" dirty="0" smtClean="0"/>
              <a:t>.</a:t>
            </a:r>
            <a:br>
              <a:rPr lang="en-CA" sz="2800" dirty="0" smtClean="0"/>
            </a:br>
            <a:r>
              <a:rPr lang="en-CA" sz="2800" dirty="0" smtClean="0"/>
              <a:t>          </a:t>
            </a:r>
            <a:r>
              <a:rPr lang="en-CA" sz="2800" dirty="0" err="1" smtClean="0">
                <a:latin typeface="Calibri"/>
              </a:rPr>
              <a:t>y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smtClean="0"/>
              <a:t> A = </a:t>
            </a:r>
            <a:r>
              <a:rPr lang="en-CA" sz="2800" dirty="0" err="1" smtClean="0">
                <a:latin typeface="Calibri"/>
              </a:rPr>
              <a:t>c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smtClean="0"/>
              <a:t>            and         </a:t>
            </a:r>
            <a:r>
              <a:rPr lang="en-CA" sz="2800" dirty="0" err="1" smtClean="0">
                <a:latin typeface="Calibri"/>
              </a:rPr>
              <a:t>y</a:t>
            </a:r>
            <a:r>
              <a:rPr lang="en-CA" sz="2800" baseline="-25000" dirty="0" err="1" smtClean="0">
                <a:latin typeface="Calibri"/>
              </a:rPr>
              <a:t>i</a:t>
            </a:r>
            <a:r>
              <a:rPr lang="en-CA" sz="2800" dirty="0" smtClean="0"/>
              <a:t>&gt;0 only when </a:t>
            </a:r>
            <a:r>
              <a:rPr lang="en-CA" sz="2800" dirty="0" err="1" smtClean="0">
                <a:latin typeface="Calibri"/>
              </a:rPr>
              <a:t>a</a:t>
            </a:r>
            <a:r>
              <a:rPr lang="en-CA" sz="2800" baseline="-25000" dirty="0" err="1" smtClean="0">
                <a:latin typeface="Calibri"/>
              </a:rPr>
              <a:t>i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= </a:t>
            </a:r>
            <a:r>
              <a:rPr lang="en-CA" sz="2800" dirty="0" smtClean="0">
                <a:latin typeface="Calibri"/>
              </a:rPr>
              <a:t>b</a:t>
            </a:r>
            <a:r>
              <a:rPr lang="en-CA" sz="2800" baseline="-25000" dirty="0" smtClean="0">
                <a:latin typeface="Calibri"/>
              </a:rPr>
              <a:t>i</a:t>
            </a:r>
            <a:r>
              <a:rPr lang="en-CA" sz="2400" baseline="-25000" dirty="0" smtClean="0">
                <a:latin typeface="Calibri"/>
              </a:rPr>
              <a:t>    </a:t>
            </a:r>
            <a:br>
              <a:rPr lang="en-CA" sz="2400" baseline="-25000" dirty="0" smtClean="0">
                <a:latin typeface="Calibri"/>
              </a:rPr>
            </a:br>
            <a:r>
              <a:rPr lang="en-CA" sz="2000" dirty="0" smtClean="0">
                <a:latin typeface="Calibri"/>
              </a:rPr>
              <a:t>                                                                                                      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CA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 = </a:t>
            </a:r>
            <a:r>
              <a:rPr lang="en-CA" sz="2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CA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 row of A)</a:t>
            </a:r>
            <a:endParaRPr lang="en-CA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CA" sz="2800" dirty="0" smtClean="0"/>
              <a:t>Suppose x is optimal for Primal.         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(i.e., (1) doesn’t hold)</a:t>
            </a:r>
            <a:r>
              <a:rPr lang="en-CA" sz="2800" dirty="0" smtClean="0"/>
              <a:t> </a:t>
            </a:r>
          </a:p>
          <a:p>
            <a:r>
              <a:rPr lang="en-CA" sz="2800" dirty="0" smtClean="0"/>
              <a:t>Then such a y exists. It is clearly feasible for Dual, and:</a:t>
            </a:r>
          </a:p>
          <a:p>
            <a:endParaRPr lang="en-CA" sz="2800" baseline="-2500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endParaRPr lang="en-CA" sz="2800" baseline="-2500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endParaRPr lang="en-CA" sz="3600" baseline="-2500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r>
              <a:rPr lang="en-CA" sz="2800" dirty="0" smtClean="0"/>
              <a:t>So x and y are both optimal				       </a:t>
            </a:r>
            <a:r>
              <a:rPr lang="en-US" sz="2800" dirty="0" smtClean="0">
                <a:latin typeface="msam10"/>
              </a:rPr>
              <a:t>¥</a:t>
            </a:r>
            <a:endParaRPr lang="en-C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947497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947497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7" name="Picture 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812545" y="787938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8" name="Picture 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6376267" y="675370"/>
            <a:ext cx="1600190" cy="1040885"/>
          </a:xfrm>
          <a:prstGeom prst="rect">
            <a:avLst/>
          </a:prstGeom>
          <a:noFill/>
          <a:ln/>
          <a:effectLst/>
        </p:spPr>
      </p:pic>
      <p:pic>
        <p:nvPicPr>
          <p:cNvPr id="9" name="Picture 8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808702" y="4806400"/>
            <a:ext cx="7701488" cy="834892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Strong Duality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1106521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7800" y="1106521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2" name="Picture 2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812545" y="946962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33" name="Picture 3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6376267" y="834394"/>
            <a:ext cx="1600190" cy="1040885"/>
          </a:xfrm>
          <a:prstGeom prst="rect">
            <a:avLst/>
          </a:prstGeom>
          <a:noFill/>
          <a:ln/>
          <a:effectLst/>
        </p:spPr>
      </p:pic>
      <p:sp>
        <p:nvSpPr>
          <p:cNvPr id="24" name="Rectangle 23"/>
          <p:cNvSpPr/>
          <p:nvPr/>
        </p:nvSpPr>
        <p:spPr>
          <a:xfrm>
            <a:off x="480291" y="1671786"/>
            <a:ext cx="812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Strong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Primal has an opt. solution x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 Dual has an opt. solution y.</a:t>
            </a:r>
            <a:br>
              <a:rPr lang="en-US" sz="2400" dirty="0" smtClean="0"/>
            </a:br>
            <a:r>
              <a:rPr lang="en-US" sz="2400" dirty="0" smtClean="0"/>
              <a:t>Furthermore, optimal values are same: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138540" y="2955234"/>
            <a:ext cx="8495414" cy="3644349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Our Goals:</a:t>
            </a:r>
          </a:p>
          <a:p>
            <a:pPr lvl="1"/>
            <a:r>
              <a:rPr lang="en-US" sz="2400" dirty="0" smtClean="0"/>
              <a:t>Understand when Primal and Dual have optimal solutions</a:t>
            </a:r>
          </a:p>
          <a:p>
            <a:pPr lvl="1"/>
            <a:r>
              <a:rPr lang="en-US" sz="2400" dirty="0" smtClean="0"/>
              <a:t>Compute those optimal solutions</a:t>
            </a:r>
          </a:p>
          <a:p>
            <a:endParaRPr lang="en-US" sz="900" dirty="0" smtClean="0"/>
          </a:p>
          <a:p>
            <a:r>
              <a:rPr lang="en-US" sz="2400" b="1" dirty="0" smtClean="0"/>
              <a:t>Combining Primal &amp; Dual into a System of Inequalities:</a:t>
            </a:r>
            <a:br>
              <a:rPr lang="en-US" sz="2400" b="1" dirty="0" smtClean="0"/>
            </a:br>
            <a:r>
              <a:rPr lang="en-US" sz="2400" dirty="0" smtClean="0"/>
              <a:t>      </a:t>
            </a:r>
            <a:r>
              <a:rPr lang="en-US" sz="1200" dirty="0" smtClean="0"/>
              <a:t> </a:t>
            </a:r>
            <a:r>
              <a:rPr lang="en-US" sz="2400" dirty="0" smtClean="0"/>
              <a:t>x is optimal for Primal and y is optimal for Dual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 </a:t>
            </a:r>
            <a:r>
              <a:rPr lang="en-US" sz="1200" dirty="0" smtClean="0"/>
              <a:t> </a:t>
            </a:r>
            <a:r>
              <a:rPr lang="en-US" sz="2400" dirty="0" smtClean="0"/>
              <a:t>x and y are solutions to these inequalities:</a:t>
            </a:r>
          </a:p>
          <a:p>
            <a:endParaRPr lang="en-US" sz="2400" dirty="0" smtClean="0"/>
          </a:p>
          <a:p>
            <a:pPr>
              <a:buNone/>
            </a:pPr>
            <a:endParaRPr lang="en-US" sz="7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Can we characterize when </a:t>
            </a:r>
            <a:r>
              <a:rPr lang="en-US" sz="2400" b="1" dirty="0" smtClean="0">
                <a:solidFill>
                  <a:srgbClr val="FF0000"/>
                </a:solidFill>
              </a:rPr>
              <a:t>systems of inequalities </a:t>
            </a:r>
            <a:r>
              <a:rPr lang="en-US" sz="2400" dirty="0" smtClean="0">
                <a:solidFill>
                  <a:srgbClr val="FF0000"/>
                </a:solidFill>
              </a:rPr>
              <a:t>are solvable?</a:t>
            </a:r>
          </a:p>
        </p:txBody>
      </p:sp>
      <p:pic>
        <p:nvPicPr>
          <p:cNvPr id="31" name="Picture 30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1702077" y="5429348"/>
            <a:ext cx="5921758" cy="366331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364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&gt;0</a:t>
            </a:r>
          </a:p>
          <a:p>
            <a:r>
              <a:rPr lang="en-US" sz="2800" b="1" dirty="0" smtClean="0"/>
              <a:t>Geometrically…</a:t>
            </a:r>
            <a:endParaRPr lang="en-US" sz="2800" b="1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542488" y="4506969"/>
            <a:ext cx="2228883" cy="213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33696" y="5085051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579" y="491002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4329" y="343960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689123" y="4970193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20700000">
            <a:off x="2719880" y="3720100"/>
            <a:ext cx="2502286" cy="1968820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38746" y="5081047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820920" y="4244884"/>
            <a:ext cx="1682270" cy="89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65399" y="5252409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41043" y="3356178"/>
            <a:ext cx="3704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span(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n</a:t>
            </a:r>
            <a:r>
              <a:rPr lang="en-US" dirty="0" smtClean="0"/>
              <a:t>) = 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4628467" y="3540844"/>
            <a:ext cx="612576" cy="2528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83653" y="5522605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3091992" y="4506012"/>
            <a:ext cx="697584" cy="43363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31736" y="4270346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68596" y="4807670"/>
            <a:ext cx="1299330" cy="27494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788817" y="445888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586899" y="4322189"/>
            <a:ext cx="820132" cy="697584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308048" y="39686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12265" y="1480008"/>
            <a:ext cx="276505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 smtClean="0">
                <a:solidFill>
                  <a:srgbClr val="0070C0"/>
                </a:solidFill>
              </a:rPr>
              <a:t>(b is in column space of A)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81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		      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(b is in column space of A)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&gt;0		</a:t>
            </a:r>
            <a:r>
              <a:rPr lang="en-US" sz="1900" dirty="0" smtClean="0">
                <a:solidFill>
                  <a:srgbClr val="0070C0"/>
                </a:solidFill>
              </a:rPr>
              <a:t>(or it is not)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endParaRPr lang="en-US" sz="2800" baseline="30000" dirty="0">
              <a:latin typeface="Calibri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824962" y="5176500"/>
            <a:ext cx="1729366" cy="3017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61977" y="5509258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72037" y="4222034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717404" y="5394400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164375">
            <a:off x="1135838" y="5250731"/>
            <a:ext cx="6147171" cy="603315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67027" y="5505254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106134" y="4916080"/>
            <a:ext cx="1178351" cy="1885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84253" y="5676616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42322" y="4534530"/>
            <a:ext cx="1989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5495828" y="4719196"/>
            <a:ext cx="546495" cy="66351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17287" y="6182482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>
            <a:endCxn id="37" idx="0"/>
          </p:cNvCxnSpPr>
          <p:nvPr/>
        </p:nvCxnSpPr>
        <p:spPr>
          <a:xfrm rot="10800000" flipV="1">
            <a:off x="2931906" y="5495828"/>
            <a:ext cx="753978" cy="27338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733775" y="576920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96877" y="5377207"/>
            <a:ext cx="1208204" cy="12961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600281" y="4920007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rot="16200000" flipV="1">
            <a:off x="2427404" y="4246773"/>
            <a:ext cx="1670116" cy="831134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09101" y="366859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4860" y="5334236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9997" y="375344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</a:t>
            </a:r>
            <a:endParaRPr lang="en-US" sz="2000" dirty="0">
              <a:solidFill>
                <a:srgbClr val="00B050"/>
              </a:solidFill>
            </a:endParaRPr>
          </a:p>
        </p:txBody>
      </p:sp>
      <p:pic>
        <p:nvPicPr>
          <p:cNvPr id="63" name="Picture 6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405136" y="2814684"/>
            <a:ext cx="3412930" cy="772881"/>
          </a:xfrm>
          <a:prstGeom prst="rect">
            <a:avLst/>
          </a:prstGeom>
          <a:noFill/>
          <a:ln/>
          <a:effectLst/>
        </p:spPr>
      </p:pic>
      <p:sp>
        <p:nvSpPr>
          <p:cNvPr id="60" name="TextBox 59"/>
          <p:cNvSpPr txBox="1"/>
          <p:nvPr/>
        </p:nvSpPr>
        <p:spPr>
          <a:xfrm>
            <a:off x="637882" y="2796617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Hyperplane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3321" y="3190186"/>
            <a:ext cx="2631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Positive open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608190" y="2309567"/>
            <a:ext cx="391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++</a:t>
            </a:r>
            <a:endParaRPr lang="en-US" sz="1600" dirty="0"/>
          </a:p>
        </p:txBody>
      </p:sp>
      <p:sp>
        <p:nvSpPr>
          <p:cNvPr id="65" name="Freeform 64"/>
          <p:cNvSpPr/>
          <p:nvPr/>
        </p:nvSpPr>
        <p:spPr>
          <a:xfrm rot="164375">
            <a:off x="589636" y="5173283"/>
            <a:ext cx="7333065" cy="788769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AFDC7E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041823" y="5269583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sz="2800" baseline="-25000" dirty="0" smtClean="0">
                <a:solidFill>
                  <a:srgbClr val="00B050"/>
                </a:solidFill>
                <a:latin typeface="Calibri"/>
              </a:rPr>
              <a:t>a,0</a:t>
            </a:r>
            <a:endParaRPr lang="en-US" sz="2400" baseline="-25000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07150" y="2309566"/>
            <a:ext cx="4139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col</a:t>
            </a:r>
            <a:r>
              <a:rPr lang="en-US" sz="2400" dirty="0" smtClean="0"/>
              <a:t>-space(A)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H</a:t>
            </a:r>
            <a:r>
              <a:rPr lang="en-US" sz="2800" baseline="-25000" dirty="0" smtClean="0"/>
              <a:t>y,0</a:t>
            </a:r>
            <a:r>
              <a:rPr lang="en-US" sz="2400" dirty="0" smtClean="0"/>
              <a:t>   but   b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H</a:t>
            </a:r>
            <a:r>
              <a:rPr lang="en-US" sz="2800" baseline="-25000" dirty="0" smtClean="0"/>
              <a:t>y,0</a:t>
            </a:r>
            <a:endParaRPr lang="en-US" sz="2400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2960019" y="4675700"/>
            <a:ext cx="1574279" cy="28274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4" grpId="0"/>
      <p:bldP spid="65" grpId="0" animBg="1"/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Ineq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829557"/>
            <a:ext cx="8729220" cy="263697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y satisfying y</a:t>
            </a:r>
            <a:r>
              <a:rPr lang="en-US" sz="2400" spc="-30" baseline="30000" dirty="0" smtClean="0"/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24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b="1" dirty="0" smtClean="0"/>
              <a:t>Geometrically…</a:t>
            </a:r>
            <a:br>
              <a:rPr lang="en-US" sz="2800" b="1" dirty="0" smtClean="0"/>
            </a:br>
            <a:r>
              <a:rPr lang="en-US" sz="2800" dirty="0" smtClean="0"/>
              <a:t>Let cone(</a:t>
            </a:r>
            <a:r>
              <a:rPr lang="en-US" sz="2800" dirty="0" smtClean="0">
                <a:latin typeface="Calibri"/>
              </a:rPr>
              <a:t>A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,…,</a:t>
            </a:r>
            <a:r>
              <a:rPr lang="en-US" sz="2800" dirty="0" smtClean="0">
                <a:latin typeface="Calibri"/>
              </a:rPr>
              <a:t>A</a:t>
            </a:r>
            <a:r>
              <a:rPr lang="en-US" sz="2800" baseline="-25000" dirty="0" smtClean="0">
                <a:latin typeface="Calibri"/>
              </a:rPr>
              <a:t>n</a:t>
            </a:r>
            <a:r>
              <a:rPr lang="en-US" sz="2800" dirty="0" smtClean="0"/>
              <a:t>) = {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5000" dirty="0" err="1" smtClean="0">
                <a:latin typeface="cmmi10"/>
              </a:rPr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x</a:t>
            </a:r>
            <a:r>
              <a:rPr lang="en-US" sz="2800" baseline="-25000" dirty="0" err="1" smtClean="0">
                <a:latin typeface="cmmi10"/>
              </a:rPr>
              <a:t>i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i</a:t>
            </a:r>
            <a:r>
              <a:rPr lang="en-US" sz="2800" dirty="0" smtClean="0"/>
              <a:t> :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  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“cone generated by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” </a:t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(Here 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is the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800" baseline="30000" dirty="0" err="1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column of A)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19717" y="4461426"/>
            <a:ext cx="1309512" cy="1366064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693" h="1074655">
                <a:moveTo>
                  <a:pt x="565608" y="1074655"/>
                </a:moveTo>
                <a:lnTo>
                  <a:pt x="0" y="179109"/>
                </a:lnTo>
                <a:lnTo>
                  <a:pt x="348792" y="0"/>
                </a:lnTo>
                <a:lnTo>
                  <a:pt x="876693" y="18853"/>
                </a:lnTo>
                <a:lnTo>
                  <a:pt x="565608" y="107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46923" y="5083387"/>
            <a:ext cx="2833278" cy="3183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332641" y="5815501"/>
            <a:ext cx="2889151" cy="509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03882" y="5454316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683" y="3477324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477216" y="5501536"/>
            <a:ext cx="1234595" cy="9271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01997" y="4751614"/>
            <a:ext cx="2138443" cy="13309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42232" y="6251059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sz="2000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2162702" y="4701659"/>
            <a:ext cx="1246236" cy="95749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838230" y="4221769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2776465" y="4827266"/>
            <a:ext cx="1475905" cy="50456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28189" y="3898231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2393944" y="4712105"/>
            <a:ext cx="1959941" cy="246865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453708" y="3543671"/>
            <a:ext cx="330861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 flipV="1">
            <a:off x="2320009" y="4802892"/>
            <a:ext cx="1521846" cy="31565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630664" y="3970132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3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2407979" y="4463419"/>
            <a:ext cx="1309512" cy="1342098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  <a:gd name="connsiteX0" fmla="*/ 565608 w 876693"/>
              <a:gd name="connsiteY0" fmla="*/ 1055802 h 1055802"/>
              <a:gd name="connsiteX1" fmla="*/ 0 w 876693"/>
              <a:gd name="connsiteY1" fmla="*/ 160256 h 1055802"/>
              <a:gd name="connsiteX2" fmla="*/ 876693 w 876693"/>
              <a:gd name="connsiteY2" fmla="*/ 0 h 1055802"/>
              <a:gd name="connsiteX3" fmla="*/ 565608 w 876693"/>
              <a:gd name="connsiteY3" fmla="*/ 1055802 h 10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6693" h="1055802">
                <a:moveTo>
                  <a:pt x="565608" y="1055802"/>
                </a:moveTo>
                <a:lnTo>
                  <a:pt x="0" y="160256"/>
                </a:lnTo>
                <a:lnTo>
                  <a:pt x="876693" y="0"/>
                </a:lnTo>
                <a:lnTo>
                  <a:pt x="565608" y="1055802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TextBox 13"/>
          <p:cNvSpPr txBox="1"/>
          <p:nvPr/>
        </p:nvSpPr>
        <p:spPr>
          <a:xfrm>
            <a:off x="5061927" y="3695551"/>
            <a:ext cx="1885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cone(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,…,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3742441" y="3914459"/>
            <a:ext cx="1347766" cy="7329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23351" y="1376313"/>
            <a:ext cx="2446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(b is in cone(A</a:t>
            </a:r>
            <a:r>
              <a:rPr lang="en-US" sz="2000" baseline="-25000" dirty="0" smtClean="0">
                <a:solidFill>
                  <a:srgbClr val="0070C0"/>
                </a:solidFill>
              </a:rPr>
              <a:t>1</a:t>
            </a:r>
            <a:r>
              <a:rPr lang="en-US" sz="2000" dirty="0" smtClean="0">
                <a:solidFill>
                  <a:srgbClr val="0070C0"/>
                </a:solidFill>
              </a:rPr>
              <a:t>,…,A</a:t>
            </a:r>
            <a:r>
              <a:rPr lang="en-US" sz="2000" baseline="-25000" dirty="0" smtClean="0">
                <a:solidFill>
                  <a:srgbClr val="0070C0"/>
                </a:solidFill>
              </a:rPr>
              <a:t>n</a:t>
            </a:r>
            <a:r>
              <a:rPr lang="en-US" sz="2000" dirty="0" smtClean="0">
                <a:solidFill>
                  <a:srgbClr val="0070C0"/>
                </a:solidFill>
              </a:rPr>
              <a:t>))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/>
      <p:bldP spid="7" grpId="0"/>
      <p:bldP spid="18" grpId="0"/>
      <p:bldP spid="37" grpId="0"/>
      <p:bldP spid="41" grpId="0"/>
      <p:bldP spid="46" grpId="0"/>
      <p:bldP spid="29" grpId="0"/>
      <p:bldP spid="31" grpId="0" animBg="1"/>
      <p:bldP spid="14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Ineq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829558"/>
            <a:ext cx="8729220" cy="252638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 is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cone(A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/>
              <a:t> satisfying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baseline="30000" dirty="0" smtClean="0">
                <a:latin typeface="Calibri"/>
              </a:rPr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2400" spc="-1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r>
              <a:rPr lang="en-US" sz="2400" dirty="0" smtClean="0"/>
              <a:t> </a:t>
            </a:r>
            <a:r>
              <a:rPr lang="en-US" sz="2000" dirty="0" smtClean="0"/>
              <a:t>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46923" y="5083387"/>
            <a:ext cx="2833278" cy="3183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332641" y="5815501"/>
            <a:ext cx="2889151" cy="509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03882" y="5454316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683" y="3477324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477216" y="5501536"/>
            <a:ext cx="1234595" cy="9271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01997" y="4751614"/>
            <a:ext cx="2138443" cy="13309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42232" y="6251059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38230" y="4221769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28189" y="3898231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250482" y="5194172"/>
            <a:ext cx="2226491" cy="621337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71044" y="4976546"/>
            <a:ext cx="330861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30664" y="3970132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3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61927" y="3695551"/>
            <a:ext cx="1885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cone(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,…,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47" name="Picture 46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421996" y="2803481"/>
            <a:ext cx="3411948" cy="796570"/>
          </a:xfrm>
          <a:prstGeom prst="rect">
            <a:avLst/>
          </a:prstGeom>
          <a:noFill/>
          <a:ln/>
          <a:effectLst/>
        </p:spPr>
      </p:pic>
      <p:cxnSp>
        <p:nvCxnSpPr>
          <p:cNvPr id="15" name="Straight Arrow Connector 14"/>
          <p:cNvCxnSpPr/>
          <p:nvPr/>
        </p:nvCxnSpPr>
        <p:spPr>
          <a:xfrm rot="10800000" flipV="1">
            <a:off x="3742441" y="3914459"/>
            <a:ext cx="1347766" cy="7329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882" y="2743884"/>
            <a:ext cx="2765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Positive closed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3321" y="3137453"/>
            <a:ext cx="2738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Negative open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22304" y="2253006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--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5190398" y="225300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+</a:t>
            </a:r>
            <a:endParaRPr lang="en-US" sz="1600" dirty="0"/>
          </a:p>
        </p:txBody>
      </p:sp>
      <p:sp>
        <p:nvSpPr>
          <p:cNvPr id="35" name="Freeform 34"/>
          <p:cNvSpPr/>
          <p:nvPr/>
        </p:nvSpPr>
        <p:spPr>
          <a:xfrm rot="20022380">
            <a:off x="-515844" y="5689494"/>
            <a:ext cx="7333065" cy="302968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AFDC7E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523348" y="4128939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sz="2800" baseline="-25000" dirty="0" smtClean="0">
                <a:solidFill>
                  <a:srgbClr val="00B050"/>
                </a:solidFill>
                <a:latin typeface="Calibri"/>
              </a:rPr>
              <a:t>y,0</a:t>
            </a:r>
            <a:endParaRPr lang="en-US" sz="2400" baseline="-25000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19717" y="4461426"/>
            <a:ext cx="1309512" cy="1366064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693" h="1074655">
                <a:moveTo>
                  <a:pt x="565608" y="1074655"/>
                </a:moveTo>
                <a:lnTo>
                  <a:pt x="0" y="179109"/>
                </a:lnTo>
                <a:lnTo>
                  <a:pt x="348792" y="0"/>
                </a:lnTo>
                <a:lnTo>
                  <a:pt x="876693" y="18853"/>
                </a:lnTo>
                <a:lnTo>
                  <a:pt x="565608" y="107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2162702" y="4701659"/>
            <a:ext cx="1246236" cy="95749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2776465" y="4827266"/>
            <a:ext cx="1475905" cy="50456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2320009" y="4802892"/>
            <a:ext cx="1521846" cy="31565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2407979" y="4463419"/>
            <a:ext cx="1309512" cy="1342098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  <a:gd name="connsiteX0" fmla="*/ 565608 w 876693"/>
              <a:gd name="connsiteY0" fmla="*/ 1055802 h 1055802"/>
              <a:gd name="connsiteX1" fmla="*/ 0 w 876693"/>
              <a:gd name="connsiteY1" fmla="*/ 160256 h 1055802"/>
              <a:gd name="connsiteX2" fmla="*/ 876693 w 876693"/>
              <a:gd name="connsiteY2" fmla="*/ 0 h 1055802"/>
              <a:gd name="connsiteX3" fmla="*/ 565608 w 876693"/>
              <a:gd name="connsiteY3" fmla="*/ 1055802 h 10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6693" h="1055802">
                <a:moveTo>
                  <a:pt x="565608" y="1055802"/>
                </a:moveTo>
                <a:lnTo>
                  <a:pt x="0" y="160256"/>
                </a:lnTo>
                <a:lnTo>
                  <a:pt x="876693" y="0"/>
                </a:lnTo>
                <a:lnTo>
                  <a:pt x="565608" y="1055802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0" name="TextBox 39"/>
          <p:cNvSpPr txBox="1"/>
          <p:nvPr/>
        </p:nvSpPr>
        <p:spPr>
          <a:xfrm>
            <a:off x="2988297" y="2258608"/>
            <a:ext cx="4340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</a:rPr>
              <a:t>cone(A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Symbol"/>
                <a:sym typeface="Symbol"/>
              </a:rPr>
              <a:t>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n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Calibri"/>
              </a:rPr>
              <a:t>H</a:t>
            </a:r>
            <a:r>
              <a:rPr lang="en-US" sz="2400" baseline="-25000" dirty="0" smtClean="0">
                <a:latin typeface="Calibri"/>
              </a:rPr>
              <a:t>y,0</a:t>
            </a:r>
            <a:r>
              <a:rPr lang="en-US" sz="2400" dirty="0" smtClean="0"/>
              <a:t>   but   b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y,0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5924402" y="1772240"/>
            <a:ext cx="306372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spc="-100" dirty="0" smtClean="0">
                <a:solidFill>
                  <a:srgbClr val="00B050"/>
                </a:solidFill>
              </a:rPr>
              <a:t>(y gives a </a:t>
            </a:r>
            <a:r>
              <a:rPr lang="en-US" sz="1900" b="1" spc="-100" dirty="0" smtClean="0">
                <a:solidFill>
                  <a:srgbClr val="00B050"/>
                </a:solidFill>
              </a:rPr>
              <a:t>separating </a:t>
            </a:r>
            <a:r>
              <a:rPr lang="en-US" sz="1900" b="1" spc="-100" dirty="0" err="1" smtClean="0">
                <a:solidFill>
                  <a:srgbClr val="00B050"/>
                </a:solidFill>
              </a:rPr>
              <a:t>hyperplane</a:t>
            </a:r>
            <a:r>
              <a:rPr lang="en-US" sz="1900" spc="-100" dirty="0" smtClean="0">
                <a:solidFill>
                  <a:srgbClr val="00B050"/>
                </a:solidFill>
              </a:rPr>
              <a:t>)</a:t>
            </a:r>
            <a:endParaRPr lang="en-US" sz="1900" dirty="0">
              <a:solidFill>
                <a:srgbClr val="00B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08905" y="369802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</a:t>
            </a:r>
            <a:endParaRPr lang="en-US" sz="2000" dirty="0">
              <a:solidFill>
                <a:srgbClr val="00B05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1788097" y="4335615"/>
            <a:ext cx="1976394" cy="98982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3" grpId="0"/>
      <p:bldP spid="34" grpId="0"/>
      <p:bldP spid="35" grpId="0" animBg="1"/>
      <p:bldP spid="38" grpId="0"/>
      <p:bldP spid="42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827001"/>
            <a:ext cx="8729220" cy="539213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 is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cone(A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/>
              <a:t> satisfying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baseline="30000" dirty="0" smtClean="0">
                <a:latin typeface="Calibri"/>
              </a:rPr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  </a:t>
            </a:r>
            <a:r>
              <a:rPr lang="en-US" sz="2400" spc="-30" dirty="0" smtClean="0">
                <a:solidFill>
                  <a:srgbClr val="0070C0"/>
                </a:solidFill>
              </a:rPr>
              <a:t> </a:t>
            </a:r>
            <a:r>
              <a:rPr lang="en-US" sz="1900" spc="-100" dirty="0" smtClean="0">
                <a:solidFill>
                  <a:schemeClr val="bg1">
                    <a:lumMod val="50000"/>
                  </a:schemeClr>
                </a:solidFill>
              </a:rPr>
              <a:t>(y gives a “separating </a:t>
            </a:r>
            <a:r>
              <a:rPr lang="en-US" sz="1900" spc="-100" dirty="0" err="1" smtClean="0">
                <a:solidFill>
                  <a:schemeClr val="bg1">
                    <a:lumMod val="50000"/>
                  </a:schemeClr>
                </a:solidFill>
              </a:rPr>
              <a:t>hyperplane</a:t>
            </a:r>
            <a:r>
              <a:rPr lang="en-US" sz="1900" spc="-100" dirty="0" smtClean="0">
                <a:solidFill>
                  <a:schemeClr val="bg1">
                    <a:lumMod val="50000"/>
                  </a:schemeClr>
                </a:solidFill>
              </a:rPr>
              <a:t>”)</a:t>
            </a:r>
            <a:endParaRPr lang="en-US" sz="800" dirty="0" smtClean="0"/>
          </a:p>
          <a:p>
            <a:pPr marL="338138" indent="-338138"/>
            <a:endParaRPr lang="en-US" sz="1100" dirty="0" smtClean="0"/>
          </a:p>
          <a:p>
            <a:pPr marL="338138" indent="-338138"/>
            <a:r>
              <a:rPr lang="en-US" sz="2800" dirty="0" smtClean="0"/>
              <a:t>This is called </a:t>
            </a:r>
            <a:r>
              <a:rPr lang="en-US" sz="2800" b="1" dirty="0" smtClean="0">
                <a:solidFill>
                  <a:srgbClr val="FF0000"/>
                </a:solidFill>
              </a:rPr>
              <a:t>“</a:t>
            </a:r>
            <a:r>
              <a:rPr lang="en-US" sz="2800" b="1" dirty="0" err="1" smtClean="0">
                <a:solidFill>
                  <a:srgbClr val="FF0000"/>
                </a:solidFill>
              </a:rPr>
              <a:t>Farkas</a:t>
            </a:r>
            <a:r>
              <a:rPr lang="en-US" sz="2800" b="1" dirty="0" smtClean="0">
                <a:solidFill>
                  <a:srgbClr val="FF0000"/>
                </a:solidFill>
              </a:rPr>
              <a:t>’ Lemma”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It has many interesting proofs.</a:t>
            </a:r>
          </a:p>
          <a:p>
            <a:pPr marL="1138238" lvl="2" indent="-338138">
              <a:spcBef>
                <a:spcPts val="0"/>
              </a:spcBef>
            </a:pPr>
            <a:r>
              <a:rPr lang="en-US" sz="2100" dirty="0" smtClean="0"/>
              <a:t>There are 3 proofs in Ch. 6 of </a:t>
            </a:r>
            <a:r>
              <a:rPr lang="en-US" sz="2100" dirty="0" err="1" smtClean="0"/>
              <a:t>Matousek</a:t>
            </a:r>
            <a:r>
              <a:rPr lang="en-US" sz="2100" dirty="0" smtClean="0"/>
              <a:t>-Gartner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It is “equivalent” to strong duality for LP.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There are several “equivalent” versions of it.</a:t>
            </a:r>
          </a:p>
        </p:txBody>
      </p:sp>
      <p:pic>
        <p:nvPicPr>
          <p:cNvPr id="40" name="Picture 39" descr="Farkas.jpe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98327" y="2249478"/>
            <a:ext cx="1533235" cy="187907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663020" y="4136459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2"/>
              </a:rPr>
              <a:t>Gyula</a:t>
            </a:r>
            <a:r>
              <a:rPr lang="en-US" sz="1400" dirty="0" smtClean="0">
                <a:hlinkClick r:id="rId2"/>
              </a:rPr>
              <a:t> </a:t>
            </a:r>
            <a:r>
              <a:rPr lang="en-US" sz="1400" dirty="0" err="1" smtClean="0">
                <a:hlinkClick r:id="rId2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Systems of 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Ineq</a:t>
            </a: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ualities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Farkas.jpe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35636" y="0"/>
            <a:ext cx="1108364" cy="135836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041711" y="1347077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3"/>
              </a:rPr>
              <a:t>Gyula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21013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Variants of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Farkas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’ Lemma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313" y="1791854"/>
          <a:ext cx="8903855" cy="260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388"/>
                <a:gridCol w="2745699"/>
                <a:gridCol w="3038768"/>
              </a:tblGrid>
              <a:tr h="91303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The System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cmsy10"/>
                        </a:rPr>
                        <a:t>·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4000" b="0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4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dirty="0" smtClean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smtClean="0">
                          <a:latin typeface="+mn-lt"/>
                        </a:rPr>
                        <a:t>A</a:t>
                      </a:r>
                      <a:r>
                        <a:rPr lang="en-US" sz="2500" baseline="30000" dirty="0" smtClean="0">
                          <a:latin typeface="+mn-lt"/>
                        </a:rPr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A</a:t>
                      </a:r>
                      <a:r>
                        <a:rPr lang="en-US" sz="2500" baseline="30000" dirty="0" smtClean="0"/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2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cmsy10"/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msbm10"/>
                        </a:rPr>
                        <a:t>R</a:t>
                      </a:r>
                      <a:r>
                        <a:rPr lang="en-US" sz="2400" b="1" baseline="30000" dirty="0" smtClean="0">
                          <a:solidFill>
                            <a:srgbClr val="7030A0"/>
                          </a:solidFill>
                        </a:rPr>
                        <a:t>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baseline="30000" dirty="0" smtClean="0">
                        <a:latin typeface="cmsy1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A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A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>
                          <a:latin typeface="Symbol"/>
                          <a:sym typeface="Symbol"/>
                        </a:rPr>
                        <a:t>&lt;</a:t>
                      </a:r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5991225" y="3457575"/>
            <a:ext cx="3038475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69752" y="5839838"/>
            <a:ext cx="7428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This is the simple lemma on systems of </a:t>
            </a:r>
            <a:r>
              <a:rPr lang="en-US" sz="2800" b="1" dirty="0" smtClean="0">
                <a:solidFill>
                  <a:srgbClr val="FF0000"/>
                </a:solidFill>
              </a:rPr>
              <a:t>eq</a:t>
            </a:r>
            <a:r>
              <a:rPr lang="en-US" sz="2800" dirty="0" smtClean="0">
                <a:solidFill>
                  <a:srgbClr val="FF0000"/>
                </a:solidFill>
              </a:rPr>
              <a:t>ualities 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>
            <a:stCxn id="11" idx="0"/>
            <a:endCxn id="10" idx="3"/>
          </p:cNvCxnSpPr>
          <p:nvPr/>
        </p:nvCxnSpPr>
        <p:spPr>
          <a:xfrm rot="5400000" flipH="1" flipV="1">
            <a:off x="4891753" y="4295391"/>
            <a:ext cx="1536733" cy="155216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989363" y="2521085"/>
            <a:ext cx="6130319" cy="1960394"/>
          </a:xfrm>
          <a:custGeom>
            <a:avLst/>
            <a:gdLst>
              <a:gd name="connsiteX0" fmla="*/ 2699425 w 6584003"/>
              <a:gd name="connsiteY0" fmla="*/ 212387 h 1973094"/>
              <a:gd name="connsiteX1" fmla="*/ 452336 w 6584003"/>
              <a:gd name="connsiteY1" fmla="*/ 251298 h 1973094"/>
              <a:gd name="connsiteX2" fmla="*/ 413425 w 6584003"/>
              <a:gd name="connsiteY2" fmla="*/ 1720175 h 1973094"/>
              <a:gd name="connsiteX3" fmla="*/ 2932889 w 6584003"/>
              <a:gd name="connsiteY3" fmla="*/ 1768813 h 1973094"/>
              <a:gd name="connsiteX4" fmla="*/ 3039893 w 6584003"/>
              <a:gd name="connsiteY4" fmla="*/ 1029511 h 1973094"/>
              <a:gd name="connsiteX5" fmla="*/ 5851187 w 6584003"/>
              <a:gd name="connsiteY5" fmla="*/ 912779 h 1973094"/>
              <a:gd name="connsiteX6" fmla="*/ 6055467 w 6584003"/>
              <a:gd name="connsiteY6" fmla="*/ 192932 h 1973094"/>
              <a:gd name="connsiteX7" fmla="*/ 2699425 w 6584003"/>
              <a:gd name="connsiteY7" fmla="*/ 212387 h 1973094"/>
              <a:gd name="connsiteX0" fmla="*/ 2699425 w 6584003"/>
              <a:gd name="connsiteY0" fmla="*/ 212387 h 1973094"/>
              <a:gd name="connsiteX1" fmla="*/ 452336 w 6584003"/>
              <a:gd name="connsiteY1" fmla="*/ 251298 h 1973094"/>
              <a:gd name="connsiteX2" fmla="*/ 413425 w 6584003"/>
              <a:gd name="connsiteY2" fmla="*/ 1720175 h 1973094"/>
              <a:gd name="connsiteX3" fmla="*/ 2932889 w 6584003"/>
              <a:gd name="connsiteY3" fmla="*/ 1768813 h 1973094"/>
              <a:gd name="connsiteX4" fmla="*/ 3291191 w 6584003"/>
              <a:gd name="connsiteY4" fmla="*/ 1029511 h 1973094"/>
              <a:gd name="connsiteX5" fmla="*/ 5851187 w 6584003"/>
              <a:gd name="connsiteY5" fmla="*/ 912779 h 1973094"/>
              <a:gd name="connsiteX6" fmla="*/ 6055467 w 6584003"/>
              <a:gd name="connsiteY6" fmla="*/ 192932 h 1973094"/>
              <a:gd name="connsiteX7" fmla="*/ 2699425 w 6584003"/>
              <a:gd name="connsiteY7" fmla="*/ 212387 h 1973094"/>
              <a:gd name="connsiteX0" fmla="*/ 2686302 w 6570880"/>
              <a:gd name="connsiteY0" fmla="*/ 212387 h 1960394"/>
              <a:gd name="connsiteX1" fmla="*/ 439213 w 6570880"/>
              <a:gd name="connsiteY1" fmla="*/ 251298 h 1960394"/>
              <a:gd name="connsiteX2" fmla="*/ 400302 w 6570880"/>
              <a:gd name="connsiteY2" fmla="*/ 1720175 h 1960394"/>
              <a:gd name="connsiteX3" fmla="*/ 2841026 w 6570880"/>
              <a:gd name="connsiteY3" fmla="*/ 1692613 h 1960394"/>
              <a:gd name="connsiteX4" fmla="*/ 3278068 w 6570880"/>
              <a:gd name="connsiteY4" fmla="*/ 1029511 h 1960394"/>
              <a:gd name="connsiteX5" fmla="*/ 5838064 w 6570880"/>
              <a:gd name="connsiteY5" fmla="*/ 912779 h 1960394"/>
              <a:gd name="connsiteX6" fmla="*/ 6042344 w 6570880"/>
              <a:gd name="connsiteY6" fmla="*/ 192932 h 1960394"/>
              <a:gd name="connsiteX7" fmla="*/ 2686302 w 6570880"/>
              <a:gd name="connsiteY7" fmla="*/ 212387 h 1960394"/>
              <a:gd name="connsiteX0" fmla="*/ 2686302 w 6334661"/>
              <a:gd name="connsiteY0" fmla="*/ 212387 h 1960394"/>
              <a:gd name="connsiteX1" fmla="*/ 439213 w 6334661"/>
              <a:gd name="connsiteY1" fmla="*/ 251298 h 1960394"/>
              <a:gd name="connsiteX2" fmla="*/ 400302 w 6334661"/>
              <a:gd name="connsiteY2" fmla="*/ 1720175 h 1960394"/>
              <a:gd name="connsiteX3" fmla="*/ 2841026 w 6334661"/>
              <a:gd name="connsiteY3" fmla="*/ 1692613 h 1960394"/>
              <a:gd name="connsiteX4" fmla="*/ 3278068 w 6334661"/>
              <a:gd name="connsiteY4" fmla="*/ 1029511 h 1960394"/>
              <a:gd name="connsiteX5" fmla="*/ 5838064 w 6334661"/>
              <a:gd name="connsiteY5" fmla="*/ 912779 h 1960394"/>
              <a:gd name="connsiteX6" fmla="*/ 5806125 w 6334661"/>
              <a:gd name="connsiteY6" fmla="*/ 269132 h 1960394"/>
              <a:gd name="connsiteX7" fmla="*/ 2686302 w 6334661"/>
              <a:gd name="connsiteY7" fmla="*/ 212387 h 196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34661" h="1960394">
                <a:moveTo>
                  <a:pt x="2686302" y="212387"/>
                </a:moveTo>
                <a:cubicBezTo>
                  <a:pt x="1791817" y="209415"/>
                  <a:pt x="820213" y="0"/>
                  <a:pt x="439213" y="251298"/>
                </a:cubicBezTo>
                <a:cubicBezTo>
                  <a:pt x="58213" y="502596"/>
                  <a:pt x="0" y="1479956"/>
                  <a:pt x="400302" y="1720175"/>
                </a:cubicBezTo>
                <a:cubicBezTo>
                  <a:pt x="800604" y="1960394"/>
                  <a:pt x="2361398" y="1807724"/>
                  <a:pt x="2841026" y="1692613"/>
                </a:cubicBezTo>
                <a:cubicBezTo>
                  <a:pt x="3320654" y="1577502"/>
                  <a:pt x="2778562" y="1159483"/>
                  <a:pt x="3278068" y="1029511"/>
                </a:cubicBezTo>
                <a:cubicBezTo>
                  <a:pt x="3777574" y="899539"/>
                  <a:pt x="5416721" y="1039509"/>
                  <a:pt x="5838064" y="912779"/>
                </a:cubicBezTo>
                <a:cubicBezTo>
                  <a:pt x="6259407" y="786049"/>
                  <a:pt x="6334661" y="392349"/>
                  <a:pt x="5806125" y="269132"/>
                </a:cubicBezTo>
                <a:cubicBezTo>
                  <a:pt x="5277589" y="145915"/>
                  <a:pt x="3580787" y="215359"/>
                  <a:pt x="2686302" y="212387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22281" y="4779523"/>
            <a:ext cx="39259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These are all “equivalent”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(each can be proved using another)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8" idx="0"/>
            <a:endCxn id="16" idx="2"/>
          </p:cNvCxnSpPr>
          <p:nvPr/>
        </p:nvCxnSpPr>
        <p:spPr>
          <a:xfrm rot="5400000" flipH="1" flipV="1">
            <a:off x="2761872" y="4164644"/>
            <a:ext cx="538263" cy="691497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6" grpId="0" animBg="1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c \transpose x = y^T A x &#10; = \sum_{i \::\: y_i&gt;0} y_i (A x)_i &#10; = \sum_{i \::\: y_i&gt;0} y_i b_i &#10; = y \transpose b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12"/>
  <p:tag name="PICTUREFILESIZE" val="1418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 Ax \leq b  \qquad A\transpose y = c  \qquad y \geq 0 \qquad c \transpose x \geq b \transpose y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94"/>
  <p:tag name="PICTUREFILESIZE" val="896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 &amp;~=~ \setst{ x \in \bR^n }{ a \transpose x = b } \\&#10;H_{a,b}^{++} &amp;~=~ \setst{ x \in \bR^n }{ a \transpose x &gt; b }&#10;\end{align*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37"/>
  <p:tag name="PICTUREFILESIZE" val="1555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^{+} &amp;~=~ \setst{ x \in \bR^n }{ a \transpose x \geq b } \\&#10;H_{a,b}^{--} &amp;~=~ \setst{ x \in \bR^n }{ a \transpose x &lt; b }&#10;\end{align*}&#10;\end{document}&#10;"/>
  <p:tag name="FILENAME" val="TP_tmp"/>
  <p:tag name="FORMAT" val="png16m"/>
  <p:tag name="RES" val="1200"/>
  <p:tag name="BLEND" val="0"/>
  <p:tag name="TRANSPARENT" val="1"/>
  <p:tag name="TBUG" val="0"/>
  <p:tag name="ALLOWFS" val="0"/>
  <p:tag name="ORIGWIDTH" val="137"/>
  <p:tag name="PICTUREFILESIZE" val="1599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 0 = 0 x = y \transpose A x \leq y \transpose b &lt; 0 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14"/>
  <p:tag name="PICTUREFILESIZE" val="661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bg1">
              <a:lumMod val="50000"/>
            </a:schemeClr>
          </a:solidFill>
          <a:headEnd type="none" w="med" len="med"/>
          <a:tailEnd type="triangl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7969</TotalTime>
  <Words>868</Words>
  <Application>Microsoft Office PowerPoint</Application>
  <PresentationFormat>On-screen Show (4:3)</PresentationFormat>
  <Paragraphs>282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msam10</vt:lpstr>
      <vt:lpstr>Office Theme</vt:lpstr>
      <vt:lpstr>C&amp;O 355 Mathematical Programming Fall 2010 Lecture 4</vt:lpstr>
      <vt:lpstr>Outline</vt:lpstr>
      <vt:lpstr>Strong Duality</vt:lpstr>
      <vt:lpstr>Systems of Equalities</vt:lpstr>
      <vt:lpstr>Systems of Equalities</vt:lpstr>
      <vt:lpstr>Systems of Inequalities</vt:lpstr>
      <vt:lpstr>Systems of Inequalities</vt:lpstr>
      <vt:lpstr>Slide 8</vt:lpstr>
      <vt:lpstr>Slide 9</vt:lpstr>
      <vt:lpstr>Slide 10</vt:lpstr>
      <vt:lpstr>Slide 11</vt:lpstr>
      <vt:lpstr>2D System of Inequalities</vt:lpstr>
      <vt:lpstr>Fourier-Motzkin Elimination</vt:lpstr>
      <vt:lpstr>Slide 14</vt:lpstr>
      <vt:lpstr>Slide 15</vt:lpstr>
      <vt:lpstr>Slide 16</vt:lpstr>
      <vt:lpstr>Slide 17</vt:lpstr>
      <vt:lpstr>Slide 18</vt:lpstr>
      <vt:lpstr>Slide 19</vt:lpstr>
      <vt:lpstr>Farkas’ Lemma ) Strong Duality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517</cp:revision>
  <dcterms:created xsi:type="dcterms:W3CDTF">2009-09-16T13:05:29Z</dcterms:created>
  <dcterms:modified xsi:type="dcterms:W3CDTF">2010-10-06T14:14:57Z</dcterms:modified>
</cp:coreProperties>
</file>