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327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9" r:id="rId12"/>
    <p:sldId id="311" r:id="rId13"/>
    <p:sldId id="313" r:id="rId14"/>
    <p:sldId id="314" r:id="rId15"/>
    <p:sldId id="315" r:id="rId16"/>
    <p:sldId id="316" r:id="rId17"/>
    <p:sldId id="318" r:id="rId18"/>
    <p:sldId id="320" r:id="rId19"/>
    <p:sldId id="321" r:id="rId20"/>
    <p:sldId id="322" r:id="rId21"/>
    <p:sldId id="323" r:id="rId22"/>
    <p:sldId id="324" r:id="rId23"/>
    <p:sldId id="325" r:id="rId24"/>
    <p:sldId id="326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MR10" pitchFamily="34" charset="0"/>
      <p:regular r:id="rId31"/>
    </p:embeddedFont>
    <p:embeddedFont>
      <p:font typeface="CMMI10" pitchFamily="34" charset="0"/>
      <p:regular r:id="rId32"/>
    </p:embeddedFont>
    <p:embeddedFont>
      <p:font typeface="CMSY10ORIG" pitchFamily="34" charset="0"/>
      <p:regular r:id="rId33"/>
    </p:embeddedFont>
    <p:embeddedFont>
      <p:font typeface="CMSS8" pitchFamily="34" charset="0"/>
      <p:regular r:id="rId34"/>
    </p:embeddedFont>
    <p:embeddedFont>
      <p:font typeface="CMMI7" pitchFamily="34" charset="0"/>
      <p:regular r:id="rId35"/>
    </p:embeddedFont>
    <p:embeddedFont>
      <p:font typeface="CMEX10" pitchFamily="34" charset="0"/>
      <p:regular r:id="rId36"/>
    </p:embeddedFont>
    <p:embeddedFont>
      <p:font typeface="CMR7" pitchFamily="34" charset="0"/>
      <p:regular r:id="rId37"/>
    </p:embeddedFont>
    <p:embeddedFont>
      <p:font typeface="MSBM10" pitchFamily="34" charset="0"/>
      <p:regular r:id="rId38"/>
    </p:embeddedFont>
    <p:embeddedFont>
      <p:font typeface="CMSY7" pitchFamily="34" charset="0"/>
      <p:regular r:id="rId39"/>
    </p:embeddedFont>
    <p:embeddedFont>
      <p:font typeface="CMMI5" pitchFamily="34" charset="0"/>
      <p:regular r:id="rId40"/>
    </p:embeddedFont>
    <p:embeddedFont>
      <p:font typeface="cmsy10" pitchFamily="34" charset="0"/>
      <p:regular r:id="rId41"/>
    </p:embeddedFont>
    <p:embeddedFont>
      <p:font typeface="msam10" pitchFamily="34" charset="0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8" autoAdjust="0"/>
  </p:normalViewPr>
  <p:slideViewPr>
    <p:cSldViewPr>
      <p:cViewPr>
        <p:scale>
          <a:sx n="80" d="100"/>
          <a:sy n="80" d="100"/>
        </p:scale>
        <p:origin x="-30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Cunningham-Lewis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Thm</a:t>
            </a:r>
            <a:r>
              <a:rPr lang="en-CA" baseline="0" dirty="0" smtClean="0"/>
              <a:t> 2.6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Cunningham-Lewis Section 2.3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Note: This is not quite the same as what appears in Cunningham-Lewis Section 2.2 because</a:t>
            </a:r>
            <a:r>
              <a:rPr lang="en-CA" baseline="0" dirty="0" smtClean="0"/>
              <a:t> </a:t>
            </a:r>
            <a:r>
              <a:rPr lang="en-CA" dirty="0" smtClean="0"/>
              <a:t>they also assume x &gt;= 0.</a:t>
            </a:r>
            <a:r>
              <a:rPr lang="en-CA" baseline="0" dirty="0" smtClean="0"/>
              <a:t> In that case, you can relax the condition “\</a:t>
            </a:r>
            <a:r>
              <a:rPr lang="en-CA" baseline="0" dirty="0" err="1" smtClean="0"/>
              <a:t>sum_i</a:t>
            </a:r>
            <a:r>
              <a:rPr lang="en-CA" baseline="0" dirty="0" smtClean="0"/>
              <a:t> \</a:t>
            </a:r>
            <a:r>
              <a:rPr lang="en-CA" baseline="0" dirty="0" err="1" smtClean="0"/>
              <a:t>lambda_i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a_i</a:t>
            </a:r>
            <a:r>
              <a:rPr lang="en-CA" baseline="0" dirty="0" smtClean="0"/>
              <a:t> = c” to“\</a:t>
            </a:r>
            <a:r>
              <a:rPr lang="en-CA" baseline="0" dirty="0" err="1" smtClean="0"/>
              <a:t>sum_i</a:t>
            </a:r>
            <a:r>
              <a:rPr lang="en-CA" baseline="0" dirty="0" smtClean="0"/>
              <a:t> \</a:t>
            </a:r>
            <a:r>
              <a:rPr lang="en-CA" baseline="0" dirty="0" err="1" smtClean="0"/>
              <a:t>lambda_i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a_i</a:t>
            </a:r>
            <a:r>
              <a:rPr lang="en-CA" baseline="0" dirty="0" smtClean="0"/>
              <a:t> &lt;= c”. See “Rules for Duals” below.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Cunningham-Lewis Prop 2.1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Cunningham-Lewis </a:t>
            </a:r>
            <a:r>
              <a:rPr lang="en-CA" dirty="0" err="1" smtClean="0"/>
              <a:t>Cor</a:t>
            </a:r>
            <a:r>
              <a:rPr lang="en-CA" dirty="0" smtClean="0"/>
              <a:t> 2.2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Textbook Section 3.2.</a:t>
            </a:r>
            <a:r>
              <a:rPr lang="en-US" baseline="0" dirty="0" smtClean="0"/>
              <a:t> </a:t>
            </a:r>
            <a:r>
              <a:rPr lang="en-US" dirty="0" smtClean="0"/>
              <a:t>We will probably do the proof in Section 8.2 (Theorem 8.2.2).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Matousek</a:t>
            </a:r>
            <a:r>
              <a:rPr lang="en-US" dirty="0" smtClean="0"/>
              <a:t>-Gartner Section 3.2</a:t>
            </a:r>
            <a:r>
              <a:rPr lang="en-US" baseline="0" dirty="0" smtClean="0"/>
              <a:t> and Cunningham-Lewis Section 4.5.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See Cunningham-Lewis </a:t>
            </a:r>
            <a:r>
              <a:rPr lang="en-CA" dirty="0" err="1" smtClean="0"/>
              <a:t>Thm</a:t>
            </a:r>
            <a:r>
              <a:rPr lang="en-CA" dirty="0" smtClean="0"/>
              <a:t> 2.5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Cunningham-Lewis (2.10)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://www.math.uwaterloo.ca/~harvey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15.xml"/><Relationship Id="rId10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2.xml"/><Relationship Id="rId7" Type="http://schemas.openxmlformats.org/officeDocument/2006/relationships/image" Target="../media/image1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http://www.math.uwaterloo.ca/~harvey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u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878" y="0"/>
            <a:ext cx="76662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629400"/>
            <a:ext cx="3902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>
                <a:solidFill>
                  <a:schemeClr val="bg1">
                    <a:lumMod val="85000"/>
                  </a:schemeClr>
                </a:solidFill>
              </a:rPr>
              <a:t>Image: http://www.flickr.com/photos/singapore2010/4902039196/</a:t>
            </a:r>
            <a:endParaRPr lang="en-CA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C&amp;O 355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Mathematical Programming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Fall 2010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Lecture </a:t>
            </a:r>
            <a:r>
              <a:rPr lang="en-US" b="1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19200" y="5867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hlinkClick r:id="rId5"/>
              </a:rPr>
              <a:t>N. Harvey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562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Duality: Algebraic View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574" y="1809750"/>
            <a:ext cx="82581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To get upper bound on objective function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, need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50000" dirty="0" err="1" smtClean="0">
                <a:latin typeface="cmmi10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-50000" dirty="0" err="1" smtClean="0">
                <a:latin typeface="cmmi10"/>
              </a:rPr>
              <a:t>i</a:t>
            </a:r>
            <a:r>
              <a:rPr lang="en-US" sz="2400" dirty="0" err="1" smtClean="0"/>
              <a:t>a</a:t>
            </a:r>
            <a:r>
              <a:rPr lang="en-US" sz="2400" baseline="-50000" dirty="0" err="1" smtClean="0"/>
              <a:t>i</a:t>
            </a:r>
            <a:r>
              <a:rPr lang="en-US" sz="2800" dirty="0" smtClean="0"/>
              <a:t>)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latin typeface="Calibri"/>
              </a:rPr>
              <a:t>c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Calibri"/>
              </a:rPr>
              <a:t>Want best upper bound 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>
                <a:latin typeface="Calibri"/>
              </a:rPr>
              <a:t>  want to minimize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50000" dirty="0" err="1" smtClean="0">
                <a:latin typeface="cmmi10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-50000" dirty="0" err="1" smtClean="0">
                <a:latin typeface="cmmi10"/>
              </a:rPr>
              <a:t>i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i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71750" y="2905125"/>
            <a:ext cx="401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We can write this as an LP too!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613519" y="917575"/>
            <a:ext cx="3707408" cy="685711"/>
          </a:xfrm>
          <a:prstGeom prst="rect">
            <a:avLst/>
          </a:prstGeom>
          <a:noFill/>
          <a:ln/>
          <a:effectLst/>
        </p:spPr>
      </p:pic>
      <p:sp>
        <p:nvSpPr>
          <p:cNvPr id="14" name="Rectangle 13"/>
          <p:cNvSpPr/>
          <p:nvPr/>
        </p:nvSpPr>
        <p:spPr>
          <a:xfrm>
            <a:off x="2543175" y="828675"/>
            <a:ext cx="3924300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10350" y="1076325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Primal LP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81368" y="3651250"/>
            <a:ext cx="2056857" cy="990339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172071" y="3651250"/>
            <a:ext cx="1600202" cy="1016509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/>
          <p:cNvSpPr txBox="1"/>
          <p:nvPr/>
        </p:nvSpPr>
        <p:spPr>
          <a:xfrm>
            <a:off x="3962400" y="390525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sy10"/>
              </a:rPr>
              <a:t>´</a:t>
            </a:r>
            <a:endParaRPr lang="en-US" sz="2800" dirty="0">
              <a:latin typeface="cmsy1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574" y="4848225"/>
            <a:ext cx="825817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Theorem: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“Weak Duality Theorem”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If x feasible for Primal and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 feasible for Dual then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b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Proof:</a:t>
            </a:r>
            <a:r>
              <a:rPr lang="en-US" sz="2400" dirty="0" smtClean="0"/>
              <a:t> 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smtClean="0"/>
              <a:t> x  =  (</a:t>
            </a:r>
            <a:r>
              <a:rPr lang="en-US" sz="2400" dirty="0" smtClean="0">
                <a:latin typeface="Calibri"/>
              </a:rPr>
              <a:t>A</a:t>
            </a:r>
            <a:r>
              <a:rPr lang="en-US" sz="2400" baseline="30000" dirty="0" smtClean="0">
                <a:latin typeface="Calibri"/>
              </a:rPr>
              <a:t>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)</a:t>
            </a:r>
            <a:r>
              <a:rPr lang="en-US" sz="2400" baseline="30000" dirty="0" smtClean="0">
                <a:latin typeface="Calibri"/>
              </a:rPr>
              <a:t>T</a:t>
            </a:r>
            <a:r>
              <a:rPr lang="en-US" sz="2400" dirty="0" smtClean="0"/>
              <a:t> x  = 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30000" dirty="0" smtClean="0">
                <a:latin typeface="Calibri"/>
              </a:rPr>
              <a:t>T</a:t>
            </a:r>
            <a:r>
              <a:rPr lang="en-US" sz="2400" dirty="0" smtClean="0"/>
              <a:t> A x 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30000" dirty="0" smtClean="0">
                <a:latin typeface="Calibri"/>
              </a:rPr>
              <a:t>T</a:t>
            </a:r>
            <a:r>
              <a:rPr lang="en-US" sz="2400" dirty="0" smtClean="0"/>
              <a:t> b.  </a:t>
            </a:r>
            <a:r>
              <a:rPr lang="en-US" sz="2400" dirty="0" smtClean="0">
                <a:latin typeface="msam10"/>
              </a:rPr>
              <a:t>¥</a:t>
            </a:r>
            <a:endParaRPr lang="en-US" dirty="0" smtClean="0">
              <a:latin typeface="msam1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648200" y="6048375"/>
            <a:ext cx="981075" cy="238125"/>
          </a:xfrm>
          <a:custGeom>
            <a:avLst/>
            <a:gdLst>
              <a:gd name="connsiteX0" fmla="*/ 981075 w 981075"/>
              <a:gd name="connsiteY0" fmla="*/ 238125 h 238125"/>
              <a:gd name="connsiteX1" fmla="*/ 190500 w 981075"/>
              <a:gd name="connsiteY1" fmla="*/ 180975 h 238125"/>
              <a:gd name="connsiteX2" fmla="*/ 0 w 981075"/>
              <a:gd name="connsiteY2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238125">
                <a:moveTo>
                  <a:pt x="981075" y="238125"/>
                </a:moveTo>
                <a:cubicBezTo>
                  <a:pt x="667544" y="229394"/>
                  <a:pt x="354013" y="220663"/>
                  <a:pt x="190500" y="180975"/>
                </a:cubicBezTo>
                <a:cubicBezTo>
                  <a:pt x="26987" y="141287"/>
                  <a:pt x="13493" y="70643"/>
                  <a:pt x="0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76900" y="6067425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Since </a:t>
            </a:r>
            <a:r>
              <a:rPr lang="en-US" sz="2000" dirty="0" smtClean="0">
                <a:latin typeface="cmmi10"/>
              </a:rPr>
              <a:t>¸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/>
              <a:t>0 and </a:t>
            </a:r>
            <a:r>
              <a:rPr lang="en-US" sz="2000" dirty="0" err="1" smtClean="0"/>
              <a:t>Ax</a:t>
            </a:r>
            <a:r>
              <a:rPr lang="en-US" sz="2000" dirty="0" err="1" smtClean="0">
                <a:latin typeface="cmsy10"/>
              </a:rPr>
              <a:t>·</a:t>
            </a:r>
            <a:r>
              <a:rPr lang="en-US" sz="2000" dirty="0" err="1" smtClean="0"/>
              <a:t>b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5000626" y="3581400"/>
            <a:ext cx="1981200" cy="1209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05650" y="3971925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Dual LP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22" grpId="0"/>
      <p:bldP spid="23" grpId="0" build="allAtOnce"/>
      <p:bldP spid="24" grpId="0" animBg="1"/>
      <p:bldP spid="25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562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Duality: Algebraic View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574" y="1809750"/>
            <a:ext cx="82581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To get upper bound on objective function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, need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50000" dirty="0" err="1" smtClean="0">
                <a:latin typeface="cmmi10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-50000" dirty="0" err="1" smtClean="0">
                <a:latin typeface="cmmi10"/>
              </a:rPr>
              <a:t>i</a:t>
            </a:r>
            <a:r>
              <a:rPr lang="en-US" sz="2400" dirty="0" err="1" smtClean="0"/>
              <a:t>a</a:t>
            </a:r>
            <a:r>
              <a:rPr lang="en-US" sz="2400" baseline="-50000" dirty="0" err="1" smtClean="0"/>
              <a:t>i</a:t>
            </a:r>
            <a:r>
              <a:rPr lang="en-US" sz="2800" dirty="0" smtClean="0"/>
              <a:t>)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latin typeface="Calibri"/>
              </a:rPr>
              <a:t>c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Calibri"/>
              </a:rPr>
              <a:t>Want best upper bound 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>
                <a:latin typeface="Calibri"/>
              </a:rPr>
              <a:t>  want to minimize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50000" dirty="0" err="1" smtClean="0">
                <a:latin typeface="cmmi10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-50000" dirty="0" err="1" smtClean="0">
                <a:latin typeface="cmmi10"/>
              </a:rPr>
              <a:t>i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i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71750" y="2905125"/>
            <a:ext cx="401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We can write this as an LP too!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613519" y="917575"/>
            <a:ext cx="3707408" cy="685711"/>
          </a:xfrm>
          <a:prstGeom prst="rect">
            <a:avLst/>
          </a:prstGeom>
          <a:noFill/>
          <a:ln/>
          <a:effectLst/>
        </p:spPr>
      </p:pic>
      <p:sp>
        <p:nvSpPr>
          <p:cNvPr id="14" name="Rectangle 13"/>
          <p:cNvSpPr/>
          <p:nvPr/>
        </p:nvSpPr>
        <p:spPr>
          <a:xfrm>
            <a:off x="2543175" y="828675"/>
            <a:ext cx="3924300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10350" y="1076325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Primal LP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81368" y="3651250"/>
            <a:ext cx="2056857" cy="990339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172071" y="3651250"/>
            <a:ext cx="1600202" cy="1016509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/>
          <p:cNvSpPr txBox="1"/>
          <p:nvPr/>
        </p:nvSpPr>
        <p:spPr>
          <a:xfrm>
            <a:off x="3962400" y="390525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sy10"/>
              </a:rPr>
              <a:t>´</a:t>
            </a:r>
            <a:endParaRPr lang="en-US" sz="2800" dirty="0">
              <a:latin typeface="cmsy1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574" y="4848225"/>
            <a:ext cx="87344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Theorem: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“Weak Duality Theorem”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If x feasible for Primal and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 feasible for Dual then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b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400" b="1" spc="-50" dirty="0" smtClean="0"/>
              <a:t>Corollary:</a:t>
            </a:r>
            <a:r>
              <a:rPr lang="en-US" sz="3200" b="1" spc="-50" dirty="0" smtClean="0"/>
              <a:t> </a:t>
            </a:r>
            <a:r>
              <a:rPr lang="en-US" sz="2400" spc="-30" dirty="0" smtClean="0"/>
              <a:t>If x feasible for Primal and </a:t>
            </a:r>
            <a:r>
              <a:rPr lang="en-US" sz="2400" spc="-30" dirty="0" smtClean="0">
                <a:latin typeface="cmmi10"/>
              </a:rPr>
              <a:t>¸</a:t>
            </a:r>
            <a:r>
              <a:rPr lang="en-US" sz="2400" spc="-30" dirty="0" smtClean="0"/>
              <a:t> feasible for Dual and </a:t>
            </a:r>
            <a:r>
              <a:rPr lang="en-US" sz="2400" spc="-30" dirty="0" err="1" smtClean="0"/>
              <a:t>c</a:t>
            </a:r>
            <a:r>
              <a:rPr lang="en-US" sz="2400" spc="-30" baseline="30000" dirty="0" err="1" smtClean="0"/>
              <a:t>T</a:t>
            </a:r>
            <a:r>
              <a:rPr lang="en-US" sz="2400" spc="-30" dirty="0" err="1" smtClean="0"/>
              <a:t>x</a:t>
            </a:r>
            <a:r>
              <a:rPr lang="en-US" sz="2400" spc="-30" dirty="0" smtClean="0"/>
              <a:t> = </a:t>
            </a:r>
            <a:r>
              <a:rPr lang="en-US" sz="2400" spc="-30" dirty="0" err="1" smtClean="0"/>
              <a:t>b</a:t>
            </a:r>
            <a:r>
              <a:rPr lang="en-US" sz="2400" spc="-30" baseline="30000" dirty="0" err="1" smtClean="0"/>
              <a:t>T</a:t>
            </a:r>
            <a:r>
              <a:rPr lang="en-US" sz="2400" spc="-30" dirty="0" smtClean="0">
                <a:latin typeface="cmmi10"/>
              </a:rPr>
              <a:t>¸</a:t>
            </a:r>
            <a:r>
              <a:rPr lang="en-US" sz="2400" spc="-30" dirty="0" smtClean="0"/>
              <a:t/>
            </a:r>
            <a:br>
              <a:rPr lang="en-US" sz="2400" spc="-30" dirty="0" smtClean="0"/>
            </a:br>
            <a:r>
              <a:rPr lang="en-US" sz="2400" spc="-30" dirty="0" smtClean="0"/>
              <a:t>             then x </a:t>
            </a:r>
            <a:r>
              <a:rPr lang="en-US" sz="2400" b="1" spc="-30" dirty="0" smtClean="0"/>
              <a:t>optimal </a:t>
            </a:r>
            <a:r>
              <a:rPr lang="en-US" sz="2400" spc="-30" dirty="0" smtClean="0"/>
              <a:t>for Primal and </a:t>
            </a:r>
            <a:r>
              <a:rPr lang="en-US" sz="2400" spc="-30" dirty="0" smtClean="0">
                <a:latin typeface="cmmi10"/>
              </a:rPr>
              <a:t>¸</a:t>
            </a:r>
            <a:r>
              <a:rPr lang="en-US" sz="2400" spc="-30" dirty="0" smtClean="0"/>
              <a:t> </a:t>
            </a:r>
            <a:r>
              <a:rPr lang="en-US" sz="2400" b="1" spc="-30" dirty="0" smtClean="0"/>
              <a:t>optimal </a:t>
            </a:r>
            <a:r>
              <a:rPr lang="en-US" sz="2400" spc="-30" dirty="0" smtClean="0"/>
              <a:t>for Dual.</a:t>
            </a:r>
          </a:p>
          <a:p>
            <a:pPr>
              <a:spcBef>
                <a:spcPts val="600"/>
              </a:spcBef>
            </a:pPr>
            <a:endParaRPr lang="en-US" dirty="0" smtClean="0">
              <a:latin typeface="msam1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0626" y="3581400"/>
            <a:ext cx="1981200" cy="1209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05650" y="3971925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Dual LP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22" grpId="0"/>
      <p:bldP spid="23" grpId="0" build="allAtOnce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914401" y="1700976"/>
            <a:ext cx="5311074" cy="4239655"/>
          </a:xfrm>
          <a:custGeom>
            <a:avLst/>
            <a:gdLst>
              <a:gd name="connsiteX0" fmla="*/ 0 w 4609605"/>
              <a:gd name="connsiteY0" fmla="*/ 378031 h 4011880"/>
              <a:gd name="connsiteX1" fmla="*/ 1662546 w 4609605"/>
              <a:gd name="connsiteY1" fmla="*/ 259278 h 4011880"/>
              <a:gd name="connsiteX2" fmla="*/ 3847605 w 4609605"/>
              <a:gd name="connsiteY2" fmla="*/ 473034 h 4011880"/>
              <a:gd name="connsiteX3" fmla="*/ 4239491 w 4609605"/>
              <a:gd name="connsiteY3" fmla="*/ 3097480 h 4011880"/>
              <a:gd name="connsiteX4" fmla="*/ 1626920 w 4609605"/>
              <a:gd name="connsiteY4" fmla="*/ 2563091 h 4011880"/>
              <a:gd name="connsiteX5" fmla="*/ 320634 w 4609605"/>
              <a:gd name="connsiteY5" fmla="*/ 2646218 h 4011880"/>
              <a:gd name="connsiteX6" fmla="*/ 118753 w 4609605"/>
              <a:gd name="connsiteY6" fmla="*/ 4011880 h 4011880"/>
              <a:gd name="connsiteX0" fmla="*/ 0 w 5310249"/>
              <a:gd name="connsiteY0" fmla="*/ 345374 h 4011880"/>
              <a:gd name="connsiteX1" fmla="*/ 2363190 w 5310249"/>
              <a:gd name="connsiteY1" fmla="*/ 259278 h 4011880"/>
              <a:gd name="connsiteX2" fmla="*/ 4548249 w 5310249"/>
              <a:gd name="connsiteY2" fmla="*/ 473034 h 4011880"/>
              <a:gd name="connsiteX3" fmla="*/ 4940135 w 5310249"/>
              <a:gd name="connsiteY3" fmla="*/ 3097480 h 4011880"/>
              <a:gd name="connsiteX4" fmla="*/ 2327564 w 5310249"/>
              <a:gd name="connsiteY4" fmla="*/ 2563091 h 4011880"/>
              <a:gd name="connsiteX5" fmla="*/ 1021278 w 5310249"/>
              <a:gd name="connsiteY5" fmla="*/ 2646218 h 4011880"/>
              <a:gd name="connsiteX6" fmla="*/ 819397 w 5310249"/>
              <a:gd name="connsiteY6" fmla="*/ 4011880 h 4011880"/>
              <a:gd name="connsiteX0" fmla="*/ 0 w 5310249"/>
              <a:gd name="connsiteY0" fmla="*/ 345374 h 4011880"/>
              <a:gd name="connsiteX1" fmla="*/ 2363190 w 5310249"/>
              <a:gd name="connsiteY1" fmla="*/ 259278 h 4011880"/>
              <a:gd name="connsiteX2" fmla="*/ 4548249 w 5310249"/>
              <a:gd name="connsiteY2" fmla="*/ 473034 h 4011880"/>
              <a:gd name="connsiteX3" fmla="*/ 4940135 w 5310249"/>
              <a:gd name="connsiteY3" fmla="*/ 3097480 h 4011880"/>
              <a:gd name="connsiteX4" fmla="*/ 2327564 w 5310249"/>
              <a:gd name="connsiteY4" fmla="*/ 2563091 h 4011880"/>
              <a:gd name="connsiteX5" fmla="*/ 1021278 w 5310249"/>
              <a:gd name="connsiteY5" fmla="*/ 2646218 h 4011880"/>
              <a:gd name="connsiteX6" fmla="*/ 819397 w 5310249"/>
              <a:gd name="connsiteY6" fmla="*/ 4011880 h 4011880"/>
              <a:gd name="connsiteX0" fmla="*/ 0 w 5310249"/>
              <a:gd name="connsiteY0" fmla="*/ 356424 h 4022930"/>
              <a:gd name="connsiteX1" fmla="*/ 2362200 w 5310249"/>
              <a:gd name="connsiteY1" fmla="*/ 204024 h 4022930"/>
              <a:gd name="connsiteX2" fmla="*/ 4548249 w 5310249"/>
              <a:gd name="connsiteY2" fmla="*/ 484084 h 4022930"/>
              <a:gd name="connsiteX3" fmla="*/ 4940135 w 5310249"/>
              <a:gd name="connsiteY3" fmla="*/ 3108530 h 4022930"/>
              <a:gd name="connsiteX4" fmla="*/ 2327564 w 5310249"/>
              <a:gd name="connsiteY4" fmla="*/ 2574141 h 4022930"/>
              <a:gd name="connsiteX5" fmla="*/ 1021278 w 5310249"/>
              <a:gd name="connsiteY5" fmla="*/ 2657268 h 4022930"/>
              <a:gd name="connsiteX6" fmla="*/ 819397 w 5310249"/>
              <a:gd name="connsiteY6" fmla="*/ 4022930 h 4022930"/>
              <a:gd name="connsiteX0" fmla="*/ 0 w 5310249"/>
              <a:gd name="connsiteY0" fmla="*/ 356424 h 4022930"/>
              <a:gd name="connsiteX1" fmla="*/ 2362200 w 5310249"/>
              <a:gd name="connsiteY1" fmla="*/ 204024 h 4022930"/>
              <a:gd name="connsiteX2" fmla="*/ 4548249 w 5310249"/>
              <a:gd name="connsiteY2" fmla="*/ 484084 h 4022930"/>
              <a:gd name="connsiteX3" fmla="*/ 4940135 w 5310249"/>
              <a:gd name="connsiteY3" fmla="*/ 3108530 h 4022930"/>
              <a:gd name="connsiteX4" fmla="*/ 2327564 w 5310249"/>
              <a:gd name="connsiteY4" fmla="*/ 2574141 h 4022930"/>
              <a:gd name="connsiteX5" fmla="*/ 1021278 w 5310249"/>
              <a:gd name="connsiteY5" fmla="*/ 2657268 h 4022930"/>
              <a:gd name="connsiteX6" fmla="*/ 819397 w 5310249"/>
              <a:gd name="connsiteY6" fmla="*/ 4022930 h 4022930"/>
              <a:gd name="connsiteX0" fmla="*/ 0 w 5310249"/>
              <a:gd name="connsiteY0" fmla="*/ 356424 h 4022930"/>
              <a:gd name="connsiteX1" fmla="*/ 2362200 w 5310249"/>
              <a:gd name="connsiteY1" fmla="*/ 204024 h 4022930"/>
              <a:gd name="connsiteX2" fmla="*/ 4548249 w 5310249"/>
              <a:gd name="connsiteY2" fmla="*/ 484084 h 4022930"/>
              <a:gd name="connsiteX3" fmla="*/ 4940135 w 5310249"/>
              <a:gd name="connsiteY3" fmla="*/ 3108530 h 4022930"/>
              <a:gd name="connsiteX4" fmla="*/ 2327564 w 5310249"/>
              <a:gd name="connsiteY4" fmla="*/ 2574141 h 4022930"/>
              <a:gd name="connsiteX5" fmla="*/ 1021278 w 5310249"/>
              <a:gd name="connsiteY5" fmla="*/ 2657268 h 4022930"/>
              <a:gd name="connsiteX6" fmla="*/ 819397 w 5310249"/>
              <a:gd name="connsiteY6" fmla="*/ 4022930 h 4022930"/>
              <a:gd name="connsiteX0" fmla="*/ 0 w 5310249"/>
              <a:gd name="connsiteY0" fmla="*/ 356424 h 4145642"/>
              <a:gd name="connsiteX1" fmla="*/ 2362200 w 5310249"/>
              <a:gd name="connsiteY1" fmla="*/ 204024 h 4145642"/>
              <a:gd name="connsiteX2" fmla="*/ 4548249 w 5310249"/>
              <a:gd name="connsiteY2" fmla="*/ 484084 h 4145642"/>
              <a:gd name="connsiteX3" fmla="*/ 4940135 w 5310249"/>
              <a:gd name="connsiteY3" fmla="*/ 3108530 h 4145642"/>
              <a:gd name="connsiteX4" fmla="*/ 2327564 w 5310249"/>
              <a:gd name="connsiteY4" fmla="*/ 2574141 h 4145642"/>
              <a:gd name="connsiteX5" fmla="*/ 1021278 w 5310249"/>
              <a:gd name="connsiteY5" fmla="*/ 2657268 h 4145642"/>
              <a:gd name="connsiteX6" fmla="*/ 871846 w 5310249"/>
              <a:gd name="connsiteY6" fmla="*/ 4145642 h 4145642"/>
              <a:gd name="connsiteX0" fmla="*/ 0 w 5310249"/>
              <a:gd name="connsiteY0" fmla="*/ 356424 h 4239655"/>
              <a:gd name="connsiteX1" fmla="*/ 2362200 w 5310249"/>
              <a:gd name="connsiteY1" fmla="*/ 204024 h 4239655"/>
              <a:gd name="connsiteX2" fmla="*/ 4548249 w 5310249"/>
              <a:gd name="connsiteY2" fmla="*/ 484084 h 4239655"/>
              <a:gd name="connsiteX3" fmla="*/ 4940135 w 5310249"/>
              <a:gd name="connsiteY3" fmla="*/ 3108530 h 4239655"/>
              <a:gd name="connsiteX4" fmla="*/ 2327564 w 5310249"/>
              <a:gd name="connsiteY4" fmla="*/ 2574141 h 4239655"/>
              <a:gd name="connsiteX5" fmla="*/ 1021278 w 5310249"/>
              <a:gd name="connsiteY5" fmla="*/ 2657268 h 4239655"/>
              <a:gd name="connsiteX6" fmla="*/ 883721 w 5310249"/>
              <a:gd name="connsiteY6" fmla="*/ 4239655 h 4239655"/>
              <a:gd name="connsiteX0" fmla="*/ 0 w 5310249"/>
              <a:gd name="connsiteY0" fmla="*/ 356424 h 4239655"/>
              <a:gd name="connsiteX1" fmla="*/ 2362200 w 5310249"/>
              <a:gd name="connsiteY1" fmla="*/ 204024 h 4239655"/>
              <a:gd name="connsiteX2" fmla="*/ 4548249 w 5310249"/>
              <a:gd name="connsiteY2" fmla="*/ 484084 h 4239655"/>
              <a:gd name="connsiteX3" fmla="*/ 4940135 w 5310249"/>
              <a:gd name="connsiteY3" fmla="*/ 3108530 h 4239655"/>
              <a:gd name="connsiteX4" fmla="*/ 2327564 w 5310249"/>
              <a:gd name="connsiteY4" fmla="*/ 2574141 h 4239655"/>
              <a:gd name="connsiteX5" fmla="*/ 914400 w 5310249"/>
              <a:gd name="connsiteY5" fmla="*/ 2490024 h 4239655"/>
              <a:gd name="connsiteX6" fmla="*/ 883721 w 5310249"/>
              <a:gd name="connsiteY6" fmla="*/ 4239655 h 4239655"/>
              <a:gd name="connsiteX0" fmla="*/ 0 w 5310249"/>
              <a:gd name="connsiteY0" fmla="*/ 356424 h 4239655"/>
              <a:gd name="connsiteX1" fmla="*/ 2362200 w 5310249"/>
              <a:gd name="connsiteY1" fmla="*/ 204024 h 4239655"/>
              <a:gd name="connsiteX2" fmla="*/ 4548249 w 5310249"/>
              <a:gd name="connsiteY2" fmla="*/ 484084 h 4239655"/>
              <a:gd name="connsiteX3" fmla="*/ 4940135 w 5310249"/>
              <a:gd name="connsiteY3" fmla="*/ 3108530 h 4239655"/>
              <a:gd name="connsiteX4" fmla="*/ 2327564 w 5310249"/>
              <a:gd name="connsiteY4" fmla="*/ 2574141 h 4239655"/>
              <a:gd name="connsiteX5" fmla="*/ 990600 w 5310249"/>
              <a:gd name="connsiteY5" fmla="*/ 2490024 h 4239655"/>
              <a:gd name="connsiteX6" fmla="*/ 883721 w 5310249"/>
              <a:gd name="connsiteY6" fmla="*/ 4239655 h 4239655"/>
              <a:gd name="connsiteX0" fmla="*/ 0 w 5317176"/>
              <a:gd name="connsiteY0" fmla="*/ 356424 h 4239655"/>
              <a:gd name="connsiteX1" fmla="*/ 2362200 w 5317176"/>
              <a:gd name="connsiteY1" fmla="*/ 204024 h 4239655"/>
              <a:gd name="connsiteX2" fmla="*/ 4548249 w 5317176"/>
              <a:gd name="connsiteY2" fmla="*/ 484084 h 4239655"/>
              <a:gd name="connsiteX3" fmla="*/ 4940135 w 5317176"/>
              <a:gd name="connsiteY3" fmla="*/ 3108530 h 4239655"/>
              <a:gd name="connsiteX4" fmla="*/ 2286000 w 5317176"/>
              <a:gd name="connsiteY4" fmla="*/ 2490024 h 4239655"/>
              <a:gd name="connsiteX5" fmla="*/ 990600 w 5317176"/>
              <a:gd name="connsiteY5" fmla="*/ 2490024 h 4239655"/>
              <a:gd name="connsiteX6" fmla="*/ 883721 w 5317176"/>
              <a:gd name="connsiteY6" fmla="*/ 4239655 h 4239655"/>
              <a:gd name="connsiteX0" fmla="*/ 0 w 5311074"/>
              <a:gd name="connsiteY0" fmla="*/ 356424 h 4239655"/>
              <a:gd name="connsiteX1" fmla="*/ 2362200 w 5311074"/>
              <a:gd name="connsiteY1" fmla="*/ 204024 h 4239655"/>
              <a:gd name="connsiteX2" fmla="*/ 4548249 w 5311074"/>
              <a:gd name="connsiteY2" fmla="*/ 484084 h 4239655"/>
              <a:gd name="connsiteX3" fmla="*/ 4940135 w 5311074"/>
              <a:gd name="connsiteY3" fmla="*/ 3108530 h 4239655"/>
              <a:gd name="connsiteX4" fmla="*/ 2322616 w 5311074"/>
              <a:gd name="connsiteY4" fmla="*/ 2502889 h 4239655"/>
              <a:gd name="connsiteX5" fmla="*/ 990600 w 5311074"/>
              <a:gd name="connsiteY5" fmla="*/ 2490024 h 4239655"/>
              <a:gd name="connsiteX6" fmla="*/ 883721 w 5311074"/>
              <a:gd name="connsiteY6" fmla="*/ 4239655 h 4239655"/>
              <a:gd name="connsiteX0" fmla="*/ 0 w 5311074"/>
              <a:gd name="connsiteY0" fmla="*/ 356424 h 4239655"/>
              <a:gd name="connsiteX1" fmla="*/ 2362200 w 5311074"/>
              <a:gd name="connsiteY1" fmla="*/ 204024 h 4239655"/>
              <a:gd name="connsiteX2" fmla="*/ 4548249 w 5311074"/>
              <a:gd name="connsiteY2" fmla="*/ 484084 h 4239655"/>
              <a:gd name="connsiteX3" fmla="*/ 4940135 w 5311074"/>
              <a:gd name="connsiteY3" fmla="*/ 3108530 h 4239655"/>
              <a:gd name="connsiteX4" fmla="*/ 2322616 w 5311074"/>
              <a:gd name="connsiteY4" fmla="*/ 2502889 h 4239655"/>
              <a:gd name="connsiteX5" fmla="*/ 990600 w 5311074"/>
              <a:gd name="connsiteY5" fmla="*/ 2490024 h 4239655"/>
              <a:gd name="connsiteX6" fmla="*/ 883721 w 5311074"/>
              <a:gd name="connsiteY6" fmla="*/ 4239655 h 423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1074" h="4239655">
                <a:moveTo>
                  <a:pt x="0" y="356424"/>
                </a:moveTo>
                <a:cubicBezTo>
                  <a:pt x="974766" y="291109"/>
                  <a:pt x="1552698" y="277750"/>
                  <a:pt x="2362200" y="204024"/>
                </a:cubicBezTo>
                <a:cubicBezTo>
                  <a:pt x="3119252" y="184727"/>
                  <a:pt x="4118593" y="0"/>
                  <a:pt x="4548249" y="484084"/>
                </a:cubicBezTo>
                <a:cubicBezTo>
                  <a:pt x="4977905" y="968168"/>
                  <a:pt x="5311074" y="2772063"/>
                  <a:pt x="4940135" y="3108530"/>
                </a:cubicBezTo>
                <a:cubicBezTo>
                  <a:pt x="4569196" y="3444997"/>
                  <a:pt x="2984830" y="2732643"/>
                  <a:pt x="2322616" y="2502889"/>
                </a:cubicBezTo>
                <a:cubicBezTo>
                  <a:pt x="1664360" y="2399805"/>
                  <a:pt x="1230416" y="2200563"/>
                  <a:pt x="990600" y="2490024"/>
                </a:cubicBezTo>
                <a:cubicBezTo>
                  <a:pt x="750784" y="2779485"/>
                  <a:pt x="858981" y="3677556"/>
                  <a:pt x="883721" y="4239655"/>
                </a:cubicBezTo>
              </a:path>
            </a:pathLst>
          </a:custGeom>
          <a:ln w="381000">
            <a:solidFill>
              <a:srgbClr val="FFFFCC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2800350" y="176408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sy10"/>
              </a:rPr>
              <a:t>´</a:t>
            </a:r>
            <a:endParaRPr lang="en-US" sz="2800" dirty="0">
              <a:latin typeface="cmsy1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4599" y="3124200"/>
            <a:ext cx="1559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new variables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(non-negative)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210049" y="2516564"/>
            <a:ext cx="428625" cy="2190750"/>
          </a:xfrm>
          <a:custGeom>
            <a:avLst/>
            <a:gdLst>
              <a:gd name="connsiteX0" fmla="*/ 360363 w 560388"/>
              <a:gd name="connsiteY0" fmla="*/ 0 h 2162175"/>
              <a:gd name="connsiteX1" fmla="*/ 36513 w 560388"/>
              <a:gd name="connsiteY1" fmla="*/ 600075 h 2162175"/>
              <a:gd name="connsiteX2" fmla="*/ 141288 w 560388"/>
              <a:gd name="connsiteY2" fmla="*/ 1590675 h 2162175"/>
              <a:gd name="connsiteX3" fmla="*/ 560388 w 560388"/>
              <a:gd name="connsiteY3" fmla="*/ 2162175 h 2162175"/>
              <a:gd name="connsiteX0" fmla="*/ 360362 w 560387"/>
              <a:gd name="connsiteY0" fmla="*/ 0 h 2162175"/>
              <a:gd name="connsiteX1" fmla="*/ 36512 w 560387"/>
              <a:gd name="connsiteY1" fmla="*/ 600075 h 2162175"/>
              <a:gd name="connsiteX2" fmla="*/ 141287 w 560387"/>
              <a:gd name="connsiteY2" fmla="*/ 1714500 h 2162175"/>
              <a:gd name="connsiteX3" fmla="*/ 560387 w 560387"/>
              <a:gd name="connsiteY3" fmla="*/ 2162175 h 2162175"/>
              <a:gd name="connsiteX0" fmla="*/ 360362 w 560387"/>
              <a:gd name="connsiteY0" fmla="*/ 0 h 2162175"/>
              <a:gd name="connsiteX1" fmla="*/ 36512 w 560387"/>
              <a:gd name="connsiteY1" fmla="*/ 600075 h 2162175"/>
              <a:gd name="connsiteX2" fmla="*/ 141287 w 560387"/>
              <a:gd name="connsiteY2" fmla="*/ 1714500 h 2162175"/>
              <a:gd name="connsiteX3" fmla="*/ 560387 w 560387"/>
              <a:gd name="connsiteY3" fmla="*/ 2162175 h 2162175"/>
              <a:gd name="connsiteX0" fmla="*/ 420687 w 620712"/>
              <a:gd name="connsiteY0" fmla="*/ 0 h 2162175"/>
              <a:gd name="connsiteX1" fmla="*/ 96837 w 620712"/>
              <a:gd name="connsiteY1" fmla="*/ 600075 h 2162175"/>
              <a:gd name="connsiteX2" fmla="*/ 201612 w 620712"/>
              <a:gd name="connsiteY2" fmla="*/ 1714500 h 2162175"/>
              <a:gd name="connsiteX3" fmla="*/ 620712 w 620712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712" h="2162175">
                <a:moveTo>
                  <a:pt x="420687" y="0"/>
                </a:moveTo>
                <a:cubicBezTo>
                  <a:pt x="277018" y="167481"/>
                  <a:pt x="133349" y="314325"/>
                  <a:pt x="96837" y="600075"/>
                </a:cubicBezTo>
                <a:cubicBezTo>
                  <a:pt x="60325" y="885825"/>
                  <a:pt x="0" y="1406525"/>
                  <a:pt x="201612" y="1714500"/>
                </a:cubicBezTo>
                <a:cubicBezTo>
                  <a:pt x="403224" y="2022475"/>
                  <a:pt x="454818" y="2006600"/>
                  <a:pt x="620712" y="2162175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389036" y="2726113"/>
            <a:ext cx="90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transpose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14950" y="2783263"/>
            <a:ext cx="90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transpose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524625" y="3583363"/>
            <a:ext cx="1123950" cy="904875"/>
          </a:xfrm>
          <a:custGeom>
            <a:avLst/>
            <a:gdLst>
              <a:gd name="connsiteX0" fmla="*/ 1304925 w 1304925"/>
              <a:gd name="connsiteY0" fmla="*/ 0 h 819150"/>
              <a:gd name="connsiteX1" fmla="*/ 638175 w 1304925"/>
              <a:gd name="connsiteY1" fmla="*/ 333375 h 819150"/>
              <a:gd name="connsiteX2" fmla="*/ 0 w 1304925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819150">
                <a:moveTo>
                  <a:pt x="1304925" y="0"/>
                </a:moveTo>
                <a:cubicBezTo>
                  <a:pt x="1080293" y="98425"/>
                  <a:pt x="855662" y="196850"/>
                  <a:pt x="638175" y="333375"/>
                </a:cubicBezTo>
                <a:cubicBezTo>
                  <a:pt x="420688" y="469900"/>
                  <a:pt x="210344" y="644525"/>
                  <a:pt x="0" y="81915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819649" y="1387850"/>
            <a:ext cx="2486025" cy="3395663"/>
          </a:xfrm>
          <a:custGeom>
            <a:avLst/>
            <a:gdLst>
              <a:gd name="connsiteX0" fmla="*/ 0 w 2767012"/>
              <a:gd name="connsiteY0" fmla="*/ 334962 h 3706812"/>
              <a:gd name="connsiteX1" fmla="*/ 1257300 w 2767012"/>
              <a:gd name="connsiteY1" fmla="*/ 325437 h 3706812"/>
              <a:gd name="connsiteX2" fmla="*/ 2619375 w 2767012"/>
              <a:gd name="connsiteY2" fmla="*/ 563562 h 3706812"/>
              <a:gd name="connsiteX3" fmla="*/ 2143125 w 2767012"/>
              <a:gd name="connsiteY3" fmla="*/ 3706812 h 3706812"/>
              <a:gd name="connsiteX0" fmla="*/ 0 w 2633662"/>
              <a:gd name="connsiteY0" fmla="*/ 112712 h 3484562"/>
              <a:gd name="connsiteX1" fmla="*/ 1257300 w 2633662"/>
              <a:gd name="connsiteY1" fmla="*/ 103187 h 3484562"/>
              <a:gd name="connsiteX2" fmla="*/ 2486025 w 2633662"/>
              <a:gd name="connsiteY2" fmla="*/ 731837 h 3484562"/>
              <a:gd name="connsiteX3" fmla="*/ 2143125 w 2633662"/>
              <a:gd name="connsiteY3" fmla="*/ 3484562 h 3484562"/>
              <a:gd name="connsiteX0" fmla="*/ 0 w 2633662"/>
              <a:gd name="connsiteY0" fmla="*/ 55562 h 3427412"/>
              <a:gd name="connsiteX1" fmla="*/ 1257300 w 2633662"/>
              <a:gd name="connsiteY1" fmla="*/ 46037 h 3427412"/>
              <a:gd name="connsiteX2" fmla="*/ 2486025 w 2633662"/>
              <a:gd name="connsiteY2" fmla="*/ 674687 h 3427412"/>
              <a:gd name="connsiteX3" fmla="*/ 2143125 w 2633662"/>
              <a:gd name="connsiteY3" fmla="*/ 3427412 h 3427412"/>
              <a:gd name="connsiteX0" fmla="*/ 0 w 2633662"/>
              <a:gd name="connsiteY0" fmla="*/ 112712 h 3484562"/>
              <a:gd name="connsiteX1" fmla="*/ 1257300 w 2633662"/>
              <a:gd name="connsiteY1" fmla="*/ 103187 h 3484562"/>
              <a:gd name="connsiteX2" fmla="*/ 2486025 w 2633662"/>
              <a:gd name="connsiteY2" fmla="*/ 731837 h 3484562"/>
              <a:gd name="connsiteX3" fmla="*/ 2143125 w 2633662"/>
              <a:gd name="connsiteY3" fmla="*/ 3484562 h 3484562"/>
              <a:gd name="connsiteX0" fmla="*/ 0 w 2609850"/>
              <a:gd name="connsiteY0" fmla="*/ 23813 h 3395663"/>
              <a:gd name="connsiteX1" fmla="*/ 1400175 w 2609850"/>
              <a:gd name="connsiteY1" fmla="*/ 128588 h 3395663"/>
              <a:gd name="connsiteX2" fmla="*/ 2486025 w 2609850"/>
              <a:gd name="connsiteY2" fmla="*/ 642938 h 3395663"/>
              <a:gd name="connsiteX3" fmla="*/ 2143125 w 2609850"/>
              <a:gd name="connsiteY3" fmla="*/ 3395663 h 3395663"/>
              <a:gd name="connsiteX0" fmla="*/ 0 w 2486025"/>
              <a:gd name="connsiteY0" fmla="*/ 44450 h 3416300"/>
              <a:gd name="connsiteX1" fmla="*/ 1400175 w 2486025"/>
              <a:gd name="connsiteY1" fmla="*/ 149225 h 3416300"/>
              <a:gd name="connsiteX2" fmla="*/ 2362200 w 2486025"/>
              <a:gd name="connsiteY2" fmla="*/ 939800 h 3416300"/>
              <a:gd name="connsiteX3" fmla="*/ 2143125 w 2486025"/>
              <a:gd name="connsiteY3" fmla="*/ 3416300 h 3416300"/>
              <a:gd name="connsiteX0" fmla="*/ 0 w 2486025"/>
              <a:gd name="connsiteY0" fmla="*/ 44450 h 3416300"/>
              <a:gd name="connsiteX1" fmla="*/ 1400175 w 2486025"/>
              <a:gd name="connsiteY1" fmla="*/ 149225 h 3416300"/>
              <a:gd name="connsiteX2" fmla="*/ 2362200 w 2486025"/>
              <a:gd name="connsiteY2" fmla="*/ 939800 h 3416300"/>
              <a:gd name="connsiteX3" fmla="*/ 2143125 w 2486025"/>
              <a:gd name="connsiteY3" fmla="*/ 3416300 h 3416300"/>
              <a:gd name="connsiteX0" fmla="*/ 0 w 2486025"/>
              <a:gd name="connsiteY0" fmla="*/ 23813 h 3395663"/>
              <a:gd name="connsiteX1" fmla="*/ 1400175 w 2486025"/>
              <a:gd name="connsiteY1" fmla="*/ 128588 h 3395663"/>
              <a:gd name="connsiteX2" fmla="*/ 2362200 w 2486025"/>
              <a:gd name="connsiteY2" fmla="*/ 919163 h 3395663"/>
              <a:gd name="connsiteX3" fmla="*/ 2143125 w 2486025"/>
              <a:gd name="connsiteY3" fmla="*/ 3395663 h 3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25" h="3395663">
                <a:moveTo>
                  <a:pt x="0" y="23813"/>
                </a:moveTo>
                <a:cubicBezTo>
                  <a:pt x="410369" y="0"/>
                  <a:pt x="1006475" y="26988"/>
                  <a:pt x="1400175" y="128588"/>
                </a:cubicBezTo>
                <a:cubicBezTo>
                  <a:pt x="1793875" y="230188"/>
                  <a:pt x="2238375" y="374651"/>
                  <a:pt x="2362200" y="919163"/>
                </a:cubicBezTo>
                <a:cubicBezTo>
                  <a:pt x="2486025" y="1463675"/>
                  <a:pt x="2455068" y="2105819"/>
                  <a:pt x="2143125" y="3395663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8" y="1462462"/>
            <a:ext cx="1600187" cy="1016499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67127" y="1452937"/>
            <a:ext cx="3124186" cy="1421885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2304" y="3532249"/>
            <a:ext cx="3630076" cy="2563751"/>
          </a:xfrm>
          <a:prstGeom prst="rect">
            <a:avLst/>
          </a:prstGeom>
          <a:noFill/>
          <a:ln/>
          <a:effectLst/>
        </p:spPr>
      </p:pic>
      <p:sp>
        <p:nvSpPr>
          <p:cNvPr id="50" name="TextBox 49"/>
          <p:cNvSpPr txBox="1"/>
          <p:nvPr/>
        </p:nvSpPr>
        <p:spPr>
          <a:xfrm>
            <a:off x="7038975" y="1887913"/>
            <a:ext cx="90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transpose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0" y="3097588"/>
            <a:ext cx="9144000" cy="952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71525" y="84968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</a:rPr>
              <a:t>Dual LP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43400" y="849688"/>
            <a:ext cx="1827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</a:rPr>
              <a:t>Inequality Form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69923" y="3181290"/>
            <a:ext cx="14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</a:rPr>
              <a:t>Dual of Dual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71800" y="3962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sy10"/>
              </a:rPr>
              <a:t>´</a:t>
            </a:r>
            <a:endParaRPr lang="en-US" sz="2800" dirty="0">
              <a:latin typeface="cmsy10"/>
            </a:endParaRPr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1609" y="3581400"/>
            <a:ext cx="2540361" cy="1016449"/>
          </a:xfrm>
          <a:prstGeom prst="rect">
            <a:avLst/>
          </a:prstGeom>
          <a:noFill/>
          <a:ln/>
          <a:effectLst/>
        </p:spPr>
      </p:pic>
      <p:sp>
        <p:nvSpPr>
          <p:cNvPr id="66" name="TextBox 65"/>
          <p:cNvSpPr txBox="1"/>
          <p:nvPr/>
        </p:nvSpPr>
        <p:spPr>
          <a:xfrm>
            <a:off x="1878090" y="3276600"/>
            <a:ext cx="1246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Let x = v-u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8600" y="541020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</a:rPr>
              <a:t>Primal: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24349" y="6106180"/>
            <a:ext cx="551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Conclusion: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“Dual of Dual is Primal!”</a:t>
            </a:r>
            <a:endParaRPr lang="en-US" sz="2800" dirty="0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-56562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 of Dual</a:t>
            </a:r>
            <a:endParaRPr lang="en-US" sz="4000" dirty="0"/>
          </a:p>
        </p:txBody>
      </p:sp>
      <p:sp>
        <p:nvSpPr>
          <p:cNvPr id="39" name="Freeform 38"/>
          <p:cNvSpPr/>
          <p:nvPr/>
        </p:nvSpPr>
        <p:spPr>
          <a:xfrm>
            <a:off x="4838700" y="2497513"/>
            <a:ext cx="1304925" cy="1152525"/>
          </a:xfrm>
          <a:custGeom>
            <a:avLst/>
            <a:gdLst>
              <a:gd name="connsiteX0" fmla="*/ 1304925 w 1304925"/>
              <a:gd name="connsiteY0" fmla="*/ 0 h 819150"/>
              <a:gd name="connsiteX1" fmla="*/ 638175 w 1304925"/>
              <a:gd name="connsiteY1" fmla="*/ 333375 h 819150"/>
              <a:gd name="connsiteX2" fmla="*/ 0 w 1304925"/>
              <a:gd name="connsiteY2" fmla="*/ 819150 h 819150"/>
              <a:gd name="connsiteX0" fmla="*/ 1304925 w 1304925"/>
              <a:gd name="connsiteY0" fmla="*/ 0 h 819150"/>
              <a:gd name="connsiteX1" fmla="*/ 514350 w 1304925"/>
              <a:gd name="connsiteY1" fmla="*/ 190500 h 819150"/>
              <a:gd name="connsiteX2" fmla="*/ 0 w 1304925"/>
              <a:gd name="connsiteY2" fmla="*/ 819150 h 819150"/>
              <a:gd name="connsiteX0" fmla="*/ 1304925 w 1304925"/>
              <a:gd name="connsiteY0" fmla="*/ 0 h 819150"/>
              <a:gd name="connsiteX1" fmla="*/ 514350 w 1304925"/>
              <a:gd name="connsiteY1" fmla="*/ 190500 h 819150"/>
              <a:gd name="connsiteX2" fmla="*/ 0 w 1304925"/>
              <a:gd name="connsiteY2" fmla="*/ 819150 h 819150"/>
              <a:gd name="connsiteX0" fmla="*/ 1304925 w 1304925"/>
              <a:gd name="connsiteY0" fmla="*/ 0 h 819150"/>
              <a:gd name="connsiteX1" fmla="*/ 514350 w 1304925"/>
              <a:gd name="connsiteY1" fmla="*/ 266700 h 819150"/>
              <a:gd name="connsiteX2" fmla="*/ 0 w 1304925"/>
              <a:gd name="connsiteY2" fmla="*/ 819150 h 819150"/>
              <a:gd name="connsiteX0" fmla="*/ 1304925 w 1304925"/>
              <a:gd name="connsiteY0" fmla="*/ 0 h 819150"/>
              <a:gd name="connsiteX1" fmla="*/ 514350 w 1304925"/>
              <a:gd name="connsiteY1" fmla="*/ 266700 h 819150"/>
              <a:gd name="connsiteX2" fmla="*/ 0 w 1304925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819150">
                <a:moveTo>
                  <a:pt x="1304925" y="0"/>
                </a:moveTo>
                <a:cubicBezTo>
                  <a:pt x="870743" y="60325"/>
                  <a:pt x="731837" y="130175"/>
                  <a:pt x="514350" y="266700"/>
                </a:cubicBezTo>
                <a:cubicBezTo>
                  <a:pt x="296863" y="403225"/>
                  <a:pt x="153194" y="577850"/>
                  <a:pt x="0" y="81915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162676" y="3497638"/>
            <a:ext cx="1485899" cy="342900"/>
          </a:xfrm>
          <a:custGeom>
            <a:avLst/>
            <a:gdLst>
              <a:gd name="connsiteX0" fmla="*/ 1304925 w 1304925"/>
              <a:gd name="connsiteY0" fmla="*/ 0 h 819150"/>
              <a:gd name="connsiteX1" fmla="*/ 638175 w 1304925"/>
              <a:gd name="connsiteY1" fmla="*/ 333375 h 819150"/>
              <a:gd name="connsiteX2" fmla="*/ 0 w 1304925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819150">
                <a:moveTo>
                  <a:pt x="1304925" y="0"/>
                </a:moveTo>
                <a:cubicBezTo>
                  <a:pt x="1080293" y="98425"/>
                  <a:pt x="855662" y="196850"/>
                  <a:pt x="638175" y="333375"/>
                </a:cubicBezTo>
                <a:cubicBezTo>
                  <a:pt x="420688" y="469900"/>
                  <a:pt x="210344" y="644525"/>
                  <a:pt x="0" y="81915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572125" y="3733800"/>
            <a:ext cx="3114675" cy="2209800"/>
          </a:xfrm>
          <a:custGeom>
            <a:avLst/>
            <a:gdLst>
              <a:gd name="connsiteX0" fmla="*/ 1381125 w 1381125"/>
              <a:gd name="connsiteY0" fmla="*/ 0 h 342900"/>
              <a:gd name="connsiteX1" fmla="*/ 771525 w 1381125"/>
              <a:gd name="connsiteY1" fmla="*/ 276225 h 342900"/>
              <a:gd name="connsiteX2" fmla="*/ 0 w 1381125"/>
              <a:gd name="connsiteY2" fmla="*/ 342900 h 342900"/>
              <a:gd name="connsiteX0" fmla="*/ 2362200 w 2362200"/>
              <a:gd name="connsiteY0" fmla="*/ 0 h 2311400"/>
              <a:gd name="connsiteX1" fmla="*/ 771525 w 2362200"/>
              <a:gd name="connsiteY1" fmla="*/ 1971675 h 2311400"/>
              <a:gd name="connsiteX2" fmla="*/ 0 w 2362200"/>
              <a:gd name="connsiteY2" fmla="*/ 2038350 h 2311400"/>
              <a:gd name="connsiteX0" fmla="*/ 2362200 w 2362200"/>
              <a:gd name="connsiteY0" fmla="*/ 0 h 2063750"/>
              <a:gd name="connsiteX1" fmla="*/ 1657350 w 2362200"/>
              <a:gd name="connsiteY1" fmla="*/ 1724025 h 2063750"/>
              <a:gd name="connsiteX2" fmla="*/ 0 w 2362200"/>
              <a:gd name="connsiteY2" fmla="*/ 2038350 h 2063750"/>
              <a:gd name="connsiteX0" fmla="*/ 2362200 w 2362200"/>
              <a:gd name="connsiteY0" fmla="*/ 0 h 2063750"/>
              <a:gd name="connsiteX1" fmla="*/ 1657350 w 2362200"/>
              <a:gd name="connsiteY1" fmla="*/ 1724025 h 2063750"/>
              <a:gd name="connsiteX2" fmla="*/ 0 w 2362200"/>
              <a:gd name="connsiteY2" fmla="*/ 2038350 h 2063750"/>
              <a:gd name="connsiteX0" fmla="*/ 2362200 w 2362200"/>
              <a:gd name="connsiteY0" fmla="*/ 0 h 1908175"/>
              <a:gd name="connsiteX1" fmla="*/ 1657350 w 2362200"/>
              <a:gd name="connsiteY1" fmla="*/ 1590675 h 1908175"/>
              <a:gd name="connsiteX2" fmla="*/ 0 w 2362200"/>
              <a:gd name="connsiteY2" fmla="*/ 1905000 h 1908175"/>
              <a:gd name="connsiteX0" fmla="*/ 2362200 w 2632008"/>
              <a:gd name="connsiteY0" fmla="*/ 0 h 1905000"/>
              <a:gd name="connsiteX1" fmla="*/ 2238308 w 2632008"/>
              <a:gd name="connsiteY1" fmla="*/ 1485381 h 1905000"/>
              <a:gd name="connsiteX2" fmla="*/ 0 w 2632008"/>
              <a:gd name="connsiteY2" fmla="*/ 1905000 h 1905000"/>
              <a:gd name="connsiteX0" fmla="*/ 2700837 w 2700837"/>
              <a:gd name="connsiteY0" fmla="*/ 0 h 1907017"/>
              <a:gd name="connsiteX1" fmla="*/ 2238308 w 2700837"/>
              <a:gd name="connsiteY1" fmla="*/ 1487398 h 1907017"/>
              <a:gd name="connsiteX2" fmla="*/ 0 w 2700837"/>
              <a:gd name="connsiteY2" fmla="*/ 1907017 h 1907017"/>
              <a:gd name="connsiteX0" fmla="*/ 2700837 w 2700837"/>
              <a:gd name="connsiteY0" fmla="*/ 0 h 1907017"/>
              <a:gd name="connsiteX1" fmla="*/ 2238308 w 2700837"/>
              <a:gd name="connsiteY1" fmla="*/ 1487398 h 1907017"/>
              <a:gd name="connsiteX2" fmla="*/ 0 w 2700837"/>
              <a:gd name="connsiteY2" fmla="*/ 1907017 h 19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837" h="1907017">
                <a:moveTo>
                  <a:pt x="2700837" y="0"/>
                </a:moveTo>
                <a:cubicBezTo>
                  <a:pt x="2655465" y="672739"/>
                  <a:pt x="2688447" y="1169562"/>
                  <a:pt x="2238308" y="1487398"/>
                </a:cubicBezTo>
                <a:cubicBezTo>
                  <a:pt x="1788169" y="1805234"/>
                  <a:pt x="270669" y="1902254"/>
                  <a:pt x="0" y="1907017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47750" y="461257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sy10"/>
              </a:rPr>
              <a:t>´</a:t>
            </a:r>
            <a:endParaRPr lang="en-US" sz="2800" dirty="0">
              <a:latin typeface="cmsy10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9196" y="5283746"/>
            <a:ext cx="1523918" cy="659857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570903" y="101025"/>
            <a:ext cx="171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A has size m x n</a:t>
            </a:r>
          </a:p>
          <a:p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c 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2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1600" dirty="0" err="1" smtClean="0">
                <a:solidFill>
                  <a:schemeClr val="bg1">
                    <a:lumMod val="50000"/>
                  </a:schemeClr>
                </a:solidFill>
                <a:latin typeface="msbm10"/>
              </a:rPr>
              <a:t>R</a:t>
            </a:r>
            <a:r>
              <a:rPr lang="en-CA" sz="1600" baseline="300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n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 and b 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2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1600" dirty="0" err="1" smtClean="0">
                <a:solidFill>
                  <a:schemeClr val="bg1">
                    <a:lumMod val="50000"/>
                  </a:schemeClr>
                </a:solidFill>
                <a:latin typeface="msbm10"/>
              </a:rPr>
              <a:t>R</a:t>
            </a:r>
            <a:r>
              <a:rPr lang="en-CA" sz="1600" baseline="300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m</a:t>
            </a:r>
            <a:endParaRPr lang="en-CA" sz="1600" baseline="300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0" y="3733800"/>
            <a:ext cx="724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2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msbm10"/>
              </a:rPr>
              <a:t>R</a:t>
            </a:r>
            <a:r>
              <a:rPr lang="en-CA" sz="1600" baseline="30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n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2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msbm10"/>
              </a:rPr>
              <a:t>R</a:t>
            </a:r>
            <a:r>
              <a:rPr lang="en-CA" sz="1600" baseline="30000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2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msbm10"/>
              </a:rPr>
              <a:t>R</a:t>
            </a:r>
            <a:r>
              <a:rPr lang="en-CA" sz="1600" baseline="30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m</a:t>
            </a:r>
            <a:endParaRPr lang="en-CA" sz="1600" baseline="300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/>
      <p:bldP spid="42" grpId="0"/>
      <p:bldP spid="45" grpId="0" animBg="1"/>
      <p:bldP spid="46" grpId="0"/>
      <p:bldP spid="47" grpId="0"/>
      <p:bldP spid="48" grpId="0" animBg="1"/>
      <p:bldP spid="49" grpId="0" animBg="1"/>
      <p:bldP spid="50" grpId="0"/>
      <p:bldP spid="59" grpId="0"/>
      <p:bldP spid="60" grpId="0"/>
      <p:bldP spid="62" grpId="0"/>
      <p:bldP spid="66" grpId="0"/>
      <p:bldP spid="67" grpId="0"/>
      <p:bldP spid="68" grpId="0"/>
      <p:bldP spid="39" grpId="0" animBg="1"/>
      <p:bldP spid="41" grpId="0" animBg="1"/>
      <p:bldP spid="44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1"/>
            <a:ext cx="8229600" cy="762310"/>
          </a:xfrm>
        </p:spPr>
        <p:txBody>
          <a:bodyPr/>
          <a:lstStyle/>
          <a:p>
            <a:r>
              <a:rPr lang="en-US" dirty="0" smtClean="0"/>
              <a:t>Rules for Duals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3061" y="819998"/>
          <a:ext cx="6155703" cy="42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624"/>
                <a:gridCol w="1965303"/>
                <a:gridCol w="1960776"/>
              </a:tblGrid>
              <a:tr h="433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</a:tr>
              <a:tr h="3939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Objective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max </a:t>
                      </a:r>
                      <a:r>
                        <a:rPr lang="en-US" sz="2000" dirty="0" err="1" smtClean="0">
                          <a:latin typeface="+mn-lt"/>
                        </a:rPr>
                        <a:t>c</a:t>
                      </a:r>
                      <a:r>
                        <a:rPr lang="en-US" sz="2000" baseline="30000" dirty="0" err="1" smtClean="0">
                          <a:latin typeface="+mn-lt"/>
                        </a:rPr>
                        <a:t>T</a:t>
                      </a:r>
                      <a:r>
                        <a:rPr lang="en-US" sz="2000" dirty="0" err="1" smtClean="0"/>
                        <a:t>x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min </a:t>
                      </a:r>
                      <a:r>
                        <a:rPr lang="en-US" sz="2000" dirty="0" err="1" smtClean="0">
                          <a:latin typeface="+mn-lt"/>
                        </a:rPr>
                        <a:t>b</a:t>
                      </a:r>
                      <a:r>
                        <a:rPr lang="en-US" sz="2000" baseline="30000" dirty="0" err="1" smtClean="0">
                          <a:latin typeface="+mn-lt"/>
                        </a:rPr>
                        <a:t>T</a:t>
                      </a:r>
                      <a:r>
                        <a:rPr lang="en-US" sz="2000" dirty="0" err="1" smtClean="0"/>
                        <a:t>y</a:t>
                      </a:r>
                      <a:endParaRPr lang="en-US" sz="2000" dirty="0" smtClean="0"/>
                    </a:p>
                  </a:txBody>
                  <a:tcPr/>
                </a:tc>
              </a:tr>
              <a:tr h="4053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Variables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x</a:t>
                      </a:r>
                      <a:r>
                        <a:rPr lang="en-US" sz="2000" baseline="-25000" dirty="0" smtClean="0">
                          <a:latin typeface="+mn-lt"/>
                        </a:rPr>
                        <a:t>1</a:t>
                      </a:r>
                      <a:r>
                        <a:rPr lang="en-US" sz="2000" dirty="0" smtClean="0">
                          <a:latin typeface="+mn-lt"/>
                        </a:rPr>
                        <a:t>, …, </a:t>
                      </a:r>
                      <a:r>
                        <a:rPr lang="en-US" sz="2000" dirty="0" err="1" smtClean="0">
                          <a:latin typeface="+mn-lt"/>
                        </a:rPr>
                        <a:t>x</a:t>
                      </a:r>
                      <a:r>
                        <a:rPr lang="en-US" sz="2000" baseline="-25000" dirty="0" err="1" smtClean="0">
                          <a:latin typeface="+mn-lt"/>
                        </a:rPr>
                        <a:t>n</a:t>
                      </a:r>
                      <a:endParaRPr lang="en-US" sz="2000" baseline="-25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y</a:t>
                      </a:r>
                      <a:r>
                        <a:rPr lang="en-US" sz="2000" baseline="-25000" dirty="0" smtClean="0">
                          <a:latin typeface="+mn-lt"/>
                        </a:rPr>
                        <a:t>1</a:t>
                      </a:r>
                      <a:r>
                        <a:rPr lang="en-US" sz="2000" dirty="0" smtClean="0">
                          <a:latin typeface="+mn-lt"/>
                        </a:rPr>
                        <a:t>,…, </a:t>
                      </a:r>
                      <a:r>
                        <a:rPr lang="en-US" sz="2000" dirty="0" err="1" smtClean="0">
                          <a:latin typeface="+mn-lt"/>
                        </a:rPr>
                        <a:t>y</a:t>
                      </a:r>
                      <a:r>
                        <a:rPr lang="en-US" sz="2000" baseline="-25000" dirty="0" err="1" smtClean="0">
                          <a:latin typeface="+mn-lt"/>
                        </a:rPr>
                        <a:t>m</a:t>
                      </a:r>
                      <a:endParaRPr lang="en-US" sz="2000" baseline="-25000" dirty="0" smtClean="0">
                        <a:latin typeface="+mn-lt"/>
                      </a:endParaRPr>
                    </a:p>
                  </a:txBody>
                  <a:tcPr/>
                </a:tc>
              </a:tr>
              <a:tr h="3676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Constraint matrix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A</a:t>
                      </a:r>
                      <a:r>
                        <a:rPr lang="en-US" sz="2000" baseline="30000" dirty="0" smtClean="0">
                          <a:latin typeface="+mn-lt"/>
                        </a:rPr>
                        <a:t>T</a:t>
                      </a:r>
                      <a:endParaRPr lang="en-US" sz="2000" baseline="30000" dirty="0">
                        <a:latin typeface="+mn-lt"/>
                      </a:endParaRPr>
                    </a:p>
                  </a:txBody>
                  <a:tcPr/>
                </a:tc>
              </a:tr>
              <a:tr h="3770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Right-hand vector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endParaRPr lang="en-US" sz="2000" baseline="30000" dirty="0">
                        <a:latin typeface="+mn-lt"/>
                      </a:endParaRPr>
                    </a:p>
                  </a:txBody>
                  <a:tcPr/>
                </a:tc>
              </a:tr>
              <a:tr h="7532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Constraints</a:t>
                      </a:r>
                    </a:p>
                    <a:p>
                      <a:r>
                        <a:rPr lang="en-US" sz="2000" dirty="0" smtClean="0"/>
                        <a:t>versus</a:t>
                      </a:r>
                    </a:p>
                    <a:p>
                      <a:r>
                        <a:rPr lang="en-US" sz="2000" dirty="0" smtClean="0"/>
                        <a:t>Variables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i</a:t>
                      </a:r>
                      <a:r>
                        <a:rPr lang="en-US" sz="2000" baseline="30000" dirty="0" err="1" smtClean="0"/>
                        <a:t>th</a:t>
                      </a:r>
                      <a:r>
                        <a:rPr lang="en-US" sz="2000" baseline="0" dirty="0" smtClean="0"/>
                        <a:t> constraint:  </a:t>
                      </a:r>
                      <a:r>
                        <a:rPr lang="en-US" sz="2000" dirty="0" smtClean="0">
                          <a:latin typeface="cmsy10"/>
                        </a:rPr>
                        <a:t>·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i</a:t>
                      </a:r>
                      <a:r>
                        <a:rPr lang="en-US" sz="2000" baseline="30000" dirty="0" err="1" smtClean="0"/>
                        <a:t>th</a:t>
                      </a:r>
                      <a:r>
                        <a:rPr lang="en-US" sz="2000" baseline="0" dirty="0" smtClean="0"/>
                        <a:t> constraint:  </a:t>
                      </a:r>
                      <a:r>
                        <a:rPr lang="en-US" sz="2000" dirty="0" smtClean="0">
                          <a:latin typeface="cmsy10"/>
                        </a:rPr>
                        <a:t>¸</a:t>
                      </a:r>
                      <a:endParaRPr lang="en-US" sz="20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i</a:t>
                      </a:r>
                      <a:r>
                        <a:rPr lang="en-US" sz="2000" baseline="30000" dirty="0" err="1" smtClean="0"/>
                        <a:t>th</a:t>
                      </a:r>
                      <a:r>
                        <a:rPr lang="en-US" sz="2000" baseline="0" dirty="0" smtClean="0"/>
                        <a:t> constraint:  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x</a:t>
                      </a:r>
                      <a:r>
                        <a:rPr lang="en-US" sz="2000" baseline="-25000" dirty="0" smtClean="0">
                          <a:latin typeface="+mn-lt"/>
                        </a:rPr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latin typeface="cmsy10"/>
                        </a:rPr>
                        <a:t>¸</a:t>
                      </a:r>
                      <a:r>
                        <a:rPr lang="en-US" sz="2000" dirty="0" smtClean="0"/>
                        <a:t>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x</a:t>
                      </a:r>
                      <a:r>
                        <a:rPr lang="en-US" sz="2000" baseline="-25000" dirty="0" smtClean="0">
                          <a:latin typeface="+mn-lt"/>
                        </a:rPr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latin typeface="cmsy10"/>
                        </a:rPr>
                        <a:t>·</a:t>
                      </a:r>
                      <a:r>
                        <a:rPr lang="en-US" sz="2000" dirty="0" smtClean="0"/>
                        <a:t>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x</a:t>
                      </a:r>
                      <a:r>
                        <a:rPr lang="en-US" sz="2000" baseline="-25000" dirty="0" smtClean="0">
                          <a:latin typeface="+mn-lt"/>
                        </a:rPr>
                        <a:t>i</a:t>
                      </a:r>
                      <a:r>
                        <a:rPr lang="en-US" sz="2000" baseline="0" dirty="0" smtClean="0">
                          <a:latin typeface="+mn-lt"/>
                        </a:rPr>
                        <a:t> unrestricted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n-lt"/>
                        </a:rPr>
                        <a:t>y</a:t>
                      </a:r>
                      <a:r>
                        <a:rPr lang="en-US" sz="2000" baseline="-25000" dirty="0" err="1" smtClean="0">
                          <a:latin typeface="+mn-lt"/>
                        </a:rPr>
                        <a:t>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>
                          <a:latin typeface="cmsy10"/>
                        </a:rPr>
                        <a:t>¸</a:t>
                      </a:r>
                      <a:r>
                        <a:rPr lang="en-US" sz="2000" dirty="0" smtClean="0"/>
                        <a:t>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n-lt"/>
                        </a:rPr>
                        <a:t>y</a:t>
                      </a:r>
                      <a:r>
                        <a:rPr lang="en-US" sz="2000" baseline="-25000" dirty="0" err="1" smtClean="0">
                          <a:latin typeface="+mn-lt"/>
                        </a:rPr>
                        <a:t>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>
                          <a:latin typeface="cmsy10"/>
                        </a:rPr>
                        <a:t>·</a:t>
                      </a:r>
                      <a:r>
                        <a:rPr lang="en-US" sz="2000" dirty="0" smtClean="0"/>
                        <a:t>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n-lt"/>
                        </a:rPr>
                        <a:t>y</a:t>
                      </a:r>
                      <a:r>
                        <a:rPr lang="en-US" sz="2000" baseline="-25000" dirty="0" err="1" smtClean="0">
                          <a:latin typeface="+mn-lt"/>
                        </a:rPr>
                        <a:t>i</a:t>
                      </a:r>
                      <a:r>
                        <a:rPr lang="en-US" sz="2000" dirty="0" smtClean="0"/>
                        <a:t> unrestricted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j</a:t>
                      </a:r>
                      <a:r>
                        <a:rPr lang="en-US" sz="2000" baseline="30000" dirty="0" err="1" smtClean="0"/>
                        <a:t>th</a:t>
                      </a:r>
                      <a:r>
                        <a:rPr lang="en-US" sz="2000" dirty="0" smtClean="0"/>
                        <a:t> constraint: </a:t>
                      </a:r>
                      <a:r>
                        <a:rPr lang="en-US" sz="2000" dirty="0" smtClean="0">
                          <a:latin typeface="cmsy10"/>
                        </a:rPr>
                        <a:t>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j</a:t>
                      </a:r>
                      <a:r>
                        <a:rPr lang="en-US" sz="2000" baseline="30000" dirty="0" err="1" smtClean="0"/>
                        <a:t>th</a:t>
                      </a:r>
                      <a:r>
                        <a:rPr lang="en-US" sz="2000" dirty="0" smtClean="0"/>
                        <a:t> constraint: </a:t>
                      </a:r>
                      <a:r>
                        <a:rPr lang="en-US" sz="2000" dirty="0" smtClean="0">
                          <a:latin typeface="cmsy10"/>
                        </a:rPr>
                        <a:t>·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j</a:t>
                      </a:r>
                      <a:r>
                        <a:rPr lang="en-US" sz="2000" baseline="30000" dirty="0" err="1" smtClean="0"/>
                        <a:t>th</a:t>
                      </a:r>
                      <a:r>
                        <a:rPr lang="en-US" sz="2000" dirty="0" smtClean="0"/>
                        <a:t> constraint:</a:t>
                      </a:r>
                      <a:r>
                        <a:rPr lang="en-US" sz="2000" baseline="0" dirty="0" smtClean="0"/>
                        <a:t> =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044099" y="2809186"/>
            <a:ext cx="584462" cy="452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38886" y="4015818"/>
            <a:ext cx="584462" cy="452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2286000"/>
            <a:ext cx="1722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Not symmetric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  <a:endCxn id="8" idx="7"/>
          </p:cNvCxnSpPr>
          <p:nvPr/>
        </p:nvCxnSpPr>
        <p:spPr>
          <a:xfrm rot="10800000" flipV="1">
            <a:off x="4542968" y="2639943"/>
            <a:ext cx="2467432" cy="23550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  <a:endCxn id="9" idx="7"/>
          </p:cNvCxnSpPr>
          <p:nvPr/>
        </p:nvCxnSpPr>
        <p:spPr>
          <a:xfrm rot="10800000" flipV="1">
            <a:off x="6437756" y="2639943"/>
            <a:ext cx="572645" cy="144214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2486" y="5203596"/>
            <a:ext cx="6112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Useful Mnemonic</a:t>
            </a:r>
          </a:p>
          <a:p>
            <a:r>
              <a:rPr lang="en-US" sz="2000" dirty="0" smtClean="0"/>
              <a:t>“Natural” bound on a variable is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/>
              <a:t> 0</a:t>
            </a:r>
          </a:p>
          <a:p>
            <a:r>
              <a:rPr lang="en-US" sz="2000" dirty="0" smtClean="0"/>
              <a:t>“Natural” constraint for a </a:t>
            </a:r>
            <a:r>
              <a:rPr lang="en-US" sz="2000" b="1" dirty="0" smtClean="0"/>
              <a:t>maximization</a:t>
            </a:r>
            <a:r>
              <a:rPr lang="en-US" sz="2000" dirty="0" smtClean="0"/>
              <a:t> problem is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0</a:t>
            </a:r>
          </a:p>
          <a:p>
            <a:r>
              <a:rPr lang="en-US" sz="2000" dirty="0" smtClean="0"/>
              <a:t>“Natural” constraint for a </a:t>
            </a:r>
            <a:r>
              <a:rPr lang="en-US" sz="2000" b="1" dirty="0" smtClean="0"/>
              <a:t>minimization</a:t>
            </a:r>
            <a:r>
              <a:rPr lang="en-US" sz="2000" dirty="0" smtClean="0"/>
              <a:t> problem is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/>
              <a:t> 0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96345" y="3657600"/>
            <a:ext cx="136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“Natural”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30078" y="2809188"/>
            <a:ext cx="3949831" cy="443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0078" y="4015819"/>
            <a:ext cx="3949831" cy="443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7" idx="1"/>
            <a:endCxn id="20" idx="3"/>
          </p:cNvCxnSpPr>
          <p:nvPr/>
        </p:nvCxnSpPr>
        <p:spPr>
          <a:xfrm rot="10800000">
            <a:off x="6579909" y="3030719"/>
            <a:ext cx="716436" cy="857715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1"/>
            <a:endCxn id="21" idx="3"/>
          </p:cNvCxnSpPr>
          <p:nvPr/>
        </p:nvCxnSpPr>
        <p:spPr>
          <a:xfrm rot="10800000" flipV="1">
            <a:off x="6579909" y="3888433"/>
            <a:ext cx="716436" cy="348916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10400" y="1809690"/>
            <a:ext cx="1815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A has size m x n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5" grpId="0"/>
      <p:bldP spid="17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24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Example: Bipartite Matching</a:t>
            </a:r>
            <a:br>
              <a:rPr lang="en-US" sz="4000" dirty="0" smtClean="0"/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(from Lecture 2)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07" y="1137921"/>
            <a:ext cx="82296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bipartite graph G=(V, E)</a:t>
            </a:r>
          </a:p>
          <a:p>
            <a:r>
              <a:rPr lang="en-US" sz="2400" dirty="0" smtClean="0"/>
              <a:t>Find a maximum size matching</a:t>
            </a:r>
          </a:p>
          <a:p>
            <a:pPr lvl="1"/>
            <a:r>
              <a:rPr lang="en-US" sz="2000" dirty="0" smtClean="0"/>
              <a:t>A set M </a:t>
            </a:r>
            <a:r>
              <a:rPr lang="en-US" sz="2000" dirty="0" smtClean="0">
                <a:latin typeface="cmsy10"/>
              </a:rPr>
              <a:t>µ</a:t>
            </a:r>
            <a:r>
              <a:rPr lang="en-US" sz="2000" dirty="0" smtClean="0"/>
              <a:t> E </a:t>
            </a:r>
            <a:r>
              <a:rPr lang="en-US" sz="2000" dirty="0" err="1" smtClean="0"/>
              <a:t>s.t</a:t>
            </a:r>
            <a:r>
              <a:rPr lang="en-US" sz="2000" dirty="0" smtClean="0"/>
              <a:t>. every vertex has at most one incident edge in M</a:t>
            </a:r>
            <a:endParaRPr lang="en-US" sz="2000" dirty="0"/>
          </a:p>
        </p:txBody>
      </p:sp>
      <p:grpSp>
        <p:nvGrpSpPr>
          <p:cNvPr id="4" name="Group 17"/>
          <p:cNvGrpSpPr/>
          <p:nvPr/>
        </p:nvGrpSpPr>
        <p:grpSpPr bwMode="auto">
          <a:xfrm>
            <a:off x="320506" y="4080164"/>
            <a:ext cx="7385999" cy="1669464"/>
            <a:chOff x="320507" y="3581400"/>
            <a:chExt cx="7385999" cy="1669464"/>
          </a:xfrm>
        </p:grpSpPr>
        <p:pic>
          <p:nvPicPr>
            <p:cNvPr id="16" name="Picture 1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536021" y="4043064"/>
              <a:ext cx="5432386" cy="1207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Rectangle 41"/>
            <p:cNvSpPr/>
            <p:nvPr/>
          </p:nvSpPr>
          <p:spPr bwMode="auto">
            <a:xfrm>
              <a:off x="427269" y="3581400"/>
              <a:ext cx="72792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But we don’t know how to solve IPs. Try an LP instead.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20507" y="4271665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(LP)</a:t>
              </a:r>
              <a:endParaRPr lang="en-US" sz="2400" dirty="0"/>
            </a:p>
          </p:txBody>
        </p:sp>
      </p:grpSp>
      <p:grpSp>
        <p:nvGrpSpPr>
          <p:cNvPr id="5" name="Group 14"/>
          <p:cNvGrpSpPr/>
          <p:nvPr/>
        </p:nvGrpSpPr>
        <p:grpSpPr bwMode="auto">
          <a:xfrm>
            <a:off x="319883" y="2327564"/>
            <a:ext cx="6964485" cy="1698160"/>
            <a:chOff x="304800" y="1828800"/>
            <a:chExt cx="6964485" cy="1698160"/>
          </a:xfrm>
        </p:grpSpPr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295005" y="2290465"/>
              <a:ext cx="5974280" cy="123649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" name="Rectangle 21"/>
            <p:cNvSpPr/>
            <p:nvPr/>
          </p:nvSpPr>
          <p:spPr bwMode="auto">
            <a:xfrm>
              <a:off x="304800" y="1828800"/>
              <a:ext cx="3762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Write an integer program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320507" y="2510135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(IP)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24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Example: Bipartite Matching</a:t>
            </a:r>
            <a:br>
              <a:rPr lang="en-US" sz="4000" dirty="0" smtClean="0"/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(from Lecture 2)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17"/>
          <p:cNvGrpSpPr/>
          <p:nvPr/>
        </p:nvGrpSpPr>
        <p:grpSpPr bwMode="auto">
          <a:xfrm>
            <a:off x="320506" y="1209373"/>
            <a:ext cx="6881816" cy="1669464"/>
            <a:chOff x="320507" y="3581400"/>
            <a:chExt cx="6881816" cy="1669464"/>
          </a:xfrm>
        </p:grpSpPr>
        <p:pic>
          <p:nvPicPr>
            <p:cNvPr id="16" name="Picture 1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769937" y="4043064"/>
              <a:ext cx="5432386" cy="1207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Rectangle 41"/>
            <p:cNvSpPr/>
            <p:nvPr/>
          </p:nvSpPr>
          <p:spPr bwMode="auto">
            <a:xfrm>
              <a:off x="427269" y="3581400"/>
              <a:ext cx="3241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The LP formulation is: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20507" y="4271665"/>
              <a:ext cx="1170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(Primal)</a:t>
              </a:r>
              <a:endParaRPr lang="en-US" sz="2400" dirty="0"/>
            </a:p>
          </p:txBody>
        </p:sp>
      </p:grpSp>
      <p:grpSp>
        <p:nvGrpSpPr>
          <p:cNvPr id="4" name="Group 20"/>
          <p:cNvGrpSpPr/>
          <p:nvPr/>
        </p:nvGrpSpPr>
        <p:grpSpPr bwMode="auto">
          <a:xfrm>
            <a:off x="365773" y="3144497"/>
            <a:ext cx="6557364" cy="1669467"/>
            <a:chOff x="320506" y="3144498"/>
            <a:chExt cx="6557364" cy="1669467"/>
          </a:xfrm>
        </p:grpSpPr>
        <p:pic>
          <p:nvPicPr>
            <p:cNvPr id="19" name="Picture 18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626555" y="3606162"/>
              <a:ext cx="5251315" cy="120780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7" name="Rectangle 16"/>
            <p:cNvSpPr/>
            <p:nvPr/>
          </p:nvSpPr>
          <p:spPr bwMode="auto">
            <a:xfrm>
              <a:off x="427268" y="3144498"/>
              <a:ext cx="34899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Using “Rules for Duals”: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20506" y="3834763"/>
              <a:ext cx="939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(Dual)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5105400"/>
            <a:ext cx="8438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If you add the constraint </a:t>
            </a:r>
            <a:r>
              <a:rPr lang="en-CA" sz="24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CA" sz="2400" baseline="-25000" dirty="0" err="1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CA" sz="2400" dirty="0" smtClean="0">
                <a:solidFill>
                  <a:srgbClr val="0000FF"/>
                </a:solidFill>
              </a:rPr>
              <a:t> </a:t>
            </a:r>
            <a:r>
              <a:rPr lang="en-CA" sz="2400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CA" sz="2400" dirty="0" smtClean="0">
                <a:solidFill>
                  <a:srgbClr val="0000FF"/>
                </a:solidFill>
              </a:rPr>
              <a:t> {0,1} to (Dual), it becomes the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“vertex cover problem”.</a:t>
            </a:r>
            <a:r>
              <a:rPr lang="en-CA" sz="2400" dirty="0">
                <a:solidFill>
                  <a:srgbClr val="0000FF"/>
                </a:solidFill>
              </a:rPr>
              <a:t> </a:t>
            </a:r>
            <a:r>
              <a:rPr lang="en-CA" sz="2400" dirty="0" smtClean="0">
                <a:solidFill>
                  <a:srgbClr val="0000FF"/>
                </a:solidFill>
              </a:rPr>
              <a:t>There is a nice duality between the 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bipartite matching and vertex cover problems. </a:t>
            </a: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</a:rPr>
              <a:t>(We’ll see this later in the course.)</a:t>
            </a:r>
            <a:endParaRPr lang="en-CA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944562"/>
          </a:xfrm>
        </p:spPr>
        <p:txBody>
          <a:bodyPr>
            <a:normAutofit/>
          </a:bodyPr>
          <a:lstStyle/>
          <a:p>
            <a:pPr>
              <a:tabLst>
                <a:tab pos="2914650" algn="l"/>
              </a:tabLst>
            </a:pPr>
            <a:r>
              <a:rPr lang="en-US" sz="4000" dirty="0" smtClean="0"/>
              <a:t>Primal </a:t>
            </a:r>
            <a:r>
              <a:rPr lang="en-US" sz="4000" dirty="0" err="1" smtClean="0"/>
              <a:t>vs</a:t>
            </a:r>
            <a:r>
              <a:rPr lang="en-US" sz="4000" dirty="0" smtClean="0"/>
              <a:t> Dual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409574" y="1647825"/>
            <a:ext cx="825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B050"/>
                </a:solidFill>
              </a:rPr>
              <a:t>Weak Duality Theorem: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If x feasible for Primal and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 feasible for Dual then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b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47850" y="30353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Infeasible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Unbounded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Opt. Exists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Infeasible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Unbounded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Opt. </a:t>
                      </a:r>
                      <a:r>
                        <a:rPr lang="en-US" baseline="0" dirty="0" smtClean="0"/>
                        <a:t>Exists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05375" y="2362200"/>
            <a:ext cx="12700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Primal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imization)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959" y="3513892"/>
            <a:ext cx="12428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Dual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min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imization)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8250" y="3781425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Impossible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1775" y="3781425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Impossible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8250" y="415290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Impossible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575" y="756761"/>
            <a:ext cx="861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Fundamental Theorem of LP: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For any LP, the outcome is either:</a:t>
            </a:r>
            <a:br>
              <a:rPr lang="en-US" sz="2400" dirty="0" smtClean="0"/>
            </a:br>
            <a:r>
              <a:rPr lang="en-US" sz="2400" dirty="0" smtClean="0"/>
              <a:t>Infeasible, Unbounded, Optimum Point Exists.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7575" y="3781425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Possible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8250" y="3419475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Possible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9574" y="5010150"/>
            <a:ext cx="825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B050"/>
                </a:solidFill>
              </a:rPr>
              <a:t>Strong Duality Theorem: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If Primal has an opt. solution x, then Dual has an opt. solution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Furthermore, optimal values are same: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= </a:t>
            </a:r>
            <a:r>
              <a:rPr lang="en-US" sz="2400" dirty="0" err="1" smtClean="0">
                <a:latin typeface="Calibri"/>
              </a:rPr>
              <a:t>b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48050" y="415290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Impossible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1775" y="3419475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Impossible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1775" y="4152900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Possible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57575" y="3419475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Possible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43150" y="2514600"/>
            <a:ext cx="110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Exercise!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41" name="Straight Arrow Connector 40"/>
          <p:cNvCxnSpPr>
            <a:stCxn id="39" idx="3"/>
          </p:cNvCxnSpPr>
          <p:nvPr/>
        </p:nvCxnSpPr>
        <p:spPr>
          <a:xfrm>
            <a:off x="3451851" y="2714655"/>
            <a:ext cx="386724" cy="828645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  <p:bldP spid="26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551"/>
            <a:ext cx="8229600" cy="7811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Certificates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38" y="933255"/>
            <a:ext cx="8559538" cy="5674936"/>
          </a:xfrm>
        </p:spPr>
        <p:txBody>
          <a:bodyPr>
            <a:normAutofit/>
          </a:bodyPr>
          <a:lstStyle/>
          <a:p>
            <a:pPr marL="400050">
              <a:buNone/>
            </a:pPr>
            <a:r>
              <a:rPr lang="en-US" sz="2800" dirty="0" smtClean="0"/>
              <a:t>For any LP, I can convince you that optimal value is…</a:t>
            </a:r>
          </a:p>
          <a:p>
            <a:pPr marL="400050"/>
            <a:r>
              <a:rPr lang="en-US" sz="2800" b="1" dirty="0" smtClean="0">
                <a:solidFill>
                  <a:srgbClr val="0070C0"/>
                </a:solidFill>
                <a:latin typeface="cmsy10"/>
              </a:rPr>
              <a:t>¸</a:t>
            </a:r>
            <a:r>
              <a:rPr lang="en-US" sz="2800" b="1" dirty="0" smtClean="0">
                <a:solidFill>
                  <a:srgbClr val="0070C0"/>
                </a:solidFill>
              </a:rPr>
              <a:t> k:</a:t>
            </a:r>
            <a:r>
              <a:rPr lang="en-US" sz="2800" dirty="0" smtClean="0"/>
              <a:t> by giving a </a:t>
            </a:r>
            <a:r>
              <a:rPr lang="en-US" sz="2800" dirty="0" smtClean="0">
                <a:solidFill>
                  <a:srgbClr val="0070C0"/>
                </a:solidFill>
              </a:rPr>
              <a:t>primal feasible</a:t>
            </a:r>
            <a:r>
              <a:rPr lang="en-US" sz="2800" dirty="0" smtClean="0"/>
              <a:t> x with obj. value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k.</a:t>
            </a:r>
          </a:p>
          <a:p>
            <a:pPr marL="400050"/>
            <a:r>
              <a:rPr lang="en-US" sz="2800" b="1" dirty="0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</a:rPr>
              <a:t> k:</a:t>
            </a:r>
            <a:r>
              <a:rPr lang="en-US" sz="2800" dirty="0" smtClean="0"/>
              <a:t> by giving a </a:t>
            </a:r>
            <a:r>
              <a:rPr lang="en-US" sz="2800" dirty="0" smtClean="0">
                <a:solidFill>
                  <a:srgbClr val="FF0000"/>
                </a:solidFill>
              </a:rPr>
              <a:t>dual feasible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2800" dirty="0" smtClean="0"/>
              <a:t> with obj. value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k.</a:t>
            </a:r>
          </a:p>
          <a:p>
            <a:pPr>
              <a:buNone/>
            </a:pPr>
            <a:endParaRPr lang="en-US" sz="600" b="1" dirty="0" smtClean="0"/>
          </a:p>
          <a:p>
            <a:pPr>
              <a:buNone/>
            </a:pPr>
            <a:r>
              <a:rPr lang="en-US" sz="2800" b="1" dirty="0" smtClean="0"/>
              <a:t>Theorem:</a:t>
            </a:r>
            <a:r>
              <a:rPr lang="en-US" sz="2800" dirty="0" smtClean="0"/>
              <a:t> Such certificates always exists.   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(stated in Lecture 2)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/>
              <a:t>Proof:</a:t>
            </a:r>
            <a:r>
              <a:rPr lang="en-US" sz="2800" dirty="0" smtClean="0"/>
              <a:t> Immediate from strong duality theorem.  </a:t>
            </a:r>
            <a:r>
              <a:rPr lang="en-US" sz="2800" dirty="0" smtClean="0">
                <a:latin typeface="msam10"/>
              </a:rPr>
              <a:t>¥</a:t>
            </a:r>
          </a:p>
          <a:p>
            <a:pPr>
              <a:buNone/>
            </a:pPr>
            <a:endParaRPr lang="en-US" sz="500" dirty="0" smtClean="0">
              <a:latin typeface="msam10"/>
            </a:endParaRPr>
          </a:p>
          <a:p>
            <a:pPr>
              <a:buNone/>
            </a:pPr>
            <a:r>
              <a:rPr lang="en-US" sz="2800" dirty="0" smtClean="0"/>
              <a:t>Theorems like this are very strong and useful.</a:t>
            </a:r>
          </a:p>
          <a:p>
            <a:pPr>
              <a:buNone/>
            </a:pPr>
            <a:endParaRPr lang="en-US" sz="700" dirty="0" smtClean="0">
              <a:latin typeface="msam10"/>
            </a:endParaRPr>
          </a:p>
          <a:p>
            <a:pPr>
              <a:buNone/>
            </a:pPr>
            <a:r>
              <a:rPr lang="en-US" sz="2800" b="1" dirty="0" smtClean="0"/>
              <a:t>Other famous examples:</a:t>
            </a:r>
          </a:p>
          <a:p>
            <a:pPr marL="400050"/>
            <a:r>
              <a:rPr lang="en-US" sz="2800" dirty="0" err="1" smtClean="0"/>
              <a:t>Konig</a:t>
            </a:r>
            <a:r>
              <a:rPr lang="en-US" sz="2800" dirty="0" smtClean="0"/>
              <a:t> / Hall’s Theorem		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(Graph theory)</a:t>
            </a:r>
            <a:endParaRPr lang="en-US" sz="2800" dirty="0" smtClean="0"/>
          </a:p>
          <a:p>
            <a:pPr marL="400050"/>
            <a:r>
              <a:rPr lang="en-US" sz="2800" dirty="0" smtClean="0"/>
              <a:t>Max-flow Min-cut Theorem	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(Network flow theory)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00050"/>
            <a:r>
              <a:rPr lang="en-US" sz="2800" dirty="0" smtClean="0"/>
              <a:t>Hilbert’s </a:t>
            </a:r>
            <a:r>
              <a:rPr lang="en-US" sz="2800" dirty="0" err="1" smtClean="0"/>
              <a:t>Nullstellensatz</a:t>
            </a:r>
            <a:r>
              <a:rPr lang="en-US" sz="2800" dirty="0" smtClean="0"/>
              <a:t>	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(Algebraic geometry)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Nick\AppData\Local\Microsoft\Windows\Temporary Internet Files\Content.IE5\JYQBJMJU\MCj043482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577" y="-68229"/>
            <a:ext cx="1340849" cy="134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36"/>
            <a:ext cx="8229600" cy="944562"/>
          </a:xfrm>
        </p:spPr>
        <p:txBody>
          <a:bodyPr>
            <a:normAutofit/>
          </a:bodyPr>
          <a:lstStyle/>
          <a:p>
            <a:pPr>
              <a:tabLst>
                <a:tab pos="2914650" algn="l"/>
              </a:tabLst>
            </a:pPr>
            <a:r>
              <a:rPr lang="en-US" sz="4000" dirty="0" smtClean="0"/>
              <a:t>Strong Duality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110652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Primal LP: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1106521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Dual LP: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2545" y="946962"/>
            <a:ext cx="1523598" cy="659718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376267" y="834394"/>
            <a:ext cx="1600190" cy="1040885"/>
          </a:xfrm>
          <a:prstGeom prst="rect">
            <a:avLst/>
          </a:prstGeom>
          <a:noFill/>
          <a:ln/>
          <a:effectLst/>
        </p:spPr>
      </p:pic>
      <p:sp>
        <p:nvSpPr>
          <p:cNvPr id="24" name="Rectangle 23"/>
          <p:cNvSpPr/>
          <p:nvPr/>
        </p:nvSpPr>
        <p:spPr>
          <a:xfrm>
            <a:off x="480291" y="1671786"/>
            <a:ext cx="812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B050"/>
                </a:solidFill>
              </a:rPr>
              <a:t>Strong Duality Theorem: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Primal has an opt. solution x  </a:t>
            </a:r>
            <a:r>
              <a:rPr lang="en-US" sz="2400" dirty="0" smtClean="0">
                <a:latin typeface="cmsy10"/>
              </a:rPr>
              <a:t>, </a:t>
            </a:r>
            <a:r>
              <a:rPr lang="en-US" sz="2400" dirty="0" smtClean="0"/>
              <a:t> Dual has an opt. solution y.</a:t>
            </a:r>
            <a:br>
              <a:rPr lang="en-US" sz="2400" dirty="0" smtClean="0"/>
            </a:br>
            <a:r>
              <a:rPr lang="en-US" sz="2400" dirty="0" smtClean="0"/>
              <a:t>Furthermore, optimal values are same: </a:t>
            </a:r>
            <a:r>
              <a:rPr lang="en-US" sz="2400" dirty="0" err="1" smtClean="0"/>
              <a:t>c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= </a:t>
            </a:r>
            <a:r>
              <a:rPr lang="en-US" sz="2400" dirty="0" err="1" smtClean="0"/>
              <a:t>b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y</a:t>
            </a:r>
            <a:r>
              <a:rPr lang="en-US" sz="2400" dirty="0" smtClean="0"/>
              <a:t>.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38540" y="2821459"/>
            <a:ext cx="8853060" cy="383055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Weak Duality implies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800" b="1" dirty="0" err="1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2400" dirty="0" err="1" smtClean="0">
                <a:latin typeface="Calibri"/>
              </a:rPr>
              <a:t>b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y</a:t>
            </a:r>
            <a:r>
              <a:rPr lang="en-US" sz="2400" dirty="0" smtClean="0"/>
              <a:t>.  So strong duality says </a:t>
            </a:r>
            <a:r>
              <a:rPr lang="en-US" sz="2400" dirty="0" err="1" smtClean="0"/>
              <a:t>c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x</a:t>
            </a:r>
            <a:r>
              <a:rPr lang="en-US" sz="2800" b="1" dirty="0" err="1" smtClean="0">
                <a:solidFill>
                  <a:srgbClr val="0070C0"/>
                </a:solidFill>
                <a:latin typeface="cmsy10"/>
              </a:rPr>
              <a:t>¸</a:t>
            </a:r>
            <a:r>
              <a:rPr lang="en-US" sz="2400" dirty="0" err="1" smtClean="0"/>
              <a:t>b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y</a:t>
            </a:r>
            <a:r>
              <a:rPr lang="en-US" sz="2400" dirty="0" smtClean="0"/>
              <a:t>.</a:t>
            </a:r>
          </a:p>
          <a:p>
            <a:endParaRPr lang="en-US" sz="900" b="1" dirty="0" smtClean="0"/>
          </a:p>
          <a:p>
            <a:r>
              <a:rPr lang="en-US" sz="2400" b="1" dirty="0" smtClean="0"/>
              <a:t>Restatement of Theorem:</a:t>
            </a:r>
            <a:br>
              <a:rPr lang="en-US" sz="2400" b="1" dirty="0" smtClean="0"/>
            </a:br>
            <a:r>
              <a:rPr lang="en-US" sz="2400" dirty="0" smtClean="0"/>
              <a:t>      </a:t>
            </a:r>
            <a:r>
              <a:rPr lang="en-US" sz="1200" dirty="0" smtClean="0"/>
              <a:t> </a:t>
            </a:r>
            <a:r>
              <a:rPr lang="en-US" sz="2400" dirty="0" smtClean="0"/>
              <a:t>Primal has an optimal solution</a:t>
            </a:r>
            <a:br>
              <a:rPr lang="en-US" sz="2400" dirty="0" smtClean="0"/>
            </a:br>
            <a:r>
              <a:rPr lang="en-US" sz="2400" dirty="0" smtClean="0">
                <a:latin typeface="cmsy10"/>
              </a:rPr>
              <a:t>,</a:t>
            </a:r>
            <a:r>
              <a:rPr lang="en-US" sz="2400" dirty="0" smtClean="0"/>
              <a:t>  Dual has an optimal solution</a:t>
            </a:r>
            <a:br>
              <a:rPr lang="en-US" sz="2400" dirty="0" smtClean="0"/>
            </a:br>
            <a:r>
              <a:rPr lang="en-US" sz="2400" dirty="0" smtClean="0">
                <a:latin typeface="cmsy10"/>
              </a:rPr>
              <a:t>, </a:t>
            </a:r>
            <a:r>
              <a:rPr lang="en-US" sz="2400" dirty="0" smtClean="0"/>
              <a:t> the following system is solvable:</a:t>
            </a:r>
          </a:p>
          <a:p>
            <a:endParaRPr lang="en-US" sz="2400" dirty="0" smtClean="0"/>
          </a:p>
          <a:p>
            <a:pPr>
              <a:buNone/>
            </a:pPr>
            <a:endParaRPr lang="en-US" sz="7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>
                <a:solidFill>
                  <a:srgbClr val="00B050"/>
                </a:solidFill>
              </a:rPr>
              <a:t>Punchline</a:t>
            </a:r>
            <a:r>
              <a:rPr lang="en-US" sz="2400" b="1" dirty="0" smtClean="0">
                <a:solidFill>
                  <a:srgbClr val="00B050"/>
                </a:solidFill>
              </a:rPr>
              <a:t>:</a:t>
            </a:r>
            <a:r>
              <a:rPr lang="en-US" sz="2400" dirty="0" smtClean="0">
                <a:solidFill>
                  <a:srgbClr val="00B050"/>
                </a:solidFill>
              </a:rPr>
              <a:t> Finding optimal primal &amp; dual LP solutions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is equivalent to solving this system of inequalities.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Can we characterize when systems of inequalities are solvable?</a:t>
            </a:r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702077" y="4891469"/>
            <a:ext cx="5921758" cy="366331"/>
          </a:xfrm>
          <a:prstGeom prst="rect">
            <a:avLst/>
          </a:prstGeom>
          <a:noFill/>
          <a:ln/>
          <a:effectLst/>
        </p:spPr>
      </p:pic>
      <p:cxnSp>
        <p:nvCxnSpPr>
          <p:cNvPr id="11" name="Straight Arrow Connector 10"/>
          <p:cNvCxnSpPr>
            <a:stCxn id="13" idx="2"/>
          </p:cNvCxnSpPr>
          <p:nvPr/>
        </p:nvCxnSpPr>
        <p:spPr>
          <a:xfrm rot="5400000">
            <a:off x="6594194" y="3936131"/>
            <a:ext cx="1487508" cy="663011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91986" y="3205425"/>
            <a:ext cx="1886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(for any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feasible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x,y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3217" y="3185328"/>
            <a:ext cx="1532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(for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optimal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x,y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5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Systems of </a:t>
            </a:r>
            <a:r>
              <a:rPr lang="en-US" sz="4000" b="1" dirty="0" smtClean="0"/>
              <a:t>Eq</a:t>
            </a:r>
            <a:r>
              <a:rPr lang="en-US" sz="4000" dirty="0" smtClean="0"/>
              <a:t>ualities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923827"/>
            <a:ext cx="8729220" cy="5809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Lemma:</a:t>
            </a:r>
            <a:r>
              <a:rPr lang="en-US" sz="2800" dirty="0" smtClean="0"/>
              <a:t> Exactly one of the following holds:</a:t>
            </a:r>
          </a:p>
          <a:p>
            <a:pPr lvl="1"/>
            <a:r>
              <a:rPr lang="en-US" sz="2400" dirty="0" smtClean="0"/>
              <a:t>There exists x satisfying Ax=b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There exists </a:t>
            </a:r>
            <a:r>
              <a:rPr lang="en-US" sz="2400" dirty="0" smtClean="0">
                <a:latin typeface="Calibri"/>
              </a:rPr>
              <a:t>y</a:t>
            </a:r>
            <a:r>
              <a:rPr lang="en-US" sz="2400" dirty="0" smtClean="0"/>
              <a:t> satisfying </a:t>
            </a:r>
            <a:r>
              <a:rPr lang="en-US" sz="2400" dirty="0" err="1" smtClean="0">
                <a:latin typeface="Calibri"/>
              </a:rPr>
              <a:t>y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A</a:t>
            </a:r>
            <a:r>
              <a:rPr lang="en-US" sz="2400" dirty="0" smtClean="0"/>
              <a:t>=0 and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b</a:t>
            </a:r>
            <a:r>
              <a:rPr lang="en-US" sz="2400" dirty="0" smtClean="0"/>
              <a:t>&lt;0</a:t>
            </a:r>
          </a:p>
          <a:p>
            <a:r>
              <a:rPr lang="en-US" sz="2800" b="1" dirty="0" smtClean="0"/>
              <a:t>Proof: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Simple consequence of Gaussian elimination working.</a:t>
            </a:r>
          </a:p>
          <a:p>
            <a:pPr>
              <a:buNone/>
            </a:pPr>
            <a:r>
              <a:rPr lang="en-US" sz="2800" dirty="0" smtClean="0"/>
              <a:t>	Perform row eliminations on augmented matrix [ A | b ], so that A becomes upper-triangular</a:t>
            </a:r>
          </a:p>
          <a:p>
            <a:pPr>
              <a:buNone/>
            </a:pPr>
            <a:r>
              <a:rPr lang="en-US" sz="2800" dirty="0" smtClean="0"/>
              <a:t>	If resulting system has </a:t>
            </a:r>
            <a:r>
              <a:rPr lang="en-US" sz="2800" dirty="0" err="1" smtClean="0"/>
              <a:t>i</a:t>
            </a:r>
            <a:r>
              <a:rPr lang="en-US" sz="2800" baseline="30000" dirty="0" err="1" smtClean="0"/>
              <a:t>th</a:t>
            </a:r>
            <a:r>
              <a:rPr lang="en-US" sz="2800" dirty="0" smtClean="0"/>
              <a:t> row of A equal to zero</a:t>
            </a:r>
            <a:br>
              <a:rPr lang="en-US" sz="2800" dirty="0" smtClean="0"/>
            </a:br>
            <a:r>
              <a:rPr lang="en-US" sz="2800" dirty="0" smtClean="0"/>
              <a:t>but b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non-zero then no solution exists</a:t>
            </a:r>
          </a:p>
          <a:p>
            <a:pPr lvl="1"/>
            <a:r>
              <a:rPr lang="en-US" sz="2400" dirty="0" smtClean="0"/>
              <a:t>This can be expressed as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A</a:t>
            </a:r>
            <a:r>
              <a:rPr lang="en-US" sz="2400" dirty="0" smtClean="0"/>
              <a:t>=0 and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b</a:t>
            </a:r>
            <a:r>
              <a:rPr lang="en-US" sz="2400" dirty="0" smtClean="0"/>
              <a:t>&lt;0.</a:t>
            </a:r>
          </a:p>
          <a:p>
            <a:pPr>
              <a:buNone/>
            </a:pPr>
            <a:r>
              <a:rPr lang="en-US" sz="2800" dirty="0" smtClean="0"/>
              <a:t>	Otherwise, back-substitution yields a solution.  </a:t>
            </a:r>
            <a:r>
              <a:rPr lang="en-US" sz="2800" dirty="0" smtClean="0">
                <a:latin typeface="msam10"/>
              </a:rPr>
              <a:t>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9458" y="4764612"/>
            <a:ext cx="150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y</a:t>
            </a:r>
            <a:r>
              <a:rPr lang="en-US" baseline="300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T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&gt;0,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by negating 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010382" y="4970980"/>
            <a:ext cx="1448656" cy="351033"/>
          </a:xfrm>
          <a:custGeom>
            <a:avLst/>
            <a:gdLst>
              <a:gd name="connsiteX0" fmla="*/ 1448656 w 1448656"/>
              <a:gd name="connsiteY0" fmla="*/ 94180 h 351033"/>
              <a:gd name="connsiteX1" fmla="*/ 585627 w 1448656"/>
              <a:gd name="connsiteY1" fmla="*/ 42809 h 351033"/>
              <a:gd name="connsiteX2" fmla="*/ 0 w 1448656"/>
              <a:gd name="connsiteY2" fmla="*/ 351033 h 35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8656" h="351033">
                <a:moveTo>
                  <a:pt x="1448656" y="94180"/>
                </a:moveTo>
                <a:cubicBezTo>
                  <a:pt x="1137863" y="47090"/>
                  <a:pt x="827070" y="0"/>
                  <a:pt x="585627" y="42809"/>
                </a:cubicBezTo>
                <a:cubicBezTo>
                  <a:pt x="344184" y="85618"/>
                  <a:pt x="172092" y="218325"/>
                  <a:pt x="0" y="351033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Mathematical Programming</a:t>
            </a:r>
            <a:br>
              <a:rPr lang="en-US" dirty="0" smtClean="0"/>
            </a:br>
            <a:r>
              <a:rPr lang="en-US" dirty="0" smtClean="0"/>
              <a:t>Fall 2010</a:t>
            </a:r>
            <a:br>
              <a:rPr lang="en-US" dirty="0" smtClean="0"/>
            </a:br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5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Systems of </a:t>
            </a:r>
            <a:r>
              <a:rPr lang="en-US" sz="4000" b="1" dirty="0" smtClean="0"/>
              <a:t>Eq</a:t>
            </a:r>
            <a:r>
              <a:rPr lang="en-US" sz="4000" dirty="0" smtClean="0"/>
              <a:t>ualities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923828"/>
            <a:ext cx="8729220" cy="19607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Lemma:</a:t>
            </a:r>
            <a:r>
              <a:rPr lang="en-US" sz="2800" dirty="0" smtClean="0"/>
              <a:t> Exactly one of the following holds:</a:t>
            </a:r>
          </a:p>
          <a:p>
            <a:pPr lvl="1"/>
            <a:r>
              <a:rPr lang="en-US" sz="2400" dirty="0" smtClean="0"/>
              <a:t>There exists x satisfying Ax=b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There exists </a:t>
            </a:r>
            <a:r>
              <a:rPr lang="en-US" sz="2400" dirty="0" smtClean="0">
                <a:latin typeface="Calibri"/>
              </a:rPr>
              <a:t>y</a:t>
            </a:r>
            <a:r>
              <a:rPr lang="en-US" sz="2400" dirty="0" smtClean="0"/>
              <a:t> satisfying </a:t>
            </a:r>
            <a:r>
              <a:rPr lang="en-US" sz="2400" dirty="0" err="1" smtClean="0">
                <a:latin typeface="Calibri"/>
              </a:rPr>
              <a:t>y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A</a:t>
            </a:r>
            <a:r>
              <a:rPr lang="en-US" sz="2400" dirty="0" smtClean="0"/>
              <a:t>=0 and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b</a:t>
            </a:r>
            <a:r>
              <a:rPr lang="en-US" sz="2400" dirty="0" smtClean="0"/>
              <a:t>&lt;0</a:t>
            </a:r>
          </a:p>
          <a:p>
            <a:r>
              <a:rPr lang="en-US" sz="2800" b="1" dirty="0" smtClean="0"/>
              <a:t>Geometrically…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542488" y="4506969"/>
            <a:ext cx="2228883" cy="2131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33696" y="5085051"/>
            <a:ext cx="3062883" cy="18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579" y="4910029"/>
            <a:ext cx="286937" cy="292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4329" y="3439609"/>
            <a:ext cx="286937" cy="292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689123" y="4970193"/>
            <a:ext cx="1422054" cy="9079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20700000">
            <a:off x="2719880" y="3720100"/>
            <a:ext cx="2502286" cy="1968820"/>
          </a:xfrm>
          <a:custGeom>
            <a:avLst/>
            <a:gdLst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4" fmla="*/ 0 w 2543175"/>
              <a:gd name="connsiteY4" fmla="*/ 28575 h 1685925"/>
              <a:gd name="connsiteX0" fmla="*/ 0 w 2543175"/>
              <a:gd name="connsiteY0" fmla="*/ 0 h 1733550"/>
              <a:gd name="connsiteX1" fmla="*/ 9525 w 2543175"/>
              <a:gd name="connsiteY1" fmla="*/ 1733550 h 1733550"/>
              <a:gd name="connsiteX2" fmla="*/ 2543175 w 2543175"/>
              <a:gd name="connsiteY2" fmla="*/ 1733550 h 1733550"/>
              <a:gd name="connsiteX3" fmla="*/ 2543175 w 2543175"/>
              <a:gd name="connsiteY3" fmla="*/ 47625 h 1733550"/>
              <a:gd name="connsiteX4" fmla="*/ 0 w 2543175"/>
              <a:gd name="connsiteY4" fmla="*/ 0 h 1733550"/>
              <a:gd name="connsiteX0" fmla="*/ 0 w 2543175"/>
              <a:gd name="connsiteY0" fmla="*/ 257175 h 1990725"/>
              <a:gd name="connsiteX1" fmla="*/ 9525 w 2543175"/>
              <a:gd name="connsiteY1" fmla="*/ 1990725 h 1990725"/>
              <a:gd name="connsiteX2" fmla="*/ 2543175 w 2543175"/>
              <a:gd name="connsiteY2" fmla="*/ 1990725 h 1990725"/>
              <a:gd name="connsiteX3" fmla="*/ 2543175 w 2543175"/>
              <a:gd name="connsiteY3" fmla="*/ 0 h 1990725"/>
              <a:gd name="connsiteX4" fmla="*/ 0 w 2543175"/>
              <a:gd name="connsiteY4" fmla="*/ 257175 h 19907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4669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3381375"/>
              <a:gd name="connsiteY0" fmla="*/ 561975 h 2295525"/>
              <a:gd name="connsiteX1" fmla="*/ 9525 w 3381375"/>
              <a:gd name="connsiteY1" fmla="*/ 2295525 h 2295525"/>
              <a:gd name="connsiteX2" fmla="*/ 2466975 w 3381375"/>
              <a:gd name="connsiteY2" fmla="*/ 2295525 h 2295525"/>
              <a:gd name="connsiteX3" fmla="*/ 3381375 w 3381375"/>
              <a:gd name="connsiteY3" fmla="*/ 0 h 2295525"/>
              <a:gd name="connsiteX4" fmla="*/ 0 w 3381375"/>
              <a:gd name="connsiteY4" fmla="*/ 561975 h 2295525"/>
              <a:gd name="connsiteX0" fmla="*/ 0 w 2466975"/>
              <a:gd name="connsiteY0" fmla="*/ 28575 h 1762125"/>
              <a:gd name="connsiteX1" fmla="*/ 9525 w 2466975"/>
              <a:gd name="connsiteY1" fmla="*/ 1762125 h 1762125"/>
              <a:gd name="connsiteX2" fmla="*/ 2466975 w 2466975"/>
              <a:gd name="connsiteY2" fmla="*/ 1762125 h 1762125"/>
              <a:gd name="connsiteX3" fmla="*/ 2466975 w 2466975"/>
              <a:gd name="connsiteY3" fmla="*/ 0 h 1762125"/>
              <a:gd name="connsiteX4" fmla="*/ 0 w 2466975"/>
              <a:gd name="connsiteY4" fmla="*/ 28575 h 1762125"/>
              <a:gd name="connsiteX0" fmla="*/ 0 w 3076575"/>
              <a:gd name="connsiteY0" fmla="*/ 0 h 2266950"/>
              <a:gd name="connsiteX1" fmla="*/ 619125 w 3076575"/>
              <a:gd name="connsiteY1" fmla="*/ 2266950 h 2266950"/>
              <a:gd name="connsiteX2" fmla="*/ 3076575 w 3076575"/>
              <a:gd name="connsiteY2" fmla="*/ 2266950 h 2266950"/>
              <a:gd name="connsiteX3" fmla="*/ 3076575 w 3076575"/>
              <a:gd name="connsiteY3" fmla="*/ 504825 h 2266950"/>
              <a:gd name="connsiteX4" fmla="*/ 0 w 3076575"/>
              <a:gd name="connsiteY4" fmla="*/ 0 h 2266950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600075 w 3143250"/>
              <a:gd name="connsiteY0" fmla="*/ 28575 h 2143125"/>
              <a:gd name="connsiteX1" fmla="*/ 0 w 3143250"/>
              <a:gd name="connsiteY1" fmla="*/ 2143125 h 2143125"/>
              <a:gd name="connsiteX2" fmla="*/ 3143250 w 3143250"/>
              <a:gd name="connsiteY2" fmla="*/ 1762125 h 2143125"/>
              <a:gd name="connsiteX3" fmla="*/ 3143250 w 3143250"/>
              <a:gd name="connsiteY3" fmla="*/ 0 h 2143125"/>
              <a:gd name="connsiteX4" fmla="*/ 600075 w 3143250"/>
              <a:gd name="connsiteY4" fmla="*/ 28575 h 2143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175" h="1762125">
                <a:moveTo>
                  <a:pt x="0" y="28575"/>
                </a:moveTo>
                <a:lnTo>
                  <a:pt x="9525" y="1762125"/>
                </a:lnTo>
                <a:lnTo>
                  <a:pt x="2543175" y="1762125"/>
                </a:lnTo>
                <a:lnTo>
                  <a:pt x="2543175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638746" y="5081047"/>
            <a:ext cx="2457833" cy="58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20920" y="4244884"/>
            <a:ext cx="1682270" cy="891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765399" y="5252409"/>
            <a:ext cx="1063563" cy="7019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41043" y="3356178"/>
            <a:ext cx="370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span(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,…,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) = column space of 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rot="10800000" flipV="1">
            <a:off x="4628467" y="3540844"/>
            <a:ext cx="612576" cy="2528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83653" y="5522605"/>
            <a:ext cx="416423" cy="424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3</a:t>
            </a:r>
            <a:endParaRPr lang="en-US" baseline="-25000" dirty="0">
              <a:latin typeface="Calibri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3091992" y="4506012"/>
            <a:ext cx="697584" cy="43363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31736" y="427034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latin typeface="Calibri"/>
              </a:rPr>
              <a:t>1</a:t>
            </a:r>
            <a:endParaRPr lang="en-US" baseline="-25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668596" y="4807670"/>
            <a:ext cx="1299330" cy="27494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88817" y="445888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n-US" baseline="-25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586899" y="4322189"/>
            <a:ext cx="820132" cy="697584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08048" y="39686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12265" y="1480008"/>
            <a:ext cx="27650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70C0"/>
                </a:solidFill>
              </a:rPr>
              <a:t>(b is in column space of A)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5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Systems of </a:t>
            </a:r>
            <a:r>
              <a:rPr lang="en-US" sz="4000" b="1" dirty="0" smtClean="0"/>
              <a:t>Eq</a:t>
            </a:r>
            <a:r>
              <a:rPr lang="en-US" sz="4000" dirty="0" smtClean="0"/>
              <a:t>ualities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923828"/>
            <a:ext cx="8729220" cy="19607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Lemma:</a:t>
            </a:r>
            <a:r>
              <a:rPr lang="en-US" sz="2800" dirty="0" smtClean="0"/>
              <a:t> Exactly one of the following holds:</a:t>
            </a:r>
          </a:p>
          <a:p>
            <a:pPr lvl="1"/>
            <a:r>
              <a:rPr lang="en-US" sz="2400" dirty="0" smtClean="0"/>
              <a:t>There exists x satisfying Ax=b		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(b is in column space of A)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/>
              <a:t>There exists </a:t>
            </a:r>
            <a:r>
              <a:rPr lang="en-US" sz="2400" dirty="0" smtClean="0">
                <a:latin typeface="Calibri"/>
              </a:rPr>
              <a:t>y</a:t>
            </a:r>
            <a:r>
              <a:rPr lang="en-US" sz="2400" dirty="0" smtClean="0"/>
              <a:t> satisfying </a:t>
            </a:r>
            <a:r>
              <a:rPr lang="en-US" sz="2400" dirty="0" err="1" smtClean="0">
                <a:latin typeface="Calibri"/>
              </a:rPr>
              <a:t>y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A</a:t>
            </a:r>
            <a:r>
              <a:rPr lang="en-US" sz="2400" dirty="0" smtClean="0"/>
              <a:t>=0 and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b</a:t>
            </a:r>
            <a:r>
              <a:rPr lang="en-US" sz="2400" dirty="0" smtClean="0"/>
              <a:t>&lt;0		</a:t>
            </a:r>
            <a:r>
              <a:rPr lang="en-US" sz="1900" dirty="0" smtClean="0">
                <a:solidFill>
                  <a:srgbClr val="0070C0"/>
                </a:solidFill>
              </a:rPr>
              <a:t>(or it is not)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800" b="1" dirty="0" smtClean="0"/>
              <a:t>Geometrically…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542488" y="4506969"/>
            <a:ext cx="2228883" cy="2131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33696" y="5085051"/>
            <a:ext cx="3062883" cy="18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579" y="4910029"/>
            <a:ext cx="286937" cy="292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4329" y="3439609"/>
            <a:ext cx="286937" cy="292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689123" y="4970193"/>
            <a:ext cx="1422054" cy="9079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20700000">
            <a:off x="2719880" y="3720100"/>
            <a:ext cx="2502286" cy="1968820"/>
          </a:xfrm>
          <a:custGeom>
            <a:avLst/>
            <a:gdLst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4" fmla="*/ 0 w 2543175"/>
              <a:gd name="connsiteY4" fmla="*/ 28575 h 1685925"/>
              <a:gd name="connsiteX0" fmla="*/ 0 w 2543175"/>
              <a:gd name="connsiteY0" fmla="*/ 0 h 1733550"/>
              <a:gd name="connsiteX1" fmla="*/ 9525 w 2543175"/>
              <a:gd name="connsiteY1" fmla="*/ 1733550 h 1733550"/>
              <a:gd name="connsiteX2" fmla="*/ 2543175 w 2543175"/>
              <a:gd name="connsiteY2" fmla="*/ 1733550 h 1733550"/>
              <a:gd name="connsiteX3" fmla="*/ 2543175 w 2543175"/>
              <a:gd name="connsiteY3" fmla="*/ 47625 h 1733550"/>
              <a:gd name="connsiteX4" fmla="*/ 0 w 2543175"/>
              <a:gd name="connsiteY4" fmla="*/ 0 h 1733550"/>
              <a:gd name="connsiteX0" fmla="*/ 0 w 2543175"/>
              <a:gd name="connsiteY0" fmla="*/ 257175 h 1990725"/>
              <a:gd name="connsiteX1" fmla="*/ 9525 w 2543175"/>
              <a:gd name="connsiteY1" fmla="*/ 1990725 h 1990725"/>
              <a:gd name="connsiteX2" fmla="*/ 2543175 w 2543175"/>
              <a:gd name="connsiteY2" fmla="*/ 1990725 h 1990725"/>
              <a:gd name="connsiteX3" fmla="*/ 2543175 w 2543175"/>
              <a:gd name="connsiteY3" fmla="*/ 0 h 1990725"/>
              <a:gd name="connsiteX4" fmla="*/ 0 w 2543175"/>
              <a:gd name="connsiteY4" fmla="*/ 257175 h 19907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4669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3381375"/>
              <a:gd name="connsiteY0" fmla="*/ 561975 h 2295525"/>
              <a:gd name="connsiteX1" fmla="*/ 9525 w 3381375"/>
              <a:gd name="connsiteY1" fmla="*/ 2295525 h 2295525"/>
              <a:gd name="connsiteX2" fmla="*/ 2466975 w 3381375"/>
              <a:gd name="connsiteY2" fmla="*/ 2295525 h 2295525"/>
              <a:gd name="connsiteX3" fmla="*/ 3381375 w 3381375"/>
              <a:gd name="connsiteY3" fmla="*/ 0 h 2295525"/>
              <a:gd name="connsiteX4" fmla="*/ 0 w 3381375"/>
              <a:gd name="connsiteY4" fmla="*/ 561975 h 2295525"/>
              <a:gd name="connsiteX0" fmla="*/ 0 w 2466975"/>
              <a:gd name="connsiteY0" fmla="*/ 28575 h 1762125"/>
              <a:gd name="connsiteX1" fmla="*/ 9525 w 2466975"/>
              <a:gd name="connsiteY1" fmla="*/ 1762125 h 1762125"/>
              <a:gd name="connsiteX2" fmla="*/ 2466975 w 2466975"/>
              <a:gd name="connsiteY2" fmla="*/ 1762125 h 1762125"/>
              <a:gd name="connsiteX3" fmla="*/ 2466975 w 2466975"/>
              <a:gd name="connsiteY3" fmla="*/ 0 h 1762125"/>
              <a:gd name="connsiteX4" fmla="*/ 0 w 2466975"/>
              <a:gd name="connsiteY4" fmla="*/ 28575 h 1762125"/>
              <a:gd name="connsiteX0" fmla="*/ 0 w 3076575"/>
              <a:gd name="connsiteY0" fmla="*/ 0 h 2266950"/>
              <a:gd name="connsiteX1" fmla="*/ 619125 w 3076575"/>
              <a:gd name="connsiteY1" fmla="*/ 2266950 h 2266950"/>
              <a:gd name="connsiteX2" fmla="*/ 3076575 w 3076575"/>
              <a:gd name="connsiteY2" fmla="*/ 2266950 h 2266950"/>
              <a:gd name="connsiteX3" fmla="*/ 3076575 w 3076575"/>
              <a:gd name="connsiteY3" fmla="*/ 504825 h 2266950"/>
              <a:gd name="connsiteX4" fmla="*/ 0 w 3076575"/>
              <a:gd name="connsiteY4" fmla="*/ 0 h 2266950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600075 w 3143250"/>
              <a:gd name="connsiteY0" fmla="*/ 28575 h 2143125"/>
              <a:gd name="connsiteX1" fmla="*/ 0 w 3143250"/>
              <a:gd name="connsiteY1" fmla="*/ 2143125 h 2143125"/>
              <a:gd name="connsiteX2" fmla="*/ 3143250 w 3143250"/>
              <a:gd name="connsiteY2" fmla="*/ 1762125 h 2143125"/>
              <a:gd name="connsiteX3" fmla="*/ 3143250 w 3143250"/>
              <a:gd name="connsiteY3" fmla="*/ 0 h 2143125"/>
              <a:gd name="connsiteX4" fmla="*/ 600075 w 3143250"/>
              <a:gd name="connsiteY4" fmla="*/ 28575 h 2143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175" h="1762125">
                <a:moveTo>
                  <a:pt x="0" y="28575"/>
                </a:moveTo>
                <a:lnTo>
                  <a:pt x="9525" y="1762125"/>
                </a:lnTo>
                <a:lnTo>
                  <a:pt x="2543175" y="1762125"/>
                </a:lnTo>
                <a:lnTo>
                  <a:pt x="2543175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638746" y="5081047"/>
            <a:ext cx="2457833" cy="58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20920" y="4244884"/>
            <a:ext cx="1682270" cy="891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765399" y="5252409"/>
            <a:ext cx="1063563" cy="7019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41043" y="3356178"/>
            <a:ext cx="370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span(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,…,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) = column space of 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rot="10800000" flipV="1">
            <a:off x="4628467" y="3540844"/>
            <a:ext cx="612576" cy="2528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83653" y="5522605"/>
            <a:ext cx="416423" cy="424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3</a:t>
            </a:r>
            <a:endParaRPr lang="en-US" baseline="-25000" dirty="0">
              <a:latin typeface="Calibri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3091992" y="4506012"/>
            <a:ext cx="697584" cy="43363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31736" y="427034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latin typeface="Calibri"/>
              </a:rPr>
              <a:t>1</a:t>
            </a:r>
            <a:endParaRPr lang="en-US" baseline="-25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668596" y="4807670"/>
            <a:ext cx="1299330" cy="27494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88817" y="445888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n-US" baseline="-25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1093510" y="3921550"/>
            <a:ext cx="2556235" cy="115164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68835" y="36120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5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Systems of </a:t>
            </a:r>
            <a:r>
              <a:rPr lang="en-US" sz="4000" b="1" dirty="0" smtClean="0"/>
              <a:t>Eq</a:t>
            </a:r>
            <a:r>
              <a:rPr lang="en-US" sz="4000" dirty="0" smtClean="0"/>
              <a:t>ualities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1" y="923828"/>
            <a:ext cx="8729220" cy="19607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Lemma:</a:t>
            </a:r>
            <a:r>
              <a:rPr lang="en-US" sz="2800" dirty="0" smtClean="0"/>
              <a:t> Exactly one of the following holds:</a:t>
            </a:r>
          </a:p>
          <a:p>
            <a:pPr lvl="1"/>
            <a:r>
              <a:rPr lang="en-US" sz="2400" dirty="0" smtClean="0"/>
              <a:t>There exists x satisfying Ax=b		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(b is in column space of A)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/>
              <a:t>There exists </a:t>
            </a:r>
            <a:r>
              <a:rPr lang="en-US" sz="2400" dirty="0" smtClean="0">
                <a:latin typeface="Calibri"/>
              </a:rPr>
              <a:t>y</a:t>
            </a:r>
            <a:r>
              <a:rPr lang="en-US" sz="2400" dirty="0" smtClean="0"/>
              <a:t> satisfying </a:t>
            </a:r>
            <a:r>
              <a:rPr lang="en-US" sz="2400" dirty="0" err="1" smtClean="0">
                <a:latin typeface="Calibri"/>
              </a:rPr>
              <a:t>y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A</a:t>
            </a:r>
            <a:r>
              <a:rPr lang="en-US" sz="2400" dirty="0" smtClean="0"/>
              <a:t>=0 and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b</a:t>
            </a:r>
            <a:r>
              <a:rPr lang="en-US" sz="2400" dirty="0" smtClean="0"/>
              <a:t>&gt;0		</a:t>
            </a:r>
            <a:r>
              <a:rPr lang="en-US" sz="1900" dirty="0" smtClean="0">
                <a:solidFill>
                  <a:srgbClr val="0070C0"/>
                </a:solidFill>
              </a:rPr>
              <a:t>(or it is not)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800" b="1" dirty="0" smtClean="0"/>
              <a:t>Geometrically…</a:t>
            </a:r>
            <a:endParaRPr lang="en-US" sz="2800" baseline="30000" dirty="0"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824962" y="5176500"/>
            <a:ext cx="1729366" cy="3017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61977" y="5509258"/>
            <a:ext cx="3062883" cy="18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72037" y="4222034"/>
            <a:ext cx="286937" cy="292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717404" y="5394400"/>
            <a:ext cx="1422054" cy="9079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164375">
            <a:off x="1135838" y="5250731"/>
            <a:ext cx="6147171" cy="603315"/>
          </a:xfrm>
          <a:custGeom>
            <a:avLst/>
            <a:gdLst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4" fmla="*/ 0 w 2543175"/>
              <a:gd name="connsiteY4" fmla="*/ 28575 h 1685925"/>
              <a:gd name="connsiteX0" fmla="*/ 0 w 2543175"/>
              <a:gd name="connsiteY0" fmla="*/ 0 h 1733550"/>
              <a:gd name="connsiteX1" fmla="*/ 9525 w 2543175"/>
              <a:gd name="connsiteY1" fmla="*/ 1733550 h 1733550"/>
              <a:gd name="connsiteX2" fmla="*/ 2543175 w 2543175"/>
              <a:gd name="connsiteY2" fmla="*/ 1733550 h 1733550"/>
              <a:gd name="connsiteX3" fmla="*/ 2543175 w 2543175"/>
              <a:gd name="connsiteY3" fmla="*/ 47625 h 1733550"/>
              <a:gd name="connsiteX4" fmla="*/ 0 w 2543175"/>
              <a:gd name="connsiteY4" fmla="*/ 0 h 1733550"/>
              <a:gd name="connsiteX0" fmla="*/ 0 w 2543175"/>
              <a:gd name="connsiteY0" fmla="*/ 257175 h 1990725"/>
              <a:gd name="connsiteX1" fmla="*/ 9525 w 2543175"/>
              <a:gd name="connsiteY1" fmla="*/ 1990725 h 1990725"/>
              <a:gd name="connsiteX2" fmla="*/ 2543175 w 2543175"/>
              <a:gd name="connsiteY2" fmla="*/ 1990725 h 1990725"/>
              <a:gd name="connsiteX3" fmla="*/ 2543175 w 2543175"/>
              <a:gd name="connsiteY3" fmla="*/ 0 h 1990725"/>
              <a:gd name="connsiteX4" fmla="*/ 0 w 2543175"/>
              <a:gd name="connsiteY4" fmla="*/ 257175 h 19907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4669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3381375"/>
              <a:gd name="connsiteY0" fmla="*/ 561975 h 2295525"/>
              <a:gd name="connsiteX1" fmla="*/ 9525 w 3381375"/>
              <a:gd name="connsiteY1" fmla="*/ 2295525 h 2295525"/>
              <a:gd name="connsiteX2" fmla="*/ 2466975 w 3381375"/>
              <a:gd name="connsiteY2" fmla="*/ 2295525 h 2295525"/>
              <a:gd name="connsiteX3" fmla="*/ 3381375 w 3381375"/>
              <a:gd name="connsiteY3" fmla="*/ 0 h 2295525"/>
              <a:gd name="connsiteX4" fmla="*/ 0 w 3381375"/>
              <a:gd name="connsiteY4" fmla="*/ 561975 h 2295525"/>
              <a:gd name="connsiteX0" fmla="*/ 0 w 2466975"/>
              <a:gd name="connsiteY0" fmla="*/ 28575 h 1762125"/>
              <a:gd name="connsiteX1" fmla="*/ 9525 w 2466975"/>
              <a:gd name="connsiteY1" fmla="*/ 1762125 h 1762125"/>
              <a:gd name="connsiteX2" fmla="*/ 2466975 w 2466975"/>
              <a:gd name="connsiteY2" fmla="*/ 1762125 h 1762125"/>
              <a:gd name="connsiteX3" fmla="*/ 2466975 w 2466975"/>
              <a:gd name="connsiteY3" fmla="*/ 0 h 1762125"/>
              <a:gd name="connsiteX4" fmla="*/ 0 w 2466975"/>
              <a:gd name="connsiteY4" fmla="*/ 28575 h 1762125"/>
              <a:gd name="connsiteX0" fmla="*/ 0 w 3076575"/>
              <a:gd name="connsiteY0" fmla="*/ 0 h 2266950"/>
              <a:gd name="connsiteX1" fmla="*/ 619125 w 3076575"/>
              <a:gd name="connsiteY1" fmla="*/ 2266950 h 2266950"/>
              <a:gd name="connsiteX2" fmla="*/ 3076575 w 3076575"/>
              <a:gd name="connsiteY2" fmla="*/ 2266950 h 2266950"/>
              <a:gd name="connsiteX3" fmla="*/ 3076575 w 3076575"/>
              <a:gd name="connsiteY3" fmla="*/ 504825 h 2266950"/>
              <a:gd name="connsiteX4" fmla="*/ 0 w 3076575"/>
              <a:gd name="connsiteY4" fmla="*/ 0 h 2266950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600075 w 3143250"/>
              <a:gd name="connsiteY0" fmla="*/ 28575 h 2143125"/>
              <a:gd name="connsiteX1" fmla="*/ 0 w 3143250"/>
              <a:gd name="connsiteY1" fmla="*/ 2143125 h 2143125"/>
              <a:gd name="connsiteX2" fmla="*/ 3143250 w 3143250"/>
              <a:gd name="connsiteY2" fmla="*/ 1762125 h 2143125"/>
              <a:gd name="connsiteX3" fmla="*/ 3143250 w 3143250"/>
              <a:gd name="connsiteY3" fmla="*/ 0 h 2143125"/>
              <a:gd name="connsiteX4" fmla="*/ 600075 w 3143250"/>
              <a:gd name="connsiteY4" fmla="*/ 28575 h 2143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1968325 w 2543175"/>
              <a:gd name="connsiteY3" fmla="*/ 0 h 1762125"/>
              <a:gd name="connsiteX4" fmla="*/ 0 w 2543175"/>
              <a:gd name="connsiteY4" fmla="*/ 28575 h 1762125"/>
              <a:gd name="connsiteX0" fmla="*/ 565325 w 2533650"/>
              <a:gd name="connsiteY0" fmla="*/ 28578 h 1762125"/>
              <a:gd name="connsiteX1" fmla="*/ 0 w 2533650"/>
              <a:gd name="connsiteY1" fmla="*/ 1762125 h 1762125"/>
              <a:gd name="connsiteX2" fmla="*/ 2533650 w 2533650"/>
              <a:gd name="connsiteY2" fmla="*/ 1762125 h 1762125"/>
              <a:gd name="connsiteX3" fmla="*/ 1958800 w 2533650"/>
              <a:gd name="connsiteY3" fmla="*/ 0 h 1762125"/>
              <a:gd name="connsiteX4" fmla="*/ 565325 w 2533650"/>
              <a:gd name="connsiteY4" fmla="*/ 28578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1762125">
                <a:moveTo>
                  <a:pt x="565325" y="28578"/>
                </a:moveTo>
                <a:lnTo>
                  <a:pt x="0" y="1762125"/>
                </a:lnTo>
                <a:lnTo>
                  <a:pt x="2533650" y="1762125"/>
                </a:lnTo>
                <a:lnTo>
                  <a:pt x="1958800" y="0"/>
                </a:lnTo>
                <a:lnTo>
                  <a:pt x="565325" y="28578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667027" y="5505254"/>
            <a:ext cx="2457833" cy="58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106134" y="4916080"/>
            <a:ext cx="1178351" cy="1885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784253" y="5676616"/>
            <a:ext cx="1063563" cy="7019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42322" y="4534530"/>
            <a:ext cx="198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 space of 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rot="10800000" flipV="1">
            <a:off x="5495828" y="4719196"/>
            <a:ext cx="546495" cy="6635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17287" y="6182482"/>
            <a:ext cx="416423" cy="424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3</a:t>
            </a:r>
            <a:endParaRPr lang="en-US" baseline="-25000" dirty="0">
              <a:latin typeface="Calibri"/>
            </a:endParaRPr>
          </a:p>
        </p:txBody>
      </p:sp>
      <p:cxnSp>
        <p:nvCxnSpPr>
          <p:cNvPr id="36" name="Straight Arrow Connector 35"/>
          <p:cNvCxnSpPr>
            <a:endCxn id="37" idx="0"/>
          </p:cNvCxnSpPr>
          <p:nvPr/>
        </p:nvCxnSpPr>
        <p:spPr>
          <a:xfrm rot="10800000" flipV="1">
            <a:off x="2931906" y="5495828"/>
            <a:ext cx="753978" cy="2733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33775" y="576920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latin typeface="Calibri"/>
              </a:rPr>
              <a:t>1</a:t>
            </a:r>
            <a:endParaRPr lang="en-US" baseline="-25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696877" y="5377207"/>
            <a:ext cx="1208204" cy="12961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00281" y="4920007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n-US" baseline="-25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6200000" flipV="1">
            <a:off x="2427404" y="4246773"/>
            <a:ext cx="1670116" cy="831134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09101" y="366859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4860" y="5334236"/>
            <a:ext cx="286937" cy="292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9997" y="375344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y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63" name="Picture 6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05136" y="2814684"/>
            <a:ext cx="3412930" cy="772881"/>
          </a:xfrm>
          <a:prstGeom prst="rect">
            <a:avLst/>
          </a:prstGeom>
          <a:noFill/>
          <a:ln/>
          <a:effectLst/>
        </p:spPr>
      </p:pic>
      <p:sp>
        <p:nvSpPr>
          <p:cNvPr id="60" name="TextBox 59"/>
          <p:cNvSpPr txBox="1"/>
          <p:nvPr/>
        </p:nvSpPr>
        <p:spPr>
          <a:xfrm>
            <a:off x="637882" y="2796617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Hyperplane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3321" y="3190186"/>
            <a:ext cx="263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Positive open </a:t>
            </a:r>
            <a:r>
              <a:rPr lang="en-US" sz="2000" dirty="0" err="1" smtClean="0">
                <a:solidFill>
                  <a:srgbClr val="FF0000"/>
                </a:solidFill>
              </a:rPr>
              <a:t>halfspace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08190" y="2309567"/>
            <a:ext cx="391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++</a:t>
            </a:r>
            <a:endParaRPr lang="en-US" sz="1600" dirty="0"/>
          </a:p>
        </p:txBody>
      </p:sp>
      <p:sp>
        <p:nvSpPr>
          <p:cNvPr id="65" name="Freeform 64"/>
          <p:cNvSpPr/>
          <p:nvPr/>
        </p:nvSpPr>
        <p:spPr>
          <a:xfrm rot="164375">
            <a:off x="589636" y="5173283"/>
            <a:ext cx="7333065" cy="788769"/>
          </a:xfrm>
          <a:custGeom>
            <a:avLst/>
            <a:gdLst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4" fmla="*/ 0 w 2543175"/>
              <a:gd name="connsiteY4" fmla="*/ 28575 h 1685925"/>
              <a:gd name="connsiteX0" fmla="*/ 0 w 2543175"/>
              <a:gd name="connsiteY0" fmla="*/ 0 h 1733550"/>
              <a:gd name="connsiteX1" fmla="*/ 9525 w 2543175"/>
              <a:gd name="connsiteY1" fmla="*/ 1733550 h 1733550"/>
              <a:gd name="connsiteX2" fmla="*/ 2543175 w 2543175"/>
              <a:gd name="connsiteY2" fmla="*/ 1733550 h 1733550"/>
              <a:gd name="connsiteX3" fmla="*/ 2543175 w 2543175"/>
              <a:gd name="connsiteY3" fmla="*/ 47625 h 1733550"/>
              <a:gd name="connsiteX4" fmla="*/ 0 w 2543175"/>
              <a:gd name="connsiteY4" fmla="*/ 0 h 1733550"/>
              <a:gd name="connsiteX0" fmla="*/ 0 w 2543175"/>
              <a:gd name="connsiteY0" fmla="*/ 257175 h 1990725"/>
              <a:gd name="connsiteX1" fmla="*/ 9525 w 2543175"/>
              <a:gd name="connsiteY1" fmla="*/ 1990725 h 1990725"/>
              <a:gd name="connsiteX2" fmla="*/ 2543175 w 2543175"/>
              <a:gd name="connsiteY2" fmla="*/ 1990725 h 1990725"/>
              <a:gd name="connsiteX3" fmla="*/ 2543175 w 2543175"/>
              <a:gd name="connsiteY3" fmla="*/ 0 h 1990725"/>
              <a:gd name="connsiteX4" fmla="*/ 0 w 2543175"/>
              <a:gd name="connsiteY4" fmla="*/ 257175 h 19907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4669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3381375"/>
              <a:gd name="connsiteY0" fmla="*/ 561975 h 2295525"/>
              <a:gd name="connsiteX1" fmla="*/ 9525 w 3381375"/>
              <a:gd name="connsiteY1" fmla="*/ 2295525 h 2295525"/>
              <a:gd name="connsiteX2" fmla="*/ 2466975 w 3381375"/>
              <a:gd name="connsiteY2" fmla="*/ 2295525 h 2295525"/>
              <a:gd name="connsiteX3" fmla="*/ 3381375 w 3381375"/>
              <a:gd name="connsiteY3" fmla="*/ 0 h 2295525"/>
              <a:gd name="connsiteX4" fmla="*/ 0 w 3381375"/>
              <a:gd name="connsiteY4" fmla="*/ 561975 h 2295525"/>
              <a:gd name="connsiteX0" fmla="*/ 0 w 2466975"/>
              <a:gd name="connsiteY0" fmla="*/ 28575 h 1762125"/>
              <a:gd name="connsiteX1" fmla="*/ 9525 w 2466975"/>
              <a:gd name="connsiteY1" fmla="*/ 1762125 h 1762125"/>
              <a:gd name="connsiteX2" fmla="*/ 2466975 w 2466975"/>
              <a:gd name="connsiteY2" fmla="*/ 1762125 h 1762125"/>
              <a:gd name="connsiteX3" fmla="*/ 2466975 w 2466975"/>
              <a:gd name="connsiteY3" fmla="*/ 0 h 1762125"/>
              <a:gd name="connsiteX4" fmla="*/ 0 w 2466975"/>
              <a:gd name="connsiteY4" fmla="*/ 28575 h 1762125"/>
              <a:gd name="connsiteX0" fmla="*/ 0 w 3076575"/>
              <a:gd name="connsiteY0" fmla="*/ 0 h 2266950"/>
              <a:gd name="connsiteX1" fmla="*/ 619125 w 3076575"/>
              <a:gd name="connsiteY1" fmla="*/ 2266950 h 2266950"/>
              <a:gd name="connsiteX2" fmla="*/ 3076575 w 3076575"/>
              <a:gd name="connsiteY2" fmla="*/ 2266950 h 2266950"/>
              <a:gd name="connsiteX3" fmla="*/ 3076575 w 3076575"/>
              <a:gd name="connsiteY3" fmla="*/ 504825 h 2266950"/>
              <a:gd name="connsiteX4" fmla="*/ 0 w 3076575"/>
              <a:gd name="connsiteY4" fmla="*/ 0 h 2266950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600075 w 3143250"/>
              <a:gd name="connsiteY0" fmla="*/ 28575 h 2143125"/>
              <a:gd name="connsiteX1" fmla="*/ 0 w 3143250"/>
              <a:gd name="connsiteY1" fmla="*/ 2143125 h 2143125"/>
              <a:gd name="connsiteX2" fmla="*/ 3143250 w 3143250"/>
              <a:gd name="connsiteY2" fmla="*/ 1762125 h 2143125"/>
              <a:gd name="connsiteX3" fmla="*/ 3143250 w 3143250"/>
              <a:gd name="connsiteY3" fmla="*/ 0 h 2143125"/>
              <a:gd name="connsiteX4" fmla="*/ 600075 w 3143250"/>
              <a:gd name="connsiteY4" fmla="*/ 28575 h 2143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1968325 w 2543175"/>
              <a:gd name="connsiteY3" fmla="*/ 0 h 1762125"/>
              <a:gd name="connsiteX4" fmla="*/ 0 w 2543175"/>
              <a:gd name="connsiteY4" fmla="*/ 28575 h 1762125"/>
              <a:gd name="connsiteX0" fmla="*/ 565325 w 2533650"/>
              <a:gd name="connsiteY0" fmla="*/ 28578 h 1762125"/>
              <a:gd name="connsiteX1" fmla="*/ 0 w 2533650"/>
              <a:gd name="connsiteY1" fmla="*/ 1762125 h 1762125"/>
              <a:gd name="connsiteX2" fmla="*/ 2533650 w 2533650"/>
              <a:gd name="connsiteY2" fmla="*/ 1762125 h 1762125"/>
              <a:gd name="connsiteX3" fmla="*/ 1958800 w 2533650"/>
              <a:gd name="connsiteY3" fmla="*/ 0 h 1762125"/>
              <a:gd name="connsiteX4" fmla="*/ 565325 w 2533650"/>
              <a:gd name="connsiteY4" fmla="*/ 28578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1762125">
                <a:moveTo>
                  <a:pt x="565325" y="28578"/>
                </a:moveTo>
                <a:lnTo>
                  <a:pt x="0" y="1762125"/>
                </a:lnTo>
                <a:lnTo>
                  <a:pt x="2533650" y="1762125"/>
                </a:lnTo>
                <a:lnTo>
                  <a:pt x="1958800" y="0"/>
                </a:lnTo>
                <a:lnTo>
                  <a:pt x="565325" y="28578"/>
                </a:lnTo>
                <a:close/>
              </a:path>
            </a:pathLst>
          </a:custGeom>
          <a:solidFill>
            <a:srgbClr val="AFDC7E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041823" y="5269583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Calibri"/>
              </a:rPr>
              <a:t>a,0</a:t>
            </a:r>
            <a:endParaRPr lang="en-US" sz="2400" baseline="-25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07150" y="2309566"/>
            <a:ext cx="413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col</a:t>
            </a:r>
            <a:r>
              <a:rPr lang="en-US" sz="2400" dirty="0" smtClean="0"/>
              <a:t>-space(A)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/>
              <a:t>H</a:t>
            </a:r>
            <a:r>
              <a:rPr lang="en-US" sz="2800" baseline="-25000" dirty="0" smtClean="0"/>
              <a:t>y,0</a:t>
            </a:r>
            <a:r>
              <a:rPr lang="en-US" sz="2400" dirty="0" smtClean="0"/>
              <a:t>   but   b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H</a:t>
            </a:r>
            <a:r>
              <a:rPr lang="en-US" sz="2800" baseline="-25000" dirty="0" smtClean="0"/>
              <a:t>y,0</a:t>
            </a:r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2960019" y="4675700"/>
            <a:ext cx="1574279" cy="2827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4" grpId="0"/>
      <p:bldP spid="65" grpId="0" animBg="1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5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Systems of </a:t>
            </a:r>
            <a:r>
              <a:rPr lang="en-US" sz="4000" b="1" dirty="0" smtClean="0"/>
              <a:t>Ineq</a:t>
            </a:r>
            <a:r>
              <a:rPr lang="en-US" sz="4000" dirty="0" smtClean="0"/>
              <a:t>ualities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6" y="829558"/>
            <a:ext cx="8729220" cy="252638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Lemma:</a:t>
            </a:r>
            <a:r>
              <a:rPr lang="en-US" sz="2800" dirty="0" smtClean="0"/>
              <a:t> Exactly one of the following holds:</a:t>
            </a:r>
          </a:p>
          <a:p>
            <a:pPr marL="460375" lvl="1" indent="-168275"/>
            <a:r>
              <a:rPr lang="en-US" sz="2400" dirty="0" smtClean="0"/>
              <a:t>There exists x</a:t>
            </a:r>
            <a:r>
              <a:rPr lang="en-US" sz="2400" dirty="0" smtClean="0">
                <a:latin typeface="cmsy10"/>
              </a:rPr>
              <a:t>¸</a:t>
            </a:r>
            <a:r>
              <a:rPr lang="en-US" sz="2400" dirty="0" smtClean="0"/>
              <a:t>0 satisfying Ax=b	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	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60375" lvl="1" indent="-168275"/>
            <a:r>
              <a:rPr lang="en-US" sz="2400" spc="-30" dirty="0" smtClean="0"/>
              <a:t>There exists y satisfying y</a:t>
            </a:r>
            <a:r>
              <a:rPr lang="en-US" sz="2400" spc="-30" baseline="30000" dirty="0" smtClean="0"/>
              <a:t>T</a:t>
            </a:r>
            <a:r>
              <a:rPr lang="en-US" sz="2400" spc="-30" dirty="0" smtClean="0"/>
              <a:t>A</a:t>
            </a:r>
            <a:r>
              <a:rPr lang="en-US" sz="2400" spc="-30" dirty="0" smtClean="0">
                <a:latin typeface="cmsy10"/>
              </a:rPr>
              <a:t>¸</a:t>
            </a:r>
            <a:r>
              <a:rPr lang="en-US" sz="2400" spc="-30" dirty="0" smtClean="0"/>
              <a:t>0 and </a:t>
            </a:r>
            <a:r>
              <a:rPr lang="en-US" sz="2400" spc="-30" dirty="0" err="1" smtClean="0"/>
              <a:t>y</a:t>
            </a:r>
            <a:r>
              <a:rPr lang="en-US" sz="2400" spc="-30" baseline="30000" dirty="0" err="1" smtClean="0"/>
              <a:t>T</a:t>
            </a:r>
            <a:r>
              <a:rPr lang="en-US" sz="2400" spc="-30" dirty="0" err="1" smtClean="0"/>
              <a:t>b</a:t>
            </a:r>
            <a:r>
              <a:rPr lang="en-US" sz="2400" spc="-30" dirty="0" smtClean="0"/>
              <a:t>&lt;0</a:t>
            </a:r>
            <a:endParaRPr lang="en-US" sz="2400" spc="-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dirty="0" smtClean="0"/>
              <a:t>Geometrically…</a:t>
            </a:r>
            <a:br>
              <a:rPr lang="en-US" sz="2800" b="1" dirty="0" smtClean="0"/>
            </a:br>
            <a:r>
              <a:rPr lang="en-US" sz="2800" dirty="0" smtClean="0"/>
              <a:t>Let cone(</a:t>
            </a:r>
            <a:r>
              <a:rPr lang="en-US" sz="2800" dirty="0" smtClean="0">
                <a:latin typeface="Calibri"/>
              </a:rPr>
              <a:t>A</a:t>
            </a:r>
            <a:r>
              <a:rPr lang="en-US" sz="2800" baseline="-25000" dirty="0" smtClean="0">
                <a:latin typeface="Calibri"/>
              </a:rPr>
              <a:t>1</a:t>
            </a:r>
            <a:r>
              <a:rPr lang="en-US" sz="2800" dirty="0" smtClean="0"/>
              <a:t>,…,</a:t>
            </a:r>
            <a:r>
              <a:rPr lang="en-US" sz="2800" dirty="0" smtClean="0">
                <a:latin typeface="Calibri"/>
              </a:rPr>
              <a:t>A</a:t>
            </a:r>
            <a:r>
              <a:rPr lang="en-US" sz="2800" baseline="-25000" dirty="0" smtClean="0">
                <a:latin typeface="Calibri"/>
              </a:rPr>
              <a:t>n</a:t>
            </a:r>
            <a:r>
              <a:rPr lang="en-US" sz="2800" dirty="0" smtClean="0"/>
              <a:t>) = {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err="1" smtClean="0">
                <a:latin typeface="cmmi10"/>
              </a:rPr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2800" baseline="-25000" dirty="0" err="1" smtClean="0">
                <a:latin typeface="cmmi10"/>
              </a:rPr>
              <a:t>i</a:t>
            </a:r>
            <a:r>
              <a:rPr lang="en-US" sz="2800" dirty="0" err="1" smtClean="0">
                <a:latin typeface="Calibri"/>
              </a:rPr>
              <a:t>A</a:t>
            </a:r>
            <a:r>
              <a:rPr lang="en-US" sz="2800" baseline="-25000" dirty="0" err="1" smtClean="0">
                <a:latin typeface="Calibri"/>
              </a:rPr>
              <a:t>i</a:t>
            </a:r>
            <a:r>
              <a:rPr lang="en-US" sz="2800" dirty="0" smtClean="0"/>
              <a:t> :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 }  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“cone generated by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A</a:t>
            </a:r>
            <a:r>
              <a:rPr lang="en-US" sz="1800" baseline="-25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1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,…,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A</a:t>
            </a:r>
            <a:r>
              <a:rPr lang="en-US" sz="1800" baseline="-25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419717" y="4461426"/>
            <a:ext cx="1309512" cy="1366064"/>
          </a:xfrm>
          <a:custGeom>
            <a:avLst/>
            <a:gdLst>
              <a:gd name="connsiteX0" fmla="*/ 565608 w 876693"/>
              <a:gd name="connsiteY0" fmla="*/ 1074655 h 1074655"/>
              <a:gd name="connsiteX1" fmla="*/ 0 w 876693"/>
              <a:gd name="connsiteY1" fmla="*/ 179109 h 1074655"/>
              <a:gd name="connsiteX2" fmla="*/ 348792 w 876693"/>
              <a:gd name="connsiteY2" fmla="*/ 0 h 1074655"/>
              <a:gd name="connsiteX3" fmla="*/ 876693 w 876693"/>
              <a:gd name="connsiteY3" fmla="*/ 18853 h 1074655"/>
              <a:gd name="connsiteX4" fmla="*/ 565608 w 876693"/>
              <a:gd name="connsiteY4" fmla="*/ 1074655 h 107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693" h="1074655">
                <a:moveTo>
                  <a:pt x="565608" y="1074655"/>
                </a:moveTo>
                <a:lnTo>
                  <a:pt x="0" y="179109"/>
                </a:lnTo>
                <a:lnTo>
                  <a:pt x="348792" y="0"/>
                </a:lnTo>
                <a:lnTo>
                  <a:pt x="876693" y="18853"/>
                </a:lnTo>
                <a:lnTo>
                  <a:pt x="565608" y="107465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846923" y="5083387"/>
            <a:ext cx="2833278" cy="3183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332641" y="5815501"/>
            <a:ext cx="2889151" cy="50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03882" y="5454316"/>
            <a:ext cx="395640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7683" y="3477324"/>
            <a:ext cx="395640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>
                <a:latin typeface="Calibri"/>
              </a:rPr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477216" y="5501536"/>
            <a:ext cx="1234595" cy="927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201997" y="4751614"/>
            <a:ext cx="2138443" cy="1330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42232" y="6251059"/>
            <a:ext cx="395640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3</a:t>
            </a:r>
            <a:endParaRPr lang="en-US" sz="2000" baseline="-25000" dirty="0">
              <a:latin typeface="Calibri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2162702" y="4701659"/>
            <a:ext cx="1246236" cy="95749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38230" y="4221769"/>
            <a:ext cx="435502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srgbClr val="C00000"/>
                </a:solidFill>
                <a:latin typeface="Calibri"/>
              </a:rPr>
              <a:t>1</a:t>
            </a:r>
            <a:endParaRPr lang="en-US" sz="2000" baseline="-25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2776465" y="4827266"/>
            <a:ext cx="1475905" cy="5045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28189" y="3898231"/>
            <a:ext cx="435502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n-US" sz="2000" baseline="-25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2393944" y="4712105"/>
            <a:ext cx="1959941" cy="246865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53708" y="3543671"/>
            <a:ext cx="330861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2320009" y="4802892"/>
            <a:ext cx="1521846" cy="31565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0664" y="3970132"/>
            <a:ext cx="435502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srgbClr val="C00000"/>
                </a:solidFill>
                <a:latin typeface="Calibri"/>
              </a:rPr>
              <a:t>3</a:t>
            </a:r>
            <a:endParaRPr lang="en-US" sz="2000" baseline="-25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407979" y="4463419"/>
            <a:ext cx="1309512" cy="1342098"/>
          </a:xfrm>
          <a:custGeom>
            <a:avLst/>
            <a:gdLst>
              <a:gd name="connsiteX0" fmla="*/ 565608 w 876693"/>
              <a:gd name="connsiteY0" fmla="*/ 1074655 h 1074655"/>
              <a:gd name="connsiteX1" fmla="*/ 0 w 876693"/>
              <a:gd name="connsiteY1" fmla="*/ 179109 h 1074655"/>
              <a:gd name="connsiteX2" fmla="*/ 348792 w 876693"/>
              <a:gd name="connsiteY2" fmla="*/ 0 h 1074655"/>
              <a:gd name="connsiteX3" fmla="*/ 876693 w 876693"/>
              <a:gd name="connsiteY3" fmla="*/ 18853 h 1074655"/>
              <a:gd name="connsiteX4" fmla="*/ 565608 w 876693"/>
              <a:gd name="connsiteY4" fmla="*/ 1074655 h 1074655"/>
              <a:gd name="connsiteX0" fmla="*/ 565608 w 876693"/>
              <a:gd name="connsiteY0" fmla="*/ 1055802 h 1055802"/>
              <a:gd name="connsiteX1" fmla="*/ 0 w 876693"/>
              <a:gd name="connsiteY1" fmla="*/ 160256 h 1055802"/>
              <a:gd name="connsiteX2" fmla="*/ 876693 w 876693"/>
              <a:gd name="connsiteY2" fmla="*/ 0 h 1055802"/>
              <a:gd name="connsiteX3" fmla="*/ 565608 w 876693"/>
              <a:gd name="connsiteY3" fmla="*/ 1055802 h 105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693" h="1055802">
                <a:moveTo>
                  <a:pt x="565608" y="1055802"/>
                </a:moveTo>
                <a:lnTo>
                  <a:pt x="0" y="160256"/>
                </a:lnTo>
                <a:lnTo>
                  <a:pt x="876693" y="0"/>
                </a:lnTo>
                <a:lnTo>
                  <a:pt x="565608" y="1055802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5061927" y="3695551"/>
            <a:ext cx="188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cone(</a:t>
            </a:r>
            <a:r>
              <a:rPr lang="en-US" sz="2000" dirty="0" smtClean="0">
                <a:latin typeface="Calibri"/>
              </a:rPr>
              <a:t>A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smtClean="0">
                <a:latin typeface="Calibri"/>
              </a:rPr>
              <a:t>A</a:t>
            </a:r>
            <a:r>
              <a:rPr lang="en-US" sz="2000" baseline="-25000" dirty="0" smtClean="0">
                <a:latin typeface="Calibri"/>
              </a:rPr>
              <a:t>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742441" y="3914459"/>
            <a:ext cx="1347766" cy="732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23351" y="1376313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(b is in cone(A</a:t>
            </a:r>
            <a:r>
              <a:rPr lang="en-US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sz="2000" dirty="0" smtClean="0">
                <a:solidFill>
                  <a:srgbClr val="0070C0"/>
                </a:solidFill>
              </a:rPr>
              <a:t>,…,A</a:t>
            </a:r>
            <a:r>
              <a:rPr lang="en-US" sz="2000" baseline="-25000" dirty="0" smtClean="0">
                <a:solidFill>
                  <a:srgbClr val="0070C0"/>
                </a:solidFill>
              </a:rPr>
              <a:t>n</a:t>
            </a:r>
            <a:r>
              <a:rPr lang="en-US" sz="2000" dirty="0" smtClean="0">
                <a:solidFill>
                  <a:srgbClr val="0070C0"/>
                </a:solidFill>
              </a:rPr>
              <a:t>))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7" grpId="0"/>
      <p:bldP spid="18" grpId="0"/>
      <p:bldP spid="37" grpId="0"/>
      <p:bldP spid="41" grpId="0"/>
      <p:bldP spid="46" grpId="0"/>
      <p:bldP spid="29" grpId="0"/>
      <p:bldP spid="31" grpId="0" animBg="1"/>
      <p:bldP spid="14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5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Systems of </a:t>
            </a:r>
            <a:r>
              <a:rPr lang="en-US" sz="4000" b="1" dirty="0" smtClean="0"/>
              <a:t>Ineq</a:t>
            </a:r>
            <a:r>
              <a:rPr lang="en-US" sz="4000" dirty="0" smtClean="0"/>
              <a:t>ualities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6" y="829558"/>
            <a:ext cx="8729220" cy="252638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Lemma:</a:t>
            </a:r>
            <a:r>
              <a:rPr lang="en-US" sz="2800" dirty="0" smtClean="0"/>
              <a:t> Exactly one of the following holds:</a:t>
            </a:r>
          </a:p>
          <a:p>
            <a:pPr marL="460375" lvl="1" indent="-168275"/>
            <a:r>
              <a:rPr lang="en-US" sz="2400" dirty="0" smtClean="0"/>
              <a:t>There exists x</a:t>
            </a:r>
            <a:r>
              <a:rPr lang="en-US" sz="2400" dirty="0" smtClean="0">
                <a:latin typeface="cmsy10"/>
              </a:rPr>
              <a:t>¸</a:t>
            </a:r>
            <a:r>
              <a:rPr lang="en-US" sz="2400" dirty="0" smtClean="0"/>
              <a:t>0 satisfying Ax=b	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	          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(b is in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cone(A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,…,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60375" lvl="1" indent="-168275"/>
            <a:r>
              <a:rPr lang="en-US" sz="2400" spc="-30" dirty="0" smtClean="0"/>
              <a:t>There exists </a:t>
            </a:r>
            <a:r>
              <a:rPr lang="en-US" sz="2400" spc="-30" dirty="0" smtClean="0">
                <a:latin typeface="Calibri"/>
              </a:rPr>
              <a:t>y</a:t>
            </a:r>
            <a:r>
              <a:rPr lang="en-US" sz="2400" spc="-30" dirty="0" smtClean="0"/>
              <a:t> satisfying </a:t>
            </a:r>
            <a:r>
              <a:rPr lang="en-US" sz="2400" spc="-30" dirty="0" smtClean="0">
                <a:latin typeface="Calibri"/>
              </a:rPr>
              <a:t>y</a:t>
            </a:r>
            <a:r>
              <a:rPr lang="en-US" sz="2400" spc="-30" baseline="30000" dirty="0" smtClean="0">
                <a:latin typeface="Calibri"/>
              </a:rPr>
              <a:t>T</a:t>
            </a:r>
            <a:r>
              <a:rPr lang="en-US" sz="2400" spc="-30" dirty="0" smtClean="0"/>
              <a:t>A</a:t>
            </a:r>
            <a:r>
              <a:rPr lang="en-US" sz="2400" spc="-30" dirty="0" smtClean="0">
                <a:latin typeface="cmsy10"/>
              </a:rPr>
              <a:t>¸</a:t>
            </a:r>
            <a:r>
              <a:rPr lang="en-US" sz="2400" spc="-30" dirty="0" smtClean="0"/>
              <a:t>0 and </a:t>
            </a:r>
            <a:r>
              <a:rPr lang="en-US" sz="2400" spc="-30" dirty="0" err="1" smtClean="0"/>
              <a:t>y</a:t>
            </a:r>
            <a:r>
              <a:rPr lang="en-US" sz="2400" spc="-30" baseline="30000" dirty="0" err="1" smtClean="0"/>
              <a:t>T</a:t>
            </a:r>
            <a:r>
              <a:rPr lang="en-US" sz="2400" spc="-30" dirty="0" err="1" smtClean="0"/>
              <a:t>b</a:t>
            </a:r>
            <a:r>
              <a:rPr lang="en-US" sz="2400" spc="-30" dirty="0" smtClean="0"/>
              <a:t>&lt;0</a:t>
            </a:r>
            <a:endParaRPr lang="en-US" sz="2400" spc="-100" dirty="0" smtClean="0">
              <a:solidFill>
                <a:srgbClr val="0070C0"/>
              </a:solidFill>
            </a:endParaRPr>
          </a:p>
          <a:p>
            <a:r>
              <a:rPr lang="en-US" sz="2800" b="1" dirty="0" smtClean="0"/>
              <a:t>Geometrically…</a:t>
            </a:r>
            <a:r>
              <a:rPr lang="en-US" sz="2400" dirty="0" smtClean="0"/>
              <a:t> </a:t>
            </a:r>
            <a:r>
              <a:rPr lang="en-US" sz="2000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846923" y="5083387"/>
            <a:ext cx="2833278" cy="3183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332641" y="5815501"/>
            <a:ext cx="2889151" cy="50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03882" y="5454316"/>
            <a:ext cx="395640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7683" y="3477324"/>
            <a:ext cx="395640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>
                <a:latin typeface="Calibri"/>
              </a:rPr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477216" y="5501536"/>
            <a:ext cx="1234595" cy="927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201997" y="4751614"/>
            <a:ext cx="2138443" cy="1330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42232" y="6251059"/>
            <a:ext cx="395640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3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38230" y="4221769"/>
            <a:ext cx="435502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srgbClr val="C00000"/>
                </a:solidFill>
                <a:latin typeface="Calibri"/>
              </a:rPr>
              <a:t>1</a:t>
            </a:r>
            <a:endParaRPr lang="en-US" sz="2000" baseline="-25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8189" y="3898231"/>
            <a:ext cx="435502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n-US" sz="2000" baseline="-25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250482" y="5194172"/>
            <a:ext cx="2226491" cy="621337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71044" y="4976546"/>
            <a:ext cx="330861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0664" y="3970132"/>
            <a:ext cx="435502" cy="41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 smtClean="0">
                <a:solidFill>
                  <a:srgbClr val="C00000"/>
                </a:solidFill>
                <a:latin typeface="Calibri"/>
              </a:rPr>
              <a:t>3</a:t>
            </a:r>
            <a:endParaRPr lang="en-US" sz="2000" baseline="-25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1927" y="3695551"/>
            <a:ext cx="188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cone(</a:t>
            </a:r>
            <a:r>
              <a:rPr lang="en-US" sz="2000" dirty="0" smtClean="0">
                <a:latin typeface="Calibri"/>
              </a:rPr>
              <a:t>A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smtClean="0">
                <a:latin typeface="Calibri"/>
              </a:rPr>
              <a:t>A</a:t>
            </a:r>
            <a:r>
              <a:rPr lang="en-US" sz="2000" baseline="-25000" dirty="0" smtClean="0">
                <a:latin typeface="Calibri"/>
              </a:rPr>
              <a:t>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742441" y="3914459"/>
            <a:ext cx="1347766" cy="732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421751" y="2776978"/>
            <a:ext cx="3412439" cy="796684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637882" y="2730632"/>
            <a:ext cx="276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Positive closed </a:t>
            </a:r>
            <a:r>
              <a:rPr lang="en-US" sz="2000" dirty="0" err="1" smtClean="0">
                <a:solidFill>
                  <a:srgbClr val="FF0000"/>
                </a:solidFill>
              </a:rPr>
              <a:t>halfspace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321" y="3124201"/>
            <a:ext cx="273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Negative open </a:t>
            </a:r>
            <a:r>
              <a:rPr lang="en-US" sz="2000" dirty="0" err="1" smtClean="0">
                <a:solidFill>
                  <a:srgbClr val="FF0000"/>
                </a:solidFill>
              </a:rPr>
              <a:t>halfspace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22304" y="225300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--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60708" y="225300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35" name="Freeform 34"/>
          <p:cNvSpPr/>
          <p:nvPr/>
        </p:nvSpPr>
        <p:spPr>
          <a:xfrm rot="20022380">
            <a:off x="-515844" y="5689494"/>
            <a:ext cx="7333065" cy="302968"/>
          </a:xfrm>
          <a:custGeom>
            <a:avLst/>
            <a:gdLst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4" fmla="*/ 0 w 2543175"/>
              <a:gd name="connsiteY4" fmla="*/ 28575 h 1685925"/>
              <a:gd name="connsiteX0" fmla="*/ 0 w 2543175"/>
              <a:gd name="connsiteY0" fmla="*/ 0 h 1733550"/>
              <a:gd name="connsiteX1" fmla="*/ 9525 w 2543175"/>
              <a:gd name="connsiteY1" fmla="*/ 1733550 h 1733550"/>
              <a:gd name="connsiteX2" fmla="*/ 2543175 w 2543175"/>
              <a:gd name="connsiteY2" fmla="*/ 1733550 h 1733550"/>
              <a:gd name="connsiteX3" fmla="*/ 2543175 w 2543175"/>
              <a:gd name="connsiteY3" fmla="*/ 47625 h 1733550"/>
              <a:gd name="connsiteX4" fmla="*/ 0 w 2543175"/>
              <a:gd name="connsiteY4" fmla="*/ 0 h 1733550"/>
              <a:gd name="connsiteX0" fmla="*/ 0 w 2543175"/>
              <a:gd name="connsiteY0" fmla="*/ 257175 h 1990725"/>
              <a:gd name="connsiteX1" fmla="*/ 9525 w 2543175"/>
              <a:gd name="connsiteY1" fmla="*/ 1990725 h 1990725"/>
              <a:gd name="connsiteX2" fmla="*/ 2543175 w 2543175"/>
              <a:gd name="connsiteY2" fmla="*/ 1990725 h 1990725"/>
              <a:gd name="connsiteX3" fmla="*/ 2543175 w 2543175"/>
              <a:gd name="connsiteY3" fmla="*/ 0 h 1990725"/>
              <a:gd name="connsiteX4" fmla="*/ 0 w 2543175"/>
              <a:gd name="connsiteY4" fmla="*/ 257175 h 19907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4669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3381375"/>
              <a:gd name="connsiteY0" fmla="*/ 561975 h 2295525"/>
              <a:gd name="connsiteX1" fmla="*/ 9525 w 3381375"/>
              <a:gd name="connsiteY1" fmla="*/ 2295525 h 2295525"/>
              <a:gd name="connsiteX2" fmla="*/ 2466975 w 3381375"/>
              <a:gd name="connsiteY2" fmla="*/ 2295525 h 2295525"/>
              <a:gd name="connsiteX3" fmla="*/ 3381375 w 3381375"/>
              <a:gd name="connsiteY3" fmla="*/ 0 h 2295525"/>
              <a:gd name="connsiteX4" fmla="*/ 0 w 3381375"/>
              <a:gd name="connsiteY4" fmla="*/ 561975 h 2295525"/>
              <a:gd name="connsiteX0" fmla="*/ 0 w 2466975"/>
              <a:gd name="connsiteY0" fmla="*/ 28575 h 1762125"/>
              <a:gd name="connsiteX1" fmla="*/ 9525 w 2466975"/>
              <a:gd name="connsiteY1" fmla="*/ 1762125 h 1762125"/>
              <a:gd name="connsiteX2" fmla="*/ 2466975 w 2466975"/>
              <a:gd name="connsiteY2" fmla="*/ 1762125 h 1762125"/>
              <a:gd name="connsiteX3" fmla="*/ 2466975 w 2466975"/>
              <a:gd name="connsiteY3" fmla="*/ 0 h 1762125"/>
              <a:gd name="connsiteX4" fmla="*/ 0 w 2466975"/>
              <a:gd name="connsiteY4" fmla="*/ 28575 h 1762125"/>
              <a:gd name="connsiteX0" fmla="*/ 0 w 3076575"/>
              <a:gd name="connsiteY0" fmla="*/ 0 h 2266950"/>
              <a:gd name="connsiteX1" fmla="*/ 619125 w 3076575"/>
              <a:gd name="connsiteY1" fmla="*/ 2266950 h 2266950"/>
              <a:gd name="connsiteX2" fmla="*/ 3076575 w 3076575"/>
              <a:gd name="connsiteY2" fmla="*/ 2266950 h 2266950"/>
              <a:gd name="connsiteX3" fmla="*/ 3076575 w 3076575"/>
              <a:gd name="connsiteY3" fmla="*/ 504825 h 2266950"/>
              <a:gd name="connsiteX4" fmla="*/ 0 w 3076575"/>
              <a:gd name="connsiteY4" fmla="*/ 0 h 2266950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600075 w 3143250"/>
              <a:gd name="connsiteY0" fmla="*/ 28575 h 2143125"/>
              <a:gd name="connsiteX1" fmla="*/ 0 w 3143250"/>
              <a:gd name="connsiteY1" fmla="*/ 2143125 h 2143125"/>
              <a:gd name="connsiteX2" fmla="*/ 3143250 w 3143250"/>
              <a:gd name="connsiteY2" fmla="*/ 1762125 h 2143125"/>
              <a:gd name="connsiteX3" fmla="*/ 3143250 w 3143250"/>
              <a:gd name="connsiteY3" fmla="*/ 0 h 2143125"/>
              <a:gd name="connsiteX4" fmla="*/ 600075 w 3143250"/>
              <a:gd name="connsiteY4" fmla="*/ 28575 h 2143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1968325 w 2543175"/>
              <a:gd name="connsiteY3" fmla="*/ 0 h 1762125"/>
              <a:gd name="connsiteX4" fmla="*/ 0 w 2543175"/>
              <a:gd name="connsiteY4" fmla="*/ 28575 h 1762125"/>
              <a:gd name="connsiteX0" fmla="*/ 565325 w 2533650"/>
              <a:gd name="connsiteY0" fmla="*/ 28578 h 1762125"/>
              <a:gd name="connsiteX1" fmla="*/ 0 w 2533650"/>
              <a:gd name="connsiteY1" fmla="*/ 1762125 h 1762125"/>
              <a:gd name="connsiteX2" fmla="*/ 2533650 w 2533650"/>
              <a:gd name="connsiteY2" fmla="*/ 1762125 h 1762125"/>
              <a:gd name="connsiteX3" fmla="*/ 1958800 w 2533650"/>
              <a:gd name="connsiteY3" fmla="*/ 0 h 1762125"/>
              <a:gd name="connsiteX4" fmla="*/ 565325 w 2533650"/>
              <a:gd name="connsiteY4" fmla="*/ 28578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1762125">
                <a:moveTo>
                  <a:pt x="565325" y="28578"/>
                </a:moveTo>
                <a:lnTo>
                  <a:pt x="0" y="1762125"/>
                </a:lnTo>
                <a:lnTo>
                  <a:pt x="2533650" y="1762125"/>
                </a:lnTo>
                <a:lnTo>
                  <a:pt x="1958800" y="0"/>
                </a:lnTo>
                <a:lnTo>
                  <a:pt x="565325" y="28578"/>
                </a:lnTo>
                <a:close/>
              </a:path>
            </a:pathLst>
          </a:custGeom>
          <a:solidFill>
            <a:srgbClr val="AFDC7E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23348" y="4128939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Calibri"/>
              </a:rPr>
              <a:t>y,0</a:t>
            </a:r>
            <a:endParaRPr lang="en-US" sz="2400" baseline="-25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419717" y="4461426"/>
            <a:ext cx="1309512" cy="1366064"/>
          </a:xfrm>
          <a:custGeom>
            <a:avLst/>
            <a:gdLst>
              <a:gd name="connsiteX0" fmla="*/ 565608 w 876693"/>
              <a:gd name="connsiteY0" fmla="*/ 1074655 h 1074655"/>
              <a:gd name="connsiteX1" fmla="*/ 0 w 876693"/>
              <a:gd name="connsiteY1" fmla="*/ 179109 h 1074655"/>
              <a:gd name="connsiteX2" fmla="*/ 348792 w 876693"/>
              <a:gd name="connsiteY2" fmla="*/ 0 h 1074655"/>
              <a:gd name="connsiteX3" fmla="*/ 876693 w 876693"/>
              <a:gd name="connsiteY3" fmla="*/ 18853 h 1074655"/>
              <a:gd name="connsiteX4" fmla="*/ 565608 w 876693"/>
              <a:gd name="connsiteY4" fmla="*/ 1074655 h 107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693" h="1074655">
                <a:moveTo>
                  <a:pt x="565608" y="1074655"/>
                </a:moveTo>
                <a:lnTo>
                  <a:pt x="0" y="179109"/>
                </a:lnTo>
                <a:lnTo>
                  <a:pt x="348792" y="0"/>
                </a:lnTo>
                <a:lnTo>
                  <a:pt x="876693" y="18853"/>
                </a:lnTo>
                <a:lnTo>
                  <a:pt x="565608" y="107465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2162702" y="4701659"/>
            <a:ext cx="1246236" cy="95749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776465" y="4827266"/>
            <a:ext cx="1475905" cy="5045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2320009" y="4802892"/>
            <a:ext cx="1521846" cy="31565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407979" y="4463419"/>
            <a:ext cx="1309512" cy="1342098"/>
          </a:xfrm>
          <a:custGeom>
            <a:avLst/>
            <a:gdLst>
              <a:gd name="connsiteX0" fmla="*/ 565608 w 876693"/>
              <a:gd name="connsiteY0" fmla="*/ 1074655 h 1074655"/>
              <a:gd name="connsiteX1" fmla="*/ 0 w 876693"/>
              <a:gd name="connsiteY1" fmla="*/ 179109 h 1074655"/>
              <a:gd name="connsiteX2" fmla="*/ 348792 w 876693"/>
              <a:gd name="connsiteY2" fmla="*/ 0 h 1074655"/>
              <a:gd name="connsiteX3" fmla="*/ 876693 w 876693"/>
              <a:gd name="connsiteY3" fmla="*/ 18853 h 1074655"/>
              <a:gd name="connsiteX4" fmla="*/ 565608 w 876693"/>
              <a:gd name="connsiteY4" fmla="*/ 1074655 h 1074655"/>
              <a:gd name="connsiteX0" fmla="*/ 565608 w 876693"/>
              <a:gd name="connsiteY0" fmla="*/ 1055802 h 1055802"/>
              <a:gd name="connsiteX1" fmla="*/ 0 w 876693"/>
              <a:gd name="connsiteY1" fmla="*/ 160256 h 1055802"/>
              <a:gd name="connsiteX2" fmla="*/ 876693 w 876693"/>
              <a:gd name="connsiteY2" fmla="*/ 0 h 1055802"/>
              <a:gd name="connsiteX3" fmla="*/ 565608 w 876693"/>
              <a:gd name="connsiteY3" fmla="*/ 1055802 h 105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693" h="1055802">
                <a:moveTo>
                  <a:pt x="565608" y="1055802"/>
                </a:moveTo>
                <a:lnTo>
                  <a:pt x="0" y="160256"/>
                </a:lnTo>
                <a:lnTo>
                  <a:pt x="876693" y="0"/>
                </a:lnTo>
                <a:lnTo>
                  <a:pt x="565608" y="1055802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TextBox 39"/>
          <p:cNvSpPr txBox="1"/>
          <p:nvPr/>
        </p:nvSpPr>
        <p:spPr>
          <a:xfrm>
            <a:off x="2988297" y="2271860"/>
            <a:ext cx="4340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cone(A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Symbol"/>
                <a:sym typeface="Symbol"/>
              </a:rPr>
              <a:t>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alibri"/>
              </a:rPr>
              <a:t>n</a:t>
            </a:r>
            <a:r>
              <a:rPr lang="en-US" sz="2400" dirty="0" smtClean="0">
                <a:latin typeface="Calibri"/>
              </a:rPr>
              <a:t>)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>
                <a:latin typeface="Calibri"/>
              </a:rPr>
              <a:t>H</a:t>
            </a:r>
            <a:r>
              <a:rPr lang="en-US" sz="2400" baseline="-50000" dirty="0" smtClean="0">
                <a:latin typeface="Calibri"/>
              </a:rPr>
              <a:t>y,0</a:t>
            </a:r>
            <a:r>
              <a:rPr lang="en-US" sz="2400" dirty="0" smtClean="0"/>
              <a:t>   but   b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y,0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778630" y="1772240"/>
            <a:ext cx="31833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spc="-100" dirty="0" smtClean="0">
                <a:solidFill>
                  <a:srgbClr val="00B050"/>
                </a:solidFill>
              </a:rPr>
              <a:t>(y gives a “separating </a:t>
            </a:r>
            <a:r>
              <a:rPr lang="en-US" sz="1900" spc="-100" dirty="0" err="1" smtClean="0">
                <a:solidFill>
                  <a:srgbClr val="00B050"/>
                </a:solidFill>
              </a:rPr>
              <a:t>hyperplane</a:t>
            </a:r>
            <a:r>
              <a:rPr lang="en-US" sz="1900" spc="-100" dirty="0" smtClean="0">
                <a:solidFill>
                  <a:srgbClr val="00B050"/>
                </a:solidFill>
              </a:rPr>
              <a:t>”)</a:t>
            </a:r>
            <a:endParaRPr lang="en-US" sz="19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08905" y="3698024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y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1788097" y="4335615"/>
            <a:ext cx="1976394" cy="98982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4" grpId="0"/>
      <p:bldP spid="35" grpId="0" animBg="1"/>
      <p:bldP spid="38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5023262" y="1828800"/>
            <a:ext cx="2444338" cy="1377538"/>
          </a:xfrm>
          <a:custGeom>
            <a:avLst/>
            <a:gdLst>
              <a:gd name="connsiteX0" fmla="*/ 0 w 2434442"/>
              <a:gd name="connsiteY0" fmla="*/ 1270660 h 1270660"/>
              <a:gd name="connsiteX1" fmla="*/ 1733798 w 2434442"/>
              <a:gd name="connsiteY1" fmla="*/ 795647 h 1270660"/>
              <a:gd name="connsiteX2" fmla="*/ 2434442 w 2434442"/>
              <a:gd name="connsiteY2" fmla="*/ 0 h 12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4442" h="1270660">
                <a:moveTo>
                  <a:pt x="0" y="1270660"/>
                </a:moveTo>
                <a:cubicBezTo>
                  <a:pt x="664029" y="1139042"/>
                  <a:pt x="1328058" y="1007424"/>
                  <a:pt x="1733798" y="795647"/>
                </a:cubicBezTo>
                <a:cubicBezTo>
                  <a:pt x="2139538" y="583870"/>
                  <a:pt x="2286990" y="291935"/>
                  <a:pt x="2434442" y="0"/>
                </a:cubicBez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778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Duality: Geometric View</a:t>
            </a:r>
            <a:endParaRPr lang="en-US" sz="40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838200"/>
            <a:ext cx="8467344" cy="1609725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Suppose c=[-1,1]</a:t>
            </a:r>
          </a:p>
          <a:p>
            <a:r>
              <a:rPr lang="en-US" sz="3000" dirty="0" smtClean="0">
                <a:latin typeface="Calibri"/>
              </a:rPr>
              <a:t>Then </a:t>
            </a:r>
            <a:r>
              <a:rPr lang="en-US" sz="3000" b="1" dirty="0" smtClean="0">
                <a:latin typeface="Calibri"/>
              </a:rPr>
              <a:t>every </a:t>
            </a:r>
            <a:r>
              <a:rPr lang="en-US" sz="3000" dirty="0" smtClean="0">
                <a:latin typeface="Calibri"/>
              </a:rPr>
              <a:t>feasible x satisfies </a:t>
            </a:r>
            <a:r>
              <a:rPr lang="en-US" sz="3000" dirty="0" err="1" smtClean="0">
                <a:latin typeface="Calibri"/>
              </a:rPr>
              <a:t>c</a:t>
            </a:r>
            <a:r>
              <a:rPr lang="en-US" sz="3000" baseline="30000" dirty="0" err="1" smtClean="0">
                <a:latin typeface="Calibri"/>
              </a:rPr>
              <a:t>T</a:t>
            </a:r>
            <a:r>
              <a:rPr lang="en-US" sz="3000" dirty="0" err="1" smtClean="0"/>
              <a:t>x</a:t>
            </a:r>
            <a:r>
              <a:rPr lang="en-US" sz="3000" dirty="0" smtClean="0"/>
              <a:t> = -x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+x</a:t>
            </a:r>
            <a:r>
              <a:rPr lang="en-US" sz="30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3000" dirty="0" smtClean="0">
                <a:latin typeface="cmsy10"/>
              </a:rPr>
              <a:t>·</a:t>
            </a:r>
            <a:r>
              <a:rPr lang="en-US" sz="2800" dirty="0" smtClean="0"/>
              <a:t> </a:t>
            </a:r>
            <a:r>
              <a:rPr lang="en-US" sz="3000" dirty="0" smtClean="0"/>
              <a:t>1</a:t>
            </a:r>
          </a:p>
          <a:p>
            <a:r>
              <a:rPr lang="en-US" sz="3000" dirty="0" smtClean="0"/>
              <a:t>If </a:t>
            </a:r>
            <a:r>
              <a:rPr lang="en-US" sz="3000" dirty="0" smtClean="0">
                <a:solidFill>
                  <a:srgbClr val="FF0000"/>
                </a:solidFill>
              </a:rPr>
              <a:t>this constraint is tight at x </a:t>
            </a:r>
            <a:r>
              <a:rPr lang="en-US" sz="3000" dirty="0" smtClean="0">
                <a:latin typeface="cmsy10"/>
              </a:rPr>
              <a:t>)</a:t>
            </a:r>
            <a:r>
              <a:rPr lang="en-US" sz="3000" dirty="0" smtClean="0"/>
              <a:t>  x is optimal</a:t>
            </a:r>
            <a:endParaRPr lang="en-US" sz="30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81025" y="4791075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28825" y="5857875"/>
            <a:ext cx="52578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47825" y="3419475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724025" y="303847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400425" y="4867275"/>
            <a:ext cx="29718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2825" y="562927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5475" y="291465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9075" y="314325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+x</a:t>
            </a:r>
            <a:r>
              <a:rPr lang="en-US" baseline="-25000" dirty="0" smtClean="0"/>
              <a:t>2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425" y="3724275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322314" y="3719610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419484" y="4638679"/>
            <a:ext cx="1323966" cy="1181096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30174" y="3719610"/>
            <a:ext cx="1225762" cy="1239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57425" y="4867275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76625" y="3648075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91100" y="5191125"/>
            <a:ext cx="2310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Objective Function 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143125"/>
            <a:ext cx="2712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i.e.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-x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+x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=1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i.e. x </a:t>
            </a:r>
            <a:r>
              <a:rPr lang="en-US" sz="2000" dirty="0" smtClean="0">
                <a:solidFill>
                  <a:srgbClr val="FF0000"/>
                </a:solidFill>
              </a:rPr>
              <a:t>lies on the red line</a:t>
            </a:r>
            <a:r>
              <a:rPr lang="en-US" sz="2000" dirty="0" smtClean="0"/>
              <a:t> 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2143125"/>
            <a:ext cx="3255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(because equality holds here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7391400" y="1981200"/>
            <a:ext cx="381000" cy="7620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778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Duality: Geometric View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81025" y="4791075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28825" y="5857875"/>
            <a:ext cx="52578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47825" y="3419475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724025" y="303847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400425" y="4867275"/>
            <a:ext cx="29718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2825" y="562927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5475" y="291465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9075" y="314325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+x</a:t>
            </a:r>
            <a:r>
              <a:rPr lang="en-US" baseline="-25000" dirty="0" smtClean="0"/>
              <a:t>2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425" y="3724275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322314" y="3719610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295660" y="5095875"/>
            <a:ext cx="1276340" cy="26670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3"/>
          </p:cNvCxnSpPr>
          <p:nvPr/>
        </p:nvCxnSpPr>
        <p:spPr>
          <a:xfrm>
            <a:off x="3555936" y="3719610"/>
            <a:ext cx="1614195" cy="2612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95875" y="390525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76625" y="3648075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91100" y="5191125"/>
            <a:ext cx="2310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Objective Function 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086600" y="1828800"/>
            <a:ext cx="381000" cy="1905000"/>
          </a:xfrm>
          <a:custGeom>
            <a:avLst/>
            <a:gdLst>
              <a:gd name="connsiteX0" fmla="*/ 0 w 2434442"/>
              <a:gd name="connsiteY0" fmla="*/ 1270660 h 1270660"/>
              <a:gd name="connsiteX1" fmla="*/ 1733798 w 2434442"/>
              <a:gd name="connsiteY1" fmla="*/ 795647 h 1270660"/>
              <a:gd name="connsiteX2" fmla="*/ 2434442 w 2434442"/>
              <a:gd name="connsiteY2" fmla="*/ 0 h 1270660"/>
              <a:gd name="connsiteX0" fmla="*/ 384429 w 1048458"/>
              <a:gd name="connsiteY0" fmla="*/ 1757198 h 1757198"/>
              <a:gd name="connsiteX1" fmla="*/ 63243 w 1048458"/>
              <a:gd name="connsiteY1" fmla="*/ 795647 h 1757198"/>
              <a:gd name="connsiteX2" fmla="*/ 763887 w 1048458"/>
              <a:gd name="connsiteY2" fmla="*/ 0 h 1757198"/>
              <a:gd name="connsiteX0" fmla="*/ 384429 w 763887"/>
              <a:gd name="connsiteY0" fmla="*/ 1757198 h 1757198"/>
              <a:gd name="connsiteX1" fmla="*/ 63243 w 763887"/>
              <a:gd name="connsiteY1" fmla="*/ 795647 h 1757198"/>
              <a:gd name="connsiteX2" fmla="*/ 763887 w 763887"/>
              <a:gd name="connsiteY2" fmla="*/ 0 h 1757198"/>
              <a:gd name="connsiteX0" fmla="*/ 0 w 379458"/>
              <a:gd name="connsiteY0" fmla="*/ 1757198 h 1757198"/>
              <a:gd name="connsiteX1" fmla="*/ 198228 w 379458"/>
              <a:gd name="connsiteY1" fmla="*/ 734488 h 1757198"/>
              <a:gd name="connsiteX2" fmla="*/ 379458 w 379458"/>
              <a:gd name="connsiteY2" fmla="*/ 0 h 175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458" h="1757198">
                <a:moveTo>
                  <a:pt x="0" y="1757198"/>
                </a:moveTo>
                <a:cubicBezTo>
                  <a:pt x="90408" y="1290571"/>
                  <a:pt x="134985" y="1027354"/>
                  <a:pt x="198228" y="734488"/>
                </a:cubicBezTo>
                <a:cubicBezTo>
                  <a:pt x="261471" y="441622"/>
                  <a:pt x="232006" y="291935"/>
                  <a:pt x="379458" y="0"/>
                </a:cubicBez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ontent Placeholder 26"/>
          <p:cNvSpPr>
            <a:spLocks noGrp="1"/>
          </p:cNvSpPr>
          <p:nvPr>
            <p:ph idx="1"/>
          </p:nvPr>
        </p:nvSpPr>
        <p:spPr>
          <a:xfrm>
            <a:off x="457200" y="838200"/>
            <a:ext cx="8467344" cy="1609725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Suppose c=[1,6]</a:t>
            </a:r>
          </a:p>
          <a:p>
            <a:r>
              <a:rPr lang="en-US" sz="3000" dirty="0" smtClean="0">
                <a:latin typeface="Calibri"/>
              </a:rPr>
              <a:t>Then </a:t>
            </a:r>
            <a:r>
              <a:rPr lang="en-US" sz="3000" b="1" dirty="0" smtClean="0">
                <a:latin typeface="Calibri"/>
              </a:rPr>
              <a:t>every </a:t>
            </a:r>
            <a:r>
              <a:rPr lang="en-US" sz="3000" dirty="0" smtClean="0">
                <a:latin typeface="Calibri"/>
              </a:rPr>
              <a:t>feasible x satisfies </a:t>
            </a:r>
            <a:r>
              <a:rPr lang="en-US" sz="3000" dirty="0" err="1" smtClean="0">
                <a:latin typeface="Calibri"/>
              </a:rPr>
              <a:t>c</a:t>
            </a:r>
            <a:r>
              <a:rPr lang="en-US" sz="3000" baseline="30000" dirty="0" err="1" smtClean="0">
                <a:latin typeface="Calibri"/>
              </a:rPr>
              <a:t>T</a:t>
            </a:r>
            <a:r>
              <a:rPr lang="en-US" sz="3000" dirty="0" err="1" smtClean="0"/>
              <a:t>x</a:t>
            </a:r>
            <a:r>
              <a:rPr lang="en-US" sz="3000" dirty="0" smtClean="0"/>
              <a:t> = x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+6x</a:t>
            </a:r>
            <a:r>
              <a:rPr lang="en-US" sz="30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3000" dirty="0" smtClean="0">
                <a:latin typeface="cmsy10"/>
              </a:rPr>
              <a:t>·</a:t>
            </a:r>
            <a:r>
              <a:rPr lang="en-US" sz="2800" dirty="0" smtClean="0"/>
              <a:t> </a:t>
            </a:r>
            <a:r>
              <a:rPr lang="en-US" sz="3000" dirty="0" smtClean="0"/>
              <a:t>15</a:t>
            </a:r>
          </a:p>
          <a:p>
            <a:r>
              <a:rPr lang="en-US" sz="3000" dirty="0" smtClean="0"/>
              <a:t>If </a:t>
            </a:r>
            <a:r>
              <a:rPr lang="en-US" sz="3000" dirty="0" smtClean="0">
                <a:solidFill>
                  <a:srgbClr val="FF0000"/>
                </a:solidFill>
              </a:rPr>
              <a:t>this constraint is tight at x </a:t>
            </a:r>
            <a:r>
              <a:rPr lang="en-US" sz="3000" dirty="0" smtClean="0">
                <a:latin typeface="cmsy10"/>
              </a:rPr>
              <a:t>)</a:t>
            </a:r>
            <a:r>
              <a:rPr lang="en-US" sz="3000" dirty="0" smtClean="0"/>
              <a:t>  x is optimal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2143125"/>
            <a:ext cx="3255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(because equality holds here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7391400" y="1981200"/>
            <a:ext cx="381000" cy="7620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47800" y="2143125"/>
            <a:ext cx="2712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i.e.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+6x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=15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i.e. x </a:t>
            </a:r>
            <a:r>
              <a:rPr lang="en-US" sz="2000" dirty="0" smtClean="0">
                <a:solidFill>
                  <a:srgbClr val="FF0000"/>
                </a:solidFill>
              </a:rPr>
              <a:t>lies on the red line</a:t>
            </a:r>
            <a:r>
              <a:rPr lang="en-US" sz="2000" dirty="0" smtClean="0"/>
              <a:t> 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778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Duality: Geometric View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81025" y="4791075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28825" y="5857875"/>
            <a:ext cx="52578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47825" y="3419475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724025" y="303847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400425" y="4867275"/>
            <a:ext cx="29718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2825" y="562927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5475" y="291465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9075" y="314325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+x</a:t>
            </a:r>
            <a:r>
              <a:rPr lang="en-US" baseline="-25000" dirty="0" smtClean="0"/>
              <a:t>2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425" y="3724275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322314" y="3719610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14" idx="3"/>
          </p:cNvCxnSpPr>
          <p:nvPr/>
        </p:nvCxnSpPr>
        <p:spPr>
          <a:xfrm>
            <a:off x="3555936" y="3719610"/>
            <a:ext cx="1614195" cy="2612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95875" y="390525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76625" y="3648075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91100" y="5191125"/>
            <a:ext cx="2310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Objective Function 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086600" y="1828800"/>
            <a:ext cx="381000" cy="1905000"/>
          </a:xfrm>
          <a:custGeom>
            <a:avLst/>
            <a:gdLst>
              <a:gd name="connsiteX0" fmla="*/ 0 w 2434442"/>
              <a:gd name="connsiteY0" fmla="*/ 1270660 h 1270660"/>
              <a:gd name="connsiteX1" fmla="*/ 1733798 w 2434442"/>
              <a:gd name="connsiteY1" fmla="*/ 795647 h 1270660"/>
              <a:gd name="connsiteX2" fmla="*/ 2434442 w 2434442"/>
              <a:gd name="connsiteY2" fmla="*/ 0 h 1270660"/>
              <a:gd name="connsiteX0" fmla="*/ 384429 w 1048458"/>
              <a:gd name="connsiteY0" fmla="*/ 1757198 h 1757198"/>
              <a:gd name="connsiteX1" fmla="*/ 63243 w 1048458"/>
              <a:gd name="connsiteY1" fmla="*/ 795647 h 1757198"/>
              <a:gd name="connsiteX2" fmla="*/ 763887 w 1048458"/>
              <a:gd name="connsiteY2" fmla="*/ 0 h 1757198"/>
              <a:gd name="connsiteX0" fmla="*/ 384429 w 763887"/>
              <a:gd name="connsiteY0" fmla="*/ 1757198 h 1757198"/>
              <a:gd name="connsiteX1" fmla="*/ 63243 w 763887"/>
              <a:gd name="connsiteY1" fmla="*/ 795647 h 1757198"/>
              <a:gd name="connsiteX2" fmla="*/ 763887 w 763887"/>
              <a:gd name="connsiteY2" fmla="*/ 0 h 1757198"/>
              <a:gd name="connsiteX0" fmla="*/ 0 w 379458"/>
              <a:gd name="connsiteY0" fmla="*/ 1757198 h 1757198"/>
              <a:gd name="connsiteX1" fmla="*/ 198228 w 379458"/>
              <a:gd name="connsiteY1" fmla="*/ 734488 h 1757198"/>
              <a:gd name="connsiteX2" fmla="*/ 379458 w 379458"/>
              <a:gd name="connsiteY2" fmla="*/ 0 h 175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458" h="1757198">
                <a:moveTo>
                  <a:pt x="0" y="1757198"/>
                </a:moveTo>
                <a:cubicBezTo>
                  <a:pt x="90408" y="1290571"/>
                  <a:pt x="134985" y="1027354"/>
                  <a:pt x="198228" y="734488"/>
                </a:cubicBezTo>
                <a:cubicBezTo>
                  <a:pt x="261471" y="441622"/>
                  <a:pt x="232006" y="291935"/>
                  <a:pt x="379458" y="0"/>
                </a:cubicBez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4800600" y="2143125"/>
            <a:ext cx="3255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(because equality holds here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7391400" y="1981200"/>
            <a:ext cx="381000" cy="7620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6"/>
          <p:cNvSpPr>
            <a:spLocks noGrp="1"/>
          </p:cNvSpPr>
          <p:nvPr>
            <p:ph idx="1"/>
          </p:nvPr>
        </p:nvSpPr>
        <p:spPr>
          <a:xfrm>
            <a:off x="457200" y="838200"/>
            <a:ext cx="8467344" cy="1609725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Suppose c=</a:t>
            </a:r>
            <a:r>
              <a:rPr lang="en-US" sz="3000" dirty="0" smtClean="0">
                <a:latin typeface="cmmi10"/>
              </a:rPr>
              <a:t>®</a:t>
            </a:r>
            <a:r>
              <a:rPr lang="en-US" sz="3000" dirty="0" smtClean="0">
                <a:latin typeface="cmsy10"/>
              </a:rPr>
              <a:t>¢</a:t>
            </a:r>
            <a:r>
              <a:rPr lang="en-US" sz="3000" dirty="0" smtClean="0"/>
              <a:t>[1,6], where </a:t>
            </a:r>
            <a:r>
              <a:rPr lang="en-US" sz="3000" dirty="0" smtClean="0">
                <a:latin typeface="cmmi10"/>
              </a:rPr>
              <a:t>®</a:t>
            </a:r>
            <a:r>
              <a:rPr lang="en-US" sz="3000" dirty="0" smtClean="0">
                <a:latin typeface="cmsy10"/>
              </a:rPr>
              <a:t>¸</a:t>
            </a:r>
            <a:r>
              <a:rPr lang="en-US" sz="3000" dirty="0" smtClean="0"/>
              <a:t>0</a:t>
            </a:r>
          </a:p>
          <a:p>
            <a:r>
              <a:rPr lang="en-US" sz="3000" dirty="0" smtClean="0">
                <a:latin typeface="Calibri"/>
              </a:rPr>
              <a:t>Then </a:t>
            </a:r>
            <a:r>
              <a:rPr lang="en-US" sz="3000" b="1" dirty="0" smtClean="0">
                <a:latin typeface="Calibri"/>
              </a:rPr>
              <a:t>every </a:t>
            </a:r>
            <a:r>
              <a:rPr lang="en-US" sz="3000" dirty="0" smtClean="0">
                <a:latin typeface="Calibri"/>
              </a:rPr>
              <a:t>feasible x satisfies </a:t>
            </a:r>
            <a:r>
              <a:rPr lang="en-US" sz="3000" dirty="0" err="1" smtClean="0">
                <a:latin typeface="Calibri"/>
              </a:rPr>
              <a:t>c</a:t>
            </a:r>
            <a:r>
              <a:rPr lang="en-US" sz="3000" baseline="30000" dirty="0" err="1" smtClean="0">
                <a:latin typeface="Calibri"/>
              </a:rPr>
              <a:t>T</a:t>
            </a:r>
            <a:r>
              <a:rPr lang="en-US" sz="3000" dirty="0" err="1" smtClean="0"/>
              <a:t>x</a:t>
            </a:r>
            <a:r>
              <a:rPr lang="en-US" sz="3000" dirty="0" smtClean="0"/>
              <a:t> = </a:t>
            </a:r>
            <a:r>
              <a:rPr lang="en-US" sz="3000" dirty="0" smtClean="0">
                <a:latin typeface="cmmi10"/>
              </a:rPr>
              <a:t>®</a:t>
            </a:r>
            <a:r>
              <a:rPr lang="en-US" sz="3000" dirty="0" smtClean="0">
                <a:latin typeface="cmsy10"/>
              </a:rPr>
              <a:t>¢</a:t>
            </a:r>
            <a:r>
              <a:rPr lang="en-US" sz="2800" dirty="0" smtClean="0"/>
              <a:t>(</a:t>
            </a:r>
            <a:r>
              <a:rPr lang="en-US" sz="3000" dirty="0" smtClean="0"/>
              <a:t>x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+6x</a:t>
            </a:r>
            <a:r>
              <a:rPr lang="en-US" sz="3000" baseline="-25000" dirty="0" smtClean="0"/>
              <a:t>2</a:t>
            </a:r>
            <a:r>
              <a:rPr lang="en-US" sz="2800" dirty="0" smtClean="0"/>
              <a:t>)</a:t>
            </a:r>
            <a:r>
              <a:rPr lang="en-US" sz="3000" dirty="0" smtClean="0">
                <a:latin typeface="cmsy10"/>
              </a:rPr>
              <a:t>·</a:t>
            </a:r>
            <a:r>
              <a:rPr lang="en-US" sz="3000" dirty="0" smtClean="0"/>
              <a:t>15</a:t>
            </a:r>
            <a:r>
              <a:rPr lang="en-US" sz="3000" dirty="0" smtClean="0">
                <a:latin typeface="cmmi10"/>
              </a:rPr>
              <a:t>®</a:t>
            </a:r>
            <a:endParaRPr lang="en-US" sz="3000" dirty="0" smtClean="0"/>
          </a:p>
          <a:p>
            <a:r>
              <a:rPr lang="en-US" sz="3000" dirty="0" smtClean="0"/>
              <a:t>If </a:t>
            </a:r>
            <a:r>
              <a:rPr lang="en-US" sz="3000" dirty="0" smtClean="0">
                <a:solidFill>
                  <a:srgbClr val="FF0000"/>
                </a:solidFill>
              </a:rPr>
              <a:t>this constraint is tight at x </a:t>
            </a:r>
            <a:r>
              <a:rPr lang="en-US" sz="3000" dirty="0" smtClean="0">
                <a:latin typeface="cmsy10"/>
              </a:rPr>
              <a:t>)</a:t>
            </a:r>
            <a:r>
              <a:rPr lang="en-US" sz="3000" dirty="0" smtClean="0"/>
              <a:t>  x is optimal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2143125"/>
            <a:ext cx="2712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i.e.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+6x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=15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i.e. x </a:t>
            </a:r>
            <a:r>
              <a:rPr lang="en-US" sz="2000" dirty="0" smtClean="0">
                <a:solidFill>
                  <a:srgbClr val="FF0000"/>
                </a:solidFill>
              </a:rPr>
              <a:t>lies on the red line</a:t>
            </a:r>
            <a:r>
              <a:rPr lang="en-US" sz="2000" dirty="0" smtClean="0"/>
              <a:t> 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896321" y="4485554"/>
            <a:ext cx="2286000" cy="4776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778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Duality: Geometric View</a:t>
            </a:r>
            <a:endParaRPr lang="en-US" sz="40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847725"/>
            <a:ext cx="8477250" cy="24003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if c does not align with any constraint?</a:t>
            </a:r>
          </a:p>
          <a:p>
            <a:r>
              <a:rPr lang="en-US" sz="3000" dirty="0" smtClean="0"/>
              <a:t>Can we </a:t>
            </a:r>
            <a:r>
              <a:rPr lang="en-US" sz="3000" dirty="0" smtClean="0">
                <a:solidFill>
                  <a:srgbClr val="00B050"/>
                </a:solidFill>
              </a:rPr>
              <a:t>“generate”</a:t>
            </a:r>
            <a:r>
              <a:rPr lang="en-US" sz="3000" dirty="0" smtClean="0"/>
              <a:t> a new constraint aligned with c?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734219" y="4638675"/>
            <a:ext cx="3199606" cy="79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28825" y="5857875"/>
            <a:ext cx="52578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47825" y="3419475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724025" y="303847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695700" y="4686300"/>
            <a:ext cx="2495550" cy="571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2825" y="562927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5475" y="291465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9075" y="314325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+x</a:t>
            </a:r>
            <a:r>
              <a:rPr lang="en-US" baseline="-25000" dirty="0" smtClean="0"/>
              <a:t>2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425" y="3724275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322314" y="3719610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124213" y="4772037"/>
            <a:ext cx="1447788" cy="304787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91100" y="5191125"/>
            <a:ext cx="2310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Objective Function 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6625" y="3648075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000250" y="2124077"/>
            <a:ext cx="3171825" cy="31718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778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Duality: Geometric View</a:t>
            </a:r>
            <a:endParaRPr lang="en-US" sz="40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750125"/>
            <a:ext cx="8477250" cy="244792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Can we </a:t>
            </a:r>
            <a:r>
              <a:rPr lang="en-US" sz="2800" dirty="0" smtClean="0">
                <a:solidFill>
                  <a:srgbClr val="00B050"/>
                </a:solidFill>
              </a:rPr>
              <a:t>“generate”</a:t>
            </a:r>
            <a:r>
              <a:rPr lang="en-US" sz="2800" dirty="0" smtClean="0"/>
              <a:t> a new constraint aligned with c?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One way is to “average” the </a:t>
            </a:r>
            <a:r>
              <a:rPr lang="en-US" sz="2800" dirty="0" smtClean="0">
                <a:solidFill>
                  <a:srgbClr val="FF0000"/>
                </a:solidFill>
              </a:rPr>
              <a:t>tight constraints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Example: </a:t>
            </a:r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70C0"/>
                </a:solidFill>
              </a:rPr>
              <a:t>c </a:t>
            </a:r>
            <a:r>
              <a:rPr lang="en-US" sz="2800" dirty="0" smtClean="0"/>
              <a:t>= </a:t>
            </a:r>
            <a:r>
              <a:rPr lang="en-US" sz="2800" dirty="0" err="1" smtClean="0">
                <a:solidFill>
                  <a:srgbClr val="FF0000"/>
                </a:solidFill>
              </a:rPr>
              <a:t>u+v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Then every feasible x satisfies</a:t>
            </a:r>
            <a:br>
              <a:rPr lang="en-US" sz="2800" dirty="0" smtClean="0"/>
            </a:br>
            <a:r>
              <a:rPr lang="en-US" sz="2800" dirty="0" smtClean="0"/>
              <a:t>       </a:t>
            </a:r>
            <a:r>
              <a:rPr lang="en-US" sz="2800" dirty="0" err="1" smtClean="0">
                <a:solidFill>
                  <a:srgbClr val="0070C0"/>
                </a:solidFill>
                <a:latin typeface="Calibri"/>
              </a:rPr>
              <a:t>c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x</a:t>
            </a:r>
            <a:r>
              <a:rPr lang="en-US" sz="2800" dirty="0" smtClean="0"/>
              <a:t> = (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</a:rPr>
              <a:t>u</a:t>
            </a:r>
            <a:r>
              <a:rPr lang="en-US" sz="2800" dirty="0" err="1" smtClean="0">
                <a:latin typeface="Calibri"/>
              </a:rPr>
              <a:t>+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</a:rPr>
              <a:t>v</a:t>
            </a:r>
            <a:r>
              <a:rPr lang="en-US" sz="2800" dirty="0" smtClean="0">
                <a:latin typeface="Calibri"/>
              </a:rPr>
              <a:t>)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x</a:t>
            </a:r>
            <a:r>
              <a:rPr lang="en-US" sz="2800" dirty="0" smtClean="0"/>
              <a:t> = (-x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+ 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+6x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1 + 15 = 16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x is feasible and </a:t>
            </a:r>
            <a:r>
              <a:rPr lang="en-US" sz="2800" b="1" dirty="0" smtClean="0">
                <a:solidFill>
                  <a:srgbClr val="FF0000"/>
                </a:solidFill>
              </a:rPr>
              <a:t>both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constraints tight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 x is optimal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047750" y="5438775"/>
            <a:ext cx="257175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28825" y="6343650"/>
            <a:ext cx="52578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47825" y="3905250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724025" y="3524250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695700" y="5172075"/>
            <a:ext cx="2495550" cy="571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2825" y="611505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4050" y="41243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9075" y="362902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+x</a:t>
            </a:r>
            <a:r>
              <a:rPr lang="en-US" baseline="-25000" dirty="0" smtClean="0"/>
              <a:t>2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425" y="421005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322314" y="4205385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124213" y="5257812"/>
            <a:ext cx="1447788" cy="304787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91100" y="5676900"/>
            <a:ext cx="2310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Objective Function 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6625" y="413385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828925" y="3562350"/>
            <a:ext cx="723900" cy="64770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190877" y="3638551"/>
            <a:ext cx="962027" cy="2000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05000" y="3514725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u=[-1,1]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71900" y="3105150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v=[1,6]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778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Duality: Geometric View</a:t>
            </a:r>
            <a:endParaRPr lang="en-US" sz="40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752475"/>
            <a:ext cx="8477250" cy="244792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Can we </a:t>
            </a:r>
            <a:r>
              <a:rPr lang="en-US" sz="2800" dirty="0" smtClean="0">
                <a:solidFill>
                  <a:srgbClr val="00B050"/>
                </a:solidFill>
              </a:rPr>
              <a:t>“generate”</a:t>
            </a:r>
            <a:r>
              <a:rPr lang="en-US" sz="2800" dirty="0" smtClean="0"/>
              <a:t> a new constraint aligned with c?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One way is to “average” the </a:t>
            </a:r>
            <a:r>
              <a:rPr lang="en-US" sz="2800" dirty="0" smtClean="0">
                <a:solidFill>
                  <a:srgbClr val="FF0000"/>
                </a:solidFill>
              </a:rPr>
              <a:t>tight constraints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More generally: </a:t>
            </a:r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70C0"/>
                </a:solidFill>
              </a:rPr>
              <a:t>c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/>
              <a:t>+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sz="2800" dirty="0" smtClean="0">
                <a:solidFill>
                  <a:srgbClr val="FF0000"/>
                </a:solidFill>
              </a:rPr>
              <a:t>v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Then every feasible x satisfies</a:t>
            </a:r>
            <a:br>
              <a:rPr lang="en-US" sz="2800" dirty="0" smtClean="0"/>
            </a:br>
            <a:r>
              <a:rPr lang="en-US" sz="2800" dirty="0" smtClean="0"/>
              <a:t>       </a:t>
            </a:r>
            <a:r>
              <a:rPr lang="en-US" sz="2800" dirty="0" err="1" smtClean="0">
                <a:solidFill>
                  <a:srgbClr val="0070C0"/>
                </a:solidFill>
                <a:latin typeface="Calibri"/>
              </a:rPr>
              <a:t>c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x</a:t>
            </a:r>
            <a:r>
              <a:rPr lang="en-US" sz="2800" dirty="0" smtClean="0"/>
              <a:t> = (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u</a:t>
            </a:r>
            <a:r>
              <a:rPr lang="en-US" sz="2800" dirty="0" smtClean="0">
                <a:latin typeface="Calibri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v</a:t>
            </a:r>
            <a:r>
              <a:rPr lang="en-US" sz="2800" dirty="0" smtClean="0">
                <a:latin typeface="Calibri"/>
              </a:rPr>
              <a:t>)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x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®</a:t>
            </a:r>
            <a:r>
              <a:rPr lang="en-US" sz="2800" dirty="0" smtClean="0"/>
              <a:t>(-x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+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sz="2800" dirty="0" smtClean="0"/>
              <a:t>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+6x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®</a:t>
            </a:r>
            <a:r>
              <a:rPr lang="en-US" sz="2800" dirty="0" smtClean="0"/>
              <a:t>+15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¯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x is feasible and </a:t>
            </a:r>
            <a:r>
              <a:rPr lang="en-US" sz="2800" b="1" dirty="0" smtClean="0">
                <a:solidFill>
                  <a:srgbClr val="FF0000"/>
                </a:solidFill>
              </a:rPr>
              <a:t>both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constraints tight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 x is optimal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047750" y="5438775"/>
            <a:ext cx="257175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28825" y="6343650"/>
            <a:ext cx="52578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47825" y="3905250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724025" y="3524250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695700" y="5172075"/>
            <a:ext cx="2495550" cy="571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2825" y="611505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4050" y="41243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9075" y="362902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+x</a:t>
            </a:r>
            <a:r>
              <a:rPr lang="en-US" baseline="-25000" dirty="0" smtClean="0"/>
              <a:t>2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425" y="421005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322314" y="4205385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124213" y="5257812"/>
            <a:ext cx="1447788" cy="304787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91100" y="5676900"/>
            <a:ext cx="2310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Objective Function 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6625" y="413385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828925" y="3562350"/>
            <a:ext cx="723900" cy="64770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190877" y="3638551"/>
            <a:ext cx="962027" cy="2000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05000" y="3514725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u=[-1,1]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71900" y="3105150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v=[1,6]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13519" y="869950"/>
            <a:ext cx="3707408" cy="685711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409574" y="2543371"/>
            <a:ext cx="7976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feasible 	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baseline="30000" dirty="0" smtClean="0">
                <a:latin typeface="Calibri"/>
              </a:rPr>
              <a:t>T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b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  and  </a:t>
            </a:r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alibri"/>
              </a:rPr>
              <a:t>2</a:t>
            </a:r>
            <a:r>
              <a:rPr lang="en-US" sz="2400" baseline="30000" dirty="0" smtClean="0">
                <a:latin typeface="Calibri"/>
              </a:rPr>
              <a:t>T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b</a:t>
            </a:r>
            <a:r>
              <a:rPr lang="en-US" sz="2400" baseline="-25000" dirty="0" smtClean="0">
                <a:latin typeface="Calibri"/>
              </a:rPr>
              <a:t>2</a:t>
            </a:r>
          </a:p>
          <a:p>
            <a:r>
              <a:rPr lang="en-US" sz="2400" dirty="0" smtClean="0">
                <a:latin typeface="cmsy10"/>
              </a:rPr>
              <a:t>		)</a:t>
            </a:r>
            <a:r>
              <a:rPr lang="en-US" sz="2400" dirty="0" smtClean="0"/>
              <a:t> 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+a</a:t>
            </a:r>
            <a:r>
              <a:rPr lang="en-US" sz="24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+b</a:t>
            </a:r>
            <a:r>
              <a:rPr lang="en-US" sz="2400" baseline="-25000" dirty="0" smtClean="0"/>
              <a:t>2</a:t>
            </a:r>
            <a:r>
              <a:rPr lang="en-US" dirty="0" smtClean="0"/>
              <a:t>	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(new valid constraint)</a:t>
            </a:r>
            <a:endParaRPr lang="en-US" sz="240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74" y="3419475"/>
            <a:ext cx="797679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More generally, for any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-25000" dirty="0" smtClean="0">
                <a:latin typeface="cmmi10"/>
              </a:rPr>
              <a:t>1</a:t>
            </a:r>
            <a:r>
              <a:rPr lang="en-US" sz="2400" dirty="0" smtClean="0"/>
              <a:t>,…,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-50000" dirty="0" smtClean="0">
                <a:latin typeface="cmmi10"/>
              </a:rPr>
              <a:t>m</a:t>
            </a:r>
            <a:r>
              <a:rPr lang="en-US" sz="2400" dirty="0" smtClean="0">
                <a:latin typeface="cmsy10"/>
              </a:rPr>
              <a:t>¸</a:t>
            </a:r>
            <a:r>
              <a:rPr lang="en-US" sz="2400" dirty="0" smtClean="0"/>
              <a:t>0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x feasible</a:t>
            </a:r>
            <a:r>
              <a:rPr lang="en-US" sz="2400" dirty="0" smtClean="0">
                <a:latin typeface="cmsy10"/>
              </a:rPr>
              <a:t>	)</a:t>
            </a:r>
            <a:r>
              <a:rPr lang="en-US" sz="2400" dirty="0" smtClean="0"/>
              <a:t>  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400" baseline="-50000" dirty="0" err="1" smtClean="0">
                <a:latin typeface="cmmi10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-50000" dirty="0" err="1" smtClean="0">
                <a:latin typeface="cmmi10"/>
              </a:rPr>
              <a:t>i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-50000" dirty="0" err="1" smtClean="0">
                <a:latin typeface="Calibri"/>
              </a:rPr>
              <a:t>i</a:t>
            </a:r>
            <a:r>
              <a:rPr lang="en-US" sz="2800" dirty="0" smtClean="0">
                <a:latin typeface="Calibri"/>
              </a:rPr>
              <a:t>)</a:t>
            </a:r>
            <a:r>
              <a:rPr lang="en-US" sz="2400" baseline="30000" dirty="0" smtClean="0">
                <a:latin typeface="Calibri"/>
              </a:rPr>
              <a:t>T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400" baseline="-50000" dirty="0" err="1" smtClean="0">
                <a:latin typeface="cmmi10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baseline="-50000" dirty="0" err="1" smtClean="0">
                <a:latin typeface="cmmi10"/>
              </a:rPr>
              <a:t>i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(new valid constraint)</a:t>
            </a:r>
            <a:endParaRPr lang="en-US" sz="240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8275" y="4457700"/>
            <a:ext cx="648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“Any </a:t>
            </a:r>
            <a:r>
              <a:rPr lang="en-US" sz="2400" b="1" dirty="0" smtClean="0">
                <a:solidFill>
                  <a:srgbClr val="00B050"/>
                </a:solidFill>
              </a:rPr>
              <a:t>non-negative</a:t>
            </a:r>
            <a:r>
              <a:rPr lang="en-US" sz="2400" dirty="0" smtClean="0">
                <a:solidFill>
                  <a:srgbClr val="00B050"/>
                </a:solidFill>
              </a:rPr>
              <a:t> linear combination of the constraints gives a new </a:t>
            </a:r>
            <a:r>
              <a:rPr lang="en-US" sz="2400" b="1" dirty="0" smtClean="0">
                <a:solidFill>
                  <a:srgbClr val="00B050"/>
                </a:solidFill>
              </a:rPr>
              <a:t>valid constraint</a:t>
            </a:r>
            <a:r>
              <a:rPr lang="en-US" sz="2400" dirty="0" smtClean="0">
                <a:solidFill>
                  <a:srgbClr val="00B050"/>
                </a:solidFill>
              </a:rPr>
              <a:t>”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574" y="1666875"/>
            <a:ext cx="718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Definition:</a:t>
            </a:r>
            <a:r>
              <a:rPr lang="en-US" sz="2400" dirty="0" smtClean="0"/>
              <a:t> A new constraint 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is </a:t>
            </a:r>
            <a:r>
              <a:rPr lang="en-US" sz="2400" b="1" dirty="0" smtClean="0"/>
              <a:t>valid</a:t>
            </a:r>
            <a:r>
              <a:rPr lang="en-US" sz="2400" dirty="0" smtClean="0"/>
              <a:t> if it is satisfied by all feasible points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574" y="5305425"/>
            <a:ext cx="82581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To get upper bound on objective function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, need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0000" dirty="0" err="1" smtClean="0">
                <a:latin typeface="cmmi10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800" baseline="-20000" dirty="0" err="1" smtClean="0">
                <a:latin typeface="cmmi10"/>
              </a:rPr>
              <a:t>i</a:t>
            </a:r>
            <a:r>
              <a:rPr lang="en-US" sz="2400" dirty="0" err="1" smtClean="0"/>
              <a:t>a</a:t>
            </a:r>
            <a:r>
              <a:rPr lang="en-US" sz="2800" baseline="-20000" dirty="0" err="1" smtClean="0">
                <a:latin typeface="cmmi10"/>
              </a:rPr>
              <a:t>i</a:t>
            </a:r>
            <a:r>
              <a:rPr lang="en-US" sz="2800" dirty="0" smtClean="0"/>
              <a:t>)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latin typeface="Calibri"/>
              </a:rPr>
              <a:t>c</a:t>
            </a:r>
            <a:br>
              <a:rPr lang="en-US" sz="2400" dirty="0" smtClean="0">
                <a:latin typeface="Calibri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(because then our new valid constraint shows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c</a:t>
            </a:r>
            <a:r>
              <a:rPr lang="en-US" baseline="300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x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mi10"/>
              </a:rPr>
              <a:t>§</a:t>
            </a:r>
            <a:r>
              <a:rPr lang="en-US" baseline="-20000" dirty="0" err="1" smtClean="0">
                <a:solidFill>
                  <a:schemeClr val="bg1">
                    <a:lumMod val="50000"/>
                  </a:schemeClr>
                </a:solidFill>
                <a:latin typeface="cmmi10"/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mi10"/>
              </a:rPr>
              <a:t>¸</a:t>
            </a:r>
            <a:r>
              <a:rPr lang="en-US" baseline="-20000" dirty="0" err="1" smtClean="0">
                <a:solidFill>
                  <a:schemeClr val="bg1">
                    <a:lumMod val="50000"/>
                  </a:schemeClr>
                </a:solidFill>
                <a:latin typeface="cmmi10"/>
              </a:rPr>
              <a:t>i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baseline="-20000" dirty="0" err="1" smtClean="0">
                <a:solidFill>
                  <a:schemeClr val="bg1">
                    <a:lumMod val="50000"/>
                  </a:schemeClr>
                </a:solidFill>
                <a:latin typeface="cmmi10"/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Calibri"/>
              </a:rPr>
              <a:t>Want best upper bound 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>
                <a:latin typeface="Calibri"/>
              </a:rPr>
              <a:t>  want to minimize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0000" dirty="0" err="1" smtClean="0">
                <a:latin typeface="cmmi10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800" baseline="-20000" dirty="0" err="1" smtClean="0">
                <a:latin typeface="cmmi10"/>
              </a:rPr>
              <a:t>i</a:t>
            </a:r>
            <a:r>
              <a:rPr lang="en-US" sz="2400" dirty="0" err="1" smtClean="0"/>
              <a:t>b</a:t>
            </a:r>
            <a:r>
              <a:rPr lang="en-US" sz="2800" baseline="-20000" dirty="0" err="1" smtClean="0">
                <a:latin typeface="cmmi10"/>
              </a:rPr>
              <a:t>i</a:t>
            </a:r>
            <a:endParaRPr lang="en-US" sz="2800" baseline="-20000" dirty="0" smtClean="0">
              <a:latin typeface="cmmi1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56562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Duality: Algebraic View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b \transpose \lambda}&#10;&amp; A \transpose \lambda = c \\&#10;&amp; \lambda \geq 0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b \transpose \lambda}&#10;&amp; A \transpose \lambda = c \\&#10;&amp; \lambda \geq 0&#10;\end{LPmin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83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-b \transpose \lambda}&#10;&amp; \begin{pmatrix} A \transpose \\ -A \transpose \\ -I \end{pmatrix} \lambda ~\leq~&#10;\begin{pmatrix} c \\ -c \\ 0 \end{pmatrix}&#10;\end{LPmax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3"/>
  <p:tag name="PICTUREFILESIZE" val="184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(c \transpose, ~ {-c \transpose}, ~ 0) \begin{pmatrix} u \\ v \\ w \end{pmatrix} }&#10;&amp; (A, ~ {-A}, ~ -I) \begin{pmatrix} u \\ v \\ w \end{pmatrix} = -b \\&#10;&amp; u,v,w \geq 0&#10;\end{LPmin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3"/>
  <p:tag name="PICTUREFILESIZE" val="285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-c \transpose x}&#10;&amp;-Ax -w &amp;= -b \\&#10;&amp; w &amp;\geq 0&#10;\end{LPmin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0"/>
  <p:tag name="PICTUREFILESIZE" val="937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x \leq b &#10;\end{LPmax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0"/>
  <p:tag name="PICTUREFILESIZE" val="64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x_e }&#10;&amp; \smallsum{e \text{ incident to } v}{} ~x_e &amp;\leq 1 &amp;\forall v \in V \\&#10;&amp; x_e &amp; \in \set{0,1}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23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x_e }&#10;&amp; \smallsum{e \text{ incident to } v}{} ~x_e &amp;\leq 1 &amp;\forall v \in V \\&#10;&amp; x_e &amp; \geq 0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0"/>
  <p:tag name="PICTUREFILESIZE" val="217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&#10;{\smallsum{v \in V}{} ~y_v }&#10;&amp; y_u+y_v &amp;\geq 1 &amp;\forall e = \set{u,v} \in E \\&#10;&amp; y_v &amp; \geq 0 &amp;\forall v \in V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4"/>
  <p:tag name="PICTUREFILESIZE" val="204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x_e }&#10;&amp; \smallsum{e \text{ incident to } v}{} ~x_e &amp;\leq 1 &amp;\forall v \in V \\&#10;&amp; x_e &amp; \geq 0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0"/>
  <p:tag name="PICTUREFILESIZE" val="217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x \leq b&#10;\end{LPmax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4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b \transpose y}&#10;&amp; A \transpose y = c \\&#10;&amp; y \geq 0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5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 Ax \leq b  \qquad A\transpose y = c  \qquad y \geq 0 \qquad c \transpose x \geq b \transpose y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89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align*}&#10;H_{a,b} &amp;~=~ \setst{ x \in \bR^n }{ a \transpose x = b } \\&#10;H_{a,b}^{++} &amp;~=~ \setst{ x \in \bR^n }{ a \transpose x &gt; b }&#10;\end{align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155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align*}&#10;H_{a,b}^{+} &amp;~=~ \setst{ x \in \bR^n }{ a \transpose x \geq b } \\&#10;H_{a,b}^{--} &amp;~=~ \setst{ x \in \bR^n }{ a \transpose x &lt; b }&#10;\end{align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159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_i \transpose x &amp;\leq b_i &amp;\forall i=1,\ldots,m&#10;\end{LPmax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6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_i \transpose x &amp;\leq b_i &amp;\forall i=1,\ldots,m&#10;\end{LPmax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6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\smallsum{i}{} \lambda_i b_i}&#10;&amp;\smallsum{i}{} \lambda_i a_i \:=\: c \\&#10;&amp; \lambda \geq 0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03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b \transpose \lambda}&#10;&amp; A \transpose \lambda = c \\&#10;&amp; \lambda \geq 0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2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_i \transpose x &amp;\leq b_i &amp;\forall i=1,\ldots,m&#10;\end{LPmax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6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\smallsum{i}{} \lambda_i b_i}&#10;&amp;\smallsum{i}{} \lambda_i a_i \:=\: c \\&#10;&amp; \lambda \geq 0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03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1338</Words>
  <Application>Microsoft Office PowerPoint</Application>
  <PresentationFormat>On-screen Show (4:3)</PresentationFormat>
  <Paragraphs>336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msam10</vt:lpstr>
      <vt:lpstr>Symbol</vt:lpstr>
      <vt:lpstr>Office Theme</vt:lpstr>
      <vt:lpstr>C&amp;O 355 Mathematical Programming Fall 2010 Lecture 3</vt:lpstr>
      <vt:lpstr>C&amp;O 355 Mathematical Programming Fall 2010 Lecture 1</vt:lpstr>
      <vt:lpstr>Duality: Geometric View</vt:lpstr>
      <vt:lpstr>Duality: Geometric View</vt:lpstr>
      <vt:lpstr>Duality: Geometric View</vt:lpstr>
      <vt:lpstr>Duality: Geometric View</vt:lpstr>
      <vt:lpstr>Duality: Geometric View</vt:lpstr>
      <vt:lpstr>Duality: Geometric View</vt:lpstr>
      <vt:lpstr>Slide 9</vt:lpstr>
      <vt:lpstr>Duality: Algebraic View</vt:lpstr>
      <vt:lpstr>Duality: Algebraic View</vt:lpstr>
      <vt:lpstr>Dual of Dual</vt:lpstr>
      <vt:lpstr>Rules for Duals</vt:lpstr>
      <vt:lpstr>Example: Bipartite Matching (from Lecture 2)</vt:lpstr>
      <vt:lpstr>Example: Bipartite Matching (from Lecture 2)</vt:lpstr>
      <vt:lpstr>Primal vs Dual</vt:lpstr>
      <vt:lpstr>Certificates</vt:lpstr>
      <vt:lpstr>Strong Duality</vt:lpstr>
      <vt:lpstr>Systems of Equalities</vt:lpstr>
      <vt:lpstr>Systems of Equalities</vt:lpstr>
      <vt:lpstr>Systems of Equalities</vt:lpstr>
      <vt:lpstr>Systems of Equalities</vt:lpstr>
      <vt:lpstr>Systems of Inequalities</vt:lpstr>
      <vt:lpstr>Systems of Inequalities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122</cp:revision>
  <dcterms:created xsi:type="dcterms:W3CDTF">2009-09-16T13:05:29Z</dcterms:created>
  <dcterms:modified xsi:type="dcterms:W3CDTF">2010-10-06T14:14:21Z</dcterms:modified>
</cp:coreProperties>
</file>