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sldIdLst>
    <p:sldId id="442" r:id="rId2"/>
    <p:sldId id="443" r:id="rId3"/>
    <p:sldId id="461" r:id="rId4"/>
    <p:sldId id="444" r:id="rId5"/>
    <p:sldId id="445" r:id="rId6"/>
    <p:sldId id="462" r:id="rId7"/>
    <p:sldId id="457" r:id="rId8"/>
    <p:sldId id="456" r:id="rId9"/>
    <p:sldId id="447" r:id="rId10"/>
    <p:sldId id="459" r:id="rId11"/>
    <p:sldId id="446" r:id="rId12"/>
    <p:sldId id="448" r:id="rId13"/>
    <p:sldId id="449" r:id="rId14"/>
    <p:sldId id="451" r:id="rId15"/>
    <p:sldId id="452" r:id="rId16"/>
    <p:sldId id="450" r:id="rId17"/>
    <p:sldId id="453" r:id="rId18"/>
    <p:sldId id="460" r:id="rId19"/>
    <p:sldId id="454" r:id="rId20"/>
    <p:sldId id="455" r:id="rId21"/>
  </p:sldIdLst>
  <p:sldSz cx="9144000" cy="6858000" type="screen4x3"/>
  <p:notesSz cx="6858000" cy="9144000"/>
  <p:embeddedFontLst>
    <p:embeddedFont>
      <p:font typeface="Calibri" pitchFamily="34" charset="0"/>
      <p:regular r:id="rId23"/>
      <p:bold r:id="rId24"/>
      <p:italic r:id="rId25"/>
      <p:boldItalic r:id="rId26"/>
    </p:embeddedFont>
    <p:embeddedFont>
      <p:font typeface="CMR10" pitchFamily="34" charset="0"/>
      <p:regular r:id="rId27"/>
    </p:embeddedFont>
    <p:embeddedFont>
      <p:font typeface="CMMI10" pitchFamily="34" charset="0"/>
      <p:regular r:id="rId28"/>
    </p:embeddedFont>
    <p:embeddedFont>
      <p:font typeface="CMSY10ORIG" pitchFamily="34" charset="0"/>
      <p:regular r:id="rId29"/>
    </p:embeddedFont>
    <p:embeddedFont>
      <p:font typeface="CMSS8" pitchFamily="34" charset="0"/>
      <p:regular r:id="rId30"/>
    </p:embeddedFont>
    <p:embeddedFont>
      <p:font typeface="CMMI7" pitchFamily="34" charset="0"/>
      <p:regular r:id="rId31"/>
    </p:embeddedFont>
    <p:embeddedFont>
      <p:font typeface="CMEX10" pitchFamily="34" charset="0"/>
      <p:regular r:id="rId32"/>
    </p:embeddedFont>
    <p:embeddedFont>
      <p:font typeface="CMR7" pitchFamily="34" charset="0"/>
      <p:regular r:id="rId33"/>
    </p:embeddedFont>
    <p:embeddedFont>
      <p:font typeface="MSBM10" pitchFamily="34" charset="0"/>
      <p:regular r:id="rId34"/>
    </p:embeddedFont>
    <p:embeddedFont>
      <p:font typeface="CMSY7" pitchFamily="34" charset="0"/>
      <p:regular r:id="rId35"/>
    </p:embeddedFont>
    <p:embeddedFont>
      <p:font typeface="CMMI5" pitchFamily="34" charset="0"/>
      <p:regular r:id="rId36"/>
    </p:embeddedFont>
    <p:embeddedFont>
      <p:font typeface="cmsy10" pitchFamily="34" charset="0"/>
      <p:regular r:id="rId37"/>
    </p:embeddedFont>
    <p:embeddedFont>
      <p:font typeface="msam10" pitchFamily="34" charset="0"/>
      <p:regular r:id="rId38"/>
    </p:embeddedFont>
  </p:embeddedFontLst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FFFFCC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3" autoAdjust="0"/>
    <p:restoredTop sz="87440" autoAdjust="0"/>
  </p:normalViewPr>
  <p:slideViewPr>
    <p:cSldViewPr>
      <p:cViewPr>
        <p:scale>
          <a:sx n="60" d="100"/>
          <a:sy n="60" d="100"/>
        </p:scale>
        <p:origin x="-1518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font" Target="fonts/font15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5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dirty="0" smtClean="0"/>
              <a:t>Lecture 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 51"/>
          <p:cNvSpPr/>
          <p:nvPr/>
        </p:nvSpPr>
        <p:spPr>
          <a:xfrm>
            <a:off x="4898571" y="4710094"/>
            <a:ext cx="2776847" cy="2011339"/>
          </a:xfrm>
          <a:custGeom>
            <a:avLst/>
            <a:gdLst>
              <a:gd name="connsiteX0" fmla="*/ 1217221 w 2776847"/>
              <a:gd name="connsiteY0" fmla="*/ 15833 h 2319646"/>
              <a:gd name="connsiteX1" fmla="*/ 362198 w 2776847"/>
              <a:gd name="connsiteY1" fmla="*/ 193963 h 2319646"/>
              <a:gd name="connsiteX2" fmla="*/ 124691 w 2776847"/>
              <a:gd name="connsiteY2" fmla="*/ 894607 h 2319646"/>
              <a:gd name="connsiteX3" fmla="*/ 148442 w 2776847"/>
              <a:gd name="connsiteY3" fmla="*/ 1975262 h 2319646"/>
              <a:gd name="connsiteX4" fmla="*/ 1015341 w 2776847"/>
              <a:gd name="connsiteY4" fmla="*/ 2307771 h 2319646"/>
              <a:gd name="connsiteX5" fmla="*/ 2333502 w 2776847"/>
              <a:gd name="connsiteY5" fmla="*/ 1904010 h 2319646"/>
              <a:gd name="connsiteX6" fmla="*/ 2713512 w 2776847"/>
              <a:gd name="connsiteY6" fmla="*/ 894607 h 2319646"/>
              <a:gd name="connsiteX7" fmla="*/ 1953491 w 2776847"/>
              <a:gd name="connsiteY7" fmla="*/ 146462 h 2319646"/>
              <a:gd name="connsiteX8" fmla="*/ 1217221 w 2776847"/>
              <a:gd name="connsiteY8" fmla="*/ 15833 h 2319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76847" h="2319646">
                <a:moveTo>
                  <a:pt x="1217221" y="15833"/>
                </a:moveTo>
                <a:cubicBezTo>
                  <a:pt x="952006" y="23750"/>
                  <a:pt x="544286" y="47501"/>
                  <a:pt x="362198" y="193963"/>
                </a:cubicBezTo>
                <a:cubicBezTo>
                  <a:pt x="180110" y="340425"/>
                  <a:pt x="160317" y="597724"/>
                  <a:pt x="124691" y="894607"/>
                </a:cubicBezTo>
                <a:cubicBezTo>
                  <a:pt x="89065" y="1191490"/>
                  <a:pt x="0" y="1739735"/>
                  <a:pt x="148442" y="1975262"/>
                </a:cubicBezTo>
                <a:cubicBezTo>
                  <a:pt x="296884" y="2210789"/>
                  <a:pt x="651164" y="2319646"/>
                  <a:pt x="1015341" y="2307771"/>
                </a:cubicBezTo>
                <a:cubicBezTo>
                  <a:pt x="1379518" y="2295896"/>
                  <a:pt x="2050474" y="2139537"/>
                  <a:pt x="2333502" y="1904010"/>
                </a:cubicBezTo>
                <a:cubicBezTo>
                  <a:pt x="2616530" y="1668483"/>
                  <a:pt x="2776847" y="1187532"/>
                  <a:pt x="2713512" y="894607"/>
                </a:cubicBezTo>
                <a:cubicBezTo>
                  <a:pt x="2650177" y="601682"/>
                  <a:pt x="2200893" y="292924"/>
                  <a:pt x="1953491" y="146462"/>
                </a:cubicBezTo>
                <a:cubicBezTo>
                  <a:pt x="1706089" y="0"/>
                  <a:pt x="1482436" y="7916"/>
                  <a:pt x="1217221" y="15833"/>
                </a:cubicBezTo>
                <a:close/>
              </a:path>
            </a:pathLst>
          </a:custGeom>
          <a:solidFill>
            <a:srgbClr val="7030A0">
              <a:alpha val="21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3" name="Freeform 52"/>
          <p:cNvSpPr/>
          <p:nvPr/>
        </p:nvSpPr>
        <p:spPr>
          <a:xfrm>
            <a:off x="908463" y="4700650"/>
            <a:ext cx="3376550" cy="2169226"/>
          </a:xfrm>
          <a:custGeom>
            <a:avLst/>
            <a:gdLst>
              <a:gd name="connsiteX0" fmla="*/ 1763485 w 3376550"/>
              <a:gd name="connsiteY0" fmla="*/ 37605 h 2501735"/>
              <a:gd name="connsiteX1" fmla="*/ 409698 w 3376550"/>
              <a:gd name="connsiteY1" fmla="*/ 548244 h 2501735"/>
              <a:gd name="connsiteX2" fmla="*/ 148441 w 3376550"/>
              <a:gd name="connsiteY2" fmla="*/ 1403267 h 2501735"/>
              <a:gd name="connsiteX3" fmla="*/ 1300347 w 3376550"/>
              <a:gd name="connsiteY3" fmla="*/ 2270166 h 2501735"/>
              <a:gd name="connsiteX4" fmla="*/ 2476005 w 3376550"/>
              <a:gd name="connsiteY4" fmla="*/ 2341418 h 2501735"/>
              <a:gd name="connsiteX5" fmla="*/ 3319153 w 3376550"/>
              <a:gd name="connsiteY5" fmla="*/ 1308265 h 2501735"/>
              <a:gd name="connsiteX6" fmla="*/ 2820389 w 3376550"/>
              <a:gd name="connsiteY6" fmla="*/ 322613 h 2501735"/>
              <a:gd name="connsiteX7" fmla="*/ 1763485 w 3376550"/>
              <a:gd name="connsiteY7" fmla="*/ 37605 h 2501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76550" h="2501735">
                <a:moveTo>
                  <a:pt x="1763485" y="37605"/>
                </a:moveTo>
                <a:cubicBezTo>
                  <a:pt x="1361703" y="75210"/>
                  <a:pt x="678872" y="320634"/>
                  <a:pt x="409698" y="548244"/>
                </a:cubicBezTo>
                <a:cubicBezTo>
                  <a:pt x="140524" y="775854"/>
                  <a:pt x="0" y="1116280"/>
                  <a:pt x="148441" y="1403267"/>
                </a:cubicBezTo>
                <a:cubicBezTo>
                  <a:pt x="296882" y="1690254"/>
                  <a:pt x="912420" y="2113808"/>
                  <a:pt x="1300347" y="2270166"/>
                </a:cubicBezTo>
                <a:cubicBezTo>
                  <a:pt x="1688274" y="2426525"/>
                  <a:pt x="2139537" y="2501735"/>
                  <a:pt x="2476005" y="2341418"/>
                </a:cubicBezTo>
                <a:cubicBezTo>
                  <a:pt x="2812473" y="2181101"/>
                  <a:pt x="3261756" y="1644732"/>
                  <a:pt x="3319153" y="1308265"/>
                </a:cubicBezTo>
                <a:cubicBezTo>
                  <a:pt x="3376550" y="971798"/>
                  <a:pt x="3083625" y="534390"/>
                  <a:pt x="2820389" y="322613"/>
                </a:cubicBezTo>
                <a:cubicBezTo>
                  <a:pt x="2557153" y="110836"/>
                  <a:pt x="2165267" y="0"/>
                  <a:pt x="1763485" y="37605"/>
                </a:cubicBezTo>
                <a:close/>
              </a:path>
            </a:pathLst>
          </a:custGeom>
          <a:solidFill>
            <a:srgbClr val="7030A0">
              <a:alpha val="21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7244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Claim: </a:t>
            </a:r>
            <a:r>
              <a:rPr lang="en-CA" sz="2400" dirty="0" smtClean="0"/>
              <a:t>At the end of the algorithm, 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 is connected.</a:t>
            </a:r>
          </a:p>
          <a:p>
            <a:r>
              <a:rPr lang="en-CA" sz="2400" b="1" dirty="0" smtClean="0"/>
              <a:t>Proof: </a:t>
            </a:r>
            <a:r>
              <a:rPr lang="en-CA" sz="2400" dirty="0" smtClean="0"/>
              <a:t>Suppose not.</a:t>
            </a:r>
          </a:p>
          <a:p>
            <a:pPr>
              <a:buNone/>
            </a:pPr>
            <a:r>
              <a:rPr lang="en-CA" sz="2400" dirty="0" smtClean="0"/>
              <a:t>	Then there are vertices </a:t>
            </a:r>
            <a:r>
              <a:rPr lang="en-CA" sz="2400" dirty="0" smtClean="0">
                <a:solidFill>
                  <a:srgbClr val="0000FF"/>
                </a:solidFill>
              </a:rPr>
              <a:t>u</a:t>
            </a:r>
            <a:r>
              <a:rPr lang="en-CA" sz="2400" dirty="0" smtClean="0"/>
              <a:t> and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in different </a:t>
            </a:r>
            <a:r>
              <a:rPr lang="en-CA" sz="2400" dirty="0" smtClean="0">
                <a:solidFill>
                  <a:srgbClr val="7030A0"/>
                </a:solidFill>
              </a:rPr>
              <a:t>components</a:t>
            </a:r>
            <a:r>
              <a:rPr lang="en-CA" sz="2400" dirty="0" smtClean="0"/>
              <a:t> of (V,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).</a:t>
            </a:r>
          </a:p>
          <a:p>
            <a:pPr>
              <a:buNone/>
            </a:pPr>
            <a:r>
              <a:rPr lang="en-CA" sz="2400" dirty="0" smtClean="0"/>
              <a:t>	Since G is connected, there is a </a:t>
            </a:r>
            <a:r>
              <a:rPr lang="en-CA" sz="2400" dirty="0" smtClean="0">
                <a:solidFill>
                  <a:srgbClr val="0000FF"/>
                </a:solidFill>
              </a:rPr>
              <a:t>u</a:t>
            </a:r>
            <a:r>
              <a:rPr lang="en-CA" sz="2400" dirty="0" smtClean="0"/>
              <a:t>-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path </a:t>
            </a:r>
            <a:r>
              <a:rPr lang="en-CA" sz="2400" b="1" dirty="0" smtClean="0">
                <a:solidFill>
                  <a:srgbClr val="00B050"/>
                </a:solidFill>
              </a:rPr>
              <a:t>P</a:t>
            </a:r>
            <a:r>
              <a:rPr lang="en-CA" sz="2400" dirty="0" smtClean="0"/>
              <a:t> in G.</a:t>
            </a:r>
          </a:p>
          <a:p>
            <a:pPr>
              <a:buNone/>
            </a:pPr>
            <a:r>
              <a:rPr lang="en-CA" sz="2400" dirty="0" smtClean="0"/>
              <a:t>	Some edge </a:t>
            </a:r>
            <a:r>
              <a:rPr lang="en-CA" sz="2400" b="1" dirty="0" smtClean="0">
                <a:solidFill>
                  <a:srgbClr val="00B050"/>
                </a:solidFill>
              </a:rPr>
              <a:t>e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b="1" dirty="0" smtClean="0">
                <a:solidFill>
                  <a:srgbClr val="00B050"/>
                </a:solidFill>
              </a:rPr>
              <a:t>P</a:t>
            </a:r>
            <a:r>
              <a:rPr lang="en-CA" sz="2400" dirty="0" smtClean="0"/>
              <a:t> must connect different components of (V,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).</a:t>
            </a:r>
          </a:p>
          <a:p>
            <a:pPr>
              <a:buNone/>
            </a:pPr>
            <a:r>
              <a:rPr lang="en-CA" sz="2400" dirty="0" smtClean="0"/>
              <a:t>	When the algorithm considered e, it would have added it.    </a:t>
            </a:r>
            <a:r>
              <a:rPr lang="en-CA" sz="2400" dirty="0" smtClean="0">
                <a:latin typeface="msam10"/>
              </a:rPr>
              <a:t>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152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cxnSp>
        <p:nvCxnSpPr>
          <p:cNvPr id="7" name="Straight Connector 6"/>
          <p:cNvCxnSpPr>
            <a:stCxn id="32" idx="7"/>
            <a:endCxn id="17" idx="3"/>
          </p:cNvCxnSpPr>
          <p:nvPr/>
        </p:nvCxnSpPr>
        <p:spPr>
          <a:xfrm rot="5400000" flipH="1" flipV="1">
            <a:off x="1930420" y="4669253"/>
            <a:ext cx="656483" cy="11484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20" idx="1"/>
          </p:cNvCxnSpPr>
          <p:nvPr/>
        </p:nvCxnSpPr>
        <p:spPr>
          <a:xfrm>
            <a:off x="2953995" y="4865052"/>
            <a:ext cx="881670" cy="66881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2" idx="6"/>
            <a:endCxn id="18" idx="2"/>
          </p:cNvCxnSpPr>
          <p:nvPr/>
        </p:nvCxnSpPr>
        <p:spPr>
          <a:xfrm>
            <a:off x="1705233" y="5621876"/>
            <a:ext cx="1059555" cy="1"/>
          </a:xfrm>
          <a:prstGeom prst="line">
            <a:avLst/>
          </a:prstGeom>
          <a:ln w="762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9" idx="6"/>
            <a:endCxn id="20" idx="4"/>
          </p:cNvCxnSpPr>
          <p:nvPr/>
        </p:nvCxnSpPr>
        <p:spPr>
          <a:xfrm flipV="1">
            <a:off x="2953995" y="5654988"/>
            <a:ext cx="931841" cy="90346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0" idx="6"/>
            <a:endCxn id="22" idx="2"/>
          </p:cNvCxnSpPr>
          <p:nvPr/>
        </p:nvCxnSpPr>
        <p:spPr>
          <a:xfrm flipV="1">
            <a:off x="3956788" y="5517814"/>
            <a:ext cx="1267682" cy="662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2" idx="7"/>
            <a:endCxn id="23" idx="1"/>
          </p:cNvCxnSpPr>
          <p:nvPr/>
        </p:nvCxnSpPr>
        <p:spPr>
          <a:xfrm rot="5400000" flipH="1" flipV="1">
            <a:off x="5442058" y="4756259"/>
            <a:ext cx="614919" cy="80784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1" idx="6"/>
            <a:endCxn id="25" idx="2"/>
          </p:cNvCxnSpPr>
          <p:nvPr/>
        </p:nvCxnSpPr>
        <p:spPr>
          <a:xfrm flipV="1">
            <a:off x="5356915" y="6303020"/>
            <a:ext cx="908189" cy="12298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3" idx="6"/>
            <a:endCxn id="26" idx="2"/>
          </p:cNvCxnSpPr>
          <p:nvPr/>
        </p:nvCxnSpPr>
        <p:spPr>
          <a:xfrm>
            <a:off x="6274565" y="4902895"/>
            <a:ext cx="898730" cy="64330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4" idx="6"/>
            <a:endCxn id="26" idx="2"/>
          </p:cNvCxnSpPr>
          <p:nvPr/>
        </p:nvCxnSpPr>
        <p:spPr>
          <a:xfrm flipV="1">
            <a:off x="6312407" y="5546195"/>
            <a:ext cx="860889" cy="8514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5" idx="6"/>
            <a:endCxn id="26" idx="3"/>
          </p:cNvCxnSpPr>
          <p:nvPr/>
        </p:nvCxnSpPr>
        <p:spPr>
          <a:xfrm flipV="1">
            <a:off x="6407009" y="5596366"/>
            <a:ext cx="787068" cy="70665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812090" y="6487495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15010" y="6355051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32660" y="483194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0502" y="5560386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265104" y="6232068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73295" y="547524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8" idx="6"/>
            <a:endCxn id="20" idx="2"/>
          </p:cNvCxnSpPr>
          <p:nvPr/>
        </p:nvCxnSpPr>
        <p:spPr>
          <a:xfrm flipV="1">
            <a:off x="2906693" y="5584035"/>
            <a:ext cx="908191" cy="37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2" idx="5"/>
            <a:endCxn id="19" idx="2"/>
          </p:cNvCxnSpPr>
          <p:nvPr/>
        </p:nvCxnSpPr>
        <p:spPr>
          <a:xfrm rot="16200000" flipH="1">
            <a:off x="1805069" y="5551427"/>
            <a:ext cx="886402" cy="11276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9" idx="6"/>
            <a:endCxn id="21" idx="2"/>
          </p:cNvCxnSpPr>
          <p:nvPr/>
        </p:nvCxnSpPr>
        <p:spPr>
          <a:xfrm flipV="1">
            <a:off x="2953995" y="6426003"/>
            <a:ext cx="2261016" cy="13244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6"/>
            <a:endCxn id="24" idx="2"/>
          </p:cNvCxnSpPr>
          <p:nvPr/>
        </p:nvCxnSpPr>
        <p:spPr>
          <a:xfrm>
            <a:off x="5366375" y="5517814"/>
            <a:ext cx="804126" cy="113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7"/>
            <a:endCxn id="24" idx="4"/>
          </p:cNvCxnSpPr>
          <p:nvPr/>
        </p:nvCxnSpPr>
        <p:spPr>
          <a:xfrm rot="5400000" flipH="1" flipV="1">
            <a:off x="5452023" y="5586402"/>
            <a:ext cx="673542" cy="9053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59326" y="4790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136533" y="603339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420342" y="5153583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398628" y="4907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913357" y="60617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263389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114818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700278" y="4859148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416467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23262" y="5834724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858310" y="59692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605892" y="5660949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427500" y="4876800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659642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146212" y="58168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190500" y="535775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u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05400" y="502920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v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26675" y="51529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b="1" dirty="0" smtClean="0">
                <a:solidFill>
                  <a:srgbClr val="00B050"/>
                </a:solidFill>
              </a:rPr>
              <a:t>e</a:t>
            </a:r>
            <a:endParaRPr lang="en-CA" dirty="0"/>
          </a:p>
        </p:txBody>
      </p:sp>
      <p:sp>
        <p:nvSpPr>
          <p:cNvPr id="51" name="Freeform 50"/>
          <p:cNvSpPr/>
          <p:nvPr/>
        </p:nvSpPr>
        <p:spPr>
          <a:xfrm>
            <a:off x="1675181" y="5530292"/>
            <a:ext cx="3562502" cy="268224"/>
          </a:xfrm>
          <a:custGeom>
            <a:avLst/>
            <a:gdLst>
              <a:gd name="connsiteX0" fmla="*/ 0 w 3562502"/>
              <a:gd name="connsiteY0" fmla="*/ 95098 h 268224"/>
              <a:gd name="connsiteX1" fmla="*/ 665683 w 3562502"/>
              <a:gd name="connsiteY1" fmla="*/ 263347 h 268224"/>
              <a:gd name="connsiteX2" fmla="*/ 1163117 w 3562502"/>
              <a:gd name="connsiteY2" fmla="*/ 124359 h 268224"/>
              <a:gd name="connsiteX3" fmla="*/ 1682496 w 3562502"/>
              <a:gd name="connsiteY3" fmla="*/ 197511 h 268224"/>
              <a:gd name="connsiteX4" fmla="*/ 2187245 w 3562502"/>
              <a:gd name="connsiteY4" fmla="*/ 95098 h 268224"/>
              <a:gd name="connsiteX5" fmla="*/ 2969971 w 3562502"/>
              <a:gd name="connsiteY5" fmla="*/ 138989 h 268224"/>
              <a:gd name="connsiteX6" fmla="*/ 3562502 w 3562502"/>
              <a:gd name="connsiteY6" fmla="*/ 0 h 26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62502" h="268224">
                <a:moveTo>
                  <a:pt x="0" y="95098"/>
                </a:moveTo>
                <a:cubicBezTo>
                  <a:pt x="235915" y="176784"/>
                  <a:pt x="471830" y="258470"/>
                  <a:pt x="665683" y="263347"/>
                </a:cubicBezTo>
                <a:cubicBezTo>
                  <a:pt x="859536" y="268224"/>
                  <a:pt x="993648" y="135332"/>
                  <a:pt x="1163117" y="124359"/>
                </a:cubicBezTo>
                <a:cubicBezTo>
                  <a:pt x="1332586" y="113386"/>
                  <a:pt x="1511808" y="202388"/>
                  <a:pt x="1682496" y="197511"/>
                </a:cubicBezTo>
                <a:cubicBezTo>
                  <a:pt x="1853184" y="192634"/>
                  <a:pt x="1972666" y="104852"/>
                  <a:pt x="2187245" y="95098"/>
                </a:cubicBezTo>
                <a:cubicBezTo>
                  <a:pt x="2401824" y="85344"/>
                  <a:pt x="2740762" y="154839"/>
                  <a:pt x="2969971" y="138989"/>
                </a:cubicBezTo>
                <a:cubicBezTo>
                  <a:pt x="3199181" y="123139"/>
                  <a:pt x="3380841" y="61569"/>
                  <a:pt x="3562502" y="0"/>
                </a:cubicBezTo>
              </a:path>
            </a:pathLst>
          </a:cu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2764788" y="5550924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14883" y="551308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224471" y="544686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563328" y="555092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rot="16200000" flipH="1">
            <a:off x="4524405" y="3223687"/>
            <a:ext cx="37843" cy="32202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434384" y="459247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971800"/>
            <a:ext cx="8839200" cy="38862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We have shown:</a:t>
            </a:r>
          </a:p>
          <a:p>
            <a:r>
              <a:rPr lang="en-CA" sz="2400" b="1" dirty="0" smtClean="0"/>
              <a:t>Claim: </a:t>
            </a:r>
            <a:r>
              <a:rPr lang="en-CA" sz="2400" dirty="0" smtClean="0"/>
              <a:t>When this algorithm adds an edge to T, no cycle is created.</a:t>
            </a:r>
          </a:p>
          <a:p>
            <a:r>
              <a:rPr lang="en-CA" sz="2400" b="1" dirty="0" smtClean="0"/>
              <a:t>Claim: </a:t>
            </a:r>
            <a:r>
              <a:rPr lang="en-CA" sz="2400" dirty="0" smtClean="0"/>
              <a:t>At the end of the algorithm, T is connected.</a:t>
            </a:r>
          </a:p>
          <a:p>
            <a:r>
              <a:rPr lang="en-CA" sz="2400" dirty="0" smtClean="0"/>
              <a:t>So T is an acyclic, connected </a:t>
            </a:r>
            <a:r>
              <a:rPr lang="en-CA" sz="2400" dirty="0" err="1" smtClean="0"/>
              <a:t>subgraph</a:t>
            </a:r>
            <a:r>
              <a:rPr lang="en-CA" sz="2400" dirty="0" smtClean="0"/>
              <a:t>, i.e., a spanning tree.</a:t>
            </a:r>
          </a:p>
          <a:p>
            <a:endParaRPr lang="en-CA" sz="900" dirty="0" smtClean="0"/>
          </a:p>
          <a:p>
            <a:r>
              <a:rPr lang="en-CA" sz="2400" dirty="0" smtClean="0"/>
              <a:t>We will show:</a:t>
            </a:r>
          </a:p>
          <a:p>
            <a:r>
              <a:rPr lang="en-CA" sz="2400" b="1" dirty="0" smtClean="0"/>
              <a:t>Theorem:</a:t>
            </a:r>
            <a:r>
              <a:rPr lang="en-CA" sz="2400" dirty="0" smtClean="0"/>
              <a:t> This algorithm outputs a </a:t>
            </a:r>
            <a:r>
              <a:rPr lang="en-CA" sz="2400" b="1" dirty="0" smtClean="0"/>
              <a:t>maximum-cost</a:t>
            </a:r>
            <a:r>
              <a:rPr lang="en-CA" sz="2400" dirty="0" smtClean="0"/>
              <a:t> spanning tree.</a:t>
            </a:r>
          </a:p>
          <a:p>
            <a:endParaRPr lang="en-CA" sz="24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/>
          <a:lstStyle/>
          <a:p>
            <a:r>
              <a:rPr lang="en-CA" dirty="0" smtClean="0"/>
              <a:t>Our Analysis So Far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914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/>
          <a:lstStyle/>
          <a:p>
            <a:r>
              <a:rPr lang="en-CA" dirty="0" smtClean="0"/>
              <a:t>Main Theorem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971800"/>
            <a:ext cx="8991600" cy="38862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In fact, we will show a stronger fact:</a:t>
            </a:r>
          </a:p>
          <a:p>
            <a:r>
              <a:rPr lang="en-CA" sz="2400" b="1" dirty="0" smtClean="0"/>
              <a:t>Theorem:</a:t>
            </a:r>
            <a:r>
              <a:rPr lang="en-CA" sz="2400" dirty="0" smtClean="0"/>
              <a:t> Let x be the characteristic vector of T at end of algorithm.</a:t>
            </a:r>
            <a:br>
              <a:rPr lang="en-CA" sz="2400" dirty="0" smtClean="0"/>
            </a:br>
            <a:r>
              <a:rPr lang="en-CA" sz="2400" dirty="0" smtClean="0"/>
              <a:t>Then x is an optimal solution of max { </a:t>
            </a:r>
            <a:r>
              <a:rPr lang="en-CA" sz="2400" dirty="0" err="1" smtClean="0">
                <a:latin typeface="Calibri"/>
              </a:rPr>
              <a:t>w</a:t>
            </a:r>
            <a:r>
              <a:rPr lang="en-CA" sz="2400" baseline="30000" dirty="0" err="1" smtClean="0">
                <a:latin typeface="Calibri"/>
              </a:rPr>
              <a:t>T</a:t>
            </a:r>
            <a:r>
              <a:rPr lang="en-CA" sz="2400" dirty="0" err="1" smtClean="0"/>
              <a:t>x</a:t>
            </a:r>
            <a:r>
              <a:rPr lang="en-CA" sz="2400" dirty="0" smtClean="0"/>
              <a:t> : x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P</a:t>
            </a:r>
            <a:r>
              <a:rPr lang="en-CA" sz="2400" baseline="-25000" dirty="0" smtClean="0"/>
              <a:t>ST</a:t>
            </a:r>
            <a:r>
              <a:rPr lang="en-CA" sz="2400" dirty="0" smtClean="0"/>
              <a:t> },</a:t>
            </a:r>
            <a:br>
              <a:rPr lang="en-CA" sz="2400" dirty="0" smtClean="0"/>
            </a:br>
            <a:r>
              <a:rPr lang="en-CA" sz="2400" dirty="0" smtClean="0"/>
              <a:t>where P</a:t>
            </a:r>
            <a:r>
              <a:rPr lang="en-CA" sz="2400" baseline="-25000" dirty="0" smtClean="0"/>
              <a:t>ST</a:t>
            </a:r>
            <a:r>
              <a:rPr lang="en-CA" sz="2400" dirty="0" smtClean="0"/>
              <a:t> is the spanning tree </a:t>
            </a:r>
            <a:r>
              <a:rPr lang="en-CA" sz="2400" dirty="0" err="1" smtClean="0"/>
              <a:t>polytope</a:t>
            </a:r>
            <a:r>
              <a:rPr lang="en-CA" sz="2400" dirty="0" smtClean="0"/>
              <a:t>:</a:t>
            </a:r>
          </a:p>
        </p:txBody>
      </p:sp>
      <p:pic>
        <p:nvPicPr>
          <p:cNvPr id="9" name="Picture 8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54224" y="4705926"/>
            <a:ext cx="3098693" cy="990728"/>
          </a:xfrm>
          <a:prstGeom prst="rect">
            <a:avLst/>
          </a:prstGeom>
          <a:noFill/>
          <a:ln/>
          <a:effectLst/>
        </p:spPr>
      </p:pic>
      <p:sp>
        <p:nvSpPr>
          <p:cNvPr id="6" name="Left Brace 5"/>
          <p:cNvSpPr/>
          <p:nvPr/>
        </p:nvSpPr>
        <p:spPr>
          <a:xfrm>
            <a:off x="2905501" y="4662054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Left Brace 6"/>
          <p:cNvSpPr/>
          <p:nvPr/>
        </p:nvSpPr>
        <p:spPr>
          <a:xfrm flipH="1">
            <a:off x="6424550" y="4662054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2037600" y="4925290"/>
            <a:ext cx="85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=</a:t>
            </a:r>
            <a:endParaRPr lang="en-CA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914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Optimal LP Solutions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1"/>
            <a:ext cx="8229600" cy="573351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We saw last time that the characteristic vector</a:t>
            </a:r>
            <a:br>
              <a:rPr lang="en-CA" sz="2800" dirty="0" smtClean="0"/>
            </a:br>
            <a:r>
              <a:rPr lang="en-CA" sz="2800" dirty="0" smtClean="0"/>
              <a:t>of any spanning tree is feasible for 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.</a:t>
            </a:r>
          </a:p>
          <a:p>
            <a:r>
              <a:rPr lang="en-CA" sz="2800" dirty="0" smtClean="0"/>
              <a:t>We will modify </a:t>
            </a:r>
            <a:r>
              <a:rPr lang="en-CA" sz="2800" dirty="0" err="1" smtClean="0"/>
              <a:t>Kruskal’s</a:t>
            </a:r>
            <a:r>
              <a:rPr lang="en-CA" sz="2800" dirty="0" smtClean="0"/>
              <a:t> Algorithm to output a feasible </a:t>
            </a:r>
            <a:r>
              <a:rPr lang="en-CA" sz="2800" b="1" dirty="0" smtClean="0"/>
              <a:t>dual</a:t>
            </a:r>
            <a:r>
              <a:rPr lang="en-CA" sz="2800" dirty="0" smtClean="0"/>
              <a:t> solution as well.</a:t>
            </a:r>
          </a:p>
          <a:p>
            <a:r>
              <a:rPr lang="en-CA" sz="2800" dirty="0" smtClean="0"/>
              <a:t>These primal &amp; dual solutions will satisfy the </a:t>
            </a:r>
            <a:r>
              <a:rPr lang="en-CA" sz="2800" dirty="0" smtClean="0">
                <a:solidFill>
                  <a:srgbClr val="FF0000"/>
                </a:solidFill>
              </a:rPr>
              <a:t>complementary slackness conditions</a:t>
            </a:r>
            <a:r>
              <a:rPr lang="en-CA" sz="2800" dirty="0" smtClean="0"/>
              <a:t>,</a:t>
            </a:r>
            <a:br>
              <a:rPr lang="en-CA" sz="2800" dirty="0" smtClean="0"/>
            </a:br>
            <a:r>
              <a:rPr lang="en-CA" sz="2800" dirty="0" smtClean="0"/>
              <a:t>and hence both are optimal.</a:t>
            </a:r>
          </a:p>
          <a:p>
            <a:r>
              <a:rPr lang="en-CA" sz="2800" dirty="0" smtClean="0"/>
              <a:t>The dual of max { </a:t>
            </a:r>
            <a:r>
              <a:rPr lang="en-CA" sz="2800" dirty="0" err="1" smtClean="0">
                <a:latin typeface="Calibri"/>
              </a:rPr>
              <a:t>w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: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>
                <a:latin typeface="Calibri"/>
              </a:rPr>
              <a:t>P</a:t>
            </a:r>
            <a:r>
              <a:rPr lang="en-CA" sz="2800" baseline="-25000" dirty="0" smtClean="0">
                <a:latin typeface="Calibri"/>
              </a:rPr>
              <a:t>ST</a:t>
            </a:r>
            <a:r>
              <a:rPr lang="en-CA" sz="2800" dirty="0" smtClean="0"/>
              <a:t> } is </a:t>
            </a:r>
          </a:p>
        </p:txBody>
      </p:sp>
      <p:pic>
        <p:nvPicPr>
          <p:cNvPr id="7" name="Picture 6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2793456" y="4724400"/>
            <a:ext cx="3607344" cy="1600216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184"/>
            <a:ext cx="8229600" cy="7623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Complementary Slackness Conditions</a:t>
            </a:r>
            <a:br>
              <a:rPr lang="en-US" dirty="0" smtClean="0"/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(From Lecture 5)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0047" y="2012027"/>
          <a:ext cx="6155703" cy="425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9624"/>
                <a:gridCol w="1965303"/>
                <a:gridCol w="1960776"/>
              </a:tblGrid>
              <a:tr h="4337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Dual</a:t>
                      </a:r>
                      <a:endParaRPr lang="en-US" dirty="0"/>
                    </a:p>
                  </a:txBody>
                  <a:tcPr/>
                </a:tc>
              </a:tr>
              <a:tr h="39397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Objective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max </a:t>
                      </a:r>
                      <a:r>
                        <a:rPr lang="en-US" sz="2000" dirty="0" err="1" smtClean="0">
                          <a:latin typeface="+mn-lt"/>
                        </a:rPr>
                        <a:t>c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x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min </a:t>
                      </a:r>
                      <a:r>
                        <a:rPr lang="en-US" sz="2000" dirty="0" err="1" smtClean="0">
                          <a:latin typeface="+mn-lt"/>
                        </a:rPr>
                        <a:t>b</a:t>
                      </a:r>
                      <a:r>
                        <a:rPr lang="en-US" sz="2000" baseline="30000" dirty="0" err="1" smtClean="0">
                          <a:latin typeface="+mn-lt"/>
                        </a:rPr>
                        <a:t>T</a:t>
                      </a:r>
                      <a:r>
                        <a:rPr lang="en-US" sz="2000" dirty="0" err="1" smtClean="0"/>
                        <a:t>y</a:t>
                      </a:r>
                      <a:endParaRPr lang="en-US" sz="2000" dirty="0" smtClean="0"/>
                    </a:p>
                  </a:txBody>
                  <a:tcPr/>
                </a:tc>
              </a:tr>
              <a:tr h="40535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 …, </a:t>
                      </a: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n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smtClean="0">
                          <a:latin typeface="+mn-lt"/>
                        </a:rPr>
                        <a:t>1</a:t>
                      </a:r>
                      <a:r>
                        <a:rPr lang="en-US" sz="2000" dirty="0" smtClean="0">
                          <a:latin typeface="+mn-lt"/>
                        </a:rPr>
                        <a:t>,…, </a:t>
                      </a: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m</a:t>
                      </a:r>
                      <a:endParaRPr lang="en-US" sz="2000" baseline="-25000" dirty="0" smtClean="0">
                        <a:latin typeface="+mn-lt"/>
                      </a:endParaRPr>
                    </a:p>
                  </a:txBody>
                  <a:tcPr/>
                </a:tc>
              </a:tr>
              <a:tr h="367645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 matrix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A</a:t>
                      </a:r>
                      <a:r>
                        <a:rPr lang="en-US" sz="2000" baseline="30000" dirty="0" smtClean="0">
                          <a:latin typeface="+mn-lt"/>
                        </a:rPr>
                        <a:t>T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377073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Right-hand vector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</a:t>
                      </a:r>
                      <a:endParaRPr lang="en-US" sz="2000" baseline="30000" dirty="0">
                        <a:latin typeface="+mn-lt"/>
                      </a:endParaRPr>
                    </a:p>
                  </a:txBody>
                  <a:tcPr/>
                </a:tc>
              </a:tr>
              <a:tr h="75327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Constraints</a:t>
                      </a:r>
                    </a:p>
                    <a:p>
                      <a:r>
                        <a:rPr lang="en-US" sz="2000" dirty="0" smtClean="0"/>
                        <a:t>versus</a:t>
                      </a:r>
                    </a:p>
                    <a:p>
                      <a:r>
                        <a:rPr lang="en-US" sz="2000" dirty="0" smtClean="0"/>
                        <a:t>Variables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endParaRPr lang="en-US" sz="2000" dirty="0" smtClean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i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baseline="0" dirty="0" smtClean="0"/>
                        <a:t> constraint:  =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x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j</a:t>
                      </a:r>
                      <a:r>
                        <a:rPr lang="en-US" sz="2000" baseline="0" dirty="0" smtClean="0">
                          <a:latin typeface="+mn-lt"/>
                        </a:rPr>
                        <a:t> unrestricted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r>
                        <a:rPr lang="en-US" sz="2000" dirty="0" smtClean="0"/>
                        <a:t>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y</a:t>
                      </a:r>
                      <a:r>
                        <a:rPr lang="en-US" sz="2000" baseline="-25000" dirty="0" err="1" smtClean="0">
                          <a:latin typeface="+mn-lt"/>
                        </a:rPr>
                        <a:t>i</a:t>
                      </a:r>
                      <a:r>
                        <a:rPr lang="en-US" sz="2000" dirty="0" smtClean="0"/>
                        <a:t> unrestricted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 </a:t>
                      </a:r>
                      <a:r>
                        <a:rPr lang="en-US" sz="2000" dirty="0" smtClean="0">
                          <a:latin typeface="cmsy10"/>
                        </a:rPr>
                        <a:t>·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j</a:t>
                      </a:r>
                      <a:r>
                        <a:rPr lang="en-US" sz="2000" baseline="30000" dirty="0" err="1" smtClean="0"/>
                        <a:t>th</a:t>
                      </a:r>
                      <a:r>
                        <a:rPr lang="en-US" sz="2000" dirty="0" smtClean="0"/>
                        <a:t> constraint:</a:t>
                      </a:r>
                      <a:r>
                        <a:rPr lang="en-US" sz="2000" baseline="0" dirty="0" smtClean="0"/>
                        <a:t> =</a:t>
                      </a: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3996762" y="4001215"/>
            <a:ext cx="453108" cy="7378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80844" y="4002045"/>
            <a:ext cx="584462" cy="7270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569244" y="2029108"/>
            <a:ext cx="2332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for all </a:t>
            </a:r>
            <a:r>
              <a:rPr lang="en-US" sz="2000" dirty="0" err="1" smtClean="0">
                <a:solidFill>
                  <a:srgbClr val="FF0000"/>
                </a:solidFill>
              </a:rPr>
              <a:t>i</a:t>
            </a:r>
            <a:r>
              <a:rPr lang="en-US" sz="2000" dirty="0" smtClean="0">
                <a:solidFill>
                  <a:srgbClr val="FF0000"/>
                </a:solidFill>
              </a:rPr>
              <a:t>,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equality holds either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for primal or dual 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0" idx="1"/>
            <a:endCxn id="8" idx="7"/>
          </p:cNvCxnSpPr>
          <p:nvPr/>
        </p:nvCxnSpPr>
        <p:spPr>
          <a:xfrm rot="10800000" flipV="1">
            <a:off x="4383514" y="2536939"/>
            <a:ext cx="2185730" cy="1572335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0" idx="1"/>
            <a:endCxn id="9" idx="7"/>
          </p:cNvCxnSpPr>
          <p:nvPr/>
        </p:nvCxnSpPr>
        <p:spPr>
          <a:xfrm rot="10800000" flipV="1">
            <a:off x="5279714" y="2536940"/>
            <a:ext cx="1289531" cy="1571572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821104" y="5207018"/>
            <a:ext cx="502418" cy="737882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845969" y="5207848"/>
            <a:ext cx="584462" cy="72700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69244" y="3686978"/>
            <a:ext cx="2332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for all j,</a:t>
            </a:r>
            <a:br>
              <a:rPr lang="en-US" sz="2000" dirty="0" smtClean="0">
                <a:solidFill>
                  <a:srgbClr val="0070C0"/>
                </a:solidFill>
              </a:rPr>
            </a:br>
            <a:r>
              <a:rPr lang="en-US" sz="2000" dirty="0" smtClean="0">
                <a:solidFill>
                  <a:srgbClr val="0070C0"/>
                </a:solidFill>
              </a:rPr>
              <a:t>equality holds either</a:t>
            </a:r>
            <a:br>
              <a:rPr lang="en-US" sz="2000" dirty="0" smtClean="0">
                <a:solidFill>
                  <a:srgbClr val="0070C0"/>
                </a:solidFill>
              </a:rPr>
            </a:br>
            <a:r>
              <a:rPr lang="en-US" sz="2000" dirty="0" smtClean="0">
                <a:solidFill>
                  <a:srgbClr val="0070C0"/>
                </a:solidFill>
              </a:rPr>
              <a:t>for primal or dual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28" name="Straight Arrow Connector 27"/>
          <p:cNvCxnSpPr>
            <a:stCxn id="27" idx="1"/>
            <a:endCxn id="24" idx="7"/>
          </p:cNvCxnSpPr>
          <p:nvPr/>
        </p:nvCxnSpPr>
        <p:spPr>
          <a:xfrm rot="10800000" flipV="1">
            <a:off x="3249946" y="4194810"/>
            <a:ext cx="3319299" cy="1120268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7" idx="1"/>
            <a:endCxn id="26" idx="7"/>
          </p:cNvCxnSpPr>
          <p:nvPr/>
        </p:nvCxnSpPr>
        <p:spPr>
          <a:xfrm rot="10800000" flipV="1">
            <a:off x="6344838" y="4194809"/>
            <a:ext cx="224406" cy="1119505"/>
          </a:xfrm>
          <a:prstGeom prst="straightConnector1">
            <a:avLst/>
          </a:prstGeom>
          <a:ln w="1905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579" y="1376737"/>
            <a:ext cx="7865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Let x be feasible for primal and y be feasible for dual.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7361929" y="3104491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and</a:t>
            </a:r>
            <a:endParaRPr lang="en-US" sz="2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463720" y="470782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cmsy10"/>
              </a:rPr>
              <a:t>,</a:t>
            </a:r>
            <a:endParaRPr lang="en-US" sz="2800" dirty="0">
              <a:latin typeface="cmsy1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35215" y="5248309"/>
            <a:ext cx="18007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x and y are</a:t>
            </a:r>
            <a:br>
              <a:rPr lang="en-US" sz="2400" dirty="0" smtClean="0"/>
            </a:br>
            <a:r>
              <a:rPr lang="en-US" sz="2400" dirty="0" smtClean="0"/>
              <a:t>both optimal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>
            <a:normAutofit/>
          </a:bodyPr>
          <a:lstStyle/>
          <a:p>
            <a:r>
              <a:rPr lang="en-CA" dirty="0" smtClean="0"/>
              <a:t>Complementary Slackness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6213"/>
            <a:ext cx="8229600" cy="5995587"/>
          </a:xfrm>
        </p:spPr>
        <p:txBody>
          <a:bodyPr>
            <a:normAutofit/>
          </a:bodyPr>
          <a:lstStyle/>
          <a:p>
            <a:r>
              <a:rPr lang="en-CA" b="1" dirty="0" smtClean="0"/>
              <a:t>Primal: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r>
              <a:rPr lang="en-CA" b="1" dirty="0" smtClean="0"/>
              <a:t>Dual:</a:t>
            </a:r>
          </a:p>
          <a:p>
            <a:endParaRPr lang="en-CA" dirty="0" smtClean="0"/>
          </a:p>
          <a:p>
            <a:endParaRPr lang="en-CA" sz="3600" dirty="0" smtClean="0"/>
          </a:p>
          <a:p>
            <a:r>
              <a:rPr lang="en-CA" b="1" dirty="0" smtClean="0"/>
              <a:t>Complementary Slackness Conditions:</a:t>
            </a:r>
          </a:p>
          <a:p>
            <a:endParaRPr lang="en-CA" b="1" dirty="0" smtClean="0"/>
          </a:p>
          <a:p>
            <a:endParaRPr lang="en-CA" sz="2800" b="1" dirty="0" smtClean="0"/>
          </a:p>
          <a:p>
            <a:pPr>
              <a:buNone/>
            </a:pPr>
            <a:r>
              <a:rPr lang="en-CA" sz="2800" dirty="0" smtClean="0"/>
              <a:t>	If x and y satisfy these conditions, both are optimal.</a:t>
            </a:r>
          </a:p>
        </p:txBody>
      </p:sp>
      <p:pic>
        <p:nvPicPr>
          <p:cNvPr id="5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2873487" y="895884"/>
            <a:ext cx="3860166" cy="1397461"/>
          </a:xfrm>
          <a:prstGeom prst="rect">
            <a:avLst/>
          </a:prstGeom>
          <a:noFill/>
          <a:ln/>
          <a:effectLst/>
        </p:spPr>
      </p:pic>
      <p:pic>
        <p:nvPicPr>
          <p:cNvPr id="6" name="Picture 5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2793456" y="2514600"/>
            <a:ext cx="3607344" cy="1600216"/>
          </a:xfrm>
          <a:prstGeom prst="rect">
            <a:avLst/>
          </a:prstGeom>
          <a:noFill/>
          <a:ln/>
          <a:effectLst/>
        </p:spPr>
      </p:pic>
      <p:pic>
        <p:nvPicPr>
          <p:cNvPr id="12" name="Picture 11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1231917" y="4800600"/>
            <a:ext cx="6400475" cy="964643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>
            <a:normAutofit/>
          </a:bodyPr>
          <a:lstStyle/>
          <a:p>
            <a:r>
              <a:rPr lang="en-CA" sz="4000" dirty="0" smtClean="0"/>
              <a:t>“Primal-Dual” </a:t>
            </a:r>
            <a:r>
              <a:rPr lang="en-CA" sz="4000" dirty="0" err="1" smtClean="0"/>
              <a:t>Kruskal</a:t>
            </a:r>
            <a:r>
              <a:rPr lang="en-CA" sz="4000" dirty="0" smtClean="0"/>
              <a:t> Algorithm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00" y="3886200"/>
            <a:ext cx="8991600" cy="29718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Claim: </a:t>
            </a:r>
            <a:r>
              <a:rPr lang="en-CA" sz="2400" dirty="0" smtClean="0">
                <a:solidFill>
                  <a:srgbClr val="0000FF"/>
                </a:solidFill>
              </a:rPr>
              <a:t>y</a:t>
            </a:r>
            <a:r>
              <a:rPr lang="en-CA" sz="2400" dirty="0" smtClean="0"/>
              <a:t> is feasible for dual LP.</a:t>
            </a:r>
          </a:p>
          <a:p>
            <a:r>
              <a:rPr lang="en-CA" sz="2400" b="1" dirty="0" smtClean="0"/>
              <a:t>Proof:</a:t>
            </a:r>
            <a:r>
              <a:rPr lang="en-CA" sz="2400" dirty="0" smtClean="0"/>
              <a:t>  </a:t>
            </a:r>
            <a:r>
              <a:rPr lang="en-CA" sz="2400" dirty="0" smtClean="0">
                <a:solidFill>
                  <a:srgbClr val="0000FF"/>
                </a:solidFill>
                <a:latin typeface="Calibri"/>
              </a:rPr>
              <a:t>y</a:t>
            </a:r>
            <a:r>
              <a:rPr lang="en-CA" sz="2400" baseline="-25000" dirty="0" smtClean="0">
                <a:solidFill>
                  <a:srgbClr val="0000FF"/>
                </a:solidFill>
                <a:latin typeface="Calibri"/>
              </a:rPr>
              <a:t>C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0 for all C</a:t>
            </a:r>
            <a:r>
              <a:rPr lang="en-CA" sz="2400" dirty="0" smtClean="0">
                <a:latin typeface="msbm10"/>
              </a:rPr>
              <a:t>(</a:t>
            </a:r>
            <a:r>
              <a:rPr lang="en-CA" sz="2400" dirty="0" smtClean="0"/>
              <a:t>E, since </a:t>
            </a:r>
            <a:r>
              <a:rPr lang="en-CA" sz="2400" dirty="0" err="1" smtClean="0"/>
              <a:t>w</a:t>
            </a:r>
            <a:r>
              <a:rPr lang="en-CA" sz="2800" baseline="-150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800" baseline="-15000" dirty="0" smtClean="0"/>
              <a:t>e</a:t>
            </a:r>
            <a:r>
              <a:rPr lang="en-CA" sz="2400" baseline="-25000" dirty="0" smtClean="0"/>
              <a:t>i+1</a:t>
            </a:r>
            <a:r>
              <a:rPr lang="en-CA" sz="2400" dirty="0" smtClean="0"/>
              <a:t>.  </a:t>
            </a:r>
            <a:r>
              <a:rPr lang="en-CA" sz="2400" dirty="0" smtClean="0">
                <a:solidFill>
                  <a:schemeClr val="bg1">
                    <a:lumMod val="65000"/>
                  </a:schemeClr>
                </a:solidFill>
              </a:rPr>
              <a:t>(Except when </a:t>
            </a:r>
            <a:r>
              <a:rPr lang="en-CA" sz="2400" dirty="0" err="1" smtClean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CA" sz="2400" dirty="0" smtClean="0">
                <a:solidFill>
                  <a:schemeClr val="bg1">
                    <a:lumMod val="65000"/>
                  </a:schemeClr>
                </a:solidFill>
              </a:rPr>
              <a:t>=m)</a:t>
            </a:r>
          </a:p>
          <a:p>
            <a:pPr>
              <a:buNone/>
            </a:pPr>
            <a:r>
              <a:rPr lang="en-CA" sz="2400" dirty="0" smtClean="0"/>
              <a:t>	Consider any edge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. The only non-zero </a:t>
            </a:r>
            <a:r>
              <a:rPr lang="en-CA" sz="2400" dirty="0" err="1" smtClean="0">
                <a:solidFill>
                  <a:srgbClr val="0000FF"/>
                </a:solidFill>
                <a:latin typeface="Calibri"/>
              </a:rPr>
              <a:t>y</a:t>
            </a:r>
            <a:r>
              <a:rPr lang="en-CA" sz="2400" baseline="-25000" dirty="0" err="1" smtClean="0">
                <a:solidFill>
                  <a:srgbClr val="0000FF"/>
                </a:solidFill>
                <a:latin typeface="Calibri"/>
              </a:rPr>
              <a:t>C</a:t>
            </a:r>
            <a:r>
              <a:rPr lang="en-CA" sz="2400" dirty="0" smtClean="0"/>
              <a:t> with e</a:t>
            </a:r>
            <a:r>
              <a:rPr lang="en-CA" sz="2400" baseline="-25000" dirty="0" smtClean="0"/>
              <a:t>i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C are </a:t>
            </a:r>
            <a:r>
              <a:rPr lang="en-CA" sz="2400" dirty="0" err="1" smtClean="0">
                <a:solidFill>
                  <a:srgbClr val="0000FF"/>
                </a:solidFill>
              </a:rPr>
              <a:t>y</a:t>
            </a:r>
            <a:r>
              <a:rPr lang="en-CA" sz="2800" baseline="-15000" dirty="0" err="1" smtClean="0">
                <a:solidFill>
                  <a:srgbClr val="0000FF"/>
                </a:solidFill>
              </a:rPr>
              <a:t>R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k</a:t>
            </a:r>
            <a:r>
              <a:rPr lang="en-CA" sz="2400" dirty="0" smtClean="0"/>
              <a:t> for </a:t>
            </a:r>
            <a:r>
              <a:rPr lang="en-CA" sz="2400" dirty="0" err="1" smtClean="0"/>
              <a:t>k</a:t>
            </a:r>
            <a:r>
              <a:rPr lang="en-CA" sz="2400" dirty="0" err="1" smtClean="0">
                <a:latin typeface="cmsy10"/>
              </a:rPr>
              <a:t>¸</a:t>
            </a:r>
            <a:r>
              <a:rPr lang="en-CA" sz="2400" dirty="0" err="1" smtClean="0"/>
              <a:t>i</a:t>
            </a:r>
            <a:r>
              <a:rPr lang="en-CA" sz="2400" dirty="0" smtClean="0"/>
              <a:t>.</a:t>
            </a:r>
          </a:p>
          <a:p>
            <a:endParaRPr lang="en-CA" sz="600" dirty="0" smtClean="0"/>
          </a:p>
          <a:p>
            <a:pPr>
              <a:buNone/>
            </a:pPr>
            <a:r>
              <a:rPr lang="en-CA" sz="2400" dirty="0" smtClean="0"/>
              <a:t>	So </a:t>
            </a:r>
            <a:r>
              <a:rPr lang="en-CA" sz="1400" dirty="0" smtClean="0"/>
              <a:t>					                       </a:t>
            </a:r>
            <a:r>
              <a:rPr lang="en-CA" sz="2400" dirty="0" smtClean="0"/>
              <a:t>.			</a:t>
            </a:r>
            <a:r>
              <a:rPr lang="en-CA" sz="2400" dirty="0" smtClean="0">
                <a:latin typeface="msam10"/>
              </a:rPr>
              <a:t>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295400"/>
            <a:ext cx="7162800" cy="236988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r>
              <a:rPr lang="en-CA" sz="2400" dirty="0" smtClean="0"/>
              <a:t> </a:t>
            </a:r>
            <a:r>
              <a:rPr lang="en-CA" sz="2400" dirty="0" smtClean="0">
                <a:solidFill>
                  <a:srgbClr val="0000FF"/>
                </a:solidFill>
              </a:rPr>
              <a:t>and y = 0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>
                <a:solidFill>
                  <a:srgbClr val="0000FF"/>
                </a:solidFill>
              </a:rPr>
              <a:t>	Set </a:t>
            </a:r>
            <a:r>
              <a:rPr lang="en-CA" sz="2400" dirty="0" err="1" smtClean="0">
                <a:solidFill>
                  <a:srgbClr val="0000FF"/>
                </a:solidFill>
              </a:rPr>
              <a:t>y</a:t>
            </a:r>
            <a:r>
              <a:rPr lang="en-CA" sz="2800" baseline="-15000" dirty="0" err="1" smtClean="0">
                <a:solidFill>
                  <a:srgbClr val="0000FF"/>
                </a:solidFill>
              </a:rPr>
              <a:t>R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>
                <a:solidFill>
                  <a:srgbClr val="0000FF"/>
                </a:solidFill>
              </a:rPr>
              <a:t> = </a:t>
            </a:r>
            <a:r>
              <a:rPr lang="en-CA" sz="2400" dirty="0" err="1" smtClean="0">
                <a:solidFill>
                  <a:srgbClr val="0000FF"/>
                </a:solidFill>
              </a:rPr>
              <a:t>w</a:t>
            </a:r>
            <a:r>
              <a:rPr lang="en-CA" sz="2800" baseline="-15000" dirty="0" err="1" smtClean="0">
                <a:solidFill>
                  <a:srgbClr val="0000FF"/>
                </a:solidFill>
              </a:rPr>
              <a:t>e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>
                <a:solidFill>
                  <a:srgbClr val="0000FF"/>
                </a:solidFill>
              </a:rPr>
              <a:t> - w</a:t>
            </a:r>
            <a:r>
              <a:rPr lang="en-CA" sz="2800" baseline="-15000" dirty="0" smtClean="0">
                <a:solidFill>
                  <a:srgbClr val="0000FF"/>
                </a:solidFill>
              </a:rPr>
              <a:t>e</a:t>
            </a:r>
            <a:r>
              <a:rPr lang="en-CA" sz="2400" baseline="-25000" dirty="0" smtClean="0">
                <a:solidFill>
                  <a:srgbClr val="0000FF"/>
                </a:solidFill>
              </a:rPr>
              <a:t>i+1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762000"/>
            <a:ext cx="8991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4900" y="762000"/>
            <a:ext cx="8991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C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Notation: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Let </a:t>
            </a:r>
            <a:r>
              <a:rPr kumimoji="0" lang="en-C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CA" sz="2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{e</a:t>
            </a:r>
            <a:r>
              <a:rPr kumimoji="0" lang="en-CA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,...,</a:t>
            </a:r>
            <a:r>
              <a:rPr kumimoji="0" lang="en-C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CA" sz="2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 and </a:t>
            </a:r>
            <a:r>
              <a:rPr lang="en-CA" sz="2400" dirty="0" smtClean="0"/>
              <a:t>w</a:t>
            </a:r>
            <a:r>
              <a:rPr lang="en-CA" sz="2800" baseline="-15000" dirty="0" smtClean="0"/>
              <a:t>e</a:t>
            </a:r>
            <a:r>
              <a:rPr lang="en-CA" sz="2400" baseline="-25000" dirty="0" smtClean="0"/>
              <a:t>m+1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</a:t>
            </a:r>
          </a:p>
        </p:txBody>
      </p:sp>
      <p:pic>
        <p:nvPicPr>
          <p:cNvPr id="11" name="Picture 10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915160" y="5193474"/>
            <a:ext cx="4749293" cy="761838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91600" cy="67818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Lemma:</a:t>
            </a:r>
            <a:r>
              <a:rPr lang="en-CA" sz="2400" dirty="0" smtClean="0"/>
              <a:t> Suppose B</a:t>
            </a:r>
            <a:r>
              <a:rPr lang="en-CA" sz="2400" dirty="0" smtClean="0">
                <a:latin typeface="cmsy10"/>
              </a:rPr>
              <a:t>µ</a:t>
            </a:r>
            <a:r>
              <a:rPr lang="en-CA" sz="2400" dirty="0" smtClean="0"/>
              <a:t>E and C</a:t>
            </a:r>
            <a:r>
              <a:rPr lang="en-CA" sz="2400" dirty="0" smtClean="0">
                <a:latin typeface="cmsy10"/>
              </a:rPr>
              <a:t>µ</a:t>
            </a:r>
            <a:r>
              <a:rPr lang="en-CA" sz="2400" dirty="0" smtClean="0"/>
              <a:t>E satisfy |B</a:t>
            </a:r>
            <a:r>
              <a:rPr lang="en-CA" sz="2400" dirty="0" smtClean="0">
                <a:latin typeface="cmsy10"/>
              </a:rPr>
              <a:t>Å</a:t>
            </a:r>
            <a:r>
              <a:rPr lang="en-CA" sz="2400" dirty="0" smtClean="0"/>
              <a:t>C| &lt; n-</a:t>
            </a:r>
            <a:r>
              <a:rPr lang="en-CA" sz="2400" dirty="0" smtClean="0">
                <a:latin typeface="cmmi10"/>
              </a:rPr>
              <a:t>∙</a:t>
            </a:r>
            <a:r>
              <a:rPr lang="en-CA" sz="2400" dirty="0" smtClean="0"/>
              <a:t>(C). </a:t>
            </a:r>
            <a:r>
              <a:rPr lang="en-CA" sz="1400" dirty="0" smtClean="0"/>
              <a:t> </a:t>
            </a:r>
            <a:r>
              <a:rPr lang="en-CA" sz="2400" dirty="0" smtClean="0"/>
              <a:t>Let </a:t>
            </a:r>
            <a:r>
              <a:rPr lang="en-CA" sz="2400" dirty="0" smtClean="0">
                <a:latin typeface="cmmi10"/>
              </a:rPr>
              <a:t>∙</a:t>
            </a:r>
            <a:r>
              <a:rPr lang="en-CA" sz="2400" dirty="0" smtClean="0"/>
              <a:t>=</a:t>
            </a:r>
            <a:r>
              <a:rPr lang="en-CA" sz="2400" dirty="0" smtClean="0">
                <a:latin typeface="cmmi10"/>
              </a:rPr>
              <a:t>∙</a:t>
            </a:r>
            <a:r>
              <a:rPr lang="en-CA" sz="2400" dirty="0" smtClean="0"/>
              <a:t>(C).</a:t>
            </a:r>
            <a:br>
              <a:rPr lang="en-CA" sz="2400" dirty="0" smtClean="0"/>
            </a:br>
            <a:r>
              <a:rPr lang="en-CA" sz="2400" dirty="0" smtClean="0"/>
              <a:t>Let the components of (V,C) be (V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,C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), ..., (V</a:t>
            </a:r>
            <a:r>
              <a:rPr lang="en-CA" sz="2400" baseline="-25000" dirty="0" smtClean="0">
                <a:latin typeface="cmmi10"/>
              </a:rPr>
              <a:t>∙</a:t>
            </a:r>
            <a:r>
              <a:rPr lang="en-CA" sz="2400" dirty="0" smtClean="0"/>
              <a:t>,C</a:t>
            </a:r>
            <a:r>
              <a:rPr lang="en-CA" sz="2400" baseline="-25000" dirty="0" smtClean="0">
                <a:latin typeface="cmmi10"/>
              </a:rPr>
              <a:t>∙</a:t>
            </a:r>
            <a:r>
              <a:rPr lang="en-CA" sz="2400" dirty="0" smtClean="0"/>
              <a:t>).</a:t>
            </a:r>
            <a:br>
              <a:rPr lang="en-CA" sz="2400" dirty="0" smtClean="0"/>
            </a:br>
            <a:r>
              <a:rPr lang="en-CA" sz="2400" dirty="0" smtClean="0"/>
              <a:t>Then for some j, 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,</a:t>
            </a:r>
            <a:r>
              <a:rPr lang="en-CA" sz="1200" dirty="0" smtClean="0"/>
              <a:t> </a:t>
            </a:r>
            <a:r>
              <a:rPr lang="en-CA" sz="2400" dirty="0" err="1" smtClean="0"/>
              <a:t>B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) is not connected.</a:t>
            </a:r>
          </a:p>
          <a:p>
            <a:r>
              <a:rPr lang="en-CA" sz="2400" b="1" dirty="0" smtClean="0"/>
              <a:t>Proof:</a:t>
            </a:r>
            <a:endParaRPr lang="en-CA" sz="2400" dirty="0" smtClean="0"/>
          </a:p>
          <a:p>
            <a:pPr>
              <a:spcBef>
                <a:spcPts val="567"/>
              </a:spcBef>
              <a:buNone/>
            </a:pPr>
            <a:r>
              <a:rPr lang="en-CA" sz="2400" dirty="0" smtClean="0"/>
              <a:t>	We showed last time that</a:t>
            </a:r>
          </a:p>
          <a:p>
            <a:pPr>
              <a:spcBef>
                <a:spcPts val="567"/>
              </a:spcBef>
              <a:buNone/>
            </a:pPr>
            <a:r>
              <a:rPr lang="en-CA" sz="2400" dirty="0" smtClean="0"/>
              <a:t>	So </a:t>
            </a:r>
          </a:p>
          <a:p>
            <a:pPr>
              <a:spcBef>
                <a:spcPts val="567"/>
              </a:spcBef>
              <a:buNone/>
            </a:pPr>
            <a:r>
              <a:rPr lang="en-CA" sz="2400" dirty="0" smtClean="0"/>
              <a:t>	So, for some j, </a:t>
            </a:r>
            <a:r>
              <a:rPr lang="en-CA" sz="2400" dirty="0" smtClean="0"/>
              <a:t>|B </a:t>
            </a:r>
            <a:r>
              <a:rPr lang="en-CA" sz="2400" dirty="0" smtClean="0">
                <a:latin typeface="cmsy10"/>
              </a:rPr>
              <a:t>Å</a:t>
            </a:r>
            <a:r>
              <a:rPr lang="en-CA" sz="2400" dirty="0" smtClean="0"/>
              <a:t> 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| &lt; |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|-1.</a:t>
            </a:r>
          </a:p>
          <a:p>
            <a:pPr>
              <a:spcBef>
                <a:spcPts val="567"/>
              </a:spcBef>
              <a:buNone/>
            </a:pPr>
            <a:r>
              <a:rPr lang="en-CA" sz="2400" dirty="0" smtClean="0"/>
              <a:t>	So </a:t>
            </a:r>
            <a:r>
              <a:rPr lang="en-CA" sz="2400" dirty="0" err="1" smtClean="0"/>
              <a:t>B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j</a:t>
            </a:r>
            <a:r>
              <a:rPr lang="en-CA" sz="2400" baseline="-25000" dirty="0" smtClean="0"/>
              <a:t> </a:t>
            </a:r>
            <a:r>
              <a:rPr lang="en-CA" sz="2400" dirty="0" smtClean="0"/>
              <a:t>doesn’t have enough edges to form a tree spanning 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.</a:t>
            </a:r>
            <a:endParaRPr lang="en-CA" sz="2400" baseline="-25000" dirty="0" smtClean="0"/>
          </a:p>
          <a:p>
            <a:pPr>
              <a:spcBef>
                <a:spcPts val="576"/>
              </a:spcBef>
              <a:buNone/>
            </a:pPr>
            <a:r>
              <a:rPr lang="en-CA" sz="2400" dirty="0" smtClean="0"/>
              <a:t>	So 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j</a:t>
            </a:r>
            <a:r>
              <a:rPr lang="en-CA" sz="2400" dirty="0" err="1" smtClean="0"/>
              <a:t>,B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j</a:t>
            </a:r>
            <a:r>
              <a:rPr lang="en-CA" sz="2400" dirty="0" smtClean="0"/>
              <a:t>) is not connected.					</a:t>
            </a:r>
            <a:r>
              <a:rPr lang="en-CA" sz="2400" dirty="0" smtClean="0">
                <a:latin typeface="msam10"/>
              </a:rPr>
              <a:t>¥</a:t>
            </a:r>
          </a:p>
          <a:p>
            <a:pPr>
              <a:spcBef>
                <a:spcPts val="576"/>
              </a:spcBef>
              <a:buNone/>
            </a:pPr>
            <a:endParaRPr lang="en-CA" sz="24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76200"/>
            <a:ext cx="8991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079493" y="2209800"/>
            <a:ext cx="5638249" cy="355057"/>
          </a:xfrm>
          <a:prstGeom prst="rect">
            <a:avLst/>
          </a:prstGeom>
          <a:noFill/>
          <a:ln/>
          <a:effectLst/>
        </p:spPr>
      </p:pic>
      <p:pic>
        <p:nvPicPr>
          <p:cNvPr id="23" name="Picture 22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3950525" y="1788225"/>
            <a:ext cx="2590883" cy="355103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91600" cy="67818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Let x be the characteristic vector of T at end of algorithm.</a:t>
            </a:r>
            <a:endParaRPr lang="en-CA" sz="2400" b="1" dirty="0" smtClean="0"/>
          </a:p>
          <a:p>
            <a:r>
              <a:rPr lang="en-CA" sz="2400" b="1" dirty="0" smtClean="0"/>
              <a:t>Claim: </a:t>
            </a:r>
            <a:r>
              <a:rPr lang="en-CA" sz="2400" dirty="0" smtClean="0"/>
              <a:t>x and y satisfy the complementary slackness conditions.</a:t>
            </a:r>
          </a:p>
          <a:p>
            <a:r>
              <a:rPr lang="en-CA" sz="2400" b="1" dirty="0" smtClean="0"/>
              <a:t>Proof:</a:t>
            </a:r>
            <a:r>
              <a:rPr lang="en-CA" sz="2400" dirty="0" smtClean="0"/>
              <a:t>  We showed                          for </a:t>
            </a:r>
            <a:r>
              <a:rPr lang="en-CA" sz="2400" b="1" dirty="0" smtClean="0"/>
              <a:t>every</a:t>
            </a:r>
            <a:r>
              <a:rPr lang="en-CA" sz="2400" dirty="0" smtClean="0"/>
              <a:t> edge e, so CS1 holds.</a:t>
            </a:r>
          </a:p>
          <a:p>
            <a:pPr>
              <a:buNone/>
            </a:pPr>
            <a:r>
              <a:rPr lang="en-CA" sz="2400" dirty="0" smtClean="0"/>
              <a:t>	Let’s check CS2. We only have </a:t>
            </a:r>
            <a:r>
              <a:rPr lang="en-CA" sz="2400" dirty="0" err="1" smtClean="0"/>
              <a:t>y</a:t>
            </a:r>
            <a:r>
              <a:rPr lang="en-CA" sz="2400" baseline="-25000" dirty="0" err="1" smtClean="0"/>
              <a:t>C</a:t>
            </a:r>
            <a:r>
              <a:rPr lang="en-CA" sz="2400" dirty="0" smtClean="0"/>
              <a:t>&gt;0 if C=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for some </a:t>
            </a:r>
            <a:r>
              <a:rPr lang="en-CA" sz="2400" dirty="0" err="1" smtClean="0"/>
              <a:t>i</a:t>
            </a:r>
            <a:r>
              <a:rPr lang="en-CA" sz="2400" dirty="0" smtClean="0"/>
              <a:t>.</a:t>
            </a:r>
          </a:p>
          <a:p>
            <a:pPr>
              <a:buNone/>
            </a:pPr>
            <a:r>
              <a:rPr lang="en-CA" sz="2400" dirty="0" smtClean="0"/>
              <a:t>	So suppose x(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) &lt; n - </a:t>
            </a:r>
            <a:r>
              <a:rPr lang="en-CA" sz="2400" dirty="0" smtClean="0">
                <a:latin typeface="cmmi10"/>
              </a:rPr>
              <a:t>∙</a:t>
            </a:r>
            <a:r>
              <a:rPr lang="en-CA" sz="2400" dirty="0" smtClean="0"/>
              <a:t>(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) for some </a:t>
            </a:r>
            <a:r>
              <a:rPr lang="en-CA" sz="2400" dirty="0" err="1" smtClean="0"/>
              <a:t>i</a:t>
            </a:r>
            <a:r>
              <a:rPr lang="en-CA" sz="2400" dirty="0" smtClean="0"/>
              <a:t>.</a:t>
            </a:r>
          </a:p>
          <a:p>
            <a:pPr>
              <a:buNone/>
            </a:pPr>
            <a:r>
              <a:rPr lang="en-CA" sz="2400" dirty="0" smtClean="0"/>
              <a:t>	Recall that x(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)=|</a:t>
            </a:r>
            <a:r>
              <a:rPr lang="en-CA" sz="2400" dirty="0" err="1" smtClean="0"/>
              <a:t>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|.            </a:t>
            </a:r>
            <a:r>
              <a:rPr lang="en-CA" sz="2400" dirty="0" smtClean="0">
                <a:solidFill>
                  <a:schemeClr val="bg1">
                    <a:lumMod val="65000"/>
                  </a:schemeClr>
                </a:solidFill>
              </a:rPr>
              <a:t>(Since x is characteristic vector of T.)</a:t>
            </a:r>
          </a:p>
          <a:p>
            <a:pPr>
              <a:buNone/>
            </a:pPr>
            <a:r>
              <a:rPr lang="en-CA" sz="2400" dirty="0" smtClean="0"/>
              <a:t>	Let the components of (</a:t>
            </a:r>
            <a:r>
              <a:rPr lang="en-CA" sz="2400" dirty="0" err="1" smtClean="0"/>
              <a:t>V,R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) be (V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,C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), ..., (V</a:t>
            </a:r>
            <a:r>
              <a:rPr lang="en-CA" sz="2400" baseline="-25000" dirty="0" smtClean="0">
                <a:latin typeface="cmmi10"/>
              </a:rPr>
              <a:t>∙</a:t>
            </a:r>
            <a:r>
              <a:rPr lang="en-CA" sz="2400" dirty="0" smtClean="0"/>
              <a:t>,C</a:t>
            </a:r>
            <a:r>
              <a:rPr lang="en-CA" sz="2400" baseline="-25000" dirty="0" smtClean="0">
                <a:latin typeface="cmmi10"/>
              </a:rPr>
              <a:t>∙</a:t>
            </a:r>
            <a:r>
              <a:rPr lang="en-CA" sz="2400" dirty="0" smtClean="0"/>
              <a:t>).</a:t>
            </a:r>
          </a:p>
          <a:p>
            <a:pPr>
              <a:spcBef>
                <a:spcPts val="567"/>
              </a:spcBef>
              <a:buNone/>
            </a:pPr>
            <a:r>
              <a:rPr lang="en-CA" sz="2400" dirty="0" smtClean="0"/>
              <a:t>	By previous lemma, for some </a:t>
            </a:r>
            <a:r>
              <a:rPr lang="en-CA" sz="2400" dirty="0" smtClean="0"/>
              <a:t>a, </a:t>
            </a:r>
            <a:r>
              <a:rPr lang="en-CA" sz="2400" dirty="0" smtClean="0"/>
              <a:t>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a</a:t>
            </a:r>
            <a:r>
              <a:rPr lang="en-CA" sz="2400" dirty="0" err="1" smtClean="0"/>
              <a:t>,T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) </a:t>
            </a:r>
            <a:r>
              <a:rPr lang="en-CA" sz="2400" dirty="0" smtClean="0"/>
              <a:t>is not connected.</a:t>
            </a:r>
          </a:p>
          <a:p>
            <a:pPr>
              <a:spcBef>
                <a:spcPts val="576"/>
              </a:spcBef>
              <a:buNone/>
            </a:pPr>
            <a:r>
              <a:rPr lang="en-CA" sz="2400" dirty="0" smtClean="0"/>
              <a:t>	There are vertices </a:t>
            </a:r>
            <a:r>
              <a:rPr lang="en-CA" sz="2400" dirty="0" smtClean="0"/>
              <a:t>u,v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V</a:t>
            </a:r>
            <a:r>
              <a:rPr lang="en-CA" sz="2400" baseline="-25000" dirty="0" smtClean="0"/>
              <a:t>a</a:t>
            </a:r>
            <a:r>
              <a:rPr lang="en-CA" sz="2400" dirty="0" smtClean="0"/>
              <a:t> such that</a:t>
            </a:r>
          </a:p>
          <a:p>
            <a:pPr marL="536575" indent="188913">
              <a:spcBef>
                <a:spcPts val="576"/>
              </a:spcBef>
            </a:pPr>
            <a:r>
              <a:rPr lang="en-CA" sz="2400" dirty="0" smtClean="0"/>
              <a:t>	</a:t>
            </a:r>
            <a:r>
              <a:rPr lang="en-CA" sz="2400" dirty="0" smtClean="0"/>
              <a:t>u </a:t>
            </a:r>
            <a:r>
              <a:rPr lang="en-CA" sz="2400" dirty="0" smtClean="0"/>
              <a:t>and </a:t>
            </a:r>
            <a:r>
              <a:rPr lang="en-CA" sz="2400" dirty="0" smtClean="0"/>
              <a:t>v</a:t>
            </a:r>
            <a:r>
              <a:rPr lang="en-CA" sz="2400" dirty="0" smtClean="0"/>
              <a:t> </a:t>
            </a:r>
            <a:r>
              <a:rPr lang="en-CA" sz="2400" dirty="0" smtClean="0"/>
              <a:t>are not connected in 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a</a:t>
            </a:r>
            <a:r>
              <a:rPr lang="en-CA" sz="2400" dirty="0" err="1" smtClean="0"/>
              <a:t>,T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)</a:t>
            </a:r>
            <a:endParaRPr lang="en-CA" sz="2400" dirty="0" smtClean="0"/>
          </a:p>
          <a:p>
            <a:pPr marL="536575" indent="188913">
              <a:spcBef>
                <a:spcPts val="576"/>
              </a:spcBef>
            </a:pPr>
            <a:r>
              <a:rPr lang="en-CA" sz="2400" dirty="0" smtClean="0"/>
              <a:t>	</a:t>
            </a:r>
            <a:r>
              <a:rPr lang="en-CA" sz="2400" dirty="0" smtClean="0"/>
              <a:t>there is a </a:t>
            </a:r>
            <a:r>
              <a:rPr lang="en-CA" sz="2400" dirty="0" smtClean="0"/>
              <a:t>path </a:t>
            </a:r>
            <a:r>
              <a:rPr lang="en-CA" sz="2400" dirty="0" err="1" smtClean="0"/>
              <a:t>P</a:t>
            </a:r>
            <a:r>
              <a:rPr lang="en-CA" sz="2400" dirty="0" err="1" smtClean="0">
                <a:latin typeface="cmsy10"/>
              </a:rPr>
              <a:t>µ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 connecting </a:t>
            </a:r>
            <a:r>
              <a:rPr lang="en-CA" sz="2400" dirty="0" smtClean="0"/>
              <a:t>u and </a:t>
            </a:r>
            <a:r>
              <a:rPr lang="en-CA" sz="2400" dirty="0" smtClean="0"/>
              <a:t>v</a:t>
            </a:r>
            <a:r>
              <a:rPr lang="en-CA" sz="2400" dirty="0" smtClean="0"/>
              <a:t> </a:t>
            </a:r>
            <a:r>
              <a:rPr lang="en-CA" sz="2400" dirty="0" smtClean="0"/>
              <a:t>in 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a</a:t>
            </a:r>
            <a:r>
              <a:rPr lang="en-CA" sz="2400" dirty="0" err="1" smtClean="0"/>
              <a:t>,C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)</a:t>
            </a:r>
            <a:endParaRPr lang="en-CA" sz="2400" dirty="0" smtClean="0"/>
          </a:p>
          <a:p>
            <a:pPr>
              <a:spcBef>
                <a:spcPts val="576"/>
              </a:spcBef>
              <a:buNone/>
            </a:pPr>
            <a:r>
              <a:rPr lang="en-CA" sz="2400" dirty="0" smtClean="0"/>
              <a:t>	</a:t>
            </a:r>
            <a:r>
              <a:rPr lang="en-CA" sz="2400" dirty="0" smtClean="0"/>
              <a:t>So, some </a:t>
            </a:r>
            <a:r>
              <a:rPr lang="en-CA" sz="2400" dirty="0" smtClean="0"/>
              <a:t>edge </a:t>
            </a:r>
            <a:r>
              <a:rPr lang="en-CA" sz="2400" dirty="0" smtClean="0"/>
              <a:t>e</a:t>
            </a:r>
            <a:r>
              <a:rPr lang="en-CA" sz="2400" baseline="-25000" dirty="0" smtClean="0"/>
              <a:t>b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P </a:t>
            </a:r>
            <a:r>
              <a:rPr lang="en-CA" sz="2400" dirty="0" smtClean="0"/>
              <a:t>connects two </a:t>
            </a:r>
            <a:r>
              <a:rPr lang="en-CA" sz="2400" dirty="0" smtClean="0"/>
              <a:t>components </a:t>
            </a:r>
            <a:r>
              <a:rPr lang="en-CA" sz="2400" dirty="0" smtClean="0"/>
              <a:t>of (</a:t>
            </a:r>
            <a:r>
              <a:rPr lang="en-CA" sz="2400" dirty="0" err="1" smtClean="0"/>
              <a:t>V</a:t>
            </a:r>
            <a:r>
              <a:rPr lang="en-CA" sz="2400" baseline="-25000" dirty="0" err="1" smtClean="0"/>
              <a:t>a</a:t>
            </a:r>
            <a:r>
              <a:rPr lang="en-CA" sz="2400" dirty="0" err="1" smtClean="0"/>
              <a:t>,T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C</a:t>
            </a:r>
            <a:r>
              <a:rPr lang="en-CA" sz="2400" baseline="-25000" dirty="0" err="1" smtClean="0"/>
              <a:t>a</a:t>
            </a:r>
            <a:r>
              <a:rPr lang="en-CA" sz="2400" dirty="0" smtClean="0"/>
              <a:t>),</a:t>
            </a:r>
            <a:br>
              <a:rPr lang="en-CA" sz="2400" dirty="0" smtClean="0"/>
            </a:br>
            <a:r>
              <a:rPr lang="en-CA" sz="2400" dirty="0" smtClean="0"/>
              <a:t>which are also two components of</a:t>
            </a:r>
            <a:r>
              <a:rPr lang="en-CA" sz="2400" dirty="0" smtClean="0"/>
              <a:t> </a:t>
            </a:r>
            <a:r>
              <a:rPr lang="en-CA" sz="2400" dirty="0" smtClean="0"/>
              <a:t>(</a:t>
            </a:r>
            <a:r>
              <a:rPr lang="en-CA" sz="2400" dirty="0" err="1" smtClean="0"/>
              <a:t>V,T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).</a:t>
            </a:r>
            <a:endParaRPr lang="en-CA" sz="2400" dirty="0" smtClean="0"/>
          </a:p>
          <a:p>
            <a:pPr>
              <a:spcBef>
                <a:spcPts val="576"/>
              </a:spcBef>
              <a:buNone/>
            </a:pPr>
            <a:r>
              <a:rPr lang="en-CA" sz="2400" dirty="0" smtClean="0"/>
              <a:t>	Note that </a:t>
            </a:r>
            <a:r>
              <a:rPr lang="en-CA" sz="2400" dirty="0" err="1" smtClean="0"/>
              <a:t>T</a:t>
            </a:r>
            <a:r>
              <a:rPr lang="en-CA" sz="2400" dirty="0" err="1" smtClean="0">
                <a:latin typeface="cmsy10"/>
              </a:rPr>
              <a:t>Å</a:t>
            </a:r>
            <a:r>
              <a:rPr lang="en-CA" sz="2400" dirty="0" err="1" smtClean="0"/>
              <a:t>R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is the partial tree at step </a:t>
            </a:r>
            <a:r>
              <a:rPr lang="en-CA" sz="2400" dirty="0" err="1" smtClean="0"/>
              <a:t>i</a:t>
            </a:r>
            <a:r>
              <a:rPr lang="en-CA" sz="2400" dirty="0" smtClean="0"/>
              <a:t> of the algorithm.</a:t>
            </a:r>
          </a:p>
          <a:p>
            <a:pPr>
              <a:spcBef>
                <a:spcPts val="576"/>
              </a:spcBef>
              <a:buNone/>
            </a:pPr>
            <a:r>
              <a:rPr lang="en-CA" sz="2400" dirty="0" smtClean="0"/>
              <a:t>	So when the algorithm considered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b</a:t>
            </a:r>
            <a:r>
              <a:rPr lang="en-CA" sz="2400" dirty="0" smtClean="0"/>
              <a:t>, </a:t>
            </a:r>
            <a:r>
              <a:rPr lang="en-CA" sz="2400" dirty="0" smtClean="0"/>
              <a:t>it would have added it.    </a:t>
            </a:r>
            <a:r>
              <a:rPr lang="en-CA" sz="2400" dirty="0" smtClean="0">
                <a:latin typeface="msam10"/>
              </a:rPr>
              <a:t>¥</a:t>
            </a:r>
          </a:p>
          <a:p>
            <a:pPr>
              <a:spcBef>
                <a:spcPts val="576"/>
              </a:spcBef>
              <a:buNone/>
            </a:pPr>
            <a:endParaRPr lang="en-CA" sz="24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76200"/>
            <a:ext cx="8991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Picture 1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077892" y="1060346"/>
            <a:ext cx="1541608" cy="288960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Vertices of the Spanning Tree </a:t>
            </a:r>
            <a:r>
              <a:rPr lang="en-CA" dirty="0" err="1" smtClean="0"/>
              <a:t>Polytope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14587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Corollary:</a:t>
            </a:r>
            <a:r>
              <a:rPr lang="en-CA" sz="2800" dirty="0" smtClean="0"/>
              <a:t> Every vertex of 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is the characteristic vector of a spanning tree.</a:t>
            </a:r>
          </a:p>
          <a:p>
            <a:r>
              <a:rPr lang="en-CA" sz="2800" b="1" dirty="0" smtClean="0"/>
              <a:t>Proof:</a:t>
            </a:r>
            <a:br>
              <a:rPr lang="en-CA" sz="2800" b="1" dirty="0" smtClean="0"/>
            </a:br>
            <a:r>
              <a:rPr lang="en-CA" sz="2800" dirty="0" smtClean="0"/>
              <a:t>Consider any vertex </a:t>
            </a:r>
            <a:r>
              <a:rPr lang="en-CA" sz="2800" b="1" dirty="0" smtClean="0">
                <a:solidFill>
                  <a:srgbClr val="FF3300"/>
                </a:solidFill>
              </a:rPr>
              <a:t>x</a:t>
            </a:r>
            <a:r>
              <a:rPr lang="en-CA" sz="2800" dirty="0" smtClean="0"/>
              <a:t> of spanning tree </a:t>
            </a:r>
            <a:r>
              <a:rPr lang="en-CA" sz="2800" dirty="0" err="1" smtClean="0"/>
              <a:t>polytope</a:t>
            </a:r>
            <a:r>
              <a:rPr lang="en-CA" sz="2800" dirty="0" smtClean="0"/>
              <a:t>.</a:t>
            </a:r>
            <a:br>
              <a:rPr lang="en-CA" sz="2800" dirty="0" smtClean="0"/>
            </a:br>
            <a:r>
              <a:rPr lang="en-CA" sz="2800" dirty="0" smtClean="0"/>
              <a:t>By definition, there is a weight vector </a:t>
            </a:r>
            <a:r>
              <a:rPr lang="en-CA" sz="2800" b="1" dirty="0" smtClean="0">
                <a:solidFill>
                  <a:srgbClr val="7030A0"/>
                </a:solidFill>
              </a:rPr>
              <a:t>w</a:t>
            </a:r>
            <a:r>
              <a:rPr lang="en-CA" sz="2800" dirty="0" smtClean="0"/>
              <a:t> such that</a:t>
            </a:r>
            <a:br>
              <a:rPr lang="en-CA" sz="2800" dirty="0" smtClean="0"/>
            </a:br>
            <a:r>
              <a:rPr lang="en-CA" sz="2800" b="1" dirty="0" smtClean="0">
                <a:solidFill>
                  <a:srgbClr val="FF3300"/>
                </a:solidFill>
              </a:rPr>
              <a:t>x</a:t>
            </a:r>
            <a:r>
              <a:rPr lang="en-CA" sz="2800" dirty="0" smtClean="0"/>
              <a:t> is the </a:t>
            </a:r>
            <a:r>
              <a:rPr lang="en-CA" sz="2800" b="1" dirty="0" smtClean="0">
                <a:solidFill>
                  <a:srgbClr val="FF3300"/>
                </a:solidFill>
              </a:rPr>
              <a:t>unique optimal solution </a:t>
            </a:r>
            <a:r>
              <a:rPr lang="en-CA" sz="2800" dirty="0" smtClean="0"/>
              <a:t>of max{ </a:t>
            </a:r>
            <a:r>
              <a:rPr lang="en-CA" sz="2800" b="1" dirty="0" err="1" smtClean="0">
                <a:solidFill>
                  <a:srgbClr val="7030A0"/>
                </a:solidFill>
                <a:latin typeface="Calibri"/>
              </a:rPr>
              <a:t>w</a:t>
            </a:r>
            <a:r>
              <a:rPr lang="en-CA" sz="2800" baseline="30000" dirty="0" err="1" smtClean="0">
                <a:latin typeface="Calibri"/>
              </a:rPr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: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}.</a:t>
            </a:r>
          </a:p>
          <a:p>
            <a:pPr>
              <a:buNone/>
            </a:pPr>
            <a:r>
              <a:rPr lang="en-CA" sz="2800" dirty="0" smtClean="0"/>
              <a:t>	If we ran </a:t>
            </a:r>
            <a:r>
              <a:rPr lang="en-CA" sz="2800" dirty="0" err="1" smtClean="0"/>
              <a:t>Kruskal’s</a:t>
            </a:r>
            <a:r>
              <a:rPr lang="en-CA" sz="2800" dirty="0" smtClean="0"/>
              <a:t> algorithm with the weights </a:t>
            </a:r>
            <a:r>
              <a:rPr lang="en-CA" sz="2800" b="1" dirty="0" smtClean="0">
                <a:solidFill>
                  <a:srgbClr val="7030A0"/>
                </a:solidFill>
              </a:rPr>
              <a:t>w</a:t>
            </a:r>
            <a:r>
              <a:rPr lang="en-CA" sz="2800" dirty="0" smtClean="0"/>
              <a:t>, it would output an </a:t>
            </a:r>
            <a:r>
              <a:rPr lang="en-CA" sz="2800" b="1" dirty="0" smtClean="0"/>
              <a:t>optimal solution</a:t>
            </a:r>
            <a:r>
              <a:rPr lang="en-CA" sz="2800" dirty="0" smtClean="0"/>
              <a:t> to max{ </a:t>
            </a:r>
            <a:r>
              <a:rPr lang="en-CA" sz="2800" b="1" dirty="0" err="1" smtClean="0">
                <a:solidFill>
                  <a:srgbClr val="7030A0"/>
                </a:solidFill>
              </a:rPr>
              <a:t>w</a:t>
            </a:r>
            <a:r>
              <a:rPr lang="en-CA" sz="2800" baseline="30000" dirty="0" err="1" smtClean="0"/>
              <a:t>T</a:t>
            </a:r>
            <a:r>
              <a:rPr lang="en-CA" sz="2800" dirty="0" err="1" smtClean="0"/>
              <a:t>x</a:t>
            </a:r>
            <a:r>
              <a:rPr lang="en-CA" sz="2800" dirty="0" smtClean="0"/>
              <a:t> : x</a:t>
            </a:r>
            <a:r>
              <a:rPr lang="en-CA" sz="2800" dirty="0" smtClean="0">
                <a:latin typeface="cmsy10"/>
              </a:rPr>
              <a:t>2</a:t>
            </a:r>
            <a:r>
              <a:rPr lang="en-CA" sz="2800" dirty="0" smtClean="0"/>
              <a:t>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 }</a:t>
            </a:r>
            <a:br>
              <a:rPr lang="en-CA" sz="2800" dirty="0" smtClean="0"/>
            </a:br>
            <a:r>
              <a:rPr lang="en-CA" sz="2800" dirty="0" smtClean="0"/>
              <a:t>that is the </a:t>
            </a:r>
            <a:r>
              <a:rPr lang="en-CA" sz="2800" b="1" dirty="0" smtClean="0">
                <a:solidFill>
                  <a:srgbClr val="00B050"/>
                </a:solidFill>
              </a:rPr>
              <a:t>characteristic vector </a:t>
            </a:r>
            <a:r>
              <a:rPr lang="en-CA" sz="2800" dirty="0" smtClean="0"/>
              <a:t>of a spanning tree </a:t>
            </a:r>
            <a:r>
              <a:rPr lang="en-CA" sz="2800" b="1" dirty="0" smtClean="0">
                <a:solidFill>
                  <a:srgbClr val="00B050"/>
                </a:solidFill>
              </a:rPr>
              <a:t>T</a:t>
            </a:r>
            <a:r>
              <a:rPr lang="en-CA" sz="2800" dirty="0" smtClean="0"/>
              <a:t>.</a:t>
            </a:r>
          </a:p>
          <a:p>
            <a:pPr>
              <a:buNone/>
            </a:pPr>
            <a:r>
              <a:rPr lang="en-CA" sz="2800" dirty="0" smtClean="0"/>
              <a:t>	Thus </a:t>
            </a:r>
            <a:r>
              <a:rPr lang="en-CA" sz="2800" b="1" dirty="0" smtClean="0">
                <a:solidFill>
                  <a:srgbClr val="FF3300"/>
                </a:solidFill>
              </a:rPr>
              <a:t>x</a:t>
            </a:r>
            <a:r>
              <a:rPr lang="en-CA" sz="2800" dirty="0" smtClean="0"/>
              <a:t> is the characteristic vector of </a:t>
            </a:r>
            <a:r>
              <a:rPr lang="en-CA" sz="2800" b="1" dirty="0" smtClean="0">
                <a:solidFill>
                  <a:srgbClr val="00B050"/>
                </a:solidFill>
              </a:rPr>
              <a:t>T</a:t>
            </a:r>
            <a:r>
              <a:rPr lang="en-CA" sz="2800" dirty="0" smtClean="0"/>
              <a:t>.		</a:t>
            </a:r>
            <a:r>
              <a:rPr lang="en-CA" sz="2800" dirty="0" smtClean="0">
                <a:latin typeface="msam10"/>
              </a:rPr>
              <a:t>¥</a:t>
            </a:r>
          </a:p>
          <a:p>
            <a:r>
              <a:rPr lang="en-CA" sz="2800" b="1" dirty="0" smtClean="0"/>
              <a:t>Corollary:</a:t>
            </a:r>
            <a:r>
              <a:rPr lang="en-CA" sz="2800" dirty="0" smtClean="0"/>
              <a:t> The World’s Worst Spanning Tree Algorithm </a:t>
            </a:r>
            <a:r>
              <a:rPr lang="en-CA" sz="2000" dirty="0" smtClean="0">
                <a:solidFill>
                  <a:schemeClr val="bg1">
                    <a:lumMod val="50000"/>
                  </a:schemeClr>
                </a:solidFill>
              </a:rPr>
              <a:t>(in Lecture 21)</a:t>
            </a:r>
            <a:r>
              <a:rPr lang="en-CA" sz="2800" dirty="0" smtClean="0"/>
              <a:t> outputs a max weight spanning tree.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Topics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1938471"/>
          </a:xfrm>
        </p:spPr>
        <p:txBody>
          <a:bodyPr>
            <a:normAutofit/>
          </a:bodyPr>
          <a:lstStyle/>
          <a:p>
            <a:r>
              <a:rPr lang="en-CA" dirty="0" err="1" smtClean="0"/>
              <a:t>Kruskal’s</a:t>
            </a:r>
            <a:r>
              <a:rPr lang="en-CA" dirty="0" smtClean="0"/>
              <a:t> Algorithm for the</a:t>
            </a:r>
            <a:br>
              <a:rPr lang="en-CA" dirty="0" smtClean="0"/>
            </a:br>
            <a:r>
              <a:rPr lang="en-CA" dirty="0" smtClean="0"/>
              <a:t>Max Weight Spanning Tree Problem</a:t>
            </a:r>
          </a:p>
          <a:p>
            <a:r>
              <a:rPr lang="en-CA" dirty="0" smtClean="0"/>
              <a:t>Vertices of the Spanning Tree </a:t>
            </a:r>
            <a:r>
              <a:rPr lang="en-CA" dirty="0" err="1" smtClean="0"/>
              <a:t>Polytope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89451"/>
            <a:ext cx="8229600" cy="922946"/>
          </a:xfrm>
        </p:spPr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262"/>
            <a:ext cx="8229600" cy="6228860"/>
          </a:xfrm>
        </p:spPr>
        <p:txBody>
          <a:bodyPr>
            <a:normAutofit/>
          </a:bodyPr>
          <a:lstStyle/>
          <a:p>
            <a:r>
              <a:rPr lang="en-US" dirty="0" smtClean="0"/>
              <a:t>Future C&amp;O classes you could take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you’re unhappy that the ellipsoid method is too slow, you can learn about practical methods in:</a:t>
            </a:r>
          </a:p>
          <a:p>
            <a:pPr lvl="1"/>
            <a:r>
              <a:rPr lang="en-US" sz="2400" dirty="0" smtClean="0"/>
              <a:t>C&amp;O 466: Continuous Optimization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8927" y="1158466"/>
          <a:ext cx="7928116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4058"/>
                <a:gridCol w="39640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If you liked…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 might like…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Max Flows, Min Cuts,</a:t>
                      </a:r>
                      <a:r>
                        <a:rPr lang="en-US" baseline="0" dirty="0" smtClean="0"/>
                        <a:t> Spanning Trees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C&amp;O 351</a:t>
                      </a:r>
                      <a:r>
                        <a:rPr lang="en-US" baseline="0" dirty="0" smtClean="0"/>
                        <a:t> “Network Flows”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C&amp;O 450 “Combinatorial Optimization”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C&amp;O 453 “Network Design”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Integer Programs, </a:t>
                      </a:r>
                      <a:r>
                        <a:rPr lang="en-US" dirty="0" err="1" smtClean="0"/>
                        <a:t>Polyhedra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C&amp;O 452</a:t>
                      </a:r>
                      <a:r>
                        <a:rPr lang="en-US" baseline="0" dirty="0" smtClean="0"/>
                        <a:t> “Integer Programming”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Konig’s</a:t>
                      </a:r>
                      <a:r>
                        <a:rPr lang="en-US" dirty="0" smtClean="0"/>
                        <a:t> Theorem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C&amp;O 342</a:t>
                      </a:r>
                      <a:r>
                        <a:rPr lang="en-US" baseline="0" dirty="0" smtClean="0"/>
                        <a:t> “Intro to Graph Theory”</a:t>
                      </a:r>
                    </a:p>
                    <a:p>
                      <a:r>
                        <a:rPr lang="en-US" baseline="0" dirty="0" smtClean="0"/>
                        <a:t>C&amp;O 442 “Graph Theory”</a:t>
                      </a:r>
                    </a:p>
                    <a:p>
                      <a:r>
                        <a:rPr lang="en-US" baseline="0" dirty="0" smtClean="0"/>
                        <a:t>C&amp;O 444 “Algebraic Graph Theory”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Convex Functions,</a:t>
                      </a:r>
                      <a:br>
                        <a:rPr lang="en-US" dirty="0" smtClean="0"/>
                      </a:br>
                      <a:r>
                        <a:rPr lang="en-US" dirty="0" err="1" smtClean="0"/>
                        <a:t>Subgradient</a:t>
                      </a:r>
                      <a:r>
                        <a:rPr lang="en-US" dirty="0" smtClean="0"/>
                        <a:t> Inequality,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KKT</a:t>
                      </a:r>
                      <a:r>
                        <a:rPr lang="en-US" baseline="0" dirty="0" smtClean="0"/>
                        <a:t> Theorem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C&amp;O 367 “Nonlinear Optimization”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C&amp;O 463 “Convex Optimization”</a:t>
                      </a:r>
                    </a:p>
                    <a:p>
                      <a:r>
                        <a:rPr lang="en-US" dirty="0" smtClean="0"/>
                        <a:t>C&amp;O 466 “Continuous Optimization”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Semidefinite</a:t>
                      </a:r>
                      <a:r>
                        <a:rPr lang="en-US" dirty="0" smtClean="0"/>
                        <a:t>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C&amp;O 471 “</a:t>
                      </a:r>
                      <a:r>
                        <a:rPr lang="en-US" dirty="0" err="1" smtClean="0"/>
                        <a:t>Semidefinite</a:t>
                      </a:r>
                      <a:r>
                        <a:rPr lang="en-US" dirty="0" smtClean="0"/>
                        <a:t> Optimization”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Review of Lecture 21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Defined </a:t>
            </a:r>
            <a:r>
              <a:rPr lang="en-CA" sz="2800" b="1" dirty="0" smtClean="0">
                <a:solidFill>
                  <a:srgbClr val="00B050"/>
                </a:solidFill>
              </a:rPr>
              <a:t>spanning tree </a:t>
            </a:r>
            <a:r>
              <a:rPr lang="en-CA" sz="2800" b="1" dirty="0" err="1" smtClean="0">
                <a:solidFill>
                  <a:srgbClr val="00B050"/>
                </a:solidFill>
              </a:rPr>
              <a:t>polytope</a:t>
            </a:r>
            <a:endParaRPr lang="en-CA" sz="2800" b="1" dirty="0" smtClean="0">
              <a:solidFill>
                <a:srgbClr val="00B050"/>
              </a:solidFill>
            </a:endParaRPr>
          </a:p>
          <a:p>
            <a:endParaRPr lang="en-CA" sz="2800" dirty="0" smtClean="0"/>
          </a:p>
          <a:p>
            <a:endParaRPr lang="en-CA" sz="3600" dirty="0" smtClean="0"/>
          </a:p>
          <a:p>
            <a:pPr>
              <a:buNone/>
            </a:pPr>
            <a:r>
              <a:rPr lang="en-CA" sz="2800" dirty="0" smtClean="0"/>
              <a:t>	where </a:t>
            </a:r>
            <a:r>
              <a:rPr lang="en-CA" sz="2800" dirty="0" smtClean="0">
                <a:latin typeface="cmmi10"/>
              </a:rPr>
              <a:t>∙</a:t>
            </a:r>
            <a:r>
              <a:rPr lang="en-CA" sz="2800" dirty="0" smtClean="0"/>
              <a:t>(C) = # connected components in (V,C).</a:t>
            </a:r>
          </a:p>
          <a:p>
            <a:r>
              <a:rPr lang="en-CA" sz="2800" dirty="0" smtClean="0"/>
              <a:t>We showed, for any spanning tree T,</a:t>
            </a:r>
            <a:br>
              <a:rPr lang="en-CA" sz="2800" dirty="0" smtClean="0"/>
            </a:br>
            <a:r>
              <a:rPr lang="en-CA" sz="2800" dirty="0" smtClean="0"/>
              <a:t>its </a:t>
            </a:r>
            <a:r>
              <a:rPr lang="en-CA" sz="2800" b="1" dirty="0" smtClean="0">
                <a:solidFill>
                  <a:srgbClr val="0000FF"/>
                </a:solidFill>
              </a:rPr>
              <a:t>characteristic vector</a:t>
            </a:r>
            <a:r>
              <a:rPr lang="en-CA" sz="2800" dirty="0" smtClean="0">
                <a:solidFill>
                  <a:srgbClr val="0000FF"/>
                </a:solidFill>
              </a:rPr>
              <a:t> </a:t>
            </a:r>
            <a:r>
              <a:rPr lang="en-CA" sz="2800" dirty="0" smtClean="0"/>
              <a:t>is in P</a:t>
            </a:r>
            <a:r>
              <a:rPr lang="en-CA" sz="2800" baseline="-25000" dirty="0" smtClean="0"/>
              <a:t>ST</a:t>
            </a:r>
            <a:r>
              <a:rPr lang="en-CA" sz="2800" dirty="0" smtClean="0"/>
              <a:t>.</a:t>
            </a:r>
          </a:p>
          <a:p>
            <a:r>
              <a:rPr lang="en-CA" sz="2800" dirty="0" smtClean="0"/>
              <a:t>We showed how to optimize over P</a:t>
            </a:r>
            <a:r>
              <a:rPr lang="en-CA" sz="2800" baseline="-25000" dirty="0" smtClean="0"/>
              <a:t>ST</a:t>
            </a:r>
            <a:r>
              <a:rPr lang="en-CA" sz="2400" dirty="0" smtClean="0"/>
              <a:t> </a:t>
            </a:r>
            <a:r>
              <a:rPr lang="en-CA" sz="2800" dirty="0" smtClean="0"/>
              <a:t>in polynomial time by the ellipsoid method, even though there are </a:t>
            </a:r>
            <a:r>
              <a:rPr lang="en-CA" sz="2800" b="1" dirty="0" smtClean="0">
                <a:solidFill>
                  <a:srgbClr val="FF0000"/>
                </a:solidFill>
              </a:rPr>
              <a:t>exponentially many constraints</a:t>
            </a:r>
            <a:endParaRPr lang="en-CA" sz="2800" dirty="0" smtClean="0"/>
          </a:p>
          <a:p>
            <a:pPr lvl="1"/>
            <a:r>
              <a:rPr lang="en-CA" sz="2400" dirty="0" smtClean="0"/>
              <a:t>This is a bit </a:t>
            </a:r>
            <a:r>
              <a:rPr lang="en-CA" sz="2400" dirty="0" smtClean="0"/>
              <a:t>complicated: it uses </a:t>
            </a:r>
            <a:r>
              <a:rPr lang="en-CA" sz="2400" dirty="0" smtClean="0"/>
              <a:t>the Min s-t Cut problem as a </a:t>
            </a:r>
            <a:r>
              <a:rPr lang="en-CA" sz="2400" smtClean="0"/>
              <a:t>separation </a:t>
            </a:r>
            <a:r>
              <a:rPr lang="en-CA" sz="2400" smtClean="0"/>
              <a:t>oracle.</a:t>
            </a:r>
            <a:endParaRPr lang="en-CA" sz="2400" dirty="0" smtClean="0"/>
          </a:p>
          <a:p>
            <a:pPr>
              <a:buNone/>
            </a:pPr>
            <a:endParaRPr lang="en-CA" sz="2800" dirty="0" smtClean="0"/>
          </a:p>
        </p:txBody>
      </p:sp>
      <p:pic>
        <p:nvPicPr>
          <p:cNvPr id="8" name="Picture 7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 bwMode="auto">
          <a:xfrm>
            <a:off x="3200651" y="1544122"/>
            <a:ext cx="3098693" cy="990728"/>
          </a:xfrm>
          <a:prstGeom prst="rect">
            <a:avLst/>
          </a:prstGeom>
          <a:noFill/>
          <a:ln/>
          <a:effectLst/>
        </p:spPr>
      </p:pic>
      <p:sp>
        <p:nvSpPr>
          <p:cNvPr id="5" name="Left Brace 4"/>
          <p:cNvSpPr/>
          <p:nvPr/>
        </p:nvSpPr>
        <p:spPr>
          <a:xfrm>
            <a:off x="2851928" y="1500250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Left Brace 5"/>
          <p:cNvSpPr/>
          <p:nvPr/>
        </p:nvSpPr>
        <p:spPr>
          <a:xfrm flipH="1">
            <a:off x="6370977" y="1500250"/>
            <a:ext cx="277091" cy="1052946"/>
          </a:xfrm>
          <a:prstGeom prst="leftBrace">
            <a:avLst>
              <a:gd name="adj1" fmla="val 21667"/>
              <a:gd name="adj2" fmla="val 50000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1984027" y="1763486"/>
            <a:ext cx="857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solidFill>
                  <a:srgbClr val="00B050"/>
                </a:solidFill>
              </a:rPr>
              <a:t>P</a:t>
            </a:r>
            <a:r>
              <a:rPr lang="en-CA" sz="2800" baseline="-25000" dirty="0" smtClean="0">
                <a:solidFill>
                  <a:srgbClr val="00B050"/>
                </a:solidFill>
              </a:rPr>
              <a:t>ST</a:t>
            </a:r>
            <a:r>
              <a:rPr lang="en-CA" sz="2800" dirty="0" smtClean="0">
                <a:solidFill>
                  <a:srgbClr val="00B050"/>
                </a:solidFill>
              </a:rPr>
              <a:t> =</a:t>
            </a:r>
            <a:endParaRPr lang="en-CA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solve combinatorial IPs?</a:t>
            </a:r>
            <a:br>
              <a:rPr lang="en-US" dirty="0" smtClean="0"/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(From Lecture 17)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54" y="957129"/>
            <a:ext cx="8839198" cy="5614587"/>
          </a:xfrm>
        </p:spPr>
        <p:txBody>
          <a:bodyPr>
            <a:normAutofit/>
          </a:bodyPr>
          <a:lstStyle/>
          <a:p>
            <a:r>
              <a:rPr lang="en-US" dirty="0" smtClean="0"/>
              <a:t>Two common approaches</a:t>
            </a:r>
          </a:p>
          <a:p>
            <a:pPr marL="854075" lvl="1" indent="-401638">
              <a:buFont typeface="+mj-lt"/>
              <a:buAutoNum type="arabicPeriod"/>
            </a:pPr>
            <a:r>
              <a:rPr lang="en-US" sz="2700" dirty="0" smtClean="0"/>
              <a:t>Design combinatorial algorithm that directly solves IP</a:t>
            </a:r>
          </a:p>
          <a:p>
            <a:pPr marL="1085850" lvl="2" indent="-288925"/>
            <a:r>
              <a:rPr lang="en-US" dirty="0" smtClean="0"/>
              <a:t>Often such algorithms have a nice LP interpretation</a:t>
            </a:r>
          </a:p>
          <a:p>
            <a:pPr marL="1254125" lvl="2" indent="-401638">
              <a:buNone/>
            </a:pPr>
            <a:endParaRPr lang="en-US" sz="1100" dirty="0" smtClean="0"/>
          </a:p>
          <a:p>
            <a:pPr marL="854075" lvl="1" indent="-401638">
              <a:buFont typeface="+mj-lt"/>
              <a:buAutoNum type="arabicPeriod"/>
            </a:pPr>
            <a:r>
              <a:rPr lang="en-US" sz="2700" dirty="0" smtClean="0"/>
              <a:t>Relax IP to an LP; prove that they give same solution; solve LP by the ellipsoid method</a:t>
            </a:r>
          </a:p>
          <a:p>
            <a:pPr marL="1085850" lvl="2" indent="-288925"/>
            <a:r>
              <a:rPr lang="en-US" sz="2300" dirty="0" smtClean="0"/>
              <a:t>Need to show special structure of the LP’s extreme points</a:t>
            </a:r>
          </a:p>
          <a:p>
            <a:pPr marL="1085850" lvl="2" indent="-288925"/>
            <a:r>
              <a:rPr lang="en-US" sz="2300" dirty="0" smtClean="0"/>
              <a:t>Sometimes we can analyze the extreme points </a:t>
            </a:r>
            <a:r>
              <a:rPr lang="en-US" sz="2300" b="1" dirty="0" err="1" smtClean="0">
                <a:solidFill>
                  <a:srgbClr val="0000FF"/>
                </a:solidFill>
              </a:rPr>
              <a:t>combinatorially</a:t>
            </a:r>
            <a:endParaRPr lang="en-US" sz="2300" b="1" dirty="0" smtClean="0">
              <a:solidFill>
                <a:srgbClr val="0000FF"/>
              </a:solidFill>
            </a:endParaRPr>
          </a:p>
          <a:p>
            <a:pPr marL="1085850" lvl="2" indent="-288925"/>
            <a:r>
              <a:rPr lang="en-US" sz="2300" dirty="0" smtClean="0"/>
              <a:t>Sometimes we can use </a:t>
            </a:r>
            <a:r>
              <a:rPr lang="en-US" sz="2300" b="1" dirty="0" smtClean="0">
                <a:solidFill>
                  <a:srgbClr val="FF0000"/>
                </a:solidFill>
              </a:rPr>
              <a:t>algebraic</a:t>
            </a:r>
            <a:r>
              <a:rPr lang="en-US" sz="2300" dirty="0" smtClean="0"/>
              <a:t> structure of the constraints.</a:t>
            </a:r>
            <a:br>
              <a:rPr lang="en-US" sz="2300" dirty="0" smtClean="0"/>
            </a:br>
            <a:r>
              <a:rPr lang="en-US" sz="2300" dirty="0" smtClean="0"/>
              <a:t>For example, if constraint matrix is </a:t>
            </a:r>
            <a:r>
              <a:rPr lang="en-US" sz="2300" b="1" dirty="0" smtClean="0">
                <a:solidFill>
                  <a:srgbClr val="FF0000"/>
                </a:solidFill>
              </a:rPr>
              <a:t>Totally </a:t>
            </a:r>
            <a:r>
              <a:rPr lang="en-US" sz="2300" b="1" dirty="0" err="1" smtClean="0">
                <a:solidFill>
                  <a:srgbClr val="FF0000"/>
                </a:solidFill>
              </a:rPr>
              <a:t>Unimodular</a:t>
            </a:r>
            <a:r>
              <a:rPr lang="en-US" sz="2300" b="1" dirty="0" smtClean="0">
                <a:solidFill>
                  <a:srgbClr val="FF0000"/>
                </a:solidFill>
              </a:rPr>
              <a:t/>
            </a:r>
            <a:br>
              <a:rPr lang="en-US" sz="2300" b="1" dirty="0" smtClean="0">
                <a:solidFill>
                  <a:srgbClr val="FF0000"/>
                </a:solidFill>
              </a:rPr>
            </a:br>
            <a:r>
              <a:rPr lang="en-US" sz="2300" dirty="0" smtClean="0"/>
              <a:t>then IP and LP are equivalent</a:t>
            </a:r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561" y="4375356"/>
            <a:ext cx="879988" cy="879988"/>
          </a:xfrm>
          <a:prstGeom prst="rect">
            <a:avLst/>
          </a:prstGeom>
          <a:noFill/>
        </p:spPr>
      </p:pic>
      <p:pic>
        <p:nvPicPr>
          <p:cNvPr id="5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2561" y="3824750"/>
            <a:ext cx="879988" cy="87998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 rot="19111421">
            <a:off x="-14850" y="3656040"/>
            <a:ext cx="1067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Perfect</a:t>
            </a:r>
            <a:br>
              <a:rPr lang="en-CA" dirty="0" smtClean="0">
                <a:solidFill>
                  <a:srgbClr val="00B050"/>
                </a:solidFill>
              </a:rPr>
            </a:br>
            <a:r>
              <a:rPr lang="en-CA" dirty="0" smtClean="0">
                <a:solidFill>
                  <a:srgbClr val="00B050"/>
                </a:solidFill>
              </a:rPr>
              <a:t>Matching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9111421">
            <a:off x="-61026" y="5063676"/>
            <a:ext cx="1586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50"/>
                </a:solidFill>
              </a:rPr>
              <a:t>Max Flow,</a:t>
            </a:r>
            <a:br>
              <a:rPr lang="en-CA" dirty="0" smtClean="0">
                <a:solidFill>
                  <a:srgbClr val="00B050"/>
                </a:solidFill>
              </a:rPr>
            </a:br>
            <a:r>
              <a:rPr lang="en-CA" dirty="0" smtClean="0">
                <a:solidFill>
                  <a:srgbClr val="00B050"/>
                </a:solidFill>
              </a:rPr>
              <a:t>Max Matching</a:t>
            </a:r>
            <a:endParaRPr lang="en-CA" dirty="0">
              <a:solidFill>
                <a:srgbClr val="00B050"/>
              </a:solidFill>
            </a:endParaRPr>
          </a:p>
        </p:txBody>
      </p:sp>
      <p:sp>
        <p:nvSpPr>
          <p:cNvPr id="8" name="Explosion 1 7"/>
          <p:cNvSpPr/>
          <p:nvPr/>
        </p:nvSpPr>
        <p:spPr>
          <a:xfrm>
            <a:off x="152400" y="1752600"/>
            <a:ext cx="1600200" cy="990600"/>
          </a:xfrm>
          <a:prstGeom prst="irregularSeal1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tx1"/>
                </a:solidFill>
              </a:rPr>
              <a:t>TODAY</a:t>
            </a:r>
            <a:endParaRPr lang="en-C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/>
          <a:lstStyle/>
          <a:p>
            <a:r>
              <a:rPr lang="en-CA" dirty="0" err="1" smtClean="0"/>
              <a:t>Kruskal’s</a:t>
            </a:r>
            <a:r>
              <a:rPr lang="en-CA" dirty="0" smtClean="0"/>
              <a:t>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6096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Let G = (V,E) be a connected graph, n=|V|, m=|E|</a:t>
            </a:r>
          </a:p>
          <a:p>
            <a:r>
              <a:rPr lang="en-CA" sz="2400" dirty="0" smtClean="0"/>
              <a:t>Edges are weighted: w</a:t>
            </a:r>
            <a:r>
              <a:rPr lang="en-CA" sz="2400" baseline="-25000" dirty="0" smtClean="0"/>
              <a:t>e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>
                <a:latin typeface="msbm10"/>
              </a:rPr>
              <a:t>R</a:t>
            </a:r>
            <a:r>
              <a:rPr lang="en-CA" sz="2400" dirty="0" smtClean="0"/>
              <a:t> for every e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E</a:t>
            </a:r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sz="2800" dirty="0" smtClean="0"/>
          </a:p>
          <a:p>
            <a:endParaRPr lang="en-CA" dirty="0" smtClean="0"/>
          </a:p>
          <a:p>
            <a:r>
              <a:rPr lang="en-CA" sz="2400" dirty="0" smtClean="0"/>
              <a:t>We will show:</a:t>
            </a:r>
          </a:p>
          <a:p>
            <a:r>
              <a:rPr lang="en-CA" sz="2400" b="1" dirty="0" smtClean="0"/>
              <a:t>Claim: </a:t>
            </a:r>
            <a:r>
              <a:rPr lang="en-CA" sz="2400" dirty="0" smtClean="0"/>
              <a:t>When this algorithm adds an edge to T, no cycle is created.</a:t>
            </a:r>
          </a:p>
          <a:p>
            <a:r>
              <a:rPr lang="en-CA" sz="2400" b="1" dirty="0" smtClean="0"/>
              <a:t>Claim: </a:t>
            </a:r>
            <a:r>
              <a:rPr lang="en-CA" sz="2400" dirty="0" smtClean="0"/>
              <a:t>At the end of the algorithm, T is connected.</a:t>
            </a:r>
          </a:p>
          <a:p>
            <a:r>
              <a:rPr lang="en-CA" sz="2400" b="1" dirty="0" smtClean="0"/>
              <a:t>Theorem:</a:t>
            </a:r>
            <a:r>
              <a:rPr lang="en-CA" sz="2400" dirty="0" smtClean="0"/>
              <a:t> This algorithm outputs a </a:t>
            </a:r>
            <a:r>
              <a:rPr lang="en-CA" sz="2400" b="1" dirty="0" smtClean="0"/>
              <a:t>maximum-cost</a:t>
            </a:r>
            <a:r>
              <a:rPr lang="en-CA" sz="2400" dirty="0" smtClean="0"/>
              <a:t> spanning tree.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654283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22946"/>
          </a:xfrm>
        </p:spPr>
        <p:txBody>
          <a:bodyPr/>
          <a:lstStyle/>
          <a:p>
            <a:r>
              <a:rPr lang="en-CA" dirty="0" err="1" smtClean="0"/>
              <a:t>Kruskal’s</a:t>
            </a:r>
            <a:r>
              <a:rPr lang="en-CA" dirty="0" smtClean="0"/>
              <a:t> Algorithm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6096000"/>
          </a:xfrm>
        </p:spPr>
        <p:txBody>
          <a:bodyPr>
            <a:normAutofit/>
          </a:bodyPr>
          <a:lstStyle/>
          <a:p>
            <a:r>
              <a:rPr lang="en-CA" sz="2400" dirty="0" smtClean="0"/>
              <a:t>Let G = (V,E) be a connected graph, n=|V|, m=|E|</a:t>
            </a:r>
          </a:p>
          <a:p>
            <a:r>
              <a:rPr lang="en-CA" sz="2400" dirty="0" smtClean="0"/>
              <a:t>Edges are weighted: w</a:t>
            </a:r>
            <a:r>
              <a:rPr lang="en-CA" sz="2400" baseline="-25000" dirty="0" smtClean="0"/>
              <a:t>e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>
                <a:latin typeface="msbm10"/>
              </a:rPr>
              <a:t>R</a:t>
            </a:r>
            <a:r>
              <a:rPr lang="en-CA" sz="2400" dirty="0" smtClean="0"/>
              <a:t> for every e</a:t>
            </a:r>
            <a:r>
              <a:rPr lang="en-CA" sz="2400" dirty="0" smtClean="0">
                <a:latin typeface="cmsy10"/>
              </a:rPr>
              <a:t>2</a:t>
            </a:r>
            <a:r>
              <a:rPr lang="en-CA" sz="2400" dirty="0" smtClean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654283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cxnSp>
        <p:nvCxnSpPr>
          <p:cNvPr id="5" name="Straight Connector 4"/>
          <p:cNvCxnSpPr>
            <a:stCxn id="30" idx="7"/>
            <a:endCxn id="15" idx="3"/>
          </p:cNvCxnSpPr>
          <p:nvPr/>
        </p:nvCxnSpPr>
        <p:spPr>
          <a:xfrm rot="5400000" flipH="1" flipV="1">
            <a:off x="1930420" y="4669253"/>
            <a:ext cx="656483" cy="11484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5" idx="6"/>
            <a:endCxn id="18" idx="1"/>
          </p:cNvCxnSpPr>
          <p:nvPr/>
        </p:nvCxnSpPr>
        <p:spPr>
          <a:xfrm>
            <a:off x="2953995" y="4865052"/>
            <a:ext cx="881670" cy="66881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30" idx="6"/>
            <a:endCxn id="16" idx="2"/>
          </p:cNvCxnSpPr>
          <p:nvPr/>
        </p:nvCxnSpPr>
        <p:spPr>
          <a:xfrm>
            <a:off x="1705233" y="5621876"/>
            <a:ext cx="1059555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18" idx="4"/>
          </p:cNvCxnSpPr>
          <p:nvPr/>
        </p:nvCxnSpPr>
        <p:spPr>
          <a:xfrm flipV="1">
            <a:off x="2953995" y="5654988"/>
            <a:ext cx="931841" cy="90346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8" idx="6"/>
            <a:endCxn id="20" idx="2"/>
          </p:cNvCxnSpPr>
          <p:nvPr/>
        </p:nvCxnSpPr>
        <p:spPr>
          <a:xfrm flipV="1">
            <a:off x="3956788" y="5517814"/>
            <a:ext cx="1267682" cy="662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20" idx="7"/>
            <a:endCxn id="21" idx="1"/>
          </p:cNvCxnSpPr>
          <p:nvPr/>
        </p:nvCxnSpPr>
        <p:spPr>
          <a:xfrm rot="5400000" flipH="1" flipV="1">
            <a:off x="5442058" y="4756259"/>
            <a:ext cx="614919" cy="80784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9" idx="6"/>
            <a:endCxn id="23" idx="2"/>
          </p:cNvCxnSpPr>
          <p:nvPr/>
        </p:nvCxnSpPr>
        <p:spPr>
          <a:xfrm flipV="1">
            <a:off x="5356915" y="6303020"/>
            <a:ext cx="908189" cy="12298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1" idx="6"/>
            <a:endCxn id="24" idx="2"/>
          </p:cNvCxnSpPr>
          <p:nvPr/>
        </p:nvCxnSpPr>
        <p:spPr>
          <a:xfrm>
            <a:off x="6274565" y="4902895"/>
            <a:ext cx="898730" cy="64330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2" idx="6"/>
            <a:endCxn id="24" idx="2"/>
          </p:cNvCxnSpPr>
          <p:nvPr/>
        </p:nvCxnSpPr>
        <p:spPr>
          <a:xfrm flipV="1">
            <a:off x="6312407" y="5546195"/>
            <a:ext cx="860889" cy="8514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3" idx="6"/>
            <a:endCxn id="24" idx="3"/>
          </p:cNvCxnSpPr>
          <p:nvPr/>
        </p:nvCxnSpPr>
        <p:spPr>
          <a:xfrm flipV="1">
            <a:off x="6407009" y="5596366"/>
            <a:ext cx="787068" cy="70665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764788" y="5550924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2090" y="6487495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814883" y="551308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215010" y="6355051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224471" y="544686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132660" y="483194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170502" y="5560386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265104" y="6232068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73295" y="547524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16" idx="6"/>
            <a:endCxn id="18" idx="2"/>
          </p:cNvCxnSpPr>
          <p:nvPr/>
        </p:nvCxnSpPr>
        <p:spPr>
          <a:xfrm flipV="1">
            <a:off x="2906693" y="5584035"/>
            <a:ext cx="908191" cy="37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30" idx="5"/>
            <a:endCxn id="17" idx="2"/>
          </p:cNvCxnSpPr>
          <p:nvPr/>
        </p:nvCxnSpPr>
        <p:spPr>
          <a:xfrm rot="16200000" flipH="1">
            <a:off x="1805069" y="5551427"/>
            <a:ext cx="886402" cy="11276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7" idx="6"/>
            <a:endCxn id="19" idx="2"/>
          </p:cNvCxnSpPr>
          <p:nvPr/>
        </p:nvCxnSpPr>
        <p:spPr>
          <a:xfrm flipV="1">
            <a:off x="2953995" y="6426003"/>
            <a:ext cx="2261016" cy="13244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0" idx="6"/>
            <a:endCxn id="22" idx="2"/>
          </p:cNvCxnSpPr>
          <p:nvPr/>
        </p:nvCxnSpPr>
        <p:spPr>
          <a:xfrm>
            <a:off x="5366375" y="5517814"/>
            <a:ext cx="804126" cy="113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9" idx="7"/>
            <a:endCxn id="22" idx="4"/>
          </p:cNvCxnSpPr>
          <p:nvPr/>
        </p:nvCxnSpPr>
        <p:spPr>
          <a:xfrm rot="5400000" flipH="1" flipV="1">
            <a:off x="5452023" y="5586402"/>
            <a:ext cx="673542" cy="9053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1563328" y="555092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420342" y="5153583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398628" y="4907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913357" y="60617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700278" y="4859148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823262" y="5834724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416467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858310" y="59692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5605892" y="5660949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427500" y="4876800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659642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2159326" y="4790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2263389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114818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3146212" y="58168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136533" y="603339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54" name="Straight Connector 53"/>
          <p:cNvCxnSpPr>
            <a:stCxn id="15" idx="7"/>
            <a:endCxn id="21" idx="1"/>
          </p:cNvCxnSpPr>
          <p:nvPr/>
        </p:nvCxnSpPr>
        <p:spPr>
          <a:xfrm rot="16200000" flipH="1">
            <a:off x="4524405" y="3223687"/>
            <a:ext cx="37843" cy="32202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419600" y="45162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3962400" y="5514832"/>
            <a:ext cx="1267682" cy="662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937680" y="4876800"/>
            <a:ext cx="881670" cy="66881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2971800" y="5638800"/>
            <a:ext cx="931841" cy="90346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710920" y="5619601"/>
            <a:ext cx="1059555" cy="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5415900" y="4768769"/>
            <a:ext cx="614919" cy="80784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1931557" y="4662429"/>
            <a:ext cx="656483" cy="11484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4511895" y="3220275"/>
            <a:ext cx="37843" cy="3220229"/>
          </a:xfrm>
          <a:prstGeom prst="line">
            <a:avLst/>
          </a:prstGeom>
          <a:ln w="762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5372837" y="6296196"/>
            <a:ext cx="908189" cy="12298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282526" y="4890385"/>
            <a:ext cx="898730" cy="64330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305583" y="5550744"/>
            <a:ext cx="860889" cy="8514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416108" y="5579306"/>
            <a:ext cx="787068" cy="70665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24384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Claim: </a:t>
            </a:r>
            <a:r>
              <a:rPr lang="en-CA" sz="2400" dirty="0" smtClean="0"/>
              <a:t>When this algorithm adds an edge to 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, no cycle is created.</a:t>
            </a:r>
          </a:p>
          <a:p>
            <a:r>
              <a:rPr lang="en-CA" sz="2400" b="1" dirty="0" smtClean="0"/>
              <a:t>Proof: </a:t>
            </a:r>
            <a:r>
              <a:rPr lang="en-CA" sz="2400" dirty="0" smtClean="0"/>
              <a:t>Let </a:t>
            </a:r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/>
              <a:t> = {</a:t>
            </a:r>
            <a:r>
              <a:rPr lang="en-CA" sz="2400" dirty="0" err="1" smtClean="0">
                <a:solidFill>
                  <a:srgbClr val="0000FF"/>
                </a:solidFill>
              </a:rPr>
              <a:t>u</a:t>
            </a:r>
            <a:r>
              <a:rPr lang="en-CA" sz="2400" dirty="0" err="1" smtClean="0"/>
              <a:t>,</a:t>
            </a:r>
            <a:r>
              <a:rPr lang="en-CA" sz="24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}.</a:t>
            </a:r>
          </a:p>
          <a:p>
            <a:pPr>
              <a:buNone/>
            </a:pPr>
            <a:r>
              <a:rPr lang="en-CA" sz="2400" dirty="0" smtClean="0"/>
              <a:t>	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>
                <a:latin typeface="cmsy10"/>
              </a:rPr>
              <a:t>[</a:t>
            </a:r>
            <a:r>
              <a:rPr lang="en-CA" sz="2400" dirty="0" smtClean="0"/>
              <a:t>{</a:t>
            </a:r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/>
              <a:t>} contains a cycle </a:t>
            </a:r>
            <a:r>
              <a:rPr lang="en-CA" sz="2400" dirty="0" err="1" smtClean="0"/>
              <a:t>iff</a:t>
            </a:r>
            <a:r>
              <a:rPr lang="en-CA" sz="2400" dirty="0" smtClean="0"/>
              <a:t> there is a path from u to v in (V,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).</a:t>
            </a:r>
          </a:p>
          <a:p>
            <a:pPr>
              <a:buNone/>
            </a:pPr>
            <a:endParaRPr lang="en-CA" sz="2400" dirty="0" smtClean="0">
              <a:latin typeface="msam1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52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cxnSp>
        <p:nvCxnSpPr>
          <p:cNvPr id="7" name="Straight Connector 6"/>
          <p:cNvCxnSpPr>
            <a:stCxn id="32" idx="7"/>
            <a:endCxn id="17" idx="3"/>
          </p:cNvCxnSpPr>
          <p:nvPr/>
        </p:nvCxnSpPr>
        <p:spPr>
          <a:xfrm rot="5400000" flipH="1" flipV="1">
            <a:off x="1930420" y="4669253"/>
            <a:ext cx="656483" cy="11484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20" idx="1"/>
          </p:cNvCxnSpPr>
          <p:nvPr/>
        </p:nvCxnSpPr>
        <p:spPr>
          <a:xfrm>
            <a:off x="2953995" y="4865052"/>
            <a:ext cx="881670" cy="66881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2" idx="6"/>
            <a:endCxn id="18" idx="2"/>
          </p:cNvCxnSpPr>
          <p:nvPr/>
        </p:nvCxnSpPr>
        <p:spPr>
          <a:xfrm>
            <a:off x="1705233" y="5621876"/>
            <a:ext cx="1059555" cy="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9" idx="6"/>
            <a:endCxn id="20" idx="4"/>
          </p:cNvCxnSpPr>
          <p:nvPr/>
        </p:nvCxnSpPr>
        <p:spPr>
          <a:xfrm flipV="1">
            <a:off x="2953995" y="5654988"/>
            <a:ext cx="931841" cy="90346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0" idx="6"/>
            <a:endCxn id="22" idx="2"/>
          </p:cNvCxnSpPr>
          <p:nvPr/>
        </p:nvCxnSpPr>
        <p:spPr>
          <a:xfrm flipV="1">
            <a:off x="3956788" y="5517814"/>
            <a:ext cx="1267682" cy="662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2" idx="7"/>
            <a:endCxn id="23" idx="1"/>
          </p:cNvCxnSpPr>
          <p:nvPr/>
        </p:nvCxnSpPr>
        <p:spPr>
          <a:xfrm rot="5400000" flipH="1" flipV="1">
            <a:off x="5442058" y="4756259"/>
            <a:ext cx="614919" cy="80784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1" idx="6"/>
            <a:endCxn id="25" idx="2"/>
          </p:cNvCxnSpPr>
          <p:nvPr/>
        </p:nvCxnSpPr>
        <p:spPr>
          <a:xfrm flipV="1">
            <a:off x="5356915" y="6303020"/>
            <a:ext cx="908189" cy="12298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3" idx="6"/>
            <a:endCxn id="26" idx="2"/>
          </p:cNvCxnSpPr>
          <p:nvPr/>
        </p:nvCxnSpPr>
        <p:spPr>
          <a:xfrm>
            <a:off x="6274565" y="4902895"/>
            <a:ext cx="898730" cy="64330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4" idx="6"/>
            <a:endCxn id="26" idx="2"/>
          </p:cNvCxnSpPr>
          <p:nvPr/>
        </p:nvCxnSpPr>
        <p:spPr>
          <a:xfrm flipV="1">
            <a:off x="6312407" y="5546195"/>
            <a:ext cx="860889" cy="8514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5" idx="6"/>
            <a:endCxn id="26" idx="3"/>
          </p:cNvCxnSpPr>
          <p:nvPr/>
        </p:nvCxnSpPr>
        <p:spPr>
          <a:xfrm flipV="1">
            <a:off x="6407009" y="5596366"/>
            <a:ext cx="787068" cy="70665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64788" y="5550924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812090" y="6487495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14883" y="551308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15010" y="6355051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224471" y="544686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32660" y="483194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0502" y="5560386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265104" y="6232068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73295" y="547524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8" idx="6"/>
            <a:endCxn id="20" idx="2"/>
          </p:cNvCxnSpPr>
          <p:nvPr/>
        </p:nvCxnSpPr>
        <p:spPr>
          <a:xfrm flipV="1">
            <a:off x="2906693" y="5584035"/>
            <a:ext cx="908191" cy="37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2" idx="5"/>
            <a:endCxn id="19" idx="2"/>
          </p:cNvCxnSpPr>
          <p:nvPr/>
        </p:nvCxnSpPr>
        <p:spPr>
          <a:xfrm rot="16200000" flipH="1">
            <a:off x="1805069" y="5551427"/>
            <a:ext cx="886402" cy="11276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9" idx="6"/>
            <a:endCxn id="21" idx="2"/>
          </p:cNvCxnSpPr>
          <p:nvPr/>
        </p:nvCxnSpPr>
        <p:spPr>
          <a:xfrm flipV="1">
            <a:off x="2953995" y="6426003"/>
            <a:ext cx="2261016" cy="13244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6"/>
            <a:endCxn id="24" idx="2"/>
          </p:cNvCxnSpPr>
          <p:nvPr/>
        </p:nvCxnSpPr>
        <p:spPr>
          <a:xfrm>
            <a:off x="5366375" y="5517814"/>
            <a:ext cx="804126" cy="113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7"/>
            <a:endCxn id="24" idx="4"/>
          </p:cNvCxnSpPr>
          <p:nvPr/>
        </p:nvCxnSpPr>
        <p:spPr>
          <a:xfrm rot="5400000" flipH="1" flipV="1">
            <a:off x="5452023" y="5586402"/>
            <a:ext cx="673542" cy="9053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563328" y="555092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136533" y="603339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420342" y="5153583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398628" y="4907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913357" y="60617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700278" y="4859148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23262" y="5834724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543300" y="5981367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endParaRPr lang="en-CA" dirty="0"/>
          </a:p>
        </p:txBody>
      </p:sp>
      <p:sp>
        <p:nvSpPr>
          <p:cNvPr id="49" name="TextBox 48"/>
          <p:cNvSpPr txBox="1"/>
          <p:nvPr/>
        </p:nvSpPr>
        <p:spPr>
          <a:xfrm>
            <a:off x="2702625" y="6062032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u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05400" y="5909632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v</a:t>
            </a:r>
            <a:endParaRPr lang="en-CA" sz="2400" dirty="0">
              <a:solidFill>
                <a:srgbClr val="0000FF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959925" y="6419282"/>
            <a:ext cx="2261016" cy="132445"/>
          </a:xfrm>
          <a:prstGeom prst="line">
            <a:avLst/>
          </a:prstGeom>
          <a:ln w="762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416467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858310" y="59692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605892" y="5660949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427500" y="4876800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659642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159326" y="4790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2263389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114818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146212" y="58168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61" idx="7"/>
          </p:cNvCxnSpPr>
          <p:nvPr/>
        </p:nvCxnSpPr>
        <p:spPr>
          <a:xfrm rot="16200000" flipH="1">
            <a:off x="4524405" y="3223687"/>
            <a:ext cx="37843" cy="32202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419600" y="45162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25908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Claim: </a:t>
            </a:r>
            <a:r>
              <a:rPr lang="en-CA" sz="2400" dirty="0" smtClean="0"/>
              <a:t>When this algorithm adds an edge to 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, no cycle is created.</a:t>
            </a:r>
          </a:p>
          <a:p>
            <a:r>
              <a:rPr lang="en-CA" sz="2400" b="1" dirty="0" smtClean="0"/>
              <a:t>Proof: </a:t>
            </a:r>
            <a:r>
              <a:rPr lang="en-CA" sz="2400" dirty="0" smtClean="0"/>
              <a:t>Let </a:t>
            </a:r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/>
              <a:t> = {</a:t>
            </a:r>
            <a:r>
              <a:rPr lang="en-CA" sz="2400" dirty="0" err="1" smtClean="0">
                <a:solidFill>
                  <a:srgbClr val="0000FF"/>
                </a:solidFill>
              </a:rPr>
              <a:t>u</a:t>
            </a:r>
            <a:r>
              <a:rPr lang="en-CA" sz="2400" dirty="0" err="1" smtClean="0"/>
              <a:t>,</a:t>
            </a:r>
            <a:r>
              <a:rPr lang="en-CA" sz="24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}.</a:t>
            </a:r>
          </a:p>
          <a:p>
            <a:pPr>
              <a:buNone/>
            </a:pPr>
            <a:r>
              <a:rPr lang="en-CA" sz="2400" dirty="0" smtClean="0"/>
              <a:t>	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>
                <a:latin typeface="cmsy10"/>
              </a:rPr>
              <a:t>[</a:t>
            </a:r>
            <a:r>
              <a:rPr lang="en-CA" sz="2400" dirty="0" smtClean="0"/>
              <a:t>{</a:t>
            </a:r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/>
              <a:t>} contains a cycle </a:t>
            </a:r>
            <a:r>
              <a:rPr lang="en-CA" sz="2400" dirty="0" err="1" smtClean="0"/>
              <a:t>iff</a:t>
            </a:r>
            <a:r>
              <a:rPr lang="en-CA" sz="2400" dirty="0" smtClean="0"/>
              <a:t> there is a </a:t>
            </a:r>
            <a:r>
              <a:rPr lang="en-CA" sz="2400" b="1" dirty="0" smtClean="0">
                <a:solidFill>
                  <a:srgbClr val="00B050"/>
                </a:solidFill>
              </a:rPr>
              <a:t>path</a:t>
            </a:r>
            <a:r>
              <a:rPr lang="en-CA" sz="2400" dirty="0" smtClean="0"/>
              <a:t> from u to v in (V,T).</a:t>
            </a:r>
          </a:p>
          <a:p>
            <a:pPr>
              <a:buNone/>
            </a:pPr>
            <a:r>
              <a:rPr lang="en-CA" sz="2400" dirty="0" smtClean="0"/>
              <a:t>	Since </a:t>
            </a:r>
            <a:r>
              <a:rPr lang="en-CA" sz="2400" dirty="0" err="1" smtClean="0">
                <a:solidFill>
                  <a:srgbClr val="0000FF"/>
                </a:solidFill>
              </a:rPr>
              <a:t>e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i</a:t>
            </a:r>
            <a:r>
              <a:rPr lang="en-CA" sz="2400" dirty="0" smtClean="0"/>
              <a:t> only added when </a:t>
            </a:r>
            <a:r>
              <a:rPr lang="en-CA" sz="2400" dirty="0" smtClean="0">
                <a:solidFill>
                  <a:srgbClr val="0000FF"/>
                </a:solidFill>
              </a:rPr>
              <a:t>u</a:t>
            </a:r>
            <a:r>
              <a:rPr lang="en-CA" sz="2400" dirty="0" smtClean="0"/>
              <a:t> and </a:t>
            </a:r>
            <a:r>
              <a:rPr lang="en-CA" sz="2400" dirty="0" smtClean="0">
                <a:solidFill>
                  <a:srgbClr val="0000FF"/>
                </a:solidFill>
              </a:rPr>
              <a:t>v </a:t>
            </a:r>
            <a:r>
              <a:rPr lang="en-CA" sz="2400" dirty="0" smtClean="0"/>
              <a:t>are in different components, no such path exists.</a:t>
            </a:r>
          </a:p>
          <a:p>
            <a:pPr>
              <a:buNone/>
            </a:pPr>
            <a:r>
              <a:rPr lang="en-CA" sz="2400" dirty="0" smtClean="0"/>
              <a:t>	Therefore (V,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) is acyclic throughout the algorithm. 		</a:t>
            </a:r>
            <a:r>
              <a:rPr lang="en-CA" sz="2400" dirty="0" smtClean="0">
                <a:latin typeface="msam10"/>
              </a:rPr>
              <a:t>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90600" y="152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cxnSp>
        <p:nvCxnSpPr>
          <p:cNvPr id="7" name="Straight Connector 6"/>
          <p:cNvCxnSpPr>
            <a:stCxn id="32" idx="7"/>
            <a:endCxn id="17" idx="3"/>
          </p:cNvCxnSpPr>
          <p:nvPr/>
        </p:nvCxnSpPr>
        <p:spPr>
          <a:xfrm rot="5400000" flipH="1" flipV="1">
            <a:off x="1930420" y="4669253"/>
            <a:ext cx="656483" cy="11484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20" idx="1"/>
          </p:cNvCxnSpPr>
          <p:nvPr/>
        </p:nvCxnSpPr>
        <p:spPr>
          <a:xfrm>
            <a:off x="2953995" y="4865052"/>
            <a:ext cx="881670" cy="66881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2" idx="6"/>
            <a:endCxn id="18" idx="2"/>
          </p:cNvCxnSpPr>
          <p:nvPr/>
        </p:nvCxnSpPr>
        <p:spPr>
          <a:xfrm>
            <a:off x="1705233" y="5621876"/>
            <a:ext cx="1059555" cy="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9" idx="6"/>
            <a:endCxn id="20" idx="4"/>
          </p:cNvCxnSpPr>
          <p:nvPr/>
        </p:nvCxnSpPr>
        <p:spPr>
          <a:xfrm flipV="1">
            <a:off x="2953995" y="5654988"/>
            <a:ext cx="931841" cy="903460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0" idx="6"/>
            <a:endCxn id="22" idx="2"/>
          </p:cNvCxnSpPr>
          <p:nvPr/>
        </p:nvCxnSpPr>
        <p:spPr>
          <a:xfrm flipV="1">
            <a:off x="3956788" y="5517814"/>
            <a:ext cx="1267682" cy="66221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2" idx="7"/>
            <a:endCxn id="23" idx="1"/>
          </p:cNvCxnSpPr>
          <p:nvPr/>
        </p:nvCxnSpPr>
        <p:spPr>
          <a:xfrm rot="5400000" flipH="1" flipV="1">
            <a:off x="5442058" y="4756259"/>
            <a:ext cx="614919" cy="807849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1" idx="6"/>
            <a:endCxn id="25" idx="2"/>
          </p:cNvCxnSpPr>
          <p:nvPr/>
        </p:nvCxnSpPr>
        <p:spPr>
          <a:xfrm flipV="1">
            <a:off x="5356915" y="6303020"/>
            <a:ext cx="908189" cy="122983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3" idx="6"/>
            <a:endCxn id="26" idx="2"/>
          </p:cNvCxnSpPr>
          <p:nvPr/>
        </p:nvCxnSpPr>
        <p:spPr>
          <a:xfrm>
            <a:off x="6274565" y="4902895"/>
            <a:ext cx="898730" cy="643300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4" idx="6"/>
            <a:endCxn id="26" idx="2"/>
          </p:cNvCxnSpPr>
          <p:nvPr/>
        </p:nvCxnSpPr>
        <p:spPr>
          <a:xfrm flipV="1">
            <a:off x="6312407" y="5546195"/>
            <a:ext cx="860889" cy="8514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5" idx="6"/>
            <a:endCxn id="26" idx="3"/>
          </p:cNvCxnSpPr>
          <p:nvPr/>
        </p:nvCxnSpPr>
        <p:spPr>
          <a:xfrm flipV="1">
            <a:off x="6407009" y="5596366"/>
            <a:ext cx="787068" cy="706655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64788" y="5550924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812090" y="6487495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14883" y="551308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15010" y="6355051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224471" y="544686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32660" y="483194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0502" y="5560386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265104" y="6232068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73295" y="547524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8" idx="6"/>
            <a:endCxn id="20" idx="2"/>
          </p:cNvCxnSpPr>
          <p:nvPr/>
        </p:nvCxnSpPr>
        <p:spPr>
          <a:xfrm flipV="1">
            <a:off x="2906693" y="5584035"/>
            <a:ext cx="908191" cy="37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2" idx="5"/>
            <a:endCxn id="19" idx="2"/>
          </p:cNvCxnSpPr>
          <p:nvPr/>
        </p:nvCxnSpPr>
        <p:spPr>
          <a:xfrm rot="16200000" flipH="1">
            <a:off x="1805069" y="5551427"/>
            <a:ext cx="886402" cy="11276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9" idx="6"/>
            <a:endCxn id="21" idx="2"/>
          </p:cNvCxnSpPr>
          <p:nvPr/>
        </p:nvCxnSpPr>
        <p:spPr>
          <a:xfrm flipV="1">
            <a:off x="2953995" y="6426003"/>
            <a:ext cx="2261016" cy="132445"/>
          </a:xfrm>
          <a:prstGeom prst="line">
            <a:avLst/>
          </a:prstGeom>
          <a:ln w="76200">
            <a:solidFill>
              <a:srgbClr val="0000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6"/>
            <a:endCxn id="24" idx="2"/>
          </p:cNvCxnSpPr>
          <p:nvPr/>
        </p:nvCxnSpPr>
        <p:spPr>
          <a:xfrm>
            <a:off x="5366375" y="5517814"/>
            <a:ext cx="804126" cy="113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7"/>
            <a:endCxn id="24" idx="4"/>
          </p:cNvCxnSpPr>
          <p:nvPr/>
        </p:nvCxnSpPr>
        <p:spPr>
          <a:xfrm rot="5400000" flipH="1" flipV="1">
            <a:off x="5452023" y="5586402"/>
            <a:ext cx="673542" cy="9053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563328" y="555092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136533" y="603339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420342" y="5153583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398628" y="4907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913357" y="60617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700278" y="4859148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23262" y="5834724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543300" y="5981367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400" b="1" dirty="0" err="1" smtClean="0">
                <a:solidFill>
                  <a:srgbClr val="0000FF"/>
                </a:solidFill>
              </a:rPr>
              <a:t>e</a:t>
            </a:r>
            <a:r>
              <a:rPr lang="en-CA" sz="2400" b="1" baseline="-25000" dirty="0" err="1" smtClean="0">
                <a:solidFill>
                  <a:srgbClr val="0000FF"/>
                </a:solidFill>
              </a:rPr>
              <a:t>i</a:t>
            </a:r>
            <a:endParaRPr lang="en-CA" dirty="0"/>
          </a:p>
        </p:txBody>
      </p:sp>
      <p:sp>
        <p:nvSpPr>
          <p:cNvPr id="49" name="TextBox 48"/>
          <p:cNvSpPr txBox="1"/>
          <p:nvPr/>
        </p:nvSpPr>
        <p:spPr>
          <a:xfrm>
            <a:off x="2702625" y="6062032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u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05400" y="5909632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v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16467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858310" y="59692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605892" y="5660949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427500" y="4876800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59642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2159326" y="4790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263389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114818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146212" y="58168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cxnSp>
        <p:nvCxnSpPr>
          <p:cNvPr id="60" name="Straight Connector 59"/>
          <p:cNvCxnSpPr/>
          <p:nvPr/>
        </p:nvCxnSpPr>
        <p:spPr>
          <a:xfrm rot="16200000" flipH="1">
            <a:off x="4524405" y="3223687"/>
            <a:ext cx="37843" cy="32202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419600" y="45162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reeform 54"/>
          <p:cNvSpPr/>
          <p:nvPr/>
        </p:nvSpPr>
        <p:spPr>
          <a:xfrm>
            <a:off x="4898571" y="4710094"/>
            <a:ext cx="2776847" cy="2011339"/>
          </a:xfrm>
          <a:custGeom>
            <a:avLst/>
            <a:gdLst>
              <a:gd name="connsiteX0" fmla="*/ 1217221 w 2776847"/>
              <a:gd name="connsiteY0" fmla="*/ 15833 h 2319646"/>
              <a:gd name="connsiteX1" fmla="*/ 362198 w 2776847"/>
              <a:gd name="connsiteY1" fmla="*/ 193963 h 2319646"/>
              <a:gd name="connsiteX2" fmla="*/ 124691 w 2776847"/>
              <a:gd name="connsiteY2" fmla="*/ 894607 h 2319646"/>
              <a:gd name="connsiteX3" fmla="*/ 148442 w 2776847"/>
              <a:gd name="connsiteY3" fmla="*/ 1975262 h 2319646"/>
              <a:gd name="connsiteX4" fmla="*/ 1015341 w 2776847"/>
              <a:gd name="connsiteY4" fmla="*/ 2307771 h 2319646"/>
              <a:gd name="connsiteX5" fmla="*/ 2333502 w 2776847"/>
              <a:gd name="connsiteY5" fmla="*/ 1904010 h 2319646"/>
              <a:gd name="connsiteX6" fmla="*/ 2713512 w 2776847"/>
              <a:gd name="connsiteY6" fmla="*/ 894607 h 2319646"/>
              <a:gd name="connsiteX7" fmla="*/ 1953491 w 2776847"/>
              <a:gd name="connsiteY7" fmla="*/ 146462 h 2319646"/>
              <a:gd name="connsiteX8" fmla="*/ 1217221 w 2776847"/>
              <a:gd name="connsiteY8" fmla="*/ 15833 h 2319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76847" h="2319646">
                <a:moveTo>
                  <a:pt x="1217221" y="15833"/>
                </a:moveTo>
                <a:cubicBezTo>
                  <a:pt x="952006" y="23750"/>
                  <a:pt x="544286" y="47501"/>
                  <a:pt x="362198" y="193963"/>
                </a:cubicBezTo>
                <a:cubicBezTo>
                  <a:pt x="180110" y="340425"/>
                  <a:pt x="160317" y="597724"/>
                  <a:pt x="124691" y="894607"/>
                </a:cubicBezTo>
                <a:cubicBezTo>
                  <a:pt x="89065" y="1191490"/>
                  <a:pt x="0" y="1739735"/>
                  <a:pt x="148442" y="1975262"/>
                </a:cubicBezTo>
                <a:cubicBezTo>
                  <a:pt x="296884" y="2210789"/>
                  <a:pt x="651164" y="2319646"/>
                  <a:pt x="1015341" y="2307771"/>
                </a:cubicBezTo>
                <a:cubicBezTo>
                  <a:pt x="1379518" y="2295896"/>
                  <a:pt x="2050474" y="2139537"/>
                  <a:pt x="2333502" y="1904010"/>
                </a:cubicBezTo>
                <a:cubicBezTo>
                  <a:pt x="2616530" y="1668483"/>
                  <a:pt x="2776847" y="1187532"/>
                  <a:pt x="2713512" y="894607"/>
                </a:cubicBezTo>
                <a:cubicBezTo>
                  <a:pt x="2650177" y="601682"/>
                  <a:pt x="2200893" y="292924"/>
                  <a:pt x="1953491" y="146462"/>
                </a:cubicBezTo>
                <a:cubicBezTo>
                  <a:pt x="1706089" y="0"/>
                  <a:pt x="1482436" y="7916"/>
                  <a:pt x="1217221" y="15833"/>
                </a:cubicBezTo>
                <a:close/>
              </a:path>
            </a:pathLst>
          </a:custGeom>
          <a:solidFill>
            <a:srgbClr val="7030A0">
              <a:alpha val="21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Freeform 55"/>
          <p:cNvSpPr/>
          <p:nvPr/>
        </p:nvSpPr>
        <p:spPr>
          <a:xfrm>
            <a:off x="908463" y="4700650"/>
            <a:ext cx="3376550" cy="2169226"/>
          </a:xfrm>
          <a:custGeom>
            <a:avLst/>
            <a:gdLst>
              <a:gd name="connsiteX0" fmla="*/ 1763485 w 3376550"/>
              <a:gd name="connsiteY0" fmla="*/ 37605 h 2501735"/>
              <a:gd name="connsiteX1" fmla="*/ 409698 w 3376550"/>
              <a:gd name="connsiteY1" fmla="*/ 548244 h 2501735"/>
              <a:gd name="connsiteX2" fmla="*/ 148441 w 3376550"/>
              <a:gd name="connsiteY2" fmla="*/ 1403267 h 2501735"/>
              <a:gd name="connsiteX3" fmla="*/ 1300347 w 3376550"/>
              <a:gd name="connsiteY3" fmla="*/ 2270166 h 2501735"/>
              <a:gd name="connsiteX4" fmla="*/ 2476005 w 3376550"/>
              <a:gd name="connsiteY4" fmla="*/ 2341418 h 2501735"/>
              <a:gd name="connsiteX5" fmla="*/ 3319153 w 3376550"/>
              <a:gd name="connsiteY5" fmla="*/ 1308265 h 2501735"/>
              <a:gd name="connsiteX6" fmla="*/ 2820389 w 3376550"/>
              <a:gd name="connsiteY6" fmla="*/ 322613 h 2501735"/>
              <a:gd name="connsiteX7" fmla="*/ 1763485 w 3376550"/>
              <a:gd name="connsiteY7" fmla="*/ 37605 h 2501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76550" h="2501735">
                <a:moveTo>
                  <a:pt x="1763485" y="37605"/>
                </a:moveTo>
                <a:cubicBezTo>
                  <a:pt x="1361703" y="75210"/>
                  <a:pt x="678872" y="320634"/>
                  <a:pt x="409698" y="548244"/>
                </a:cubicBezTo>
                <a:cubicBezTo>
                  <a:pt x="140524" y="775854"/>
                  <a:pt x="0" y="1116280"/>
                  <a:pt x="148441" y="1403267"/>
                </a:cubicBezTo>
                <a:cubicBezTo>
                  <a:pt x="296882" y="1690254"/>
                  <a:pt x="912420" y="2113808"/>
                  <a:pt x="1300347" y="2270166"/>
                </a:cubicBezTo>
                <a:cubicBezTo>
                  <a:pt x="1688274" y="2426525"/>
                  <a:pt x="2139537" y="2501735"/>
                  <a:pt x="2476005" y="2341418"/>
                </a:cubicBezTo>
                <a:cubicBezTo>
                  <a:pt x="2812473" y="2181101"/>
                  <a:pt x="3261756" y="1644732"/>
                  <a:pt x="3319153" y="1308265"/>
                </a:cubicBezTo>
                <a:cubicBezTo>
                  <a:pt x="3376550" y="971798"/>
                  <a:pt x="3083625" y="534390"/>
                  <a:pt x="2820389" y="322613"/>
                </a:cubicBezTo>
                <a:cubicBezTo>
                  <a:pt x="2557153" y="110836"/>
                  <a:pt x="2165267" y="0"/>
                  <a:pt x="1763485" y="37605"/>
                </a:cubicBezTo>
                <a:close/>
              </a:path>
            </a:pathLst>
          </a:custGeom>
          <a:solidFill>
            <a:srgbClr val="7030A0">
              <a:alpha val="21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0"/>
            <a:ext cx="8839200" cy="4724400"/>
          </a:xfrm>
        </p:spPr>
        <p:txBody>
          <a:bodyPr>
            <a:normAutofit/>
          </a:bodyPr>
          <a:lstStyle/>
          <a:p>
            <a:r>
              <a:rPr lang="en-CA" sz="2400" b="1" dirty="0" smtClean="0"/>
              <a:t>Claim: </a:t>
            </a:r>
            <a:r>
              <a:rPr lang="en-CA" sz="2400" dirty="0" smtClean="0"/>
              <a:t>At the end of the algorithm, 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 is connected.</a:t>
            </a:r>
          </a:p>
          <a:p>
            <a:r>
              <a:rPr lang="en-CA" sz="2400" b="1" dirty="0" smtClean="0"/>
              <a:t>Proof: </a:t>
            </a:r>
            <a:r>
              <a:rPr lang="en-CA" sz="2400" dirty="0" smtClean="0"/>
              <a:t>Suppose not.</a:t>
            </a:r>
          </a:p>
          <a:p>
            <a:pPr>
              <a:buNone/>
            </a:pPr>
            <a:r>
              <a:rPr lang="en-CA" sz="2400" dirty="0" smtClean="0"/>
              <a:t>	Then there are vertices </a:t>
            </a:r>
            <a:r>
              <a:rPr lang="en-CA" sz="2400" dirty="0" smtClean="0">
                <a:solidFill>
                  <a:srgbClr val="0000FF"/>
                </a:solidFill>
              </a:rPr>
              <a:t>u</a:t>
            </a:r>
            <a:r>
              <a:rPr lang="en-CA" sz="2400" dirty="0" smtClean="0"/>
              <a:t> and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in different </a:t>
            </a:r>
            <a:r>
              <a:rPr lang="en-CA" sz="2400" dirty="0" smtClean="0">
                <a:solidFill>
                  <a:srgbClr val="7030A0"/>
                </a:solidFill>
              </a:rPr>
              <a:t>components</a:t>
            </a:r>
            <a:r>
              <a:rPr lang="en-CA" sz="2400" dirty="0" smtClean="0"/>
              <a:t> of (V,</a:t>
            </a:r>
            <a:r>
              <a:rPr lang="en-CA" sz="2400" dirty="0" smtClean="0">
                <a:solidFill>
                  <a:srgbClr val="FF0000"/>
                </a:solidFill>
              </a:rPr>
              <a:t>T</a:t>
            </a:r>
            <a:r>
              <a:rPr lang="en-CA" sz="2400" dirty="0" smtClean="0"/>
              <a:t>).</a:t>
            </a:r>
          </a:p>
          <a:p>
            <a:pPr>
              <a:buNone/>
            </a:pPr>
            <a:r>
              <a:rPr lang="en-CA" sz="2400" dirty="0" smtClean="0"/>
              <a:t>	</a:t>
            </a:r>
            <a:endParaRPr lang="en-CA" sz="2400" dirty="0" smtClean="0">
              <a:latin typeface="msam1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52400"/>
            <a:ext cx="7162800" cy="1938992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CA" sz="2400" dirty="0" smtClean="0"/>
              <a:t>Order E as (e</a:t>
            </a:r>
            <a:r>
              <a:rPr lang="en-CA" sz="2400" baseline="-25000" dirty="0" smtClean="0"/>
              <a:t>1</a:t>
            </a:r>
            <a:r>
              <a:rPr lang="en-CA" sz="2400" dirty="0" smtClean="0"/>
              <a:t>, ...,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m</a:t>
            </a:r>
            <a:r>
              <a:rPr lang="en-CA" sz="2400" dirty="0" smtClean="0"/>
              <a:t>), where w</a:t>
            </a:r>
            <a:r>
              <a:rPr lang="en-CA" sz="2400" baseline="-25000" dirty="0" smtClean="0"/>
              <a:t>e1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w</a:t>
            </a:r>
            <a:r>
              <a:rPr lang="en-CA" sz="2400" baseline="-25000" dirty="0" smtClean="0"/>
              <a:t>e2</a:t>
            </a:r>
            <a:r>
              <a:rPr lang="en-CA" sz="2400" dirty="0" smtClean="0"/>
              <a:t>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... </a:t>
            </a:r>
            <a:r>
              <a:rPr lang="en-CA" sz="2400" dirty="0" smtClean="0">
                <a:latin typeface="cmsy10"/>
              </a:rPr>
              <a:t>¸</a:t>
            </a:r>
            <a:r>
              <a:rPr lang="en-CA" sz="2400" dirty="0" smtClean="0"/>
              <a:t> </a:t>
            </a:r>
            <a:r>
              <a:rPr lang="en-CA" sz="2400" dirty="0" err="1" smtClean="0"/>
              <a:t>w</a:t>
            </a:r>
            <a:r>
              <a:rPr lang="en-CA" sz="2400" baseline="-25000" dirty="0" err="1" smtClean="0"/>
              <a:t>em</a:t>
            </a:r>
            <a:endParaRPr lang="en-CA" sz="2400" baseline="-250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Initially T = </a:t>
            </a:r>
            <a:r>
              <a:rPr lang="en-CA" sz="2400" dirty="0" smtClean="0">
                <a:latin typeface="cmsy10"/>
              </a:rPr>
              <a:t>;</a:t>
            </a:r>
            <a:endParaRPr lang="en-CA" sz="2400" dirty="0" smtClean="0"/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For </a:t>
            </a:r>
            <a:r>
              <a:rPr lang="en-CA" sz="2400" dirty="0" err="1" smtClean="0"/>
              <a:t>i</a:t>
            </a:r>
            <a:r>
              <a:rPr lang="en-CA" sz="2400" dirty="0" smtClean="0"/>
              <a:t>=1,...,m</a:t>
            </a:r>
          </a:p>
          <a:p>
            <a:pPr>
              <a:tabLst>
                <a:tab pos="355600" algn="l"/>
              </a:tabLst>
            </a:pPr>
            <a:r>
              <a:rPr lang="en-CA" sz="2400" dirty="0" smtClean="0"/>
              <a:t>	If the ends of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are in different components of (V,T)</a:t>
            </a:r>
          </a:p>
          <a:p>
            <a:pPr>
              <a:tabLst>
                <a:tab pos="355600" algn="l"/>
                <a:tab pos="712788" algn="l"/>
              </a:tabLst>
            </a:pPr>
            <a:r>
              <a:rPr lang="en-CA" sz="2400" dirty="0" smtClean="0"/>
              <a:t>		Add </a:t>
            </a:r>
            <a:r>
              <a:rPr lang="en-CA" sz="2400" dirty="0" err="1" smtClean="0"/>
              <a:t>e</a:t>
            </a:r>
            <a:r>
              <a:rPr lang="en-CA" sz="2400" baseline="-25000" dirty="0" err="1" smtClean="0"/>
              <a:t>i</a:t>
            </a:r>
            <a:r>
              <a:rPr lang="en-CA" sz="2400" dirty="0" smtClean="0"/>
              <a:t> to T</a:t>
            </a:r>
            <a:endParaRPr lang="en-CA" sz="2400" dirty="0"/>
          </a:p>
        </p:txBody>
      </p:sp>
      <p:cxnSp>
        <p:nvCxnSpPr>
          <p:cNvPr id="7" name="Straight Connector 6"/>
          <p:cNvCxnSpPr>
            <a:stCxn id="32" idx="7"/>
            <a:endCxn id="17" idx="3"/>
          </p:cNvCxnSpPr>
          <p:nvPr/>
        </p:nvCxnSpPr>
        <p:spPr>
          <a:xfrm rot="5400000" flipH="1" flipV="1">
            <a:off x="1930420" y="4669253"/>
            <a:ext cx="656483" cy="114842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20" idx="1"/>
          </p:cNvCxnSpPr>
          <p:nvPr/>
        </p:nvCxnSpPr>
        <p:spPr>
          <a:xfrm>
            <a:off x="2953995" y="4865052"/>
            <a:ext cx="881670" cy="66881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2" idx="6"/>
            <a:endCxn id="18" idx="2"/>
          </p:cNvCxnSpPr>
          <p:nvPr/>
        </p:nvCxnSpPr>
        <p:spPr>
          <a:xfrm>
            <a:off x="1705233" y="5621876"/>
            <a:ext cx="1059555" cy="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9" idx="6"/>
            <a:endCxn id="20" idx="4"/>
          </p:cNvCxnSpPr>
          <p:nvPr/>
        </p:nvCxnSpPr>
        <p:spPr>
          <a:xfrm flipV="1">
            <a:off x="2953995" y="5654988"/>
            <a:ext cx="931841" cy="90346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0" idx="6"/>
            <a:endCxn id="22" idx="2"/>
          </p:cNvCxnSpPr>
          <p:nvPr/>
        </p:nvCxnSpPr>
        <p:spPr>
          <a:xfrm flipV="1">
            <a:off x="3956788" y="5517814"/>
            <a:ext cx="1267682" cy="662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2" idx="7"/>
            <a:endCxn id="23" idx="1"/>
          </p:cNvCxnSpPr>
          <p:nvPr/>
        </p:nvCxnSpPr>
        <p:spPr>
          <a:xfrm rot="5400000" flipH="1" flipV="1">
            <a:off x="5442058" y="4756259"/>
            <a:ext cx="614919" cy="80784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21" idx="6"/>
            <a:endCxn id="25" idx="2"/>
          </p:cNvCxnSpPr>
          <p:nvPr/>
        </p:nvCxnSpPr>
        <p:spPr>
          <a:xfrm flipV="1">
            <a:off x="5356915" y="6303020"/>
            <a:ext cx="908189" cy="12298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3" idx="6"/>
            <a:endCxn id="26" idx="2"/>
          </p:cNvCxnSpPr>
          <p:nvPr/>
        </p:nvCxnSpPr>
        <p:spPr>
          <a:xfrm>
            <a:off x="6274565" y="4902895"/>
            <a:ext cx="898730" cy="64330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4" idx="6"/>
            <a:endCxn id="26" idx="2"/>
          </p:cNvCxnSpPr>
          <p:nvPr/>
        </p:nvCxnSpPr>
        <p:spPr>
          <a:xfrm flipV="1">
            <a:off x="6312407" y="5546195"/>
            <a:ext cx="860889" cy="85143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5" idx="6"/>
            <a:endCxn id="26" idx="3"/>
          </p:cNvCxnSpPr>
          <p:nvPr/>
        </p:nvCxnSpPr>
        <p:spPr>
          <a:xfrm flipV="1">
            <a:off x="6407009" y="5596366"/>
            <a:ext cx="787068" cy="706655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812090" y="4794099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764788" y="5550924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812090" y="6487495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14883" y="551308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215010" y="6355051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224471" y="544686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132660" y="4831942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170502" y="5560386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265104" y="6232068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173295" y="547524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8" idx="6"/>
            <a:endCxn id="20" idx="2"/>
          </p:cNvCxnSpPr>
          <p:nvPr/>
        </p:nvCxnSpPr>
        <p:spPr>
          <a:xfrm flipV="1">
            <a:off x="2906693" y="5584035"/>
            <a:ext cx="908191" cy="3784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2" idx="5"/>
            <a:endCxn id="19" idx="2"/>
          </p:cNvCxnSpPr>
          <p:nvPr/>
        </p:nvCxnSpPr>
        <p:spPr>
          <a:xfrm rot="16200000" flipH="1">
            <a:off x="1805069" y="5551427"/>
            <a:ext cx="886402" cy="112763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9" idx="6"/>
            <a:endCxn id="21" idx="2"/>
          </p:cNvCxnSpPr>
          <p:nvPr/>
        </p:nvCxnSpPr>
        <p:spPr>
          <a:xfrm flipV="1">
            <a:off x="2953995" y="6426003"/>
            <a:ext cx="2261016" cy="13244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2" idx="6"/>
            <a:endCxn id="24" idx="2"/>
          </p:cNvCxnSpPr>
          <p:nvPr/>
        </p:nvCxnSpPr>
        <p:spPr>
          <a:xfrm>
            <a:off x="5366375" y="5517814"/>
            <a:ext cx="804126" cy="11352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1" idx="7"/>
            <a:endCxn id="24" idx="4"/>
          </p:cNvCxnSpPr>
          <p:nvPr/>
        </p:nvCxnSpPr>
        <p:spPr>
          <a:xfrm rot="5400000" flipH="1" flipV="1">
            <a:off x="5452023" y="5586402"/>
            <a:ext cx="673542" cy="90532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563328" y="5550923"/>
            <a:ext cx="141905" cy="141905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136533" y="603339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420342" y="5153583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398628" y="4907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913357" y="60617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700278" y="4859148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823262" y="5834724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1190500" y="535775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u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05400" y="5029200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0000FF"/>
                </a:solidFill>
              </a:rPr>
              <a:t>v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416467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858310" y="59692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605892" y="5660949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427500" y="4876800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659642" y="5244696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2159326" y="4790615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263389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114818" y="5258445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146212" y="5816841"/>
            <a:ext cx="290274" cy="355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cxnSp>
        <p:nvCxnSpPr>
          <p:cNvPr id="66" name="Straight Connector 65"/>
          <p:cNvCxnSpPr/>
          <p:nvPr/>
        </p:nvCxnSpPr>
        <p:spPr>
          <a:xfrm rot="16200000" flipH="1">
            <a:off x="4524405" y="3223687"/>
            <a:ext cx="37843" cy="322022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419600" y="4516272"/>
            <a:ext cx="290274" cy="355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2" grpId="0" animBg="1"/>
      <p:bldP spid="34" grpId="0"/>
      <p:bldP spid="35" grpId="0"/>
      <p:bldP spid="36" grpId="0"/>
      <p:bldP spid="37" grpId="0"/>
      <p:bldP spid="40" grpId="0"/>
      <p:bldP spid="42" grpId="0"/>
      <p:bldP spid="49" grpId="0"/>
      <p:bldP spid="50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mallsum{j=1}{\kappa} |B \cap C_j|&#10;= |B \cap C|&#10;&lt; n - \kappa = \smallsum{j=1}{\kappa} (|V_j|-1)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22"/>
  <p:tag name="PICTUREFILESIZE" val="1367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n - \kappa = \smallsum{j=1}{\kappa} (|V_j|-1)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02"/>
  <p:tag name="PICTUREFILESIZE" val="68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mallsum{C \ni e}{} \, y_C =w_{e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64"/>
  <p:tag name="PICTUREFILESIZE" val="460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x(E) &amp;~=~ n-1 \\&#10;x(C) &amp;~\leq~ n - \kappa(C) ~~\forall C \subsetneq E \\&#10;x &amp;~\geq~ 0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2"/>
  <p:tag name="PICTUREFILESIZE" val="1380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x(E) &amp;~=~ n-1 \\&#10;x(C) &amp;~\leq~ n - \kappa(C) ~~\forall C \subsetneq E \\&#10;x &amp;~\geq~ 0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2"/>
  <p:tag name="PICTUREFILESIZE" val="1380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C \subseteq E} (n - \kappa(C)) y_C}&#10;&amp; \sum_{C \ni e} y_C &amp;\geq w_e &amp;\forall e \in E \\&#10;&amp; y_C &amp;\geq 0 &amp;\forall C \subsetneq E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2"/>
  <p:tag name="PICTUREFILESIZE" val="2367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ax}{ w \transpose x}&#10;&amp;x(E) &amp;= n-1 \\&#10;&amp;x(C) &amp;\leq n - \kappa(C) ~~\forall C \subsetneq E \\&#10;&amp;x &amp;\geq 0&#10;\end{LPmax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2"/>
  <p:tag name="PICTUREFILESIZE" val="1879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C \subseteq E} (n - \kappa(C)) y_C}&#10;&amp; \sum_{C \ni e} y_C &amp;\geq w_e &amp;\forall e \in E \\&#10;&amp; y_C &amp;\geq 0 &amp;\forall C \subsetneq E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2"/>
  <p:tag name="PICTUREFILESIZE" val="2367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\text{(CS1)~~ For all $e \in E$, }~~ &amp;x_e &gt; 0  ~~\implies~~  \sum_{C \ni e} y_C = w_e \\&#10;\text{(CS2)~~ For all $C \subsetneq E$, }~~ &amp;y_C &gt; 0  ~~\implies~~  x(C) = n - \kappa(C)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52"/>
  <p:tag name="PICTUREFILESIZE" val="2918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sum_{C \ni e_i} y_C = \sum_{k=i}^m y_{R_i} = \sum_{k=i}^m (w_{e_i} - w_{e_{i+1}}) = w_{e_i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87"/>
  <p:tag name="PICTUREFILESIZE" val="143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12211</TotalTime>
  <Words>1064</Words>
  <Application>Microsoft Office PowerPoint</Application>
  <PresentationFormat>On-screen Show (4:3)</PresentationFormat>
  <Paragraphs>324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Office Theme</vt:lpstr>
      <vt:lpstr>C&amp;O 355 Mathematical Programming Fall 2010 Lecture 22</vt:lpstr>
      <vt:lpstr>Topics</vt:lpstr>
      <vt:lpstr>Review of Lecture 21</vt:lpstr>
      <vt:lpstr>How to solve combinatorial IPs? (From Lecture 17)</vt:lpstr>
      <vt:lpstr>Kruskal’s Algorithm</vt:lpstr>
      <vt:lpstr>Kruskal’s Algorithm</vt:lpstr>
      <vt:lpstr>Slide 7</vt:lpstr>
      <vt:lpstr>Slide 8</vt:lpstr>
      <vt:lpstr>Slide 9</vt:lpstr>
      <vt:lpstr>Slide 10</vt:lpstr>
      <vt:lpstr>Our Analysis So Far</vt:lpstr>
      <vt:lpstr>Main Theorem</vt:lpstr>
      <vt:lpstr>Optimal LP Solutions</vt:lpstr>
      <vt:lpstr>Complementary Slackness Conditions (From Lecture 5)</vt:lpstr>
      <vt:lpstr>Complementary Slackness</vt:lpstr>
      <vt:lpstr>“Primal-Dual” Kruskal Algorithm</vt:lpstr>
      <vt:lpstr>Slide 17</vt:lpstr>
      <vt:lpstr>Slide 18</vt:lpstr>
      <vt:lpstr>Vertices of the Spanning Tree Polytope</vt:lpstr>
      <vt:lpstr>What’s Next?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785</cp:revision>
  <dcterms:created xsi:type="dcterms:W3CDTF">2009-09-16T13:05:29Z</dcterms:created>
  <dcterms:modified xsi:type="dcterms:W3CDTF">2010-11-25T17:14:27Z</dcterms:modified>
</cp:coreProperties>
</file>