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442" r:id="rId2"/>
    <p:sldId id="443" r:id="rId3"/>
    <p:sldId id="444" r:id="rId4"/>
    <p:sldId id="463" r:id="rId5"/>
    <p:sldId id="462" r:id="rId6"/>
    <p:sldId id="445" r:id="rId7"/>
    <p:sldId id="446" r:id="rId8"/>
    <p:sldId id="447" r:id="rId9"/>
    <p:sldId id="448" r:id="rId10"/>
    <p:sldId id="464" r:id="rId11"/>
    <p:sldId id="450" r:id="rId12"/>
    <p:sldId id="453" r:id="rId13"/>
    <p:sldId id="454" r:id="rId14"/>
    <p:sldId id="455" r:id="rId15"/>
    <p:sldId id="452" r:id="rId16"/>
    <p:sldId id="458" r:id="rId17"/>
    <p:sldId id="457" r:id="rId18"/>
    <p:sldId id="459" r:id="rId19"/>
    <p:sldId id="460" r:id="rId20"/>
    <p:sldId id="461" r:id="rId21"/>
  </p:sldIdLst>
  <p:sldSz cx="9144000" cy="6858000" type="screen4x3"/>
  <p:notesSz cx="6858000" cy="9144000"/>
  <p:embeddedFontLst>
    <p:embeddedFont>
      <p:font typeface="Calibri" pitchFamily="34" charset="0"/>
      <p:regular r:id="rId23"/>
      <p:bold r:id="rId24"/>
      <p:italic r:id="rId25"/>
      <p:boldItalic r:id="rId26"/>
    </p:embeddedFont>
    <p:embeddedFont>
      <p:font typeface="CMR10" pitchFamily="34" charset="0"/>
      <p:regular r:id="rId27"/>
    </p:embeddedFont>
    <p:embeddedFont>
      <p:font typeface="CMMI10" pitchFamily="34" charset="0"/>
      <p:regular r:id="rId28"/>
    </p:embeddedFont>
    <p:embeddedFont>
      <p:font typeface="CMSY10ORIG" pitchFamily="34" charset="0"/>
      <p:regular r:id="rId29"/>
    </p:embeddedFont>
    <p:embeddedFont>
      <p:font typeface="CMSS8" pitchFamily="34" charset="0"/>
      <p:regular r:id="rId30"/>
    </p:embeddedFont>
    <p:embeddedFont>
      <p:font typeface="CMMI7" pitchFamily="34" charset="0"/>
      <p:regular r:id="rId31"/>
    </p:embeddedFont>
    <p:embeddedFont>
      <p:font typeface="CMEX10" pitchFamily="34" charset="0"/>
      <p:regular r:id="rId32"/>
    </p:embeddedFont>
    <p:embeddedFont>
      <p:font typeface="CMR7" pitchFamily="34" charset="0"/>
      <p:regular r:id="rId33"/>
    </p:embeddedFont>
    <p:embeddedFont>
      <p:font typeface="MSBM10" pitchFamily="34" charset="0"/>
      <p:regular r:id="rId34"/>
    </p:embeddedFont>
    <p:embeddedFont>
      <p:font typeface="CMSY7" pitchFamily="34" charset="0"/>
      <p:regular r:id="rId35"/>
    </p:embeddedFont>
    <p:embeddedFont>
      <p:font typeface="CMMI5" pitchFamily="34" charset="0"/>
      <p:regular r:id="rId36"/>
    </p:embeddedFont>
    <p:embeddedFont>
      <p:font typeface="cmsy10" pitchFamily="34" charset="0"/>
      <p:regular r:id="rId37"/>
    </p:embeddedFont>
    <p:embeddedFont>
      <p:font typeface="msam10" pitchFamily="34" charset="0"/>
      <p:regular r:id="rId38"/>
    </p:embeddedFont>
  </p:embeddedFontLst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  <a:srgbClr val="FF3300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440" autoAdjust="0"/>
  </p:normalViewPr>
  <p:slideViewPr>
    <p:cSldViewPr>
      <p:cViewPr>
        <p:scale>
          <a:sx n="80" d="100"/>
          <a:sy n="80" d="100"/>
        </p:scale>
        <p:origin x="-93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font" Target="fonts/font15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&lt;== direction: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Suppose z is infeasible. i.e., there exists C 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s.t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z(C) &gt; n - kappa(C).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Recall: connected components of C are (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Vi,Ci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our first claim, some connected component (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Vi,Ci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has z(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&gt; |Vi|-1.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z(E[Vi]) &gt;= z(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&gt; |Vi|-1.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 S = Vi and let E[S] = { edges with both endpoints in S }. So z(E[S]) &gt; |S|-1.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Consider the cut in D given by U = {s} u S u { 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u_e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e in E[S] }.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capacity of this cut is: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|S| + sum_{ e in E \ E[S] } 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z_e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|S| + z(E) - z(E[S]) = |S| + n-1 - z(E[S]) &lt; n.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S is non-empty, this cuts at least one blue edge.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CA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==&gt; direction: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Suppose there is a min cut delta^+(U) of value &lt; n  (and it's not the cut of just black edges).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 S = U n V. (i.e., the vertices of the original graph that are in U).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u_{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v,w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 in U then clearly v in U because the arc (u_{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v,w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},v) has infinity capacity. Same for w.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e not in E[S], then we cannot have e in U, otherwise the cut would have infinite capacity.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the capacity is |S| + sum_{e not in E[S]} </a:t>
            </a:r>
            <a:r>
              <a:rPr lang="en-C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z_e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|S| + z(E) - z(E[S]).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this is &lt; n, and since z(E) = n-1, we get z(E[S]) &gt; |S|-1, so z is infeasible.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dirty="0" smtClean="0"/>
              <a:t>Lecture 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546"/>
            <a:ext cx="8229600" cy="922946"/>
          </a:xfrm>
        </p:spPr>
        <p:txBody>
          <a:bodyPr>
            <a:normAutofit/>
          </a:bodyPr>
          <a:lstStyle/>
          <a:p>
            <a:r>
              <a:rPr lang="en-CA" sz="4000" dirty="0" smtClean="0"/>
              <a:t>“Polynomial Time”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9684"/>
            <a:ext cx="8458200" cy="573351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There are many algorithms for finding</a:t>
            </a:r>
            <a:br>
              <a:rPr lang="en-CA" sz="2800" dirty="0" smtClean="0"/>
            </a:br>
            <a:r>
              <a:rPr lang="en-CA" sz="2800" dirty="0" smtClean="0"/>
              <a:t>maximum weight spanning trees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r>
              <a:rPr lang="en-CA" sz="2800" dirty="0" smtClean="0"/>
              <a:t>Our algorithm has running time something like O(m</a:t>
            </a:r>
            <a:r>
              <a:rPr lang="en-CA" sz="2800" baseline="30000" dirty="0" smtClean="0"/>
              <a:t>12</a:t>
            </a:r>
            <a:r>
              <a:rPr lang="en-CA" sz="2800" dirty="0" smtClean="0"/>
              <a:t>)</a:t>
            </a:r>
          </a:p>
          <a:p>
            <a:r>
              <a:rPr lang="en-CA" sz="2800" dirty="0" smtClean="0"/>
              <a:t>Hopelessly impractical! But illustrates important ideas.</a:t>
            </a:r>
            <a:endParaRPr lang="en-CA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1886484"/>
          <a:ext cx="586740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52800"/>
                <a:gridCol w="2514600"/>
              </a:tblGrid>
              <a:tr h="441960">
                <a:tc>
                  <a:txBody>
                    <a:bodyPr/>
                    <a:lstStyle/>
                    <a:p>
                      <a:r>
                        <a:rPr lang="en-CA" dirty="0" smtClean="0"/>
                        <a:t>Name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Running Time</a:t>
                      </a:r>
                      <a:endParaRPr lang="en-CA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smtClean="0"/>
                        <a:t>Prim’s Algorithm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O(m log n)</a:t>
                      </a:r>
                      <a:endParaRPr lang="en-CA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Kruskal’s</a:t>
                      </a:r>
                      <a:r>
                        <a:rPr lang="en-CA" dirty="0" smtClean="0"/>
                        <a:t> Algorithm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O(m log n)</a:t>
                      </a:r>
                      <a:endParaRPr lang="en-CA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smtClean="0"/>
                        <a:t>...with fancy data structures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O(m + n log n)</a:t>
                      </a:r>
                      <a:endParaRPr lang="en-CA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smtClean="0"/>
                        <a:t>...even fancier data structures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O(m </a:t>
                      </a:r>
                      <a:r>
                        <a:rPr lang="en-CA" dirty="0" smtClean="0">
                          <a:latin typeface="cmmi10"/>
                        </a:rPr>
                        <a:t>®</a:t>
                      </a:r>
                      <a:r>
                        <a:rPr lang="en-CA" dirty="0" smtClean="0"/>
                        <a:t>(</a:t>
                      </a:r>
                      <a:r>
                        <a:rPr lang="en-CA" dirty="0" err="1" smtClean="0"/>
                        <a:t>m,n</a:t>
                      </a:r>
                      <a:r>
                        <a:rPr lang="en-CA" dirty="0" smtClean="0"/>
                        <a:t>))</a:t>
                      </a: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Karger</a:t>
                      </a:r>
                      <a:r>
                        <a:rPr lang="en-CA" dirty="0" smtClean="0"/>
                        <a:t>-Klein-</a:t>
                      </a:r>
                      <a:r>
                        <a:rPr lang="en-CA" dirty="0" err="1" smtClean="0"/>
                        <a:t>Tarjan</a:t>
                      </a:r>
                      <a:r>
                        <a:rPr lang="en-CA" dirty="0" smtClean="0"/>
                        <a:t> </a:t>
                      </a:r>
                      <a:r>
                        <a:rPr lang="en-CA" baseline="0" dirty="0" smtClean="0"/>
                        <a:t>Algorithm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O(m)   </a:t>
                      </a:r>
                      <a:r>
                        <a:rPr lang="en-CA" sz="1200" dirty="0" smtClean="0"/>
                        <a:t>(randomized)</a:t>
                      </a:r>
                      <a:endParaRPr lang="en-CA" dirty="0" smtClean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Pettie-Ramachandaran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baseline="0" dirty="0" smtClean="0"/>
                        <a:t>Algorithm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Optimal </a:t>
                      </a:r>
                      <a:r>
                        <a:rPr lang="en-CA" dirty="0" err="1" smtClean="0"/>
                        <a:t>determistic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smtClean="0"/>
                        <a:t>alg</a:t>
                      </a:r>
                      <a:r>
                        <a:rPr lang="en-CA" dirty="0" smtClean="0"/>
                        <a:t>,</a:t>
                      </a:r>
                      <a:br>
                        <a:rPr lang="en-CA" dirty="0" smtClean="0"/>
                      </a:br>
                      <a:r>
                        <a:rPr lang="en-CA" dirty="0" smtClean="0"/>
                        <a:t>but runtime is unknown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125"/>
            <a:ext cx="8229600" cy="844043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Ellipsoid Method for Solving LPs</a:t>
            </a:r>
            <a:br>
              <a:rPr lang="en-US" sz="4000" dirty="0" smtClean="0"/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(from Lecture 8)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285" y="835743"/>
            <a:ext cx="8579795" cy="63319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Ellipsoid method can </a:t>
            </a:r>
            <a:r>
              <a:rPr lang="en-US" sz="2800" dirty="0" smtClean="0">
                <a:solidFill>
                  <a:srgbClr val="FF0000"/>
                </a:solidFill>
              </a:rPr>
              <a:t>find a feasible point</a:t>
            </a:r>
            <a:r>
              <a:rPr lang="en-US" sz="2800" dirty="0" smtClean="0"/>
              <a:t> in P</a:t>
            </a:r>
            <a:br>
              <a:rPr lang="en-US" sz="2800" dirty="0" smtClean="0"/>
            </a:br>
            <a:r>
              <a:rPr lang="en-US" sz="2800" dirty="0" smtClean="0"/>
              <a:t>i.e., it can </a:t>
            </a:r>
            <a:r>
              <a:rPr lang="en-US" sz="2800" dirty="0" smtClean="0">
                <a:solidFill>
                  <a:srgbClr val="FF0000"/>
                </a:solidFill>
              </a:rPr>
              <a:t>solve a system of inequalities</a:t>
            </a:r>
            <a:endParaRPr lang="en-US" sz="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But we want to </a:t>
            </a:r>
            <a:r>
              <a:rPr lang="en-US" sz="2800" b="1" dirty="0" smtClean="0">
                <a:solidFill>
                  <a:srgbClr val="0000FF"/>
                </a:solidFill>
              </a:rPr>
              <a:t>optimize</a:t>
            </a:r>
            <a:r>
              <a:rPr lang="en-US" sz="2800" dirty="0" smtClean="0"/>
              <a:t>, i.e., solve max { </a:t>
            </a:r>
            <a:r>
              <a:rPr lang="en-US" sz="2800" dirty="0" err="1" smtClean="0"/>
              <a:t>w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P }</a:t>
            </a:r>
            <a:endParaRPr lang="en-US" sz="100" dirty="0" smtClean="0"/>
          </a:p>
          <a:p>
            <a:r>
              <a:rPr lang="en-US" sz="2800" b="1" dirty="0" smtClean="0"/>
              <a:t>One approach:</a:t>
            </a:r>
            <a:r>
              <a:rPr lang="en-US" sz="2800" dirty="0" smtClean="0"/>
              <a:t> Binary search for optimal value</a:t>
            </a:r>
          </a:p>
          <a:p>
            <a:pPr lvl="1"/>
            <a:r>
              <a:rPr lang="en-US" sz="2000" dirty="0" smtClean="0"/>
              <a:t>Suppose we know optimal value is in interval [L,U]</a:t>
            </a:r>
          </a:p>
          <a:p>
            <a:pPr lvl="1"/>
            <a:r>
              <a:rPr lang="en-US" sz="2000" dirty="0" smtClean="0"/>
              <a:t>Add a new constraint </a:t>
            </a:r>
            <a:r>
              <a:rPr lang="en-US" sz="2000" dirty="0" err="1" smtClean="0">
                <a:latin typeface="Calibri"/>
              </a:rPr>
              <a:t>w</a:t>
            </a:r>
            <a:r>
              <a:rPr lang="en-US" sz="2000" baseline="30000" dirty="0" err="1" smtClean="0">
                <a:latin typeface="Calibri"/>
              </a:rPr>
              <a:t>T</a:t>
            </a:r>
            <a:r>
              <a:rPr lang="en-US" sz="2000" dirty="0" err="1" smtClean="0"/>
              <a:t>x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 (L+U)/2</a:t>
            </a:r>
            <a:endParaRPr lang="en-US" sz="2000" dirty="0" smtClean="0">
              <a:latin typeface="cmmi10"/>
            </a:endParaRPr>
          </a:p>
          <a:p>
            <a:pPr lvl="1"/>
            <a:r>
              <a:rPr lang="en-US" sz="2000" dirty="0" smtClean="0"/>
              <a:t>If LP still feasible, replace L with (L+U)/2 and repeat</a:t>
            </a:r>
            <a:endParaRPr lang="en-US" sz="2000" dirty="0" smtClean="0">
              <a:latin typeface="cmmi10"/>
            </a:endParaRPr>
          </a:p>
          <a:p>
            <a:pPr lvl="1"/>
            <a:r>
              <a:rPr lang="en-US" sz="2000" dirty="0" smtClean="0"/>
              <a:t>If LP not feasible, replace U with (L+U)/2 and repeat</a:t>
            </a:r>
          </a:p>
          <a:p>
            <a:pPr lvl="1"/>
            <a:endParaRPr lang="en-US" sz="2400" dirty="0" smtClean="0"/>
          </a:p>
        </p:txBody>
      </p:sp>
      <p:sp>
        <p:nvSpPr>
          <p:cNvPr id="5" name="Freeform 4"/>
          <p:cNvSpPr/>
          <p:nvPr/>
        </p:nvSpPr>
        <p:spPr>
          <a:xfrm>
            <a:off x="2566221" y="4345860"/>
            <a:ext cx="2379406" cy="2202426"/>
          </a:xfrm>
          <a:custGeom>
            <a:avLst/>
            <a:gdLst>
              <a:gd name="connsiteX0" fmla="*/ 1101213 w 3480619"/>
              <a:gd name="connsiteY0" fmla="*/ 0 h 2202426"/>
              <a:gd name="connsiteX1" fmla="*/ 0 w 3480619"/>
              <a:gd name="connsiteY1" fmla="*/ 914400 h 2202426"/>
              <a:gd name="connsiteX2" fmla="*/ 580103 w 3480619"/>
              <a:gd name="connsiteY2" fmla="*/ 2202426 h 2202426"/>
              <a:gd name="connsiteX3" fmla="*/ 2585884 w 3480619"/>
              <a:gd name="connsiteY3" fmla="*/ 1877961 h 2202426"/>
              <a:gd name="connsiteX4" fmla="*/ 3480619 w 3480619"/>
              <a:gd name="connsiteY4" fmla="*/ 865239 h 2202426"/>
              <a:gd name="connsiteX5" fmla="*/ 3165987 w 3480619"/>
              <a:gd name="connsiteY5" fmla="*/ 452284 h 2202426"/>
              <a:gd name="connsiteX6" fmla="*/ 1288026 w 3480619"/>
              <a:gd name="connsiteY6" fmla="*/ 49161 h 2202426"/>
              <a:gd name="connsiteX0" fmla="*/ 1101213 w 3480619"/>
              <a:gd name="connsiteY0" fmla="*/ 0 h 2202426"/>
              <a:gd name="connsiteX1" fmla="*/ 0 w 3480619"/>
              <a:gd name="connsiteY1" fmla="*/ 914400 h 2202426"/>
              <a:gd name="connsiteX2" fmla="*/ 580103 w 3480619"/>
              <a:gd name="connsiteY2" fmla="*/ 2202426 h 2202426"/>
              <a:gd name="connsiteX3" fmla="*/ 2585884 w 3480619"/>
              <a:gd name="connsiteY3" fmla="*/ 1877961 h 2202426"/>
              <a:gd name="connsiteX4" fmla="*/ 3480619 w 3480619"/>
              <a:gd name="connsiteY4" fmla="*/ 865239 h 2202426"/>
              <a:gd name="connsiteX5" fmla="*/ 3165987 w 3480619"/>
              <a:gd name="connsiteY5" fmla="*/ 452284 h 2202426"/>
              <a:gd name="connsiteX6" fmla="*/ 1288026 w 3480619"/>
              <a:gd name="connsiteY6" fmla="*/ 49161 h 2202426"/>
              <a:gd name="connsiteX7" fmla="*/ 1101213 w 3480619"/>
              <a:gd name="connsiteY7" fmla="*/ 0 h 2202426"/>
              <a:gd name="connsiteX0" fmla="*/ 1101213 w 3480619"/>
              <a:gd name="connsiteY0" fmla="*/ 0 h 2202426"/>
              <a:gd name="connsiteX1" fmla="*/ 0 w 3480619"/>
              <a:gd name="connsiteY1" fmla="*/ 914400 h 2202426"/>
              <a:gd name="connsiteX2" fmla="*/ 580103 w 3480619"/>
              <a:gd name="connsiteY2" fmla="*/ 2202426 h 2202426"/>
              <a:gd name="connsiteX3" fmla="*/ 2585884 w 3480619"/>
              <a:gd name="connsiteY3" fmla="*/ 1877961 h 2202426"/>
              <a:gd name="connsiteX4" fmla="*/ 3480619 w 3480619"/>
              <a:gd name="connsiteY4" fmla="*/ 865239 h 2202426"/>
              <a:gd name="connsiteX5" fmla="*/ 3165987 w 3480619"/>
              <a:gd name="connsiteY5" fmla="*/ 452284 h 2202426"/>
              <a:gd name="connsiteX6" fmla="*/ 1101213 w 3480619"/>
              <a:gd name="connsiteY6" fmla="*/ 0 h 220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80619" h="2202426">
                <a:moveTo>
                  <a:pt x="1101213" y="0"/>
                </a:moveTo>
                <a:lnTo>
                  <a:pt x="0" y="914400"/>
                </a:lnTo>
                <a:lnTo>
                  <a:pt x="580103" y="2202426"/>
                </a:lnTo>
                <a:lnTo>
                  <a:pt x="2585884" y="1877961"/>
                </a:lnTo>
                <a:lnTo>
                  <a:pt x="3480619" y="865239"/>
                </a:lnTo>
                <a:lnTo>
                  <a:pt x="3165987" y="452284"/>
                </a:lnTo>
                <a:lnTo>
                  <a:pt x="1101213" y="0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19716" y="5073446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</a:t>
            </a:r>
            <a:endParaRPr lang="en-US" sz="3200" dirty="0"/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838200" y="5149646"/>
            <a:ext cx="2620297" cy="678426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2052" y="4404851"/>
            <a:ext cx="904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/>
              </a:rPr>
              <a:t>w</a:t>
            </a:r>
            <a:r>
              <a:rPr lang="en-US" sz="2000" baseline="30000" dirty="0" err="1" smtClean="0">
                <a:solidFill>
                  <a:srgbClr val="FF0000"/>
                </a:solidFill>
                <a:latin typeface="Calibri"/>
              </a:rPr>
              <a:t>T</a:t>
            </a:r>
            <a:r>
              <a:rPr lang="en-US" sz="2000" dirty="0" err="1" smtClean="0">
                <a:solidFill>
                  <a:srgbClr val="FF0000"/>
                </a:solidFill>
              </a:rPr>
              <a:t>x</a:t>
            </a:r>
            <a:r>
              <a:rPr lang="en-US" sz="2000" dirty="0" smtClean="0">
                <a:solidFill>
                  <a:srgbClr val="FF0000"/>
                </a:solidFill>
              </a:rPr>
              <a:t> = L</a:t>
            </a:r>
            <a:endParaRPr lang="en-US" sz="2000" dirty="0">
              <a:solidFill>
                <a:srgbClr val="FF0000"/>
              </a:solidFill>
            </a:endParaRPr>
          </a:p>
        </p:txBody>
      </p:sp>
      <p:grpSp>
        <p:nvGrpSpPr>
          <p:cNvPr id="4" name="Group 21"/>
          <p:cNvGrpSpPr/>
          <p:nvPr/>
        </p:nvGrpSpPr>
        <p:grpSpPr>
          <a:xfrm>
            <a:off x="7914969" y="4178711"/>
            <a:ext cx="1129784" cy="2620297"/>
            <a:chOff x="7914969" y="4178711"/>
            <a:chExt cx="1129784" cy="2620297"/>
          </a:xfrm>
        </p:grpSpPr>
        <p:cxnSp>
          <p:nvCxnSpPr>
            <p:cNvPr id="11" name="Straight Connector 10"/>
            <p:cNvCxnSpPr/>
            <p:nvPr/>
          </p:nvCxnSpPr>
          <p:spPr>
            <a:xfrm rot="16200000" flipH="1">
              <a:off x="6944033" y="5149647"/>
              <a:ext cx="2620297" cy="678426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8082117" y="4404852"/>
              <a:ext cx="9626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0000"/>
                  </a:solidFill>
                  <a:latin typeface="Calibri"/>
                </a:rPr>
                <a:t>w</a:t>
              </a:r>
              <a:r>
                <a:rPr lang="en-US" sz="20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000" dirty="0" err="1" smtClean="0">
                  <a:solidFill>
                    <a:srgbClr val="FF0000"/>
                  </a:solidFill>
                </a:rPr>
                <a:t>x</a:t>
              </a:r>
              <a:r>
                <a:rPr lang="en-US" sz="2000" dirty="0" smtClean="0">
                  <a:solidFill>
                    <a:srgbClr val="FF0000"/>
                  </a:solidFill>
                </a:rPr>
                <a:t> = U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20"/>
          <p:cNvGrpSpPr/>
          <p:nvPr/>
        </p:nvGrpSpPr>
        <p:grpSpPr>
          <a:xfrm>
            <a:off x="5034118" y="4121138"/>
            <a:ext cx="1670493" cy="2677870"/>
            <a:chOff x="5034118" y="4121138"/>
            <a:chExt cx="1670493" cy="2677870"/>
          </a:xfrm>
        </p:grpSpPr>
        <p:sp>
          <p:nvSpPr>
            <p:cNvPr id="14" name="TextBox 13"/>
            <p:cNvSpPr txBox="1"/>
            <p:nvPr/>
          </p:nvSpPr>
          <p:spPr>
            <a:xfrm>
              <a:off x="5164894" y="4121138"/>
              <a:ext cx="15397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0000"/>
                  </a:solidFill>
                  <a:latin typeface="Calibri"/>
                </a:rPr>
                <a:t>w</a:t>
              </a:r>
              <a:r>
                <a:rPr lang="en-US" sz="20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000" dirty="0" err="1" smtClean="0">
                  <a:solidFill>
                    <a:srgbClr val="FF0000"/>
                  </a:solidFill>
                </a:rPr>
                <a:t>x</a:t>
              </a:r>
              <a:r>
                <a:rPr lang="en-US" sz="2000" dirty="0" smtClean="0">
                  <a:solidFill>
                    <a:srgbClr val="FF0000"/>
                  </a:solidFill>
                  <a:latin typeface="cmsy10"/>
                </a:rPr>
                <a:t>¸</a:t>
              </a:r>
              <a:r>
                <a:rPr lang="en-US" sz="2000" dirty="0" smtClean="0">
                  <a:solidFill>
                    <a:srgbClr val="FF0000"/>
                  </a:solidFill>
                </a:rPr>
                <a:t>(L+U)/2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grpSp>
          <p:nvGrpSpPr>
            <p:cNvPr id="9" name="Group 18"/>
            <p:cNvGrpSpPr/>
            <p:nvPr/>
          </p:nvGrpSpPr>
          <p:grpSpPr>
            <a:xfrm>
              <a:off x="5034118" y="4178711"/>
              <a:ext cx="678426" cy="2620297"/>
              <a:chOff x="5034118" y="4178711"/>
              <a:chExt cx="678426" cy="2620297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rot="16200000" flipH="1">
                <a:off x="4063182" y="5149647"/>
                <a:ext cx="2620297" cy="678426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47700" y="4223153"/>
                <a:ext cx="137425" cy="52856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8271" y="4276008"/>
                <a:ext cx="137425" cy="52856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79414" y="4339435"/>
                <a:ext cx="137425" cy="52856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37567E-6 L -0.17917 -2.37567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84918E-6 L -0.31979 3.84918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5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sz="4000" dirty="0" smtClean="0"/>
              <a:t>Applying the Ellipsoid Method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3565"/>
            <a:ext cx="8229600" cy="5768152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By binary search, we need to decide feasibility of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400" dirty="0" smtClean="0"/>
          </a:p>
          <a:p>
            <a:r>
              <a:rPr lang="en-CA" sz="2800" b="1" dirty="0" smtClean="0"/>
              <a:t>Main obstacle:</a:t>
            </a:r>
            <a:r>
              <a:rPr lang="en-CA" sz="2800" dirty="0" smtClean="0"/>
              <a:t> Huge number of constraints!   (</a:t>
            </a:r>
            <a:r>
              <a:rPr lang="en-CA" sz="2800" dirty="0" smtClean="0">
                <a:latin typeface="Calibri"/>
              </a:rPr>
              <a:t>2</a:t>
            </a:r>
            <a:r>
              <a:rPr lang="en-CA" sz="2800" baseline="30000" dirty="0" smtClean="0">
                <a:latin typeface="Calibri"/>
              </a:rPr>
              <a:t>m</a:t>
            </a:r>
            <a:r>
              <a:rPr lang="en-CA" sz="2800" dirty="0" smtClean="0"/>
              <a:t>)</a:t>
            </a:r>
            <a:endParaRPr lang="en-CA" sz="2800" baseline="30000" dirty="0" smtClean="0">
              <a:latin typeface="Calibri"/>
            </a:endParaRPr>
          </a:p>
          <a:p>
            <a:r>
              <a:rPr lang="en-CA" sz="2800" b="1" dirty="0" smtClean="0"/>
              <a:t>Recall:</a:t>
            </a:r>
            <a:r>
              <a:rPr lang="en-CA" sz="2800" dirty="0" smtClean="0">
                <a:latin typeface="Calibri"/>
              </a:rPr>
              <a:t> Ellipsoid method </a:t>
            </a:r>
            <a:r>
              <a:rPr lang="en-US" sz="2800" dirty="0" smtClean="0"/>
              <a:t>works for </a:t>
            </a:r>
            <a:r>
              <a:rPr lang="en-US" sz="2800" b="1" dirty="0" smtClean="0"/>
              <a:t>any convex set </a:t>
            </a:r>
            <a:r>
              <a:rPr lang="en-US" sz="2800" dirty="0" smtClean="0"/>
              <a:t>P, as long as you can give a separation oracle.</a:t>
            </a:r>
            <a:endParaRPr lang="en-CA" sz="2800" dirty="0" smtClean="0"/>
          </a:p>
        </p:txBody>
      </p:sp>
      <p:pic>
        <p:nvPicPr>
          <p:cNvPr id="10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160478" y="1443181"/>
            <a:ext cx="3100109" cy="1422725"/>
          </a:xfrm>
          <a:prstGeom prst="rect">
            <a:avLst/>
          </a:prstGeom>
          <a:noFill/>
          <a:ln/>
          <a:effectLst/>
        </p:spPr>
      </p:pic>
      <p:sp>
        <p:nvSpPr>
          <p:cNvPr id="5" name="Left Brace 4"/>
          <p:cNvSpPr/>
          <p:nvPr/>
        </p:nvSpPr>
        <p:spPr>
          <a:xfrm>
            <a:off x="2812464" y="1413166"/>
            <a:ext cx="263252" cy="1482433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Left Brace 5"/>
          <p:cNvSpPr/>
          <p:nvPr/>
        </p:nvSpPr>
        <p:spPr>
          <a:xfrm flipH="1">
            <a:off x="6331512" y="1413166"/>
            <a:ext cx="263252" cy="1482433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1905000" y="1874326"/>
            <a:ext cx="85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=</a:t>
            </a:r>
            <a:endParaRPr lang="en-CA" sz="2800" dirty="0"/>
          </a:p>
        </p:txBody>
      </p:sp>
      <p:grpSp>
        <p:nvGrpSpPr>
          <p:cNvPr id="11" name="Group 11"/>
          <p:cNvGrpSpPr/>
          <p:nvPr/>
        </p:nvGrpSpPr>
        <p:grpSpPr>
          <a:xfrm>
            <a:off x="1314388" y="4360156"/>
            <a:ext cx="6567948" cy="1189701"/>
            <a:chOff x="599768" y="1838633"/>
            <a:chExt cx="6567948" cy="1189701"/>
          </a:xfrm>
        </p:grpSpPr>
        <p:sp>
          <p:nvSpPr>
            <p:cNvPr id="14" name="Rectangle 13"/>
            <p:cNvSpPr/>
            <p:nvPr/>
          </p:nvSpPr>
          <p:spPr>
            <a:xfrm>
              <a:off x="599768" y="1900305"/>
              <a:ext cx="6567948" cy="1128029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342900" lvl="0" indent="-342900">
                <a:tabLst>
                  <a:tab pos="688975" algn="l"/>
                </a:tabLst>
                <a:defRPr/>
              </a:pPr>
              <a:r>
                <a:rPr lang="en-US" sz="2800" dirty="0" smtClean="0">
                  <a:solidFill>
                    <a:srgbClr val="FF0000"/>
                  </a:solidFill>
                </a:rPr>
                <a:t>Is z</a:t>
              </a:r>
              <a:r>
                <a:rPr lang="en-US" sz="2800" dirty="0" smtClean="0">
                  <a:solidFill>
                    <a:srgbClr val="FF0000"/>
                  </a:solidFill>
                  <a:latin typeface="cmsy10"/>
                </a:rPr>
                <a:t>2</a:t>
              </a:r>
              <a:r>
                <a:rPr lang="en-US" sz="2800" dirty="0" smtClean="0">
                  <a:solidFill>
                    <a:srgbClr val="FF0000"/>
                  </a:solidFill>
                </a:rPr>
                <a:t>P?</a:t>
              </a:r>
            </a:p>
            <a:p>
              <a:pPr marL="342900" lvl="0" indent="-342900">
                <a:tabLst>
                  <a:tab pos="688975" algn="l"/>
                </a:tabLst>
                <a:defRPr/>
              </a:pPr>
              <a:r>
                <a:rPr lang="en-US" sz="2800" dirty="0" smtClean="0">
                  <a:solidFill>
                    <a:srgbClr val="FF0000"/>
                  </a:solidFill>
                </a:rPr>
                <a:t>If not, find a vector a  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s.t</a:t>
              </a:r>
              <a:r>
                <a:rPr lang="en-US" sz="2800" dirty="0" smtClean="0">
                  <a:solidFill>
                    <a:srgbClr val="FF0000"/>
                  </a:solidFill>
                </a:rPr>
                <a:t>.  </a:t>
              </a:r>
              <a:r>
                <a:rPr lang="en-US" sz="2800" dirty="0" err="1" smtClean="0">
                  <a:solidFill>
                    <a:srgbClr val="FF0000"/>
                  </a:solidFill>
                  <a:latin typeface="Calibri"/>
                </a:rPr>
                <a:t>a</a:t>
              </a:r>
              <a:r>
                <a:rPr lang="en-US" sz="28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800" dirty="0" err="1" smtClean="0">
                  <a:solidFill>
                    <a:srgbClr val="FF0000"/>
                  </a:solidFill>
                  <a:latin typeface="Calibri"/>
                </a:rPr>
                <a:t>x</a:t>
              </a:r>
              <a:r>
                <a:rPr lang="en-US" sz="2800" dirty="0" smtClean="0">
                  <a:solidFill>
                    <a:srgbClr val="FF0000"/>
                  </a:solidFill>
                </a:rPr>
                <a:t>&lt;</a:t>
              </a:r>
              <a:r>
                <a:rPr lang="en-US" sz="2800" dirty="0" err="1" smtClean="0">
                  <a:solidFill>
                    <a:srgbClr val="FF0000"/>
                  </a:solidFill>
                  <a:latin typeface="Calibri"/>
                </a:rPr>
                <a:t>a</a:t>
              </a:r>
              <a:r>
                <a:rPr lang="en-US" sz="28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z</a:t>
              </a:r>
              <a:r>
                <a:rPr lang="en-US" sz="2800" dirty="0" smtClean="0">
                  <a:solidFill>
                    <a:srgbClr val="FF0000"/>
                  </a:solidFill>
                </a:rPr>
                <a:t>  </a:t>
              </a:r>
              <a:r>
                <a:rPr lang="en-US" sz="2800" dirty="0" smtClean="0">
                  <a:solidFill>
                    <a:srgbClr val="FF0000"/>
                  </a:solidFill>
                  <a:latin typeface="cmsy10"/>
                </a:rPr>
                <a:t>8</a:t>
              </a:r>
              <a:r>
                <a:rPr lang="en-US" sz="2800" dirty="0" smtClean="0">
                  <a:solidFill>
                    <a:srgbClr val="FF0000"/>
                  </a:solidFill>
                </a:rPr>
                <a:t>x</a:t>
              </a:r>
              <a:r>
                <a:rPr lang="en-US" sz="2800" dirty="0" smtClean="0">
                  <a:solidFill>
                    <a:srgbClr val="FF0000"/>
                  </a:solidFill>
                  <a:latin typeface="cmsy10"/>
                </a:rPr>
                <a:t>2</a:t>
              </a:r>
              <a:r>
                <a:rPr lang="en-US" sz="2800" dirty="0" smtClean="0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95795" y="1838633"/>
              <a:ext cx="29293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Separation Oracle</a:t>
              </a:r>
              <a:endParaRPr lang="en-US" sz="28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5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sz="4000" dirty="0" smtClean="0"/>
              <a:t>Applying the Ellipsoid Method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03564"/>
            <a:ext cx="8368145" cy="6054435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By binary search, we need to decide feasibility of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400" dirty="0" smtClean="0"/>
          </a:p>
          <a:p>
            <a:r>
              <a:rPr lang="en-CA" sz="2800" b="1" dirty="0" smtClean="0"/>
              <a:t>Main obstacle:</a:t>
            </a:r>
            <a:r>
              <a:rPr lang="en-CA" sz="2800" dirty="0" smtClean="0"/>
              <a:t> Huge number of constraints!   (</a:t>
            </a:r>
            <a:r>
              <a:rPr lang="en-CA" sz="2800" dirty="0" smtClean="0">
                <a:latin typeface="Calibri"/>
              </a:rPr>
              <a:t>2</a:t>
            </a:r>
            <a:r>
              <a:rPr lang="en-CA" sz="2800" baseline="30000" dirty="0" smtClean="0">
                <a:latin typeface="Calibri"/>
              </a:rPr>
              <a:t>m</a:t>
            </a:r>
            <a:r>
              <a:rPr lang="en-CA" sz="2800" dirty="0" smtClean="0"/>
              <a:t>)</a:t>
            </a:r>
            <a:endParaRPr lang="en-CA" sz="2800" baseline="30000" dirty="0" smtClean="0">
              <a:latin typeface="Calibri"/>
            </a:endParaRPr>
          </a:p>
          <a:p>
            <a:r>
              <a:rPr lang="en-CA" sz="2800" b="1" dirty="0" smtClean="0"/>
              <a:t>Recall:</a:t>
            </a:r>
            <a:r>
              <a:rPr lang="en-CA" sz="2800" dirty="0" smtClean="0">
                <a:latin typeface="Calibri"/>
              </a:rPr>
              <a:t> Ellipsoid method </a:t>
            </a:r>
            <a:r>
              <a:rPr lang="en-US" sz="2800" dirty="0" smtClean="0"/>
              <a:t>works for </a:t>
            </a:r>
            <a:r>
              <a:rPr lang="en-US" sz="2800" b="1" dirty="0" smtClean="0"/>
              <a:t>any convex set </a:t>
            </a:r>
            <a:r>
              <a:rPr lang="en-US" sz="2800" dirty="0" smtClean="0"/>
              <a:t>P, as long as you can give a separation oracle.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1200" dirty="0" smtClean="0"/>
          </a:p>
          <a:p>
            <a:r>
              <a:rPr lang="en-CA" sz="2800" dirty="0" smtClean="0"/>
              <a:t>How quickly can we test </a:t>
            </a:r>
            <a:r>
              <a:rPr lang="en-CA" sz="2800" b="1" dirty="0" smtClean="0">
                <a:solidFill>
                  <a:srgbClr val="0000FF"/>
                </a:solidFill>
              </a:rPr>
              <a:t>these</a:t>
            </a:r>
            <a:r>
              <a:rPr lang="en-CA" sz="2800" dirty="0" smtClean="0">
                <a:solidFill>
                  <a:srgbClr val="0000FF"/>
                </a:solidFill>
              </a:rPr>
              <a:t> </a:t>
            </a:r>
            <a:r>
              <a:rPr lang="en-CA" sz="2800" dirty="0" smtClean="0"/>
              <a:t>constraints?</a:t>
            </a:r>
          </a:p>
          <a:p>
            <a:r>
              <a:rPr lang="en-CA" sz="2800" b="1" dirty="0" smtClean="0"/>
              <a:t>We’ll show: </a:t>
            </a:r>
            <a:r>
              <a:rPr lang="en-CA" sz="2800" dirty="0" smtClean="0"/>
              <a:t>This can be done in time polynomial in n.</a:t>
            </a:r>
          </a:p>
        </p:txBody>
      </p:sp>
      <p:pic>
        <p:nvPicPr>
          <p:cNvPr id="10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160478" y="1443181"/>
            <a:ext cx="3100109" cy="1422725"/>
          </a:xfrm>
          <a:prstGeom prst="rect">
            <a:avLst/>
          </a:prstGeom>
          <a:noFill/>
          <a:ln/>
          <a:effectLst/>
        </p:spPr>
      </p:pic>
      <p:sp>
        <p:nvSpPr>
          <p:cNvPr id="5" name="Left Brace 4"/>
          <p:cNvSpPr/>
          <p:nvPr/>
        </p:nvSpPr>
        <p:spPr>
          <a:xfrm>
            <a:off x="2812464" y="1413166"/>
            <a:ext cx="263252" cy="1482433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Left Brace 5"/>
          <p:cNvSpPr/>
          <p:nvPr/>
        </p:nvSpPr>
        <p:spPr>
          <a:xfrm flipH="1">
            <a:off x="6331512" y="1413166"/>
            <a:ext cx="263252" cy="1482433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" name="Group 11"/>
          <p:cNvGrpSpPr/>
          <p:nvPr/>
        </p:nvGrpSpPr>
        <p:grpSpPr>
          <a:xfrm>
            <a:off x="1314388" y="4360159"/>
            <a:ext cx="6567948" cy="1189701"/>
            <a:chOff x="599768" y="1838633"/>
            <a:chExt cx="6567948" cy="1189701"/>
          </a:xfrm>
        </p:grpSpPr>
        <p:sp>
          <p:nvSpPr>
            <p:cNvPr id="12" name="Rectangle 11"/>
            <p:cNvSpPr/>
            <p:nvPr/>
          </p:nvSpPr>
          <p:spPr>
            <a:xfrm>
              <a:off x="599768" y="1900305"/>
              <a:ext cx="6567948" cy="1128029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marL="342900" lvl="0" indent="-342900">
                <a:tabLst>
                  <a:tab pos="688975" algn="l"/>
                </a:tabLst>
                <a:defRPr/>
              </a:pPr>
              <a:r>
                <a:rPr lang="en-US" sz="2800" dirty="0" smtClean="0">
                  <a:solidFill>
                    <a:srgbClr val="FF0000"/>
                  </a:solidFill>
                </a:rPr>
                <a:t>Is z</a:t>
              </a:r>
              <a:r>
                <a:rPr lang="en-US" sz="2800" dirty="0" smtClean="0">
                  <a:solidFill>
                    <a:srgbClr val="FF0000"/>
                  </a:solidFill>
                  <a:latin typeface="cmsy10"/>
                </a:rPr>
                <a:t>2</a:t>
              </a:r>
              <a:r>
                <a:rPr lang="en-US" sz="2800" dirty="0" smtClean="0">
                  <a:solidFill>
                    <a:srgbClr val="FF0000"/>
                  </a:solidFill>
                </a:rPr>
                <a:t>P?</a:t>
              </a:r>
            </a:p>
            <a:p>
              <a:pPr marL="342900" lvl="0" indent="-342900">
                <a:tabLst>
                  <a:tab pos="688975" algn="l"/>
                </a:tabLst>
                <a:defRPr/>
              </a:pPr>
              <a:r>
                <a:rPr lang="en-US" sz="2800" dirty="0" smtClean="0">
                  <a:solidFill>
                    <a:srgbClr val="FF0000"/>
                  </a:solidFill>
                </a:rPr>
                <a:t>If not, find a </a:t>
              </a:r>
              <a:r>
                <a:rPr lang="en-US" sz="2800" b="1" dirty="0" smtClean="0">
                  <a:solidFill>
                    <a:srgbClr val="FF0000"/>
                  </a:solidFill>
                </a:rPr>
                <a:t>violated constraint</a:t>
              </a:r>
              <a:r>
                <a:rPr lang="en-US" sz="2800" dirty="0" smtClean="0">
                  <a:solidFill>
                    <a:srgbClr val="FF0000"/>
                  </a:solidFill>
                </a:rPr>
                <a:t>.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95795" y="1838633"/>
              <a:ext cx="29293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Separation Oracle</a:t>
              </a:r>
              <a:endParaRPr lang="en-US" sz="2800" b="1" dirty="0"/>
            </a:p>
          </p:txBody>
        </p:sp>
      </p:grpSp>
      <p:sp>
        <p:nvSpPr>
          <p:cNvPr id="11" name="Freeform 10"/>
          <p:cNvSpPr/>
          <p:nvPr/>
        </p:nvSpPr>
        <p:spPr>
          <a:xfrm>
            <a:off x="5070760" y="2355273"/>
            <a:ext cx="3459018" cy="3477491"/>
          </a:xfrm>
          <a:custGeom>
            <a:avLst/>
            <a:gdLst>
              <a:gd name="connsiteX0" fmla="*/ 192809 w 3672609"/>
              <a:gd name="connsiteY0" fmla="*/ 3519055 h 3756891"/>
              <a:gd name="connsiteX1" fmla="*/ 262082 w 3672609"/>
              <a:gd name="connsiteY1" fmla="*/ 3505201 h 3756891"/>
              <a:gd name="connsiteX2" fmla="*/ 2922155 w 3672609"/>
              <a:gd name="connsiteY2" fmla="*/ 3394364 h 3756891"/>
              <a:gd name="connsiteX3" fmla="*/ 3642591 w 3672609"/>
              <a:gd name="connsiteY3" fmla="*/ 1330037 h 3756891"/>
              <a:gd name="connsiteX4" fmla="*/ 3102264 w 3672609"/>
              <a:gd name="connsiteY4" fmla="*/ 221673 h 3756891"/>
              <a:gd name="connsiteX5" fmla="*/ 1384300 w 3672609"/>
              <a:gd name="connsiteY5" fmla="*/ 1 h 3756891"/>
              <a:gd name="connsiteX0" fmla="*/ 192809 w 3721100"/>
              <a:gd name="connsiteY0" fmla="*/ 3519055 h 3604491"/>
              <a:gd name="connsiteX1" fmla="*/ 262082 w 3721100"/>
              <a:gd name="connsiteY1" fmla="*/ 3505201 h 3604491"/>
              <a:gd name="connsiteX2" fmla="*/ 3157682 w 3721100"/>
              <a:gd name="connsiteY2" fmla="*/ 3241964 h 3604491"/>
              <a:gd name="connsiteX3" fmla="*/ 3642591 w 3721100"/>
              <a:gd name="connsiteY3" fmla="*/ 1330037 h 3604491"/>
              <a:gd name="connsiteX4" fmla="*/ 3102264 w 3721100"/>
              <a:gd name="connsiteY4" fmla="*/ 221673 h 3604491"/>
              <a:gd name="connsiteX5" fmla="*/ 1384300 w 3721100"/>
              <a:gd name="connsiteY5" fmla="*/ 1 h 3604491"/>
              <a:gd name="connsiteX0" fmla="*/ 192809 w 3651827"/>
              <a:gd name="connsiteY0" fmla="*/ 3519055 h 3597564"/>
              <a:gd name="connsiteX1" fmla="*/ 262082 w 3651827"/>
              <a:gd name="connsiteY1" fmla="*/ 3505201 h 3597564"/>
              <a:gd name="connsiteX2" fmla="*/ 1744517 w 3651827"/>
              <a:gd name="connsiteY2" fmla="*/ 3463637 h 3597564"/>
              <a:gd name="connsiteX3" fmla="*/ 3157682 w 3651827"/>
              <a:gd name="connsiteY3" fmla="*/ 3241964 h 3597564"/>
              <a:gd name="connsiteX4" fmla="*/ 3642591 w 3651827"/>
              <a:gd name="connsiteY4" fmla="*/ 1330037 h 3597564"/>
              <a:gd name="connsiteX5" fmla="*/ 3102264 w 3651827"/>
              <a:gd name="connsiteY5" fmla="*/ 221673 h 3597564"/>
              <a:gd name="connsiteX6" fmla="*/ 1384300 w 3651827"/>
              <a:gd name="connsiteY6" fmla="*/ 1 h 3597564"/>
              <a:gd name="connsiteX0" fmla="*/ 192809 w 3651827"/>
              <a:gd name="connsiteY0" fmla="*/ 3519055 h 3597564"/>
              <a:gd name="connsiteX1" fmla="*/ 636155 w 3651827"/>
              <a:gd name="connsiteY1" fmla="*/ 3477492 h 3597564"/>
              <a:gd name="connsiteX2" fmla="*/ 1744517 w 3651827"/>
              <a:gd name="connsiteY2" fmla="*/ 3463637 h 3597564"/>
              <a:gd name="connsiteX3" fmla="*/ 3157682 w 3651827"/>
              <a:gd name="connsiteY3" fmla="*/ 3241964 h 3597564"/>
              <a:gd name="connsiteX4" fmla="*/ 3642591 w 3651827"/>
              <a:gd name="connsiteY4" fmla="*/ 1330037 h 3597564"/>
              <a:gd name="connsiteX5" fmla="*/ 3102264 w 3651827"/>
              <a:gd name="connsiteY5" fmla="*/ 221673 h 3597564"/>
              <a:gd name="connsiteX6" fmla="*/ 1384300 w 3651827"/>
              <a:gd name="connsiteY6" fmla="*/ 1 h 3597564"/>
              <a:gd name="connsiteX0" fmla="*/ 0 w 3459018"/>
              <a:gd name="connsiteY0" fmla="*/ 3519055 h 3597564"/>
              <a:gd name="connsiteX1" fmla="*/ 1551708 w 3459018"/>
              <a:gd name="connsiteY1" fmla="*/ 3463637 h 3597564"/>
              <a:gd name="connsiteX2" fmla="*/ 2964873 w 3459018"/>
              <a:gd name="connsiteY2" fmla="*/ 3241964 h 3597564"/>
              <a:gd name="connsiteX3" fmla="*/ 3449782 w 3459018"/>
              <a:gd name="connsiteY3" fmla="*/ 1330037 h 3597564"/>
              <a:gd name="connsiteX4" fmla="*/ 2909455 w 3459018"/>
              <a:gd name="connsiteY4" fmla="*/ 221673 h 3597564"/>
              <a:gd name="connsiteX5" fmla="*/ 1191491 w 3459018"/>
              <a:gd name="connsiteY5" fmla="*/ 1 h 3597564"/>
              <a:gd name="connsiteX0" fmla="*/ 0 w 3459018"/>
              <a:gd name="connsiteY0" fmla="*/ 3519055 h 3588328"/>
              <a:gd name="connsiteX1" fmla="*/ 1537854 w 3459018"/>
              <a:gd name="connsiteY1" fmla="*/ 3408219 h 3588328"/>
              <a:gd name="connsiteX2" fmla="*/ 2964873 w 3459018"/>
              <a:gd name="connsiteY2" fmla="*/ 3241964 h 3588328"/>
              <a:gd name="connsiteX3" fmla="*/ 3449782 w 3459018"/>
              <a:gd name="connsiteY3" fmla="*/ 1330037 h 3588328"/>
              <a:gd name="connsiteX4" fmla="*/ 2909455 w 3459018"/>
              <a:gd name="connsiteY4" fmla="*/ 221673 h 3588328"/>
              <a:gd name="connsiteX5" fmla="*/ 1191491 w 3459018"/>
              <a:gd name="connsiteY5" fmla="*/ 1 h 3588328"/>
              <a:gd name="connsiteX0" fmla="*/ 0 w 3459018"/>
              <a:gd name="connsiteY0" fmla="*/ 3519055 h 3588328"/>
              <a:gd name="connsiteX1" fmla="*/ 1537854 w 3459018"/>
              <a:gd name="connsiteY1" fmla="*/ 3408219 h 3588328"/>
              <a:gd name="connsiteX2" fmla="*/ 2964873 w 3459018"/>
              <a:gd name="connsiteY2" fmla="*/ 3241964 h 3588328"/>
              <a:gd name="connsiteX3" fmla="*/ 3449782 w 3459018"/>
              <a:gd name="connsiteY3" fmla="*/ 1330037 h 3588328"/>
              <a:gd name="connsiteX4" fmla="*/ 2909455 w 3459018"/>
              <a:gd name="connsiteY4" fmla="*/ 221673 h 3588328"/>
              <a:gd name="connsiteX5" fmla="*/ 1191491 w 3459018"/>
              <a:gd name="connsiteY5" fmla="*/ 1 h 3588328"/>
              <a:gd name="connsiteX0" fmla="*/ 0 w 3459018"/>
              <a:gd name="connsiteY0" fmla="*/ 3519055 h 3588328"/>
              <a:gd name="connsiteX1" fmla="*/ 1537854 w 3459018"/>
              <a:gd name="connsiteY1" fmla="*/ 3408219 h 3588328"/>
              <a:gd name="connsiteX2" fmla="*/ 2964873 w 3459018"/>
              <a:gd name="connsiteY2" fmla="*/ 3241964 h 3588328"/>
              <a:gd name="connsiteX3" fmla="*/ 3449782 w 3459018"/>
              <a:gd name="connsiteY3" fmla="*/ 1330037 h 3588328"/>
              <a:gd name="connsiteX4" fmla="*/ 2909455 w 3459018"/>
              <a:gd name="connsiteY4" fmla="*/ 221673 h 3588328"/>
              <a:gd name="connsiteX5" fmla="*/ 1191491 w 3459018"/>
              <a:gd name="connsiteY5" fmla="*/ 1 h 3588328"/>
              <a:gd name="connsiteX0" fmla="*/ 0 w 3459018"/>
              <a:gd name="connsiteY0" fmla="*/ 3519055 h 3588328"/>
              <a:gd name="connsiteX1" fmla="*/ 1537854 w 3459018"/>
              <a:gd name="connsiteY1" fmla="*/ 3408219 h 3588328"/>
              <a:gd name="connsiteX2" fmla="*/ 2964873 w 3459018"/>
              <a:gd name="connsiteY2" fmla="*/ 3241964 h 3588328"/>
              <a:gd name="connsiteX3" fmla="*/ 3449782 w 3459018"/>
              <a:gd name="connsiteY3" fmla="*/ 1330037 h 3588328"/>
              <a:gd name="connsiteX4" fmla="*/ 2909455 w 3459018"/>
              <a:gd name="connsiteY4" fmla="*/ 221673 h 3588328"/>
              <a:gd name="connsiteX5" fmla="*/ 1191491 w 3459018"/>
              <a:gd name="connsiteY5" fmla="*/ 1 h 358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59018" h="3588328">
                <a:moveTo>
                  <a:pt x="0" y="3519055"/>
                </a:moveTo>
                <a:cubicBezTo>
                  <a:pt x="323272" y="3507510"/>
                  <a:pt x="1015999" y="3398983"/>
                  <a:pt x="1537854" y="3408219"/>
                </a:cubicBezTo>
                <a:cubicBezTo>
                  <a:pt x="2059709" y="3417455"/>
                  <a:pt x="2646218" y="3588328"/>
                  <a:pt x="2964873" y="3241964"/>
                </a:cubicBezTo>
                <a:cubicBezTo>
                  <a:pt x="3283528" y="2895600"/>
                  <a:pt x="3459018" y="1833419"/>
                  <a:pt x="3449782" y="1330037"/>
                </a:cubicBezTo>
                <a:cubicBezTo>
                  <a:pt x="3440546" y="826655"/>
                  <a:pt x="3285837" y="443346"/>
                  <a:pt x="2909455" y="221673"/>
                </a:cubicBezTo>
                <a:cubicBezTo>
                  <a:pt x="2533073" y="0"/>
                  <a:pt x="1862282" y="0"/>
                  <a:pt x="1191491" y="1"/>
                </a:cubicBezTo>
              </a:path>
            </a:pathLst>
          </a:cu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1905000" y="1874326"/>
            <a:ext cx="85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=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bushkadolls.JPG"/>
          <p:cNvPicPr>
            <a:picLocks noChangeAspect="1"/>
          </p:cNvPicPr>
          <p:nvPr/>
        </p:nvPicPr>
        <p:blipFill>
          <a:blip r:embed="rId2" cstate="print">
            <a:lum bright="44000" contrast="-58000"/>
          </a:blip>
          <a:stretch>
            <a:fillRect/>
          </a:stretch>
        </p:blipFill>
        <p:spPr>
          <a:xfrm>
            <a:off x="0" y="0"/>
            <a:ext cx="9144000" cy="68580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28"/>
            <a:ext cx="8229600" cy="924897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Ellipsoid method inside Ellipsoid method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453178" y="2986771"/>
            <a:ext cx="3903407" cy="96356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Minimum Spanning Tree Problem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23753" y="4913900"/>
            <a:ext cx="3333136" cy="953726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Minimum S-T Cut Problem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2487813">
            <a:off x="2246461" y="4186844"/>
            <a:ext cx="1220209" cy="59976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35035" y="3989671"/>
            <a:ext cx="3395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by Ellipsoid Method</a:t>
            </a:r>
          </a:p>
          <a:p>
            <a:r>
              <a:rPr lang="en-US" sz="2400" dirty="0" smtClean="0"/>
              <a:t>Separation oracle uses…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902751" y="5881962"/>
            <a:ext cx="3496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by Ellipsoid Method!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66736" y="1143000"/>
            <a:ext cx="3677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Everything runs in polynomial time!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/>
          </a:bodyPr>
          <a:lstStyle/>
          <a:p>
            <a:r>
              <a:rPr lang="en-CA" dirty="0" smtClean="0"/>
              <a:t>Separation Oracle:</a:t>
            </a:r>
            <a:br>
              <a:rPr lang="en-CA" dirty="0" smtClean="0"/>
            </a:br>
            <a:r>
              <a:rPr lang="en-CA" dirty="0" smtClean="0"/>
              <a:t>Game Plan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1911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We have graph G=(V,E) and a point z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>
                <a:latin typeface="msbm10"/>
              </a:rPr>
              <a:t>R</a:t>
            </a:r>
            <a:r>
              <a:rPr lang="en-CA" sz="2800" baseline="30000" dirty="0" smtClean="0"/>
              <a:t>E</a:t>
            </a:r>
          </a:p>
          <a:p>
            <a:r>
              <a:rPr lang="en-CA" sz="2800" dirty="0" smtClean="0"/>
              <a:t>We construct digraph D=(N,A) with capacities c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>
                <a:latin typeface="msbm10"/>
              </a:rPr>
              <a:t>R</a:t>
            </a:r>
            <a:r>
              <a:rPr lang="en-CA" sz="2800" baseline="30000" dirty="0" smtClean="0"/>
              <a:t>A</a:t>
            </a:r>
          </a:p>
          <a:p>
            <a:r>
              <a:rPr lang="en-CA" sz="2800" dirty="0" smtClean="0"/>
              <a:t>If s-t min cut in D is:</a:t>
            </a:r>
          </a:p>
          <a:p>
            <a:pPr lvl="1"/>
            <a:r>
              <a:rPr lang="en-CA" b="1" dirty="0" smtClean="0"/>
              <a:t>Small:</a:t>
            </a:r>
            <a:r>
              <a:rPr lang="en-CA" dirty="0" smtClean="0"/>
              <a:t> this shows that z violates a constraint of P</a:t>
            </a:r>
          </a:p>
          <a:p>
            <a:pPr lvl="1"/>
            <a:r>
              <a:rPr lang="en-CA" b="1" dirty="0" smtClean="0"/>
              <a:t>Large:</a:t>
            </a:r>
            <a:r>
              <a:rPr lang="en-CA" dirty="0" smtClean="0"/>
              <a:t> this shows that z is feasible for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Construction of 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1"/>
            <a:ext cx="8229600" cy="2837916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Nodes of D:</a:t>
            </a:r>
            <a:r>
              <a:rPr lang="en-CA" sz="2800" dirty="0" smtClean="0"/>
              <a:t> N = V </a:t>
            </a:r>
            <a:r>
              <a:rPr lang="en-CA" sz="2800" dirty="0" smtClean="0">
                <a:latin typeface="cmsy10"/>
              </a:rPr>
              <a:t>[</a:t>
            </a:r>
            <a:r>
              <a:rPr lang="en-CA" sz="2800" dirty="0" smtClean="0"/>
              <a:t> {</a:t>
            </a:r>
            <a:r>
              <a:rPr lang="en-CA" sz="2800" dirty="0" err="1" smtClean="0"/>
              <a:t>s,t</a:t>
            </a:r>
            <a:r>
              <a:rPr lang="en-CA" sz="2800" dirty="0" smtClean="0"/>
              <a:t>} </a:t>
            </a:r>
            <a:r>
              <a:rPr lang="en-CA" sz="2800" dirty="0" smtClean="0">
                <a:latin typeface="cmsy10"/>
              </a:rPr>
              <a:t>[</a:t>
            </a:r>
            <a:r>
              <a:rPr lang="en-CA" sz="2800" dirty="0" smtClean="0"/>
              <a:t> { </a:t>
            </a:r>
            <a:r>
              <a:rPr lang="en-CA" sz="2800" dirty="0" err="1" smtClean="0">
                <a:latin typeface="Calibri"/>
              </a:rPr>
              <a:t>u</a:t>
            </a:r>
            <a:r>
              <a:rPr lang="en-CA" sz="2800" baseline="-25000" dirty="0" err="1" smtClean="0">
                <a:latin typeface="Calibri"/>
              </a:rPr>
              <a:t>e</a:t>
            </a:r>
            <a:r>
              <a:rPr lang="en-CA" sz="2800" dirty="0" smtClean="0"/>
              <a:t> : e 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 E }</a:t>
            </a:r>
          </a:p>
          <a:p>
            <a:r>
              <a:rPr lang="en-CA" sz="2800" b="1" dirty="0" smtClean="0"/>
              <a:t>Arcs of D:</a:t>
            </a:r>
          </a:p>
          <a:p>
            <a:pPr lvl="1"/>
            <a:r>
              <a:rPr lang="en-CA" sz="2400" dirty="0" smtClean="0"/>
              <a:t>Arc (</a:t>
            </a:r>
            <a:r>
              <a:rPr lang="en-CA" sz="2400" dirty="0" err="1" smtClean="0"/>
              <a:t>s,u</a:t>
            </a:r>
            <a:r>
              <a:rPr lang="en-CA" sz="2400" baseline="-25000" dirty="0" err="1" smtClean="0"/>
              <a:t>e</a:t>
            </a:r>
            <a:r>
              <a:rPr lang="en-CA" sz="2400" dirty="0" smtClean="0"/>
              <a:t>) of capacity </a:t>
            </a:r>
            <a:r>
              <a:rPr lang="en-CA" sz="2400" dirty="0" err="1" smtClean="0">
                <a:latin typeface="Calibri"/>
              </a:rPr>
              <a:t>z</a:t>
            </a:r>
            <a:r>
              <a:rPr lang="en-CA" sz="2400" baseline="-25000" dirty="0" err="1" smtClean="0">
                <a:latin typeface="Calibri"/>
              </a:rPr>
              <a:t>e</a:t>
            </a:r>
            <a:r>
              <a:rPr lang="en-CA" sz="2400" dirty="0" smtClean="0"/>
              <a:t> for every edge e 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 E</a:t>
            </a:r>
          </a:p>
          <a:p>
            <a:pPr lvl="1"/>
            <a:r>
              <a:rPr lang="en-CA" sz="2400" dirty="0" smtClean="0">
                <a:solidFill>
                  <a:srgbClr val="0000FF"/>
                </a:solidFill>
              </a:rPr>
              <a:t>Arc (</a:t>
            </a:r>
            <a:r>
              <a:rPr lang="en-CA" sz="2400" dirty="0" err="1" smtClean="0">
                <a:solidFill>
                  <a:srgbClr val="0000FF"/>
                </a:solidFill>
              </a:rPr>
              <a:t>v,t</a:t>
            </a:r>
            <a:r>
              <a:rPr lang="en-CA" sz="2400" dirty="0" smtClean="0">
                <a:solidFill>
                  <a:srgbClr val="0000FF"/>
                </a:solidFill>
              </a:rPr>
              <a:t>) of capacity 1 for every node v</a:t>
            </a:r>
            <a:r>
              <a:rPr lang="en-CA" sz="2400" dirty="0" smtClean="0">
                <a:solidFill>
                  <a:srgbClr val="0000FF"/>
                </a:solidFill>
                <a:latin typeface="cmsy10"/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Infinite capacity arcs (</a:t>
            </a:r>
            <a:r>
              <a:rPr lang="en-CA" sz="2400" dirty="0" smtClean="0">
                <a:solidFill>
                  <a:srgbClr val="FF0000"/>
                </a:solidFill>
                <a:latin typeface="Calibri"/>
              </a:rPr>
              <a:t>u</a:t>
            </a:r>
            <a:r>
              <a:rPr lang="en-CA" sz="2400" baseline="-25000" dirty="0" smtClean="0">
                <a:solidFill>
                  <a:srgbClr val="FF0000"/>
                </a:solidFill>
                <a:latin typeface="Calibri"/>
              </a:rPr>
              <a:t>{</a:t>
            </a:r>
            <a:r>
              <a:rPr lang="en-CA" sz="2400" baseline="-25000" dirty="0" err="1" smtClean="0">
                <a:solidFill>
                  <a:srgbClr val="FF0000"/>
                </a:solidFill>
                <a:latin typeface="Calibri"/>
              </a:rPr>
              <a:t>v,w</a:t>
            </a:r>
            <a:r>
              <a:rPr lang="en-CA" sz="2400" baseline="-25000" dirty="0" smtClean="0">
                <a:solidFill>
                  <a:srgbClr val="FF0000"/>
                </a:solidFill>
                <a:latin typeface="Calibri"/>
              </a:rPr>
              <a:t>}</a:t>
            </a:r>
            <a:r>
              <a:rPr lang="en-CA" sz="2400" dirty="0" smtClean="0">
                <a:solidFill>
                  <a:srgbClr val="FF0000"/>
                </a:solidFill>
              </a:rPr>
              <a:t>,v) and (u</a:t>
            </a:r>
            <a:r>
              <a:rPr lang="en-CA" sz="2400" baseline="-25000" dirty="0" smtClean="0">
                <a:solidFill>
                  <a:srgbClr val="FF0000"/>
                </a:solidFill>
              </a:rPr>
              <a:t>{</a:t>
            </a:r>
            <a:r>
              <a:rPr lang="en-CA" sz="2400" baseline="-25000" dirty="0" err="1" smtClean="0">
                <a:solidFill>
                  <a:srgbClr val="FF0000"/>
                </a:solidFill>
              </a:rPr>
              <a:t>v,w</a:t>
            </a:r>
            <a:r>
              <a:rPr lang="en-CA" sz="2400" baseline="-25000" dirty="0" smtClean="0">
                <a:solidFill>
                  <a:srgbClr val="FF0000"/>
                </a:solidFill>
              </a:rPr>
              <a:t>}</a:t>
            </a:r>
            <a:r>
              <a:rPr lang="en-CA" sz="2400" dirty="0" smtClean="0">
                <a:solidFill>
                  <a:srgbClr val="FF0000"/>
                </a:solidFill>
              </a:rPr>
              <a:t>,w)  for all {</a:t>
            </a:r>
            <a:r>
              <a:rPr lang="en-CA" sz="2400" dirty="0" err="1" smtClean="0">
                <a:solidFill>
                  <a:srgbClr val="FF0000"/>
                </a:solidFill>
              </a:rPr>
              <a:t>v,w</a:t>
            </a:r>
            <a:r>
              <a:rPr lang="en-CA" sz="2400" dirty="0" smtClean="0">
                <a:solidFill>
                  <a:srgbClr val="FF0000"/>
                </a:solidFill>
              </a:rPr>
              <a:t>} </a:t>
            </a:r>
            <a:r>
              <a:rPr lang="en-CA" sz="2400" dirty="0" smtClean="0">
                <a:solidFill>
                  <a:srgbClr val="FF0000"/>
                </a:solidFill>
                <a:latin typeface="cmsy10"/>
              </a:rPr>
              <a:t>2</a:t>
            </a:r>
            <a:r>
              <a:rPr lang="en-CA" sz="2400" dirty="0" smtClean="0">
                <a:solidFill>
                  <a:srgbClr val="FF0000"/>
                </a:solidFill>
              </a:rPr>
              <a:t> E</a:t>
            </a:r>
          </a:p>
        </p:txBody>
      </p:sp>
      <p:cxnSp>
        <p:nvCxnSpPr>
          <p:cNvPr id="55" name="Straight Arrow Connector 54"/>
          <p:cNvCxnSpPr>
            <a:endCxn id="76" idx="3"/>
          </p:cNvCxnSpPr>
          <p:nvPr/>
        </p:nvCxnSpPr>
        <p:spPr>
          <a:xfrm flipV="1">
            <a:off x="6540500" y="2203466"/>
            <a:ext cx="464437" cy="273034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1068733" y="1356129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0" name="Oval 59"/>
          <p:cNvSpPr/>
          <p:nvPr/>
        </p:nvSpPr>
        <p:spPr>
          <a:xfrm>
            <a:off x="1027168" y="2872085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1" name="Oval 60"/>
          <p:cNvSpPr/>
          <p:nvPr/>
        </p:nvSpPr>
        <p:spPr>
          <a:xfrm>
            <a:off x="2246368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62" name="Straight Connector 61"/>
          <p:cNvCxnSpPr>
            <a:stCxn id="56" idx="4"/>
            <a:endCxn id="60" idx="0"/>
          </p:cNvCxnSpPr>
          <p:nvPr/>
        </p:nvCxnSpPr>
        <p:spPr>
          <a:xfrm rot="5400000">
            <a:off x="483937" y="2190307"/>
            <a:ext cx="1321992" cy="4156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0" idx="6"/>
            <a:endCxn id="61" idx="3"/>
          </p:cNvCxnSpPr>
          <p:nvPr/>
        </p:nvCxnSpPr>
        <p:spPr>
          <a:xfrm flipV="1">
            <a:off x="1221132" y="2203466"/>
            <a:ext cx="1053641" cy="76560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1" idx="1"/>
            <a:endCxn id="56" idx="6"/>
          </p:cNvCxnSpPr>
          <p:nvPr/>
        </p:nvCxnSpPr>
        <p:spPr>
          <a:xfrm rot="16200000" flipV="1">
            <a:off x="1462135" y="1253674"/>
            <a:ext cx="613201" cy="10120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97583" y="1860694"/>
            <a:ext cx="859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dirty="0" smtClean="0"/>
              <a:t>Edge a</a:t>
            </a:r>
          </a:p>
          <a:p>
            <a:pPr algn="r"/>
            <a:r>
              <a:rPr lang="en-CA" dirty="0" err="1" smtClean="0"/>
              <a:t>z</a:t>
            </a:r>
            <a:r>
              <a:rPr lang="en-CA" baseline="-25000" dirty="0" err="1" smtClean="0"/>
              <a:t>a</a:t>
            </a:r>
            <a:r>
              <a:rPr lang="en-CA" dirty="0" smtClean="0"/>
              <a:t> = 0.6</a:t>
            </a:r>
            <a:endParaRPr lang="en-CA" dirty="0"/>
          </a:p>
        </p:txBody>
      </p:sp>
      <p:sp>
        <p:nvSpPr>
          <p:cNvPr id="68" name="TextBox 67"/>
          <p:cNvSpPr txBox="1"/>
          <p:nvPr/>
        </p:nvSpPr>
        <p:spPr>
          <a:xfrm>
            <a:off x="1371600" y="2743200"/>
            <a:ext cx="156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c,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c</a:t>
            </a:r>
            <a:r>
              <a:rPr lang="en-CA" dirty="0" smtClean="0"/>
              <a:t> = 0.8</a:t>
            </a:r>
            <a:endParaRPr lang="en-CA" dirty="0"/>
          </a:p>
        </p:txBody>
      </p:sp>
      <p:sp>
        <p:nvSpPr>
          <p:cNvPr id="69" name="TextBox 68"/>
          <p:cNvSpPr txBox="1"/>
          <p:nvPr/>
        </p:nvSpPr>
        <p:spPr>
          <a:xfrm>
            <a:off x="1552351" y="1403497"/>
            <a:ext cx="1607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b,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b</a:t>
            </a:r>
            <a:r>
              <a:rPr lang="en-CA" dirty="0" smtClean="0"/>
              <a:t> = 0.7</a:t>
            </a:r>
            <a:endParaRPr lang="en-CA" dirty="0"/>
          </a:p>
        </p:txBody>
      </p:sp>
      <p:sp>
        <p:nvSpPr>
          <p:cNvPr id="70" name="TextBox 69"/>
          <p:cNvSpPr txBox="1"/>
          <p:nvPr/>
        </p:nvSpPr>
        <p:spPr>
          <a:xfrm>
            <a:off x="1295400" y="685800"/>
            <a:ext cx="111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G=(V,E)</a:t>
            </a:r>
            <a:endParaRPr lang="en-CA" sz="2400" b="1" dirty="0"/>
          </a:p>
        </p:txBody>
      </p:sp>
      <p:sp>
        <p:nvSpPr>
          <p:cNvPr id="72" name="Oval 71"/>
          <p:cNvSpPr/>
          <p:nvPr/>
        </p:nvSpPr>
        <p:spPr>
          <a:xfrm>
            <a:off x="5692567" y="1324230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74" name="Oval 73"/>
          <p:cNvSpPr/>
          <p:nvPr/>
        </p:nvSpPr>
        <p:spPr>
          <a:xfrm>
            <a:off x="5651002" y="2893351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76" name="Oval 75"/>
          <p:cNvSpPr/>
          <p:nvPr/>
        </p:nvSpPr>
        <p:spPr>
          <a:xfrm>
            <a:off x="6976532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84" name="Oval 83"/>
          <p:cNvSpPr/>
          <p:nvPr/>
        </p:nvSpPr>
        <p:spPr>
          <a:xfrm>
            <a:off x="4608045" y="1430561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4581300" y="1286540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s</a:t>
            </a:r>
            <a:endParaRPr lang="en-CA" sz="2400" dirty="0"/>
          </a:p>
        </p:txBody>
      </p:sp>
      <p:sp>
        <p:nvSpPr>
          <p:cNvPr id="86" name="Oval 85"/>
          <p:cNvSpPr/>
          <p:nvPr/>
        </p:nvSpPr>
        <p:spPr>
          <a:xfrm>
            <a:off x="8028186" y="1219200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87" name="TextBox 86"/>
          <p:cNvSpPr txBox="1"/>
          <p:nvPr/>
        </p:nvSpPr>
        <p:spPr>
          <a:xfrm>
            <a:off x="8001441" y="1093159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t</a:t>
            </a:r>
            <a:endParaRPr lang="en-CA" sz="2400" dirty="0"/>
          </a:p>
        </p:txBody>
      </p:sp>
      <p:sp>
        <p:nvSpPr>
          <p:cNvPr id="88" name="Oval 87"/>
          <p:cNvSpPr/>
          <p:nvPr/>
        </p:nvSpPr>
        <p:spPr>
          <a:xfrm>
            <a:off x="562845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557013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a</a:t>
            </a:r>
            <a:endParaRPr lang="en-CA" sz="2400" baseline="-25000" dirty="0"/>
          </a:p>
        </p:txBody>
      </p:sp>
      <p:sp>
        <p:nvSpPr>
          <p:cNvPr id="90" name="Oval 89"/>
          <p:cNvSpPr/>
          <p:nvPr/>
        </p:nvSpPr>
        <p:spPr>
          <a:xfrm>
            <a:off x="6280880" y="1600806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97" name="TextBox 96"/>
          <p:cNvSpPr txBox="1"/>
          <p:nvPr/>
        </p:nvSpPr>
        <p:spPr>
          <a:xfrm>
            <a:off x="6222556" y="1495351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b</a:t>
            </a:r>
            <a:endParaRPr lang="en-CA" sz="2400" baseline="-25000" dirty="0"/>
          </a:p>
        </p:txBody>
      </p:sp>
      <p:sp>
        <p:nvSpPr>
          <p:cNvPr id="98" name="Oval 97"/>
          <p:cNvSpPr/>
          <p:nvPr/>
        </p:nvSpPr>
        <p:spPr>
          <a:xfrm>
            <a:off x="6234510" y="2387172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99" name="TextBox 98"/>
          <p:cNvSpPr txBox="1"/>
          <p:nvPr/>
        </p:nvSpPr>
        <p:spPr>
          <a:xfrm>
            <a:off x="6176186" y="2275367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c</a:t>
            </a:r>
            <a:endParaRPr lang="en-CA" sz="2400" baseline="-250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4815220" y="1616149"/>
            <a:ext cx="850052" cy="42640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Freeform 100"/>
          <p:cNvSpPr/>
          <p:nvPr/>
        </p:nvSpPr>
        <p:spPr>
          <a:xfrm>
            <a:off x="4708009" y="1669312"/>
            <a:ext cx="1824369" cy="1642730"/>
          </a:xfrm>
          <a:custGeom>
            <a:avLst/>
            <a:gdLst>
              <a:gd name="connsiteX0" fmla="*/ 1772 w 1543493"/>
              <a:gd name="connsiteY0" fmla="*/ 0 h 978195"/>
              <a:gd name="connsiteX1" fmla="*/ 256954 w 1543493"/>
              <a:gd name="connsiteY1" fmla="*/ 382772 h 978195"/>
              <a:gd name="connsiteX2" fmla="*/ 1543493 w 1543493"/>
              <a:gd name="connsiteY2" fmla="*/ 978195 h 978195"/>
              <a:gd name="connsiteX0" fmla="*/ 886 w 1542607"/>
              <a:gd name="connsiteY0" fmla="*/ 0 h 1449573"/>
              <a:gd name="connsiteX1" fmla="*/ 298598 w 1542607"/>
              <a:gd name="connsiteY1" fmla="*/ 1286540 h 1449573"/>
              <a:gd name="connsiteX2" fmla="*/ 1542607 w 1542607"/>
              <a:gd name="connsiteY2" fmla="*/ 978195 h 1449573"/>
              <a:gd name="connsiteX0" fmla="*/ 886 w 1542607"/>
              <a:gd name="connsiteY0" fmla="*/ 0 h 1656907"/>
              <a:gd name="connsiteX1" fmla="*/ 298598 w 1542607"/>
              <a:gd name="connsiteY1" fmla="*/ 1286540 h 1656907"/>
              <a:gd name="connsiteX2" fmla="*/ 1191733 w 1542607"/>
              <a:gd name="connsiteY2" fmla="*/ 1605516 h 1656907"/>
              <a:gd name="connsiteX3" fmla="*/ 1542607 w 1542607"/>
              <a:gd name="connsiteY3" fmla="*/ 978195 h 1656907"/>
              <a:gd name="connsiteX0" fmla="*/ 886 w 1797788"/>
              <a:gd name="connsiteY0" fmla="*/ 0 h 1644502"/>
              <a:gd name="connsiteX1" fmla="*/ 298598 w 1797788"/>
              <a:gd name="connsiteY1" fmla="*/ 1286540 h 1644502"/>
              <a:gd name="connsiteX2" fmla="*/ 1191733 w 1797788"/>
              <a:gd name="connsiteY2" fmla="*/ 1605516 h 1644502"/>
              <a:gd name="connsiteX3" fmla="*/ 1797788 w 1797788"/>
              <a:gd name="connsiteY3" fmla="*/ 1052623 h 1644502"/>
              <a:gd name="connsiteX0" fmla="*/ 886 w 1888165"/>
              <a:gd name="connsiteY0" fmla="*/ 0 h 1644502"/>
              <a:gd name="connsiteX1" fmla="*/ 298598 w 1888165"/>
              <a:gd name="connsiteY1" fmla="*/ 1286540 h 1644502"/>
              <a:gd name="connsiteX2" fmla="*/ 1191733 w 1888165"/>
              <a:gd name="connsiteY2" fmla="*/ 1605516 h 1644502"/>
              <a:gd name="connsiteX3" fmla="*/ 1797788 w 1888165"/>
              <a:gd name="connsiteY3" fmla="*/ 1052623 h 1644502"/>
              <a:gd name="connsiteX0" fmla="*/ 886 w 1824369"/>
              <a:gd name="connsiteY0" fmla="*/ 0 h 1642730"/>
              <a:gd name="connsiteX1" fmla="*/ 298598 w 1824369"/>
              <a:gd name="connsiteY1" fmla="*/ 1286540 h 1642730"/>
              <a:gd name="connsiteX2" fmla="*/ 1191733 w 1824369"/>
              <a:gd name="connsiteY2" fmla="*/ 1605516 h 1642730"/>
              <a:gd name="connsiteX3" fmla="*/ 1733992 w 1824369"/>
              <a:gd name="connsiteY3" fmla="*/ 1063255 h 164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369" h="1642730">
                <a:moveTo>
                  <a:pt x="886" y="0"/>
                </a:moveTo>
                <a:cubicBezTo>
                  <a:pt x="0" y="109869"/>
                  <a:pt x="41644" y="1123507"/>
                  <a:pt x="298598" y="1286540"/>
                </a:cubicBezTo>
                <a:cubicBezTo>
                  <a:pt x="433277" y="1470838"/>
                  <a:pt x="952501" y="1642730"/>
                  <a:pt x="1191733" y="1605516"/>
                </a:cubicBezTo>
                <a:cubicBezTo>
                  <a:pt x="1430965" y="1568302"/>
                  <a:pt x="1824369" y="1424762"/>
                  <a:pt x="1733992" y="106325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2" name="TextBox 101"/>
          <p:cNvSpPr txBox="1"/>
          <p:nvPr/>
        </p:nvSpPr>
        <p:spPr>
          <a:xfrm>
            <a:off x="4719531" y="210525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0.8</a:t>
            </a:r>
            <a:endParaRPr lang="en-CA" dirty="0"/>
          </a:p>
        </p:txBody>
      </p:sp>
      <p:sp>
        <p:nvSpPr>
          <p:cNvPr id="103" name="TextBox 102"/>
          <p:cNvSpPr txBox="1"/>
          <p:nvPr/>
        </p:nvSpPr>
        <p:spPr>
          <a:xfrm>
            <a:off x="4783326" y="97819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0.7</a:t>
            </a:r>
            <a:endParaRPr lang="en-CA" dirty="0"/>
          </a:p>
        </p:txBody>
      </p:sp>
      <p:sp>
        <p:nvSpPr>
          <p:cNvPr id="104" name="Freeform 103"/>
          <p:cNvSpPr/>
          <p:nvPr/>
        </p:nvSpPr>
        <p:spPr>
          <a:xfrm>
            <a:off x="4825851" y="1080977"/>
            <a:ext cx="1599019" cy="527049"/>
          </a:xfrm>
          <a:custGeom>
            <a:avLst/>
            <a:gdLst>
              <a:gd name="connsiteX0" fmla="*/ 0 w 1360968"/>
              <a:gd name="connsiteY0" fmla="*/ 0 h 404037"/>
              <a:gd name="connsiteX1" fmla="*/ 563526 w 1360968"/>
              <a:gd name="connsiteY1" fmla="*/ 95693 h 404037"/>
              <a:gd name="connsiteX2" fmla="*/ 1360968 w 1360968"/>
              <a:gd name="connsiteY2" fmla="*/ 404037 h 404037"/>
              <a:gd name="connsiteX0" fmla="*/ 0 w 1360968"/>
              <a:gd name="connsiteY0" fmla="*/ 386315 h 790352"/>
              <a:gd name="connsiteX1" fmla="*/ 935665 w 1360968"/>
              <a:gd name="connsiteY1" fmla="*/ 67339 h 790352"/>
              <a:gd name="connsiteX2" fmla="*/ 1360968 w 1360968"/>
              <a:gd name="connsiteY2" fmla="*/ 790352 h 790352"/>
              <a:gd name="connsiteX0" fmla="*/ 0 w 1548810"/>
              <a:gd name="connsiteY0" fmla="*/ 386315 h 790352"/>
              <a:gd name="connsiteX1" fmla="*/ 935665 w 1548810"/>
              <a:gd name="connsiteY1" fmla="*/ 67339 h 790352"/>
              <a:gd name="connsiteX2" fmla="*/ 1477926 w 1548810"/>
              <a:gd name="connsiteY2" fmla="*/ 354417 h 790352"/>
              <a:gd name="connsiteX3" fmla="*/ 1360968 w 1548810"/>
              <a:gd name="connsiteY3" fmla="*/ 790352 h 790352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73619"/>
              <a:gd name="connsiteY0" fmla="*/ 386315 h 609599"/>
              <a:gd name="connsiteX1" fmla="*/ 935665 w 1573619"/>
              <a:gd name="connsiteY1" fmla="*/ 67339 h 609599"/>
              <a:gd name="connsiteX2" fmla="*/ 1382233 w 1573619"/>
              <a:gd name="connsiteY2" fmla="*/ 258724 h 609599"/>
              <a:gd name="connsiteX3" fmla="*/ 1573619 w 1573619"/>
              <a:gd name="connsiteY3" fmla="*/ 609599 h 609599"/>
              <a:gd name="connsiteX0" fmla="*/ 0 w 1599019"/>
              <a:gd name="connsiteY0" fmla="*/ 386315 h 527049"/>
              <a:gd name="connsiteX1" fmla="*/ 935665 w 1599019"/>
              <a:gd name="connsiteY1" fmla="*/ 67339 h 527049"/>
              <a:gd name="connsiteX2" fmla="*/ 1382233 w 1599019"/>
              <a:gd name="connsiteY2" fmla="*/ 258724 h 527049"/>
              <a:gd name="connsiteX3" fmla="*/ 1599019 w 1599019"/>
              <a:gd name="connsiteY3" fmla="*/ 527049 h 52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9019" h="527049">
                <a:moveTo>
                  <a:pt x="0" y="386315"/>
                </a:moveTo>
                <a:cubicBezTo>
                  <a:pt x="295940" y="113413"/>
                  <a:pt x="708837" y="0"/>
                  <a:pt x="935665" y="67339"/>
                </a:cubicBezTo>
                <a:cubicBezTo>
                  <a:pt x="1130595" y="99237"/>
                  <a:pt x="1271674" y="182106"/>
                  <a:pt x="1382233" y="258724"/>
                </a:cubicBezTo>
                <a:cubicBezTo>
                  <a:pt x="1492792" y="335342"/>
                  <a:pt x="1567121" y="491607"/>
                  <a:pt x="1599019" y="527049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5" name="TextBox 104"/>
          <p:cNvSpPr txBox="1"/>
          <p:nvPr/>
        </p:nvSpPr>
        <p:spPr>
          <a:xfrm>
            <a:off x="4910916" y="1435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0.6</a:t>
            </a:r>
            <a:endParaRPr lang="en-CA" dirty="0"/>
          </a:p>
        </p:txBody>
      </p:sp>
      <p:cxnSp>
        <p:nvCxnSpPr>
          <p:cNvPr id="106" name="Straight Arrow Connector 105"/>
          <p:cNvCxnSpPr>
            <a:endCxn id="72" idx="4"/>
          </p:cNvCxnSpPr>
          <p:nvPr/>
        </p:nvCxnSpPr>
        <p:spPr>
          <a:xfrm rot="5400000" flipH="1" flipV="1">
            <a:off x="5549346" y="1740998"/>
            <a:ext cx="463006" cy="17399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5400000">
            <a:off x="5494493" y="2615693"/>
            <a:ext cx="531149" cy="2416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74" idx="6"/>
          </p:cNvCxnSpPr>
          <p:nvPr/>
        </p:nvCxnSpPr>
        <p:spPr>
          <a:xfrm rot="10800000" flipV="1">
            <a:off x="5844967" y="2700669"/>
            <a:ext cx="448179" cy="289663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76" idx="1"/>
          </p:cNvCxnSpPr>
          <p:nvPr/>
        </p:nvCxnSpPr>
        <p:spPr>
          <a:xfrm>
            <a:off x="6616700" y="1866900"/>
            <a:ext cx="388237" cy="19941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endCxn id="72" idx="5"/>
          </p:cNvCxnSpPr>
          <p:nvPr/>
        </p:nvCxnSpPr>
        <p:spPr>
          <a:xfrm rot="10800000">
            <a:off x="5858126" y="1489790"/>
            <a:ext cx="441074" cy="212015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5442541" y="2360429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995434" y="273256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677700" y="225224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684040" y="166532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957037" y="133128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453171" y="158425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17" name="Freeform 116"/>
          <p:cNvSpPr/>
          <p:nvPr/>
        </p:nvSpPr>
        <p:spPr>
          <a:xfrm>
            <a:off x="5822949" y="1066085"/>
            <a:ext cx="2219613" cy="267415"/>
          </a:xfrm>
          <a:custGeom>
            <a:avLst/>
            <a:gdLst>
              <a:gd name="connsiteX0" fmla="*/ 0 w 1879600"/>
              <a:gd name="connsiteY0" fmla="*/ 270933 h 334433"/>
              <a:gd name="connsiteX1" fmla="*/ 717550 w 1879600"/>
              <a:gd name="connsiteY1" fmla="*/ 10583 h 334433"/>
              <a:gd name="connsiteX2" fmla="*/ 1879600 w 1879600"/>
              <a:gd name="connsiteY2" fmla="*/ 334433 h 334433"/>
              <a:gd name="connsiteX0" fmla="*/ 0 w 1892255"/>
              <a:gd name="connsiteY0" fmla="*/ 267415 h 267415"/>
              <a:gd name="connsiteX1" fmla="*/ 717550 w 1892255"/>
              <a:gd name="connsiteY1" fmla="*/ 7065 h 267415"/>
              <a:gd name="connsiteX2" fmla="*/ 1892255 w 1892255"/>
              <a:gd name="connsiteY2" fmla="*/ 225027 h 26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2255" h="267415">
                <a:moveTo>
                  <a:pt x="0" y="267415"/>
                </a:moveTo>
                <a:cubicBezTo>
                  <a:pt x="202141" y="131948"/>
                  <a:pt x="402174" y="14130"/>
                  <a:pt x="717550" y="7065"/>
                </a:cubicBezTo>
                <a:cubicBezTo>
                  <a:pt x="1032926" y="0"/>
                  <a:pt x="1467863" y="68393"/>
                  <a:pt x="1892255" y="225027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8" name="Freeform 117"/>
          <p:cNvSpPr/>
          <p:nvPr/>
        </p:nvSpPr>
        <p:spPr>
          <a:xfrm>
            <a:off x="7137399" y="1413164"/>
            <a:ext cx="937821" cy="650586"/>
          </a:xfrm>
          <a:custGeom>
            <a:avLst/>
            <a:gdLst>
              <a:gd name="connsiteX0" fmla="*/ 0 w 546100"/>
              <a:gd name="connsiteY0" fmla="*/ 450850 h 450850"/>
              <a:gd name="connsiteX1" fmla="*/ 546100 w 546100"/>
              <a:gd name="connsiteY1" fmla="*/ 0 h 45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6100" h="450850">
                <a:moveTo>
                  <a:pt x="0" y="450850"/>
                </a:moveTo>
                <a:lnTo>
                  <a:pt x="546100" y="0"/>
                </a:ln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9" name="Freeform 118"/>
          <p:cNvSpPr/>
          <p:nvPr/>
        </p:nvSpPr>
        <p:spPr>
          <a:xfrm>
            <a:off x="5791200" y="1348920"/>
            <a:ext cx="3224691" cy="1907571"/>
          </a:xfrm>
          <a:custGeom>
            <a:avLst/>
            <a:gdLst>
              <a:gd name="connsiteX0" fmla="*/ 0 w 2025650"/>
              <a:gd name="connsiteY0" fmla="*/ 1441450 h 1624542"/>
              <a:gd name="connsiteX1" fmla="*/ 654050 w 2025650"/>
              <a:gd name="connsiteY1" fmla="*/ 1581150 h 1624542"/>
              <a:gd name="connsiteX2" fmla="*/ 1619250 w 2025650"/>
              <a:gd name="connsiteY2" fmla="*/ 1181100 h 1624542"/>
              <a:gd name="connsiteX3" fmla="*/ 2025650 w 2025650"/>
              <a:gd name="connsiteY3" fmla="*/ 0 h 1624542"/>
              <a:gd name="connsiteX0" fmla="*/ 0 w 1764145"/>
              <a:gd name="connsiteY0" fmla="*/ 1759115 h 1942207"/>
              <a:gd name="connsiteX1" fmla="*/ 654050 w 1764145"/>
              <a:gd name="connsiteY1" fmla="*/ 1898815 h 1942207"/>
              <a:gd name="connsiteX2" fmla="*/ 1619250 w 1764145"/>
              <a:gd name="connsiteY2" fmla="*/ 1498765 h 1942207"/>
              <a:gd name="connsiteX3" fmla="*/ 1523423 w 1764145"/>
              <a:gd name="connsiteY3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8251"/>
              <a:gd name="connsiteY0" fmla="*/ 1724479 h 1907571"/>
              <a:gd name="connsiteX1" fmla="*/ 654050 w 1948251"/>
              <a:gd name="connsiteY1" fmla="*/ 1864179 h 1907571"/>
              <a:gd name="connsiteX2" fmla="*/ 1619250 w 1948251"/>
              <a:gd name="connsiteY2" fmla="*/ 1464129 h 1907571"/>
              <a:gd name="connsiteX3" fmla="*/ 1930586 w 1948251"/>
              <a:gd name="connsiteY3" fmla="*/ 618426 h 1907571"/>
              <a:gd name="connsiteX4" fmla="*/ 1513259 w 1948251"/>
              <a:gd name="connsiteY4" fmla="*/ 0 h 1907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8251" h="1907571">
                <a:moveTo>
                  <a:pt x="0" y="1724479"/>
                </a:moveTo>
                <a:cubicBezTo>
                  <a:pt x="192087" y="1816025"/>
                  <a:pt x="384175" y="1907571"/>
                  <a:pt x="654050" y="1864179"/>
                </a:cubicBezTo>
                <a:cubicBezTo>
                  <a:pt x="923925" y="1820787"/>
                  <a:pt x="1406494" y="1671754"/>
                  <a:pt x="1619250" y="1464129"/>
                </a:cubicBezTo>
                <a:cubicBezTo>
                  <a:pt x="1832006" y="1256504"/>
                  <a:pt x="1948251" y="862448"/>
                  <a:pt x="1930586" y="618426"/>
                </a:cubicBezTo>
                <a:cubicBezTo>
                  <a:pt x="1912921" y="374405"/>
                  <a:pt x="1776330" y="143150"/>
                  <a:pt x="1513259" y="0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0" name="TextBox 119"/>
          <p:cNvSpPr txBox="1"/>
          <p:nvPr/>
        </p:nvSpPr>
        <p:spPr>
          <a:xfrm>
            <a:off x="7543800" y="87382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543800" y="1295400"/>
            <a:ext cx="47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8534400" y="1190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35052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124" name="Straight Connector 123"/>
          <p:cNvCxnSpPr>
            <a:stCxn id="61" idx="6"/>
            <a:endCxn id="123" idx="2"/>
          </p:cNvCxnSpPr>
          <p:nvPr/>
        </p:nvCxnSpPr>
        <p:spPr>
          <a:xfrm>
            <a:off x="2440332" y="2134889"/>
            <a:ext cx="106486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85344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26" name="Oval 125"/>
          <p:cNvSpPr/>
          <p:nvPr/>
        </p:nvSpPr>
        <p:spPr>
          <a:xfrm>
            <a:off x="772262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766430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d</a:t>
            </a:r>
            <a:endParaRPr lang="en-CA" sz="2400" baseline="-25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8080225" y="188312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cxnSp>
        <p:nvCxnSpPr>
          <p:cNvPr id="129" name="Straight Arrow Connector 128"/>
          <p:cNvCxnSpPr>
            <a:endCxn id="76" idx="6"/>
          </p:cNvCxnSpPr>
          <p:nvPr/>
        </p:nvCxnSpPr>
        <p:spPr>
          <a:xfrm rot="10800000">
            <a:off x="7170496" y="2134890"/>
            <a:ext cx="536590" cy="7392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endCxn id="125" idx="2"/>
          </p:cNvCxnSpPr>
          <p:nvPr/>
        </p:nvCxnSpPr>
        <p:spPr>
          <a:xfrm flipV="1">
            <a:off x="8075221" y="2134889"/>
            <a:ext cx="459179" cy="5017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315200" y="189499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436174" y="2209800"/>
            <a:ext cx="1602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d,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d</a:t>
            </a:r>
            <a:r>
              <a:rPr lang="en-CA" dirty="0" smtClean="0"/>
              <a:t> = 0.9</a:t>
            </a:r>
            <a:endParaRPr lang="en-CA" dirty="0"/>
          </a:p>
        </p:txBody>
      </p:sp>
      <p:sp>
        <p:nvSpPr>
          <p:cNvPr id="133" name="Freeform 132"/>
          <p:cNvSpPr/>
          <p:nvPr/>
        </p:nvSpPr>
        <p:spPr>
          <a:xfrm>
            <a:off x="4601690" y="1665514"/>
            <a:ext cx="3271652" cy="1877291"/>
          </a:xfrm>
          <a:custGeom>
            <a:avLst/>
            <a:gdLst>
              <a:gd name="connsiteX0" fmla="*/ 83127 w 3372592"/>
              <a:gd name="connsiteY0" fmla="*/ 0 h 1927761"/>
              <a:gd name="connsiteX1" fmla="*/ 118753 w 3372592"/>
              <a:gd name="connsiteY1" fmla="*/ 1211283 h 1927761"/>
              <a:gd name="connsiteX2" fmla="*/ 795646 w 3372592"/>
              <a:gd name="connsiteY2" fmla="*/ 1816925 h 1927761"/>
              <a:gd name="connsiteX3" fmla="*/ 2766950 w 3372592"/>
              <a:gd name="connsiteY3" fmla="*/ 1745673 h 1927761"/>
              <a:gd name="connsiteX4" fmla="*/ 3372592 w 3372592"/>
              <a:gd name="connsiteY4" fmla="*/ 724395 h 1927761"/>
              <a:gd name="connsiteX0" fmla="*/ 41564 w 3331029"/>
              <a:gd name="connsiteY0" fmla="*/ 0 h 1927761"/>
              <a:gd name="connsiteX1" fmla="*/ 202871 w 3331029"/>
              <a:gd name="connsiteY1" fmla="*/ 1289462 h 1927761"/>
              <a:gd name="connsiteX2" fmla="*/ 754083 w 3331029"/>
              <a:gd name="connsiteY2" fmla="*/ 1816925 h 1927761"/>
              <a:gd name="connsiteX3" fmla="*/ 2725387 w 3331029"/>
              <a:gd name="connsiteY3" fmla="*/ 1745673 h 1927761"/>
              <a:gd name="connsiteX4" fmla="*/ 3331029 w 3331029"/>
              <a:gd name="connsiteY4" fmla="*/ 724395 h 1927761"/>
              <a:gd name="connsiteX0" fmla="*/ 41564 w 3271652"/>
              <a:gd name="connsiteY0" fmla="*/ 0 h 1877291"/>
              <a:gd name="connsiteX1" fmla="*/ 143494 w 3271652"/>
              <a:gd name="connsiteY1" fmla="*/ 1238992 h 1877291"/>
              <a:gd name="connsiteX2" fmla="*/ 694706 w 3271652"/>
              <a:gd name="connsiteY2" fmla="*/ 1766455 h 1877291"/>
              <a:gd name="connsiteX3" fmla="*/ 2666010 w 3271652"/>
              <a:gd name="connsiteY3" fmla="*/ 1695203 h 1877291"/>
              <a:gd name="connsiteX4" fmla="*/ 3271652 w 3271652"/>
              <a:gd name="connsiteY4" fmla="*/ 673925 h 187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1652" h="1877291">
                <a:moveTo>
                  <a:pt x="41564" y="0"/>
                </a:moveTo>
                <a:cubicBezTo>
                  <a:pt x="0" y="454231"/>
                  <a:pt x="34637" y="944583"/>
                  <a:pt x="143494" y="1238992"/>
                </a:cubicBezTo>
                <a:cubicBezTo>
                  <a:pt x="252351" y="1533401"/>
                  <a:pt x="274287" y="1690420"/>
                  <a:pt x="694706" y="1766455"/>
                </a:cubicBezTo>
                <a:cubicBezTo>
                  <a:pt x="1115125" y="1842490"/>
                  <a:pt x="2236519" y="1877291"/>
                  <a:pt x="2666010" y="1695203"/>
                </a:cubicBezTo>
                <a:cubicBezTo>
                  <a:pt x="3095501" y="1513115"/>
                  <a:pt x="3183576" y="1093520"/>
                  <a:pt x="3271652" y="67392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4" name="TextBox 133"/>
          <p:cNvSpPr txBox="1"/>
          <p:nvPr/>
        </p:nvSpPr>
        <p:spPr>
          <a:xfrm>
            <a:off x="7295988" y="2602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0.9</a:t>
            </a:r>
            <a:endParaRPr lang="en-CA" dirty="0"/>
          </a:p>
        </p:txBody>
      </p:sp>
      <p:cxnSp>
        <p:nvCxnSpPr>
          <p:cNvPr id="135" name="Straight Arrow Connector 134"/>
          <p:cNvCxnSpPr>
            <a:stCxn id="125" idx="0"/>
          </p:cNvCxnSpPr>
          <p:nvPr/>
        </p:nvCxnSpPr>
        <p:spPr>
          <a:xfrm rot="16200000" flipV="1">
            <a:off x="8112182" y="1518707"/>
            <a:ext cx="600993" cy="437408"/>
          </a:xfrm>
          <a:prstGeom prst="straightConnector1">
            <a:avLst/>
          </a:prstGeom>
          <a:ln w="19050">
            <a:solidFill>
              <a:srgbClr val="0000FF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8358250" y="1535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6781800" y="533400"/>
            <a:ext cx="119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D=(N,A)</a:t>
            </a:r>
            <a:endParaRPr lang="en-C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4" grpId="0" animBg="1"/>
      <p:bldP spid="76" grpId="0" animBg="1"/>
      <p:bldP spid="84" grpId="0" animBg="1"/>
      <p:bldP spid="85" grpId="0"/>
      <p:bldP spid="86" grpId="0" animBg="1"/>
      <p:bldP spid="87" grpId="0"/>
      <p:bldP spid="88" grpId="0" animBg="1"/>
      <p:bldP spid="89" grpId="0"/>
      <p:bldP spid="90" grpId="0" animBg="1"/>
      <p:bldP spid="97" grpId="0"/>
      <p:bldP spid="98" grpId="0" animBg="1"/>
      <p:bldP spid="99" grpId="0"/>
      <p:bldP spid="101" grpId="0" animBg="1"/>
      <p:bldP spid="102" grpId="0"/>
      <p:bldP spid="103" grpId="0"/>
      <p:bldP spid="104" grpId="0" animBg="1"/>
      <p:bldP spid="105" grpId="0"/>
      <p:bldP spid="111" grpId="0"/>
      <p:bldP spid="112" grpId="0"/>
      <p:bldP spid="113" grpId="0"/>
      <p:bldP spid="114" grpId="0"/>
      <p:bldP spid="115" grpId="0"/>
      <p:bldP spid="116" grpId="0"/>
      <p:bldP spid="117" grpId="0" animBg="1"/>
      <p:bldP spid="118" grpId="0" animBg="1"/>
      <p:bldP spid="119" grpId="0" animBg="1"/>
      <p:bldP spid="120" grpId="0"/>
      <p:bldP spid="121" grpId="0"/>
      <p:bldP spid="122" grpId="0"/>
      <p:bldP spid="125" grpId="0" animBg="1"/>
      <p:bldP spid="126" grpId="0" animBg="1"/>
      <p:bldP spid="127" grpId="0"/>
      <p:bldP spid="128" grpId="0"/>
      <p:bldP spid="131" grpId="0"/>
      <p:bldP spid="133" grpId="0" animBg="1"/>
      <p:bldP spid="134" grpId="0"/>
      <p:bldP spid="136" grpId="0"/>
      <p:bldP spid="1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/>
          <p:cNvCxnSpPr>
            <a:endCxn id="19" idx="3"/>
          </p:cNvCxnSpPr>
          <p:nvPr/>
        </p:nvCxnSpPr>
        <p:spPr>
          <a:xfrm flipV="1">
            <a:off x="6540500" y="2203466"/>
            <a:ext cx="464437" cy="273034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Construction of 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733801"/>
            <a:ext cx="8534400" cy="2837916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Lemma: </a:t>
            </a:r>
            <a:r>
              <a:rPr lang="en-CA" sz="2800" dirty="0" smtClean="0"/>
              <a:t>z is feasible  </a:t>
            </a:r>
            <a:r>
              <a:rPr lang="en-CA" sz="2800" dirty="0" smtClean="0">
                <a:latin typeface="cmsy10"/>
              </a:rPr>
              <a:t>, </a:t>
            </a:r>
            <a:r>
              <a:rPr lang="en-CA" sz="2800" dirty="0" smtClean="0"/>
              <a:t>every s-t cut has capacity </a:t>
            </a:r>
            <a:r>
              <a:rPr lang="en-CA" sz="2800" dirty="0" smtClean="0">
                <a:latin typeface="cmsy10"/>
              </a:rPr>
              <a:t>¸</a:t>
            </a:r>
            <a:r>
              <a:rPr lang="en-CA" sz="2800" dirty="0" smtClean="0"/>
              <a:t> n </a:t>
            </a:r>
            <a:r>
              <a:rPr lang="en-CA" sz="2400" dirty="0" smtClean="0">
                <a:solidFill>
                  <a:schemeClr val="bg1">
                    <a:lumMod val="50000"/>
                  </a:schemeClr>
                </a:solidFill>
              </a:rPr>
              <a:t>(except for the cut with only black edges)</a:t>
            </a:r>
            <a:r>
              <a:rPr lang="en-CA" sz="2800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1068733" y="1356129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5" name="Oval 4"/>
          <p:cNvSpPr/>
          <p:nvPr/>
        </p:nvSpPr>
        <p:spPr>
          <a:xfrm>
            <a:off x="1027168" y="2872085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" name="Oval 5"/>
          <p:cNvSpPr/>
          <p:nvPr/>
        </p:nvSpPr>
        <p:spPr>
          <a:xfrm>
            <a:off x="2246368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8" name="Straight Connector 7"/>
          <p:cNvCxnSpPr>
            <a:stCxn id="4" idx="4"/>
            <a:endCxn id="5" idx="0"/>
          </p:cNvCxnSpPr>
          <p:nvPr/>
        </p:nvCxnSpPr>
        <p:spPr>
          <a:xfrm rot="5400000">
            <a:off x="483937" y="2190307"/>
            <a:ext cx="1321992" cy="4156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6"/>
            <a:endCxn id="6" idx="3"/>
          </p:cNvCxnSpPr>
          <p:nvPr/>
        </p:nvCxnSpPr>
        <p:spPr>
          <a:xfrm flipV="1">
            <a:off x="1221132" y="2203466"/>
            <a:ext cx="1053641" cy="76560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1"/>
            <a:endCxn id="4" idx="6"/>
          </p:cNvCxnSpPr>
          <p:nvPr/>
        </p:nvCxnSpPr>
        <p:spPr>
          <a:xfrm rot="16200000" flipV="1">
            <a:off x="1462135" y="1253674"/>
            <a:ext cx="613201" cy="10120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7583" y="1860694"/>
            <a:ext cx="859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dirty="0" smtClean="0"/>
              <a:t>Edge a</a:t>
            </a:r>
          </a:p>
          <a:p>
            <a:pPr algn="r"/>
            <a:r>
              <a:rPr lang="en-CA" dirty="0" err="1" smtClean="0"/>
              <a:t>z</a:t>
            </a:r>
            <a:r>
              <a:rPr lang="en-CA" baseline="-25000" dirty="0" err="1" smtClean="0"/>
              <a:t>a</a:t>
            </a:r>
            <a:r>
              <a:rPr lang="en-CA" dirty="0" smtClean="0"/>
              <a:t> = 0.6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1371600" y="2743200"/>
            <a:ext cx="156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c,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c</a:t>
            </a:r>
            <a:r>
              <a:rPr lang="en-CA" dirty="0" smtClean="0"/>
              <a:t> = 0.8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1552351" y="1403497"/>
            <a:ext cx="1607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b,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b</a:t>
            </a:r>
            <a:r>
              <a:rPr lang="en-CA" dirty="0" smtClean="0"/>
              <a:t> = 0.7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685800"/>
            <a:ext cx="111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G=(V,E)</a:t>
            </a:r>
            <a:endParaRPr lang="en-CA" sz="2400" b="1" dirty="0"/>
          </a:p>
        </p:txBody>
      </p:sp>
      <p:sp>
        <p:nvSpPr>
          <p:cNvPr id="17" name="Oval 16"/>
          <p:cNvSpPr/>
          <p:nvPr/>
        </p:nvSpPr>
        <p:spPr>
          <a:xfrm>
            <a:off x="5692567" y="1324230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8" name="Oval 17"/>
          <p:cNvSpPr/>
          <p:nvPr/>
        </p:nvSpPr>
        <p:spPr>
          <a:xfrm>
            <a:off x="5651002" y="2893351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9" name="Oval 18"/>
          <p:cNvSpPr/>
          <p:nvPr/>
        </p:nvSpPr>
        <p:spPr>
          <a:xfrm>
            <a:off x="6976532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29" name="Oval 28"/>
          <p:cNvSpPr/>
          <p:nvPr/>
        </p:nvSpPr>
        <p:spPr>
          <a:xfrm>
            <a:off x="4608045" y="1430561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4581300" y="1286540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s</a:t>
            </a:r>
            <a:endParaRPr lang="en-CA" sz="2400" dirty="0"/>
          </a:p>
        </p:txBody>
      </p:sp>
      <p:sp>
        <p:nvSpPr>
          <p:cNvPr id="38" name="Oval 37"/>
          <p:cNvSpPr/>
          <p:nvPr/>
        </p:nvSpPr>
        <p:spPr>
          <a:xfrm>
            <a:off x="8028186" y="1219200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8001441" y="1093159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t</a:t>
            </a:r>
            <a:endParaRPr lang="en-CA" sz="2400" dirty="0"/>
          </a:p>
        </p:txBody>
      </p:sp>
      <p:sp>
        <p:nvSpPr>
          <p:cNvPr id="40" name="Oval 39"/>
          <p:cNvSpPr/>
          <p:nvPr/>
        </p:nvSpPr>
        <p:spPr>
          <a:xfrm>
            <a:off x="562845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557013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a</a:t>
            </a:r>
            <a:endParaRPr lang="en-CA" sz="2400" baseline="-25000" dirty="0"/>
          </a:p>
        </p:txBody>
      </p:sp>
      <p:sp>
        <p:nvSpPr>
          <p:cNvPr id="42" name="Oval 41"/>
          <p:cNvSpPr/>
          <p:nvPr/>
        </p:nvSpPr>
        <p:spPr>
          <a:xfrm>
            <a:off x="6280880" y="1600806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222556" y="1495351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b</a:t>
            </a:r>
            <a:endParaRPr lang="en-CA" sz="2400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6234510" y="2387172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176186" y="2275367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c</a:t>
            </a:r>
            <a:endParaRPr lang="en-CA" sz="2400" baseline="-250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815220" y="1616149"/>
            <a:ext cx="850052" cy="42640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4708009" y="1669312"/>
            <a:ext cx="1824369" cy="1642730"/>
          </a:xfrm>
          <a:custGeom>
            <a:avLst/>
            <a:gdLst>
              <a:gd name="connsiteX0" fmla="*/ 1772 w 1543493"/>
              <a:gd name="connsiteY0" fmla="*/ 0 h 978195"/>
              <a:gd name="connsiteX1" fmla="*/ 256954 w 1543493"/>
              <a:gd name="connsiteY1" fmla="*/ 382772 h 978195"/>
              <a:gd name="connsiteX2" fmla="*/ 1543493 w 1543493"/>
              <a:gd name="connsiteY2" fmla="*/ 978195 h 978195"/>
              <a:gd name="connsiteX0" fmla="*/ 886 w 1542607"/>
              <a:gd name="connsiteY0" fmla="*/ 0 h 1449573"/>
              <a:gd name="connsiteX1" fmla="*/ 298598 w 1542607"/>
              <a:gd name="connsiteY1" fmla="*/ 1286540 h 1449573"/>
              <a:gd name="connsiteX2" fmla="*/ 1542607 w 1542607"/>
              <a:gd name="connsiteY2" fmla="*/ 978195 h 1449573"/>
              <a:gd name="connsiteX0" fmla="*/ 886 w 1542607"/>
              <a:gd name="connsiteY0" fmla="*/ 0 h 1656907"/>
              <a:gd name="connsiteX1" fmla="*/ 298598 w 1542607"/>
              <a:gd name="connsiteY1" fmla="*/ 1286540 h 1656907"/>
              <a:gd name="connsiteX2" fmla="*/ 1191733 w 1542607"/>
              <a:gd name="connsiteY2" fmla="*/ 1605516 h 1656907"/>
              <a:gd name="connsiteX3" fmla="*/ 1542607 w 1542607"/>
              <a:gd name="connsiteY3" fmla="*/ 978195 h 1656907"/>
              <a:gd name="connsiteX0" fmla="*/ 886 w 1797788"/>
              <a:gd name="connsiteY0" fmla="*/ 0 h 1644502"/>
              <a:gd name="connsiteX1" fmla="*/ 298598 w 1797788"/>
              <a:gd name="connsiteY1" fmla="*/ 1286540 h 1644502"/>
              <a:gd name="connsiteX2" fmla="*/ 1191733 w 1797788"/>
              <a:gd name="connsiteY2" fmla="*/ 1605516 h 1644502"/>
              <a:gd name="connsiteX3" fmla="*/ 1797788 w 1797788"/>
              <a:gd name="connsiteY3" fmla="*/ 1052623 h 1644502"/>
              <a:gd name="connsiteX0" fmla="*/ 886 w 1888165"/>
              <a:gd name="connsiteY0" fmla="*/ 0 h 1644502"/>
              <a:gd name="connsiteX1" fmla="*/ 298598 w 1888165"/>
              <a:gd name="connsiteY1" fmla="*/ 1286540 h 1644502"/>
              <a:gd name="connsiteX2" fmla="*/ 1191733 w 1888165"/>
              <a:gd name="connsiteY2" fmla="*/ 1605516 h 1644502"/>
              <a:gd name="connsiteX3" fmla="*/ 1797788 w 1888165"/>
              <a:gd name="connsiteY3" fmla="*/ 1052623 h 1644502"/>
              <a:gd name="connsiteX0" fmla="*/ 886 w 1824369"/>
              <a:gd name="connsiteY0" fmla="*/ 0 h 1642730"/>
              <a:gd name="connsiteX1" fmla="*/ 298598 w 1824369"/>
              <a:gd name="connsiteY1" fmla="*/ 1286540 h 1642730"/>
              <a:gd name="connsiteX2" fmla="*/ 1191733 w 1824369"/>
              <a:gd name="connsiteY2" fmla="*/ 1605516 h 1642730"/>
              <a:gd name="connsiteX3" fmla="*/ 1733992 w 1824369"/>
              <a:gd name="connsiteY3" fmla="*/ 1063255 h 164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369" h="1642730">
                <a:moveTo>
                  <a:pt x="886" y="0"/>
                </a:moveTo>
                <a:cubicBezTo>
                  <a:pt x="0" y="109869"/>
                  <a:pt x="41644" y="1123507"/>
                  <a:pt x="298598" y="1286540"/>
                </a:cubicBezTo>
                <a:cubicBezTo>
                  <a:pt x="433277" y="1470838"/>
                  <a:pt x="952501" y="1642730"/>
                  <a:pt x="1191733" y="1605516"/>
                </a:cubicBezTo>
                <a:cubicBezTo>
                  <a:pt x="1430965" y="1568302"/>
                  <a:pt x="1824369" y="1424762"/>
                  <a:pt x="1733992" y="106325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4719531" y="210525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0.8</a:t>
            </a:r>
            <a:endParaRPr lang="en-CA" dirty="0"/>
          </a:p>
        </p:txBody>
      </p:sp>
      <p:sp>
        <p:nvSpPr>
          <p:cNvPr id="57" name="TextBox 56"/>
          <p:cNvSpPr txBox="1"/>
          <p:nvPr/>
        </p:nvSpPr>
        <p:spPr>
          <a:xfrm>
            <a:off x="4783326" y="97819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0.7</a:t>
            </a:r>
            <a:endParaRPr lang="en-CA" dirty="0"/>
          </a:p>
        </p:txBody>
      </p:sp>
      <p:sp>
        <p:nvSpPr>
          <p:cNvPr id="58" name="Freeform 57"/>
          <p:cNvSpPr/>
          <p:nvPr/>
        </p:nvSpPr>
        <p:spPr>
          <a:xfrm>
            <a:off x="4825851" y="1080977"/>
            <a:ext cx="1599019" cy="527049"/>
          </a:xfrm>
          <a:custGeom>
            <a:avLst/>
            <a:gdLst>
              <a:gd name="connsiteX0" fmla="*/ 0 w 1360968"/>
              <a:gd name="connsiteY0" fmla="*/ 0 h 404037"/>
              <a:gd name="connsiteX1" fmla="*/ 563526 w 1360968"/>
              <a:gd name="connsiteY1" fmla="*/ 95693 h 404037"/>
              <a:gd name="connsiteX2" fmla="*/ 1360968 w 1360968"/>
              <a:gd name="connsiteY2" fmla="*/ 404037 h 404037"/>
              <a:gd name="connsiteX0" fmla="*/ 0 w 1360968"/>
              <a:gd name="connsiteY0" fmla="*/ 386315 h 790352"/>
              <a:gd name="connsiteX1" fmla="*/ 935665 w 1360968"/>
              <a:gd name="connsiteY1" fmla="*/ 67339 h 790352"/>
              <a:gd name="connsiteX2" fmla="*/ 1360968 w 1360968"/>
              <a:gd name="connsiteY2" fmla="*/ 790352 h 790352"/>
              <a:gd name="connsiteX0" fmla="*/ 0 w 1548810"/>
              <a:gd name="connsiteY0" fmla="*/ 386315 h 790352"/>
              <a:gd name="connsiteX1" fmla="*/ 935665 w 1548810"/>
              <a:gd name="connsiteY1" fmla="*/ 67339 h 790352"/>
              <a:gd name="connsiteX2" fmla="*/ 1477926 w 1548810"/>
              <a:gd name="connsiteY2" fmla="*/ 354417 h 790352"/>
              <a:gd name="connsiteX3" fmla="*/ 1360968 w 1548810"/>
              <a:gd name="connsiteY3" fmla="*/ 790352 h 790352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73619"/>
              <a:gd name="connsiteY0" fmla="*/ 386315 h 609599"/>
              <a:gd name="connsiteX1" fmla="*/ 935665 w 1573619"/>
              <a:gd name="connsiteY1" fmla="*/ 67339 h 609599"/>
              <a:gd name="connsiteX2" fmla="*/ 1382233 w 1573619"/>
              <a:gd name="connsiteY2" fmla="*/ 258724 h 609599"/>
              <a:gd name="connsiteX3" fmla="*/ 1573619 w 1573619"/>
              <a:gd name="connsiteY3" fmla="*/ 609599 h 609599"/>
              <a:gd name="connsiteX0" fmla="*/ 0 w 1599019"/>
              <a:gd name="connsiteY0" fmla="*/ 386315 h 527049"/>
              <a:gd name="connsiteX1" fmla="*/ 935665 w 1599019"/>
              <a:gd name="connsiteY1" fmla="*/ 67339 h 527049"/>
              <a:gd name="connsiteX2" fmla="*/ 1382233 w 1599019"/>
              <a:gd name="connsiteY2" fmla="*/ 258724 h 527049"/>
              <a:gd name="connsiteX3" fmla="*/ 1599019 w 1599019"/>
              <a:gd name="connsiteY3" fmla="*/ 527049 h 52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9019" h="527049">
                <a:moveTo>
                  <a:pt x="0" y="386315"/>
                </a:moveTo>
                <a:cubicBezTo>
                  <a:pt x="295940" y="113413"/>
                  <a:pt x="708837" y="0"/>
                  <a:pt x="935665" y="67339"/>
                </a:cubicBezTo>
                <a:cubicBezTo>
                  <a:pt x="1130595" y="99237"/>
                  <a:pt x="1271674" y="182106"/>
                  <a:pt x="1382233" y="258724"/>
                </a:cubicBezTo>
                <a:cubicBezTo>
                  <a:pt x="1492792" y="335342"/>
                  <a:pt x="1567121" y="491607"/>
                  <a:pt x="1599019" y="527049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TextBox 58"/>
          <p:cNvSpPr txBox="1"/>
          <p:nvPr/>
        </p:nvSpPr>
        <p:spPr>
          <a:xfrm>
            <a:off x="4910916" y="1435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0.6</a:t>
            </a:r>
            <a:endParaRPr lang="en-CA" dirty="0"/>
          </a:p>
        </p:txBody>
      </p:sp>
      <p:cxnSp>
        <p:nvCxnSpPr>
          <p:cNvPr id="64" name="Straight Arrow Connector 63"/>
          <p:cNvCxnSpPr>
            <a:endCxn id="17" idx="4"/>
          </p:cNvCxnSpPr>
          <p:nvPr/>
        </p:nvCxnSpPr>
        <p:spPr>
          <a:xfrm rot="5400000" flipH="1" flipV="1">
            <a:off x="5549346" y="1740998"/>
            <a:ext cx="463006" cy="17399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>
            <a:off x="5494493" y="2615693"/>
            <a:ext cx="531149" cy="2416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18" idx="6"/>
          </p:cNvCxnSpPr>
          <p:nvPr/>
        </p:nvCxnSpPr>
        <p:spPr>
          <a:xfrm rot="10800000" flipV="1">
            <a:off x="5844967" y="2700669"/>
            <a:ext cx="448179" cy="289663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endCxn id="19" idx="1"/>
          </p:cNvCxnSpPr>
          <p:nvPr/>
        </p:nvCxnSpPr>
        <p:spPr>
          <a:xfrm>
            <a:off x="6616700" y="1866900"/>
            <a:ext cx="388237" cy="19941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endCxn id="17" idx="5"/>
          </p:cNvCxnSpPr>
          <p:nvPr/>
        </p:nvCxnSpPr>
        <p:spPr>
          <a:xfrm rot="10800000">
            <a:off x="5858126" y="1489790"/>
            <a:ext cx="441074" cy="212015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442541" y="2360429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995434" y="273256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677700" y="225224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684040" y="166532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957037" y="133128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453171" y="158425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91" name="Freeform 90"/>
          <p:cNvSpPr/>
          <p:nvPr/>
        </p:nvSpPr>
        <p:spPr>
          <a:xfrm>
            <a:off x="5822949" y="1066085"/>
            <a:ext cx="2219613" cy="267415"/>
          </a:xfrm>
          <a:custGeom>
            <a:avLst/>
            <a:gdLst>
              <a:gd name="connsiteX0" fmla="*/ 0 w 1879600"/>
              <a:gd name="connsiteY0" fmla="*/ 270933 h 334433"/>
              <a:gd name="connsiteX1" fmla="*/ 717550 w 1879600"/>
              <a:gd name="connsiteY1" fmla="*/ 10583 h 334433"/>
              <a:gd name="connsiteX2" fmla="*/ 1879600 w 1879600"/>
              <a:gd name="connsiteY2" fmla="*/ 334433 h 334433"/>
              <a:gd name="connsiteX0" fmla="*/ 0 w 1892255"/>
              <a:gd name="connsiteY0" fmla="*/ 267415 h 267415"/>
              <a:gd name="connsiteX1" fmla="*/ 717550 w 1892255"/>
              <a:gd name="connsiteY1" fmla="*/ 7065 h 267415"/>
              <a:gd name="connsiteX2" fmla="*/ 1892255 w 1892255"/>
              <a:gd name="connsiteY2" fmla="*/ 225027 h 26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2255" h="267415">
                <a:moveTo>
                  <a:pt x="0" y="267415"/>
                </a:moveTo>
                <a:cubicBezTo>
                  <a:pt x="202141" y="131948"/>
                  <a:pt x="402174" y="14130"/>
                  <a:pt x="717550" y="7065"/>
                </a:cubicBezTo>
                <a:cubicBezTo>
                  <a:pt x="1032926" y="0"/>
                  <a:pt x="1467863" y="68393"/>
                  <a:pt x="1892255" y="225027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" name="Freeform 91"/>
          <p:cNvSpPr/>
          <p:nvPr/>
        </p:nvSpPr>
        <p:spPr>
          <a:xfrm>
            <a:off x="7137399" y="1413164"/>
            <a:ext cx="937821" cy="650586"/>
          </a:xfrm>
          <a:custGeom>
            <a:avLst/>
            <a:gdLst>
              <a:gd name="connsiteX0" fmla="*/ 0 w 546100"/>
              <a:gd name="connsiteY0" fmla="*/ 450850 h 450850"/>
              <a:gd name="connsiteX1" fmla="*/ 546100 w 546100"/>
              <a:gd name="connsiteY1" fmla="*/ 0 h 45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6100" h="450850">
                <a:moveTo>
                  <a:pt x="0" y="450850"/>
                </a:moveTo>
                <a:lnTo>
                  <a:pt x="546100" y="0"/>
                </a:ln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3" name="Freeform 92"/>
          <p:cNvSpPr/>
          <p:nvPr/>
        </p:nvSpPr>
        <p:spPr>
          <a:xfrm>
            <a:off x="5791200" y="1348920"/>
            <a:ext cx="3224691" cy="1907571"/>
          </a:xfrm>
          <a:custGeom>
            <a:avLst/>
            <a:gdLst>
              <a:gd name="connsiteX0" fmla="*/ 0 w 2025650"/>
              <a:gd name="connsiteY0" fmla="*/ 1441450 h 1624542"/>
              <a:gd name="connsiteX1" fmla="*/ 654050 w 2025650"/>
              <a:gd name="connsiteY1" fmla="*/ 1581150 h 1624542"/>
              <a:gd name="connsiteX2" fmla="*/ 1619250 w 2025650"/>
              <a:gd name="connsiteY2" fmla="*/ 1181100 h 1624542"/>
              <a:gd name="connsiteX3" fmla="*/ 2025650 w 2025650"/>
              <a:gd name="connsiteY3" fmla="*/ 0 h 1624542"/>
              <a:gd name="connsiteX0" fmla="*/ 0 w 1764145"/>
              <a:gd name="connsiteY0" fmla="*/ 1759115 h 1942207"/>
              <a:gd name="connsiteX1" fmla="*/ 654050 w 1764145"/>
              <a:gd name="connsiteY1" fmla="*/ 1898815 h 1942207"/>
              <a:gd name="connsiteX2" fmla="*/ 1619250 w 1764145"/>
              <a:gd name="connsiteY2" fmla="*/ 1498765 h 1942207"/>
              <a:gd name="connsiteX3" fmla="*/ 1523423 w 1764145"/>
              <a:gd name="connsiteY3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8251"/>
              <a:gd name="connsiteY0" fmla="*/ 1724479 h 1907571"/>
              <a:gd name="connsiteX1" fmla="*/ 654050 w 1948251"/>
              <a:gd name="connsiteY1" fmla="*/ 1864179 h 1907571"/>
              <a:gd name="connsiteX2" fmla="*/ 1619250 w 1948251"/>
              <a:gd name="connsiteY2" fmla="*/ 1464129 h 1907571"/>
              <a:gd name="connsiteX3" fmla="*/ 1930586 w 1948251"/>
              <a:gd name="connsiteY3" fmla="*/ 618426 h 1907571"/>
              <a:gd name="connsiteX4" fmla="*/ 1513259 w 1948251"/>
              <a:gd name="connsiteY4" fmla="*/ 0 h 1907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8251" h="1907571">
                <a:moveTo>
                  <a:pt x="0" y="1724479"/>
                </a:moveTo>
                <a:cubicBezTo>
                  <a:pt x="192087" y="1816025"/>
                  <a:pt x="384175" y="1907571"/>
                  <a:pt x="654050" y="1864179"/>
                </a:cubicBezTo>
                <a:cubicBezTo>
                  <a:pt x="923925" y="1820787"/>
                  <a:pt x="1406494" y="1671754"/>
                  <a:pt x="1619250" y="1464129"/>
                </a:cubicBezTo>
                <a:cubicBezTo>
                  <a:pt x="1832006" y="1256504"/>
                  <a:pt x="1948251" y="862448"/>
                  <a:pt x="1930586" y="618426"/>
                </a:cubicBezTo>
                <a:cubicBezTo>
                  <a:pt x="1912921" y="374405"/>
                  <a:pt x="1776330" y="143150"/>
                  <a:pt x="1513259" y="0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4" name="TextBox 93"/>
          <p:cNvSpPr txBox="1"/>
          <p:nvPr/>
        </p:nvSpPr>
        <p:spPr>
          <a:xfrm>
            <a:off x="7543800" y="87382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543800" y="1295400"/>
            <a:ext cx="47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534400" y="1190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35052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63" name="Straight Connector 62"/>
          <p:cNvCxnSpPr>
            <a:stCxn id="6" idx="6"/>
            <a:endCxn id="61" idx="2"/>
          </p:cNvCxnSpPr>
          <p:nvPr/>
        </p:nvCxnSpPr>
        <p:spPr>
          <a:xfrm>
            <a:off x="2440332" y="2134889"/>
            <a:ext cx="106486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85344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8" name="Oval 67"/>
          <p:cNvSpPr/>
          <p:nvPr/>
        </p:nvSpPr>
        <p:spPr>
          <a:xfrm>
            <a:off x="772262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9" name="TextBox 68"/>
          <p:cNvSpPr txBox="1"/>
          <p:nvPr/>
        </p:nvSpPr>
        <p:spPr>
          <a:xfrm>
            <a:off x="766430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d</a:t>
            </a:r>
            <a:endParaRPr lang="en-CA" sz="2400" baseline="-25000" dirty="0"/>
          </a:p>
        </p:txBody>
      </p:sp>
      <p:sp>
        <p:nvSpPr>
          <p:cNvPr id="70" name="TextBox 69"/>
          <p:cNvSpPr txBox="1"/>
          <p:nvPr/>
        </p:nvSpPr>
        <p:spPr>
          <a:xfrm>
            <a:off x="8080225" y="188312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cxnSp>
        <p:nvCxnSpPr>
          <p:cNvPr id="74" name="Straight Arrow Connector 73"/>
          <p:cNvCxnSpPr>
            <a:endCxn id="19" idx="6"/>
          </p:cNvCxnSpPr>
          <p:nvPr/>
        </p:nvCxnSpPr>
        <p:spPr>
          <a:xfrm rot="10800000">
            <a:off x="7170496" y="2134890"/>
            <a:ext cx="536590" cy="7392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66" idx="2"/>
          </p:cNvCxnSpPr>
          <p:nvPr/>
        </p:nvCxnSpPr>
        <p:spPr>
          <a:xfrm flipV="1">
            <a:off x="8075221" y="2134889"/>
            <a:ext cx="459179" cy="5017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315200" y="189499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436174" y="2209800"/>
            <a:ext cx="1602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d,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d</a:t>
            </a:r>
            <a:r>
              <a:rPr lang="en-CA" dirty="0" smtClean="0"/>
              <a:t> = 0.9</a:t>
            </a:r>
            <a:endParaRPr lang="en-CA" dirty="0"/>
          </a:p>
        </p:txBody>
      </p:sp>
      <p:sp>
        <p:nvSpPr>
          <p:cNvPr id="98" name="Freeform 97"/>
          <p:cNvSpPr/>
          <p:nvPr/>
        </p:nvSpPr>
        <p:spPr>
          <a:xfrm>
            <a:off x="4601690" y="1665514"/>
            <a:ext cx="3271652" cy="1877291"/>
          </a:xfrm>
          <a:custGeom>
            <a:avLst/>
            <a:gdLst>
              <a:gd name="connsiteX0" fmla="*/ 83127 w 3372592"/>
              <a:gd name="connsiteY0" fmla="*/ 0 h 1927761"/>
              <a:gd name="connsiteX1" fmla="*/ 118753 w 3372592"/>
              <a:gd name="connsiteY1" fmla="*/ 1211283 h 1927761"/>
              <a:gd name="connsiteX2" fmla="*/ 795646 w 3372592"/>
              <a:gd name="connsiteY2" fmla="*/ 1816925 h 1927761"/>
              <a:gd name="connsiteX3" fmla="*/ 2766950 w 3372592"/>
              <a:gd name="connsiteY3" fmla="*/ 1745673 h 1927761"/>
              <a:gd name="connsiteX4" fmla="*/ 3372592 w 3372592"/>
              <a:gd name="connsiteY4" fmla="*/ 724395 h 1927761"/>
              <a:gd name="connsiteX0" fmla="*/ 41564 w 3331029"/>
              <a:gd name="connsiteY0" fmla="*/ 0 h 1927761"/>
              <a:gd name="connsiteX1" fmla="*/ 202871 w 3331029"/>
              <a:gd name="connsiteY1" fmla="*/ 1289462 h 1927761"/>
              <a:gd name="connsiteX2" fmla="*/ 754083 w 3331029"/>
              <a:gd name="connsiteY2" fmla="*/ 1816925 h 1927761"/>
              <a:gd name="connsiteX3" fmla="*/ 2725387 w 3331029"/>
              <a:gd name="connsiteY3" fmla="*/ 1745673 h 1927761"/>
              <a:gd name="connsiteX4" fmla="*/ 3331029 w 3331029"/>
              <a:gd name="connsiteY4" fmla="*/ 724395 h 1927761"/>
              <a:gd name="connsiteX0" fmla="*/ 41564 w 3271652"/>
              <a:gd name="connsiteY0" fmla="*/ 0 h 1877291"/>
              <a:gd name="connsiteX1" fmla="*/ 143494 w 3271652"/>
              <a:gd name="connsiteY1" fmla="*/ 1238992 h 1877291"/>
              <a:gd name="connsiteX2" fmla="*/ 694706 w 3271652"/>
              <a:gd name="connsiteY2" fmla="*/ 1766455 h 1877291"/>
              <a:gd name="connsiteX3" fmla="*/ 2666010 w 3271652"/>
              <a:gd name="connsiteY3" fmla="*/ 1695203 h 1877291"/>
              <a:gd name="connsiteX4" fmla="*/ 3271652 w 3271652"/>
              <a:gd name="connsiteY4" fmla="*/ 673925 h 187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1652" h="1877291">
                <a:moveTo>
                  <a:pt x="41564" y="0"/>
                </a:moveTo>
                <a:cubicBezTo>
                  <a:pt x="0" y="454231"/>
                  <a:pt x="34637" y="944583"/>
                  <a:pt x="143494" y="1238992"/>
                </a:cubicBezTo>
                <a:cubicBezTo>
                  <a:pt x="252351" y="1533401"/>
                  <a:pt x="274287" y="1690420"/>
                  <a:pt x="694706" y="1766455"/>
                </a:cubicBezTo>
                <a:cubicBezTo>
                  <a:pt x="1115125" y="1842490"/>
                  <a:pt x="2236519" y="1877291"/>
                  <a:pt x="2666010" y="1695203"/>
                </a:cubicBezTo>
                <a:cubicBezTo>
                  <a:pt x="3095501" y="1513115"/>
                  <a:pt x="3183576" y="1093520"/>
                  <a:pt x="3271652" y="67392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9" name="TextBox 98"/>
          <p:cNvSpPr txBox="1"/>
          <p:nvPr/>
        </p:nvSpPr>
        <p:spPr>
          <a:xfrm>
            <a:off x="7295988" y="2602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0.9</a:t>
            </a:r>
            <a:endParaRPr lang="en-CA" dirty="0"/>
          </a:p>
        </p:txBody>
      </p:sp>
      <p:cxnSp>
        <p:nvCxnSpPr>
          <p:cNvPr id="101" name="Straight Arrow Connector 100"/>
          <p:cNvCxnSpPr>
            <a:stCxn id="66" idx="0"/>
          </p:cNvCxnSpPr>
          <p:nvPr/>
        </p:nvCxnSpPr>
        <p:spPr>
          <a:xfrm rot="16200000" flipV="1">
            <a:off x="8112182" y="1518707"/>
            <a:ext cx="600993" cy="437408"/>
          </a:xfrm>
          <a:prstGeom prst="straightConnector1">
            <a:avLst/>
          </a:prstGeom>
          <a:ln w="19050">
            <a:solidFill>
              <a:srgbClr val="0000FF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8358250" y="1535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781800" y="533400"/>
            <a:ext cx="119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D=(N,A)</a:t>
            </a:r>
            <a:endParaRPr lang="en-C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/>
          <p:cNvCxnSpPr>
            <a:endCxn id="19" idx="3"/>
          </p:cNvCxnSpPr>
          <p:nvPr/>
        </p:nvCxnSpPr>
        <p:spPr>
          <a:xfrm flipV="1">
            <a:off x="6540500" y="2203466"/>
            <a:ext cx="464437" cy="273034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Construction of 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733801"/>
            <a:ext cx="8534400" cy="2837916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Lemma: </a:t>
            </a:r>
            <a:r>
              <a:rPr lang="en-CA" sz="2800" dirty="0" smtClean="0"/>
              <a:t>z is feasible  </a:t>
            </a:r>
            <a:r>
              <a:rPr lang="en-CA" sz="2800" dirty="0" smtClean="0">
                <a:latin typeface="cmsy10"/>
              </a:rPr>
              <a:t>, </a:t>
            </a:r>
            <a:r>
              <a:rPr lang="en-CA" sz="2800" dirty="0" smtClean="0"/>
              <a:t>every s-t cut has capacity </a:t>
            </a:r>
            <a:r>
              <a:rPr lang="en-CA" sz="2800" dirty="0" smtClean="0">
                <a:latin typeface="cmsy10"/>
              </a:rPr>
              <a:t>¸</a:t>
            </a:r>
            <a:r>
              <a:rPr lang="en-CA" sz="2800" dirty="0" smtClean="0"/>
              <a:t> n </a:t>
            </a:r>
            <a:r>
              <a:rPr lang="en-CA" sz="2400" dirty="0" smtClean="0">
                <a:solidFill>
                  <a:schemeClr val="bg1">
                    <a:lumMod val="50000"/>
                  </a:schemeClr>
                </a:solidFill>
              </a:rPr>
              <a:t>(except for the cut with only black edges)</a:t>
            </a:r>
            <a:r>
              <a:rPr lang="en-CA" sz="2800" dirty="0" smtClean="0"/>
              <a:t>.</a:t>
            </a:r>
          </a:p>
          <a:p>
            <a:r>
              <a:rPr lang="en-CA" sz="2800" b="1" dirty="0" smtClean="0"/>
              <a:t>Example:</a:t>
            </a:r>
            <a:endParaRPr lang="en-CA" sz="2800" dirty="0" smtClean="0"/>
          </a:p>
          <a:p>
            <a:pPr lvl="1"/>
            <a:r>
              <a:rPr lang="en-CA" dirty="0" smtClean="0"/>
              <a:t>z(</a:t>
            </a:r>
            <a:r>
              <a:rPr lang="en-CA" dirty="0" smtClean="0">
                <a:solidFill>
                  <a:srgbClr val="FF0000"/>
                </a:solidFill>
              </a:rPr>
              <a:t>C</a:t>
            </a:r>
            <a:r>
              <a:rPr lang="en-CA" dirty="0" smtClean="0"/>
              <a:t>) = 2.1 &gt; n-</a:t>
            </a:r>
            <a:r>
              <a:rPr lang="en-CA" dirty="0" smtClean="0">
                <a:latin typeface="cmmi10"/>
              </a:rPr>
              <a:t>∙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FF0000"/>
                </a:solidFill>
              </a:rPr>
              <a:t>C</a:t>
            </a:r>
            <a:r>
              <a:rPr lang="en-CA" dirty="0" smtClean="0"/>
              <a:t>) = 2, so z is infeasible.</a:t>
            </a:r>
          </a:p>
          <a:p>
            <a:pPr lvl="1"/>
            <a:r>
              <a:rPr lang="en-CA" dirty="0" smtClean="0"/>
              <a:t>The s-t cut </a:t>
            </a:r>
            <a:r>
              <a:rPr lang="en-CA" dirty="0" smtClean="0">
                <a:solidFill>
                  <a:srgbClr val="7030A0"/>
                </a:solidFill>
                <a:latin typeface="cmmi10"/>
              </a:rPr>
              <a:t>±</a:t>
            </a:r>
            <a:r>
              <a:rPr lang="en-CA" baseline="30000" dirty="0" smtClean="0">
                <a:solidFill>
                  <a:srgbClr val="7030A0"/>
                </a:solidFill>
              </a:rPr>
              <a:t>+</a:t>
            </a:r>
            <a:r>
              <a:rPr lang="en-CA" dirty="0" smtClean="0">
                <a:solidFill>
                  <a:srgbClr val="7030A0"/>
                </a:solidFill>
              </a:rPr>
              <a:t>(U)</a:t>
            </a:r>
            <a:r>
              <a:rPr lang="en-CA" dirty="0" smtClean="0"/>
              <a:t> in D has capacity 3.9 &lt; n = 4.</a:t>
            </a:r>
          </a:p>
        </p:txBody>
      </p:sp>
      <p:sp>
        <p:nvSpPr>
          <p:cNvPr id="4" name="Oval 3"/>
          <p:cNvSpPr/>
          <p:nvPr/>
        </p:nvSpPr>
        <p:spPr>
          <a:xfrm>
            <a:off x="1068733" y="1356129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5" name="Oval 4"/>
          <p:cNvSpPr/>
          <p:nvPr/>
        </p:nvSpPr>
        <p:spPr>
          <a:xfrm>
            <a:off x="1027168" y="2872085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" name="Oval 5"/>
          <p:cNvSpPr/>
          <p:nvPr/>
        </p:nvSpPr>
        <p:spPr>
          <a:xfrm>
            <a:off x="2246368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8" name="Straight Connector 7"/>
          <p:cNvCxnSpPr>
            <a:stCxn id="4" idx="4"/>
            <a:endCxn id="5" idx="0"/>
          </p:cNvCxnSpPr>
          <p:nvPr/>
        </p:nvCxnSpPr>
        <p:spPr>
          <a:xfrm rot="5400000">
            <a:off x="483937" y="2190307"/>
            <a:ext cx="1321992" cy="4156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6"/>
            <a:endCxn id="6" idx="3"/>
          </p:cNvCxnSpPr>
          <p:nvPr/>
        </p:nvCxnSpPr>
        <p:spPr>
          <a:xfrm flipV="1">
            <a:off x="1221132" y="2203466"/>
            <a:ext cx="1053641" cy="76560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1"/>
            <a:endCxn id="4" idx="6"/>
          </p:cNvCxnSpPr>
          <p:nvPr/>
        </p:nvCxnSpPr>
        <p:spPr>
          <a:xfrm rot="16200000" flipV="1">
            <a:off x="1462135" y="1253674"/>
            <a:ext cx="613201" cy="1012076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7583" y="1860694"/>
            <a:ext cx="859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dirty="0" smtClean="0"/>
              <a:t>Edge a</a:t>
            </a:r>
          </a:p>
          <a:p>
            <a:pPr algn="r"/>
            <a:r>
              <a:rPr lang="en-CA" dirty="0" err="1" smtClean="0"/>
              <a:t>z</a:t>
            </a:r>
            <a:r>
              <a:rPr lang="en-CA" baseline="-25000" dirty="0" err="1" smtClean="0"/>
              <a:t>a</a:t>
            </a:r>
            <a:r>
              <a:rPr lang="en-CA" dirty="0" smtClean="0"/>
              <a:t> = 0.6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1371600" y="2743200"/>
            <a:ext cx="156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c,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c</a:t>
            </a:r>
            <a:r>
              <a:rPr lang="en-CA" dirty="0" smtClean="0"/>
              <a:t> = 0.8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1552351" y="1403497"/>
            <a:ext cx="1607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b,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b</a:t>
            </a:r>
            <a:r>
              <a:rPr lang="en-CA" dirty="0" smtClean="0"/>
              <a:t> = 0.7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685800"/>
            <a:ext cx="111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G=(V,E)</a:t>
            </a:r>
            <a:endParaRPr lang="en-CA" sz="2400" b="1" dirty="0"/>
          </a:p>
        </p:txBody>
      </p:sp>
      <p:sp>
        <p:nvSpPr>
          <p:cNvPr id="17" name="Oval 16"/>
          <p:cNvSpPr/>
          <p:nvPr/>
        </p:nvSpPr>
        <p:spPr>
          <a:xfrm>
            <a:off x="5692567" y="1324230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8" name="Oval 17"/>
          <p:cNvSpPr/>
          <p:nvPr/>
        </p:nvSpPr>
        <p:spPr>
          <a:xfrm>
            <a:off x="5651002" y="2893351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19" name="Oval 18"/>
          <p:cNvSpPr/>
          <p:nvPr/>
        </p:nvSpPr>
        <p:spPr>
          <a:xfrm>
            <a:off x="6976532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29" name="Oval 28"/>
          <p:cNvSpPr/>
          <p:nvPr/>
        </p:nvSpPr>
        <p:spPr>
          <a:xfrm>
            <a:off x="4608045" y="1430561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4581300" y="1286540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s</a:t>
            </a:r>
            <a:endParaRPr lang="en-CA" sz="2400" dirty="0"/>
          </a:p>
        </p:txBody>
      </p:sp>
      <p:sp>
        <p:nvSpPr>
          <p:cNvPr id="38" name="Oval 37"/>
          <p:cNvSpPr/>
          <p:nvPr/>
        </p:nvSpPr>
        <p:spPr>
          <a:xfrm>
            <a:off x="8028186" y="1219200"/>
            <a:ext cx="238749" cy="23874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8001441" y="1093159"/>
            <a:ext cx="3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t</a:t>
            </a:r>
            <a:endParaRPr lang="en-CA" sz="2400" dirty="0"/>
          </a:p>
        </p:txBody>
      </p:sp>
      <p:sp>
        <p:nvSpPr>
          <p:cNvPr id="40" name="Oval 39"/>
          <p:cNvSpPr/>
          <p:nvPr/>
        </p:nvSpPr>
        <p:spPr>
          <a:xfrm>
            <a:off x="562845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557013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a</a:t>
            </a:r>
            <a:endParaRPr lang="en-CA" sz="2400" baseline="-25000" dirty="0"/>
          </a:p>
        </p:txBody>
      </p:sp>
      <p:sp>
        <p:nvSpPr>
          <p:cNvPr id="42" name="Oval 41"/>
          <p:cNvSpPr/>
          <p:nvPr/>
        </p:nvSpPr>
        <p:spPr>
          <a:xfrm>
            <a:off x="6280880" y="1600806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222556" y="1495351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b</a:t>
            </a:r>
            <a:endParaRPr lang="en-CA" sz="2400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6234510" y="2387172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176186" y="2275367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c</a:t>
            </a:r>
            <a:endParaRPr lang="en-CA" sz="2400" baseline="-250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815220" y="1616149"/>
            <a:ext cx="850052" cy="42640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4708009" y="1669312"/>
            <a:ext cx="1824369" cy="1642730"/>
          </a:xfrm>
          <a:custGeom>
            <a:avLst/>
            <a:gdLst>
              <a:gd name="connsiteX0" fmla="*/ 1772 w 1543493"/>
              <a:gd name="connsiteY0" fmla="*/ 0 h 978195"/>
              <a:gd name="connsiteX1" fmla="*/ 256954 w 1543493"/>
              <a:gd name="connsiteY1" fmla="*/ 382772 h 978195"/>
              <a:gd name="connsiteX2" fmla="*/ 1543493 w 1543493"/>
              <a:gd name="connsiteY2" fmla="*/ 978195 h 978195"/>
              <a:gd name="connsiteX0" fmla="*/ 886 w 1542607"/>
              <a:gd name="connsiteY0" fmla="*/ 0 h 1449573"/>
              <a:gd name="connsiteX1" fmla="*/ 298598 w 1542607"/>
              <a:gd name="connsiteY1" fmla="*/ 1286540 h 1449573"/>
              <a:gd name="connsiteX2" fmla="*/ 1542607 w 1542607"/>
              <a:gd name="connsiteY2" fmla="*/ 978195 h 1449573"/>
              <a:gd name="connsiteX0" fmla="*/ 886 w 1542607"/>
              <a:gd name="connsiteY0" fmla="*/ 0 h 1656907"/>
              <a:gd name="connsiteX1" fmla="*/ 298598 w 1542607"/>
              <a:gd name="connsiteY1" fmla="*/ 1286540 h 1656907"/>
              <a:gd name="connsiteX2" fmla="*/ 1191733 w 1542607"/>
              <a:gd name="connsiteY2" fmla="*/ 1605516 h 1656907"/>
              <a:gd name="connsiteX3" fmla="*/ 1542607 w 1542607"/>
              <a:gd name="connsiteY3" fmla="*/ 978195 h 1656907"/>
              <a:gd name="connsiteX0" fmla="*/ 886 w 1797788"/>
              <a:gd name="connsiteY0" fmla="*/ 0 h 1644502"/>
              <a:gd name="connsiteX1" fmla="*/ 298598 w 1797788"/>
              <a:gd name="connsiteY1" fmla="*/ 1286540 h 1644502"/>
              <a:gd name="connsiteX2" fmla="*/ 1191733 w 1797788"/>
              <a:gd name="connsiteY2" fmla="*/ 1605516 h 1644502"/>
              <a:gd name="connsiteX3" fmla="*/ 1797788 w 1797788"/>
              <a:gd name="connsiteY3" fmla="*/ 1052623 h 1644502"/>
              <a:gd name="connsiteX0" fmla="*/ 886 w 1888165"/>
              <a:gd name="connsiteY0" fmla="*/ 0 h 1644502"/>
              <a:gd name="connsiteX1" fmla="*/ 298598 w 1888165"/>
              <a:gd name="connsiteY1" fmla="*/ 1286540 h 1644502"/>
              <a:gd name="connsiteX2" fmla="*/ 1191733 w 1888165"/>
              <a:gd name="connsiteY2" fmla="*/ 1605516 h 1644502"/>
              <a:gd name="connsiteX3" fmla="*/ 1797788 w 1888165"/>
              <a:gd name="connsiteY3" fmla="*/ 1052623 h 1644502"/>
              <a:gd name="connsiteX0" fmla="*/ 886 w 1824369"/>
              <a:gd name="connsiteY0" fmla="*/ 0 h 1642730"/>
              <a:gd name="connsiteX1" fmla="*/ 298598 w 1824369"/>
              <a:gd name="connsiteY1" fmla="*/ 1286540 h 1642730"/>
              <a:gd name="connsiteX2" fmla="*/ 1191733 w 1824369"/>
              <a:gd name="connsiteY2" fmla="*/ 1605516 h 1642730"/>
              <a:gd name="connsiteX3" fmla="*/ 1733992 w 1824369"/>
              <a:gd name="connsiteY3" fmla="*/ 1063255 h 164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369" h="1642730">
                <a:moveTo>
                  <a:pt x="886" y="0"/>
                </a:moveTo>
                <a:cubicBezTo>
                  <a:pt x="0" y="109869"/>
                  <a:pt x="41644" y="1123507"/>
                  <a:pt x="298598" y="1286540"/>
                </a:cubicBezTo>
                <a:cubicBezTo>
                  <a:pt x="433277" y="1470838"/>
                  <a:pt x="952501" y="1642730"/>
                  <a:pt x="1191733" y="1605516"/>
                </a:cubicBezTo>
                <a:cubicBezTo>
                  <a:pt x="1430965" y="1568302"/>
                  <a:pt x="1824369" y="1424762"/>
                  <a:pt x="1733992" y="106325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4719531" y="210525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0.8</a:t>
            </a:r>
            <a:endParaRPr lang="en-CA" dirty="0"/>
          </a:p>
        </p:txBody>
      </p:sp>
      <p:sp>
        <p:nvSpPr>
          <p:cNvPr id="57" name="TextBox 56"/>
          <p:cNvSpPr txBox="1"/>
          <p:nvPr/>
        </p:nvSpPr>
        <p:spPr>
          <a:xfrm>
            <a:off x="4783326" y="97819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0.7</a:t>
            </a:r>
            <a:endParaRPr lang="en-CA" dirty="0"/>
          </a:p>
        </p:txBody>
      </p:sp>
      <p:sp>
        <p:nvSpPr>
          <p:cNvPr id="58" name="Freeform 57"/>
          <p:cNvSpPr/>
          <p:nvPr/>
        </p:nvSpPr>
        <p:spPr>
          <a:xfrm>
            <a:off x="4825851" y="1080977"/>
            <a:ext cx="1599019" cy="527049"/>
          </a:xfrm>
          <a:custGeom>
            <a:avLst/>
            <a:gdLst>
              <a:gd name="connsiteX0" fmla="*/ 0 w 1360968"/>
              <a:gd name="connsiteY0" fmla="*/ 0 h 404037"/>
              <a:gd name="connsiteX1" fmla="*/ 563526 w 1360968"/>
              <a:gd name="connsiteY1" fmla="*/ 95693 h 404037"/>
              <a:gd name="connsiteX2" fmla="*/ 1360968 w 1360968"/>
              <a:gd name="connsiteY2" fmla="*/ 404037 h 404037"/>
              <a:gd name="connsiteX0" fmla="*/ 0 w 1360968"/>
              <a:gd name="connsiteY0" fmla="*/ 386315 h 790352"/>
              <a:gd name="connsiteX1" fmla="*/ 935665 w 1360968"/>
              <a:gd name="connsiteY1" fmla="*/ 67339 h 790352"/>
              <a:gd name="connsiteX2" fmla="*/ 1360968 w 1360968"/>
              <a:gd name="connsiteY2" fmla="*/ 790352 h 790352"/>
              <a:gd name="connsiteX0" fmla="*/ 0 w 1548810"/>
              <a:gd name="connsiteY0" fmla="*/ 386315 h 790352"/>
              <a:gd name="connsiteX1" fmla="*/ 935665 w 1548810"/>
              <a:gd name="connsiteY1" fmla="*/ 67339 h 790352"/>
              <a:gd name="connsiteX2" fmla="*/ 1477926 w 1548810"/>
              <a:gd name="connsiteY2" fmla="*/ 354417 h 790352"/>
              <a:gd name="connsiteX3" fmla="*/ 1360968 w 1548810"/>
              <a:gd name="connsiteY3" fmla="*/ 790352 h 790352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84252"/>
              <a:gd name="connsiteY0" fmla="*/ 386315 h 609599"/>
              <a:gd name="connsiteX1" fmla="*/ 935665 w 1584252"/>
              <a:gd name="connsiteY1" fmla="*/ 67339 h 609599"/>
              <a:gd name="connsiteX2" fmla="*/ 1477926 w 1584252"/>
              <a:gd name="connsiteY2" fmla="*/ 354417 h 609599"/>
              <a:gd name="connsiteX3" fmla="*/ 1573619 w 1584252"/>
              <a:gd name="connsiteY3" fmla="*/ 609599 h 609599"/>
              <a:gd name="connsiteX0" fmla="*/ 0 w 1573619"/>
              <a:gd name="connsiteY0" fmla="*/ 386315 h 609599"/>
              <a:gd name="connsiteX1" fmla="*/ 935665 w 1573619"/>
              <a:gd name="connsiteY1" fmla="*/ 67339 h 609599"/>
              <a:gd name="connsiteX2" fmla="*/ 1382233 w 1573619"/>
              <a:gd name="connsiteY2" fmla="*/ 258724 h 609599"/>
              <a:gd name="connsiteX3" fmla="*/ 1573619 w 1573619"/>
              <a:gd name="connsiteY3" fmla="*/ 609599 h 609599"/>
              <a:gd name="connsiteX0" fmla="*/ 0 w 1599019"/>
              <a:gd name="connsiteY0" fmla="*/ 386315 h 527049"/>
              <a:gd name="connsiteX1" fmla="*/ 935665 w 1599019"/>
              <a:gd name="connsiteY1" fmla="*/ 67339 h 527049"/>
              <a:gd name="connsiteX2" fmla="*/ 1382233 w 1599019"/>
              <a:gd name="connsiteY2" fmla="*/ 258724 h 527049"/>
              <a:gd name="connsiteX3" fmla="*/ 1599019 w 1599019"/>
              <a:gd name="connsiteY3" fmla="*/ 527049 h 52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9019" h="527049">
                <a:moveTo>
                  <a:pt x="0" y="386315"/>
                </a:moveTo>
                <a:cubicBezTo>
                  <a:pt x="295940" y="113413"/>
                  <a:pt x="708837" y="0"/>
                  <a:pt x="935665" y="67339"/>
                </a:cubicBezTo>
                <a:cubicBezTo>
                  <a:pt x="1130595" y="99237"/>
                  <a:pt x="1271674" y="182106"/>
                  <a:pt x="1382233" y="258724"/>
                </a:cubicBezTo>
                <a:cubicBezTo>
                  <a:pt x="1492792" y="335342"/>
                  <a:pt x="1567121" y="491607"/>
                  <a:pt x="1599019" y="527049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TextBox 58"/>
          <p:cNvSpPr txBox="1"/>
          <p:nvPr/>
        </p:nvSpPr>
        <p:spPr>
          <a:xfrm>
            <a:off x="4910916" y="1435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0.6</a:t>
            </a:r>
            <a:endParaRPr lang="en-CA" dirty="0"/>
          </a:p>
        </p:txBody>
      </p:sp>
      <p:cxnSp>
        <p:nvCxnSpPr>
          <p:cNvPr id="64" name="Straight Arrow Connector 63"/>
          <p:cNvCxnSpPr>
            <a:endCxn id="17" idx="4"/>
          </p:cNvCxnSpPr>
          <p:nvPr/>
        </p:nvCxnSpPr>
        <p:spPr>
          <a:xfrm rot="5400000" flipH="1" flipV="1">
            <a:off x="5549346" y="1740998"/>
            <a:ext cx="463006" cy="17399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>
            <a:off x="5494493" y="2615693"/>
            <a:ext cx="531149" cy="2416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18" idx="6"/>
          </p:cNvCxnSpPr>
          <p:nvPr/>
        </p:nvCxnSpPr>
        <p:spPr>
          <a:xfrm rot="10800000" flipV="1">
            <a:off x="5844967" y="2700669"/>
            <a:ext cx="448179" cy="289663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endCxn id="19" idx="1"/>
          </p:cNvCxnSpPr>
          <p:nvPr/>
        </p:nvCxnSpPr>
        <p:spPr>
          <a:xfrm>
            <a:off x="6616700" y="1866900"/>
            <a:ext cx="388237" cy="19941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endCxn id="17" idx="5"/>
          </p:cNvCxnSpPr>
          <p:nvPr/>
        </p:nvCxnSpPr>
        <p:spPr>
          <a:xfrm rot="10800000">
            <a:off x="5858126" y="1489790"/>
            <a:ext cx="441074" cy="212015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442541" y="2360429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995434" y="273256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677700" y="225224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684040" y="166532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957037" y="133128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453171" y="158425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91" name="Freeform 90"/>
          <p:cNvSpPr/>
          <p:nvPr/>
        </p:nvSpPr>
        <p:spPr>
          <a:xfrm>
            <a:off x="5822949" y="1066085"/>
            <a:ext cx="2219613" cy="267415"/>
          </a:xfrm>
          <a:custGeom>
            <a:avLst/>
            <a:gdLst>
              <a:gd name="connsiteX0" fmla="*/ 0 w 1879600"/>
              <a:gd name="connsiteY0" fmla="*/ 270933 h 334433"/>
              <a:gd name="connsiteX1" fmla="*/ 717550 w 1879600"/>
              <a:gd name="connsiteY1" fmla="*/ 10583 h 334433"/>
              <a:gd name="connsiteX2" fmla="*/ 1879600 w 1879600"/>
              <a:gd name="connsiteY2" fmla="*/ 334433 h 334433"/>
              <a:gd name="connsiteX0" fmla="*/ 0 w 1892255"/>
              <a:gd name="connsiteY0" fmla="*/ 267415 h 267415"/>
              <a:gd name="connsiteX1" fmla="*/ 717550 w 1892255"/>
              <a:gd name="connsiteY1" fmla="*/ 7065 h 267415"/>
              <a:gd name="connsiteX2" fmla="*/ 1892255 w 1892255"/>
              <a:gd name="connsiteY2" fmla="*/ 225027 h 26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2255" h="267415">
                <a:moveTo>
                  <a:pt x="0" y="267415"/>
                </a:moveTo>
                <a:cubicBezTo>
                  <a:pt x="202141" y="131948"/>
                  <a:pt x="402174" y="14130"/>
                  <a:pt x="717550" y="7065"/>
                </a:cubicBezTo>
                <a:cubicBezTo>
                  <a:pt x="1032926" y="0"/>
                  <a:pt x="1467863" y="68393"/>
                  <a:pt x="1892255" y="225027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" name="Freeform 91"/>
          <p:cNvSpPr/>
          <p:nvPr/>
        </p:nvSpPr>
        <p:spPr>
          <a:xfrm>
            <a:off x="7137399" y="1413164"/>
            <a:ext cx="937821" cy="650586"/>
          </a:xfrm>
          <a:custGeom>
            <a:avLst/>
            <a:gdLst>
              <a:gd name="connsiteX0" fmla="*/ 0 w 546100"/>
              <a:gd name="connsiteY0" fmla="*/ 450850 h 450850"/>
              <a:gd name="connsiteX1" fmla="*/ 546100 w 546100"/>
              <a:gd name="connsiteY1" fmla="*/ 0 h 45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6100" h="450850">
                <a:moveTo>
                  <a:pt x="0" y="450850"/>
                </a:moveTo>
                <a:lnTo>
                  <a:pt x="546100" y="0"/>
                </a:ln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3" name="Freeform 92"/>
          <p:cNvSpPr/>
          <p:nvPr/>
        </p:nvSpPr>
        <p:spPr>
          <a:xfrm>
            <a:off x="5791200" y="1348920"/>
            <a:ext cx="3224691" cy="1907571"/>
          </a:xfrm>
          <a:custGeom>
            <a:avLst/>
            <a:gdLst>
              <a:gd name="connsiteX0" fmla="*/ 0 w 2025650"/>
              <a:gd name="connsiteY0" fmla="*/ 1441450 h 1624542"/>
              <a:gd name="connsiteX1" fmla="*/ 654050 w 2025650"/>
              <a:gd name="connsiteY1" fmla="*/ 1581150 h 1624542"/>
              <a:gd name="connsiteX2" fmla="*/ 1619250 w 2025650"/>
              <a:gd name="connsiteY2" fmla="*/ 1181100 h 1624542"/>
              <a:gd name="connsiteX3" fmla="*/ 2025650 w 2025650"/>
              <a:gd name="connsiteY3" fmla="*/ 0 h 1624542"/>
              <a:gd name="connsiteX0" fmla="*/ 0 w 1764145"/>
              <a:gd name="connsiteY0" fmla="*/ 1759115 h 1942207"/>
              <a:gd name="connsiteX1" fmla="*/ 654050 w 1764145"/>
              <a:gd name="connsiteY1" fmla="*/ 1898815 h 1942207"/>
              <a:gd name="connsiteX2" fmla="*/ 1619250 w 1764145"/>
              <a:gd name="connsiteY2" fmla="*/ 1498765 h 1942207"/>
              <a:gd name="connsiteX3" fmla="*/ 1523423 w 1764145"/>
              <a:gd name="connsiteY3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6557"/>
              <a:gd name="connsiteY0" fmla="*/ 1759115 h 1942207"/>
              <a:gd name="connsiteX1" fmla="*/ 654050 w 1946557"/>
              <a:gd name="connsiteY1" fmla="*/ 1898815 h 1942207"/>
              <a:gd name="connsiteX2" fmla="*/ 1619250 w 1946557"/>
              <a:gd name="connsiteY2" fmla="*/ 1498765 h 1942207"/>
              <a:gd name="connsiteX3" fmla="*/ 1930586 w 1946557"/>
              <a:gd name="connsiteY3" fmla="*/ 653062 h 1942207"/>
              <a:gd name="connsiteX4" fmla="*/ 1523423 w 1946557"/>
              <a:gd name="connsiteY4" fmla="*/ 0 h 1942207"/>
              <a:gd name="connsiteX0" fmla="*/ 0 w 1948251"/>
              <a:gd name="connsiteY0" fmla="*/ 1724479 h 1907571"/>
              <a:gd name="connsiteX1" fmla="*/ 654050 w 1948251"/>
              <a:gd name="connsiteY1" fmla="*/ 1864179 h 1907571"/>
              <a:gd name="connsiteX2" fmla="*/ 1619250 w 1948251"/>
              <a:gd name="connsiteY2" fmla="*/ 1464129 h 1907571"/>
              <a:gd name="connsiteX3" fmla="*/ 1930586 w 1948251"/>
              <a:gd name="connsiteY3" fmla="*/ 618426 h 1907571"/>
              <a:gd name="connsiteX4" fmla="*/ 1513259 w 1948251"/>
              <a:gd name="connsiteY4" fmla="*/ 0 h 1907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8251" h="1907571">
                <a:moveTo>
                  <a:pt x="0" y="1724479"/>
                </a:moveTo>
                <a:cubicBezTo>
                  <a:pt x="192087" y="1816025"/>
                  <a:pt x="384175" y="1907571"/>
                  <a:pt x="654050" y="1864179"/>
                </a:cubicBezTo>
                <a:cubicBezTo>
                  <a:pt x="923925" y="1820787"/>
                  <a:pt x="1406494" y="1671754"/>
                  <a:pt x="1619250" y="1464129"/>
                </a:cubicBezTo>
                <a:cubicBezTo>
                  <a:pt x="1832006" y="1256504"/>
                  <a:pt x="1948251" y="862448"/>
                  <a:pt x="1930586" y="618426"/>
                </a:cubicBezTo>
                <a:cubicBezTo>
                  <a:pt x="1912921" y="374405"/>
                  <a:pt x="1776330" y="143150"/>
                  <a:pt x="1513259" y="0"/>
                </a:cubicBezTo>
              </a:path>
            </a:pathLst>
          </a:custGeom>
          <a:ln w="1905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4" name="TextBox 93"/>
          <p:cNvSpPr txBox="1"/>
          <p:nvPr/>
        </p:nvSpPr>
        <p:spPr>
          <a:xfrm>
            <a:off x="7543800" y="87382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543800" y="1295400"/>
            <a:ext cx="47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534400" y="1190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35052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cxnSp>
        <p:nvCxnSpPr>
          <p:cNvPr id="63" name="Straight Connector 62"/>
          <p:cNvCxnSpPr>
            <a:stCxn id="6" idx="6"/>
            <a:endCxn id="61" idx="2"/>
          </p:cNvCxnSpPr>
          <p:nvPr/>
        </p:nvCxnSpPr>
        <p:spPr>
          <a:xfrm>
            <a:off x="2440332" y="2134889"/>
            <a:ext cx="106486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8534400" y="2037907"/>
            <a:ext cx="193964" cy="19396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8" name="Oval 67"/>
          <p:cNvSpPr/>
          <p:nvPr/>
        </p:nvSpPr>
        <p:spPr>
          <a:xfrm>
            <a:off x="7722624" y="1993768"/>
            <a:ext cx="345714" cy="34571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aseline="-25000" dirty="0"/>
          </a:p>
        </p:txBody>
      </p:sp>
      <p:sp>
        <p:nvSpPr>
          <p:cNvPr id="69" name="TextBox 68"/>
          <p:cNvSpPr txBox="1"/>
          <p:nvPr/>
        </p:nvSpPr>
        <p:spPr>
          <a:xfrm>
            <a:off x="7664300" y="1881963"/>
            <a:ext cx="48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u</a:t>
            </a:r>
            <a:r>
              <a:rPr lang="en-CA" sz="2400" baseline="-25000" dirty="0" err="1" smtClean="0"/>
              <a:t>d</a:t>
            </a:r>
            <a:endParaRPr lang="en-CA" sz="2400" baseline="-25000" dirty="0"/>
          </a:p>
        </p:txBody>
      </p:sp>
      <p:sp>
        <p:nvSpPr>
          <p:cNvPr id="70" name="TextBox 69"/>
          <p:cNvSpPr txBox="1"/>
          <p:nvPr/>
        </p:nvSpPr>
        <p:spPr>
          <a:xfrm>
            <a:off x="8080225" y="188312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cxnSp>
        <p:nvCxnSpPr>
          <p:cNvPr id="74" name="Straight Arrow Connector 73"/>
          <p:cNvCxnSpPr>
            <a:endCxn id="19" idx="6"/>
          </p:cNvCxnSpPr>
          <p:nvPr/>
        </p:nvCxnSpPr>
        <p:spPr>
          <a:xfrm rot="10800000">
            <a:off x="7170496" y="2134890"/>
            <a:ext cx="536590" cy="7392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66" idx="2"/>
          </p:cNvCxnSpPr>
          <p:nvPr/>
        </p:nvCxnSpPr>
        <p:spPr>
          <a:xfrm flipV="1">
            <a:off x="8075221" y="2134889"/>
            <a:ext cx="459179" cy="5017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315200" y="189499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rgbClr val="FF0000"/>
                </a:solidFill>
                <a:latin typeface="cmsy10"/>
              </a:rPr>
              <a:t>1</a:t>
            </a:r>
            <a:endParaRPr lang="en-CA" sz="1600" dirty="0">
              <a:solidFill>
                <a:srgbClr val="FF0000"/>
              </a:solidFill>
              <a:latin typeface="cmsy1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436174" y="2209800"/>
            <a:ext cx="1602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Edge d, </a:t>
            </a:r>
            <a:r>
              <a:rPr lang="en-CA" dirty="0" err="1" smtClean="0"/>
              <a:t>z</a:t>
            </a:r>
            <a:r>
              <a:rPr lang="en-CA" baseline="-25000" dirty="0" err="1" smtClean="0"/>
              <a:t>d</a:t>
            </a:r>
            <a:r>
              <a:rPr lang="en-CA" dirty="0" smtClean="0"/>
              <a:t> = 0.9</a:t>
            </a:r>
            <a:endParaRPr lang="en-CA" dirty="0"/>
          </a:p>
        </p:txBody>
      </p:sp>
      <p:sp>
        <p:nvSpPr>
          <p:cNvPr id="98" name="Freeform 97"/>
          <p:cNvSpPr/>
          <p:nvPr/>
        </p:nvSpPr>
        <p:spPr>
          <a:xfrm>
            <a:off x="4601690" y="1665514"/>
            <a:ext cx="3271652" cy="1877291"/>
          </a:xfrm>
          <a:custGeom>
            <a:avLst/>
            <a:gdLst>
              <a:gd name="connsiteX0" fmla="*/ 83127 w 3372592"/>
              <a:gd name="connsiteY0" fmla="*/ 0 h 1927761"/>
              <a:gd name="connsiteX1" fmla="*/ 118753 w 3372592"/>
              <a:gd name="connsiteY1" fmla="*/ 1211283 h 1927761"/>
              <a:gd name="connsiteX2" fmla="*/ 795646 w 3372592"/>
              <a:gd name="connsiteY2" fmla="*/ 1816925 h 1927761"/>
              <a:gd name="connsiteX3" fmla="*/ 2766950 w 3372592"/>
              <a:gd name="connsiteY3" fmla="*/ 1745673 h 1927761"/>
              <a:gd name="connsiteX4" fmla="*/ 3372592 w 3372592"/>
              <a:gd name="connsiteY4" fmla="*/ 724395 h 1927761"/>
              <a:gd name="connsiteX0" fmla="*/ 41564 w 3331029"/>
              <a:gd name="connsiteY0" fmla="*/ 0 h 1927761"/>
              <a:gd name="connsiteX1" fmla="*/ 202871 w 3331029"/>
              <a:gd name="connsiteY1" fmla="*/ 1289462 h 1927761"/>
              <a:gd name="connsiteX2" fmla="*/ 754083 w 3331029"/>
              <a:gd name="connsiteY2" fmla="*/ 1816925 h 1927761"/>
              <a:gd name="connsiteX3" fmla="*/ 2725387 w 3331029"/>
              <a:gd name="connsiteY3" fmla="*/ 1745673 h 1927761"/>
              <a:gd name="connsiteX4" fmla="*/ 3331029 w 3331029"/>
              <a:gd name="connsiteY4" fmla="*/ 724395 h 1927761"/>
              <a:gd name="connsiteX0" fmla="*/ 41564 w 3271652"/>
              <a:gd name="connsiteY0" fmla="*/ 0 h 1877291"/>
              <a:gd name="connsiteX1" fmla="*/ 143494 w 3271652"/>
              <a:gd name="connsiteY1" fmla="*/ 1238992 h 1877291"/>
              <a:gd name="connsiteX2" fmla="*/ 694706 w 3271652"/>
              <a:gd name="connsiteY2" fmla="*/ 1766455 h 1877291"/>
              <a:gd name="connsiteX3" fmla="*/ 2666010 w 3271652"/>
              <a:gd name="connsiteY3" fmla="*/ 1695203 h 1877291"/>
              <a:gd name="connsiteX4" fmla="*/ 3271652 w 3271652"/>
              <a:gd name="connsiteY4" fmla="*/ 673925 h 187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1652" h="1877291">
                <a:moveTo>
                  <a:pt x="41564" y="0"/>
                </a:moveTo>
                <a:cubicBezTo>
                  <a:pt x="0" y="454231"/>
                  <a:pt x="34637" y="944583"/>
                  <a:pt x="143494" y="1238992"/>
                </a:cubicBezTo>
                <a:cubicBezTo>
                  <a:pt x="252351" y="1533401"/>
                  <a:pt x="274287" y="1690420"/>
                  <a:pt x="694706" y="1766455"/>
                </a:cubicBezTo>
                <a:cubicBezTo>
                  <a:pt x="1115125" y="1842490"/>
                  <a:pt x="2236519" y="1877291"/>
                  <a:pt x="2666010" y="1695203"/>
                </a:cubicBezTo>
                <a:cubicBezTo>
                  <a:pt x="3095501" y="1513115"/>
                  <a:pt x="3183576" y="1093520"/>
                  <a:pt x="3271652" y="673925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9" name="TextBox 98"/>
          <p:cNvSpPr txBox="1"/>
          <p:nvPr/>
        </p:nvSpPr>
        <p:spPr>
          <a:xfrm>
            <a:off x="7295988" y="2602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0.9</a:t>
            </a:r>
            <a:endParaRPr lang="en-CA" dirty="0"/>
          </a:p>
        </p:txBody>
      </p:sp>
      <p:cxnSp>
        <p:nvCxnSpPr>
          <p:cNvPr id="101" name="Straight Arrow Connector 100"/>
          <p:cNvCxnSpPr>
            <a:stCxn id="66" idx="0"/>
          </p:cNvCxnSpPr>
          <p:nvPr/>
        </p:nvCxnSpPr>
        <p:spPr>
          <a:xfrm rot="16200000" flipV="1">
            <a:off x="8112182" y="1518707"/>
            <a:ext cx="600993" cy="437408"/>
          </a:xfrm>
          <a:prstGeom prst="straightConnector1">
            <a:avLst/>
          </a:prstGeom>
          <a:ln w="19050">
            <a:solidFill>
              <a:srgbClr val="0000FF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8358250" y="1535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1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781800" y="533400"/>
            <a:ext cx="119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D=(N,A)</a:t>
            </a:r>
            <a:endParaRPr lang="en-CA" sz="2400" b="1" dirty="0"/>
          </a:p>
        </p:txBody>
      </p:sp>
      <p:sp>
        <p:nvSpPr>
          <p:cNvPr id="72" name="Freeform 71"/>
          <p:cNvSpPr/>
          <p:nvPr/>
        </p:nvSpPr>
        <p:spPr>
          <a:xfrm>
            <a:off x="4142510" y="722416"/>
            <a:ext cx="3354778" cy="3099460"/>
          </a:xfrm>
          <a:custGeom>
            <a:avLst/>
            <a:gdLst>
              <a:gd name="connsiteX0" fmla="*/ 2448295 w 3354778"/>
              <a:gd name="connsiteY0" fmla="*/ 144483 h 3099460"/>
              <a:gd name="connsiteX1" fmla="*/ 1296389 w 3354778"/>
              <a:gd name="connsiteY1" fmla="*/ 61355 h 3099460"/>
              <a:gd name="connsiteX2" fmla="*/ 417615 w 3354778"/>
              <a:gd name="connsiteY2" fmla="*/ 334488 h 3099460"/>
              <a:gd name="connsiteX3" fmla="*/ 120732 w 3354778"/>
              <a:gd name="connsiteY3" fmla="*/ 2056410 h 3099460"/>
              <a:gd name="connsiteX4" fmla="*/ 1142009 w 3354778"/>
              <a:gd name="connsiteY4" fmla="*/ 2935184 h 3099460"/>
              <a:gd name="connsiteX5" fmla="*/ 2662051 w 3354778"/>
              <a:gd name="connsiteY5" fmla="*/ 2958935 h 3099460"/>
              <a:gd name="connsiteX6" fmla="*/ 3113313 w 3354778"/>
              <a:gd name="connsiteY6" fmla="*/ 2092036 h 3099460"/>
              <a:gd name="connsiteX7" fmla="*/ 3243942 w 3354778"/>
              <a:gd name="connsiteY7" fmla="*/ 928254 h 3099460"/>
              <a:gd name="connsiteX8" fmla="*/ 2448295 w 3354778"/>
              <a:gd name="connsiteY8" fmla="*/ 144483 h 309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54778" h="3099460">
                <a:moveTo>
                  <a:pt x="2448295" y="144483"/>
                </a:moveTo>
                <a:cubicBezTo>
                  <a:pt x="2123703" y="0"/>
                  <a:pt x="1634836" y="29688"/>
                  <a:pt x="1296389" y="61355"/>
                </a:cubicBezTo>
                <a:cubicBezTo>
                  <a:pt x="957942" y="93023"/>
                  <a:pt x="613558" y="1979"/>
                  <a:pt x="417615" y="334488"/>
                </a:cubicBezTo>
                <a:cubicBezTo>
                  <a:pt x="221672" y="666997"/>
                  <a:pt x="0" y="1622961"/>
                  <a:pt x="120732" y="2056410"/>
                </a:cubicBezTo>
                <a:cubicBezTo>
                  <a:pt x="241464" y="2489859"/>
                  <a:pt x="718456" y="2784763"/>
                  <a:pt x="1142009" y="2935184"/>
                </a:cubicBezTo>
                <a:cubicBezTo>
                  <a:pt x="1565562" y="3085605"/>
                  <a:pt x="2333500" y="3099460"/>
                  <a:pt x="2662051" y="2958935"/>
                </a:cubicBezTo>
                <a:cubicBezTo>
                  <a:pt x="2990602" y="2818410"/>
                  <a:pt x="3016331" y="2430483"/>
                  <a:pt x="3113313" y="2092036"/>
                </a:cubicBezTo>
                <a:cubicBezTo>
                  <a:pt x="3210295" y="1753589"/>
                  <a:pt x="3354778" y="1252846"/>
                  <a:pt x="3243942" y="928254"/>
                </a:cubicBezTo>
                <a:cubicBezTo>
                  <a:pt x="3133106" y="603662"/>
                  <a:pt x="2772887" y="288966"/>
                  <a:pt x="2448295" y="144483"/>
                </a:cubicBezTo>
                <a:close/>
              </a:path>
            </a:pathLst>
          </a:custGeom>
          <a:solidFill>
            <a:srgbClr val="7030A0">
              <a:alpha val="24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4" name="TextBox 83"/>
          <p:cNvSpPr txBox="1"/>
          <p:nvPr/>
        </p:nvSpPr>
        <p:spPr>
          <a:xfrm>
            <a:off x="4080302" y="838200"/>
            <a:ext cx="415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solidFill>
                  <a:srgbClr val="7030A0"/>
                </a:solidFill>
              </a:rPr>
              <a:t>U</a:t>
            </a:r>
            <a:endParaRPr lang="en-CA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Separation Oracle 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3329"/>
            <a:ext cx="8458200" cy="5672271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CA" sz="2800" b="1" dirty="0" smtClean="0"/>
              <a:t>Input:</a:t>
            </a:r>
            <a:r>
              <a:rPr lang="en-CA" sz="2800" dirty="0" smtClean="0"/>
              <a:t> G=(V,E) and z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>
                <a:latin typeface="msbm10"/>
              </a:rPr>
              <a:t>R</a:t>
            </a:r>
            <a:r>
              <a:rPr lang="en-CA" sz="2800" baseline="30000" dirty="0" smtClean="0"/>
              <a:t>E</a:t>
            </a:r>
          </a:p>
          <a:p>
            <a:r>
              <a:rPr lang="en-CA" sz="2800" dirty="0" smtClean="0"/>
              <a:t>Construct the graph D=(N,A) and arc capacities</a:t>
            </a:r>
          </a:p>
          <a:p>
            <a:r>
              <a:rPr lang="en-CA" sz="2800" dirty="0" smtClean="0"/>
              <a:t>For each v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V</a:t>
            </a:r>
          </a:p>
          <a:p>
            <a:pPr lvl="1"/>
            <a:r>
              <a:rPr lang="en-CA" dirty="0" smtClean="0"/>
              <a:t>Temporarily add an infinity capacity arc (</a:t>
            </a:r>
            <a:r>
              <a:rPr lang="en-CA" dirty="0" err="1" smtClean="0"/>
              <a:t>s,v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Compute the s-t min cut value q</a:t>
            </a:r>
            <a:br>
              <a:rPr lang="en-CA" dirty="0" smtClean="0"/>
            </a:br>
            <a:r>
              <a:rPr lang="en-CA" dirty="0" smtClean="0"/>
              <a:t>(by the Ellipsoid Method)</a:t>
            </a:r>
          </a:p>
          <a:p>
            <a:pPr lvl="1"/>
            <a:r>
              <a:rPr lang="en-CA" dirty="0" smtClean="0"/>
              <a:t>If q&lt;n</a:t>
            </a:r>
          </a:p>
          <a:p>
            <a:pPr lvl="2"/>
            <a:r>
              <a:rPr lang="en-CA" sz="2800" dirty="0" smtClean="0"/>
              <a:t>We obtain a set S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V </a:t>
            </a:r>
            <a:r>
              <a:rPr lang="en-CA" sz="2800" dirty="0" err="1" smtClean="0"/>
              <a:t>s.t</a:t>
            </a:r>
            <a:r>
              <a:rPr lang="en-CA" sz="2800" dirty="0" smtClean="0"/>
              <a:t>. z(E[S]) &gt; |S|-1</a:t>
            </a:r>
          </a:p>
          <a:p>
            <a:pPr lvl="2"/>
            <a:r>
              <a:rPr lang="en-CA" sz="2800" b="1" dirty="0" smtClean="0"/>
              <a:t>Halt:</a:t>
            </a:r>
            <a:r>
              <a:rPr lang="en-CA" sz="2800" dirty="0" smtClean="0"/>
              <a:t> return this violated constraint</a:t>
            </a:r>
          </a:p>
          <a:p>
            <a:pPr lvl="1"/>
            <a:r>
              <a:rPr lang="en-CA" sz="3000" dirty="0" smtClean="0"/>
              <a:t>Remove the temporary arc</a:t>
            </a:r>
          </a:p>
          <a:p>
            <a:r>
              <a:rPr lang="en-CA" sz="2800" dirty="0" smtClean="0"/>
              <a:t>End for</a:t>
            </a:r>
          </a:p>
          <a:p>
            <a:r>
              <a:rPr lang="en-CA" sz="2800" b="1" dirty="0" smtClean="0"/>
              <a:t>Halt:</a:t>
            </a:r>
            <a:r>
              <a:rPr lang="en-CA" sz="2800" dirty="0" smtClean="0"/>
              <a:t> z is feasible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1938471"/>
          </a:xfrm>
        </p:spPr>
        <p:txBody>
          <a:bodyPr/>
          <a:lstStyle/>
          <a:p>
            <a:r>
              <a:rPr lang="en-CA" dirty="0" smtClean="0"/>
              <a:t>Max Weight Spanning Tree Problem</a:t>
            </a:r>
          </a:p>
          <a:p>
            <a:r>
              <a:rPr lang="en-CA" dirty="0" smtClean="0"/>
              <a:t>Spanning Tree </a:t>
            </a:r>
            <a:r>
              <a:rPr lang="en-CA" dirty="0" err="1" smtClean="0"/>
              <a:t>Polytope</a:t>
            </a:r>
            <a:endParaRPr lang="en-CA" dirty="0" smtClean="0"/>
          </a:p>
          <a:p>
            <a:r>
              <a:rPr lang="en-CA" dirty="0" smtClean="0"/>
              <a:t>Separation Oracle using Min s-t Cuts</a:t>
            </a:r>
            <a:endParaRPr lang="en-CA" dirty="0"/>
          </a:p>
        </p:txBody>
      </p:sp>
      <p:grpSp>
        <p:nvGrpSpPr>
          <p:cNvPr id="8" name="Group 7"/>
          <p:cNvGrpSpPr/>
          <p:nvPr/>
        </p:nvGrpSpPr>
        <p:grpSpPr>
          <a:xfrm>
            <a:off x="228600" y="3733800"/>
            <a:ext cx="8610600" cy="2057400"/>
            <a:chOff x="228600" y="3733800"/>
            <a:chExt cx="8610600" cy="2057400"/>
          </a:xfrm>
        </p:grpSpPr>
        <p:sp>
          <p:nvSpPr>
            <p:cNvPr id="6" name="Rectangle 5"/>
            <p:cNvSpPr/>
            <p:nvPr/>
          </p:nvSpPr>
          <p:spPr>
            <a:xfrm>
              <a:off x="228600" y="3733800"/>
              <a:ext cx="8610600" cy="2057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698625" algn="ctr"/>
              <a:r>
                <a:rPr lang="en-CA" sz="3600" b="1" dirty="0" smtClean="0">
                  <a:solidFill>
                    <a:schemeClr val="tx1"/>
                  </a:solidFill>
                </a:rPr>
                <a:t>Warning!</a:t>
              </a:r>
            </a:p>
            <a:p>
              <a:pPr marL="1698625" algn="ctr"/>
              <a:r>
                <a:rPr lang="en-CA" sz="3200" dirty="0" smtClean="0">
                  <a:solidFill>
                    <a:schemeClr val="tx1"/>
                  </a:solidFill>
                </a:rPr>
                <a:t>The point of this lecture is to do things in an unnecessarily complicated way.</a:t>
              </a:r>
              <a:endParaRPr lang="en-CA" sz="1600" dirty="0">
                <a:solidFill>
                  <a:schemeClr val="tx1"/>
                </a:solidFill>
              </a:endParaRPr>
            </a:p>
          </p:txBody>
        </p:sp>
        <p:pic>
          <p:nvPicPr>
            <p:cNvPr id="1026" name="Picture 2" descr="C:\Users\Nick\AppData\Local\Microsoft\Windows\Temporary Internet Files\Content.IE5\KPGLCQ1P\MC90043475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800" y="3962114"/>
              <a:ext cx="1676686" cy="16766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57129"/>
            <a:ext cx="8534400" cy="5614587"/>
          </a:xfrm>
        </p:spPr>
        <p:txBody>
          <a:bodyPr>
            <a:normAutofit/>
          </a:bodyPr>
          <a:lstStyle/>
          <a:p>
            <a:r>
              <a:rPr lang="en-CA" sz="2800" dirty="0" smtClean="0"/>
              <a:t>Some combinatorial objects are described by</a:t>
            </a:r>
            <a:br>
              <a:rPr lang="en-CA" sz="2800" dirty="0" smtClean="0"/>
            </a:br>
            <a:r>
              <a:rPr lang="en-CA" sz="2800" dirty="0" smtClean="0"/>
              <a:t>LPs of exponential size</a:t>
            </a:r>
          </a:p>
          <a:p>
            <a:r>
              <a:rPr lang="en-CA" sz="2800" dirty="0" smtClean="0"/>
              <a:t>Even if an LP has exponential size, the ellipsoid</a:t>
            </a:r>
            <a:br>
              <a:rPr lang="en-CA" sz="2800" dirty="0" smtClean="0"/>
            </a:br>
            <a:r>
              <a:rPr lang="en-CA" sz="2800" dirty="0" smtClean="0"/>
              <a:t>method might be able to solve it “efficiently”,</a:t>
            </a:r>
            <a:br>
              <a:rPr lang="en-CA" sz="2800" dirty="0" smtClean="0"/>
            </a:br>
            <a:r>
              <a:rPr lang="en-CA" sz="2800" dirty="0" smtClean="0"/>
              <a:t>if a separation oracle can be designed</a:t>
            </a:r>
          </a:p>
          <a:p>
            <a:r>
              <a:rPr lang="en-CA" sz="2800" dirty="0" smtClean="0"/>
              <a:t>The separation oracle might use ellipsoid method too</a:t>
            </a:r>
          </a:p>
          <a:p>
            <a:r>
              <a:rPr lang="en-CA" sz="2800" dirty="0" smtClean="0"/>
              <a:t>Ellipsoid method gives impractical algorithms, but these can be a “proof of concept” for realistic algorithms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Spanning Tree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14587"/>
          </a:xfrm>
        </p:spPr>
        <p:txBody>
          <a:bodyPr>
            <a:normAutofit/>
          </a:bodyPr>
          <a:lstStyle/>
          <a:p>
            <a:r>
              <a:rPr lang="en-CA" dirty="0" smtClean="0"/>
              <a:t>Let G = (V,E) be a connected graph, n=|V|, m=|E|</a:t>
            </a:r>
          </a:p>
          <a:p>
            <a:r>
              <a:rPr lang="en-CA" dirty="0" smtClean="0"/>
              <a:t>Edges are weighted: </a:t>
            </a:r>
            <a:r>
              <a:rPr lang="en-CA" dirty="0" smtClean="0">
                <a:latin typeface="Calibri"/>
              </a:rPr>
              <a:t>w</a:t>
            </a:r>
            <a:r>
              <a:rPr lang="en-CA" baseline="-25000" dirty="0" smtClean="0">
                <a:latin typeface="Calibri"/>
              </a:rPr>
              <a:t>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>
                <a:latin typeface="msbm10"/>
              </a:rPr>
              <a:t>R</a:t>
            </a:r>
            <a:r>
              <a:rPr lang="en-CA" dirty="0" smtClean="0"/>
              <a:t> for every 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E</a:t>
            </a:r>
          </a:p>
          <a:p>
            <a:r>
              <a:rPr lang="en-CA" b="1" dirty="0" smtClean="0"/>
              <a:t>Def:</a:t>
            </a:r>
            <a:r>
              <a:rPr lang="en-CA" dirty="0" smtClean="0"/>
              <a:t> A set T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E is a </a:t>
            </a:r>
            <a:r>
              <a:rPr lang="en-CA" b="1" dirty="0" smtClean="0"/>
              <a:t>spanning tree</a:t>
            </a:r>
            <a:r>
              <a:rPr lang="en-CA" dirty="0" smtClean="0"/>
              <a:t> if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(these are equivalent)</a:t>
            </a:r>
            <a:endParaRPr lang="en-CA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CA" dirty="0" smtClean="0"/>
              <a:t>|T|=n-1 and T is acyclic</a:t>
            </a:r>
          </a:p>
          <a:p>
            <a:pPr lvl="1"/>
            <a:r>
              <a:rPr lang="en-CA" dirty="0" smtClean="0"/>
              <a:t>T is a maximal acyclic </a:t>
            </a:r>
            <a:r>
              <a:rPr lang="en-CA" dirty="0" err="1" smtClean="0"/>
              <a:t>subgraph</a:t>
            </a:r>
            <a:endParaRPr lang="en-CA" dirty="0" smtClean="0"/>
          </a:p>
          <a:p>
            <a:pPr lvl="1"/>
            <a:r>
              <a:rPr lang="en-CA" dirty="0" smtClean="0"/>
              <a:t>T is a minimal connected, spanning </a:t>
            </a:r>
            <a:r>
              <a:rPr lang="en-CA" dirty="0" err="1" smtClean="0"/>
              <a:t>subgraph</a:t>
            </a:r>
            <a:endParaRPr lang="en-CA" dirty="0" smtClean="0"/>
          </a:p>
        </p:txBody>
      </p:sp>
      <p:sp>
        <p:nvSpPr>
          <p:cNvPr id="47" name="Oval 46"/>
          <p:cNvSpPr/>
          <p:nvPr/>
        </p:nvSpPr>
        <p:spPr>
          <a:xfrm>
            <a:off x="2748116" y="441960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698954" y="520618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748116" y="617957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790335" y="516685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245509" y="6041923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255341" y="5098027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6199237" y="445893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6238566" y="521601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6336888" y="591410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280785" y="512752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>
            <a:stCxn id="72" idx="7"/>
            <a:endCxn id="47" idx="3"/>
          </p:cNvCxnSpPr>
          <p:nvPr/>
        </p:nvCxnSpPr>
        <p:spPr>
          <a:xfrm rot="5400000" flipH="1" flipV="1">
            <a:off x="1831782" y="4289846"/>
            <a:ext cx="682294" cy="119357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7" idx="6"/>
            <a:endCxn id="50" idx="1"/>
          </p:cNvCxnSpPr>
          <p:nvPr/>
        </p:nvCxnSpPr>
        <p:spPr>
          <a:xfrm>
            <a:off x="2895600" y="4493342"/>
            <a:ext cx="916334" cy="69510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72" idx="6"/>
            <a:endCxn id="48" idx="2"/>
          </p:cNvCxnSpPr>
          <p:nvPr/>
        </p:nvCxnSpPr>
        <p:spPr>
          <a:xfrm>
            <a:off x="1597742" y="5279922"/>
            <a:ext cx="1101212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48" idx="6"/>
            <a:endCxn id="50" idx="2"/>
          </p:cNvCxnSpPr>
          <p:nvPr/>
        </p:nvCxnSpPr>
        <p:spPr>
          <a:xfrm flipV="1">
            <a:off x="2846438" y="5240594"/>
            <a:ext cx="943897" cy="393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72" idx="5"/>
            <a:endCxn id="49" idx="2"/>
          </p:cNvCxnSpPr>
          <p:nvPr/>
        </p:nvCxnSpPr>
        <p:spPr>
          <a:xfrm rot="16200000" flipH="1">
            <a:off x="1701503" y="5206704"/>
            <a:ext cx="921252" cy="117197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9" idx="6"/>
            <a:endCxn id="50" idx="4"/>
          </p:cNvCxnSpPr>
          <p:nvPr/>
        </p:nvCxnSpPr>
        <p:spPr>
          <a:xfrm flipV="1">
            <a:off x="2895600" y="5314336"/>
            <a:ext cx="968477" cy="93898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0" idx="6"/>
            <a:endCxn id="52" idx="2"/>
          </p:cNvCxnSpPr>
          <p:nvPr/>
        </p:nvCxnSpPr>
        <p:spPr>
          <a:xfrm flipV="1">
            <a:off x="3937819" y="5171769"/>
            <a:ext cx="1317522" cy="688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9" idx="6"/>
            <a:endCxn id="51" idx="2"/>
          </p:cNvCxnSpPr>
          <p:nvPr/>
        </p:nvCxnSpPr>
        <p:spPr>
          <a:xfrm flipV="1">
            <a:off x="2895600" y="6115665"/>
            <a:ext cx="2349909" cy="13765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2" idx="7"/>
            <a:endCxn id="53" idx="1"/>
          </p:cNvCxnSpPr>
          <p:nvPr/>
        </p:nvCxnSpPr>
        <p:spPr>
          <a:xfrm rot="5400000" flipH="1" flipV="1">
            <a:off x="5481483" y="4380273"/>
            <a:ext cx="639096" cy="83961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2" idx="6"/>
            <a:endCxn id="54" idx="2"/>
          </p:cNvCxnSpPr>
          <p:nvPr/>
        </p:nvCxnSpPr>
        <p:spPr>
          <a:xfrm>
            <a:off x="5402825" y="5171769"/>
            <a:ext cx="835741" cy="11798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1" idx="6"/>
            <a:endCxn id="55" idx="2"/>
          </p:cNvCxnSpPr>
          <p:nvPr/>
        </p:nvCxnSpPr>
        <p:spPr>
          <a:xfrm flipV="1">
            <a:off x="5392993" y="5987847"/>
            <a:ext cx="943895" cy="12781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1" idx="7"/>
            <a:endCxn id="54" idx="4"/>
          </p:cNvCxnSpPr>
          <p:nvPr/>
        </p:nvCxnSpPr>
        <p:spPr>
          <a:xfrm rot="5400000" flipH="1" flipV="1">
            <a:off x="5491840" y="5243054"/>
            <a:ext cx="700023" cy="94091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3" idx="6"/>
            <a:endCxn id="56" idx="2"/>
          </p:cNvCxnSpPr>
          <p:nvPr/>
        </p:nvCxnSpPr>
        <p:spPr>
          <a:xfrm>
            <a:off x="6346721" y="4532673"/>
            <a:ext cx="934064" cy="66859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4" idx="6"/>
            <a:endCxn id="56" idx="2"/>
          </p:cNvCxnSpPr>
          <p:nvPr/>
        </p:nvCxnSpPr>
        <p:spPr>
          <a:xfrm flipV="1">
            <a:off x="6386050" y="5201266"/>
            <a:ext cx="894735" cy="8849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5" idx="6"/>
            <a:endCxn id="56" idx="3"/>
          </p:cNvCxnSpPr>
          <p:nvPr/>
        </p:nvCxnSpPr>
        <p:spPr>
          <a:xfrm flipV="1">
            <a:off x="6484372" y="5253409"/>
            <a:ext cx="818012" cy="73443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1450258" y="520618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2069688" y="4429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124630" y="5707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419598" y="47932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57714" y="45375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814049" y="57371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177843" y="49210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062746" y="49210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6789171" y="45375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6494203" y="49112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916990" y="55011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5914100" y="56977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5707621" y="53438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550306" y="44392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707623" y="49112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3151236" y="54716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Spanning Tree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14587"/>
          </a:xfrm>
        </p:spPr>
        <p:txBody>
          <a:bodyPr>
            <a:normAutofit/>
          </a:bodyPr>
          <a:lstStyle/>
          <a:p>
            <a:r>
              <a:rPr lang="en-CA" dirty="0" smtClean="0"/>
              <a:t>Let G = (V,E) be a connected graph, n=|V|, m=|E|</a:t>
            </a:r>
          </a:p>
          <a:p>
            <a:r>
              <a:rPr lang="en-CA" dirty="0" smtClean="0"/>
              <a:t>Edges are weighted: </a:t>
            </a:r>
            <a:r>
              <a:rPr lang="en-CA" dirty="0" smtClean="0">
                <a:latin typeface="Calibri"/>
              </a:rPr>
              <a:t>w</a:t>
            </a:r>
            <a:r>
              <a:rPr lang="en-CA" baseline="-25000" dirty="0" smtClean="0">
                <a:latin typeface="Calibri"/>
              </a:rPr>
              <a:t>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>
                <a:latin typeface="msbm10"/>
              </a:rPr>
              <a:t>R</a:t>
            </a:r>
            <a:r>
              <a:rPr lang="en-CA" dirty="0" smtClean="0"/>
              <a:t> for every 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E</a:t>
            </a:r>
          </a:p>
          <a:p>
            <a:r>
              <a:rPr lang="en-CA" b="1" dirty="0" smtClean="0"/>
              <a:t>Def:</a:t>
            </a:r>
            <a:r>
              <a:rPr lang="en-CA" dirty="0" smtClean="0"/>
              <a:t> A set T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E is a </a:t>
            </a:r>
            <a:r>
              <a:rPr lang="en-CA" b="1" dirty="0" smtClean="0"/>
              <a:t>spanning tree</a:t>
            </a:r>
            <a:r>
              <a:rPr lang="en-CA" dirty="0" smtClean="0"/>
              <a:t> if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(these are equivalent)</a:t>
            </a:r>
            <a:endParaRPr lang="en-CA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CA" dirty="0" smtClean="0"/>
              <a:t>|T|=n-1 and T is acyclic</a:t>
            </a:r>
          </a:p>
          <a:p>
            <a:pPr lvl="1"/>
            <a:r>
              <a:rPr lang="en-CA" dirty="0" smtClean="0"/>
              <a:t>T is a maximal acyclic </a:t>
            </a:r>
            <a:r>
              <a:rPr lang="en-CA" dirty="0" err="1" smtClean="0"/>
              <a:t>subgraph</a:t>
            </a:r>
            <a:endParaRPr lang="en-CA" dirty="0" smtClean="0"/>
          </a:p>
          <a:p>
            <a:pPr lvl="1"/>
            <a:r>
              <a:rPr lang="en-CA" dirty="0" smtClean="0"/>
              <a:t>T is a minimal connected, spanning </a:t>
            </a:r>
            <a:r>
              <a:rPr lang="en-CA" dirty="0" err="1" smtClean="0"/>
              <a:t>subgraph</a:t>
            </a:r>
            <a:endParaRPr lang="en-CA" dirty="0" smtClean="0"/>
          </a:p>
        </p:txBody>
      </p:sp>
      <p:grpSp>
        <p:nvGrpSpPr>
          <p:cNvPr id="45" name="Group 44"/>
          <p:cNvGrpSpPr/>
          <p:nvPr/>
        </p:nvGrpSpPr>
        <p:grpSpPr>
          <a:xfrm>
            <a:off x="1450258" y="4419600"/>
            <a:ext cx="5978011" cy="1907459"/>
            <a:chOff x="1450258" y="4419600"/>
            <a:chExt cx="5978011" cy="1907459"/>
          </a:xfrm>
        </p:grpSpPr>
        <p:cxnSp>
          <p:nvCxnSpPr>
            <p:cNvPr id="57" name="Straight Connector 56"/>
            <p:cNvCxnSpPr>
              <a:stCxn id="72" idx="7"/>
              <a:endCxn id="47" idx="3"/>
            </p:cNvCxnSpPr>
            <p:nvPr/>
          </p:nvCxnSpPr>
          <p:spPr>
            <a:xfrm rot="5400000" flipH="1" flipV="1">
              <a:off x="1831782" y="4289846"/>
              <a:ext cx="682294" cy="1193572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7" idx="6"/>
              <a:endCxn id="50" idx="1"/>
            </p:cNvCxnSpPr>
            <p:nvPr/>
          </p:nvCxnSpPr>
          <p:spPr>
            <a:xfrm>
              <a:off x="2895600" y="4493342"/>
              <a:ext cx="916334" cy="695109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72" idx="6"/>
              <a:endCxn id="48" idx="2"/>
            </p:cNvCxnSpPr>
            <p:nvPr/>
          </p:nvCxnSpPr>
          <p:spPr>
            <a:xfrm>
              <a:off x="1597742" y="5279922"/>
              <a:ext cx="1101212" cy="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49" idx="6"/>
              <a:endCxn id="50" idx="4"/>
            </p:cNvCxnSpPr>
            <p:nvPr/>
          </p:nvCxnSpPr>
          <p:spPr>
            <a:xfrm flipV="1">
              <a:off x="2895600" y="5314336"/>
              <a:ext cx="968477" cy="93898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0" idx="6"/>
              <a:endCxn id="52" idx="2"/>
            </p:cNvCxnSpPr>
            <p:nvPr/>
          </p:nvCxnSpPr>
          <p:spPr>
            <a:xfrm flipV="1">
              <a:off x="3937819" y="5171769"/>
              <a:ext cx="1317522" cy="68825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52" idx="7"/>
              <a:endCxn id="53" idx="1"/>
            </p:cNvCxnSpPr>
            <p:nvPr/>
          </p:nvCxnSpPr>
          <p:spPr>
            <a:xfrm rot="5400000" flipH="1" flipV="1">
              <a:off x="5481483" y="4380273"/>
              <a:ext cx="639096" cy="839610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51" idx="6"/>
              <a:endCxn id="55" idx="2"/>
            </p:cNvCxnSpPr>
            <p:nvPr/>
          </p:nvCxnSpPr>
          <p:spPr>
            <a:xfrm flipV="1">
              <a:off x="5392993" y="5987847"/>
              <a:ext cx="943895" cy="127818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3" idx="6"/>
              <a:endCxn id="56" idx="2"/>
            </p:cNvCxnSpPr>
            <p:nvPr/>
          </p:nvCxnSpPr>
          <p:spPr>
            <a:xfrm>
              <a:off x="6346721" y="4532673"/>
              <a:ext cx="934064" cy="66859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54" idx="6"/>
              <a:endCxn id="56" idx="2"/>
            </p:cNvCxnSpPr>
            <p:nvPr/>
          </p:nvCxnSpPr>
          <p:spPr>
            <a:xfrm flipV="1">
              <a:off x="6386050" y="5201266"/>
              <a:ext cx="894735" cy="8849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55" idx="6"/>
              <a:endCxn id="56" idx="3"/>
            </p:cNvCxnSpPr>
            <p:nvPr/>
          </p:nvCxnSpPr>
          <p:spPr>
            <a:xfrm flipV="1">
              <a:off x="6484372" y="5253409"/>
              <a:ext cx="818012" cy="734438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2748116" y="4419600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698954" y="5206181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2748116" y="617957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790335" y="5166852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245509" y="6041923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5255341" y="5098027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199237" y="4458931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238566" y="521601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6336888" y="591410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7280785" y="5127524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>
              <a:stCxn id="48" idx="6"/>
              <a:endCxn id="50" idx="2"/>
            </p:cNvCxnSpPr>
            <p:nvPr/>
          </p:nvCxnSpPr>
          <p:spPr>
            <a:xfrm flipV="1">
              <a:off x="2846438" y="5240594"/>
              <a:ext cx="943897" cy="3932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72" idx="5"/>
              <a:endCxn id="49" idx="2"/>
            </p:cNvCxnSpPr>
            <p:nvPr/>
          </p:nvCxnSpPr>
          <p:spPr>
            <a:xfrm rot="16200000" flipH="1">
              <a:off x="1701503" y="5206704"/>
              <a:ext cx="921252" cy="1171973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9" idx="6"/>
              <a:endCxn id="51" idx="2"/>
            </p:cNvCxnSpPr>
            <p:nvPr/>
          </p:nvCxnSpPr>
          <p:spPr>
            <a:xfrm flipV="1">
              <a:off x="2895600" y="6115665"/>
              <a:ext cx="2349909" cy="137652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52" idx="6"/>
              <a:endCxn id="54" idx="2"/>
            </p:cNvCxnSpPr>
            <p:nvPr/>
          </p:nvCxnSpPr>
          <p:spPr>
            <a:xfrm>
              <a:off x="5402825" y="5171769"/>
              <a:ext cx="835741" cy="11798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51" idx="7"/>
              <a:endCxn id="54" idx="4"/>
            </p:cNvCxnSpPr>
            <p:nvPr/>
          </p:nvCxnSpPr>
          <p:spPr>
            <a:xfrm rot="5400000" flipH="1" flipV="1">
              <a:off x="5491840" y="5243054"/>
              <a:ext cx="700023" cy="940914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1450258" y="5206180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069688" y="442942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124630" y="57076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419598" y="47932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357714" y="453757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814049" y="57371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177843" y="49210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062746" y="49210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9171" y="453757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494203" y="49112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916990" y="550113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914100" y="56977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707621" y="53438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550306" y="44392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707623" y="49112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151236" y="547164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Spanning Tree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14587"/>
          </a:xfrm>
        </p:spPr>
        <p:txBody>
          <a:bodyPr>
            <a:normAutofit/>
          </a:bodyPr>
          <a:lstStyle/>
          <a:p>
            <a:r>
              <a:rPr lang="en-CA" dirty="0" smtClean="0"/>
              <a:t>Let G = (V,E) be a connected graph, n=|V|, m=|E|</a:t>
            </a:r>
          </a:p>
          <a:p>
            <a:r>
              <a:rPr lang="en-CA" dirty="0" smtClean="0"/>
              <a:t>Edges are weighted: </a:t>
            </a:r>
            <a:r>
              <a:rPr lang="en-CA" dirty="0" smtClean="0">
                <a:latin typeface="Calibri"/>
              </a:rPr>
              <a:t>w</a:t>
            </a:r>
            <a:r>
              <a:rPr lang="en-CA" baseline="-25000" dirty="0" smtClean="0">
                <a:latin typeface="Calibri"/>
              </a:rPr>
              <a:t>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>
                <a:latin typeface="msbm10"/>
              </a:rPr>
              <a:t>R</a:t>
            </a:r>
            <a:r>
              <a:rPr lang="en-CA" dirty="0" smtClean="0"/>
              <a:t> for every e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E</a:t>
            </a:r>
          </a:p>
          <a:p>
            <a:r>
              <a:rPr lang="en-CA" b="1" dirty="0" smtClean="0"/>
              <a:t>Def:</a:t>
            </a:r>
            <a:r>
              <a:rPr lang="en-CA" dirty="0" smtClean="0"/>
              <a:t> A set T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E is a </a:t>
            </a:r>
            <a:r>
              <a:rPr lang="en-CA" b="1" dirty="0" smtClean="0"/>
              <a:t>spanning tree</a:t>
            </a:r>
            <a:r>
              <a:rPr lang="en-CA" dirty="0" smtClean="0"/>
              <a:t> if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(these are equivalent)</a:t>
            </a:r>
            <a:endParaRPr lang="en-CA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CA" dirty="0" smtClean="0"/>
              <a:t>|T|=n-1 and T is acyclic</a:t>
            </a:r>
          </a:p>
          <a:p>
            <a:pPr lvl="1"/>
            <a:r>
              <a:rPr lang="en-CA" dirty="0" smtClean="0"/>
              <a:t>T is a maximal acyclic </a:t>
            </a:r>
            <a:r>
              <a:rPr lang="en-CA" dirty="0" err="1" smtClean="0"/>
              <a:t>subgraph</a:t>
            </a:r>
            <a:endParaRPr lang="en-CA" dirty="0" smtClean="0"/>
          </a:p>
          <a:p>
            <a:pPr lvl="1"/>
            <a:r>
              <a:rPr lang="en-CA" dirty="0" smtClean="0"/>
              <a:t>T is a minimal connected, spanning </a:t>
            </a:r>
            <a:r>
              <a:rPr lang="en-CA" dirty="0" err="1" smtClean="0"/>
              <a:t>subgraph</a:t>
            </a:r>
            <a:endParaRPr lang="en-CA" dirty="0" smtClean="0"/>
          </a:p>
          <a:p>
            <a:r>
              <a:rPr lang="en-CA" b="1" dirty="0" smtClean="0"/>
              <a:t>Def:</a:t>
            </a:r>
            <a:r>
              <a:rPr lang="en-CA" dirty="0" smtClean="0"/>
              <a:t> T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E is a </a:t>
            </a:r>
            <a:r>
              <a:rPr lang="en-CA" b="1" dirty="0" smtClean="0"/>
              <a:t>max weight spanning tree</a:t>
            </a:r>
            <a:r>
              <a:rPr lang="en-CA" dirty="0" smtClean="0"/>
              <a:t> if it maximizes </a:t>
            </a:r>
            <a:r>
              <a:rPr lang="en-CA" dirty="0" smtClean="0">
                <a:latin typeface="Symbol"/>
                <a:sym typeface="Symbol"/>
              </a:rPr>
              <a:t></a:t>
            </a:r>
            <a:r>
              <a:rPr lang="en-CA" baseline="-25000" dirty="0" smtClean="0">
                <a:sym typeface="Symbol"/>
              </a:rPr>
              <a:t>e</a:t>
            </a:r>
            <a:r>
              <a:rPr lang="en-CA" baseline="-25000" dirty="0" smtClean="0">
                <a:latin typeface="cmsy10"/>
                <a:sym typeface="Symbol"/>
              </a:rPr>
              <a:t>2</a:t>
            </a:r>
            <a:r>
              <a:rPr lang="en-CA" baseline="-25000" dirty="0" smtClean="0">
                <a:sym typeface="Symbol"/>
              </a:rPr>
              <a:t>T</a:t>
            </a:r>
            <a:r>
              <a:rPr lang="en-CA" dirty="0" smtClean="0"/>
              <a:t> </a:t>
            </a:r>
            <a:r>
              <a:rPr lang="en-CA" dirty="0" smtClean="0">
                <a:latin typeface="Calibri"/>
              </a:rPr>
              <a:t>w</a:t>
            </a:r>
            <a:r>
              <a:rPr lang="en-CA" baseline="-25000" dirty="0" smtClean="0">
                <a:latin typeface="Calibri"/>
              </a:rPr>
              <a:t>e</a:t>
            </a:r>
            <a:r>
              <a:rPr lang="en-CA" dirty="0" smtClean="0"/>
              <a:t> over all spanning trees.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325327" y="5257800"/>
            <a:ext cx="4227874" cy="1425226"/>
            <a:chOff x="1450258" y="4311857"/>
            <a:chExt cx="5978011" cy="2015202"/>
          </a:xfrm>
        </p:grpSpPr>
        <p:cxnSp>
          <p:nvCxnSpPr>
            <p:cNvPr id="5" name="Straight Connector 4"/>
            <p:cNvCxnSpPr>
              <a:stCxn id="30" idx="7"/>
              <a:endCxn id="15" idx="3"/>
            </p:cNvCxnSpPr>
            <p:nvPr/>
          </p:nvCxnSpPr>
          <p:spPr>
            <a:xfrm rot="5400000" flipH="1" flipV="1">
              <a:off x="1831782" y="4289846"/>
              <a:ext cx="682294" cy="1193572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15" idx="6"/>
              <a:endCxn id="18" idx="1"/>
            </p:cNvCxnSpPr>
            <p:nvPr/>
          </p:nvCxnSpPr>
          <p:spPr>
            <a:xfrm>
              <a:off x="2895600" y="4493342"/>
              <a:ext cx="916334" cy="695109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30" idx="6"/>
              <a:endCxn id="16" idx="2"/>
            </p:cNvCxnSpPr>
            <p:nvPr/>
          </p:nvCxnSpPr>
          <p:spPr>
            <a:xfrm>
              <a:off x="1597742" y="5279922"/>
              <a:ext cx="1101212" cy="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7" idx="6"/>
              <a:endCxn id="18" idx="4"/>
            </p:cNvCxnSpPr>
            <p:nvPr/>
          </p:nvCxnSpPr>
          <p:spPr>
            <a:xfrm flipV="1">
              <a:off x="2895600" y="5314336"/>
              <a:ext cx="968477" cy="93898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8" idx="6"/>
              <a:endCxn id="20" idx="2"/>
            </p:cNvCxnSpPr>
            <p:nvPr/>
          </p:nvCxnSpPr>
          <p:spPr>
            <a:xfrm flipV="1">
              <a:off x="3937819" y="5171769"/>
              <a:ext cx="1317522" cy="68825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20" idx="7"/>
              <a:endCxn id="21" idx="1"/>
            </p:cNvCxnSpPr>
            <p:nvPr/>
          </p:nvCxnSpPr>
          <p:spPr>
            <a:xfrm rot="5400000" flipH="1" flipV="1">
              <a:off x="5481483" y="4380273"/>
              <a:ext cx="639096" cy="839610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9" idx="6"/>
              <a:endCxn id="23" idx="2"/>
            </p:cNvCxnSpPr>
            <p:nvPr/>
          </p:nvCxnSpPr>
          <p:spPr>
            <a:xfrm flipV="1">
              <a:off x="5392993" y="5987847"/>
              <a:ext cx="943895" cy="127818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21" idx="6"/>
              <a:endCxn id="24" idx="2"/>
            </p:cNvCxnSpPr>
            <p:nvPr/>
          </p:nvCxnSpPr>
          <p:spPr>
            <a:xfrm>
              <a:off x="6346721" y="4532673"/>
              <a:ext cx="934064" cy="66859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2" idx="6"/>
              <a:endCxn id="24" idx="2"/>
            </p:cNvCxnSpPr>
            <p:nvPr/>
          </p:nvCxnSpPr>
          <p:spPr>
            <a:xfrm flipV="1">
              <a:off x="6386050" y="5201266"/>
              <a:ext cx="894735" cy="88491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23" idx="6"/>
              <a:endCxn id="24" idx="3"/>
            </p:cNvCxnSpPr>
            <p:nvPr/>
          </p:nvCxnSpPr>
          <p:spPr>
            <a:xfrm flipV="1">
              <a:off x="6484372" y="5253409"/>
              <a:ext cx="818012" cy="734438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2748116" y="4419600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698954" y="5206181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748116" y="617957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790335" y="5166852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245509" y="6041923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255341" y="5098027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199237" y="4458931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38566" y="521601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6336888" y="5914105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7280785" y="5127524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16" idx="6"/>
              <a:endCxn id="18" idx="2"/>
            </p:cNvCxnSpPr>
            <p:nvPr/>
          </p:nvCxnSpPr>
          <p:spPr>
            <a:xfrm flipV="1">
              <a:off x="2846438" y="5240594"/>
              <a:ext cx="943897" cy="3932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30" idx="5"/>
              <a:endCxn id="17" idx="2"/>
            </p:cNvCxnSpPr>
            <p:nvPr/>
          </p:nvCxnSpPr>
          <p:spPr>
            <a:xfrm rot="16200000" flipH="1">
              <a:off x="1701503" y="5206704"/>
              <a:ext cx="921252" cy="1171973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7" idx="6"/>
              <a:endCxn id="19" idx="2"/>
            </p:cNvCxnSpPr>
            <p:nvPr/>
          </p:nvCxnSpPr>
          <p:spPr>
            <a:xfrm flipV="1">
              <a:off x="2895600" y="6115665"/>
              <a:ext cx="2349909" cy="137652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0" idx="6"/>
              <a:endCxn id="22" idx="2"/>
            </p:cNvCxnSpPr>
            <p:nvPr/>
          </p:nvCxnSpPr>
          <p:spPr>
            <a:xfrm>
              <a:off x="5402825" y="5171769"/>
              <a:ext cx="835741" cy="11798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9" idx="7"/>
              <a:endCxn id="22" idx="4"/>
            </p:cNvCxnSpPr>
            <p:nvPr/>
          </p:nvCxnSpPr>
          <p:spPr>
            <a:xfrm rot="5400000" flipH="1" flipV="1">
              <a:off x="5491840" y="5243054"/>
              <a:ext cx="700023" cy="940914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1450258" y="5206180"/>
              <a:ext cx="147484" cy="147484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069688" y="431185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124630" y="57076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419598" y="47932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57714" y="453757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814049" y="57371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177842" y="4803467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062746" y="4803467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789171" y="4487206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94202" y="4793634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916990" y="550113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914100" y="5546666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51758" y="5226253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466353" y="4355301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707622" y="4793634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095374" y="5354076"/>
              <a:ext cx="301686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Simple Properties of Trees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09" y="1163782"/>
            <a:ext cx="8769927" cy="5407934"/>
          </a:xfrm>
        </p:spPr>
        <p:txBody>
          <a:bodyPr>
            <a:normAutofit/>
          </a:bodyPr>
          <a:lstStyle/>
          <a:p>
            <a:r>
              <a:rPr lang="en-CA" sz="2800" dirty="0" smtClean="0"/>
              <a:t>For any C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E, let </a:t>
            </a:r>
            <a:r>
              <a:rPr lang="en-CA" sz="2800" dirty="0" smtClean="0">
                <a:latin typeface="cmmi10"/>
              </a:rPr>
              <a:t>∙</a:t>
            </a:r>
            <a:r>
              <a:rPr lang="en-CA" sz="2800" dirty="0" smtClean="0"/>
              <a:t>(C) = # connected components in (V,C)</a:t>
            </a:r>
          </a:p>
          <a:p>
            <a:r>
              <a:rPr lang="en-CA" sz="2800" b="1" dirty="0" smtClean="0"/>
              <a:t>Examples:</a:t>
            </a:r>
            <a:r>
              <a:rPr lang="en-CA" sz="2800" dirty="0" smtClean="0"/>
              <a:t> </a:t>
            </a:r>
            <a:r>
              <a:rPr lang="en-CA" sz="2800" dirty="0" smtClean="0">
                <a:latin typeface="cmmi10"/>
              </a:rPr>
              <a:t>∙</a:t>
            </a:r>
            <a:r>
              <a:rPr lang="en-CA" sz="2800" dirty="0" smtClean="0"/>
              <a:t>(E)=1 and </a:t>
            </a:r>
            <a:r>
              <a:rPr lang="en-CA" sz="2800" dirty="0" smtClean="0">
                <a:latin typeface="cmmi10"/>
              </a:rPr>
              <a:t>∙</a:t>
            </a:r>
            <a:r>
              <a:rPr lang="en-CA" sz="2800" dirty="0" smtClean="0"/>
              <a:t>(</a:t>
            </a:r>
            <a:r>
              <a:rPr lang="en-CA" sz="2800" dirty="0" smtClean="0">
                <a:latin typeface="cmsy10"/>
              </a:rPr>
              <a:t>;</a:t>
            </a:r>
            <a:r>
              <a:rPr lang="en-CA" sz="2800" dirty="0" smtClean="0"/>
              <a:t>)=n</a:t>
            </a:r>
          </a:p>
          <a:p>
            <a:r>
              <a:rPr lang="en-CA" sz="2800" b="1" dirty="0" smtClean="0"/>
              <a:t>Claim:</a:t>
            </a:r>
            <a:r>
              <a:rPr lang="en-CA" sz="2800" dirty="0" smtClean="0"/>
              <a:t> Suppose T is a spanning tree.</a:t>
            </a:r>
            <a:br>
              <a:rPr lang="en-CA" sz="2800" dirty="0" smtClean="0"/>
            </a:br>
            <a:r>
              <a:rPr lang="en-CA" sz="2800" dirty="0" smtClean="0"/>
              <a:t>For every C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E, |T</a:t>
            </a:r>
            <a:r>
              <a:rPr lang="en-CA" sz="2800" dirty="0" smtClean="0">
                <a:latin typeface="cmsy10"/>
              </a:rPr>
              <a:t>Å</a:t>
            </a:r>
            <a:r>
              <a:rPr lang="en-CA" sz="2800" dirty="0" smtClean="0"/>
              <a:t>C| </a:t>
            </a:r>
            <a:r>
              <a:rPr lang="en-CA" sz="2800" dirty="0" smtClean="0">
                <a:latin typeface="cmsy10"/>
              </a:rPr>
              <a:t>·</a:t>
            </a:r>
            <a:r>
              <a:rPr lang="en-CA" sz="2800" dirty="0" smtClean="0"/>
              <a:t> n-</a:t>
            </a:r>
            <a:r>
              <a:rPr lang="en-CA" sz="2800" dirty="0" smtClean="0">
                <a:latin typeface="cmmi10"/>
              </a:rPr>
              <a:t>∙</a:t>
            </a:r>
            <a:r>
              <a:rPr lang="en-CA" sz="2800" dirty="0" smtClean="0"/>
              <a:t>(C).</a:t>
            </a:r>
          </a:p>
          <a:p>
            <a:r>
              <a:rPr lang="en-CA" sz="2800" b="1" dirty="0" smtClean="0"/>
              <a:t>Proof:</a:t>
            </a:r>
            <a:r>
              <a:rPr lang="en-CA" sz="2800" dirty="0" smtClean="0"/>
              <a:t> Let the connected components of (V,C) be</a:t>
            </a:r>
            <a:br>
              <a:rPr lang="en-CA" sz="2800" dirty="0" smtClean="0"/>
            </a:br>
            <a:r>
              <a:rPr lang="en-CA" sz="2800" dirty="0" smtClean="0"/>
              <a:t>(V</a:t>
            </a:r>
            <a:r>
              <a:rPr lang="en-CA" sz="2800" baseline="-25000" dirty="0" smtClean="0"/>
              <a:t>1</a:t>
            </a:r>
            <a:r>
              <a:rPr lang="en-CA" sz="2800" dirty="0" smtClean="0"/>
              <a:t>,C</a:t>
            </a:r>
            <a:r>
              <a:rPr lang="en-CA" sz="2800" baseline="-25000" dirty="0" smtClean="0"/>
              <a:t>1</a:t>
            </a:r>
            <a:r>
              <a:rPr lang="en-CA" sz="2800" dirty="0" smtClean="0"/>
              <a:t>), (V</a:t>
            </a:r>
            <a:r>
              <a:rPr lang="en-CA" sz="2800" baseline="-25000" dirty="0" smtClean="0"/>
              <a:t>2</a:t>
            </a:r>
            <a:r>
              <a:rPr lang="en-CA" sz="2800" dirty="0" smtClean="0"/>
              <a:t>,C</a:t>
            </a:r>
            <a:r>
              <a:rPr lang="en-CA" sz="2800" baseline="-25000" dirty="0" smtClean="0"/>
              <a:t>2</a:t>
            </a:r>
            <a:r>
              <a:rPr lang="en-CA" sz="2800" dirty="0" smtClean="0"/>
              <a:t>), ....</a:t>
            </a:r>
          </a:p>
          <a:p>
            <a:r>
              <a:rPr lang="en-CA" sz="2800" dirty="0" smtClean="0"/>
              <a:t>So V = </a:t>
            </a:r>
            <a:r>
              <a:rPr lang="en-CA" sz="2800" dirty="0" smtClean="0">
                <a:latin typeface="cmsy10"/>
              </a:rPr>
              <a:t>[</a:t>
            </a:r>
            <a:r>
              <a:rPr lang="en-CA" sz="2800" baseline="-25000" dirty="0" err="1" smtClean="0"/>
              <a:t>i</a:t>
            </a:r>
            <a:r>
              <a:rPr lang="en-CA" sz="2800" dirty="0" smtClean="0"/>
              <a:t> V</a:t>
            </a:r>
            <a:r>
              <a:rPr lang="en-CA" sz="2800" baseline="-25000" dirty="0" smtClean="0"/>
              <a:t>i</a:t>
            </a:r>
            <a:r>
              <a:rPr lang="en-CA" sz="2800" dirty="0" smtClean="0"/>
              <a:t> and C = </a:t>
            </a:r>
            <a:r>
              <a:rPr lang="en-CA" sz="2800" dirty="0" smtClean="0">
                <a:latin typeface="cmsy10"/>
              </a:rPr>
              <a:t>[</a:t>
            </a:r>
            <a:r>
              <a:rPr lang="en-CA" sz="2800" baseline="-25000" dirty="0" err="1" smtClean="0"/>
              <a:t>i</a:t>
            </a:r>
            <a:r>
              <a:rPr lang="en-CA" sz="2800" dirty="0" smtClean="0"/>
              <a:t> </a:t>
            </a:r>
            <a:r>
              <a:rPr lang="en-CA" sz="2800" dirty="0" err="1" smtClean="0">
                <a:latin typeface="Calibri"/>
              </a:rPr>
              <a:t>C</a:t>
            </a:r>
            <a:r>
              <a:rPr lang="en-CA" sz="2800" baseline="-25000" dirty="0" err="1" smtClean="0">
                <a:latin typeface="Calibri"/>
              </a:rPr>
              <a:t>i</a:t>
            </a:r>
            <a:r>
              <a:rPr lang="en-CA" sz="2800" dirty="0" smtClean="0"/>
              <a:t>.</a:t>
            </a:r>
          </a:p>
          <a:p>
            <a:r>
              <a:rPr lang="en-CA" sz="2800" dirty="0" smtClean="0"/>
              <a:t>Since </a:t>
            </a:r>
            <a:r>
              <a:rPr lang="en-CA" sz="2800" dirty="0" err="1" smtClean="0"/>
              <a:t>T</a:t>
            </a:r>
            <a:r>
              <a:rPr lang="en-CA" sz="2800" dirty="0" err="1" smtClean="0">
                <a:latin typeface="cmsy10"/>
              </a:rPr>
              <a:t>Å</a:t>
            </a:r>
            <a:r>
              <a:rPr lang="en-CA" sz="2800" dirty="0" err="1" smtClean="0">
                <a:latin typeface="Calibri"/>
              </a:rPr>
              <a:t>C</a:t>
            </a:r>
            <a:r>
              <a:rPr lang="en-CA" sz="2800" b="1" baseline="-25000" dirty="0" err="1" smtClean="0">
                <a:latin typeface="Calibri"/>
              </a:rPr>
              <a:t>i</a:t>
            </a:r>
            <a:r>
              <a:rPr lang="en-CA" sz="2800" dirty="0" smtClean="0"/>
              <a:t> is acyclic, |</a:t>
            </a:r>
            <a:r>
              <a:rPr lang="en-CA" sz="2800" dirty="0" err="1" smtClean="0"/>
              <a:t>T</a:t>
            </a:r>
            <a:r>
              <a:rPr lang="en-CA" sz="2800" dirty="0" err="1" smtClean="0">
                <a:latin typeface="cmsy10"/>
              </a:rPr>
              <a:t>Å</a:t>
            </a:r>
            <a:r>
              <a:rPr lang="en-CA" sz="2800" dirty="0" err="1" smtClean="0"/>
              <a:t>C</a:t>
            </a:r>
            <a:r>
              <a:rPr lang="en-CA" sz="2800" baseline="-25000" dirty="0" err="1" smtClean="0"/>
              <a:t>i</a:t>
            </a:r>
            <a:r>
              <a:rPr lang="en-CA" sz="2800" dirty="0" smtClean="0"/>
              <a:t>|</a:t>
            </a:r>
            <a:r>
              <a:rPr lang="en-CA" sz="2800" dirty="0" smtClean="0">
                <a:latin typeface="cmsy10"/>
              </a:rPr>
              <a:t>·</a:t>
            </a:r>
            <a:r>
              <a:rPr lang="en-CA" sz="2800" dirty="0" smtClean="0"/>
              <a:t>|V</a:t>
            </a:r>
            <a:r>
              <a:rPr lang="en-CA" sz="2800" baseline="-25000" dirty="0" smtClean="0"/>
              <a:t>i</a:t>
            </a:r>
            <a:r>
              <a:rPr lang="en-CA" sz="2800" dirty="0" smtClean="0"/>
              <a:t>|-1.</a:t>
            </a:r>
          </a:p>
          <a:p>
            <a:endParaRPr lang="en-CA" sz="1600" dirty="0" smtClean="0"/>
          </a:p>
          <a:p>
            <a:r>
              <a:rPr lang="en-CA" sz="2800" dirty="0" smtClean="0"/>
              <a:t>So 								 	</a:t>
            </a:r>
            <a:r>
              <a:rPr lang="en-CA" sz="2800" dirty="0" smtClean="0">
                <a:latin typeface="msam10"/>
              </a:rPr>
              <a:t>¥</a:t>
            </a:r>
          </a:p>
          <a:p>
            <a:endParaRPr lang="en-CA" sz="2800" b="1" dirty="0" smtClean="0">
              <a:latin typeface="msam10"/>
            </a:endParaRPr>
          </a:p>
          <a:p>
            <a:endParaRPr lang="en-CA" sz="2800" b="1" dirty="0" smtClean="0"/>
          </a:p>
        </p:txBody>
      </p:sp>
      <p:pic>
        <p:nvPicPr>
          <p:cNvPr id="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61097" y="5205350"/>
            <a:ext cx="6614787" cy="866900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Characteristic Vectors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957129"/>
            <a:ext cx="8742218" cy="5614587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Notation: </a:t>
            </a:r>
            <a:r>
              <a:rPr lang="en-CA" sz="2800" dirty="0" smtClean="0"/>
              <a:t>We consider vectors x assigning real numbers</a:t>
            </a:r>
            <a:br>
              <a:rPr lang="en-CA" sz="2800" dirty="0" smtClean="0"/>
            </a:br>
            <a:r>
              <a:rPr lang="en-CA" sz="2800" dirty="0" smtClean="0"/>
              <a:t>to the edges in E. We write this as x 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 </a:t>
            </a:r>
            <a:r>
              <a:rPr lang="en-CA" sz="2800" dirty="0" smtClean="0">
                <a:latin typeface="msbm10"/>
              </a:rPr>
              <a:t>R</a:t>
            </a:r>
            <a:r>
              <a:rPr lang="en-CA" sz="2800" baseline="30000" dirty="0" smtClean="0"/>
              <a:t>E</a:t>
            </a:r>
            <a:r>
              <a:rPr lang="en-CA" sz="2800" dirty="0" smtClean="0"/>
              <a:t>.</a:t>
            </a:r>
          </a:p>
          <a:p>
            <a:r>
              <a:rPr lang="en-CA" sz="2800" b="1" dirty="0" smtClean="0"/>
              <a:t>Notation:</a:t>
            </a:r>
            <a:r>
              <a:rPr lang="en-CA" sz="2800" dirty="0" smtClean="0"/>
              <a:t> For C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E, let x(C) = </a:t>
            </a:r>
            <a:r>
              <a:rPr lang="en-CA" sz="2800" dirty="0" smtClean="0">
                <a:latin typeface="Symbol"/>
                <a:sym typeface="Symbol"/>
              </a:rPr>
              <a:t></a:t>
            </a:r>
            <a:r>
              <a:rPr lang="en-CA" sz="2800" baseline="-25000" dirty="0" smtClean="0">
                <a:sym typeface="Symbol"/>
              </a:rPr>
              <a:t>e</a:t>
            </a:r>
            <a:r>
              <a:rPr lang="en-CA" sz="2800" baseline="-25000" dirty="0" smtClean="0">
                <a:latin typeface="cmsy10"/>
                <a:sym typeface="Symbol"/>
              </a:rPr>
              <a:t>2</a:t>
            </a:r>
            <a:r>
              <a:rPr lang="en-CA" sz="2800" baseline="-25000" dirty="0" smtClean="0">
                <a:sym typeface="Symbol"/>
              </a:rPr>
              <a:t>C</a:t>
            </a:r>
            <a:r>
              <a:rPr lang="en-CA" sz="2800" dirty="0" smtClean="0"/>
              <a:t> </a:t>
            </a:r>
            <a:r>
              <a:rPr lang="en-CA" sz="2800" dirty="0" err="1" smtClean="0"/>
              <a:t>x</a:t>
            </a:r>
            <a:r>
              <a:rPr lang="en-CA" sz="2800" baseline="-25000" dirty="0" err="1" smtClean="0"/>
              <a:t>e</a:t>
            </a:r>
            <a:r>
              <a:rPr lang="en-CA" sz="2800" dirty="0" smtClean="0"/>
              <a:t>.</a:t>
            </a:r>
          </a:p>
          <a:p>
            <a:r>
              <a:rPr lang="en-CA" sz="2800" b="1" dirty="0" smtClean="0"/>
              <a:t>Examples:</a:t>
            </a:r>
          </a:p>
          <a:p>
            <a:pPr lvl="1"/>
            <a:r>
              <a:rPr lang="en-CA" dirty="0" smtClean="0"/>
              <a:t>the edge weights are w 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 </a:t>
            </a:r>
            <a:r>
              <a:rPr lang="en-CA" dirty="0" smtClean="0">
                <a:latin typeface="msbm10"/>
              </a:rPr>
              <a:t>R</a:t>
            </a:r>
            <a:r>
              <a:rPr lang="en-CA" baseline="30000" dirty="0" smtClean="0"/>
              <a:t>E</a:t>
            </a:r>
          </a:p>
          <a:p>
            <a:pPr lvl="1"/>
            <a:r>
              <a:rPr lang="en-CA" sz="2800" dirty="0" smtClean="0"/>
              <a:t>For T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E, the </a:t>
            </a:r>
            <a:r>
              <a:rPr lang="en-CA" sz="2800" b="1" dirty="0" smtClean="0"/>
              <a:t>characteristic vector</a:t>
            </a:r>
            <a:r>
              <a:rPr lang="en-CA" sz="2800" dirty="0" smtClean="0"/>
              <a:t> of T is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>
                <a:latin typeface="msbm10"/>
              </a:rPr>
              <a:t>R</a:t>
            </a:r>
            <a:r>
              <a:rPr lang="en-CA" sz="2800" baseline="30000" dirty="0" smtClean="0"/>
              <a:t>E</a:t>
            </a:r>
            <a:r>
              <a:rPr lang="en-CA" sz="2800" dirty="0" smtClean="0"/>
              <a:t> where</a:t>
            </a:r>
            <a:endParaRPr lang="en-CA" baseline="30000" dirty="0" smtClean="0"/>
          </a:p>
          <a:p>
            <a:pPr lvl="1"/>
            <a:endParaRPr lang="en-CA" sz="2800" dirty="0" smtClean="0"/>
          </a:p>
          <a:p>
            <a:pPr lvl="1"/>
            <a:endParaRPr lang="en-CA" dirty="0" smtClean="0"/>
          </a:p>
          <a:p>
            <a:pPr lvl="1">
              <a:buNone/>
            </a:pPr>
            <a:r>
              <a:rPr lang="en-CA" dirty="0" smtClean="0"/>
              <a:t>	For any C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E, x(C) = |T</a:t>
            </a:r>
            <a:r>
              <a:rPr lang="en-CA" dirty="0" smtClean="0">
                <a:latin typeface="cmsy10"/>
              </a:rPr>
              <a:t>Å</a:t>
            </a:r>
            <a:r>
              <a:rPr lang="en-CA" dirty="0" smtClean="0"/>
              <a:t>C| </a:t>
            </a:r>
            <a:r>
              <a:rPr lang="en-CA" dirty="0" smtClean="0">
                <a:latin typeface="cmsy10"/>
              </a:rPr>
              <a:t>·</a:t>
            </a:r>
            <a:r>
              <a:rPr lang="en-CA" dirty="0" smtClean="0"/>
              <a:t> n-</a:t>
            </a:r>
            <a:r>
              <a:rPr lang="en-CA" dirty="0" smtClean="0">
                <a:latin typeface="cmmi10"/>
              </a:rPr>
              <a:t>∙</a:t>
            </a:r>
            <a:r>
              <a:rPr lang="en-CA" dirty="0" smtClean="0"/>
              <a:t>(C).</a:t>
            </a:r>
          </a:p>
          <a:p>
            <a:pPr lvl="1">
              <a:buNone/>
            </a:pPr>
            <a:r>
              <a:rPr lang="en-CA" dirty="0" smtClean="0"/>
              <a:t>	This is a </a:t>
            </a:r>
            <a:r>
              <a:rPr lang="en-CA" b="1" dirty="0" smtClean="0"/>
              <a:t>linear</a:t>
            </a:r>
            <a:r>
              <a:rPr lang="en-CA" dirty="0" smtClean="0"/>
              <a:t> </a:t>
            </a:r>
            <a:r>
              <a:rPr lang="en-CA" b="1" dirty="0" smtClean="0"/>
              <a:t>inequality</a:t>
            </a:r>
            <a:r>
              <a:rPr lang="en-CA" dirty="0" smtClean="0"/>
              <a:t> in x: </a:t>
            </a:r>
            <a:r>
              <a:rPr lang="en-CA" dirty="0" smtClean="0">
                <a:latin typeface="Symbol"/>
                <a:sym typeface="Symbol"/>
              </a:rPr>
              <a:t></a:t>
            </a:r>
            <a:r>
              <a:rPr lang="en-CA" baseline="-25000" dirty="0" smtClean="0">
                <a:sym typeface="Symbol"/>
              </a:rPr>
              <a:t>e</a:t>
            </a:r>
            <a:r>
              <a:rPr lang="en-CA" baseline="-25000" dirty="0" smtClean="0">
                <a:latin typeface="cmsy10"/>
                <a:sym typeface="Symbol"/>
              </a:rPr>
              <a:t>2</a:t>
            </a:r>
            <a:r>
              <a:rPr lang="en-CA" baseline="-25000" dirty="0" smtClean="0">
                <a:sym typeface="Symbol"/>
              </a:rPr>
              <a:t>C</a:t>
            </a:r>
            <a:r>
              <a:rPr lang="en-CA" dirty="0" smtClean="0"/>
              <a:t> </a:t>
            </a:r>
            <a:r>
              <a:rPr lang="en-CA" dirty="0" err="1" smtClean="0"/>
              <a:t>x</a:t>
            </a:r>
            <a:r>
              <a:rPr lang="en-CA" baseline="-25000" dirty="0" err="1" smtClean="0"/>
              <a:t>e</a:t>
            </a:r>
            <a:r>
              <a:rPr lang="en-CA" baseline="-25000" dirty="0" smtClean="0"/>
              <a:t> </a:t>
            </a:r>
            <a:r>
              <a:rPr lang="en-CA" dirty="0" smtClean="0">
                <a:latin typeface="cmsy10"/>
              </a:rPr>
              <a:t>·</a:t>
            </a:r>
            <a:r>
              <a:rPr lang="en-CA" dirty="0" smtClean="0"/>
              <a:t> n-</a:t>
            </a:r>
            <a:r>
              <a:rPr lang="en-CA" dirty="0" smtClean="0">
                <a:latin typeface="cmmi10"/>
              </a:rPr>
              <a:t>∙</a:t>
            </a:r>
            <a:r>
              <a:rPr lang="en-CA" dirty="0" smtClean="0"/>
              <a:t>(C)</a:t>
            </a:r>
          </a:p>
        </p:txBody>
      </p:sp>
      <p:pic>
        <p:nvPicPr>
          <p:cNvPr id="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11498" y="3934686"/>
            <a:ext cx="3121001" cy="93107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Spanning Tree </a:t>
            </a:r>
            <a:r>
              <a:rPr lang="en-CA" dirty="0" err="1" smtClean="0"/>
              <a:t>Polytope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65141"/>
          </a:xfrm>
        </p:spPr>
        <p:txBody>
          <a:bodyPr>
            <a:normAutofit/>
          </a:bodyPr>
          <a:lstStyle/>
          <a:p>
            <a:r>
              <a:rPr lang="en-CA" sz="2800" dirty="0" smtClean="0"/>
              <a:t>Since we know all these linear inequalities,</a:t>
            </a:r>
            <a:br>
              <a:rPr lang="en-CA" sz="2800" dirty="0" smtClean="0"/>
            </a:br>
            <a:r>
              <a:rPr lang="en-CA" sz="2800" dirty="0" smtClean="0"/>
              <a:t>why not assemble them into a polyhedron?</a:t>
            </a:r>
          </a:p>
          <a:p>
            <a:endParaRPr lang="en-CA" sz="2000" dirty="0" smtClean="0"/>
          </a:p>
          <a:p>
            <a:r>
              <a:rPr lang="en-CA" sz="2800" dirty="0" smtClean="0"/>
              <a:t>Let </a:t>
            </a:r>
          </a:p>
          <a:p>
            <a:endParaRPr lang="en-CA" sz="1800" dirty="0" smtClean="0"/>
          </a:p>
          <a:p>
            <a:r>
              <a:rPr lang="en-CA" sz="2800" b="1" dirty="0" smtClean="0"/>
              <a:t>Note:</a:t>
            </a:r>
            <a:endParaRPr lang="en-CA" sz="2800" dirty="0" smtClean="0"/>
          </a:p>
          <a:p>
            <a:pPr lvl="1"/>
            <a:r>
              <a:rPr lang="en-CA" dirty="0" smtClean="0"/>
              <a:t>P</a:t>
            </a:r>
            <a:r>
              <a:rPr lang="en-CA" baseline="-25000" dirty="0" smtClean="0"/>
              <a:t>ST</a:t>
            </a:r>
            <a:r>
              <a:rPr lang="en-CA" dirty="0" smtClean="0"/>
              <a:t> is a polyhedron, because x(E) and x(C) are</a:t>
            </a:r>
            <a:br>
              <a:rPr lang="en-CA" dirty="0" smtClean="0"/>
            </a:br>
            <a:r>
              <a:rPr lang="en-CA" dirty="0" smtClean="0"/>
              <a:t>linear functions of x</a:t>
            </a:r>
          </a:p>
          <a:p>
            <a:pPr lvl="1"/>
            <a:r>
              <a:rPr lang="en-CA" dirty="0" smtClean="0"/>
              <a:t>P</a:t>
            </a:r>
            <a:r>
              <a:rPr lang="en-CA" baseline="-25000" dirty="0" smtClean="0"/>
              <a:t>ST</a:t>
            </a:r>
            <a:r>
              <a:rPr lang="en-CA" dirty="0" smtClean="0"/>
              <a:t> is a </a:t>
            </a:r>
            <a:r>
              <a:rPr lang="en-CA" dirty="0" err="1" smtClean="0"/>
              <a:t>polytope</a:t>
            </a:r>
            <a:r>
              <a:rPr lang="en-CA" dirty="0" smtClean="0"/>
              <a:t>, because </a:t>
            </a:r>
            <a:r>
              <a:rPr lang="en-CA" dirty="0" err="1" smtClean="0"/>
              <a:t>x</a:t>
            </a:r>
            <a:r>
              <a:rPr lang="en-CA" baseline="-25000" dirty="0" err="1" smtClean="0"/>
              <a:t>e</a:t>
            </a:r>
            <a:r>
              <a:rPr lang="en-CA" dirty="0" smtClean="0"/>
              <a:t>= x({e}) </a:t>
            </a:r>
            <a:r>
              <a:rPr lang="en-CA" dirty="0" smtClean="0">
                <a:latin typeface="cmsy10"/>
              </a:rPr>
              <a:t>·</a:t>
            </a:r>
            <a:r>
              <a:rPr lang="en-CA" dirty="0" smtClean="0"/>
              <a:t> 1,</a:t>
            </a:r>
            <a:br>
              <a:rPr lang="en-CA" dirty="0" smtClean="0"/>
            </a:br>
            <a:r>
              <a:rPr lang="en-CA" dirty="0" smtClean="0"/>
              <a:t>so P</a:t>
            </a:r>
            <a:r>
              <a:rPr lang="en-CA" baseline="-25000" dirty="0" smtClean="0"/>
              <a:t>ST</a:t>
            </a:r>
            <a:r>
              <a:rPr lang="en-CA" dirty="0" smtClean="0"/>
              <a:t> is bounded</a:t>
            </a:r>
          </a:p>
          <a:p>
            <a:pPr lvl="1"/>
            <a:r>
              <a:rPr lang="en-CA" dirty="0" smtClean="0"/>
              <a:t>If x is the characteristic vector of a spanning tree, then x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P</a:t>
            </a:r>
            <a:r>
              <a:rPr lang="en-CA" baseline="-25000" dirty="0" smtClean="0"/>
              <a:t>ST</a:t>
            </a:r>
          </a:p>
          <a:p>
            <a:pPr lvl="1"/>
            <a:endParaRPr lang="en-CA" dirty="0" smtClean="0"/>
          </a:p>
          <a:p>
            <a:endParaRPr lang="en-CA" sz="2800" dirty="0"/>
          </a:p>
        </p:txBody>
      </p:sp>
      <p:pic>
        <p:nvPicPr>
          <p:cNvPr id="10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664173" y="2008247"/>
            <a:ext cx="3099196" cy="990889"/>
          </a:xfrm>
          <a:prstGeom prst="rect">
            <a:avLst/>
          </a:prstGeom>
          <a:noFill/>
          <a:ln/>
          <a:effectLst/>
        </p:spPr>
      </p:pic>
      <p:sp>
        <p:nvSpPr>
          <p:cNvPr id="7" name="Left Brace 6"/>
          <p:cNvSpPr/>
          <p:nvPr/>
        </p:nvSpPr>
        <p:spPr>
          <a:xfrm>
            <a:off x="2315701" y="1964375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Left Brace 7"/>
          <p:cNvSpPr/>
          <p:nvPr/>
        </p:nvSpPr>
        <p:spPr>
          <a:xfrm flipH="1">
            <a:off x="5834750" y="1964375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1447800" y="2227611"/>
            <a:ext cx="85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=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4746"/>
            <a:ext cx="8229600" cy="922946"/>
          </a:xfrm>
        </p:spPr>
        <p:txBody>
          <a:bodyPr/>
          <a:lstStyle/>
          <a:p>
            <a:r>
              <a:rPr lang="en-CA" dirty="0" smtClean="0"/>
              <a:t>The Main Theorems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018" y="773875"/>
            <a:ext cx="8478982" cy="6019800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Theorem 1: </a:t>
            </a:r>
            <a:r>
              <a:rPr lang="en-CA" sz="2800" dirty="0" smtClean="0"/>
              <a:t>The LP max { </a:t>
            </a:r>
            <a:r>
              <a:rPr lang="en-CA" sz="2800" dirty="0" err="1" smtClean="0"/>
              <a:t>w</a:t>
            </a:r>
            <a:r>
              <a:rPr lang="en-CA" sz="2800" baseline="30000" dirty="0" err="1" smtClean="0"/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: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} can be</a:t>
            </a:r>
            <a:br>
              <a:rPr lang="en-CA" sz="2800" dirty="0" smtClean="0"/>
            </a:br>
            <a:r>
              <a:rPr lang="en-CA" sz="2800" dirty="0" smtClean="0"/>
              <a:t>solved in polynomial time.</a:t>
            </a:r>
            <a:br>
              <a:rPr lang="en-CA" sz="2800" dirty="0" smtClean="0"/>
            </a:b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(In fact, we’ll do this by the ellipsoid method!)</a:t>
            </a:r>
            <a:endParaRPr lang="en-CA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CA" sz="900" b="1" dirty="0" smtClean="0"/>
          </a:p>
          <a:p>
            <a:r>
              <a:rPr lang="en-CA" sz="2800" b="1" dirty="0" smtClean="0"/>
              <a:t>Theorem 2:</a:t>
            </a:r>
            <a:r>
              <a:rPr lang="en-CA" sz="2800" dirty="0" smtClean="0"/>
              <a:t> [Edmonds ‘71]</a:t>
            </a:r>
            <a:br>
              <a:rPr lang="en-CA" sz="2800" dirty="0" smtClean="0"/>
            </a:br>
            <a:r>
              <a:rPr lang="en-CA" sz="2800" dirty="0" smtClean="0"/>
              <a:t>The extreme points of 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are precisely the characteristic vectors of spanning trees of G.</a:t>
            </a:r>
          </a:p>
          <a:p>
            <a:pPr>
              <a:buNone/>
            </a:pPr>
            <a:endParaRPr lang="en-CA" sz="700" dirty="0" smtClean="0"/>
          </a:p>
          <a:p>
            <a:r>
              <a:rPr lang="en-CA" sz="2800" b="1" dirty="0" smtClean="0"/>
              <a:t>Corollary: </a:t>
            </a:r>
            <a:r>
              <a:rPr lang="en-CA" sz="2800" dirty="0" smtClean="0"/>
              <a:t>A max weight spanning tree can be found</a:t>
            </a:r>
            <a:br>
              <a:rPr lang="en-CA" sz="2800" dirty="0" smtClean="0"/>
            </a:br>
            <a:r>
              <a:rPr lang="en-CA" sz="2800" dirty="0" smtClean="0"/>
              <a:t>in polynomial time.</a:t>
            </a:r>
          </a:p>
          <a:p>
            <a:r>
              <a:rPr lang="en-CA" sz="2800" b="1" dirty="0" smtClean="0"/>
              <a:t>Proof:</a:t>
            </a:r>
            <a:r>
              <a:rPr lang="en-CA" sz="2800" dirty="0" smtClean="0"/>
              <a:t> Solve the LP and find an extreme point x.</a:t>
            </a:r>
          </a:p>
          <a:p>
            <a:pPr>
              <a:buNone/>
            </a:pPr>
            <a:r>
              <a:rPr lang="en-CA" sz="2800" dirty="0" smtClean="0"/>
              <a:t>	x is the characteristic vector of a tree T of weight </a:t>
            </a:r>
            <a:r>
              <a:rPr lang="en-CA" sz="2800" dirty="0" err="1" smtClean="0">
                <a:latin typeface="Calibri"/>
              </a:rPr>
              <a:t>w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.</a:t>
            </a:r>
          </a:p>
          <a:p>
            <a:pPr>
              <a:buNone/>
            </a:pPr>
            <a:r>
              <a:rPr lang="en-CA" sz="2800" dirty="0" smtClean="0"/>
              <a:t>	Since </a:t>
            </a:r>
            <a:r>
              <a:rPr lang="en-CA" sz="2800" dirty="0" err="1" smtClean="0">
                <a:latin typeface="Calibri"/>
              </a:rPr>
              <a:t>w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>
                <a:latin typeface="Calibri"/>
              </a:rPr>
              <a:t>x</a:t>
            </a:r>
            <a:r>
              <a:rPr lang="en-CA" sz="2800" dirty="0" smtClean="0">
                <a:latin typeface="Calibri"/>
              </a:rPr>
              <a:t> </a:t>
            </a:r>
            <a:r>
              <a:rPr lang="en-CA" sz="2800" dirty="0" smtClean="0">
                <a:latin typeface="cmsy10"/>
              </a:rPr>
              <a:t>¸</a:t>
            </a:r>
            <a:r>
              <a:rPr lang="en-CA" sz="2800" dirty="0" smtClean="0">
                <a:latin typeface="Calibri"/>
              </a:rPr>
              <a:t> </a:t>
            </a:r>
            <a:r>
              <a:rPr lang="en-CA" sz="2800" dirty="0" err="1" smtClean="0">
                <a:latin typeface="Calibri"/>
              </a:rPr>
              <a:t>w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>
                <a:latin typeface="Calibri"/>
              </a:rPr>
              <a:t>y</a:t>
            </a:r>
            <a:r>
              <a:rPr lang="en-CA" sz="2800" dirty="0" smtClean="0">
                <a:latin typeface="Calibri"/>
              </a:rPr>
              <a:t> for any other extreme point y,</a:t>
            </a:r>
            <a:br>
              <a:rPr lang="en-CA" sz="2800" dirty="0" smtClean="0">
                <a:latin typeface="Calibri"/>
              </a:rPr>
            </a:br>
            <a:r>
              <a:rPr lang="en-CA" sz="2800" dirty="0" smtClean="0">
                <a:latin typeface="Calibri"/>
              </a:rPr>
              <a:t>it follows that T is a max weight spanning tree.   </a:t>
            </a:r>
            <a:r>
              <a:rPr lang="en-CA" sz="28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card{T \intersect C}&#10; ~=~ \sum_{i=1}^{\kappa(C)} \card{T \intersect C_i} &#10; ~\leq~ \sum_{i=1}^{\kappa(C)} (\card{V_i} - 1)&#10; ~=~ n - \kappa(C)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44"/>
  <p:tag name="PICTUREFILESIZE" val="1854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x_e = \begin{cases}&#10;1 &amp;\quad\text{(if $e \in T$)} \\&#10;0 &amp;\quad\text{(otherwise)}&#10;\end{cases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04"/>
  <p:tag name="PICTUREFILESIZE" val="1163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x(E) &amp;~=~ n-1 \\&#10;x(C) &amp;~\leq~ n - \kappa(C) ~~\forall C \subseteq E \\&#10;x &amp;~\geq~ 0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2"/>
  <p:tag name="PICTUREFILESIZE" val="1370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w \transpose x &amp;~\geq~ W \\&#10;x(E) &amp;~=~ n-1 \\&#10;x(C) &amp;~\leq~ n - \kappa(C) ~~\forall C \subseteq E \\&#10;x &amp;~\geq~ 0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2"/>
  <p:tag name="PICTUREFILESIZE" val="173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w \transpose x &amp;~\geq~ W \\&#10;x(E) &amp;~=~ n-1 \\&#10;x(C) &amp;~\leq~ n - \kappa(C) ~~\forall C \subseteq E \\&#10;x &amp;~\geq~ 0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2"/>
  <p:tag name="PICTUREFILESIZE" val="173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11782</TotalTime>
  <Words>1251</Words>
  <Application>Microsoft Office PowerPoint</Application>
  <PresentationFormat>On-screen Show (4:3)</PresentationFormat>
  <Paragraphs>332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msam10</vt:lpstr>
      <vt:lpstr>Office Theme</vt:lpstr>
      <vt:lpstr>C&amp;O 355 Mathematical Programming Fall 2010 Lecture 21</vt:lpstr>
      <vt:lpstr>Topics</vt:lpstr>
      <vt:lpstr>Spanning Tree</vt:lpstr>
      <vt:lpstr>Spanning Tree</vt:lpstr>
      <vt:lpstr>Spanning Tree</vt:lpstr>
      <vt:lpstr>A Simple Properties of Trees</vt:lpstr>
      <vt:lpstr>Characteristic Vectors</vt:lpstr>
      <vt:lpstr>Spanning Tree Polytope</vt:lpstr>
      <vt:lpstr>The Main Theorems</vt:lpstr>
      <vt:lpstr>“Polynomial Time”</vt:lpstr>
      <vt:lpstr>Ellipsoid Method for Solving LPs (from Lecture 8)</vt:lpstr>
      <vt:lpstr>Applying the Ellipsoid Method</vt:lpstr>
      <vt:lpstr>Applying the Ellipsoid Method</vt:lpstr>
      <vt:lpstr>Ellipsoid method inside Ellipsoid method</vt:lpstr>
      <vt:lpstr>Separation Oracle: Game Plan</vt:lpstr>
      <vt:lpstr>Construction of D</vt:lpstr>
      <vt:lpstr>Construction of D</vt:lpstr>
      <vt:lpstr>Construction of D</vt:lpstr>
      <vt:lpstr>Separation Oracle Summary</vt:lpstr>
      <vt:lpstr>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768</cp:revision>
  <dcterms:created xsi:type="dcterms:W3CDTF">2009-09-16T13:05:29Z</dcterms:created>
  <dcterms:modified xsi:type="dcterms:W3CDTF">2010-12-02T22:02:52Z</dcterms:modified>
</cp:coreProperties>
</file>