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13" r:id="rId2"/>
    <p:sldId id="270" r:id="rId3"/>
    <p:sldId id="257" r:id="rId4"/>
    <p:sldId id="258" r:id="rId5"/>
    <p:sldId id="260" r:id="rId6"/>
    <p:sldId id="294" r:id="rId7"/>
    <p:sldId id="295" r:id="rId8"/>
    <p:sldId id="296" r:id="rId9"/>
    <p:sldId id="297" r:id="rId10"/>
    <p:sldId id="309" r:id="rId11"/>
    <p:sldId id="265" r:id="rId12"/>
    <p:sldId id="267" r:id="rId13"/>
    <p:sldId id="311" r:id="rId14"/>
    <p:sldId id="300" r:id="rId15"/>
    <p:sldId id="301" r:id="rId16"/>
    <p:sldId id="269" r:id="rId17"/>
    <p:sldId id="310" r:id="rId18"/>
    <p:sldId id="312" r:id="rId19"/>
    <p:sldId id="271" r:id="rId20"/>
    <p:sldId id="273" r:id="rId21"/>
    <p:sldId id="276" r:id="rId22"/>
    <p:sldId id="298" r:id="rId23"/>
    <p:sldId id="302" r:id="rId24"/>
    <p:sldId id="279" r:id="rId25"/>
    <p:sldId id="280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CMR10" pitchFamily="34" charset="0"/>
      <p:regular r:id="rId32"/>
    </p:embeddedFont>
    <p:embeddedFont>
      <p:font typeface="CMMI10" pitchFamily="34" charset="0"/>
      <p:regular r:id="rId33"/>
    </p:embeddedFont>
    <p:embeddedFont>
      <p:font typeface="CMSY10ORIG" pitchFamily="34" charset="0"/>
      <p:regular r:id="rId34"/>
    </p:embeddedFont>
    <p:embeddedFont>
      <p:font typeface="CMSS8" pitchFamily="34" charset="0"/>
      <p:regular r:id="rId35"/>
    </p:embeddedFont>
    <p:embeddedFont>
      <p:font typeface="CMMI7" pitchFamily="34" charset="0"/>
      <p:regular r:id="rId36"/>
    </p:embeddedFont>
    <p:embeddedFont>
      <p:font typeface="CMEX10" pitchFamily="34" charset="0"/>
      <p:regular r:id="rId37"/>
    </p:embeddedFont>
    <p:embeddedFont>
      <p:font typeface="CMR7" pitchFamily="34" charset="0"/>
      <p:regular r:id="rId38"/>
    </p:embeddedFont>
    <p:embeddedFont>
      <p:font typeface="MSBM10" pitchFamily="34" charset="0"/>
      <p:regular r:id="rId39"/>
    </p:embeddedFont>
    <p:embeddedFont>
      <p:font typeface="CMSY7" pitchFamily="34" charset="0"/>
      <p:regular r:id="rId40"/>
    </p:embeddedFont>
    <p:embeddedFont>
      <p:font typeface="CMMI5" pitchFamily="34" charset="0"/>
      <p:regular r:id="rId41"/>
    </p:embeddedFont>
    <p:embeddedFont>
      <p:font typeface="cmsy10" pitchFamily="34" charset="0"/>
      <p:regular r:id="rId42"/>
    </p:embeddedFont>
    <p:embeddedFont>
      <p:font typeface="Gill Sans MT Condensed" pitchFamily="34" charset="0"/>
      <p:regular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81" autoAdjust="0"/>
  </p:normalViewPr>
  <p:slideViewPr>
    <p:cSldViewPr>
      <p:cViewPr>
        <p:scale>
          <a:sx n="80" d="100"/>
          <a:sy n="80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AAFD-F484-4DB7-86F4-821294F105D4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97FC3-9866-4ED2-9709-168E31BE3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ohan_H%C3%A5sta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x.doi.org/10.1007/BF02392825" TargetMode="External"/><Relationship Id="rId5" Type="http://schemas.openxmlformats.org/officeDocument/2006/relationships/hyperlink" Target="http://en.wikipedia.org/wiki/Digital_object_identifier" TargetMode="External"/><Relationship Id="rId4" Type="http://schemas.openxmlformats.org/officeDocument/2006/relationships/hyperlink" Target="http://en.wikipedia.org/wiki/Acta_Mathematica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point here is that</a:t>
            </a:r>
            <a:r>
              <a:rPr lang="en-CA" baseline="0" dirty="0" smtClean="0"/>
              <a:t>:</a:t>
            </a:r>
          </a:p>
          <a:p>
            <a:r>
              <a:rPr lang="en-CA" baseline="0" dirty="0" smtClean="0"/>
              <a:t> - natural combinatorial problems can be modeled by IPs.</a:t>
            </a:r>
          </a:p>
          <a:p>
            <a:r>
              <a:rPr lang="en-CA" baseline="0" dirty="0" smtClean="0"/>
              <a:t> - sometimes you can solve IPs by solving LPs.</a:t>
            </a:r>
          </a:p>
          <a:p>
            <a:r>
              <a:rPr lang="en-CA" baseline="0" dirty="0" smtClean="0"/>
              <a:t>This is an example of why LPs are very useful for designing algorithms.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Matousek</a:t>
            </a:r>
            <a:r>
              <a:rPr lang="en-US" dirty="0" smtClean="0"/>
              <a:t>-Gartner Section</a:t>
            </a:r>
            <a:r>
              <a:rPr lang="en-US" baseline="0" dirty="0" smtClean="0"/>
              <a:t> 3.4</a:t>
            </a:r>
          </a:p>
          <a:p>
            <a:r>
              <a:rPr lang="en-US" baseline="0" dirty="0" smtClean="0"/>
              <a:t>This is the same as the “clique problem” in the complementary graph: http://en.wikipedia.org/wiki/Clique_problem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Here OPT_LP means the optimal value of (LP) and OPT_IP means the optimal value of (IP).</a:t>
            </a:r>
          </a:p>
          <a:p>
            <a:r>
              <a:rPr lang="en-US" baseline="0" dirty="0" smtClean="0"/>
              <a:t>The point here is that this LP is completely useless for solving the Independent Set problem. The optimal value of (LP) bears no relation to the objective value of (IP).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difficult theorem is:</a:t>
            </a:r>
          </a:p>
          <a:p>
            <a:r>
              <a:rPr lang="en-CA" dirty="0" err="1" smtClean="0">
                <a:hlinkClick r:id="rId3" tooltip="Johan Håstad"/>
              </a:rPr>
              <a:t>Håstad</a:t>
            </a:r>
            <a:r>
              <a:rPr lang="en-CA" dirty="0" smtClean="0">
                <a:hlinkClick r:id="rId3" tooltip="Johan Håstad"/>
              </a:rPr>
              <a:t>, J.</a:t>
            </a:r>
            <a:r>
              <a:rPr lang="en-CA" dirty="0" smtClean="0"/>
              <a:t> (1999), "Clique is hard to approximate within n</a:t>
            </a:r>
            <a:r>
              <a:rPr lang="en-CA" baseline="30000" dirty="0" smtClean="0"/>
              <a:t>1 − ε</a:t>
            </a:r>
            <a:r>
              <a:rPr lang="en-CA" dirty="0" smtClean="0"/>
              <a:t>", </a:t>
            </a:r>
            <a:r>
              <a:rPr lang="en-CA" i="1" dirty="0" err="1" smtClean="0">
                <a:hlinkClick r:id="rId4" tooltip="Acta Mathematica"/>
              </a:rPr>
              <a:t>Acta</a:t>
            </a:r>
            <a:r>
              <a:rPr lang="en-CA" i="1" dirty="0" smtClean="0">
                <a:hlinkClick r:id="rId4" tooltip="Acta Mathematica"/>
              </a:rPr>
              <a:t> </a:t>
            </a:r>
            <a:r>
              <a:rPr lang="en-CA" i="1" dirty="0" err="1" smtClean="0">
                <a:hlinkClick r:id="rId4" tooltip="Acta Mathematica"/>
              </a:rPr>
              <a:t>Mathematica</a:t>
            </a:r>
            <a:r>
              <a:rPr lang="en-CA" dirty="0" smtClean="0"/>
              <a:t> </a:t>
            </a:r>
            <a:r>
              <a:rPr lang="en-CA" b="1" dirty="0" smtClean="0"/>
              <a:t>182</a:t>
            </a:r>
            <a:r>
              <a:rPr lang="en-CA" dirty="0" smtClean="0"/>
              <a:t> (1): 105–142, </a:t>
            </a:r>
            <a:r>
              <a:rPr lang="en-CA" dirty="0" smtClean="0">
                <a:hlinkClick r:id="rId5" tooltip="Digital object identifier"/>
              </a:rPr>
              <a:t>doi</a:t>
            </a:r>
            <a:r>
              <a:rPr lang="en-CA" dirty="0" smtClean="0"/>
              <a:t>:</a:t>
            </a:r>
            <a:r>
              <a:rPr lang="en-CA" dirty="0" smtClean="0">
                <a:hlinkClick r:id="rId6"/>
              </a:rPr>
              <a:t>10.1007/BF02392825</a:t>
            </a:r>
            <a:r>
              <a:rPr lang="en-CA" dirty="0" smtClean="0"/>
              <a:t> 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Cunningham-Lewis</a:t>
            </a:r>
            <a:r>
              <a:rPr lang="en-US" baseline="0" dirty="0" smtClean="0"/>
              <a:t> Theorem 2.27 and </a:t>
            </a:r>
            <a:r>
              <a:rPr lang="en-US" dirty="0" err="1" smtClean="0"/>
              <a:t>Matousek</a:t>
            </a:r>
            <a:r>
              <a:rPr lang="en-US" dirty="0" smtClean="0"/>
              <a:t>-Gartner Theorem 4.2.3.</a:t>
            </a:r>
          </a:p>
          <a:p>
            <a:r>
              <a:rPr lang="en-US" dirty="0" smtClean="0"/>
              <a:t>We’ll define corner points rigorously later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Cunningham</a:t>
            </a:r>
            <a:r>
              <a:rPr lang="en-CA" baseline="0" dirty="0" smtClean="0"/>
              <a:t> Lewis Section 2.2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topic is called “duality”. It is quite deep.</a:t>
            </a:r>
          </a:p>
          <a:p>
            <a:r>
              <a:rPr lang="en-US" dirty="0" smtClean="0"/>
              <a:t>But don’t worry if you don’t understand it yet, this just an introductory example.</a:t>
            </a:r>
          </a:p>
          <a:p>
            <a:r>
              <a:rPr lang="en-US" dirty="0" smtClean="0"/>
              <a:t>We’ll revisit this</a:t>
            </a:r>
            <a:r>
              <a:rPr lang="en-US" baseline="0" dirty="0" smtClean="0"/>
              <a:t> topic later.</a:t>
            </a:r>
          </a:p>
          <a:p>
            <a:r>
              <a:rPr lang="en-US" baseline="0" dirty="0" smtClean="0"/>
              <a:t>Similar examples: Cunningham-Lewis page 14 and </a:t>
            </a:r>
            <a:r>
              <a:rPr lang="en-US" dirty="0" err="1" smtClean="0"/>
              <a:t>Matousek</a:t>
            </a:r>
            <a:r>
              <a:rPr lang="en-US" dirty="0" smtClean="0"/>
              <a:t>-Gartner </a:t>
            </a:r>
            <a:r>
              <a:rPr lang="en-US" baseline="0" dirty="0" smtClean="0"/>
              <a:t>page 81.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“strong duality theorem of linear programming”.</a:t>
            </a:r>
          </a:p>
          <a:p>
            <a:r>
              <a:rPr lang="en-US" dirty="0" smtClean="0"/>
              <a:t>See</a:t>
            </a:r>
            <a:r>
              <a:rPr lang="en-US" baseline="0" dirty="0" smtClean="0"/>
              <a:t> </a:t>
            </a:r>
            <a:r>
              <a:rPr lang="en-US" dirty="0" err="1" smtClean="0"/>
              <a:t>Matousek</a:t>
            </a:r>
            <a:r>
              <a:rPr lang="en-US" dirty="0" smtClean="0"/>
              <a:t>-Gartner Page 83</a:t>
            </a:r>
            <a:r>
              <a:rPr lang="en-US" baseline="0" dirty="0" smtClean="0"/>
              <a:t>, or Cunningham-Lewis Theorem 2.10.</a:t>
            </a:r>
            <a:endParaRPr lang="en-US" dirty="0" smtClean="0"/>
          </a:p>
          <a:p>
            <a:r>
              <a:rPr lang="en-US" dirty="0" smtClean="0"/>
              <a:t>In fact, </a:t>
            </a:r>
            <a:r>
              <a:rPr lang="en-US" dirty="0" err="1" smtClean="0"/>
              <a:t>Matousek</a:t>
            </a:r>
            <a:r>
              <a:rPr lang="en-US" dirty="0" smtClean="0"/>
              <a:t>-Gartner contains 5 proofs, all in Chapter 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This example is from </a:t>
            </a:r>
            <a:r>
              <a:rPr lang="en-US" sz="1200" dirty="0" err="1" smtClean="0"/>
              <a:t>Matousek</a:t>
            </a:r>
            <a:r>
              <a:rPr lang="en-US" sz="1200" dirty="0" smtClean="0"/>
              <a:t>-Gartner, Chapter 1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This example is from </a:t>
            </a:r>
            <a:r>
              <a:rPr lang="en-US" sz="1200" dirty="0" err="1" smtClean="0"/>
              <a:t>Matousek</a:t>
            </a:r>
            <a:r>
              <a:rPr lang="en-US" sz="1200" dirty="0" smtClean="0"/>
              <a:t>-Gartner, Chapter 1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This example is from </a:t>
            </a:r>
            <a:r>
              <a:rPr lang="en-US" sz="1200" dirty="0" err="1" smtClean="0"/>
              <a:t>Matousek</a:t>
            </a:r>
            <a:r>
              <a:rPr lang="en-US" sz="1200" dirty="0" smtClean="0"/>
              <a:t>-Gartner, Chapter 1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example is from </a:t>
            </a:r>
            <a:r>
              <a:rPr lang="en-US" sz="1200" dirty="0" err="1" smtClean="0"/>
              <a:t>Matousek</a:t>
            </a:r>
            <a:r>
              <a:rPr lang="en-US" sz="1200" dirty="0" smtClean="0"/>
              <a:t>-Gartner, Chapter 1</a:t>
            </a:r>
          </a:p>
          <a:p>
            <a:r>
              <a:rPr lang="en-US" sz="1200" dirty="0" smtClean="0"/>
              <a:t>“Unbounded” means the objective value can shoot off</a:t>
            </a:r>
            <a:r>
              <a:rPr lang="en-US" sz="1200" baseline="0" dirty="0" smtClean="0"/>
              <a:t> to infinity.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This example is from </a:t>
            </a:r>
            <a:r>
              <a:rPr lang="en-US" sz="1200" dirty="0" err="1" smtClean="0"/>
              <a:t>Matousek</a:t>
            </a:r>
            <a:r>
              <a:rPr lang="en-US" sz="1200" dirty="0" smtClean="0"/>
              <a:t>-Gartner, Chapter 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Here the feasible region</a:t>
            </a:r>
            <a:r>
              <a:rPr lang="en-US" sz="1200" baseline="0" dirty="0" smtClean="0"/>
              <a:t> is infinitely big, but </a:t>
            </a:r>
            <a:r>
              <a:rPr lang="en-US" sz="1200" dirty="0" smtClean="0"/>
              <a:t>the objective value does not shoot off</a:t>
            </a:r>
            <a:r>
              <a:rPr lang="en-US" sz="1200" baseline="0" dirty="0" smtClean="0"/>
              <a:t> to infinity.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Cunningham-Lewis p13, or Theorem 2.12</a:t>
            </a:r>
          </a:p>
          <a:p>
            <a:r>
              <a:rPr lang="en-US" sz="1200" dirty="0" err="1" smtClean="0"/>
              <a:t>Matousek</a:t>
            </a:r>
            <a:r>
              <a:rPr lang="en-US" sz="1200" dirty="0" smtClean="0"/>
              <a:t>-Gartner Theorem 4.2.3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Matousek</a:t>
            </a:r>
            <a:r>
              <a:rPr lang="en-US" dirty="0" smtClean="0"/>
              <a:t>-Gartner Section 2.4</a:t>
            </a:r>
          </a:p>
          <a:p>
            <a:endParaRPr lang="en-US" dirty="0" smtClean="0"/>
          </a:p>
          <a:p>
            <a:r>
              <a:rPr lang="en-US" dirty="0" smtClean="0"/>
              <a:t>Claim: In every optimal solution to this LP, </a:t>
            </a:r>
            <a:r>
              <a:rPr lang="en-US" dirty="0" err="1" smtClean="0"/>
              <a:t>e_i</a:t>
            </a:r>
            <a:r>
              <a:rPr lang="en-US" dirty="0" smtClean="0"/>
              <a:t> = max { a</a:t>
            </a:r>
            <a:r>
              <a:rPr lang="en-US" baseline="0" dirty="0" smtClean="0"/>
              <a:t> xi + b - 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, -(a xi + b - 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) } = |a xi + b - 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|.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point here is that often problems that don’t look much like LPs actually can be solved by LPs.</a:t>
            </a:r>
          </a:p>
          <a:p>
            <a:endParaRPr lang="en-US" dirty="0" smtClean="0"/>
          </a:p>
          <a:p>
            <a:r>
              <a:rPr lang="en-US" dirty="0" smtClean="0"/>
              <a:t>But what if I do ordinary</a:t>
            </a:r>
            <a:r>
              <a:rPr lang="en-US" baseline="0" dirty="0" smtClean="0"/>
              <a:t> linear regression with squared error but impose the constraint a&gt;=0 and b&gt;=0? Then vector calculus cannot be used to solve it. But it’s still a convex program, so we can use the theory in this course to analyze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http://en.wikipedia.org/wiki/Matching_%28graph_theory%29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97FC3-9866-4ED2-9709-168E31BE31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2498-82DB-4842-8F38-BA008EFB5813}" type="datetimeFigureOut">
              <a:rPr lang="en-US" smtClean="0"/>
              <a:pPr/>
              <a:t>12/8/2010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CE138-F8DE-49C7-B84E-53A46C07E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ath.uwaterloo.ca/~harve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emf"/><Relationship Id="rId5" Type="http://schemas.openxmlformats.org/officeDocument/2006/relationships/tags" Target="../tags/tag15.xml"/><Relationship Id="rId10" Type="http://schemas.openxmlformats.org/officeDocument/2006/relationships/image" Target="../media/image10.png"/><Relationship Id="rId4" Type="http://schemas.openxmlformats.org/officeDocument/2006/relationships/tags" Target="../tags/tag14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ams.org/notices/200703/fea-cottl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-history.mcs.st-and.ac.uk/Biographies/Von_Neumann.html" TargetMode="External"/><Relationship Id="rId4" Type="http://schemas.openxmlformats.org/officeDocument/2006/relationships/hyperlink" Target="http://www-history.mcs.st-and.ac.uk/Biographies/Dantzig_Georg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C&amp;O 355</a:t>
            </a:r>
            <a:br>
              <a:rPr lang="en-US" dirty="0" smtClean="0"/>
            </a:br>
            <a:r>
              <a:rPr lang="en-US" dirty="0" smtClean="0"/>
              <a:t>Mathematical Programming</a:t>
            </a:r>
            <a:br>
              <a:rPr lang="en-US" dirty="0" smtClean="0"/>
            </a:br>
            <a:r>
              <a:rPr lang="en-US" dirty="0" smtClean="0"/>
              <a:t>Fall 2010</a:t>
            </a:r>
            <a:br>
              <a:rPr lang="en-US" dirty="0" smtClean="0"/>
            </a:br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724400"/>
            <a:ext cx="6705600" cy="9144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hlinkClick r:id="rId4"/>
              </a:rPr>
              <a:t>N. Harvey</a:t>
            </a:r>
            <a:endParaRPr lang="en-US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dirty="0" smtClean="0"/>
              <a:t> fonts used in EMF. </a:t>
            </a:r>
          </a:p>
          <a:p>
            <a:r>
              <a:rPr lang="en-US" dirty="0" smtClean="0"/>
              <a:t>Read the </a:t>
            </a:r>
            <a:r>
              <a:rPr lang="en-US" dirty="0" err="1" smtClean="0"/>
              <a:t>TexPoint</a:t>
            </a:r>
            <a:r>
              <a:rPr lang="en-US" dirty="0" smtClean="0"/>
              <a:t> manual before you delete this box</a:t>
            </a:r>
            <a:r>
              <a:rPr lang="en-US" smtClean="0"/>
              <a:t>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SS8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MSBM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5"/>
              </a:rPr>
              <a:t>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3429001" y="342900"/>
            <a:ext cx="5686424" cy="4308409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4905217"/>
              <a:gd name="connsiteY0" fmla="*/ 2121673 h 3018453"/>
              <a:gd name="connsiteX1" fmla="*/ 1980 w 4905217"/>
              <a:gd name="connsiteY1" fmla="*/ 3018453 h 3018453"/>
              <a:gd name="connsiteX2" fmla="*/ 2427940 w 4905217"/>
              <a:gd name="connsiteY2" fmla="*/ 3009122 h 3018453"/>
              <a:gd name="connsiteX3" fmla="*/ 4905217 w 4905217"/>
              <a:gd name="connsiteY3" fmla="*/ 0 h 3018453"/>
              <a:gd name="connsiteX4" fmla="*/ 1233621 w 4905217"/>
              <a:gd name="connsiteY4" fmla="*/ 881743 h 3018453"/>
              <a:gd name="connsiteX5" fmla="*/ 0 w 4905217"/>
              <a:gd name="connsiteY5" fmla="*/ 2112974 h 3018453"/>
              <a:gd name="connsiteX0" fmla="*/ 7860 w 4905217"/>
              <a:gd name="connsiteY0" fmla="*/ 2121673 h 3018453"/>
              <a:gd name="connsiteX1" fmla="*/ 1980 w 4905217"/>
              <a:gd name="connsiteY1" fmla="*/ 3018453 h 3018453"/>
              <a:gd name="connsiteX2" fmla="*/ 2427940 w 4905217"/>
              <a:gd name="connsiteY2" fmla="*/ 3009122 h 3018453"/>
              <a:gd name="connsiteX3" fmla="*/ 4905217 w 4905217"/>
              <a:gd name="connsiteY3" fmla="*/ 0 h 3018453"/>
              <a:gd name="connsiteX4" fmla="*/ 2071821 w 4905217"/>
              <a:gd name="connsiteY4" fmla="*/ 43543 h 3018453"/>
              <a:gd name="connsiteX5" fmla="*/ 0 w 4905217"/>
              <a:gd name="connsiteY5" fmla="*/ 2112974 h 3018453"/>
              <a:gd name="connsiteX0" fmla="*/ 7860 w 4905217"/>
              <a:gd name="connsiteY0" fmla="*/ 2121673 h 3018453"/>
              <a:gd name="connsiteX1" fmla="*/ 1980 w 4905217"/>
              <a:gd name="connsiteY1" fmla="*/ 3018453 h 3018453"/>
              <a:gd name="connsiteX2" fmla="*/ 4332940 w 4905217"/>
              <a:gd name="connsiteY2" fmla="*/ 3009122 h 3018453"/>
              <a:gd name="connsiteX3" fmla="*/ 4905217 w 4905217"/>
              <a:gd name="connsiteY3" fmla="*/ 0 h 3018453"/>
              <a:gd name="connsiteX4" fmla="*/ 2071821 w 4905217"/>
              <a:gd name="connsiteY4" fmla="*/ 43543 h 3018453"/>
              <a:gd name="connsiteX5" fmla="*/ 0 w 4905217"/>
              <a:gd name="connsiteY5" fmla="*/ 2112974 h 3018453"/>
              <a:gd name="connsiteX0" fmla="*/ 7860 w 4371817"/>
              <a:gd name="connsiteY0" fmla="*/ 2121673 h 3018453"/>
              <a:gd name="connsiteX1" fmla="*/ 1980 w 4371817"/>
              <a:gd name="connsiteY1" fmla="*/ 3018453 h 3018453"/>
              <a:gd name="connsiteX2" fmla="*/ 4332940 w 4371817"/>
              <a:gd name="connsiteY2" fmla="*/ 3009122 h 3018453"/>
              <a:gd name="connsiteX3" fmla="*/ 4371817 w 4371817"/>
              <a:gd name="connsiteY3" fmla="*/ 0 h 3018453"/>
              <a:gd name="connsiteX4" fmla="*/ 2071821 w 4371817"/>
              <a:gd name="connsiteY4" fmla="*/ 43543 h 3018453"/>
              <a:gd name="connsiteX5" fmla="*/ 0 w 4371817"/>
              <a:gd name="connsiteY5" fmla="*/ 2112974 h 3018453"/>
              <a:gd name="connsiteX0" fmla="*/ 7860 w 5675692"/>
              <a:gd name="connsiteY0" fmla="*/ 2875517 h 3772297"/>
              <a:gd name="connsiteX1" fmla="*/ 1980 w 5675692"/>
              <a:gd name="connsiteY1" fmla="*/ 3772297 h 3772297"/>
              <a:gd name="connsiteX2" fmla="*/ 4332940 w 5675692"/>
              <a:gd name="connsiteY2" fmla="*/ 3762966 h 3772297"/>
              <a:gd name="connsiteX3" fmla="*/ 5675692 w 5675692"/>
              <a:gd name="connsiteY3" fmla="*/ 0 h 3772297"/>
              <a:gd name="connsiteX4" fmla="*/ 2071821 w 5675692"/>
              <a:gd name="connsiteY4" fmla="*/ 797387 h 3772297"/>
              <a:gd name="connsiteX5" fmla="*/ 0 w 5675692"/>
              <a:gd name="connsiteY5" fmla="*/ 2866818 h 3772297"/>
              <a:gd name="connsiteX0" fmla="*/ 7860 w 5723628"/>
              <a:gd name="connsiteY0" fmla="*/ 2875517 h 3772297"/>
              <a:gd name="connsiteX1" fmla="*/ 1980 w 5723628"/>
              <a:gd name="connsiteY1" fmla="*/ 3772297 h 3772297"/>
              <a:gd name="connsiteX2" fmla="*/ 4332940 w 5723628"/>
              <a:gd name="connsiteY2" fmla="*/ 3762966 h 3772297"/>
              <a:gd name="connsiteX3" fmla="*/ 5723628 w 5723628"/>
              <a:gd name="connsiteY3" fmla="*/ 3740952 h 3772297"/>
              <a:gd name="connsiteX4" fmla="*/ 5675692 w 5723628"/>
              <a:gd name="connsiteY4" fmla="*/ 0 h 3772297"/>
              <a:gd name="connsiteX5" fmla="*/ 2071821 w 5723628"/>
              <a:gd name="connsiteY5" fmla="*/ 797387 h 3772297"/>
              <a:gd name="connsiteX6" fmla="*/ 0 w 5723628"/>
              <a:gd name="connsiteY6" fmla="*/ 2866818 h 3772297"/>
              <a:gd name="connsiteX0" fmla="*/ 7860 w 5723628"/>
              <a:gd name="connsiteY0" fmla="*/ 2875517 h 3772297"/>
              <a:gd name="connsiteX1" fmla="*/ 1980 w 5723628"/>
              <a:gd name="connsiteY1" fmla="*/ 3772297 h 3772297"/>
              <a:gd name="connsiteX2" fmla="*/ 4332940 w 5723628"/>
              <a:gd name="connsiteY2" fmla="*/ 3762966 h 3772297"/>
              <a:gd name="connsiteX3" fmla="*/ 5723628 w 5723628"/>
              <a:gd name="connsiteY3" fmla="*/ 3740952 h 3772297"/>
              <a:gd name="connsiteX4" fmla="*/ 5675692 w 5723628"/>
              <a:gd name="connsiteY4" fmla="*/ 0 h 3772297"/>
              <a:gd name="connsiteX5" fmla="*/ 2838806 w 5723628"/>
              <a:gd name="connsiteY5" fmla="*/ 43543 h 3772297"/>
              <a:gd name="connsiteX6" fmla="*/ 0 w 5723628"/>
              <a:gd name="connsiteY6" fmla="*/ 2866818 h 3772297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753890 h 4650670"/>
              <a:gd name="connsiteX1" fmla="*/ 1980 w 5723628"/>
              <a:gd name="connsiteY1" fmla="*/ 4650670 h 4650670"/>
              <a:gd name="connsiteX2" fmla="*/ 4332940 w 5723628"/>
              <a:gd name="connsiteY2" fmla="*/ 4641339 h 4650670"/>
              <a:gd name="connsiteX3" fmla="*/ 5723628 w 5723628"/>
              <a:gd name="connsiteY3" fmla="*/ 4619325 h 4650670"/>
              <a:gd name="connsiteX4" fmla="*/ 5675692 w 5723628"/>
              <a:gd name="connsiteY4" fmla="*/ 878373 h 4650670"/>
              <a:gd name="connsiteX5" fmla="*/ 3825339 w 5723628"/>
              <a:gd name="connsiteY5" fmla="*/ 388374 h 4650670"/>
              <a:gd name="connsiteX6" fmla="*/ 2838806 w 5723628"/>
              <a:gd name="connsiteY6" fmla="*/ 921916 h 4650670"/>
              <a:gd name="connsiteX7" fmla="*/ 0 w 5723628"/>
              <a:gd name="connsiteY7" fmla="*/ 3745191 h 4650670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4352641 w 5723628"/>
              <a:gd name="connsiteY5" fmla="*/ 697306 h 4262296"/>
              <a:gd name="connsiteX6" fmla="*/ 3825339 w 5723628"/>
              <a:gd name="connsiteY6" fmla="*/ 0 h 4262296"/>
              <a:gd name="connsiteX7" fmla="*/ 2838806 w 5723628"/>
              <a:gd name="connsiteY7" fmla="*/ 533542 h 4262296"/>
              <a:gd name="connsiteX8" fmla="*/ 0 w 5723628"/>
              <a:gd name="connsiteY8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5042928 w 5723628"/>
              <a:gd name="connsiteY5" fmla="*/ 113077 h 4262296"/>
              <a:gd name="connsiteX6" fmla="*/ 4352641 w 5723628"/>
              <a:gd name="connsiteY6" fmla="*/ 697306 h 4262296"/>
              <a:gd name="connsiteX7" fmla="*/ 3825339 w 5723628"/>
              <a:gd name="connsiteY7" fmla="*/ 0 h 4262296"/>
              <a:gd name="connsiteX8" fmla="*/ 2838806 w 5723628"/>
              <a:gd name="connsiteY8" fmla="*/ 533542 h 4262296"/>
              <a:gd name="connsiteX9" fmla="*/ 0 w 5723628"/>
              <a:gd name="connsiteY9" fmla="*/ 3356817 h 426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3628" h="4262296">
                <a:moveTo>
                  <a:pt x="7860" y="3365516"/>
                </a:moveTo>
                <a:lnTo>
                  <a:pt x="1980" y="4262296"/>
                </a:lnTo>
                <a:lnTo>
                  <a:pt x="4332940" y="4252965"/>
                </a:lnTo>
                <a:lnTo>
                  <a:pt x="5723628" y="4230951"/>
                </a:lnTo>
                <a:lnTo>
                  <a:pt x="5675692" y="489999"/>
                </a:lnTo>
                <a:lnTo>
                  <a:pt x="5042928" y="113077"/>
                </a:lnTo>
                <a:lnTo>
                  <a:pt x="4352641" y="697306"/>
                </a:lnTo>
                <a:lnTo>
                  <a:pt x="3825339" y="0"/>
                </a:lnTo>
                <a:lnTo>
                  <a:pt x="2838806" y="533542"/>
                </a:lnTo>
                <a:lnTo>
                  <a:pt x="0" y="3356817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687711" y="358606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35511" y="4648200"/>
            <a:ext cx="4789289" cy="466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830711" y="183346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3200" y="4419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6764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752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1981200" y="3810000"/>
            <a:ext cx="1447800" cy="838200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14400" y="3962400"/>
            <a:ext cx="1947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Gradient of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Objective Function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4648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324600" y="4800600"/>
            <a:ext cx="20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Feasible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rot="10800000">
            <a:off x="5486400" y="3810001"/>
            <a:ext cx="838200" cy="12214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1000" y="16764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67000" y="1219200"/>
            <a:ext cx="147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Constraint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2D Example</a:t>
            </a:r>
            <a:endParaRPr lang="en-US" sz="4000" dirty="0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29000" y="51054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429000" y="50292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429000" y="49530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429000" y="4876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81400" y="487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4114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69342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0104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70866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1628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029200" y="206288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38318" y="198607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02326" y="1907438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268162" y="1848917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6733" y="2057400"/>
            <a:ext cx="2211298" cy="1346604"/>
          </a:xfrm>
          <a:prstGeom prst="rect">
            <a:avLst/>
          </a:prstGeom>
          <a:noFill/>
          <a:ln/>
          <a:effectLst/>
        </p:spPr>
      </p:pic>
      <p:sp>
        <p:nvSpPr>
          <p:cNvPr id="64" name="TextBox 63"/>
          <p:cNvSpPr txBox="1"/>
          <p:nvPr/>
        </p:nvSpPr>
        <p:spPr>
          <a:xfrm>
            <a:off x="554255" y="5181600"/>
            <a:ext cx="76744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Important Point: </a:t>
            </a:r>
            <a:r>
              <a:rPr lang="en-US" sz="3200" dirty="0" smtClean="0">
                <a:solidFill>
                  <a:srgbClr val="0070C0"/>
                </a:solidFill>
              </a:rPr>
              <a:t>This LP is </a:t>
            </a:r>
            <a:r>
              <a:rPr lang="en-US" sz="3600" b="1" u="sng" dirty="0" smtClean="0">
                <a:solidFill>
                  <a:srgbClr val="FF0000"/>
                </a:solidFill>
              </a:rPr>
              <a:t>NOT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unbounded.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The feasible region is unbounded,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but optimal value is 1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3352800" y="3657600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800600" y="29673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Optimal point (0,1)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stCxn id="51" idx="1"/>
            <a:endCxn id="50" idx="6"/>
          </p:cNvCxnSpPr>
          <p:nvPr/>
        </p:nvCxnSpPr>
        <p:spPr>
          <a:xfrm rot="10800000" flipV="1">
            <a:off x="3505200" y="3198168"/>
            <a:ext cx="1295400" cy="53563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“Fundamental Theorem” of 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Theorem</a:t>
            </a:r>
            <a:r>
              <a:rPr lang="en-US" dirty="0" smtClean="0"/>
              <a:t>: For any LP, the outcome is either:</a:t>
            </a:r>
          </a:p>
          <a:p>
            <a:pPr lvl="1"/>
            <a:r>
              <a:rPr lang="en-US" dirty="0" smtClean="0"/>
              <a:t>Optimal solution  (unique or infinitely many)</a:t>
            </a:r>
          </a:p>
          <a:p>
            <a:pPr lvl="1"/>
            <a:r>
              <a:rPr lang="en-US" dirty="0" smtClean="0"/>
              <a:t>Infeasible</a:t>
            </a:r>
          </a:p>
          <a:p>
            <a:pPr lvl="1"/>
            <a:r>
              <a:rPr lang="en-US" dirty="0" smtClean="0"/>
              <a:t>Unbounded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(optimal value 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for maximization problem,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 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1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for minimization problem)</a:t>
            </a:r>
          </a:p>
          <a:p>
            <a:endParaRPr lang="en-US" sz="2000" dirty="0" smtClean="0"/>
          </a:p>
          <a:p>
            <a:r>
              <a:rPr lang="en-US" b="1" dirty="0" smtClean="0"/>
              <a:t>Proof</a:t>
            </a:r>
            <a:r>
              <a:rPr lang="en-US" dirty="0" smtClean="0"/>
              <a:t>: Later in the course!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9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Linear regression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data (</a:t>
            </a:r>
            <a:r>
              <a:rPr lang="en-US" sz="2400" dirty="0" smtClean="0">
                <a:latin typeface="Calibri"/>
              </a:rPr>
              <a:t>x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alibri"/>
              </a:rPr>
              <a:t>y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), …, (</a:t>
            </a:r>
            <a:r>
              <a:rPr lang="en-US" sz="2400" dirty="0" err="1" smtClean="0">
                <a:latin typeface="Calibri"/>
              </a:rPr>
              <a:t>x</a:t>
            </a:r>
            <a:r>
              <a:rPr lang="en-US" sz="2400" baseline="-25000" dirty="0" err="1" smtClean="0">
                <a:latin typeface="Calibri"/>
              </a:rPr>
              <a:t>n</a:t>
            </a:r>
            <a:r>
              <a:rPr lang="en-US" sz="2400" dirty="0" smtClean="0"/>
              <a:t>, </a:t>
            </a:r>
            <a:r>
              <a:rPr lang="en-US" sz="2400" dirty="0" err="1" smtClean="0">
                <a:latin typeface="Calibri"/>
              </a:rPr>
              <a:t>y</a:t>
            </a:r>
            <a:r>
              <a:rPr lang="en-US" sz="2400" baseline="-25000" dirty="0" err="1" smtClean="0">
                <a:latin typeface="Calibri"/>
              </a:rPr>
              <a:t>n</a:t>
            </a:r>
            <a:r>
              <a:rPr lang="en-US" sz="2400" dirty="0" smtClean="0"/>
              <a:t>) in </a:t>
            </a:r>
            <a:r>
              <a:rPr lang="en-US" sz="2400" dirty="0" smtClean="0">
                <a:latin typeface="msbm10"/>
              </a:rPr>
              <a:t>R</a:t>
            </a:r>
            <a:r>
              <a:rPr lang="en-US" sz="2400" baseline="30000" dirty="0" smtClean="0">
                <a:latin typeface="Calibri"/>
              </a:rPr>
              <a:t>2</a:t>
            </a:r>
          </a:p>
          <a:p>
            <a:r>
              <a:rPr lang="en-US" sz="2400" dirty="0" smtClean="0"/>
              <a:t>Find a line y = ax + b that fits the points</a:t>
            </a:r>
            <a:endParaRPr lang="en-US" sz="2400" dirty="0"/>
          </a:p>
        </p:txBody>
      </p:sp>
      <p:pic>
        <p:nvPicPr>
          <p:cNvPr id="21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168414" y="2209800"/>
            <a:ext cx="2668806" cy="305006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1676400" y="1676400"/>
            <a:ext cx="1649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Usual setup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 bwMode="auto">
          <a:xfrm>
            <a:off x="5283718" y="1676400"/>
            <a:ext cx="2489875" cy="1358903"/>
            <a:chOff x="5283719" y="1676400"/>
            <a:chExt cx="2489875" cy="1358903"/>
          </a:xfrm>
        </p:grpSpPr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283719" y="2209800"/>
              <a:ext cx="2489875" cy="30494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5791200" y="1676400"/>
              <a:ext cx="1425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</a:rPr>
                <a:t>Our setup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 bwMode="auto">
            <a:xfrm>
              <a:off x="5562600" y="2665971"/>
              <a:ext cx="1926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Not differentiable!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6800" y="2665971"/>
            <a:ext cx="296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Easy: differentiate, set to zero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81000" y="3505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</a:t>
            </a:r>
            <a:r>
              <a:rPr lang="en-US" sz="2800" dirty="0" smtClean="0"/>
              <a:t>e trick: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 bwMode="auto">
          <a:xfrm>
            <a:off x="4584886" y="3429000"/>
            <a:ext cx="3404716" cy="965345"/>
            <a:chOff x="4572306" y="3429000"/>
            <a:chExt cx="3404716" cy="965345"/>
          </a:xfrm>
        </p:grpSpPr>
        <p:pic>
          <p:nvPicPr>
            <p:cNvPr id="19" name="Picture 1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273561" y="3429000"/>
              <a:ext cx="1703461" cy="96534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Picture 2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4572306" y="3657600"/>
              <a:ext cx="330571" cy="33012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0" name="Rectangle 19"/>
            <p:cNvSpPr/>
            <p:nvPr/>
          </p:nvSpPr>
          <p:spPr bwMode="auto">
            <a:xfrm>
              <a:off x="5334000" y="3581400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msy10"/>
                </a:rPr>
                <a:t>´</a:t>
              </a:r>
              <a:endParaRPr lang="en-US" sz="2400" dirty="0"/>
            </a:p>
          </p:txBody>
        </p:sp>
      </p:grpSp>
      <p:grpSp>
        <p:nvGrpSpPr>
          <p:cNvPr id="29" name="Group 28"/>
          <p:cNvGrpSpPr/>
          <p:nvPr/>
        </p:nvGrpSpPr>
        <p:grpSpPr bwMode="auto">
          <a:xfrm>
            <a:off x="393580" y="4344429"/>
            <a:ext cx="6302063" cy="1931904"/>
            <a:chOff x="381000" y="4344429"/>
            <a:chExt cx="6302063" cy="1931904"/>
          </a:xfrm>
        </p:grpSpPr>
        <p:pic>
          <p:nvPicPr>
            <p:cNvPr id="27" name="Picture 26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844559" y="4801629"/>
              <a:ext cx="3838504" cy="147470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Rectangle 21"/>
            <p:cNvSpPr/>
            <p:nvPr/>
          </p:nvSpPr>
          <p:spPr bwMode="auto">
            <a:xfrm>
              <a:off x="381000" y="4344429"/>
              <a:ext cx="54191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800" dirty="0" smtClean="0"/>
                <a:t>Our setup can be written as an LP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Example: Bipartite Matching</a:t>
            </a:r>
            <a:endParaRPr lang="en-US" sz="4000" dirty="0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357563" y="3434532"/>
            <a:ext cx="2401887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357563" y="4207645"/>
            <a:ext cx="2401887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57563" y="4593407"/>
            <a:ext cx="2401887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3097213" y="292018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097213" y="33059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097213" y="369329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097213" y="4079057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097213" y="4464820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3097213" y="4852170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3097213" y="523793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3097213" y="562369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3097213" y="6009457"/>
            <a:ext cx="260350" cy="258763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5759450" y="324244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759450" y="388538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5759450" y="4529907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5759450" y="51728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3357563" y="3048770"/>
            <a:ext cx="2401887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3357563" y="3371032"/>
            <a:ext cx="2401887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3357563" y="3434532"/>
            <a:ext cx="2401887" cy="579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V="1">
            <a:off x="3357563" y="3371032"/>
            <a:ext cx="2401887" cy="836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3357563" y="4013970"/>
            <a:ext cx="2401887" cy="2125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3357563" y="4658495"/>
            <a:ext cx="2401887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3357563" y="4013970"/>
            <a:ext cx="2401887" cy="966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357563" y="3048770"/>
            <a:ext cx="2401887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357563" y="3821882"/>
            <a:ext cx="2401887" cy="192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V="1">
            <a:off x="3357563" y="5301432"/>
            <a:ext cx="2401887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3357563" y="4658495"/>
            <a:ext cx="2401887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20507" y="734961"/>
            <a:ext cx="8229600" cy="15510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bipartite graph G=(V, E)</a:t>
            </a:r>
          </a:p>
          <a:p>
            <a:r>
              <a:rPr lang="en-US" sz="2400" dirty="0" smtClean="0"/>
              <a:t>Find a maximum size matching</a:t>
            </a:r>
          </a:p>
          <a:p>
            <a:pPr lvl="1"/>
            <a:r>
              <a:rPr lang="en-US" sz="2200" dirty="0" smtClean="0"/>
              <a:t>A set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µ</a:t>
            </a:r>
            <a:r>
              <a:rPr lang="en-US" sz="2200" dirty="0" smtClean="0"/>
              <a:t> E </a:t>
            </a:r>
            <a:r>
              <a:rPr lang="en-US" sz="2200" dirty="0" err="1" smtClean="0"/>
              <a:t>s.t</a:t>
            </a:r>
            <a:r>
              <a:rPr lang="en-US" sz="2200" dirty="0" smtClean="0"/>
              <a:t>. every vertex has at most one incident edge in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0507" y="734961"/>
            <a:ext cx="8229600" cy="15510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bipartite graph G=(V, E)</a:t>
            </a:r>
          </a:p>
          <a:p>
            <a:r>
              <a:rPr lang="en-US" sz="2400" dirty="0" smtClean="0"/>
              <a:t>Find a maximum size matching</a:t>
            </a:r>
          </a:p>
          <a:p>
            <a:pPr lvl="1"/>
            <a:r>
              <a:rPr lang="en-US" sz="2200" dirty="0" smtClean="0"/>
              <a:t>A set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µ</a:t>
            </a:r>
            <a:r>
              <a:rPr lang="en-US" sz="2200" dirty="0" smtClean="0"/>
              <a:t> E </a:t>
            </a:r>
            <a:r>
              <a:rPr lang="en-US" sz="2200" dirty="0" err="1" smtClean="0"/>
              <a:t>s.t</a:t>
            </a:r>
            <a:r>
              <a:rPr lang="en-US" sz="2200" dirty="0" smtClean="0"/>
              <a:t>. every vertex has at most one incident edge in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357563" y="3434532"/>
            <a:ext cx="2401887" cy="1223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3357563" y="4207645"/>
            <a:ext cx="2401887" cy="450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357563" y="4593407"/>
            <a:ext cx="2401887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3097213" y="292018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097213" y="33059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3097213" y="369329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097213" y="4079057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3097213" y="4464820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3097213" y="4852170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3097213" y="523793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3097213" y="562369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3097213" y="6009457"/>
            <a:ext cx="260350" cy="258763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5759450" y="324244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759450" y="3885382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2"/>
          <p:cNvSpPr>
            <a:spLocks noChangeArrowheads="1"/>
          </p:cNvSpPr>
          <p:nvPr/>
        </p:nvSpPr>
        <p:spPr bwMode="auto">
          <a:xfrm>
            <a:off x="5759450" y="4529907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5759450" y="51728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3357563" y="3048770"/>
            <a:ext cx="2401887" cy="965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3357563" y="3371032"/>
            <a:ext cx="2401887" cy="63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3357563" y="3434532"/>
            <a:ext cx="2401887" cy="579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 flipV="1">
            <a:off x="3357563" y="3371032"/>
            <a:ext cx="2401887" cy="836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3357563" y="4013970"/>
            <a:ext cx="2401887" cy="2125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 flipV="1">
            <a:off x="3357563" y="4658495"/>
            <a:ext cx="2401887" cy="322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 flipV="1">
            <a:off x="3357563" y="4013970"/>
            <a:ext cx="2401887" cy="966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3357563" y="3048770"/>
            <a:ext cx="2401887" cy="322262"/>
          </a:xfrm>
          <a:prstGeom prst="line">
            <a:avLst/>
          </a:prstGeom>
          <a:noFill/>
          <a:ln w="57150">
            <a:solidFill>
              <a:srgbClr val="2203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>
            <a:off x="3357563" y="3821882"/>
            <a:ext cx="2401887" cy="192088"/>
          </a:xfrm>
          <a:prstGeom prst="line">
            <a:avLst/>
          </a:prstGeom>
          <a:noFill/>
          <a:ln w="57150">
            <a:solidFill>
              <a:srgbClr val="2203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38"/>
          <p:cNvSpPr>
            <a:spLocks noChangeShapeType="1"/>
          </p:cNvSpPr>
          <p:nvPr/>
        </p:nvSpPr>
        <p:spPr bwMode="auto">
          <a:xfrm flipV="1">
            <a:off x="3357563" y="5301432"/>
            <a:ext cx="2401887" cy="450850"/>
          </a:xfrm>
          <a:prstGeom prst="line">
            <a:avLst/>
          </a:prstGeom>
          <a:noFill/>
          <a:ln w="57150">
            <a:solidFill>
              <a:srgbClr val="2203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39"/>
          <p:cNvSpPr>
            <a:spLocks noChangeShapeType="1"/>
          </p:cNvSpPr>
          <p:nvPr/>
        </p:nvSpPr>
        <p:spPr bwMode="auto">
          <a:xfrm flipV="1">
            <a:off x="3357563" y="4658495"/>
            <a:ext cx="2401887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6400800" y="3771082"/>
            <a:ext cx="21336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CA" sz="2600" dirty="0">
                <a:latin typeface="+mj-lt"/>
              </a:rPr>
              <a:t>The </a:t>
            </a:r>
            <a:r>
              <a:rPr lang="en-CA" sz="2600" dirty="0">
                <a:solidFill>
                  <a:srgbClr val="2203D9"/>
                </a:solidFill>
                <a:latin typeface="+mj-lt"/>
              </a:rPr>
              <a:t>blue</a:t>
            </a:r>
            <a:r>
              <a:rPr lang="en-CA" sz="2600" dirty="0">
                <a:latin typeface="+mj-lt"/>
              </a:rPr>
              <a:t> edges are a </a:t>
            </a:r>
            <a:r>
              <a:rPr lang="en-CA" sz="2600" dirty="0" smtClean="0">
                <a:latin typeface="+mj-lt"/>
              </a:rPr>
              <a:t>matching </a:t>
            </a:r>
            <a:r>
              <a:rPr lang="en-CA" sz="2600" dirty="0">
                <a:solidFill>
                  <a:srgbClr val="2203D9"/>
                </a:solidFill>
                <a:latin typeface="+mj-lt"/>
              </a:rPr>
              <a:t>M</a:t>
            </a:r>
            <a:endParaRPr lang="en-US" sz="2600" dirty="0">
              <a:solidFill>
                <a:srgbClr val="2203D9"/>
              </a:solidFill>
              <a:latin typeface="+mj-lt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Example: Bipartite Matching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 bwMode="auto">
          <a:xfrm>
            <a:off x="319883" y="1959440"/>
            <a:ext cx="6964485" cy="1698160"/>
            <a:chOff x="304800" y="1828800"/>
            <a:chExt cx="6964485" cy="1698160"/>
          </a:xfrm>
        </p:grpSpPr>
        <p:pic>
          <p:nvPicPr>
            <p:cNvPr id="6" name="Picture 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295005" y="2290465"/>
              <a:ext cx="5974280" cy="123649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7" name="Rectangle 6"/>
            <p:cNvSpPr/>
            <p:nvPr/>
          </p:nvSpPr>
          <p:spPr bwMode="auto">
            <a:xfrm>
              <a:off x="304800" y="1828800"/>
              <a:ext cx="40443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The natural integer program</a:t>
              </a:r>
              <a:endParaRPr lang="en-US" sz="240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320507" y="734961"/>
            <a:ext cx="8229600" cy="155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Given bipartite graph G=(V, 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maximum size matching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set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s.t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every vertex has at most one incident edge in </a:t>
            </a:r>
            <a:r>
              <a:rPr lang="en-US" sz="2200" dirty="0" smtClean="0">
                <a:solidFill>
                  <a:srgbClr val="0000FF"/>
                </a:solidFill>
              </a:rPr>
              <a:t>M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Example: Bipartite Matching</a:t>
            </a:r>
            <a:endParaRPr lang="en-US" sz="4000" dirty="0"/>
          </a:p>
        </p:txBody>
      </p:sp>
      <p:grpSp>
        <p:nvGrpSpPr>
          <p:cNvPr id="12" name="Group 11"/>
          <p:cNvGrpSpPr/>
          <p:nvPr/>
        </p:nvGrpSpPr>
        <p:grpSpPr bwMode="auto">
          <a:xfrm>
            <a:off x="320506" y="3657600"/>
            <a:ext cx="6647900" cy="1669464"/>
            <a:chOff x="320507" y="3581400"/>
            <a:chExt cx="6647900" cy="1669464"/>
          </a:xfrm>
        </p:grpSpPr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536021" y="4043064"/>
              <a:ext cx="5432386" cy="120780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4" name="Rectangle 13"/>
            <p:cNvSpPr/>
            <p:nvPr/>
          </p:nvSpPr>
          <p:spPr bwMode="auto">
            <a:xfrm>
              <a:off x="427269" y="3581400"/>
              <a:ext cx="56703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Solving IPs is very hard. Try an LP instead.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320507" y="4271665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(LP)</a:t>
              </a:r>
              <a:endParaRPr lang="en-US" sz="2400" dirty="0"/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432670" y="5410200"/>
            <a:ext cx="8422237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/>
              <a:t>Theorem</a:t>
            </a:r>
            <a:r>
              <a:rPr lang="en-US" sz="2400" dirty="0" smtClean="0"/>
              <a:t>: (IP) and (LP) have the same solution!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/>
              <a:t>Proof</a:t>
            </a:r>
            <a:r>
              <a:rPr lang="en-US" sz="2400" dirty="0" smtClean="0"/>
              <a:t>: Later in the course!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/>
              <a:t>Corollary</a:t>
            </a:r>
            <a:r>
              <a:rPr lang="en-US" sz="2400" dirty="0" smtClean="0"/>
              <a:t>: Bipartite matching can be solved by LP algorithms.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266700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(IP)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67"/>
          <p:cNvSpPr/>
          <p:nvPr/>
        </p:nvSpPr>
        <p:spPr>
          <a:xfrm>
            <a:off x="2721428" y="2248395"/>
            <a:ext cx="3428011" cy="4443350"/>
          </a:xfrm>
          <a:custGeom>
            <a:avLst/>
            <a:gdLst>
              <a:gd name="connsiteX0" fmla="*/ 1601190 w 3428011"/>
              <a:gd name="connsiteY0" fmla="*/ 31668 h 4431475"/>
              <a:gd name="connsiteX1" fmla="*/ 1221180 w 3428011"/>
              <a:gd name="connsiteY1" fmla="*/ 542307 h 4431475"/>
              <a:gd name="connsiteX2" fmla="*/ 2361211 w 3428011"/>
              <a:gd name="connsiteY2" fmla="*/ 993569 h 4431475"/>
              <a:gd name="connsiteX3" fmla="*/ 2586842 w 3428011"/>
              <a:gd name="connsiteY3" fmla="*/ 1812966 h 4431475"/>
              <a:gd name="connsiteX4" fmla="*/ 2266208 w 3428011"/>
              <a:gd name="connsiteY4" fmla="*/ 3012374 h 4431475"/>
              <a:gd name="connsiteX5" fmla="*/ 817419 w 3428011"/>
              <a:gd name="connsiteY5" fmla="*/ 3582390 h 4431475"/>
              <a:gd name="connsiteX6" fmla="*/ 33647 w 3428011"/>
              <a:gd name="connsiteY6" fmla="*/ 3879273 h 4431475"/>
              <a:gd name="connsiteX7" fmla="*/ 615538 w 3428011"/>
              <a:gd name="connsiteY7" fmla="*/ 4413662 h 4431475"/>
              <a:gd name="connsiteX8" fmla="*/ 2313710 w 3428011"/>
              <a:gd name="connsiteY8" fmla="*/ 3772395 h 4431475"/>
              <a:gd name="connsiteX9" fmla="*/ 3049980 w 3428011"/>
              <a:gd name="connsiteY9" fmla="*/ 3119252 h 4431475"/>
              <a:gd name="connsiteX10" fmla="*/ 3358738 w 3428011"/>
              <a:gd name="connsiteY10" fmla="*/ 1706088 h 4431475"/>
              <a:gd name="connsiteX11" fmla="*/ 2634343 w 3428011"/>
              <a:gd name="connsiteY11" fmla="*/ 281049 h 4431475"/>
              <a:gd name="connsiteX12" fmla="*/ 1696193 w 3428011"/>
              <a:gd name="connsiteY12" fmla="*/ 19792 h 4431475"/>
              <a:gd name="connsiteX0" fmla="*/ 1601190 w 3428011"/>
              <a:gd name="connsiteY0" fmla="*/ 31668 h 4431475"/>
              <a:gd name="connsiteX1" fmla="*/ 1221180 w 3428011"/>
              <a:gd name="connsiteY1" fmla="*/ 542307 h 4431475"/>
              <a:gd name="connsiteX2" fmla="*/ 2361211 w 3428011"/>
              <a:gd name="connsiteY2" fmla="*/ 993569 h 4431475"/>
              <a:gd name="connsiteX3" fmla="*/ 2586842 w 3428011"/>
              <a:gd name="connsiteY3" fmla="*/ 1812966 h 4431475"/>
              <a:gd name="connsiteX4" fmla="*/ 2266208 w 3428011"/>
              <a:gd name="connsiteY4" fmla="*/ 3012374 h 4431475"/>
              <a:gd name="connsiteX5" fmla="*/ 817419 w 3428011"/>
              <a:gd name="connsiteY5" fmla="*/ 3582390 h 4431475"/>
              <a:gd name="connsiteX6" fmla="*/ 33647 w 3428011"/>
              <a:gd name="connsiteY6" fmla="*/ 3879273 h 4431475"/>
              <a:gd name="connsiteX7" fmla="*/ 615538 w 3428011"/>
              <a:gd name="connsiteY7" fmla="*/ 4413662 h 4431475"/>
              <a:gd name="connsiteX8" fmla="*/ 2313710 w 3428011"/>
              <a:gd name="connsiteY8" fmla="*/ 3772395 h 4431475"/>
              <a:gd name="connsiteX9" fmla="*/ 3049980 w 3428011"/>
              <a:gd name="connsiteY9" fmla="*/ 3119252 h 4431475"/>
              <a:gd name="connsiteX10" fmla="*/ 3358738 w 3428011"/>
              <a:gd name="connsiteY10" fmla="*/ 1706088 h 4431475"/>
              <a:gd name="connsiteX11" fmla="*/ 2634343 w 3428011"/>
              <a:gd name="connsiteY11" fmla="*/ 281049 h 4431475"/>
              <a:gd name="connsiteX12" fmla="*/ 1696193 w 3428011"/>
              <a:gd name="connsiteY12" fmla="*/ 19792 h 4431475"/>
              <a:gd name="connsiteX13" fmla="*/ 1601190 w 3428011"/>
              <a:gd name="connsiteY13" fmla="*/ 31668 h 4431475"/>
              <a:gd name="connsiteX0" fmla="*/ 1601190 w 3428011"/>
              <a:gd name="connsiteY0" fmla="*/ 43543 h 4443350"/>
              <a:gd name="connsiteX1" fmla="*/ 1221180 w 3428011"/>
              <a:gd name="connsiteY1" fmla="*/ 554182 h 4443350"/>
              <a:gd name="connsiteX2" fmla="*/ 2361211 w 3428011"/>
              <a:gd name="connsiteY2" fmla="*/ 1005444 h 4443350"/>
              <a:gd name="connsiteX3" fmla="*/ 2586842 w 3428011"/>
              <a:gd name="connsiteY3" fmla="*/ 1824841 h 4443350"/>
              <a:gd name="connsiteX4" fmla="*/ 2266208 w 3428011"/>
              <a:gd name="connsiteY4" fmla="*/ 3024249 h 4443350"/>
              <a:gd name="connsiteX5" fmla="*/ 817419 w 3428011"/>
              <a:gd name="connsiteY5" fmla="*/ 3594265 h 4443350"/>
              <a:gd name="connsiteX6" fmla="*/ 33647 w 3428011"/>
              <a:gd name="connsiteY6" fmla="*/ 3891148 h 4443350"/>
              <a:gd name="connsiteX7" fmla="*/ 615538 w 3428011"/>
              <a:gd name="connsiteY7" fmla="*/ 4425537 h 4443350"/>
              <a:gd name="connsiteX8" fmla="*/ 2313710 w 3428011"/>
              <a:gd name="connsiteY8" fmla="*/ 3784270 h 4443350"/>
              <a:gd name="connsiteX9" fmla="*/ 3049980 w 3428011"/>
              <a:gd name="connsiteY9" fmla="*/ 3131127 h 4443350"/>
              <a:gd name="connsiteX10" fmla="*/ 3358738 w 3428011"/>
              <a:gd name="connsiteY10" fmla="*/ 1717963 h 4443350"/>
              <a:gd name="connsiteX11" fmla="*/ 2634343 w 3428011"/>
              <a:gd name="connsiteY11" fmla="*/ 292924 h 4443350"/>
              <a:gd name="connsiteX12" fmla="*/ 1601190 w 3428011"/>
              <a:gd name="connsiteY12" fmla="*/ 43543 h 44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8011" h="4443350">
                <a:moveTo>
                  <a:pt x="1601190" y="43543"/>
                </a:moveTo>
                <a:cubicBezTo>
                  <a:pt x="1365663" y="87086"/>
                  <a:pt x="1094510" y="393865"/>
                  <a:pt x="1221180" y="554182"/>
                </a:cubicBezTo>
                <a:cubicBezTo>
                  <a:pt x="1347850" y="714499"/>
                  <a:pt x="2133601" y="793668"/>
                  <a:pt x="2361211" y="1005444"/>
                </a:cubicBezTo>
                <a:cubicBezTo>
                  <a:pt x="2588821" y="1217221"/>
                  <a:pt x="2602676" y="1488374"/>
                  <a:pt x="2586842" y="1824841"/>
                </a:cubicBezTo>
                <a:cubicBezTo>
                  <a:pt x="2571008" y="2161308"/>
                  <a:pt x="2561112" y="2729345"/>
                  <a:pt x="2266208" y="3024249"/>
                </a:cubicBezTo>
                <a:cubicBezTo>
                  <a:pt x="1971304" y="3319153"/>
                  <a:pt x="817419" y="3594265"/>
                  <a:pt x="817419" y="3594265"/>
                </a:cubicBezTo>
                <a:cubicBezTo>
                  <a:pt x="445325" y="3738748"/>
                  <a:pt x="67294" y="3752603"/>
                  <a:pt x="33647" y="3891148"/>
                </a:cubicBezTo>
                <a:cubicBezTo>
                  <a:pt x="0" y="4029693"/>
                  <a:pt x="235528" y="4443350"/>
                  <a:pt x="615538" y="4425537"/>
                </a:cubicBezTo>
                <a:cubicBezTo>
                  <a:pt x="995549" y="4407724"/>
                  <a:pt x="1907970" y="4000005"/>
                  <a:pt x="2313710" y="3784270"/>
                </a:cubicBezTo>
                <a:cubicBezTo>
                  <a:pt x="2719450" y="3568535"/>
                  <a:pt x="2875809" y="3475512"/>
                  <a:pt x="3049980" y="3131127"/>
                </a:cubicBezTo>
                <a:cubicBezTo>
                  <a:pt x="3224151" y="2786743"/>
                  <a:pt x="3428011" y="2190997"/>
                  <a:pt x="3358738" y="1717963"/>
                </a:cubicBezTo>
                <a:cubicBezTo>
                  <a:pt x="3289465" y="1244929"/>
                  <a:pt x="2927268" y="571994"/>
                  <a:pt x="2634343" y="292924"/>
                </a:cubicBezTo>
                <a:cubicBezTo>
                  <a:pt x="2341418" y="13854"/>
                  <a:pt x="1836717" y="0"/>
                  <a:pt x="1601190" y="43543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Independent Set</a:t>
            </a:r>
            <a:br>
              <a:rPr lang="en-US" sz="3600" dirty="0" smtClean="0"/>
            </a:b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(a.k.a., Stable Set, or </a:t>
            </a:r>
            <a:r>
              <a:rPr lang="en-CA" sz="2000" dirty="0" err="1" smtClean="0">
                <a:solidFill>
                  <a:schemeClr val="bg1">
                    <a:lumMod val="50000"/>
                  </a:schemeClr>
                </a:solidFill>
              </a:rPr>
              <a:t>Coclique</a:t>
            </a:r>
            <a:r>
              <a:rPr lang="en-CA" sz="2000" dirty="0" smtClean="0">
                <a:solidFill>
                  <a:schemeClr val="bg1">
                    <a:lumMod val="50000"/>
                  </a:schemeClr>
                </a:solidFill>
              </a:rPr>
              <a:t>, or Anti-Clique)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07" y="1043050"/>
            <a:ext cx="82296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Given graph G=(V, E)</a:t>
            </a:r>
          </a:p>
          <a:p>
            <a:r>
              <a:rPr lang="en-US" sz="2400" dirty="0" smtClean="0"/>
              <a:t>Find a maximum size </a:t>
            </a:r>
            <a:r>
              <a:rPr lang="en-US" sz="2400" b="1" dirty="0" smtClean="0">
                <a:solidFill>
                  <a:srgbClr val="FF0000"/>
                </a:solidFill>
              </a:rPr>
              <a:t>independent set</a:t>
            </a:r>
          </a:p>
          <a:p>
            <a:pPr lvl="1"/>
            <a:r>
              <a:rPr lang="en-US" sz="2400" dirty="0" smtClean="0"/>
              <a:t>A set </a:t>
            </a:r>
            <a:r>
              <a:rPr lang="en-US" sz="2400" b="1" dirty="0" smtClean="0">
                <a:solidFill>
                  <a:srgbClr val="FF0000"/>
                </a:solidFill>
              </a:rPr>
              <a:t>U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/>
              <a:t>V </a:t>
            </a:r>
            <a:r>
              <a:rPr lang="en-US" sz="2400" dirty="0" err="1" smtClean="0"/>
              <a:t>s.t</a:t>
            </a:r>
            <a:r>
              <a:rPr lang="en-US" sz="2400" dirty="0" smtClean="0"/>
              <a:t>. {</a:t>
            </a:r>
            <a:r>
              <a:rPr lang="en-US" sz="2400" dirty="0" err="1" smtClean="0"/>
              <a:t>u,v</a:t>
            </a:r>
            <a:r>
              <a:rPr lang="en-US" sz="2400" dirty="0" smtClean="0"/>
              <a:t>} </a:t>
            </a:r>
            <a:r>
              <a:rPr lang="en-US" sz="2400" dirty="0" smtClean="0">
                <a:latin typeface="Symbol"/>
                <a:sym typeface="Symbol"/>
              </a:rPr>
              <a:t></a:t>
            </a:r>
            <a:r>
              <a:rPr lang="en-US" sz="2400" dirty="0" smtClean="0"/>
              <a:t> E for every distinct </a:t>
            </a:r>
            <a:r>
              <a:rPr lang="en-US" sz="2400" dirty="0" err="1" smtClean="0"/>
              <a:t>u,v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2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4433893" y="2436544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1"/>
          <p:cNvSpPr>
            <a:spLocks noChangeArrowheads="1"/>
          </p:cNvSpPr>
          <p:nvPr/>
        </p:nvSpPr>
        <p:spPr bwMode="auto">
          <a:xfrm>
            <a:off x="2467537" y="3865645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4445768" y="3318803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3341363" y="4066763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3761948" y="5349113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5"/>
          <p:cNvSpPr>
            <a:spLocks noChangeArrowheads="1"/>
          </p:cNvSpPr>
          <p:nvPr/>
        </p:nvSpPr>
        <p:spPr bwMode="auto">
          <a:xfrm>
            <a:off x="5645176" y="6198611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6400249" y="3857625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5511496" y="4079469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3195808" y="6199503"/>
            <a:ext cx="260350" cy="257175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23"/>
          <p:cNvSpPr>
            <a:spLocks noChangeArrowheads="1"/>
          </p:cNvSpPr>
          <p:nvPr/>
        </p:nvSpPr>
        <p:spPr bwMode="auto">
          <a:xfrm>
            <a:off x="5107735" y="5337244"/>
            <a:ext cx="260350" cy="258762"/>
          </a:xfrm>
          <a:prstGeom prst="ellipse">
            <a:avLst/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" name="Straight Connector 46"/>
          <p:cNvCxnSpPr>
            <a:stCxn id="35" idx="7"/>
            <a:endCxn id="34" idx="2"/>
          </p:cNvCxnSpPr>
          <p:nvPr/>
        </p:nvCxnSpPr>
        <p:spPr>
          <a:xfrm rot="5400000" flipH="1" flipV="1">
            <a:off x="2892622" y="2362270"/>
            <a:ext cx="1338408" cy="1744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4" idx="6"/>
            <a:endCxn id="40" idx="1"/>
          </p:cNvCxnSpPr>
          <p:nvPr/>
        </p:nvCxnSpPr>
        <p:spPr>
          <a:xfrm>
            <a:off x="4694243" y="2565132"/>
            <a:ext cx="1744133" cy="13301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2"/>
            <a:endCxn id="41" idx="6"/>
          </p:cNvCxnSpPr>
          <p:nvPr/>
        </p:nvCxnSpPr>
        <p:spPr>
          <a:xfrm rot="10800000" flipV="1">
            <a:off x="5771847" y="3986213"/>
            <a:ext cx="628403" cy="2218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0" idx="4"/>
            <a:endCxn id="39" idx="7"/>
          </p:cNvCxnSpPr>
          <p:nvPr/>
        </p:nvCxnSpPr>
        <p:spPr>
          <a:xfrm rot="5400000">
            <a:off x="5138176" y="4844024"/>
            <a:ext cx="2121473" cy="663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9" idx="1"/>
            <a:endCxn id="45" idx="5"/>
          </p:cNvCxnSpPr>
          <p:nvPr/>
        </p:nvCxnSpPr>
        <p:spPr>
          <a:xfrm rot="16200000" flipV="1">
            <a:off x="5167550" y="5720519"/>
            <a:ext cx="678162" cy="35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5" idx="1"/>
            <a:endCxn id="36" idx="4"/>
          </p:cNvCxnSpPr>
          <p:nvPr/>
        </p:nvCxnSpPr>
        <p:spPr>
          <a:xfrm rot="16200000" flipV="1">
            <a:off x="3961323" y="4190599"/>
            <a:ext cx="1799161" cy="569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6" idx="4"/>
            <a:endCxn id="38" idx="7"/>
          </p:cNvCxnSpPr>
          <p:nvPr/>
        </p:nvCxnSpPr>
        <p:spPr>
          <a:xfrm rot="5400000">
            <a:off x="3374659" y="4185490"/>
            <a:ext cx="1810797" cy="5917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7" idx="6"/>
            <a:endCxn id="45" idx="1"/>
          </p:cNvCxnSpPr>
          <p:nvPr/>
        </p:nvCxnSpPr>
        <p:spPr>
          <a:xfrm>
            <a:off x="3601713" y="4195351"/>
            <a:ext cx="1544149" cy="1179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7" idx="6"/>
            <a:endCxn id="41" idx="2"/>
          </p:cNvCxnSpPr>
          <p:nvPr/>
        </p:nvCxnSpPr>
        <p:spPr>
          <a:xfrm>
            <a:off x="3601713" y="4195351"/>
            <a:ext cx="1909783" cy="127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1" idx="2"/>
            <a:endCxn id="38" idx="7"/>
          </p:cNvCxnSpPr>
          <p:nvPr/>
        </p:nvCxnSpPr>
        <p:spPr>
          <a:xfrm rot="10800000" flipV="1">
            <a:off x="3984172" y="4208057"/>
            <a:ext cx="1527325" cy="1178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8" idx="3"/>
            <a:endCxn id="43" idx="7"/>
          </p:cNvCxnSpPr>
          <p:nvPr/>
        </p:nvCxnSpPr>
        <p:spPr>
          <a:xfrm rot="5400000">
            <a:off x="3274784" y="5711873"/>
            <a:ext cx="668539" cy="382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5" idx="6"/>
            <a:endCxn id="37" idx="2"/>
          </p:cNvCxnSpPr>
          <p:nvPr/>
        </p:nvCxnSpPr>
        <p:spPr>
          <a:xfrm>
            <a:off x="2727887" y="3995026"/>
            <a:ext cx="613476" cy="2003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6" idx="0"/>
            <a:endCxn id="34" idx="4"/>
          </p:cNvCxnSpPr>
          <p:nvPr/>
        </p:nvCxnSpPr>
        <p:spPr>
          <a:xfrm rot="16200000" flipV="1">
            <a:off x="4257464" y="3000323"/>
            <a:ext cx="625084" cy="11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35" idx="4"/>
            <a:endCxn id="43" idx="1"/>
          </p:cNvCxnSpPr>
          <p:nvPr/>
        </p:nvCxnSpPr>
        <p:spPr>
          <a:xfrm rot="16200000" flipH="1">
            <a:off x="1859444" y="4862674"/>
            <a:ext cx="2112758" cy="636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3" idx="5"/>
            <a:endCxn id="39" idx="3"/>
          </p:cNvCxnSpPr>
          <p:nvPr/>
        </p:nvCxnSpPr>
        <p:spPr>
          <a:xfrm rot="5400000" flipH="1" flipV="1">
            <a:off x="4550221" y="5285934"/>
            <a:ext cx="892" cy="2265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Independent Set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07" y="609600"/>
            <a:ext cx="82296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graph G=(V, E)		    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(assume no isolated vertices)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/>
              <a:t>Find a maximum size independent set</a:t>
            </a:r>
          </a:p>
          <a:p>
            <a:pPr lvl="1"/>
            <a:r>
              <a:rPr lang="en-US" sz="2000" dirty="0" smtClean="0"/>
              <a:t>A set U</a:t>
            </a:r>
            <a:r>
              <a:rPr lang="en-US" sz="2000" dirty="0" smtClean="0">
                <a:latin typeface="cmsy10"/>
              </a:rPr>
              <a:t>µ</a:t>
            </a:r>
            <a:r>
              <a:rPr lang="en-US" sz="2000" dirty="0" smtClean="0"/>
              <a:t>V </a:t>
            </a:r>
            <a:r>
              <a:rPr lang="en-US" sz="2000" dirty="0" err="1" smtClean="0"/>
              <a:t>s.t</a:t>
            </a:r>
            <a:r>
              <a:rPr lang="en-US" sz="2000" dirty="0" smtClean="0"/>
              <a:t>. {</a:t>
            </a:r>
            <a:r>
              <a:rPr lang="en-US" sz="2000" dirty="0" err="1" smtClean="0"/>
              <a:t>u,v</a:t>
            </a:r>
            <a:r>
              <a:rPr lang="en-US" sz="2000" dirty="0" smtClean="0"/>
              <a:t>} </a:t>
            </a:r>
            <a:r>
              <a:rPr lang="en-US" sz="2000" dirty="0" smtClean="0">
                <a:latin typeface="Symbol"/>
                <a:sym typeface="Symbol"/>
              </a:rPr>
              <a:t></a:t>
            </a:r>
            <a:r>
              <a:rPr lang="en-US" sz="2000" dirty="0" smtClean="0"/>
              <a:t> E for every distinct </a:t>
            </a:r>
            <a:r>
              <a:rPr lang="en-US" sz="2000" dirty="0" err="1" smtClean="0"/>
              <a:t>u,v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U</a:t>
            </a:r>
            <a:endParaRPr lang="en-US" sz="2000" dirty="0"/>
          </a:p>
        </p:txBody>
      </p:sp>
      <p:grpSp>
        <p:nvGrpSpPr>
          <p:cNvPr id="4" name="Group 17"/>
          <p:cNvGrpSpPr/>
          <p:nvPr/>
        </p:nvGrpSpPr>
        <p:grpSpPr bwMode="auto">
          <a:xfrm>
            <a:off x="427266" y="3586472"/>
            <a:ext cx="6240725" cy="1670009"/>
            <a:chOff x="427267" y="3586472"/>
            <a:chExt cx="6240725" cy="1670009"/>
          </a:xfrm>
        </p:grpSpPr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836429" y="4048137"/>
              <a:ext cx="4831563" cy="120834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Rectangle 41"/>
            <p:cNvSpPr/>
            <p:nvPr/>
          </p:nvSpPr>
          <p:spPr bwMode="auto">
            <a:xfrm>
              <a:off x="427267" y="3586472"/>
              <a:ext cx="56703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Solving IPs is very hard. Try an LP instead.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483846" y="4276737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(LP)</a:t>
              </a:r>
              <a:endParaRPr lang="en-US" sz="2400" dirty="0"/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432670" y="5410200"/>
            <a:ext cx="842223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Unfortunately (IP) and (LP) are extremely different.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Fact</a:t>
            </a:r>
            <a:r>
              <a:rPr lang="en-US" sz="2400" dirty="0" smtClean="0">
                <a:solidFill>
                  <a:srgbClr val="FF0000"/>
                </a:solidFill>
              </a:rPr>
              <a:t>: For any n, there are graphs with |V|=n such that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OPT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LP</a:t>
            </a:r>
            <a:r>
              <a:rPr lang="en-US" sz="2400" dirty="0" smtClean="0">
                <a:solidFill>
                  <a:srgbClr val="FF0000"/>
                </a:solidFill>
              </a:rPr>
              <a:t> /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OPT</a:t>
            </a:r>
            <a:r>
              <a:rPr lang="en-US" sz="2400" baseline="-25000" dirty="0" smtClean="0">
                <a:solidFill>
                  <a:srgbClr val="FF0000"/>
                </a:solidFill>
                <a:latin typeface="Calibri"/>
              </a:rPr>
              <a:t>IP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rgbClr val="FF0000"/>
                </a:solidFill>
              </a:rPr>
              <a:t> n/2.</a:t>
            </a:r>
          </a:p>
        </p:txBody>
      </p:sp>
      <p:grpSp>
        <p:nvGrpSpPr>
          <p:cNvPr id="5" name="Group 14"/>
          <p:cNvGrpSpPr/>
          <p:nvPr/>
        </p:nvGrpSpPr>
        <p:grpSpPr bwMode="auto">
          <a:xfrm>
            <a:off x="469688" y="1762137"/>
            <a:ext cx="6664871" cy="1698996"/>
            <a:chOff x="454745" y="1762137"/>
            <a:chExt cx="6664871" cy="1698996"/>
          </a:xfrm>
        </p:grpSpPr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744563" y="2223802"/>
              <a:ext cx="5375053" cy="12373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Rectangle 21"/>
            <p:cNvSpPr/>
            <p:nvPr/>
          </p:nvSpPr>
          <p:spPr bwMode="auto">
            <a:xfrm>
              <a:off x="454745" y="1762137"/>
              <a:ext cx="3762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Write an integer program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70452" y="2443472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(IP)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Example: Independent Set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07" y="609600"/>
            <a:ext cx="82296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graph G=(V, E)</a:t>
            </a:r>
          </a:p>
          <a:p>
            <a:r>
              <a:rPr lang="en-US" sz="2400" dirty="0" smtClean="0"/>
              <a:t>Find a maximum size independent set</a:t>
            </a:r>
          </a:p>
          <a:p>
            <a:pPr lvl="1"/>
            <a:r>
              <a:rPr lang="en-US" sz="2000" dirty="0" smtClean="0"/>
              <a:t>A set U</a:t>
            </a:r>
            <a:r>
              <a:rPr lang="en-US" sz="2000" dirty="0" smtClean="0">
                <a:latin typeface="cmsy10"/>
              </a:rPr>
              <a:t>µ</a:t>
            </a:r>
            <a:r>
              <a:rPr lang="en-US" sz="2000" dirty="0" smtClean="0"/>
              <a:t>V </a:t>
            </a:r>
            <a:r>
              <a:rPr lang="en-US" sz="2000" dirty="0" err="1" smtClean="0"/>
              <a:t>s.t</a:t>
            </a:r>
            <a:r>
              <a:rPr lang="en-US" sz="2000" dirty="0" smtClean="0"/>
              <a:t>. {</a:t>
            </a:r>
            <a:r>
              <a:rPr lang="en-US" sz="2000" dirty="0" err="1" smtClean="0"/>
              <a:t>u,v</a:t>
            </a:r>
            <a:r>
              <a:rPr lang="en-US" sz="2000" dirty="0" smtClean="0"/>
              <a:t>} </a:t>
            </a:r>
            <a:r>
              <a:rPr lang="en-US" sz="2000" dirty="0" smtClean="0">
                <a:latin typeface="Symbol"/>
                <a:sym typeface="Symbol"/>
              </a:rPr>
              <a:t></a:t>
            </a:r>
            <a:r>
              <a:rPr lang="en-US" sz="2000" dirty="0" smtClean="0"/>
              <a:t> E for every distinct </a:t>
            </a:r>
            <a:r>
              <a:rPr lang="en-US" sz="2000" dirty="0" err="1" smtClean="0"/>
              <a:t>u,v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/>
              <a:t> U</a:t>
            </a:r>
            <a:endParaRPr lang="en-US" sz="2000" dirty="0"/>
          </a:p>
        </p:txBody>
      </p:sp>
      <p:grpSp>
        <p:nvGrpSpPr>
          <p:cNvPr id="4" name="Group 17"/>
          <p:cNvGrpSpPr/>
          <p:nvPr/>
        </p:nvGrpSpPr>
        <p:grpSpPr bwMode="auto">
          <a:xfrm>
            <a:off x="427266" y="3586472"/>
            <a:ext cx="6240725" cy="1670009"/>
            <a:chOff x="427267" y="3586472"/>
            <a:chExt cx="6240725" cy="1670009"/>
          </a:xfrm>
        </p:grpSpPr>
        <p:pic>
          <p:nvPicPr>
            <p:cNvPr id="16" name="Picture 15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836429" y="4048137"/>
              <a:ext cx="4831563" cy="120834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2" name="Rectangle 41"/>
            <p:cNvSpPr/>
            <p:nvPr/>
          </p:nvSpPr>
          <p:spPr bwMode="auto">
            <a:xfrm>
              <a:off x="427267" y="3586472"/>
              <a:ext cx="56703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Solving IPs is very hard. Try an LP instead.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483846" y="4276737"/>
              <a:ext cx="6591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(LP)</a:t>
              </a:r>
              <a:endParaRPr lang="en-US" sz="2400" dirty="0"/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432671" y="5410200"/>
            <a:ext cx="8254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 fact, there is a (difficult) theorem in Complexity Theory which says (roughly) that Maximum Independent Set cannot be efficiently solved any better than (LP) does.</a:t>
            </a:r>
          </a:p>
        </p:txBody>
      </p:sp>
      <p:grpSp>
        <p:nvGrpSpPr>
          <p:cNvPr id="5" name="Group 14"/>
          <p:cNvGrpSpPr/>
          <p:nvPr/>
        </p:nvGrpSpPr>
        <p:grpSpPr bwMode="auto">
          <a:xfrm>
            <a:off x="469688" y="1762137"/>
            <a:ext cx="6664871" cy="1698996"/>
            <a:chOff x="454745" y="1762137"/>
            <a:chExt cx="6664871" cy="1698996"/>
          </a:xfrm>
        </p:grpSpPr>
        <p:pic>
          <p:nvPicPr>
            <p:cNvPr id="13" name="Picture 12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744563" y="2223802"/>
              <a:ext cx="5375053" cy="12373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2" name="Rectangle 21"/>
            <p:cNvSpPr/>
            <p:nvPr/>
          </p:nvSpPr>
          <p:spPr bwMode="auto">
            <a:xfrm>
              <a:off x="454745" y="1762137"/>
              <a:ext cx="3762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lvl="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r>
                <a:rPr lang="en-US" sz="2400" dirty="0" smtClean="0"/>
                <a:t>Write an integer program</a:t>
              </a:r>
              <a:endParaRPr lang="en-US" sz="2400" dirty="0"/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70452" y="2443472"/>
              <a:ext cx="606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(IP)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optimal solutions?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33400" y="3200400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4267200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1828800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676400" y="1447800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352800" y="3276600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4038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990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11430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21336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4736068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274689" y="2128935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48000" y="2514600"/>
            <a:ext cx="1228531" cy="10652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057775" y="2305050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508311" y="2128935"/>
            <a:ext cx="1614195" cy="26125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429000" y="2057400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LP definition &amp; some equivalent forms</a:t>
            </a:r>
          </a:p>
          <a:p>
            <a:r>
              <a:rPr lang="en-US" dirty="0" smtClean="0"/>
              <a:t>Example in 2D</a:t>
            </a:r>
          </a:p>
          <a:p>
            <a:pPr lvl="1"/>
            <a:r>
              <a:rPr lang="en-US" b="1" dirty="0" smtClean="0"/>
              <a:t>Theorem:</a:t>
            </a:r>
            <a:r>
              <a:rPr lang="en-US" dirty="0" smtClean="0"/>
              <a:t> LPs have 3 possible outcomes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Linear regression, bipartite matching, </a:t>
            </a:r>
            <a:r>
              <a:rPr lang="en-US" dirty="0" err="1" smtClean="0"/>
              <a:t>indep</a:t>
            </a:r>
            <a:r>
              <a:rPr lang="en-US" dirty="0" smtClean="0"/>
              <a:t> set</a:t>
            </a:r>
          </a:p>
          <a:p>
            <a:r>
              <a:rPr lang="en-US" dirty="0" smtClean="0"/>
              <a:t>Solutions at corner points</a:t>
            </a:r>
          </a:p>
          <a:p>
            <a:r>
              <a:rPr lang="en-US" dirty="0" smtClean="0"/>
              <a:t>Duality and certificates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optimal solutions?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33400" y="3200400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4267200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1828800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676400" y="1447800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352800" y="3276600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4038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990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11430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21336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4736068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274689" y="2128935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2057400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2924176" y="2905127"/>
            <a:ext cx="1571624" cy="35242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282549" y="2128935"/>
            <a:ext cx="1225762" cy="123993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209800" y="3276600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are optimal solutions?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681832" y="3052762"/>
            <a:ext cx="3209131" cy="794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4267200"/>
            <a:ext cx="5257800" cy="158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00200" y="1828800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676400" y="1447800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609975" y="3114675"/>
            <a:ext cx="2552700" cy="590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15200" y="4038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990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11430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21336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44958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274689" y="2128935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09800" y="3276600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0" idx="1"/>
          </p:cNvCxnSpPr>
          <p:nvPr/>
        </p:nvCxnSpPr>
        <p:spPr>
          <a:xfrm flipV="1">
            <a:off x="2276669" y="3368865"/>
            <a:ext cx="5880" cy="8967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500000" flipH="1" flipV="1">
            <a:off x="2924176" y="2905127"/>
            <a:ext cx="1571624" cy="35242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209800" y="4191000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1" y="4953000"/>
            <a:ext cx="81391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Lemma</a:t>
            </a:r>
            <a:r>
              <a:rPr lang="en-US" sz="2600" dirty="0" smtClean="0">
                <a:solidFill>
                  <a:srgbClr val="FF0000"/>
                </a:solidFill>
              </a:rPr>
              <a:t>:  For any LP, a “corner point” is an optimal solution.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(Assuming an optimal solution exists and some corner point exists).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Proof</a:t>
            </a:r>
            <a:r>
              <a:rPr lang="en-US" sz="2800" dirty="0" smtClean="0">
                <a:solidFill>
                  <a:srgbClr val="FF0000"/>
                </a:solidFill>
              </a:rPr>
              <a:t>: Later in the course!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28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ub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03200"/>
            <a:ext cx="4876800" cy="650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6238"/>
            <a:ext cx="8229600" cy="2849562"/>
          </a:xfrm>
        </p:spPr>
        <p:txBody>
          <a:bodyPr>
            <a:normAutofit fontScale="90000"/>
          </a:bodyPr>
          <a:lstStyle/>
          <a:p>
            <a:r>
              <a:rPr lang="en-CA" sz="18400" b="1" dirty="0" smtClean="0">
                <a:solidFill>
                  <a:srgbClr val="FF0000"/>
                </a:solidFill>
              </a:rPr>
              <a:t>DUALITY</a:t>
            </a:r>
            <a:r>
              <a:rPr lang="en-CA" sz="8000" b="1" dirty="0" smtClean="0">
                <a:solidFill>
                  <a:srgbClr val="FF0000"/>
                </a:solidFill>
              </a:rPr>
              <a:t/>
            </a:r>
            <a:br>
              <a:rPr lang="en-CA" sz="8000" b="1" dirty="0" smtClean="0">
                <a:solidFill>
                  <a:srgbClr val="FF0000"/>
                </a:solidFill>
              </a:rPr>
            </a:br>
            <a:r>
              <a:rPr lang="en-CA" sz="8000" b="1" dirty="0" smtClean="0">
                <a:solidFill>
                  <a:srgbClr val="FF0000"/>
                </a:solidFill>
              </a:rPr>
              <a:t>The Deepest Idea</a:t>
            </a:r>
            <a:br>
              <a:rPr lang="en-CA" sz="8000" b="1" dirty="0" smtClean="0">
                <a:solidFill>
                  <a:srgbClr val="FF0000"/>
                </a:solidFill>
              </a:rPr>
            </a:br>
            <a:r>
              <a:rPr lang="en-CA" sz="8000" b="1" dirty="0" smtClean="0">
                <a:solidFill>
                  <a:srgbClr val="FF0000"/>
                </a:solidFill>
              </a:rPr>
              <a:t>In This Class</a:t>
            </a:r>
            <a:endParaRPr lang="en-CA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43"/>
            <a:ext cx="8229600" cy="913139"/>
          </a:xfrm>
        </p:spPr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11" y="2209800"/>
            <a:ext cx="7926778" cy="4359422"/>
          </a:xfrm>
        </p:spPr>
        <p:txBody>
          <a:bodyPr>
            <a:normAutofit fontScale="85000" lnSpcReduction="10000"/>
          </a:bodyPr>
          <a:lstStyle/>
          <a:p>
            <a:pPr marL="3175" indent="344488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“Another key visit took place in October 1947 at the Institute for Advanced Study (IAS) where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Dantzig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 met with John von Neumann. 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Dantzig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 recalls, “I began by explaining the formulation of the linear programming model… I described it to him as I would to an ordinary mortal.  ‘Get to the point,’ he snapped. In less than a minute, I slapped the geometric and algebraic versions of my problem on the blackboard. He stood up and said, ‘Oh that.’” Just a few years earlier von Neumann had co-authored his landmark monograph on game theory.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Dantzig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 goes on, “for the next hour and a half he proceeded to give me a lecture on the mathematical theory of linear programs.”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Dantzig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 credited von Neumann with edifying him on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Farkas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 Condensed" pitchFamily="34" charset="0"/>
              </a:rPr>
              <a:t>’ lemma and the duality theorem (of linear programming).”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9055" y="6519446"/>
            <a:ext cx="5018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http://www.ams.org/notices/200703/fea-cottle.pdf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Picture 4" descr="Dantzig_Georg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" cy="1483056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-65689" y="1506940"/>
            <a:ext cx="1304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400" dirty="0" smtClean="0">
                <a:hlinkClick r:id="rId4"/>
              </a:rPr>
              <a:t>George </a:t>
            </a:r>
            <a:r>
              <a:rPr lang="en-CA" sz="1400" dirty="0" err="1" smtClean="0">
                <a:hlinkClick r:id="rId4"/>
              </a:rPr>
              <a:t>Dantzig</a:t>
            </a:r>
            <a:r>
              <a:rPr lang="en-CA" sz="1400" dirty="0" smtClean="0">
                <a:hlinkClick r:id="rId4"/>
              </a:rPr>
              <a:t/>
            </a:r>
            <a:br>
              <a:rPr lang="en-CA" sz="1400" dirty="0" smtClean="0">
                <a:hlinkClick r:id="rId4"/>
              </a:rPr>
            </a:br>
            <a:r>
              <a:rPr lang="en-CA" sz="1400" dirty="0" smtClean="0">
                <a:hlinkClick r:id="rId4"/>
              </a:rPr>
              <a:t>1914-2005</a:t>
            </a:r>
            <a:endParaRPr lang="en-CA" sz="1400" dirty="0"/>
          </a:p>
        </p:txBody>
      </p:sp>
      <p:pic>
        <p:nvPicPr>
          <p:cNvPr id="7" name="Picture 6" descr="Von_Neumann_8.jpe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7198" y="0"/>
            <a:ext cx="2606802" cy="162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Duality: Proving optimality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981200" y="5000624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29000" y="6067424"/>
            <a:ext cx="4724400" cy="142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0" y="3629024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124200" y="3524250"/>
            <a:ext cx="2247900" cy="22383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881563" y="5033962"/>
            <a:ext cx="2847975" cy="6477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58388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0956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0200" y="350520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-x</a:t>
            </a:r>
            <a:r>
              <a:rPr lang="en-US" baseline="-25000" dirty="0" smtClean="0"/>
              <a:t>1</a:t>
            </a:r>
            <a:r>
              <a:rPr lang="en-US" dirty="0" smtClean="0">
                <a:latin typeface="Calibri"/>
              </a:rPr>
              <a:t>+x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393382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6296024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722489" y="3929159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V="1">
            <a:off x="2520882" y="4841941"/>
            <a:ext cx="1744340" cy="69010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06403" y="3857623"/>
            <a:ext cx="2515172" cy="1727085"/>
          </a:xfrm>
          <a:prstGeom prst="rect">
            <a:avLst/>
          </a:prstGeom>
          <a:noFill/>
          <a:ln/>
          <a:effectLst/>
        </p:spPr>
      </p:pic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20507" y="762000"/>
            <a:ext cx="8229600" cy="2286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Question: </a:t>
            </a:r>
            <a:r>
              <a:rPr lang="en-US" sz="2000" dirty="0" smtClean="0"/>
              <a:t>What is optimal point in direction c = (-7,14)?</a:t>
            </a:r>
          </a:p>
          <a:p>
            <a:r>
              <a:rPr lang="en-US" sz="2000" b="1" dirty="0" smtClean="0"/>
              <a:t>Solution:</a:t>
            </a:r>
            <a:r>
              <a:rPr lang="en-US" sz="2000" dirty="0" smtClean="0"/>
              <a:t> Optimal point is x=(9/7,16/7), optimal value is 23.</a:t>
            </a:r>
          </a:p>
          <a:p>
            <a:r>
              <a:rPr lang="en-US" sz="2000" dirty="0" smtClean="0"/>
              <a:t>How can I be sure?</a:t>
            </a:r>
          </a:p>
          <a:p>
            <a:pPr lvl="1"/>
            <a:r>
              <a:rPr lang="en-US" sz="2000" b="1" dirty="0" smtClean="0"/>
              <a:t>Every </a:t>
            </a:r>
            <a:r>
              <a:rPr lang="en-US" sz="2000" dirty="0" smtClean="0"/>
              <a:t>feasible point satisfies 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+6x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15</a:t>
            </a:r>
          </a:p>
          <a:p>
            <a:pPr lvl="1"/>
            <a:r>
              <a:rPr lang="en-US" sz="2000" b="1" dirty="0" smtClean="0"/>
              <a:t>Every </a:t>
            </a:r>
            <a:r>
              <a:rPr lang="en-US" sz="2000" dirty="0" smtClean="0"/>
              <a:t>feasible point satisfies -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>
                <a:latin typeface="Calibri"/>
              </a:rPr>
              <a:t>+x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1</a:t>
            </a:r>
          </a:p>
          <a:p>
            <a:pPr lvl="1"/>
            <a:r>
              <a:rPr lang="en-US" sz="2000" b="1" dirty="0" smtClean="0"/>
              <a:t>Every </a:t>
            </a:r>
            <a:r>
              <a:rPr lang="en-US" sz="2000" dirty="0" smtClean="0"/>
              <a:t>feasible point satisfies their sum: -</a:t>
            </a:r>
            <a:r>
              <a:rPr lang="en-US" sz="2000" dirty="0" smtClean="0">
                <a:latin typeface="Calibri"/>
              </a:rPr>
              <a:t>7x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>
                <a:latin typeface="Calibri"/>
              </a:rPr>
              <a:t>+14x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23</a:t>
            </a:r>
          </a:p>
        </p:txBody>
      </p:sp>
      <p:sp>
        <p:nvSpPr>
          <p:cNvPr id="28" name="Oval 27"/>
          <p:cNvSpPr/>
          <p:nvPr/>
        </p:nvSpPr>
        <p:spPr>
          <a:xfrm>
            <a:off x="4905375" y="3848099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95750" y="3438524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(9/7,16/7)</a:t>
            </a:r>
            <a:endParaRPr lang="en-US" dirty="0"/>
          </a:p>
        </p:txBody>
      </p:sp>
      <p:sp>
        <p:nvSpPr>
          <p:cNvPr id="31" name="Right Brace 30"/>
          <p:cNvSpPr/>
          <p:nvPr/>
        </p:nvSpPr>
        <p:spPr>
          <a:xfrm rot="5400000">
            <a:off x="5600700" y="2476500"/>
            <a:ext cx="228600" cy="1066800"/>
          </a:xfrm>
          <a:prstGeom prst="rightBrace">
            <a:avLst>
              <a:gd name="adj1" fmla="val 6770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5900" y="3067050"/>
            <a:ext cx="331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This is the objective function!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7546" y="2228850"/>
            <a:ext cx="1861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msy10"/>
              </a:rPr>
              <a:t>)</a:t>
            </a:r>
            <a:r>
              <a:rPr lang="en-US" sz="2000" dirty="0" smtClean="0"/>
              <a:t>  -8x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+8x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8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2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/>
              <a:t>Duality: Proving optimality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320507" y="762000"/>
            <a:ext cx="8229600" cy="22860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Question: </a:t>
            </a:r>
            <a:r>
              <a:rPr lang="en-US" sz="2000" dirty="0" smtClean="0"/>
              <a:t>What is optimal point in direction c = (-7,14)?</a:t>
            </a:r>
          </a:p>
          <a:p>
            <a:r>
              <a:rPr lang="en-US" sz="2000" b="1" dirty="0" smtClean="0"/>
              <a:t>Solution: </a:t>
            </a:r>
            <a:r>
              <a:rPr lang="en-US" sz="2000" dirty="0" smtClean="0"/>
              <a:t>Optimal point is x=(9/7,16/7), optimal value is 23.</a:t>
            </a:r>
          </a:p>
          <a:p>
            <a:r>
              <a:rPr lang="en-US" sz="2000" dirty="0" smtClean="0"/>
              <a:t>How can I be sure?</a:t>
            </a:r>
          </a:p>
          <a:p>
            <a:pPr lvl="1"/>
            <a:r>
              <a:rPr lang="en-US" sz="2000" b="1" dirty="0" smtClean="0"/>
              <a:t>Every </a:t>
            </a:r>
            <a:r>
              <a:rPr lang="en-US" sz="2000" dirty="0" smtClean="0"/>
              <a:t>feasible point satisfies 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+6x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15</a:t>
            </a:r>
          </a:p>
          <a:p>
            <a:pPr lvl="1"/>
            <a:r>
              <a:rPr lang="en-US" sz="2000" b="1" dirty="0" smtClean="0"/>
              <a:t>Every </a:t>
            </a:r>
            <a:r>
              <a:rPr lang="en-US" sz="2000" dirty="0" smtClean="0"/>
              <a:t>feasible point satisfies -</a:t>
            </a:r>
            <a:r>
              <a:rPr lang="en-US" sz="2000" dirty="0" smtClean="0">
                <a:latin typeface="Calibri"/>
              </a:rPr>
              <a:t>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>
                <a:latin typeface="Calibri"/>
              </a:rPr>
              <a:t>+x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/>
              <a:t> 1  </a:t>
            </a:r>
            <a:r>
              <a:rPr lang="en-US" sz="2000" dirty="0" smtClean="0">
                <a:latin typeface="cmsy10"/>
              </a:rPr>
              <a:t>)</a:t>
            </a:r>
            <a:r>
              <a:rPr lang="en-US" sz="2000" dirty="0" smtClean="0"/>
              <a:t>  -</a:t>
            </a:r>
            <a:r>
              <a:rPr lang="en-US" sz="2000" dirty="0" smtClean="0">
                <a:latin typeface="Calibri"/>
              </a:rPr>
              <a:t>8x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>
                <a:latin typeface="Calibri"/>
              </a:rPr>
              <a:t>+8x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>
                <a:latin typeface="Calibri"/>
              </a:rPr>
              <a:t>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>
                <a:latin typeface="Calibri"/>
              </a:rPr>
              <a:t> 8</a:t>
            </a:r>
            <a:endParaRPr lang="en-US" sz="2000" dirty="0" smtClean="0"/>
          </a:p>
          <a:p>
            <a:pPr lvl="1"/>
            <a:r>
              <a:rPr lang="en-US" sz="2000" b="1" dirty="0" smtClean="0"/>
              <a:t>Every </a:t>
            </a:r>
            <a:r>
              <a:rPr lang="en-US" sz="2000" dirty="0" smtClean="0"/>
              <a:t>feasible point satisfies their sum: -</a:t>
            </a:r>
            <a:r>
              <a:rPr lang="en-US" sz="2000" dirty="0" smtClean="0">
                <a:latin typeface="Calibri"/>
              </a:rPr>
              <a:t>7x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>
                <a:latin typeface="Calibri"/>
              </a:rPr>
              <a:t>+14x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·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/>
              <a:t>23</a:t>
            </a:r>
          </a:p>
        </p:txBody>
      </p:sp>
      <p:sp>
        <p:nvSpPr>
          <p:cNvPr id="31" name="Right Brace 30"/>
          <p:cNvSpPr/>
          <p:nvPr/>
        </p:nvSpPr>
        <p:spPr>
          <a:xfrm rot="5400000">
            <a:off x="5600700" y="2476500"/>
            <a:ext cx="228600" cy="1066800"/>
          </a:xfrm>
          <a:prstGeom prst="rightBrace">
            <a:avLst>
              <a:gd name="adj1" fmla="val 6770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81000" y="3352800"/>
            <a:ext cx="8382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1" dirty="0" smtClean="0"/>
              <a:t>Certificates</a:t>
            </a:r>
            <a:endParaRPr lang="en-US" sz="24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convince you that optimal value is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¸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k, I can find x such that </a:t>
            </a:r>
            <a:r>
              <a:rPr kumimoji="0" lang="en-US" sz="240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400" strike="noStrike" kern="120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¸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To convince you that optimal value is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</a:t>
            </a:r>
            <a:r>
              <a:rPr lang="en-US" sz="2400" dirty="0"/>
              <a:t>k, I can </a:t>
            </a:r>
            <a:r>
              <a:rPr lang="en-US" sz="2400" dirty="0" smtClean="0"/>
              <a:t>find a linear combination of the constraints which proves that </a:t>
            </a:r>
            <a:r>
              <a:rPr lang="en-US" sz="2400" dirty="0" err="1" smtClean="0">
                <a:latin typeface="Calibri"/>
              </a:rPr>
              <a:t>c</a:t>
            </a:r>
            <a:r>
              <a:rPr lang="en-US" sz="2400" baseline="30000" dirty="0" err="1" smtClean="0">
                <a:latin typeface="Calibri"/>
              </a:rPr>
              <a:t>T</a:t>
            </a:r>
            <a:r>
              <a:rPr lang="en-US" sz="2400" dirty="0" smtClean="0"/>
              <a:t> x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/>
              <a:t> k.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/>
              <a:t>Theorem:</a:t>
            </a:r>
            <a:r>
              <a:rPr lang="en-US" sz="2800" dirty="0" smtClean="0"/>
              <a:t> Such certificates always exists.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/>
              <a:t>Proof:</a:t>
            </a:r>
            <a:r>
              <a:rPr lang="en-US" sz="2800" dirty="0" smtClean="0"/>
              <a:t> Later in the course!</a:t>
            </a:r>
            <a:endParaRPr lang="en-US" sz="2800" b="1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5900" y="3067050"/>
            <a:ext cx="3319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This is the objective function!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Linear Program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General definition</a:t>
            </a:r>
          </a:p>
          <a:p>
            <a:pPr lvl="1"/>
            <a:r>
              <a:rPr lang="en-US" dirty="0" smtClean="0"/>
              <a:t>Parameters: c, 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smtClean="0">
                <a:latin typeface="Calibri"/>
              </a:rPr>
              <a:t>a</a:t>
            </a:r>
            <a:r>
              <a:rPr lang="en-US" baseline="-25000" dirty="0" smtClean="0">
                <a:latin typeface="Calibri"/>
              </a:rPr>
              <a:t>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55000" dirty="0" smtClean="0">
                <a:latin typeface="Calibri"/>
              </a:rPr>
              <a:t>n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b</a:t>
            </a:r>
            <a:r>
              <a:rPr lang="en-US" baseline="-5000" dirty="0" smtClean="0">
                <a:latin typeface="Calibri"/>
              </a:rPr>
              <a:t>1</a:t>
            </a:r>
            <a:r>
              <a:rPr lang="en-US" dirty="0" smtClean="0"/>
              <a:t>,…,</a:t>
            </a:r>
            <a:r>
              <a:rPr lang="en-US" dirty="0" smtClean="0">
                <a:latin typeface="Calibri"/>
              </a:rPr>
              <a:t>b</a:t>
            </a:r>
            <a:r>
              <a:rPr lang="en-US" baseline="-5000" dirty="0" smtClean="0">
                <a:latin typeface="Calibri"/>
              </a:rPr>
              <a:t>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</a:p>
          <a:p>
            <a:pPr lvl="1"/>
            <a:r>
              <a:rPr lang="en-US" dirty="0" smtClean="0"/>
              <a:t>Variables: 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>
                <a:latin typeface="Calibri"/>
              </a:rPr>
              <a:t>n</a:t>
            </a:r>
          </a:p>
          <a:p>
            <a:endParaRPr lang="en-US" dirty="0" smtClean="0"/>
          </a:p>
          <a:p>
            <a:endParaRPr lang="en-US" baseline="30000" dirty="0">
              <a:latin typeface="Calibri"/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Terminology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Feasible point</a:t>
            </a:r>
            <a:r>
              <a:rPr lang="en-US" sz="2400" dirty="0" smtClean="0">
                <a:solidFill>
                  <a:srgbClr val="0070C0"/>
                </a:solidFill>
              </a:rPr>
              <a:t>: any x satisfying constraints</a:t>
            </a: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Optimal point</a:t>
            </a:r>
            <a:r>
              <a:rPr lang="en-US" sz="2400" dirty="0" smtClean="0">
                <a:solidFill>
                  <a:srgbClr val="0070C0"/>
                </a:solidFill>
              </a:rPr>
              <a:t>: any feasible x that minimizes obj. </a:t>
            </a:r>
            <a:r>
              <a:rPr lang="en-US" sz="2400" dirty="0" err="1" smtClean="0">
                <a:solidFill>
                  <a:srgbClr val="0070C0"/>
                </a:solidFill>
              </a:rPr>
              <a:t>func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0070C0"/>
                </a:solidFill>
              </a:rPr>
              <a:t>Optimal value</a:t>
            </a:r>
            <a:r>
              <a:rPr lang="en-US" sz="2400" dirty="0" smtClean="0">
                <a:solidFill>
                  <a:srgbClr val="0070C0"/>
                </a:solidFill>
              </a:rPr>
              <a:t>: value of obj. </a:t>
            </a:r>
            <a:r>
              <a:rPr lang="en-US" sz="2400" dirty="0" err="1" smtClean="0">
                <a:solidFill>
                  <a:srgbClr val="0070C0"/>
                </a:solidFill>
              </a:rPr>
              <a:t>func</a:t>
            </a:r>
            <a:r>
              <a:rPr lang="en-US" sz="2400" dirty="0" smtClean="0">
                <a:solidFill>
                  <a:srgbClr val="0070C0"/>
                </a:solidFill>
              </a:rPr>
              <a:t> for any optimal point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7" name="Picture 6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616024" y="2971800"/>
            <a:ext cx="3693411" cy="692515"/>
          </a:xfrm>
          <a:prstGeom prst="rect">
            <a:avLst/>
          </a:prstGeom>
          <a:noFill/>
          <a:ln/>
          <a:effectLst/>
        </p:spPr>
      </p:pic>
      <p:sp>
        <p:nvSpPr>
          <p:cNvPr id="19" name="Content Placeholder 11"/>
          <p:cNvSpPr txBox="1">
            <a:spLocks/>
          </p:cNvSpPr>
          <p:nvPr/>
        </p:nvSpPr>
        <p:spPr>
          <a:xfrm>
            <a:off x="533400" y="3962400"/>
            <a:ext cx="8229600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76800" y="2895600"/>
            <a:ext cx="2147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Objective function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400" y="3276600"/>
            <a:ext cx="1385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Constraints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1"/>
          <p:cNvSpPr txBox="1">
            <a:spLocks/>
          </p:cNvSpPr>
          <p:nvPr/>
        </p:nvSpPr>
        <p:spPr>
          <a:xfrm>
            <a:off x="533400" y="3962400"/>
            <a:ext cx="8229600" cy="2666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Matrix form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Parameters: c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600" baseline="55000" dirty="0" smtClean="0"/>
              <a:t>n</a:t>
            </a:r>
            <a:r>
              <a:rPr lang="en-US" sz="2600" dirty="0" smtClean="0"/>
              <a:t>, A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600" baseline="30000" dirty="0" smtClean="0">
                <a:latin typeface="Calibri"/>
              </a:rPr>
              <a:t>m</a:t>
            </a:r>
            <a:r>
              <a:rPr lang="en-US" sz="2600" baseline="30000" dirty="0" smtClean="0">
                <a:latin typeface="cmsy10"/>
              </a:rPr>
              <a:t>£</a:t>
            </a:r>
            <a:r>
              <a:rPr lang="en-US" sz="2600" baseline="30000" dirty="0" smtClean="0"/>
              <a:t>n</a:t>
            </a:r>
            <a:r>
              <a:rPr lang="en-US" sz="2600" dirty="0" smtClean="0"/>
              <a:t>, b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600" baseline="30000" dirty="0" smtClean="0">
                <a:latin typeface="Calibri"/>
              </a:rPr>
              <a:t>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 smtClean="0"/>
              <a:t>Variables: x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800" dirty="0" smtClean="0">
                <a:latin typeface="msbm10"/>
              </a:rPr>
              <a:t>R</a:t>
            </a:r>
            <a:r>
              <a:rPr lang="en-US" sz="2600" baseline="30000" dirty="0" smtClean="0"/>
              <a:t>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562414" y="4648200"/>
            <a:ext cx="1667028" cy="666504"/>
          </a:xfrm>
          <a:prstGeom prst="rect">
            <a:avLst/>
          </a:prstGeom>
          <a:noFill/>
          <a:ln/>
          <a:effectLst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Linear Program</a:t>
            </a:r>
            <a:endParaRPr lang="en-US" dirty="0"/>
          </a:p>
        </p:txBody>
      </p:sp>
      <p:sp>
        <p:nvSpPr>
          <p:cNvPr id="21" name="Content Placeholder 1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General definition</a:t>
            </a:r>
          </a:p>
          <a:p>
            <a:pPr lvl="1"/>
            <a:r>
              <a:rPr lang="en-US" dirty="0" smtClean="0"/>
              <a:t>Parameters: c, </a:t>
            </a: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 smtClean="0"/>
              <a:t>,…,</a:t>
            </a:r>
            <a:r>
              <a:rPr lang="en-US" dirty="0"/>
              <a:t>a</a:t>
            </a:r>
            <a:r>
              <a:rPr lang="en-US" baseline="-25000" dirty="0"/>
              <a:t>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55000" dirty="0"/>
              <a:t>n</a:t>
            </a:r>
            <a:r>
              <a:rPr lang="en-US" dirty="0" smtClean="0"/>
              <a:t>, </a:t>
            </a:r>
            <a:r>
              <a:rPr lang="en-US" dirty="0"/>
              <a:t>b</a:t>
            </a:r>
            <a:r>
              <a:rPr lang="en-US" baseline="-5000" dirty="0"/>
              <a:t>1</a:t>
            </a:r>
            <a:r>
              <a:rPr lang="en-US" dirty="0" smtClean="0"/>
              <a:t>,…,</a:t>
            </a:r>
            <a:r>
              <a:rPr lang="en-US" dirty="0"/>
              <a:t>b</a:t>
            </a:r>
            <a:r>
              <a:rPr lang="en-US" baseline="-5000" dirty="0"/>
              <a:t>m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</a:p>
          <a:p>
            <a:pPr lvl="1"/>
            <a:r>
              <a:rPr lang="en-US" dirty="0" smtClean="0"/>
              <a:t>Variables: x</a:t>
            </a:r>
            <a:r>
              <a:rPr lang="en-US" dirty="0" smtClean="0">
                <a:latin typeface="cmsy10"/>
              </a:rPr>
              <a:t>2</a:t>
            </a:r>
            <a:r>
              <a:rPr lang="en-US" dirty="0" smtClean="0">
                <a:latin typeface="msbm10"/>
              </a:rPr>
              <a:t>R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pic>
        <p:nvPicPr>
          <p:cNvPr id="8" name="Picture 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616439" y="2971800"/>
            <a:ext cx="3692581" cy="692359"/>
          </a:xfrm>
          <a:prstGeom prst="rect">
            <a:avLst/>
          </a:prstGeom>
          <a:noFill/>
          <a:ln/>
          <a:effectLst/>
        </p:spPr>
      </p:pic>
      <p:sp>
        <p:nvSpPr>
          <p:cNvPr id="24" name="Content Placeholder 11"/>
          <p:cNvSpPr txBox="1">
            <a:spLocks/>
          </p:cNvSpPr>
          <p:nvPr/>
        </p:nvSpPr>
        <p:spPr>
          <a:xfrm>
            <a:off x="533400" y="3962400"/>
            <a:ext cx="8229600" cy="266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LP Manipulations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“max” instead of “min”</a:t>
            </a:r>
          </a:p>
          <a:p>
            <a:pPr lvl="1">
              <a:buNone/>
            </a:pPr>
            <a:r>
              <a:rPr lang="en-US" dirty="0" smtClean="0"/>
              <a:t>max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smtClean="0"/>
              <a:t> x     </a:t>
            </a:r>
            <a:r>
              <a:rPr lang="en-US" dirty="0" smtClean="0">
                <a:latin typeface="cmsy10"/>
              </a:rPr>
              <a:t>´</a:t>
            </a:r>
            <a:r>
              <a:rPr lang="en-US" dirty="0" smtClean="0"/>
              <a:t>    min –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smtClean="0"/>
              <a:t> x</a:t>
            </a:r>
          </a:p>
          <a:p>
            <a:endParaRPr lang="en-US" sz="1800" dirty="0" smtClean="0"/>
          </a:p>
          <a:p>
            <a:r>
              <a:rPr lang="en-US" dirty="0" smtClean="0"/>
              <a:t> “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” instead of “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”</a:t>
            </a:r>
            <a:endParaRPr lang="en-US" dirty="0" smtClean="0">
              <a:latin typeface="cmsy10"/>
            </a:endParaRPr>
          </a:p>
          <a:p>
            <a:pPr lvl="1">
              <a:buNone/>
            </a:pPr>
            <a:r>
              <a:rPr lang="en-US" dirty="0" err="1" smtClean="0">
                <a:latin typeface="Calibri"/>
              </a:rPr>
              <a:t>a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b   </a:t>
            </a:r>
            <a:r>
              <a:rPr lang="en-US" dirty="0" smtClean="0">
                <a:latin typeface="cmsy10"/>
              </a:rPr>
              <a:t>,</a:t>
            </a:r>
            <a:r>
              <a:rPr lang="en-US" dirty="0" smtClean="0"/>
              <a:t>   -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-b</a:t>
            </a:r>
          </a:p>
          <a:p>
            <a:endParaRPr lang="en-US" sz="1600" dirty="0" smtClean="0"/>
          </a:p>
          <a:p>
            <a:r>
              <a:rPr lang="en-US" dirty="0" smtClean="0"/>
              <a:t>“=” instead of “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”</a:t>
            </a:r>
            <a:endParaRPr lang="en-US" dirty="0" smtClean="0">
              <a:latin typeface="cmsy10"/>
            </a:endParaRPr>
          </a:p>
          <a:p>
            <a:pPr lvl="1">
              <a:buNone/>
            </a:pPr>
            <a:r>
              <a:rPr lang="en-US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=b      </a:t>
            </a:r>
            <a:r>
              <a:rPr lang="en-US" dirty="0" smtClean="0">
                <a:latin typeface="cmsy10"/>
              </a:rPr>
              <a:t>,   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b  and  </a:t>
            </a:r>
            <a:r>
              <a:rPr lang="en-US" dirty="0" err="1" smtClean="0">
                <a:latin typeface="Calibri"/>
              </a:rPr>
              <a:t>a</a:t>
            </a:r>
            <a:r>
              <a:rPr lang="en-US" baseline="30000" dirty="0" err="1" smtClean="0">
                <a:latin typeface="Calibri"/>
              </a:rPr>
              <a:t>T</a:t>
            </a:r>
            <a:r>
              <a:rPr lang="en-US" dirty="0" err="1" smtClean="0">
                <a:latin typeface="Calibri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b</a:t>
            </a:r>
          </a:p>
          <a:p>
            <a:endParaRPr lang="en-US" sz="1600" dirty="0" smtClean="0"/>
          </a:p>
          <a:p>
            <a:r>
              <a:rPr lang="en-US" b="1" dirty="0" smtClean="0"/>
              <a:t>Note:</a:t>
            </a:r>
            <a:r>
              <a:rPr lang="en-US" dirty="0" smtClean="0"/>
              <a:t> “&lt;“ and “&gt;” are not allowed in constraints</a:t>
            </a:r>
            <a:br>
              <a:rPr lang="en-US" dirty="0" smtClean="0"/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Because we want the feasible region to be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closed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in the topological sense.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msy10"/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687711" y="358606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35511" y="4648200"/>
            <a:ext cx="4789289" cy="466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4511" y="2214465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830711" y="183346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507111" y="3662265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3200" y="4419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6764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752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0480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51816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429000" y="2514600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29000" y="3581400"/>
            <a:ext cx="1228531" cy="1065245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212086" y="2690715"/>
            <a:ext cx="152400" cy="152400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26725" y="3964064"/>
            <a:ext cx="2144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Gradient of</a:t>
            </a:r>
            <a:br>
              <a:rPr lang="en-US" sz="2000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Objective Function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4648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03324" y="3505200"/>
            <a:ext cx="20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Feasible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791200" y="3733800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1"/>
          </p:cNvCxnSpPr>
          <p:nvPr/>
        </p:nvCxnSpPr>
        <p:spPr>
          <a:xfrm rot="10800000" flipV="1">
            <a:off x="5410200" y="1219200"/>
            <a:ext cx="1752600" cy="60736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988368"/>
            <a:ext cx="147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Constraint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1678633"/>
            <a:ext cx="1185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Optimal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point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 flipV="1">
            <a:off x="6400800" y="2094131"/>
            <a:ext cx="1066800" cy="64906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2D Example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29000" y="51054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429000" y="50292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429000" y="49530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429000" y="4876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81400" y="487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27445" y="4191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69342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0104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70866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1628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029200" y="206288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38318" y="198607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02326" y="1907438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268162" y="1848917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6773266" y="2886455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6857391" y="2891941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6923228" y="2906572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6996380" y="2913887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499201" y="5277307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5521147" y="519684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536997" y="513588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5565038" y="5043221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29671" y="2057400"/>
            <a:ext cx="2465423" cy="2084250"/>
          </a:xfrm>
          <a:prstGeom prst="rect">
            <a:avLst/>
          </a:prstGeom>
          <a:noFill/>
          <a:ln/>
          <a:effectLst/>
        </p:spPr>
      </p:pic>
      <p:sp>
        <p:nvSpPr>
          <p:cNvPr id="62" name="TextBox 61"/>
          <p:cNvSpPr txBox="1"/>
          <p:nvPr/>
        </p:nvSpPr>
        <p:spPr>
          <a:xfrm>
            <a:off x="1828800" y="5715000"/>
            <a:ext cx="5234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Unique optimal solution exists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791200" y="22860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(3,2)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62000" y="762000"/>
            <a:ext cx="2144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Objective Function</a:t>
            </a:r>
          </a:p>
        </p:txBody>
      </p:sp>
      <p:cxnSp>
        <p:nvCxnSpPr>
          <p:cNvPr id="59" name="Straight Arrow Connector 58"/>
          <p:cNvCxnSpPr>
            <a:stCxn id="54" idx="2"/>
            <a:endCxn id="60" idx="0"/>
          </p:cNvCxnSpPr>
          <p:nvPr/>
        </p:nvCxnSpPr>
        <p:spPr>
          <a:xfrm rot="5400000">
            <a:off x="1262341" y="1385670"/>
            <a:ext cx="795340" cy="34822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990600" y="1957450"/>
            <a:ext cx="990600" cy="381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687711" y="358606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35511" y="4648200"/>
            <a:ext cx="4789289" cy="466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4511" y="2214465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830711" y="183346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507111" y="3662265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3200" y="4419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6764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752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0480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51816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429000" y="2514600"/>
            <a:ext cx="2847817" cy="2136710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7817" h="2136710">
                <a:moveTo>
                  <a:pt x="7860" y="1239930"/>
                </a:moveTo>
                <a:lnTo>
                  <a:pt x="1980" y="2136710"/>
                </a:lnTo>
                <a:lnTo>
                  <a:pt x="2427940" y="2127379"/>
                </a:lnTo>
                <a:lnTo>
                  <a:pt x="2847817" y="261257"/>
                </a:lnTo>
                <a:lnTo>
                  <a:pt x="1233621" y="0"/>
                </a:lnTo>
                <a:lnTo>
                  <a:pt x="0" y="1231231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896377" y="3656823"/>
            <a:ext cx="1522446" cy="457200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4648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05600" y="3581400"/>
            <a:ext cx="20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Feasible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rot="10800000" flipV="1">
            <a:off x="5486400" y="3812233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1"/>
          </p:cNvCxnSpPr>
          <p:nvPr/>
        </p:nvCxnSpPr>
        <p:spPr>
          <a:xfrm rot="10800000" flipV="1">
            <a:off x="5410200" y="1219200"/>
            <a:ext cx="1752600" cy="60736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988368"/>
            <a:ext cx="147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Constraint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1678633"/>
            <a:ext cx="1185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Optimal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points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rot="10800000" flipV="1">
            <a:off x="5410200" y="2094132"/>
            <a:ext cx="2057400" cy="49666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2D Example</a:t>
            </a:r>
            <a:endParaRPr lang="en-US" sz="5400" dirty="0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29000" y="51054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429000" y="50292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429000" y="49530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429000" y="4876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81400" y="487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27445" y="4191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69342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0104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70866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1628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029200" y="206288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38318" y="198607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02326" y="1907438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268162" y="1848917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6773266" y="2886455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6857391" y="2891941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6923228" y="2906572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6996380" y="2913887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499201" y="5277307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5521147" y="519684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536997" y="513588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5565038" y="5043221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29393" y="2004950"/>
            <a:ext cx="2465977" cy="2135044"/>
          </a:xfrm>
          <a:prstGeom prst="rect">
            <a:avLst/>
          </a:prstGeom>
          <a:noFill/>
          <a:ln/>
          <a:effectLst/>
        </p:spPr>
      </p:pic>
      <p:sp>
        <p:nvSpPr>
          <p:cNvPr id="54" name="TextBox 53"/>
          <p:cNvSpPr txBox="1"/>
          <p:nvPr/>
        </p:nvSpPr>
        <p:spPr>
          <a:xfrm>
            <a:off x="2438400" y="5475982"/>
            <a:ext cx="40977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Optimal solutions exist: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Infinitely many!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60" name="Straight Connector 59"/>
          <p:cNvCxnSpPr>
            <a:stCxn id="14" idx="4"/>
            <a:endCxn id="14" idx="3"/>
          </p:cNvCxnSpPr>
          <p:nvPr/>
        </p:nvCxnSpPr>
        <p:spPr>
          <a:xfrm>
            <a:off x="4662622" y="2514600"/>
            <a:ext cx="1614195" cy="26125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10100" y="3810000"/>
            <a:ext cx="2144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Gradient of</a:t>
            </a:r>
            <a:br>
              <a:rPr lang="en-US" sz="2000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Objective Function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2000" y="762000"/>
            <a:ext cx="2144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Objective Function</a:t>
            </a:r>
          </a:p>
        </p:txBody>
      </p:sp>
      <p:cxnSp>
        <p:nvCxnSpPr>
          <p:cNvPr id="64" name="Straight Arrow Connector 63"/>
          <p:cNvCxnSpPr>
            <a:stCxn id="62" idx="2"/>
            <a:endCxn id="65" idx="0"/>
          </p:cNvCxnSpPr>
          <p:nvPr/>
        </p:nvCxnSpPr>
        <p:spPr>
          <a:xfrm rot="5400000">
            <a:off x="1360066" y="1478445"/>
            <a:ext cx="790390" cy="15772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90600" y="1952500"/>
            <a:ext cx="1371600" cy="381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1687711" y="358606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35511" y="4648200"/>
            <a:ext cx="4789289" cy="466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54511" y="2214465"/>
            <a:ext cx="4800600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830711" y="183346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4507111" y="3662265"/>
            <a:ext cx="2971800" cy="685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3200" y="4419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6764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752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3048000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libri"/>
              </a:rPr>
              <a:t>6x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61944" y="510540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4x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 10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19400" y="4648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27124" y="3352800"/>
            <a:ext cx="2064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Feasible region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is empty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5707925" y="3812233"/>
            <a:ext cx="1219200" cy="152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1"/>
          </p:cNvCxnSpPr>
          <p:nvPr/>
        </p:nvCxnSpPr>
        <p:spPr>
          <a:xfrm rot="10800000" flipV="1">
            <a:off x="5410200" y="1219200"/>
            <a:ext cx="1752600" cy="607367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62800" y="988368"/>
            <a:ext cx="147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Constraint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2D Example</a:t>
            </a:r>
            <a:endParaRPr lang="en-US" sz="4000" dirty="0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29000" y="51054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429000" y="50292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429000" y="49530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429000" y="4876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81400" y="487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27445" y="4191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69342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0104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70866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1628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00600" y="206288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909718" y="198607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973726" y="1907438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039562" y="1848917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V="1">
            <a:off x="6773266" y="2886455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V="1">
            <a:off x="6857391" y="2891941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 flipV="1">
            <a:off x="6923228" y="2906572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6996380" y="2913887"/>
            <a:ext cx="196901" cy="1109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680176" y="5315407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V="1">
            <a:off x="5702122" y="523494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V="1">
            <a:off x="5717972" y="517398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6200000" flipV="1">
            <a:off x="5746013" y="5081321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29393" y="2057400"/>
            <a:ext cx="2465977" cy="2084718"/>
          </a:xfrm>
          <a:prstGeom prst="rect">
            <a:avLst/>
          </a:prstGeom>
          <a:noFill/>
          <a:ln/>
          <a:effectLst/>
        </p:spPr>
      </p:pic>
      <p:sp>
        <p:nvSpPr>
          <p:cNvPr id="49" name="TextBox 48"/>
          <p:cNvSpPr txBox="1"/>
          <p:nvPr/>
        </p:nvSpPr>
        <p:spPr>
          <a:xfrm>
            <a:off x="1794785" y="5334000"/>
            <a:ext cx="52418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Infeasible</a:t>
            </a: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No feasible solutions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(so certainly no optimal solutions either)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3429000" y="3581400"/>
            <a:ext cx="1228531" cy="1065245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26725" y="3964064"/>
            <a:ext cx="2144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Gradient of</a:t>
            </a:r>
            <a:br>
              <a:rPr lang="en-US" sz="2000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Objective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3429001" y="342900"/>
            <a:ext cx="5686424" cy="4308409"/>
          </a:xfrm>
          <a:custGeom>
            <a:avLst/>
            <a:gdLst>
              <a:gd name="connsiteX0" fmla="*/ 9330 w 2855167"/>
              <a:gd name="connsiteY0" fmla="*/ 1212979 h 2136710"/>
              <a:gd name="connsiteX1" fmla="*/ 9330 w 2855167"/>
              <a:gd name="connsiteY1" fmla="*/ 2136710 h 2136710"/>
              <a:gd name="connsiteX2" fmla="*/ 2435290 w 2855167"/>
              <a:gd name="connsiteY2" fmla="*/ 2127379 h 2136710"/>
              <a:gd name="connsiteX3" fmla="*/ 2855167 w 2855167"/>
              <a:gd name="connsiteY3" fmla="*/ 261257 h 2136710"/>
              <a:gd name="connsiteX4" fmla="*/ 1240971 w 2855167"/>
              <a:gd name="connsiteY4" fmla="*/ 0 h 2136710"/>
              <a:gd name="connsiteX5" fmla="*/ 0 w 2855167"/>
              <a:gd name="connsiteY5" fmla="*/ 1268963 h 2136710"/>
              <a:gd name="connsiteX0" fmla="*/ 1980 w 2847817"/>
              <a:gd name="connsiteY0" fmla="*/ 1212979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510 w 2847817"/>
              <a:gd name="connsiteY0" fmla="*/ 12044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152910 w 2847817"/>
              <a:gd name="connsiteY0" fmla="*/ 1280603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2847817"/>
              <a:gd name="connsiteY0" fmla="*/ 1239930 h 2136710"/>
              <a:gd name="connsiteX1" fmla="*/ 1980 w 2847817"/>
              <a:gd name="connsiteY1" fmla="*/ 2136710 h 2136710"/>
              <a:gd name="connsiteX2" fmla="*/ 2427940 w 2847817"/>
              <a:gd name="connsiteY2" fmla="*/ 2127379 h 2136710"/>
              <a:gd name="connsiteX3" fmla="*/ 2847817 w 2847817"/>
              <a:gd name="connsiteY3" fmla="*/ 261257 h 2136710"/>
              <a:gd name="connsiteX4" fmla="*/ 1233621 w 2847817"/>
              <a:gd name="connsiteY4" fmla="*/ 0 h 2136710"/>
              <a:gd name="connsiteX5" fmla="*/ 0 w 2847817"/>
              <a:gd name="connsiteY5" fmla="*/ 1231231 h 2136710"/>
              <a:gd name="connsiteX0" fmla="*/ 7860 w 4905217"/>
              <a:gd name="connsiteY0" fmla="*/ 2121673 h 3018453"/>
              <a:gd name="connsiteX1" fmla="*/ 1980 w 4905217"/>
              <a:gd name="connsiteY1" fmla="*/ 3018453 h 3018453"/>
              <a:gd name="connsiteX2" fmla="*/ 2427940 w 4905217"/>
              <a:gd name="connsiteY2" fmla="*/ 3009122 h 3018453"/>
              <a:gd name="connsiteX3" fmla="*/ 4905217 w 4905217"/>
              <a:gd name="connsiteY3" fmla="*/ 0 h 3018453"/>
              <a:gd name="connsiteX4" fmla="*/ 1233621 w 4905217"/>
              <a:gd name="connsiteY4" fmla="*/ 881743 h 3018453"/>
              <a:gd name="connsiteX5" fmla="*/ 0 w 4905217"/>
              <a:gd name="connsiteY5" fmla="*/ 2112974 h 3018453"/>
              <a:gd name="connsiteX0" fmla="*/ 7860 w 4905217"/>
              <a:gd name="connsiteY0" fmla="*/ 2121673 h 3018453"/>
              <a:gd name="connsiteX1" fmla="*/ 1980 w 4905217"/>
              <a:gd name="connsiteY1" fmla="*/ 3018453 h 3018453"/>
              <a:gd name="connsiteX2" fmla="*/ 2427940 w 4905217"/>
              <a:gd name="connsiteY2" fmla="*/ 3009122 h 3018453"/>
              <a:gd name="connsiteX3" fmla="*/ 4905217 w 4905217"/>
              <a:gd name="connsiteY3" fmla="*/ 0 h 3018453"/>
              <a:gd name="connsiteX4" fmla="*/ 2071821 w 4905217"/>
              <a:gd name="connsiteY4" fmla="*/ 43543 h 3018453"/>
              <a:gd name="connsiteX5" fmla="*/ 0 w 4905217"/>
              <a:gd name="connsiteY5" fmla="*/ 2112974 h 3018453"/>
              <a:gd name="connsiteX0" fmla="*/ 7860 w 4905217"/>
              <a:gd name="connsiteY0" fmla="*/ 2121673 h 3018453"/>
              <a:gd name="connsiteX1" fmla="*/ 1980 w 4905217"/>
              <a:gd name="connsiteY1" fmla="*/ 3018453 h 3018453"/>
              <a:gd name="connsiteX2" fmla="*/ 4332940 w 4905217"/>
              <a:gd name="connsiteY2" fmla="*/ 3009122 h 3018453"/>
              <a:gd name="connsiteX3" fmla="*/ 4905217 w 4905217"/>
              <a:gd name="connsiteY3" fmla="*/ 0 h 3018453"/>
              <a:gd name="connsiteX4" fmla="*/ 2071821 w 4905217"/>
              <a:gd name="connsiteY4" fmla="*/ 43543 h 3018453"/>
              <a:gd name="connsiteX5" fmla="*/ 0 w 4905217"/>
              <a:gd name="connsiteY5" fmla="*/ 2112974 h 3018453"/>
              <a:gd name="connsiteX0" fmla="*/ 7860 w 4371817"/>
              <a:gd name="connsiteY0" fmla="*/ 2121673 h 3018453"/>
              <a:gd name="connsiteX1" fmla="*/ 1980 w 4371817"/>
              <a:gd name="connsiteY1" fmla="*/ 3018453 h 3018453"/>
              <a:gd name="connsiteX2" fmla="*/ 4332940 w 4371817"/>
              <a:gd name="connsiteY2" fmla="*/ 3009122 h 3018453"/>
              <a:gd name="connsiteX3" fmla="*/ 4371817 w 4371817"/>
              <a:gd name="connsiteY3" fmla="*/ 0 h 3018453"/>
              <a:gd name="connsiteX4" fmla="*/ 2071821 w 4371817"/>
              <a:gd name="connsiteY4" fmla="*/ 43543 h 3018453"/>
              <a:gd name="connsiteX5" fmla="*/ 0 w 4371817"/>
              <a:gd name="connsiteY5" fmla="*/ 2112974 h 3018453"/>
              <a:gd name="connsiteX0" fmla="*/ 7860 w 5675692"/>
              <a:gd name="connsiteY0" fmla="*/ 2875517 h 3772297"/>
              <a:gd name="connsiteX1" fmla="*/ 1980 w 5675692"/>
              <a:gd name="connsiteY1" fmla="*/ 3772297 h 3772297"/>
              <a:gd name="connsiteX2" fmla="*/ 4332940 w 5675692"/>
              <a:gd name="connsiteY2" fmla="*/ 3762966 h 3772297"/>
              <a:gd name="connsiteX3" fmla="*/ 5675692 w 5675692"/>
              <a:gd name="connsiteY3" fmla="*/ 0 h 3772297"/>
              <a:gd name="connsiteX4" fmla="*/ 2071821 w 5675692"/>
              <a:gd name="connsiteY4" fmla="*/ 797387 h 3772297"/>
              <a:gd name="connsiteX5" fmla="*/ 0 w 5675692"/>
              <a:gd name="connsiteY5" fmla="*/ 2866818 h 3772297"/>
              <a:gd name="connsiteX0" fmla="*/ 7860 w 5723628"/>
              <a:gd name="connsiteY0" fmla="*/ 2875517 h 3772297"/>
              <a:gd name="connsiteX1" fmla="*/ 1980 w 5723628"/>
              <a:gd name="connsiteY1" fmla="*/ 3772297 h 3772297"/>
              <a:gd name="connsiteX2" fmla="*/ 4332940 w 5723628"/>
              <a:gd name="connsiteY2" fmla="*/ 3762966 h 3772297"/>
              <a:gd name="connsiteX3" fmla="*/ 5723628 w 5723628"/>
              <a:gd name="connsiteY3" fmla="*/ 3740952 h 3772297"/>
              <a:gd name="connsiteX4" fmla="*/ 5675692 w 5723628"/>
              <a:gd name="connsiteY4" fmla="*/ 0 h 3772297"/>
              <a:gd name="connsiteX5" fmla="*/ 2071821 w 5723628"/>
              <a:gd name="connsiteY5" fmla="*/ 797387 h 3772297"/>
              <a:gd name="connsiteX6" fmla="*/ 0 w 5723628"/>
              <a:gd name="connsiteY6" fmla="*/ 2866818 h 3772297"/>
              <a:gd name="connsiteX0" fmla="*/ 7860 w 5723628"/>
              <a:gd name="connsiteY0" fmla="*/ 2875517 h 3772297"/>
              <a:gd name="connsiteX1" fmla="*/ 1980 w 5723628"/>
              <a:gd name="connsiteY1" fmla="*/ 3772297 h 3772297"/>
              <a:gd name="connsiteX2" fmla="*/ 4332940 w 5723628"/>
              <a:gd name="connsiteY2" fmla="*/ 3762966 h 3772297"/>
              <a:gd name="connsiteX3" fmla="*/ 5723628 w 5723628"/>
              <a:gd name="connsiteY3" fmla="*/ 3740952 h 3772297"/>
              <a:gd name="connsiteX4" fmla="*/ 5675692 w 5723628"/>
              <a:gd name="connsiteY4" fmla="*/ 0 h 3772297"/>
              <a:gd name="connsiteX5" fmla="*/ 2838806 w 5723628"/>
              <a:gd name="connsiteY5" fmla="*/ 43543 h 3772297"/>
              <a:gd name="connsiteX6" fmla="*/ 0 w 5723628"/>
              <a:gd name="connsiteY6" fmla="*/ 2866818 h 3772297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753890 h 4650670"/>
              <a:gd name="connsiteX1" fmla="*/ 1980 w 5723628"/>
              <a:gd name="connsiteY1" fmla="*/ 4650670 h 4650670"/>
              <a:gd name="connsiteX2" fmla="*/ 4332940 w 5723628"/>
              <a:gd name="connsiteY2" fmla="*/ 4641339 h 4650670"/>
              <a:gd name="connsiteX3" fmla="*/ 5723628 w 5723628"/>
              <a:gd name="connsiteY3" fmla="*/ 4619325 h 4650670"/>
              <a:gd name="connsiteX4" fmla="*/ 5675692 w 5723628"/>
              <a:gd name="connsiteY4" fmla="*/ 878373 h 4650670"/>
              <a:gd name="connsiteX5" fmla="*/ 3825339 w 5723628"/>
              <a:gd name="connsiteY5" fmla="*/ 388374 h 4650670"/>
              <a:gd name="connsiteX6" fmla="*/ 2838806 w 5723628"/>
              <a:gd name="connsiteY6" fmla="*/ 921916 h 4650670"/>
              <a:gd name="connsiteX7" fmla="*/ 0 w 5723628"/>
              <a:gd name="connsiteY7" fmla="*/ 3745191 h 4650670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3825339 w 5723628"/>
              <a:gd name="connsiteY5" fmla="*/ 0 h 4262296"/>
              <a:gd name="connsiteX6" fmla="*/ 2838806 w 5723628"/>
              <a:gd name="connsiteY6" fmla="*/ 533542 h 4262296"/>
              <a:gd name="connsiteX7" fmla="*/ 0 w 5723628"/>
              <a:gd name="connsiteY7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4352641 w 5723628"/>
              <a:gd name="connsiteY5" fmla="*/ 697306 h 4262296"/>
              <a:gd name="connsiteX6" fmla="*/ 3825339 w 5723628"/>
              <a:gd name="connsiteY6" fmla="*/ 0 h 4262296"/>
              <a:gd name="connsiteX7" fmla="*/ 2838806 w 5723628"/>
              <a:gd name="connsiteY7" fmla="*/ 533542 h 4262296"/>
              <a:gd name="connsiteX8" fmla="*/ 0 w 5723628"/>
              <a:gd name="connsiteY8" fmla="*/ 3356817 h 4262296"/>
              <a:gd name="connsiteX0" fmla="*/ 7860 w 5723628"/>
              <a:gd name="connsiteY0" fmla="*/ 3365516 h 4262296"/>
              <a:gd name="connsiteX1" fmla="*/ 1980 w 5723628"/>
              <a:gd name="connsiteY1" fmla="*/ 4262296 h 4262296"/>
              <a:gd name="connsiteX2" fmla="*/ 4332940 w 5723628"/>
              <a:gd name="connsiteY2" fmla="*/ 4252965 h 4262296"/>
              <a:gd name="connsiteX3" fmla="*/ 5723628 w 5723628"/>
              <a:gd name="connsiteY3" fmla="*/ 4230951 h 4262296"/>
              <a:gd name="connsiteX4" fmla="*/ 5675692 w 5723628"/>
              <a:gd name="connsiteY4" fmla="*/ 489999 h 4262296"/>
              <a:gd name="connsiteX5" fmla="*/ 5042928 w 5723628"/>
              <a:gd name="connsiteY5" fmla="*/ 113077 h 4262296"/>
              <a:gd name="connsiteX6" fmla="*/ 4352641 w 5723628"/>
              <a:gd name="connsiteY6" fmla="*/ 697306 h 4262296"/>
              <a:gd name="connsiteX7" fmla="*/ 3825339 w 5723628"/>
              <a:gd name="connsiteY7" fmla="*/ 0 h 4262296"/>
              <a:gd name="connsiteX8" fmla="*/ 2838806 w 5723628"/>
              <a:gd name="connsiteY8" fmla="*/ 533542 h 4262296"/>
              <a:gd name="connsiteX9" fmla="*/ 0 w 5723628"/>
              <a:gd name="connsiteY9" fmla="*/ 3356817 h 426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23628" h="4262296">
                <a:moveTo>
                  <a:pt x="7860" y="3365516"/>
                </a:moveTo>
                <a:lnTo>
                  <a:pt x="1980" y="4262296"/>
                </a:lnTo>
                <a:lnTo>
                  <a:pt x="4332940" y="4252965"/>
                </a:lnTo>
                <a:lnTo>
                  <a:pt x="5723628" y="4230951"/>
                </a:lnTo>
                <a:lnTo>
                  <a:pt x="5675692" y="489999"/>
                </a:lnTo>
                <a:lnTo>
                  <a:pt x="5042928" y="113077"/>
                </a:lnTo>
                <a:lnTo>
                  <a:pt x="4352641" y="697306"/>
                </a:lnTo>
                <a:lnTo>
                  <a:pt x="3825339" y="0"/>
                </a:lnTo>
                <a:lnTo>
                  <a:pt x="2838806" y="533542"/>
                </a:lnTo>
                <a:lnTo>
                  <a:pt x="0" y="3356817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687711" y="3586065"/>
            <a:ext cx="3505200" cy="1588"/>
          </a:xfrm>
          <a:prstGeom prst="line">
            <a:avLst/>
          </a:prstGeom>
          <a:ln w="127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135511" y="4648200"/>
            <a:ext cx="4789289" cy="466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2830711" y="1833465"/>
            <a:ext cx="2514600" cy="2514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3200" y="44196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endParaRPr lang="en-US" baseline="-25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167640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>
                <a:latin typeface="Calibri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2600" y="1752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-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·</a:t>
            </a:r>
            <a:r>
              <a:rPr lang="en-US" dirty="0" smtClean="0"/>
              <a:t> 1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29000" y="3581400"/>
            <a:ext cx="1228531" cy="1065245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9400" y="464820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5105400"/>
            <a:ext cx="20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Feasible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rot="5400000" flipH="1" flipV="1">
            <a:off x="6916919" y="4249919"/>
            <a:ext cx="1447800" cy="2631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191000" y="1676400"/>
            <a:ext cx="762000" cy="5334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67000" y="1219200"/>
            <a:ext cx="147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Constraint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2D Example</a:t>
            </a:r>
            <a:endParaRPr lang="en-US" sz="4000" dirty="0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29000" y="51054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3429000" y="50292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429000" y="49530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429000" y="4876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81400" y="4876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81800" y="4114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msy10"/>
              </a:rPr>
              <a:t>¸</a:t>
            </a:r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69342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0104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70866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162800" y="4495800"/>
            <a:ext cx="15240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029200" y="206288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138318" y="1986076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02326" y="1907438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268162" y="1848917"/>
            <a:ext cx="288950" cy="707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56735" y="2057400"/>
            <a:ext cx="2211294" cy="1322201"/>
          </a:xfrm>
          <a:prstGeom prst="rect">
            <a:avLst/>
          </a:prstGeom>
          <a:noFill/>
          <a:ln/>
          <a:effectLst/>
        </p:spPr>
      </p:pic>
      <p:sp>
        <p:nvSpPr>
          <p:cNvPr id="64" name="TextBox 63"/>
          <p:cNvSpPr txBox="1"/>
          <p:nvPr/>
        </p:nvSpPr>
        <p:spPr>
          <a:xfrm>
            <a:off x="742090" y="5335250"/>
            <a:ext cx="72589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Unbounded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Feasible solutions, but no optimal solution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(Informally, “optimal value = </a:t>
            </a:r>
            <a:r>
              <a:rPr lang="en-US" sz="2400" dirty="0" smtClean="0">
                <a:solidFill>
                  <a:srgbClr val="0070C0"/>
                </a:solidFill>
                <a:latin typeface="cmsy10"/>
              </a:rPr>
              <a:t>1”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38600" y="3711714"/>
            <a:ext cx="2144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7030A0"/>
                </a:solidFill>
              </a:rPr>
              <a:t>Gradient of</a:t>
            </a:r>
            <a:br>
              <a:rPr lang="en-US" sz="2000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Objective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  <p:tag name="DEFAULTDISPLAYSOURCE" val="\documentclass{article}&#10;\usepackage[texpoint]{nickstyle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-2 x_1 + x_2}&#10;&amp; x_2 - x_1 &amp;\leq 1 \\&#10;&amp; x_1 &amp;\geq 0 \\&#10;&amp; x_2&amp;\geq 0 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145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\min \sum_{i=1}^n (a x_i + b - y_i)^2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749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&#10;{\sum_{i=1}^n e_i}&#10;&amp; e_i &amp;\geq a x_i + b - y_i  &amp;\forall i \\&#10;&amp; e_i &amp;\geq -(a x_i + b - y_i)  &amp;\forall i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1"/>
  <p:tag name="PICTUREFILESIZE" val="224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&#10;{e}&#10;&amp; e &amp;\geq w \\&#10;&amp; e &amp;\geq -w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7"/>
  <p:tag name="PICTUREFILESIZE" val="80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\abs{ w 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3"/>
  <p:tag name="PICTUREFILESIZE" val="17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$ \min \sum_{i=1}^n \abs{ a x_i + b - y_i } 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9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x_e }&#10;&amp; \smallsum{e \text{ incident to } v}{} ~x_e &amp;\leq 1 &amp;\forall v \in V \\&#10;&amp; x_e &amp; \geq 0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0"/>
  <p:tag name="PICTUREFILESIZE" val="217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e \in E}{} ~x_e }&#10;&amp; \smallsum{e \text{ incident to } v}{} ~x_e &amp;\leq 1 &amp;\forall v \in V \\&#10;&amp; x_e &amp; \in \set{0,1} &amp;\forall e \in E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8"/>
  <p:tag name="PICTUREFILESIZE" val="2321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v \in V}{} ~x_v }&#10;&amp; x_u + x_v &amp;\leq 1 &amp;\forall \set{u,v} \in E \\&#10;&amp; x_v &amp; \in \set{0,1} &amp;\forall v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8"/>
  <p:tag name="PICTUREFILESIZE" val="2128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v \in V}{} ~x_v }&#10;&amp; x_u + x_v &amp;\leq 1 &amp;\forall \set{u,v} \in E \\&#10;&amp; x_v &amp; \geq 0 &amp;\forall v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0"/>
  <p:tag name="PICTUREFILESIZE" val="19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v \in V}{} ~x_v }&#10;&amp; x_u + x_v &amp;\leq 1 &amp;\forall \set{u,v} \in E \\&#10;&amp; x_v &amp; \in \set{0,1} &amp;\forall v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78"/>
  <p:tag name="PICTUREFILESIZE" val="2128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&#10;{\smallsum{v \in V}{} ~x_v }&#10;&amp; x_u + x_v &amp;\leq 1 &amp;\forall \set{u,v} \in E \\&#10;&amp; x_v &amp; \geq 0 &amp;\forall v \in V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0"/>
  <p:tag name="PICTUREFILESIZE" val="196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-7x_1 + 14x_2}&#10;&amp;-x_1 + x_2 &amp;\leq 1 \\&#10;&amp;x_1 + 6x_2 &amp;\leq 15 \\&#10;&amp;4x_1 - x_2 &amp;\leq 10 \\&#10;&amp;x &amp;\geq 0 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205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_i \transpose x &amp;\leq b_i &amp;\forall i = 1, \ldots, m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084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 x &amp;\leq b &amp;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5"/>
  <p:tag name="PICTUREFILESIZE" val="64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in}{c \transpose x}&#10;&amp;a_i \transpose x &amp;\leq b_i &amp;\forall i = 1, \ldots, m&#10;\end{LPmi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108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x_1 + x_2}&#10;&amp; x_2 - x_1 &amp;\leq 1 \\&#10;&amp; x_1 + 6x_2 &amp;\leq 15 \\&#10;&amp; 4x_1 - x_2 &amp;\leq 10 \\&#10;&amp; x_1 &amp;\geq 0 \\&#10;&amp; x_2&amp;\geq 0 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232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x_1/6 + x_2}&#10;&amp; x_2 - x_1 &amp;\leq 1 \\&#10;&amp; x_1 + 6x_2 &amp;\leq 15 \\&#10;&amp; 4x_1 - x_2 &amp;\leq 10 \\&#10;&amp; x_1 &amp;\geq 0 \\&#10;&amp; x_2&amp;\geq 0 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243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x_1 + x_2}&#10;&amp; x_2 - x_1 &amp;\geq 1 \\&#10;&amp; x_1 + 6x_2 &amp;\leq 15 \\&#10;&amp; 4x_1 - x_2 &amp;\geq 10 \\&#10;&amp; x_1 &amp;\geq 0 \\&#10;&amp; x_2&amp;\geq 0 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23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[texpoint]{nickstyle}&#10;\begin{document}&#10;\begin{LPmax}{x_1 + x_2}&#10;&amp; x_2 - x_1 &amp;\leq 1 \\&#10;&amp; x_1 &amp;\geq 0 \\&#10;&amp; x_2&amp;\geq 0 &#10;\end{LPmax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7"/>
  <p:tag name="PICTUREFILESIZE" val="139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1769</Words>
  <Application>Microsoft Office PowerPoint</Application>
  <PresentationFormat>On-screen Show (4:3)</PresentationFormat>
  <Paragraphs>287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CMR10</vt:lpstr>
      <vt:lpstr>CMMI10</vt:lpstr>
      <vt:lpstr>CMSY10ORIG</vt:lpstr>
      <vt:lpstr>CMSS8</vt:lpstr>
      <vt:lpstr>CMMI7</vt:lpstr>
      <vt:lpstr>CMEX10</vt:lpstr>
      <vt:lpstr>CMR7</vt:lpstr>
      <vt:lpstr>MSBM10</vt:lpstr>
      <vt:lpstr>CMSY7</vt:lpstr>
      <vt:lpstr>CMMI5</vt:lpstr>
      <vt:lpstr>cmsy10</vt:lpstr>
      <vt:lpstr>Symbol</vt:lpstr>
      <vt:lpstr>Gill Sans MT Condensed</vt:lpstr>
      <vt:lpstr>Office Theme</vt:lpstr>
      <vt:lpstr>C&amp;O 355 Mathematical Programming Fall 2010 Lecture 2</vt:lpstr>
      <vt:lpstr>Outline</vt:lpstr>
      <vt:lpstr>Linear Program</vt:lpstr>
      <vt:lpstr>Linear Program</vt:lpstr>
      <vt:lpstr>Simple LP Manipulations</vt:lpstr>
      <vt:lpstr>2D Example</vt:lpstr>
      <vt:lpstr>2D Example</vt:lpstr>
      <vt:lpstr>2D Example</vt:lpstr>
      <vt:lpstr>2D Example</vt:lpstr>
      <vt:lpstr>2D Example</vt:lpstr>
      <vt:lpstr>“Fundamental Theorem” of LP</vt:lpstr>
      <vt:lpstr>Example: Linear regression</vt:lpstr>
      <vt:lpstr>Example: Bipartite Matching</vt:lpstr>
      <vt:lpstr>Example: Bipartite Matching</vt:lpstr>
      <vt:lpstr>Example: Bipartite Matching</vt:lpstr>
      <vt:lpstr>Example: Independent Set (a.k.a., Stable Set, or Coclique, or Anti-Clique)</vt:lpstr>
      <vt:lpstr>Example: Independent Set</vt:lpstr>
      <vt:lpstr>Example: Independent Set</vt:lpstr>
      <vt:lpstr>Where are optimal solutions?</vt:lpstr>
      <vt:lpstr>Where are optimal solutions?</vt:lpstr>
      <vt:lpstr>Where are optimal solutions?</vt:lpstr>
      <vt:lpstr>DUALITY The Deepest Idea In This Class</vt:lpstr>
      <vt:lpstr>Duality</vt:lpstr>
      <vt:lpstr>Duality: Proving optimality</vt:lpstr>
      <vt:lpstr>Duality: Proving optimality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</dc:creator>
  <cp:lastModifiedBy>Nick</cp:lastModifiedBy>
  <cp:revision>114</cp:revision>
  <dcterms:created xsi:type="dcterms:W3CDTF">2009-09-16T13:05:29Z</dcterms:created>
  <dcterms:modified xsi:type="dcterms:W3CDTF">2010-12-08T18:43:07Z</dcterms:modified>
</cp:coreProperties>
</file>