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sldIdLst>
    <p:sldId id="481" r:id="rId2"/>
    <p:sldId id="414" r:id="rId3"/>
    <p:sldId id="417" r:id="rId4"/>
    <p:sldId id="453" r:id="rId5"/>
    <p:sldId id="454" r:id="rId6"/>
    <p:sldId id="455" r:id="rId7"/>
    <p:sldId id="456" r:id="rId8"/>
    <p:sldId id="457" r:id="rId9"/>
    <p:sldId id="434" r:id="rId10"/>
    <p:sldId id="458" r:id="rId11"/>
    <p:sldId id="476" r:id="rId12"/>
    <p:sldId id="477" r:id="rId13"/>
    <p:sldId id="482" r:id="rId14"/>
    <p:sldId id="483" r:id="rId15"/>
    <p:sldId id="496" r:id="rId16"/>
    <p:sldId id="494" r:id="rId17"/>
    <p:sldId id="485" r:id="rId18"/>
    <p:sldId id="486" r:id="rId19"/>
    <p:sldId id="487" r:id="rId20"/>
    <p:sldId id="489" r:id="rId21"/>
    <p:sldId id="490" r:id="rId22"/>
    <p:sldId id="495" r:id="rId23"/>
  </p:sldIdLst>
  <p:sldSz cx="9144000" cy="6858000" type="screen4x3"/>
  <p:notesSz cx="6858000" cy="9144000"/>
  <p:embeddedFontLst>
    <p:embeddedFont>
      <p:font typeface="Calibri" pitchFamily="34" charset="0"/>
      <p:regular r:id="rId25"/>
      <p:bold r:id="rId26"/>
      <p:italic r:id="rId27"/>
      <p:boldItalic r:id="rId28"/>
    </p:embeddedFont>
    <p:embeddedFont>
      <p:font typeface="CMR10" pitchFamily="34" charset="0"/>
      <p:regular r:id="rId29"/>
    </p:embeddedFont>
    <p:embeddedFont>
      <p:font typeface="CMMI10" pitchFamily="34" charset="0"/>
      <p:regular r:id="rId30"/>
    </p:embeddedFont>
    <p:embeddedFont>
      <p:font typeface="CMSY10ORIG" pitchFamily="34" charset="0"/>
      <p:regular r:id="rId31"/>
    </p:embeddedFont>
    <p:embeddedFont>
      <p:font typeface="CMSS8" pitchFamily="34" charset="0"/>
      <p:regular r:id="rId32"/>
    </p:embeddedFont>
    <p:embeddedFont>
      <p:font typeface="CMMI7" pitchFamily="34" charset="0"/>
      <p:regular r:id="rId33"/>
    </p:embeddedFont>
    <p:embeddedFont>
      <p:font typeface="CMEX10" pitchFamily="34" charset="0"/>
      <p:regular r:id="rId34"/>
    </p:embeddedFont>
    <p:embeddedFont>
      <p:font typeface="CMR7" pitchFamily="34" charset="0"/>
      <p:regular r:id="rId35"/>
    </p:embeddedFont>
    <p:embeddedFont>
      <p:font typeface="MSBM10" pitchFamily="34" charset="0"/>
      <p:regular r:id="rId36"/>
    </p:embeddedFont>
    <p:embeddedFont>
      <p:font typeface="CMSY7" pitchFamily="34" charset="0"/>
      <p:regular r:id="rId37"/>
    </p:embeddedFont>
    <p:embeddedFont>
      <p:font typeface="CMMI5" pitchFamily="34" charset="0"/>
      <p:regular r:id="rId38"/>
    </p:embeddedFont>
    <p:embeddedFont>
      <p:font typeface="cmsy10" pitchFamily="34" charset="0"/>
      <p:regular r:id="rId39"/>
    </p:embeddedFont>
    <p:embeddedFont>
      <p:font typeface="msam10" pitchFamily="34" charset="0"/>
      <p:regular r:id="rId40"/>
    </p:embeddedFont>
  </p:embeddedFontLst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3300"/>
    <a:srgbClr val="3333FF"/>
    <a:srgbClr val="C6E6A2"/>
    <a:srgbClr val="AFDC7E"/>
    <a:srgbClr val="FF6D6D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0" autoAdjust="0"/>
    <p:restoredTop sz="97933" autoAdjust="0"/>
  </p:normalViewPr>
  <p:slideViewPr>
    <p:cSldViewPr snapToGrid="0">
      <p:cViewPr varScale="1">
        <p:scale>
          <a:sx n="77" d="100"/>
          <a:sy n="77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9" Type="http://schemas.openxmlformats.org/officeDocument/2006/relationships/font" Target="fonts/font15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41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font" Target="fonts/font13.fntdata"/><Relationship Id="rId40" Type="http://schemas.openxmlformats.org/officeDocument/2006/relationships/font" Target="fonts/font16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font" Target="fonts/font11.fntdata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8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11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dirty="0" smtClean="0"/>
              <a:t>Lecture 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285135" y="5933903"/>
            <a:ext cx="8495071" cy="77581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6032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Dual of Bipartite Matching LP</a:t>
            </a:r>
            <a:endParaRPr lang="en-US" sz="3600" dirty="0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20506" y="589940"/>
            <a:ext cx="8626849" cy="530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dual LP?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37"/>
          <p:cNvGrpSpPr/>
          <p:nvPr/>
        </p:nvGrpSpPr>
        <p:grpSpPr bwMode="auto">
          <a:xfrm>
            <a:off x="769178" y="1083556"/>
            <a:ext cx="6143847" cy="1207810"/>
            <a:chOff x="395261" y="4937800"/>
            <a:chExt cx="6143847" cy="1207810"/>
          </a:xfrm>
        </p:grpSpPr>
        <p:pic>
          <p:nvPicPr>
            <p:cNvPr id="36" name="Picture 3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800219" y="4937800"/>
              <a:ext cx="4738889" cy="120781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32" name="TextBox 31"/>
            <p:cNvSpPr txBox="1"/>
            <p:nvPr/>
          </p:nvSpPr>
          <p:spPr bwMode="auto">
            <a:xfrm>
              <a:off x="395261" y="5166403"/>
              <a:ext cx="13227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(LP-Dual)</a:t>
              </a:r>
              <a:endParaRPr lang="en-US" sz="2400" dirty="0"/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>
          <a:xfrm>
            <a:off x="320506" y="2379411"/>
            <a:ext cx="8626849" cy="943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Note that any optimal solution must satisfy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v</a:t>
            </a:r>
            <a:r>
              <a:rPr lang="en-US" sz="11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1200" dirty="0" smtClean="0"/>
              <a:t> </a:t>
            </a:r>
            <a:r>
              <a:rPr lang="en-US" sz="2400" dirty="0" smtClean="0"/>
              <a:t>1 </a:t>
            </a:r>
            <a:r>
              <a:rPr lang="en-US" sz="11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V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Suppose we impose integrality constraints: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7" name="Group 46"/>
          <p:cNvGrpSpPr/>
          <p:nvPr/>
        </p:nvGrpSpPr>
        <p:grpSpPr bwMode="auto">
          <a:xfrm>
            <a:off x="616285" y="3354803"/>
            <a:ext cx="6695428" cy="1236785"/>
            <a:chOff x="631227" y="3413795"/>
            <a:chExt cx="6695428" cy="1236785"/>
          </a:xfrm>
        </p:grpSpPr>
        <p:pic>
          <p:nvPicPr>
            <p:cNvPr id="45" name="Picture 44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 cstate="print"/>
            <a:stretch>
              <a:fillRect/>
            </a:stretch>
          </p:blipFill>
          <p:spPr bwMode="auto">
            <a:xfrm>
              <a:off x="2015540" y="3413795"/>
              <a:ext cx="5311115" cy="123678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0" name="TextBox 19"/>
            <p:cNvSpPr txBox="1"/>
            <p:nvPr/>
          </p:nvSpPr>
          <p:spPr bwMode="auto">
            <a:xfrm>
              <a:off x="631227" y="3642400"/>
              <a:ext cx="12698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(IP-Dual)</a:t>
              </a:r>
              <a:endParaRPr lang="en-US" sz="2400" dirty="0"/>
            </a:p>
          </p:txBody>
        </p:sp>
      </p:grpSp>
      <p:sp>
        <p:nvSpPr>
          <p:cNvPr id="43" name="Content Placeholder 2"/>
          <p:cNvSpPr txBox="1">
            <a:spLocks/>
          </p:cNvSpPr>
          <p:nvPr/>
        </p:nvSpPr>
        <p:spPr>
          <a:xfrm>
            <a:off x="320506" y="4660494"/>
            <a:ext cx="8626849" cy="2197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Claim: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If y is feasible for IP-dual then C = { v :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4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=1 } is a vertex cover.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Furthermore, the objective value is |C|.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So IP-Dual is precisely the minimum vertex cover problem.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b="1" dirty="0" smtClean="0"/>
              <a:t>Theorem</a:t>
            </a:r>
            <a:r>
              <a:rPr lang="en-US" sz="2400" dirty="0" smtClean="0"/>
              <a:t>: Every optimal BFS of (LP-Dual) is an (IP-Dual) solution</a:t>
            </a:r>
            <a:br>
              <a:rPr lang="en-US" sz="2400" dirty="0" smtClean="0"/>
            </a:br>
            <a:r>
              <a:rPr lang="en-US" sz="2400" dirty="0" smtClean="0"/>
              <a:t>(in the case of bipartite graphs).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20506" y="108215"/>
            <a:ext cx="8430203" cy="6700625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Let G=(U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V, E) be a bipartite graph. Define A by</a:t>
            </a:r>
          </a:p>
          <a:p>
            <a:pPr lvl="0"/>
            <a:endParaRPr lang="en-US" sz="2400" baseline="-17000" dirty="0" smtClean="0"/>
          </a:p>
          <a:p>
            <a:pPr lvl="0">
              <a:buNone/>
            </a:pPr>
            <a:endParaRPr lang="en-US" sz="2000" dirty="0" smtClean="0"/>
          </a:p>
          <a:p>
            <a:endParaRPr lang="en-US" sz="1600" baseline="-17000" dirty="0" smtClean="0"/>
          </a:p>
          <a:p>
            <a:pPr lvl="0"/>
            <a:r>
              <a:rPr lang="en-US" sz="2400" b="1" dirty="0" smtClean="0"/>
              <a:t>Lemma:</a:t>
            </a:r>
            <a:r>
              <a:rPr lang="en-US" sz="2400" dirty="0" smtClean="0"/>
              <a:t> A is TUM.</a:t>
            </a:r>
          </a:p>
          <a:p>
            <a:pPr lvl="0"/>
            <a:r>
              <a:rPr lang="en-US" sz="2400" b="1" dirty="0" smtClean="0"/>
              <a:t>Claim:</a:t>
            </a:r>
            <a:r>
              <a:rPr lang="en-US" sz="2400" dirty="0" smtClean="0"/>
              <a:t> If A is TUM then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is TUM.</a:t>
            </a:r>
          </a:p>
          <a:p>
            <a:pPr lvl="0"/>
            <a:r>
              <a:rPr lang="en-US" sz="2400" b="1" dirty="0" smtClean="0"/>
              <a:t>Proof: </a:t>
            </a:r>
            <a:r>
              <a:rPr lang="en-US" sz="2400" dirty="0" smtClean="0"/>
              <a:t>Exercise?</a:t>
            </a:r>
          </a:p>
          <a:p>
            <a:pPr lvl="0"/>
            <a:r>
              <a:rPr lang="en-US" sz="2400" b="1" dirty="0" smtClean="0"/>
              <a:t>Corollary:</a:t>
            </a:r>
            <a:r>
              <a:rPr lang="en-US" sz="2400" dirty="0" smtClean="0"/>
              <a:t> Every </a:t>
            </a:r>
            <a:r>
              <a:rPr lang="en-US" sz="2400" b="1" dirty="0" smtClean="0">
                <a:solidFill>
                  <a:srgbClr val="FF0000"/>
                </a:solidFill>
              </a:rPr>
              <a:t>BFS</a:t>
            </a:r>
            <a:r>
              <a:rPr lang="en-US" sz="2400" dirty="0" smtClean="0"/>
              <a:t> of P = { x :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 </a:t>
            </a:r>
            <a:r>
              <a:rPr lang="en-US" sz="2400" dirty="0" smtClean="0"/>
              <a:t>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b="1" dirty="0" smtClean="0"/>
              <a:t>1</a:t>
            </a:r>
            <a:r>
              <a:rPr lang="en-US" sz="2400" dirty="0" smtClean="0"/>
              <a:t>, 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} is </a:t>
            </a:r>
            <a:r>
              <a:rPr lang="en-US" sz="2400" dirty="0" smtClean="0">
                <a:solidFill>
                  <a:srgbClr val="FF0000"/>
                </a:solidFill>
              </a:rPr>
              <a:t>integral</a:t>
            </a:r>
            <a:r>
              <a:rPr lang="en-US" sz="2400" dirty="0" smtClean="0"/>
              <a:t>.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en-US" sz="2400" dirty="0" smtClean="0"/>
              <a:t>But LP-Dual is</a:t>
            </a:r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So our Corollary implies every BFS of LP-dual is integral</a:t>
            </a:r>
          </a:p>
          <a:p>
            <a:pPr lvl="0"/>
            <a:r>
              <a:rPr lang="en-US" sz="2400" dirty="0" smtClean="0"/>
              <a:t>Every optimal solution must have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v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1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V</a:t>
            </a:r>
            <a:endParaRPr lang="en-US" sz="1800" dirty="0" smtClean="0"/>
          </a:p>
          <a:p>
            <a:pPr lvl="0">
              <a:buNone/>
            </a:pPr>
            <a:r>
              <a:rPr lang="en-US" sz="1800" dirty="0" smtClean="0">
                <a:latin typeface="cmsy10"/>
              </a:rPr>
              <a:t>	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every optimal BFS has y</a:t>
            </a:r>
            <a:r>
              <a:rPr lang="en-US" sz="2400" baseline="-250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{0,1}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v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V, and hence it is a feasible solution for IP-Dual.				      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5844" y="688262"/>
            <a:ext cx="1091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 err="1" smtClean="0"/>
              <a:t>A</a:t>
            </a:r>
            <a:r>
              <a:rPr lang="en-US" sz="3200" baseline="-17000" dirty="0" err="1" smtClean="0"/>
              <a:t>v,e</a:t>
            </a:r>
            <a:r>
              <a:rPr lang="en-US" sz="3200" dirty="0" smtClean="0"/>
              <a:t> = </a:t>
            </a:r>
            <a:endParaRPr lang="en-US" sz="2800" baseline="-17000" dirty="0" smtClean="0"/>
          </a:p>
        </p:txBody>
      </p:sp>
      <p:sp>
        <p:nvSpPr>
          <p:cNvPr id="16" name="Left Brace 15"/>
          <p:cNvSpPr/>
          <p:nvPr/>
        </p:nvSpPr>
        <p:spPr>
          <a:xfrm>
            <a:off x="2458064" y="639103"/>
            <a:ext cx="255639" cy="727586"/>
          </a:xfrm>
          <a:prstGeom prst="leftBrace">
            <a:avLst>
              <a:gd name="adj1" fmla="val 48958"/>
              <a:gd name="adj2" fmla="val 50000"/>
            </a:avLst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733367" y="521116"/>
            <a:ext cx="4917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/>
              <a:t>1   if vertex v is an endpoint of edge e</a:t>
            </a:r>
            <a:endParaRPr lang="en-US" sz="2400" baseline="-170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2733367" y="993064"/>
            <a:ext cx="1800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/>
              <a:t>0   otherwise</a:t>
            </a:r>
            <a:endParaRPr lang="en-US" sz="2400" baseline="-17000" dirty="0" smtClean="0"/>
          </a:p>
        </p:txBody>
      </p:sp>
      <p:pic>
        <p:nvPicPr>
          <p:cNvPr id="12" name="Picture 11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739573" y="3663122"/>
            <a:ext cx="4402698" cy="1122124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6429196" y="3663122"/>
            <a:ext cx="1990472" cy="1122269"/>
          </a:xfrm>
          <a:prstGeom prst="rect">
            <a:avLst/>
          </a:prstGeom>
          <a:noFill/>
          <a:ln/>
          <a:effectLst/>
        </p:spPr>
      </p:pic>
      <p:sp>
        <p:nvSpPr>
          <p:cNvPr id="21" name="TextBox 20"/>
          <p:cNvSpPr txBox="1"/>
          <p:nvPr/>
        </p:nvSpPr>
        <p:spPr>
          <a:xfrm>
            <a:off x="5633882" y="391323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=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</a:t>
            </a:r>
            <a:r>
              <a:rPr lang="en-US" dirty="0" err="1" smtClean="0"/>
              <a:t>Konig’s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519652" cy="5614587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Theorem </a:t>
            </a:r>
            <a:r>
              <a:rPr lang="en-US" sz="2400" dirty="0" smtClean="0"/>
              <a:t>(</a:t>
            </a:r>
            <a:r>
              <a:rPr lang="en-US" sz="2400" dirty="0" err="1" smtClean="0"/>
              <a:t>Konig’s</a:t>
            </a:r>
            <a:r>
              <a:rPr lang="en-US" sz="2400" dirty="0" smtClean="0"/>
              <a:t> Theorem): If G is bipartite then there exists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a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b="1" dirty="0" smtClean="0"/>
              <a:t>Proof:</a:t>
            </a:r>
          </a:p>
          <a:p>
            <a:pPr>
              <a:buNone/>
            </a:pPr>
            <a:r>
              <a:rPr lang="en-US" sz="2400" dirty="0" smtClean="0"/>
              <a:t>	Let x be an optimal BFS for (LP).</a:t>
            </a:r>
          </a:p>
          <a:p>
            <a:pPr>
              <a:buNone/>
            </a:pPr>
            <a:r>
              <a:rPr lang="en-US" sz="2400" dirty="0" smtClean="0"/>
              <a:t>	Let y be an optimal BFS for (LP-Dual).</a:t>
            </a:r>
          </a:p>
          <a:p>
            <a:pPr>
              <a:buNone/>
            </a:pPr>
            <a:r>
              <a:rPr lang="en-US" sz="2400" dirty="0" smtClean="0"/>
              <a:t>	Let M = { e :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e</a:t>
            </a:r>
            <a:r>
              <a:rPr lang="en-US" sz="2400" dirty="0" smtClean="0">
                <a:latin typeface="Calibri"/>
              </a:rPr>
              <a:t>=1</a:t>
            </a:r>
            <a:r>
              <a:rPr lang="en-US" sz="2400" dirty="0" smtClean="0"/>
              <a:t> }.</a:t>
            </a:r>
          </a:p>
          <a:p>
            <a:pPr>
              <a:buNone/>
            </a:pPr>
            <a:r>
              <a:rPr lang="en-US" sz="2400" dirty="0" smtClean="0"/>
              <a:t>	M is a matching with |M| = objective value of x.	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(By earlier theorem)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None/>
            </a:pPr>
            <a:r>
              <a:rPr lang="en-US" sz="2400" dirty="0" smtClean="0"/>
              <a:t>	Let C = { v :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v</a:t>
            </a:r>
            <a:r>
              <a:rPr lang="en-US" sz="2400" dirty="0" smtClean="0"/>
              <a:t> = 1 }.</a:t>
            </a:r>
          </a:p>
          <a:p>
            <a:pPr>
              <a:buNone/>
            </a:pPr>
            <a:r>
              <a:rPr lang="en-US" sz="2400" spc="-20" dirty="0" smtClean="0"/>
              <a:t>	C is a vertex cover with |C| = objective value of y.  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</a:rPr>
              <a:t>(By earlier theorem)</a:t>
            </a:r>
          </a:p>
          <a:p>
            <a:pPr>
              <a:buNone/>
            </a:pPr>
            <a:r>
              <a:rPr lang="en-US" sz="2400" dirty="0" smtClean="0"/>
              <a:t>	By Strong LP Duality:</a:t>
            </a:r>
          </a:p>
          <a:p>
            <a:pPr>
              <a:buNone/>
            </a:pPr>
            <a:r>
              <a:rPr lang="en-US" sz="2400" dirty="0" smtClean="0"/>
              <a:t>	|M| = LP optimal value = LP-Dual optimal value = |C|. 	        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9275"/>
            <a:ext cx="8229600" cy="922946"/>
          </a:xfrm>
        </p:spPr>
        <p:txBody>
          <a:bodyPr>
            <a:normAutofit/>
          </a:bodyPr>
          <a:lstStyle/>
          <a:p>
            <a:r>
              <a:rPr lang="en-CA" dirty="0" smtClean="0"/>
              <a:t>Beyond Bipartite Graphs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3159"/>
            <a:ext cx="8229600" cy="583160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Given a bipartite graph, we can efficiently find a minimum-size vertex cover. Just compute a BFS of</a:t>
            </a:r>
          </a:p>
          <a:p>
            <a:pPr lvl="1"/>
            <a:endParaRPr lang="en-CA" sz="2400" dirty="0" smtClean="0"/>
          </a:p>
          <a:p>
            <a:pPr lvl="1"/>
            <a:endParaRPr lang="en-CA" sz="2400" dirty="0" smtClean="0"/>
          </a:p>
          <a:p>
            <a:endParaRPr lang="en-CA" dirty="0" smtClean="0"/>
          </a:p>
          <a:p>
            <a:r>
              <a:rPr lang="en-CA" sz="2800" dirty="0" smtClean="0"/>
              <a:t>For non-bipartite graphs, this doesn’t work:</a:t>
            </a:r>
          </a:p>
          <a:p>
            <a:pPr lvl="1"/>
            <a:endParaRPr lang="en-CA" sz="2400" dirty="0" smtClean="0"/>
          </a:p>
          <a:p>
            <a:pPr lvl="1"/>
            <a:endParaRPr lang="en-CA" sz="2400" dirty="0" smtClean="0"/>
          </a:p>
          <a:p>
            <a:pPr lvl="1"/>
            <a:endParaRPr lang="en-CA" sz="1600" dirty="0" smtClean="0"/>
          </a:p>
          <a:p>
            <a:pPr lvl="1"/>
            <a:r>
              <a:rPr lang="en-CA" sz="2400" dirty="0" smtClean="0"/>
              <a:t>Setting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 =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b</a:t>
            </a:r>
            <a:r>
              <a:rPr lang="en-CA" sz="2400" dirty="0" smtClean="0"/>
              <a:t> =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c</a:t>
            </a:r>
            <a:r>
              <a:rPr lang="en-CA" sz="2400" dirty="0" smtClean="0"/>
              <a:t> = 0.5 gives a feasible solution to</a:t>
            </a:r>
            <a:br>
              <a:rPr lang="en-CA" sz="2400" dirty="0" smtClean="0"/>
            </a:br>
            <a:r>
              <a:rPr lang="en-CA" sz="2400" dirty="0" smtClean="0"/>
              <a:t>LP-Dual with objective value 1.5</a:t>
            </a:r>
          </a:p>
          <a:p>
            <a:pPr lvl="1"/>
            <a:r>
              <a:rPr lang="en-CA" sz="2400" dirty="0" smtClean="0"/>
              <a:t>So optimal BFS has value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 1.5.</a:t>
            </a:r>
            <a:br>
              <a:rPr lang="en-CA" sz="2400" dirty="0" smtClean="0"/>
            </a:br>
            <a:r>
              <a:rPr lang="en-CA" sz="2400" dirty="0" smtClean="0"/>
              <a:t>But no vertex cover has size &lt; 2.</a:t>
            </a:r>
            <a:endParaRPr lang="en-CA" dirty="0"/>
          </a:p>
        </p:txBody>
      </p:sp>
      <p:grpSp>
        <p:nvGrpSpPr>
          <p:cNvPr id="4" name="Group 3"/>
          <p:cNvGrpSpPr/>
          <p:nvPr/>
        </p:nvGrpSpPr>
        <p:grpSpPr bwMode="auto">
          <a:xfrm>
            <a:off x="783033" y="1797281"/>
            <a:ext cx="6143847" cy="1207810"/>
            <a:chOff x="395261" y="4937800"/>
            <a:chExt cx="6143847" cy="1207810"/>
          </a:xfrm>
        </p:grpSpPr>
        <p:pic>
          <p:nvPicPr>
            <p:cNvPr id="5" name="Picture 4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800219" y="4937800"/>
              <a:ext cx="4738889" cy="120781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" name="TextBox 5"/>
            <p:cNvSpPr txBox="1"/>
            <p:nvPr/>
          </p:nvSpPr>
          <p:spPr bwMode="auto">
            <a:xfrm>
              <a:off x="395261" y="5166403"/>
              <a:ext cx="13227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(LP-Dual)</a:t>
              </a:r>
              <a:endParaRPr lang="en-US" sz="2400" dirty="0"/>
            </a:p>
          </p:txBody>
        </p:sp>
      </p:grpSp>
      <p:sp>
        <p:nvSpPr>
          <p:cNvPr id="7" name="Oval 6"/>
          <p:cNvSpPr/>
          <p:nvPr/>
        </p:nvSpPr>
        <p:spPr>
          <a:xfrm>
            <a:off x="3338052" y="4465476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698955" y="3718224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138517" y="4612958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9" idx="6"/>
            <a:endCxn id="7" idx="3"/>
          </p:cNvCxnSpPr>
          <p:nvPr/>
        </p:nvCxnSpPr>
        <p:spPr>
          <a:xfrm flipV="1">
            <a:off x="2374491" y="4666892"/>
            <a:ext cx="998119" cy="640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  <a:endCxn id="8" idx="5"/>
          </p:cNvCxnSpPr>
          <p:nvPr/>
        </p:nvCxnSpPr>
        <p:spPr>
          <a:xfrm rot="16200000" flipV="1">
            <a:off x="2846294" y="3973717"/>
            <a:ext cx="580394" cy="4722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  <a:endCxn id="9" idx="7"/>
          </p:cNvCxnSpPr>
          <p:nvPr/>
        </p:nvCxnSpPr>
        <p:spPr>
          <a:xfrm rot="5400000">
            <a:off x="2172785" y="4086788"/>
            <a:ext cx="727876" cy="39358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77148" y="3857818"/>
            <a:ext cx="35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Maximum size of a matching = 1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7148" y="4183170"/>
            <a:ext cx="380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Minimum size of a vertex cover = 2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9275"/>
            <a:ext cx="8229600" cy="922946"/>
          </a:xfrm>
        </p:spPr>
        <p:txBody>
          <a:bodyPr>
            <a:normAutofit/>
          </a:bodyPr>
          <a:lstStyle/>
          <a:p>
            <a:r>
              <a:rPr lang="en-CA" dirty="0" smtClean="0"/>
              <a:t>Beyond Bipartite Graphs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86" y="763159"/>
            <a:ext cx="8936184" cy="592858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For non-bipartite graphs, this doesn’t work:</a:t>
            </a:r>
          </a:p>
          <a:p>
            <a:pPr lvl="1"/>
            <a:endParaRPr lang="en-CA" sz="2400" dirty="0" smtClean="0"/>
          </a:p>
          <a:p>
            <a:pPr lvl="1"/>
            <a:endParaRPr lang="en-CA" sz="2400" dirty="0" smtClean="0"/>
          </a:p>
          <a:p>
            <a:pPr lvl="1"/>
            <a:endParaRPr lang="en-CA" sz="1600" dirty="0" smtClean="0"/>
          </a:p>
          <a:p>
            <a:pPr lvl="1"/>
            <a:r>
              <a:rPr lang="en-CA" sz="2400" dirty="0" smtClean="0"/>
              <a:t>Setting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 =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b</a:t>
            </a:r>
            <a:r>
              <a:rPr lang="en-CA" sz="2400" dirty="0" smtClean="0"/>
              <a:t> =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c</a:t>
            </a:r>
            <a:r>
              <a:rPr lang="en-CA" sz="2400" dirty="0" smtClean="0"/>
              <a:t> = 0.5 gives a feasible solution to</a:t>
            </a:r>
            <a:br>
              <a:rPr lang="en-CA" sz="2400" dirty="0" smtClean="0"/>
            </a:br>
            <a:r>
              <a:rPr lang="en-CA" sz="2400" dirty="0" smtClean="0"/>
              <a:t>LP-Dual with objective value 1.5.</a:t>
            </a:r>
          </a:p>
          <a:p>
            <a:pPr lvl="1"/>
            <a:r>
              <a:rPr lang="en-CA" sz="2400" dirty="0" smtClean="0"/>
              <a:t>So optimal BFS has value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1.5. But no vertex cover has size &lt; 2.</a:t>
            </a:r>
          </a:p>
          <a:p>
            <a:r>
              <a:rPr lang="en-CA" sz="2800" b="1" dirty="0" smtClean="0"/>
              <a:t>Key point: </a:t>
            </a:r>
            <a:r>
              <a:rPr lang="en-CA" sz="2800" dirty="0" smtClean="0"/>
              <a:t>(IP) captures vertex cover problem,</a:t>
            </a:r>
            <a:br>
              <a:rPr lang="en-CA" sz="2800" dirty="0" smtClean="0"/>
            </a:br>
            <a:r>
              <a:rPr lang="en-CA" sz="2800" dirty="0" smtClean="0"/>
              <a:t>but (LP) does not. We have no efficient way to solve (IP).</a:t>
            </a:r>
          </a:p>
        </p:txBody>
      </p:sp>
      <p:sp>
        <p:nvSpPr>
          <p:cNvPr id="7" name="Oval 6"/>
          <p:cNvSpPr/>
          <p:nvPr/>
        </p:nvSpPr>
        <p:spPr>
          <a:xfrm>
            <a:off x="3338052" y="2054785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698955" y="130753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138517" y="22022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9" idx="6"/>
            <a:endCxn id="7" idx="3"/>
          </p:cNvCxnSpPr>
          <p:nvPr/>
        </p:nvCxnSpPr>
        <p:spPr>
          <a:xfrm flipV="1">
            <a:off x="2374491" y="2256201"/>
            <a:ext cx="998119" cy="640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  <a:endCxn id="8" idx="5"/>
          </p:cNvCxnSpPr>
          <p:nvPr/>
        </p:nvCxnSpPr>
        <p:spPr>
          <a:xfrm rot="16200000" flipV="1">
            <a:off x="2846294" y="1563026"/>
            <a:ext cx="580394" cy="4722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  <a:endCxn id="9" idx="7"/>
          </p:cNvCxnSpPr>
          <p:nvPr/>
        </p:nvCxnSpPr>
        <p:spPr>
          <a:xfrm rot="5400000">
            <a:off x="2172785" y="1676097"/>
            <a:ext cx="727876" cy="39358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77148" y="1447127"/>
            <a:ext cx="35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Maximum size of a matching = 1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7148" y="1772479"/>
            <a:ext cx="380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Minimum size of a vertex cover = 2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3" name="Picture 2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4960007" y="5295869"/>
            <a:ext cx="4060428" cy="1136510"/>
          </a:xfrm>
          <a:prstGeom prst="rect">
            <a:avLst/>
          </a:prstGeom>
          <a:noFill/>
          <a:ln/>
          <a:effectLst/>
        </p:spPr>
      </p:pic>
      <p:sp>
        <p:nvSpPr>
          <p:cNvPr id="18" name="TextBox 17"/>
          <p:cNvSpPr txBox="1"/>
          <p:nvPr/>
        </p:nvSpPr>
        <p:spPr bwMode="auto">
          <a:xfrm>
            <a:off x="6564497" y="4821479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(LP)</a:t>
            </a:r>
            <a:endParaRPr lang="en-US" sz="2400" dirty="0"/>
          </a:p>
        </p:txBody>
      </p:sp>
      <p:pic>
        <p:nvPicPr>
          <p:cNvPr id="22" name="Picture 21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57446" y="5291466"/>
            <a:ext cx="4079428" cy="1169219"/>
          </a:xfrm>
          <a:prstGeom prst="rect">
            <a:avLst/>
          </a:prstGeom>
          <a:noFill/>
          <a:ln/>
          <a:effectLst/>
        </p:spPr>
      </p:pic>
      <p:sp>
        <p:nvSpPr>
          <p:cNvPr id="21" name="TextBox 20"/>
          <p:cNvSpPr txBox="1"/>
          <p:nvPr/>
        </p:nvSpPr>
        <p:spPr bwMode="auto">
          <a:xfrm>
            <a:off x="2086739" y="4819085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(IP)</a:t>
            </a:r>
            <a:endParaRPr lang="en-US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9275"/>
            <a:ext cx="8229600" cy="922946"/>
          </a:xfrm>
        </p:spPr>
        <p:txBody>
          <a:bodyPr>
            <a:normAutofit/>
          </a:bodyPr>
          <a:lstStyle/>
          <a:p>
            <a:r>
              <a:rPr lang="en-CA" dirty="0" smtClean="0"/>
              <a:t>Beyond Bipartite Graphs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86" y="763159"/>
            <a:ext cx="8936184" cy="592858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For non-bipartite graphs, this doesn’t work:</a:t>
            </a:r>
          </a:p>
          <a:p>
            <a:pPr lvl="1"/>
            <a:endParaRPr lang="en-CA" sz="2400" dirty="0" smtClean="0"/>
          </a:p>
          <a:p>
            <a:pPr lvl="1"/>
            <a:endParaRPr lang="en-CA" sz="2400" dirty="0" smtClean="0"/>
          </a:p>
          <a:p>
            <a:pPr lvl="1"/>
            <a:endParaRPr lang="en-CA" sz="1600" dirty="0" smtClean="0"/>
          </a:p>
          <a:p>
            <a:r>
              <a:rPr lang="en-CA" sz="2800" b="1" dirty="0" smtClean="0"/>
              <a:t>Key </a:t>
            </a:r>
            <a:r>
              <a:rPr lang="en-CA" sz="2800" b="1" dirty="0" smtClean="0"/>
              <a:t>point: </a:t>
            </a:r>
            <a:r>
              <a:rPr lang="en-CA" sz="2800" dirty="0" smtClean="0"/>
              <a:t>(IP) captures vertex cover problem,</a:t>
            </a:r>
            <a:br>
              <a:rPr lang="en-CA" sz="2800" dirty="0" smtClean="0"/>
            </a:br>
            <a:r>
              <a:rPr lang="en-CA" sz="2800" dirty="0" smtClean="0"/>
              <a:t>but (LP) does not. We have no efficient way to solve (IP</a:t>
            </a:r>
            <a:r>
              <a:rPr lang="en-CA" sz="2800" dirty="0" smtClean="0"/>
              <a:t>).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dirty="0" smtClean="0"/>
          </a:p>
          <a:p>
            <a:r>
              <a:rPr lang="en-CA" sz="2800" dirty="0" smtClean="0"/>
              <a:t>What’s the problem?</a:t>
            </a:r>
            <a:r>
              <a:rPr lang="en-CA" sz="2800" dirty="0" smtClean="0"/>
              <a:t> The constraint matrix A is </a:t>
            </a:r>
            <a:r>
              <a:rPr lang="en-CA" sz="2800" b="1" dirty="0" smtClean="0"/>
              <a:t>not</a:t>
            </a:r>
            <a:r>
              <a:rPr lang="en-CA" sz="2800" dirty="0" smtClean="0"/>
              <a:t/>
            </a:r>
            <a:br>
              <a:rPr lang="en-CA" sz="2800" dirty="0" smtClean="0"/>
            </a:br>
            <a:r>
              <a:rPr lang="en-CA" sz="2800" dirty="0" smtClean="0"/>
              <a:t>totally </a:t>
            </a:r>
            <a:r>
              <a:rPr lang="en-CA" sz="2800" dirty="0" err="1" smtClean="0"/>
              <a:t>unimodular</a:t>
            </a:r>
            <a:r>
              <a:rPr lang="en-CA" sz="2800" dirty="0" smtClean="0"/>
              <a:t>:</a:t>
            </a:r>
            <a:endParaRPr lang="en-CA" sz="2800" dirty="0" smtClean="0"/>
          </a:p>
        </p:txBody>
      </p:sp>
      <p:sp>
        <p:nvSpPr>
          <p:cNvPr id="7" name="Oval 6"/>
          <p:cNvSpPr/>
          <p:nvPr/>
        </p:nvSpPr>
        <p:spPr>
          <a:xfrm>
            <a:off x="3338052" y="2054785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698955" y="130753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138517" y="22022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9" idx="6"/>
            <a:endCxn id="7" idx="3"/>
          </p:cNvCxnSpPr>
          <p:nvPr/>
        </p:nvCxnSpPr>
        <p:spPr>
          <a:xfrm flipV="1">
            <a:off x="2374491" y="2256201"/>
            <a:ext cx="998119" cy="640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  <a:endCxn id="8" idx="5"/>
          </p:cNvCxnSpPr>
          <p:nvPr/>
        </p:nvCxnSpPr>
        <p:spPr>
          <a:xfrm rot="16200000" flipV="1">
            <a:off x="2846294" y="1563026"/>
            <a:ext cx="580394" cy="4722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  <a:endCxn id="9" idx="7"/>
          </p:cNvCxnSpPr>
          <p:nvPr/>
        </p:nvCxnSpPr>
        <p:spPr>
          <a:xfrm rot="5400000">
            <a:off x="2172785" y="1676097"/>
            <a:ext cx="727876" cy="39358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77148" y="1447127"/>
            <a:ext cx="35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Maximum size of a matching = 1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7148" y="1772479"/>
            <a:ext cx="380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Minimum size of a vertex cover = 2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3" name="Picture 2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4960007" y="3738915"/>
            <a:ext cx="4060428" cy="1136510"/>
          </a:xfrm>
          <a:prstGeom prst="rect">
            <a:avLst/>
          </a:prstGeom>
          <a:noFill/>
          <a:ln/>
          <a:effectLst/>
        </p:spPr>
      </p:pic>
      <p:sp>
        <p:nvSpPr>
          <p:cNvPr id="18" name="TextBox 17"/>
          <p:cNvSpPr txBox="1"/>
          <p:nvPr/>
        </p:nvSpPr>
        <p:spPr bwMode="auto">
          <a:xfrm>
            <a:off x="6564497" y="3351024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(LP)</a:t>
            </a:r>
            <a:endParaRPr lang="en-US" sz="2400" dirty="0"/>
          </a:p>
        </p:txBody>
      </p:sp>
      <p:pic>
        <p:nvPicPr>
          <p:cNvPr id="22" name="Picture 21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57446" y="3734512"/>
            <a:ext cx="4079428" cy="1169219"/>
          </a:xfrm>
          <a:prstGeom prst="rect">
            <a:avLst/>
          </a:prstGeom>
          <a:noFill/>
          <a:ln/>
          <a:effectLst/>
        </p:spPr>
      </p:pic>
      <p:sp>
        <p:nvSpPr>
          <p:cNvPr id="21" name="TextBox 20"/>
          <p:cNvSpPr txBox="1"/>
          <p:nvPr/>
        </p:nvSpPr>
        <p:spPr bwMode="auto">
          <a:xfrm>
            <a:off x="2086739" y="3348630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(IP)</a:t>
            </a:r>
            <a:endParaRPr lang="en-US" sz="2400" dirty="0"/>
          </a:p>
        </p:txBody>
      </p:sp>
      <p:pic>
        <p:nvPicPr>
          <p:cNvPr id="19" name="Picture 18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3603899" y="5535140"/>
            <a:ext cx="4274184" cy="100158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52399" y="4793669"/>
            <a:ext cx="8728365" cy="98367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9275"/>
            <a:ext cx="8229600" cy="922946"/>
          </a:xfrm>
        </p:spPr>
        <p:txBody>
          <a:bodyPr>
            <a:normAutofit/>
          </a:bodyPr>
          <a:lstStyle/>
          <a:p>
            <a:r>
              <a:rPr lang="en-CA" dirty="0" smtClean="0"/>
              <a:t>Beyond Bipartite Graphs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86" y="763159"/>
            <a:ext cx="8936184" cy="592858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For non-bipartite graphs, this doesn’t work:</a:t>
            </a:r>
          </a:p>
          <a:p>
            <a:pPr lvl="1"/>
            <a:endParaRPr lang="en-CA" sz="2400" dirty="0" smtClean="0"/>
          </a:p>
          <a:p>
            <a:pPr lvl="1"/>
            <a:endParaRPr lang="en-CA" sz="2400" dirty="0" smtClean="0"/>
          </a:p>
          <a:p>
            <a:pPr lvl="1"/>
            <a:endParaRPr lang="en-CA" sz="1600" dirty="0" smtClean="0"/>
          </a:p>
          <a:p>
            <a:pPr lvl="1"/>
            <a:r>
              <a:rPr lang="en-CA" sz="2400" dirty="0" smtClean="0"/>
              <a:t>Setting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 =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b</a:t>
            </a:r>
            <a:r>
              <a:rPr lang="en-CA" sz="2400" dirty="0" smtClean="0"/>
              <a:t> =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c</a:t>
            </a:r>
            <a:r>
              <a:rPr lang="en-CA" sz="2400" dirty="0" smtClean="0"/>
              <a:t> = 0.5 gives a feasible solution to</a:t>
            </a:r>
            <a:br>
              <a:rPr lang="en-CA" sz="2400" dirty="0" smtClean="0"/>
            </a:br>
            <a:r>
              <a:rPr lang="en-CA" sz="2400" dirty="0" smtClean="0"/>
              <a:t>LP-Dual with objective value 1.5.</a:t>
            </a:r>
          </a:p>
          <a:p>
            <a:pPr lvl="1"/>
            <a:r>
              <a:rPr lang="en-CA" sz="2400" dirty="0" smtClean="0"/>
              <a:t>So optimal BFS has value </a:t>
            </a:r>
            <a:r>
              <a:rPr lang="en-CA" sz="2400" dirty="0" smtClean="0">
                <a:latin typeface="cmsy10"/>
              </a:rPr>
              <a:t>·</a:t>
            </a:r>
            <a:r>
              <a:rPr lang="en-CA" sz="2400" dirty="0" smtClean="0"/>
              <a:t>1.5. But no vertex cover has size &lt; 2.</a:t>
            </a:r>
          </a:p>
          <a:p>
            <a:r>
              <a:rPr lang="en-CA" sz="2800" b="1" dirty="0" smtClean="0"/>
              <a:t>Theorem:</a:t>
            </a:r>
            <a:r>
              <a:rPr lang="en-CA" sz="2800" dirty="0" smtClean="0"/>
              <a:t> There is </a:t>
            </a:r>
            <a:r>
              <a:rPr lang="en-CA" sz="2800" b="1" dirty="0" smtClean="0"/>
              <a:t>no</a:t>
            </a:r>
            <a:r>
              <a:rPr lang="en-CA" sz="2800" dirty="0" smtClean="0"/>
              <a:t> efficient algorithm to find a</a:t>
            </a:r>
            <a:br>
              <a:rPr lang="en-CA" sz="2800" dirty="0" smtClean="0"/>
            </a:br>
            <a:r>
              <a:rPr lang="en-CA" sz="2800" dirty="0" smtClean="0">
                <a:solidFill>
                  <a:srgbClr val="FF0000"/>
                </a:solidFill>
              </a:rPr>
              <a:t>min size vertex cover </a:t>
            </a:r>
            <a:r>
              <a:rPr lang="en-CA" sz="2800" dirty="0" smtClean="0"/>
              <a:t>in general graphs.	       </a:t>
            </a:r>
            <a:r>
              <a:rPr lang="en-CA" sz="1800" dirty="0" smtClean="0">
                <a:solidFill>
                  <a:schemeClr val="bg1">
                    <a:lumMod val="50000"/>
                  </a:schemeClr>
                </a:solidFill>
              </a:rPr>
              <a:t>(Assuming P</a:t>
            </a:r>
            <a:r>
              <a:rPr lang="en-CA" sz="1800" dirty="0" smtClean="0">
                <a:solidFill>
                  <a:schemeClr val="bg1">
                    <a:lumMod val="50000"/>
                  </a:schemeClr>
                </a:solidFill>
                <a:latin typeface="Symbol"/>
                <a:sym typeface="Symbol"/>
              </a:rPr>
              <a:t></a:t>
            </a:r>
            <a:r>
              <a:rPr lang="en-CA" sz="1800" dirty="0" smtClean="0">
                <a:solidFill>
                  <a:schemeClr val="bg1">
                    <a:lumMod val="50000"/>
                  </a:schemeClr>
                </a:solidFill>
              </a:rPr>
              <a:t>NP)</a:t>
            </a:r>
            <a:endParaRPr lang="en-CA" sz="1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CA" sz="900" b="1" dirty="0" smtClean="0"/>
          </a:p>
          <a:p>
            <a:r>
              <a:rPr lang="en-CA" sz="2800" b="1" dirty="0" smtClean="0"/>
              <a:t>Theorem: </a:t>
            </a:r>
            <a:r>
              <a:rPr lang="en-CA" sz="2800" dirty="0" smtClean="0"/>
              <a:t>There </a:t>
            </a:r>
            <a:r>
              <a:rPr lang="en-CA" sz="2800" b="1" dirty="0" smtClean="0"/>
              <a:t>is</a:t>
            </a:r>
            <a:r>
              <a:rPr lang="en-CA" sz="2800" dirty="0" smtClean="0"/>
              <a:t> an efficient algorithm to find a vertex cover whose size is at most </a:t>
            </a:r>
            <a:r>
              <a:rPr lang="en-CA" sz="2800" b="1" dirty="0" smtClean="0">
                <a:solidFill>
                  <a:srgbClr val="0000FF"/>
                </a:solidFill>
              </a:rPr>
              <a:t>twice</a:t>
            </a:r>
            <a:r>
              <a:rPr lang="en-CA" sz="2800" b="1" dirty="0" smtClean="0"/>
              <a:t> </a:t>
            </a:r>
            <a:r>
              <a:rPr lang="en-CA" sz="2800" dirty="0" smtClean="0"/>
              <a:t>the minimum.</a:t>
            </a:r>
          </a:p>
        </p:txBody>
      </p:sp>
      <p:sp>
        <p:nvSpPr>
          <p:cNvPr id="7" name="Oval 6"/>
          <p:cNvSpPr/>
          <p:nvPr/>
        </p:nvSpPr>
        <p:spPr>
          <a:xfrm>
            <a:off x="3338052" y="2054785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698955" y="130753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138517" y="22022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9" idx="6"/>
            <a:endCxn id="7" idx="3"/>
          </p:cNvCxnSpPr>
          <p:nvPr/>
        </p:nvCxnSpPr>
        <p:spPr>
          <a:xfrm flipV="1">
            <a:off x="2374491" y="2256201"/>
            <a:ext cx="998119" cy="640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  <a:endCxn id="8" idx="5"/>
          </p:cNvCxnSpPr>
          <p:nvPr/>
        </p:nvCxnSpPr>
        <p:spPr>
          <a:xfrm rot="16200000" flipV="1">
            <a:off x="2846294" y="1563026"/>
            <a:ext cx="580394" cy="4722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  <a:endCxn id="9" idx="7"/>
          </p:cNvCxnSpPr>
          <p:nvPr/>
        </p:nvCxnSpPr>
        <p:spPr>
          <a:xfrm rot="5400000">
            <a:off x="2172785" y="1676097"/>
            <a:ext cx="727876" cy="39358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77148" y="1447127"/>
            <a:ext cx="35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Maximum size of a matching = 1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7148" y="1772479"/>
            <a:ext cx="380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Minimum size of a vertex cover = 2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4336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Our Game Plan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752635" y="579233"/>
            <a:ext cx="2269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Objective Value</a:t>
            </a:r>
            <a:endParaRPr lang="en-US" sz="2400" b="1" dirty="0">
              <a:solidFill>
                <a:srgbClr val="7030A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41023" y="1134773"/>
            <a:ext cx="8031638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65607" y="1049930"/>
            <a:ext cx="150830" cy="15083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71340" y="1247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20" name="Oval 19"/>
          <p:cNvSpPr/>
          <p:nvPr/>
        </p:nvSpPr>
        <p:spPr>
          <a:xfrm>
            <a:off x="4888060" y="1049931"/>
            <a:ext cx="150830" cy="15083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47632" y="1144198"/>
            <a:ext cx="18029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Min </a:t>
            </a:r>
            <a:r>
              <a:rPr lang="en-US" sz="2200" dirty="0" err="1" smtClean="0">
                <a:solidFill>
                  <a:srgbClr val="FF0000"/>
                </a:solidFill>
              </a:rPr>
              <a:t>Vtx</a:t>
            </a:r>
            <a:r>
              <a:rPr lang="en-US" sz="2200" dirty="0" smtClean="0">
                <a:solidFill>
                  <a:srgbClr val="FF0000"/>
                </a:solidFill>
              </a:rPr>
              <a:t> Cover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3105812" y="1049931"/>
            <a:ext cx="150830" cy="15083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389291" y="1153625"/>
            <a:ext cx="16053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00B050"/>
                </a:solidFill>
              </a:rPr>
              <a:t>LP Optimum</a:t>
            </a:r>
            <a:endParaRPr lang="en-US" sz="2200" dirty="0">
              <a:solidFill>
                <a:srgbClr val="00B05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277090" y="1940251"/>
            <a:ext cx="8686800" cy="48312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Solve the </a:t>
            </a:r>
            <a:r>
              <a:rPr lang="en-US" sz="2800" dirty="0" err="1" smtClean="0"/>
              <a:t>vtx</a:t>
            </a:r>
            <a:r>
              <a:rPr lang="en-US" sz="2800" dirty="0" smtClean="0"/>
              <a:t> cover LP: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1400" dirty="0" smtClean="0"/>
          </a:p>
          <a:p>
            <a:pPr>
              <a:spcBef>
                <a:spcPts val="300"/>
              </a:spcBef>
            </a:pPr>
            <a:r>
              <a:rPr lang="en-US" sz="2800" b="1" dirty="0" smtClean="0"/>
              <a:t>Rounding:</a:t>
            </a:r>
            <a:r>
              <a:rPr lang="en-US" sz="2800" dirty="0" smtClean="0"/>
              <a:t> Extract </a:t>
            </a:r>
            <a:r>
              <a:rPr lang="en-US" sz="2800" dirty="0" smtClean="0">
                <a:solidFill>
                  <a:srgbClr val="0000FF"/>
                </a:solidFill>
              </a:rPr>
              <a:t>Our </a:t>
            </a:r>
            <a:r>
              <a:rPr lang="en-US" sz="2800" dirty="0" err="1" smtClean="0">
                <a:solidFill>
                  <a:srgbClr val="0000FF"/>
                </a:solidFill>
              </a:rPr>
              <a:t>Vtx</a:t>
            </a:r>
            <a:r>
              <a:rPr lang="en-US" sz="2800" dirty="0" smtClean="0">
                <a:solidFill>
                  <a:srgbClr val="0000FF"/>
                </a:solidFill>
              </a:rPr>
              <a:t> Cover </a:t>
            </a:r>
            <a:r>
              <a:rPr lang="en-US" sz="2800" dirty="0" smtClean="0"/>
              <a:t>from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00B050"/>
                </a:solidFill>
              </a:rPr>
              <a:t>LP optimum solution</a:t>
            </a:r>
          </a:p>
          <a:p>
            <a:pPr>
              <a:spcBef>
                <a:spcPts val="300"/>
              </a:spcBef>
            </a:pPr>
            <a:r>
              <a:rPr lang="en-US" sz="2800" dirty="0" smtClean="0"/>
              <a:t>Prove that </a:t>
            </a:r>
            <a:r>
              <a:rPr lang="en-US" sz="2800" dirty="0" smtClean="0">
                <a:solidFill>
                  <a:srgbClr val="0000FF"/>
                </a:solidFill>
              </a:rPr>
              <a:t>Our </a:t>
            </a:r>
            <a:r>
              <a:rPr lang="en-US" sz="2800" dirty="0" err="1" smtClean="0">
                <a:solidFill>
                  <a:srgbClr val="0000FF"/>
                </a:solidFill>
              </a:rPr>
              <a:t>Vtx</a:t>
            </a:r>
            <a:r>
              <a:rPr lang="en-US" sz="2800" dirty="0" smtClean="0">
                <a:solidFill>
                  <a:srgbClr val="0000FF"/>
                </a:solidFill>
              </a:rPr>
              <a:t> Cover </a:t>
            </a:r>
            <a:r>
              <a:rPr lang="en-US" sz="2800" dirty="0" smtClean="0"/>
              <a:t>is close to </a:t>
            </a:r>
            <a:r>
              <a:rPr lang="en-US" sz="2800" dirty="0" smtClean="0">
                <a:solidFill>
                  <a:srgbClr val="00B050"/>
                </a:solidFill>
              </a:rPr>
              <a:t>LP Optimum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/>
              <a:t>i.e.                                            is as </a:t>
            </a:r>
            <a:r>
              <a:rPr lang="en-US" sz="2800" b="1" dirty="0" smtClean="0"/>
              <a:t>small </a:t>
            </a:r>
            <a:r>
              <a:rPr lang="en-US" sz="2800" dirty="0" smtClean="0"/>
              <a:t>as possible.</a:t>
            </a:r>
          </a:p>
          <a:p>
            <a:pPr>
              <a:spcBef>
                <a:spcPts val="1400"/>
              </a:spcBef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Our </a:t>
            </a:r>
            <a:r>
              <a:rPr lang="en-US" sz="2800" dirty="0" err="1" smtClean="0">
                <a:solidFill>
                  <a:srgbClr val="0000FF"/>
                </a:solidFill>
              </a:rPr>
              <a:t>Vtx</a:t>
            </a:r>
            <a:r>
              <a:rPr lang="en-US" sz="2800" dirty="0" smtClean="0">
                <a:solidFill>
                  <a:srgbClr val="0000FF"/>
                </a:solidFill>
              </a:rPr>
              <a:t> Cover </a:t>
            </a:r>
            <a:r>
              <a:rPr lang="en-US" sz="2800" dirty="0" smtClean="0"/>
              <a:t>is close to </a:t>
            </a:r>
            <a:r>
              <a:rPr lang="en-US" sz="2800" dirty="0" smtClean="0">
                <a:solidFill>
                  <a:srgbClr val="FF0000"/>
                </a:solidFill>
              </a:rPr>
              <a:t>Min </a:t>
            </a:r>
            <a:r>
              <a:rPr lang="en-US" sz="2800" dirty="0" err="1" smtClean="0">
                <a:solidFill>
                  <a:srgbClr val="FF0000"/>
                </a:solidFill>
              </a:rPr>
              <a:t>Vtx</a:t>
            </a:r>
            <a:r>
              <a:rPr lang="en-US" sz="2800" dirty="0" smtClean="0">
                <a:solidFill>
                  <a:srgbClr val="FF0000"/>
                </a:solidFill>
              </a:rPr>
              <a:t> Cover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/>
              <a:t>i.e., </a:t>
            </a:r>
          </a:p>
          <a:p>
            <a:pPr>
              <a:spcBef>
                <a:spcPts val="1400"/>
              </a:spcBef>
            </a:pPr>
            <a:r>
              <a:rPr lang="en-US" sz="2800" dirty="0" smtClean="0"/>
              <a:t>So </a:t>
            </a:r>
            <a:r>
              <a:rPr lang="en-US" sz="2800" dirty="0" smtClean="0">
                <a:solidFill>
                  <a:srgbClr val="0000FF"/>
                </a:solidFill>
              </a:rPr>
              <a:t>Our </a:t>
            </a:r>
            <a:r>
              <a:rPr lang="en-US" sz="2800" dirty="0" err="1" smtClean="0">
                <a:solidFill>
                  <a:srgbClr val="0000FF"/>
                </a:solidFill>
              </a:rPr>
              <a:t>Vtx</a:t>
            </a:r>
            <a:r>
              <a:rPr lang="en-US" sz="2800" dirty="0" smtClean="0">
                <a:solidFill>
                  <a:srgbClr val="0000FF"/>
                </a:solidFill>
              </a:rPr>
              <a:t> Cover </a:t>
            </a:r>
            <a:r>
              <a:rPr lang="en-US" sz="2800" dirty="0" smtClean="0"/>
              <a:t>is within a factor </a:t>
            </a:r>
            <a:r>
              <a:rPr lang="en-US" sz="2800" dirty="0" smtClean="0">
                <a:latin typeface="cmmi10"/>
              </a:rPr>
              <a:t>® </a:t>
            </a:r>
            <a:r>
              <a:rPr lang="en-US" sz="2800" dirty="0" smtClean="0"/>
              <a:t>of the </a:t>
            </a:r>
            <a:r>
              <a:rPr lang="en-US" sz="2800" dirty="0" smtClean="0">
                <a:solidFill>
                  <a:srgbClr val="FF0000"/>
                </a:solidFill>
              </a:rPr>
              <a:t>minimum</a:t>
            </a:r>
          </a:p>
        </p:txBody>
      </p:sp>
      <p:sp>
        <p:nvSpPr>
          <p:cNvPr id="31" name="Oval 30"/>
          <p:cNvSpPr/>
          <p:nvPr/>
        </p:nvSpPr>
        <p:spPr>
          <a:xfrm>
            <a:off x="3091373" y="1049931"/>
            <a:ext cx="150830" cy="15083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419026" y="1153625"/>
            <a:ext cx="17836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0000FF"/>
                </a:solidFill>
              </a:rPr>
              <a:t>Our </a:t>
            </a:r>
            <a:r>
              <a:rPr lang="en-US" sz="2200" dirty="0" err="1" smtClean="0">
                <a:solidFill>
                  <a:srgbClr val="0000FF"/>
                </a:solidFill>
              </a:rPr>
              <a:t>Vtx</a:t>
            </a:r>
            <a:r>
              <a:rPr lang="en-US" sz="2200" dirty="0" smtClean="0">
                <a:solidFill>
                  <a:srgbClr val="0000FF"/>
                </a:solidFill>
              </a:rPr>
              <a:t> Cover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33" name="Right Brace 32"/>
          <p:cNvSpPr/>
          <p:nvPr/>
        </p:nvSpPr>
        <p:spPr>
          <a:xfrm rot="5400000">
            <a:off x="5094622" y="-412374"/>
            <a:ext cx="288323" cy="4152838"/>
          </a:xfrm>
          <a:prstGeom prst="rightBrace">
            <a:avLst>
              <a:gd name="adj1" fmla="val 46428"/>
              <a:gd name="adj2" fmla="val 50000"/>
            </a:avLst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848074" y="4419368"/>
            <a:ext cx="287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Size of </a:t>
            </a:r>
            <a:r>
              <a:rPr lang="en-US" sz="2400" dirty="0" smtClean="0">
                <a:solidFill>
                  <a:srgbClr val="0000FF"/>
                </a:solidFill>
              </a:rPr>
              <a:t>Our </a:t>
            </a:r>
            <a:r>
              <a:rPr lang="en-US" sz="2400" dirty="0" err="1" smtClean="0">
                <a:solidFill>
                  <a:srgbClr val="0000FF"/>
                </a:solidFill>
              </a:rPr>
              <a:t>Vtx</a:t>
            </a:r>
            <a:r>
              <a:rPr lang="en-US" sz="2400" dirty="0" smtClean="0">
                <a:solidFill>
                  <a:srgbClr val="0000FF"/>
                </a:solidFill>
              </a:rPr>
              <a:t> Cover </a:t>
            </a:r>
            <a:endParaRPr lang="en-US" sz="2400" dirty="0">
              <a:solidFill>
                <a:srgbClr val="0000FF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1932916" y="4871857"/>
            <a:ext cx="2651441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86026" y="4777586"/>
            <a:ext cx="1769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LP Opt Value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254454" y="4565850"/>
            <a:ext cx="6735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 = 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1562159" y="5440019"/>
            <a:ext cx="287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Size of </a:t>
            </a:r>
            <a:r>
              <a:rPr lang="en-US" sz="2400" dirty="0" smtClean="0">
                <a:solidFill>
                  <a:srgbClr val="0000FF"/>
                </a:solidFill>
              </a:rPr>
              <a:t>Our </a:t>
            </a:r>
            <a:r>
              <a:rPr lang="en-US" sz="2400" dirty="0" err="1" smtClean="0">
                <a:solidFill>
                  <a:srgbClr val="0000FF"/>
                </a:solidFill>
              </a:rPr>
              <a:t>Vtx</a:t>
            </a:r>
            <a:r>
              <a:rPr lang="en-US" sz="2400" dirty="0" smtClean="0">
                <a:solidFill>
                  <a:srgbClr val="0000FF"/>
                </a:solidFill>
              </a:rPr>
              <a:t> Cover</a:t>
            </a:r>
            <a:endParaRPr lang="en-US" sz="24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572859" y="5855437"/>
            <a:ext cx="2875568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543303" y="5773523"/>
            <a:ext cx="2917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Size of </a:t>
            </a:r>
            <a:r>
              <a:rPr lang="en-US" sz="2400" dirty="0" smtClean="0">
                <a:solidFill>
                  <a:srgbClr val="FF0000"/>
                </a:solidFill>
              </a:rPr>
              <a:t>Min </a:t>
            </a:r>
            <a:r>
              <a:rPr lang="en-US" sz="2400" dirty="0" err="1" smtClean="0">
                <a:solidFill>
                  <a:srgbClr val="FF0000"/>
                </a:solidFill>
              </a:rPr>
              <a:t>Vtx</a:t>
            </a:r>
            <a:r>
              <a:rPr lang="en-US" sz="2400" dirty="0" smtClean="0">
                <a:solidFill>
                  <a:srgbClr val="FF0000"/>
                </a:solidFill>
              </a:rPr>
              <a:t> Cover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71741" y="5617713"/>
            <a:ext cx="71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mmi10"/>
              </a:rPr>
              <a:t> ®</a:t>
            </a:r>
            <a:endParaRPr lang="en-US" sz="2400" dirty="0"/>
          </a:p>
        </p:txBody>
      </p:sp>
      <p:sp>
        <p:nvSpPr>
          <p:cNvPr id="48" name="Rectangle 47"/>
          <p:cNvSpPr/>
          <p:nvPr/>
        </p:nvSpPr>
        <p:spPr>
          <a:xfrm>
            <a:off x="5026133" y="1675153"/>
            <a:ext cx="413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mmi10"/>
              </a:rPr>
              <a:t>®</a:t>
            </a:r>
            <a:endParaRPr lang="en-US" sz="2800" dirty="0"/>
          </a:p>
        </p:txBody>
      </p:sp>
      <p:pic>
        <p:nvPicPr>
          <p:cNvPr id="30" name="Picture 29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053610" y="2100648"/>
            <a:ext cx="4297630" cy="1095346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C 0.03368 -0.01018 0.12622 -0.06203 0.20208 -0.0618 C 0.27813 -0.06157 0.40313 -0.0118 0.45608 0.00139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1" grpId="0" animBg="1"/>
      <p:bldP spid="31" grpId="1" animBg="1"/>
      <p:bldP spid="32" grpId="0"/>
      <p:bldP spid="33" grpId="0" animBg="1"/>
      <p:bldP spid="34" grpId="0"/>
      <p:bldP spid="37" grpId="0"/>
      <p:bldP spid="38" grpId="0"/>
      <p:bldP spid="44" grpId="0"/>
      <p:bldP spid="46" grpId="0"/>
      <p:bldP spid="47" grpId="0"/>
      <p:bldP spid="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2551"/>
            <a:ext cx="8229600" cy="922946"/>
          </a:xfrm>
        </p:spPr>
        <p:txBody>
          <a:bodyPr>
            <a:normAutofit/>
          </a:bodyPr>
          <a:lstStyle/>
          <a:p>
            <a:r>
              <a:rPr lang="en-US" dirty="0" smtClean="0"/>
              <a:t>Our Algorithm</a:t>
            </a:r>
            <a:endParaRPr lang="en-US" dirty="0"/>
          </a:p>
        </p:txBody>
      </p:sp>
      <p:sp>
        <p:nvSpPr>
          <p:cNvPr id="13" name="Content Placeholder 25"/>
          <p:cNvSpPr txBox="1">
            <a:spLocks/>
          </p:cNvSpPr>
          <p:nvPr/>
        </p:nvSpPr>
        <p:spPr>
          <a:xfrm>
            <a:off x="457200" y="3450200"/>
            <a:ext cx="8229600" cy="2931746"/>
          </a:xfrm>
          <a:prstGeom prst="rect">
            <a:avLst/>
          </a:prstGeom>
          <a:noFill/>
          <a:ln w="19050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Astonishingly,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this seems to be optimal: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="1" baseline="0" dirty="0" smtClean="0"/>
              <a:t>Theorem:</a:t>
            </a:r>
            <a:r>
              <a:rPr lang="en-US" sz="3200" baseline="0" dirty="0" smtClean="0"/>
              <a:t> </a:t>
            </a:r>
            <a:r>
              <a:rPr lang="en-US" sz="2800" baseline="0" dirty="0" smtClean="0"/>
              <a:t>[</a:t>
            </a:r>
            <a:r>
              <a:rPr lang="en-US" sz="2800" baseline="0" dirty="0" err="1" smtClean="0"/>
              <a:t>Khot</a:t>
            </a:r>
            <a:r>
              <a:rPr lang="en-US" sz="2800" baseline="0" dirty="0" smtClean="0"/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Regev</a:t>
            </a:r>
            <a:r>
              <a:rPr lang="en-US" sz="2800" dirty="0" smtClean="0"/>
              <a:t> 2003]</a:t>
            </a:r>
            <a:br>
              <a:rPr lang="en-US" sz="2800" dirty="0" smtClean="0"/>
            </a:br>
            <a:r>
              <a:rPr lang="en-US" sz="2800" dirty="0" smtClean="0"/>
              <a:t>No efficient algorithm can approximate the </a:t>
            </a:r>
            <a:r>
              <a:rPr lang="en-US" sz="2800" dirty="0" smtClean="0">
                <a:solidFill>
                  <a:srgbClr val="FF0000"/>
                </a:solidFill>
              </a:rPr>
              <a:t>min </a:t>
            </a:r>
            <a:r>
              <a:rPr lang="en-US" sz="2800" dirty="0" err="1" smtClean="0">
                <a:solidFill>
                  <a:srgbClr val="FF0000"/>
                </a:solidFill>
              </a:rPr>
              <a:t>vtx</a:t>
            </a:r>
            <a:r>
              <a:rPr lang="en-US" sz="2800" dirty="0" smtClean="0">
                <a:solidFill>
                  <a:srgbClr val="FF0000"/>
                </a:solidFill>
              </a:rPr>
              <a:t> cover</a:t>
            </a:r>
            <a:r>
              <a:rPr lang="en-US" sz="2800" dirty="0" smtClean="0"/>
              <a:t> with factor better than 2, assuming a certain conjecture in complexity theory. 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(Similar to P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Symbol"/>
                <a:sym typeface="Symbol"/>
              </a:rPr>
              <a:t>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NP)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Content Placeholder 25"/>
          <p:cNvSpPr txBox="1">
            <a:spLocks/>
          </p:cNvSpPr>
          <p:nvPr/>
        </p:nvSpPr>
        <p:spPr>
          <a:xfrm>
            <a:off x="457200" y="820122"/>
            <a:ext cx="8229600" cy="2573527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Theorem: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[Folklore]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exists an algorithm to extract a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vertex cover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the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LP optimum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such that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64346" y="2268286"/>
            <a:ext cx="2955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Size of </a:t>
            </a:r>
            <a:r>
              <a:rPr lang="en-US" sz="3200" dirty="0" err="1" smtClean="0">
                <a:solidFill>
                  <a:srgbClr val="0000FF"/>
                </a:solidFill>
              </a:rPr>
              <a:t>Vtx</a:t>
            </a:r>
            <a:r>
              <a:rPr lang="en-US" sz="3200" dirty="0" smtClean="0">
                <a:solidFill>
                  <a:srgbClr val="0000FF"/>
                </a:solidFill>
              </a:rPr>
              <a:t> Cover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740900" y="2805618"/>
            <a:ext cx="3523975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46629" y="2720774"/>
            <a:ext cx="3710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Size of </a:t>
            </a:r>
            <a:r>
              <a:rPr lang="en-US" sz="3200" dirty="0" smtClean="0">
                <a:solidFill>
                  <a:srgbClr val="FF0000"/>
                </a:solidFill>
              </a:rPr>
              <a:t>Min </a:t>
            </a:r>
            <a:r>
              <a:rPr lang="en-US" sz="3200" dirty="0" err="1" smtClean="0">
                <a:solidFill>
                  <a:srgbClr val="FF0000"/>
                </a:solidFill>
              </a:rPr>
              <a:t>Vtx</a:t>
            </a:r>
            <a:r>
              <a:rPr lang="en-US" sz="3200" dirty="0" smtClean="0">
                <a:solidFill>
                  <a:srgbClr val="FF0000"/>
                </a:solidFill>
              </a:rPr>
              <a:t> Cover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649823" y="2486617"/>
            <a:ext cx="8386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cmmi10"/>
              </a:rPr>
              <a:t>®</a:t>
            </a:r>
            <a:r>
              <a:rPr lang="en-US" sz="3200" dirty="0" smtClean="0"/>
              <a:t> = </a:t>
            </a:r>
            <a:endParaRPr lang="en-US" sz="3200" dirty="0"/>
          </a:p>
        </p:txBody>
      </p:sp>
      <p:sp>
        <p:nvSpPr>
          <p:cNvPr id="20" name="Rectangle 19"/>
          <p:cNvSpPr/>
          <p:nvPr/>
        </p:nvSpPr>
        <p:spPr>
          <a:xfrm>
            <a:off x="6575964" y="2486617"/>
            <a:ext cx="8370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cmsy10"/>
              </a:rPr>
              <a:t>·</a:t>
            </a:r>
            <a:r>
              <a:rPr lang="en-US" sz="3200" dirty="0" smtClean="0">
                <a:latin typeface="cmmi10"/>
              </a:rPr>
              <a:t> </a:t>
            </a:r>
            <a:r>
              <a:rPr lang="en-US" sz="3200" dirty="0" smtClean="0"/>
              <a:t>2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703" y="889686"/>
            <a:ext cx="7018638" cy="275555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Our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Solve the vertex cover LP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sz="1100" dirty="0" smtClean="0"/>
          </a:p>
          <a:p>
            <a:r>
              <a:rPr lang="en-CA" dirty="0" smtClean="0"/>
              <a:t>Return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 = { v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V : y</a:t>
            </a:r>
            <a:r>
              <a:rPr lang="en-CA" baseline="-25000" dirty="0" smtClean="0"/>
              <a:t>v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½ }</a:t>
            </a:r>
          </a:p>
          <a:p>
            <a:endParaRPr lang="en-CA" sz="2400" dirty="0" smtClean="0"/>
          </a:p>
          <a:p>
            <a:r>
              <a:rPr lang="en-CA" b="1" dirty="0" smtClean="0"/>
              <a:t>Claim 1: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 is a vertex cover.</a:t>
            </a:r>
          </a:p>
          <a:p>
            <a:endParaRPr lang="en-CA" sz="1050" dirty="0" smtClean="0"/>
          </a:p>
          <a:p>
            <a:r>
              <a:rPr lang="en-CA" b="1" dirty="0" smtClean="0"/>
              <a:t>Claim 2:</a:t>
            </a:r>
            <a:r>
              <a:rPr lang="en-CA" dirty="0" smtClean="0"/>
              <a:t> |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| is at most twice the size of the </a:t>
            </a:r>
            <a:r>
              <a:rPr lang="en-CA" dirty="0" smtClean="0">
                <a:solidFill>
                  <a:srgbClr val="FF0000"/>
                </a:solidFill>
              </a:rPr>
              <a:t>minimum vertex cover</a:t>
            </a:r>
            <a:r>
              <a:rPr lang="en-CA" dirty="0" smtClean="0"/>
              <a:t>.</a:t>
            </a:r>
            <a:endParaRPr lang="en-CA" dirty="0"/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016071" y="1643447"/>
            <a:ext cx="4270265" cy="1095487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148"/>
            <a:ext cx="8229600" cy="922946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97077"/>
            <a:ext cx="8411497" cy="4525963"/>
          </a:xfrm>
        </p:spPr>
        <p:txBody>
          <a:bodyPr/>
          <a:lstStyle/>
          <a:p>
            <a:r>
              <a:rPr lang="en-US" dirty="0" smtClean="0"/>
              <a:t>Vertex Covers in Bipartite Graphs</a:t>
            </a:r>
          </a:p>
          <a:p>
            <a:r>
              <a:rPr lang="en-US" dirty="0" err="1" smtClean="0"/>
              <a:t>Konig’s</a:t>
            </a:r>
            <a:r>
              <a:rPr lang="en-US" dirty="0" smtClean="0"/>
              <a:t> Theorem</a:t>
            </a:r>
          </a:p>
          <a:p>
            <a:r>
              <a:rPr lang="en-US" dirty="0" smtClean="0"/>
              <a:t>Vertex Covers in Non-bipartite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703" y="889686"/>
            <a:ext cx="7018638" cy="275555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Our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Solve the vertex cover LP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sz="1100" dirty="0" smtClean="0"/>
          </a:p>
          <a:p>
            <a:r>
              <a:rPr lang="en-CA" dirty="0" smtClean="0"/>
              <a:t>Return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 = { v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V : y</a:t>
            </a:r>
            <a:r>
              <a:rPr lang="en-CA" baseline="-25000" dirty="0" smtClean="0"/>
              <a:t>v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½ }</a:t>
            </a:r>
          </a:p>
          <a:p>
            <a:endParaRPr lang="en-CA" sz="2400" dirty="0" smtClean="0"/>
          </a:p>
          <a:p>
            <a:r>
              <a:rPr lang="en-CA" b="1" dirty="0" smtClean="0"/>
              <a:t>Claim 1: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 is a vertex cover.</a:t>
            </a:r>
            <a:endParaRPr lang="en-CA" sz="1050" dirty="0" smtClean="0"/>
          </a:p>
          <a:p>
            <a:r>
              <a:rPr lang="en-CA" b="1" dirty="0" smtClean="0"/>
              <a:t>Proof: </a:t>
            </a:r>
            <a:r>
              <a:rPr lang="en-CA" dirty="0" smtClean="0"/>
              <a:t>Consider any edge {</a:t>
            </a:r>
            <a:r>
              <a:rPr lang="en-CA" dirty="0" err="1" smtClean="0"/>
              <a:t>u,v</a:t>
            </a:r>
            <a:r>
              <a:rPr lang="en-CA" dirty="0" smtClean="0"/>
              <a:t>}.</a:t>
            </a:r>
          </a:p>
          <a:p>
            <a:pPr>
              <a:buNone/>
            </a:pPr>
            <a:r>
              <a:rPr lang="en-CA" dirty="0" smtClean="0"/>
              <a:t>	Since </a:t>
            </a:r>
            <a:r>
              <a:rPr lang="en-CA" dirty="0" err="1" smtClean="0"/>
              <a:t>y</a:t>
            </a:r>
            <a:r>
              <a:rPr lang="en-CA" baseline="-25000" dirty="0" err="1" smtClean="0"/>
              <a:t>u</a:t>
            </a:r>
            <a:r>
              <a:rPr lang="en-CA" dirty="0" smtClean="0"/>
              <a:t> + </a:t>
            </a:r>
            <a:r>
              <a:rPr lang="en-CA" dirty="0" err="1" smtClean="0"/>
              <a:t>y</a:t>
            </a:r>
            <a:r>
              <a:rPr lang="en-CA" baseline="-25000" dirty="0" err="1" smtClean="0"/>
              <a:t>v</a:t>
            </a:r>
            <a:r>
              <a:rPr lang="en-CA" dirty="0" smtClean="0"/>
              <a:t> 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 1, either y</a:t>
            </a:r>
            <a:r>
              <a:rPr lang="en-CA" baseline="-25000" dirty="0" smtClean="0"/>
              <a:t>u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½ or y</a:t>
            </a:r>
            <a:r>
              <a:rPr lang="en-CA" baseline="-25000" dirty="0" smtClean="0"/>
              <a:t>v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½.</a:t>
            </a:r>
          </a:p>
          <a:p>
            <a:pPr>
              <a:buNone/>
            </a:pPr>
            <a:r>
              <a:rPr lang="en-CA" dirty="0" smtClean="0"/>
              <a:t>	So either u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 or v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.				</a:t>
            </a:r>
            <a:r>
              <a:rPr lang="en-CA" dirty="0" smtClean="0">
                <a:latin typeface="msam10"/>
              </a:rPr>
              <a:t>¥</a:t>
            </a:r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016071" y="1643447"/>
            <a:ext cx="4270265" cy="1095487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703" y="889686"/>
            <a:ext cx="7018638" cy="275555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Our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715520"/>
          </a:xfrm>
        </p:spPr>
        <p:txBody>
          <a:bodyPr>
            <a:normAutofit/>
          </a:bodyPr>
          <a:lstStyle/>
          <a:p>
            <a:r>
              <a:rPr lang="en-CA" dirty="0" smtClean="0"/>
              <a:t>Solve the vertex cover LP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sz="1100" dirty="0" smtClean="0"/>
          </a:p>
          <a:p>
            <a:r>
              <a:rPr lang="en-CA" dirty="0" smtClean="0"/>
              <a:t>Return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 = { v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V : y</a:t>
            </a:r>
            <a:r>
              <a:rPr lang="en-CA" baseline="-25000" dirty="0" smtClean="0"/>
              <a:t>v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½ }</a:t>
            </a:r>
          </a:p>
          <a:p>
            <a:endParaRPr lang="en-CA" sz="1400" dirty="0" smtClean="0"/>
          </a:p>
          <a:p>
            <a:r>
              <a:rPr lang="en-CA" b="1" dirty="0" smtClean="0"/>
              <a:t>Claim 2:</a:t>
            </a:r>
            <a:r>
              <a:rPr lang="en-CA" dirty="0" smtClean="0"/>
              <a:t> |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| </a:t>
            </a:r>
            <a:r>
              <a:rPr lang="en-CA" dirty="0" smtClean="0">
                <a:latin typeface="cmsy10"/>
              </a:rPr>
              <a:t>·</a:t>
            </a:r>
            <a:r>
              <a:rPr lang="en-CA" dirty="0" smtClean="0"/>
              <a:t> 2</a:t>
            </a:r>
            <a:r>
              <a:rPr lang="en-CA" dirty="0" smtClean="0">
                <a:latin typeface="cmsy10"/>
              </a:rPr>
              <a:t>¢</a:t>
            </a:r>
            <a:r>
              <a:rPr lang="en-CA" dirty="0" smtClean="0"/>
              <a:t>|</a:t>
            </a:r>
            <a:r>
              <a:rPr lang="en-CA" dirty="0" smtClean="0">
                <a:solidFill>
                  <a:srgbClr val="FF0000"/>
                </a:solidFill>
              </a:rPr>
              <a:t>minimum vertex cover</a:t>
            </a:r>
            <a:r>
              <a:rPr lang="en-CA" dirty="0" smtClean="0"/>
              <a:t>|.</a:t>
            </a:r>
          </a:p>
          <a:p>
            <a:r>
              <a:rPr lang="en-CA" b="1" dirty="0" smtClean="0"/>
              <a:t>Proof: </a:t>
            </a:r>
            <a:r>
              <a:rPr lang="en-CA" dirty="0" smtClean="0"/>
              <a:t>|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| = |{ v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V : y</a:t>
            </a:r>
            <a:r>
              <a:rPr lang="en-CA" baseline="-25000" dirty="0" smtClean="0"/>
              <a:t>v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½ }|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b="1" dirty="0" smtClean="0"/>
          </a:p>
          <a:p>
            <a:endParaRPr lang="en-CA" sz="3600" b="1" dirty="0" smtClean="0"/>
          </a:p>
          <a:p>
            <a:pPr>
              <a:buNone/>
            </a:pPr>
            <a:r>
              <a:rPr lang="en-CA" dirty="0" smtClean="0"/>
              <a:t>									    </a:t>
            </a:r>
            <a:r>
              <a:rPr lang="en-CA" sz="2400" dirty="0" smtClean="0">
                <a:latin typeface="msam10"/>
              </a:rPr>
              <a:t>¥</a:t>
            </a:r>
            <a:endParaRPr lang="en-CA" dirty="0" smtClean="0">
              <a:latin typeface="msam10"/>
            </a:endParaRPr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016071" y="1643447"/>
            <a:ext cx="4270265" cy="1095487"/>
          </a:xfrm>
          <a:prstGeom prst="rect">
            <a:avLst/>
          </a:prstGeom>
          <a:noFill/>
          <a:ln/>
          <a:effectLst/>
        </p:spPr>
      </p:pic>
      <p:pic>
        <p:nvPicPr>
          <p:cNvPr id="12" name="Picture 1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2664841" y="4927960"/>
            <a:ext cx="2417998" cy="431146"/>
          </a:xfrm>
          <a:prstGeom prst="rect">
            <a:avLst/>
          </a:prstGeom>
          <a:noFill/>
          <a:ln/>
          <a:effectLst/>
        </p:spPr>
      </p:pic>
      <p:pic>
        <p:nvPicPr>
          <p:cNvPr id="13" name="Picture 12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2666140" y="5372803"/>
            <a:ext cx="2019981" cy="397242"/>
          </a:xfrm>
          <a:prstGeom prst="rect">
            <a:avLst/>
          </a:prstGeom>
          <a:noFill/>
          <a:ln/>
          <a:effectLst/>
        </p:spPr>
      </p:pic>
      <p:sp>
        <p:nvSpPr>
          <p:cNvPr id="14" name="TextBox 13"/>
          <p:cNvSpPr txBox="1"/>
          <p:nvPr/>
        </p:nvSpPr>
        <p:spPr>
          <a:xfrm>
            <a:off x="2557848" y="5708822"/>
            <a:ext cx="3672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/>
              <a:t> = 2 </a:t>
            </a:r>
            <a:r>
              <a:rPr lang="en-CA" sz="2800" dirty="0" smtClean="0">
                <a:latin typeface="cmsy10"/>
              </a:rPr>
              <a:t>¢</a:t>
            </a:r>
            <a:r>
              <a:rPr lang="en-CA" sz="2800" dirty="0" smtClean="0"/>
              <a:t> </a:t>
            </a:r>
            <a:r>
              <a:rPr lang="en-CA" sz="2800" dirty="0" smtClean="0">
                <a:solidFill>
                  <a:srgbClr val="00B050"/>
                </a:solidFill>
              </a:rPr>
              <a:t>LP optimum value</a:t>
            </a:r>
            <a:endParaRPr lang="en-CA" sz="28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33134" y="6128951"/>
            <a:ext cx="44277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cmsy10"/>
              </a:rPr>
              <a:t>·</a:t>
            </a:r>
            <a:r>
              <a:rPr lang="en-CA" sz="2800" dirty="0" smtClean="0"/>
              <a:t> 2</a:t>
            </a:r>
            <a:r>
              <a:rPr lang="en-CA" sz="2800" dirty="0" smtClean="0">
                <a:latin typeface="cmsy10"/>
              </a:rPr>
              <a:t>¢</a:t>
            </a:r>
            <a:r>
              <a:rPr lang="en-CA" sz="2800" dirty="0" smtClean="0"/>
              <a:t>|</a:t>
            </a:r>
            <a:r>
              <a:rPr lang="en-CA" sz="2800" dirty="0" smtClean="0">
                <a:solidFill>
                  <a:srgbClr val="FF0000"/>
                </a:solidFill>
              </a:rPr>
              <a:t>minimum vertex cover</a:t>
            </a:r>
            <a:r>
              <a:rPr lang="en-CA" sz="2800" dirty="0" smtClean="0"/>
              <a:t>|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708" y="957129"/>
            <a:ext cx="8748584" cy="5614587"/>
          </a:xfrm>
        </p:spPr>
        <p:txBody>
          <a:bodyPr/>
          <a:lstStyle/>
          <a:p>
            <a:r>
              <a:rPr lang="en-CA" dirty="0" smtClean="0"/>
              <a:t>Bipartite graphs</a:t>
            </a:r>
          </a:p>
          <a:p>
            <a:pPr lvl="1"/>
            <a:r>
              <a:rPr lang="en-CA" dirty="0" smtClean="0"/>
              <a:t>Vertex cover problem is dual of matching problem</a:t>
            </a:r>
          </a:p>
          <a:p>
            <a:pPr lvl="1"/>
            <a:r>
              <a:rPr lang="en-CA" dirty="0" smtClean="0"/>
              <a:t>Vertex Cover (IP) and (LP) are equivalent</a:t>
            </a:r>
            <a:br>
              <a:rPr lang="en-CA" dirty="0" smtClean="0"/>
            </a:br>
            <a:r>
              <a:rPr lang="en-CA" sz="2400" dirty="0" smtClean="0"/>
              <a:t>(by Total </a:t>
            </a:r>
            <a:r>
              <a:rPr lang="en-CA" sz="2400" dirty="0" err="1" smtClean="0"/>
              <a:t>Unimodularity</a:t>
            </a:r>
            <a:r>
              <a:rPr lang="en-CA" sz="2400" dirty="0" smtClean="0"/>
              <a:t>)</a:t>
            </a:r>
          </a:p>
          <a:p>
            <a:pPr lvl="1"/>
            <a:r>
              <a:rPr lang="en-CA" dirty="0" smtClean="0"/>
              <a:t>Can efficiently find minimum vertex cover</a:t>
            </a:r>
          </a:p>
          <a:p>
            <a:r>
              <a:rPr lang="en-CA" dirty="0" smtClean="0"/>
              <a:t>Non-bipartite Graphs</a:t>
            </a:r>
          </a:p>
          <a:p>
            <a:pPr lvl="1"/>
            <a:r>
              <a:rPr lang="en-CA" dirty="0" smtClean="0"/>
              <a:t>Vertex cover not related to matching problem</a:t>
            </a:r>
          </a:p>
          <a:p>
            <a:pPr lvl="1"/>
            <a:r>
              <a:rPr lang="en-CA" dirty="0" smtClean="0"/>
              <a:t>Vertex Cover (IP) and (LP) are not equivalent</a:t>
            </a:r>
          </a:p>
          <a:p>
            <a:pPr lvl="1"/>
            <a:r>
              <a:rPr lang="en-CA" dirty="0" smtClean="0"/>
              <a:t>Cannot efficiently find minimum vertex cover</a:t>
            </a:r>
          </a:p>
          <a:p>
            <a:pPr lvl="1"/>
            <a:r>
              <a:rPr lang="en-CA" dirty="0" smtClean="0"/>
              <a:t>Can find a vertex cover of size at most twice minimum</a:t>
            </a:r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>
            <a:stCxn id="50" idx="7"/>
            <a:endCxn id="31" idx="4"/>
          </p:cNvCxnSpPr>
          <p:nvPr/>
        </p:nvCxnSpPr>
        <p:spPr>
          <a:xfrm rot="5400000" flipH="1" flipV="1">
            <a:off x="3871754" y="4093125"/>
            <a:ext cx="1474089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8" idx="5"/>
            <a:endCxn id="40" idx="1"/>
          </p:cNvCxnSpPr>
          <p:nvPr/>
        </p:nvCxnSpPr>
        <p:spPr>
          <a:xfrm rot="16200000" flipH="1">
            <a:off x="4380126" y="4114654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Bipartite Matching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69" y="786642"/>
            <a:ext cx="8691718" cy="209421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bipartite graph.</a:t>
            </a:r>
          </a:p>
          <a:p>
            <a:r>
              <a:rPr lang="en-US" sz="2400" dirty="0" smtClean="0"/>
              <a:t>We’re interested in </a:t>
            </a:r>
            <a:r>
              <a:rPr lang="en-US" sz="2400" b="1" dirty="0" smtClean="0">
                <a:solidFill>
                  <a:srgbClr val="0070C0"/>
                </a:solidFill>
              </a:rPr>
              <a:t>maximum size </a:t>
            </a:r>
            <a:r>
              <a:rPr lang="en-US" sz="2400" b="1" dirty="0" err="1" smtClean="0">
                <a:solidFill>
                  <a:srgbClr val="0070C0"/>
                </a:solidFill>
              </a:rPr>
              <a:t>matchings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How do I know M has maximum size? Is there a 5-edge matching?</a:t>
            </a:r>
          </a:p>
          <a:p>
            <a:r>
              <a:rPr lang="en-US" sz="2400" dirty="0" smtClean="0"/>
              <a:t>Is there a </a:t>
            </a:r>
            <a:r>
              <a:rPr lang="en-US" sz="2400" b="1" dirty="0" smtClean="0">
                <a:solidFill>
                  <a:srgbClr val="FF0000"/>
                </a:solidFill>
              </a:rPr>
              <a:t>certificate</a:t>
            </a:r>
            <a:r>
              <a:rPr lang="en-US" sz="2400" dirty="0" smtClean="0"/>
              <a:t> that a matching has maximum size?</a:t>
            </a:r>
          </a:p>
        </p:txBody>
      </p:sp>
      <p:sp>
        <p:nvSpPr>
          <p:cNvPr id="31" name="Oval 30"/>
          <p:cNvSpPr/>
          <p:nvPr/>
        </p:nvSpPr>
        <p:spPr>
          <a:xfrm>
            <a:off x="5368413" y="399770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368413" y="45621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68413" y="510294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68413" y="567321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68413" y="621398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29781" y="399770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29781" y="456216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529781" y="510294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29781" y="5673212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529781" y="6213987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6" idx="2"/>
            <a:endCxn id="51" idx="6"/>
          </p:cNvCxnSpPr>
          <p:nvPr/>
        </p:nvCxnSpPr>
        <p:spPr>
          <a:xfrm rot="10800000">
            <a:off x="3765755" y="6331974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51" idx="7"/>
          </p:cNvCxnSpPr>
          <p:nvPr/>
        </p:nvCxnSpPr>
        <p:spPr>
          <a:xfrm rot="10800000" flipV="1">
            <a:off x="3731197" y="5791199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7" idx="6"/>
            <a:endCxn id="31" idx="2"/>
          </p:cNvCxnSpPr>
          <p:nvPr/>
        </p:nvCxnSpPr>
        <p:spPr>
          <a:xfrm>
            <a:off x="3765755" y="4115694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8" idx="6"/>
            <a:endCxn id="31" idx="3"/>
          </p:cNvCxnSpPr>
          <p:nvPr/>
        </p:nvCxnSpPr>
        <p:spPr>
          <a:xfrm flipV="1">
            <a:off x="3765755" y="4199123"/>
            <a:ext cx="1637216" cy="48103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0"/>
            <a:endCxn id="39" idx="3"/>
          </p:cNvCxnSpPr>
          <p:nvPr/>
        </p:nvCxnSpPr>
        <p:spPr>
          <a:xfrm rot="5400000" flipH="1" flipV="1">
            <a:off x="3800167" y="4611184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9" idx="2"/>
            <a:endCxn id="49" idx="6"/>
          </p:cNvCxnSpPr>
          <p:nvPr/>
        </p:nvCxnSpPr>
        <p:spPr>
          <a:xfrm rot="10800000" flipV="1">
            <a:off x="3765755" y="4680153"/>
            <a:ext cx="1602658" cy="54077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1"/>
            <a:endCxn id="49" idx="5"/>
          </p:cNvCxnSpPr>
          <p:nvPr/>
        </p:nvCxnSpPr>
        <p:spPr>
          <a:xfrm rot="16200000" flipV="1">
            <a:off x="4365378" y="4670177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0" idx="6"/>
            <a:endCxn id="40" idx="3"/>
          </p:cNvCxnSpPr>
          <p:nvPr/>
        </p:nvCxnSpPr>
        <p:spPr>
          <a:xfrm flipV="1">
            <a:off x="3765755" y="5304358"/>
            <a:ext cx="1637216" cy="48684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40"/>
          <p:cNvSpPr txBox="1">
            <a:spLocks noChangeArrowheads="1"/>
          </p:cNvSpPr>
          <p:nvPr/>
        </p:nvSpPr>
        <p:spPr bwMode="auto">
          <a:xfrm>
            <a:off x="403122" y="4616660"/>
            <a:ext cx="28415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0070C0"/>
                </a:solidFill>
                <a:latin typeface="+mj-lt"/>
              </a:rPr>
              <a:t>Blue</a:t>
            </a:r>
            <a:r>
              <a:rPr lang="en-CA" sz="2600" dirty="0" smtClean="0">
                <a:latin typeface="+mj-lt"/>
              </a:rPr>
              <a:t> </a:t>
            </a:r>
            <a:r>
              <a:rPr lang="en-CA" sz="2600" dirty="0">
                <a:latin typeface="+mj-lt"/>
              </a:rPr>
              <a:t>edges are a </a:t>
            </a:r>
            <a:r>
              <a:rPr lang="en-CA" sz="2600" dirty="0" smtClean="0">
                <a:latin typeface="+mj-lt"/>
              </a:rPr>
              <a:t>maximum-size matching </a:t>
            </a:r>
            <a:r>
              <a:rPr lang="en-CA" sz="2600" dirty="0">
                <a:solidFill>
                  <a:srgbClr val="0070C0"/>
                </a:solidFill>
                <a:latin typeface="+mj-lt"/>
              </a:rPr>
              <a:t>M</a:t>
            </a:r>
            <a:endParaRPr lang="en-US" sz="26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>
            <a:stCxn id="50" idx="7"/>
            <a:endCxn id="31" idx="4"/>
          </p:cNvCxnSpPr>
          <p:nvPr/>
        </p:nvCxnSpPr>
        <p:spPr>
          <a:xfrm rot="5400000" flipH="1" flipV="1">
            <a:off x="3878681" y="4097223"/>
            <a:ext cx="146023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8" idx="5"/>
            <a:endCxn id="40" idx="1"/>
          </p:cNvCxnSpPr>
          <p:nvPr/>
        </p:nvCxnSpPr>
        <p:spPr>
          <a:xfrm rot="16200000" flipH="1">
            <a:off x="4380126" y="4111825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2"/>
            <a:ext cx="8445910" cy="317575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endParaRPr lang="en-US" sz="600" b="1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b="1" dirty="0" smtClean="0"/>
              <a:t>Proof:</a:t>
            </a:r>
            <a:r>
              <a:rPr lang="en-US" sz="2400" dirty="0" smtClean="0"/>
              <a:t> Every edge in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	Since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matching, its edges have distinct endpoints.</a:t>
            </a:r>
          </a:p>
          <a:p>
            <a:pPr>
              <a:buNone/>
            </a:pPr>
            <a:r>
              <a:rPr lang="en-US" sz="2400" dirty="0" smtClean="0"/>
              <a:t>	So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must contain at least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 vertices.			      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  <p:sp>
        <p:nvSpPr>
          <p:cNvPr id="31" name="Oval 30"/>
          <p:cNvSpPr/>
          <p:nvPr/>
        </p:nvSpPr>
        <p:spPr>
          <a:xfrm>
            <a:off x="5368413" y="400873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368413" y="4559338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68413" y="510011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68413" y="5670383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68413" y="6211158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29781" y="4008733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29781" y="4559338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529781" y="5100113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29781" y="5670383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529781" y="6211158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6" idx="2"/>
            <a:endCxn id="51" idx="6"/>
          </p:cNvCxnSpPr>
          <p:nvPr/>
        </p:nvCxnSpPr>
        <p:spPr>
          <a:xfrm rot="10800000">
            <a:off x="3765755" y="6329145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51" idx="7"/>
          </p:cNvCxnSpPr>
          <p:nvPr/>
        </p:nvCxnSpPr>
        <p:spPr>
          <a:xfrm rot="10800000" flipV="1">
            <a:off x="3731197" y="5788370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765755" y="4112865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8" idx="6"/>
            <a:endCxn id="31" idx="3"/>
          </p:cNvCxnSpPr>
          <p:nvPr/>
        </p:nvCxnSpPr>
        <p:spPr>
          <a:xfrm flipV="1">
            <a:off x="3765755" y="4210149"/>
            <a:ext cx="1637216" cy="4671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0"/>
            <a:endCxn id="39" idx="3"/>
          </p:cNvCxnSpPr>
          <p:nvPr/>
        </p:nvCxnSpPr>
        <p:spPr>
          <a:xfrm rot="5400000" flipH="1" flipV="1">
            <a:off x="3800167" y="4608355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9" idx="2"/>
            <a:endCxn id="49" idx="6"/>
          </p:cNvCxnSpPr>
          <p:nvPr/>
        </p:nvCxnSpPr>
        <p:spPr>
          <a:xfrm rot="10800000" flipV="1">
            <a:off x="3765755" y="4677324"/>
            <a:ext cx="1602658" cy="54077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1"/>
            <a:endCxn id="49" idx="5"/>
          </p:cNvCxnSpPr>
          <p:nvPr/>
        </p:nvCxnSpPr>
        <p:spPr>
          <a:xfrm rot="16200000" flipV="1">
            <a:off x="4365378" y="4667348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0" idx="6"/>
            <a:endCxn id="40" idx="3"/>
          </p:cNvCxnSpPr>
          <p:nvPr/>
        </p:nvCxnSpPr>
        <p:spPr>
          <a:xfrm flipV="1">
            <a:off x="3765755" y="5301529"/>
            <a:ext cx="1637216" cy="48684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5909187" y="4682652"/>
            <a:ext cx="284152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Red</a:t>
            </a:r>
            <a:r>
              <a:rPr lang="en-CA" sz="2600" dirty="0" smtClean="0">
                <a:latin typeface="+mj-lt"/>
              </a:rPr>
              <a:t> vertices form a vertex cover </a:t>
            </a:r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C</a:t>
            </a:r>
            <a:endParaRPr lang="en-US" sz="2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7" name="Text Box 40"/>
          <p:cNvSpPr txBox="1">
            <a:spLocks noChangeArrowheads="1"/>
          </p:cNvSpPr>
          <p:nvPr/>
        </p:nvSpPr>
        <p:spPr bwMode="auto">
          <a:xfrm>
            <a:off x="403122" y="4616660"/>
            <a:ext cx="28415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0070C0"/>
                </a:solidFill>
                <a:latin typeface="+mj-lt"/>
              </a:rPr>
              <a:t>Blue</a:t>
            </a:r>
            <a:r>
              <a:rPr lang="en-CA" sz="2600" dirty="0" smtClean="0">
                <a:latin typeface="+mj-lt"/>
              </a:rPr>
              <a:t> </a:t>
            </a:r>
            <a:r>
              <a:rPr lang="en-CA" sz="2600" dirty="0">
                <a:latin typeface="+mj-lt"/>
              </a:rPr>
              <a:t>edges are a </a:t>
            </a:r>
            <a:r>
              <a:rPr lang="en-CA" sz="2600" dirty="0" smtClean="0">
                <a:latin typeface="+mj-lt"/>
              </a:rPr>
              <a:t>maximum-size matching </a:t>
            </a:r>
            <a:r>
              <a:rPr lang="en-CA" sz="2600" dirty="0">
                <a:solidFill>
                  <a:srgbClr val="0070C0"/>
                </a:solidFill>
                <a:latin typeface="+mj-lt"/>
              </a:rPr>
              <a:t>M</a:t>
            </a:r>
            <a:endParaRPr lang="en-US" sz="26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2"/>
            <a:ext cx="8445910" cy="591895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endParaRPr lang="en-US" sz="6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b="1" dirty="0" smtClean="0"/>
              <a:t>Proof:</a:t>
            </a:r>
            <a:r>
              <a:rPr lang="en-US" sz="2400" dirty="0" smtClean="0"/>
              <a:t> Every edge in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has at least one endpoint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	Since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matching, its edges have distinct endpoints.</a:t>
            </a:r>
          </a:p>
          <a:p>
            <a:pPr>
              <a:buNone/>
            </a:pPr>
            <a:r>
              <a:rPr lang="en-US" sz="2400" dirty="0" smtClean="0"/>
              <a:t>	So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must contain at least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 vertices.			        </a:t>
            </a:r>
            <a:r>
              <a:rPr lang="en-US" sz="2400" dirty="0" smtClean="0">
                <a:latin typeface="msam10"/>
              </a:rPr>
              <a:t>¤</a:t>
            </a:r>
          </a:p>
          <a:p>
            <a:endParaRPr lang="en-US" sz="600" dirty="0" smtClean="0"/>
          </a:p>
          <a:p>
            <a:r>
              <a:rPr lang="en-US" sz="2400" dirty="0" smtClean="0"/>
              <a:t>Suppose we find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must be a maximum cardinality matching:</a:t>
            </a:r>
            <a:br>
              <a:rPr lang="en-US" sz="2400" dirty="0" smtClean="0"/>
            </a:br>
            <a:r>
              <a:rPr lang="en-US" sz="2400" dirty="0" smtClean="0"/>
              <a:t>every other matching </a:t>
            </a:r>
            <a:r>
              <a:rPr lang="en-US" sz="2400" dirty="0" smtClean="0">
                <a:solidFill>
                  <a:srgbClr val="00B050"/>
                </a:solidFill>
              </a:rPr>
              <a:t>M’</a:t>
            </a:r>
            <a:r>
              <a:rPr lang="en-US" sz="2400" dirty="0" smtClean="0"/>
              <a:t> satisfies |</a:t>
            </a:r>
            <a:r>
              <a:rPr lang="en-US" sz="2400" dirty="0" smtClean="0">
                <a:solidFill>
                  <a:srgbClr val="00B050"/>
                </a:solidFill>
              </a:rPr>
              <a:t>M’</a:t>
            </a:r>
            <a:r>
              <a:rPr lang="en-US" sz="2400" dirty="0" smtClean="0"/>
              <a:t>|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 =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|.</a:t>
            </a:r>
          </a:p>
          <a:p>
            <a:r>
              <a:rPr lang="en-US" sz="2400" dirty="0" smtClean="0"/>
              <a:t>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must be a minimum cardinality vertex cover:</a:t>
            </a:r>
            <a:br>
              <a:rPr lang="en-US" sz="2400" dirty="0" smtClean="0"/>
            </a:br>
            <a:r>
              <a:rPr lang="en-US" sz="2400" dirty="0" smtClean="0"/>
              <a:t>every other vertex cover </a:t>
            </a:r>
            <a:r>
              <a:rPr lang="en-US" sz="2400" dirty="0" smtClean="0">
                <a:solidFill>
                  <a:srgbClr val="00B050"/>
                </a:solidFill>
              </a:rPr>
              <a:t>C’</a:t>
            </a:r>
            <a:r>
              <a:rPr lang="en-US" sz="2400" dirty="0" smtClean="0"/>
              <a:t> satisfies |</a:t>
            </a:r>
            <a:r>
              <a:rPr lang="en-US" sz="2400" dirty="0" smtClean="0">
                <a:solidFill>
                  <a:srgbClr val="00B050"/>
                </a:solidFill>
              </a:rPr>
              <a:t>C’</a:t>
            </a:r>
            <a:r>
              <a:rPr lang="en-US" sz="2400" dirty="0" smtClean="0"/>
              <a:t>|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 = 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certifies optimality of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and vice-versa.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 &amp; </a:t>
            </a:r>
            <a:r>
              <a:rPr lang="en-US" dirty="0" err="1" smtClean="0"/>
              <a:t>matchings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2"/>
            <a:ext cx="8445910" cy="409015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C.</a:t>
            </a:r>
          </a:p>
          <a:p>
            <a:endParaRPr lang="en-US" sz="6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endParaRPr lang="en-US" sz="1000" dirty="0" smtClean="0"/>
          </a:p>
          <a:p>
            <a:r>
              <a:rPr lang="en-US" sz="2400" dirty="0" smtClean="0"/>
              <a:t>Suppose we find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certifies optimality of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and vice-versa.</a:t>
            </a:r>
          </a:p>
          <a:p>
            <a:endParaRPr lang="en-US" sz="1000" dirty="0" smtClean="0"/>
          </a:p>
          <a:p>
            <a:r>
              <a:rPr lang="en-US" sz="2400" dirty="0" smtClean="0"/>
              <a:t>Do such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always exist?</a:t>
            </a:r>
          </a:p>
          <a:p>
            <a:r>
              <a:rPr lang="en-US" sz="2400" dirty="0" smtClean="0"/>
              <a:t>No…</a:t>
            </a:r>
          </a:p>
        </p:txBody>
      </p:sp>
      <p:sp>
        <p:nvSpPr>
          <p:cNvPr id="5" name="Oval 4"/>
          <p:cNvSpPr/>
          <p:nvPr/>
        </p:nvSpPr>
        <p:spPr>
          <a:xfrm>
            <a:off x="4100052" y="560155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60955" y="4854307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00517" y="5749041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6"/>
            <a:endCxn id="5" idx="3"/>
          </p:cNvCxnSpPr>
          <p:nvPr/>
        </p:nvCxnSpPr>
        <p:spPr>
          <a:xfrm flipV="1">
            <a:off x="3136491" y="5802975"/>
            <a:ext cx="998119" cy="640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1"/>
            <a:endCxn id="6" idx="5"/>
          </p:cNvCxnSpPr>
          <p:nvPr/>
        </p:nvCxnSpPr>
        <p:spPr>
          <a:xfrm rot="16200000" flipV="1">
            <a:off x="3608294" y="5109800"/>
            <a:ext cx="580394" cy="4722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3"/>
            <a:endCxn id="7" idx="7"/>
          </p:cNvCxnSpPr>
          <p:nvPr/>
        </p:nvCxnSpPr>
        <p:spPr>
          <a:xfrm rot="5400000">
            <a:off x="2934785" y="5222871"/>
            <a:ext cx="727876" cy="39358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9148" y="4827641"/>
            <a:ext cx="35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Maximum size of a matching = 1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39148" y="5319253"/>
            <a:ext cx="380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Minimum size of a vertex cover = 2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65471" y="5132439"/>
            <a:ext cx="8318090" cy="90456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Vertex covers &amp; </a:t>
            </a:r>
            <a:r>
              <a:rPr lang="en-US" dirty="0" err="1" smtClean="0"/>
              <a:t>matchings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71" y="786641"/>
            <a:ext cx="8445910" cy="57321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graph.</a:t>
            </a:r>
          </a:p>
          <a:p>
            <a:r>
              <a:rPr lang="en-US" sz="2400" dirty="0" smtClean="0"/>
              <a:t>A set C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V is called a </a:t>
            </a:r>
            <a:r>
              <a:rPr lang="en-US" sz="2400" b="1" dirty="0" smtClean="0">
                <a:solidFill>
                  <a:srgbClr val="FF0000"/>
                </a:solidFill>
              </a:rPr>
              <a:t>vertex cover</a:t>
            </a:r>
            <a:r>
              <a:rPr lang="en-US" sz="2400" dirty="0" smtClean="0"/>
              <a:t> if</a:t>
            </a:r>
            <a:br>
              <a:rPr lang="en-US" sz="2400" dirty="0" smtClean="0"/>
            </a:br>
            <a:r>
              <a:rPr lang="en-US" sz="2400" dirty="0" smtClean="0"/>
              <a:t>every edge e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E has at least one endpoint in C.</a:t>
            </a:r>
          </a:p>
          <a:p>
            <a:endParaRPr lang="en-US" sz="600" dirty="0" smtClean="0"/>
          </a:p>
          <a:p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is a matching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is a vertex cover then |M|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endParaRPr lang="en-US" sz="1000" dirty="0" smtClean="0"/>
          </a:p>
          <a:p>
            <a:r>
              <a:rPr lang="en-US" sz="2400" dirty="0" smtClean="0"/>
              <a:t>Suppose we find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  <a:endParaRPr lang="en-US" sz="2400" dirty="0" smtClean="0">
              <a:latin typeface="msam10"/>
            </a:endParaRPr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certifies optimality of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and vice-versa.</a:t>
            </a:r>
          </a:p>
          <a:p>
            <a:endParaRPr lang="en-US" sz="1000" dirty="0" smtClean="0"/>
          </a:p>
          <a:p>
            <a:r>
              <a:rPr lang="en-US" sz="2400" dirty="0" smtClean="0"/>
              <a:t>Do such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always exist?</a:t>
            </a:r>
          </a:p>
          <a:p>
            <a:r>
              <a:rPr lang="en-US" sz="2400" dirty="0" smtClean="0"/>
              <a:t>No… unless G is bipartite!</a:t>
            </a:r>
          </a:p>
          <a:p>
            <a:endParaRPr lang="en-US" sz="2400" dirty="0" smtClean="0"/>
          </a:p>
          <a:p>
            <a:r>
              <a:rPr lang="en-US" sz="2400" b="1" dirty="0" smtClean="0"/>
              <a:t>Theorem </a:t>
            </a:r>
            <a:r>
              <a:rPr lang="en-US" sz="2400" dirty="0" smtClean="0"/>
              <a:t>(</a:t>
            </a:r>
            <a:r>
              <a:rPr lang="en-US" sz="2400" dirty="0" err="1" smtClean="0"/>
              <a:t>Konig’s</a:t>
            </a:r>
            <a:r>
              <a:rPr lang="en-US" sz="2400" dirty="0" smtClean="0"/>
              <a:t> Theorem): If G is bipartite then there exists a matching 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and a vertex cover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|</a:t>
            </a:r>
            <a:r>
              <a:rPr lang="en-US" sz="2400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|=|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|.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>
            <a:stCxn id="50" idx="7"/>
            <a:endCxn id="31" idx="4"/>
          </p:cNvCxnSpPr>
          <p:nvPr/>
        </p:nvCxnSpPr>
        <p:spPr>
          <a:xfrm rot="5400000" flipH="1" flipV="1">
            <a:off x="3878681" y="3038169"/>
            <a:ext cx="146023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8" idx="5"/>
            <a:endCxn id="40" idx="1"/>
          </p:cNvCxnSpPr>
          <p:nvPr/>
        </p:nvCxnSpPr>
        <p:spPr>
          <a:xfrm rot="16200000" flipH="1">
            <a:off x="4380126" y="3052771"/>
            <a:ext cx="373917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Earlier Example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5469" y="786642"/>
            <a:ext cx="8691718" cy="209421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G=(V, E) be a bipartite graph.</a:t>
            </a:r>
          </a:p>
          <a:p>
            <a:r>
              <a:rPr lang="en-US" sz="2400" dirty="0" smtClean="0"/>
              <a:t>We’re interested in </a:t>
            </a:r>
            <a:r>
              <a:rPr lang="en-US" sz="2400" b="1" dirty="0" smtClean="0">
                <a:solidFill>
                  <a:srgbClr val="0070C0"/>
                </a:solidFill>
              </a:rPr>
              <a:t>maximum size </a:t>
            </a:r>
            <a:r>
              <a:rPr lang="en-US" sz="2400" b="1" dirty="0" err="1" smtClean="0">
                <a:solidFill>
                  <a:srgbClr val="0070C0"/>
                </a:solidFill>
              </a:rPr>
              <a:t>matchings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How do I know M has maximum size? Is there a 5-edge matching?</a:t>
            </a:r>
          </a:p>
          <a:p>
            <a:r>
              <a:rPr lang="en-US" sz="2400" dirty="0" smtClean="0"/>
              <a:t>Is there a </a:t>
            </a:r>
            <a:r>
              <a:rPr lang="en-US" sz="2400" b="1" dirty="0" smtClean="0">
                <a:solidFill>
                  <a:srgbClr val="FF0000"/>
                </a:solidFill>
              </a:rPr>
              <a:t>certificate</a:t>
            </a:r>
            <a:r>
              <a:rPr lang="en-US" sz="2400" dirty="0" smtClean="0"/>
              <a:t> that a matching has maximum size?</a:t>
            </a:r>
          </a:p>
        </p:txBody>
      </p:sp>
      <p:sp>
        <p:nvSpPr>
          <p:cNvPr id="31" name="Oval 30"/>
          <p:cNvSpPr/>
          <p:nvPr/>
        </p:nvSpPr>
        <p:spPr>
          <a:xfrm>
            <a:off x="5368413" y="294967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368413" y="3500284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68413" y="404105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368413" y="4611329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368413" y="5152104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29781" y="2949679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29781" y="3500284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529781" y="4041059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29781" y="4611329"/>
            <a:ext cx="235974" cy="235974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529781" y="5152104"/>
            <a:ext cx="235974" cy="23597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6" idx="2"/>
            <a:endCxn id="51" idx="6"/>
          </p:cNvCxnSpPr>
          <p:nvPr/>
        </p:nvCxnSpPr>
        <p:spPr>
          <a:xfrm rot="10800000">
            <a:off x="3765755" y="5270091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3" idx="2"/>
            <a:endCxn id="51" idx="7"/>
          </p:cNvCxnSpPr>
          <p:nvPr/>
        </p:nvCxnSpPr>
        <p:spPr>
          <a:xfrm rot="10800000" flipV="1">
            <a:off x="3731197" y="4729316"/>
            <a:ext cx="1637216" cy="45734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7" idx="6"/>
            <a:endCxn id="31" idx="2"/>
          </p:cNvCxnSpPr>
          <p:nvPr/>
        </p:nvCxnSpPr>
        <p:spPr>
          <a:xfrm>
            <a:off x="3765755" y="3067666"/>
            <a:ext cx="1602658" cy="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8" idx="6"/>
            <a:endCxn id="31" idx="3"/>
          </p:cNvCxnSpPr>
          <p:nvPr/>
        </p:nvCxnSpPr>
        <p:spPr>
          <a:xfrm flipV="1">
            <a:off x="3765755" y="3151095"/>
            <a:ext cx="1637216" cy="46717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0"/>
            <a:endCxn id="39" idx="3"/>
          </p:cNvCxnSpPr>
          <p:nvPr/>
        </p:nvCxnSpPr>
        <p:spPr>
          <a:xfrm rot="5400000" flipH="1" flipV="1">
            <a:off x="3800167" y="3549301"/>
            <a:ext cx="1450404" cy="17552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9" idx="2"/>
            <a:endCxn id="49" idx="6"/>
          </p:cNvCxnSpPr>
          <p:nvPr/>
        </p:nvCxnSpPr>
        <p:spPr>
          <a:xfrm rot="10800000" flipV="1">
            <a:off x="3765755" y="3618270"/>
            <a:ext cx="1602658" cy="54077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1"/>
            <a:endCxn id="49" idx="5"/>
          </p:cNvCxnSpPr>
          <p:nvPr/>
        </p:nvCxnSpPr>
        <p:spPr>
          <a:xfrm rot="16200000" flipV="1">
            <a:off x="4365378" y="3608294"/>
            <a:ext cx="403412" cy="167177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0" idx="6"/>
            <a:endCxn id="40" idx="3"/>
          </p:cNvCxnSpPr>
          <p:nvPr/>
        </p:nvCxnSpPr>
        <p:spPr>
          <a:xfrm flipV="1">
            <a:off x="3765755" y="4242475"/>
            <a:ext cx="1637216" cy="486841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403122" y="3417123"/>
            <a:ext cx="28415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0070C0"/>
                </a:solidFill>
                <a:latin typeface="+mj-lt"/>
              </a:rPr>
              <a:t>Blue</a:t>
            </a:r>
            <a:r>
              <a:rPr lang="en-CA" sz="2600" dirty="0" smtClean="0">
                <a:latin typeface="+mj-lt"/>
              </a:rPr>
              <a:t> </a:t>
            </a:r>
            <a:r>
              <a:rPr lang="en-CA" sz="2600" dirty="0">
                <a:latin typeface="+mj-lt"/>
              </a:rPr>
              <a:t>edges are a </a:t>
            </a:r>
            <a:r>
              <a:rPr lang="en-CA" sz="2600" dirty="0" smtClean="0">
                <a:latin typeface="+mj-lt"/>
              </a:rPr>
              <a:t>maximum-size matching </a:t>
            </a:r>
            <a:r>
              <a:rPr lang="en-CA" sz="2600" dirty="0">
                <a:solidFill>
                  <a:srgbClr val="0070C0"/>
                </a:solidFill>
                <a:latin typeface="+mj-lt"/>
              </a:rPr>
              <a:t>M</a:t>
            </a:r>
            <a:endParaRPr lang="en-US" sz="2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5909187" y="3620769"/>
            <a:ext cx="2841523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Red</a:t>
            </a:r>
            <a:r>
              <a:rPr lang="en-CA" sz="2600" dirty="0" smtClean="0">
                <a:latin typeface="+mj-lt"/>
              </a:rPr>
              <a:t> vertices form a vertex cover </a:t>
            </a:r>
            <a:r>
              <a:rPr lang="en-CA" sz="2600" dirty="0" smtClean="0">
                <a:solidFill>
                  <a:srgbClr val="FF0000"/>
                </a:solidFill>
                <a:latin typeface="+mj-lt"/>
              </a:rPr>
              <a:t>C</a:t>
            </a:r>
            <a:endParaRPr lang="en-US" sz="2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265469" y="5712604"/>
            <a:ext cx="8691718" cy="550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Since |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|=|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|=4,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both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optimal!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LPs for Bipartite Matching</a:t>
            </a:r>
            <a:endParaRPr lang="en-US" sz="3600" dirty="0"/>
          </a:p>
        </p:txBody>
      </p:sp>
      <p:grpSp>
        <p:nvGrpSpPr>
          <p:cNvPr id="28" name="Group 27"/>
          <p:cNvGrpSpPr/>
          <p:nvPr/>
        </p:nvGrpSpPr>
        <p:grpSpPr bwMode="auto">
          <a:xfrm>
            <a:off x="1323389" y="2873030"/>
            <a:ext cx="6284129" cy="1207805"/>
            <a:chOff x="222179" y="3207323"/>
            <a:chExt cx="6284129" cy="1207805"/>
          </a:xfrm>
        </p:grpSpPr>
        <p:pic>
          <p:nvPicPr>
            <p:cNvPr id="26" name="Picture 25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073899" y="3207323"/>
              <a:ext cx="5432409" cy="120780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4" name="TextBox 43"/>
            <p:cNvSpPr txBox="1"/>
            <p:nvPr/>
          </p:nvSpPr>
          <p:spPr bwMode="auto">
            <a:xfrm>
              <a:off x="222179" y="3435926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(LP)</a:t>
              </a:r>
              <a:endParaRPr lang="en-US" sz="2400" dirty="0"/>
            </a:p>
          </p:txBody>
        </p:sp>
      </p:grpSp>
      <p:grpSp>
        <p:nvGrpSpPr>
          <p:cNvPr id="23" name="Group 22"/>
          <p:cNvGrpSpPr/>
          <p:nvPr/>
        </p:nvGrpSpPr>
        <p:grpSpPr bwMode="auto">
          <a:xfrm>
            <a:off x="1387637" y="1513715"/>
            <a:ext cx="6781647" cy="1236500"/>
            <a:chOff x="237264" y="1710358"/>
            <a:chExt cx="6781647" cy="1236500"/>
          </a:xfrm>
        </p:grpSpPr>
        <p:pic>
          <p:nvPicPr>
            <p:cNvPr id="16" name="Picture 1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7" cstate="print"/>
            <a:stretch>
              <a:fillRect/>
            </a:stretch>
          </p:blipFill>
          <p:spPr bwMode="auto">
            <a:xfrm>
              <a:off x="1044608" y="1710358"/>
              <a:ext cx="5974303" cy="12365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8" name="TextBox 47"/>
            <p:cNvSpPr txBox="1"/>
            <p:nvPr/>
          </p:nvSpPr>
          <p:spPr bwMode="auto">
            <a:xfrm>
              <a:off x="237264" y="1930030"/>
              <a:ext cx="6062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(IP)</a:t>
              </a:r>
              <a:endParaRPr lang="en-US" sz="2400" dirty="0"/>
            </a:p>
          </p:txBody>
        </p:sp>
      </p:grp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20506" y="570335"/>
            <a:ext cx="8626849" cy="15436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Let G=(V, E) be a bipartite graph.</a:t>
            </a:r>
          </a:p>
          <a:p>
            <a:pPr lvl="0"/>
            <a:r>
              <a:rPr lang="en-US" sz="2400" dirty="0" smtClean="0"/>
              <a:t>Recall our IP and LP formulations for maximum-size matching.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20506" y="4218040"/>
            <a:ext cx="8626849" cy="8750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b="1" dirty="0" smtClean="0"/>
              <a:t>Theorem</a:t>
            </a:r>
            <a:r>
              <a:rPr lang="en-US" sz="2400" dirty="0" smtClean="0"/>
              <a:t>: Every BFS of (LP) is actually an (IP) solution.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dual of (LP)?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 bwMode="auto">
          <a:xfrm>
            <a:off x="769178" y="5163941"/>
            <a:ext cx="6143847" cy="1207810"/>
            <a:chOff x="395261" y="4937800"/>
            <a:chExt cx="6143847" cy="1207810"/>
          </a:xfrm>
        </p:grpSpPr>
        <p:pic>
          <p:nvPicPr>
            <p:cNvPr id="36" name="Picture 35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8" cstate="print"/>
            <a:stretch>
              <a:fillRect/>
            </a:stretch>
          </p:blipFill>
          <p:spPr bwMode="auto">
            <a:xfrm>
              <a:off x="1800219" y="4937800"/>
              <a:ext cx="4738889" cy="120781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32" name="TextBox 31"/>
            <p:cNvSpPr txBox="1"/>
            <p:nvPr/>
          </p:nvSpPr>
          <p:spPr bwMode="auto">
            <a:xfrm>
              <a:off x="395261" y="5166403"/>
              <a:ext cx="13227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(LP-Dual)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~~\forall \set{u,v} \in E \\&#10;&amp; y_v &amp; \geq 0 ~~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3"/>
  <p:tag name="PICTUREFILESIZE" val="1859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~~\forall \set{u,v} \in E \\&#10;&amp; y_v &amp;\in \set{0,1} ~~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3"/>
  <p:tag name="PICTUREFILESIZE" val="1927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~~\forall \set{u,v} \in E \\&#10;&amp; y_v &amp; \geq 0 ~~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3"/>
  <p:tag name="PICTUREFILESIZE" val="1859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~~\forall \set{u,v} \in E \\&#10;&amp; y_v &amp;\in \set{0,1} ~~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3"/>
  <p:tag name="PICTUREFILESIZE" val="1927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A = \begin{pmatrix}&#10;1 &amp; 1 &amp; 0 \\&#10;0 &amp; 1 &amp; 1 \\&#10;1 &amp; 0 &amp; 1 &#10;\end{pmatrix}&#10;~~\implies~~&#10;\det A = 2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8"/>
  <p:tag name="PICTUREFILESIZE" val="1341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1"/>
  <p:tag name="TBUG" val="0"/>
  <p:tag name="ALLOWFS" val="0"/>
  <p:tag name="ORIGWIDTH" val="156"/>
  <p:tag name="PICTUREFILESIZE" val="1907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1"/>
  <p:tag name="TBUG" val="0"/>
  <p:tag name="ALLOWFS" val="0"/>
  <p:tag name="ORIGWIDTH" val="156"/>
  <p:tag name="PICTUREFILESIZE" val="1907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1"/>
  <p:tag name="TBUG" val="0"/>
  <p:tag name="ALLOWFS" val="0"/>
  <p:tag name="ORIGWIDTH" val="156"/>
  <p:tag name="PICTUREFILESIZE" val="1907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 \leq 2 \cdot \sum_{y_v \geq 1/2} \, y_v 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73"/>
  <p:tag name="PICTUREFILESIZE" val="520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 \leq 2 \cdot \sum_{v \in V}  y_v 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1"/>
  <p:tag name="PICTUREFILESIZE" val="436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 x_e }&#10;&amp; \smallsum{e \text{ incident to } v}{} ~x_e &amp;\leq 1 &amp;\forall v \in V \\&#10;&amp; x_e &amp; \in \set{0,1}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98"/>
  <p:tag name="PICTUREFILESIZE" val="2321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geq 0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80"/>
  <p:tag name="PICTUREFILESIZE" val="2176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\in \set{0,1}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76"/>
  <p:tag name="PICTUREFILESIZE" val="2080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y_u + y_v &amp;\geq 1 &amp;\forall \set{u,v} \in E \\&#10;&amp; y_v &amp; \geq 0 &amp;\forall v \in V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7"/>
  <p:tag name="PICTUREFILESIZE" val="190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mallsum{v \in V}{} ~y_v }&#10;&amp; A \transpose y &amp;\geq \mathbf{1} \\&#10;&amp; y &amp; \geq 0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71"/>
  <p:tag name="PICTUREFILESIZE" val="1063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14259</TotalTime>
  <Words>1006</Words>
  <Application>Microsoft Office PowerPoint</Application>
  <PresentationFormat>On-screen Show (4:3)</PresentationFormat>
  <Paragraphs>264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8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Symbol</vt:lpstr>
      <vt:lpstr>Office Theme</vt:lpstr>
      <vt:lpstr>C&amp;O 355 Mathematical Programming Fall 2010 Lecture 19</vt:lpstr>
      <vt:lpstr>Topics</vt:lpstr>
      <vt:lpstr>Maximum Bipartite Matching</vt:lpstr>
      <vt:lpstr>Vertex covers</vt:lpstr>
      <vt:lpstr>Vertex covers</vt:lpstr>
      <vt:lpstr>Vertex covers &amp; matchings</vt:lpstr>
      <vt:lpstr>Vertex covers &amp; matchings</vt:lpstr>
      <vt:lpstr>Earlier Example</vt:lpstr>
      <vt:lpstr>LPs for Bipartite Matching</vt:lpstr>
      <vt:lpstr>Dual of Bipartite Matching LP</vt:lpstr>
      <vt:lpstr>Slide 11</vt:lpstr>
      <vt:lpstr>Proof of Konig’s Theorem</vt:lpstr>
      <vt:lpstr>Beyond Bipartite Graphs</vt:lpstr>
      <vt:lpstr>Beyond Bipartite Graphs</vt:lpstr>
      <vt:lpstr>Beyond Bipartite Graphs</vt:lpstr>
      <vt:lpstr>Beyond Bipartite Graphs</vt:lpstr>
      <vt:lpstr>Our Game Plan</vt:lpstr>
      <vt:lpstr>Our Algorithm</vt:lpstr>
      <vt:lpstr>Our Algorithm</vt:lpstr>
      <vt:lpstr>Our Algorithm</vt:lpstr>
      <vt:lpstr>Our Algorithm</vt:lpstr>
      <vt:lpstr>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1102</cp:revision>
  <dcterms:created xsi:type="dcterms:W3CDTF">2009-09-16T13:05:29Z</dcterms:created>
  <dcterms:modified xsi:type="dcterms:W3CDTF">2010-11-16T16:35:29Z</dcterms:modified>
</cp:coreProperties>
</file>