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0"/>
  </p:notesMasterIdLst>
  <p:sldIdLst>
    <p:sldId id="453" r:id="rId2"/>
    <p:sldId id="414" r:id="rId3"/>
    <p:sldId id="415" r:id="rId4"/>
    <p:sldId id="416" r:id="rId5"/>
    <p:sldId id="452" r:id="rId6"/>
    <p:sldId id="417" r:id="rId7"/>
    <p:sldId id="425" r:id="rId8"/>
    <p:sldId id="424" r:id="rId9"/>
    <p:sldId id="448" r:id="rId10"/>
    <p:sldId id="451" r:id="rId11"/>
    <p:sldId id="450" r:id="rId12"/>
    <p:sldId id="454" r:id="rId13"/>
    <p:sldId id="456" r:id="rId14"/>
    <p:sldId id="455" r:id="rId15"/>
    <p:sldId id="433" r:id="rId16"/>
    <p:sldId id="444" r:id="rId17"/>
    <p:sldId id="443" r:id="rId18"/>
    <p:sldId id="445" r:id="rId19"/>
    <p:sldId id="447" r:id="rId20"/>
    <p:sldId id="434" r:id="rId21"/>
    <p:sldId id="435" r:id="rId22"/>
    <p:sldId id="436" r:id="rId23"/>
    <p:sldId id="437" r:id="rId24"/>
    <p:sldId id="438" r:id="rId25"/>
    <p:sldId id="439" r:id="rId26"/>
    <p:sldId id="440" r:id="rId27"/>
    <p:sldId id="442" r:id="rId28"/>
    <p:sldId id="446" r:id="rId29"/>
  </p:sldIdLst>
  <p:sldSz cx="9144000" cy="6858000" type="screen4x3"/>
  <p:notesSz cx="6858000" cy="9144000"/>
  <p:embeddedFontLst>
    <p:embeddedFont>
      <p:font typeface="Calibri" pitchFamily="34" charset="0"/>
      <p:regular r:id="rId31"/>
      <p:bold r:id="rId32"/>
      <p:italic r:id="rId33"/>
      <p:boldItalic r:id="rId34"/>
    </p:embeddedFont>
    <p:embeddedFont>
      <p:font typeface="CMR10" pitchFamily="34" charset="0"/>
      <p:regular r:id="rId35"/>
    </p:embeddedFont>
    <p:embeddedFont>
      <p:font typeface="CMMI10" pitchFamily="34" charset="0"/>
      <p:regular r:id="rId36"/>
    </p:embeddedFont>
    <p:embeddedFont>
      <p:font typeface="CMSY10ORIG" pitchFamily="34" charset="0"/>
      <p:regular r:id="rId37"/>
    </p:embeddedFont>
    <p:embeddedFont>
      <p:font typeface="CMSS8" pitchFamily="34" charset="0"/>
      <p:regular r:id="rId38"/>
    </p:embeddedFont>
    <p:embeddedFont>
      <p:font typeface="CMMI7" pitchFamily="34" charset="0"/>
      <p:regular r:id="rId39"/>
    </p:embeddedFont>
    <p:embeddedFont>
      <p:font typeface="CMEX10" pitchFamily="34" charset="0"/>
      <p:regular r:id="rId40"/>
    </p:embeddedFont>
    <p:embeddedFont>
      <p:font typeface="CMR7" pitchFamily="34" charset="0"/>
      <p:regular r:id="rId41"/>
    </p:embeddedFont>
    <p:embeddedFont>
      <p:font typeface="MSBM10" pitchFamily="34" charset="0"/>
      <p:regular r:id="rId42"/>
    </p:embeddedFont>
    <p:embeddedFont>
      <p:font typeface="CMSY7" pitchFamily="34" charset="0"/>
      <p:regular r:id="rId43"/>
    </p:embeddedFont>
    <p:embeddedFont>
      <p:font typeface="CMMI5" pitchFamily="34" charset="0"/>
      <p:regular r:id="rId44"/>
    </p:embeddedFont>
    <p:embeddedFont>
      <p:font typeface="cmsy10" pitchFamily="34" charset="0"/>
      <p:regular r:id="rId45"/>
    </p:embeddedFont>
    <p:embeddedFont>
      <p:font typeface="msam10" pitchFamily="34" charset="0"/>
      <p:regular r:id="rId46"/>
    </p:embeddedFont>
  </p:embeddedFontLst>
  <p:custDataLst>
    <p:tags r:id="rId4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  <a:srgbClr val="FF6D6D"/>
    <a:srgbClr val="FF3300"/>
    <a:srgbClr val="FFFF99"/>
    <a:srgbClr val="AFDC7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91" autoAdjust="0"/>
    <p:restoredTop sz="88732" autoAdjust="0"/>
  </p:normalViewPr>
  <p:slideViewPr>
    <p:cSldViewPr snapToGrid="0">
      <p:cViewPr varScale="1">
        <p:scale>
          <a:sx n="69" d="100"/>
          <a:sy n="69" d="100"/>
        </p:scale>
        <p:origin x="-127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BAAFD-F484-4DB7-86F4-821294F105D4}" type="datetimeFigureOut">
              <a:rPr lang="en-US" smtClean="0"/>
              <a:pPr/>
              <a:t>11/9/2010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697FC3-9866-4ED2-9709-168E31BE31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97FC3-9866-4ED2-9709-168E31BE316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97FC3-9866-4ED2-9709-168E31BE3168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97FC3-9866-4ED2-9709-168E31BE3168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97FC3-9866-4ED2-9709-168E31BE3168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97FC3-9866-4ED2-9709-168E31BE3168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97FC3-9866-4ED2-9709-168E31BE316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97FC3-9866-4ED2-9709-168E31BE316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97FC3-9866-4ED2-9709-168E31BE316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97FC3-9866-4ED2-9709-168E31BE316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97FC3-9866-4ED2-9709-168E31BE3168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97FC3-9866-4ED2-9709-168E31BE316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97FC3-9866-4ED2-9709-168E31BE3168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97FC3-9866-4ED2-9709-168E31BE3168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498-82DB-4842-8F38-BA008EFB5813}" type="datetimeFigureOut">
              <a:rPr lang="en-US" smtClean="0"/>
              <a:pPr/>
              <a:t>11/9/2010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E138-F8DE-49C7-B84E-53A46C07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498-82DB-4842-8F38-BA008EFB5813}" type="datetimeFigureOut">
              <a:rPr lang="en-US" smtClean="0"/>
              <a:pPr/>
              <a:t>11/9/2010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E138-F8DE-49C7-B84E-53A46C07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498-82DB-4842-8F38-BA008EFB5813}" type="datetimeFigureOut">
              <a:rPr lang="en-US" smtClean="0"/>
              <a:pPr/>
              <a:t>11/9/2010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E138-F8DE-49C7-B84E-53A46C07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294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7129"/>
            <a:ext cx="8229600" cy="561458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498-82DB-4842-8F38-BA008EFB5813}" type="datetimeFigureOut">
              <a:rPr lang="en-US" smtClean="0"/>
              <a:pPr/>
              <a:t>11/9/2010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E138-F8DE-49C7-B84E-53A46C07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498-82DB-4842-8F38-BA008EFB5813}" type="datetimeFigureOut">
              <a:rPr lang="en-US" smtClean="0"/>
              <a:pPr/>
              <a:t>11/9/2010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E138-F8DE-49C7-B84E-53A46C07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498-82DB-4842-8F38-BA008EFB5813}" type="datetimeFigureOut">
              <a:rPr lang="en-US" smtClean="0"/>
              <a:pPr/>
              <a:t>11/9/2010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E138-F8DE-49C7-B84E-53A46C07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498-82DB-4842-8F38-BA008EFB5813}" type="datetimeFigureOut">
              <a:rPr lang="en-US" smtClean="0"/>
              <a:pPr/>
              <a:t>11/9/2010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E138-F8DE-49C7-B84E-53A46C07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498-82DB-4842-8F38-BA008EFB5813}" type="datetimeFigureOut">
              <a:rPr lang="en-US" smtClean="0"/>
              <a:pPr/>
              <a:t>11/9/2010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E138-F8DE-49C7-B84E-53A46C07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498-82DB-4842-8F38-BA008EFB5813}" type="datetimeFigureOut">
              <a:rPr lang="en-US" smtClean="0"/>
              <a:pPr/>
              <a:t>11/9/2010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E138-F8DE-49C7-B84E-53A46C07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498-82DB-4842-8F38-BA008EFB5813}" type="datetimeFigureOut">
              <a:rPr lang="en-US" smtClean="0"/>
              <a:pPr/>
              <a:t>11/9/2010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E138-F8DE-49C7-B84E-53A46C07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12498-82DB-4842-8F38-BA008EFB5813}" type="datetimeFigureOut">
              <a:rPr lang="en-US" smtClean="0"/>
              <a:pPr/>
              <a:t>11/9/2010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CE138-F8DE-49C7-B84E-53A46C07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hyperlink" Target="http://www.math.uwaterloo.ca/~harvey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16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21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20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5.xml"/><Relationship Id="rId7" Type="http://schemas.openxmlformats.org/officeDocument/2006/relationships/image" Target="../media/image2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C&amp;O 355</a:t>
            </a:r>
            <a:br>
              <a:rPr lang="en-US" dirty="0" smtClean="0"/>
            </a:br>
            <a:r>
              <a:rPr lang="en-US" dirty="0" smtClean="0"/>
              <a:t>Mathematical Programming</a:t>
            </a:r>
            <a:br>
              <a:rPr lang="en-US" dirty="0" smtClean="0"/>
            </a:br>
            <a:r>
              <a:rPr lang="en-US" dirty="0" smtClean="0"/>
              <a:t>Fall 2010</a:t>
            </a:r>
            <a:br>
              <a:rPr lang="en-US" dirty="0" smtClean="0"/>
            </a:br>
            <a:r>
              <a:rPr lang="en-US" dirty="0" smtClean="0"/>
              <a:t>Lecture 17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4724400"/>
            <a:ext cx="6705600" cy="9144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hlinkClick r:id="rId4"/>
              </a:rPr>
              <a:t>N. Harvey</a:t>
            </a:r>
            <a:endParaRPr lang="en-US" sz="4000" dirty="0" smtClean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0" y="7112000"/>
            <a:ext cx="9144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err="1" smtClean="0"/>
              <a:t>TexPoint</a:t>
            </a:r>
            <a:r>
              <a:rPr lang="en-US" dirty="0" smtClean="0"/>
              <a:t> fonts used in EMF. </a:t>
            </a:r>
          </a:p>
          <a:p>
            <a:r>
              <a:rPr lang="en-US" dirty="0" smtClean="0"/>
              <a:t>Read the </a:t>
            </a:r>
            <a:r>
              <a:rPr lang="en-US" dirty="0" err="1" smtClean="0"/>
              <a:t>TexPoint</a:t>
            </a:r>
            <a:r>
              <a:rPr lang="en-US" dirty="0" smtClean="0"/>
              <a:t> manual before you delete this box</a:t>
            </a:r>
            <a:r>
              <a:rPr lang="en-US" smtClean="0"/>
              <a:t>.: </a:t>
            </a:r>
            <a:r>
              <a:rPr lang="en-US" smtClean="0">
                <a:latin typeface="CMR10"/>
              </a:rPr>
              <a:t>A</a:t>
            </a:r>
            <a:r>
              <a:rPr lang="en-US" smtClean="0">
                <a:latin typeface="CMMI10"/>
              </a:rPr>
              <a:t>A</a:t>
            </a:r>
            <a:r>
              <a:rPr lang="en-US" smtClean="0">
                <a:latin typeface="CMSY10ORIG"/>
              </a:rPr>
              <a:t>A</a:t>
            </a:r>
            <a:r>
              <a:rPr lang="en-US" smtClean="0">
                <a:latin typeface="CMSS8"/>
              </a:rPr>
              <a:t>A</a:t>
            </a:r>
            <a:r>
              <a:rPr lang="en-US" smtClean="0">
                <a:latin typeface="CMMI7"/>
              </a:rPr>
              <a:t>A</a:t>
            </a:r>
            <a:r>
              <a:rPr lang="en-US" smtClean="0">
                <a:latin typeface="CMEX10"/>
              </a:rPr>
              <a:t>A</a:t>
            </a:r>
            <a:r>
              <a:rPr lang="en-US" smtClean="0">
                <a:latin typeface="CMR7"/>
              </a:rPr>
              <a:t>A</a:t>
            </a:r>
            <a:r>
              <a:rPr lang="en-US" smtClean="0">
                <a:latin typeface="MSBM10"/>
              </a:rPr>
              <a:t>A</a:t>
            </a:r>
            <a:r>
              <a:rPr lang="en-US" smtClean="0">
                <a:latin typeface="CMSY7"/>
              </a:rPr>
              <a:t>A</a:t>
            </a:r>
            <a:r>
              <a:rPr lang="en-US" smtClean="0">
                <a:latin typeface="CMMI5"/>
              </a:rPr>
              <a:t>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Line 31"/>
          <p:cNvSpPr>
            <a:spLocks noChangeShapeType="1"/>
          </p:cNvSpPr>
          <p:nvPr/>
        </p:nvSpPr>
        <p:spPr bwMode="auto">
          <a:xfrm flipV="1">
            <a:off x="1602658" y="5093109"/>
            <a:ext cx="3519949" cy="97339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>
            <a:off x="1573161" y="4473677"/>
            <a:ext cx="3337188" cy="53229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" name="Line 29"/>
          <p:cNvSpPr>
            <a:spLocks noChangeShapeType="1"/>
          </p:cNvSpPr>
          <p:nvPr/>
        </p:nvSpPr>
        <p:spPr bwMode="auto">
          <a:xfrm flipV="1">
            <a:off x="1573161" y="3401960"/>
            <a:ext cx="3510116" cy="10323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1484672" y="3470788"/>
            <a:ext cx="3529780" cy="1445342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" name="Line 27"/>
          <p:cNvSpPr>
            <a:spLocks noChangeShapeType="1"/>
          </p:cNvSpPr>
          <p:nvPr/>
        </p:nvSpPr>
        <p:spPr bwMode="auto">
          <a:xfrm flipV="1">
            <a:off x="1514168" y="3268492"/>
            <a:ext cx="3396181" cy="1548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" name="Line 28"/>
          <p:cNvSpPr>
            <a:spLocks noChangeShapeType="1"/>
          </p:cNvSpPr>
          <p:nvPr/>
        </p:nvSpPr>
        <p:spPr bwMode="auto">
          <a:xfrm>
            <a:off x="1573161" y="3372465"/>
            <a:ext cx="3337188" cy="76369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Combinatorial IPs are often nice</a:t>
            </a:r>
            <a:endParaRPr lang="en-US" dirty="0"/>
          </a:p>
        </p:txBody>
      </p:sp>
      <p:sp>
        <p:nvSpPr>
          <p:cNvPr id="38" name="Line 32"/>
          <p:cNvSpPr>
            <a:spLocks noChangeShapeType="1"/>
          </p:cNvSpPr>
          <p:nvPr/>
        </p:nvSpPr>
        <p:spPr bwMode="auto">
          <a:xfrm flipV="1">
            <a:off x="1609421" y="4136158"/>
            <a:ext cx="3300928" cy="1748251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1609421" y="5088273"/>
            <a:ext cx="3300928" cy="78535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Oval 11"/>
          <p:cNvSpPr>
            <a:spLocks noChangeArrowheads="1"/>
          </p:cNvSpPr>
          <p:nvPr/>
        </p:nvSpPr>
        <p:spPr bwMode="auto">
          <a:xfrm>
            <a:off x="1317574" y="3180656"/>
            <a:ext cx="351351" cy="349208"/>
          </a:xfrm>
          <a:prstGeom prst="ellipse">
            <a:avLst/>
          </a:prstGeom>
          <a:solidFill>
            <a:srgbClr val="FF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13"/>
          <p:cNvSpPr>
            <a:spLocks noChangeArrowheads="1"/>
          </p:cNvSpPr>
          <p:nvPr/>
        </p:nvSpPr>
        <p:spPr bwMode="auto">
          <a:xfrm>
            <a:off x="1317574" y="4223996"/>
            <a:ext cx="351351" cy="347066"/>
          </a:xfrm>
          <a:prstGeom prst="ellipse">
            <a:avLst/>
          </a:prstGeom>
          <a:solidFill>
            <a:srgbClr val="FF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14"/>
          <p:cNvSpPr>
            <a:spLocks noChangeArrowheads="1"/>
          </p:cNvSpPr>
          <p:nvPr/>
        </p:nvSpPr>
        <p:spPr bwMode="auto">
          <a:xfrm>
            <a:off x="1317574" y="4917093"/>
            <a:ext cx="351351" cy="347066"/>
          </a:xfrm>
          <a:prstGeom prst="ellipse">
            <a:avLst/>
          </a:prstGeom>
          <a:solidFill>
            <a:srgbClr val="FF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15"/>
          <p:cNvSpPr>
            <a:spLocks noChangeArrowheads="1"/>
          </p:cNvSpPr>
          <p:nvPr/>
        </p:nvSpPr>
        <p:spPr bwMode="auto">
          <a:xfrm>
            <a:off x="1317574" y="5798095"/>
            <a:ext cx="351351" cy="347066"/>
          </a:xfrm>
          <a:prstGeom prst="ellipse">
            <a:avLst/>
          </a:prstGeom>
          <a:solidFill>
            <a:srgbClr val="FF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Oval 20"/>
          <p:cNvSpPr>
            <a:spLocks noChangeArrowheads="1"/>
          </p:cNvSpPr>
          <p:nvPr/>
        </p:nvSpPr>
        <p:spPr bwMode="auto">
          <a:xfrm>
            <a:off x="4910349" y="3094961"/>
            <a:ext cx="351351" cy="347066"/>
          </a:xfrm>
          <a:prstGeom prst="ellipse">
            <a:avLst/>
          </a:prstGeom>
          <a:solidFill>
            <a:srgbClr val="FF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21"/>
          <p:cNvSpPr>
            <a:spLocks noChangeArrowheads="1"/>
          </p:cNvSpPr>
          <p:nvPr/>
        </p:nvSpPr>
        <p:spPr bwMode="auto">
          <a:xfrm>
            <a:off x="4910349" y="3962625"/>
            <a:ext cx="351351" cy="347066"/>
          </a:xfrm>
          <a:prstGeom prst="ellipse">
            <a:avLst/>
          </a:prstGeom>
          <a:solidFill>
            <a:srgbClr val="FF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22"/>
          <p:cNvSpPr>
            <a:spLocks noChangeArrowheads="1"/>
          </p:cNvSpPr>
          <p:nvPr/>
        </p:nvSpPr>
        <p:spPr bwMode="auto">
          <a:xfrm>
            <a:off x="4910349" y="4832433"/>
            <a:ext cx="351351" cy="347066"/>
          </a:xfrm>
          <a:prstGeom prst="ellipse">
            <a:avLst/>
          </a:prstGeom>
          <a:solidFill>
            <a:srgbClr val="FF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Oval 23"/>
          <p:cNvSpPr>
            <a:spLocks noChangeArrowheads="1"/>
          </p:cNvSpPr>
          <p:nvPr/>
        </p:nvSpPr>
        <p:spPr bwMode="auto">
          <a:xfrm>
            <a:off x="4910349" y="5700099"/>
            <a:ext cx="351351" cy="349208"/>
          </a:xfrm>
          <a:prstGeom prst="ellipse">
            <a:avLst/>
          </a:prstGeom>
          <a:solidFill>
            <a:srgbClr val="FF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Content Placeholder 2"/>
          <p:cNvSpPr txBox="1">
            <a:spLocks/>
          </p:cNvSpPr>
          <p:nvPr/>
        </p:nvSpPr>
        <p:spPr>
          <a:xfrm>
            <a:off x="320507" y="786642"/>
            <a:ext cx="8229600" cy="19073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Max-Weight Perfect Matching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/>
              <a:t>Given bipartite graph G=(V, E). Every edge e has a weight w</a:t>
            </a:r>
            <a:r>
              <a:rPr lang="en-US" sz="2400" baseline="-25000" dirty="0" smtClean="0"/>
              <a:t>e</a:t>
            </a:r>
            <a:r>
              <a:rPr lang="en-US" sz="2400" dirty="0" smtClean="0"/>
              <a:t>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Find a maximum-weight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perfect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matching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set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sy10"/>
                <a:ea typeface="+mn-ea"/>
                <a:cs typeface="+mn-cs"/>
              </a:rPr>
              <a:t>µ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s.t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every vertex has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exactly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one incident edge in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936956" y="48866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2556389" y="29595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2546557" y="332330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2546557" y="365759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2035280" y="38935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2035280" y="426719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1927125" y="52897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1927125" y="56240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5742039" y="3790747"/>
            <a:ext cx="2880852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CA" sz="2600" dirty="0">
                <a:latin typeface="+mj-lt"/>
              </a:rPr>
              <a:t>The </a:t>
            </a:r>
            <a:r>
              <a:rPr lang="en-CA" sz="2600" dirty="0">
                <a:solidFill>
                  <a:srgbClr val="2203D9"/>
                </a:solidFill>
                <a:latin typeface="+mj-lt"/>
              </a:rPr>
              <a:t>blue</a:t>
            </a:r>
            <a:r>
              <a:rPr lang="en-CA" sz="2600" dirty="0">
                <a:latin typeface="+mj-lt"/>
              </a:rPr>
              <a:t> edges are a </a:t>
            </a:r>
            <a:r>
              <a:rPr lang="en-CA" sz="2600" dirty="0" smtClean="0">
                <a:latin typeface="+mj-lt"/>
              </a:rPr>
              <a:t>max-weight perfect matching </a:t>
            </a:r>
            <a:r>
              <a:rPr lang="en-CA" sz="2600" dirty="0">
                <a:solidFill>
                  <a:srgbClr val="2203D9"/>
                </a:solidFill>
                <a:latin typeface="+mj-lt"/>
              </a:rPr>
              <a:t>M</a:t>
            </a:r>
            <a:endParaRPr lang="en-US" sz="2600" dirty="0">
              <a:solidFill>
                <a:srgbClr val="2203D9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Combinatorial IPs are often nice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319880" y="2585884"/>
            <a:ext cx="40443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/>
              <a:t>The natural integer program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19883" y="4473678"/>
            <a:ext cx="7432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/>
              <a:t>This IP </a:t>
            </a:r>
            <a:r>
              <a:rPr lang="en-US" sz="2400" b="1" dirty="0" smtClean="0">
                <a:solidFill>
                  <a:srgbClr val="FF0000"/>
                </a:solidFill>
              </a:rPr>
              <a:t>can</a:t>
            </a:r>
            <a:r>
              <a:rPr lang="en-US" sz="2400" dirty="0" smtClean="0"/>
              <a:t> be efficiently solved, in many different ways</a:t>
            </a:r>
            <a:endParaRPr lang="en-US" sz="2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20507" y="786642"/>
            <a:ext cx="8229600" cy="19073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Max-Weight Perfect Matching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/>
              <a:t>Given bipartite graph G=(V, E). Every edge e has a weight w</a:t>
            </a:r>
            <a:r>
              <a:rPr lang="en-US" sz="2400" baseline="-25000" dirty="0" smtClean="0"/>
              <a:t>e</a:t>
            </a:r>
            <a:r>
              <a:rPr lang="en-US" sz="2400" dirty="0" smtClean="0"/>
              <a:t>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Find a maximum-weight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perfect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matching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set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sy10"/>
                <a:ea typeface="+mn-ea"/>
                <a:cs typeface="+mn-cs"/>
              </a:rPr>
              <a:t>µ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s.t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every vertex has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exactly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one incident edge in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12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044604" y="3116371"/>
            <a:ext cx="5974303" cy="123650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9237" y="502587"/>
            <a:ext cx="4045528" cy="92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4695"/>
            <a:ext cx="8229600" cy="922946"/>
          </a:xfrm>
        </p:spPr>
        <p:txBody>
          <a:bodyPr>
            <a:normAutofit/>
          </a:bodyPr>
          <a:lstStyle/>
          <a:p>
            <a:r>
              <a:rPr lang="en-CA" sz="4000" dirty="0" smtClean="0"/>
              <a:t>Birth of Computational Complexity</a:t>
            </a:r>
            <a:endParaRPr lang="en-CA" sz="4000" dirty="0"/>
          </a:p>
        </p:txBody>
      </p:sp>
      <p:pic>
        <p:nvPicPr>
          <p:cNvPr id="11" name="Picture 10" descr="DSC_80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5018" y="1721720"/>
            <a:ext cx="7813964" cy="51954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00946" y="139930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1965</a:t>
            </a:r>
            <a:endParaRPr lang="en-CA" dirty="0"/>
          </a:p>
        </p:txBody>
      </p:sp>
      <p:sp>
        <p:nvSpPr>
          <p:cNvPr id="13" name="TextBox 12"/>
          <p:cNvSpPr txBox="1"/>
          <p:nvPr/>
        </p:nvSpPr>
        <p:spPr>
          <a:xfrm>
            <a:off x="568037" y="1497972"/>
            <a:ext cx="14173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100" dirty="0" smtClean="0">
                <a:solidFill>
                  <a:schemeClr val="bg1">
                    <a:lumMod val="50000"/>
                  </a:schemeClr>
                </a:solidFill>
              </a:rPr>
              <a:t>2008, </a:t>
            </a:r>
            <a:r>
              <a:rPr lang="en-CA" sz="1100" dirty="0" err="1" smtClean="0">
                <a:solidFill>
                  <a:schemeClr val="bg1">
                    <a:lumMod val="50000"/>
                  </a:schemeClr>
                </a:solidFill>
              </a:rPr>
              <a:t>Aussois</a:t>
            </a:r>
            <a:r>
              <a:rPr lang="en-CA" sz="1100" dirty="0" smtClean="0">
                <a:solidFill>
                  <a:schemeClr val="bg1">
                    <a:lumMod val="50000"/>
                  </a:schemeClr>
                </a:solidFill>
              </a:rPr>
              <a:t>, France</a:t>
            </a:r>
            <a:endParaRPr lang="en-CA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9237" y="502587"/>
            <a:ext cx="4045528" cy="92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4695"/>
            <a:ext cx="8229600" cy="922946"/>
          </a:xfrm>
        </p:spPr>
        <p:txBody>
          <a:bodyPr>
            <a:normAutofit/>
          </a:bodyPr>
          <a:lstStyle/>
          <a:p>
            <a:r>
              <a:rPr lang="en-CA" sz="4000" dirty="0" smtClean="0"/>
              <a:t>Birth of Computational Complexity</a:t>
            </a:r>
            <a:endParaRPr lang="en-CA" sz="4000" dirty="0"/>
          </a:p>
        </p:txBody>
      </p:sp>
      <p:pic>
        <p:nvPicPr>
          <p:cNvPr id="7" name="Picture 6" descr="DSC_80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0422" y="1821134"/>
            <a:ext cx="7575448" cy="50368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85709" y="1385455"/>
            <a:ext cx="1373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00B050"/>
                </a:solidFill>
              </a:rPr>
              <a:t>Richard Karp</a:t>
            </a:r>
            <a:endParaRPr lang="en-CA" dirty="0">
              <a:solidFill>
                <a:srgbClr val="00B050"/>
              </a:solidFill>
            </a:endParaRPr>
          </a:p>
        </p:txBody>
      </p:sp>
      <p:cxnSp>
        <p:nvCxnSpPr>
          <p:cNvPr id="13" name="Straight Arrow Connector 12"/>
          <p:cNvCxnSpPr>
            <a:stCxn id="9" idx="2"/>
          </p:cNvCxnSpPr>
          <p:nvPr/>
        </p:nvCxnSpPr>
        <p:spPr>
          <a:xfrm rot="16200000" flipH="1">
            <a:off x="7108955" y="2218299"/>
            <a:ext cx="946849" cy="19823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65017" y="1581100"/>
            <a:ext cx="14173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100" dirty="0" smtClean="0">
                <a:solidFill>
                  <a:schemeClr val="bg1">
                    <a:lumMod val="50000"/>
                  </a:schemeClr>
                </a:solidFill>
              </a:rPr>
              <a:t>2008, </a:t>
            </a:r>
            <a:r>
              <a:rPr lang="en-CA" sz="1100" dirty="0" err="1" smtClean="0">
                <a:solidFill>
                  <a:schemeClr val="bg1">
                    <a:lumMod val="50000"/>
                  </a:schemeClr>
                </a:solidFill>
              </a:rPr>
              <a:t>Aussois</a:t>
            </a:r>
            <a:r>
              <a:rPr lang="en-CA" sz="1100" dirty="0" smtClean="0">
                <a:solidFill>
                  <a:schemeClr val="bg1">
                    <a:lumMod val="50000"/>
                  </a:schemeClr>
                </a:solidFill>
              </a:rPr>
              <a:t>, France</a:t>
            </a:r>
            <a:endParaRPr lang="en-CA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00946" y="139930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1965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Birth of Computational Complexity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0763" y="762433"/>
            <a:ext cx="45624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161" y="1842656"/>
            <a:ext cx="7661678" cy="3893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6927280" y="5223169"/>
            <a:ext cx="1302327" cy="3463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3873364" y="5680368"/>
            <a:ext cx="49601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2000" dirty="0" smtClean="0">
                <a:solidFill>
                  <a:srgbClr val="FF0000"/>
                </a:solidFill>
              </a:rPr>
              <a:t>This means “</a:t>
            </a:r>
            <a:r>
              <a:rPr lang="en-CA" sz="2000" b="1" dirty="0" smtClean="0">
                <a:solidFill>
                  <a:srgbClr val="FF0000"/>
                </a:solidFill>
              </a:rPr>
              <a:t>polynomial time</a:t>
            </a:r>
            <a:r>
              <a:rPr lang="en-CA" sz="2000" dirty="0" smtClean="0">
                <a:solidFill>
                  <a:srgbClr val="FF0000"/>
                </a:solidFill>
              </a:rPr>
              <a:t>”.</a:t>
            </a:r>
            <a:br>
              <a:rPr lang="en-CA" sz="2000" dirty="0" smtClean="0">
                <a:solidFill>
                  <a:srgbClr val="FF0000"/>
                </a:solidFill>
              </a:rPr>
            </a:br>
            <a:r>
              <a:rPr lang="en-CA" sz="2000" dirty="0" smtClean="0">
                <a:solidFill>
                  <a:srgbClr val="FF0000"/>
                </a:solidFill>
              </a:rPr>
              <a:t>So Edmonds is defining the complexity class P.</a:t>
            </a:r>
            <a:endParaRPr lang="en-CA" sz="2000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35525" y="4114801"/>
            <a:ext cx="8409709" cy="651164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318652" y="5708066"/>
            <a:ext cx="3209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0000FF"/>
                </a:solidFill>
              </a:rPr>
              <a:t>Efficient algorithm for matching,</a:t>
            </a:r>
            <a:br>
              <a:rPr lang="en-CA" dirty="0" smtClean="0">
                <a:solidFill>
                  <a:srgbClr val="0000FF"/>
                </a:solidFill>
              </a:rPr>
            </a:br>
            <a:r>
              <a:rPr lang="en-CA" dirty="0" smtClean="0">
                <a:solidFill>
                  <a:srgbClr val="0000FF"/>
                </a:solidFill>
              </a:rPr>
              <a:t>even in non-bipartite graphs</a:t>
            </a:r>
            <a:endParaRPr lang="en-CA" dirty="0">
              <a:solidFill>
                <a:srgbClr val="0000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323272" y="4572000"/>
            <a:ext cx="286328" cy="1205345"/>
          </a:xfrm>
          <a:custGeom>
            <a:avLst/>
            <a:gdLst>
              <a:gd name="connsiteX0" fmla="*/ 286328 w 286328"/>
              <a:gd name="connsiteY0" fmla="*/ 0 h 1205345"/>
              <a:gd name="connsiteX1" fmla="*/ 36946 w 286328"/>
              <a:gd name="connsiteY1" fmla="*/ 484909 h 1205345"/>
              <a:gd name="connsiteX2" fmla="*/ 64655 w 286328"/>
              <a:gd name="connsiteY2" fmla="*/ 1205345 h 120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6328" h="1205345">
                <a:moveTo>
                  <a:pt x="286328" y="0"/>
                </a:moveTo>
                <a:cubicBezTo>
                  <a:pt x="180110" y="142009"/>
                  <a:pt x="73892" y="284018"/>
                  <a:pt x="36946" y="484909"/>
                </a:cubicBezTo>
                <a:cubicBezTo>
                  <a:pt x="0" y="685800"/>
                  <a:pt x="32327" y="945572"/>
                  <a:pt x="64655" y="1205345"/>
                </a:cubicBezTo>
              </a:path>
            </a:pathLst>
          </a:custGeom>
          <a:ln w="28575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solve combinatorial IPs?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654" y="957129"/>
            <a:ext cx="8839198" cy="5614587"/>
          </a:xfrm>
        </p:spPr>
        <p:txBody>
          <a:bodyPr>
            <a:normAutofit/>
          </a:bodyPr>
          <a:lstStyle/>
          <a:p>
            <a:r>
              <a:rPr lang="en-US" dirty="0" smtClean="0"/>
              <a:t>Two common approaches</a:t>
            </a:r>
          </a:p>
          <a:p>
            <a:pPr marL="854075" lvl="1" indent="-401638">
              <a:buFont typeface="+mj-lt"/>
              <a:buAutoNum type="arabicPeriod"/>
            </a:pPr>
            <a:r>
              <a:rPr lang="en-US" sz="2700" dirty="0" smtClean="0"/>
              <a:t>Design combinatorial algorithm that directly solves IP</a:t>
            </a:r>
          </a:p>
          <a:p>
            <a:pPr marL="1085850" lvl="2" indent="-288925"/>
            <a:r>
              <a:rPr lang="en-US" dirty="0" smtClean="0"/>
              <a:t>Often such algorithms have a nice LP interpretation</a:t>
            </a:r>
          </a:p>
          <a:p>
            <a:pPr marL="1254125" lvl="2" indent="-401638">
              <a:buNone/>
            </a:pPr>
            <a:endParaRPr lang="en-US" sz="1100" dirty="0" smtClean="0"/>
          </a:p>
          <a:p>
            <a:pPr marL="854075" lvl="1" indent="-401638">
              <a:buFont typeface="+mj-lt"/>
              <a:buAutoNum type="arabicPeriod"/>
            </a:pPr>
            <a:r>
              <a:rPr lang="en-US" sz="2700" dirty="0" smtClean="0"/>
              <a:t>Relax IP to an LP; prove that they give same solution; solve LP by the ellipsoid method</a:t>
            </a:r>
          </a:p>
          <a:p>
            <a:pPr marL="1085850" lvl="2" indent="-288925"/>
            <a:r>
              <a:rPr lang="en-US" sz="2300" dirty="0" smtClean="0"/>
              <a:t>Need to show special structure of the LP’s extreme points</a:t>
            </a:r>
          </a:p>
          <a:p>
            <a:pPr marL="1085850" lvl="2" indent="-288925"/>
            <a:r>
              <a:rPr lang="en-US" sz="2300" dirty="0" smtClean="0"/>
              <a:t>Sometimes we can analyze the extreme points </a:t>
            </a:r>
            <a:r>
              <a:rPr lang="en-US" sz="2300" b="1" dirty="0" err="1" smtClean="0">
                <a:solidFill>
                  <a:srgbClr val="0000FF"/>
                </a:solidFill>
              </a:rPr>
              <a:t>combinatorially</a:t>
            </a:r>
            <a:endParaRPr lang="en-US" sz="2300" b="1" dirty="0" smtClean="0">
              <a:solidFill>
                <a:srgbClr val="0000FF"/>
              </a:solidFill>
            </a:endParaRPr>
          </a:p>
          <a:p>
            <a:pPr marL="1085850" lvl="2" indent="-288925"/>
            <a:r>
              <a:rPr lang="en-US" sz="2300" dirty="0" smtClean="0"/>
              <a:t>Sometimes we can use </a:t>
            </a:r>
            <a:r>
              <a:rPr lang="en-US" sz="2300" b="1" dirty="0" smtClean="0">
                <a:solidFill>
                  <a:srgbClr val="FF0000"/>
                </a:solidFill>
              </a:rPr>
              <a:t>algebraic</a:t>
            </a:r>
            <a:r>
              <a:rPr lang="en-US" sz="2300" dirty="0" smtClean="0"/>
              <a:t> structure of the constraints.</a:t>
            </a:r>
            <a:br>
              <a:rPr lang="en-US" sz="2300" dirty="0" smtClean="0"/>
            </a:br>
            <a:r>
              <a:rPr lang="en-US" sz="2300" dirty="0" smtClean="0"/>
              <a:t>For example, if constraint matrix is </a:t>
            </a:r>
            <a:r>
              <a:rPr lang="en-US" sz="2300" b="1" dirty="0" smtClean="0">
                <a:solidFill>
                  <a:srgbClr val="FF0000"/>
                </a:solidFill>
              </a:rPr>
              <a:t>Totally </a:t>
            </a:r>
            <a:r>
              <a:rPr lang="en-US" sz="2300" b="1" dirty="0" err="1" smtClean="0">
                <a:solidFill>
                  <a:srgbClr val="FF0000"/>
                </a:solidFill>
              </a:rPr>
              <a:t>Unimodular</a:t>
            </a:r>
            <a:r>
              <a:rPr lang="en-US" sz="2300" b="1" dirty="0" smtClean="0">
                <a:solidFill>
                  <a:srgbClr val="FF0000"/>
                </a:solidFill>
              </a:rPr>
              <a:t/>
            </a:r>
            <a:br>
              <a:rPr lang="en-US" sz="2300" b="1" dirty="0" smtClean="0">
                <a:solidFill>
                  <a:srgbClr val="FF0000"/>
                </a:solidFill>
              </a:rPr>
            </a:br>
            <a:r>
              <a:rPr lang="en-US" sz="2300" dirty="0" smtClean="0"/>
              <a:t>then IP and LP are equivalent</a:t>
            </a:r>
          </a:p>
          <a:p>
            <a:pPr marL="1254125" lvl="2" indent="-401638">
              <a:buNone/>
            </a:pPr>
            <a:endParaRPr lang="en-US" sz="1200" dirty="0" smtClean="0"/>
          </a:p>
          <a:p>
            <a:pPr marL="454025" indent="-401638"/>
            <a:r>
              <a:rPr lang="en-US" dirty="0" smtClean="0"/>
              <a:t>We’ll see examples of these approaches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8488"/>
            <a:ext cx="8229600" cy="922946"/>
          </a:xfrm>
        </p:spPr>
        <p:txBody>
          <a:bodyPr/>
          <a:lstStyle/>
          <a:p>
            <a:r>
              <a:rPr lang="en-US" dirty="0" smtClean="0"/>
              <a:t>Perfect Matching Problem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5135" y="5928852"/>
            <a:ext cx="8357420" cy="511276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 bwMode="auto">
          <a:xfrm>
            <a:off x="320498" y="3866536"/>
            <a:ext cx="6185806" cy="1669467"/>
            <a:chOff x="320502" y="3866536"/>
            <a:chExt cx="6185806" cy="1669467"/>
          </a:xfrm>
        </p:grpSpPr>
        <p:pic>
          <p:nvPicPr>
            <p:cNvPr id="19" name="Picture 18" descr="TP_tmp.emf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073899" y="4328198"/>
              <a:ext cx="5432409" cy="1207805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7" name="Rectangle 6"/>
            <p:cNvSpPr/>
            <p:nvPr/>
          </p:nvSpPr>
          <p:spPr bwMode="auto">
            <a:xfrm>
              <a:off x="427264" y="3866536"/>
              <a:ext cx="56450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lvl="0" indent="-342900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r>
                <a:rPr lang="en-US" sz="2400" dirty="0" smtClean="0"/>
                <a:t>Relax integrality constraints, obtain an LP</a:t>
              </a:r>
              <a:endParaRPr lang="en-US" sz="2400" dirty="0"/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320502" y="4556801"/>
              <a:ext cx="6591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(LP)</a:t>
              </a:r>
              <a:endParaRPr lang="en-US" sz="2400" dirty="0"/>
            </a:p>
          </p:txBody>
        </p:sp>
      </p:grpSp>
      <p:sp>
        <p:nvSpPr>
          <p:cNvPr id="9" name="Rectangle 8"/>
          <p:cNvSpPr/>
          <p:nvPr/>
        </p:nvSpPr>
        <p:spPr bwMode="auto">
          <a:xfrm>
            <a:off x="432670" y="5941141"/>
            <a:ext cx="84222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/>
              <a:t>Theorem</a:t>
            </a:r>
            <a:r>
              <a:rPr lang="en-US" sz="2400" dirty="0" smtClean="0"/>
              <a:t>: Every BFS of (LP) is actually an (IP) solution!</a:t>
            </a:r>
          </a:p>
        </p:txBody>
      </p:sp>
      <p:grpSp>
        <p:nvGrpSpPr>
          <p:cNvPr id="18" name="Group 17"/>
          <p:cNvGrpSpPr/>
          <p:nvPr/>
        </p:nvGrpSpPr>
        <p:grpSpPr bwMode="auto">
          <a:xfrm>
            <a:off x="319875" y="2015611"/>
            <a:ext cx="6699032" cy="1698163"/>
            <a:chOff x="319879" y="2015611"/>
            <a:chExt cx="6699032" cy="1698163"/>
          </a:xfrm>
        </p:grpSpPr>
        <p:pic>
          <p:nvPicPr>
            <p:cNvPr id="16" name="Picture 15" descr="TP_tmp.emf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print"/>
            <a:stretch>
              <a:fillRect/>
            </a:stretch>
          </p:blipFill>
          <p:spPr bwMode="auto">
            <a:xfrm>
              <a:off x="1044608" y="2477274"/>
              <a:ext cx="5974303" cy="1236500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2" name="Rectangle 11"/>
            <p:cNvSpPr/>
            <p:nvPr/>
          </p:nvSpPr>
          <p:spPr bwMode="auto">
            <a:xfrm>
              <a:off x="319879" y="2015611"/>
              <a:ext cx="376224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lvl="0" indent="-342900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r>
                <a:rPr lang="en-US" sz="2400" dirty="0" smtClean="0"/>
                <a:t>Write an integer program</a:t>
              </a:r>
              <a:endParaRPr lang="en-US" sz="2400" dirty="0"/>
            </a:p>
          </p:txBody>
        </p:sp>
        <p:sp>
          <p:nvSpPr>
            <p:cNvPr id="13" name="TextBox 12"/>
            <p:cNvSpPr txBox="1"/>
            <p:nvPr/>
          </p:nvSpPr>
          <p:spPr bwMode="auto">
            <a:xfrm>
              <a:off x="335586" y="2696946"/>
              <a:ext cx="6062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(IP)</a:t>
              </a:r>
              <a:endParaRPr lang="en-US" sz="2400" dirty="0"/>
            </a:p>
          </p:txBody>
        </p:sp>
      </p:grp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20506" y="658824"/>
            <a:ext cx="8430203" cy="1907397"/>
          </a:xfrm>
        </p:spPr>
        <p:txBody>
          <a:bodyPr>
            <a:normAutofit/>
          </a:bodyPr>
          <a:lstStyle/>
          <a:p>
            <a:pPr lvl="0"/>
            <a:r>
              <a:rPr lang="en-US" sz="2400" dirty="0" smtClean="0"/>
              <a:t>Let G=(V, E) be a bipartite graph. Every edge e has a weight w</a:t>
            </a:r>
            <a:r>
              <a:rPr lang="en-US" sz="2400" baseline="-25000" dirty="0" smtClean="0"/>
              <a:t>e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Find a maximum-weight, </a:t>
            </a:r>
            <a:r>
              <a:rPr lang="en-US" sz="2400" b="1" dirty="0" smtClean="0">
                <a:solidFill>
                  <a:srgbClr val="FF0000"/>
                </a:solidFill>
              </a:rPr>
              <a:t>perfect</a:t>
            </a:r>
            <a:r>
              <a:rPr lang="en-US" sz="2400" dirty="0" smtClean="0"/>
              <a:t> matching</a:t>
            </a:r>
          </a:p>
          <a:p>
            <a:pPr lvl="1"/>
            <a:r>
              <a:rPr lang="en-US" sz="2300" dirty="0" smtClean="0"/>
              <a:t>A set M</a:t>
            </a:r>
            <a:r>
              <a:rPr lang="en-US" sz="2300" dirty="0" smtClean="0">
                <a:latin typeface="cmsy10"/>
              </a:rPr>
              <a:t>µ</a:t>
            </a:r>
            <a:r>
              <a:rPr lang="en-US" sz="2300" dirty="0" smtClean="0"/>
              <a:t>E </a:t>
            </a:r>
            <a:r>
              <a:rPr lang="en-US" sz="2300" dirty="0" err="1" smtClean="0"/>
              <a:t>s.t</a:t>
            </a:r>
            <a:r>
              <a:rPr lang="en-US" sz="2300" dirty="0" smtClean="0"/>
              <a:t>. every vertex has </a:t>
            </a:r>
            <a:r>
              <a:rPr lang="en-US" sz="2300" b="1" dirty="0" smtClean="0">
                <a:solidFill>
                  <a:srgbClr val="FF0000"/>
                </a:solidFill>
              </a:rPr>
              <a:t>exactly</a:t>
            </a:r>
            <a:r>
              <a:rPr lang="en-US" sz="2300" dirty="0" smtClean="0"/>
              <a:t> one incident edge in M</a:t>
            </a:r>
            <a:endParaRPr lang="en-US" sz="2300" dirty="0"/>
          </a:p>
        </p:txBody>
      </p:sp>
      <p:sp>
        <p:nvSpPr>
          <p:cNvPr id="15" name="TextBox 14"/>
          <p:cNvSpPr txBox="1"/>
          <p:nvPr/>
        </p:nvSpPr>
        <p:spPr>
          <a:xfrm>
            <a:off x="6834601" y="5122608"/>
            <a:ext cx="20703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(</a:t>
            </a:r>
            <a:r>
              <a:rPr lang="en-US" sz="2200" dirty="0" smtClean="0">
                <a:solidFill>
                  <a:srgbClr val="FF0000"/>
                </a:solidFill>
                <a:latin typeface="Calibri"/>
              </a:rPr>
              <a:t>x</a:t>
            </a:r>
            <a:r>
              <a:rPr lang="en-US" sz="2200" baseline="-25000" dirty="0" smtClean="0">
                <a:solidFill>
                  <a:srgbClr val="FF0000"/>
                </a:solidFill>
                <a:latin typeface="Calibri"/>
              </a:rPr>
              <a:t>e</a:t>
            </a:r>
            <a:r>
              <a:rPr lang="en-US" sz="2200" dirty="0" smtClean="0">
                <a:solidFill>
                  <a:srgbClr val="FF0000"/>
                </a:solidFill>
                <a:latin typeface="cmsy10"/>
              </a:rPr>
              <a:t>·</a:t>
            </a:r>
            <a:r>
              <a:rPr lang="en-US" sz="2200" dirty="0" smtClean="0">
                <a:solidFill>
                  <a:srgbClr val="FF0000"/>
                </a:solidFill>
              </a:rPr>
              <a:t>1 is implicit)</a:t>
            </a:r>
            <a:endParaRPr lang="en-US" sz="2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639" y="0"/>
            <a:ext cx="8632722" cy="922946"/>
          </a:xfrm>
        </p:spPr>
        <p:txBody>
          <a:bodyPr>
            <a:normAutofit/>
          </a:bodyPr>
          <a:lstStyle/>
          <a:p>
            <a:r>
              <a:rPr lang="en-US" dirty="0" smtClean="0"/>
              <a:t>Combinatorial Analysis of BFSs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0489"/>
            <a:ext cx="8622890" cy="5614587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Lemma: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Every BFS of perfect matching (LP) is an (IP) solution.</a:t>
            </a:r>
          </a:p>
          <a:p>
            <a:r>
              <a:rPr lang="en-US" sz="2800" b="1" dirty="0" smtClean="0"/>
              <a:t>Proof:</a:t>
            </a:r>
            <a:r>
              <a:rPr lang="en-US" sz="2800" dirty="0" smtClean="0"/>
              <a:t> Let x be BFS, suppose x not integral.</a:t>
            </a:r>
          </a:p>
          <a:p>
            <a:r>
              <a:rPr lang="en-US" sz="2800" dirty="0" smtClean="0"/>
              <a:t>Pick any edge e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={</a:t>
            </a:r>
            <a:r>
              <a:rPr lang="en-US" sz="2800" dirty="0" smtClean="0">
                <a:latin typeface="Calibri"/>
              </a:rPr>
              <a:t>v</a:t>
            </a:r>
            <a:r>
              <a:rPr lang="en-US" sz="2800" baseline="-25000" dirty="0" smtClean="0">
                <a:latin typeface="Calibri"/>
              </a:rPr>
              <a:t>0</a:t>
            </a:r>
            <a:r>
              <a:rPr lang="en-US" sz="2800" dirty="0" smtClean="0">
                <a:latin typeface="Calibri"/>
              </a:rPr>
              <a:t>,v</a:t>
            </a:r>
            <a:r>
              <a:rPr lang="en-US" sz="2800" baseline="-25000" dirty="0" smtClean="0">
                <a:latin typeface="Calibri"/>
              </a:rPr>
              <a:t>1</a:t>
            </a:r>
            <a:r>
              <a:rPr lang="en-US" sz="2800" dirty="0" smtClean="0"/>
              <a:t>} with 0 &lt; x</a:t>
            </a:r>
            <a:r>
              <a:rPr lang="en-US" sz="2800" baseline="-25000" dirty="0" smtClean="0"/>
              <a:t>e1</a:t>
            </a:r>
            <a:r>
              <a:rPr lang="en-US" sz="2800" dirty="0" smtClean="0"/>
              <a:t> &lt; 1.</a:t>
            </a:r>
          </a:p>
          <a:p>
            <a:r>
              <a:rPr lang="en-US" sz="2800" dirty="0" smtClean="0"/>
              <a:t>The LP requires</a:t>
            </a:r>
            <a:br>
              <a:rPr lang="en-US" sz="2800" dirty="0" smtClean="0"/>
            </a:br>
            <a:r>
              <a:rPr lang="en-US" sz="2800" dirty="0" smtClean="0">
                <a:latin typeface="cmsy10"/>
              </a:rPr>
              <a:t>)</a:t>
            </a:r>
            <a:r>
              <a:rPr lang="en-US" sz="2800" dirty="0" smtClean="0"/>
              <a:t> there is </a:t>
            </a:r>
            <a:r>
              <a:rPr lang="en-US" sz="2800" b="1" dirty="0" smtClean="0"/>
              <a:t>another</a:t>
            </a:r>
            <a:r>
              <a:rPr lang="en-US" sz="2800" dirty="0" smtClean="0"/>
              <a:t> edge </a:t>
            </a:r>
            <a:r>
              <a:rPr lang="en-US" sz="2800" dirty="0" smtClean="0">
                <a:latin typeface="Calibri"/>
              </a:rPr>
              <a:t>e</a:t>
            </a:r>
            <a:r>
              <a:rPr lang="en-US" sz="2800" baseline="-25000" dirty="0" smtClean="0">
                <a:latin typeface="Calibri"/>
              </a:rPr>
              <a:t>2</a:t>
            </a:r>
            <a:r>
              <a:rPr lang="en-US" sz="2800" dirty="0" smtClean="0"/>
              <a:t>={</a:t>
            </a:r>
            <a:r>
              <a:rPr lang="en-US" sz="2800" dirty="0" smtClean="0">
                <a:latin typeface="Calibri"/>
              </a:rPr>
              <a:t>v</a:t>
            </a:r>
            <a:r>
              <a:rPr lang="en-US" sz="2800" baseline="-25000" dirty="0" smtClean="0">
                <a:latin typeface="Calibri"/>
              </a:rPr>
              <a:t>1</a:t>
            </a:r>
            <a:r>
              <a:rPr lang="en-US" sz="2800" dirty="0" smtClean="0"/>
              <a:t>,</a:t>
            </a:r>
            <a:r>
              <a:rPr lang="en-US" sz="2800" dirty="0" smtClean="0">
                <a:latin typeface="Calibri"/>
              </a:rPr>
              <a:t>v</a:t>
            </a:r>
            <a:r>
              <a:rPr lang="en-US" sz="2800" baseline="-25000" dirty="0" smtClean="0">
                <a:latin typeface="Calibri"/>
              </a:rPr>
              <a:t>2</a:t>
            </a:r>
            <a:r>
              <a:rPr lang="en-US" sz="2800" dirty="0" smtClean="0"/>
              <a:t>} with 0 &lt; x</a:t>
            </a:r>
            <a:r>
              <a:rPr lang="en-US" sz="2800" baseline="-25000" dirty="0" smtClean="0"/>
              <a:t>e2</a:t>
            </a:r>
            <a:r>
              <a:rPr lang="en-US" sz="2800" dirty="0" smtClean="0"/>
              <a:t> &lt; 1.</a:t>
            </a:r>
          </a:p>
          <a:p>
            <a:r>
              <a:rPr lang="en-US" sz="2800" dirty="0" smtClean="0"/>
              <a:t>The LP requires</a:t>
            </a:r>
            <a:br>
              <a:rPr lang="en-US" sz="2800" dirty="0" smtClean="0"/>
            </a:br>
            <a:r>
              <a:rPr lang="en-US" sz="2800" dirty="0" smtClean="0">
                <a:latin typeface="cmsy10"/>
              </a:rPr>
              <a:t>)</a:t>
            </a:r>
            <a:r>
              <a:rPr lang="en-US" sz="2800" dirty="0" smtClean="0"/>
              <a:t> there is </a:t>
            </a:r>
            <a:r>
              <a:rPr lang="en-US" sz="2800" b="1" dirty="0" smtClean="0"/>
              <a:t>another</a:t>
            </a:r>
            <a:r>
              <a:rPr lang="en-US" sz="2800" dirty="0" smtClean="0"/>
              <a:t> edge e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={v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,v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} with 0 &lt; x</a:t>
            </a:r>
            <a:r>
              <a:rPr lang="en-US" sz="2800" baseline="-25000" dirty="0" smtClean="0"/>
              <a:t>e3</a:t>
            </a:r>
            <a:r>
              <a:rPr lang="en-US" sz="2800" dirty="0" smtClean="0"/>
              <a:t> &lt; 1.</a:t>
            </a:r>
          </a:p>
          <a:p>
            <a:r>
              <a:rPr lang="en-US" sz="2800" dirty="0" smtClean="0"/>
              <a:t>Continue finding distinct edges until eventually </a:t>
            </a:r>
            <a:r>
              <a:rPr lang="en-US" sz="2800" dirty="0" smtClean="0">
                <a:latin typeface="Calibri"/>
              </a:rPr>
              <a:t>v</a:t>
            </a:r>
            <a:r>
              <a:rPr lang="en-US" sz="2800" baseline="-17000" dirty="0" smtClean="0">
                <a:latin typeface="Calibri"/>
              </a:rPr>
              <a:t>i</a:t>
            </a:r>
            <a:r>
              <a:rPr lang="en-US" sz="2800" dirty="0" smtClean="0"/>
              <a:t>=</a:t>
            </a:r>
            <a:r>
              <a:rPr lang="en-US" sz="2800" dirty="0" err="1" smtClean="0">
                <a:latin typeface="Calibri"/>
              </a:rPr>
              <a:t>v</a:t>
            </a:r>
            <a:r>
              <a:rPr lang="en-US" sz="2800" baseline="-17000" dirty="0" err="1" smtClean="0">
                <a:latin typeface="Calibri"/>
              </a:rPr>
              <a:t>k</a:t>
            </a:r>
            <a:r>
              <a:rPr lang="en-US" sz="2800" dirty="0" smtClean="0"/>
              <a:t>,</a:t>
            </a:r>
            <a:r>
              <a:rPr lang="en-US" sz="2800" baseline="-25000" dirty="0" smtClean="0">
                <a:latin typeface="Calibri"/>
              </a:rPr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&lt;k</a:t>
            </a:r>
          </a:p>
          <a:p>
            <a:r>
              <a:rPr lang="en-US" sz="2800" dirty="0" smtClean="0"/>
              <a:t>We have e</a:t>
            </a:r>
            <a:r>
              <a:rPr lang="en-US" sz="2800" baseline="-25000" dirty="0" smtClean="0"/>
              <a:t>i+1</a:t>
            </a:r>
            <a:r>
              <a:rPr lang="en-US" sz="2800" dirty="0" smtClean="0"/>
              <a:t>={v</a:t>
            </a:r>
            <a:r>
              <a:rPr lang="en-US" sz="2800" baseline="-25000" dirty="0" smtClean="0"/>
              <a:t>i</a:t>
            </a:r>
            <a:r>
              <a:rPr lang="en-US" sz="2800" dirty="0" smtClean="0"/>
              <a:t>,v</a:t>
            </a:r>
            <a:r>
              <a:rPr lang="en-US" sz="2800" baseline="-25000" dirty="0" smtClean="0"/>
              <a:t>i+1</a:t>
            </a:r>
            <a:r>
              <a:rPr lang="en-US" sz="2800" dirty="0" smtClean="0"/>
              <a:t>}, e</a:t>
            </a:r>
            <a:r>
              <a:rPr lang="en-US" sz="2800" baseline="-25000" dirty="0" smtClean="0"/>
              <a:t>i+2</a:t>
            </a:r>
            <a:r>
              <a:rPr lang="en-US" sz="2800" dirty="0" smtClean="0"/>
              <a:t>={v</a:t>
            </a:r>
            <a:r>
              <a:rPr lang="en-US" sz="2800" baseline="-25000" dirty="0" smtClean="0"/>
              <a:t>i+1</a:t>
            </a:r>
            <a:r>
              <a:rPr lang="en-US" sz="2800" dirty="0" smtClean="0"/>
              <a:t>,v</a:t>
            </a:r>
            <a:r>
              <a:rPr lang="en-US" sz="2800" baseline="-25000" dirty="0" smtClean="0"/>
              <a:t>i+2</a:t>
            </a:r>
            <a:r>
              <a:rPr lang="en-US" sz="2800" dirty="0" smtClean="0"/>
              <a:t>}, …, </a:t>
            </a:r>
            <a:r>
              <a:rPr lang="en-US" sz="2800" dirty="0" err="1" smtClean="0"/>
              <a:t>e</a:t>
            </a:r>
            <a:r>
              <a:rPr lang="en-US" sz="2800" baseline="-25000" dirty="0" err="1" smtClean="0"/>
              <a:t>k</a:t>
            </a:r>
            <a:r>
              <a:rPr lang="en-US" sz="2800" dirty="0" smtClean="0"/>
              <a:t>={v</a:t>
            </a:r>
            <a:r>
              <a:rPr lang="en-US" sz="2800" baseline="-25000" dirty="0" smtClean="0"/>
              <a:t>k-1</a:t>
            </a:r>
            <a:r>
              <a:rPr lang="en-US" sz="2800" dirty="0" smtClean="0"/>
              <a:t>,v</a:t>
            </a:r>
            <a:r>
              <a:rPr lang="en-US" sz="2800" baseline="-25000" dirty="0" smtClean="0"/>
              <a:t>k</a:t>
            </a:r>
            <a:r>
              <a:rPr lang="en-US" sz="2800" dirty="0" smtClean="0"/>
              <a:t>}.</a:t>
            </a:r>
            <a:br>
              <a:rPr lang="en-US" sz="2800" dirty="0" smtClean="0"/>
            </a:b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(all edges and vertices distinct, except v</a:t>
            </a:r>
            <a:r>
              <a:rPr lang="en-US" sz="2800" baseline="-17000" dirty="0" smtClean="0">
                <a:solidFill>
                  <a:schemeClr val="bg1">
                    <a:lumMod val="50000"/>
                  </a:schemeClr>
                </a:solidFill>
              </a:rPr>
              <a:t>i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=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</a:rPr>
              <a:t>v</a:t>
            </a:r>
            <a:r>
              <a:rPr lang="en-US" sz="2800" baseline="-17000" dirty="0" err="1" smtClean="0">
                <a:solidFill>
                  <a:schemeClr val="bg1">
                    <a:lumMod val="50000"/>
                  </a:schemeClr>
                </a:solidFill>
              </a:rPr>
              <a:t>k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3137522" y="2841528"/>
            <a:ext cx="3306710" cy="386170"/>
          </a:xfrm>
          <a:prstGeom prst="rect">
            <a:avLst/>
          </a:prstGeom>
          <a:noFill/>
          <a:ln/>
          <a:effectLst/>
        </p:spPr>
      </p:pic>
      <p:pic>
        <p:nvPicPr>
          <p:cNvPr id="8" name="Picture 7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3137167" y="3765760"/>
            <a:ext cx="3307419" cy="38625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2774157" y="3726433"/>
            <a:ext cx="4323264" cy="1169728"/>
          </a:xfrm>
          <a:prstGeom prst="rect">
            <a:avLst/>
          </a:prstGeom>
          <a:noFill/>
          <a:ln/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639" y="0"/>
            <a:ext cx="8632722" cy="922946"/>
          </a:xfrm>
        </p:spPr>
        <p:txBody>
          <a:bodyPr>
            <a:normAutofit/>
          </a:bodyPr>
          <a:lstStyle/>
          <a:p>
            <a:r>
              <a:rPr lang="en-US" dirty="0" smtClean="0"/>
              <a:t>Combinatorial Analysis of BFSs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0489"/>
            <a:ext cx="8622890" cy="596477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Let x be BFS of matching (LP). Suppose x not integral.</a:t>
            </a:r>
          </a:p>
          <a:p>
            <a:r>
              <a:rPr lang="en-US" sz="2800" dirty="0" smtClean="0"/>
              <a:t>WLOG, e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={v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,v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}, e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={v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,v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}, …, </a:t>
            </a:r>
            <a:r>
              <a:rPr lang="en-US" sz="2800" dirty="0" err="1" smtClean="0"/>
              <a:t>e</a:t>
            </a:r>
            <a:r>
              <a:rPr lang="en-US" sz="2800" baseline="-25000" dirty="0" err="1" smtClean="0"/>
              <a:t>k</a:t>
            </a:r>
            <a:r>
              <a:rPr lang="en-US" sz="2800" dirty="0" smtClean="0"/>
              <a:t>={v</a:t>
            </a:r>
            <a:r>
              <a:rPr lang="en-US" sz="2800" baseline="-25000" dirty="0" smtClean="0"/>
              <a:t>k-1</a:t>
            </a:r>
            <a:r>
              <a:rPr lang="en-US" sz="2800" dirty="0" smtClean="0"/>
              <a:t>,v</a:t>
            </a:r>
            <a:r>
              <a:rPr lang="en-US" sz="2800" baseline="-25000" dirty="0" smtClean="0"/>
              <a:t>k</a:t>
            </a:r>
            <a:r>
              <a:rPr lang="en-US" sz="2800" dirty="0" smtClean="0"/>
              <a:t>} and </a:t>
            </a:r>
            <a:r>
              <a:rPr lang="en-US" sz="2800" dirty="0" smtClean="0">
                <a:latin typeface="Calibri"/>
              </a:rPr>
              <a:t>v</a:t>
            </a:r>
            <a:r>
              <a:rPr lang="en-US" sz="2800" baseline="-17000" dirty="0" smtClean="0">
                <a:latin typeface="Calibri"/>
              </a:rPr>
              <a:t>0</a:t>
            </a:r>
            <a:r>
              <a:rPr lang="en-US" sz="2800" dirty="0" smtClean="0">
                <a:latin typeface="Calibri"/>
              </a:rPr>
              <a:t>=</a:t>
            </a:r>
            <a:r>
              <a:rPr lang="en-US" sz="2800" dirty="0" err="1" smtClean="0">
                <a:latin typeface="Calibri"/>
              </a:rPr>
              <a:t>v</a:t>
            </a:r>
            <a:r>
              <a:rPr lang="en-US" sz="2800" baseline="-17000" dirty="0" err="1" smtClean="0">
                <a:latin typeface="Calibri"/>
              </a:rPr>
              <a:t>k</a:t>
            </a:r>
            <a:r>
              <a:rPr lang="en-US" sz="2800" dirty="0" smtClean="0"/>
              <a:t>.</a:t>
            </a:r>
            <a:endParaRPr lang="en-US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2800" dirty="0" smtClean="0"/>
          </a:p>
          <a:p>
            <a:endParaRPr lang="en-US" sz="2000" dirty="0" smtClean="0"/>
          </a:p>
          <a:p>
            <a:r>
              <a:rPr lang="en-US" sz="2800" dirty="0" smtClean="0"/>
              <a:t>These edges form a simple cycle</a:t>
            </a:r>
            <a:r>
              <a:rPr lang="en-US" sz="2800" dirty="0" smtClean="0">
                <a:latin typeface="Calibri"/>
              </a:rPr>
              <a:t>, of </a:t>
            </a:r>
            <a:r>
              <a:rPr lang="en-US" sz="2800" b="1" dirty="0" smtClean="0">
                <a:latin typeface="Calibri"/>
              </a:rPr>
              <a:t>even length</a:t>
            </a:r>
            <a:r>
              <a:rPr lang="en-US" sz="2800" dirty="0" smtClean="0">
                <a:latin typeface="Calibri"/>
              </a:rPr>
              <a:t>.</a:t>
            </a:r>
          </a:p>
          <a:p>
            <a:pPr>
              <a:spcBef>
                <a:spcPts val="0"/>
              </a:spcBef>
              <a:buNone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	(Even length since G is bipartite.)</a:t>
            </a:r>
          </a:p>
          <a:p>
            <a:r>
              <a:rPr lang="en-US" sz="2800" dirty="0" smtClean="0"/>
              <a:t>Define the vector:</a:t>
            </a:r>
          </a:p>
          <a:p>
            <a:endParaRPr lang="en-US" sz="2800" dirty="0" smtClean="0"/>
          </a:p>
          <a:p>
            <a:endParaRPr lang="en-US" sz="1600" dirty="0" smtClean="0"/>
          </a:p>
          <a:p>
            <a:r>
              <a:rPr lang="en-US" sz="2800" b="1" dirty="0" smtClean="0"/>
              <a:t>Claim:</a:t>
            </a:r>
            <a:r>
              <a:rPr lang="en-US" sz="2800" dirty="0" smtClean="0"/>
              <a:t> If |</a:t>
            </a:r>
            <a:r>
              <a:rPr lang="en-US" sz="2800" dirty="0" smtClean="0">
                <a:latin typeface="cmmi10"/>
              </a:rPr>
              <a:t>²</a:t>
            </a:r>
            <a:r>
              <a:rPr lang="en-US" sz="2800" dirty="0" smtClean="0"/>
              <a:t>| is sufficiently small, then x+</a:t>
            </a:r>
            <a:r>
              <a:rPr lang="en-US" sz="2800" dirty="0" smtClean="0">
                <a:latin typeface="cmmi10"/>
              </a:rPr>
              <a:t>²</a:t>
            </a:r>
            <a:r>
              <a:rPr lang="en-US" sz="2800" dirty="0" smtClean="0"/>
              <a:t>d is feasible</a:t>
            </a:r>
          </a:p>
          <a:p>
            <a:r>
              <a:rPr lang="en-US" sz="2800" spc="-60" dirty="0" smtClean="0"/>
              <a:t>So x is convex combination of x+</a:t>
            </a:r>
            <a:r>
              <a:rPr lang="en-US" sz="2800" spc="-60" dirty="0" smtClean="0">
                <a:latin typeface="cmmi10"/>
              </a:rPr>
              <a:t>²</a:t>
            </a:r>
            <a:r>
              <a:rPr lang="en-US" sz="2800" spc="-60" dirty="0" smtClean="0"/>
              <a:t>d and x-</a:t>
            </a:r>
            <a:r>
              <a:rPr lang="en-US" sz="2800" spc="-60" dirty="0" smtClean="0">
                <a:latin typeface="cmmi10"/>
              </a:rPr>
              <a:t>²</a:t>
            </a:r>
            <a:r>
              <a:rPr lang="en-US" sz="2800" spc="-60" dirty="0" smtClean="0"/>
              <a:t>d, both feasible</a:t>
            </a:r>
          </a:p>
          <a:p>
            <a:r>
              <a:rPr lang="en-US" sz="2800" dirty="0" smtClean="0"/>
              <a:t>This contradicts x being a BFS.			       </a:t>
            </a:r>
            <a:r>
              <a:rPr lang="en-US" sz="2800" dirty="0" smtClean="0">
                <a:latin typeface="msam10"/>
              </a:rPr>
              <a:t>¥</a:t>
            </a:r>
          </a:p>
        </p:txBody>
      </p:sp>
      <p:pic>
        <p:nvPicPr>
          <p:cNvPr id="12" name="Picture 11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2187716" y="2290925"/>
            <a:ext cx="5206321" cy="386200"/>
          </a:xfrm>
          <a:prstGeom prst="rect">
            <a:avLst/>
          </a:prstGeom>
          <a:noFill/>
          <a:ln/>
          <a:effectLst/>
        </p:spPr>
      </p:pic>
      <p:pic>
        <p:nvPicPr>
          <p:cNvPr id="14" name="Picture 13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2926095" y="1877967"/>
            <a:ext cx="3729563" cy="38625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solve combinatorial IPs?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654" y="957129"/>
            <a:ext cx="8839198" cy="5614587"/>
          </a:xfrm>
        </p:spPr>
        <p:txBody>
          <a:bodyPr>
            <a:normAutofit/>
          </a:bodyPr>
          <a:lstStyle/>
          <a:p>
            <a:r>
              <a:rPr lang="en-US" dirty="0" smtClean="0"/>
              <a:t>Two common approaches</a:t>
            </a:r>
          </a:p>
          <a:p>
            <a:pPr marL="854075" lvl="1" indent="-401638">
              <a:buFont typeface="+mj-lt"/>
              <a:buAutoNum type="arabicPeriod"/>
            </a:pPr>
            <a:r>
              <a:rPr lang="en-US" sz="2700" dirty="0" smtClean="0"/>
              <a:t>Design combinatorial algorithm that directly solves IP</a:t>
            </a:r>
          </a:p>
          <a:p>
            <a:pPr marL="1085850" lvl="2" indent="-288925"/>
            <a:r>
              <a:rPr lang="en-US" dirty="0" smtClean="0"/>
              <a:t>Often such algorithms have a nice LP interpretation</a:t>
            </a:r>
          </a:p>
          <a:p>
            <a:pPr marL="1254125" lvl="2" indent="-401638">
              <a:buNone/>
            </a:pPr>
            <a:endParaRPr lang="en-US" sz="1100" dirty="0" smtClean="0"/>
          </a:p>
          <a:p>
            <a:pPr marL="854075" lvl="1" indent="-401638">
              <a:buFont typeface="+mj-lt"/>
              <a:buAutoNum type="arabicPeriod"/>
            </a:pPr>
            <a:r>
              <a:rPr lang="en-US" sz="2700" dirty="0" smtClean="0"/>
              <a:t>Relax IP to an LP; prove that they give same solution; solve LP by the ellipsoid method</a:t>
            </a:r>
          </a:p>
          <a:p>
            <a:pPr marL="1085850" lvl="2" indent="-288925"/>
            <a:r>
              <a:rPr lang="en-US" sz="2300" dirty="0" smtClean="0"/>
              <a:t>Need to show special structure of the LP’s extreme points</a:t>
            </a:r>
          </a:p>
          <a:p>
            <a:pPr marL="1085850" lvl="2" indent="-288925"/>
            <a:r>
              <a:rPr lang="en-US" sz="2300" dirty="0" smtClean="0"/>
              <a:t>Sometimes we can analyze the extreme points </a:t>
            </a:r>
            <a:r>
              <a:rPr lang="en-US" sz="2300" b="1" dirty="0" err="1" smtClean="0">
                <a:solidFill>
                  <a:srgbClr val="0000FF"/>
                </a:solidFill>
              </a:rPr>
              <a:t>combinatorially</a:t>
            </a:r>
            <a:endParaRPr lang="en-US" sz="2300" b="1" dirty="0" smtClean="0">
              <a:solidFill>
                <a:srgbClr val="0000FF"/>
              </a:solidFill>
            </a:endParaRPr>
          </a:p>
          <a:p>
            <a:pPr marL="1085850" lvl="2" indent="-288925"/>
            <a:r>
              <a:rPr lang="en-US" sz="2300" dirty="0" smtClean="0"/>
              <a:t>Sometimes we can use </a:t>
            </a:r>
            <a:r>
              <a:rPr lang="en-US" sz="2300" b="1" dirty="0" smtClean="0">
                <a:solidFill>
                  <a:srgbClr val="FF0000"/>
                </a:solidFill>
              </a:rPr>
              <a:t>algebraic</a:t>
            </a:r>
            <a:r>
              <a:rPr lang="en-US" sz="2300" dirty="0" smtClean="0"/>
              <a:t> structure of the constraints.</a:t>
            </a:r>
            <a:br>
              <a:rPr lang="en-US" sz="2300" dirty="0" smtClean="0"/>
            </a:br>
            <a:r>
              <a:rPr lang="en-US" sz="2300" dirty="0" smtClean="0"/>
              <a:t>For example, if constraint matrix is </a:t>
            </a:r>
            <a:r>
              <a:rPr lang="en-US" sz="2300" b="1" dirty="0" smtClean="0">
                <a:solidFill>
                  <a:srgbClr val="FF0000"/>
                </a:solidFill>
              </a:rPr>
              <a:t>Totally </a:t>
            </a:r>
            <a:r>
              <a:rPr lang="en-US" sz="2300" b="1" dirty="0" err="1" smtClean="0">
                <a:solidFill>
                  <a:srgbClr val="FF0000"/>
                </a:solidFill>
              </a:rPr>
              <a:t>Unimodular</a:t>
            </a:r>
            <a:r>
              <a:rPr lang="en-US" sz="2300" b="1" dirty="0" smtClean="0">
                <a:solidFill>
                  <a:srgbClr val="FF0000"/>
                </a:solidFill>
              </a:rPr>
              <a:t/>
            </a:r>
            <a:br>
              <a:rPr lang="en-US" sz="2300" b="1" dirty="0" smtClean="0">
                <a:solidFill>
                  <a:srgbClr val="FF0000"/>
                </a:solidFill>
              </a:rPr>
            </a:br>
            <a:r>
              <a:rPr lang="en-US" sz="2300" dirty="0" smtClean="0"/>
              <a:t>then IP and LP are equivalent</a:t>
            </a:r>
          </a:p>
        </p:txBody>
      </p:sp>
      <p:pic>
        <p:nvPicPr>
          <p:cNvPr id="5" name="Picture 2" descr="C:\Users\Nick\AppData\Local\Microsoft\Windows\Temporary Internet Files\Content.IE5\3YL2AMRO\MCj0441310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561" y="3805085"/>
            <a:ext cx="879988" cy="879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148"/>
            <a:ext cx="8229600" cy="922946"/>
          </a:xfrm>
        </p:spPr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97077"/>
            <a:ext cx="8411497" cy="4525963"/>
          </a:xfrm>
        </p:spPr>
        <p:txBody>
          <a:bodyPr/>
          <a:lstStyle/>
          <a:p>
            <a:r>
              <a:rPr lang="en-US" dirty="0" smtClean="0"/>
              <a:t>Integer Programs</a:t>
            </a:r>
          </a:p>
          <a:p>
            <a:r>
              <a:rPr lang="en-US" dirty="0" smtClean="0"/>
              <a:t>Computational Complexity Basics</a:t>
            </a:r>
            <a:endParaRPr lang="en-US" dirty="0" smtClean="0"/>
          </a:p>
          <a:p>
            <a:r>
              <a:rPr lang="en-US" dirty="0" smtClean="0"/>
              <a:t>What is Combinatorial Optimization?</a:t>
            </a:r>
            <a:endParaRPr lang="en-US" dirty="0" smtClean="0"/>
          </a:p>
          <a:p>
            <a:r>
              <a:rPr lang="en-US" dirty="0" smtClean="0"/>
              <a:t>Bipartite </a:t>
            </a:r>
            <a:r>
              <a:rPr lang="en-US" dirty="0" smtClean="0"/>
              <a:t>Matching</a:t>
            </a:r>
          </a:p>
          <a:p>
            <a:pPr lvl="1"/>
            <a:r>
              <a:rPr lang="en-US" dirty="0" smtClean="0"/>
              <a:t>Combinatorial Analysis of Extreme Points</a:t>
            </a:r>
          </a:p>
          <a:p>
            <a:pPr lvl="1"/>
            <a:r>
              <a:rPr lang="en-US" dirty="0" smtClean="0"/>
              <a:t>Total </a:t>
            </a:r>
            <a:r>
              <a:rPr lang="en-US" dirty="0" err="1" smtClean="0"/>
              <a:t>Unimodularity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285135" y="5909188"/>
            <a:ext cx="8357420" cy="511276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LP Approach for Bipartite Matching</a:t>
            </a:r>
            <a:endParaRPr lang="en-US" sz="3600" dirty="0"/>
          </a:p>
        </p:txBody>
      </p:sp>
      <p:grpSp>
        <p:nvGrpSpPr>
          <p:cNvPr id="24" name="Group 23"/>
          <p:cNvGrpSpPr/>
          <p:nvPr/>
        </p:nvGrpSpPr>
        <p:grpSpPr bwMode="auto">
          <a:xfrm>
            <a:off x="320502" y="3846872"/>
            <a:ext cx="6185801" cy="1669466"/>
            <a:chOff x="320506" y="3846872"/>
            <a:chExt cx="6185801" cy="1669466"/>
          </a:xfrm>
        </p:grpSpPr>
        <p:pic>
          <p:nvPicPr>
            <p:cNvPr id="21" name="Picture 20" descr="TP_tmp.emf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 cstate="print"/>
            <a:stretch>
              <a:fillRect/>
            </a:stretch>
          </p:blipFill>
          <p:spPr bwMode="auto">
            <a:xfrm>
              <a:off x="1073910" y="4308535"/>
              <a:ext cx="5432397" cy="1207803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42" name="Rectangle 41"/>
            <p:cNvSpPr/>
            <p:nvPr/>
          </p:nvSpPr>
          <p:spPr bwMode="auto">
            <a:xfrm>
              <a:off x="427268" y="3846872"/>
              <a:ext cx="56450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lvl="0" indent="-342900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r>
                <a:rPr lang="en-US" sz="2400" dirty="0" smtClean="0"/>
                <a:t>Relax integrality constraints, obtain an LP</a:t>
              </a:r>
              <a:endParaRPr lang="en-US" sz="2400" dirty="0"/>
            </a:p>
          </p:txBody>
        </p:sp>
        <p:sp>
          <p:nvSpPr>
            <p:cNvPr id="44" name="TextBox 43"/>
            <p:cNvSpPr txBox="1"/>
            <p:nvPr/>
          </p:nvSpPr>
          <p:spPr bwMode="auto">
            <a:xfrm>
              <a:off x="320506" y="4537137"/>
              <a:ext cx="6591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(LP)</a:t>
              </a:r>
              <a:endParaRPr lang="en-US" sz="2400" dirty="0"/>
            </a:p>
          </p:txBody>
        </p:sp>
      </p:grpSp>
      <p:sp>
        <p:nvSpPr>
          <p:cNvPr id="46" name="Rectangle 45"/>
          <p:cNvSpPr/>
          <p:nvPr/>
        </p:nvSpPr>
        <p:spPr bwMode="auto">
          <a:xfrm>
            <a:off x="432670" y="5921477"/>
            <a:ext cx="84222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/>
              <a:t>Theorem</a:t>
            </a:r>
            <a:r>
              <a:rPr lang="en-US" sz="2400" dirty="0" smtClean="0"/>
              <a:t>: Every BFS of (LP) is actually an (IP) solution!</a:t>
            </a:r>
          </a:p>
        </p:txBody>
      </p:sp>
      <p:grpSp>
        <p:nvGrpSpPr>
          <p:cNvPr id="20" name="Group 19"/>
          <p:cNvGrpSpPr/>
          <p:nvPr/>
        </p:nvGrpSpPr>
        <p:grpSpPr bwMode="auto">
          <a:xfrm>
            <a:off x="319879" y="1995947"/>
            <a:ext cx="6699026" cy="1698161"/>
            <a:chOff x="319883" y="1995949"/>
            <a:chExt cx="6699026" cy="1698161"/>
          </a:xfrm>
        </p:grpSpPr>
        <p:pic>
          <p:nvPicPr>
            <p:cNvPr id="18" name="Picture 17" descr="TP_tmp.emf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 cstate="print"/>
            <a:stretch>
              <a:fillRect/>
            </a:stretch>
          </p:blipFill>
          <p:spPr bwMode="auto">
            <a:xfrm>
              <a:off x="1044618" y="2457613"/>
              <a:ext cx="5974291" cy="1236497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22" name="Rectangle 21"/>
            <p:cNvSpPr/>
            <p:nvPr/>
          </p:nvSpPr>
          <p:spPr bwMode="auto">
            <a:xfrm>
              <a:off x="319883" y="1995949"/>
              <a:ext cx="376224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lvl="0" indent="-342900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r>
                <a:rPr lang="en-US" sz="2400" dirty="0" smtClean="0"/>
                <a:t>Write an integer program</a:t>
              </a:r>
              <a:endParaRPr lang="en-US" sz="2400" dirty="0"/>
            </a:p>
          </p:txBody>
        </p:sp>
        <p:sp>
          <p:nvSpPr>
            <p:cNvPr id="48" name="TextBox 47"/>
            <p:cNvSpPr txBox="1"/>
            <p:nvPr/>
          </p:nvSpPr>
          <p:spPr bwMode="auto">
            <a:xfrm>
              <a:off x="335590" y="2677284"/>
              <a:ext cx="6062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(IP)</a:t>
              </a:r>
              <a:endParaRPr lang="en-US" sz="2400" dirty="0"/>
            </a:p>
          </p:txBody>
        </p:sp>
      </p:grp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20506" y="639160"/>
            <a:ext cx="8430203" cy="1907397"/>
          </a:xfrm>
        </p:spPr>
        <p:txBody>
          <a:bodyPr>
            <a:normAutofit/>
          </a:bodyPr>
          <a:lstStyle/>
          <a:p>
            <a:pPr lvl="0"/>
            <a:r>
              <a:rPr lang="en-US" sz="2400" dirty="0" smtClean="0"/>
              <a:t>Let G=(V, E) be a bipartite graph. Every edge e has a weight w</a:t>
            </a:r>
            <a:r>
              <a:rPr lang="en-US" sz="2400" baseline="-25000" dirty="0" smtClean="0"/>
              <a:t>e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Find a maximum weight matching</a:t>
            </a:r>
          </a:p>
          <a:p>
            <a:pPr lvl="1"/>
            <a:r>
              <a:rPr lang="en-US" sz="2200" dirty="0" smtClean="0"/>
              <a:t>A set </a:t>
            </a:r>
            <a:r>
              <a:rPr lang="en-US" sz="2200" dirty="0" smtClean="0">
                <a:solidFill>
                  <a:srgbClr val="0000FF"/>
                </a:solidFill>
              </a:rPr>
              <a:t>M</a:t>
            </a:r>
            <a:r>
              <a:rPr lang="en-US" sz="2200" dirty="0" smtClean="0"/>
              <a:t> </a:t>
            </a:r>
            <a:r>
              <a:rPr lang="en-US" sz="2200" dirty="0" smtClean="0">
                <a:latin typeface="cmsy10"/>
              </a:rPr>
              <a:t>µ</a:t>
            </a:r>
            <a:r>
              <a:rPr lang="en-US" sz="2200" dirty="0" smtClean="0"/>
              <a:t> E </a:t>
            </a:r>
            <a:r>
              <a:rPr lang="en-US" sz="2200" dirty="0" err="1" smtClean="0"/>
              <a:t>s.t</a:t>
            </a:r>
            <a:r>
              <a:rPr lang="en-US" sz="2200" dirty="0" smtClean="0"/>
              <a:t>. every vertex has at most one incident edge in </a:t>
            </a:r>
            <a:r>
              <a:rPr lang="en-US" sz="2200" dirty="0" smtClean="0">
                <a:solidFill>
                  <a:srgbClr val="0000FF"/>
                </a:solidFill>
              </a:rPr>
              <a:t>M</a:t>
            </a:r>
            <a:endParaRPr lang="en-US" sz="2200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34601" y="5102944"/>
            <a:ext cx="20703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(</a:t>
            </a:r>
            <a:r>
              <a:rPr lang="en-US" sz="2200" dirty="0" smtClean="0">
                <a:solidFill>
                  <a:srgbClr val="FF0000"/>
                </a:solidFill>
                <a:latin typeface="Calibri"/>
              </a:rPr>
              <a:t>x</a:t>
            </a:r>
            <a:r>
              <a:rPr lang="en-US" sz="2200" baseline="-25000" dirty="0" smtClean="0">
                <a:solidFill>
                  <a:srgbClr val="FF0000"/>
                </a:solidFill>
                <a:latin typeface="Calibri"/>
              </a:rPr>
              <a:t>e</a:t>
            </a:r>
            <a:r>
              <a:rPr lang="en-US" sz="2200" dirty="0" smtClean="0">
                <a:solidFill>
                  <a:srgbClr val="FF0000"/>
                </a:solidFill>
                <a:latin typeface="cmsy10"/>
              </a:rPr>
              <a:t>·</a:t>
            </a:r>
            <a:r>
              <a:rPr lang="en-US" sz="2200" dirty="0" smtClean="0">
                <a:solidFill>
                  <a:srgbClr val="FF0000"/>
                </a:solidFill>
              </a:rPr>
              <a:t>1 is implicit)</a:t>
            </a:r>
            <a:endParaRPr lang="en-US" sz="2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85135" y="1052052"/>
            <a:ext cx="8357420" cy="757083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5696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Total </a:t>
            </a:r>
            <a:r>
              <a:rPr lang="en-US" sz="3600" dirty="0" err="1" smtClean="0"/>
              <a:t>Unimodularity</a:t>
            </a:r>
            <a:endParaRPr lang="en-US" sz="3600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20506" y="560504"/>
            <a:ext cx="8430203" cy="5918956"/>
          </a:xfrm>
        </p:spPr>
        <p:txBody>
          <a:bodyPr>
            <a:normAutofit/>
          </a:bodyPr>
          <a:lstStyle/>
          <a:p>
            <a:pPr lvl="0"/>
            <a:r>
              <a:rPr lang="en-US" sz="2400" dirty="0" smtClean="0"/>
              <a:t>Let A be a real </a:t>
            </a:r>
            <a:r>
              <a:rPr lang="en-US" sz="2400" dirty="0" err="1" smtClean="0"/>
              <a:t>m</a:t>
            </a:r>
            <a:r>
              <a:rPr lang="en-US" sz="2000" dirty="0" err="1" smtClean="0"/>
              <a:t>x</a:t>
            </a:r>
            <a:r>
              <a:rPr lang="en-US" sz="2400" dirty="0" err="1" smtClean="0"/>
              <a:t>n</a:t>
            </a:r>
            <a:r>
              <a:rPr lang="en-US" sz="2400" dirty="0" smtClean="0"/>
              <a:t> matrix</a:t>
            </a:r>
          </a:p>
          <a:p>
            <a:pPr lvl="0"/>
            <a:r>
              <a:rPr lang="en-US" sz="2400" b="1" dirty="0" smtClean="0"/>
              <a:t>Definition:</a:t>
            </a:r>
            <a:r>
              <a:rPr lang="en-US" sz="2400" dirty="0" smtClean="0"/>
              <a:t> Suppose that every square </a:t>
            </a:r>
            <a:r>
              <a:rPr lang="en-US" sz="2400" dirty="0" err="1" smtClean="0"/>
              <a:t>submatrix</a:t>
            </a:r>
            <a:r>
              <a:rPr lang="en-US" sz="2400" dirty="0" smtClean="0"/>
              <a:t> of A has determinant in {0, +1, -1}. Then A is </a:t>
            </a:r>
            <a:r>
              <a:rPr lang="en-US" sz="2400" b="1" dirty="0" smtClean="0">
                <a:solidFill>
                  <a:srgbClr val="FF0000"/>
                </a:solidFill>
              </a:rPr>
              <a:t>totally </a:t>
            </a:r>
            <a:r>
              <a:rPr lang="en-US" sz="2400" b="1" dirty="0" err="1" smtClean="0">
                <a:solidFill>
                  <a:srgbClr val="FF0000"/>
                </a:solidFill>
              </a:rPr>
              <a:t>unimodular</a:t>
            </a:r>
            <a:r>
              <a:rPr lang="en-US" sz="2400" b="1" dirty="0" smtClean="0">
                <a:solidFill>
                  <a:srgbClr val="FF0000"/>
                </a:solidFill>
              </a:rPr>
              <a:t> (TUM)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smtClean="0"/>
              <a:t>In particular, every entry of A must be in {0, +1, -1}</a:t>
            </a:r>
          </a:p>
          <a:p>
            <a:r>
              <a:rPr lang="en-US" sz="2400" b="1" dirty="0" smtClean="0"/>
              <a:t>Lemma:</a:t>
            </a:r>
            <a:r>
              <a:rPr lang="en-US" sz="2800" dirty="0" smtClean="0"/>
              <a:t> </a:t>
            </a:r>
            <a:r>
              <a:rPr lang="en-US" sz="2400" dirty="0" smtClean="0"/>
              <a:t>Suppose A is TUM. Let b be any integer vector. Then every basic feasible solution of P = { x : </a:t>
            </a:r>
            <a:r>
              <a:rPr lang="en-US" sz="2400" dirty="0" err="1" smtClean="0"/>
              <a:t>Ax</a:t>
            </a:r>
            <a:r>
              <a:rPr lang="en-US" sz="2400" dirty="0" err="1" smtClean="0">
                <a:latin typeface="cmsy10"/>
              </a:rPr>
              <a:t>·</a:t>
            </a:r>
            <a:r>
              <a:rPr lang="en-US" sz="2400" dirty="0" err="1" smtClean="0"/>
              <a:t>b</a:t>
            </a:r>
            <a:r>
              <a:rPr lang="en-US" sz="2400" dirty="0" smtClean="0"/>
              <a:t> } is integral.</a:t>
            </a:r>
            <a:endParaRPr lang="en-US" sz="2800" dirty="0" smtClean="0"/>
          </a:p>
          <a:p>
            <a:r>
              <a:rPr lang="en-US" sz="2400" b="1" dirty="0" smtClean="0"/>
              <a:t>Proof:</a:t>
            </a:r>
            <a:r>
              <a:rPr lang="en-US" sz="2400" dirty="0" smtClean="0"/>
              <a:t> Let x be a basic feasible solution.</a:t>
            </a:r>
          </a:p>
          <a:p>
            <a:pPr>
              <a:buNone/>
            </a:pPr>
            <a:r>
              <a:rPr lang="en-US" sz="2400" dirty="0" smtClean="0"/>
              <a:t>	Then the constraints that are tight at x have rank n.</a:t>
            </a:r>
          </a:p>
          <a:p>
            <a:pPr>
              <a:buNone/>
            </a:pPr>
            <a:r>
              <a:rPr lang="en-US" sz="2400" dirty="0" smtClean="0"/>
              <a:t>	Let A’ be a </a:t>
            </a:r>
            <a:r>
              <a:rPr lang="en-US" sz="2400" dirty="0" err="1" smtClean="0"/>
              <a:t>submatrix</a:t>
            </a:r>
            <a:r>
              <a:rPr lang="en-US" sz="2400" dirty="0" smtClean="0"/>
              <a:t> of A and b’ a </a:t>
            </a:r>
            <a:r>
              <a:rPr lang="en-US" sz="2400" dirty="0" err="1" smtClean="0"/>
              <a:t>subvector</a:t>
            </a:r>
            <a:r>
              <a:rPr lang="en-US" sz="2400" dirty="0" smtClean="0"/>
              <a:t> of b corresponding to n linearly independent constraints that are tight at x.</a:t>
            </a:r>
          </a:p>
          <a:p>
            <a:pPr>
              <a:buNone/>
            </a:pPr>
            <a:r>
              <a:rPr lang="en-US" sz="2400" dirty="0" smtClean="0"/>
              <a:t>	Then x is the unique solution to A’ x = b’, i.e., x = (A</a:t>
            </a:r>
            <a:r>
              <a:rPr lang="en-US" sz="2400" dirty="0" smtClean="0">
                <a:latin typeface="Calibri"/>
              </a:rPr>
              <a:t>’)</a:t>
            </a:r>
            <a:r>
              <a:rPr lang="en-US" sz="2400" baseline="30000" dirty="0" smtClean="0">
                <a:latin typeface="Calibri"/>
              </a:rPr>
              <a:t>-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 b’.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b="1" dirty="0" smtClean="0"/>
              <a:t>Cramer’s Rule:</a:t>
            </a:r>
            <a:r>
              <a:rPr lang="en-US" sz="2400" dirty="0" smtClean="0"/>
              <a:t> If M is a square, non-singular matrix then</a:t>
            </a:r>
            <a:br>
              <a:rPr lang="en-US" sz="2400" dirty="0" smtClean="0"/>
            </a:br>
            <a:r>
              <a:rPr lang="en-US" sz="2400" dirty="0" smtClean="0"/>
              <a:t>(</a:t>
            </a:r>
            <a:r>
              <a:rPr lang="en-US" sz="2400" dirty="0" smtClean="0">
                <a:latin typeface="Calibri"/>
              </a:rPr>
              <a:t>M</a:t>
            </a:r>
            <a:r>
              <a:rPr lang="en-US" sz="2400" baseline="30000" dirty="0" smtClean="0">
                <a:latin typeface="Calibri"/>
              </a:rPr>
              <a:t>-1</a:t>
            </a:r>
            <a:r>
              <a:rPr lang="en-US" sz="2400" dirty="0" smtClean="0"/>
              <a:t>)</a:t>
            </a:r>
            <a:r>
              <a:rPr lang="en-US" sz="2400" baseline="-17000" dirty="0" err="1" smtClean="0"/>
              <a:t>i,j</a:t>
            </a:r>
            <a:r>
              <a:rPr lang="en-US" sz="2400" dirty="0" smtClean="0"/>
              <a:t> = (-1)</a:t>
            </a:r>
            <a:r>
              <a:rPr lang="en-US" sz="2400" baseline="30000" dirty="0" err="1" smtClean="0"/>
              <a:t>i+j</a:t>
            </a:r>
            <a:r>
              <a:rPr lang="en-US" sz="2400" dirty="0" smtClean="0"/>
              <a:t> </a:t>
            </a:r>
            <a:r>
              <a:rPr lang="en-US" sz="2400" dirty="0" err="1" smtClean="0"/>
              <a:t>det</a:t>
            </a:r>
            <a:r>
              <a:rPr lang="en-US" sz="2400" dirty="0" smtClean="0"/>
              <a:t> </a:t>
            </a:r>
            <a:r>
              <a:rPr lang="en-US" sz="2400" dirty="0" err="1" smtClean="0">
                <a:latin typeface="Calibri"/>
              </a:rPr>
              <a:t>M</a:t>
            </a:r>
            <a:r>
              <a:rPr lang="en-US" sz="2400" baseline="-17000" dirty="0" err="1" smtClean="0">
                <a:latin typeface="Calibri"/>
              </a:rPr>
              <a:t>del</a:t>
            </a:r>
            <a:r>
              <a:rPr lang="en-US" sz="2400" baseline="-17000" dirty="0" smtClean="0">
                <a:latin typeface="Calibri"/>
              </a:rPr>
              <a:t>(</a:t>
            </a:r>
            <a:r>
              <a:rPr lang="en-US" sz="2400" baseline="-17000" dirty="0" err="1" smtClean="0">
                <a:latin typeface="Calibri"/>
              </a:rPr>
              <a:t>j,i</a:t>
            </a:r>
            <a:r>
              <a:rPr lang="en-US" sz="2400" baseline="-17000" dirty="0" smtClean="0"/>
              <a:t>)</a:t>
            </a:r>
            <a:r>
              <a:rPr lang="en-US" sz="2400" dirty="0" smtClean="0"/>
              <a:t> / </a:t>
            </a:r>
            <a:r>
              <a:rPr lang="en-US" sz="2400" dirty="0" err="1" smtClean="0"/>
              <a:t>det</a:t>
            </a:r>
            <a:r>
              <a:rPr lang="en-US" sz="2400" dirty="0" smtClean="0"/>
              <a:t> M.</a:t>
            </a:r>
          </a:p>
        </p:txBody>
      </p:sp>
      <p:sp>
        <p:nvSpPr>
          <p:cNvPr id="18" name="Right Brace 17"/>
          <p:cNvSpPr/>
          <p:nvPr/>
        </p:nvSpPr>
        <p:spPr>
          <a:xfrm rot="5400000">
            <a:off x="3269224" y="5687967"/>
            <a:ext cx="216312" cy="816078"/>
          </a:xfrm>
          <a:prstGeom prst="rightBrace">
            <a:avLst>
              <a:gd name="adj1" fmla="val 50268"/>
              <a:gd name="adj2" fmla="val 50000"/>
            </a:avLst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507226" y="6135333"/>
            <a:ext cx="5406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Submatrix</a:t>
            </a:r>
            <a:r>
              <a:rPr lang="en-US" dirty="0" smtClean="0">
                <a:solidFill>
                  <a:srgbClr val="FF0000"/>
                </a:solidFill>
              </a:rPr>
              <a:t> of M obtained by deleting row j and column </a:t>
            </a:r>
            <a:r>
              <a:rPr lang="en-US" dirty="0" err="1" smtClean="0">
                <a:solidFill>
                  <a:srgbClr val="FF0000"/>
                </a:solidFill>
              </a:rPr>
              <a:t>i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8" grpId="0" animBg="1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5696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Total </a:t>
            </a:r>
            <a:r>
              <a:rPr lang="en-US" sz="3600" dirty="0" err="1" smtClean="0"/>
              <a:t>Unimodularity</a:t>
            </a:r>
            <a:endParaRPr lang="en-US" sz="3600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20506" y="560503"/>
            <a:ext cx="8430203" cy="6046773"/>
          </a:xfrm>
        </p:spPr>
        <p:txBody>
          <a:bodyPr>
            <a:normAutofit/>
          </a:bodyPr>
          <a:lstStyle/>
          <a:p>
            <a:pPr lvl="0"/>
            <a:r>
              <a:rPr lang="en-US" sz="2400" dirty="0" smtClean="0"/>
              <a:t>Let A be a real </a:t>
            </a:r>
            <a:r>
              <a:rPr lang="en-US" sz="2400" dirty="0" err="1" smtClean="0"/>
              <a:t>m</a:t>
            </a:r>
            <a:r>
              <a:rPr lang="en-US" sz="2000" dirty="0" err="1" smtClean="0"/>
              <a:t>x</a:t>
            </a:r>
            <a:r>
              <a:rPr lang="en-US" sz="2400" dirty="0" err="1" smtClean="0"/>
              <a:t>n</a:t>
            </a:r>
            <a:r>
              <a:rPr lang="en-US" sz="2400" dirty="0" smtClean="0"/>
              <a:t> matrix</a:t>
            </a:r>
          </a:p>
          <a:p>
            <a:pPr lvl="0"/>
            <a:r>
              <a:rPr lang="en-US" sz="2400" b="1" dirty="0" smtClean="0"/>
              <a:t>Definition:</a:t>
            </a:r>
            <a:r>
              <a:rPr lang="en-US" sz="2400" dirty="0" smtClean="0"/>
              <a:t> Suppose that every square </a:t>
            </a:r>
            <a:r>
              <a:rPr lang="en-US" sz="2400" dirty="0" err="1" smtClean="0"/>
              <a:t>submatrix</a:t>
            </a:r>
            <a:r>
              <a:rPr lang="en-US" sz="2400" dirty="0" smtClean="0"/>
              <a:t> of A has determinant in {0, +1, -1}. Then A is </a:t>
            </a:r>
            <a:r>
              <a:rPr lang="en-US" sz="2400" b="1" dirty="0" smtClean="0">
                <a:solidFill>
                  <a:srgbClr val="FF0000"/>
                </a:solidFill>
              </a:rPr>
              <a:t>totally </a:t>
            </a:r>
            <a:r>
              <a:rPr lang="en-US" sz="2400" b="1" dirty="0" err="1" smtClean="0">
                <a:solidFill>
                  <a:srgbClr val="FF0000"/>
                </a:solidFill>
              </a:rPr>
              <a:t>unimodular</a:t>
            </a:r>
            <a:r>
              <a:rPr lang="en-US" sz="2400" b="1" dirty="0" smtClean="0">
                <a:solidFill>
                  <a:srgbClr val="FF0000"/>
                </a:solidFill>
              </a:rPr>
              <a:t> (TUM)</a:t>
            </a:r>
            <a:r>
              <a:rPr lang="en-US" sz="2400" dirty="0" smtClean="0"/>
              <a:t>.</a:t>
            </a:r>
          </a:p>
          <a:p>
            <a:r>
              <a:rPr lang="en-US" sz="2400" b="1" dirty="0" smtClean="0"/>
              <a:t>Lemma:</a:t>
            </a:r>
            <a:r>
              <a:rPr lang="en-US" sz="2800" dirty="0" smtClean="0"/>
              <a:t> </a:t>
            </a:r>
            <a:r>
              <a:rPr lang="en-US" sz="2400" dirty="0" smtClean="0"/>
              <a:t>Suppose A is TUM. Let b be any integer vector. Then every basic feasible solution of P = { x : </a:t>
            </a:r>
            <a:r>
              <a:rPr lang="en-US" sz="2400" dirty="0" err="1" smtClean="0"/>
              <a:t>Ax</a:t>
            </a:r>
            <a:r>
              <a:rPr lang="en-US" sz="2400" dirty="0" err="1" smtClean="0">
                <a:latin typeface="cmsy10"/>
              </a:rPr>
              <a:t>·</a:t>
            </a:r>
            <a:r>
              <a:rPr lang="en-US" sz="2400" dirty="0" err="1" smtClean="0"/>
              <a:t>b</a:t>
            </a:r>
            <a:r>
              <a:rPr lang="en-US" sz="2400" dirty="0" smtClean="0"/>
              <a:t> } is integral.</a:t>
            </a:r>
            <a:endParaRPr lang="en-US" sz="2800" dirty="0" smtClean="0"/>
          </a:p>
          <a:p>
            <a:r>
              <a:rPr lang="en-US" sz="2400" b="1" dirty="0" smtClean="0"/>
              <a:t>Proof:</a:t>
            </a:r>
            <a:r>
              <a:rPr lang="en-US" sz="2400" dirty="0" smtClean="0"/>
              <a:t> Let x be a basic feasible solution.</a:t>
            </a:r>
          </a:p>
          <a:p>
            <a:pPr>
              <a:buNone/>
            </a:pPr>
            <a:r>
              <a:rPr lang="en-US" sz="2400" dirty="0" smtClean="0"/>
              <a:t>	Then the constraints that are tight at x have rank n.</a:t>
            </a:r>
          </a:p>
          <a:p>
            <a:pPr>
              <a:buNone/>
            </a:pPr>
            <a:r>
              <a:rPr lang="en-US" sz="2400" dirty="0" smtClean="0"/>
              <a:t>	Let A’ be the </a:t>
            </a:r>
            <a:r>
              <a:rPr lang="en-US" sz="2400" dirty="0" err="1" smtClean="0"/>
              <a:t>submatrix</a:t>
            </a:r>
            <a:r>
              <a:rPr lang="en-US" sz="2400" dirty="0" smtClean="0"/>
              <a:t> of A and b’ the </a:t>
            </a:r>
            <a:r>
              <a:rPr lang="en-US" sz="2400" dirty="0" err="1" smtClean="0"/>
              <a:t>subvector</a:t>
            </a:r>
            <a:r>
              <a:rPr lang="en-US" sz="2400" dirty="0" smtClean="0"/>
              <a:t> of b containing n linearly independent constraints that are tight at x.</a:t>
            </a:r>
          </a:p>
          <a:p>
            <a:pPr>
              <a:buNone/>
            </a:pPr>
            <a:r>
              <a:rPr lang="en-US" sz="2400" dirty="0" smtClean="0"/>
              <a:t>	Then x is the unique solution to A’ x = b’, i.e., x = (A</a:t>
            </a:r>
            <a:r>
              <a:rPr lang="en-US" sz="2400" dirty="0" smtClean="0">
                <a:latin typeface="Calibri"/>
              </a:rPr>
              <a:t>’)</a:t>
            </a:r>
            <a:r>
              <a:rPr lang="en-US" sz="2400" baseline="30000" dirty="0" smtClean="0">
                <a:latin typeface="Calibri"/>
              </a:rPr>
              <a:t>-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 b’.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b="1" dirty="0" smtClean="0"/>
              <a:t>Cramer’s Rule:</a:t>
            </a:r>
            <a:r>
              <a:rPr lang="en-US" sz="2400" dirty="0" smtClean="0"/>
              <a:t> If M is a square, non-singular matrix then</a:t>
            </a:r>
            <a:br>
              <a:rPr lang="en-US" sz="2400" dirty="0" smtClean="0"/>
            </a:br>
            <a:r>
              <a:rPr lang="en-US" sz="2400" dirty="0" smtClean="0"/>
              <a:t>(</a:t>
            </a:r>
            <a:r>
              <a:rPr lang="en-US" sz="2400" dirty="0" smtClean="0">
                <a:latin typeface="Calibri"/>
              </a:rPr>
              <a:t>M</a:t>
            </a:r>
            <a:r>
              <a:rPr lang="en-US" sz="2400" baseline="30000" dirty="0" smtClean="0">
                <a:latin typeface="Calibri"/>
              </a:rPr>
              <a:t>-1</a:t>
            </a:r>
            <a:r>
              <a:rPr lang="en-US" sz="2400" dirty="0" smtClean="0"/>
              <a:t>)</a:t>
            </a:r>
            <a:r>
              <a:rPr lang="en-US" sz="2400" baseline="-17000" dirty="0" err="1" smtClean="0">
                <a:latin typeface="Calibri"/>
              </a:rPr>
              <a:t>i,j</a:t>
            </a:r>
            <a:r>
              <a:rPr lang="en-US" sz="2400" dirty="0" smtClean="0"/>
              <a:t> = (-1)</a:t>
            </a:r>
            <a:r>
              <a:rPr lang="en-US" sz="2400" baseline="30000" dirty="0" err="1" smtClean="0"/>
              <a:t>i+j</a:t>
            </a:r>
            <a:r>
              <a:rPr lang="en-US" sz="2400" baseline="30000" dirty="0" smtClean="0"/>
              <a:t> </a:t>
            </a:r>
            <a:r>
              <a:rPr lang="en-US" sz="2400" dirty="0" err="1" smtClean="0"/>
              <a:t>det</a:t>
            </a:r>
            <a:r>
              <a:rPr lang="en-US" sz="2400" dirty="0" smtClean="0"/>
              <a:t> </a:t>
            </a:r>
            <a:r>
              <a:rPr lang="en-US" sz="2400" dirty="0" err="1" smtClean="0">
                <a:latin typeface="Calibri"/>
              </a:rPr>
              <a:t>M</a:t>
            </a:r>
            <a:r>
              <a:rPr lang="en-US" sz="2400" baseline="-17000" dirty="0" err="1" smtClean="0">
                <a:latin typeface="Calibri"/>
              </a:rPr>
              <a:t>del</a:t>
            </a:r>
            <a:r>
              <a:rPr lang="en-US" sz="2400" baseline="-17000" dirty="0" smtClean="0">
                <a:latin typeface="Calibri"/>
              </a:rPr>
              <a:t>(</a:t>
            </a:r>
            <a:r>
              <a:rPr lang="en-US" sz="2400" baseline="-17000" dirty="0" err="1" smtClean="0">
                <a:latin typeface="Calibri"/>
              </a:rPr>
              <a:t>j,i</a:t>
            </a:r>
            <a:r>
              <a:rPr lang="en-US" sz="2400" baseline="-17000" dirty="0" smtClean="0"/>
              <a:t>)</a:t>
            </a:r>
            <a:r>
              <a:rPr lang="en-US" sz="2400" dirty="0" smtClean="0"/>
              <a:t> / </a:t>
            </a:r>
            <a:r>
              <a:rPr lang="en-US" sz="2400" dirty="0" err="1" smtClean="0"/>
              <a:t>det</a:t>
            </a:r>
            <a:r>
              <a:rPr lang="en-US" sz="2400" dirty="0" smtClean="0"/>
              <a:t> M.</a:t>
            </a:r>
          </a:p>
          <a:p>
            <a:pPr>
              <a:buNone/>
            </a:pPr>
            <a:r>
              <a:rPr lang="en-US" sz="2400" dirty="0" smtClean="0"/>
              <a:t>	Thus all entries of (A</a:t>
            </a:r>
            <a:r>
              <a:rPr lang="en-US" sz="2400" dirty="0" smtClean="0">
                <a:latin typeface="Calibri"/>
              </a:rPr>
              <a:t>’)</a:t>
            </a:r>
            <a:r>
              <a:rPr lang="en-US" sz="2400" baseline="30000" dirty="0" smtClean="0">
                <a:latin typeface="Calibri"/>
              </a:rPr>
              <a:t>-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 are in {0, +1, -1}.</a:t>
            </a:r>
          </a:p>
          <a:p>
            <a:pPr>
              <a:buNone/>
            </a:pPr>
            <a:r>
              <a:rPr lang="en-US" sz="2400" dirty="0" smtClean="0"/>
              <a:t>	Since b’ is integral, x is also integral.			        </a:t>
            </a:r>
            <a:r>
              <a:rPr lang="en-US" sz="2400" dirty="0" smtClean="0">
                <a:latin typeface="msam10"/>
              </a:rPr>
              <a:t>¥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85135" y="4326194"/>
            <a:ext cx="8357420" cy="757083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56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Operations Preserving Total </a:t>
            </a:r>
            <a:r>
              <a:rPr lang="en-US" sz="3600" dirty="0" err="1" smtClean="0"/>
              <a:t>Unimodularity</a:t>
            </a:r>
            <a:endParaRPr lang="en-US" sz="3600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20506" y="776807"/>
            <a:ext cx="8430203" cy="6046773"/>
          </a:xfrm>
        </p:spPr>
        <p:txBody>
          <a:bodyPr>
            <a:normAutofit/>
          </a:bodyPr>
          <a:lstStyle/>
          <a:p>
            <a:pPr lvl="0"/>
            <a:r>
              <a:rPr lang="en-US" sz="2400" dirty="0" smtClean="0"/>
              <a:t>Let A be a real </a:t>
            </a:r>
            <a:r>
              <a:rPr lang="en-US" sz="2400" dirty="0" err="1" smtClean="0"/>
              <a:t>m</a:t>
            </a:r>
            <a:r>
              <a:rPr lang="en-US" sz="2000" dirty="0" err="1" smtClean="0"/>
              <a:t>x</a:t>
            </a:r>
            <a:r>
              <a:rPr lang="en-US" sz="2400" dirty="0" err="1" smtClean="0"/>
              <a:t>n</a:t>
            </a:r>
            <a:r>
              <a:rPr lang="en-US" sz="2400" dirty="0" smtClean="0"/>
              <a:t> matrix</a:t>
            </a:r>
          </a:p>
          <a:p>
            <a:pPr lvl="0"/>
            <a:r>
              <a:rPr lang="en-US" sz="2400" b="1" dirty="0" smtClean="0"/>
              <a:t>Definition:</a:t>
            </a:r>
            <a:r>
              <a:rPr lang="en-US" sz="2400" dirty="0" smtClean="0"/>
              <a:t> Suppose that every square </a:t>
            </a:r>
            <a:r>
              <a:rPr lang="en-US" sz="2400" dirty="0" err="1" smtClean="0"/>
              <a:t>submatrix</a:t>
            </a:r>
            <a:r>
              <a:rPr lang="en-US" sz="2400" dirty="0" smtClean="0"/>
              <a:t> of A has determinant in {0, +1, -1}. Then A is </a:t>
            </a:r>
            <a:r>
              <a:rPr lang="en-US" sz="2400" b="1" dirty="0" smtClean="0">
                <a:solidFill>
                  <a:srgbClr val="FF0000"/>
                </a:solidFill>
              </a:rPr>
              <a:t>totally </a:t>
            </a:r>
            <a:r>
              <a:rPr lang="en-US" sz="2400" b="1" dirty="0" err="1" smtClean="0">
                <a:solidFill>
                  <a:srgbClr val="FF0000"/>
                </a:solidFill>
              </a:rPr>
              <a:t>unimodular</a:t>
            </a:r>
            <a:r>
              <a:rPr lang="en-US" sz="2400" b="1" dirty="0" smtClean="0">
                <a:solidFill>
                  <a:srgbClr val="FF0000"/>
                </a:solidFill>
              </a:rPr>
              <a:t> (TUM)</a:t>
            </a:r>
            <a:r>
              <a:rPr lang="en-US" sz="2400" dirty="0" smtClean="0"/>
              <a:t>.</a:t>
            </a:r>
          </a:p>
          <a:p>
            <a:r>
              <a:rPr lang="en-US" sz="2400" b="1" dirty="0" smtClean="0"/>
              <a:t>Lemma:</a:t>
            </a:r>
            <a:r>
              <a:rPr lang="en-US" sz="2800" dirty="0" smtClean="0"/>
              <a:t> </a:t>
            </a:r>
            <a:r>
              <a:rPr lang="en-US" sz="2400" dirty="0" smtClean="0"/>
              <a:t>Suppose A is TUM. Let b be any integer vector. Then every basic feasible solution of P = { x : </a:t>
            </a:r>
            <a:r>
              <a:rPr lang="en-US" sz="2400" dirty="0" err="1" smtClean="0"/>
              <a:t>Ax</a:t>
            </a:r>
            <a:r>
              <a:rPr lang="en-US" sz="2400" dirty="0" err="1" smtClean="0">
                <a:latin typeface="cmsy10"/>
              </a:rPr>
              <a:t>·</a:t>
            </a:r>
            <a:r>
              <a:rPr lang="en-US" sz="2400" dirty="0" err="1" smtClean="0"/>
              <a:t>b</a:t>
            </a:r>
            <a:r>
              <a:rPr lang="en-US" sz="2400" dirty="0" smtClean="0"/>
              <a:t> } is integral.</a:t>
            </a:r>
          </a:p>
          <a:p>
            <a:endParaRPr lang="en-US" sz="1050" b="1" dirty="0" smtClean="0"/>
          </a:p>
          <a:p>
            <a:r>
              <a:rPr lang="en-US" sz="2400" b="1" dirty="0" smtClean="0"/>
              <a:t>Claim:</a:t>
            </a:r>
            <a:r>
              <a:rPr lang="en-US" sz="2400" dirty="0" smtClean="0"/>
              <a:t> Suppose A is TUM. Then            is also TUM.</a:t>
            </a:r>
          </a:p>
          <a:p>
            <a:endParaRPr lang="en-US" sz="900" dirty="0" smtClean="0"/>
          </a:p>
          <a:p>
            <a:r>
              <a:rPr lang="en-US" sz="2400" b="1" dirty="0" smtClean="0"/>
              <a:t>Proof:</a:t>
            </a:r>
            <a:r>
              <a:rPr lang="en-US" sz="2400" dirty="0" smtClean="0"/>
              <a:t> Exercise?						      </a:t>
            </a:r>
            <a:r>
              <a:rPr lang="en-US" sz="2400" dirty="0" smtClean="0">
                <a:latin typeface="msam10"/>
              </a:rPr>
              <a:t>¤</a:t>
            </a:r>
          </a:p>
          <a:p>
            <a:endParaRPr lang="en-US" sz="900" b="1" dirty="0" smtClean="0"/>
          </a:p>
          <a:p>
            <a:r>
              <a:rPr lang="en-US" sz="2400" b="1" dirty="0" smtClean="0"/>
              <a:t>Corollary:</a:t>
            </a:r>
            <a:r>
              <a:rPr lang="en-US" sz="2400" dirty="0" smtClean="0"/>
              <a:t> Suppose A is TUM. Let b be any integer vector. Then every basic feasible solution of P = { x : </a:t>
            </a:r>
            <a:r>
              <a:rPr lang="en-US" sz="2400" dirty="0" err="1" smtClean="0"/>
              <a:t>Ax</a:t>
            </a:r>
            <a:r>
              <a:rPr lang="en-US" sz="2400" dirty="0" err="1" smtClean="0">
                <a:latin typeface="cmsy10"/>
              </a:rPr>
              <a:t>·</a:t>
            </a:r>
            <a:r>
              <a:rPr lang="en-US" sz="2400" dirty="0" err="1" smtClean="0"/>
              <a:t>b</a:t>
            </a:r>
            <a:r>
              <a:rPr lang="en-US" sz="2400" dirty="0" smtClean="0"/>
              <a:t>, x</a:t>
            </a:r>
            <a:r>
              <a:rPr lang="en-US" sz="2400" dirty="0" smtClean="0">
                <a:latin typeface="cmsy10"/>
              </a:rPr>
              <a:t>¸</a:t>
            </a:r>
            <a:r>
              <a:rPr lang="en-US" sz="2400" dirty="0" smtClean="0"/>
              <a:t>0 } is integral.</a:t>
            </a:r>
          </a:p>
          <a:p>
            <a:r>
              <a:rPr lang="en-US" sz="2400" b="1" dirty="0" smtClean="0"/>
              <a:t>Proof:</a:t>
            </a:r>
            <a:r>
              <a:rPr lang="en-US" sz="2400" dirty="0" smtClean="0"/>
              <a:t> By the Claim,            is TUM. So apply the Lemma to</a:t>
            </a:r>
            <a:br>
              <a:rPr lang="en-US" sz="2400" dirty="0" smtClean="0"/>
            </a:b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						     .		      </a:t>
            </a:r>
            <a:r>
              <a:rPr lang="en-US" sz="2400" dirty="0" smtClean="0">
                <a:latin typeface="msam10"/>
              </a:rPr>
              <a:t>¥</a:t>
            </a:r>
          </a:p>
        </p:txBody>
      </p:sp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337139" y="5107545"/>
            <a:ext cx="542602" cy="565662"/>
          </a:xfrm>
          <a:prstGeom prst="rect">
            <a:avLst/>
          </a:prstGeom>
        </p:spPr>
      </p:pic>
      <p:pic>
        <p:nvPicPr>
          <p:cNvPr id="8" name="Picture 7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2856951" y="5662555"/>
            <a:ext cx="3430096" cy="635712"/>
          </a:xfrm>
          <a:prstGeom prst="rect">
            <a:avLst/>
          </a:prstGeom>
          <a:noFill/>
          <a:ln/>
          <a:effectLst/>
        </p:spPr>
      </p:pic>
      <p:pic>
        <p:nvPicPr>
          <p:cNvPr id="9" name="Picture 8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4723488" y="3062436"/>
            <a:ext cx="542602" cy="56566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56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Bipartite Matching &amp; Total </a:t>
            </a:r>
            <a:r>
              <a:rPr lang="en-US" sz="3600" dirty="0" err="1" smtClean="0"/>
              <a:t>Unimodularity</a:t>
            </a:r>
            <a:endParaRPr lang="en-US" sz="3600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20506" y="776807"/>
            <a:ext cx="8430203" cy="5909127"/>
          </a:xfrm>
        </p:spPr>
        <p:txBody>
          <a:bodyPr>
            <a:normAutofit/>
          </a:bodyPr>
          <a:lstStyle/>
          <a:p>
            <a:pPr lvl="0"/>
            <a:r>
              <a:rPr lang="en-US" sz="2400" dirty="0" smtClean="0"/>
              <a:t>Let G=(U</a:t>
            </a:r>
            <a:r>
              <a:rPr lang="en-US" sz="2400" dirty="0" smtClean="0">
                <a:latin typeface="cmsy10"/>
              </a:rPr>
              <a:t>[</a:t>
            </a:r>
            <a:r>
              <a:rPr lang="en-US" sz="2400" dirty="0" smtClean="0"/>
              <a:t>V, E) be a bipartite graph.</a:t>
            </a:r>
          </a:p>
          <a:p>
            <a:pPr lvl="1"/>
            <a:r>
              <a:rPr lang="en-US" sz="2400" dirty="0" smtClean="0"/>
              <a:t>So all edges have one endpoint in U and the other in V.</a:t>
            </a:r>
          </a:p>
          <a:p>
            <a:pPr lvl="0"/>
            <a:r>
              <a:rPr lang="en-US" sz="2400" dirty="0" smtClean="0"/>
              <a:t>Let A be the “incidence matrix” of G.</a:t>
            </a:r>
            <a:br>
              <a:rPr lang="en-US" sz="2400" dirty="0" smtClean="0"/>
            </a:br>
            <a:r>
              <a:rPr lang="en-US" sz="2400" dirty="0" smtClean="0"/>
              <a:t>A has a row for every vertex and a column for every edge.</a:t>
            </a:r>
          </a:p>
          <a:p>
            <a:pPr lvl="0"/>
            <a:endParaRPr lang="en-US" sz="2400" baseline="-17000" dirty="0" smtClean="0"/>
          </a:p>
          <a:p>
            <a:pPr lvl="0"/>
            <a:endParaRPr lang="en-US" sz="2400" baseline="-17000" dirty="0" smtClean="0"/>
          </a:p>
          <a:p>
            <a:pPr lvl="0"/>
            <a:endParaRPr lang="en-US" sz="2000" baseline="-17000" dirty="0" smtClean="0"/>
          </a:p>
          <a:p>
            <a:pPr lvl="0">
              <a:buNone/>
            </a:pPr>
            <a:r>
              <a:rPr lang="en-US" sz="2400" dirty="0" smtClean="0"/>
              <a:t>	</a:t>
            </a:r>
            <a:r>
              <a:rPr lang="en-US" sz="2400" b="1" dirty="0" smtClean="0"/>
              <a:t>Note:</a:t>
            </a:r>
            <a:r>
              <a:rPr lang="en-US" sz="2400" dirty="0" smtClean="0"/>
              <a:t> Every column of A has exactly two non-zero entries.</a:t>
            </a:r>
          </a:p>
          <a:p>
            <a:endParaRPr lang="en-US" sz="800" baseline="-17000" dirty="0" smtClean="0"/>
          </a:p>
          <a:p>
            <a:pPr lvl="0"/>
            <a:r>
              <a:rPr lang="en-US" sz="2400" b="1" dirty="0" smtClean="0"/>
              <a:t>Lemma:</a:t>
            </a:r>
            <a:r>
              <a:rPr lang="en-US" sz="2400" dirty="0" smtClean="0"/>
              <a:t> A is TUM.</a:t>
            </a:r>
          </a:p>
          <a:p>
            <a:pPr lvl="0"/>
            <a:r>
              <a:rPr lang="en-US" sz="2400" b="1" dirty="0" smtClean="0"/>
              <a:t>Proof:</a:t>
            </a:r>
            <a:r>
              <a:rPr lang="en-US" sz="2400" dirty="0" smtClean="0"/>
              <a:t> Let Q be a </a:t>
            </a:r>
            <a:r>
              <a:rPr lang="en-US" sz="2400" dirty="0" err="1" smtClean="0"/>
              <a:t>k</a:t>
            </a:r>
            <a:r>
              <a:rPr lang="en-US" sz="1800" dirty="0" err="1" smtClean="0"/>
              <a:t>x</a:t>
            </a:r>
            <a:r>
              <a:rPr lang="en-US" sz="2400" dirty="0" err="1" smtClean="0"/>
              <a:t>k</a:t>
            </a:r>
            <a:r>
              <a:rPr lang="en-US" sz="2400" dirty="0" smtClean="0"/>
              <a:t> </a:t>
            </a:r>
            <a:r>
              <a:rPr lang="en-US" sz="2400" dirty="0" err="1" smtClean="0"/>
              <a:t>submatrix</a:t>
            </a:r>
            <a:r>
              <a:rPr lang="en-US" sz="2400" dirty="0" smtClean="0"/>
              <a:t> of A. Argue by induction on k.</a:t>
            </a:r>
          </a:p>
          <a:p>
            <a:pPr lvl="0">
              <a:buNone/>
            </a:pPr>
            <a:r>
              <a:rPr lang="en-US" sz="2400" dirty="0" smtClean="0"/>
              <a:t>	If k=1 then Q is a single entry of A, so </a:t>
            </a:r>
            <a:r>
              <a:rPr lang="en-US" sz="2400" dirty="0" err="1" smtClean="0"/>
              <a:t>det</a:t>
            </a:r>
            <a:r>
              <a:rPr lang="en-US" sz="2400" dirty="0" smtClean="0"/>
              <a:t>(Q) is either 0 or 1.</a:t>
            </a:r>
          </a:p>
          <a:p>
            <a:pPr lvl="0">
              <a:buNone/>
            </a:pPr>
            <a:r>
              <a:rPr lang="en-US" sz="2400" dirty="0" smtClean="0"/>
              <a:t>	Suppose k&gt;1.</a:t>
            </a:r>
          </a:p>
          <a:p>
            <a:pPr lvl="0">
              <a:buNone/>
            </a:pPr>
            <a:r>
              <a:rPr lang="en-US" sz="2400" dirty="0" smtClean="0"/>
              <a:t>	If some column of Q has </a:t>
            </a:r>
            <a:r>
              <a:rPr lang="en-US" sz="2400" b="1" dirty="0" smtClean="0"/>
              <a:t>no</a:t>
            </a:r>
            <a:r>
              <a:rPr lang="en-US" sz="2400" dirty="0" smtClean="0"/>
              <a:t> non-zero entries, then </a:t>
            </a:r>
            <a:r>
              <a:rPr lang="en-US" sz="2400" dirty="0" err="1" smtClean="0"/>
              <a:t>det</a:t>
            </a:r>
            <a:r>
              <a:rPr lang="en-US" sz="2400" dirty="0" smtClean="0"/>
              <a:t>(Q)=0.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15844" y="2605549"/>
            <a:ext cx="1161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dirty="0" err="1" smtClean="0"/>
              <a:t>A</a:t>
            </a:r>
            <a:r>
              <a:rPr lang="en-US" sz="3200" baseline="-17000" dirty="0" err="1" smtClean="0"/>
              <a:t>w,e</a:t>
            </a:r>
            <a:r>
              <a:rPr lang="en-US" sz="3200" dirty="0" smtClean="0"/>
              <a:t> = </a:t>
            </a:r>
            <a:endParaRPr lang="en-US" sz="2800" baseline="-17000" dirty="0" smtClean="0"/>
          </a:p>
        </p:txBody>
      </p:sp>
      <p:sp>
        <p:nvSpPr>
          <p:cNvPr id="8" name="Left Brace 7"/>
          <p:cNvSpPr/>
          <p:nvPr/>
        </p:nvSpPr>
        <p:spPr>
          <a:xfrm>
            <a:off x="2458064" y="2556390"/>
            <a:ext cx="255639" cy="727586"/>
          </a:xfrm>
          <a:prstGeom prst="leftBrace">
            <a:avLst>
              <a:gd name="adj1" fmla="val 48958"/>
              <a:gd name="adj2" fmla="val 50000"/>
            </a:avLst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733367" y="2438403"/>
            <a:ext cx="4917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dirty="0" smtClean="0"/>
              <a:t>1   if vertex w is an endpoint of edge e</a:t>
            </a:r>
            <a:endParaRPr lang="en-US" sz="2400" baseline="-170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2733367" y="2910351"/>
            <a:ext cx="1800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dirty="0" smtClean="0"/>
              <a:t>0   otherwise</a:t>
            </a:r>
            <a:endParaRPr lang="en-US" sz="2400" baseline="-17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20506" y="108215"/>
            <a:ext cx="8430203" cy="590912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Let G=(U</a:t>
            </a:r>
            <a:r>
              <a:rPr lang="en-US" sz="2400" dirty="0" smtClean="0">
                <a:latin typeface="cmsy10"/>
              </a:rPr>
              <a:t>[</a:t>
            </a:r>
            <a:r>
              <a:rPr lang="en-US" sz="2400" dirty="0" smtClean="0"/>
              <a:t>V, E) be a bipartite graph. Define A by</a:t>
            </a:r>
          </a:p>
          <a:p>
            <a:pPr lvl="0"/>
            <a:endParaRPr lang="en-US" sz="2400" baseline="-17000" dirty="0" smtClean="0"/>
          </a:p>
          <a:p>
            <a:pPr lvl="0">
              <a:buNone/>
            </a:pPr>
            <a:endParaRPr lang="en-US" sz="2400" dirty="0" smtClean="0"/>
          </a:p>
          <a:p>
            <a:endParaRPr lang="en-US" sz="800" baseline="-17000" dirty="0" smtClean="0"/>
          </a:p>
          <a:p>
            <a:pPr lvl="0"/>
            <a:r>
              <a:rPr lang="en-US" sz="2400" b="1" dirty="0" smtClean="0"/>
              <a:t>Lemma:</a:t>
            </a:r>
            <a:r>
              <a:rPr lang="en-US" sz="2400" dirty="0" smtClean="0"/>
              <a:t> A is TUM.</a:t>
            </a:r>
          </a:p>
          <a:p>
            <a:pPr lvl="0"/>
            <a:r>
              <a:rPr lang="en-US" sz="2400" b="1" dirty="0" smtClean="0"/>
              <a:t>Proof:</a:t>
            </a:r>
            <a:r>
              <a:rPr lang="en-US" sz="2400" dirty="0" smtClean="0"/>
              <a:t> Let Q be a </a:t>
            </a:r>
            <a:r>
              <a:rPr lang="en-US" sz="2400" dirty="0" err="1" smtClean="0"/>
              <a:t>k</a:t>
            </a:r>
            <a:r>
              <a:rPr lang="en-US" sz="1800" dirty="0" err="1" smtClean="0"/>
              <a:t>x</a:t>
            </a:r>
            <a:r>
              <a:rPr lang="en-US" sz="2400" dirty="0" err="1" smtClean="0"/>
              <a:t>k</a:t>
            </a:r>
            <a:r>
              <a:rPr lang="en-US" sz="2400" dirty="0" smtClean="0"/>
              <a:t> </a:t>
            </a:r>
            <a:r>
              <a:rPr lang="en-US" sz="2400" dirty="0" err="1" smtClean="0"/>
              <a:t>submatrix</a:t>
            </a:r>
            <a:r>
              <a:rPr lang="en-US" sz="2400" dirty="0" smtClean="0"/>
              <a:t> of A. Assume k&gt;1.</a:t>
            </a:r>
          </a:p>
          <a:p>
            <a:pPr lvl="0">
              <a:buNone/>
            </a:pPr>
            <a:r>
              <a:rPr lang="en-US" sz="2400" dirty="0" smtClean="0"/>
              <a:t>	If some column of Q has </a:t>
            </a:r>
            <a:r>
              <a:rPr lang="en-US" sz="2400" b="1" dirty="0" smtClean="0"/>
              <a:t>no</a:t>
            </a:r>
            <a:r>
              <a:rPr lang="en-US" sz="2400" dirty="0" smtClean="0"/>
              <a:t> non-zero entries, then </a:t>
            </a:r>
            <a:r>
              <a:rPr lang="en-US" sz="2400" dirty="0" err="1" smtClean="0"/>
              <a:t>det</a:t>
            </a:r>
            <a:r>
              <a:rPr lang="en-US" sz="2400" dirty="0" smtClean="0"/>
              <a:t>(Q)=0.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spc="-40" dirty="0" smtClean="0"/>
              <a:t>Suppose </a:t>
            </a:r>
            <a:r>
              <a:rPr lang="en-US" sz="2400" spc="-40" dirty="0" err="1" smtClean="0"/>
              <a:t>j</a:t>
            </a:r>
            <a:r>
              <a:rPr lang="en-US" sz="2400" spc="-40" baseline="30000" dirty="0" err="1" smtClean="0"/>
              <a:t>th</a:t>
            </a:r>
            <a:r>
              <a:rPr lang="en-US" sz="2400" spc="-40" dirty="0" smtClean="0"/>
              <a:t> column of Q has </a:t>
            </a:r>
            <a:r>
              <a:rPr lang="en-US" sz="2400" b="1" spc="-40" dirty="0" smtClean="0"/>
              <a:t>exactly one</a:t>
            </a:r>
            <a:r>
              <a:rPr lang="en-US" sz="2400" spc="-40" dirty="0" smtClean="0"/>
              <a:t> non-zero entry, say </a:t>
            </a:r>
            <a:r>
              <a:rPr lang="en-US" sz="2400" spc="-40" dirty="0" err="1" smtClean="0"/>
              <a:t>Q</a:t>
            </a:r>
            <a:r>
              <a:rPr lang="en-US" sz="2400" spc="-40" baseline="-17000" dirty="0" err="1" smtClean="0"/>
              <a:t>t,j</a:t>
            </a:r>
            <a:r>
              <a:rPr lang="en-US" sz="2400" spc="-40" dirty="0" smtClean="0"/>
              <a:t> </a:t>
            </a:r>
            <a:r>
              <a:rPr lang="en-US" sz="2400" spc="-40" dirty="0" smtClean="0">
                <a:latin typeface="Symbol"/>
                <a:sym typeface="Symbol"/>
              </a:rPr>
              <a:t></a:t>
            </a:r>
            <a:r>
              <a:rPr lang="en-US" sz="2400" spc="-40" dirty="0" smtClean="0"/>
              <a:t>0</a:t>
            </a:r>
          </a:p>
          <a:p>
            <a:pPr>
              <a:buNone/>
            </a:pPr>
            <a:r>
              <a:rPr lang="en-US" sz="2400" dirty="0" smtClean="0"/>
              <a:t>	Use “Column Expansion” of determinant:</a:t>
            </a:r>
          </a:p>
          <a:p>
            <a:pPr>
              <a:buNone/>
            </a:pPr>
            <a:r>
              <a:rPr lang="en-US" sz="2400" dirty="0" smtClean="0"/>
              <a:t>									        ,</a:t>
            </a:r>
            <a:br>
              <a:rPr lang="en-US" sz="2400" dirty="0" smtClean="0"/>
            </a:br>
            <a:endParaRPr lang="en-US" sz="700" dirty="0" smtClean="0"/>
          </a:p>
          <a:p>
            <a:pPr>
              <a:buNone/>
            </a:pPr>
            <a:r>
              <a:rPr lang="en-US" sz="2400" dirty="0" smtClean="0"/>
              <a:t>	where t is the unique non-zero entry in column j.</a:t>
            </a:r>
          </a:p>
          <a:p>
            <a:pPr>
              <a:buNone/>
            </a:pPr>
            <a:r>
              <a:rPr lang="en-US" sz="2400" dirty="0" smtClean="0"/>
              <a:t>	By induction, </a:t>
            </a:r>
            <a:r>
              <a:rPr lang="en-US" sz="2400" dirty="0" err="1" smtClean="0"/>
              <a:t>det</a:t>
            </a:r>
            <a:r>
              <a:rPr lang="en-US" sz="2400" dirty="0" smtClean="0"/>
              <a:t> </a:t>
            </a:r>
            <a:r>
              <a:rPr lang="en-US" sz="2400" dirty="0" err="1" smtClean="0"/>
              <a:t>Q</a:t>
            </a:r>
            <a:r>
              <a:rPr lang="en-US" sz="2400" baseline="-17000" dirty="0" err="1" smtClean="0"/>
              <a:t>del</a:t>
            </a:r>
            <a:r>
              <a:rPr lang="en-US" sz="2400" baseline="-17000" dirty="0" smtClean="0"/>
              <a:t>(</a:t>
            </a:r>
            <a:r>
              <a:rPr lang="en-US" sz="2400" baseline="-17000" dirty="0" err="1" smtClean="0"/>
              <a:t>t,j</a:t>
            </a:r>
            <a:r>
              <a:rPr lang="en-US" sz="2400" baseline="-17000" dirty="0" smtClean="0"/>
              <a:t>)</a:t>
            </a:r>
            <a:r>
              <a:rPr lang="en-US" sz="2400" dirty="0" smtClean="0"/>
              <a:t> in {0,+1,-1}   </a:t>
            </a:r>
            <a:r>
              <a:rPr lang="en-US" sz="2400" dirty="0" smtClean="0">
                <a:latin typeface="cmsy10"/>
              </a:rPr>
              <a:t>)</a:t>
            </a:r>
            <a:r>
              <a:rPr lang="en-US" sz="2400" dirty="0" smtClean="0"/>
              <a:t>   </a:t>
            </a:r>
            <a:r>
              <a:rPr lang="en-US" sz="2400" dirty="0" err="1" smtClean="0"/>
              <a:t>det</a:t>
            </a:r>
            <a:r>
              <a:rPr lang="en-US" sz="2400" dirty="0" smtClean="0"/>
              <a:t> Q in {0,+1,-1}.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15844" y="688262"/>
            <a:ext cx="10915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dirty="0" err="1" smtClean="0"/>
              <a:t>A</a:t>
            </a:r>
            <a:r>
              <a:rPr lang="en-US" sz="3200" baseline="-17000" dirty="0" err="1" smtClean="0"/>
              <a:t>v,e</a:t>
            </a:r>
            <a:r>
              <a:rPr lang="en-US" sz="3200" dirty="0" smtClean="0"/>
              <a:t> = </a:t>
            </a:r>
            <a:endParaRPr lang="en-US" sz="2800" baseline="-17000" dirty="0" smtClean="0"/>
          </a:p>
        </p:txBody>
      </p:sp>
      <p:sp>
        <p:nvSpPr>
          <p:cNvPr id="8" name="Left Brace 7"/>
          <p:cNvSpPr/>
          <p:nvPr/>
        </p:nvSpPr>
        <p:spPr>
          <a:xfrm>
            <a:off x="2458064" y="639103"/>
            <a:ext cx="255639" cy="727586"/>
          </a:xfrm>
          <a:prstGeom prst="leftBrace">
            <a:avLst>
              <a:gd name="adj1" fmla="val 48958"/>
              <a:gd name="adj2" fmla="val 50000"/>
            </a:avLst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733367" y="521116"/>
            <a:ext cx="4917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dirty="0" smtClean="0"/>
              <a:t>1   if vertex v is an endpoint of edge e</a:t>
            </a:r>
            <a:endParaRPr lang="en-US" sz="2400" baseline="-170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2733367" y="993064"/>
            <a:ext cx="1800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dirty="0" smtClean="0"/>
              <a:t>0   otherwise</a:t>
            </a:r>
            <a:endParaRPr lang="en-US" sz="2400" baseline="-17000" dirty="0" smtClean="0"/>
          </a:p>
        </p:txBody>
      </p:sp>
      <p:pic>
        <p:nvPicPr>
          <p:cNvPr id="9" name="Picture 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762679" y="3607620"/>
            <a:ext cx="7441663" cy="55930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20506" y="108215"/>
            <a:ext cx="8430203" cy="590912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Let G=(U</a:t>
            </a:r>
            <a:r>
              <a:rPr lang="en-US" sz="2400" dirty="0" smtClean="0">
                <a:latin typeface="cmsy10"/>
              </a:rPr>
              <a:t>[</a:t>
            </a:r>
            <a:r>
              <a:rPr lang="en-US" sz="2400" dirty="0" smtClean="0"/>
              <a:t>V, E) be a bipartite graph. Define A by</a:t>
            </a:r>
          </a:p>
          <a:p>
            <a:pPr lvl="0"/>
            <a:endParaRPr lang="en-US" sz="2400" baseline="-17000" dirty="0" smtClean="0"/>
          </a:p>
          <a:p>
            <a:pPr lvl="0">
              <a:buNone/>
            </a:pPr>
            <a:endParaRPr lang="en-US" sz="2400" dirty="0" smtClean="0"/>
          </a:p>
          <a:p>
            <a:endParaRPr lang="en-US" sz="800" baseline="-17000" dirty="0" smtClean="0"/>
          </a:p>
          <a:p>
            <a:pPr lvl="0"/>
            <a:r>
              <a:rPr lang="en-US" sz="2400" b="1" dirty="0" smtClean="0"/>
              <a:t>Lemma:</a:t>
            </a:r>
            <a:r>
              <a:rPr lang="en-US" sz="2400" dirty="0" smtClean="0"/>
              <a:t> A is TUM.</a:t>
            </a:r>
          </a:p>
          <a:p>
            <a:pPr lvl="0"/>
            <a:r>
              <a:rPr lang="en-US" sz="2400" b="1" dirty="0" smtClean="0"/>
              <a:t>Proof:</a:t>
            </a:r>
            <a:r>
              <a:rPr lang="en-US" sz="2400" dirty="0" smtClean="0"/>
              <a:t> Let Q be a </a:t>
            </a:r>
            <a:r>
              <a:rPr lang="en-US" sz="2400" dirty="0" err="1" smtClean="0"/>
              <a:t>k</a:t>
            </a:r>
            <a:r>
              <a:rPr lang="en-US" sz="1800" dirty="0" err="1" smtClean="0"/>
              <a:t>x</a:t>
            </a:r>
            <a:r>
              <a:rPr lang="en-US" sz="2400" dirty="0" err="1" smtClean="0"/>
              <a:t>k</a:t>
            </a:r>
            <a:r>
              <a:rPr lang="en-US" sz="2400" dirty="0" smtClean="0"/>
              <a:t> </a:t>
            </a:r>
            <a:r>
              <a:rPr lang="en-US" sz="2400" dirty="0" err="1" smtClean="0"/>
              <a:t>submatrix</a:t>
            </a:r>
            <a:r>
              <a:rPr lang="en-US" sz="2400" dirty="0" smtClean="0"/>
              <a:t> of A. Assume k&gt;1.</a:t>
            </a:r>
          </a:p>
          <a:p>
            <a:pPr lvl="0">
              <a:buNone/>
            </a:pPr>
            <a:r>
              <a:rPr lang="en-US" sz="2400" dirty="0" smtClean="0"/>
              <a:t>	If some column of Q has </a:t>
            </a:r>
            <a:r>
              <a:rPr lang="en-US" sz="2400" b="1" dirty="0" smtClean="0"/>
              <a:t>no</a:t>
            </a:r>
            <a:r>
              <a:rPr lang="en-US" sz="2400" dirty="0" smtClean="0"/>
              <a:t> non-zero entries, then </a:t>
            </a:r>
            <a:r>
              <a:rPr lang="en-US" sz="2400" dirty="0" err="1" smtClean="0"/>
              <a:t>det</a:t>
            </a:r>
            <a:r>
              <a:rPr lang="en-US" sz="2400" dirty="0" smtClean="0"/>
              <a:t>(Q)=0.</a:t>
            </a:r>
          </a:p>
          <a:p>
            <a:pPr>
              <a:buNone/>
            </a:pPr>
            <a:r>
              <a:rPr lang="en-US" sz="2400" dirty="0" smtClean="0"/>
              <a:t>	If </a:t>
            </a:r>
            <a:r>
              <a:rPr lang="en-US" sz="2400" dirty="0" err="1" smtClean="0"/>
              <a:t>j</a:t>
            </a:r>
            <a:r>
              <a:rPr lang="en-US" sz="2400" baseline="30000" dirty="0" err="1" smtClean="0"/>
              <a:t>th</a:t>
            </a:r>
            <a:r>
              <a:rPr lang="en-US" sz="2400" dirty="0" smtClean="0"/>
              <a:t> column of Q has </a:t>
            </a:r>
            <a:r>
              <a:rPr lang="en-US" sz="2400" b="1" dirty="0" smtClean="0"/>
              <a:t>exactly one</a:t>
            </a:r>
            <a:r>
              <a:rPr lang="en-US" sz="2400" dirty="0" smtClean="0"/>
              <a:t> non-zero entry, use induction.</a:t>
            </a:r>
          </a:p>
          <a:p>
            <a:pPr>
              <a:buNone/>
            </a:pPr>
            <a:r>
              <a:rPr lang="en-US" sz="2400" dirty="0" smtClean="0"/>
              <a:t>	Suppose </a:t>
            </a:r>
            <a:r>
              <a:rPr lang="en-US" sz="2400" b="1" dirty="0" smtClean="0"/>
              <a:t>every</a:t>
            </a:r>
            <a:r>
              <a:rPr lang="en-US" sz="2400" dirty="0" smtClean="0"/>
              <a:t> column of Q has </a:t>
            </a:r>
            <a:r>
              <a:rPr lang="en-US" sz="2400" b="1" dirty="0" smtClean="0"/>
              <a:t>exactly two</a:t>
            </a:r>
            <a:r>
              <a:rPr lang="en-US" sz="2400" dirty="0" smtClean="0"/>
              <a:t> non-zero entries.</a:t>
            </a:r>
          </a:p>
          <a:p>
            <a:pPr lvl="1"/>
            <a:r>
              <a:rPr lang="en-US" sz="2000" dirty="0" smtClean="0"/>
              <a:t>For each column, one non-zero is in a U-row and the other is in a V-row.</a:t>
            </a:r>
          </a:p>
          <a:p>
            <a:pPr>
              <a:buNone/>
            </a:pPr>
            <a:r>
              <a:rPr lang="en-US" sz="2400" dirty="0" smtClean="0"/>
              <a:t>	So summing all U-rows in Q gives the vector [1,1,…,1].</a:t>
            </a:r>
          </a:p>
          <a:p>
            <a:pPr>
              <a:buNone/>
            </a:pPr>
            <a:r>
              <a:rPr lang="en-US" sz="2400" dirty="0" smtClean="0"/>
              <a:t>	Also summing all V-rows in Q gives the vector [1,1,…,1].</a:t>
            </a:r>
          </a:p>
          <a:p>
            <a:pPr>
              <a:buNone/>
            </a:pPr>
            <a:r>
              <a:rPr lang="en-US" sz="2400" dirty="0" smtClean="0"/>
              <a:t>	So (sum of U-rows) – (sum of V-rows) = [0,0,…,0].</a:t>
            </a:r>
          </a:p>
          <a:p>
            <a:pPr>
              <a:buNone/>
            </a:pPr>
            <a:r>
              <a:rPr lang="en-US" sz="2400" dirty="0" smtClean="0"/>
              <a:t>	Thus Q is singular, and </a:t>
            </a:r>
            <a:r>
              <a:rPr lang="en-US" sz="2400" dirty="0" err="1" smtClean="0"/>
              <a:t>det</a:t>
            </a:r>
            <a:r>
              <a:rPr lang="en-US" sz="2400" dirty="0" smtClean="0"/>
              <a:t> Q = 0.				        </a:t>
            </a:r>
            <a:r>
              <a:rPr lang="en-US" sz="2400" dirty="0" smtClean="0">
                <a:latin typeface="msam10"/>
              </a:rPr>
              <a:t>¥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15844" y="688262"/>
            <a:ext cx="10915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dirty="0" err="1" smtClean="0"/>
              <a:t>A</a:t>
            </a:r>
            <a:r>
              <a:rPr lang="en-US" sz="3200" baseline="-17000" dirty="0" err="1" smtClean="0"/>
              <a:t>v,e</a:t>
            </a:r>
            <a:r>
              <a:rPr lang="en-US" sz="3200" dirty="0" smtClean="0"/>
              <a:t> = </a:t>
            </a:r>
            <a:endParaRPr lang="en-US" sz="2800" baseline="-17000" dirty="0" smtClean="0"/>
          </a:p>
        </p:txBody>
      </p:sp>
      <p:sp>
        <p:nvSpPr>
          <p:cNvPr id="8" name="Left Brace 7"/>
          <p:cNvSpPr/>
          <p:nvPr/>
        </p:nvSpPr>
        <p:spPr>
          <a:xfrm>
            <a:off x="2458064" y="639103"/>
            <a:ext cx="255639" cy="727586"/>
          </a:xfrm>
          <a:prstGeom prst="leftBrace">
            <a:avLst>
              <a:gd name="adj1" fmla="val 48958"/>
              <a:gd name="adj2" fmla="val 50000"/>
            </a:avLst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733367" y="521116"/>
            <a:ext cx="4917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dirty="0" smtClean="0"/>
              <a:t>1   if vertex v is an endpoint of edge e</a:t>
            </a:r>
            <a:endParaRPr lang="en-US" sz="2400" baseline="-170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2733367" y="993064"/>
            <a:ext cx="1800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dirty="0" smtClean="0"/>
              <a:t>0   otherwise</a:t>
            </a:r>
            <a:endParaRPr lang="en-US" sz="2400" baseline="-17000" dirty="0" smtClean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20506" y="108215"/>
            <a:ext cx="8430203" cy="6700625"/>
          </a:xfrm>
        </p:spPr>
        <p:txBody>
          <a:bodyPr>
            <a:normAutofit/>
          </a:bodyPr>
          <a:lstStyle/>
          <a:p>
            <a:pPr lvl="0"/>
            <a:r>
              <a:rPr lang="en-US" sz="2400" dirty="0" smtClean="0"/>
              <a:t>Let G=(U</a:t>
            </a:r>
            <a:r>
              <a:rPr lang="en-US" sz="2400" dirty="0" smtClean="0">
                <a:latin typeface="cmsy10"/>
              </a:rPr>
              <a:t>[</a:t>
            </a:r>
            <a:r>
              <a:rPr lang="en-US" sz="2400" dirty="0" smtClean="0"/>
              <a:t>V, E) be a bipartite graph. Define A by</a:t>
            </a:r>
          </a:p>
          <a:p>
            <a:pPr lvl="0"/>
            <a:endParaRPr lang="en-US" sz="2400" baseline="-17000" dirty="0" smtClean="0"/>
          </a:p>
          <a:p>
            <a:pPr lvl="0">
              <a:buNone/>
            </a:pPr>
            <a:endParaRPr lang="en-US" sz="2000" dirty="0" smtClean="0"/>
          </a:p>
          <a:p>
            <a:endParaRPr lang="en-US" sz="1600" baseline="-17000" dirty="0" smtClean="0"/>
          </a:p>
          <a:p>
            <a:pPr lvl="0"/>
            <a:r>
              <a:rPr lang="en-US" sz="2400" b="1" dirty="0" smtClean="0"/>
              <a:t>Lemma:</a:t>
            </a:r>
            <a:r>
              <a:rPr lang="en-US" sz="2400" dirty="0" smtClean="0"/>
              <a:t> A is TUM.</a:t>
            </a:r>
          </a:p>
          <a:p>
            <a:pPr lvl="0"/>
            <a:r>
              <a:rPr lang="en-US" sz="2400" dirty="0" smtClean="0"/>
              <a:t>So every </a:t>
            </a:r>
            <a:r>
              <a:rPr lang="en-US" sz="2400" dirty="0" smtClean="0">
                <a:solidFill>
                  <a:srgbClr val="FF0000"/>
                </a:solidFill>
              </a:rPr>
              <a:t>BFS</a:t>
            </a:r>
            <a:r>
              <a:rPr lang="en-US" sz="2400" dirty="0" smtClean="0"/>
              <a:t> of P = { x : Ax</a:t>
            </a:r>
            <a:r>
              <a:rPr lang="en-US" sz="2400" dirty="0" smtClean="0">
                <a:latin typeface="cmsy10"/>
              </a:rPr>
              <a:t>·</a:t>
            </a:r>
            <a:r>
              <a:rPr lang="en-US" sz="2400" b="1" dirty="0" smtClean="0"/>
              <a:t>1</a:t>
            </a:r>
            <a:r>
              <a:rPr lang="en-US" sz="2400" dirty="0" smtClean="0"/>
              <a:t>, x</a:t>
            </a:r>
            <a:r>
              <a:rPr lang="en-US" sz="2400" dirty="0" smtClean="0">
                <a:latin typeface="cmsy10"/>
              </a:rPr>
              <a:t>¸</a:t>
            </a:r>
            <a:r>
              <a:rPr lang="en-US" sz="2400" dirty="0" smtClean="0"/>
              <a:t>0 } is </a:t>
            </a:r>
            <a:r>
              <a:rPr lang="en-US" sz="2400" b="1" dirty="0" smtClean="0">
                <a:solidFill>
                  <a:srgbClr val="FF0000"/>
                </a:solidFill>
              </a:rPr>
              <a:t>integral</a:t>
            </a:r>
            <a:r>
              <a:rPr lang="en-US" sz="2400" dirty="0" smtClean="0"/>
              <a:t>.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0"/>
            <a:r>
              <a:rPr lang="en-US" sz="2400" dirty="0" smtClean="0"/>
              <a:t>We can rewrite the LP max { </a:t>
            </a:r>
            <a:r>
              <a:rPr lang="en-US" sz="2400" dirty="0" err="1" smtClean="0">
                <a:latin typeface="Calibri"/>
              </a:rPr>
              <a:t>w</a:t>
            </a:r>
            <a:r>
              <a:rPr lang="en-US" sz="2400" baseline="30000" dirty="0" err="1" smtClean="0">
                <a:latin typeface="Calibri"/>
              </a:rPr>
              <a:t>T</a:t>
            </a:r>
            <a:r>
              <a:rPr lang="en-US" sz="2400" dirty="0" err="1" smtClean="0"/>
              <a:t>x</a:t>
            </a:r>
            <a:r>
              <a:rPr lang="en-US" sz="2400" dirty="0" smtClean="0"/>
              <a:t> : x</a:t>
            </a:r>
            <a:r>
              <a:rPr lang="en-US" sz="2400" dirty="0" smtClean="0">
                <a:latin typeface="cmsy10"/>
              </a:rPr>
              <a:t>2</a:t>
            </a:r>
            <a:r>
              <a:rPr lang="en-US" sz="2400" dirty="0" smtClean="0"/>
              <a:t>P } as</a:t>
            </a:r>
          </a:p>
          <a:p>
            <a:pPr lvl="0"/>
            <a:endParaRPr lang="en-US" sz="2400" dirty="0" smtClean="0"/>
          </a:p>
          <a:p>
            <a:pPr lvl="0"/>
            <a:endParaRPr lang="en-US" sz="1800" dirty="0" smtClean="0"/>
          </a:p>
          <a:p>
            <a:pPr lvl="0"/>
            <a:endParaRPr lang="en-US" sz="2400" dirty="0" smtClean="0"/>
          </a:p>
          <a:p>
            <a:pPr lvl="0"/>
            <a:r>
              <a:rPr lang="en-US" sz="2400" dirty="0" smtClean="0"/>
              <a:t>For every objective function w, this LP has an </a:t>
            </a:r>
            <a:r>
              <a:rPr lang="en-US" sz="2400" dirty="0" smtClean="0">
                <a:solidFill>
                  <a:srgbClr val="00B050"/>
                </a:solidFill>
              </a:rPr>
              <a:t>optimal solution at a BFS</a:t>
            </a:r>
            <a:r>
              <a:rPr lang="en-US" sz="2400" dirty="0" smtClean="0"/>
              <a:t>.  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(Since P is bounded)</a:t>
            </a:r>
          </a:p>
          <a:p>
            <a:pPr lvl="0"/>
            <a:r>
              <a:rPr lang="en-US" sz="2400" dirty="0" smtClean="0"/>
              <a:t>So for every vector w, the LP has an </a:t>
            </a:r>
            <a:r>
              <a:rPr lang="en-US" sz="2400" b="1" dirty="0" smtClean="0">
                <a:solidFill>
                  <a:srgbClr val="FF0000"/>
                </a:solidFill>
              </a:rPr>
              <a:t>integral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B050"/>
                </a:solidFill>
              </a:rPr>
              <a:t>optimal solution</a:t>
            </a:r>
            <a:r>
              <a:rPr lang="en-US" sz="2400" dirty="0" smtClean="0"/>
              <a:t> x.</a:t>
            </a:r>
          </a:p>
          <a:p>
            <a:pPr lvl="1"/>
            <a:r>
              <a:rPr lang="en-US" sz="2400" dirty="0" smtClean="0"/>
              <a:t>Since 0</a:t>
            </a:r>
            <a:r>
              <a:rPr lang="en-US" sz="2400" dirty="0" smtClean="0">
                <a:latin typeface="cmsy10"/>
              </a:rPr>
              <a:t>·</a:t>
            </a:r>
            <a:r>
              <a:rPr lang="en-US" sz="2400" dirty="0" smtClean="0">
                <a:latin typeface="Calibri"/>
              </a:rPr>
              <a:t>x</a:t>
            </a:r>
            <a:r>
              <a:rPr lang="en-US" sz="2400" baseline="-25000" dirty="0" smtClean="0">
                <a:latin typeface="Calibri"/>
              </a:rPr>
              <a:t>e</a:t>
            </a:r>
            <a:r>
              <a:rPr lang="en-US" sz="2400" dirty="0" smtClean="0">
                <a:latin typeface="cmsy10"/>
              </a:rPr>
              <a:t>·</a:t>
            </a:r>
            <a:r>
              <a:rPr lang="en-US" sz="2400" dirty="0" smtClean="0"/>
              <a:t>1, and x is </a:t>
            </a:r>
            <a:r>
              <a:rPr lang="en-US" sz="2400" b="1" dirty="0" smtClean="0">
                <a:solidFill>
                  <a:srgbClr val="FF0000"/>
                </a:solidFill>
              </a:rPr>
              <a:t>integral</a:t>
            </a:r>
            <a:r>
              <a:rPr lang="en-US" sz="2400" dirty="0" smtClean="0"/>
              <a:t>, we actually have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</a:rPr>
              <a:t>x</a:t>
            </a:r>
            <a:r>
              <a:rPr lang="en-US" sz="2400" baseline="-25000" dirty="0" err="1" smtClean="0">
                <a:solidFill>
                  <a:srgbClr val="0000FF"/>
                </a:solidFill>
                <a:latin typeface="Calibri"/>
              </a:rPr>
              <a:t>e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cmsy10"/>
              </a:rPr>
              <a:t>2</a:t>
            </a:r>
            <a:r>
              <a:rPr lang="en-US" sz="2400" dirty="0" smtClean="0">
                <a:solidFill>
                  <a:srgbClr val="0000FF"/>
                </a:solidFill>
              </a:rPr>
              <a:t> {0,1}</a:t>
            </a:r>
            <a:r>
              <a:rPr lang="en-US" sz="2400" dirty="0" smtClean="0"/>
              <a:t>.</a:t>
            </a:r>
          </a:p>
          <a:p>
            <a:pPr lvl="0"/>
            <a:r>
              <a:rPr lang="en-US" sz="2400" dirty="0" smtClean="0"/>
              <a:t>So every </a:t>
            </a:r>
            <a:r>
              <a:rPr lang="en-US" sz="2400" dirty="0" smtClean="0">
                <a:solidFill>
                  <a:srgbClr val="00B050"/>
                </a:solidFill>
              </a:rPr>
              <a:t>optimal LP solution</a:t>
            </a:r>
            <a:r>
              <a:rPr lang="en-US" sz="2400" dirty="0" smtClean="0"/>
              <a:t> is actually an </a:t>
            </a:r>
            <a:r>
              <a:rPr lang="en-US" sz="2400" dirty="0" smtClean="0">
                <a:solidFill>
                  <a:srgbClr val="0000FF"/>
                </a:solidFill>
              </a:rPr>
              <a:t>(optimal) IP solution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r>
              <a:rPr lang="en-US" sz="2400" dirty="0" smtClean="0"/>
              <a:t> </a:t>
            </a:r>
            <a:r>
              <a:rPr lang="en-US" sz="2400" dirty="0" smtClean="0">
                <a:latin typeface="cmsy10"/>
              </a:rPr>
              <a:t>)</a:t>
            </a:r>
            <a:r>
              <a:rPr lang="en-US" sz="2400" dirty="0" smtClean="0"/>
              <a:t> So we can solve the IP by solving the LP and returning a BFS.</a:t>
            </a:r>
            <a:endParaRPr lang="en-US" sz="2000" dirty="0" smtClean="0"/>
          </a:p>
        </p:txBody>
      </p:sp>
      <p:pic>
        <p:nvPicPr>
          <p:cNvPr id="9" name="Picture 8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241054" y="2745207"/>
            <a:ext cx="5432397" cy="1207803"/>
          </a:xfrm>
          <a:prstGeom prst="rect">
            <a:avLst/>
          </a:prstGeom>
          <a:noFill/>
          <a:ln/>
          <a:effectLst/>
        </p:spPr>
      </p:pic>
      <p:sp>
        <p:nvSpPr>
          <p:cNvPr id="10" name="TextBox 9"/>
          <p:cNvSpPr txBox="1"/>
          <p:nvPr/>
        </p:nvSpPr>
        <p:spPr>
          <a:xfrm>
            <a:off x="6864097" y="3529786"/>
            <a:ext cx="20703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(</a:t>
            </a:r>
            <a:r>
              <a:rPr lang="en-US" sz="2200" dirty="0" smtClean="0">
                <a:latin typeface="Calibri"/>
              </a:rPr>
              <a:t>x</a:t>
            </a:r>
            <a:r>
              <a:rPr lang="en-US" sz="2200" baseline="-25000" dirty="0" smtClean="0">
                <a:latin typeface="Calibri"/>
              </a:rPr>
              <a:t>e</a:t>
            </a:r>
            <a:r>
              <a:rPr lang="en-US" sz="2200" dirty="0" smtClean="0">
                <a:latin typeface="cmsy10"/>
              </a:rPr>
              <a:t>·</a:t>
            </a:r>
            <a:r>
              <a:rPr lang="en-US" sz="2200" dirty="0" smtClean="0"/>
              <a:t>1 is implicit)</a:t>
            </a:r>
            <a:endParaRPr lang="en-US" sz="2200" dirty="0"/>
          </a:p>
        </p:txBody>
      </p:sp>
      <p:sp>
        <p:nvSpPr>
          <p:cNvPr id="14" name="TextBox 13"/>
          <p:cNvSpPr txBox="1"/>
          <p:nvPr/>
        </p:nvSpPr>
        <p:spPr>
          <a:xfrm>
            <a:off x="1415844" y="688262"/>
            <a:ext cx="10915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dirty="0" err="1" smtClean="0"/>
              <a:t>A</a:t>
            </a:r>
            <a:r>
              <a:rPr lang="en-US" sz="3200" baseline="-17000" dirty="0" err="1" smtClean="0"/>
              <a:t>v,e</a:t>
            </a:r>
            <a:r>
              <a:rPr lang="en-US" sz="3200" dirty="0" smtClean="0"/>
              <a:t> = </a:t>
            </a:r>
            <a:endParaRPr lang="en-US" sz="2800" baseline="-17000" dirty="0" smtClean="0"/>
          </a:p>
        </p:txBody>
      </p:sp>
      <p:sp>
        <p:nvSpPr>
          <p:cNvPr id="16" name="Left Brace 15"/>
          <p:cNvSpPr/>
          <p:nvPr/>
        </p:nvSpPr>
        <p:spPr>
          <a:xfrm>
            <a:off x="2458064" y="639103"/>
            <a:ext cx="255639" cy="727586"/>
          </a:xfrm>
          <a:prstGeom prst="leftBrace">
            <a:avLst>
              <a:gd name="adj1" fmla="val 48958"/>
              <a:gd name="adj2" fmla="val 50000"/>
            </a:avLst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733367" y="521116"/>
            <a:ext cx="4917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dirty="0" smtClean="0"/>
              <a:t>1   if vertex v is an endpoint of edge e</a:t>
            </a:r>
            <a:endParaRPr lang="en-US" sz="2400" baseline="-170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2733367" y="993064"/>
            <a:ext cx="1800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dirty="0" smtClean="0"/>
              <a:t>0   otherwise</a:t>
            </a:r>
            <a:endParaRPr lang="en-US" sz="2400" baseline="-17000" dirty="0" smtClean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solve combinatorial IPs?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654" y="957129"/>
            <a:ext cx="8839198" cy="5614587"/>
          </a:xfrm>
        </p:spPr>
        <p:txBody>
          <a:bodyPr>
            <a:normAutofit/>
          </a:bodyPr>
          <a:lstStyle/>
          <a:p>
            <a:r>
              <a:rPr lang="en-US" dirty="0" smtClean="0"/>
              <a:t>Two common approaches</a:t>
            </a:r>
          </a:p>
          <a:p>
            <a:pPr marL="854075" lvl="1" indent="-401638">
              <a:buFont typeface="+mj-lt"/>
              <a:buAutoNum type="arabicPeriod"/>
            </a:pPr>
            <a:r>
              <a:rPr lang="en-US" sz="2700" dirty="0" smtClean="0"/>
              <a:t>Design combinatorial algorithm that directly solves IP</a:t>
            </a:r>
          </a:p>
          <a:p>
            <a:pPr marL="1085850" lvl="2" indent="-288925"/>
            <a:r>
              <a:rPr lang="en-US" dirty="0" smtClean="0"/>
              <a:t>Often such algorithms have a nice LP interpretation</a:t>
            </a:r>
          </a:p>
          <a:p>
            <a:pPr marL="1254125" lvl="2" indent="-401638">
              <a:buNone/>
            </a:pPr>
            <a:endParaRPr lang="en-US" sz="1100" dirty="0" smtClean="0"/>
          </a:p>
          <a:p>
            <a:pPr marL="854075" lvl="1" indent="-401638">
              <a:buFont typeface="+mj-lt"/>
              <a:buAutoNum type="arabicPeriod"/>
            </a:pPr>
            <a:r>
              <a:rPr lang="en-US" sz="2700" dirty="0" smtClean="0"/>
              <a:t>Relax IP to an LP; prove that they give same solution; solve LP by the ellipsoid method</a:t>
            </a:r>
          </a:p>
          <a:p>
            <a:pPr marL="1085850" lvl="2" indent="-288925"/>
            <a:r>
              <a:rPr lang="en-US" sz="2300" dirty="0" smtClean="0"/>
              <a:t>Need to show special structure of the LP’s extreme points</a:t>
            </a:r>
          </a:p>
          <a:p>
            <a:pPr marL="1085850" lvl="2" indent="-288925"/>
            <a:r>
              <a:rPr lang="en-US" sz="2300" dirty="0" smtClean="0"/>
              <a:t>Sometimes we can analyze the extreme points </a:t>
            </a:r>
            <a:r>
              <a:rPr lang="en-US" sz="2300" b="1" dirty="0" err="1" smtClean="0">
                <a:solidFill>
                  <a:srgbClr val="0000FF"/>
                </a:solidFill>
              </a:rPr>
              <a:t>combinatorially</a:t>
            </a:r>
            <a:endParaRPr lang="en-US" sz="2300" b="1" dirty="0" smtClean="0">
              <a:solidFill>
                <a:srgbClr val="0000FF"/>
              </a:solidFill>
            </a:endParaRPr>
          </a:p>
          <a:p>
            <a:pPr marL="1085850" lvl="2" indent="-288925"/>
            <a:r>
              <a:rPr lang="en-US" sz="2300" dirty="0" smtClean="0"/>
              <a:t>Sometimes we can use </a:t>
            </a:r>
            <a:r>
              <a:rPr lang="en-US" sz="2300" b="1" dirty="0" smtClean="0">
                <a:solidFill>
                  <a:srgbClr val="FF0000"/>
                </a:solidFill>
              </a:rPr>
              <a:t>algebraic</a:t>
            </a:r>
            <a:r>
              <a:rPr lang="en-US" sz="2300" dirty="0" smtClean="0"/>
              <a:t> structure of the constraints.</a:t>
            </a:r>
            <a:br>
              <a:rPr lang="en-US" sz="2300" dirty="0" smtClean="0"/>
            </a:br>
            <a:r>
              <a:rPr lang="en-US" sz="2300" dirty="0" smtClean="0"/>
              <a:t>For example, if constraint matrix is </a:t>
            </a:r>
            <a:r>
              <a:rPr lang="en-US" sz="2300" b="1" dirty="0" smtClean="0">
                <a:solidFill>
                  <a:srgbClr val="FF0000"/>
                </a:solidFill>
              </a:rPr>
              <a:t>Totally </a:t>
            </a:r>
            <a:r>
              <a:rPr lang="en-US" sz="2300" b="1" dirty="0" err="1" smtClean="0">
                <a:solidFill>
                  <a:srgbClr val="FF0000"/>
                </a:solidFill>
              </a:rPr>
              <a:t>Unimodular</a:t>
            </a:r>
            <a:r>
              <a:rPr lang="en-US" sz="2300" b="1" dirty="0" smtClean="0">
                <a:solidFill>
                  <a:srgbClr val="FF0000"/>
                </a:solidFill>
              </a:rPr>
              <a:t/>
            </a:r>
            <a:br>
              <a:rPr lang="en-US" sz="2300" b="1" dirty="0" smtClean="0">
                <a:solidFill>
                  <a:srgbClr val="FF0000"/>
                </a:solidFill>
              </a:rPr>
            </a:br>
            <a:r>
              <a:rPr lang="en-US" sz="2300" dirty="0" smtClean="0"/>
              <a:t>then IP and LP are equivalent</a:t>
            </a:r>
          </a:p>
        </p:txBody>
      </p:sp>
      <p:pic>
        <p:nvPicPr>
          <p:cNvPr id="1026" name="Picture 2" descr="C:\Users\Nick\AppData\Local\Microsoft\Windows\Temporary Internet Files\Content.IE5\3YL2AMRO\MCj0441310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561" y="4375356"/>
            <a:ext cx="879988" cy="879988"/>
          </a:xfrm>
          <a:prstGeom prst="rect">
            <a:avLst/>
          </a:prstGeom>
          <a:noFill/>
        </p:spPr>
      </p:pic>
      <p:pic>
        <p:nvPicPr>
          <p:cNvPr id="5" name="Picture 2" descr="C:\Users\Nick\AppData\Local\Microsoft\Windows\Temporary Internet Files\Content.IE5\3YL2AMRO\MCj0441310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561" y="3824750"/>
            <a:ext cx="879988" cy="879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8824"/>
            <a:ext cx="8229600" cy="92294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Mathematical Programs We’ve Seen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214" y="691665"/>
            <a:ext cx="8229600" cy="5614587"/>
          </a:xfrm>
        </p:spPr>
        <p:txBody>
          <a:bodyPr/>
          <a:lstStyle/>
          <a:p>
            <a:r>
              <a:rPr lang="en-US" dirty="0" smtClean="0"/>
              <a:t>Linear Program (LP)</a:t>
            </a:r>
          </a:p>
          <a:p>
            <a:pPr>
              <a:buNone/>
            </a:pPr>
            <a:endParaRPr lang="en-US" sz="4000" dirty="0" smtClean="0"/>
          </a:p>
          <a:p>
            <a:r>
              <a:rPr lang="en-US" dirty="0" smtClean="0"/>
              <a:t>Convex Program</a:t>
            </a:r>
          </a:p>
          <a:p>
            <a:pPr>
              <a:buNone/>
            </a:pPr>
            <a:endParaRPr lang="en-US" sz="4000" dirty="0" smtClean="0"/>
          </a:p>
          <a:p>
            <a:r>
              <a:rPr lang="en-US" dirty="0" err="1" smtClean="0"/>
              <a:t>Semidefinite</a:t>
            </a:r>
            <a:r>
              <a:rPr lang="en-US" dirty="0" smtClean="0"/>
              <a:t> Program (SDP)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Integer Program (IP)</a:t>
            </a:r>
            <a:endParaRPr lang="en-US" dirty="0"/>
          </a:p>
        </p:txBody>
      </p:sp>
      <p:pic>
        <p:nvPicPr>
          <p:cNvPr id="4" name="Picture 3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210011" y="1310156"/>
            <a:ext cx="3693411" cy="692515"/>
          </a:xfrm>
          <a:prstGeom prst="rect">
            <a:avLst/>
          </a:prstGeom>
          <a:noFill/>
          <a:ln/>
          <a:effectLst/>
        </p:spPr>
      </p:pic>
      <p:pic>
        <p:nvPicPr>
          <p:cNvPr id="7" name="Picture 6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1210006" y="2598180"/>
            <a:ext cx="3693419" cy="666355"/>
          </a:xfrm>
          <a:prstGeom prst="rect">
            <a:avLst/>
          </a:prstGeom>
          <a:noFill/>
          <a:ln/>
          <a:effectLst/>
        </p:spPr>
      </p:pic>
      <p:pic>
        <p:nvPicPr>
          <p:cNvPr id="9" name="Picture 8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1189654" y="3915702"/>
            <a:ext cx="3950427" cy="1051087"/>
          </a:xfrm>
          <a:prstGeom prst="rect">
            <a:avLst/>
          </a:prstGeom>
          <a:noFill/>
          <a:ln/>
          <a:effectLst/>
        </p:spPr>
      </p:pic>
      <p:sp>
        <p:nvSpPr>
          <p:cNvPr id="10" name="TextBox 9"/>
          <p:cNvSpPr txBox="1"/>
          <p:nvPr/>
        </p:nvSpPr>
        <p:spPr>
          <a:xfrm>
            <a:off x="2644880" y="2507236"/>
            <a:ext cx="2133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(where f is convex)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55227" y="4355696"/>
            <a:ext cx="32138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(where X is symmetric matrix</a:t>
            </a:r>
            <a:br>
              <a:rPr lang="en-US" sz="2000" dirty="0" smtClean="0">
                <a:solidFill>
                  <a:srgbClr val="0070C0"/>
                </a:solidFill>
              </a:rPr>
            </a:br>
            <a:r>
              <a:rPr lang="en-US" sz="2000" dirty="0" smtClean="0">
                <a:solidFill>
                  <a:srgbClr val="0070C0"/>
                </a:solidFill>
              </a:rPr>
              <a:t>corresponding to x )</a:t>
            </a: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13" name="Picture 12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1158453" y="5626516"/>
            <a:ext cx="3796526" cy="1000301"/>
          </a:xfrm>
          <a:prstGeom prst="rect">
            <a:avLst/>
          </a:prstGeom>
          <a:noFill/>
          <a:ln/>
          <a:effectLst/>
        </p:spPr>
      </p:pic>
      <p:sp>
        <p:nvSpPr>
          <p:cNvPr id="14" name="Right Brace 13"/>
          <p:cNvSpPr/>
          <p:nvPr/>
        </p:nvSpPr>
        <p:spPr>
          <a:xfrm>
            <a:off x="5220927" y="1002890"/>
            <a:ext cx="363794" cy="4208207"/>
          </a:xfrm>
          <a:prstGeom prst="rightBrace">
            <a:avLst>
              <a:gd name="adj1" fmla="val 97522"/>
              <a:gd name="adj2" fmla="val 50000"/>
            </a:avLst>
          </a:prstGeom>
          <a:ln w="1905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545392" y="2713708"/>
            <a:ext cx="30063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00B050"/>
                </a:solidFill>
              </a:rPr>
              <a:t>Can be efficiently solved</a:t>
            </a:r>
            <a:br>
              <a:rPr lang="en-US" sz="2200" dirty="0" smtClean="0">
                <a:solidFill>
                  <a:srgbClr val="00B050"/>
                </a:solidFill>
              </a:rPr>
            </a:br>
            <a:r>
              <a:rPr lang="en-US" sz="2200" dirty="0" smtClean="0">
                <a:solidFill>
                  <a:srgbClr val="00B050"/>
                </a:solidFill>
              </a:rPr>
              <a:t>e.g., by Ellipsoid Method</a:t>
            </a:r>
            <a:endParaRPr lang="en-US" sz="2200" dirty="0">
              <a:solidFill>
                <a:srgbClr val="00B050"/>
              </a:solidFill>
            </a:endParaRPr>
          </a:p>
        </p:txBody>
      </p:sp>
      <p:sp>
        <p:nvSpPr>
          <p:cNvPr id="16" name="Right Brace 15"/>
          <p:cNvSpPr/>
          <p:nvPr/>
        </p:nvSpPr>
        <p:spPr>
          <a:xfrm>
            <a:off x="5220927" y="5299589"/>
            <a:ext cx="363794" cy="1489587"/>
          </a:xfrm>
          <a:prstGeom prst="rightBrace">
            <a:avLst>
              <a:gd name="adj1" fmla="val 97522"/>
              <a:gd name="adj2" fmla="val 50000"/>
            </a:avLst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45392" y="5624055"/>
            <a:ext cx="33704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Cannot</a:t>
            </a:r>
            <a:r>
              <a:rPr lang="en-US" sz="2200" dirty="0" smtClean="0">
                <a:solidFill>
                  <a:srgbClr val="FF0000"/>
                </a:solidFill>
              </a:rPr>
              <a:t> be efficiently solved</a:t>
            </a:r>
            <a:br>
              <a:rPr lang="en-US" sz="2200" dirty="0" smtClean="0">
                <a:solidFill>
                  <a:srgbClr val="FF0000"/>
                </a:solidFill>
              </a:rPr>
            </a:br>
            <a:r>
              <a:rPr lang="en-US" sz="2200" dirty="0" smtClean="0">
                <a:solidFill>
                  <a:srgbClr val="FF0000"/>
                </a:solidFill>
              </a:rPr>
              <a:t>assuming P </a:t>
            </a:r>
            <a:r>
              <a:rPr lang="en-US" sz="2200" dirty="0" smtClean="0">
                <a:solidFill>
                  <a:srgbClr val="FF0000"/>
                </a:solidFill>
                <a:latin typeface="Symbol"/>
                <a:sym typeface="Symbol"/>
              </a:rPr>
              <a:t></a:t>
            </a:r>
            <a:r>
              <a:rPr lang="en-US" sz="2200" dirty="0" smtClean="0">
                <a:solidFill>
                  <a:srgbClr val="FF0000"/>
                </a:solidFill>
              </a:rPr>
              <a:t> NP</a:t>
            </a:r>
            <a:endParaRPr lang="en-US" sz="2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 rot="20356701" flipH="1">
            <a:off x="2407826" y="1159415"/>
            <a:ext cx="6027372" cy="2871218"/>
          </a:xfrm>
          <a:prstGeom prst="ellipse">
            <a:avLst/>
          </a:prstGeom>
          <a:solidFill>
            <a:srgbClr val="0070C0">
              <a:alpha val="3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 rot="1243299">
            <a:off x="673639" y="1153564"/>
            <a:ext cx="6027372" cy="2866876"/>
          </a:xfrm>
          <a:prstGeom prst="ellipse">
            <a:avLst/>
          </a:prstGeom>
          <a:solidFill>
            <a:srgbClr val="FF0000">
              <a:alpha val="32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7378"/>
            <a:ext cx="8229600" cy="1031648"/>
          </a:xfrm>
        </p:spPr>
        <p:txBody>
          <a:bodyPr/>
          <a:lstStyle/>
          <a:p>
            <a:r>
              <a:rPr lang="en-US" dirty="0" smtClean="0"/>
              <a:t>Computational Complexity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403" y="4461476"/>
            <a:ext cx="8651630" cy="2396524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If you could efficiently (i.e., in polynomial time) decide if every integer program is feasible, then P = NP</a:t>
            </a:r>
          </a:p>
          <a:p>
            <a:pPr marL="742950" lvl="2" indent="-342900"/>
            <a:r>
              <a:rPr lang="en-US" dirty="0" smtClean="0"/>
              <a:t>And all of modern cryptography is broken</a:t>
            </a:r>
          </a:p>
          <a:p>
            <a:pPr marL="742950" lvl="2" indent="-342900"/>
            <a:r>
              <a:rPr lang="en-US" dirty="0" smtClean="0"/>
              <a:t>And you win $1,000,000</a:t>
            </a:r>
          </a:p>
          <a:p>
            <a:pPr marL="742950" lvl="2" indent="-342900"/>
            <a:r>
              <a:rPr lang="en-US" dirty="0" smtClean="0"/>
              <a:t>…</a:t>
            </a:r>
          </a:p>
          <a:p>
            <a:pPr marL="742950" lvl="2" indent="-342900"/>
            <a:endParaRPr lang="en-US" dirty="0" smtClean="0"/>
          </a:p>
        </p:txBody>
      </p:sp>
      <p:sp>
        <p:nvSpPr>
          <p:cNvPr id="6" name="Oval 5"/>
          <p:cNvSpPr/>
          <p:nvPr/>
        </p:nvSpPr>
        <p:spPr>
          <a:xfrm>
            <a:off x="2843684" y="2399071"/>
            <a:ext cx="3446584" cy="158224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71032" y="2334900"/>
            <a:ext cx="402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P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507251" y="894319"/>
            <a:ext cx="673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NP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792686" y="914418"/>
            <a:ext cx="10643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coNP</a:t>
            </a:r>
            <a:endParaRPr lang="en-US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406385" y="2775732"/>
            <a:ext cx="2703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Sorting, string matching, breadth-first search, …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778182" y="1765929"/>
            <a:ext cx="1620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NP</a:t>
            </a:r>
            <a:r>
              <a:rPr lang="en-US" sz="2800" b="1" dirty="0" err="1" smtClean="0">
                <a:latin typeface="cmsy10"/>
              </a:rPr>
              <a:t>Å</a:t>
            </a:r>
            <a:r>
              <a:rPr lang="en-US" sz="2800" b="1" dirty="0" err="1" smtClean="0"/>
              <a:t>coNP</a:t>
            </a:r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855970" y="3465287"/>
            <a:ext cx="1485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 LP feasible?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056789" y="2149707"/>
            <a:ext cx="203607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00" b="1" dirty="0" smtClean="0"/>
              <a:t>Is integer program</a:t>
            </a:r>
            <a:br>
              <a:rPr lang="en-US" sz="1900" b="1" dirty="0" smtClean="0"/>
            </a:br>
            <a:r>
              <a:rPr lang="en-US" sz="1900" b="1" dirty="0" smtClean="0"/>
              <a:t>feasible?</a:t>
            </a:r>
            <a:endParaRPr lang="en-US" sz="19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105320" y="1426876"/>
            <a:ext cx="19537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Can graph be colored</a:t>
            </a:r>
            <a:br>
              <a:rPr lang="en-US" sz="1600" dirty="0" smtClean="0"/>
            </a:br>
            <a:r>
              <a:rPr lang="en-US" sz="1600" dirty="0" smtClean="0"/>
              <a:t>with </a:t>
            </a:r>
            <a:r>
              <a:rPr lang="en-US" sz="1600" dirty="0" smtClean="0">
                <a:latin typeface="cmsy10"/>
              </a:rPr>
              <a:t>·</a:t>
            </a:r>
            <a:r>
              <a:rPr lang="en-US" sz="1600" dirty="0" smtClean="0"/>
              <a:t> k colors?</a:t>
            </a:r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5968725" y="1426876"/>
            <a:ext cx="214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Does </a:t>
            </a:r>
            <a:r>
              <a:rPr lang="en-US" sz="1600" i="1" dirty="0" smtClean="0"/>
              <a:t>every</a:t>
            </a:r>
            <a:r>
              <a:rPr lang="en-US" sz="1600" dirty="0" smtClean="0"/>
              <a:t> coloring</a:t>
            </a:r>
            <a:br>
              <a:rPr lang="en-US" sz="1600" dirty="0" smtClean="0"/>
            </a:br>
            <a:r>
              <a:rPr lang="en-US" sz="1600" dirty="0" smtClean="0"/>
              <a:t>of graph use &gt; k colors?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6051576" y="2149707"/>
            <a:ext cx="203607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00" b="1" dirty="0" smtClean="0"/>
              <a:t>Is integer program</a:t>
            </a:r>
            <a:br>
              <a:rPr lang="en-US" sz="1900" b="1" dirty="0" smtClean="0"/>
            </a:br>
            <a:r>
              <a:rPr lang="en-US" sz="1900" b="1" dirty="0" smtClean="0"/>
              <a:t>infeasible?</a:t>
            </a:r>
            <a:endParaRPr lang="en-US" sz="19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FF0000"/>
                </a:solidFill>
              </a:rPr>
              <a:t>Combinatorial</a:t>
            </a:r>
            <a:r>
              <a:rPr lang="en-CA" dirty="0" smtClean="0"/>
              <a:t> Optimization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Study of optimization problems that have </a:t>
            </a:r>
            <a:r>
              <a:rPr lang="en-CA" dirty="0" smtClean="0">
                <a:solidFill>
                  <a:srgbClr val="0000FF"/>
                </a:solidFill>
              </a:rPr>
              <a:t>discrete solutions </a:t>
            </a:r>
            <a:r>
              <a:rPr lang="en-CA" dirty="0" smtClean="0"/>
              <a:t>and some </a:t>
            </a:r>
            <a:r>
              <a:rPr lang="en-CA" dirty="0" smtClean="0">
                <a:solidFill>
                  <a:srgbClr val="FF0000"/>
                </a:solidFill>
              </a:rPr>
              <a:t>combinatorial </a:t>
            </a:r>
            <a:r>
              <a:rPr lang="en-CA" dirty="0" err="1" smtClean="0">
                <a:solidFill>
                  <a:srgbClr val="FF0000"/>
                </a:solidFill>
              </a:rPr>
              <a:t>flavor</a:t>
            </a:r>
            <a:r>
              <a:rPr lang="en-CA" dirty="0" smtClean="0"/>
              <a:t> </a:t>
            </a:r>
            <a:r>
              <a:rPr lang="en-CA" sz="2800" dirty="0" smtClean="0"/>
              <a:t>(e.g., involving graphs)</a:t>
            </a:r>
            <a:endParaRPr lang="en-CA" dirty="0" smtClean="0"/>
          </a:p>
          <a:p>
            <a:r>
              <a:rPr lang="en-CA" dirty="0" smtClean="0"/>
              <a:t>Why are we interested in this?</a:t>
            </a:r>
          </a:p>
          <a:p>
            <a:pPr lvl="1"/>
            <a:r>
              <a:rPr lang="en-CA" dirty="0" smtClean="0"/>
              <a:t>Applications: </a:t>
            </a:r>
            <a:r>
              <a:rPr lang="en-CA" dirty="0" smtClean="0">
                <a:solidFill>
                  <a:srgbClr val="00B050"/>
                </a:solidFill>
              </a:rPr>
              <a:t>OR</a:t>
            </a:r>
            <a:r>
              <a:rPr lang="en-CA" dirty="0" smtClean="0"/>
              <a:t> </a:t>
            </a:r>
            <a:r>
              <a:rPr lang="en-CA" sz="2000" dirty="0" smtClean="0"/>
              <a:t>(planning, scheduling, supply chain)</a:t>
            </a:r>
            <a:r>
              <a:rPr lang="en-CA" dirty="0" smtClean="0"/>
              <a:t>, </a:t>
            </a:r>
            <a:r>
              <a:rPr lang="en-CA" dirty="0" smtClean="0">
                <a:solidFill>
                  <a:srgbClr val="00B050"/>
                </a:solidFill>
              </a:rPr>
              <a:t>Computer networks </a:t>
            </a:r>
            <a:r>
              <a:rPr lang="en-CA" sz="2000" dirty="0" smtClean="0"/>
              <a:t>(shortest paths, low-cost trees)</a:t>
            </a:r>
            <a:r>
              <a:rPr lang="en-CA" dirty="0" smtClean="0"/>
              <a:t>,</a:t>
            </a:r>
            <a:br>
              <a:rPr lang="en-CA" dirty="0" smtClean="0"/>
            </a:br>
            <a:r>
              <a:rPr lang="en-CA" dirty="0" smtClean="0">
                <a:solidFill>
                  <a:srgbClr val="00B050"/>
                </a:solidFill>
              </a:rPr>
              <a:t>Compilers </a:t>
            </a:r>
            <a:r>
              <a:rPr lang="en-CA" sz="2000" dirty="0" smtClean="0"/>
              <a:t>(coloring)</a:t>
            </a:r>
            <a:r>
              <a:rPr lang="en-CA" dirty="0" smtClean="0"/>
              <a:t>, </a:t>
            </a:r>
            <a:r>
              <a:rPr lang="en-CA" dirty="0" smtClean="0">
                <a:solidFill>
                  <a:srgbClr val="00B050"/>
                </a:solidFill>
              </a:rPr>
              <a:t>Online advertising </a:t>
            </a:r>
            <a:r>
              <a:rPr lang="en-CA" sz="2000" dirty="0" smtClean="0"/>
              <a:t>(matching)</a:t>
            </a:r>
            <a:r>
              <a:rPr lang="en-CA" dirty="0" smtClean="0"/>
              <a:t>...</a:t>
            </a:r>
          </a:p>
          <a:p>
            <a:pPr lvl="1"/>
            <a:r>
              <a:rPr lang="en-CA" dirty="0" smtClean="0"/>
              <a:t>Rich theory of what can be solved </a:t>
            </a:r>
            <a:r>
              <a:rPr lang="en-CA" b="1" dirty="0" smtClean="0">
                <a:solidFill>
                  <a:srgbClr val="7030A0"/>
                </a:solidFill>
              </a:rPr>
              <a:t>efficiently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and what cannot</a:t>
            </a:r>
          </a:p>
          <a:p>
            <a:pPr lvl="1"/>
            <a:r>
              <a:rPr lang="en-CA" dirty="0" smtClean="0"/>
              <a:t>Underlying math can be very interesting:</a:t>
            </a:r>
            <a:br>
              <a:rPr lang="en-CA" dirty="0" smtClean="0"/>
            </a:br>
            <a:r>
              <a:rPr lang="en-CA" sz="2000" dirty="0" smtClean="0"/>
              <a:t>high-dimensional geometry, </a:t>
            </a:r>
            <a:r>
              <a:rPr lang="en-CA" sz="2000" dirty="0" err="1" smtClean="0"/>
              <a:t>polyhedra</a:t>
            </a:r>
            <a:r>
              <a:rPr lang="en-CA" sz="2000" dirty="0" smtClean="0"/>
              <a:t>, discrete probability,</a:t>
            </a:r>
            <a:br>
              <a:rPr lang="en-CA" sz="2000" dirty="0" smtClean="0"/>
            </a:br>
            <a:r>
              <a:rPr lang="en-CA" sz="2000" dirty="0" err="1" smtClean="0"/>
              <a:t>Banach</a:t>
            </a:r>
            <a:r>
              <a:rPr lang="en-CA" sz="2000" dirty="0" smtClean="0"/>
              <a:t> space theory, Fourier analysis, ...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Combinatorial IPs are often nice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20507" y="786642"/>
            <a:ext cx="8229600" cy="1907397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Maximum Bipartite Matching</a:t>
            </a:r>
            <a:r>
              <a:rPr lang="en-US" sz="2800" dirty="0" smtClean="0">
                <a:solidFill>
                  <a:srgbClr val="FF0000"/>
                </a:solidFill>
              </a:rPr>
              <a:t>	     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(from Lecture 2)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2400" dirty="0" smtClean="0"/>
              <a:t>Given bipartite graph G=(V, E)</a:t>
            </a:r>
          </a:p>
          <a:p>
            <a:r>
              <a:rPr lang="en-US" sz="2400" dirty="0" smtClean="0"/>
              <a:t>Find a maximum size matching</a:t>
            </a:r>
          </a:p>
          <a:p>
            <a:pPr lvl="1"/>
            <a:r>
              <a:rPr lang="en-US" sz="2200" dirty="0" smtClean="0"/>
              <a:t>A set </a:t>
            </a:r>
            <a:r>
              <a:rPr lang="en-US" sz="2200" dirty="0" smtClean="0">
                <a:solidFill>
                  <a:srgbClr val="0000FF"/>
                </a:solidFill>
              </a:rPr>
              <a:t>M</a:t>
            </a:r>
            <a:r>
              <a:rPr lang="en-US" sz="2200" dirty="0" smtClean="0"/>
              <a:t> </a:t>
            </a:r>
            <a:r>
              <a:rPr lang="en-US" sz="2200" dirty="0" smtClean="0">
                <a:latin typeface="cmsy10"/>
              </a:rPr>
              <a:t>µ</a:t>
            </a:r>
            <a:r>
              <a:rPr lang="en-US" sz="2200" dirty="0" smtClean="0"/>
              <a:t> E </a:t>
            </a:r>
            <a:r>
              <a:rPr lang="en-US" sz="2200" dirty="0" err="1" smtClean="0"/>
              <a:t>s.t</a:t>
            </a:r>
            <a:r>
              <a:rPr lang="en-US" sz="2200" dirty="0" smtClean="0"/>
              <a:t>. every vertex has at most one incident edge in </a:t>
            </a:r>
            <a:r>
              <a:rPr lang="en-US" sz="2200" dirty="0" smtClean="0">
                <a:solidFill>
                  <a:srgbClr val="0000FF"/>
                </a:solidFill>
              </a:rPr>
              <a:t>M</a:t>
            </a:r>
            <a:endParaRPr lang="en-US" sz="2200" dirty="0">
              <a:solidFill>
                <a:srgbClr val="0000FF"/>
              </a:solidFill>
            </a:endParaRPr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3357563" y="3434532"/>
            <a:ext cx="2401887" cy="12239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>
            <a:off x="3357563" y="4207645"/>
            <a:ext cx="2401887" cy="4508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3357563" y="4593407"/>
            <a:ext cx="2401887" cy="708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Oval 10"/>
          <p:cNvSpPr>
            <a:spLocks noChangeArrowheads="1"/>
          </p:cNvSpPr>
          <p:nvPr/>
        </p:nvSpPr>
        <p:spPr bwMode="auto">
          <a:xfrm>
            <a:off x="3097213" y="2920182"/>
            <a:ext cx="260350" cy="257175"/>
          </a:xfrm>
          <a:prstGeom prst="ellipse">
            <a:avLst/>
          </a:prstGeom>
          <a:solidFill>
            <a:srgbClr val="FF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11"/>
          <p:cNvSpPr>
            <a:spLocks noChangeArrowheads="1"/>
          </p:cNvSpPr>
          <p:nvPr/>
        </p:nvSpPr>
        <p:spPr bwMode="auto">
          <a:xfrm>
            <a:off x="3097213" y="3305945"/>
            <a:ext cx="260350" cy="258762"/>
          </a:xfrm>
          <a:prstGeom prst="ellipse">
            <a:avLst/>
          </a:prstGeom>
          <a:solidFill>
            <a:srgbClr val="FF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12"/>
          <p:cNvSpPr>
            <a:spLocks noChangeArrowheads="1"/>
          </p:cNvSpPr>
          <p:nvPr/>
        </p:nvSpPr>
        <p:spPr bwMode="auto">
          <a:xfrm>
            <a:off x="3097213" y="3693295"/>
            <a:ext cx="260350" cy="257175"/>
          </a:xfrm>
          <a:prstGeom prst="ellipse">
            <a:avLst/>
          </a:prstGeom>
          <a:solidFill>
            <a:srgbClr val="FF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13"/>
          <p:cNvSpPr>
            <a:spLocks noChangeArrowheads="1"/>
          </p:cNvSpPr>
          <p:nvPr/>
        </p:nvSpPr>
        <p:spPr bwMode="auto">
          <a:xfrm>
            <a:off x="3097213" y="4079057"/>
            <a:ext cx="260350" cy="257175"/>
          </a:xfrm>
          <a:prstGeom prst="ellipse">
            <a:avLst/>
          </a:prstGeom>
          <a:solidFill>
            <a:srgbClr val="FF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14"/>
          <p:cNvSpPr>
            <a:spLocks noChangeArrowheads="1"/>
          </p:cNvSpPr>
          <p:nvPr/>
        </p:nvSpPr>
        <p:spPr bwMode="auto">
          <a:xfrm>
            <a:off x="3097213" y="4464820"/>
            <a:ext cx="260350" cy="257175"/>
          </a:xfrm>
          <a:prstGeom prst="ellipse">
            <a:avLst/>
          </a:prstGeom>
          <a:solidFill>
            <a:srgbClr val="FF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15"/>
          <p:cNvSpPr>
            <a:spLocks noChangeArrowheads="1"/>
          </p:cNvSpPr>
          <p:nvPr/>
        </p:nvSpPr>
        <p:spPr bwMode="auto">
          <a:xfrm>
            <a:off x="3097213" y="4852170"/>
            <a:ext cx="260350" cy="257175"/>
          </a:xfrm>
          <a:prstGeom prst="ellipse">
            <a:avLst/>
          </a:prstGeom>
          <a:solidFill>
            <a:srgbClr val="FF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16"/>
          <p:cNvSpPr>
            <a:spLocks noChangeArrowheads="1"/>
          </p:cNvSpPr>
          <p:nvPr/>
        </p:nvSpPr>
        <p:spPr bwMode="auto">
          <a:xfrm>
            <a:off x="3097213" y="5237932"/>
            <a:ext cx="260350" cy="257175"/>
          </a:xfrm>
          <a:prstGeom prst="ellipse">
            <a:avLst/>
          </a:prstGeom>
          <a:solidFill>
            <a:srgbClr val="FF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17"/>
          <p:cNvSpPr>
            <a:spLocks noChangeArrowheads="1"/>
          </p:cNvSpPr>
          <p:nvPr/>
        </p:nvSpPr>
        <p:spPr bwMode="auto">
          <a:xfrm>
            <a:off x="3097213" y="5623695"/>
            <a:ext cx="260350" cy="257175"/>
          </a:xfrm>
          <a:prstGeom prst="ellipse">
            <a:avLst/>
          </a:prstGeom>
          <a:solidFill>
            <a:srgbClr val="FF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Oval 18"/>
          <p:cNvSpPr>
            <a:spLocks noChangeArrowheads="1"/>
          </p:cNvSpPr>
          <p:nvPr/>
        </p:nvSpPr>
        <p:spPr bwMode="auto">
          <a:xfrm>
            <a:off x="3097213" y="6009457"/>
            <a:ext cx="260350" cy="258763"/>
          </a:xfrm>
          <a:prstGeom prst="ellipse">
            <a:avLst/>
          </a:prstGeom>
          <a:solidFill>
            <a:srgbClr val="FF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Oval 20"/>
          <p:cNvSpPr>
            <a:spLocks noChangeArrowheads="1"/>
          </p:cNvSpPr>
          <p:nvPr/>
        </p:nvSpPr>
        <p:spPr bwMode="auto">
          <a:xfrm>
            <a:off x="5759450" y="3242445"/>
            <a:ext cx="260350" cy="257175"/>
          </a:xfrm>
          <a:prstGeom prst="ellipse">
            <a:avLst/>
          </a:prstGeom>
          <a:solidFill>
            <a:srgbClr val="FF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21"/>
          <p:cNvSpPr>
            <a:spLocks noChangeArrowheads="1"/>
          </p:cNvSpPr>
          <p:nvPr/>
        </p:nvSpPr>
        <p:spPr bwMode="auto">
          <a:xfrm>
            <a:off x="5759450" y="3885382"/>
            <a:ext cx="260350" cy="257175"/>
          </a:xfrm>
          <a:prstGeom prst="ellipse">
            <a:avLst/>
          </a:prstGeom>
          <a:solidFill>
            <a:srgbClr val="FF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22"/>
          <p:cNvSpPr>
            <a:spLocks noChangeArrowheads="1"/>
          </p:cNvSpPr>
          <p:nvPr/>
        </p:nvSpPr>
        <p:spPr bwMode="auto">
          <a:xfrm>
            <a:off x="5759450" y="4529907"/>
            <a:ext cx="260350" cy="257175"/>
          </a:xfrm>
          <a:prstGeom prst="ellipse">
            <a:avLst/>
          </a:prstGeom>
          <a:solidFill>
            <a:srgbClr val="FF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Oval 23"/>
          <p:cNvSpPr>
            <a:spLocks noChangeArrowheads="1"/>
          </p:cNvSpPr>
          <p:nvPr/>
        </p:nvSpPr>
        <p:spPr bwMode="auto">
          <a:xfrm>
            <a:off x="5759450" y="5172845"/>
            <a:ext cx="260350" cy="258762"/>
          </a:xfrm>
          <a:prstGeom prst="ellipse">
            <a:avLst/>
          </a:prstGeom>
          <a:solidFill>
            <a:srgbClr val="FF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26"/>
          <p:cNvSpPr>
            <a:spLocks noChangeShapeType="1"/>
          </p:cNvSpPr>
          <p:nvPr/>
        </p:nvSpPr>
        <p:spPr bwMode="auto">
          <a:xfrm>
            <a:off x="3357563" y="3048770"/>
            <a:ext cx="2401887" cy="965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" name="Line 27"/>
          <p:cNvSpPr>
            <a:spLocks noChangeShapeType="1"/>
          </p:cNvSpPr>
          <p:nvPr/>
        </p:nvSpPr>
        <p:spPr bwMode="auto">
          <a:xfrm flipV="1">
            <a:off x="3357563" y="3371032"/>
            <a:ext cx="2401887" cy="63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" name="Line 28"/>
          <p:cNvSpPr>
            <a:spLocks noChangeShapeType="1"/>
          </p:cNvSpPr>
          <p:nvPr/>
        </p:nvSpPr>
        <p:spPr bwMode="auto">
          <a:xfrm>
            <a:off x="3357563" y="3434532"/>
            <a:ext cx="2401887" cy="5794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" name="Line 29"/>
          <p:cNvSpPr>
            <a:spLocks noChangeShapeType="1"/>
          </p:cNvSpPr>
          <p:nvPr/>
        </p:nvSpPr>
        <p:spPr bwMode="auto">
          <a:xfrm flipV="1">
            <a:off x="3357563" y="3371032"/>
            <a:ext cx="2401887" cy="836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" name="Line 30"/>
          <p:cNvSpPr>
            <a:spLocks noChangeShapeType="1"/>
          </p:cNvSpPr>
          <p:nvPr/>
        </p:nvSpPr>
        <p:spPr bwMode="auto">
          <a:xfrm flipV="1">
            <a:off x="3357563" y="4013970"/>
            <a:ext cx="2401887" cy="21256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" name="Line 31"/>
          <p:cNvSpPr>
            <a:spLocks noChangeShapeType="1"/>
          </p:cNvSpPr>
          <p:nvPr/>
        </p:nvSpPr>
        <p:spPr bwMode="auto">
          <a:xfrm flipV="1">
            <a:off x="3357563" y="4658495"/>
            <a:ext cx="2401887" cy="322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" name="Line 32"/>
          <p:cNvSpPr>
            <a:spLocks noChangeShapeType="1"/>
          </p:cNvSpPr>
          <p:nvPr/>
        </p:nvSpPr>
        <p:spPr bwMode="auto">
          <a:xfrm flipV="1">
            <a:off x="3357563" y="4013970"/>
            <a:ext cx="2401887" cy="9667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" name="Line 35"/>
          <p:cNvSpPr>
            <a:spLocks noChangeShapeType="1"/>
          </p:cNvSpPr>
          <p:nvPr/>
        </p:nvSpPr>
        <p:spPr bwMode="auto">
          <a:xfrm>
            <a:off x="3357563" y="3048770"/>
            <a:ext cx="2401887" cy="322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" name="Line 36"/>
          <p:cNvSpPr>
            <a:spLocks noChangeShapeType="1"/>
          </p:cNvSpPr>
          <p:nvPr/>
        </p:nvSpPr>
        <p:spPr bwMode="auto">
          <a:xfrm>
            <a:off x="3357563" y="3821882"/>
            <a:ext cx="2401887" cy="1920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" name="Line 38"/>
          <p:cNvSpPr>
            <a:spLocks noChangeShapeType="1"/>
          </p:cNvSpPr>
          <p:nvPr/>
        </p:nvSpPr>
        <p:spPr bwMode="auto">
          <a:xfrm flipV="1">
            <a:off x="3357563" y="5301432"/>
            <a:ext cx="2401887" cy="4508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" name="Line 39"/>
          <p:cNvSpPr>
            <a:spLocks noChangeShapeType="1"/>
          </p:cNvSpPr>
          <p:nvPr/>
        </p:nvSpPr>
        <p:spPr bwMode="auto">
          <a:xfrm flipV="1">
            <a:off x="3357563" y="4658495"/>
            <a:ext cx="2401887" cy="708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1" grpId="0" animBg="1"/>
      <p:bldP spid="42" grpId="0" animBg="1"/>
      <p:bldP spid="44" grpId="0" animBg="1"/>
      <p:bldP spid="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Combinatorial IPs are often nice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20507" y="786642"/>
            <a:ext cx="8229600" cy="1907397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Maximum Bipartite Matching</a:t>
            </a:r>
            <a:r>
              <a:rPr lang="en-US" sz="2800" dirty="0" smtClean="0">
                <a:solidFill>
                  <a:srgbClr val="FF0000"/>
                </a:solidFill>
              </a:rPr>
              <a:t>	     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(from Lecture 2)</a:t>
            </a:r>
            <a:endParaRPr lang="en-US" sz="2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2400" dirty="0" smtClean="0"/>
              <a:t>Given bipartite graph G=(V, E)</a:t>
            </a:r>
          </a:p>
          <a:p>
            <a:r>
              <a:rPr lang="en-US" sz="2400" dirty="0" smtClean="0"/>
              <a:t>Find a maximum size matching</a:t>
            </a:r>
          </a:p>
          <a:p>
            <a:pPr lvl="1"/>
            <a:r>
              <a:rPr lang="en-US" sz="2200" dirty="0" smtClean="0"/>
              <a:t>A set </a:t>
            </a:r>
            <a:r>
              <a:rPr lang="en-US" sz="2200" dirty="0" smtClean="0">
                <a:solidFill>
                  <a:srgbClr val="0000FF"/>
                </a:solidFill>
              </a:rPr>
              <a:t>M</a:t>
            </a:r>
            <a:r>
              <a:rPr lang="en-US" sz="2200" dirty="0" smtClean="0"/>
              <a:t> </a:t>
            </a:r>
            <a:r>
              <a:rPr lang="en-US" sz="2200" dirty="0" smtClean="0">
                <a:latin typeface="cmsy10"/>
              </a:rPr>
              <a:t>µ</a:t>
            </a:r>
            <a:r>
              <a:rPr lang="en-US" sz="2200" dirty="0" smtClean="0"/>
              <a:t> E </a:t>
            </a:r>
            <a:r>
              <a:rPr lang="en-US" sz="2200" dirty="0" err="1" smtClean="0"/>
              <a:t>s.t</a:t>
            </a:r>
            <a:r>
              <a:rPr lang="en-US" sz="2200" dirty="0" smtClean="0"/>
              <a:t>. every vertex has at most one incident edge in </a:t>
            </a:r>
            <a:r>
              <a:rPr lang="en-US" sz="2200" dirty="0" smtClean="0">
                <a:solidFill>
                  <a:srgbClr val="0000FF"/>
                </a:solidFill>
              </a:rPr>
              <a:t>M</a:t>
            </a:r>
            <a:endParaRPr lang="en-US" sz="2200" dirty="0">
              <a:solidFill>
                <a:srgbClr val="0000FF"/>
              </a:solidFill>
            </a:endParaRPr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3357563" y="3434532"/>
            <a:ext cx="2401887" cy="12239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>
            <a:off x="3357563" y="4207645"/>
            <a:ext cx="2401887" cy="4508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3357563" y="4593407"/>
            <a:ext cx="2401887" cy="708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Oval 10"/>
          <p:cNvSpPr>
            <a:spLocks noChangeArrowheads="1"/>
          </p:cNvSpPr>
          <p:nvPr/>
        </p:nvSpPr>
        <p:spPr bwMode="auto">
          <a:xfrm>
            <a:off x="3097213" y="2920182"/>
            <a:ext cx="260350" cy="257175"/>
          </a:xfrm>
          <a:prstGeom prst="ellipse">
            <a:avLst/>
          </a:prstGeom>
          <a:solidFill>
            <a:srgbClr val="FF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11"/>
          <p:cNvSpPr>
            <a:spLocks noChangeArrowheads="1"/>
          </p:cNvSpPr>
          <p:nvPr/>
        </p:nvSpPr>
        <p:spPr bwMode="auto">
          <a:xfrm>
            <a:off x="3097213" y="3305945"/>
            <a:ext cx="260350" cy="258762"/>
          </a:xfrm>
          <a:prstGeom prst="ellipse">
            <a:avLst/>
          </a:prstGeom>
          <a:solidFill>
            <a:srgbClr val="FF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12"/>
          <p:cNvSpPr>
            <a:spLocks noChangeArrowheads="1"/>
          </p:cNvSpPr>
          <p:nvPr/>
        </p:nvSpPr>
        <p:spPr bwMode="auto">
          <a:xfrm>
            <a:off x="3097213" y="3693295"/>
            <a:ext cx="260350" cy="257175"/>
          </a:xfrm>
          <a:prstGeom prst="ellipse">
            <a:avLst/>
          </a:prstGeom>
          <a:solidFill>
            <a:srgbClr val="FF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13"/>
          <p:cNvSpPr>
            <a:spLocks noChangeArrowheads="1"/>
          </p:cNvSpPr>
          <p:nvPr/>
        </p:nvSpPr>
        <p:spPr bwMode="auto">
          <a:xfrm>
            <a:off x="3097213" y="4079057"/>
            <a:ext cx="260350" cy="257175"/>
          </a:xfrm>
          <a:prstGeom prst="ellipse">
            <a:avLst/>
          </a:prstGeom>
          <a:solidFill>
            <a:srgbClr val="FF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14"/>
          <p:cNvSpPr>
            <a:spLocks noChangeArrowheads="1"/>
          </p:cNvSpPr>
          <p:nvPr/>
        </p:nvSpPr>
        <p:spPr bwMode="auto">
          <a:xfrm>
            <a:off x="3097213" y="4464820"/>
            <a:ext cx="260350" cy="257175"/>
          </a:xfrm>
          <a:prstGeom prst="ellipse">
            <a:avLst/>
          </a:prstGeom>
          <a:solidFill>
            <a:srgbClr val="FF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15"/>
          <p:cNvSpPr>
            <a:spLocks noChangeArrowheads="1"/>
          </p:cNvSpPr>
          <p:nvPr/>
        </p:nvSpPr>
        <p:spPr bwMode="auto">
          <a:xfrm>
            <a:off x="3097213" y="4852170"/>
            <a:ext cx="260350" cy="257175"/>
          </a:xfrm>
          <a:prstGeom prst="ellipse">
            <a:avLst/>
          </a:prstGeom>
          <a:solidFill>
            <a:srgbClr val="FF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16"/>
          <p:cNvSpPr>
            <a:spLocks noChangeArrowheads="1"/>
          </p:cNvSpPr>
          <p:nvPr/>
        </p:nvSpPr>
        <p:spPr bwMode="auto">
          <a:xfrm>
            <a:off x="3097213" y="5237932"/>
            <a:ext cx="260350" cy="257175"/>
          </a:xfrm>
          <a:prstGeom prst="ellipse">
            <a:avLst/>
          </a:prstGeom>
          <a:solidFill>
            <a:srgbClr val="FF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17"/>
          <p:cNvSpPr>
            <a:spLocks noChangeArrowheads="1"/>
          </p:cNvSpPr>
          <p:nvPr/>
        </p:nvSpPr>
        <p:spPr bwMode="auto">
          <a:xfrm>
            <a:off x="3097213" y="5623695"/>
            <a:ext cx="260350" cy="257175"/>
          </a:xfrm>
          <a:prstGeom prst="ellipse">
            <a:avLst/>
          </a:prstGeom>
          <a:solidFill>
            <a:srgbClr val="FF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Oval 18"/>
          <p:cNvSpPr>
            <a:spLocks noChangeArrowheads="1"/>
          </p:cNvSpPr>
          <p:nvPr/>
        </p:nvSpPr>
        <p:spPr bwMode="auto">
          <a:xfrm>
            <a:off x="3097213" y="6009457"/>
            <a:ext cx="260350" cy="258763"/>
          </a:xfrm>
          <a:prstGeom prst="ellipse">
            <a:avLst/>
          </a:prstGeom>
          <a:solidFill>
            <a:srgbClr val="FF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Oval 20"/>
          <p:cNvSpPr>
            <a:spLocks noChangeArrowheads="1"/>
          </p:cNvSpPr>
          <p:nvPr/>
        </p:nvSpPr>
        <p:spPr bwMode="auto">
          <a:xfrm>
            <a:off x="5759450" y="3242445"/>
            <a:ext cx="260350" cy="257175"/>
          </a:xfrm>
          <a:prstGeom prst="ellipse">
            <a:avLst/>
          </a:prstGeom>
          <a:solidFill>
            <a:srgbClr val="FF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21"/>
          <p:cNvSpPr>
            <a:spLocks noChangeArrowheads="1"/>
          </p:cNvSpPr>
          <p:nvPr/>
        </p:nvSpPr>
        <p:spPr bwMode="auto">
          <a:xfrm>
            <a:off x="5759450" y="3885382"/>
            <a:ext cx="260350" cy="257175"/>
          </a:xfrm>
          <a:prstGeom prst="ellipse">
            <a:avLst/>
          </a:prstGeom>
          <a:solidFill>
            <a:srgbClr val="FF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22"/>
          <p:cNvSpPr>
            <a:spLocks noChangeArrowheads="1"/>
          </p:cNvSpPr>
          <p:nvPr/>
        </p:nvSpPr>
        <p:spPr bwMode="auto">
          <a:xfrm>
            <a:off x="5759450" y="4529907"/>
            <a:ext cx="260350" cy="257175"/>
          </a:xfrm>
          <a:prstGeom prst="ellipse">
            <a:avLst/>
          </a:prstGeom>
          <a:solidFill>
            <a:srgbClr val="FF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Oval 23"/>
          <p:cNvSpPr>
            <a:spLocks noChangeArrowheads="1"/>
          </p:cNvSpPr>
          <p:nvPr/>
        </p:nvSpPr>
        <p:spPr bwMode="auto">
          <a:xfrm>
            <a:off x="5759450" y="5172845"/>
            <a:ext cx="260350" cy="258762"/>
          </a:xfrm>
          <a:prstGeom prst="ellipse">
            <a:avLst/>
          </a:prstGeom>
          <a:solidFill>
            <a:srgbClr val="FF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26"/>
          <p:cNvSpPr>
            <a:spLocks noChangeShapeType="1"/>
          </p:cNvSpPr>
          <p:nvPr/>
        </p:nvSpPr>
        <p:spPr bwMode="auto">
          <a:xfrm>
            <a:off x="3357563" y="3048770"/>
            <a:ext cx="2401887" cy="965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" name="Line 27"/>
          <p:cNvSpPr>
            <a:spLocks noChangeShapeType="1"/>
          </p:cNvSpPr>
          <p:nvPr/>
        </p:nvSpPr>
        <p:spPr bwMode="auto">
          <a:xfrm flipV="1">
            <a:off x="3357563" y="3371032"/>
            <a:ext cx="2401887" cy="63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" name="Line 28"/>
          <p:cNvSpPr>
            <a:spLocks noChangeShapeType="1"/>
          </p:cNvSpPr>
          <p:nvPr/>
        </p:nvSpPr>
        <p:spPr bwMode="auto">
          <a:xfrm>
            <a:off x="3357563" y="3434532"/>
            <a:ext cx="2401887" cy="5794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" name="Line 29"/>
          <p:cNvSpPr>
            <a:spLocks noChangeShapeType="1"/>
          </p:cNvSpPr>
          <p:nvPr/>
        </p:nvSpPr>
        <p:spPr bwMode="auto">
          <a:xfrm flipV="1">
            <a:off x="3357563" y="3371032"/>
            <a:ext cx="2401887" cy="836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" name="Line 30"/>
          <p:cNvSpPr>
            <a:spLocks noChangeShapeType="1"/>
          </p:cNvSpPr>
          <p:nvPr/>
        </p:nvSpPr>
        <p:spPr bwMode="auto">
          <a:xfrm flipV="1">
            <a:off x="3357563" y="4013970"/>
            <a:ext cx="2401887" cy="21256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" name="Line 31"/>
          <p:cNvSpPr>
            <a:spLocks noChangeShapeType="1"/>
          </p:cNvSpPr>
          <p:nvPr/>
        </p:nvSpPr>
        <p:spPr bwMode="auto">
          <a:xfrm flipV="1">
            <a:off x="3357563" y="4658495"/>
            <a:ext cx="2401887" cy="322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" name="Line 32"/>
          <p:cNvSpPr>
            <a:spLocks noChangeShapeType="1"/>
          </p:cNvSpPr>
          <p:nvPr/>
        </p:nvSpPr>
        <p:spPr bwMode="auto">
          <a:xfrm flipV="1">
            <a:off x="3357563" y="4013970"/>
            <a:ext cx="2401887" cy="9667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" name="Line 35"/>
          <p:cNvSpPr>
            <a:spLocks noChangeShapeType="1"/>
          </p:cNvSpPr>
          <p:nvPr/>
        </p:nvSpPr>
        <p:spPr bwMode="auto">
          <a:xfrm>
            <a:off x="3357563" y="3048770"/>
            <a:ext cx="2401887" cy="322262"/>
          </a:xfrm>
          <a:prstGeom prst="line">
            <a:avLst/>
          </a:prstGeom>
          <a:noFill/>
          <a:ln w="57150">
            <a:solidFill>
              <a:srgbClr val="2203D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" name="Line 36"/>
          <p:cNvSpPr>
            <a:spLocks noChangeShapeType="1"/>
          </p:cNvSpPr>
          <p:nvPr/>
        </p:nvSpPr>
        <p:spPr bwMode="auto">
          <a:xfrm>
            <a:off x="3357563" y="3821882"/>
            <a:ext cx="2401887" cy="192088"/>
          </a:xfrm>
          <a:prstGeom prst="line">
            <a:avLst/>
          </a:prstGeom>
          <a:noFill/>
          <a:ln w="57150">
            <a:solidFill>
              <a:srgbClr val="2203D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" name="Line 38"/>
          <p:cNvSpPr>
            <a:spLocks noChangeShapeType="1"/>
          </p:cNvSpPr>
          <p:nvPr/>
        </p:nvSpPr>
        <p:spPr bwMode="auto">
          <a:xfrm flipV="1">
            <a:off x="3357563" y="5301432"/>
            <a:ext cx="2401887" cy="450850"/>
          </a:xfrm>
          <a:prstGeom prst="line">
            <a:avLst/>
          </a:prstGeom>
          <a:noFill/>
          <a:ln w="57150">
            <a:solidFill>
              <a:srgbClr val="2203D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" name="Line 39"/>
          <p:cNvSpPr>
            <a:spLocks noChangeShapeType="1"/>
          </p:cNvSpPr>
          <p:nvPr/>
        </p:nvSpPr>
        <p:spPr bwMode="auto">
          <a:xfrm flipV="1">
            <a:off x="3357563" y="4658495"/>
            <a:ext cx="2401887" cy="708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" name="Text Box 40"/>
          <p:cNvSpPr txBox="1">
            <a:spLocks noChangeArrowheads="1"/>
          </p:cNvSpPr>
          <p:nvPr/>
        </p:nvSpPr>
        <p:spPr bwMode="auto">
          <a:xfrm>
            <a:off x="6400800" y="3771082"/>
            <a:ext cx="21336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CA" sz="2600" dirty="0">
                <a:latin typeface="+mj-lt"/>
              </a:rPr>
              <a:t>The </a:t>
            </a:r>
            <a:r>
              <a:rPr lang="en-CA" sz="2600" dirty="0">
                <a:solidFill>
                  <a:srgbClr val="2203D9"/>
                </a:solidFill>
                <a:latin typeface="+mj-lt"/>
              </a:rPr>
              <a:t>blue</a:t>
            </a:r>
            <a:r>
              <a:rPr lang="en-CA" sz="2600" dirty="0">
                <a:latin typeface="+mj-lt"/>
              </a:rPr>
              <a:t> edges are a </a:t>
            </a:r>
            <a:r>
              <a:rPr lang="en-CA" sz="2600" dirty="0" smtClean="0">
                <a:latin typeface="+mj-lt"/>
              </a:rPr>
              <a:t>matching </a:t>
            </a:r>
            <a:r>
              <a:rPr lang="en-CA" sz="2600" dirty="0">
                <a:solidFill>
                  <a:srgbClr val="2203D9"/>
                </a:solidFill>
                <a:latin typeface="+mj-lt"/>
              </a:rPr>
              <a:t>M</a:t>
            </a:r>
            <a:endParaRPr lang="en-US" sz="2600" dirty="0">
              <a:solidFill>
                <a:srgbClr val="2203D9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Combinatorial IPs are often nice</a:t>
            </a:r>
            <a:endParaRPr lang="en-US" dirty="0"/>
          </a:p>
        </p:txBody>
      </p:sp>
      <p:grpSp>
        <p:nvGrpSpPr>
          <p:cNvPr id="3" name="Group 14"/>
          <p:cNvGrpSpPr/>
          <p:nvPr/>
        </p:nvGrpSpPr>
        <p:grpSpPr bwMode="auto">
          <a:xfrm>
            <a:off x="319883" y="2585884"/>
            <a:ext cx="6964485" cy="1698160"/>
            <a:chOff x="304800" y="1828800"/>
            <a:chExt cx="6964485" cy="1698160"/>
          </a:xfrm>
        </p:grpSpPr>
        <p:pic>
          <p:nvPicPr>
            <p:cNvPr id="6" name="Picture 5" descr="TP_tmp.emf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3" cstate="print"/>
            <a:stretch>
              <a:fillRect/>
            </a:stretch>
          </p:blipFill>
          <p:spPr bwMode="auto">
            <a:xfrm>
              <a:off x="1295005" y="2290465"/>
              <a:ext cx="5974280" cy="1236495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7" name="Rectangle 6"/>
            <p:cNvSpPr/>
            <p:nvPr/>
          </p:nvSpPr>
          <p:spPr bwMode="auto">
            <a:xfrm>
              <a:off x="304800" y="1828800"/>
              <a:ext cx="404437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lvl="0" indent="-342900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r>
                <a:rPr lang="en-US" sz="2400" dirty="0" smtClean="0"/>
                <a:t>The natural integer program</a:t>
              </a:r>
              <a:endParaRPr lang="en-US" sz="2400" dirty="0"/>
            </a:p>
          </p:txBody>
        </p:sp>
      </p:grpSp>
      <p:sp>
        <p:nvSpPr>
          <p:cNvPr id="10" name="Rectangle 9"/>
          <p:cNvSpPr/>
          <p:nvPr/>
        </p:nvSpPr>
        <p:spPr bwMode="auto">
          <a:xfrm>
            <a:off x="319883" y="4473678"/>
            <a:ext cx="7432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/>
              <a:t>This IP </a:t>
            </a:r>
            <a:r>
              <a:rPr lang="en-US" sz="2400" b="1" dirty="0" smtClean="0">
                <a:solidFill>
                  <a:srgbClr val="FF0000"/>
                </a:solidFill>
              </a:rPr>
              <a:t>can</a:t>
            </a:r>
            <a:r>
              <a:rPr lang="en-US" sz="2400" dirty="0" smtClean="0"/>
              <a:t> be efficiently solved, in many different ways</a:t>
            </a:r>
            <a:endParaRPr lang="en-US" sz="2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20507" y="786642"/>
            <a:ext cx="8229600" cy="19073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Maximum Bipartite Matching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   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(from Lecture 2)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Given bipartite graph G=(V, E)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Find a maximum size matching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set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sy10"/>
                <a:ea typeface="+mn-ea"/>
                <a:cs typeface="+mn-cs"/>
              </a:rPr>
              <a:t>µ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s.t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every vertex has at most one incident edge in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Combinatorial IPs are often nice</a:t>
            </a:r>
            <a:endParaRPr lang="en-US" dirty="0"/>
          </a:p>
        </p:txBody>
      </p:sp>
      <p:sp>
        <p:nvSpPr>
          <p:cNvPr id="39" name="Content Placeholder 2"/>
          <p:cNvSpPr txBox="1">
            <a:spLocks/>
          </p:cNvSpPr>
          <p:nvPr/>
        </p:nvSpPr>
        <p:spPr>
          <a:xfrm>
            <a:off x="320507" y="786642"/>
            <a:ext cx="8229600" cy="19073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Max-Weight Perfect Matching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/>
              <a:t>Given bipartite graph G=(V, E). Every edge e has a weight w</a:t>
            </a:r>
            <a:r>
              <a:rPr lang="en-US" sz="2400" baseline="-25000" dirty="0" smtClean="0"/>
              <a:t>e</a:t>
            </a:r>
            <a:r>
              <a:rPr lang="en-US" sz="2400" dirty="0" smtClean="0"/>
              <a:t>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Find a maximum-weight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perfect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matching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set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sy10"/>
                <a:ea typeface="+mn-ea"/>
                <a:cs typeface="+mn-cs"/>
              </a:rPr>
              <a:t>µ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s.t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every vertex has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exactly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one incident edge in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3" name="Line 31"/>
          <p:cNvSpPr>
            <a:spLocks noChangeShapeType="1"/>
          </p:cNvSpPr>
          <p:nvPr/>
        </p:nvSpPr>
        <p:spPr bwMode="auto">
          <a:xfrm flipV="1">
            <a:off x="1602658" y="5093109"/>
            <a:ext cx="3519949" cy="97339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" name="Line 7"/>
          <p:cNvSpPr>
            <a:spLocks noChangeShapeType="1"/>
          </p:cNvSpPr>
          <p:nvPr/>
        </p:nvSpPr>
        <p:spPr bwMode="auto">
          <a:xfrm>
            <a:off x="1573161" y="4473677"/>
            <a:ext cx="3337188" cy="53229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" name="Line 29"/>
          <p:cNvSpPr>
            <a:spLocks noChangeShapeType="1"/>
          </p:cNvSpPr>
          <p:nvPr/>
        </p:nvSpPr>
        <p:spPr bwMode="auto">
          <a:xfrm flipV="1">
            <a:off x="1573161" y="3401960"/>
            <a:ext cx="3510116" cy="10323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" name="Line 6"/>
          <p:cNvSpPr>
            <a:spLocks noChangeShapeType="1"/>
          </p:cNvSpPr>
          <p:nvPr/>
        </p:nvSpPr>
        <p:spPr bwMode="auto">
          <a:xfrm>
            <a:off x="1484672" y="3470788"/>
            <a:ext cx="3529780" cy="144534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" name="Line 27"/>
          <p:cNvSpPr>
            <a:spLocks noChangeShapeType="1"/>
          </p:cNvSpPr>
          <p:nvPr/>
        </p:nvSpPr>
        <p:spPr bwMode="auto">
          <a:xfrm flipV="1">
            <a:off x="1514168" y="3268492"/>
            <a:ext cx="3396181" cy="1548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" name="Line 28"/>
          <p:cNvSpPr>
            <a:spLocks noChangeShapeType="1"/>
          </p:cNvSpPr>
          <p:nvPr/>
        </p:nvSpPr>
        <p:spPr bwMode="auto">
          <a:xfrm>
            <a:off x="1573161" y="3372465"/>
            <a:ext cx="3337188" cy="76369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" name="Line 32"/>
          <p:cNvSpPr>
            <a:spLocks noChangeShapeType="1"/>
          </p:cNvSpPr>
          <p:nvPr/>
        </p:nvSpPr>
        <p:spPr bwMode="auto">
          <a:xfrm flipV="1">
            <a:off x="1609421" y="4136158"/>
            <a:ext cx="3300928" cy="174825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" name="Line 9"/>
          <p:cNvSpPr>
            <a:spLocks noChangeShapeType="1"/>
          </p:cNvSpPr>
          <p:nvPr/>
        </p:nvSpPr>
        <p:spPr bwMode="auto">
          <a:xfrm>
            <a:off x="1609421" y="5088273"/>
            <a:ext cx="3300928" cy="78535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" name="Oval 11"/>
          <p:cNvSpPr>
            <a:spLocks noChangeArrowheads="1"/>
          </p:cNvSpPr>
          <p:nvPr/>
        </p:nvSpPr>
        <p:spPr bwMode="auto">
          <a:xfrm>
            <a:off x="1317574" y="3180656"/>
            <a:ext cx="351351" cy="349208"/>
          </a:xfrm>
          <a:prstGeom prst="ellipse">
            <a:avLst/>
          </a:prstGeom>
          <a:solidFill>
            <a:srgbClr val="FF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Oval 13"/>
          <p:cNvSpPr>
            <a:spLocks noChangeArrowheads="1"/>
          </p:cNvSpPr>
          <p:nvPr/>
        </p:nvSpPr>
        <p:spPr bwMode="auto">
          <a:xfrm>
            <a:off x="1317574" y="4223996"/>
            <a:ext cx="351351" cy="347066"/>
          </a:xfrm>
          <a:prstGeom prst="ellipse">
            <a:avLst/>
          </a:prstGeom>
          <a:solidFill>
            <a:srgbClr val="FF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Oval 14"/>
          <p:cNvSpPr>
            <a:spLocks noChangeArrowheads="1"/>
          </p:cNvSpPr>
          <p:nvPr/>
        </p:nvSpPr>
        <p:spPr bwMode="auto">
          <a:xfrm>
            <a:off x="1317574" y="4917093"/>
            <a:ext cx="351351" cy="347066"/>
          </a:xfrm>
          <a:prstGeom prst="ellipse">
            <a:avLst/>
          </a:prstGeom>
          <a:solidFill>
            <a:srgbClr val="FF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Oval 15"/>
          <p:cNvSpPr>
            <a:spLocks noChangeArrowheads="1"/>
          </p:cNvSpPr>
          <p:nvPr/>
        </p:nvSpPr>
        <p:spPr bwMode="auto">
          <a:xfrm>
            <a:off x="1317574" y="5798095"/>
            <a:ext cx="351351" cy="347066"/>
          </a:xfrm>
          <a:prstGeom prst="ellipse">
            <a:avLst/>
          </a:prstGeom>
          <a:solidFill>
            <a:srgbClr val="FF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Oval 20"/>
          <p:cNvSpPr>
            <a:spLocks noChangeArrowheads="1"/>
          </p:cNvSpPr>
          <p:nvPr/>
        </p:nvSpPr>
        <p:spPr bwMode="auto">
          <a:xfrm>
            <a:off x="4910349" y="3094961"/>
            <a:ext cx="351351" cy="347066"/>
          </a:xfrm>
          <a:prstGeom prst="ellipse">
            <a:avLst/>
          </a:prstGeom>
          <a:solidFill>
            <a:srgbClr val="FF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Oval 21"/>
          <p:cNvSpPr>
            <a:spLocks noChangeArrowheads="1"/>
          </p:cNvSpPr>
          <p:nvPr/>
        </p:nvSpPr>
        <p:spPr bwMode="auto">
          <a:xfrm>
            <a:off x="4910349" y="3962625"/>
            <a:ext cx="351351" cy="347066"/>
          </a:xfrm>
          <a:prstGeom prst="ellipse">
            <a:avLst/>
          </a:prstGeom>
          <a:solidFill>
            <a:srgbClr val="FF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Oval 22"/>
          <p:cNvSpPr>
            <a:spLocks noChangeArrowheads="1"/>
          </p:cNvSpPr>
          <p:nvPr/>
        </p:nvSpPr>
        <p:spPr bwMode="auto">
          <a:xfrm>
            <a:off x="4910349" y="4832433"/>
            <a:ext cx="351351" cy="347066"/>
          </a:xfrm>
          <a:prstGeom prst="ellipse">
            <a:avLst/>
          </a:prstGeom>
          <a:solidFill>
            <a:srgbClr val="FF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Oval 23"/>
          <p:cNvSpPr>
            <a:spLocks noChangeArrowheads="1"/>
          </p:cNvSpPr>
          <p:nvPr/>
        </p:nvSpPr>
        <p:spPr bwMode="auto">
          <a:xfrm>
            <a:off x="4910349" y="5700099"/>
            <a:ext cx="351351" cy="349208"/>
          </a:xfrm>
          <a:prstGeom prst="ellipse">
            <a:avLst/>
          </a:prstGeom>
          <a:solidFill>
            <a:srgbClr val="FF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1936956" y="48866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2556389" y="29595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2546557" y="332330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2546557" y="365759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2035280" y="38935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2035280" y="426719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1927125" y="52897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1927125" y="56240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NICK@YOWCMMTFUVWXY5MJ" val="3546"/>
  <p:tag name="DEFAULTDISPLAYSOURCE" val="\documentclass{article}&#10;\usepackage[texpoint]{nickstyle}&#10;\begin{document}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\begin{LPmax}&#10;{\smallsum{e \in E}{} ~w_e \cdot x_e }&#10;&amp; \smallsum{e \text{ incident to } v}{} ~x_e &amp;= 1 &amp;\forall v \in V \\&#10;&amp; x_e &amp; \geq 0 &amp;\forall e \in E&#10;\end{LPmax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80"/>
  <p:tag name="PICTUREFILESIZE" val="2203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$$&#10;\Sigma_{e \text{ incident on } v_1}\: x_e = 1&#10;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540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$$&#10;\Sigma_{e \text{ incident on } v_2}\: x_e = 1&#10;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547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$$&#10;d_e ~=~&#10;\begin{cases}&#10;0 &amp;\quad\text{if $e \neq e_j$ for any $j$} \\&#10;1 &amp;\quad\text{if $e = e_j$ and $j$ odd} \\&#10;-1 &amp;\quad\text{if $e = e_j$ and $j$ even} \\&#10;\end{cases}&#10;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2139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$$&#10;\Sigma_{e \text{ incident on } v_i}\: x_e = 1&#10;~\:\forall i = 1,\ldots,k&#10;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793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$$&#10;0 &lt; x_{e_i} &lt; 1&#10;~\:\forall i = 1,\ldots,k&#10;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586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\begin{LPmax}&#10;{\smallsum{e \in E}{} ~w_e \cdot x_e }&#10;&amp; \smallsum{e \text{ incident to } v}{} ~x_e &amp;\leq 1 &amp;\forall v \in V \\&#10;&amp; x_e &amp; \in \set{0,1} &amp;\forall e \in E&#10;\end{LPmax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98"/>
  <p:tag name="PICTUREFILESIZE" val="2390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\begin{LPmax}&#10;{\smallsum{e \in E}{} ~w_e \cdot x_e }&#10;&amp; \smallsum{e \text{ incident to } v}{} ~x_e &amp;\leq 1 &amp;\forall v \in V \\&#10;&amp; x_e &amp; \geq 0 &amp;\forall e \in E&#10;\end{LPmax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80"/>
  <p:tag name="PICTUREFILESIZE" val="2245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$$&#10;\begin{pmatrix}&#10;A \\&#10;-I&#10;\end{pmatrix}&#10;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360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$$&#10;P ~=~ \setst{ x }{ \begin{pmatrix} A \\ -I \end{pmatrix} x \leq &#10;\begin{pmatrix} b \\ 0 \end{pmatrix} }&#10;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182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$$&#10;\begin{pmatrix}&#10;A \\&#10;-I&#10;\end{pmatrix}&#10;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360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$$&#10;\det Q ~=~&#10;\sum_i (-1)^{i+j} Q_{i,j} \cdot \det Q_{\mathrm{del}(i,j)}&#10; ~=~ (-1)^{t+j} Q_{t,j} \cdot \det Q_{\mathrm{del}(t,j)}&#10;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1987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\begin{LPmax}&#10;{\smallsum{e \in E}{} ~w_e \cdot x_e }&#10;&amp; \smallsum{e \text{ incident to } v}{} ~x_e &amp;\leq 1 &amp;\forall v \in V \\&#10;&amp; x_e &amp; \geq 0 &amp;\forall e \in E&#10;\end{LPmax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80"/>
  <p:tag name="PICTUREFILESIZE" val="224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\begin{LPmin}{c \transpose x}&#10;&amp;a_i \transpose x &amp;\leq b_i &amp;\forall i = 1, \ldots, m&#10;\end{LPmin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44"/>
  <p:tag name="PICTUREFILESIZE" val="1084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\begin{LPmin}{f(x)}&#10;&amp;a_i \transpose x &amp;\leq b_i &amp;\forall i = 1, \ldots, m&#10;\end{LPmin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44"/>
  <p:tag name="PICTUREFILESIZE" val="1139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\begin{LPmin}{c^T x}&#10;&amp;a_i \transpose x &amp;\leq b_i &amp;\forall i = 1, \ldots, m \\&#10;&amp;y \transpose X y &amp;\geq 0  &amp;\forall y \in \bR^n&#10;\end{LPmin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54"/>
  <p:tag name="PICTUREFILESIZE" val="1811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\begin{LPmin}{c \transpose x}&#10;&amp;a_i \transpose x &amp;\leq b_i &amp;\forall i = 1, \ldots, m \\&#10;&amp;x &amp;\in \bZ^n&#10;\end{LPmin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48"/>
  <p:tag name="PICTUREFILESIZE" val="1481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\begin{LPmax}&#10;{\smallsum{e \in E}{} ~x_e }&#10;&amp; \smallsum{e \text{ incident to } v}{} ~x_e &amp;\leq 1 &amp;\forall v \in V \\&#10;&amp; x_e &amp; \in \set{0,1} &amp;\forall e \in E&#10;\end{LPmax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98"/>
  <p:tag name="PICTUREFILESIZE" val="2321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\begin{LPmax}&#10;{\smallsum{e \in E}{} ~w_e \cdot x_e }&#10;&amp; \smallsum{e \text{ incident to } v}{} ~x_e &amp;= 1 &amp;\forall v \in V \\&#10;&amp; x_e &amp; \in \set{0,1} &amp;\forall e \in E&#10;\end{LPmax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98"/>
  <p:tag name="PICTUREFILESIZE" val="2349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\begin{LPmax}&#10;{\smallsum{e \in E}{} ~w_e \cdot x_e }&#10;&amp; \smallsum{e \text{ incident to } v}{} ~x_e &amp;= 1 &amp;\forall v \in V \\&#10;&amp; x_e &amp; \in \set{0,1} &amp;\forall e \in E&#10;\end{LPmax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98"/>
  <p:tag name="PICTUREFILESIZE" val="2349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9050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13447</TotalTime>
  <Words>1467</Words>
  <Application>Microsoft Office PowerPoint</Application>
  <PresentationFormat>On-screen Show (4:3)</PresentationFormat>
  <Paragraphs>293</Paragraphs>
  <Slides>28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4" baseType="lpstr">
      <vt:lpstr>Arial</vt:lpstr>
      <vt:lpstr>Calibri</vt:lpstr>
      <vt:lpstr>CMR10</vt:lpstr>
      <vt:lpstr>CMMI10</vt:lpstr>
      <vt:lpstr>CMSY10ORIG</vt:lpstr>
      <vt:lpstr>CMSS8</vt:lpstr>
      <vt:lpstr>CMMI7</vt:lpstr>
      <vt:lpstr>CMEX10</vt:lpstr>
      <vt:lpstr>CMR7</vt:lpstr>
      <vt:lpstr>MSBM10</vt:lpstr>
      <vt:lpstr>CMSY7</vt:lpstr>
      <vt:lpstr>CMMI5</vt:lpstr>
      <vt:lpstr>Symbol</vt:lpstr>
      <vt:lpstr>cmsy10</vt:lpstr>
      <vt:lpstr>msam10</vt:lpstr>
      <vt:lpstr>Office Theme</vt:lpstr>
      <vt:lpstr>C&amp;O 355 Mathematical Programming Fall 2010 Lecture 17</vt:lpstr>
      <vt:lpstr>Topics</vt:lpstr>
      <vt:lpstr>Mathematical Programs We’ve Seen</vt:lpstr>
      <vt:lpstr>Computational Complexity</vt:lpstr>
      <vt:lpstr>Combinatorial Optimization</vt:lpstr>
      <vt:lpstr>Combinatorial IPs are often nice</vt:lpstr>
      <vt:lpstr>Combinatorial IPs are often nice</vt:lpstr>
      <vt:lpstr>Combinatorial IPs are often nice</vt:lpstr>
      <vt:lpstr>Combinatorial IPs are often nice</vt:lpstr>
      <vt:lpstr>Combinatorial IPs are often nice</vt:lpstr>
      <vt:lpstr>Combinatorial IPs are often nice</vt:lpstr>
      <vt:lpstr>Birth of Computational Complexity</vt:lpstr>
      <vt:lpstr>Birth of Computational Complexity</vt:lpstr>
      <vt:lpstr>Birth of Computational Complexity</vt:lpstr>
      <vt:lpstr>How to solve combinatorial IPs?</vt:lpstr>
      <vt:lpstr>Perfect Matching Problem</vt:lpstr>
      <vt:lpstr>Combinatorial Analysis of BFSs</vt:lpstr>
      <vt:lpstr>Combinatorial Analysis of BFSs</vt:lpstr>
      <vt:lpstr>How to solve combinatorial IPs?</vt:lpstr>
      <vt:lpstr>LP Approach for Bipartite Matching</vt:lpstr>
      <vt:lpstr>Total Unimodularity</vt:lpstr>
      <vt:lpstr>Total Unimodularity</vt:lpstr>
      <vt:lpstr>Operations Preserving Total Unimodularity</vt:lpstr>
      <vt:lpstr>Bipartite Matching &amp; Total Unimodularity</vt:lpstr>
      <vt:lpstr>Slide 25</vt:lpstr>
      <vt:lpstr>Slide 26</vt:lpstr>
      <vt:lpstr>Slide 27</vt:lpstr>
      <vt:lpstr>How to solve combinatorial IPs?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Nick</dc:creator>
  <cp:lastModifiedBy>Nick</cp:lastModifiedBy>
  <cp:revision>985</cp:revision>
  <dcterms:created xsi:type="dcterms:W3CDTF">2009-09-16T13:05:29Z</dcterms:created>
  <dcterms:modified xsi:type="dcterms:W3CDTF">2010-11-09T16:31:02Z</dcterms:modified>
</cp:coreProperties>
</file>