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526" r:id="rId2"/>
    <p:sldId id="414" r:id="rId3"/>
    <p:sldId id="528" r:id="rId4"/>
    <p:sldId id="529" r:id="rId5"/>
    <p:sldId id="503" r:id="rId6"/>
    <p:sldId id="527" r:id="rId7"/>
    <p:sldId id="504" r:id="rId8"/>
    <p:sldId id="505" r:id="rId9"/>
    <p:sldId id="506" r:id="rId10"/>
    <p:sldId id="507" r:id="rId11"/>
    <p:sldId id="498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6" r:id="rId20"/>
    <p:sldId id="517" r:id="rId21"/>
    <p:sldId id="519" r:id="rId22"/>
    <p:sldId id="520" r:id="rId23"/>
    <p:sldId id="522" r:id="rId24"/>
    <p:sldId id="523" r:id="rId25"/>
    <p:sldId id="524" r:id="rId26"/>
    <p:sldId id="525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MR10" pitchFamily="34" charset="0"/>
      <p:regular r:id="rId33"/>
    </p:embeddedFont>
    <p:embeddedFont>
      <p:font typeface="CMMI10" pitchFamily="34" charset="0"/>
      <p:regular r:id="rId34"/>
    </p:embeddedFont>
    <p:embeddedFont>
      <p:font typeface="CMSY10ORIG" pitchFamily="34" charset="0"/>
      <p:regular r:id="rId35"/>
    </p:embeddedFont>
    <p:embeddedFont>
      <p:font typeface="CMSS8" pitchFamily="34" charset="0"/>
      <p:regular r:id="rId36"/>
    </p:embeddedFont>
    <p:embeddedFont>
      <p:font typeface="CMMI7" pitchFamily="34" charset="0"/>
      <p:regular r:id="rId37"/>
    </p:embeddedFont>
    <p:embeddedFont>
      <p:font typeface="CMEX10" pitchFamily="34" charset="0"/>
      <p:regular r:id="rId38"/>
    </p:embeddedFont>
    <p:embeddedFont>
      <p:font typeface="CMR7" pitchFamily="34" charset="0"/>
      <p:regular r:id="rId39"/>
    </p:embeddedFont>
    <p:embeddedFont>
      <p:font typeface="MSBM10" pitchFamily="34" charset="0"/>
      <p:regular r:id="rId40"/>
    </p:embeddedFont>
    <p:embeddedFont>
      <p:font typeface="CMSY7" pitchFamily="34" charset="0"/>
      <p:regular r:id="rId41"/>
    </p:embeddedFont>
    <p:embeddedFont>
      <p:font typeface="CMMI5" pitchFamily="34" charset="0"/>
      <p:regular r:id="rId42"/>
    </p:embeddedFont>
    <p:embeddedFont>
      <p:font typeface="cmsy10" pitchFamily="34" charset="0"/>
      <p:regular r:id="rId43"/>
    </p:embeddedFont>
    <p:embeddedFont>
      <p:font typeface="msam10" pitchFamily="34" charset="0"/>
      <p:regular r:id="rId44"/>
    </p:embeddedFont>
    <p:embeddedFont>
      <p:font typeface="Lucida Console" pitchFamily="49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CC"/>
    <a:srgbClr val="FF3300"/>
    <a:srgbClr val="FFABAB"/>
    <a:srgbClr val="FF6D6D"/>
    <a:srgbClr val="C6E6A2"/>
    <a:srgbClr val="AFDC7E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89666" autoAdjust="0"/>
  </p:normalViewPr>
  <p:slideViewPr>
    <p:cSldViewPr snapToGrid="0">
      <p:cViewPr varScale="1">
        <p:scale>
          <a:sx n="70" d="100"/>
          <a:sy n="70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</a:t>
            </a:r>
            <a:r>
              <a:rPr lang="en-US" smtClean="0"/>
              <a:t>QIP != </a:t>
            </a:r>
            <a:r>
              <a:rPr lang="en-US" dirty="0" smtClean="0"/>
              <a:t>Quantum Interactive Proof!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ath.mit.edu/~goeman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orie.cornell.edu/orie/people/faculty/profile2.cfm?netid=dw36&amp;CFID=75485992&amp;CFTOKEN=27192722&amp;jsessionid=c430decaa1474e594d3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27.xml"/><Relationship Id="rId10" Type="http://schemas.openxmlformats.org/officeDocument/2006/relationships/image" Target="../media/image18.png"/><Relationship Id="rId4" Type="http://schemas.openxmlformats.org/officeDocument/2006/relationships/tags" Target="../tags/tag26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2.xml"/><Relationship Id="rId7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.nus.edu.sg/~mattohkc/sdpt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x_cu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097" y="537324"/>
            <a:ext cx="8625525" cy="5684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Quadratic Integer Program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050" dirty="0" smtClean="0"/>
          </a:p>
          <a:p>
            <a:r>
              <a:rPr lang="en-US" sz="2800" dirty="0" smtClean="0"/>
              <a:t>Vector Programs give a natural </a:t>
            </a:r>
            <a:r>
              <a:rPr lang="en-US" sz="2800" b="1" dirty="0" smtClean="0"/>
              <a:t>relaxation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100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Why is this a relaxation?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1405"/>
            <a:ext cx="8229600" cy="922946"/>
          </a:xfrm>
        </p:spPr>
        <p:txBody>
          <a:bodyPr/>
          <a:lstStyle/>
          <a:p>
            <a:r>
              <a:rPr lang="en-US" dirty="0" smtClean="0"/>
              <a:t>QIPs &amp; Vector Programs</a:t>
            </a:r>
            <a:endParaRPr lang="en-US" dirty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931238" y="1012103"/>
            <a:ext cx="5299126" cy="183656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940435" y="3266914"/>
            <a:ext cx="5035647" cy="2251298"/>
          </a:xfrm>
          <a:prstGeom prst="rect">
            <a:avLst/>
          </a:prstGeom>
          <a:noFill/>
          <a:ln/>
          <a:effectLst/>
        </p:spPr>
      </p:pic>
      <p:sp>
        <p:nvSpPr>
          <p:cNvPr id="12" name="TextBox 11"/>
          <p:cNvSpPr txBox="1"/>
          <p:nvPr/>
        </p:nvSpPr>
        <p:spPr>
          <a:xfrm>
            <a:off x="697583" y="1640263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7583" y="4138366"/>
            <a:ext cx="747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(VP)</a:t>
            </a:r>
            <a:endParaRPr lang="en-US" sz="2600" dirty="0"/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256092" y="5552388"/>
            <a:ext cx="8737079" cy="1245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added constraint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-4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16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16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(-1,0,…,0),</a:t>
            </a:r>
            <a:r>
              <a:rPr kumimoji="0" lang="en-US" sz="16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(1,0,…,0)</a:t>
            </a:r>
            <a:r>
              <a:rPr kumimoji="0" lang="en-US" sz="14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 </a:t>
            </a:r>
            <a:r>
              <a:rPr kumimoji="0" lang="en-US" sz="2800" b="0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8</a:t>
            </a:r>
            <a:r>
              <a:rPr kumimoji="0" lang="en-US" sz="28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i, then VP is equivalent to QIP</a:t>
            </a:r>
            <a:endParaRPr kumimoji="0" lang="en-US" sz="2800" b="0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QIP for Max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579"/>
            <a:ext cx="8229600" cy="59305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G=(V,E) be a graph with n vertices.</a:t>
            </a:r>
            <a:br>
              <a:rPr lang="en-US" sz="2800" dirty="0" smtClean="0"/>
            </a:br>
            <a:r>
              <a:rPr lang="en-US" sz="2800" dirty="0" smtClean="0"/>
              <a:t>For U 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 V, let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 = </a:t>
            </a:r>
            <a:r>
              <a:rPr lang="en-US" dirty="0" smtClean="0"/>
              <a:t>{</a:t>
            </a:r>
            <a:r>
              <a:rPr lang="en-US" sz="2800" dirty="0" smtClean="0"/>
              <a:t> {</a:t>
            </a:r>
            <a:r>
              <a:rPr lang="en-US" sz="2800" dirty="0" err="1" smtClean="0"/>
              <a:t>u,v</a:t>
            </a:r>
            <a:r>
              <a:rPr lang="en-US" sz="2800" dirty="0" smtClean="0"/>
              <a:t>} : u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U, </a:t>
            </a:r>
            <a:r>
              <a:rPr lang="en-US" sz="2800" dirty="0" err="1" smtClean="0"/>
              <a:t>v</a:t>
            </a:r>
            <a:r>
              <a:rPr lang="en-US" sz="2800" dirty="0" err="1" smtClean="0">
                <a:latin typeface="Symbol"/>
                <a:sym typeface="Symbol"/>
              </a:rPr>
              <a:t></a:t>
            </a:r>
            <a:r>
              <a:rPr lang="en-US" sz="2800" dirty="0" err="1" smtClean="0"/>
              <a:t>U</a:t>
            </a:r>
            <a:r>
              <a:rPr lang="en-US" sz="2800" dirty="0" smtClean="0"/>
              <a:t> </a:t>
            </a:r>
            <a:r>
              <a:rPr lang="en-US" dirty="0" smtClean="0"/>
              <a:t>}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Find a set U 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 V such that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 is maximized.</a:t>
            </a:r>
          </a:p>
          <a:p>
            <a:endParaRPr lang="en-US" sz="400" dirty="0" smtClean="0"/>
          </a:p>
          <a:p>
            <a:r>
              <a:rPr lang="en-US" sz="2800" dirty="0" smtClean="0"/>
              <a:t>Make a variable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smtClean="0"/>
              <a:t> for each u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V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800" dirty="0" smtClean="0"/>
          </a:p>
          <a:p>
            <a:r>
              <a:rPr lang="en-US" sz="2800" b="1" dirty="0" smtClean="0"/>
              <a:t>Claim:</a:t>
            </a:r>
            <a:r>
              <a:rPr lang="en-US" sz="2800" dirty="0" smtClean="0"/>
              <a:t> Given feasible solution x, let U = { u :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smtClean="0"/>
              <a:t> = -1 }.</a:t>
            </a:r>
            <a:br>
              <a:rPr lang="en-US" sz="2800" dirty="0" smtClean="0"/>
            </a:br>
            <a:r>
              <a:rPr lang="en-US" sz="2800" dirty="0" smtClean="0"/>
              <a:t>Then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 = objective value at x.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/>
              <a:t>Proof:</a:t>
            </a:r>
            <a:r>
              <a:rPr lang="en-US" sz="2800" dirty="0" smtClean="0"/>
              <a:t> Note that</a:t>
            </a:r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	So objective value = |{ {</a:t>
            </a:r>
            <a:r>
              <a:rPr lang="en-US" sz="2800" dirty="0" err="1" smtClean="0"/>
              <a:t>u,w</a:t>
            </a:r>
            <a:r>
              <a:rPr lang="en-US" sz="2800" dirty="0" smtClean="0"/>
              <a:t>} :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err="1" smtClean="0">
                <a:latin typeface="Symbol"/>
                <a:sym typeface="Symbol"/>
              </a:rPr>
              <a:t>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w</a:t>
            </a:r>
            <a:r>
              <a:rPr lang="en-US" sz="2800" dirty="0" smtClean="0"/>
              <a:t> }| =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(U)|.     </a:t>
            </a:r>
            <a:r>
              <a:rPr lang="en-US" sz="2800" dirty="0" smtClean="0">
                <a:latin typeface="msam10"/>
              </a:rPr>
              <a:t>¤</a:t>
            </a:r>
          </a:p>
        </p:txBody>
      </p:sp>
      <p:pic>
        <p:nvPicPr>
          <p:cNvPr id="14" name="Picture 1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68847" y="2883036"/>
            <a:ext cx="3805053" cy="1132975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791092" y="3195683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347690" y="5054587"/>
            <a:ext cx="3429005" cy="79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697"/>
            <a:ext cx="8229600" cy="922946"/>
          </a:xfrm>
        </p:spPr>
        <p:txBody>
          <a:bodyPr/>
          <a:lstStyle/>
          <a:p>
            <a:r>
              <a:rPr lang="en-US" dirty="0" smtClean="0"/>
              <a:t>VP &amp; SDP for Max Cut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668174"/>
            <a:ext cx="8229600" cy="54592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a variable 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u</a:t>
            </a:r>
            <a:r>
              <a:rPr lang="en-US" sz="2800" dirty="0" smtClean="0"/>
              <a:t> for each u 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 V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400" dirty="0" smtClean="0"/>
          </a:p>
          <a:p>
            <a:r>
              <a:rPr lang="en-US" sz="2800" dirty="0" smtClean="0"/>
              <a:t>Vector Program Relaxation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Corresponding </a:t>
            </a:r>
            <a:r>
              <a:rPr lang="en-US" sz="2800" dirty="0" err="1" smtClean="0"/>
              <a:t>Semidefinite</a:t>
            </a:r>
            <a:r>
              <a:rPr lang="en-US" sz="2800" dirty="0" smtClean="0"/>
              <a:t>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4530" y="1555419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06835" y="1271052"/>
            <a:ext cx="3804492" cy="1132808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1734530" y="3280523"/>
            <a:ext cx="747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(VP)</a:t>
            </a:r>
            <a:endParaRPr lang="en-US" sz="2600" dirty="0"/>
          </a:p>
        </p:txBody>
      </p:sp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676623" y="2977300"/>
            <a:ext cx="3864917" cy="153934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685935" y="5060622"/>
            <a:ext cx="3921706" cy="1568682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1715676" y="5382698"/>
            <a:ext cx="917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(SDP)</a:t>
            </a:r>
            <a:endParaRPr lang="en-US" sz="2600" dirty="0"/>
          </a:p>
        </p:txBody>
      </p:sp>
      <p:sp>
        <p:nvSpPr>
          <p:cNvPr id="10" name="Freeform 9"/>
          <p:cNvSpPr/>
          <p:nvPr/>
        </p:nvSpPr>
        <p:spPr>
          <a:xfrm>
            <a:off x="5043340" y="4336330"/>
            <a:ext cx="1630837" cy="249810"/>
          </a:xfrm>
          <a:custGeom>
            <a:avLst/>
            <a:gdLst>
              <a:gd name="connsiteX0" fmla="*/ 1630837 w 1630837"/>
              <a:gd name="connsiteY0" fmla="*/ 141402 h 249810"/>
              <a:gd name="connsiteX1" fmla="*/ 584462 w 1630837"/>
              <a:gd name="connsiteY1" fmla="*/ 226243 h 249810"/>
              <a:gd name="connsiteX2" fmla="*/ 0 w 1630837"/>
              <a:gd name="connsiteY2" fmla="*/ 0 h 24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0837" h="249810">
                <a:moveTo>
                  <a:pt x="1630837" y="141402"/>
                </a:moveTo>
                <a:cubicBezTo>
                  <a:pt x="1243552" y="195606"/>
                  <a:pt x="856268" y="249810"/>
                  <a:pt x="584462" y="226243"/>
                </a:cubicBezTo>
                <a:cubicBezTo>
                  <a:pt x="312656" y="202676"/>
                  <a:pt x="156328" y="10133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4178" y="3921550"/>
            <a:ext cx="1835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used to be d,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but now it’s n,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because n = |V|.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3697"/>
            <a:ext cx="8229600" cy="922946"/>
          </a:xfrm>
        </p:spPr>
        <p:txBody>
          <a:bodyPr/>
          <a:lstStyle/>
          <a:p>
            <a:r>
              <a:rPr lang="en-US" dirty="0" smtClean="0"/>
              <a:t>QIP </a:t>
            </a:r>
            <a:r>
              <a:rPr lang="en-US" dirty="0" err="1" smtClean="0"/>
              <a:t>vs</a:t>
            </a:r>
            <a:r>
              <a:rPr lang="en-US" dirty="0" smtClean="0"/>
              <a:t> SDP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432111"/>
            <a:ext cx="8229600" cy="1039959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800" dirty="0" smtClean="0"/>
              <a:t>How does solving the SDP help us solve the QIP?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The QIP &amp; SDP can be quite </a:t>
            </a:r>
            <a:r>
              <a:rPr lang="en-US" sz="2800" b="1" dirty="0" smtClean="0">
                <a:solidFill>
                  <a:srgbClr val="3333FF"/>
                </a:solidFill>
              </a:rPr>
              <a:t>different</a:t>
            </a:r>
            <a:r>
              <a:rPr lang="en-US" sz="28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5168" y="216811"/>
            <a:ext cx="865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(QIP)</a:t>
            </a:r>
            <a:endParaRPr lang="en-US" sz="2600" dirty="0"/>
          </a:p>
        </p:txBody>
      </p:sp>
      <p:pic>
        <p:nvPicPr>
          <p:cNvPr id="17" name="Picture 1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0660" y="687405"/>
            <a:ext cx="3545732" cy="1055760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192915" y="686363"/>
            <a:ext cx="3621146" cy="1415814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6834427" y="207380"/>
            <a:ext cx="9172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(SDP)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820133" y="1857077"/>
            <a:ext cx="28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Cannot be solved efficiently,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unless P = NP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268" y="2083322"/>
            <a:ext cx="340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Can be solved by Ellipsoid Method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9317" y="3482586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1023" y="4038763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5607" y="395392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1340" y="41518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4183998" y="395392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71487" y="4048187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6333305" y="395392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52319" y="4057614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4904533"/>
            <a:ext cx="8229600" cy="106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the SDP Optimum be better than Max Cut?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spc="-40" dirty="0" smtClean="0"/>
              <a:t>	The SDP optimum is not feasible for QIP – it’s not a cut!</a:t>
            </a:r>
            <a:endParaRPr kumimoji="0" lang="en-US" sz="2800" b="0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9" grpId="0"/>
      <p:bldP spid="20" grpId="0" animBg="1"/>
      <p:bldP spid="21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1"/>
            <a:ext cx="8229600" cy="922946"/>
          </a:xfrm>
        </p:spPr>
        <p:txBody>
          <a:bodyPr/>
          <a:lstStyle/>
          <a:p>
            <a:r>
              <a:rPr lang="en-US" dirty="0" smtClean="0"/>
              <a:t>Our Game Plan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1353" y="641018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41023" y="1159487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5607" y="1074644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1340" y="12726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4472410" y="1074645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35315" y="1168912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6320053" y="1074645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39067" y="1178339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2026750"/>
            <a:ext cx="8229600" cy="4609718"/>
          </a:xfrm>
        </p:spPr>
        <p:txBody>
          <a:bodyPr>
            <a:normAutofit/>
          </a:bodyPr>
          <a:lstStyle/>
          <a:p>
            <a:r>
              <a:rPr lang="en-US" dirty="0" smtClean="0"/>
              <a:t>Solve the SDP</a:t>
            </a:r>
          </a:p>
          <a:p>
            <a:pPr>
              <a:spcBef>
                <a:spcPts val="3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Rounding: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Extract </a:t>
            </a:r>
            <a:r>
              <a:rPr lang="en-US" dirty="0" smtClean="0">
                <a:solidFill>
                  <a:srgbClr val="0070C0"/>
                </a:solidFill>
              </a:rPr>
              <a:t>Our Cut</a:t>
            </a:r>
            <a:r>
              <a:rPr lang="en-US" dirty="0" smtClean="0"/>
              <a:t> from SDP optimum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(This will be a genuine cut, feasible for QIP)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Prove that </a:t>
            </a:r>
            <a:r>
              <a:rPr lang="en-US" dirty="0" smtClean="0">
                <a:solidFill>
                  <a:srgbClr val="0070C0"/>
                </a:solidFill>
              </a:rPr>
              <a:t>Our Cut</a:t>
            </a:r>
            <a:r>
              <a:rPr lang="en-US" dirty="0" smtClean="0"/>
              <a:t> is close to SDP Optimum,</a:t>
            </a:r>
            <a:br>
              <a:rPr lang="en-US" dirty="0" smtClean="0"/>
            </a:br>
            <a:r>
              <a:rPr lang="en-US" dirty="0" smtClean="0"/>
              <a:t>i.e.                                   is as </a:t>
            </a:r>
            <a:r>
              <a:rPr lang="en-US" b="1" dirty="0" smtClean="0"/>
              <a:t>large</a:t>
            </a:r>
            <a:r>
              <a:rPr lang="en-US" dirty="0" smtClean="0"/>
              <a:t> as possible.</a:t>
            </a:r>
          </a:p>
          <a:p>
            <a:pPr>
              <a:spcBef>
                <a:spcPts val="1400"/>
              </a:spcBef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Our Cut</a:t>
            </a:r>
            <a:r>
              <a:rPr lang="en-US" dirty="0" smtClean="0"/>
              <a:t> is close to QIP Optimum,</a:t>
            </a:r>
            <a:br>
              <a:rPr lang="en-US" dirty="0" smtClean="0"/>
            </a:br>
            <a:r>
              <a:rPr lang="en-US" dirty="0" smtClean="0"/>
              <a:t>i.e., 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So </a:t>
            </a:r>
            <a:r>
              <a:rPr lang="en-US" dirty="0" smtClean="0">
                <a:solidFill>
                  <a:srgbClr val="0070C0"/>
                </a:solidFill>
              </a:rPr>
              <a:t>Our Cut </a:t>
            </a:r>
            <a:r>
              <a:rPr lang="en-US" dirty="0" smtClean="0"/>
              <a:t>is within a factor </a:t>
            </a:r>
            <a:r>
              <a:rPr lang="en-US" dirty="0" smtClean="0">
                <a:latin typeface="cmmi10"/>
              </a:rPr>
              <a:t>® </a:t>
            </a:r>
            <a:r>
              <a:rPr lang="en-US" dirty="0" smtClean="0"/>
              <a:t>of the optimum</a:t>
            </a:r>
          </a:p>
        </p:txBody>
      </p:sp>
      <p:sp>
        <p:nvSpPr>
          <p:cNvPr id="31" name="Oval 30"/>
          <p:cNvSpPr/>
          <p:nvPr/>
        </p:nvSpPr>
        <p:spPr>
          <a:xfrm>
            <a:off x="6291773" y="1074645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25631" y="1178339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 rot="5400000">
            <a:off x="4660940" y="353503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17330" y="3949812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02172" y="4402301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98474" y="4308030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1448424" y="4121008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772228" y="5118737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1857070" y="5571226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53372" y="5476955"/>
            <a:ext cx="2514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QIP Opt )</a:t>
            </a:r>
            <a:endParaRPr lang="en-US" sz="2800" dirty="0"/>
          </a:p>
        </p:txBody>
      </p:sp>
      <p:sp>
        <p:nvSpPr>
          <p:cNvPr id="47" name="Rectangle 46"/>
          <p:cNvSpPr/>
          <p:nvPr/>
        </p:nvSpPr>
        <p:spPr>
          <a:xfrm>
            <a:off x="4201045" y="5308787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latin typeface="cmmi10"/>
              </a:rPr>
              <a:t> ®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4610496" y="2028262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endParaRPr lang="en-US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498E-6 C -0.02552 -0.01018 -0.09566 -0.06199 -0.15312 -0.06176 C -0.21076 -0.06153 -0.30538 -0.0118 -0.34531 0.0013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 animBg="1"/>
      <p:bldP spid="31" grpId="1" animBg="1"/>
      <p:bldP spid="32" grpId="0"/>
      <p:bldP spid="33" grpId="0" animBg="1"/>
      <p:bldP spid="34" grpId="0"/>
      <p:bldP spid="37" grpId="0"/>
      <p:bldP spid="38" grpId="0"/>
      <p:bldP spid="44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1"/>
            <a:ext cx="8229600" cy="92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Goemans</a:t>
            </a:r>
            <a:r>
              <a:rPr lang="en-US" dirty="0" smtClean="0"/>
              <a:t>-Williamson Algorithm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820122"/>
            <a:ext cx="8229600" cy="2573527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Theorem:</a:t>
            </a:r>
            <a:r>
              <a:rPr lang="en-US" dirty="0" smtClean="0"/>
              <a:t> </a:t>
            </a:r>
            <a:r>
              <a:rPr lang="en-US" sz="2800" dirty="0" smtClean="0"/>
              <a:t>[</a:t>
            </a:r>
            <a:r>
              <a:rPr lang="en-US" sz="2800" dirty="0" err="1" smtClean="0"/>
              <a:t>Goemans</a:t>
            </a:r>
            <a:r>
              <a:rPr lang="en-US" sz="2800" dirty="0" smtClean="0"/>
              <a:t>, Williamson 1994]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exists an algorithm to extract a cut from the SDP optimum such that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01416" y="2243572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Cut ) </a:t>
            </a:r>
            <a:endParaRPr lang="en-US" sz="32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2790328" y="2780904"/>
            <a:ext cx="2696071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96057" y="2696060"/>
            <a:ext cx="2914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SDP Opt )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2032883" y="2461903"/>
            <a:ext cx="83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624495" y="2461903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cmmi10"/>
              </a:rPr>
              <a:t> </a:t>
            </a:r>
            <a:r>
              <a:rPr lang="en-US" sz="3200" dirty="0" smtClean="0"/>
              <a:t>0.878… </a:t>
            </a:r>
            <a:endParaRPr lang="en-US" sz="3200" dirty="0"/>
          </a:p>
        </p:txBody>
      </p:sp>
      <p:pic>
        <p:nvPicPr>
          <p:cNvPr id="39" name="Picture 38" descr="William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959" y="3684558"/>
            <a:ext cx="1905000" cy="2543175"/>
          </a:xfrm>
          <a:prstGeom prst="rect">
            <a:avLst/>
          </a:prstGeom>
        </p:spPr>
      </p:pic>
      <p:sp>
        <p:nvSpPr>
          <p:cNvPr id="40" name="TextBox 39">
            <a:hlinkClick r:id="rId3"/>
          </p:cNvPr>
          <p:cNvSpPr txBox="1"/>
          <p:nvPr/>
        </p:nvSpPr>
        <p:spPr>
          <a:xfrm>
            <a:off x="1960775" y="6249975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Michel </a:t>
            </a:r>
            <a:r>
              <a:rPr lang="en-US" dirty="0" err="1" smtClean="0">
                <a:hlinkClick r:id="rId3"/>
              </a:rPr>
              <a:t>Goemans</a:t>
            </a:r>
            <a:endParaRPr lang="en-US" dirty="0"/>
          </a:p>
        </p:txBody>
      </p:sp>
      <p:sp>
        <p:nvSpPr>
          <p:cNvPr id="41" name="TextBox 40">
            <a:hlinkClick r:id="rId3"/>
          </p:cNvPr>
          <p:cNvSpPr txBox="1"/>
          <p:nvPr/>
        </p:nvSpPr>
        <p:spPr>
          <a:xfrm>
            <a:off x="5806911" y="6249975"/>
            <a:ext cx="181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David Williamson</a:t>
            </a:r>
            <a:endParaRPr lang="en-US" dirty="0"/>
          </a:p>
        </p:txBody>
      </p:sp>
      <p:pic>
        <p:nvPicPr>
          <p:cNvPr id="42" name="Picture 41" descr="Goeman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679" y="3697530"/>
            <a:ext cx="3814003" cy="2533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551"/>
            <a:ext cx="8229600" cy="92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Goemans</a:t>
            </a:r>
            <a:r>
              <a:rPr lang="en-US" dirty="0" smtClean="0"/>
              <a:t>-Williamson Algorithm</a:t>
            </a:r>
            <a:endParaRPr lang="en-US" dirty="0"/>
          </a:p>
        </p:txBody>
      </p:sp>
      <p:sp>
        <p:nvSpPr>
          <p:cNvPr id="13" name="Content Placeholder 25"/>
          <p:cNvSpPr txBox="1">
            <a:spLocks/>
          </p:cNvSpPr>
          <p:nvPr/>
        </p:nvSpPr>
        <p:spPr>
          <a:xfrm>
            <a:off x="457200" y="3450200"/>
            <a:ext cx="8229600" cy="293174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Astonishingly,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this seems to be optimal: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baseline="0" dirty="0" smtClean="0"/>
              <a:t>Theorem:</a:t>
            </a:r>
            <a:r>
              <a:rPr lang="en-US" sz="3200" baseline="0" dirty="0" smtClean="0"/>
              <a:t> </a:t>
            </a:r>
            <a:r>
              <a:rPr lang="en-US" sz="2800" baseline="0" dirty="0" smtClean="0"/>
              <a:t>[</a:t>
            </a:r>
            <a:r>
              <a:rPr lang="en-US" sz="2800" baseline="0" dirty="0" err="1" smtClean="0"/>
              <a:t>Khot</a:t>
            </a:r>
            <a:r>
              <a:rPr lang="en-US" sz="2800" baseline="0" dirty="0" smtClean="0"/>
              <a:t>,</a:t>
            </a:r>
            <a:r>
              <a:rPr lang="en-US" sz="2800" dirty="0" smtClean="0"/>
              <a:t> Kindler, </a:t>
            </a:r>
            <a:r>
              <a:rPr lang="en-US" sz="2800" dirty="0" err="1" smtClean="0"/>
              <a:t>Mossel</a:t>
            </a:r>
            <a:r>
              <a:rPr lang="en-US" sz="2800" dirty="0" smtClean="0"/>
              <a:t>, O’Donnell 2005]</a:t>
            </a:r>
            <a:br>
              <a:rPr lang="en-US" sz="2800" dirty="0" smtClean="0"/>
            </a:br>
            <a:r>
              <a:rPr lang="en-US" sz="2800" dirty="0" smtClean="0"/>
              <a:t>No efficient algorithm can approximate Max Cut with factor better than 0.878…, assuming a certain conjecture in complexity theory. 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(Similar to P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Symbol"/>
                <a:sym typeface="Symbol"/>
              </a:rPr>
              <a:t>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NP)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5"/>
          <p:cNvSpPr txBox="1">
            <a:spLocks/>
          </p:cNvSpPr>
          <p:nvPr/>
        </p:nvSpPr>
        <p:spPr>
          <a:xfrm>
            <a:off x="457200" y="820122"/>
            <a:ext cx="8229600" cy="257352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Goemans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Williamson 1994]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exists an algorithm to extract a cut from the SDP optimum such that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1416" y="2243572"/>
            <a:ext cx="2208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Cut ) 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90328" y="2780904"/>
            <a:ext cx="2696071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6057" y="2696060"/>
            <a:ext cx="2914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Value( SDP Opt )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2032883" y="2461903"/>
            <a:ext cx="838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=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624495" y="2461903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>
                <a:latin typeface="cmmi10"/>
              </a:rPr>
              <a:t> </a:t>
            </a:r>
            <a:r>
              <a:rPr lang="en-US" sz="3200" dirty="0" smtClean="0"/>
              <a:t>0.878…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113"/>
            <a:ext cx="8229600" cy="922946"/>
          </a:xfrm>
        </p:spPr>
        <p:txBody>
          <a:bodyPr>
            <a:normAutofit fontScale="90000"/>
          </a:bodyPr>
          <a:lstStyle/>
          <a:p>
            <a:pPr>
              <a:tabLst>
                <a:tab pos="5033963" algn="l"/>
              </a:tabLst>
            </a:pPr>
            <a:r>
              <a:rPr lang="en-US" dirty="0" smtClean="0"/>
              <a:t>The </a:t>
            </a:r>
            <a:r>
              <a:rPr lang="en-US" dirty="0" err="1" smtClean="0"/>
              <a:t>Goemans</a:t>
            </a:r>
            <a:r>
              <a:rPr lang="en-US" dirty="0" smtClean="0"/>
              <a:t>-Williamson Algorithm</a:t>
            </a:r>
            <a:endParaRPr lang="en-US" dirty="0"/>
          </a:p>
        </p:txBody>
      </p:sp>
      <p:sp>
        <p:nvSpPr>
          <p:cNvPr id="13" name="Content Placeholder 25"/>
          <p:cNvSpPr txBox="1">
            <a:spLocks/>
          </p:cNvSpPr>
          <p:nvPr/>
        </p:nvSpPr>
        <p:spPr>
          <a:xfrm>
            <a:off x="457200" y="546751"/>
            <a:ext cx="8229600" cy="330881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the Max Cut Vector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 smtClean="0"/>
          </a:p>
          <a:p>
            <a:pPr marL="342900" lvl="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200" dirty="0" smtClean="0"/>
              <a:t>Pick a </a:t>
            </a:r>
            <a:r>
              <a:rPr lang="en-US" sz="3200" b="1" i="1" dirty="0" smtClean="0"/>
              <a:t>random</a:t>
            </a:r>
            <a:r>
              <a:rPr lang="en-US" sz="3200" dirty="0" smtClean="0"/>
              <a:t> </a:t>
            </a:r>
            <a:r>
              <a:rPr lang="en-US" sz="3200" dirty="0" err="1" smtClean="0"/>
              <a:t>hyperplane</a:t>
            </a:r>
            <a:r>
              <a:rPr lang="en-US" sz="3200" dirty="0" smtClean="0"/>
              <a:t> through origin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H = { x : 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a</a:t>
            </a:r>
            <a:r>
              <a:rPr lang="en-US" sz="3200" baseline="300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= 0 }	       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(i.e., a is a </a:t>
            </a:r>
            <a:r>
              <a:rPr lang="en-US" sz="3000" b="1" dirty="0" smtClean="0">
                <a:solidFill>
                  <a:schemeClr val="bg1">
                    <a:lumMod val="65000"/>
                  </a:schemeClr>
                </a:solidFill>
              </a:rPr>
              <a:t>random</a:t>
            </a:r>
            <a:r>
              <a:rPr lang="en-US" sz="3000" dirty="0" smtClean="0">
                <a:solidFill>
                  <a:schemeClr val="bg1">
                    <a:lumMod val="65000"/>
                  </a:schemeClr>
                </a:solidFill>
              </a:rPr>
              <a:t> vector)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Return </a:t>
            </a:r>
            <a:r>
              <a:rPr lang="en-US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= { u : </a:t>
            </a:r>
            <a:r>
              <a:rPr lang="en-US" sz="3200" dirty="0" err="1" smtClean="0">
                <a:solidFill>
                  <a:srgbClr val="0070C0"/>
                </a:solidFill>
                <a:latin typeface="Calibri"/>
              </a:rPr>
              <a:t>a</a:t>
            </a:r>
            <a:r>
              <a:rPr lang="en-US" sz="3200" baseline="30000" dirty="0" err="1" smtClean="0">
                <a:solidFill>
                  <a:srgbClr val="0070C0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v</a:t>
            </a:r>
            <a:r>
              <a:rPr lang="en-US" sz="3200" baseline="-25000" dirty="0" smtClean="0">
                <a:solidFill>
                  <a:srgbClr val="0070C0"/>
                </a:solidFill>
                <a:latin typeface="Calibri"/>
              </a:rPr>
              <a:t>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0 }</a:t>
            </a:r>
          </a:p>
        </p:txBody>
      </p:sp>
      <p:pic>
        <p:nvPicPr>
          <p:cNvPr id="10" name="Picture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774319" y="998870"/>
            <a:ext cx="3669526" cy="1461520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828795" y="1395155"/>
            <a:ext cx="7473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(VP)</a:t>
            </a:r>
            <a:endParaRPr lang="en-US" sz="2600" dirty="0"/>
          </a:p>
        </p:txBody>
      </p:sp>
      <p:sp>
        <p:nvSpPr>
          <p:cNvPr id="12" name="Oval 11"/>
          <p:cNvSpPr/>
          <p:nvPr/>
        </p:nvSpPr>
        <p:spPr>
          <a:xfrm>
            <a:off x="1432874" y="3921551"/>
            <a:ext cx="2752627" cy="2752627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35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771480" y="5260157"/>
            <a:ext cx="75415" cy="75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4" idx="1"/>
          </p:cNvCxnSpPr>
          <p:nvPr/>
        </p:nvCxnSpPr>
        <p:spPr>
          <a:xfrm rot="16200000" flipV="1">
            <a:off x="1852368" y="4341045"/>
            <a:ext cx="1104552" cy="7557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7"/>
          </p:cNvCxnSpPr>
          <p:nvPr/>
        </p:nvCxnSpPr>
        <p:spPr>
          <a:xfrm rot="5400000" flipH="1" flipV="1">
            <a:off x="2491773" y="4397605"/>
            <a:ext cx="1217674" cy="52951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4"/>
          </p:cNvCxnSpPr>
          <p:nvPr/>
        </p:nvCxnSpPr>
        <p:spPr>
          <a:xfrm rot="5400000">
            <a:off x="1852369" y="5425127"/>
            <a:ext cx="1046375" cy="86726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5"/>
          </p:cNvCxnSpPr>
          <p:nvPr/>
        </p:nvCxnSpPr>
        <p:spPr>
          <a:xfrm rot="16200000" flipH="1">
            <a:off x="2571901" y="5588478"/>
            <a:ext cx="1170540" cy="64264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1"/>
          </p:cNvCxnSpPr>
          <p:nvPr/>
        </p:nvCxnSpPr>
        <p:spPr>
          <a:xfrm rot="16200000" flipH="1">
            <a:off x="3126603" y="4927122"/>
            <a:ext cx="601698" cy="128985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</p:cNvCxnSpPr>
          <p:nvPr/>
        </p:nvCxnSpPr>
        <p:spPr>
          <a:xfrm rot="10800000">
            <a:off x="1725106" y="4440027"/>
            <a:ext cx="1046374" cy="8578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1595" y="5124332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333303" y="408324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v</a:t>
            </a:r>
            <a:r>
              <a:rPr lang="en-US" sz="2400" baseline="-25000" dirty="0" smtClean="0">
                <a:latin typeface="Calibri"/>
              </a:rPr>
              <a:t>u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0834" y="3708596"/>
            <a:ext cx="47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w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1788" y="3657600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x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66488" y="5689600"/>
            <a:ext cx="41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y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69588" y="6381750"/>
            <a:ext cx="40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z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8888" y="6229350"/>
            <a:ext cx="39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t</a:t>
            </a:r>
            <a:endParaRPr lang="en-US" sz="2400" baseline="-25000" dirty="0"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253765" y="4807672"/>
            <a:ext cx="3073138" cy="9992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837415" y="3632463"/>
            <a:ext cx="3897983" cy="1985912"/>
          </a:xfrm>
          <a:custGeom>
            <a:avLst/>
            <a:gdLst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6" fmla="*/ 367645 w 4073950"/>
              <a:gd name="connsiteY6" fmla="*/ 472910 h 2132028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463484 w 4084948"/>
              <a:gd name="connsiteY5" fmla="*/ 501191 h 2100605"/>
              <a:gd name="connsiteX6" fmla="*/ 312656 w 4084948"/>
              <a:gd name="connsiteY6" fmla="*/ 661446 h 2100605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312656 w 4084948"/>
              <a:gd name="connsiteY5" fmla="*/ 661446 h 2100605"/>
              <a:gd name="connsiteX0" fmla="*/ 406923 w 4066094"/>
              <a:gd name="connsiteY0" fmla="*/ 821702 h 2073896"/>
              <a:gd name="connsiteX1" fmla="*/ 529472 w 4066094"/>
              <a:gd name="connsiteY1" fmla="*/ 2018906 h 2073896"/>
              <a:gd name="connsiteX2" fmla="*/ 3583756 w 4066094"/>
              <a:gd name="connsiteY2" fmla="*/ 1151640 h 2073896"/>
              <a:gd name="connsiteX3" fmla="*/ 3423500 w 4066094"/>
              <a:gd name="connsiteY3" fmla="*/ 171253 h 2073896"/>
              <a:gd name="connsiteX4" fmla="*/ 1311896 w 4066094"/>
              <a:gd name="connsiteY4" fmla="*/ 124119 h 2073896"/>
              <a:gd name="connsiteX5" fmla="*/ 406923 w 4066094"/>
              <a:gd name="connsiteY5" fmla="*/ 821702 h 2073896"/>
              <a:gd name="connsiteX0" fmla="*/ 406923 w 4066094"/>
              <a:gd name="connsiteY0" fmla="*/ 813847 h 2066041"/>
              <a:gd name="connsiteX1" fmla="*/ 529472 w 4066094"/>
              <a:gd name="connsiteY1" fmla="*/ 2011051 h 2066041"/>
              <a:gd name="connsiteX2" fmla="*/ 3583756 w 4066094"/>
              <a:gd name="connsiteY2" fmla="*/ 1143785 h 2066041"/>
              <a:gd name="connsiteX3" fmla="*/ 3423500 w 4066094"/>
              <a:gd name="connsiteY3" fmla="*/ 163398 h 2066041"/>
              <a:gd name="connsiteX4" fmla="*/ 1321323 w 4066094"/>
              <a:gd name="connsiteY4" fmla="*/ 163398 h 2066041"/>
              <a:gd name="connsiteX5" fmla="*/ 406923 w 4066094"/>
              <a:gd name="connsiteY5" fmla="*/ 813847 h 2066041"/>
              <a:gd name="connsiteX0" fmla="*/ 406923 w 4039385"/>
              <a:gd name="connsiteY0" fmla="*/ 776140 h 2028334"/>
              <a:gd name="connsiteX1" fmla="*/ 529472 w 4039385"/>
              <a:gd name="connsiteY1" fmla="*/ 1973344 h 2028334"/>
              <a:gd name="connsiteX2" fmla="*/ 3583756 w 4039385"/>
              <a:gd name="connsiteY2" fmla="*/ 1106078 h 2028334"/>
              <a:gd name="connsiteX3" fmla="*/ 3263245 w 4039385"/>
              <a:gd name="connsiteY3" fmla="*/ 163398 h 2028334"/>
              <a:gd name="connsiteX4" fmla="*/ 1321323 w 4039385"/>
              <a:gd name="connsiteY4" fmla="*/ 125691 h 2028334"/>
              <a:gd name="connsiteX5" fmla="*/ 406923 w 4039385"/>
              <a:gd name="connsiteY5" fmla="*/ 776140 h 2028334"/>
              <a:gd name="connsiteX0" fmla="*/ 406923 w 4039385"/>
              <a:gd name="connsiteY0" fmla="*/ 769855 h 2022049"/>
              <a:gd name="connsiteX1" fmla="*/ 529472 w 4039385"/>
              <a:gd name="connsiteY1" fmla="*/ 1967059 h 2022049"/>
              <a:gd name="connsiteX2" fmla="*/ 3583756 w 4039385"/>
              <a:gd name="connsiteY2" fmla="*/ 1099793 h 2022049"/>
              <a:gd name="connsiteX3" fmla="*/ 3263245 w 4039385"/>
              <a:gd name="connsiteY3" fmla="*/ 157113 h 2022049"/>
              <a:gd name="connsiteX4" fmla="*/ 1321323 w 4039385"/>
              <a:gd name="connsiteY4" fmla="*/ 157113 h 2022049"/>
              <a:gd name="connsiteX5" fmla="*/ 406923 w 4039385"/>
              <a:gd name="connsiteY5" fmla="*/ 769855 h 2022049"/>
              <a:gd name="connsiteX0" fmla="*/ 454057 w 4029958"/>
              <a:gd name="connsiteY0" fmla="*/ 798136 h 2017335"/>
              <a:gd name="connsiteX1" fmla="*/ 520045 w 4029958"/>
              <a:gd name="connsiteY1" fmla="*/ 1967059 h 2017335"/>
              <a:gd name="connsiteX2" fmla="*/ 3574329 w 4029958"/>
              <a:gd name="connsiteY2" fmla="*/ 1099793 h 2017335"/>
              <a:gd name="connsiteX3" fmla="*/ 3253818 w 4029958"/>
              <a:gd name="connsiteY3" fmla="*/ 157113 h 2017335"/>
              <a:gd name="connsiteX4" fmla="*/ 1311896 w 4029958"/>
              <a:gd name="connsiteY4" fmla="*/ 157113 h 2017335"/>
              <a:gd name="connsiteX5" fmla="*/ 454057 w 4029958"/>
              <a:gd name="connsiteY5" fmla="*/ 798136 h 2017335"/>
              <a:gd name="connsiteX0" fmla="*/ 340936 w 3897983"/>
              <a:gd name="connsiteY0" fmla="*/ 798136 h 2036188"/>
              <a:gd name="connsiteX1" fmla="*/ 520045 w 3897983"/>
              <a:gd name="connsiteY1" fmla="*/ 1985912 h 2036188"/>
              <a:gd name="connsiteX2" fmla="*/ 3461208 w 3897983"/>
              <a:gd name="connsiteY2" fmla="*/ 1099793 h 2036188"/>
              <a:gd name="connsiteX3" fmla="*/ 3140697 w 3897983"/>
              <a:gd name="connsiteY3" fmla="*/ 157113 h 2036188"/>
              <a:gd name="connsiteX4" fmla="*/ 1198775 w 3897983"/>
              <a:gd name="connsiteY4" fmla="*/ 157113 h 2036188"/>
              <a:gd name="connsiteX5" fmla="*/ 340936 w 3897983"/>
              <a:gd name="connsiteY5" fmla="*/ 798136 h 2036188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7983" h="1985912">
                <a:moveTo>
                  <a:pt x="340936" y="798136"/>
                </a:moveTo>
                <a:cubicBezTo>
                  <a:pt x="227814" y="1102936"/>
                  <a:pt x="0" y="1935636"/>
                  <a:pt x="520045" y="1985912"/>
                </a:cubicBezTo>
                <a:cubicBezTo>
                  <a:pt x="1068370" y="1960773"/>
                  <a:pt x="2949019" y="1357459"/>
                  <a:pt x="3461208" y="1099793"/>
                </a:cubicBezTo>
                <a:cubicBezTo>
                  <a:pt x="3897983" y="794993"/>
                  <a:pt x="3517769" y="314226"/>
                  <a:pt x="3140697" y="157113"/>
                </a:cubicBezTo>
                <a:cubicBezTo>
                  <a:pt x="2763625" y="0"/>
                  <a:pt x="1665402" y="50276"/>
                  <a:pt x="1198775" y="157113"/>
                </a:cubicBezTo>
                <a:cubicBezTo>
                  <a:pt x="732148" y="263950"/>
                  <a:pt x="454058" y="493336"/>
                  <a:pt x="340936" y="798136"/>
                </a:cubicBezTo>
                <a:close/>
              </a:path>
            </a:pathLst>
          </a:cu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07670" y="3846135"/>
            <a:ext cx="2059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 = { u, w, x }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1617" y="4798244"/>
            <a:ext cx="22513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In other words,</a:t>
            </a:r>
            <a:endParaRPr lang="en-US" sz="2600" dirty="0"/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42645" y="5233694"/>
            <a:ext cx="3093379" cy="9314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 animBg="1"/>
      <p:bldP spid="5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113"/>
            <a:ext cx="8229600" cy="922946"/>
          </a:xfrm>
        </p:spPr>
        <p:txBody>
          <a:bodyPr>
            <a:normAutofit/>
          </a:bodyPr>
          <a:lstStyle/>
          <a:p>
            <a:pPr>
              <a:tabLst>
                <a:tab pos="5033963" algn="l"/>
              </a:tabLst>
            </a:pPr>
            <a:r>
              <a:rPr lang="en-US" dirty="0" smtClean="0"/>
              <a:t>Analysis of Algorithm</a:t>
            </a:r>
            <a:endParaRPr lang="en-US" dirty="0"/>
          </a:p>
        </p:txBody>
      </p:sp>
      <p:sp>
        <p:nvSpPr>
          <p:cNvPr id="13" name="Content Placeholder 25"/>
          <p:cNvSpPr txBox="1">
            <a:spLocks/>
          </p:cNvSpPr>
          <p:nvPr/>
        </p:nvSpPr>
        <p:spPr>
          <a:xfrm>
            <a:off x="457200" y="1894780"/>
            <a:ext cx="8229600" cy="3968691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</a:rPr>
              <a:t>Our Cut</a:t>
            </a:r>
            <a:r>
              <a:rPr lang="en-US" sz="3200" dirty="0" smtClean="0"/>
              <a:t> is </a:t>
            </a:r>
            <a:r>
              <a:rPr lang="en-US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= { u : </a:t>
            </a:r>
            <a:r>
              <a:rPr lang="en-US" sz="3200" dirty="0" err="1" smtClean="0">
                <a:solidFill>
                  <a:srgbClr val="0070C0"/>
                </a:solidFill>
                <a:latin typeface="Calibri"/>
              </a:rPr>
              <a:t>a</a:t>
            </a:r>
            <a:r>
              <a:rPr lang="en-US" sz="3200" baseline="30000" dirty="0" err="1" smtClean="0">
                <a:solidFill>
                  <a:srgbClr val="0070C0"/>
                </a:solidFill>
                <a:latin typeface="Calibri"/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alibri"/>
              </a:rPr>
              <a:t>v</a:t>
            </a:r>
            <a:r>
              <a:rPr lang="en-US" sz="3200" baseline="-25000" dirty="0" smtClean="0">
                <a:solidFill>
                  <a:srgbClr val="0070C0"/>
                </a:solidFill>
                <a:latin typeface="Calibri"/>
              </a:rPr>
              <a:t>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cmsy10"/>
              </a:rPr>
              <a:t>¸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0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Need to prove </a:t>
            </a:r>
            <a:r>
              <a:rPr lang="en-US" sz="3200" dirty="0" smtClean="0">
                <a:latin typeface="cmmi10"/>
              </a:rPr>
              <a:t>     </a:t>
            </a:r>
            <a:r>
              <a:rPr lang="en-US" sz="3200" dirty="0" smtClean="0"/>
              <a:t>                           is large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But a is a random vector, so U is a random set</a:t>
            </a:r>
            <a:br>
              <a:rPr lang="en-US" sz="3200" dirty="0" smtClean="0"/>
            </a:br>
            <a:r>
              <a:rPr lang="en-US" sz="3200" dirty="0" smtClean="0">
                <a:latin typeface="cmsy10"/>
              </a:rPr>
              <a:t>)</a:t>
            </a:r>
            <a:r>
              <a:rPr lang="en-US" sz="3200" dirty="0" smtClean="0"/>
              <a:t>  Need to do a probabilistic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Focus on a particular edge {</a:t>
            </a:r>
            <a:r>
              <a:rPr lang="en-US" sz="3200" dirty="0" err="1" smtClean="0"/>
              <a:t>u,w</a:t>
            </a:r>
            <a:r>
              <a:rPr lang="en-US" sz="3200" dirty="0" smtClean="0"/>
              <a:t>}:</a:t>
            </a:r>
            <a:br>
              <a:rPr lang="en-US" sz="3200" dirty="0" smtClean="0"/>
            </a:br>
            <a:r>
              <a:rPr lang="en-US" sz="3200" dirty="0" smtClean="0"/>
              <a:t>What is the probability it is cut by </a:t>
            </a:r>
            <a:r>
              <a:rPr lang="en-US" sz="3200" dirty="0" smtClean="0">
                <a:solidFill>
                  <a:srgbClr val="0070C0"/>
                </a:solidFill>
              </a:rPr>
              <a:t>Our Cut</a:t>
            </a:r>
            <a:r>
              <a:rPr lang="en-US" sz="3200" dirty="0" smtClean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  <a:endParaRPr lang="en-US" sz="3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31353" y="509040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41023" y="1008655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5607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1340" y="1121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33" name="Oval 32"/>
          <p:cNvSpPr/>
          <p:nvPr/>
        </p:nvSpPr>
        <p:spPr>
          <a:xfrm>
            <a:off x="6221697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84602" y="1018079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37" name="Oval 36"/>
          <p:cNvSpPr/>
          <p:nvPr/>
        </p:nvSpPr>
        <p:spPr>
          <a:xfrm>
            <a:off x="8069340" y="923812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88354" y="1027506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39" name="Oval 38"/>
          <p:cNvSpPr/>
          <p:nvPr/>
        </p:nvSpPr>
        <p:spPr>
          <a:xfrm>
            <a:off x="4883081" y="923812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374918" y="1027506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6391373" y="164962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59783" y="183972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3846129" y="2318974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930971" y="2771463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27273" y="2677192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56" name="Rectangle 55"/>
          <p:cNvSpPr/>
          <p:nvPr/>
        </p:nvSpPr>
        <p:spPr>
          <a:xfrm>
            <a:off x="3277223" y="2490170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301261" y="5169224"/>
            <a:ext cx="5193776" cy="7321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8" grpId="0" animBg="1"/>
      <p:bldP spid="50" grpId="0"/>
      <p:bldP spid="51" grpId="0"/>
      <p:bldP spid="55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5740923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Proof: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spc="-40" dirty="0" smtClean="0"/>
              <a:t>Since direction of red line is uniformly distributed,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spc="-40" dirty="0" smtClean="0"/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88262" y="970966"/>
            <a:ext cx="5003192" cy="1370763"/>
          </a:xfrm>
          <a:prstGeom prst="rect">
            <a:avLst/>
          </a:prstGeom>
          <a:noFill/>
          <a:ln/>
          <a:effectLst/>
        </p:spPr>
      </p:pic>
      <p:sp>
        <p:nvSpPr>
          <p:cNvPr id="66" name="Right Brace 65"/>
          <p:cNvSpPr/>
          <p:nvPr/>
        </p:nvSpPr>
        <p:spPr>
          <a:xfrm rot="5400000">
            <a:off x="4503655" y="681089"/>
            <a:ext cx="259235" cy="3365369"/>
          </a:xfrm>
          <a:prstGeom prst="rightBrace">
            <a:avLst>
              <a:gd name="adj1" fmla="val 67708"/>
              <a:gd name="adj2" fmla="val 50000"/>
            </a:avLst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639496" y="2394407"/>
            <a:ext cx="399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line</a:t>
            </a:r>
            <a:r>
              <a:rPr lang="en-US" sz="2400" dirty="0" smtClean="0">
                <a:solidFill>
                  <a:srgbClr val="00B050"/>
                </a:solidFill>
              </a:rPr>
              <a:t> lies between v</a:t>
            </a:r>
            <a:r>
              <a:rPr lang="en-US" sz="2400" baseline="-25000" dirty="0" smtClean="0">
                <a:solidFill>
                  <a:srgbClr val="00B050"/>
                </a:solidFill>
              </a:rPr>
              <a:t>u</a:t>
            </a:r>
            <a:r>
              <a:rPr lang="en-US" sz="2400" dirty="0" smtClean="0">
                <a:solidFill>
                  <a:srgbClr val="00B050"/>
                </a:solidFill>
              </a:rPr>
              <a:t> and </a:t>
            </a:r>
            <a:r>
              <a:rPr lang="en-US" sz="2400" dirty="0" err="1" smtClean="0">
                <a:solidFill>
                  <a:srgbClr val="00B05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w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559140" y="3205115"/>
            <a:ext cx="5831119" cy="701647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>
            <a:off x="3195686" y="3902697"/>
            <a:ext cx="2752627" cy="2752627"/>
          </a:xfrm>
          <a:prstGeom prst="ellipse">
            <a:avLst/>
          </a:prstGeom>
          <a:gradFill flip="none" rotWithShape="1">
            <a:gsLst>
              <a:gs pos="0">
                <a:srgbClr val="FFFFCC">
                  <a:shade val="30000"/>
                  <a:satMod val="115000"/>
                </a:srgbClr>
              </a:gs>
              <a:gs pos="50000">
                <a:srgbClr val="FFFFCC">
                  <a:shade val="67500"/>
                  <a:satMod val="115000"/>
                </a:srgbClr>
              </a:gs>
              <a:gs pos="100000">
                <a:srgbClr val="FFFFCC">
                  <a:shade val="100000"/>
                  <a:satMod val="115000"/>
                </a:srgbClr>
              </a:gs>
            </a:gsLst>
            <a:lin ang="135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534292" y="5241303"/>
            <a:ext cx="75415" cy="7541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3324115" y="4745230"/>
            <a:ext cx="2514622" cy="10935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346515" y="4693115"/>
            <a:ext cx="2488677" cy="116093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54600" y="363874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</a:rPr>
              <a:t>v</a:t>
            </a:r>
            <a:r>
              <a:rPr lang="en-US" sz="2400" baseline="-25000" dirty="0" smtClean="0">
                <a:latin typeface="Calibri"/>
              </a:rPr>
              <a:t>u</a:t>
            </a:r>
            <a:endParaRPr lang="en-US" sz="2400" baseline="-25000" dirty="0"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29300" y="5708454"/>
            <a:ext cx="47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/>
              </a:rPr>
              <a:t>v</a:t>
            </a:r>
            <a:r>
              <a:rPr lang="en-US" sz="2400" baseline="-25000" dirty="0" err="1" smtClean="0">
                <a:latin typeface="Calibri"/>
              </a:rPr>
              <a:t>w</a:t>
            </a:r>
            <a:endParaRPr lang="en-US" sz="2400" baseline="-25000" dirty="0">
              <a:latin typeface="Calibri"/>
            </a:endParaRPr>
          </a:p>
        </p:txBody>
      </p:sp>
      <p:cxnSp>
        <p:nvCxnSpPr>
          <p:cNvPr id="31" name="Straight Arrow Connector 30"/>
          <p:cNvCxnSpPr>
            <a:stCxn id="24" idx="0"/>
          </p:cNvCxnSpPr>
          <p:nvPr/>
        </p:nvCxnSpPr>
        <p:spPr>
          <a:xfrm rot="16200000" flipV="1">
            <a:off x="4435312" y="5104615"/>
            <a:ext cx="207389" cy="659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36330" y="473225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956841">
            <a:off x="4364610" y="5076632"/>
            <a:ext cx="526778" cy="530540"/>
          </a:xfrm>
          <a:prstGeom prst="arc">
            <a:avLst>
              <a:gd name="adj1" fmla="val 16017502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016577" y="4788818"/>
            <a:ext cx="3073138" cy="9992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08477" y="4824836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mi10"/>
              </a:rPr>
              <a:t>µ</a:t>
            </a:r>
            <a:endParaRPr lang="en-US" sz="2000" dirty="0">
              <a:latin typeface="cmmi10"/>
            </a:endParaRPr>
          </a:p>
        </p:txBody>
      </p:sp>
      <p:sp>
        <p:nvSpPr>
          <p:cNvPr id="36" name="Arc 35"/>
          <p:cNvSpPr/>
          <p:nvPr/>
        </p:nvSpPr>
        <p:spPr>
          <a:xfrm rot="11808530">
            <a:off x="4289196" y="4963511"/>
            <a:ext cx="526778" cy="530540"/>
          </a:xfrm>
          <a:prstGeom prst="arc">
            <a:avLst>
              <a:gd name="adj1" fmla="val 16017502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61726" y="537159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mi10"/>
              </a:rPr>
              <a:t>µ</a:t>
            </a:r>
            <a:endParaRPr lang="en-US" sz="2000" dirty="0">
              <a:latin typeface="cmmi1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23" grpId="0" animBg="1"/>
      <p:bldP spid="24" grpId="0" animBg="1"/>
      <p:bldP spid="27" grpId="0"/>
      <p:bldP spid="29" grpId="0"/>
      <p:bldP spid="32" grpId="0"/>
      <p:bldP spid="33" grpId="0" animBg="1"/>
      <p:bldP spid="35" grpId="0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922946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077"/>
            <a:ext cx="8411497" cy="4525963"/>
          </a:xfrm>
        </p:spPr>
        <p:txBody>
          <a:bodyPr/>
          <a:lstStyle/>
          <a:p>
            <a:r>
              <a:rPr lang="en-US" dirty="0" err="1" smtClean="0"/>
              <a:t>Semidefinite</a:t>
            </a:r>
            <a:r>
              <a:rPr lang="en-US" dirty="0" smtClean="0"/>
              <a:t> Programs (SDP)</a:t>
            </a:r>
          </a:p>
          <a:p>
            <a:r>
              <a:rPr lang="en-US" dirty="0" smtClean="0"/>
              <a:t>Vector Programs (VP)</a:t>
            </a:r>
          </a:p>
          <a:p>
            <a:r>
              <a:rPr lang="en-US" dirty="0" smtClean="0"/>
              <a:t>Quadratic Integer Programs (QIP)</a:t>
            </a:r>
          </a:p>
          <a:p>
            <a:r>
              <a:rPr lang="en-US" dirty="0" smtClean="0"/>
              <a:t>QIP &amp; SDP for Max Cut</a:t>
            </a:r>
          </a:p>
          <a:p>
            <a:r>
              <a:rPr lang="en-US" dirty="0" smtClean="0"/>
              <a:t>Finding a cut from the SDP solution</a:t>
            </a:r>
          </a:p>
          <a:p>
            <a:r>
              <a:rPr lang="en-US" dirty="0" smtClean="0"/>
              <a:t>Analyzing the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46678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Proof: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spc="-40" dirty="0" smtClean="0"/>
              <a:t>Since direction of red line is uniformly distributed,</a:t>
            </a:r>
          </a:p>
          <a:p>
            <a:pPr marL="342900" lvl="0" indent="-342900">
              <a:spcBef>
                <a:spcPts val="600"/>
              </a:spcBef>
            </a:pPr>
            <a:endParaRPr lang="en-US" sz="4000" b="1" dirty="0" smtClean="0"/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So 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500" b="1" dirty="0" smtClean="0"/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/>
              <a:t>Recall: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Calibri"/>
              </a:rPr>
              <a:t>v</a:t>
            </a:r>
            <a:r>
              <a:rPr lang="en-US" sz="3200" baseline="-25000" dirty="0" err="1" smtClean="0">
                <a:latin typeface="Calibri"/>
              </a:rPr>
              <a:t>u</a:t>
            </a:r>
            <a:r>
              <a:rPr lang="en-US" sz="3200" baseline="30000" dirty="0" err="1" smtClean="0">
                <a:latin typeface="Calibri"/>
              </a:rPr>
              <a:t>T</a:t>
            </a:r>
            <a:r>
              <a:rPr lang="en-US" sz="1400" dirty="0" smtClean="0"/>
              <a:t> </a:t>
            </a:r>
            <a:r>
              <a:rPr lang="en-US" sz="3200" dirty="0" err="1" smtClean="0">
                <a:latin typeface="Calibri"/>
              </a:rPr>
              <a:t>v</a:t>
            </a:r>
            <a:r>
              <a:rPr lang="en-US" sz="3200" baseline="-25000" dirty="0" err="1" smtClean="0">
                <a:latin typeface="Calibri"/>
              </a:rPr>
              <a:t>w</a:t>
            </a:r>
            <a:r>
              <a:rPr lang="en-US" sz="3200" dirty="0" smtClean="0"/>
              <a:t> = 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err="1" smtClean="0">
                <a:latin typeface="Calibri"/>
              </a:rPr>
              <a:t>v</a:t>
            </a:r>
            <a:r>
              <a:rPr lang="en-US" sz="3200" baseline="-25000" dirty="0" err="1" smtClean="0">
                <a:latin typeface="Calibri"/>
              </a:rPr>
              <a:t>u</a:t>
            </a:r>
            <a:r>
              <a:rPr lang="en-US" sz="3200" dirty="0" err="1" smtClean="0">
                <a:latin typeface="cmsy10"/>
              </a:rPr>
              <a:t>k¢k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w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900" dirty="0" smtClean="0">
                <a:latin typeface="cmsy10"/>
              </a:rPr>
              <a:t> </a:t>
            </a:r>
            <a:r>
              <a:rPr lang="en-US" sz="3200" dirty="0" smtClean="0">
                <a:latin typeface="cmsy10"/>
              </a:rPr>
              <a:t>¢</a:t>
            </a:r>
            <a:r>
              <a:rPr lang="en-US" sz="1200" dirty="0" smtClean="0">
                <a:latin typeface="cmsy10"/>
              </a:rPr>
              <a:t> </a:t>
            </a:r>
            <a:r>
              <a:rPr lang="en-US" sz="3200" dirty="0" err="1" smtClean="0"/>
              <a:t>cos</a:t>
            </a:r>
            <a:r>
              <a:rPr lang="en-US" sz="3200" dirty="0" smtClean="0"/>
              <a:t>(</a:t>
            </a:r>
            <a:r>
              <a:rPr lang="en-US" sz="3200" dirty="0" smtClean="0">
                <a:latin typeface="cmmi10"/>
              </a:rPr>
              <a:t>µ</a:t>
            </a:r>
            <a:r>
              <a:rPr lang="en-US" sz="3200" dirty="0" smtClean="0"/>
              <a:t>)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Since 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u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smtClean="0"/>
              <a:t>=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w</a:t>
            </a:r>
            <a:r>
              <a:rPr lang="en-US" sz="3200" dirty="0" err="1" smtClean="0">
                <a:latin typeface="cmsy10"/>
              </a:rPr>
              <a:t>k</a:t>
            </a:r>
            <a:r>
              <a:rPr lang="en-US" sz="3200" dirty="0" smtClean="0"/>
              <a:t>=1, we have 			       </a:t>
            </a:r>
            <a:r>
              <a:rPr lang="en-US" sz="3200" dirty="0" smtClean="0">
                <a:latin typeface="msam10"/>
              </a:rPr>
              <a:t>¥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888262" y="970966"/>
            <a:ext cx="5003192" cy="1370763"/>
          </a:xfrm>
          <a:prstGeom prst="rect">
            <a:avLst/>
          </a:prstGeom>
          <a:noFill/>
          <a:ln/>
          <a:effectLst/>
        </p:spPr>
      </p:pic>
      <p:sp>
        <p:nvSpPr>
          <p:cNvPr id="66" name="Right Brace 65"/>
          <p:cNvSpPr/>
          <p:nvPr/>
        </p:nvSpPr>
        <p:spPr>
          <a:xfrm rot="5400000">
            <a:off x="4503655" y="681089"/>
            <a:ext cx="259235" cy="3365369"/>
          </a:xfrm>
          <a:prstGeom prst="rightBrace">
            <a:avLst>
              <a:gd name="adj1" fmla="val 67708"/>
              <a:gd name="adj2" fmla="val 50000"/>
            </a:avLst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639496" y="2394407"/>
            <a:ext cx="399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 line</a:t>
            </a:r>
            <a:r>
              <a:rPr lang="en-US" sz="2400" dirty="0" smtClean="0">
                <a:solidFill>
                  <a:srgbClr val="00B050"/>
                </a:solidFill>
              </a:rPr>
              <a:t> lies between v</a:t>
            </a:r>
            <a:r>
              <a:rPr lang="en-US" sz="2400" baseline="-25000" dirty="0" smtClean="0">
                <a:solidFill>
                  <a:srgbClr val="00B050"/>
                </a:solidFill>
              </a:rPr>
              <a:t>u</a:t>
            </a:r>
            <a:r>
              <a:rPr lang="en-US" sz="2400" dirty="0" smtClean="0">
                <a:solidFill>
                  <a:srgbClr val="00B050"/>
                </a:solidFill>
              </a:rPr>
              <a:t> and </a:t>
            </a:r>
            <a:r>
              <a:rPr lang="en-US" sz="2400" dirty="0" err="1" smtClean="0">
                <a:solidFill>
                  <a:srgbClr val="00B050"/>
                </a:solidFill>
              </a:rPr>
              <a:t>v</a:t>
            </a:r>
            <a:r>
              <a:rPr lang="en-US" sz="2400" baseline="-25000" dirty="0" err="1" smtClean="0">
                <a:solidFill>
                  <a:srgbClr val="00B050"/>
                </a:solidFill>
              </a:rPr>
              <a:t>w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79" name="Picture 7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559140" y="3205115"/>
            <a:ext cx="5831119" cy="701647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533194" y="5269584"/>
            <a:ext cx="2464442" cy="43372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69908" y="3855567"/>
            <a:ext cx="3772592" cy="735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144" y="1796975"/>
            <a:ext cx="6089714" cy="409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541881" y="970967"/>
            <a:ext cx="3504372" cy="701640"/>
          </a:xfrm>
          <a:prstGeom prst="rect">
            <a:avLst/>
          </a:prstGeom>
          <a:noFill/>
          <a:ln/>
          <a:effectLst/>
        </p:spPr>
      </p:pic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476212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Claim:</a:t>
            </a:r>
            <a:r>
              <a:rPr lang="en-US" sz="3200" dirty="0" smtClean="0"/>
              <a:t> For all x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[-1,1],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Proof:</a:t>
            </a:r>
            <a:r>
              <a:rPr lang="en-US" sz="3200" dirty="0" smtClean="0"/>
              <a:t> By picture: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Can be formalized using calculus.		        </a:t>
            </a:r>
            <a:r>
              <a:rPr lang="en-US" sz="3200" dirty="0" smtClean="0">
                <a:latin typeface="msam10"/>
              </a:rPr>
              <a:t>¥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cxnSp>
        <p:nvCxnSpPr>
          <p:cNvPr id="14" name="Straight Arrow Connector 13"/>
          <p:cNvCxnSpPr/>
          <p:nvPr/>
        </p:nvCxnSpPr>
        <p:spPr>
          <a:xfrm rot="5400000">
            <a:off x="5392132" y="3459634"/>
            <a:ext cx="820132" cy="5938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9715" y="3026000"/>
            <a:ext cx="1293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arccos</a:t>
            </a:r>
            <a:r>
              <a:rPr lang="en-US" sz="2400" dirty="0" smtClean="0">
                <a:solidFill>
                  <a:srgbClr val="FF0000"/>
                </a:solidFill>
              </a:rPr>
              <a:t>(x)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54285" y="3591607"/>
            <a:ext cx="876692" cy="509048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2813" y="4015811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0.878 (1-x) /2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541881" y="970967"/>
            <a:ext cx="3504372" cy="701640"/>
          </a:xfrm>
          <a:prstGeom prst="rect">
            <a:avLst/>
          </a:prstGeom>
          <a:noFill/>
          <a:ln/>
          <a:effectLst/>
        </p:spPr>
      </p:pic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25939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Main Lemma: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Claim:</a:t>
            </a:r>
            <a:r>
              <a:rPr lang="en-US" sz="3200" dirty="0" smtClean="0"/>
              <a:t> For all x</a:t>
            </a:r>
            <a:r>
              <a:rPr lang="en-US" sz="3200" dirty="0" smtClean="0">
                <a:latin typeface="cmsy10"/>
              </a:rPr>
              <a:t>2</a:t>
            </a:r>
            <a:r>
              <a:rPr lang="en-US" sz="3200" dirty="0" smtClean="0"/>
              <a:t>[-1,1],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So we can analyze # cut edges: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54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b="1" dirty="0" smtClean="0"/>
              <a:t>Recall:</a:t>
            </a:r>
            <a:r>
              <a:rPr lang="en-US" sz="3200" dirty="0" smtClean="0"/>
              <a:t> 				.  So E[ </a:t>
            </a:r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]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0.878.</a:t>
            </a:r>
          </a:p>
        </p:txBody>
      </p:sp>
      <p:pic>
        <p:nvPicPr>
          <p:cNvPr id="60" name="Picture 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131578" y="150832"/>
            <a:ext cx="5193776" cy="732138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70245" y="2254450"/>
            <a:ext cx="6491710" cy="3198788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2441537" y="5467528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26379" y="5920017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22681" y="5825746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872631" y="5638724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7211505" y="490194"/>
            <a:ext cx="1498862" cy="2780907"/>
          </a:xfrm>
          <a:custGeom>
            <a:avLst/>
            <a:gdLst>
              <a:gd name="connsiteX0" fmla="*/ 1244338 w 1498862"/>
              <a:gd name="connsiteY0" fmla="*/ 0 h 2780907"/>
              <a:gd name="connsiteX1" fmla="*/ 1291472 w 1498862"/>
              <a:gd name="connsiteY1" fmla="*/ 1772239 h 2780907"/>
              <a:gd name="connsiteX2" fmla="*/ 0 w 1498862"/>
              <a:gd name="connsiteY2" fmla="*/ 2780907 h 27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862" h="2780907">
                <a:moveTo>
                  <a:pt x="1244338" y="0"/>
                </a:moveTo>
                <a:cubicBezTo>
                  <a:pt x="1371600" y="654377"/>
                  <a:pt x="1498862" y="1308755"/>
                  <a:pt x="1291472" y="1772239"/>
                </a:cubicBezTo>
                <a:cubicBezTo>
                  <a:pt x="1084082" y="2235723"/>
                  <a:pt x="542041" y="2508315"/>
                  <a:pt x="0" y="2780907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579151" y="1357460"/>
            <a:ext cx="981958" cy="2912882"/>
          </a:xfrm>
          <a:custGeom>
            <a:avLst/>
            <a:gdLst>
              <a:gd name="connsiteX0" fmla="*/ 518474 w 981958"/>
              <a:gd name="connsiteY0" fmla="*/ 0 h 2912882"/>
              <a:gd name="connsiteX1" fmla="*/ 895546 w 981958"/>
              <a:gd name="connsiteY1" fmla="*/ 1423447 h 2912882"/>
              <a:gd name="connsiteX2" fmla="*/ 0 w 981958"/>
              <a:gd name="connsiteY2" fmla="*/ 2912882 h 291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958" h="2912882">
                <a:moveTo>
                  <a:pt x="518474" y="0"/>
                </a:moveTo>
                <a:cubicBezTo>
                  <a:pt x="750216" y="468983"/>
                  <a:pt x="981958" y="937967"/>
                  <a:pt x="895546" y="1423447"/>
                </a:cubicBezTo>
                <a:cubicBezTo>
                  <a:pt x="809134" y="1908927"/>
                  <a:pt x="404567" y="2410904"/>
                  <a:pt x="0" y="2912882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25939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So we can analyze # cut edges: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sz="54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b="1" dirty="0" smtClean="0"/>
              <a:t>Recall:</a:t>
            </a:r>
            <a:r>
              <a:rPr lang="en-US" sz="3200" dirty="0" smtClean="0"/>
              <a:t> 				.  So E[ </a:t>
            </a:r>
            <a:r>
              <a:rPr lang="en-US" sz="3200" dirty="0" smtClean="0">
                <a:latin typeface="cmmi10"/>
              </a:rPr>
              <a:t>®</a:t>
            </a:r>
            <a:r>
              <a:rPr lang="en-US" sz="3200" dirty="0" smtClean="0"/>
              <a:t> ] </a:t>
            </a:r>
            <a:r>
              <a:rPr lang="en-US" sz="3200" dirty="0" smtClean="0">
                <a:latin typeface="cmsy10"/>
              </a:rPr>
              <a:t>¸</a:t>
            </a:r>
            <a:r>
              <a:rPr lang="en-US" sz="3200" dirty="0" smtClean="0"/>
              <a:t> 0.878.</a:t>
            </a: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70245" y="2254450"/>
            <a:ext cx="6491710" cy="3198788"/>
          </a:xfrm>
          <a:prstGeom prst="rect">
            <a:avLst/>
          </a:prstGeom>
          <a:noFill/>
          <a:ln/>
          <a:effectLst/>
        </p:spPr>
      </p:pic>
      <p:sp>
        <p:nvSpPr>
          <p:cNvPr id="21" name="TextBox 20"/>
          <p:cNvSpPr txBox="1"/>
          <p:nvPr/>
        </p:nvSpPr>
        <p:spPr>
          <a:xfrm>
            <a:off x="2441537" y="5467528"/>
            <a:ext cx="2585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Our Cut ) </a:t>
            </a:r>
            <a:endParaRPr lang="en-US" sz="28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2526379" y="5920017"/>
            <a:ext cx="230014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22681" y="5825746"/>
            <a:ext cx="25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Value( SDP Opt )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1872631" y="5638724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 =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337085" y="-12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46755" y="499603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71339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072" y="6127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4311881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74786" y="509027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25" name="Oval 24"/>
          <p:cNvSpPr/>
          <p:nvPr/>
        </p:nvSpPr>
        <p:spPr>
          <a:xfrm>
            <a:off x="6159524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78538" y="518454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27" name="Oval 26"/>
          <p:cNvSpPr/>
          <p:nvPr/>
        </p:nvSpPr>
        <p:spPr>
          <a:xfrm>
            <a:off x="2973265" y="414760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465102" y="518454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481557" y="-362944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93783" y="1292961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/>
              <a:t>0.878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5"/>
          <p:cNvSpPr txBox="1">
            <a:spLocks/>
          </p:cNvSpPr>
          <p:nvPr/>
        </p:nvSpPr>
        <p:spPr>
          <a:xfrm>
            <a:off x="282803" y="226245"/>
            <a:ext cx="8625527" cy="625939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4000" dirty="0" smtClean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dirty="0" smtClean="0"/>
              <a:t>So, in expectation, the algorithm gives a</a:t>
            </a:r>
            <a:br>
              <a:rPr lang="en-US" sz="3200" dirty="0" smtClean="0"/>
            </a:br>
            <a:r>
              <a:rPr lang="en-US" sz="3200" dirty="0" smtClean="0"/>
              <a:t>0.878-approximation to the Max Cut.	       </a:t>
            </a:r>
            <a:r>
              <a:rPr lang="en-US" sz="3200" dirty="0" smtClean="0">
                <a:latin typeface="msam10"/>
              </a:rPr>
              <a:t>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7085" y="-12"/>
            <a:ext cx="2269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Objective Value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46755" y="499603"/>
            <a:ext cx="8031638" cy="0"/>
          </a:xfrm>
          <a:prstGeom prst="line">
            <a:avLst/>
          </a:prstGeom>
          <a:ln w="28575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71339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7072" y="6127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4" name="Oval 23"/>
          <p:cNvSpPr/>
          <p:nvPr/>
        </p:nvSpPr>
        <p:spPr>
          <a:xfrm>
            <a:off x="4311881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74786" y="509027"/>
            <a:ext cx="17962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QIP Optimum</a:t>
            </a:r>
            <a:br>
              <a:rPr lang="en-US" sz="2200" dirty="0" smtClean="0"/>
            </a:br>
            <a:r>
              <a:rPr lang="en-US" sz="2200" dirty="0" smtClean="0"/>
              <a:t>(The Max Cut)</a:t>
            </a:r>
            <a:endParaRPr lang="en-US" sz="2200" dirty="0"/>
          </a:p>
        </p:txBody>
      </p:sp>
      <p:sp>
        <p:nvSpPr>
          <p:cNvPr id="32" name="Oval 31"/>
          <p:cNvSpPr/>
          <p:nvPr/>
        </p:nvSpPr>
        <p:spPr>
          <a:xfrm>
            <a:off x="6159524" y="414760"/>
            <a:ext cx="150830" cy="15083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78538" y="518454"/>
            <a:ext cx="1789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SDP Optimum</a:t>
            </a:r>
            <a:endParaRPr lang="en-US" sz="2200" dirty="0"/>
          </a:p>
        </p:txBody>
      </p:sp>
      <p:sp>
        <p:nvSpPr>
          <p:cNvPr id="34" name="Oval 33"/>
          <p:cNvSpPr/>
          <p:nvPr/>
        </p:nvSpPr>
        <p:spPr>
          <a:xfrm>
            <a:off x="2973265" y="414760"/>
            <a:ext cx="150830" cy="15083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65102" y="518454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Our Cut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36" name="Right Brace 35"/>
          <p:cNvSpPr/>
          <p:nvPr/>
        </p:nvSpPr>
        <p:spPr>
          <a:xfrm rot="5400000">
            <a:off x="4481557" y="-362944"/>
            <a:ext cx="306371" cy="3275814"/>
          </a:xfrm>
          <a:prstGeom prst="rightBrace">
            <a:avLst>
              <a:gd name="adj1" fmla="val 4642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93783" y="1292961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mmi10"/>
              </a:rPr>
              <a:t>®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>
                <a:latin typeface="cmmi10"/>
              </a:rPr>
              <a:t> </a:t>
            </a:r>
            <a:r>
              <a:rPr lang="en-US" sz="2800" dirty="0" smtClean="0"/>
              <a:t>0.878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j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317" y="600816"/>
            <a:ext cx="6194838" cy="46499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135"/>
            <a:ext cx="8229600" cy="922946"/>
          </a:xfrm>
        </p:spPr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5" name="Content Placeholder 25"/>
          <p:cNvSpPr txBox="1">
            <a:spLocks/>
          </p:cNvSpPr>
          <p:nvPr/>
        </p:nvSpPr>
        <p:spPr>
          <a:xfrm>
            <a:off x="282803" y="4996601"/>
            <a:ext cx="8625527" cy="1725107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200" b="1" dirty="0" smtClean="0"/>
              <a:t>Random graph:</a:t>
            </a:r>
            <a:r>
              <a:rPr lang="en-US" sz="3200" dirty="0" smtClean="0"/>
              <a:t> 20 vertices, 46 edges.</a:t>
            </a:r>
            <a:endParaRPr lang="en-US" sz="3200" dirty="0" smtClean="0">
              <a:latin typeface="msam10"/>
            </a:endParaRP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3200" dirty="0" smtClean="0"/>
              <a:t>Embedded on unit-sphere in </a:t>
            </a:r>
            <a:r>
              <a:rPr lang="en-US" sz="3200" dirty="0" smtClean="0">
                <a:latin typeface="msbm10"/>
              </a:rPr>
              <a:t>R</a:t>
            </a:r>
            <a:r>
              <a:rPr lang="en-US" sz="3200" baseline="30000" dirty="0" smtClean="0">
                <a:latin typeface="Calibri"/>
              </a:rPr>
              <a:t>20</a:t>
            </a:r>
            <a:r>
              <a:rPr lang="en-US" sz="3200" dirty="0" smtClean="0"/>
              <a:t>, then</a:t>
            </a:r>
            <a:br>
              <a:rPr lang="en-US" sz="3200" dirty="0" smtClean="0"/>
            </a:br>
            <a:r>
              <a:rPr lang="en-US" sz="3200" dirty="0" smtClean="0"/>
              <a:t>projected onto 2 random directions.</a:t>
            </a:r>
            <a:endParaRPr lang="en-US" sz="3600" baseline="30000" dirty="0" smtClean="0"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427370" y="2813903"/>
            <a:ext cx="393097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77699" y="886122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Hyperplane</a:t>
            </a:r>
            <a:r>
              <a:rPr lang="en-US" sz="2000" dirty="0" smtClean="0">
                <a:solidFill>
                  <a:srgbClr val="FF0000"/>
                </a:solidFill>
              </a:rPr>
              <a:t> 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7464789">
            <a:off x="483596" y="933893"/>
            <a:ext cx="3808694" cy="3130049"/>
          </a:xfrm>
          <a:custGeom>
            <a:avLst/>
            <a:gdLst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0" fmla="*/ 367645 w 4073950"/>
              <a:gd name="connsiteY0" fmla="*/ 472910 h 2132028"/>
              <a:gd name="connsiteX1" fmla="*/ 537328 w 4073950"/>
              <a:gd name="connsiteY1" fmla="*/ 2018906 h 2132028"/>
              <a:gd name="connsiteX2" fmla="*/ 3591612 w 4073950"/>
              <a:gd name="connsiteY2" fmla="*/ 1151640 h 2132028"/>
              <a:gd name="connsiteX3" fmla="*/ 3431356 w 4073950"/>
              <a:gd name="connsiteY3" fmla="*/ 171253 h 2132028"/>
              <a:gd name="connsiteX4" fmla="*/ 1319752 w 4073950"/>
              <a:gd name="connsiteY4" fmla="*/ 124119 h 2132028"/>
              <a:gd name="connsiteX5" fmla="*/ 452486 w 4073950"/>
              <a:gd name="connsiteY5" fmla="*/ 501191 h 2132028"/>
              <a:gd name="connsiteX6" fmla="*/ 367645 w 4073950"/>
              <a:gd name="connsiteY6" fmla="*/ 472910 h 2132028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463484 w 4084948"/>
              <a:gd name="connsiteY5" fmla="*/ 501191 h 2100605"/>
              <a:gd name="connsiteX6" fmla="*/ 312656 w 4084948"/>
              <a:gd name="connsiteY6" fmla="*/ 661446 h 2100605"/>
              <a:gd name="connsiteX0" fmla="*/ 312656 w 4084948"/>
              <a:gd name="connsiteY0" fmla="*/ 661446 h 2100605"/>
              <a:gd name="connsiteX1" fmla="*/ 548326 w 4084948"/>
              <a:gd name="connsiteY1" fmla="*/ 2018906 h 2100605"/>
              <a:gd name="connsiteX2" fmla="*/ 3602610 w 4084948"/>
              <a:gd name="connsiteY2" fmla="*/ 1151640 h 2100605"/>
              <a:gd name="connsiteX3" fmla="*/ 3442354 w 4084948"/>
              <a:gd name="connsiteY3" fmla="*/ 171253 h 2100605"/>
              <a:gd name="connsiteX4" fmla="*/ 1330750 w 4084948"/>
              <a:gd name="connsiteY4" fmla="*/ 124119 h 2100605"/>
              <a:gd name="connsiteX5" fmla="*/ 312656 w 4084948"/>
              <a:gd name="connsiteY5" fmla="*/ 661446 h 2100605"/>
              <a:gd name="connsiteX0" fmla="*/ 406923 w 4066094"/>
              <a:gd name="connsiteY0" fmla="*/ 821702 h 2073896"/>
              <a:gd name="connsiteX1" fmla="*/ 529472 w 4066094"/>
              <a:gd name="connsiteY1" fmla="*/ 2018906 h 2073896"/>
              <a:gd name="connsiteX2" fmla="*/ 3583756 w 4066094"/>
              <a:gd name="connsiteY2" fmla="*/ 1151640 h 2073896"/>
              <a:gd name="connsiteX3" fmla="*/ 3423500 w 4066094"/>
              <a:gd name="connsiteY3" fmla="*/ 171253 h 2073896"/>
              <a:gd name="connsiteX4" fmla="*/ 1311896 w 4066094"/>
              <a:gd name="connsiteY4" fmla="*/ 124119 h 2073896"/>
              <a:gd name="connsiteX5" fmla="*/ 406923 w 4066094"/>
              <a:gd name="connsiteY5" fmla="*/ 821702 h 2073896"/>
              <a:gd name="connsiteX0" fmla="*/ 406923 w 4066094"/>
              <a:gd name="connsiteY0" fmla="*/ 813847 h 2066041"/>
              <a:gd name="connsiteX1" fmla="*/ 529472 w 4066094"/>
              <a:gd name="connsiteY1" fmla="*/ 2011051 h 2066041"/>
              <a:gd name="connsiteX2" fmla="*/ 3583756 w 4066094"/>
              <a:gd name="connsiteY2" fmla="*/ 1143785 h 2066041"/>
              <a:gd name="connsiteX3" fmla="*/ 3423500 w 4066094"/>
              <a:gd name="connsiteY3" fmla="*/ 163398 h 2066041"/>
              <a:gd name="connsiteX4" fmla="*/ 1321323 w 4066094"/>
              <a:gd name="connsiteY4" fmla="*/ 163398 h 2066041"/>
              <a:gd name="connsiteX5" fmla="*/ 406923 w 4066094"/>
              <a:gd name="connsiteY5" fmla="*/ 813847 h 2066041"/>
              <a:gd name="connsiteX0" fmla="*/ 406923 w 4039385"/>
              <a:gd name="connsiteY0" fmla="*/ 776140 h 2028334"/>
              <a:gd name="connsiteX1" fmla="*/ 529472 w 4039385"/>
              <a:gd name="connsiteY1" fmla="*/ 1973344 h 2028334"/>
              <a:gd name="connsiteX2" fmla="*/ 3583756 w 4039385"/>
              <a:gd name="connsiteY2" fmla="*/ 1106078 h 2028334"/>
              <a:gd name="connsiteX3" fmla="*/ 3263245 w 4039385"/>
              <a:gd name="connsiteY3" fmla="*/ 163398 h 2028334"/>
              <a:gd name="connsiteX4" fmla="*/ 1321323 w 4039385"/>
              <a:gd name="connsiteY4" fmla="*/ 125691 h 2028334"/>
              <a:gd name="connsiteX5" fmla="*/ 406923 w 4039385"/>
              <a:gd name="connsiteY5" fmla="*/ 776140 h 2028334"/>
              <a:gd name="connsiteX0" fmla="*/ 406923 w 4039385"/>
              <a:gd name="connsiteY0" fmla="*/ 769855 h 2022049"/>
              <a:gd name="connsiteX1" fmla="*/ 529472 w 4039385"/>
              <a:gd name="connsiteY1" fmla="*/ 1967059 h 2022049"/>
              <a:gd name="connsiteX2" fmla="*/ 3583756 w 4039385"/>
              <a:gd name="connsiteY2" fmla="*/ 1099793 h 2022049"/>
              <a:gd name="connsiteX3" fmla="*/ 3263245 w 4039385"/>
              <a:gd name="connsiteY3" fmla="*/ 157113 h 2022049"/>
              <a:gd name="connsiteX4" fmla="*/ 1321323 w 4039385"/>
              <a:gd name="connsiteY4" fmla="*/ 157113 h 2022049"/>
              <a:gd name="connsiteX5" fmla="*/ 406923 w 4039385"/>
              <a:gd name="connsiteY5" fmla="*/ 769855 h 2022049"/>
              <a:gd name="connsiteX0" fmla="*/ 454057 w 4029958"/>
              <a:gd name="connsiteY0" fmla="*/ 798136 h 2017335"/>
              <a:gd name="connsiteX1" fmla="*/ 520045 w 4029958"/>
              <a:gd name="connsiteY1" fmla="*/ 1967059 h 2017335"/>
              <a:gd name="connsiteX2" fmla="*/ 3574329 w 4029958"/>
              <a:gd name="connsiteY2" fmla="*/ 1099793 h 2017335"/>
              <a:gd name="connsiteX3" fmla="*/ 3253818 w 4029958"/>
              <a:gd name="connsiteY3" fmla="*/ 157113 h 2017335"/>
              <a:gd name="connsiteX4" fmla="*/ 1311896 w 4029958"/>
              <a:gd name="connsiteY4" fmla="*/ 157113 h 2017335"/>
              <a:gd name="connsiteX5" fmla="*/ 454057 w 4029958"/>
              <a:gd name="connsiteY5" fmla="*/ 798136 h 2017335"/>
              <a:gd name="connsiteX0" fmla="*/ 340936 w 3897983"/>
              <a:gd name="connsiteY0" fmla="*/ 798136 h 2036188"/>
              <a:gd name="connsiteX1" fmla="*/ 520045 w 3897983"/>
              <a:gd name="connsiteY1" fmla="*/ 1985912 h 2036188"/>
              <a:gd name="connsiteX2" fmla="*/ 3461208 w 3897983"/>
              <a:gd name="connsiteY2" fmla="*/ 1099793 h 2036188"/>
              <a:gd name="connsiteX3" fmla="*/ 3140697 w 3897983"/>
              <a:gd name="connsiteY3" fmla="*/ 157113 h 2036188"/>
              <a:gd name="connsiteX4" fmla="*/ 1198775 w 3897983"/>
              <a:gd name="connsiteY4" fmla="*/ 157113 h 2036188"/>
              <a:gd name="connsiteX5" fmla="*/ 340936 w 3897983"/>
              <a:gd name="connsiteY5" fmla="*/ 798136 h 2036188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  <a:gd name="connsiteX0" fmla="*/ 340936 w 3897983"/>
              <a:gd name="connsiteY0" fmla="*/ 798136 h 1985912"/>
              <a:gd name="connsiteX1" fmla="*/ 520045 w 3897983"/>
              <a:gd name="connsiteY1" fmla="*/ 1985912 h 1985912"/>
              <a:gd name="connsiteX2" fmla="*/ 3461208 w 3897983"/>
              <a:gd name="connsiteY2" fmla="*/ 1099793 h 1985912"/>
              <a:gd name="connsiteX3" fmla="*/ 3140697 w 3897983"/>
              <a:gd name="connsiteY3" fmla="*/ 157113 h 1985912"/>
              <a:gd name="connsiteX4" fmla="*/ 1198775 w 3897983"/>
              <a:gd name="connsiteY4" fmla="*/ 157113 h 1985912"/>
              <a:gd name="connsiteX5" fmla="*/ 340936 w 3897983"/>
              <a:gd name="connsiteY5" fmla="*/ 798136 h 1985912"/>
              <a:gd name="connsiteX0" fmla="*/ 198016 w 3755063"/>
              <a:gd name="connsiteY0" fmla="*/ 798136 h 1985912"/>
              <a:gd name="connsiteX1" fmla="*/ 377125 w 3755063"/>
              <a:gd name="connsiteY1" fmla="*/ 1985912 h 1985912"/>
              <a:gd name="connsiteX2" fmla="*/ 3318288 w 3755063"/>
              <a:gd name="connsiteY2" fmla="*/ 1099793 h 1985912"/>
              <a:gd name="connsiteX3" fmla="*/ 2997777 w 3755063"/>
              <a:gd name="connsiteY3" fmla="*/ 157113 h 1985912"/>
              <a:gd name="connsiteX4" fmla="*/ 1055855 w 3755063"/>
              <a:gd name="connsiteY4" fmla="*/ 157113 h 1985912"/>
              <a:gd name="connsiteX5" fmla="*/ 198016 w 3755063"/>
              <a:gd name="connsiteY5" fmla="*/ 798136 h 1985912"/>
              <a:gd name="connsiteX0" fmla="*/ 165225 w 3722272"/>
              <a:gd name="connsiteY0" fmla="*/ 798136 h 1931679"/>
              <a:gd name="connsiteX1" fmla="*/ 377125 w 3722272"/>
              <a:gd name="connsiteY1" fmla="*/ 1931679 h 1931679"/>
              <a:gd name="connsiteX2" fmla="*/ 3285497 w 3722272"/>
              <a:gd name="connsiteY2" fmla="*/ 1099793 h 1931679"/>
              <a:gd name="connsiteX3" fmla="*/ 2964986 w 3722272"/>
              <a:gd name="connsiteY3" fmla="*/ 157113 h 1931679"/>
              <a:gd name="connsiteX4" fmla="*/ 1023064 w 3722272"/>
              <a:gd name="connsiteY4" fmla="*/ 157113 h 1931679"/>
              <a:gd name="connsiteX5" fmla="*/ 165225 w 3722272"/>
              <a:gd name="connsiteY5" fmla="*/ 798136 h 1931679"/>
              <a:gd name="connsiteX0" fmla="*/ 336425 w 3893472"/>
              <a:gd name="connsiteY0" fmla="*/ 798136 h 1956818"/>
              <a:gd name="connsiteX1" fmla="*/ 548325 w 3893472"/>
              <a:gd name="connsiteY1" fmla="*/ 1931679 h 1956818"/>
              <a:gd name="connsiteX2" fmla="*/ 3456697 w 3893472"/>
              <a:gd name="connsiteY2" fmla="*/ 1099793 h 1956818"/>
              <a:gd name="connsiteX3" fmla="*/ 3136186 w 3893472"/>
              <a:gd name="connsiteY3" fmla="*/ 157113 h 1956818"/>
              <a:gd name="connsiteX4" fmla="*/ 1194264 w 3893472"/>
              <a:gd name="connsiteY4" fmla="*/ 157113 h 1956818"/>
              <a:gd name="connsiteX5" fmla="*/ 336425 w 3893472"/>
              <a:gd name="connsiteY5" fmla="*/ 798136 h 1956818"/>
              <a:gd name="connsiteX0" fmla="*/ 336425 w 3893472"/>
              <a:gd name="connsiteY0" fmla="*/ 798136 h 1956818"/>
              <a:gd name="connsiteX1" fmla="*/ 548325 w 3893472"/>
              <a:gd name="connsiteY1" fmla="*/ 1931679 h 1956818"/>
              <a:gd name="connsiteX2" fmla="*/ 3456697 w 3893472"/>
              <a:gd name="connsiteY2" fmla="*/ 1099793 h 1956818"/>
              <a:gd name="connsiteX3" fmla="*/ 3136186 w 3893472"/>
              <a:gd name="connsiteY3" fmla="*/ 157113 h 1956818"/>
              <a:gd name="connsiteX4" fmla="*/ 1194264 w 3893472"/>
              <a:gd name="connsiteY4" fmla="*/ 157113 h 1956818"/>
              <a:gd name="connsiteX5" fmla="*/ 336425 w 3893472"/>
              <a:gd name="connsiteY5" fmla="*/ 798136 h 1956818"/>
              <a:gd name="connsiteX0" fmla="*/ 107656 w 3664703"/>
              <a:gd name="connsiteY0" fmla="*/ 798136 h 1956240"/>
              <a:gd name="connsiteX1" fmla="*/ 319556 w 3664703"/>
              <a:gd name="connsiteY1" fmla="*/ 1931679 h 1956240"/>
              <a:gd name="connsiteX2" fmla="*/ 3227928 w 3664703"/>
              <a:gd name="connsiteY2" fmla="*/ 1099793 h 1956240"/>
              <a:gd name="connsiteX3" fmla="*/ 2907417 w 3664703"/>
              <a:gd name="connsiteY3" fmla="*/ 157113 h 1956240"/>
              <a:gd name="connsiteX4" fmla="*/ 965495 w 3664703"/>
              <a:gd name="connsiteY4" fmla="*/ 157113 h 1956240"/>
              <a:gd name="connsiteX5" fmla="*/ 107656 w 3664703"/>
              <a:gd name="connsiteY5" fmla="*/ 798136 h 1956240"/>
              <a:gd name="connsiteX0" fmla="*/ 107656 w 3664703"/>
              <a:gd name="connsiteY0" fmla="*/ 798136 h 1967363"/>
              <a:gd name="connsiteX1" fmla="*/ 319556 w 3664703"/>
              <a:gd name="connsiteY1" fmla="*/ 1931679 h 1967363"/>
              <a:gd name="connsiteX2" fmla="*/ 3227928 w 3664703"/>
              <a:gd name="connsiteY2" fmla="*/ 1099793 h 1967363"/>
              <a:gd name="connsiteX3" fmla="*/ 2907417 w 3664703"/>
              <a:gd name="connsiteY3" fmla="*/ 157113 h 1967363"/>
              <a:gd name="connsiteX4" fmla="*/ 965495 w 3664703"/>
              <a:gd name="connsiteY4" fmla="*/ 157113 h 1967363"/>
              <a:gd name="connsiteX5" fmla="*/ 107656 w 3664703"/>
              <a:gd name="connsiteY5" fmla="*/ 798136 h 1967363"/>
              <a:gd name="connsiteX0" fmla="*/ 107656 w 3664703"/>
              <a:gd name="connsiteY0" fmla="*/ 798136 h 1967363"/>
              <a:gd name="connsiteX1" fmla="*/ 319556 w 3664703"/>
              <a:gd name="connsiteY1" fmla="*/ 1931679 h 1967363"/>
              <a:gd name="connsiteX2" fmla="*/ 3227928 w 3664703"/>
              <a:gd name="connsiteY2" fmla="*/ 1099793 h 1967363"/>
              <a:gd name="connsiteX3" fmla="*/ 2907417 w 3664703"/>
              <a:gd name="connsiteY3" fmla="*/ 157113 h 1967363"/>
              <a:gd name="connsiteX4" fmla="*/ 965495 w 3664703"/>
              <a:gd name="connsiteY4" fmla="*/ 157113 h 1967363"/>
              <a:gd name="connsiteX5" fmla="*/ 107656 w 3664703"/>
              <a:gd name="connsiteY5" fmla="*/ 798136 h 1967363"/>
              <a:gd name="connsiteX0" fmla="*/ 107656 w 3421492"/>
              <a:gd name="connsiteY0" fmla="*/ 798136 h 1967363"/>
              <a:gd name="connsiteX1" fmla="*/ 319556 w 3421492"/>
              <a:gd name="connsiteY1" fmla="*/ 1931679 h 1967363"/>
              <a:gd name="connsiteX2" fmla="*/ 3227928 w 3421492"/>
              <a:gd name="connsiteY2" fmla="*/ 1099793 h 1967363"/>
              <a:gd name="connsiteX3" fmla="*/ 2907417 w 3421492"/>
              <a:gd name="connsiteY3" fmla="*/ 157113 h 1967363"/>
              <a:gd name="connsiteX4" fmla="*/ 965495 w 3421492"/>
              <a:gd name="connsiteY4" fmla="*/ 157113 h 1967363"/>
              <a:gd name="connsiteX5" fmla="*/ 107656 w 3421492"/>
              <a:gd name="connsiteY5" fmla="*/ 798136 h 1967363"/>
              <a:gd name="connsiteX0" fmla="*/ 107656 w 3421492"/>
              <a:gd name="connsiteY0" fmla="*/ 744187 h 1913414"/>
              <a:gd name="connsiteX1" fmla="*/ 319556 w 3421492"/>
              <a:gd name="connsiteY1" fmla="*/ 1877730 h 1913414"/>
              <a:gd name="connsiteX2" fmla="*/ 3227928 w 3421492"/>
              <a:gd name="connsiteY2" fmla="*/ 1045844 h 1913414"/>
              <a:gd name="connsiteX3" fmla="*/ 2603055 w 3421492"/>
              <a:gd name="connsiteY3" fmla="*/ 157113 h 1913414"/>
              <a:gd name="connsiteX4" fmla="*/ 965495 w 3421492"/>
              <a:gd name="connsiteY4" fmla="*/ 103164 h 1913414"/>
              <a:gd name="connsiteX5" fmla="*/ 107656 w 3421492"/>
              <a:gd name="connsiteY5" fmla="*/ 744187 h 1913414"/>
              <a:gd name="connsiteX0" fmla="*/ 103142 w 3416978"/>
              <a:gd name="connsiteY0" fmla="*/ 840399 h 2009626"/>
              <a:gd name="connsiteX1" fmla="*/ 315042 w 3416978"/>
              <a:gd name="connsiteY1" fmla="*/ 1973942 h 2009626"/>
              <a:gd name="connsiteX2" fmla="*/ 3223414 w 3416978"/>
              <a:gd name="connsiteY2" fmla="*/ 1142056 h 2009626"/>
              <a:gd name="connsiteX3" fmla="*/ 2598541 w 3416978"/>
              <a:gd name="connsiteY3" fmla="*/ 253325 h 2009626"/>
              <a:gd name="connsiteX4" fmla="*/ 933897 w 3416978"/>
              <a:gd name="connsiteY4" fmla="*/ 97846 h 2009626"/>
              <a:gd name="connsiteX5" fmla="*/ 103142 w 3416978"/>
              <a:gd name="connsiteY5" fmla="*/ 840399 h 2009626"/>
              <a:gd name="connsiteX0" fmla="*/ 103142 w 3416978"/>
              <a:gd name="connsiteY0" fmla="*/ 840399 h 2009626"/>
              <a:gd name="connsiteX1" fmla="*/ 315042 w 3416978"/>
              <a:gd name="connsiteY1" fmla="*/ 1973942 h 2009626"/>
              <a:gd name="connsiteX2" fmla="*/ 3223414 w 3416978"/>
              <a:gd name="connsiteY2" fmla="*/ 1142056 h 2009626"/>
              <a:gd name="connsiteX3" fmla="*/ 2598541 w 3416978"/>
              <a:gd name="connsiteY3" fmla="*/ 253325 h 2009626"/>
              <a:gd name="connsiteX4" fmla="*/ 933897 w 3416978"/>
              <a:gd name="connsiteY4" fmla="*/ 97846 h 2009626"/>
              <a:gd name="connsiteX5" fmla="*/ 103142 w 3416978"/>
              <a:gd name="connsiteY5" fmla="*/ 840399 h 2009626"/>
              <a:gd name="connsiteX0" fmla="*/ 103142 w 3583087"/>
              <a:gd name="connsiteY0" fmla="*/ 830204 h 1999431"/>
              <a:gd name="connsiteX1" fmla="*/ 315042 w 3583087"/>
              <a:gd name="connsiteY1" fmla="*/ 1963747 h 1999431"/>
              <a:gd name="connsiteX2" fmla="*/ 3223414 w 3583087"/>
              <a:gd name="connsiteY2" fmla="*/ 1131861 h 1999431"/>
              <a:gd name="connsiteX3" fmla="*/ 2473082 w 3583087"/>
              <a:gd name="connsiteY3" fmla="*/ 304298 h 1999431"/>
              <a:gd name="connsiteX4" fmla="*/ 933897 w 3583087"/>
              <a:gd name="connsiteY4" fmla="*/ 87651 h 1999431"/>
              <a:gd name="connsiteX5" fmla="*/ 103142 w 3583087"/>
              <a:gd name="connsiteY5" fmla="*/ 830204 h 1999431"/>
              <a:gd name="connsiteX0" fmla="*/ 224570 w 3804806"/>
              <a:gd name="connsiteY0" fmla="*/ 840809 h 2014023"/>
              <a:gd name="connsiteX1" fmla="*/ 536761 w 3804806"/>
              <a:gd name="connsiteY1" fmla="*/ 1965262 h 2014023"/>
              <a:gd name="connsiteX2" fmla="*/ 3445133 w 3804806"/>
              <a:gd name="connsiteY2" fmla="*/ 1133376 h 2014023"/>
              <a:gd name="connsiteX3" fmla="*/ 2694801 w 3804806"/>
              <a:gd name="connsiteY3" fmla="*/ 305813 h 2014023"/>
              <a:gd name="connsiteX4" fmla="*/ 1155616 w 3804806"/>
              <a:gd name="connsiteY4" fmla="*/ 89166 h 2014023"/>
              <a:gd name="connsiteX5" fmla="*/ 224570 w 3804806"/>
              <a:gd name="connsiteY5" fmla="*/ 840809 h 2014023"/>
              <a:gd name="connsiteX0" fmla="*/ 75682 w 3628458"/>
              <a:gd name="connsiteY0" fmla="*/ 840809 h 1961010"/>
              <a:gd name="connsiteX1" fmla="*/ 552638 w 3628458"/>
              <a:gd name="connsiteY1" fmla="*/ 1912249 h 1961010"/>
              <a:gd name="connsiteX2" fmla="*/ 3296245 w 3628458"/>
              <a:gd name="connsiteY2" fmla="*/ 1133376 h 1961010"/>
              <a:gd name="connsiteX3" fmla="*/ 2545913 w 3628458"/>
              <a:gd name="connsiteY3" fmla="*/ 305813 h 1961010"/>
              <a:gd name="connsiteX4" fmla="*/ 1006728 w 3628458"/>
              <a:gd name="connsiteY4" fmla="*/ 89166 h 1961010"/>
              <a:gd name="connsiteX5" fmla="*/ 75682 w 3628458"/>
              <a:gd name="connsiteY5" fmla="*/ 840809 h 1961010"/>
              <a:gd name="connsiteX0" fmla="*/ 71089 w 3619272"/>
              <a:gd name="connsiteY0" fmla="*/ 840809 h 1946796"/>
              <a:gd name="connsiteX1" fmla="*/ 575599 w 3619272"/>
              <a:gd name="connsiteY1" fmla="*/ 1898035 h 1946796"/>
              <a:gd name="connsiteX2" fmla="*/ 3291652 w 3619272"/>
              <a:gd name="connsiteY2" fmla="*/ 1133376 h 1946796"/>
              <a:gd name="connsiteX3" fmla="*/ 2541320 w 3619272"/>
              <a:gd name="connsiteY3" fmla="*/ 305813 h 1946796"/>
              <a:gd name="connsiteX4" fmla="*/ 1002135 w 3619272"/>
              <a:gd name="connsiteY4" fmla="*/ 89166 h 1946796"/>
              <a:gd name="connsiteX5" fmla="*/ 71089 w 3619272"/>
              <a:gd name="connsiteY5" fmla="*/ 840809 h 1946796"/>
              <a:gd name="connsiteX0" fmla="*/ 71089 w 3615852"/>
              <a:gd name="connsiteY0" fmla="*/ 867179 h 1973166"/>
              <a:gd name="connsiteX1" fmla="*/ 575599 w 3615852"/>
              <a:gd name="connsiteY1" fmla="*/ 1924405 h 1973166"/>
              <a:gd name="connsiteX2" fmla="*/ 3291652 w 3615852"/>
              <a:gd name="connsiteY2" fmla="*/ 1159746 h 1973166"/>
              <a:gd name="connsiteX3" fmla="*/ 2520798 w 3615852"/>
              <a:gd name="connsiteY3" fmla="*/ 174035 h 1973166"/>
              <a:gd name="connsiteX4" fmla="*/ 1002135 w 3615852"/>
              <a:gd name="connsiteY4" fmla="*/ 115536 h 1973166"/>
              <a:gd name="connsiteX5" fmla="*/ 71089 w 3615852"/>
              <a:gd name="connsiteY5" fmla="*/ 867179 h 1973166"/>
              <a:gd name="connsiteX0" fmla="*/ 71089 w 3386124"/>
              <a:gd name="connsiteY0" fmla="*/ 875546 h 1989901"/>
              <a:gd name="connsiteX1" fmla="*/ 575599 w 3386124"/>
              <a:gd name="connsiteY1" fmla="*/ 1932772 h 1989901"/>
              <a:gd name="connsiteX2" fmla="*/ 3061924 w 3386124"/>
              <a:gd name="connsiteY2" fmla="*/ 1218317 h 1989901"/>
              <a:gd name="connsiteX3" fmla="*/ 2520798 w 3386124"/>
              <a:gd name="connsiteY3" fmla="*/ 182402 h 1989901"/>
              <a:gd name="connsiteX4" fmla="*/ 1002135 w 3386124"/>
              <a:gd name="connsiteY4" fmla="*/ 123903 h 1989901"/>
              <a:gd name="connsiteX5" fmla="*/ 71089 w 3386124"/>
              <a:gd name="connsiteY5" fmla="*/ 875546 h 1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124" h="1989901">
                <a:moveTo>
                  <a:pt x="71089" y="875546"/>
                </a:moveTo>
                <a:cubicBezTo>
                  <a:pt x="0" y="1177024"/>
                  <a:pt x="77126" y="1875643"/>
                  <a:pt x="575599" y="1932772"/>
                </a:cubicBezTo>
                <a:cubicBezTo>
                  <a:pt x="1074072" y="1989901"/>
                  <a:pt x="2737724" y="1510045"/>
                  <a:pt x="3061924" y="1218317"/>
                </a:cubicBezTo>
                <a:cubicBezTo>
                  <a:pt x="3386124" y="926589"/>
                  <a:pt x="2864096" y="364804"/>
                  <a:pt x="2520798" y="182402"/>
                </a:cubicBezTo>
                <a:cubicBezTo>
                  <a:pt x="2177500" y="0"/>
                  <a:pt x="1410420" y="8379"/>
                  <a:pt x="1002135" y="123903"/>
                </a:cubicBezTo>
                <a:cubicBezTo>
                  <a:pt x="593850" y="239427"/>
                  <a:pt x="142178" y="574068"/>
                  <a:pt x="71089" y="875546"/>
                </a:cubicBezTo>
                <a:close/>
              </a:path>
            </a:pathLst>
          </a:cu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8101" y="559457"/>
            <a:ext cx="41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U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5177" y="924893"/>
            <a:ext cx="2275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Green edges are cut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38 of them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5177" y="1781539"/>
            <a:ext cx="2511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Blue edges are not cut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8 of them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146" y="2676191"/>
            <a:ext cx="318151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SDP Opt. Value </a:t>
            </a:r>
            <a:r>
              <a:rPr lang="en-US" sz="2000" dirty="0" smtClean="0">
                <a:latin typeface="cmsy10"/>
              </a:rPr>
              <a:t>¼</a:t>
            </a:r>
            <a:r>
              <a:rPr lang="en-US" sz="2000" dirty="0" smtClean="0"/>
              <a:t> 39.56</a:t>
            </a:r>
          </a:p>
          <a:p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QIP Opt. Value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39</a:t>
            </a:r>
          </a:p>
          <a:p>
            <a:r>
              <a:rPr lang="en-US" sz="2000" dirty="0" smtClean="0">
                <a:latin typeface="cmmi10"/>
              </a:rPr>
              <a:t>®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¼</a:t>
            </a:r>
            <a:r>
              <a:rPr lang="en-US" sz="2000" dirty="0" smtClean="0"/>
              <a:t> 38/39.56 = 0.9604</a:t>
            </a:r>
          </a:p>
          <a:p>
            <a:endParaRPr lang="en-US" sz="1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 cuts 38 edges</a:t>
            </a:r>
          </a:p>
          <a:p>
            <a:r>
              <a:rPr lang="en-US" sz="2000" dirty="0" smtClean="0"/>
              <a:t>So Max Cut is either 38 or 39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451"/>
            <a:ext cx="8229600" cy="922946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Matlab</a:t>
            </a:r>
            <a:r>
              <a:rPr lang="en-US" sz="4000" dirty="0" smtClean="0"/>
              <a:t> Experiments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4" y="713390"/>
            <a:ext cx="8686800" cy="61707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 sample data is a graph with 750 vertices, 3604 edges</a:t>
            </a:r>
          </a:p>
          <a:p>
            <a:r>
              <a:rPr lang="en-US" sz="2800" dirty="0" smtClean="0"/>
              <a:t>Install </a:t>
            </a:r>
            <a:r>
              <a:rPr lang="en-US" sz="2800" dirty="0" smtClean="0">
                <a:hlinkClick r:id="rId2"/>
              </a:rPr>
              <a:t>SDPT3</a:t>
            </a:r>
            <a:r>
              <a:rPr lang="en-US" sz="2800" dirty="0" smtClean="0"/>
              <a:t> (</a:t>
            </a:r>
            <a:r>
              <a:rPr lang="en-US" sz="2800" dirty="0" err="1" smtClean="0"/>
              <a:t>Matlab</a:t>
            </a:r>
            <a:r>
              <a:rPr lang="en-US" sz="2800" dirty="0" smtClean="0"/>
              <a:t> software for solving SDPs)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It has example code for solving Max Cut.</a:t>
            </a:r>
          </a:p>
          <a:p>
            <a:r>
              <a:rPr lang="en-US" sz="2800" dirty="0" smtClean="0"/>
              <a:t>Run this code: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4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b="1" dirty="0" smtClean="0"/>
              <a:t>Output:</a:t>
            </a:r>
            <a:r>
              <a:rPr lang="en-US" dirty="0" smtClean="0"/>
              <a:t> </a:t>
            </a:r>
            <a:r>
              <a:rPr lang="en-US" sz="2800" dirty="0" smtClean="0"/>
              <a:t>cut=2880, </a:t>
            </a:r>
            <a:r>
              <a:rPr lang="en-US" sz="2800" dirty="0" err="1" smtClean="0"/>
              <a:t>sdpOpt</a:t>
            </a:r>
            <a:r>
              <a:rPr lang="en-US" sz="2800" dirty="0" smtClean="0"/>
              <a:t>=3206.5, ratio=0.8982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746" y="2701867"/>
            <a:ext cx="8041063" cy="273921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load 'Data.txt'; A = Data;	% Load adjacency matrix from file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n = size(A,1);	% n = number of vertices in the graph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m = sum(sum(A))/2;	% m = number of edges of the graph</a:t>
            </a:r>
          </a:p>
          <a:p>
            <a:pPr>
              <a:tabLst>
                <a:tab pos="3262313" algn="l"/>
              </a:tabLst>
            </a:pPr>
            <a:endParaRPr lang="en-US" sz="6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[blk,Avec,C,b,X0,y0,Z0,objval,R] = </a:t>
            </a:r>
            <a:r>
              <a:rPr lang="en-US" sz="1400" spc="-40" dirty="0" err="1" smtClean="0">
                <a:latin typeface="Lucida Console" pitchFamily="49" charset="0"/>
              </a:rPr>
              <a:t>maxcut</a:t>
            </a:r>
            <a:r>
              <a:rPr lang="en-US" sz="1400" spc="-40" dirty="0" smtClean="0">
                <a:latin typeface="Lucida Console" pitchFamily="49" charset="0"/>
              </a:rPr>
              <a:t>(A,1,1);	 % Run the SDP solver</a:t>
            </a:r>
          </a:p>
          <a:p>
            <a:pPr>
              <a:tabLst>
                <a:tab pos="3262313" algn="l"/>
              </a:tabLst>
            </a:pPr>
            <a:endParaRPr lang="en-US" sz="6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X = R{1};                       	% X is the optimal solution to SDP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V = </a:t>
            </a:r>
            <a:r>
              <a:rPr lang="en-US" sz="1400" spc="-40" dirty="0" err="1" smtClean="0">
                <a:latin typeface="Lucida Console" pitchFamily="49" charset="0"/>
              </a:rPr>
              <a:t>chol</a:t>
            </a:r>
            <a:r>
              <a:rPr lang="en-US" sz="1400" spc="-40" dirty="0" smtClean="0">
                <a:latin typeface="Lucida Console" pitchFamily="49" charset="0"/>
              </a:rPr>
              <a:t>(X);                    	% Columns of V are solution to Vector Program</a:t>
            </a:r>
          </a:p>
          <a:p>
            <a:pPr>
              <a:tabLst>
                <a:tab pos="3262313" algn="l"/>
              </a:tabLst>
            </a:pPr>
            <a:endParaRPr lang="en-US" sz="6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a = </a:t>
            </a:r>
            <a:r>
              <a:rPr lang="en-US" sz="1400" spc="-40" dirty="0" err="1" smtClean="0">
                <a:latin typeface="Lucida Console" pitchFamily="49" charset="0"/>
              </a:rPr>
              <a:t>randn</a:t>
            </a:r>
            <a:r>
              <a:rPr lang="en-US" sz="1400" spc="-40" dirty="0" smtClean="0">
                <a:latin typeface="Lucida Console" pitchFamily="49" charset="0"/>
              </a:rPr>
              <a:t>(1,n);                 	% The vector a defines a random </a:t>
            </a:r>
            <a:r>
              <a:rPr lang="en-US" sz="1400" spc="-40" dirty="0" err="1" smtClean="0">
                <a:latin typeface="Lucida Console" pitchFamily="49" charset="0"/>
              </a:rPr>
              <a:t>hyperplane</a:t>
            </a:r>
            <a:endParaRPr lang="en-US" sz="1400" spc="-40" dirty="0" smtClean="0">
              <a:latin typeface="Lucida Console" pitchFamily="49" charset="0"/>
            </a:endParaRP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x = sign( a * V )';             	% x is our integral solution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cut = m/2 - x'*A*x/4            	% This counts how many edges are cut by x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err="1" smtClean="0">
                <a:latin typeface="Lucida Console" pitchFamily="49" charset="0"/>
              </a:rPr>
              <a:t>sdpOpt</a:t>
            </a:r>
            <a:r>
              <a:rPr lang="en-US" sz="1400" spc="-40" dirty="0" smtClean="0">
                <a:latin typeface="Lucida Console" pitchFamily="49" charset="0"/>
              </a:rPr>
              <a:t> = -</a:t>
            </a:r>
            <a:r>
              <a:rPr lang="en-US" sz="1400" spc="-40" dirty="0" err="1" smtClean="0">
                <a:latin typeface="Lucida Console" pitchFamily="49" charset="0"/>
              </a:rPr>
              <a:t>objval</a:t>
            </a:r>
            <a:r>
              <a:rPr lang="en-US" sz="1400" spc="-40" dirty="0" smtClean="0">
                <a:latin typeface="Lucida Console" pitchFamily="49" charset="0"/>
              </a:rPr>
              <a:t>                	% This is the SDP optimal value</a:t>
            </a:r>
          </a:p>
          <a:p>
            <a:pPr>
              <a:tabLst>
                <a:tab pos="3262313" algn="l"/>
              </a:tabLst>
            </a:pPr>
            <a:r>
              <a:rPr lang="en-US" sz="1400" spc="-40" dirty="0" smtClean="0">
                <a:latin typeface="Lucida Console" pitchFamily="49" charset="0"/>
              </a:rPr>
              <a:t>ratio = cut/</a:t>
            </a:r>
            <a:r>
              <a:rPr lang="en-US" sz="1400" spc="-40" dirty="0" err="1" smtClean="0">
                <a:latin typeface="Lucida Console" pitchFamily="49" charset="0"/>
              </a:rPr>
              <a:t>sdpOpt</a:t>
            </a:r>
            <a:r>
              <a:rPr lang="en-US" sz="1400" spc="-40" dirty="0" smtClean="0">
                <a:latin typeface="Lucida Console" pitchFamily="49" charset="0"/>
              </a:rPr>
              <a:t>              	% This compares cut to SDP optimum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703" y="5488717"/>
            <a:ext cx="791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we use the fact that product of Normal Distributions is spherically symmetric.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07944" y="4459419"/>
            <a:ext cx="389640" cy="1206630"/>
          </a:xfrm>
          <a:custGeom>
            <a:avLst/>
            <a:gdLst>
              <a:gd name="connsiteX0" fmla="*/ 210532 w 229385"/>
              <a:gd name="connsiteY0" fmla="*/ 1206630 h 1206630"/>
              <a:gd name="connsiteX1" fmla="*/ 3142 w 229385"/>
              <a:gd name="connsiteY1" fmla="*/ 838985 h 1206630"/>
              <a:gd name="connsiteX2" fmla="*/ 229385 w 229385"/>
              <a:gd name="connsiteY2" fmla="*/ 0 h 1206630"/>
              <a:gd name="connsiteX0" fmla="*/ 370787 w 389640"/>
              <a:gd name="connsiteY0" fmla="*/ 1206630 h 1206630"/>
              <a:gd name="connsiteX1" fmla="*/ 3142 w 389640"/>
              <a:gd name="connsiteY1" fmla="*/ 641022 h 1206630"/>
              <a:gd name="connsiteX2" fmla="*/ 389640 w 389640"/>
              <a:gd name="connsiteY2" fmla="*/ 0 h 1206630"/>
              <a:gd name="connsiteX0" fmla="*/ 370787 w 389640"/>
              <a:gd name="connsiteY0" fmla="*/ 1206630 h 1206630"/>
              <a:gd name="connsiteX1" fmla="*/ 3142 w 389640"/>
              <a:gd name="connsiteY1" fmla="*/ 641022 h 1206630"/>
              <a:gd name="connsiteX2" fmla="*/ 389640 w 389640"/>
              <a:gd name="connsiteY2" fmla="*/ 0 h 120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640" h="1206630">
                <a:moveTo>
                  <a:pt x="370787" y="1206630"/>
                </a:moveTo>
                <a:cubicBezTo>
                  <a:pt x="265521" y="1123360"/>
                  <a:pt x="0" y="842127"/>
                  <a:pt x="3142" y="641022"/>
                </a:cubicBezTo>
                <a:cubicBezTo>
                  <a:pt x="6284" y="439917"/>
                  <a:pt x="80126" y="252952"/>
                  <a:pt x="389640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935898" y="2365528"/>
            <a:ext cx="3016860" cy="1914930"/>
            <a:chOff x="2610678" y="2609665"/>
            <a:chExt cx="3667299" cy="23277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4504" y="2609665"/>
              <a:ext cx="2994992" cy="232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10678" y="3485323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U</a:t>
              </a:r>
              <a:endParaRPr lang="en-CA" sz="4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4695" y="4002159"/>
              <a:ext cx="513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4000" dirty="0" smtClean="0"/>
                <a:t>U</a:t>
              </a:r>
              <a:endParaRPr lang="en-CA" sz="4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932293" y="4108174"/>
              <a:ext cx="27829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72278" y="887899"/>
            <a:ext cx="8494644" cy="15107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008"/>
            <a:ext cx="8229600" cy="92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Max Cut</a:t>
            </a:r>
            <a:r>
              <a:rPr lang="en-US" dirty="0" smtClean="0"/>
              <a:t> Problem</a:t>
            </a:r>
            <a:br>
              <a:rPr lang="en-US" dirty="0" smtClean="0"/>
            </a:br>
            <a:r>
              <a:rPr lang="en-US" sz="2000" dirty="0" smtClean="0"/>
              <a:t>Our first foray into combinatorial optimization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940910"/>
            <a:ext cx="8971722" cy="5917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G=(V,E) be a graph with n vertices.</a:t>
            </a:r>
            <a:br>
              <a:rPr lang="en-US" sz="2800" dirty="0" smtClean="0"/>
            </a:br>
            <a:r>
              <a:rPr lang="en-US" sz="2800" dirty="0" smtClean="0"/>
              <a:t>For U 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 V, let 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 = </a:t>
            </a:r>
            <a:r>
              <a:rPr lang="en-US" dirty="0" smtClean="0"/>
              <a:t>{</a:t>
            </a:r>
            <a:r>
              <a:rPr lang="en-US" sz="2800" dirty="0" smtClean="0"/>
              <a:t> {</a:t>
            </a:r>
            <a:r>
              <a:rPr lang="en-US" sz="2800" dirty="0" err="1" smtClean="0"/>
              <a:t>u,v</a:t>
            </a:r>
            <a:r>
              <a:rPr lang="en-US" sz="2800" dirty="0" smtClean="0"/>
              <a:t>} : u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U, </a:t>
            </a:r>
            <a:r>
              <a:rPr lang="en-US" sz="2800" dirty="0" err="1" smtClean="0"/>
              <a:t>v</a:t>
            </a:r>
            <a:r>
              <a:rPr lang="en-US" sz="2800" dirty="0" err="1" smtClean="0">
                <a:latin typeface="Symbol"/>
                <a:sym typeface="Symbol"/>
              </a:rPr>
              <a:t></a:t>
            </a:r>
            <a:r>
              <a:rPr lang="en-US" sz="2800" dirty="0" err="1" smtClean="0"/>
              <a:t>U</a:t>
            </a:r>
            <a:r>
              <a:rPr lang="en-US" sz="2800" dirty="0" smtClean="0"/>
              <a:t> </a:t>
            </a:r>
            <a:r>
              <a:rPr lang="en-US" dirty="0" smtClean="0"/>
              <a:t>}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Find a set U </a:t>
            </a:r>
            <a:r>
              <a:rPr lang="en-US" sz="2800" dirty="0" smtClean="0">
                <a:latin typeface="cmsy10"/>
              </a:rPr>
              <a:t>µ</a:t>
            </a:r>
            <a:r>
              <a:rPr lang="en-US" sz="2800" dirty="0" smtClean="0"/>
              <a:t> V such that |</a:t>
            </a:r>
            <a:r>
              <a:rPr lang="en-US" sz="2800" dirty="0" smtClean="0">
                <a:latin typeface="cmmi10"/>
              </a:rPr>
              <a:t>±</a:t>
            </a:r>
            <a:r>
              <a:rPr lang="en-US" sz="2800" dirty="0" smtClean="0"/>
              <a:t>(U)| is maximized.</a:t>
            </a:r>
            <a:endParaRPr lang="en-US" sz="400" dirty="0" smtClean="0"/>
          </a:p>
          <a:p>
            <a:endParaRPr lang="en-US" sz="1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2800" dirty="0" smtClean="0"/>
              <a:t>This is a </a:t>
            </a:r>
            <a:r>
              <a:rPr lang="en-US" sz="2800" b="1" dirty="0" smtClean="0">
                <a:solidFill>
                  <a:srgbClr val="FF0000"/>
                </a:solidFill>
              </a:rPr>
              <a:t>computationally hard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problem:</a:t>
            </a:r>
            <a:br>
              <a:rPr lang="en-US" sz="2800" dirty="0" smtClean="0"/>
            </a:br>
            <a:r>
              <a:rPr lang="en-US" sz="2800" dirty="0" smtClean="0"/>
              <a:t>it cannot be solved exactly.</a:t>
            </a:r>
            <a:r>
              <a:rPr lang="en-US" sz="2000" dirty="0" smtClean="0"/>
              <a:t>	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(Unless P = NP)</a:t>
            </a:r>
          </a:p>
          <a:p>
            <a:r>
              <a:rPr lang="en-US" sz="2800" dirty="0" smtClean="0"/>
              <a:t>Our only hope: find a </a:t>
            </a:r>
            <a:r>
              <a:rPr lang="en-US" sz="2800" b="1" dirty="0" smtClean="0">
                <a:solidFill>
                  <a:srgbClr val="3333FF"/>
                </a:solidFill>
              </a:rPr>
              <a:t>nearly-optimal</a:t>
            </a:r>
            <a:r>
              <a:rPr lang="en-US" sz="2800" dirty="0" smtClean="0"/>
              <a:t> solution,</a:t>
            </a:r>
            <a:br>
              <a:rPr lang="en-US" sz="2800" dirty="0" smtClean="0"/>
            </a:br>
            <a:r>
              <a:rPr lang="en-US" sz="2800" dirty="0" smtClean="0"/>
              <a:t>i.e., a </a:t>
            </a:r>
            <a:r>
              <a:rPr lang="en-US" sz="2800" b="1" dirty="0" smtClean="0">
                <a:solidFill>
                  <a:srgbClr val="3333FF"/>
                </a:solidFill>
              </a:rPr>
              <a:t>big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cut</a:t>
            </a:r>
            <a:r>
              <a:rPr lang="en-US" sz="2800" dirty="0" smtClean="0"/>
              <a:t> that might not be maximum.</a:t>
            </a:r>
          </a:p>
          <a:p>
            <a:r>
              <a:rPr lang="en-US" sz="2800" b="1" dirty="0" smtClean="0"/>
              <a:t>Philosophy: </a:t>
            </a:r>
            <a:r>
              <a:rPr lang="en-US" sz="2800" dirty="0" smtClean="0"/>
              <a:t>How can our powerful continuous optimization tools help to solve combinatorial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Example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5062330"/>
            <a:ext cx="8772940" cy="1795670"/>
          </a:xfrm>
        </p:spPr>
        <p:txBody>
          <a:bodyPr>
            <a:noAutofit/>
          </a:bodyPr>
          <a:lstStyle/>
          <a:p>
            <a:r>
              <a:rPr lang="en-US" sz="2400" dirty="0" smtClean="0"/>
              <a:t>Here is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(a portion of) </a:t>
            </a:r>
            <a:r>
              <a:rPr lang="en-US" sz="2400" dirty="0" smtClean="0"/>
              <a:t>the adjacency matrix of a graph with</a:t>
            </a:r>
            <a:br>
              <a:rPr lang="en-US" sz="2400" dirty="0" smtClean="0"/>
            </a:br>
            <a:r>
              <a:rPr lang="en-US" sz="2400" dirty="0" smtClean="0"/>
              <a:t>750 vertices, 3604 edges</a:t>
            </a:r>
          </a:p>
          <a:p>
            <a:r>
              <a:rPr lang="en-CA" sz="2400" dirty="0" smtClean="0"/>
              <a:t>Probably cannot find the max cut before the end of the universe</a:t>
            </a:r>
          </a:p>
          <a:p>
            <a:r>
              <a:rPr lang="en-CA" sz="2400" dirty="0" smtClean="0"/>
              <a:t>Can we find a big cut in this example?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575" y="752804"/>
            <a:ext cx="7518724" cy="43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err="1" smtClean="0"/>
              <a:t>Semidefinite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320420"/>
            <a:ext cx="8613059" cy="41295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Where</a:t>
            </a:r>
          </a:p>
          <a:p>
            <a:pPr lvl="1"/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is a vector and n = d(d+1)/2</a:t>
            </a:r>
          </a:p>
          <a:p>
            <a:pPr lvl="1"/>
            <a:r>
              <a:rPr lang="en-US" dirty="0" smtClean="0"/>
              <a:t>A is a </a:t>
            </a:r>
            <a:r>
              <a:rPr lang="en-US" dirty="0" err="1" smtClean="0"/>
              <a:t>m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matrix, c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and b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X is a </a:t>
            </a:r>
            <a:r>
              <a:rPr lang="en-US" dirty="0" err="1" smtClean="0"/>
              <a:t>d</a:t>
            </a:r>
            <a:r>
              <a:rPr lang="en-US" sz="20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</a:t>
            </a:r>
            <a:br>
              <a:rPr lang="en-US" dirty="0" smtClean="0"/>
            </a:br>
            <a:r>
              <a:rPr lang="en-US" dirty="0" smtClean="0"/>
              <a:t>and x is the vector corresponding to X.</a:t>
            </a:r>
          </a:p>
          <a:p>
            <a:r>
              <a:rPr lang="en-US" sz="2800" dirty="0" smtClean="0">
                <a:latin typeface="Calibri"/>
              </a:rPr>
              <a:t>There are </a:t>
            </a:r>
            <a:r>
              <a:rPr lang="en-US" sz="2800" b="1" dirty="0" smtClean="0">
                <a:solidFill>
                  <a:srgbClr val="3333FF"/>
                </a:solidFill>
                <a:latin typeface="Calibri"/>
              </a:rPr>
              <a:t>infinitely many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constraints!</a:t>
            </a:r>
            <a:endParaRPr lang="en-US" dirty="0" smtClean="0"/>
          </a:p>
          <a:p>
            <a:endParaRPr lang="en-US" sz="2800" dirty="0" smtClean="0">
              <a:latin typeface="Calibri"/>
            </a:endParaRP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37215" y="911367"/>
            <a:ext cx="3449477" cy="12619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Vectorizing</a:t>
            </a:r>
            <a:r>
              <a:rPr lang="en-US" dirty="0" smtClean="0"/>
              <a:t> a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5747"/>
            <a:ext cx="8421329" cy="575186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can be viewed as a vector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d</a:t>
            </a:r>
            <a:r>
              <a:rPr lang="en-US" sz="2800" baseline="55000" dirty="0" smtClean="0">
                <a:latin typeface="Calibri"/>
              </a:rPr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(Just write down the entries in some order.)</a:t>
            </a:r>
            <a:endParaRPr lang="en-US" sz="1800" dirty="0" smtClean="0"/>
          </a:p>
          <a:p>
            <a:endParaRPr lang="en-US" dirty="0" smtClean="0"/>
          </a:p>
          <a:p>
            <a:endParaRPr lang="en-US" sz="480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symmetric</a:t>
            </a:r>
            <a:r>
              <a:rPr lang="en-US" dirty="0" smtClean="0"/>
              <a:t> matrix can be viewed as a vector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d(d+1)/2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sz="2800" dirty="0" smtClean="0"/>
          </a:p>
          <a:p>
            <a:r>
              <a:rPr lang="en-US" b="1" dirty="0" smtClean="0"/>
              <a:t>Our notation:</a:t>
            </a:r>
            <a:r>
              <a:rPr lang="en-US" dirty="0" smtClean="0"/>
              <a:t> X is 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</a:t>
            </a:r>
            <a:br>
              <a:rPr lang="en-US" dirty="0" smtClean="0"/>
            </a:br>
            <a:r>
              <a:rPr lang="en-US" dirty="0" smtClean="0"/>
              <a:t>and x is the corresponding vector.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2697" y="2321232"/>
          <a:ext cx="8160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68297" y="1873866"/>
          <a:ext cx="35887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306530" y="2369574"/>
            <a:ext cx="727587" cy="560438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67781" y="4489249"/>
          <a:ext cx="8160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38684" y="4287683"/>
          <a:ext cx="35887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321278" y="4537591"/>
            <a:ext cx="727587" cy="560438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270" y="4572001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8078" y="457200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PSD matrices </a:t>
            </a:r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Vectors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d</a:t>
            </a:r>
            <a:endParaRPr lang="en-US" baseline="30000" dirty="0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810705"/>
            <a:ext cx="8613059" cy="5639263"/>
          </a:xfrm>
        </p:spPr>
        <p:txBody>
          <a:bodyPr>
            <a:normAutofit/>
          </a:bodyPr>
          <a:lstStyle/>
          <a:p>
            <a:r>
              <a:rPr lang="en-US" b="1" dirty="0" smtClean="0"/>
              <a:t>Key Observation: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PSD matrices correspond directly to vectors and their dot-products</a:t>
            </a:r>
            <a:r>
              <a:rPr lang="en-US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ym typeface="Wingdings" pitchFamily="2" charset="2"/>
              </a:rPr>
              <a:t>: </a:t>
            </a:r>
            <a:r>
              <a:rPr lang="en-US" dirty="0" smtClean="0"/>
              <a:t>Given vectors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let V be the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whose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is v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Let X = V</a:t>
            </a:r>
            <a:r>
              <a:rPr lang="en-US" baseline="30000" dirty="0" smtClean="0"/>
              <a:t>T</a:t>
            </a:r>
            <a:r>
              <a:rPr lang="en-US" dirty="0" smtClean="0"/>
              <a:t>V. Then X is PSD and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ym typeface="Wingdings" pitchFamily="2" charset="2"/>
              </a:rPr>
              <a:t>: G</a:t>
            </a:r>
            <a:r>
              <a:rPr lang="en-US" spc="-70" dirty="0" smtClean="0"/>
              <a:t>iven a </a:t>
            </a:r>
            <a:r>
              <a:rPr lang="en-US" spc="-70" dirty="0" err="1" smtClean="0"/>
              <a:t>d</a:t>
            </a:r>
            <a:r>
              <a:rPr lang="en-US" sz="2400" spc="-70" dirty="0" err="1" smtClean="0"/>
              <a:t>x</a:t>
            </a:r>
            <a:r>
              <a:rPr lang="en-US" spc="-70" dirty="0" err="1" smtClean="0"/>
              <a:t>d</a:t>
            </a:r>
            <a:r>
              <a:rPr lang="en-US" spc="-70" dirty="0" smtClean="0"/>
              <a:t> PSD matrix X, find spectral decomposition X = U</a:t>
            </a:r>
            <a:r>
              <a:rPr lang="en-US" sz="1800" spc="-70" dirty="0" smtClean="0"/>
              <a:t> </a:t>
            </a:r>
            <a:r>
              <a:rPr lang="en-US" spc="-70" dirty="0" smtClean="0"/>
              <a:t>D</a:t>
            </a:r>
            <a:r>
              <a:rPr lang="en-US" sz="1600" spc="-70" dirty="0" smtClean="0"/>
              <a:t> </a:t>
            </a:r>
            <a:r>
              <a:rPr lang="en-US" spc="-70" dirty="0" smtClean="0"/>
              <a:t>U</a:t>
            </a:r>
            <a:r>
              <a:rPr lang="en-US" spc="-70" baseline="30000" dirty="0" smtClean="0"/>
              <a:t>T</a:t>
            </a:r>
            <a:r>
              <a:rPr lang="en-US" spc="-70" dirty="0" smtClean="0"/>
              <a:t>, and let V = D</a:t>
            </a:r>
            <a:r>
              <a:rPr lang="en-US" spc="-70" baseline="30000" dirty="0" smtClean="0"/>
              <a:t>1/2</a:t>
            </a:r>
            <a:r>
              <a:rPr lang="en-US" sz="2000" spc="-70" dirty="0" smtClean="0"/>
              <a:t> </a:t>
            </a:r>
            <a:r>
              <a:rPr lang="en-US" spc="-70" dirty="0" smtClean="0"/>
              <a:t>U.</a:t>
            </a:r>
            <a:br>
              <a:rPr lang="en-US" spc="-70" dirty="0" smtClean="0"/>
            </a:br>
            <a:r>
              <a:rPr lang="en-US" dirty="0" smtClean="0"/>
              <a:t>To get vectors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of V.</a:t>
            </a:r>
            <a:br>
              <a:rPr lang="en-US" dirty="0" smtClean="0"/>
            </a:br>
            <a:r>
              <a:rPr lang="en-US" dirty="0" smtClean="0"/>
              <a:t>Then X = V</a:t>
            </a:r>
            <a:r>
              <a:rPr lang="en-US" baseline="30000" dirty="0" smtClean="0"/>
              <a:t>T</a:t>
            </a:r>
            <a:r>
              <a:rPr lang="en-US" sz="1400" dirty="0" smtClean="0"/>
              <a:t> </a:t>
            </a:r>
            <a:r>
              <a:rPr lang="en-US" dirty="0" smtClean="0"/>
              <a:t>V  </a:t>
            </a:r>
            <a:r>
              <a:rPr lang="en-US" dirty="0" smtClean="0">
                <a:latin typeface="cmsy10"/>
              </a:rPr>
              <a:t>) 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endParaRPr lang="en-US" dirty="0" smtClean="0"/>
          </a:p>
          <a:p>
            <a:endParaRPr lang="en-US" sz="2800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Vector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708436"/>
            <a:ext cx="8613059" cy="412954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Semidefinite</a:t>
            </a:r>
            <a:r>
              <a:rPr lang="en-US" dirty="0" smtClean="0"/>
              <a:t> Program:</a:t>
            </a:r>
          </a:p>
          <a:p>
            <a:endParaRPr lang="en-US" sz="2800" dirty="0" smtClean="0">
              <a:latin typeface="Calibri"/>
            </a:endParaRPr>
          </a:p>
          <a:p>
            <a:pPr>
              <a:buNone/>
            </a:pPr>
            <a:endParaRPr lang="en-US" sz="48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Equivalent definition as “vector program”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7145" y="1279012"/>
            <a:ext cx="3449477" cy="1261913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97605" y="3305776"/>
            <a:ext cx="6407428" cy="24025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93886"/>
            <a:ext cx="8229600" cy="5779864"/>
          </a:xfrm>
        </p:spPr>
        <p:txBody>
          <a:bodyPr/>
          <a:lstStyle/>
          <a:p>
            <a:r>
              <a:rPr lang="en-US" dirty="0" smtClean="0"/>
              <a:t>Our usual Integer Program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  <a:p>
            <a:r>
              <a:rPr lang="en-US" dirty="0" smtClean="0"/>
              <a:t>Quadratic Integer Program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270"/>
            <a:ext cx="8229600" cy="922946"/>
          </a:xfrm>
        </p:spPr>
        <p:txBody>
          <a:bodyPr/>
          <a:lstStyle/>
          <a:p>
            <a:r>
              <a:rPr lang="en-US" dirty="0" smtClean="0"/>
              <a:t>Integer Programs</a:t>
            </a:r>
            <a:endParaRPr lang="en-US" dirty="0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824252" y="4012781"/>
            <a:ext cx="7022915" cy="2433994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37593" y="1118750"/>
            <a:ext cx="5789593" cy="2341339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5401560" y="1206630"/>
            <a:ext cx="3412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There are no efficient, general-purpose algorithms for solving IPs, assuming P</a:t>
            </a:r>
            <a:r>
              <a:rPr lang="en-US" sz="2000" dirty="0" smtClean="0">
                <a:solidFill>
                  <a:srgbClr val="FF0000"/>
                </a:solidFill>
                <a:latin typeface="Symbol"/>
                <a:sym typeface="Symbol"/>
              </a:rPr>
              <a:t></a:t>
            </a:r>
            <a:r>
              <a:rPr lang="en-US" sz="2000" dirty="0" smtClean="0">
                <a:solidFill>
                  <a:srgbClr val="FF0000"/>
                </a:solidFill>
              </a:rPr>
              <a:t>NP.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5571" y="4110086"/>
            <a:ext cx="3478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Let’s make things even harder: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Quadratic Objective Function &amp; Quadratic Constraints!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00660" y="5854045"/>
            <a:ext cx="1517715" cy="8201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65506" y="5806910"/>
            <a:ext cx="3382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Could also use {0,1} here.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{-1,1} is more convenient.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u x_w )}&#10;&amp; x_u &amp;\in \set{-1,1} ~~ 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718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mallfrac{1}{2} (1-x_u x_w) = \begin{cases}&#10;0 &amp;\text{if $x_u=x_w$} \\&#10;1 &amp;\text{if $x_u \neq x_w$}&#10;\end{cases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1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u x_w )}&#10;&amp; x_u &amp;\in \set{-1,1} ~~ 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718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v_u \transpose v_w )}&#10;&amp; v_u \transpose v_u &amp;= 1 &amp;\forall  u \in V \\&#10;&amp; v_u &amp;\in \bR^n  &amp;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227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{u,w} )}&#10;&amp; X_{u, u} &amp;= 1 &amp;\forall  u \in V \\&#10;&amp; y \transpose X y &amp;\geq 0 &amp;\forall y \in \bR^n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236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u x_w )}&#10;&amp; x_u &amp;\in \set{-1,1} ~~ 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171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X_{u,w} )}&#10;&amp; X_{u, u} &amp;= 1 &amp;\forall  u \in V \\&#10;&amp; y \transpose X y &amp;\geq 0 &amp;\forall y \in \bR^n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5"/>
  <p:tag name="PICTUREFILESIZE" val="236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 \set{u,w} \in E } \smallfrac{1}{2} (1 - v_u \transpose v_w )}&#10;&amp; v_u \transpose v_u &amp;= 1 &amp;\forall  u \in V \\&#10;&amp; v_u &amp;\in \bR^n  &amp;\forall  u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3"/>
  <p:tag name="PICTUREFILESIZE" val="227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x_u = \begin{cases}&#10;1 &amp;\text{if $a \transpose v_u \geq 0$} \\&#10;-1 &amp;\text{if $a \transpose v_u &lt; 0$}&#10;\end{cases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2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&amp;\prob{ \text{edge $\set{u,w}$ cut} } \\&#10;&amp;~= \prob{ \text{ exactly one of $u,w$ is in $U$ } } \\&#10;&amp;~= \prob{ \sign(a \transpose v_u) \neq \sign(a \transpose v_w)  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74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\prob{ \text{red line lies between $v_u$ and $v_w$}  } = \frac{2\theta}{2\pi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98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&amp;\prob{ \text{edge $\set{u,w}$ cut} } \\&#10;&amp;~= \prob{ \text{ exactly one of $u,w$ is in $U$ } } \\&#10;&amp;~= \prob{ \sign(a \transpose v_u) \neq \sign(a \transpose v_w)  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74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\prob{ \text{red line lies between $v_u$ and $v_w$}  } = \frac{2\theta}{2\pi}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98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theta = \arccos( v_u \transpose v_w )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0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newcommand{\sign}{\operatorname{sign}}&#10;\begin{document}&#10;\begin{align*}&#10;\prob{ \text{edge $\set{u,w}$ cut} } &#10;= \frac{\theta}{\pi}.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9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frac{\arccos( x )}{\pi} \geq 0.878 \cdot \frac{1-x}{2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 y \transpose X y \geq 0 ~\:\forall y 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141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frac{\arccos( x )}{\pi} \geq 0.878 \cdot \frac{1-x}{2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8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prob{ \text{edge $\set{u,w}$ cut} } = \frac{\arccos( v_u \transpose v_w )}{\pi}.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4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\expect{ \text{\# cut edges} }&#10;~&amp;= \sum_{\set{u,w} \in E} \prob{ \text{edge $\set{u,w}$ cut} } \\&#10;~&amp;= \sum_{\set{u,w} \in E} \frac{ \arccos( v_u \transpose v_w ) }{ \pi } \\&#10;~&amp;\geq 0.878 \sum_{\set{u,w} \in E} \smallfrac{1}{2} (1- v_u \transpose v_w ) \\&#10;~&amp;= 0.878 \cdot (\text{SDP optimal value})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4980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align*}&#10;\expect{ \text{\# cut edges} }&#10;~&amp;= \sum_{\set{u,w} \in E} \prob{ \text{edge $\set{u,w}$ cut} } \\&#10;~&amp;= \sum_{\set{u,w} \in E} \frac{ \arccos( v_u \transpose v_w ) }{ \pi } \\&#10;~&amp;\geq 0.878 \sum_{\set{u,w} \in E} \smallfrac{1}{2} (1- v_u \transpose v_w ) \\&#10;~&amp;= 0.878 \cdot (\text{SDP optimal value})&#10;\end{align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498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 y \transpose X y \geq 0 ~\:\forall y 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141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\sum_{j=1}^d c_{i,j} v_i \transpose v_j}&#10;&amp; \sum_{i=1}^d \sum_{j=1}^d a_{k,i,j} v_i \transpose v_j &amp;= b_k  &amp; \forall k=1,\ldots, m \\&#10;&amp; v_1, \ldots, v_d &amp;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8"/>
  <p:tag name="PICTUREFILESIZE" val="361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\sum_{j=1}^d c_{i,j} x_i x_j}&#10;&amp; \sum_{i=1}^d \sum_{j=1}^d a_{k,i,j} x_i x_j &amp;= b_k  &amp; \forall k=1,\ldots, m \\&#10;&amp; x_1, \ldots, x_d &amp;\in \set{-1,1}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376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c_i x_i }&#10;&amp; \sum_{i=1}^d a_{k,i} x_i &amp;= b_k  &amp; \forall k=1,\ldots, m \\&#10;&amp; x_1, \ldots, x_d &amp;\in \set{0,1}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8"/>
  <p:tag name="PICTUREFILESIZE" val="30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{d} \sum_{j=1}^{d} c_{i,j} x_i x_j}&#10;&amp; \sum_{i=1}^{d} \sum_{j=1}^{d} a_{k,i,j} x_i x_j &amp;= b_k  &amp; \forall k=1,\ldots, m \\&#10;&amp; x_1, \ldots, x_d &amp;\in \set{-1,1}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376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\sum_{i=1}^d \sum_{j=1}^d c_{i,j} v_i \transpose v_j}&#10;&amp; \sum_{i=1}^d \sum_{j=1}^d a_{k,i,j} v_i \transpose v_j &amp;= b_k  &amp; \forall k=1,\ldots, m \\&#10;&amp; v_i \transpose v_i &amp;=1 &amp;\forall i=1,\ldots, d \\&#10;&amp; v_1, \ldots, v_d &amp;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8"/>
  <p:tag name="PICTUREFILESIZE" val="426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18014</TotalTime>
  <Words>898</Words>
  <Application>Microsoft Office PowerPoint</Application>
  <PresentationFormat>On-screen Show (4:3)</PresentationFormat>
  <Paragraphs>317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Symbol</vt:lpstr>
      <vt:lpstr>Wingdings</vt:lpstr>
      <vt:lpstr>msam10</vt:lpstr>
      <vt:lpstr>Lucida Console</vt:lpstr>
      <vt:lpstr>Office Theme</vt:lpstr>
      <vt:lpstr>C&amp;O 355 Mathematical Programming Fall 2010 Lecture 16</vt:lpstr>
      <vt:lpstr>Topics</vt:lpstr>
      <vt:lpstr>The Max Cut Problem Our first foray into combinatorial optimization</vt:lpstr>
      <vt:lpstr>My Example Data</vt:lpstr>
      <vt:lpstr>Semidefinite Programs</vt:lpstr>
      <vt:lpstr>Vectorizing a Matrix</vt:lpstr>
      <vt:lpstr>PSD matrices ´ Vectors in Rd</vt:lpstr>
      <vt:lpstr>Vector Programs</vt:lpstr>
      <vt:lpstr>Integer Programs</vt:lpstr>
      <vt:lpstr>QIPs &amp; Vector Programs</vt:lpstr>
      <vt:lpstr>QIP for Max Cut</vt:lpstr>
      <vt:lpstr>VP &amp; SDP for Max Cut</vt:lpstr>
      <vt:lpstr>QIP vs SDP</vt:lpstr>
      <vt:lpstr>Our Game Plan</vt:lpstr>
      <vt:lpstr>The Goemans-Williamson Algorithm</vt:lpstr>
      <vt:lpstr>The Goemans-Williamson Algorithm</vt:lpstr>
      <vt:lpstr>The Goemans-Williamson Algorithm</vt:lpstr>
      <vt:lpstr>Analysis of Algorithm</vt:lpstr>
      <vt:lpstr>Slide 19</vt:lpstr>
      <vt:lpstr>Slide 20</vt:lpstr>
      <vt:lpstr>Slide 21</vt:lpstr>
      <vt:lpstr>Slide 22</vt:lpstr>
      <vt:lpstr>Slide 23</vt:lpstr>
      <vt:lpstr>Slide 24</vt:lpstr>
      <vt:lpstr>Matlab Example</vt:lpstr>
      <vt:lpstr>Matlab Experiments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1477</cp:revision>
  <dcterms:created xsi:type="dcterms:W3CDTF">2009-09-16T13:05:29Z</dcterms:created>
  <dcterms:modified xsi:type="dcterms:W3CDTF">2010-11-10T14:04:34Z</dcterms:modified>
</cp:coreProperties>
</file>