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sldIdLst>
    <p:sldId id="440" r:id="rId2"/>
    <p:sldId id="414" r:id="rId3"/>
    <p:sldId id="444" r:id="rId4"/>
    <p:sldId id="445" r:id="rId5"/>
    <p:sldId id="424" r:id="rId6"/>
    <p:sldId id="431" r:id="rId7"/>
    <p:sldId id="425" r:id="rId8"/>
    <p:sldId id="442" r:id="rId9"/>
    <p:sldId id="441" r:id="rId10"/>
    <p:sldId id="443" r:id="rId11"/>
    <p:sldId id="427" r:id="rId12"/>
    <p:sldId id="428" r:id="rId13"/>
    <p:sldId id="429" r:id="rId14"/>
    <p:sldId id="434" r:id="rId15"/>
    <p:sldId id="446" r:id="rId16"/>
    <p:sldId id="437" r:id="rId17"/>
    <p:sldId id="439" r:id="rId18"/>
    <p:sldId id="447" r:id="rId19"/>
  </p:sldIdLst>
  <p:sldSz cx="9144000" cy="6858000" type="screen4x3"/>
  <p:notesSz cx="6858000" cy="9144000"/>
  <p:embeddedFontLst>
    <p:embeddedFont>
      <p:font typeface="Calibri" pitchFamily="34" charset="0"/>
      <p:regular r:id="rId21"/>
      <p:bold r:id="rId22"/>
      <p:italic r:id="rId23"/>
      <p:boldItalic r:id="rId24"/>
    </p:embeddedFont>
    <p:embeddedFont>
      <p:font typeface="CMR10" pitchFamily="34" charset="0"/>
      <p:regular r:id="rId25"/>
    </p:embeddedFont>
    <p:embeddedFont>
      <p:font typeface="CMMI10" pitchFamily="34" charset="0"/>
      <p:regular r:id="rId26"/>
    </p:embeddedFont>
    <p:embeddedFont>
      <p:font typeface="CMSY10ORIG" pitchFamily="34" charset="0"/>
      <p:regular r:id="rId27"/>
    </p:embeddedFont>
    <p:embeddedFont>
      <p:font typeface="CMSS8" pitchFamily="34" charset="0"/>
      <p:regular r:id="rId28"/>
    </p:embeddedFont>
    <p:embeddedFont>
      <p:font typeface="CMMI7" pitchFamily="34" charset="0"/>
      <p:regular r:id="rId29"/>
    </p:embeddedFont>
    <p:embeddedFont>
      <p:font typeface="CMEX10" pitchFamily="34" charset="0"/>
      <p:regular r:id="rId30"/>
    </p:embeddedFont>
    <p:embeddedFont>
      <p:font typeface="CMR7" pitchFamily="34" charset="0"/>
      <p:regular r:id="rId31"/>
    </p:embeddedFont>
    <p:embeddedFont>
      <p:font typeface="MSBM10" pitchFamily="34" charset="0"/>
      <p:regular r:id="rId32"/>
    </p:embeddedFont>
    <p:embeddedFont>
      <p:font typeface="CMSY7" pitchFamily="34" charset="0"/>
      <p:regular r:id="rId33"/>
    </p:embeddedFont>
    <p:embeddedFont>
      <p:font typeface="CMMI5" pitchFamily="34" charset="0"/>
      <p:regular r:id="rId34"/>
    </p:embeddedFont>
    <p:embeddedFont>
      <p:font typeface="cmsy10" pitchFamily="34" charset="0"/>
      <p:regular r:id="rId35"/>
    </p:embeddedFont>
    <p:embeddedFont>
      <p:font typeface="msam10" pitchFamily="34" charset="0"/>
      <p:regular r:id="rId36"/>
    </p:embeddedFont>
  </p:embeddedFontLst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00FF"/>
    <a:srgbClr val="0000FF"/>
    <a:srgbClr val="FFFFCC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6010" autoAdjust="0"/>
  </p:normalViewPr>
  <p:slideViewPr>
    <p:cSldViewPr snapToGrid="0">
      <p:cViewPr varScale="1">
        <p:scale>
          <a:sx n="67" d="100"/>
          <a:sy n="67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6.fntdata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34" Type="http://schemas.openxmlformats.org/officeDocument/2006/relationships/font" Target="fonts/font1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5.fntdata"/><Relationship Id="rId33" Type="http://schemas.openxmlformats.org/officeDocument/2006/relationships/font" Target="fonts/font13.fntdata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32" Type="http://schemas.openxmlformats.org/officeDocument/2006/relationships/font" Target="fonts/font12.fntdata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36" Type="http://schemas.openxmlformats.org/officeDocument/2006/relationships/font" Target="fonts/font1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35" Type="http://schemas.openxmlformats.org/officeDocument/2006/relationships/font" Target="fonts/font1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This is Theorem 3.12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Dual: max { </a:t>
            </a:r>
            <a:r>
              <a:rPr lang="en-CA" dirty="0" err="1" smtClean="0"/>
              <a:t>b^T</a:t>
            </a:r>
            <a:r>
              <a:rPr lang="en-CA" dirty="0" smtClean="0"/>
              <a:t> y }{ A^T y &lt;= c }</a:t>
            </a:r>
          </a:p>
          <a:p>
            <a:r>
              <a:rPr lang="en-CA" dirty="0" smtClean="0"/>
              <a:t>Optimality conditions:</a:t>
            </a:r>
          </a:p>
          <a:p>
            <a:pPr marL="228600" indent="-228600">
              <a:buAutoNum type="arabicParenR"/>
            </a:pPr>
            <a:r>
              <a:rPr lang="en-CA" dirty="0" smtClean="0"/>
              <a:t>Dual feasibility: A^T y &lt;= c</a:t>
            </a:r>
          </a:p>
          <a:p>
            <a:pPr marL="228600" indent="-228600">
              <a:buAutoNum type="arabicParenR"/>
            </a:pPr>
            <a:r>
              <a:rPr lang="en-CA" dirty="0" smtClean="0"/>
              <a:t>Complementary slackness: if </a:t>
            </a:r>
            <a:r>
              <a:rPr lang="en-CA" dirty="0" err="1" smtClean="0"/>
              <a:t>x_j</a:t>
            </a:r>
            <a:r>
              <a:rPr lang="en-CA" dirty="0" smtClean="0"/>
              <a:t> &gt; 0 then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Dual: max { </a:t>
            </a:r>
            <a:r>
              <a:rPr lang="en-CA" dirty="0" err="1" smtClean="0"/>
              <a:t>b^T</a:t>
            </a:r>
            <a:r>
              <a:rPr lang="en-CA" dirty="0" smtClean="0"/>
              <a:t> y }{ A^T y &lt;= c }</a:t>
            </a:r>
          </a:p>
          <a:p>
            <a:r>
              <a:rPr lang="en-CA" dirty="0" smtClean="0"/>
              <a:t>Optimality conditions:</a:t>
            </a:r>
          </a:p>
          <a:p>
            <a:pPr marL="228600" indent="-228600">
              <a:buAutoNum type="arabicParenR"/>
            </a:pPr>
            <a:r>
              <a:rPr lang="en-CA" dirty="0" smtClean="0"/>
              <a:t>Dual feasibility: A^T y &lt;= c</a:t>
            </a:r>
          </a:p>
          <a:p>
            <a:pPr marL="228600" indent="-228600">
              <a:buAutoNum type="arabicParenR"/>
            </a:pPr>
            <a:r>
              <a:rPr lang="en-CA" dirty="0" smtClean="0"/>
              <a:t>Complementary slackness: if </a:t>
            </a:r>
            <a:r>
              <a:rPr lang="en-CA" dirty="0" err="1" smtClean="0"/>
              <a:t>x_j</a:t>
            </a:r>
            <a:r>
              <a:rPr lang="en-CA" dirty="0" smtClean="0"/>
              <a:t> &gt; 0 then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294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57129"/>
            <a:ext cx="8229600" cy="56145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11/2/2010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xtreme_value_theore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dirty="0" smtClean="0"/>
              <a:t>Lecture 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7979" y="1614484"/>
            <a:ext cx="5210346" cy="121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8592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Full</a:t>
            </a:r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4000" dirty="0" smtClean="0"/>
              <a:t>KKT Theorem</a:t>
            </a:r>
            <a:endParaRPr lang="en-US" sz="4000" dirty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6288" y="3191252"/>
            <a:ext cx="3543299" cy="529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86302" y="3747722"/>
            <a:ext cx="4257672" cy="2456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08" y="3871913"/>
            <a:ext cx="4431031" cy="174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696917" y="642938"/>
            <a:ext cx="576375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800" dirty="0" smtClean="0">
                <a:solidFill>
                  <a:srgbClr val="FF0000"/>
                </a:solidFill>
              </a:rPr>
              <a:t>Even stating it requires a lot of details!</a:t>
            </a:r>
          </a:p>
          <a:p>
            <a:pPr algn="ctr"/>
            <a:r>
              <a:rPr lang="en-CA" dirty="0" smtClean="0"/>
              <a:t>See Section 3.7 and 3.8 of the course notes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981" y="1"/>
            <a:ext cx="8160774" cy="270033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5" y="1"/>
            <a:ext cx="8583562" cy="657171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(</a:t>
            </a:r>
            <a:r>
              <a:rPr lang="en-US" sz="2800" dirty="0" smtClean="0"/>
              <a:t> direction. Suppose such a y exists. Then</a:t>
            </a:r>
            <a:br>
              <a:rPr lang="en-US" sz="2800" dirty="0" smtClean="0"/>
            </a:br>
            <a:r>
              <a:rPr lang="en-US" sz="2800" dirty="0" smtClean="0"/>
              <a:t>	(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) x  =  0.       </a:t>
            </a:r>
            <a:r>
              <a:rPr lang="en-US" sz="2400" spc="-100" dirty="0" smtClean="0">
                <a:solidFill>
                  <a:schemeClr val="bg1">
                    <a:lumMod val="50000"/>
                  </a:schemeClr>
                </a:solidFill>
              </a:rPr>
              <a:t>(Just like complementary slackness)</a:t>
            </a:r>
            <a:endParaRPr lang="en-US" sz="2800" spc="-1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For any feasible z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, we have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	(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) z 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Subtracting these, and using Ax=</a:t>
            </a:r>
            <a:r>
              <a:rPr lang="en-US" sz="2800" dirty="0" err="1" smtClean="0"/>
              <a:t>Az</a:t>
            </a:r>
            <a:r>
              <a:rPr lang="en-US" sz="2800" dirty="0" smtClean="0"/>
              <a:t>=b, we get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	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(z-x)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    </a:t>
            </a:r>
            <a:r>
              <a:rPr lang="en-US" sz="2800" dirty="0" smtClean="0">
                <a:latin typeface="cmsy10"/>
              </a:rPr>
              <a:t>8</a:t>
            </a:r>
            <a:r>
              <a:rPr lang="en-US" sz="2800" dirty="0" smtClean="0"/>
              <a:t> feasible z.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So x is optimal.              </a:t>
            </a:r>
            <a:r>
              <a:rPr lang="en-US" sz="2200" spc="-40" dirty="0" smtClean="0">
                <a:solidFill>
                  <a:schemeClr val="bg1">
                    <a:lumMod val="50000"/>
                  </a:schemeClr>
                </a:solidFill>
              </a:rPr>
              <a:t>(By </a:t>
            </a:r>
            <a:r>
              <a:rPr lang="en-US" sz="2200" spc="-40" dirty="0" err="1" smtClean="0">
                <a:solidFill>
                  <a:schemeClr val="bg1">
                    <a:lumMod val="50000"/>
                  </a:schemeClr>
                </a:solidFill>
              </a:rPr>
              <a:t>Thm</a:t>
            </a:r>
            <a:r>
              <a:rPr lang="en-US" sz="2200" spc="-40" dirty="0" smtClean="0">
                <a:solidFill>
                  <a:schemeClr val="bg1">
                    <a:lumMod val="50000"/>
                  </a:schemeClr>
                </a:solidFill>
              </a:rPr>
              <a:t> 3.12: “Minimizing over a Convex Set”)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981" y="1"/>
            <a:ext cx="8160774" cy="270033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5" y="1"/>
            <a:ext cx="8583562" cy="657171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direction. Suppose x is optimal. Let c=-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Then 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(z-x)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 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z</a:t>
            </a:r>
            <a:r>
              <a:rPr lang="en-US" sz="2800" dirty="0" err="1" smtClean="0">
                <a:latin typeface="cmsy10"/>
              </a:rPr>
              <a:t>·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  for all feasible points z.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633" y="3996198"/>
            <a:ext cx="5582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pc="-40" dirty="0" smtClean="0">
                <a:solidFill>
                  <a:srgbClr val="FF0000"/>
                </a:solidFill>
              </a:rPr>
              <a:t>By </a:t>
            </a:r>
            <a:r>
              <a:rPr lang="en-US" sz="2400" spc="-40" dirty="0" err="1" smtClean="0">
                <a:solidFill>
                  <a:srgbClr val="FF0000"/>
                </a:solidFill>
              </a:rPr>
              <a:t>Thm</a:t>
            </a:r>
            <a:r>
              <a:rPr lang="en-US" sz="2400" spc="-40" dirty="0" smtClean="0">
                <a:solidFill>
                  <a:srgbClr val="FF0000"/>
                </a:solidFill>
              </a:rPr>
              <a:t> 3.12: “Minimizing over a Convex Set”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6200000" flipV="1">
            <a:off x="2753034" y="3838884"/>
            <a:ext cx="373626" cy="3932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981" y="1"/>
            <a:ext cx="8160774" cy="2700338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135" y="1"/>
            <a:ext cx="8681884" cy="657171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sz="2800" b="1" dirty="0" smtClean="0"/>
              <a:t>Proof: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direction. Suppose x is optimal. Let c=-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Then 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(z-x)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 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z</a:t>
            </a:r>
            <a:r>
              <a:rPr lang="en-US" sz="2800" dirty="0" err="1" smtClean="0">
                <a:latin typeface="cmsy10"/>
              </a:rPr>
              <a:t>·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  for all feasible points z.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So x is optimal for the LP max {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spc="-60" dirty="0" smtClean="0"/>
              <a:t>So there is an optimal solution y to dual LP min { </a:t>
            </a:r>
            <a:r>
              <a:rPr lang="en-US" sz="2800" spc="-60" dirty="0" err="1" smtClean="0">
                <a:latin typeface="Calibri"/>
              </a:rPr>
              <a:t>b</a:t>
            </a:r>
            <a:r>
              <a:rPr lang="en-US" sz="2800" spc="-60" baseline="30000" dirty="0" err="1" smtClean="0">
                <a:latin typeface="Calibri"/>
              </a:rPr>
              <a:t>T</a:t>
            </a:r>
            <a:r>
              <a:rPr lang="en-US" sz="2800" spc="-60" dirty="0" err="1" smtClean="0"/>
              <a:t>y</a:t>
            </a:r>
            <a:r>
              <a:rPr lang="en-US" sz="2800" spc="-60" dirty="0" smtClean="0"/>
              <a:t> : </a:t>
            </a:r>
            <a:r>
              <a:rPr lang="en-US" sz="2800" spc="-60" dirty="0" err="1" smtClean="0">
                <a:latin typeface="Calibri"/>
              </a:rPr>
              <a:t>A</a:t>
            </a:r>
            <a:r>
              <a:rPr lang="en-US" sz="2800" spc="-60" baseline="30000" dirty="0" err="1" smtClean="0">
                <a:latin typeface="Calibri"/>
              </a:rPr>
              <a:t>T</a:t>
            </a:r>
            <a:r>
              <a:rPr lang="en-US" sz="2800" spc="-60" dirty="0" err="1" smtClean="0"/>
              <a:t>y</a:t>
            </a:r>
            <a:r>
              <a:rPr lang="en-US" sz="2800" spc="-60" dirty="0" err="1" smtClean="0">
                <a:latin typeface="cmsy10"/>
              </a:rPr>
              <a:t>¸</a:t>
            </a:r>
            <a:r>
              <a:rPr lang="en-US" sz="2800" spc="-60" dirty="0" err="1" smtClean="0"/>
              <a:t>c</a:t>
            </a:r>
            <a:r>
              <a:rPr lang="en-US" sz="2800" spc="-60" dirty="0" smtClean="0"/>
              <a:t> }.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So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/>
              <a:t>y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= -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    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 (1) holds.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Furthermore, </a:t>
            </a:r>
            <a:r>
              <a:rPr lang="en-US" sz="2800" dirty="0" smtClean="0">
                <a:latin typeface="Calibri"/>
              </a:rPr>
              <a:t>x and y are both optimal so C.S. holds.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msy10"/>
              </a:rPr>
              <a:t>     ) </a:t>
            </a:r>
            <a:r>
              <a:rPr lang="en-US" sz="2800" dirty="0" smtClean="0">
                <a:latin typeface="Calibri"/>
              </a:rPr>
              <a:t>whenever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>
                <a:latin typeface="Calibri"/>
              </a:rPr>
              <a:t>&gt;0, the </a:t>
            </a:r>
            <a:r>
              <a:rPr lang="en-US" sz="2800" dirty="0" err="1" smtClean="0">
                <a:latin typeface="Calibri"/>
              </a:rPr>
              <a:t>j</a:t>
            </a:r>
            <a:r>
              <a:rPr lang="en-US" sz="2800" baseline="30000" dirty="0" err="1" smtClean="0">
                <a:latin typeface="Calibri"/>
              </a:rPr>
              <a:t>th</a:t>
            </a:r>
            <a:r>
              <a:rPr lang="en-US" sz="2800" dirty="0" smtClean="0">
                <a:latin typeface="Calibri"/>
              </a:rPr>
              <a:t> dual constraint is tight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cmsy10"/>
              </a:rPr>
              <a:t>     )</a:t>
            </a:r>
            <a:r>
              <a:rPr lang="en-US" sz="2800" dirty="0" smtClean="0">
                <a:latin typeface="Calibri"/>
              </a:rPr>
              <a:t> 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smtClean="0">
                <a:latin typeface="Calibri"/>
              </a:rPr>
              <a:t> 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>
                <a:latin typeface="Calibri"/>
              </a:rPr>
              <a:t> = 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	</a:t>
            </a:r>
            <a:r>
              <a:rPr lang="en-US" sz="2800" dirty="0" smtClean="0">
                <a:latin typeface="cmsy10"/>
              </a:rPr>
              <a:t>)</a:t>
            </a:r>
            <a:r>
              <a:rPr lang="en-US" sz="2800" dirty="0" smtClean="0"/>
              <a:t>    (2) holds.			          </a:t>
            </a:r>
            <a:r>
              <a:rPr lang="en-US" sz="2800" dirty="0" smtClean="0">
                <a:latin typeface="msam10"/>
              </a:rPr>
              <a:t>¥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4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Smallest Ball Problem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611588"/>
            <a:ext cx="8760541" cy="3717525"/>
          </a:xfrm>
        </p:spPr>
        <p:txBody>
          <a:bodyPr>
            <a:normAutofit/>
          </a:bodyPr>
          <a:lstStyle/>
          <a:p>
            <a:r>
              <a:rPr lang="en-US" dirty="0" smtClean="0"/>
              <a:t>Let P={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Q be </a:t>
            </a:r>
            <a:r>
              <a:rPr lang="en-US" dirty="0" err="1" smtClean="0"/>
              <a:t>d</a:t>
            </a:r>
            <a:r>
              <a:rPr lang="en-US" sz="26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i</a:t>
            </a:r>
            <a:r>
              <a:rPr lang="en-US" dirty="0" smtClean="0"/>
              <a:t>.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column of Q)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/>
              <a:t>Let </a:t>
            </a:r>
            <a:r>
              <a:rPr lang="en-US" dirty="0" smtClean="0">
                <a:solidFill>
                  <a:srgbClr val="7030A0"/>
                </a:solidFill>
              </a:rPr>
              <a:t>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r>
              <a:rPr lang="en-US" dirty="0" smtClean="0"/>
              <a:t> satisfy </a:t>
            </a:r>
            <a:r>
              <a:rPr lang="en-US" dirty="0" err="1" smtClean="0">
                <a:solidFill>
                  <a:srgbClr val="7030A0"/>
                </a:solidFill>
              </a:rPr>
              <a:t>z</a:t>
            </a:r>
            <a:r>
              <a:rPr lang="en-US" baseline="-25000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/>
              <a:t>=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= 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- 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7030A0"/>
                </a:solidFill>
              </a:rPr>
              <a:t>z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Claim 1:</a:t>
            </a:r>
            <a:r>
              <a:rPr lang="en-US" dirty="0" smtClean="0"/>
              <a:t> f is convex.			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Consider the convex program</a:t>
            </a:r>
            <a:br>
              <a:rPr lang="en-US" dirty="0" smtClean="0"/>
            </a:br>
            <a:r>
              <a:rPr lang="en-US" dirty="0" smtClean="0"/>
              <a:t>		min { 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: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  <a:latin typeface="Calibri"/>
              </a:rPr>
              <a:t>x</a:t>
            </a:r>
            <a:r>
              <a:rPr lang="en-US" baseline="-25000" dirty="0" err="1" smtClean="0">
                <a:solidFill>
                  <a:srgbClr val="00B050"/>
                </a:solidFill>
                <a:latin typeface="Calibri"/>
              </a:rPr>
              <a:t>j</a:t>
            </a:r>
            <a:r>
              <a:rPr lang="en-US" dirty="0" smtClean="0"/>
              <a:t> = 1,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64952" y="2754717"/>
            <a:ext cx="18341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(Hessian is PSD)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634295" y="4561395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127921" y="3965035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779911" y="5584071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09204" y="4517001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14311" y="4100512"/>
            <a:ext cx="59578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1463" indent="-271463"/>
            <a:r>
              <a:rPr lang="en-US" sz="2600" b="1" dirty="0" smtClean="0"/>
              <a:t>Interpretation</a:t>
            </a:r>
          </a:p>
          <a:p>
            <a:pPr marL="271463" indent="-271463">
              <a:buFont typeface="Arial" pitchFamily="34" charset="0"/>
              <a:buChar char="•"/>
            </a:pPr>
            <a:r>
              <a:rPr lang="en-US" sz="2600" dirty="0" err="1" smtClean="0"/>
              <a:t>Q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dirty="0" smtClean="0"/>
              <a:t> is an “average”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(convex combination)</a:t>
            </a:r>
            <a:r>
              <a:rPr lang="en-US" sz="2600" dirty="0" smtClean="0"/>
              <a:t/>
            </a:r>
            <a:br>
              <a:rPr lang="en-US" sz="2600" dirty="0" smtClean="0"/>
            </a:br>
            <a:r>
              <a:rPr lang="en-US" sz="2600" dirty="0" smtClean="0"/>
              <a:t>of the </a:t>
            </a:r>
            <a:r>
              <a:rPr lang="en-US" sz="2600" dirty="0" smtClean="0">
                <a:solidFill>
                  <a:srgbClr val="0000FF"/>
                </a:solidFill>
              </a:rPr>
              <a:t>p</a:t>
            </a:r>
            <a:r>
              <a:rPr lang="en-US" sz="2600" baseline="-25000" dirty="0" smtClean="0">
                <a:solidFill>
                  <a:srgbClr val="0000FF"/>
                </a:solidFill>
              </a:rPr>
              <a:t>i</a:t>
            </a:r>
            <a:r>
              <a:rPr lang="en-US" sz="2600" dirty="0" smtClean="0"/>
              <a:t>’s</a:t>
            </a:r>
          </a:p>
          <a:p>
            <a:pPr marL="271463" indent="-271463">
              <a:buFont typeface="Arial" pitchFamily="34" charset="0"/>
              <a:buChar char="•"/>
            </a:pPr>
            <a:r>
              <a:rPr lang="en-US" sz="2600" dirty="0" smtClean="0"/>
              <a:t> 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baseline="30000" dirty="0" err="1" smtClean="0"/>
              <a:t>T</a:t>
            </a:r>
            <a:r>
              <a:rPr lang="en-US" sz="2600" dirty="0" err="1" smtClean="0"/>
              <a:t>Q</a:t>
            </a:r>
            <a:r>
              <a:rPr lang="en-US" sz="2600" baseline="30000" dirty="0" err="1" smtClean="0"/>
              <a:t>T</a:t>
            </a:r>
            <a:r>
              <a:rPr lang="en-US" sz="2600" dirty="0" err="1" smtClean="0"/>
              <a:t>Q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dirty="0" smtClean="0"/>
              <a:t> is norm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of this average point</a:t>
            </a:r>
          </a:p>
          <a:p>
            <a:pPr marL="271463" indent="-271463">
              <a:buFont typeface="Arial" pitchFamily="34" charset="0"/>
              <a:buChar char="•"/>
            </a:pPr>
            <a:r>
              <a:rPr lang="en-US" sz="2600" dirty="0" smtClean="0"/>
              <a:t> 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baseline="30000" dirty="0" err="1" smtClean="0"/>
              <a:t>T</a:t>
            </a:r>
            <a:r>
              <a:rPr lang="en-US" sz="2600" dirty="0" err="1" smtClean="0">
                <a:solidFill>
                  <a:srgbClr val="7030A0"/>
                </a:solidFill>
              </a:rPr>
              <a:t>z</a:t>
            </a:r>
            <a:r>
              <a:rPr lang="en-US" sz="2600" dirty="0" smtClean="0"/>
              <a:t> is average norm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of the </a:t>
            </a:r>
            <a:r>
              <a:rPr lang="en-US" sz="2600" dirty="0" smtClean="0">
                <a:solidFill>
                  <a:srgbClr val="0000FF"/>
                </a:solidFill>
              </a:rPr>
              <a:t>p</a:t>
            </a:r>
            <a:r>
              <a:rPr lang="en-US" sz="2600" baseline="-25000" dirty="0" smtClean="0">
                <a:solidFill>
                  <a:srgbClr val="0000FF"/>
                </a:solidFill>
              </a:rPr>
              <a:t>i</a:t>
            </a:r>
            <a:r>
              <a:rPr lang="en-US" sz="2600" dirty="0" smtClean="0"/>
              <a:t>’s</a:t>
            </a:r>
          </a:p>
          <a:p>
            <a:pPr marL="271463" indent="-271463">
              <a:buFont typeface="Arial" pitchFamily="34" charset="0"/>
              <a:buChar char="•"/>
            </a:pPr>
            <a:r>
              <a:rPr lang="en-US" sz="2600" dirty="0" smtClean="0"/>
              <a:t>If 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baseline="30000" dirty="0" err="1" smtClean="0"/>
              <a:t>T</a:t>
            </a:r>
            <a:r>
              <a:rPr lang="en-US" sz="2600" dirty="0" err="1" smtClean="0"/>
              <a:t>Q</a:t>
            </a:r>
            <a:r>
              <a:rPr lang="en-US" sz="2600" baseline="30000" dirty="0" err="1" smtClean="0"/>
              <a:t>T</a:t>
            </a:r>
            <a:r>
              <a:rPr lang="en-US" sz="2600" dirty="0" err="1" smtClean="0"/>
              <a:t>Q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dirty="0" smtClean="0">
                <a:solidFill>
                  <a:srgbClr val="00B050"/>
                </a:solidFill>
              </a:rPr>
              <a:t> </a:t>
            </a:r>
            <a:r>
              <a:rPr lang="en-US" sz="2600" dirty="0" smtClean="0">
                <a:latin typeface="cmsy10"/>
              </a:rPr>
              <a:t>¿</a:t>
            </a:r>
            <a:r>
              <a:rPr lang="en-US" sz="2600" dirty="0" smtClean="0">
                <a:solidFill>
                  <a:srgbClr val="00B050"/>
                </a:solidFill>
              </a:rPr>
              <a:t> </a:t>
            </a:r>
            <a:r>
              <a:rPr lang="en-US" sz="2600" dirty="0" err="1" smtClean="0">
                <a:solidFill>
                  <a:srgbClr val="00B050"/>
                </a:solidFill>
              </a:rPr>
              <a:t>x</a:t>
            </a:r>
            <a:r>
              <a:rPr lang="en-US" sz="2600" baseline="30000" dirty="0" err="1" smtClean="0"/>
              <a:t>T</a:t>
            </a:r>
            <a:r>
              <a:rPr lang="en-US" sz="2600" dirty="0" err="1" smtClean="0">
                <a:solidFill>
                  <a:srgbClr val="7030A0"/>
                </a:solidFill>
              </a:rPr>
              <a:t>z</a:t>
            </a:r>
            <a:r>
              <a:rPr lang="en-US" sz="2600" dirty="0" smtClean="0"/>
              <a:t>, the </a:t>
            </a:r>
            <a:r>
              <a:rPr lang="en-US" sz="2600" dirty="0" smtClean="0">
                <a:solidFill>
                  <a:srgbClr val="0000FF"/>
                </a:solidFill>
              </a:rPr>
              <a:t>p</a:t>
            </a:r>
            <a:r>
              <a:rPr lang="en-US" sz="2600" baseline="-25000" dirty="0" smtClean="0">
                <a:solidFill>
                  <a:srgbClr val="0000FF"/>
                </a:solidFill>
              </a:rPr>
              <a:t>i</a:t>
            </a:r>
            <a:r>
              <a:rPr lang="en-US" sz="2600" dirty="0" smtClean="0"/>
              <a:t>’s are “spread out”</a:t>
            </a:r>
            <a:endParaRPr lang="en-CA" sz="2600" dirty="0"/>
          </a:p>
        </p:txBody>
      </p:sp>
      <p:sp>
        <p:nvSpPr>
          <p:cNvPr id="31" name="TextBox 30"/>
          <p:cNvSpPr txBox="1"/>
          <p:nvPr/>
        </p:nvSpPr>
        <p:spPr>
          <a:xfrm>
            <a:off x="7372349" y="3414709"/>
            <a:ext cx="4716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p</a:t>
            </a:r>
            <a:r>
              <a:rPr lang="en-CA" sz="2600" baseline="-25000" dirty="0" smtClean="0">
                <a:solidFill>
                  <a:srgbClr val="0000FF"/>
                </a:solidFill>
              </a:rPr>
              <a:t>1</a:t>
            </a:r>
            <a:endParaRPr lang="en-CA" sz="2600" baseline="-25000" dirty="0">
              <a:solidFill>
                <a:srgbClr val="0000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372476" y="4929188"/>
            <a:ext cx="4716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p</a:t>
            </a:r>
            <a:r>
              <a:rPr lang="en-CA" sz="2600" baseline="-25000" dirty="0" smtClean="0">
                <a:solidFill>
                  <a:srgbClr val="0000FF"/>
                </a:solidFill>
              </a:rPr>
              <a:t>3</a:t>
            </a:r>
            <a:endParaRPr lang="en-CA" sz="2600" baseline="-25000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586540" y="4914887"/>
            <a:ext cx="47160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 smtClean="0">
                <a:solidFill>
                  <a:srgbClr val="0000FF"/>
                </a:solidFill>
              </a:rPr>
              <a:t>p</a:t>
            </a:r>
            <a:r>
              <a:rPr lang="en-CA" sz="2600" baseline="-25000" dirty="0" smtClean="0">
                <a:solidFill>
                  <a:srgbClr val="0000FF"/>
                </a:solidFill>
              </a:rPr>
              <a:t>2</a:t>
            </a:r>
            <a:endParaRPr lang="en-CA" sz="2600" baseline="-25000" dirty="0">
              <a:solidFill>
                <a:srgbClr val="00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177020" y="5743571"/>
            <a:ext cx="30155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 smtClean="0"/>
              <a:t>x = [1/3, 1/3, 1/3, 0, 0, … ]</a:t>
            </a:r>
            <a:endParaRPr lang="en-CA" sz="2100" dirty="0"/>
          </a:p>
        </p:txBody>
      </p:sp>
      <p:sp>
        <p:nvSpPr>
          <p:cNvPr id="35" name="TextBox 34"/>
          <p:cNvSpPr txBox="1"/>
          <p:nvPr/>
        </p:nvSpPr>
        <p:spPr>
          <a:xfrm>
            <a:off x="7758117" y="4486277"/>
            <a:ext cx="55842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600" dirty="0" err="1" smtClean="0"/>
              <a:t>Q</a:t>
            </a:r>
            <a:r>
              <a:rPr lang="en-CA" sz="2600" dirty="0" err="1" smtClean="0">
                <a:solidFill>
                  <a:srgbClr val="00B050"/>
                </a:solidFill>
              </a:rPr>
              <a:t>x</a:t>
            </a:r>
            <a:endParaRPr lang="en-CA" sz="2600" dirty="0">
              <a:solidFill>
                <a:srgbClr val="00B050"/>
              </a:solidFill>
            </a:endParaRPr>
          </a:p>
        </p:txBody>
      </p:sp>
      <p:cxnSp>
        <p:nvCxnSpPr>
          <p:cNvPr id="37" name="Straight Connector 36"/>
          <p:cNvCxnSpPr>
            <a:stCxn id="12" idx="7"/>
            <a:endCxn id="30" idx="3"/>
          </p:cNvCxnSpPr>
          <p:nvPr/>
        </p:nvCxnSpPr>
        <p:spPr>
          <a:xfrm rot="5400000" flipH="1" flipV="1">
            <a:off x="7124851" y="4896361"/>
            <a:ext cx="477961" cy="546982"/>
          </a:xfrm>
          <a:prstGeom prst="line">
            <a:avLst/>
          </a:prstGeom>
          <a:ln w="952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5" idx="1"/>
            <a:endCxn id="30" idx="4"/>
          </p:cNvCxnSpPr>
          <p:nvPr/>
        </p:nvCxnSpPr>
        <p:spPr>
          <a:xfrm rot="16200000" flipV="1">
            <a:off x="7816070" y="4846796"/>
            <a:ext cx="336616" cy="558535"/>
          </a:xfrm>
          <a:prstGeom prst="line">
            <a:avLst/>
          </a:prstGeom>
          <a:ln w="952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1" idx="4"/>
            <a:endCxn id="30" idx="0"/>
          </p:cNvCxnSpPr>
          <p:nvPr/>
        </p:nvCxnSpPr>
        <p:spPr>
          <a:xfrm rot="16200000" flipH="1">
            <a:off x="7213765" y="4282831"/>
            <a:ext cx="748640" cy="234049"/>
          </a:xfrm>
          <a:prstGeom prst="line">
            <a:avLst/>
          </a:prstGeom>
          <a:ln w="9525"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609243" y="4774176"/>
            <a:ext cx="191733" cy="183580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245925" y="5276652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410560" y="3904535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87059" y="5391112"/>
            <a:ext cx="121001" cy="121001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9" grpId="0" animBg="1"/>
      <p:bldP spid="10" grpId="0" animBg="1"/>
      <p:bldP spid="14" grpId="0" animBg="1"/>
      <p:bldP spid="31" grpId="0"/>
      <p:bldP spid="32" grpId="0"/>
      <p:bldP spid="33" grpId="0"/>
      <p:bldP spid="34" grpId="0"/>
      <p:bldP spid="35" grpId="0"/>
      <p:bldP spid="30" grpId="0" animBg="1"/>
      <p:bldP spid="15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4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Smallest Ball Problem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611588"/>
            <a:ext cx="8760541" cy="6217830"/>
          </a:xfrm>
        </p:spPr>
        <p:txBody>
          <a:bodyPr>
            <a:normAutofit/>
          </a:bodyPr>
          <a:lstStyle/>
          <a:p>
            <a:r>
              <a:rPr lang="en-US" dirty="0" smtClean="0"/>
              <a:t>Let P={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  <a:latin typeface="Calibri"/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Let Q be </a:t>
            </a:r>
            <a:r>
              <a:rPr lang="en-US" dirty="0" err="1" smtClean="0"/>
              <a:t>d</a:t>
            </a:r>
            <a:r>
              <a:rPr lang="en-US" sz="2600" dirty="0" err="1" smtClean="0"/>
              <a:t>x</a:t>
            </a:r>
            <a:r>
              <a:rPr lang="en-US" dirty="0" err="1" smtClean="0"/>
              <a:t>n</a:t>
            </a:r>
            <a:r>
              <a:rPr lang="en-US" dirty="0" smtClean="0"/>
              <a:t> matrix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Q</a:t>
            </a:r>
            <a:r>
              <a:rPr lang="en-US" baseline="-25000" dirty="0" err="1" smtClean="0">
                <a:latin typeface="Calibri"/>
              </a:rPr>
              <a:t>i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i</a:t>
            </a:r>
            <a:r>
              <a:rPr lang="en-US" dirty="0" smtClean="0"/>
              <a:t>.           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Q</a:t>
            </a:r>
            <a:r>
              <a:rPr lang="en-US" sz="2000" baseline="-25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=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2000" baseline="30000" dirty="0" err="1" smtClean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column of Q)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/>
              <a:t>Let </a:t>
            </a:r>
            <a:r>
              <a:rPr lang="en-US" dirty="0" smtClean="0">
                <a:solidFill>
                  <a:srgbClr val="7030A0"/>
                </a:solidFill>
              </a:rPr>
              <a:t>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n</a:t>
            </a:r>
            <a:r>
              <a:rPr lang="en-US" dirty="0" smtClean="0"/>
              <a:t> satisfy </a:t>
            </a:r>
            <a:r>
              <a:rPr lang="en-US" dirty="0" err="1" smtClean="0">
                <a:solidFill>
                  <a:srgbClr val="7030A0"/>
                </a:solidFill>
              </a:rPr>
              <a:t>z</a:t>
            </a:r>
            <a:r>
              <a:rPr lang="en-US" baseline="-25000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/>
              <a:t>=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>Define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by 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= 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baseline="30000" dirty="0" err="1" smtClean="0"/>
              <a:t>T</a:t>
            </a:r>
            <a:r>
              <a:rPr lang="en-US" dirty="0" err="1" smtClean="0"/>
              <a:t>Q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- 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7030A0"/>
                </a:solidFill>
              </a:rPr>
              <a:t>z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Claim 1:</a:t>
            </a:r>
            <a:r>
              <a:rPr lang="en-US" dirty="0" smtClean="0"/>
              <a:t> f is convex.			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Consider the convex program</a:t>
            </a:r>
            <a:br>
              <a:rPr lang="en-US" dirty="0" smtClean="0"/>
            </a:br>
            <a:r>
              <a:rPr lang="en-US" dirty="0" smtClean="0"/>
              <a:t>		min { 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: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  <a:latin typeface="Calibri"/>
              </a:rPr>
              <a:t>x</a:t>
            </a:r>
            <a:r>
              <a:rPr lang="en-US" baseline="-25000" dirty="0" err="1" smtClean="0">
                <a:solidFill>
                  <a:srgbClr val="00B050"/>
                </a:solidFill>
                <a:latin typeface="Calibri"/>
              </a:rPr>
              <a:t>j</a:t>
            </a:r>
            <a:r>
              <a:rPr lang="en-US" dirty="0" smtClean="0"/>
              <a:t> = 1,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}.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Claim 2:</a:t>
            </a:r>
            <a:r>
              <a:rPr lang="en-US" dirty="0" smtClean="0"/>
              <a:t> This program has an optimal solution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.</a:t>
            </a:r>
          </a:p>
          <a:p>
            <a:endParaRPr lang="en-US" sz="1400" dirty="0" smtClean="0"/>
          </a:p>
          <a:p>
            <a:r>
              <a:rPr lang="en-US" b="1" dirty="0" smtClean="0"/>
              <a:t>Claim 3:</a:t>
            </a:r>
            <a:r>
              <a:rPr lang="en-US" dirty="0" smtClean="0"/>
              <a:t> Assume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is optimal.</a:t>
            </a:r>
            <a:br>
              <a:rPr lang="en-US" dirty="0" smtClean="0"/>
            </a:br>
            <a:r>
              <a:rPr lang="en-US" dirty="0" smtClean="0"/>
              <a:t>Let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=</a:t>
            </a:r>
            <a:r>
              <a:rPr lang="en-US" dirty="0" err="1" smtClean="0"/>
              <a:t>Q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=</a:t>
            </a:r>
            <a:r>
              <a:rPr lang="en-US" dirty="0" smtClean="0">
                <a:latin typeface="Arial"/>
                <a:cs typeface="Arial"/>
              </a:rPr>
              <a:t>√</a:t>
            </a:r>
            <a:r>
              <a:rPr lang="en-US" dirty="0" smtClean="0"/>
              <a:t>-f(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). Then P</a:t>
            </a:r>
            <a:r>
              <a:rPr lang="en-US" dirty="0" smtClean="0">
                <a:latin typeface="cmsy10"/>
              </a:rPr>
              <a:t>½</a:t>
            </a:r>
            <a:r>
              <a:rPr lang="en-US" dirty="0" smtClean="0"/>
              <a:t>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Claim 4:</a:t>
            </a:r>
            <a:r>
              <a:rPr lang="en-US" dirty="0" smtClean="0"/>
              <a:t> 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 is the smallest ball containing P.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620576" y="5395908"/>
            <a:ext cx="698090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636201" y="2754717"/>
            <a:ext cx="35152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(Hessian is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2Q</a:t>
            </a:r>
            <a:r>
              <a:rPr lang="en-US" sz="2000" baseline="30000" dirty="0" smtClean="0">
                <a:solidFill>
                  <a:schemeClr val="bg1">
                    <a:lumMod val="50000"/>
                  </a:schemeClr>
                </a:solidFill>
                <a:latin typeface="Calibri"/>
              </a:rPr>
              <a:t>T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Q,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which is PSD)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9362" y="4450165"/>
            <a:ext cx="77125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(By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Weierstrass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’ Theorem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: the high-dimensional extreme value theorem)</a:t>
            </a:r>
            <a:endParaRPr lang="en-CA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0"/>
            <a:ext cx="8780206" cy="6858000"/>
          </a:xfrm>
        </p:spPr>
        <p:txBody>
          <a:bodyPr>
            <a:normAutofit/>
          </a:bodyPr>
          <a:lstStyle/>
          <a:p>
            <a:r>
              <a:rPr lang="en-US" b="1" dirty="0" smtClean="0"/>
              <a:t>Claim 3:</a:t>
            </a:r>
            <a:r>
              <a:rPr lang="en-US" dirty="0" smtClean="0"/>
              <a:t> The ball 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 contains P.</a:t>
            </a:r>
          </a:p>
          <a:p>
            <a:r>
              <a:rPr lang="en-US" b="1" dirty="0" smtClean="0"/>
              <a:t>Proof: </a:t>
            </a:r>
            <a:r>
              <a:rPr lang="en-US" dirty="0" smtClean="0"/>
              <a:t> By KKT,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>
                <a:solidFill>
                  <a:srgbClr val="FF00FF"/>
                </a:solidFill>
              </a:rPr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 + </a:t>
            </a:r>
            <a:r>
              <a:rPr lang="en-US" dirty="0" err="1" smtClean="0"/>
              <a:t>A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FF00FF"/>
                </a:solidFill>
              </a:rPr>
              <a:t>y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</a:t>
            </a:r>
          </a:p>
          <a:p>
            <a:pPr>
              <a:buNone/>
            </a:pPr>
            <a:r>
              <a:rPr lang="en-US" dirty="0" smtClean="0"/>
              <a:t>	For us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= 2</a:t>
            </a:r>
            <a:r>
              <a:rPr lang="en-US" dirty="0" smtClean="0">
                <a:latin typeface="Calibri"/>
              </a:rPr>
              <a:t>Q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/>
              <a:t>Q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sz="1600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-</a:t>
            </a:r>
            <a:r>
              <a:rPr lang="en-US" sz="1600" dirty="0" smtClean="0"/>
              <a:t> </a:t>
            </a:r>
            <a:r>
              <a:rPr lang="en-US" dirty="0" smtClean="0">
                <a:solidFill>
                  <a:srgbClr val="7030A0"/>
                </a:solidFill>
                <a:latin typeface="Calibri"/>
              </a:rPr>
              <a:t>z</a:t>
            </a:r>
            <a:r>
              <a:rPr lang="en-US" dirty="0" smtClean="0"/>
              <a:t> = 2Q</a:t>
            </a:r>
            <a:r>
              <a:rPr lang="en-US" baseline="30000" dirty="0" smtClean="0"/>
              <a:t>T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-</a:t>
            </a:r>
            <a:r>
              <a:rPr lang="en-US" sz="1200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z </a:t>
            </a:r>
            <a:r>
              <a:rPr lang="en-US" dirty="0" smtClean="0"/>
              <a:t>and A = [1, …, 1]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>
                <a:latin typeface="Calibri"/>
              </a:rPr>
              <a:t>	So 2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j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sz="2000" dirty="0" smtClean="0"/>
              <a:t> </a:t>
            </a:r>
            <a:r>
              <a:rPr lang="en-US" dirty="0" smtClean="0"/>
              <a:t>-</a:t>
            </a:r>
            <a:r>
              <a:rPr lang="en-US" sz="1600" dirty="0" smtClean="0"/>
              <a:t> </a:t>
            </a:r>
            <a:r>
              <a:rPr lang="en-US" dirty="0" err="1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  <a:latin typeface="Calibri"/>
              </a:rPr>
              <a:t>j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  <a:latin typeface="Calibri"/>
              </a:rPr>
              <a:t>j</a:t>
            </a:r>
            <a:r>
              <a:rPr lang="en-US" sz="2000" dirty="0" smtClean="0"/>
              <a:t> </a:t>
            </a:r>
            <a:r>
              <a:rPr lang="en-US" dirty="0" smtClean="0"/>
              <a:t>+</a:t>
            </a:r>
            <a:r>
              <a:rPr lang="en-US" sz="1600" dirty="0" smtClean="0"/>
              <a:t> </a:t>
            </a:r>
            <a:r>
              <a:rPr lang="en-US" dirty="0" smtClean="0">
                <a:solidFill>
                  <a:srgbClr val="FF00FF"/>
                </a:solidFill>
              </a:rPr>
              <a:t>y</a:t>
            </a:r>
            <a:r>
              <a:rPr lang="en-US" sz="2000" dirty="0" smtClean="0"/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sz="1800" dirty="0" smtClean="0"/>
              <a:t> </a:t>
            </a:r>
            <a:r>
              <a:rPr lang="en-US" dirty="0" smtClean="0"/>
              <a:t>0 </a:t>
            </a:r>
            <a:r>
              <a:rPr lang="en-US" sz="1800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sz="1050" dirty="0" smtClean="0">
                <a:latin typeface="cmsy10"/>
              </a:rPr>
              <a:t> </a:t>
            </a:r>
            <a:r>
              <a:rPr lang="en-US" dirty="0" smtClean="0"/>
              <a:t>j.			  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(Here y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cmsy10"/>
              </a:rPr>
              <a:t>2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  <a:latin typeface="msbm10"/>
              </a:rPr>
              <a:t>R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KKT also says: equality holds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err="1" smtClean="0">
                <a:latin typeface="Calibri"/>
              </a:rPr>
              <a:t>x</a:t>
            </a:r>
            <a:r>
              <a:rPr lang="en-US" baseline="-25000" dirty="0" err="1" smtClean="0">
                <a:latin typeface="Calibri"/>
              </a:rPr>
              <a:t>j</a:t>
            </a:r>
            <a:r>
              <a:rPr lang="en-US" dirty="0" smtClean="0"/>
              <a:t>&gt;0.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 	</a:t>
            </a:r>
            <a:r>
              <a:rPr lang="en-US" spc="-60" dirty="0" smtClean="0"/>
              <a:t>So </a:t>
            </a:r>
            <a:r>
              <a:rPr lang="en-US" spc="-60" dirty="0" smtClean="0">
                <a:solidFill>
                  <a:srgbClr val="FF00FF"/>
                </a:solidFill>
              </a:rPr>
              <a:t>y</a:t>
            </a:r>
            <a:r>
              <a:rPr lang="en-US" spc="-60" dirty="0" smtClean="0"/>
              <a:t> =</a:t>
            </a:r>
            <a:r>
              <a:rPr lang="en-US" sz="20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800" spc="-60" dirty="0" smtClean="0"/>
              <a:t> </a:t>
            </a:r>
            <a:r>
              <a:rPr lang="en-US" spc="-60" dirty="0" err="1" smtClean="0">
                <a:solidFill>
                  <a:srgbClr val="00B050"/>
                </a:solidFill>
              </a:rPr>
              <a:t>x</a:t>
            </a:r>
            <a:r>
              <a:rPr lang="en-US" spc="-60" baseline="-25000" dirty="0" err="1" smtClean="0">
                <a:solidFill>
                  <a:srgbClr val="00B050"/>
                </a:solidFill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smtClean="0">
                <a:solidFill>
                  <a:srgbClr val="FF00FF"/>
                </a:solidFill>
              </a:rPr>
              <a:t>y</a:t>
            </a:r>
            <a:r>
              <a:rPr lang="en-US" sz="2000" spc="-60" dirty="0" smtClean="0"/>
              <a:t> </a:t>
            </a:r>
            <a:r>
              <a:rPr lang="en-US" spc="-60" dirty="0" smtClean="0"/>
              <a:t>=</a:t>
            </a:r>
            <a:r>
              <a:rPr lang="en-US" sz="12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800" spc="-60" dirty="0" smtClean="0"/>
              <a:t> </a:t>
            </a:r>
            <a:r>
              <a:rPr lang="en-US" spc="-60" dirty="0" err="1" smtClean="0">
                <a:solidFill>
                  <a:srgbClr val="00B050"/>
                </a:solidFill>
              </a:rPr>
              <a:t>x</a:t>
            </a:r>
            <a:r>
              <a:rPr lang="en-US" spc="-60" baseline="-25000" dirty="0" err="1" smtClean="0">
                <a:solidFill>
                  <a:srgbClr val="00B050"/>
                </a:solidFill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000" spc="-60" dirty="0" smtClean="0"/>
              <a:t> </a:t>
            </a:r>
            <a:r>
              <a:rPr lang="en-US" spc="-60" dirty="0" smtClean="0"/>
              <a:t>-</a:t>
            </a:r>
            <a:r>
              <a:rPr lang="en-US" sz="1200" spc="-60" dirty="0" smtClean="0"/>
              <a:t> </a:t>
            </a:r>
            <a:r>
              <a:rPr lang="en-US" spc="-60" dirty="0" smtClean="0"/>
              <a:t>2</a:t>
            </a:r>
            <a:r>
              <a:rPr lang="en-US" sz="11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>
                <a:solidFill>
                  <a:srgbClr val="00B050"/>
                </a:solidFill>
              </a:rPr>
              <a:t>x</a:t>
            </a:r>
            <a:r>
              <a:rPr lang="en-US" spc="-60" baseline="-25000" dirty="0" err="1" smtClean="0">
                <a:solidFill>
                  <a:srgbClr val="00B050"/>
                </a:solidFill>
              </a:rPr>
              <a:t>j</a:t>
            </a:r>
            <a:r>
              <a:rPr lang="en-US" sz="1600" spc="-60" dirty="0" smtClean="0"/>
              <a:t> 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z="2400" spc="-60" dirty="0" smtClean="0"/>
              <a:t> </a:t>
            </a:r>
            <a:r>
              <a:rPr lang="en-US" spc="-60" dirty="0" smtClean="0"/>
              <a:t>=</a:t>
            </a:r>
            <a:r>
              <a:rPr lang="en-US" sz="2000" spc="-6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>
                <a:solidFill>
                  <a:srgbClr val="00B050"/>
                </a:solidFill>
              </a:rPr>
              <a:t>x</a:t>
            </a:r>
            <a:r>
              <a:rPr lang="en-US" spc="-60" baseline="-25000" dirty="0" err="1" smtClean="0">
                <a:solidFill>
                  <a:srgbClr val="00B050"/>
                </a:solidFill>
              </a:rPr>
              <a:t>j</a:t>
            </a:r>
            <a:r>
              <a:rPr lang="en-US" sz="1600" spc="-60" dirty="0" smtClean="0"/>
              <a:t> 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400" spc="-60" dirty="0" smtClean="0"/>
              <a:t> </a:t>
            </a:r>
            <a:r>
              <a:rPr lang="en-US" spc="-60" dirty="0" smtClean="0"/>
              <a:t>-</a:t>
            </a:r>
            <a:r>
              <a:rPr lang="en-US" sz="1600" spc="-60" dirty="0" smtClean="0"/>
              <a:t> </a:t>
            </a:r>
            <a:r>
              <a:rPr lang="en-US" spc="-60" dirty="0" smtClean="0"/>
              <a:t>2</a:t>
            </a:r>
            <a:r>
              <a:rPr lang="en-US" spc="-60" dirty="0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.</a:t>
            </a:r>
          </a:p>
          <a:p>
            <a:pPr>
              <a:spcBef>
                <a:spcPts val="400"/>
              </a:spcBef>
              <a:buNone/>
            </a:pPr>
            <a:r>
              <a:rPr lang="en-US" sz="1100" spc="-60" dirty="0" smtClean="0"/>
              <a:t>	</a:t>
            </a:r>
            <a:endParaRPr lang="en-US" sz="1200" spc="-60" dirty="0" smtClean="0"/>
          </a:p>
          <a:p>
            <a:pPr>
              <a:spcBef>
                <a:spcPts val="400"/>
              </a:spcBef>
              <a:buNone/>
            </a:pPr>
            <a:r>
              <a:rPr lang="en-US" spc="-60" dirty="0" smtClean="0"/>
              <a:t>	So </a:t>
            </a:r>
            <a:r>
              <a:rPr lang="en-US" spc="-60" dirty="0" smtClean="0">
                <a:solidFill>
                  <a:srgbClr val="FF00FF"/>
                </a:solidFill>
              </a:rPr>
              <a:t>y</a:t>
            </a:r>
            <a:r>
              <a:rPr lang="en-US" sz="2000" spc="-60" dirty="0" smtClean="0"/>
              <a:t> </a:t>
            </a:r>
            <a:r>
              <a:rPr lang="en-US" spc="-60" dirty="0" smtClean="0"/>
              <a:t>+</a:t>
            </a:r>
            <a:r>
              <a:rPr lang="en-US" sz="2400" spc="-60" dirty="0" smtClean="0"/>
              <a:t> </a:t>
            </a:r>
            <a:r>
              <a:rPr lang="en-US" spc="-60" dirty="0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z="1600" dirty="0" smtClean="0"/>
              <a:t> </a:t>
            </a:r>
            <a:r>
              <a:rPr lang="en-US" dirty="0" smtClean="0"/>
              <a:t>=</a:t>
            </a:r>
            <a:r>
              <a:rPr lang="en-US" sz="1800" dirty="0" smtClean="0"/>
              <a:t> </a:t>
            </a:r>
            <a:r>
              <a:rPr lang="en-US" spc="-60" dirty="0" smtClean="0">
                <a:latin typeface="Symbol"/>
                <a:sym typeface="Symbol"/>
              </a:rPr>
              <a:t></a:t>
            </a:r>
            <a:r>
              <a:rPr lang="en-US" spc="-60" baseline="-25000" dirty="0" smtClean="0">
                <a:sym typeface="Symbol"/>
              </a:rPr>
              <a:t>j</a:t>
            </a:r>
            <a:r>
              <a:rPr lang="en-US" sz="1400" spc="-60" dirty="0" smtClean="0"/>
              <a:t> </a:t>
            </a:r>
            <a:r>
              <a:rPr lang="en-US" spc="-60" dirty="0" err="1" smtClean="0">
                <a:solidFill>
                  <a:srgbClr val="00B050"/>
                </a:solidFill>
              </a:rPr>
              <a:t>x</a:t>
            </a:r>
            <a:r>
              <a:rPr lang="en-US" spc="-60" baseline="-25000" dirty="0" err="1" smtClean="0">
                <a:solidFill>
                  <a:srgbClr val="00B050"/>
                </a:solidFill>
              </a:rPr>
              <a:t>j</a:t>
            </a:r>
            <a:r>
              <a:rPr lang="en-US" sz="1600" spc="-60" dirty="0" smtClean="0"/>
              <a:t> 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0000FF"/>
                </a:solidFill>
              </a:rPr>
              <a:t>p</a:t>
            </a:r>
            <a:r>
              <a:rPr lang="en-US" spc="-6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400" spc="-60" dirty="0" smtClean="0"/>
              <a:t> </a:t>
            </a:r>
            <a:r>
              <a:rPr lang="en-US" spc="-60" dirty="0" smtClean="0"/>
              <a:t>-</a:t>
            </a:r>
            <a:r>
              <a:rPr lang="en-US" sz="1600" spc="-60" dirty="0" smtClean="0"/>
              <a:t> </a:t>
            </a:r>
            <a:r>
              <a:rPr lang="en-US" spc="-60" dirty="0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z="2400" dirty="0" smtClean="0"/>
              <a:t> </a:t>
            </a:r>
            <a:r>
              <a:rPr lang="en-US" dirty="0" smtClean="0"/>
              <a:t>= -f(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</a:t>
            </a:r>
            <a:r>
              <a:rPr lang="en-US" spc="-60" dirty="0" smtClean="0">
                <a:latin typeface="cmsy10"/>
              </a:rPr>
              <a:t>)</a:t>
            </a:r>
            <a:r>
              <a:rPr lang="en-US" spc="-60" dirty="0" smtClean="0"/>
              <a:t> </a:t>
            </a:r>
            <a:r>
              <a:rPr lang="en-US" spc="-60" dirty="0" smtClean="0">
                <a:solidFill>
                  <a:srgbClr val="CC6600"/>
                </a:solidFill>
              </a:rPr>
              <a:t>r</a:t>
            </a:r>
            <a:r>
              <a:rPr lang="en-US" spc="-60" dirty="0" smtClean="0"/>
              <a:t> = </a:t>
            </a:r>
            <a:r>
              <a:rPr lang="en-US" spc="-60" dirty="0" smtClean="0">
                <a:latin typeface="Arial"/>
                <a:cs typeface="Arial"/>
              </a:rPr>
              <a:t>√</a:t>
            </a:r>
            <a:r>
              <a:rPr lang="en-US" spc="-60" dirty="0" smtClean="0">
                <a:solidFill>
                  <a:srgbClr val="FF00FF"/>
                </a:solidFill>
              </a:rPr>
              <a:t>y</a:t>
            </a:r>
            <a:r>
              <a:rPr lang="en-US" spc="-60" dirty="0" smtClean="0"/>
              <a:t> + </a:t>
            </a:r>
            <a:r>
              <a:rPr lang="en-US" spc="-60" dirty="0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  <a:r>
              <a:rPr lang="en-US" spc="-60" baseline="30000" dirty="0" err="1" smtClean="0"/>
              <a:t>T</a:t>
            </a:r>
            <a:r>
              <a:rPr lang="en-US" spc="-60" dirty="0" err="1" smtClean="0">
                <a:solidFill>
                  <a:srgbClr val="FF0000"/>
                </a:solidFill>
              </a:rPr>
              <a:t>p</a:t>
            </a:r>
            <a:r>
              <a:rPr lang="en-US" spc="-60" baseline="30000" dirty="0" smtClean="0">
                <a:solidFill>
                  <a:srgbClr val="FF0000"/>
                </a:solidFill>
              </a:rPr>
              <a:t>*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It remains to show that 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 contains P.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This holds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err="1" smtClean="0">
                <a:latin typeface="cmsy10"/>
              </a:rPr>
              <a:t>k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latin typeface="cmsy10"/>
              </a:rPr>
              <a:t>k</a:t>
            </a:r>
            <a:r>
              <a:rPr lang="en-US" sz="1800" dirty="0" smtClean="0">
                <a:latin typeface="cmsy10"/>
              </a:rPr>
              <a:t> </a:t>
            </a:r>
            <a:r>
              <a:rPr lang="en-US" dirty="0" smtClean="0">
                <a:latin typeface="cmsy10"/>
              </a:rPr>
              <a:t>·</a:t>
            </a:r>
            <a:r>
              <a:rPr lang="en-US" sz="1600" dirty="0" smtClean="0">
                <a:latin typeface="cmsy10"/>
              </a:rPr>
              <a:t> 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 </a:t>
            </a:r>
            <a:r>
              <a:rPr lang="en-US" sz="1800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j.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Now </a:t>
            </a:r>
            <a:r>
              <a:rPr lang="en-US" dirty="0" err="1" smtClean="0">
                <a:latin typeface="cmsy10"/>
              </a:rPr>
              <a:t>k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>
                <a:latin typeface="cmsy10"/>
              </a:rPr>
              <a:t>k</a:t>
            </a:r>
            <a:r>
              <a:rPr lang="en-US" baseline="30000" dirty="0" smtClean="0"/>
              <a:t>2</a:t>
            </a:r>
            <a:r>
              <a:rPr lang="en-US" sz="2400" dirty="0" smtClean="0"/>
              <a:t> </a:t>
            </a:r>
            <a:r>
              <a:rPr lang="en-US" dirty="0" smtClean="0"/>
              <a:t>=</a:t>
            </a:r>
            <a:r>
              <a:rPr lang="en-US" sz="1800" dirty="0" smtClean="0"/>
              <a:t> 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)</a:t>
            </a:r>
            <a:r>
              <a:rPr lang="en-US" baseline="30000" dirty="0" smtClean="0"/>
              <a:t>T</a:t>
            </a:r>
            <a:r>
              <a:rPr lang="en-US" dirty="0" smtClean="0"/>
              <a:t>(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)</a:t>
            </a:r>
          </a:p>
          <a:p>
            <a:pPr>
              <a:spcBef>
                <a:spcPts val="400"/>
              </a:spcBef>
              <a:buNone/>
            </a:pPr>
            <a:r>
              <a:rPr lang="en-US" dirty="0" smtClean="0"/>
              <a:t>			        =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-2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j</a:t>
            </a:r>
            <a:r>
              <a:rPr lang="en-US" baseline="30000" dirty="0" smtClean="0"/>
              <a:t>T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+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2000" dirty="0" smtClean="0"/>
              <a:t> </a:t>
            </a:r>
          </a:p>
          <a:p>
            <a:pPr>
              <a:spcBef>
                <a:spcPts val="400"/>
              </a:spcBef>
              <a:buNone/>
            </a:pPr>
            <a:r>
              <a:rPr lang="en-US" sz="2000" dirty="0" smtClean="0">
                <a:latin typeface="cmsy10"/>
              </a:rPr>
              <a:t>			        </a:t>
            </a:r>
            <a:r>
              <a:rPr lang="en-US" sz="2400" dirty="0" smtClean="0">
                <a:latin typeface="cmsy10"/>
              </a:rPr>
              <a:t>·</a:t>
            </a:r>
            <a:r>
              <a:rPr lang="en-US" sz="2400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baseline="30000" dirty="0" err="1" smtClean="0"/>
              <a:t>T</a:t>
            </a:r>
            <a:r>
              <a:rPr lang="en-US" dirty="0" err="1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+</a:t>
            </a:r>
            <a:r>
              <a:rPr lang="en-US" dirty="0" smtClean="0">
                <a:solidFill>
                  <a:srgbClr val="FF00FF"/>
                </a:solidFill>
              </a:rPr>
              <a:t>y</a:t>
            </a:r>
            <a:r>
              <a:rPr lang="en-US" dirty="0" smtClean="0"/>
              <a:t> =</a:t>
            </a:r>
            <a:r>
              <a:rPr lang="en-US" sz="2400" dirty="0" smtClean="0"/>
              <a:t> 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baseline="30000" dirty="0" smtClean="0"/>
              <a:t>2</a:t>
            </a:r>
            <a:r>
              <a:rPr lang="en-US" sz="2800" dirty="0" smtClean="0"/>
              <a:t> </a:t>
            </a:r>
            <a:r>
              <a:rPr lang="en-US" sz="1200" dirty="0" smtClean="0"/>
              <a:t>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j.                         </a:t>
            </a:r>
            <a:r>
              <a:rPr lang="en-US" dirty="0" smtClean="0">
                <a:latin typeface="msam10"/>
              </a:rPr>
              <a:t>¤</a:t>
            </a:r>
          </a:p>
          <a:p>
            <a:pPr>
              <a:spcBef>
                <a:spcPts val="400"/>
              </a:spcBef>
              <a:buNone/>
            </a:pPr>
            <a:endParaRPr lang="en-US" spc="-60" baseline="30000" dirty="0" smtClean="0"/>
          </a:p>
          <a:p>
            <a:pPr>
              <a:spcBef>
                <a:spcPts val="400"/>
              </a:spcBef>
              <a:buNone/>
            </a:pPr>
            <a:endParaRPr lang="en-US" spc="-60" dirty="0" smtClean="0">
              <a:solidFill>
                <a:srgbClr val="FF0000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7241919" y="3607060"/>
            <a:ext cx="1356851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reeform 16"/>
          <p:cNvSpPr/>
          <p:nvPr/>
        </p:nvSpPr>
        <p:spPr>
          <a:xfrm>
            <a:off x="380180" y="2601248"/>
            <a:ext cx="2136878" cy="970627"/>
          </a:xfrm>
          <a:custGeom>
            <a:avLst/>
            <a:gdLst>
              <a:gd name="connsiteX0" fmla="*/ 209755 w 2227006"/>
              <a:gd name="connsiteY0" fmla="*/ 0 h 1097935"/>
              <a:gd name="connsiteX1" fmla="*/ 32774 w 2227006"/>
              <a:gd name="connsiteY1" fmla="*/ 314632 h 1097935"/>
              <a:gd name="connsiteX2" fmla="*/ 406400 w 2227006"/>
              <a:gd name="connsiteY2" fmla="*/ 993058 h 1097935"/>
              <a:gd name="connsiteX3" fmla="*/ 1930400 w 2227006"/>
              <a:gd name="connsiteY3" fmla="*/ 943896 h 1097935"/>
              <a:gd name="connsiteX4" fmla="*/ 2186039 w 2227006"/>
              <a:gd name="connsiteY4" fmla="*/ 629264 h 1097935"/>
              <a:gd name="connsiteX0" fmla="*/ 190091 w 2207342"/>
              <a:gd name="connsiteY0" fmla="*/ 0 h 1078271"/>
              <a:gd name="connsiteX1" fmla="*/ 32774 w 2207342"/>
              <a:gd name="connsiteY1" fmla="*/ 432619 h 1078271"/>
              <a:gd name="connsiteX2" fmla="*/ 386736 w 2207342"/>
              <a:gd name="connsiteY2" fmla="*/ 993058 h 1078271"/>
              <a:gd name="connsiteX3" fmla="*/ 1910736 w 2207342"/>
              <a:gd name="connsiteY3" fmla="*/ 943896 h 1078271"/>
              <a:gd name="connsiteX4" fmla="*/ 2166375 w 2207342"/>
              <a:gd name="connsiteY4" fmla="*/ 629264 h 1078271"/>
              <a:gd name="connsiteX0" fmla="*/ 190091 w 2186858"/>
              <a:gd name="connsiteY0" fmla="*/ 0 h 1074994"/>
              <a:gd name="connsiteX1" fmla="*/ 32774 w 2186858"/>
              <a:gd name="connsiteY1" fmla="*/ 432619 h 1074994"/>
              <a:gd name="connsiteX2" fmla="*/ 386736 w 2186858"/>
              <a:gd name="connsiteY2" fmla="*/ 993058 h 1074994"/>
              <a:gd name="connsiteX3" fmla="*/ 1812414 w 2186858"/>
              <a:gd name="connsiteY3" fmla="*/ 924232 h 1074994"/>
              <a:gd name="connsiteX4" fmla="*/ 2166375 w 2186858"/>
              <a:gd name="connsiteY4" fmla="*/ 629264 h 1074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86858" h="1074994">
                <a:moveTo>
                  <a:pt x="190091" y="0"/>
                </a:moveTo>
                <a:cubicBezTo>
                  <a:pt x="85213" y="74561"/>
                  <a:pt x="0" y="267109"/>
                  <a:pt x="32774" y="432619"/>
                </a:cubicBezTo>
                <a:cubicBezTo>
                  <a:pt x="65548" y="598129"/>
                  <a:pt x="90129" y="911123"/>
                  <a:pt x="386736" y="993058"/>
                </a:cubicBezTo>
                <a:cubicBezTo>
                  <a:pt x="683343" y="1074994"/>
                  <a:pt x="1515808" y="984864"/>
                  <a:pt x="1812414" y="924232"/>
                </a:cubicBezTo>
                <a:cubicBezTo>
                  <a:pt x="2109020" y="863600"/>
                  <a:pt x="2186858" y="756264"/>
                  <a:pt x="2166375" y="629264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234798" y="2095349"/>
            <a:ext cx="2366296" cy="1633691"/>
          </a:xfrm>
          <a:custGeom>
            <a:avLst/>
            <a:gdLst>
              <a:gd name="connsiteX0" fmla="*/ 209755 w 2227006"/>
              <a:gd name="connsiteY0" fmla="*/ 0 h 1097935"/>
              <a:gd name="connsiteX1" fmla="*/ 32774 w 2227006"/>
              <a:gd name="connsiteY1" fmla="*/ 314632 h 1097935"/>
              <a:gd name="connsiteX2" fmla="*/ 406400 w 2227006"/>
              <a:gd name="connsiteY2" fmla="*/ 993058 h 1097935"/>
              <a:gd name="connsiteX3" fmla="*/ 1930400 w 2227006"/>
              <a:gd name="connsiteY3" fmla="*/ 943896 h 1097935"/>
              <a:gd name="connsiteX4" fmla="*/ 2186039 w 2227006"/>
              <a:gd name="connsiteY4" fmla="*/ 629264 h 1097935"/>
              <a:gd name="connsiteX0" fmla="*/ 190091 w 2207342"/>
              <a:gd name="connsiteY0" fmla="*/ 0 h 1078271"/>
              <a:gd name="connsiteX1" fmla="*/ 32774 w 2207342"/>
              <a:gd name="connsiteY1" fmla="*/ 432619 h 1078271"/>
              <a:gd name="connsiteX2" fmla="*/ 386736 w 2207342"/>
              <a:gd name="connsiteY2" fmla="*/ 993058 h 1078271"/>
              <a:gd name="connsiteX3" fmla="*/ 1910736 w 2207342"/>
              <a:gd name="connsiteY3" fmla="*/ 943896 h 1078271"/>
              <a:gd name="connsiteX4" fmla="*/ 2166375 w 2207342"/>
              <a:gd name="connsiteY4" fmla="*/ 629264 h 1078271"/>
              <a:gd name="connsiteX0" fmla="*/ 190091 w 2186858"/>
              <a:gd name="connsiteY0" fmla="*/ 0 h 1074994"/>
              <a:gd name="connsiteX1" fmla="*/ 32774 w 2186858"/>
              <a:gd name="connsiteY1" fmla="*/ 432619 h 1074994"/>
              <a:gd name="connsiteX2" fmla="*/ 386736 w 2186858"/>
              <a:gd name="connsiteY2" fmla="*/ 993058 h 1074994"/>
              <a:gd name="connsiteX3" fmla="*/ 1812414 w 2186858"/>
              <a:gd name="connsiteY3" fmla="*/ 924232 h 1074994"/>
              <a:gd name="connsiteX4" fmla="*/ 2166375 w 2186858"/>
              <a:gd name="connsiteY4" fmla="*/ 629264 h 1074994"/>
              <a:gd name="connsiteX0" fmla="*/ 295084 w 2165859"/>
              <a:gd name="connsiteY0" fmla="*/ 0 h 1097159"/>
              <a:gd name="connsiteX1" fmla="*/ 11775 w 2165859"/>
              <a:gd name="connsiteY1" fmla="*/ 454784 h 1097159"/>
              <a:gd name="connsiteX2" fmla="*/ 365737 w 2165859"/>
              <a:gd name="connsiteY2" fmla="*/ 1015223 h 1097159"/>
              <a:gd name="connsiteX3" fmla="*/ 1791415 w 2165859"/>
              <a:gd name="connsiteY3" fmla="*/ 946397 h 1097159"/>
              <a:gd name="connsiteX4" fmla="*/ 2145376 w 2165859"/>
              <a:gd name="connsiteY4" fmla="*/ 651429 h 1097159"/>
              <a:gd name="connsiteX0" fmla="*/ 295084 w 2165859"/>
              <a:gd name="connsiteY0" fmla="*/ 0 h 1044914"/>
              <a:gd name="connsiteX1" fmla="*/ 11775 w 2165859"/>
              <a:gd name="connsiteY1" fmla="*/ 454784 h 1044914"/>
              <a:gd name="connsiteX2" fmla="*/ 365737 w 2165859"/>
              <a:gd name="connsiteY2" fmla="*/ 962978 h 1044914"/>
              <a:gd name="connsiteX3" fmla="*/ 1791415 w 2165859"/>
              <a:gd name="connsiteY3" fmla="*/ 946397 h 1044914"/>
              <a:gd name="connsiteX4" fmla="*/ 2145376 w 2165859"/>
              <a:gd name="connsiteY4" fmla="*/ 651429 h 1044914"/>
              <a:gd name="connsiteX0" fmla="*/ 295084 w 2165859"/>
              <a:gd name="connsiteY0" fmla="*/ 0 h 1041043"/>
              <a:gd name="connsiteX1" fmla="*/ 11775 w 2165859"/>
              <a:gd name="connsiteY1" fmla="*/ 454784 h 1041043"/>
              <a:gd name="connsiteX2" fmla="*/ 365737 w 2165859"/>
              <a:gd name="connsiteY2" fmla="*/ 962978 h 1041043"/>
              <a:gd name="connsiteX3" fmla="*/ 1800415 w 2165859"/>
              <a:gd name="connsiteY3" fmla="*/ 923177 h 1041043"/>
              <a:gd name="connsiteX4" fmla="*/ 2145376 w 2165859"/>
              <a:gd name="connsiteY4" fmla="*/ 651429 h 1041043"/>
              <a:gd name="connsiteX0" fmla="*/ 295084 w 2165859"/>
              <a:gd name="connsiteY0" fmla="*/ 0 h 1129983"/>
              <a:gd name="connsiteX1" fmla="*/ 11775 w 2165859"/>
              <a:gd name="connsiteY1" fmla="*/ 543724 h 1129983"/>
              <a:gd name="connsiteX2" fmla="*/ 365737 w 2165859"/>
              <a:gd name="connsiteY2" fmla="*/ 1051918 h 1129983"/>
              <a:gd name="connsiteX3" fmla="*/ 1800415 w 2165859"/>
              <a:gd name="connsiteY3" fmla="*/ 1012117 h 1129983"/>
              <a:gd name="connsiteX4" fmla="*/ 2145376 w 2165859"/>
              <a:gd name="connsiteY4" fmla="*/ 740369 h 112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5859" h="1129983">
                <a:moveTo>
                  <a:pt x="295084" y="0"/>
                </a:moveTo>
                <a:cubicBezTo>
                  <a:pt x="190206" y="74561"/>
                  <a:pt x="0" y="368404"/>
                  <a:pt x="11775" y="543724"/>
                </a:cubicBezTo>
                <a:cubicBezTo>
                  <a:pt x="23550" y="719044"/>
                  <a:pt x="67630" y="973853"/>
                  <a:pt x="365737" y="1051918"/>
                </a:cubicBezTo>
                <a:cubicBezTo>
                  <a:pt x="663844" y="1129983"/>
                  <a:pt x="1503808" y="1064042"/>
                  <a:pt x="1800415" y="1012117"/>
                </a:cubicBezTo>
                <a:cubicBezTo>
                  <a:pt x="2097022" y="960192"/>
                  <a:pt x="2165859" y="867369"/>
                  <a:pt x="2145376" y="740369"/>
                </a:cubicBezTo>
              </a:path>
            </a:pathLst>
          </a:custGeom>
          <a:ln w="190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71568" y="1685922"/>
            <a:ext cx="387798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FF"/>
                </a:solidFill>
              </a:rPr>
              <a:t>y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msy10"/>
              </a:rPr>
              <a:t>¸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0000FF"/>
                </a:solidFill>
              </a:rPr>
              <a:t>p</a:t>
            </a:r>
            <a:r>
              <a:rPr lang="en-US" sz="320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3200" baseline="30000" dirty="0" err="1" smtClean="0"/>
              <a:t>T</a:t>
            </a:r>
            <a:r>
              <a:rPr lang="en-US" sz="3200" dirty="0" err="1" smtClean="0">
                <a:solidFill>
                  <a:srgbClr val="0000FF"/>
                </a:solidFill>
              </a:rPr>
              <a:t>p</a:t>
            </a:r>
            <a:r>
              <a:rPr lang="en-US" sz="3200" baseline="-25000" dirty="0" err="1" smtClean="0">
                <a:solidFill>
                  <a:srgbClr val="0000FF"/>
                </a:solidFill>
              </a:rPr>
              <a:t>j</a:t>
            </a:r>
            <a:r>
              <a:rPr lang="en-US" sz="3200" dirty="0" smtClean="0"/>
              <a:t> - 2</a:t>
            </a:r>
            <a:r>
              <a:rPr lang="en-US" sz="3200" dirty="0" smtClean="0">
                <a:solidFill>
                  <a:srgbClr val="0000FF"/>
                </a:solidFill>
              </a:rPr>
              <a:t>p</a:t>
            </a:r>
            <a:r>
              <a:rPr lang="en-US" sz="3200" baseline="-25000" dirty="0" smtClean="0">
                <a:solidFill>
                  <a:srgbClr val="0000FF"/>
                </a:solidFill>
              </a:rPr>
              <a:t>j</a:t>
            </a:r>
            <a:r>
              <a:rPr lang="en-US" sz="3200" baseline="30000" dirty="0" smtClean="0"/>
              <a:t>T</a:t>
            </a:r>
            <a:r>
              <a:rPr lang="en-US" sz="3200" dirty="0" smtClean="0">
                <a:solidFill>
                  <a:srgbClr val="FF0000"/>
                </a:solidFill>
              </a:rPr>
              <a:t>p</a:t>
            </a:r>
            <a:r>
              <a:rPr lang="en-US" sz="3200" baseline="30000" dirty="0" smtClean="0">
                <a:solidFill>
                  <a:srgbClr val="FF0000"/>
                </a:solidFill>
              </a:rPr>
              <a:t>*</a:t>
            </a:r>
            <a:r>
              <a:rPr lang="en-US" sz="3200" dirty="0" smtClean="0"/>
              <a:t> </a:t>
            </a:r>
            <a:r>
              <a:rPr lang="en-US" sz="3200" dirty="0" smtClean="0">
                <a:latin typeface="cmsy10"/>
              </a:rPr>
              <a:t>8</a:t>
            </a:r>
            <a:r>
              <a:rPr lang="en-US" sz="1400" dirty="0" smtClean="0">
                <a:latin typeface="cmsy10"/>
              </a:rPr>
              <a:t> </a:t>
            </a:r>
            <a:r>
              <a:rPr lang="en-US" sz="3200" dirty="0" smtClean="0"/>
              <a:t>j.	</a:t>
            </a:r>
            <a:endParaRPr lang="en-CA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1"/>
            <a:ext cx="8780206" cy="4050890"/>
          </a:xfrm>
        </p:spPr>
        <p:txBody>
          <a:bodyPr>
            <a:normAutofit/>
          </a:bodyPr>
          <a:lstStyle/>
          <a:p>
            <a:r>
              <a:rPr lang="en-US" b="1" dirty="0" smtClean="0"/>
              <a:t>Claim 4:</a:t>
            </a:r>
            <a:r>
              <a:rPr lang="en-US" dirty="0" smtClean="0"/>
              <a:t> 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 is the smallest ball containing P.</a:t>
            </a:r>
          </a:p>
          <a:p>
            <a:r>
              <a:rPr lang="en-US" b="1" spc="-60" dirty="0" smtClean="0"/>
              <a:t>Proof:</a:t>
            </a:r>
            <a:r>
              <a:rPr lang="en-US" spc="-60" dirty="0" smtClean="0"/>
              <a:t> See </a:t>
            </a:r>
            <a:r>
              <a:rPr lang="en-US" spc="-60" dirty="0" err="1" smtClean="0"/>
              <a:t>Matousek</a:t>
            </a:r>
            <a:r>
              <a:rPr lang="en-US" spc="-60" dirty="0" smtClean="0"/>
              <a:t>-Gartner Section 8.7.</a:t>
            </a:r>
          </a:p>
          <a:p>
            <a:pPr>
              <a:spcBef>
                <a:spcPts val="400"/>
              </a:spcBef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14304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Smallest Ball Problem: Summary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611588"/>
            <a:ext cx="8760541" cy="621783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 smtClean="0"/>
              <a:t>Consider the convex program</a:t>
            </a:r>
            <a:br>
              <a:rPr lang="en-US" dirty="0" smtClean="0"/>
            </a:br>
            <a:r>
              <a:rPr lang="en-US" dirty="0" smtClean="0"/>
              <a:t>		min { 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 :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smtClean="0">
                <a:sym typeface="Symbol"/>
              </a:rPr>
              <a:t>j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00B050"/>
                </a:solidFill>
                <a:latin typeface="Calibri"/>
              </a:rPr>
              <a:t>x</a:t>
            </a:r>
            <a:r>
              <a:rPr lang="en-US" baseline="-25000" dirty="0" err="1" smtClean="0">
                <a:solidFill>
                  <a:srgbClr val="00B050"/>
                </a:solidFill>
                <a:latin typeface="Calibri"/>
              </a:rPr>
              <a:t>j</a:t>
            </a:r>
            <a:r>
              <a:rPr lang="en-US" dirty="0" smtClean="0"/>
              <a:t> = 1,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}.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Claim 2:</a:t>
            </a:r>
            <a:r>
              <a:rPr lang="en-US" dirty="0" smtClean="0"/>
              <a:t> This program has an optimal solution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.</a:t>
            </a:r>
            <a:endParaRPr lang="en-US" sz="1400" dirty="0" smtClean="0"/>
          </a:p>
          <a:p>
            <a:r>
              <a:rPr lang="en-US" b="1" dirty="0" smtClean="0"/>
              <a:t>Claim 3:</a:t>
            </a:r>
            <a:r>
              <a:rPr lang="en-US" dirty="0" smtClean="0"/>
              <a:t> Let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=</a:t>
            </a:r>
            <a:r>
              <a:rPr lang="en-US" dirty="0" err="1" smtClean="0"/>
              <a:t>Q</a:t>
            </a:r>
            <a:r>
              <a:rPr lang="en-US" dirty="0" err="1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=</a:t>
            </a:r>
            <a:r>
              <a:rPr lang="en-US" dirty="0" smtClean="0">
                <a:latin typeface="Arial"/>
                <a:cs typeface="Arial"/>
              </a:rPr>
              <a:t>√</a:t>
            </a:r>
            <a:r>
              <a:rPr lang="en-US" dirty="0" smtClean="0"/>
              <a:t>-f(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). Then P</a:t>
            </a:r>
            <a:r>
              <a:rPr lang="en-US" dirty="0" smtClean="0">
                <a:latin typeface="cmsy10"/>
              </a:rPr>
              <a:t>½</a:t>
            </a:r>
            <a:r>
              <a:rPr lang="en-US" dirty="0" smtClean="0"/>
              <a:t>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).</a:t>
            </a:r>
          </a:p>
          <a:p>
            <a:r>
              <a:rPr lang="en-US" b="1" dirty="0" smtClean="0"/>
              <a:t>Claim 4:</a:t>
            </a:r>
            <a:r>
              <a:rPr lang="en-US" dirty="0" smtClean="0"/>
              <a:t> B(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baseline="30000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,</a:t>
            </a:r>
            <a:r>
              <a:rPr lang="en-US" dirty="0" smtClean="0">
                <a:solidFill>
                  <a:srgbClr val="CC6600"/>
                </a:solidFill>
              </a:rPr>
              <a:t>r</a:t>
            </a:r>
            <a:r>
              <a:rPr lang="en-US" dirty="0" smtClean="0"/>
              <a:t>) is the smallest ball containing P.</a:t>
            </a:r>
          </a:p>
          <a:p>
            <a:endParaRPr lang="en-US" sz="900" dirty="0" smtClean="0"/>
          </a:p>
          <a:p>
            <a:r>
              <a:rPr lang="en-US" dirty="0" smtClean="0"/>
              <a:t>This example is a bit strange:</a:t>
            </a:r>
          </a:p>
          <a:p>
            <a:pPr lvl="1"/>
            <a:r>
              <a:rPr lang="en-US" dirty="0" smtClean="0"/>
              <a:t>Not obvious how convex program relates to balls</a:t>
            </a:r>
          </a:p>
          <a:p>
            <a:pPr lvl="1"/>
            <a:r>
              <a:rPr lang="en-US" dirty="0" smtClean="0"/>
              <a:t>Claim 3 is only valid when </a:t>
            </a:r>
            <a:r>
              <a:rPr lang="en-US" dirty="0" smtClean="0">
                <a:solidFill>
                  <a:srgbClr val="00B050"/>
                </a:solidFill>
              </a:rPr>
              <a:t>x</a:t>
            </a:r>
            <a:r>
              <a:rPr lang="en-US" dirty="0" smtClean="0"/>
              <a:t> is the </a:t>
            </a:r>
            <a:r>
              <a:rPr lang="en-US" b="1" dirty="0" smtClean="0"/>
              <a:t>optimal</a:t>
            </a:r>
            <a:r>
              <a:rPr lang="en-US" dirty="0" smtClean="0"/>
              <a:t> point</a:t>
            </a:r>
          </a:p>
          <a:p>
            <a:r>
              <a:rPr lang="en-US" dirty="0" smtClean="0"/>
              <a:t>Still, KKT tells us interesting things:</a:t>
            </a:r>
          </a:p>
          <a:p>
            <a:pPr lvl="1"/>
            <a:r>
              <a:rPr lang="en-US" dirty="0" smtClean="0"/>
              <a:t>optimal value of convex program gives radius of smallest ball containing P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077901" y="2209796"/>
            <a:ext cx="698090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3429002"/>
            <a:ext cx="9144000" cy="0"/>
          </a:xfrm>
          <a:prstGeom prst="line">
            <a:avLst/>
          </a:prstGeom>
          <a:ln w="28575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00175"/>
            <a:ext cx="8411497" cy="4525963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dirty="0" smtClean="0"/>
              <a:t>Minimizing over a convex set:</a:t>
            </a:r>
            <a:br>
              <a:rPr lang="en-US" dirty="0" smtClean="0"/>
            </a:br>
            <a:r>
              <a:rPr lang="en-US" dirty="0" smtClean="0"/>
              <a:t>Necessary &amp; Sufficient Conditions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(Mini)-</a:t>
            </a:r>
            <a:r>
              <a:rPr lang="en-US" b="1" dirty="0" smtClean="0"/>
              <a:t>KKT Theorem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Minimizing over a polyhedral set:</a:t>
            </a:r>
            <a:br>
              <a:rPr lang="en-US" dirty="0" smtClean="0"/>
            </a:br>
            <a:r>
              <a:rPr lang="en-US" dirty="0" smtClean="0"/>
              <a:t>Necessary &amp; Sufficient Conditions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Smallest Enclosing Ball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11" y="3186114"/>
            <a:ext cx="8642553" cy="4157128"/>
          </a:xfrm>
        </p:spPr>
        <p:txBody>
          <a:bodyPr/>
          <a:lstStyle/>
          <a:p>
            <a:r>
              <a:rPr lang="en-US" b="1" dirty="0" smtClean="0"/>
              <a:t>Proof: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(</a:t>
            </a:r>
            <a:r>
              <a:rPr lang="en-US" dirty="0" smtClean="0"/>
              <a:t> direction</a:t>
            </a:r>
          </a:p>
          <a:p>
            <a:pPr>
              <a:buNone/>
            </a:pPr>
            <a:r>
              <a:rPr lang="en-US" dirty="0" smtClean="0"/>
              <a:t>	Direct from </a:t>
            </a:r>
            <a:r>
              <a:rPr lang="en-US" dirty="0" err="1" smtClean="0"/>
              <a:t>subgradient</a:t>
            </a:r>
            <a:r>
              <a:rPr lang="en-US" dirty="0" smtClean="0"/>
              <a:t> inequality.     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(Theorem 3.5)</a:t>
            </a: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dirty="0" smtClean="0"/>
              <a:t>		f(z) 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 f(x) +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(z-x) </a:t>
            </a:r>
            <a:r>
              <a:rPr lang="en-US" dirty="0" smtClean="0">
                <a:latin typeface="cmsy10"/>
              </a:rPr>
              <a:t>¸ </a:t>
            </a:r>
            <a:r>
              <a:rPr lang="en-US" dirty="0" smtClean="0"/>
              <a:t>f(x)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60207" y="5618828"/>
            <a:ext cx="25350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Subgradient</a:t>
            </a:r>
            <a:r>
              <a:rPr lang="en-US" sz="2000" dirty="0" smtClean="0">
                <a:solidFill>
                  <a:srgbClr val="FF0000"/>
                </a:solidFill>
              </a:rPr>
              <a:t> inequality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 rot="16200000" flipV="1">
            <a:off x="2010280" y="5201374"/>
            <a:ext cx="609600" cy="225308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837472" y="5599163"/>
            <a:ext cx="17620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Our hypothesis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 rot="16200000" flipV="1">
            <a:off x="5238665" y="5119313"/>
            <a:ext cx="589934" cy="369766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57316" y="1381448"/>
            <a:ext cx="8652387" cy="161249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216309" y="1410945"/>
            <a:ext cx="8740877" cy="5673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3.12: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µ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bm10"/>
                <a:ea typeface="+mn-ea"/>
                <a:cs typeface="+mn-cs"/>
              </a:rPr>
              <a:t>R</a:t>
            </a:r>
            <a:r>
              <a:rPr kumimoji="0" lang="en-US" sz="32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a convex set.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Let f :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bm10"/>
                <a:ea typeface="+mn-ea"/>
                <a:cs typeface="+mn-cs"/>
              </a:rPr>
              <a:t>R</a:t>
            </a:r>
            <a:r>
              <a:rPr kumimoji="0" lang="en-US" sz="3200" b="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!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sbm10"/>
                <a:ea typeface="+mn-ea"/>
                <a:cs typeface="+mn-cs"/>
              </a:rPr>
              <a:t>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be convex and differentiable.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x minimizes f over C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r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(x)</a:t>
            </a:r>
            <a:r>
              <a:rPr kumimoji="0" lang="en-US" sz="32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(z-x)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¸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8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msy10"/>
                <a:ea typeface="+mn-ea"/>
                <a:cs typeface="+mn-cs"/>
              </a:rPr>
              <a:t>2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C.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7151"/>
            <a:ext cx="8229600" cy="12287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Minimizing over a Convex Set:</a:t>
            </a:r>
            <a:br>
              <a:rPr lang="en-US" dirty="0" smtClean="0"/>
            </a:br>
            <a:r>
              <a:rPr lang="en-US" dirty="0" smtClean="0"/>
              <a:t>Necessary &amp; Sufficient Conditions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57316" y="1381448"/>
            <a:ext cx="8652387" cy="1612491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1"/>
            <a:ext cx="8229600" cy="12287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Minimizing over a Convex Set:</a:t>
            </a:r>
            <a:br>
              <a:rPr lang="en-US" dirty="0" smtClean="0"/>
            </a:br>
            <a:r>
              <a:rPr lang="en-US" dirty="0" smtClean="0"/>
              <a:t>Necessary &amp; Sufficient 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09" y="1410945"/>
            <a:ext cx="8740877" cy="5673213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Thm</a:t>
            </a:r>
            <a:r>
              <a:rPr lang="en-US" b="1" dirty="0" smtClean="0"/>
              <a:t> 3.12: </a:t>
            </a:r>
            <a:r>
              <a:rPr lang="en-US" dirty="0" smtClean="0"/>
              <a:t>Let </a:t>
            </a:r>
            <a:r>
              <a:rPr lang="en-US" dirty="0" err="1" smtClean="0"/>
              <a:t>C</a:t>
            </a:r>
            <a:r>
              <a:rPr lang="en-US" dirty="0" err="1" smtClean="0">
                <a:latin typeface="cmsy10"/>
              </a:rPr>
              <a:t>µ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smtClean="0"/>
              <a:t> be a convex set.</a:t>
            </a:r>
            <a:br>
              <a:rPr lang="en-US" dirty="0" smtClean="0"/>
            </a:br>
            <a:r>
              <a:rPr lang="en-US" dirty="0" smtClean="0"/>
              <a:t>Let f : </a:t>
            </a:r>
            <a:r>
              <a:rPr lang="en-US" dirty="0" err="1" smtClean="0">
                <a:latin typeface="msbm10"/>
              </a:rPr>
              <a:t>R</a:t>
            </a:r>
            <a:r>
              <a:rPr lang="en-US" baseline="30000" dirty="0" err="1" smtClean="0"/>
              <a:t>n</a:t>
            </a:r>
            <a:r>
              <a:rPr lang="en-US" dirty="0" err="1" smtClean="0">
                <a:latin typeface="cmsy10"/>
              </a:rPr>
              <a:t>!</a:t>
            </a:r>
            <a:r>
              <a:rPr lang="en-US" dirty="0" err="1" smtClean="0">
                <a:latin typeface="msbm10"/>
              </a:rPr>
              <a:t>R</a:t>
            </a:r>
            <a:r>
              <a:rPr lang="en-US" dirty="0" smtClean="0"/>
              <a:t> be convex and differentiable.</a:t>
            </a:r>
            <a:br>
              <a:rPr lang="en-US" dirty="0" smtClean="0"/>
            </a:br>
            <a:r>
              <a:rPr lang="en-US" dirty="0" smtClean="0"/>
              <a:t>Then x minimizes f over C </a:t>
            </a:r>
            <a:r>
              <a:rPr lang="en-US" dirty="0" err="1" smtClean="0"/>
              <a:t>iff</a:t>
            </a:r>
            <a:r>
              <a:rPr lang="en-US" dirty="0" smtClean="0"/>
              <a:t>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(z-x)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C.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Proof: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direction</a:t>
            </a:r>
          </a:p>
          <a:p>
            <a:pPr>
              <a:buNone/>
            </a:pPr>
            <a:r>
              <a:rPr lang="en-US" dirty="0" smtClean="0"/>
              <a:t>	Let x be a </a:t>
            </a:r>
            <a:r>
              <a:rPr lang="en-US" dirty="0" err="1" smtClean="0"/>
              <a:t>minimizer</a:t>
            </a:r>
            <a:r>
              <a:rPr lang="en-US" dirty="0" smtClean="0"/>
              <a:t>, let z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C and let y = z-x.</a:t>
            </a:r>
          </a:p>
          <a:p>
            <a:pPr>
              <a:buNone/>
            </a:pPr>
            <a:r>
              <a:rPr lang="en-US" dirty="0" smtClean="0"/>
              <a:t>	Recall that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y = f’(</a:t>
            </a:r>
            <a:r>
              <a:rPr lang="en-US" dirty="0" err="1" smtClean="0"/>
              <a:t>x;y</a:t>
            </a:r>
            <a:r>
              <a:rPr lang="en-US" dirty="0" smtClean="0"/>
              <a:t>) = </a:t>
            </a:r>
            <a:r>
              <a:rPr lang="en-US" dirty="0" smtClean="0">
                <a:latin typeface="Calibri"/>
              </a:rPr>
              <a:t>lim</a:t>
            </a:r>
            <a:r>
              <a:rPr lang="en-US" baseline="-25000" dirty="0" smtClean="0">
                <a:latin typeface="Calibri"/>
              </a:rPr>
              <a:t>t</a:t>
            </a:r>
            <a:r>
              <a:rPr lang="en-US" baseline="-25000" dirty="0" smtClean="0">
                <a:latin typeface="cmsy10"/>
              </a:rPr>
              <a:t>!</a:t>
            </a:r>
            <a:r>
              <a:rPr lang="en-US" baseline="-25000" dirty="0" smtClean="0"/>
              <a:t>0</a:t>
            </a:r>
            <a:r>
              <a:rPr lang="en-US" dirty="0" smtClean="0"/>
              <a:t> f(</a:t>
            </a:r>
            <a:r>
              <a:rPr lang="en-US" dirty="0" err="1" smtClean="0"/>
              <a:t>x+ty</a:t>
            </a:r>
            <a:r>
              <a:rPr lang="en-US" dirty="0" smtClean="0"/>
              <a:t>)-f(x).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	If limit is negative then we have f(</a:t>
            </a:r>
            <a:r>
              <a:rPr lang="en-US" dirty="0" err="1" smtClean="0"/>
              <a:t>x+ty</a:t>
            </a:r>
            <a:r>
              <a:rPr lang="en-US" dirty="0" smtClean="0"/>
              <a:t>)&lt;f(x) for some t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[0,1], contradicting that x is a </a:t>
            </a:r>
            <a:r>
              <a:rPr lang="en-US" dirty="0" err="1" smtClean="0"/>
              <a:t>minimizer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	So the limit is non-negative, and </a:t>
            </a:r>
            <a:r>
              <a:rPr lang="en-US" dirty="0" err="1" smtClean="0">
                <a:latin typeface="cmsy10"/>
              </a:rPr>
              <a:t>r</a:t>
            </a:r>
            <a:r>
              <a:rPr lang="en-US" dirty="0" err="1" smtClean="0"/>
              <a:t>f</a:t>
            </a:r>
            <a:r>
              <a:rPr lang="en-US" dirty="0" smtClean="0"/>
              <a:t>(x)</a:t>
            </a:r>
            <a:r>
              <a:rPr lang="en-US" baseline="30000" dirty="0" smtClean="0"/>
              <a:t>T</a:t>
            </a:r>
            <a:r>
              <a:rPr lang="en-US" dirty="0" smtClean="0"/>
              <a:t>y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 0.   </a:t>
            </a:r>
            <a:r>
              <a:rPr lang="en-US" dirty="0" smtClean="0">
                <a:latin typeface="msam10"/>
              </a:rPr>
              <a:t>¥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6497281" y="4698454"/>
            <a:ext cx="1769807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116714" y="4560805"/>
            <a:ext cx="322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t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Smallest Ball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5" y="884903"/>
            <a:ext cx="8721212" cy="271370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{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Find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(unique!)</a:t>
            </a:r>
            <a:r>
              <a:rPr lang="en-US" dirty="0" smtClean="0"/>
              <a:t> ball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(not an ellipsoid!)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of smallest volume that contains all the 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i</a:t>
            </a:r>
            <a:r>
              <a:rPr lang="en-US" dirty="0" smtClean="0">
                <a:latin typeface="Calibri"/>
              </a:rPr>
              <a:t>’s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 other words, we want to solve:</a:t>
            </a:r>
          </a:p>
          <a:p>
            <a:pPr>
              <a:buNone/>
            </a:pPr>
            <a:r>
              <a:rPr lang="en-US" dirty="0" smtClean="0"/>
              <a:t>		min {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 :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>
                <a:latin typeface="Calibri"/>
              </a:rPr>
              <a:t>d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0000FF"/>
                </a:solidFill>
                <a:latin typeface="Calibri"/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  <a:latin typeface="Calibri"/>
              </a:rPr>
              <a:t>i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B(</a:t>
            </a:r>
            <a:r>
              <a:rPr lang="en-US" dirty="0" err="1" smtClean="0">
                <a:solidFill>
                  <a:srgbClr val="FF0000"/>
                </a:solidFill>
              </a:rPr>
              <a:t>y</a:t>
            </a:r>
            <a:r>
              <a:rPr lang="en-US" dirty="0" err="1" smtClean="0"/>
              <a:t>,</a:t>
            </a:r>
            <a:r>
              <a:rPr lang="en-US" dirty="0" err="1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i }</a:t>
            </a:r>
          </a:p>
        </p:txBody>
      </p:sp>
      <p:sp>
        <p:nvSpPr>
          <p:cNvPr id="4" name="Oval 3"/>
          <p:cNvSpPr/>
          <p:nvPr/>
        </p:nvSpPr>
        <p:spPr>
          <a:xfrm>
            <a:off x="3038168" y="4752551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916130" y="4074125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01497" y="6306047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100052" y="4005299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618272" y="5696447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959510" y="3838152"/>
            <a:ext cx="2684205" cy="268420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984748" y="4702048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034118" y="5273660"/>
            <a:ext cx="137652" cy="137652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294908" y="4849089"/>
            <a:ext cx="346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FF0000"/>
                </a:solidFill>
              </a:rPr>
              <a:t>y</a:t>
            </a:r>
            <a:endParaRPr lang="en-CA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>
            <a:stCxn id="12" idx="2"/>
            <a:endCxn id="9" idx="2"/>
          </p:cNvCxnSpPr>
          <p:nvPr/>
        </p:nvCxnSpPr>
        <p:spPr>
          <a:xfrm rot="10800000">
            <a:off x="2959511" y="5180255"/>
            <a:ext cx="1260765" cy="6256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60614" y="4765962"/>
            <a:ext cx="309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solidFill>
                  <a:srgbClr val="00B050"/>
                </a:solidFill>
              </a:rPr>
              <a:t>r</a:t>
            </a:r>
            <a:endParaRPr lang="en-CA" sz="2800" dirty="0">
              <a:solidFill>
                <a:srgbClr val="00B05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20275" y="5117685"/>
            <a:ext cx="137652" cy="13765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Smallest Ball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5" y="884903"/>
            <a:ext cx="8721212" cy="56868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{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1</a:t>
            </a:r>
            <a:r>
              <a:rPr lang="en-US" dirty="0" smtClean="0"/>
              <a:t>,…,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n</a:t>
            </a:r>
            <a:r>
              <a:rPr lang="en-US" dirty="0" smtClean="0"/>
              <a:t>} be points in 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Find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(unique!)</a:t>
            </a:r>
            <a:r>
              <a:rPr lang="en-US" dirty="0" smtClean="0"/>
              <a:t> ball 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(not an ellipsoid!)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dirty="0" smtClean="0"/>
              <a:t>of smallest volume that contains all the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/>
              <a:t>’s.</a:t>
            </a:r>
          </a:p>
          <a:p>
            <a:r>
              <a:rPr lang="en-US" dirty="0" smtClean="0"/>
              <a:t>In other words, we want to solve:</a:t>
            </a:r>
          </a:p>
          <a:p>
            <a:pPr>
              <a:buNone/>
            </a:pPr>
            <a:r>
              <a:rPr lang="en-US" dirty="0" smtClean="0"/>
              <a:t>		min { </a:t>
            </a:r>
            <a:r>
              <a:rPr lang="en-US" dirty="0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 :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>
                <a:latin typeface="msbm10"/>
              </a:rPr>
              <a:t>R</a:t>
            </a:r>
            <a:r>
              <a:rPr lang="en-US" baseline="30000" dirty="0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s.t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0000FF"/>
                </a:solidFill>
              </a:rPr>
              <a:t>p</a:t>
            </a:r>
            <a:r>
              <a:rPr lang="en-US" baseline="-25000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B(</a:t>
            </a:r>
            <a:r>
              <a:rPr lang="en-US" dirty="0" err="1" smtClean="0">
                <a:solidFill>
                  <a:srgbClr val="FF0000"/>
                </a:solidFill>
              </a:rPr>
              <a:t>y</a:t>
            </a:r>
            <a:r>
              <a:rPr lang="en-US" dirty="0" err="1" smtClean="0"/>
              <a:t>,</a:t>
            </a:r>
            <a:r>
              <a:rPr lang="en-US" dirty="0" err="1" smtClean="0">
                <a:solidFill>
                  <a:srgbClr val="00B050"/>
                </a:solidFill>
              </a:rPr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cmsy10"/>
              </a:rPr>
              <a:t>8</a:t>
            </a:r>
            <a:r>
              <a:rPr lang="en-US" dirty="0" smtClean="0"/>
              <a:t>i }</a:t>
            </a:r>
          </a:p>
          <a:p>
            <a:r>
              <a:rPr lang="en-US" dirty="0" smtClean="0"/>
              <a:t>We will formulate this as a convex program.</a:t>
            </a:r>
          </a:p>
          <a:p>
            <a:r>
              <a:rPr lang="en-US" dirty="0" smtClean="0"/>
              <a:t>In fact, our convex program will be of the form</a:t>
            </a:r>
          </a:p>
          <a:p>
            <a:pPr>
              <a:buNone/>
            </a:pPr>
            <a:r>
              <a:rPr lang="en-US" dirty="0" smtClean="0"/>
              <a:t>		min { f(x) : Ax=b, x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},  where f is convex.</a:t>
            </a:r>
            <a:br>
              <a:rPr lang="en-US" dirty="0" smtClean="0"/>
            </a:br>
            <a:r>
              <a:rPr lang="en-US" sz="3600" dirty="0" smtClean="0"/>
              <a:t>          </a:t>
            </a:r>
            <a:r>
              <a:rPr lang="en-US" sz="2400" b="1" dirty="0" smtClean="0">
                <a:solidFill>
                  <a:srgbClr val="FF00FF"/>
                </a:solidFill>
              </a:rPr>
              <a:t>Minimizing a convex function over a polyhedron</a:t>
            </a:r>
            <a:endParaRPr lang="en-US" sz="2000" b="1" dirty="0" smtClean="0">
              <a:solidFill>
                <a:srgbClr val="FF00FF"/>
              </a:solidFill>
            </a:endParaRPr>
          </a:p>
          <a:p>
            <a:r>
              <a:rPr lang="en-US" dirty="0" smtClean="0"/>
              <a:t>To solve this, we will need </a:t>
            </a:r>
            <a:r>
              <a:rPr lang="en-US" b="1" dirty="0" smtClean="0">
                <a:solidFill>
                  <a:srgbClr val="7030A0"/>
                </a:solidFill>
              </a:rPr>
              <a:t>optimality conditions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for convex programs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176981" y="700088"/>
            <a:ext cx="8160774" cy="286655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8592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LP Optimality Conditions</a:t>
            </a:r>
            <a:endParaRPr lang="en-US" sz="40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135" y="728522"/>
            <a:ext cx="8583562" cy="280862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linear program</a:t>
            </a:r>
            <a:br>
              <a:rPr lang="en-US" sz="2800" dirty="0" smtClean="0"/>
            </a:br>
            <a:r>
              <a:rPr lang="en-US" sz="2800" dirty="0" smtClean="0"/>
              <a:t>		max { 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</a:p>
          <a:p>
            <a:pPr marL="0" indent="1588">
              <a:buNone/>
            </a:pP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 dual solution 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/>
              <a:t>A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c,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y</a:t>
            </a:r>
            <a:r>
              <a:rPr lang="en-US" sz="2800" dirty="0" smtClean="0"/>
              <a:t> = </a:t>
            </a:r>
            <a:r>
              <a:rPr lang="en-US" sz="2800" dirty="0" err="1" smtClean="0"/>
              <a:t>c</a:t>
            </a:r>
            <a:r>
              <a:rPr lang="en-US" sz="2800" baseline="-25000" dirty="0" err="1" smtClean="0"/>
              <a:t>j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30261" y="2611378"/>
            <a:ext cx="1703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j</a:t>
            </a:r>
            <a:r>
              <a:rPr lang="en-US" sz="2000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2000" dirty="0" smtClean="0">
                <a:solidFill>
                  <a:srgbClr val="FF0000"/>
                </a:solidFill>
              </a:rPr>
              <a:t> column of A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71450" y="3600438"/>
            <a:ext cx="8785737" cy="3257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Proof: 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Dual is min { </a:t>
            </a:r>
            <a:r>
              <a:rPr kumimoji="0" lang="en-US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lang="en-US" sz="2400" dirty="0" smtClean="0"/>
              <a:t>y : A</a:t>
            </a:r>
            <a:r>
              <a:rPr lang="en-US" sz="2400" baseline="30000" dirty="0" smtClean="0"/>
              <a:t>T</a:t>
            </a:r>
            <a:r>
              <a:rPr lang="en-US" sz="1200" baseline="30000" dirty="0" smtClean="0"/>
              <a:t>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c</a:t>
            </a:r>
            <a:r>
              <a:rPr lang="en-US" sz="2400" dirty="0" smtClean="0"/>
              <a:t> }.</a:t>
            </a:r>
          </a:p>
          <a:p>
            <a:pPr lvl="0" indent="-342900">
              <a:buFont typeface="Arial" pitchFamily="34" charset="0"/>
              <a:buChar char="•"/>
              <a:defRPr/>
            </a:pPr>
            <a:r>
              <a:rPr lang="en-US" sz="2400" dirty="0" smtClean="0"/>
              <a:t>x optimal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dual has optimal solution y.</a:t>
            </a:r>
          </a:p>
          <a:p>
            <a:pPr lvl="0" indent="-34290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/>
              </a:rPr>
              <a:t>So (1) holds by feasibility of y.</a:t>
            </a:r>
            <a:endParaRPr lang="en-US" sz="2400" dirty="0" smtClean="0"/>
          </a:p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By optimality of x &amp; y,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=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  Weak duality says:</a:t>
            </a:r>
          </a:p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5400" dirty="0" smtClean="0"/>
          </a:p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Equality holds here 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(2) holds.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(This is “complementary slackness”)</a:t>
            </a:r>
            <a:endParaRPr lang="en-US" sz="2400" dirty="0" smtClean="0"/>
          </a:p>
        </p:txBody>
      </p:sp>
      <p:pic>
        <p:nvPicPr>
          <p:cNvPr id="17" name="Picture 16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47160" y="5197222"/>
            <a:ext cx="8801590" cy="814963"/>
          </a:xfrm>
          <a:prstGeom prst="rect">
            <a:avLst/>
          </a:prstGeom>
          <a:noFill/>
          <a:ln/>
          <a:effectLst/>
        </p:spPr>
      </p:pic>
      <p:sp>
        <p:nvSpPr>
          <p:cNvPr id="19" name="Freeform 18"/>
          <p:cNvSpPr/>
          <p:nvPr/>
        </p:nvSpPr>
        <p:spPr>
          <a:xfrm>
            <a:off x="1974057" y="5743575"/>
            <a:ext cx="626268" cy="528638"/>
          </a:xfrm>
          <a:custGeom>
            <a:avLst/>
            <a:gdLst>
              <a:gd name="connsiteX0" fmla="*/ 626268 w 626268"/>
              <a:gd name="connsiteY0" fmla="*/ 528638 h 528638"/>
              <a:gd name="connsiteX1" fmla="*/ 440531 w 626268"/>
              <a:gd name="connsiteY1" fmla="*/ 385763 h 528638"/>
              <a:gd name="connsiteX2" fmla="*/ 69056 w 626268"/>
              <a:gd name="connsiteY2" fmla="*/ 371475 h 528638"/>
              <a:gd name="connsiteX3" fmla="*/ 26193 w 626268"/>
              <a:gd name="connsiteY3" fmla="*/ 0 h 52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6268" h="528638">
                <a:moveTo>
                  <a:pt x="626268" y="528638"/>
                </a:moveTo>
                <a:cubicBezTo>
                  <a:pt x="579834" y="470297"/>
                  <a:pt x="533400" y="411957"/>
                  <a:pt x="440531" y="385763"/>
                </a:cubicBezTo>
                <a:cubicBezTo>
                  <a:pt x="347662" y="359569"/>
                  <a:pt x="138112" y="435769"/>
                  <a:pt x="69056" y="371475"/>
                </a:cubicBezTo>
                <a:cubicBezTo>
                  <a:pt x="0" y="307181"/>
                  <a:pt x="13096" y="153590"/>
                  <a:pt x="26193" y="0"/>
                </a:cubicBezTo>
              </a:path>
            </a:pathLst>
          </a:cu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" name="Freeform 19"/>
          <p:cNvSpPr/>
          <p:nvPr/>
        </p:nvSpPr>
        <p:spPr>
          <a:xfrm>
            <a:off x="4129088" y="2731294"/>
            <a:ext cx="757237" cy="326231"/>
          </a:xfrm>
          <a:custGeom>
            <a:avLst/>
            <a:gdLst>
              <a:gd name="connsiteX0" fmla="*/ 757237 w 757237"/>
              <a:gd name="connsiteY0" fmla="*/ 83344 h 326231"/>
              <a:gd name="connsiteX1" fmla="*/ 271462 w 757237"/>
              <a:gd name="connsiteY1" fmla="*/ 40481 h 326231"/>
              <a:gd name="connsiteX2" fmla="*/ 0 w 757237"/>
              <a:gd name="connsiteY2" fmla="*/ 326231 h 326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57237" h="326231">
                <a:moveTo>
                  <a:pt x="757237" y="83344"/>
                </a:moveTo>
                <a:cubicBezTo>
                  <a:pt x="577452" y="41672"/>
                  <a:pt x="397668" y="0"/>
                  <a:pt x="271462" y="40481"/>
                </a:cubicBezTo>
                <a:cubicBezTo>
                  <a:pt x="145256" y="80962"/>
                  <a:pt x="72628" y="203596"/>
                  <a:pt x="0" y="326231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76981" y="700088"/>
            <a:ext cx="8160774" cy="286655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8592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LP Optimality Conditions</a:t>
            </a:r>
            <a:endParaRPr lang="en-US" sz="40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135" y="728522"/>
            <a:ext cx="8583562" cy="2808626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linear program</a:t>
            </a:r>
            <a:br>
              <a:rPr lang="en-US" sz="2800" dirty="0" smtClean="0"/>
            </a:br>
            <a:r>
              <a:rPr lang="en-US" sz="2800" dirty="0" smtClean="0"/>
              <a:t>		min { -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err="1" smtClean="0"/>
              <a:t>x</a:t>
            </a:r>
            <a:r>
              <a:rPr lang="en-US" sz="2800" dirty="0" smtClean="0"/>
              <a:t>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</a:p>
          <a:p>
            <a:pPr marL="0" indent="1588">
              <a:buNone/>
            </a:pP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 dual solution 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-</a:t>
            </a:r>
            <a:r>
              <a:rPr lang="en-US" sz="2800" dirty="0" err="1" smtClean="0"/>
              <a:t>c</a:t>
            </a:r>
            <a:r>
              <a:rPr lang="en-US" sz="2800" baseline="30000" dirty="0" err="1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-</a:t>
            </a:r>
            <a:r>
              <a:rPr lang="en-US" sz="2800" dirty="0" err="1" smtClean="0">
                <a:latin typeface="Calibri"/>
              </a:rPr>
              <a:t>c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7485" y="2639954"/>
            <a:ext cx="1703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j</a:t>
            </a:r>
            <a:r>
              <a:rPr lang="en-US" sz="2000" baseline="30000" dirty="0" err="1" smtClean="0">
                <a:solidFill>
                  <a:srgbClr val="FF0000"/>
                </a:solidFill>
              </a:rPr>
              <a:t>th</a:t>
            </a:r>
            <a:r>
              <a:rPr lang="en-US" sz="2000" dirty="0" smtClean="0">
                <a:solidFill>
                  <a:srgbClr val="FF0000"/>
                </a:solidFill>
              </a:rPr>
              <a:t> column of A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10800000" flipV="1">
            <a:off x="5100641" y="2882841"/>
            <a:ext cx="432712" cy="246113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171450" y="3600438"/>
            <a:ext cx="8785737" cy="3257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Proof:  </a:t>
            </a:r>
            <a:r>
              <a:rPr kumimoji="0" lang="en-US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Dual is min { </a:t>
            </a:r>
            <a:r>
              <a:rPr kumimoji="0" lang="en-US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lang="en-US" sz="2400" dirty="0" smtClean="0"/>
              <a:t>y : A</a:t>
            </a:r>
            <a:r>
              <a:rPr lang="en-US" sz="2400" baseline="30000" dirty="0" smtClean="0"/>
              <a:t>T</a:t>
            </a:r>
            <a:r>
              <a:rPr lang="en-US" sz="1200" baseline="30000" dirty="0" smtClean="0"/>
              <a:t> </a:t>
            </a:r>
            <a:r>
              <a:rPr lang="en-US" sz="2400" dirty="0" err="1" smtClean="0"/>
              <a:t>y</a:t>
            </a:r>
            <a:r>
              <a:rPr lang="en-US" sz="2400" dirty="0" err="1" smtClean="0">
                <a:latin typeface="cmsy10"/>
              </a:rPr>
              <a:t>¸</a:t>
            </a:r>
            <a:r>
              <a:rPr lang="en-US" sz="2400" dirty="0" err="1" smtClean="0"/>
              <a:t>c</a:t>
            </a:r>
            <a:r>
              <a:rPr lang="en-US" sz="2400" dirty="0" smtClean="0"/>
              <a:t> }.</a:t>
            </a:r>
          </a:p>
          <a:p>
            <a:pPr lvl="0" indent="-342900">
              <a:buFont typeface="Arial" pitchFamily="34" charset="0"/>
              <a:buChar char="•"/>
              <a:defRPr/>
            </a:pPr>
            <a:r>
              <a:rPr lang="en-US" sz="2400" dirty="0" smtClean="0"/>
              <a:t>x optimal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dual has optimal solution y.</a:t>
            </a:r>
          </a:p>
          <a:p>
            <a:pPr lvl="0" indent="-342900">
              <a:buFont typeface="Arial" pitchFamily="34" charset="0"/>
              <a:buChar char="•"/>
              <a:defRPr/>
            </a:pPr>
            <a:r>
              <a:rPr lang="en-US" sz="2400" dirty="0" smtClean="0">
                <a:latin typeface="Calibri"/>
              </a:rPr>
              <a:t>So (1) holds by feasibility of y.</a:t>
            </a:r>
            <a:endParaRPr lang="en-US" sz="2400" dirty="0" smtClean="0"/>
          </a:p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By optimality of x &amp; y, </a:t>
            </a:r>
            <a:r>
              <a:rPr lang="en-US" sz="2400" dirty="0" err="1" smtClean="0"/>
              <a:t>c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x</a:t>
            </a:r>
            <a:r>
              <a:rPr lang="en-US" sz="2400" dirty="0" smtClean="0"/>
              <a:t>=</a:t>
            </a:r>
            <a:r>
              <a:rPr lang="en-US" sz="2400" dirty="0" err="1" smtClean="0"/>
              <a:t>b</a:t>
            </a:r>
            <a:r>
              <a:rPr lang="en-US" sz="2400" baseline="30000" dirty="0" err="1" smtClean="0"/>
              <a:t>T</a:t>
            </a:r>
            <a:r>
              <a:rPr lang="en-US" sz="2400" dirty="0" err="1" smtClean="0"/>
              <a:t>y</a:t>
            </a:r>
            <a:r>
              <a:rPr lang="en-US" sz="2400" dirty="0" smtClean="0"/>
              <a:t>.  Weak duality says:</a:t>
            </a:r>
          </a:p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5400" dirty="0" smtClean="0"/>
          </a:p>
          <a:p>
            <a:pPr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/>
              <a:t>Equality holds here    </a:t>
            </a:r>
            <a:r>
              <a:rPr lang="en-US" sz="2400" dirty="0" smtClean="0">
                <a:latin typeface="cmsy10"/>
              </a:rPr>
              <a:t>)</a:t>
            </a:r>
            <a:r>
              <a:rPr lang="en-US" sz="2400" dirty="0" smtClean="0"/>
              <a:t>   (2) holds.  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(This is “complementary slackness”)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7" name="Picture 16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147160" y="5197222"/>
            <a:ext cx="8801590" cy="814963"/>
          </a:xfrm>
          <a:prstGeom prst="rect">
            <a:avLst/>
          </a:prstGeom>
          <a:noFill/>
          <a:ln/>
          <a:effectLst/>
        </p:spPr>
      </p:pic>
      <p:sp>
        <p:nvSpPr>
          <p:cNvPr id="19" name="Freeform 18"/>
          <p:cNvSpPr/>
          <p:nvPr/>
        </p:nvSpPr>
        <p:spPr>
          <a:xfrm>
            <a:off x="1974057" y="5743575"/>
            <a:ext cx="626268" cy="528638"/>
          </a:xfrm>
          <a:custGeom>
            <a:avLst/>
            <a:gdLst>
              <a:gd name="connsiteX0" fmla="*/ 626268 w 626268"/>
              <a:gd name="connsiteY0" fmla="*/ 528638 h 528638"/>
              <a:gd name="connsiteX1" fmla="*/ 440531 w 626268"/>
              <a:gd name="connsiteY1" fmla="*/ 385763 h 528638"/>
              <a:gd name="connsiteX2" fmla="*/ 69056 w 626268"/>
              <a:gd name="connsiteY2" fmla="*/ 371475 h 528638"/>
              <a:gd name="connsiteX3" fmla="*/ 26193 w 626268"/>
              <a:gd name="connsiteY3" fmla="*/ 0 h 52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6268" h="528638">
                <a:moveTo>
                  <a:pt x="626268" y="528638"/>
                </a:moveTo>
                <a:cubicBezTo>
                  <a:pt x="579834" y="470297"/>
                  <a:pt x="533400" y="411957"/>
                  <a:pt x="440531" y="385763"/>
                </a:cubicBezTo>
                <a:cubicBezTo>
                  <a:pt x="347662" y="359569"/>
                  <a:pt x="138112" y="435769"/>
                  <a:pt x="69056" y="371475"/>
                </a:cubicBezTo>
                <a:cubicBezTo>
                  <a:pt x="0" y="307181"/>
                  <a:pt x="13096" y="153590"/>
                  <a:pt x="26193" y="0"/>
                </a:cubicBezTo>
              </a:path>
            </a:pathLst>
          </a:cu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76981" y="700088"/>
            <a:ext cx="8160774" cy="2866556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28592"/>
            <a:ext cx="8229600" cy="922946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</a:rPr>
              <a:t>(Mini)-</a:t>
            </a:r>
            <a:r>
              <a:rPr lang="en-US" sz="4000" dirty="0" smtClean="0"/>
              <a:t>KKT Theorem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758819" y="3825818"/>
            <a:ext cx="1606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j</a:t>
            </a:r>
            <a:r>
              <a:rPr lang="en-US" baseline="30000" dirty="0" err="1" smtClean="0">
                <a:solidFill>
                  <a:srgbClr val="FF0000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 column of A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>
            <a:stCxn id="4" idx="0"/>
          </p:cNvCxnSpPr>
          <p:nvPr/>
        </p:nvCxnSpPr>
        <p:spPr>
          <a:xfrm rot="16200000" flipV="1">
            <a:off x="5361930" y="3625824"/>
            <a:ext cx="393290" cy="6698"/>
          </a:xfrm>
          <a:prstGeom prst="straightConnector1">
            <a:avLst/>
          </a:prstGeom>
          <a:ln w="1905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85135" y="771385"/>
            <a:ext cx="8583562" cy="2871927"/>
          </a:xfrm>
        </p:spPr>
        <p:txBody>
          <a:bodyPr>
            <a:normAutofit/>
          </a:bodyPr>
          <a:lstStyle/>
          <a:p>
            <a:pPr marL="0" indent="1588">
              <a:buNone/>
            </a:pPr>
            <a:r>
              <a:rPr lang="en-US" sz="2800" b="1" dirty="0" smtClean="0"/>
              <a:t>Theorem:</a:t>
            </a:r>
            <a:r>
              <a:rPr lang="en-US" sz="2800" dirty="0" smtClean="0"/>
              <a:t> Let f: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>
                <a:latin typeface="cmsy10"/>
              </a:rPr>
              <a:t>!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dirty="0" smtClean="0"/>
              <a:t> be a convex, </a:t>
            </a:r>
            <a:r>
              <a:rPr lang="en-US" sz="2800" dirty="0" smtClean="0">
                <a:latin typeface="Calibri"/>
              </a:rPr>
              <a:t>C</a:t>
            </a:r>
            <a:r>
              <a:rPr lang="en-US" sz="2800" baseline="30000" dirty="0" smtClean="0">
                <a:latin typeface="Calibri"/>
              </a:rPr>
              <a:t>2</a:t>
            </a:r>
            <a:r>
              <a:rPr lang="en-US" sz="2800" dirty="0" smtClean="0"/>
              <a:t> function.</a:t>
            </a:r>
            <a:br>
              <a:rPr lang="en-US" sz="2800" dirty="0" smtClean="0"/>
            </a:br>
            <a:r>
              <a:rPr lang="en-US" sz="2800" dirty="0" smtClean="0"/>
              <a:t>Let x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n</a:t>
            </a:r>
            <a:r>
              <a:rPr lang="en-US" sz="2800" dirty="0" smtClean="0"/>
              <a:t> be a feasible solution to the convex program</a:t>
            </a:r>
            <a:br>
              <a:rPr lang="en-US" sz="2800" dirty="0" smtClean="0"/>
            </a:br>
            <a:r>
              <a:rPr lang="en-US" sz="2800" dirty="0" smtClean="0"/>
              <a:t>		min { f(x) : Ax=b, x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0 }</a:t>
            </a:r>
            <a:br>
              <a:rPr lang="en-US" sz="2800" dirty="0" smtClean="0"/>
            </a:br>
            <a:r>
              <a:rPr lang="en-US" sz="2800" dirty="0" smtClean="0"/>
              <a:t>Then x is optimal </a:t>
            </a:r>
            <a:r>
              <a:rPr lang="en-US" sz="2800" dirty="0" err="1" smtClean="0"/>
              <a:t>iff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9</a:t>
            </a:r>
            <a:r>
              <a:rPr lang="en-US" sz="2800" dirty="0" smtClean="0"/>
              <a:t>y</a:t>
            </a:r>
            <a:r>
              <a:rPr lang="en-US" sz="2800" dirty="0" smtClean="0">
                <a:latin typeface="cmsy10"/>
              </a:rPr>
              <a:t>2</a:t>
            </a:r>
            <a:r>
              <a:rPr lang="en-US" sz="2800" dirty="0" smtClean="0">
                <a:latin typeface="msbm10"/>
              </a:rPr>
              <a:t>R</a:t>
            </a:r>
            <a:r>
              <a:rPr lang="en-US" sz="2800" baseline="30000" dirty="0" smtClean="0">
                <a:latin typeface="Calibri"/>
              </a:rPr>
              <a:t>m</a:t>
            </a:r>
            <a:r>
              <a:rPr lang="en-US" sz="2800" dirty="0" smtClean="0"/>
              <a:t> </a:t>
            </a:r>
            <a:r>
              <a:rPr lang="en-US" sz="2800" dirty="0" err="1" smtClean="0"/>
              <a:t>s.t</a:t>
            </a:r>
            <a:r>
              <a:rPr lang="en-US" sz="2800" dirty="0" smtClean="0"/>
              <a:t>.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/>
              <a:t>f</a:t>
            </a:r>
            <a:r>
              <a:rPr lang="en-US" sz="2800" dirty="0" smtClean="0"/>
              <a:t>(x)</a:t>
            </a:r>
            <a:r>
              <a:rPr lang="en-US" sz="2800" baseline="30000" dirty="0" smtClean="0"/>
              <a:t>T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/>
              <a:t>A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0,</a:t>
            </a:r>
          </a:p>
          <a:p>
            <a:pPr marL="285750" indent="403225">
              <a:spcBef>
                <a:spcPts val="0"/>
              </a:spcBef>
              <a:buFont typeface="+mj-lt"/>
              <a:buAutoNum type="arabicParenR"/>
            </a:pPr>
            <a:r>
              <a:rPr lang="en-US" sz="2800" dirty="0" smtClean="0"/>
              <a:t> For all j, if </a:t>
            </a:r>
            <a:r>
              <a:rPr lang="en-US" sz="2800" dirty="0" err="1" smtClean="0">
                <a:latin typeface="Calibri"/>
              </a:rPr>
              <a:t>x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&gt;0 then </a:t>
            </a:r>
            <a:r>
              <a:rPr lang="en-US" sz="2800" dirty="0" err="1" smtClean="0">
                <a:latin typeface="cmsy10"/>
              </a:rPr>
              <a:t>r</a:t>
            </a:r>
            <a:r>
              <a:rPr lang="en-US" sz="2800" dirty="0" err="1" smtClean="0">
                <a:latin typeface="Calibri"/>
              </a:rPr>
              <a:t>f</a:t>
            </a:r>
            <a:r>
              <a:rPr lang="en-US" sz="2800" dirty="0" smtClean="0">
                <a:latin typeface="Calibri"/>
              </a:rPr>
              <a:t>(x)</a:t>
            </a:r>
            <a:r>
              <a:rPr lang="en-US" sz="2800" baseline="-25000" dirty="0" smtClean="0">
                <a:latin typeface="Calibri"/>
              </a:rPr>
              <a:t>j</a:t>
            </a:r>
            <a:r>
              <a:rPr lang="en-US" sz="2800" dirty="0" smtClean="0"/>
              <a:t> + </a:t>
            </a:r>
            <a:r>
              <a:rPr lang="en-US" sz="2800" dirty="0" err="1" smtClean="0">
                <a:latin typeface="Calibri"/>
              </a:rPr>
              <a:t>y</a:t>
            </a:r>
            <a:r>
              <a:rPr lang="en-US" sz="2800" baseline="30000" dirty="0" err="1" smtClean="0">
                <a:latin typeface="Calibri"/>
              </a:rPr>
              <a:t>T</a:t>
            </a:r>
            <a:r>
              <a:rPr lang="en-US" sz="2800" dirty="0" err="1" smtClean="0">
                <a:latin typeface="Calibri"/>
              </a:rPr>
              <a:t>A</a:t>
            </a:r>
            <a:r>
              <a:rPr lang="en-US" sz="2800" baseline="-25000" dirty="0" err="1" smtClean="0">
                <a:latin typeface="Calibri"/>
              </a:rPr>
              <a:t>j</a:t>
            </a:r>
            <a:r>
              <a:rPr lang="en-US" sz="2800" dirty="0" smtClean="0"/>
              <a:t> = 0</a:t>
            </a:r>
            <a:r>
              <a:rPr lang="en-US" dirty="0" smtClean="0"/>
              <a:t>.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162" y="4257674"/>
            <a:ext cx="9094838" cy="2232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Natural generalization of LP optimality conditions: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approximation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at x is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Proven by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Karush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1939 (his Master’s thesis!),</a:t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by Kuhn and Tucker in 1951.</a:t>
            </a:r>
          </a:p>
        </p:txBody>
      </p:sp>
      <p:pic>
        <p:nvPicPr>
          <p:cNvPr id="13" name="Picture 12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4019547" y="4857750"/>
            <a:ext cx="4232281" cy="393700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3400426" y="4914900"/>
            <a:ext cx="171450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  <p:tag name="TEXPOINTINIT" val=""/>
  <p:tag name="ACCESSLIST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c \transpose x&#10; =&#10;\sum_{j=1}^n c_j x_j &#10; \leq&#10;\sum_{j=1}^n \Big( \sum_{i=1}^m A_{i,j} y_i \Big) x_j&#10; =&#10;\sum_{i=1}^m \Big(  \sum_{j=1}^n A_{i,j} x_j \Big) y_i&#10; =&#10;\sum_{i=1}^m b_i y_i&#10; =&#10;b \transpose y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324"/>
  <p:tag name="PICTUREFILESIZE" val="2609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c \transpose x&#10; =&#10;\sum_{j=1}^n c_j x_j &#10; \leq&#10;\sum_{j=1}^n \Big( \sum_{i=1}^m A_{i,j} y_i \Big) x_j&#10; =&#10;\sum_{i=1}^m \Big(  \sum_{j=1}^n A_{i,j} x_j \Big) y_i&#10; =&#10;\sum_{i=1}^m b_i y_i&#10; =&#10;b \transpose y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324"/>
  <p:tag name="PICTUREFILESIZE" val="2609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&#10;f(x) \approx f(\bar{x}) + \nabla f(\bar{x}) \transpose (x - \bar{x})&#10;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9"/>
  <p:tag name="PICTUREFILESIZE" val="766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11858</TotalTime>
  <Words>547</Words>
  <Application>Microsoft Office PowerPoint</Application>
  <PresentationFormat>On-screen Show (4:3)</PresentationFormat>
  <Paragraphs>164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4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msam10</vt:lpstr>
      <vt:lpstr>Symbol</vt:lpstr>
      <vt:lpstr>Office Theme</vt:lpstr>
      <vt:lpstr>C&amp;O 355 Mathematical Programming Fall 2010 Lecture 15</vt:lpstr>
      <vt:lpstr>Topics</vt:lpstr>
      <vt:lpstr>Minimizing over a Convex Set: Necessary &amp; Sufficient Conditions</vt:lpstr>
      <vt:lpstr>Minimizing over a Convex Set: Necessary &amp; Sufficient Conditions</vt:lpstr>
      <vt:lpstr>Smallest Ball Problem</vt:lpstr>
      <vt:lpstr>Smallest Ball Problem</vt:lpstr>
      <vt:lpstr>LP Optimality Conditions</vt:lpstr>
      <vt:lpstr>LP Optimality Conditions</vt:lpstr>
      <vt:lpstr>(Mini)-KKT Theorem</vt:lpstr>
      <vt:lpstr>Full KKT Theorem</vt:lpstr>
      <vt:lpstr>Slide 11</vt:lpstr>
      <vt:lpstr>Slide 12</vt:lpstr>
      <vt:lpstr>Slide 13</vt:lpstr>
      <vt:lpstr>Smallest Ball Problem</vt:lpstr>
      <vt:lpstr>Smallest Ball Problem</vt:lpstr>
      <vt:lpstr>Slide 16</vt:lpstr>
      <vt:lpstr>Slide 17</vt:lpstr>
      <vt:lpstr>Smallest Ball Problem: Summary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675</cp:revision>
  <dcterms:created xsi:type="dcterms:W3CDTF">2009-09-16T13:05:29Z</dcterms:created>
  <dcterms:modified xsi:type="dcterms:W3CDTF">2010-11-02T15:45:35Z</dcterms:modified>
</cp:coreProperties>
</file>