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42" r:id="rId2"/>
    <p:sldId id="452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3" r:id="rId11"/>
    <p:sldId id="450" r:id="rId12"/>
    <p:sldId id="451" r:id="rId13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MR10" pitchFamily="34" charset="0"/>
      <p:regular r:id="rId19"/>
    </p:embeddedFont>
    <p:embeddedFont>
      <p:font typeface="CMMI10" pitchFamily="34" charset="0"/>
      <p:regular r:id="rId20"/>
    </p:embeddedFont>
    <p:embeddedFont>
      <p:font typeface="CMSY10ORIG" pitchFamily="34" charset="0"/>
      <p:regular r:id="rId21"/>
    </p:embeddedFont>
    <p:embeddedFont>
      <p:font typeface="CMSS8" pitchFamily="34" charset="0"/>
      <p:regular r:id="rId22"/>
    </p:embeddedFont>
    <p:embeddedFont>
      <p:font typeface="CMMI7" pitchFamily="34" charset="0"/>
      <p:regular r:id="rId23"/>
    </p:embeddedFont>
    <p:embeddedFont>
      <p:font typeface="CMEX10" pitchFamily="34" charset="0"/>
      <p:regular r:id="rId24"/>
    </p:embeddedFont>
    <p:embeddedFont>
      <p:font typeface="CMR7" pitchFamily="34" charset="0"/>
      <p:regular r:id="rId25"/>
    </p:embeddedFont>
    <p:embeddedFont>
      <p:font typeface="MSBM10" pitchFamily="34" charset="0"/>
      <p:regular r:id="rId26"/>
    </p:embeddedFont>
    <p:embeddedFont>
      <p:font typeface="CMSY7" pitchFamily="34" charset="0"/>
      <p:regular r:id="rId27"/>
    </p:embeddedFont>
    <p:embeddedFont>
      <p:font typeface="CMMI5" pitchFamily="34" charset="0"/>
      <p:regular r:id="rId28"/>
    </p:embeddedFont>
    <p:embeddedFont>
      <p:font typeface="cmsy10" pitchFamily="34" charset="0"/>
      <p:regular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FF"/>
    <a:srgbClr val="FF3300"/>
    <a:srgbClr val="FF6D6D"/>
    <a:srgbClr val="FFFF99"/>
    <a:srgbClr val="AFDC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88732" autoAdjust="0"/>
  </p:normalViewPr>
  <p:slideViewPr>
    <p:cSldViewPr snapToGrid="0">
      <p:cViewPr varScale="1">
        <p:scale>
          <a:sx n="69" d="100"/>
          <a:sy n="69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more on this,</a:t>
            </a:r>
            <a:r>
              <a:rPr lang="en-CA" baseline="0" dirty="0" smtClean="0"/>
              <a:t> see Chapter 5 of Boyd and </a:t>
            </a:r>
            <a:r>
              <a:rPr lang="en-CA" baseline="0" dirty="0" err="1" smtClean="0"/>
              <a:t>Vandenberghe</a:t>
            </a:r>
            <a:r>
              <a:rPr lang="en-CA" baseline="0" dirty="0" smtClean="0"/>
              <a:t>, available online:</a:t>
            </a:r>
          </a:p>
          <a:p>
            <a:r>
              <a:rPr lang="en-CA" baseline="0" dirty="0" smtClean="0"/>
              <a:t>http://www.stanford.edu/~boyd/cvxbook/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niel_Kleitma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br>
              <a:rPr lang="en-US" dirty="0" smtClean="0"/>
            </a:br>
            <a:r>
              <a:rPr lang="en-US" dirty="0" smtClean="0"/>
              <a:t>Lecture 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10"/>
            <a:ext cx="9144000" cy="922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Learning a Near-Optimal Strategy for Alice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929421"/>
            <a:ext cx="8756072" cy="457083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sz="2800" dirty="0" smtClean="0"/>
              <a:t>Alice maintains weights on her actions w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>
                <a:latin typeface="msbm10"/>
              </a:rPr>
              <a:t>R</a:t>
            </a:r>
            <a:r>
              <a:rPr lang="en-CA" sz="2800" baseline="30000" dirty="0" smtClean="0">
                <a:latin typeface="Calibri"/>
              </a:rPr>
              <a:t>m</a:t>
            </a:r>
            <a:r>
              <a:rPr lang="en-CA" sz="2800" dirty="0" smtClean="0"/>
              <a:t>, w</a:t>
            </a:r>
            <a:r>
              <a:rPr lang="en-CA" sz="2800" dirty="0" smtClean="0">
                <a:latin typeface="cmsy10"/>
              </a:rPr>
              <a:t>¸</a:t>
            </a:r>
            <a:r>
              <a:rPr lang="en-CA" sz="2800" dirty="0" smtClean="0"/>
              <a:t>0</a:t>
            </a:r>
          </a:p>
          <a:p>
            <a:r>
              <a:rPr lang="en-CA" sz="2800" dirty="0" smtClean="0"/>
              <a:t>For T rounds</a:t>
            </a:r>
          </a:p>
          <a:p>
            <a:pPr lvl="1"/>
            <a:r>
              <a:rPr lang="en-CA" dirty="0" smtClean="0"/>
              <a:t>Alice normalizes w to get distribution x = w / </a:t>
            </a:r>
            <a:r>
              <a:rPr lang="en-CA" dirty="0" smtClean="0">
                <a:latin typeface="Symbol"/>
                <a:sym typeface="Symbol"/>
              </a:rPr>
              <a:t></a:t>
            </a:r>
            <a:r>
              <a:rPr lang="en-CA" baseline="-25000" dirty="0" err="1" smtClean="0">
                <a:latin typeface="Calibri"/>
              </a:rPr>
              <a:t>i</a:t>
            </a:r>
            <a:r>
              <a:rPr lang="en-CA" dirty="0" smtClean="0"/>
              <a:t> </a:t>
            </a:r>
            <a:r>
              <a:rPr lang="en-CA" dirty="0" err="1" smtClean="0">
                <a:latin typeface="Calibri"/>
              </a:rPr>
              <a:t>w</a:t>
            </a:r>
            <a:r>
              <a:rPr lang="en-CA" baseline="-25000" dirty="0" err="1" smtClean="0">
                <a:latin typeface="Calibri"/>
              </a:rPr>
              <a:t>i</a:t>
            </a:r>
            <a:endParaRPr lang="en-CA" baseline="-25000" dirty="0" smtClean="0">
              <a:latin typeface="Calibri"/>
            </a:endParaRPr>
          </a:p>
          <a:p>
            <a:pPr lvl="1"/>
            <a:r>
              <a:rPr lang="en-CA" dirty="0" smtClean="0"/>
              <a:t>Alice tells Bob she’s going to play with distribution x</a:t>
            </a:r>
          </a:p>
          <a:p>
            <a:pPr lvl="1"/>
            <a:r>
              <a:rPr lang="en-CA" dirty="0" smtClean="0"/>
              <a:t>Bob chooses an action j that is optimal against x</a:t>
            </a:r>
          </a:p>
          <a:p>
            <a:pPr lvl="1"/>
            <a:r>
              <a:rPr lang="en-CA" dirty="0" smtClean="0"/>
              <a:t>Alice plays a random action chosen according to x,</a:t>
            </a:r>
            <a:br>
              <a:rPr lang="en-CA" dirty="0" smtClean="0"/>
            </a:br>
            <a:r>
              <a:rPr lang="en-CA" dirty="0" smtClean="0"/>
              <a:t>and Bob plays j</a:t>
            </a:r>
          </a:p>
          <a:p>
            <a:pPr lvl="1"/>
            <a:r>
              <a:rPr lang="en-CA" dirty="0" smtClean="0"/>
              <a:t>Alice increases the weight </a:t>
            </a:r>
            <a:r>
              <a:rPr lang="en-CA" dirty="0" err="1" smtClean="0"/>
              <a:t>w</a:t>
            </a:r>
            <a:r>
              <a:rPr lang="en-CA" baseline="-25000" dirty="0" err="1" smtClean="0"/>
              <a:t>i</a:t>
            </a:r>
            <a:r>
              <a:rPr lang="en-CA" dirty="0" smtClean="0"/>
              <a:t> if </a:t>
            </a:r>
            <a:r>
              <a:rPr lang="en-CA" dirty="0" err="1" smtClean="0"/>
              <a:t>M</a:t>
            </a:r>
            <a:r>
              <a:rPr lang="en-CA" baseline="-25000" dirty="0" err="1" smtClean="0"/>
              <a:t>i,j</a:t>
            </a:r>
            <a:r>
              <a:rPr lang="en-CA" dirty="0" smtClean="0"/>
              <a:t> &gt; 0</a:t>
            </a:r>
            <a:br>
              <a:rPr lang="en-CA" dirty="0" smtClean="0"/>
            </a:br>
            <a:r>
              <a:rPr lang="en-CA" dirty="0" smtClean="0"/>
              <a:t>and decreases the weight </a:t>
            </a:r>
            <a:r>
              <a:rPr lang="en-CA" dirty="0" err="1" smtClean="0"/>
              <a:t>w</a:t>
            </a:r>
            <a:r>
              <a:rPr lang="en-CA" baseline="-25000" dirty="0" err="1" smtClean="0"/>
              <a:t>i</a:t>
            </a:r>
            <a:r>
              <a:rPr lang="en-CA" dirty="0" smtClean="0"/>
              <a:t> if </a:t>
            </a:r>
            <a:r>
              <a:rPr lang="en-CA" dirty="0" err="1" smtClean="0"/>
              <a:t>M</a:t>
            </a:r>
            <a:r>
              <a:rPr lang="en-CA" baseline="-25000" dirty="0" err="1" smtClean="0"/>
              <a:t>i,j</a:t>
            </a:r>
            <a:r>
              <a:rPr lang="en-CA" dirty="0" smtClean="0"/>
              <a:t> &lt; 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3964" y="5666508"/>
            <a:ext cx="8756072" cy="831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800" b="1" dirty="0" smtClean="0"/>
              <a:t>Amazing Fact:</a:t>
            </a:r>
            <a:r>
              <a:rPr lang="en-CA" sz="2800" dirty="0" smtClean="0"/>
              <a:t> If this is done carefully, then x is now a nearly optimal strategy for Alice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Multiplicative Weights Update 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025235"/>
            <a:ext cx="8686800" cy="5546481"/>
          </a:xfrm>
        </p:spPr>
        <p:txBody>
          <a:bodyPr>
            <a:normAutofit/>
          </a:bodyPr>
          <a:lstStyle/>
          <a:p>
            <a:r>
              <a:rPr lang="en-CA" dirty="0" smtClean="0"/>
              <a:t>Alice increases and decreases her weights by a small </a:t>
            </a:r>
            <a:r>
              <a:rPr lang="en-CA" b="1" dirty="0" smtClean="0"/>
              <a:t>multiplicative factor</a:t>
            </a:r>
          </a:p>
          <a:p>
            <a:r>
              <a:rPr lang="en-CA" dirty="0" smtClean="0"/>
              <a:t>This method is useful for many problems</a:t>
            </a:r>
          </a:p>
          <a:p>
            <a:pPr lvl="1"/>
            <a:r>
              <a:rPr lang="en-CA" dirty="0" smtClean="0"/>
              <a:t>fast algorithms (max flow, ...)</a:t>
            </a:r>
          </a:p>
          <a:p>
            <a:pPr lvl="1"/>
            <a:r>
              <a:rPr lang="en-CA" dirty="0" smtClean="0"/>
              <a:t>machine learning (</a:t>
            </a:r>
            <a:r>
              <a:rPr lang="en-CA" dirty="0" err="1" smtClean="0"/>
              <a:t>AdaBoost</a:t>
            </a:r>
            <a:r>
              <a:rPr lang="en-CA" dirty="0" smtClean="0"/>
              <a:t>, Winnow)</a:t>
            </a:r>
          </a:p>
          <a:p>
            <a:pPr lvl="1"/>
            <a:r>
              <a:rPr lang="en-CA" dirty="0" smtClean="0"/>
              <a:t>complexity theory (Yao’s XOR Lemma)</a:t>
            </a:r>
          </a:p>
          <a:p>
            <a:pPr lvl="1"/>
            <a:r>
              <a:rPr lang="en-CA" dirty="0" smtClean="0"/>
              <a:t>quantum computing (QIP = PSPACE)</a:t>
            </a:r>
          </a:p>
          <a:p>
            <a:pPr lvl="1"/>
            <a:r>
              <a:rPr lang="en-CA" dirty="0" err="1" smtClean="0"/>
              <a:t>derandomization</a:t>
            </a:r>
            <a:r>
              <a:rPr lang="en-CA" dirty="0" smtClean="0"/>
              <a:t> (pessimistic estimators, ...)</a:t>
            </a:r>
          </a:p>
          <a:p>
            <a:pPr lvl="1"/>
            <a:r>
              <a:rPr lang="en-CA" dirty="0" smtClean="0"/>
              <a:t>online optimization</a:t>
            </a:r>
          </a:p>
          <a:p>
            <a:pPr lvl="1"/>
            <a:r>
              <a:rPr lang="en-CA" dirty="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52" y="166256"/>
            <a:ext cx="8711698" cy="65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77490" y="241068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nielKleit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745" y="175982"/>
            <a:ext cx="7952510" cy="528757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7091" y="5527964"/>
            <a:ext cx="8589818" cy="1330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movie is this?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800" dirty="0" smtClean="0"/>
              <a:t>What is the location for this scene?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en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 people in this scene?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74873" y="775855"/>
            <a:ext cx="1454727" cy="1454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>
            <a:stCxn id="7" idx="3"/>
            <a:endCxn id="10" idx="0"/>
          </p:cNvCxnSpPr>
          <p:nvPr/>
        </p:nvCxnSpPr>
        <p:spPr>
          <a:xfrm rot="5400000">
            <a:off x="6293336" y="2048621"/>
            <a:ext cx="725657" cy="6634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44291" y="2743199"/>
            <a:ext cx="3560247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  <a:hlinkClick r:id="rId3"/>
              </a:rPr>
              <a:t>Daniel </a:t>
            </a:r>
            <a:r>
              <a:rPr lang="en-CA" sz="3600" b="1" dirty="0" err="1" smtClean="0">
                <a:solidFill>
                  <a:srgbClr val="FF0000"/>
                </a:solidFill>
                <a:hlinkClick r:id="rId3"/>
              </a:rPr>
              <a:t>Kleitman</a:t>
            </a:r>
            <a:endParaRPr lang="en-C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CA" sz="2800" dirty="0" smtClean="0">
                <a:solidFill>
                  <a:srgbClr val="FF0000"/>
                </a:solidFill>
              </a:rPr>
              <a:t>First person with finite </a:t>
            </a:r>
            <a:r>
              <a:rPr lang="en-CA" sz="2800" dirty="0" err="1" smtClean="0">
                <a:solidFill>
                  <a:srgbClr val="FF0000"/>
                </a:solidFill>
              </a:rPr>
              <a:t>Erdos</a:t>
            </a:r>
            <a:r>
              <a:rPr lang="en-CA" sz="2800" dirty="0" smtClean="0">
                <a:solidFill>
                  <a:srgbClr val="FF0000"/>
                </a:solidFill>
              </a:rPr>
              <a:t>-Bacon number?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Two-Player “Zero-sum”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860144"/>
            <a:ext cx="8589818" cy="3476327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Alice</a:t>
            </a:r>
            <a:r>
              <a:rPr lang="en-CA" sz="2800" dirty="0" smtClean="0"/>
              <a:t> and </a:t>
            </a:r>
            <a:r>
              <a:rPr lang="en-CA" sz="2800" dirty="0" smtClean="0">
                <a:solidFill>
                  <a:srgbClr val="FF0000"/>
                </a:solidFill>
              </a:rPr>
              <a:t>Bob</a:t>
            </a:r>
            <a:r>
              <a:rPr lang="en-CA" sz="2800" dirty="0" smtClean="0"/>
              <a:t> play the following game</a:t>
            </a:r>
          </a:p>
          <a:p>
            <a:pPr lvl="1"/>
            <a:r>
              <a:rPr lang="en-CA" dirty="0" smtClean="0">
                <a:solidFill>
                  <a:srgbClr val="00B050"/>
                </a:solidFill>
              </a:rPr>
              <a:t>Alice</a:t>
            </a:r>
            <a:r>
              <a:rPr lang="en-CA" dirty="0" smtClean="0"/>
              <a:t> has </a:t>
            </a:r>
            <a:r>
              <a:rPr lang="en-CA" dirty="0" smtClean="0">
                <a:solidFill>
                  <a:srgbClr val="00B050"/>
                </a:solidFill>
              </a:rPr>
              <a:t>m</a:t>
            </a:r>
            <a:r>
              <a:rPr lang="en-CA" dirty="0" smtClean="0"/>
              <a:t> possible actions she can make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Bob</a:t>
            </a:r>
            <a:r>
              <a:rPr lang="en-CA" dirty="0" smtClean="0"/>
              <a:t> has </a:t>
            </a:r>
            <a:r>
              <a:rPr lang="en-CA" dirty="0" smtClean="0">
                <a:solidFill>
                  <a:srgbClr val="FF0000"/>
                </a:solidFill>
              </a:rPr>
              <a:t>n</a:t>
            </a:r>
            <a:r>
              <a:rPr lang="en-CA" dirty="0" smtClean="0"/>
              <a:t> possible actions he can make</a:t>
            </a:r>
          </a:p>
          <a:p>
            <a:pPr lvl="1"/>
            <a:r>
              <a:rPr lang="en-CA" dirty="0" smtClean="0"/>
              <a:t>They both simultaneously choose an action</a:t>
            </a:r>
          </a:p>
          <a:p>
            <a:pPr lvl="1"/>
            <a:r>
              <a:rPr lang="en-CA" dirty="0" smtClean="0"/>
              <a:t>If </a:t>
            </a:r>
            <a:r>
              <a:rPr lang="en-CA" dirty="0" smtClean="0">
                <a:solidFill>
                  <a:srgbClr val="00B050"/>
                </a:solidFill>
              </a:rPr>
              <a:t>Alice</a:t>
            </a:r>
            <a:r>
              <a:rPr lang="en-CA" dirty="0" smtClean="0"/>
              <a:t> chooses action </a:t>
            </a:r>
            <a:r>
              <a:rPr lang="en-CA" dirty="0" err="1" smtClean="0">
                <a:solidFill>
                  <a:srgbClr val="00B050"/>
                </a:solidFill>
              </a:rPr>
              <a:t>i</a:t>
            </a:r>
            <a:r>
              <a:rPr lang="en-CA" dirty="0" smtClean="0"/>
              <a:t> and </a:t>
            </a:r>
            <a:r>
              <a:rPr lang="en-CA" dirty="0" smtClean="0">
                <a:solidFill>
                  <a:srgbClr val="FF0000"/>
                </a:solidFill>
              </a:rPr>
              <a:t>Bob</a:t>
            </a:r>
            <a:r>
              <a:rPr lang="en-CA" dirty="0" smtClean="0"/>
              <a:t> chooses action </a:t>
            </a:r>
            <a:r>
              <a:rPr lang="en-CA" dirty="0" smtClean="0">
                <a:solidFill>
                  <a:srgbClr val="FF0000"/>
                </a:solidFill>
              </a:rPr>
              <a:t>j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then </a:t>
            </a:r>
            <a:r>
              <a:rPr lang="en-CA" dirty="0" smtClean="0">
                <a:solidFill>
                  <a:srgbClr val="FF0000"/>
                </a:solidFill>
              </a:rPr>
              <a:t>Bob</a:t>
            </a:r>
            <a:r>
              <a:rPr lang="en-CA" dirty="0" smtClean="0"/>
              <a:t> pays Alice </a:t>
            </a:r>
            <a:r>
              <a:rPr lang="en-CA" dirty="0" err="1" smtClean="0">
                <a:solidFill>
                  <a:srgbClr val="3333FF"/>
                </a:solidFill>
              </a:rPr>
              <a:t>M</a:t>
            </a:r>
            <a:r>
              <a:rPr lang="en-CA" baseline="-25000" dirty="0" err="1" smtClean="0">
                <a:solidFill>
                  <a:srgbClr val="3333FF"/>
                </a:solidFill>
              </a:rPr>
              <a:t>ij</a:t>
            </a:r>
            <a:r>
              <a:rPr lang="en-CA" dirty="0" smtClean="0"/>
              <a:t> dollars</a:t>
            </a:r>
          </a:p>
          <a:p>
            <a:r>
              <a:rPr lang="en-CA" sz="2400" dirty="0" smtClean="0"/>
              <a:t>“Zero-sum” means amount </a:t>
            </a:r>
            <a:r>
              <a:rPr lang="en-CA" sz="2400" dirty="0" smtClean="0">
                <a:solidFill>
                  <a:srgbClr val="00B050"/>
                </a:solidFill>
              </a:rPr>
              <a:t>Alice</a:t>
            </a:r>
            <a:r>
              <a:rPr lang="en-CA" sz="2400" dirty="0" smtClean="0"/>
              <a:t> wins equals amount </a:t>
            </a:r>
            <a:r>
              <a:rPr lang="en-CA" sz="2400" dirty="0" smtClean="0">
                <a:solidFill>
                  <a:srgbClr val="FF0000"/>
                </a:solidFill>
              </a:rPr>
              <a:t>Bob</a:t>
            </a:r>
            <a:r>
              <a:rPr lang="en-CA" sz="2400" dirty="0" smtClean="0"/>
              <a:t> loses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4138" y="4336467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>
                <a:solidFill>
                  <a:srgbClr val="FF0000"/>
                </a:solidFill>
              </a:rPr>
              <a:t>Bob</a:t>
            </a:r>
            <a:endParaRPr lang="en-CA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5338" y="4916048"/>
          <a:ext cx="37268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18"/>
                <a:gridCol w="931718"/>
                <a:gridCol w="931718"/>
                <a:gridCol w="931718"/>
              </a:tblGrid>
              <a:tr h="370840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Rock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Scissors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Paper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50"/>
                          </a:solidFill>
                        </a:rPr>
                        <a:t>Rock</a:t>
                      </a:r>
                      <a:endParaRPr lang="en-CA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0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1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-1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50"/>
                          </a:solidFill>
                        </a:rPr>
                        <a:t>Scissors</a:t>
                      </a:r>
                      <a:endParaRPr lang="en-CA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-1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0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1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00B050"/>
                          </a:solidFill>
                        </a:rPr>
                        <a:t>Paper</a:t>
                      </a:r>
                      <a:endParaRPr lang="en-CA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1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-1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3333FF"/>
                          </a:solidFill>
                        </a:rPr>
                        <a:t>0</a:t>
                      </a:r>
                      <a:endParaRPr lang="en-CA" b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939" y="5527965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 smtClean="0">
                <a:solidFill>
                  <a:srgbClr val="00B050"/>
                </a:solidFill>
              </a:rPr>
              <a:t>Alice</a:t>
            </a:r>
            <a:endParaRPr lang="en-CA" sz="2400" b="1" u="sng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049" y="5569521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3333FF"/>
                </a:solidFill>
              </a:rPr>
              <a:t>M</a:t>
            </a:r>
            <a:endParaRPr lang="en-CA" dirty="0">
              <a:solidFill>
                <a:srgbClr val="3333FF"/>
              </a:solidFill>
            </a:endParaRPr>
          </a:p>
        </p:txBody>
      </p:sp>
      <p:pic>
        <p:nvPicPr>
          <p:cNvPr id="9" name="Picture 8" descr="rock-paper-sciss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653" y="4613560"/>
            <a:ext cx="3194509" cy="1947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9963" y="6550223"/>
            <a:ext cx="2375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1">
                    <a:lumMod val="65000"/>
                  </a:schemeClr>
                </a:solidFill>
              </a:rPr>
              <a:t>http://www.toddlittleton.net/</a:t>
            </a:r>
            <a:endParaRPr lang="en-CA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Randomized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146"/>
            <a:ext cx="9144000" cy="5614587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As we know from Rock-Scissors-Paper, we seek </a:t>
            </a:r>
            <a:r>
              <a:rPr lang="en-CA" sz="2800" b="1" dirty="0" smtClean="0"/>
              <a:t>randomized</a:t>
            </a:r>
            <a:r>
              <a:rPr lang="en-CA" sz="2800" dirty="0" smtClean="0"/>
              <a:t> choices of actions that optimize the </a:t>
            </a:r>
            <a:r>
              <a:rPr lang="en-CA" sz="2800" b="1" dirty="0" smtClean="0"/>
              <a:t>expected</a:t>
            </a:r>
            <a:r>
              <a:rPr lang="en-CA" sz="2800" dirty="0" smtClean="0"/>
              <a:t> payoff</a:t>
            </a:r>
          </a:p>
          <a:p>
            <a:r>
              <a:rPr lang="en-CA" sz="2800" dirty="0" smtClean="0"/>
              <a:t>Suppose </a:t>
            </a:r>
            <a:r>
              <a:rPr lang="en-CA" sz="2800" dirty="0" smtClean="0">
                <a:solidFill>
                  <a:srgbClr val="00B050"/>
                </a:solidFill>
              </a:rPr>
              <a:t>Alice</a:t>
            </a:r>
            <a:r>
              <a:rPr lang="en-CA" sz="2800" dirty="0" smtClean="0"/>
              <a:t> chooses a probability distribution </a:t>
            </a:r>
            <a:r>
              <a:rPr lang="en-CA" sz="2800" dirty="0" smtClean="0">
                <a:solidFill>
                  <a:srgbClr val="00B050"/>
                </a:solidFill>
              </a:rPr>
              <a:t>x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>
                <a:latin typeface="Calibri"/>
              </a:rPr>
              <a:t>m</a:t>
            </a:r>
            <a:r>
              <a:rPr lang="en-CA" sz="2800" dirty="0" smtClean="0"/>
              <a:t> over her actions and </a:t>
            </a:r>
            <a:r>
              <a:rPr lang="en-CA" sz="2800" dirty="0" smtClean="0">
                <a:solidFill>
                  <a:srgbClr val="FF0000"/>
                </a:solidFill>
              </a:rPr>
              <a:t>Bob</a:t>
            </a:r>
            <a:r>
              <a:rPr lang="en-CA" sz="2800" dirty="0" smtClean="0"/>
              <a:t> chooses a distribution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/>
              <a:t> </a:t>
            </a:r>
            <a:r>
              <a:rPr lang="en-CA" sz="2800" dirty="0" err="1" smtClean="0">
                <a:latin typeface="msbm10"/>
              </a:rPr>
              <a:t>R</a:t>
            </a:r>
            <a:r>
              <a:rPr lang="en-CA" sz="2800" baseline="30000" dirty="0" err="1" smtClean="0">
                <a:latin typeface="Calibri"/>
              </a:rPr>
              <a:t>n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over his actions.			     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(So </a:t>
            </a:r>
            <a:r>
              <a:rPr lang="en-CA" sz="2000" dirty="0" smtClean="0">
                <a:solidFill>
                  <a:srgbClr val="00B050"/>
                </a:solidFill>
              </a:rPr>
              <a:t>x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msy10"/>
              </a:rPr>
              <a:t>¸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0, 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sym typeface="Symbol"/>
              </a:rPr>
              <a:t></a:t>
            </a:r>
            <a:r>
              <a:rPr lang="en-CA" sz="20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i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2000" dirty="0" smtClean="0">
                <a:solidFill>
                  <a:srgbClr val="00B050"/>
                </a:solidFill>
              </a:rPr>
              <a:t>x</a:t>
            </a:r>
            <a:r>
              <a:rPr lang="en-CA" sz="2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1, </a:t>
            </a:r>
            <a:r>
              <a:rPr lang="en-CA" sz="2000" dirty="0" smtClean="0">
                <a:solidFill>
                  <a:srgbClr val="FF0000"/>
                </a:solidFill>
              </a:rPr>
              <a:t>y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msy10"/>
              </a:rPr>
              <a:t>¸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0, 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sym typeface="Symbol"/>
              </a:rPr>
              <a:t></a:t>
            </a:r>
            <a:r>
              <a:rPr lang="en-CA" sz="2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i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2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CA" sz="20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1.)</a:t>
            </a:r>
          </a:p>
          <a:p>
            <a:r>
              <a:rPr lang="en-CA" sz="2800" dirty="0" smtClean="0"/>
              <a:t>The </a:t>
            </a:r>
            <a:r>
              <a:rPr lang="en-CA" sz="2800" b="1" dirty="0" smtClean="0"/>
              <a:t>expected</a:t>
            </a:r>
            <a:r>
              <a:rPr lang="en-CA" sz="2800" dirty="0" smtClean="0"/>
              <a:t> amount </a:t>
            </a:r>
            <a:r>
              <a:rPr lang="en-CA" sz="2800" dirty="0" smtClean="0">
                <a:solidFill>
                  <a:srgbClr val="FF0000"/>
                </a:solidFill>
              </a:rPr>
              <a:t>Bob</a:t>
            </a:r>
            <a:r>
              <a:rPr lang="en-CA" sz="2800" dirty="0" smtClean="0"/>
              <a:t> pays </a:t>
            </a:r>
            <a:r>
              <a:rPr lang="en-CA" sz="2800" dirty="0" smtClean="0">
                <a:solidFill>
                  <a:srgbClr val="00B050"/>
                </a:solidFill>
              </a:rPr>
              <a:t>Alice</a:t>
            </a:r>
            <a:r>
              <a:rPr lang="en-CA" sz="2800" dirty="0" smtClean="0"/>
              <a:t> is</a:t>
            </a:r>
            <a:br>
              <a:rPr lang="en-CA" sz="2800" dirty="0" smtClean="0"/>
            </a:br>
            <a:r>
              <a:rPr lang="en-CA" sz="2800" dirty="0" smtClean="0"/>
              <a:t>		      </a:t>
            </a:r>
            <a:r>
              <a:rPr lang="en-CA" sz="2800" dirty="0" smtClean="0">
                <a:latin typeface="Symbol"/>
                <a:sym typeface="Symbol"/>
              </a:rPr>
              <a:t></a:t>
            </a:r>
            <a:r>
              <a:rPr lang="en-CA" sz="2400" baseline="-25000" dirty="0" err="1" smtClean="0">
                <a:sym typeface="Symbol"/>
              </a:rPr>
              <a:t>i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Symbol"/>
                <a:sym typeface="Symbol"/>
              </a:rPr>
              <a:t></a:t>
            </a:r>
            <a:r>
              <a:rPr lang="en-CA" sz="2400" baseline="-25000" dirty="0" smtClean="0">
                <a:sym typeface="Symbol"/>
              </a:rPr>
              <a:t>j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rgbClr val="3333FF"/>
                </a:solidFill>
                <a:latin typeface="Calibri"/>
              </a:rPr>
              <a:t>M</a:t>
            </a:r>
            <a:r>
              <a:rPr lang="en-CA" sz="2400" baseline="-25000" dirty="0" err="1" smtClean="0">
                <a:solidFill>
                  <a:srgbClr val="3333FF"/>
                </a:solidFill>
                <a:latin typeface="Calibri"/>
              </a:rPr>
              <a:t>i,j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baseline="-25000" dirty="0" smtClean="0">
                <a:solidFill>
                  <a:srgbClr val="00B050"/>
                </a:solidFill>
                <a:latin typeface="Calibri"/>
              </a:rPr>
              <a:t>i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CA" sz="2400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CA" sz="2800" dirty="0" smtClean="0"/>
              <a:t> = </a:t>
            </a:r>
            <a:r>
              <a:rPr lang="en-CA" sz="28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baseline="30000" dirty="0" err="1" smtClean="0">
                <a:latin typeface="Calibri"/>
              </a:rPr>
              <a:t>T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</a:p>
          <a:p>
            <a:r>
              <a:rPr lang="en-CA" sz="2800" dirty="0" smtClean="0">
                <a:solidFill>
                  <a:srgbClr val="00B050"/>
                </a:solidFill>
              </a:rPr>
              <a:t>Alice</a:t>
            </a:r>
            <a:r>
              <a:rPr lang="en-CA" sz="2800" dirty="0" smtClean="0"/>
              <a:t> is paranoid and thinks </a:t>
            </a:r>
            <a:r>
              <a:rPr lang="en-CA" sz="2800" dirty="0" smtClean="0">
                <a:solidFill>
                  <a:srgbClr val="FF0000"/>
                </a:solidFill>
              </a:rPr>
              <a:t>Bob</a:t>
            </a:r>
            <a:r>
              <a:rPr lang="en-CA" sz="2800" dirty="0" smtClean="0"/>
              <a:t> might know her distribution </a:t>
            </a:r>
            <a:r>
              <a:rPr lang="en-CA" sz="2800" dirty="0" smtClean="0">
                <a:solidFill>
                  <a:srgbClr val="00B050"/>
                </a:solidFill>
              </a:rPr>
              <a:t>x</a:t>
            </a:r>
            <a:r>
              <a:rPr lang="en-CA" sz="2800" dirty="0" smtClean="0"/>
              <a:t>. She wants </a:t>
            </a:r>
            <a:r>
              <a:rPr lang="en-CA" sz="2800" dirty="0" smtClean="0">
                <a:solidFill>
                  <a:srgbClr val="00B050"/>
                </a:solidFill>
              </a:rPr>
              <a:t>x</a:t>
            </a:r>
            <a:r>
              <a:rPr lang="en-CA" sz="2800" dirty="0" smtClean="0"/>
              <a:t> that pays well </a:t>
            </a:r>
            <a:r>
              <a:rPr lang="en-CA" sz="2800" b="1" dirty="0" smtClean="0"/>
              <a:t>no matter</a:t>
            </a:r>
            <a:br>
              <a:rPr lang="en-CA" sz="2800" b="1" dirty="0" smtClean="0"/>
            </a:br>
            <a:r>
              <a:rPr lang="en-CA" sz="2800" b="1" dirty="0" smtClean="0"/>
              <a:t>which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Bob</a:t>
            </a:r>
            <a:r>
              <a:rPr lang="en-CA" sz="2800" dirty="0" smtClean="0"/>
              <a:t> chooses, and even if </a:t>
            </a:r>
            <a:r>
              <a:rPr lang="en-CA" sz="2800" dirty="0" smtClean="0">
                <a:solidFill>
                  <a:srgbClr val="FF0000"/>
                </a:solidFill>
              </a:rPr>
              <a:t>Bob</a:t>
            </a:r>
            <a:r>
              <a:rPr lang="en-CA" sz="2800" dirty="0" smtClean="0"/>
              <a:t> knows </a:t>
            </a:r>
            <a:r>
              <a:rPr lang="en-CA" sz="2800" dirty="0" smtClean="0">
                <a:solidFill>
                  <a:srgbClr val="00B050"/>
                </a:solidFill>
              </a:rPr>
              <a:t>x</a:t>
            </a:r>
            <a:r>
              <a:rPr lang="en-CA" sz="2800" dirty="0" smtClean="0"/>
              <a:t>.</a:t>
            </a:r>
          </a:p>
          <a:p>
            <a:r>
              <a:rPr lang="en-CA" sz="2800" dirty="0" smtClean="0"/>
              <a:t>So </a:t>
            </a:r>
            <a:r>
              <a:rPr lang="en-CA" sz="2800" dirty="0" smtClean="0">
                <a:solidFill>
                  <a:srgbClr val="00B050"/>
                </a:solidFill>
              </a:rPr>
              <a:t>Alice </a:t>
            </a:r>
            <a:r>
              <a:rPr lang="en-CA" sz="2800" dirty="0" smtClean="0"/>
              <a:t>wants to solve:	</a:t>
            </a:r>
            <a:r>
              <a:rPr lang="en-CA" sz="2800" dirty="0" err="1" smtClean="0">
                <a:latin typeface="Calibri"/>
              </a:rPr>
              <a:t>max</a:t>
            </a:r>
            <a:r>
              <a:rPr lang="en-CA" baseline="-250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dirty="0" smtClean="0"/>
              <a:t> </a:t>
            </a:r>
            <a:r>
              <a:rPr lang="en-CA" sz="2800" dirty="0" err="1" smtClean="0">
                <a:latin typeface="Calibri"/>
              </a:rPr>
              <a:t>min</a:t>
            </a:r>
            <a:r>
              <a:rPr lang="en-CA" sz="28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baseline="30000" dirty="0" err="1" smtClean="0">
                <a:latin typeface="Calibri"/>
              </a:rPr>
              <a:t>T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br>
              <a:rPr lang="en-CA" sz="2800" dirty="0" smtClean="0">
                <a:solidFill>
                  <a:srgbClr val="FF0000"/>
                </a:solidFill>
              </a:rPr>
            </a:br>
            <a:r>
              <a:rPr lang="en-CA" sz="2400" dirty="0" smtClean="0">
                <a:solidFill>
                  <a:srgbClr val="FF0000"/>
                </a:solidFill>
              </a:rPr>
              <a:t>					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(over all distributions </a:t>
            </a:r>
            <a:r>
              <a:rPr lang="en-CA" sz="1800" dirty="0" smtClean="0">
                <a:solidFill>
                  <a:srgbClr val="00B050"/>
                </a:solidFill>
              </a:rPr>
              <a:t>x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CA" sz="1800" dirty="0" smtClean="0">
                <a:solidFill>
                  <a:srgbClr val="FF0000"/>
                </a:solidFill>
              </a:rPr>
              <a:t>y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A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2800" dirty="0" smtClean="0"/>
              <a:t>Similarly, </a:t>
            </a:r>
            <a:r>
              <a:rPr lang="en-CA" sz="2800" dirty="0" smtClean="0">
                <a:solidFill>
                  <a:srgbClr val="FF0000"/>
                </a:solidFill>
              </a:rPr>
              <a:t>Bob</a:t>
            </a:r>
            <a:r>
              <a:rPr lang="en-CA" sz="2800" dirty="0" smtClean="0"/>
              <a:t> wants to solve: </a:t>
            </a:r>
            <a:r>
              <a:rPr lang="en-CA" sz="2800" dirty="0" err="1" smtClean="0">
                <a:latin typeface="Calibri"/>
              </a:rPr>
              <a:t>min</a:t>
            </a:r>
            <a:r>
              <a:rPr lang="en-CA" sz="28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CA" sz="2800" dirty="0" smtClean="0"/>
              <a:t> </a:t>
            </a:r>
            <a:r>
              <a:rPr lang="en-CA" sz="2800" dirty="0" err="1" smtClean="0">
                <a:latin typeface="Calibri"/>
              </a:rPr>
              <a:t>max</a:t>
            </a:r>
            <a:r>
              <a:rPr lang="en-CA" baseline="-250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baseline="30000" dirty="0" err="1" smtClean="0">
                <a:latin typeface="Calibri"/>
              </a:rPr>
              <a:t>T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hnNash-RussellCro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4742411"/>
            <a:ext cx="2286000" cy="3433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605"/>
            <a:ext cx="9144000" cy="48213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2800" dirty="0" smtClean="0"/>
              <a:t>We know:   </a:t>
            </a:r>
            <a:r>
              <a:rPr lang="en-CA" sz="2800" dirty="0" err="1" smtClean="0">
                <a:latin typeface="Calibri"/>
              </a:rPr>
              <a:t>max</a:t>
            </a:r>
            <a:r>
              <a:rPr lang="en-CA" sz="2800" baseline="-250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dirty="0" smtClean="0">
                <a:solidFill>
                  <a:srgbClr val="00B050"/>
                </a:solidFill>
              </a:rPr>
              <a:t> </a:t>
            </a:r>
            <a:r>
              <a:rPr lang="en-CA" sz="2800" dirty="0" err="1" smtClean="0">
                <a:latin typeface="Calibri"/>
              </a:rPr>
              <a:t>min</a:t>
            </a:r>
            <a:r>
              <a:rPr lang="en-CA" sz="28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baseline="30000" dirty="0" err="1" smtClean="0">
                <a:latin typeface="Calibri"/>
              </a:rPr>
              <a:t>T</a:t>
            </a:r>
            <a:r>
              <a:rPr lang="en-CA" sz="20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0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</a:t>
            </a:r>
            <a:r>
              <a:rPr lang="en-CA" sz="2800" dirty="0" err="1" smtClean="0">
                <a:latin typeface="Calibri"/>
              </a:rPr>
              <a:t>min</a:t>
            </a:r>
            <a:r>
              <a:rPr lang="en-CA" sz="2800" baseline="-25000" dirty="0" err="1" smtClean="0">
                <a:solidFill>
                  <a:srgbClr val="FF0000"/>
                </a:solidFill>
                <a:latin typeface="Calibri"/>
              </a:rPr>
              <a:t>y</a:t>
            </a:r>
            <a:r>
              <a:rPr lang="en-CA" sz="2800" dirty="0" smtClean="0"/>
              <a:t> </a:t>
            </a:r>
            <a:r>
              <a:rPr lang="en-CA" sz="2800" dirty="0" err="1" smtClean="0">
                <a:latin typeface="Calibri"/>
              </a:rPr>
              <a:t>max</a:t>
            </a:r>
            <a:r>
              <a:rPr lang="en-CA" sz="2800" baseline="-250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dirty="0" smtClean="0"/>
              <a:t>  </a:t>
            </a:r>
            <a:r>
              <a:rPr lang="en-CA" sz="2800" dirty="0" err="1" smtClean="0">
                <a:solidFill>
                  <a:srgbClr val="00B050"/>
                </a:solidFill>
                <a:latin typeface="Calibri"/>
              </a:rPr>
              <a:t>x</a:t>
            </a:r>
            <a:r>
              <a:rPr lang="en-CA" sz="2800" baseline="30000" dirty="0" err="1" smtClean="0">
                <a:latin typeface="Calibri"/>
              </a:rPr>
              <a:t>T</a:t>
            </a:r>
            <a:r>
              <a:rPr lang="en-CA" sz="20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0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dirty="0" smtClean="0"/>
              <a:t>   </a:t>
            </a:r>
            <a:r>
              <a:rPr lang="en-CA" sz="2000" dirty="0" smtClean="0"/>
              <a:t>(Asst 2, Q6)</a:t>
            </a:r>
            <a:br>
              <a:rPr lang="en-CA" sz="2000" dirty="0" smtClean="0"/>
            </a:br>
            <a:r>
              <a:rPr lang="en-CA" sz="1800" dirty="0" smtClean="0">
                <a:solidFill>
                  <a:srgbClr val="FF0000"/>
                </a:solidFill>
              </a:rPr>
              <a:t>		    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(over all distributions </a:t>
            </a:r>
            <a:r>
              <a:rPr lang="en-CA" sz="1800" dirty="0" smtClean="0">
                <a:solidFill>
                  <a:srgbClr val="00B050"/>
                </a:solidFill>
              </a:rPr>
              <a:t>x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CA" sz="1800" dirty="0" smtClean="0">
                <a:solidFill>
                  <a:srgbClr val="FF0000"/>
                </a:solidFill>
              </a:rPr>
              <a:t>y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A" sz="2000" dirty="0" smtClean="0"/>
          </a:p>
          <a:p>
            <a:r>
              <a:rPr lang="en-CA" sz="2800" dirty="0" smtClean="0">
                <a:solidFill>
                  <a:srgbClr val="3333FF"/>
                </a:solidFill>
              </a:rPr>
              <a:t>Does equality hold?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400" dirty="0" smtClean="0"/>
              <a:t>In other words, is </a:t>
            </a:r>
            <a:r>
              <a:rPr lang="en-CA" sz="2400" dirty="0" smtClean="0">
                <a:solidFill>
                  <a:srgbClr val="00B050"/>
                </a:solidFill>
              </a:rPr>
              <a:t>Alice’s</a:t>
            </a:r>
            <a:r>
              <a:rPr lang="en-CA" sz="2400" dirty="0" smtClean="0"/>
              <a:t> paranoid strategy</a:t>
            </a:r>
            <a:br>
              <a:rPr lang="en-CA" sz="2400" dirty="0" smtClean="0"/>
            </a:br>
            <a:r>
              <a:rPr lang="en-CA" sz="2400" dirty="0" smtClean="0"/>
              <a:t>actually an optimal strategy?</a:t>
            </a:r>
          </a:p>
          <a:p>
            <a:r>
              <a:rPr lang="en-CA" sz="2800" b="1" dirty="0" smtClean="0"/>
              <a:t>Theorem:</a:t>
            </a:r>
            <a:r>
              <a:rPr lang="en-CA" sz="2400" dirty="0" smtClean="0"/>
              <a:t>  </a:t>
            </a:r>
            <a:r>
              <a:rPr lang="en-CA" sz="2000" dirty="0" smtClean="0"/>
              <a:t>[Von Neumann, 1926] </a:t>
            </a:r>
            <a:r>
              <a:rPr lang="en-CA" sz="2800" dirty="0" smtClean="0"/>
              <a:t>Yes! There exist </a:t>
            </a:r>
            <a:r>
              <a:rPr lang="en-CA" sz="2800" dirty="0" smtClean="0">
                <a:solidFill>
                  <a:srgbClr val="00B050"/>
                </a:solidFill>
              </a:rPr>
              <a:t>x</a:t>
            </a:r>
            <a:r>
              <a:rPr lang="en-CA" sz="2800" baseline="30000" dirty="0" smtClean="0">
                <a:solidFill>
                  <a:srgbClr val="00B050"/>
                </a:solidFill>
              </a:rPr>
              <a:t>*</a:t>
            </a:r>
            <a:r>
              <a:rPr lang="en-CA" sz="2800" dirty="0" smtClean="0"/>
              <a:t> and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baseline="30000" dirty="0" smtClean="0">
                <a:solidFill>
                  <a:srgbClr val="FF0000"/>
                </a:solidFill>
              </a:rPr>
              <a:t>*</a:t>
            </a:r>
            <a:r>
              <a:rPr lang="en-CA" sz="2800" dirty="0" smtClean="0"/>
              <a:t> </a:t>
            </a:r>
            <a:r>
              <a:rPr lang="en-CA" sz="2800" dirty="0" err="1" smtClean="0"/>
              <a:t>s.t</a:t>
            </a:r>
            <a:r>
              <a:rPr lang="en-CA" sz="2800" dirty="0" smtClean="0"/>
              <a:t>.</a:t>
            </a:r>
            <a:br>
              <a:rPr lang="en-CA" sz="2800" dirty="0" smtClean="0"/>
            </a:br>
            <a:r>
              <a:rPr lang="en-CA" sz="2800" dirty="0" smtClean="0"/>
              <a:t>      </a:t>
            </a:r>
            <a:r>
              <a:rPr lang="en-CA" sz="2800" dirty="0" err="1" smtClean="0"/>
              <a:t>max</a:t>
            </a:r>
            <a:r>
              <a:rPr lang="en-CA" sz="2800" baseline="-25000" dirty="0" err="1" smtClean="0">
                <a:solidFill>
                  <a:srgbClr val="00B050"/>
                </a:solidFill>
              </a:rPr>
              <a:t>x</a:t>
            </a:r>
            <a:r>
              <a:rPr lang="en-CA" sz="2800" dirty="0" smtClean="0"/>
              <a:t> </a:t>
            </a:r>
            <a:r>
              <a:rPr lang="en-CA" sz="2800" dirty="0" err="1" smtClean="0"/>
              <a:t>min</a:t>
            </a:r>
            <a:r>
              <a:rPr lang="en-CA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CA" sz="2800" dirty="0" smtClean="0"/>
              <a:t>  </a:t>
            </a:r>
            <a:r>
              <a:rPr lang="en-CA" sz="2800" dirty="0" err="1" smtClean="0">
                <a:solidFill>
                  <a:srgbClr val="00B050"/>
                </a:solidFill>
              </a:rPr>
              <a:t>x</a:t>
            </a:r>
            <a:r>
              <a:rPr lang="en-CA" sz="2800" baseline="30000" dirty="0" err="1" smtClean="0"/>
              <a:t>T</a:t>
            </a:r>
            <a:r>
              <a:rPr lang="en-CA" sz="20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dirty="0" smtClean="0"/>
              <a:t>  =  </a:t>
            </a:r>
            <a:r>
              <a:rPr lang="en-CA" sz="2800" dirty="0" smtClean="0">
                <a:solidFill>
                  <a:srgbClr val="00B050"/>
                </a:solidFill>
              </a:rPr>
              <a:t>x</a:t>
            </a:r>
            <a:r>
              <a:rPr lang="en-CA" sz="2800" baseline="30000" dirty="0" smtClean="0">
                <a:solidFill>
                  <a:srgbClr val="00B050"/>
                </a:solidFill>
              </a:rPr>
              <a:t>*</a:t>
            </a:r>
            <a:r>
              <a:rPr lang="en-CA" sz="2800" baseline="30000" dirty="0" smtClean="0"/>
              <a:t>T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baseline="30000" dirty="0" smtClean="0">
                <a:solidFill>
                  <a:srgbClr val="FF0000"/>
                </a:solidFill>
              </a:rPr>
              <a:t>*</a:t>
            </a:r>
            <a:r>
              <a:rPr lang="en-CA" sz="2800" dirty="0" smtClean="0"/>
              <a:t>  =  </a:t>
            </a:r>
            <a:r>
              <a:rPr lang="en-CA" sz="2800" dirty="0" err="1" smtClean="0"/>
              <a:t>min</a:t>
            </a:r>
            <a:r>
              <a:rPr lang="en-CA" sz="2800" baseline="-25000" dirty="0" err="1" smtClean="0">
                <a:solidFill>
                  <a:srgbClr val="FF0000"/>
                </a:solidFill>
              </a:rPr>
              <a:t>y</a:t>
            </a:r>
            <a:r>
              <a:rPr lang="en-CA" sz="2800" dirty="0" smtClean="0"/>
              <a:t> </a:t>
            </a:r>
            <a:r>
              <a:rPr lang="en-CA" sz="2800" dirty="0" err="1" smtClean="0"/>
              <a:t>max</a:t>
            </a:r>
            <a:r>
              <a:rPr lang="en-CA" sz="2800" baseline="-25000" dirty="0" err="1" smtClean="0">
                <a:solidFill>
                  <a:srgbClr val="00B050"/>
                </a:solidFill>
              </a:rPr>
              <a:t>x</a:t>
            </a:r>
            <a:r>
              <a:rPr lang="en-CA" sz="2800" dirty="0" smtClean="0"/>
              <a:t>  </a:t>
            </a:r>
            <a:r>
              <a:rPr lang="en-CA" sz="2800" dirty="0" err="1" smtClean="0">
                <a:solidFill>
                  <a:srgbClr val="00B050"/>
                </a:solidFill>
              </a:rPr>
              <a:t>x</a:t>
            </a:r>
            <a:r>
              <a:rPr lang="en-CA" sz="2800" baseline="30000" dirty="0" err="1" smtClean="0"/>
              <a:t>T</a:t>
            </a:r>
            <a:r>
              <a:rPr lang="en-CA" sz="2000" dirty="0" smtClean="0"/>
              <a:t> </a:t>
            </a:r>
            <a:r>
              <a:rPr lang="en-CA" sz="2800" dirty="0" smtClean="0">
                <a:solidFill>
                  <a:srgbClr val="3333FF"/>
                </a:solidFill>
              </a:rPr>
              <a:t>M</a:t>
            </a:r>
            <a:r>
              <a:rPr lang="en-CA" sz="2000" dirty="0" smtClean="0"/>
              <a:t>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</a:p>
          <a:p>
            <a:r>
              <a:rPr lang="en-CA" sz="2800" dirty="0" smtClean="0"/>
              <a:t>Can be proven using LP duality.  		</a:t>
            </a:r>
            <a:r>
              <a:rPr lang="en-CA" sz="2000" dirty="0" smtClean="0"/>
              <a:t>(Similar to Asst 2, Q7.)</a:t>
            </a:r>
          </a:p>
          <a:p>
            <a:r>
              <a:rPr lang="en-CA" sz="2800" spc="-50" dirty="0" smtClean="0"/>
              <a:t>Conversely, LP duality can be proven by Von Neumann’s </a:t>
            </a:r>
            <a:r>
              <a:rPr lang="en-CA" sz="2800" spc="-50" dirty="0" err="1" smtClean="0"/>
              <a:t>Thm</a:t>
            </a:r>
            <a:endParaRPr lang="en-CA" spc="-50" dirty="0" smtClean="0"/>
          </a:p>
          <a:p>
            <a:r>
              <a:rPr lang="en-CA" sz="2800" dirty="0" smtClean="0"/>
              <a:t>The strategies </a:t>
            </a:r>
            <a:r>
              <a:rPr lang="en-CA" sz="2800" dirty="0" smtClean="0">
                <a:solidFill>
                  <a:srgbClr val="00B050"/>
                </a:solidFill>
              </a:rPr>
              <a:t>x</a:t>
            </a:r>
            <a:r>
              <a:rPr lang="en-CA" sz="2800" baseline="30000" dirty="0" smtClean="0">
                <a:solidFill>
                  <a:srgbClr val="00B050"/>
                </a:solidFill>
              </a:rPr>
              <a:t>*</a:t>
            </a:r>
            <a:r>
              <a:rPr lang="en-CA" sz="2800" dirty="0" smtClean="0"/>
              <a:t> and </a:t>
            </a:r>
            <a:r>
              <a:rPr lang="en-CA" sz="2800" dirty="0" smtClean="0">
                <a:solidFill>
                  <a:srgbClr val="FF0000"/>
                </a:solidFill>
              </a:rPr>
              <a:t>y</a:t>
            </a:r>
            <a:r>
              <a:rPr lang="en-CA" sz="2800" baseline="30000" dirty="0" smtClean="0">
                <a:solidFill>
                  <a:srgbClr val="FF0000"/>
                </a:solidFill>
              </a:rPr>
              <a:t>*</a:t>
            </a:r>
            <a:r>
              <a:rPr lang="en-CA" sz="2800" dirty="0" smtClean="0"/>
              <a:t> are called </a:t>
            </a:r>
            <a:r>
              <a:rPr lang="en-CA" sz="2800" b="1" dirty="0" smtClean="0"/>
              <a:t>Nash </a:t>
            </a:r>
            <a:r>
              <a:rPr lang="en-CA" sz="2800" b="1" dirty="0" err="1" smtClean="0"/>
              <a:t>equilibria</a:t>
            </a:r>
            <a:r>
              <a:rPr lang="en-CA" sz="2800" b="1" dirty="0" smtClean="0"/>
              <a:t/>
            </a:r>
            <a:br>
              <a:rPr lang="en-CA" sz="2800" b="1" dirty="0" smtClean="0"/>
            </a:br>
            <a:r>
              <a:rPr lang="en-CA" sz="2000" dirty="0" smtClean="0"/>
              <a:t>Nash’s work came later, showing </a:t>
            </a:r>
            <a:r>
              <a:rPr lang="en-CA" sz="2000" dirty="0" err="1" smtClean="0"/>
              <a:t>equilibria</a:t>
            </a:r>
            <a:r>
              <a:rPr lang="en-CA" sz="2000" dirty="0" smtClean="0"/>
              <a:t> in more general, non-zero-sum games.</a:t>
            </a:r>
            <a:endParaRPr lang="en-CA" sz="2800" dirty="0" smtClean="0"/>
          </a:p>
        </p:txBody>
      </p:sp>
      <p:pic>
        <p:nvPicPr>
          <p:cNvPr id="4" name="Picture 3" descr="Von_Neumann_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6766" y="1330031"/>
            <a:ext cx="1745673" cy="1087647"/>
          </a:xfrm>
          <a:prstGeom prst="rect">
            <a:avLst/>
          </a:prstGeom>
        </p:spPr>
      </p:pic>
      <p:pic>
        <p:nvPicPr>
          <p:cNvPr id="5" name="Picture 4" descr="JohnN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334001"/>
            <a:ext cx="1934877" cy="2327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9635" y="5749636"/>
            <a:ext cx="1619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John Nash,</a:t>
            </a:r>
            <a:br>
              <a:rPr lang="en-CA" dirty="0" smtClean="0"/>
            </a:br>
            <a:r>
              <a:rPr lang="en-CA" dirty="0" smtClean="0"/>
              <a:t>Nobel Laureate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472543" y="5583382"/>
            <a:ext cx="1323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Hollywood’s</a:t>
            </a:r>
            <a:br>
              <a:rPr lang="en-CA" dirty="0" smtClean="0"/>
            </a:br>
            <a:r>
              <a:rPr lang="en-CA" dirty="0" smtClean="0"/>
              <a:t>depiction of</a:t>
            </a:r>
            <a:br>
              <a:rPr lang="en-CA" dirty="0" smtClean="0"/>
            </a:br>
            <a:r>
              <a:rPr lang="en-CA" dirty="0" smtClean="0"/>
              <a:t>John Nash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-124695"/>
            <a:ext cx="8229600" cy="922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Von Neumann’s Theorem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066791"/>
            <a:ext cx="8506690" cy="5227825"/>
          </a:xfrm>
        </p:spPr>
        <p:txBody>
          <a:bodyPr/>
          <a:lstStyle/>
          <a:p>
            <a:r>
              <a:rPr lang="en-CA" dirty="0" smtClean="0"/>
              <a:t>It is </a:t>
            </a:r>
            <a:r>
              <a:rPr lang="en-CA" b="1" dirty="0" smtClean="0"/>
              <a:t>not</a:t>
            </a:r>
            <a:r>
              <a:rPr lang="en-CA" dirty="0" smtClean="0"/>
              <a:t> generally true that</a:t>
            </a:r>
          </a:p>
          <a:p>
            <a:endParaRPr lang="en-CA" sz="4400" dirty="0" smtClean="0"/>
          </a:p>
          <a:p>
            <a:r>
              <a:rPr lang="en-CA" dirty="0" smtClean="0"/>
              <a:t>Consider P = [-1,1], Q = </a:t>
            </a:r>
            <a:r>
              <a:rPr lang="en-CA" dirty="0" smtClean="0">
                <a:latin typeface="msbm10"/>
              </a:rPr>
              <a:t>R </a:t>
            </a:r>
            <a:r>
              <a:rPr lang="en-CA" dirty="0" smtClean="0"/>
              <a:t>and f(</a:t>
            </a:r>
            <a:r>
              <a:rPr lang="en-CA" dirty="0" err="1" smtClean="0"/>
              <a:t>x,y</a:t>
            </a:r>
            <a:r>
              <a:rPr lang="en-CA" dirty="0" smtClean="0"/>
              <a:t>) = x^2 + </a:t>
            </a:r>
            <a:r>
              <a:rPr lang="en-CA" dirty="0" err="1" smtClean="0"/>
              <a:t>xy</a:t>
            </a:r>
            <a:endParaRPr lang="en-CA" dirty="0" smtClean="0">
              <a:latin typeface="msbm10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60559" y="1662532"/>
            <a:ext cx="5379536" cy="6298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9928" y="3201381"/>
            <a:ext cx="3431599" cy="29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69819"/>
          </a:xfrm>
        </p:spPr>
        <p:txBody>
          <a:bodyPr>
            <a:normAutofit/>
          </a:bodyPr>
          <a:lstStyle/>
          <a:p>
            <a:r>
              <a:rPr lang="en-CA" dirty="0" smtClean="0"/>
              <a:t>Saddle Points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69819"/>
          </a:xfrm>
        </p:spPr>
        <p:txBody>
          <a:bodyPr>
            <a:normAutofit/>
          </a:bodyPr>
          <a:lstStyle/>
          <a:p>
            <a:r>
              <a:rPr lang="en-CA" dirty="0" smtClean="0"/>
              <a:t>Saddle Points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066791"/>
            <a:ext cx="8506690" cy="5227825"/>
          </a:xfrm>
        </p:spPr>
        <p:txBody>
          <a:bodyPr/>
          <a:lstStyle/>
          <a:p>
            <a:r>
              <a:rPr lang="en-CA" dirty="0" smtClean="0"/>
              <a:t>It is </a:t>
            </a:r>
            <a:r>
              <a:rPr lang="en-CA" b="1" dirty="0" smtClean="0"/>
              <a:t>not</a:t>
            </a:r>
            <a:r>
              <a:rPr lang="en-CA" dirty="0" smtClean="0"/>
              <a:t> generally true that</a:t>
            </a:r>
          </a:p>
          <a:p>
            <a:endParaRPr lang="en-CA" sz="4400" dirty="0" smtClean="0"/>
          </a:p>
          <a:p>
            <a:r>
              <a:rPr lang="en-CA" dirty="0" smtClean="0"/>
              <a:t>Consider P = [-1,1], Q = </a:t>
            </a:r>
            <a:r>
              <a:rPr lang="en-CA" dirty="0" smtClean="0">
                <a:latin typeface="msbm10"/>
              </a:rPr>
              <a:t>R </a:t>
            </a:r>
            <a:r>
              <a:rPr lang="en-CA" dirty="0" smtClean="0"/>
              <a:t>and f(</a:t>
            </a:r>
            <a:r>
              <a:rPr lang="en-CA" dirty="0" err="1" smtClean="0"/>
              <a:t>x,y</a:t>
            </a:r>
            <a:r>
              <a:rPr lang="en-CA" dirty="0" smtClean="0"/>
              <a:t>) = x^2 + </a:t>
            </a:r>
            <a:r>
              <a:rPr lang="en-CA" dirty="0" err="1" smtClean="0"/>
              <a:t>xy</a:t>
            </a:r>
            <a:endParaRPr lang="en-CA" dirty="0" smtClean="0"/>
          </a:p>
          <a:p>
            <a:r>
              <a:rPr lang="en-CA" dirty="0" smtClean="0"/>
              <a:t>Looking along the y-axis,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60559" y="1662532"/>
            <a:ext cx="5379536" cy="629874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47076" y="3643731"/>
            <a:ext cx="3077847" cy="629811"/>
          </a:xfrm>
          <a:prstGeom prst="rect">
            <a:avLst/>
          </a:prstGeom>
          <a:noFill/>
          <a:ln/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469" y="3115312"/>
            <a:ext cx="3084368" cy="314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5250869" y="5126173"/>
            <a:ext cx="3505203" cy="7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34401" y="4696683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x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982" y="3155788"/>
            <a:ext cx="3019858" cy="30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066791"/>
            <a:ext cx="8506690" cy="5227825"/>
          </a:xfrm>
        </p:spPr>
        <p:txBody>
          <a:bodyPr/>
          <a:lstStyle/>
          <a:p>
            <a:r>
              <a:rPr lang="en-CA" dirty="0" smtClean="0"/>
              <a:t>It is </a:t>
            </a:r>
            <a:r>
              <a:rPr lang="en-CA" b="1" dirty="0" smtClean="0"/>
              <a:t>not</a:t>
            </a:r>
            <a:r>
              <a:rPr lang="en-CA" dirty="0" smtClean="0"/>
              <a:t> generally true that</a:t>
            </a:r>
          </a:p>
          <a:p>
            <a:endParaRPr lang="en-CA" sz="4400" dirty="0" smtClean="0"/>
          </a:p>
          <a:p>
            <a:r>
              <a:rPr lang="en-CA" dirty="0" smtClean="0"/>
              <a:t>Consider P = [-1,1], Q = </a:t>
            </a:r>
            <a:r>
              <a:rPr lang="en-CA" dirty="0" smtClean="0">
                <a:latin typeface="msbm10"/>
              </a:rPr>
              <a:t>R </a:t>
            </a:r>
            <a:r>
              <a:rPr lang="en-CA" dirty="0" smtClean="0"/>
              <a:t>and f(</a:t>
            </a:r>
            <a:r>
              <a:rPr lang="en-CA" dirty="0" err="1" smtClean="0"/>
              <a:t>x,y</a:t>
            </a:r>
            <a:r>
              <a:rPr lang="en-CA" dirty="0" smtClean="0"/>
              <a:t>) = x^2 + </a:t>
            </a:r>
            <a:r>
              <a:rPr lang="en-CA" dirty="0" err="1" smtClean="0"/>
              <a:t>xy</a:t>
            </a:r>
            <a:endParaRPr lang="en-CA" dirty="0" smtClean="0"/>
          </a:p>
          <a:p>
            <a:r>
              <a:rPr lang="en-CA" dirty="0" smtClean="0"/>
              <a:t>Looking along the y-axis,</a:t>
            </a:r>
          </a:p>
          <a:p>
            <a:endParaRPr lang="en-CA" sz="3600" dirty="0" smtClean="0"/>
          </a:p>
          <a:p>
            <a:r>
              <a:rPr lang="en-CA" dirty="0" smtClean="0"/>
              <a:t>Looking along the x-axis,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60559" y="1662532"/>
            <a:ext cx="5379536" cy="629874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91657" y="4862929"/>
            <a:ext cx="3077847" cy="629811"/>
          </a:xfrm>
          <a:prstGeom prst="rect">
            <a:avLst/>
          </a:prstGeom>
          <a:noFill/>
          <a:ln/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5237014" y="5140028"/>
            <a:ext cx="3422077" cy="1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23568" y="464126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y</a:t>
            </a:r>
            <a:endParaRPr lang="en-CA" sz="2000" dirty="0"/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47076" y="3643731"/>
            <a:ext cx="3077847" cy="629811"/>
          </a:xfrm>
          <a:prstGeom prst="rect">
            <a:avLst/>
          </a:prstGeom>
          <a:noFill/>
          <a:ln/>
          <a:effectLst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69819"/>
          </a:xfrm>
        </p:spPr>
        <p:txBody>
          <a:bodyPr>
            <a:normAutofit/>
          </a:bodyPr>
          <a:lstStyle/>
          <a:p>
            <a:r>
              <a:rPr lang="en-CA" dirty="0" smtClean="0"/>
              <a:t>Saddle Points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066790"/>
            <a:ext cx="8506690" cy="5791209"/>
          </a:xfrm>
        </p:spPr>
        <p:txBody>
          <a:bodyPr>
            <a:normAutofit/>
          </a:bodyPr>
          <a:lstStyle/>
          <a:p>
            <a:r>
              <a:rPr lang="en-CA" dirty="0" smtClean="0"/>
              <a:t>It is </a:t>
            </a:r>
            <a:r>
              <a:rPr lang="en-CA" b="1" dirty="0" smtClean="0"/>
              <a:t>not</a:t>
            </a:r>
            <a:r>
              <a:rPr lang="en-CA" dirty="0" smtClean="0"/>
              <a:t> generally true that</a:t>
            </a:r>
          </a:p>
          <a:p>
            <a:endParaRPr lang="en-CA" sz="4000" dirty="0" smtClean="0"/>
          </a:p>
          <a:p>
            <a:r>
              <a:rPr lang="en-CA" dirty="0" smtClean="0"/>
              <a:t>x</a:t>
            </a:r>
            <a:r>
              <a:rPr lang="en-CA" baseline="30000" dirty="0" smtClean="0"/>
              <a:t>*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P and y</a:t>
            </a:r>
            <a:r>
              <a:rPr lang="en-CA" baseline="30000" dirty="0" smtClean="0"/>
              <a:t>*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Q are called </a:t>
            </a:r>
            <a:r>
              <a:rPr lang="en-CA" b="1" dirty="0" smtClean="0"/>
              <a:t>saddle points</a:t>
            </a:r>
            <a:r>
              <a:rPr lang="en-CA" dirty="0" smtClean="0"/>
              <a:t> if</a:t>
            </a:r>
          </a:p>
          <a:p>
            <a:endParaRPr lang="en-CA" dirty="0" smtClean="0"/>
          </a:p>
          <a:p>
            <a:endParaRPr lang="en-CA" sz="1100" dirty="0" smtClean="0"/>
          </a:p>
          <a:p>
            <a:r>
              <a:rPr lang="en-CA" dirty="0" smtClean="0"/>
              <a:t>The question </a:t>
            </a:r>
            <a:r>
              <a:rPr lang="en-CA" b="1" dirty="0" smtClean="0">
                <a:solidFill>
                  <a:srgbClr val="3333FF"/>
                </a:solidFill>
              </a:rPr>
              <a:t>“when do saddle points exist?”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is closely related to the question </a:t>
            </a:r>
            <a:r>
              <a:rPr lang="en-CA" b="1" dirty="0" smtClean="0">
                <a:solidFill>
                  <a:srgbClr val="3333FF"/>
                </a:solidFill>
              </a:rPr>
              <a:t>“when does a non-linear program satisfy strong duality?”</a:t>
            </a:r>
          </a:p>
          <a:p>
            <a:pPr lvl="1"/>
            <a:r>
              <a:rPr lang="en-CA" dirty="0" smtClean="0"/>
              <a:t>Nash </a:t>
            </a:r>
            <a:r>
              <a:rPr lang="en-CA" dirty="0" err="1" smtClean="0"/>
              <a:t>Equilibria</a:t>
            </a:r>
            <a:r>
              <a:rPr lang="en-CA" dirty="0" smtClean="0"/>
              <a:t> of zero-sum games are saddle points</a:t>
            </a:r>
          </a:p>
          <a:p>
            <a:pPr lvl="1"/>
            <a:r>
              <a:rPr lang="en-CA" dirty="0" smtClean="0"/>
              <a:t>Note: we only defined duals of linear programs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60559" y="1662532"/>
            <a:ext cx="5379536" cy="6298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69819"/>
          </a:xfrm>
        </p:spPr>
        <p:txBody>
          <a:bodyPr>
            <a:normAutofit/>
          </a:bodyPr>
          <a:lstStyle/>
          <a:p>
            <a:r>
              <a:rPr lang="en-CA" dirty="0" smtClean="0"/>
              <a:t>Saddle Points</a:t>
            </a:r>
            <a:endParaRPr lang="en-CA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08087" y="2992569"/>
            <a:ext cx="7272405" cy="6299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up_{x \in P} \inf_{y \in Q} f(x,y) = &#10;f(x^*,y^*)&#10;=\inf_{y \in Q} \sup_{x \in P} f(x,y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3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up_{x \in P} \inf_{y \in Q} f(x,y) = \inf_{y \in Q} \sup_{x \in P} f(x,y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3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up_{x \in P} \inf_{y \in Q} f(x,y) = \inf_{y \in Q} \sup_{x \in P} f(x,y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3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up_{x \in P} \inf_{y \in Q} f(x,y) = 0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up_{x \in P} \inf_{y \in Q} f(x,y) = \inf_{y \in Q} \sup_{x \in P} f(x,y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3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 \inf_{y \in Q} \sup_{x \in P} f(x,y) = 1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9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up_{x \in P} \inf_{y \in Q} f(x,y) = 0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up_{x \in P} \inf_{y \in Q} f(x,y) = \inf_{y \in Q} \sup_{x \in P} f(x,y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3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13048</TotalTime>
  <Words>466</Words>
  <Application>Microsoft Office PowerPoint</Application>
  <PresentationFormat>On-screen Show (4:3)</PresentationFormat>
  <Paragraphs>103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Symbol</vt:lpstr>
      <vt:lpstr>Office Theme</vt:lpstr>
      <vt:lpstr>C&amp;O 355 Mathematical Programming Fall 2010 Lecture 12</vt:lpstr>
      <vt:lpstr>Slide 2</vt:lpstr>
      <vt:lpstr>Two-Player “Zero-sum” Games</vt:lpstr>
      <vt:lpstr>Randomized Strategies</vt:lpstr>
      <vt:lpstr>Von Neumann’s Theorem</vt:lpstr>
      <vt:lpstr>Saddle Points</vt:lpstr>
      <vt:lpstr>Saddle Points</vt:lpstr>
      <vt:lpstr>Saddle Points</vt:lpstr>
      <vt:lpstr>Saddle Points</vt:lpstr>
      <vt:lpstr>Learning a Near-Optimal Strategy for Alice</vt:lpstr>
      <vt:lpstr>Multiplicative Weights Update Method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908</cp:revision>
  <dcterms:created xsi:type="dcterms:W3CDTF">2009-09-16T13:05:29Z</dcterms:created>
  <dcterms:modified xsi:type="dcterms:W3CDTF">2011-06-21T21:55:05Z</dcterms:modified>
</cp:coreProperties>
</file>