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6"/>
  </p:notesMasterIdLst>
  <p:sldIdLst>
    <p:sldId id="442" r:id="rId2"/>
    <p:sldId id="443" r:id="rId3"/>
    <p:sldId id="444" r:id="rId4"/>
    <p:sldId id="445" r:id="rId5"/>
    <p:sldId id="446" r:id="rId6"/>
    <p:sldId id="447" r:id="rId7"/>
    <p:sldId id="448" r:id="rId8"/>
    <p:sldId id="450" r:id="rId9"/>
    <p:sldId id="451" r:id="rId10"/>
    <p:sldId id="452" r:id="rId11"/>
    <p:sldId id="453" r:id="rId12"/>
    <p:sldId id="456" r:id="rId13"/>
    <p:sldId id="464" r:id="rId14"/>
    <p:sldId id="458" r:id="rId15"/>
    <p:sldId id="459" r:id="rId16"/>
    <p:sldId id="465" r:id="rId17"/>
    <p:sldId id="466" r:id="rId18"/>
    <p:sldId id="471" r:id="rId19"/>
    <p:sldId id="472" r:id="rId20"/>
    <p:sldId id="474" r:id="rId21"/>
    <p:sldId id="473" r:id="rId22"/>
    <p:sldId id="467" r:id="rId23"/>
    <p:sldId id="469" r:id="rId24"/>
    <p:sldId id="470" r:id="rId25"/>
  </p:sldIdLst>
  <p:sldSz cx="9144000" cy="6858000" type="screen4x3"/>
  <p:notesSz cx="6858000" cy="9144000"/>
  <p:embeddedFontLst>
    <p:embeddedFont>
      <p:font typeface="Calibri" pitchFamily="34" charset="0"/>
      <p:regular r:id="rId27"/>
      <p:bold r:id="rId28"/>
      <p:italic r:id="rId29"/>
      <p:boldItalic r:id="rId30"/>
    </p:embeddedFont>
    <p:embeddedFont>
      <p:font typeface="CMR10" pitchFamily="34" charset="0"/>
      <p:regular r:id="rId31"/>
    </p:embeddedFont>
    <p:embeddedFont>
      <p:font typeface="CMMI10" pitchFamily="34" charset="0"/>
      <p:regular r:id="rId32"/>
    </p:embeddedFont>
    <p:embeddedFont>
      <p:font typeface="CMSY10ORIG" pitchFamily="34" charset="0"/>
      <p:regular r:id="rId33"/>
    </p:embeddedFont>
    <p:embeddedFont>
      <p:font typeface="CMSS8" pitchFamily="34" charset="0"/>
      <p:regular r:id="rId34"/>
    </p:embeddedFont>
    <p:embeddedFont>
      <p:font typeface="CMMI7" pitchFamily="34" charset="0"/>
      <p:regular r:id="rId35"/>
    </p:embeddedFont>
    <p:embeddedFont>
      <p:font typeface="CMEX10" pitchFamily="34" charset="0"/>
      <p:regular r:id="rId36"/>
    </p:embeddedFont>
    <p:embeddedFont>
      <p:font typeface="CMR7" pitchFamily="34" charset="0"/>
      <p:regular r:id="rId37"/>
    </p:embeddedFont>
    <p:embeddedFont>
      <p:font typeface="MSBM10" pitchFamily="34" charset="0"/>
      <p:regular r:id="rId38"/>
    </p:embeddedFont>
    <p:embeddedFont>
      <p:font typeface="CMSY7" pitchFamily="34" charset="0"/>
      <p:regular r:id="rId39"/>
    </p:embeddedFont>
    <p:embeddedFont>
      <p:font typeface="CMMI5" pitchFamily="34" charset="0"/>
      <p:regular r:id="rId40"/>
    </p:embeddedFont>
    <p:embeddedFont>
      <p:font typeface="cmsy10" pitchFamily="34" charset="0"/>
      <p:regular r:id="rId41"/>
    </p:embeddedFont>
    <p:embeddedFont>
      <p:font typeface="msam10" pitchFamily="34" charset="0"/>
      <p:regular r:id="rId42"/>
    </p:embeddedFont>
    <p:embeddedFont>
      <p:font typeface="Gill Sans MT Condensed" pitchFamily="34" charset="0"/>
      <p:regular r:id="rId43"/>
    </p:embeddedFont>
  </p:embeddedFontLst>
  <p:custDataLst>
    <p:tags r:id="rId4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FFFFCC"/>
    <a:srgbClr val="FF3300"/>
    <a:srgbClr val="FF6D6D"/>
    <a:srgbClr val="FFFF99"/>
    <a:srgbClr val="AFDC7E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91" autoAdjust="0"/>
    <p:restoredTop sz="88732" autoAdjust="0"/>
  </p:normalViewPr>
  <p:slideViewPr>
    <p:cSldViewPr snapToGrid="0">
      <p:cViewPr varScale="1">
        <p:scale>
          <a:sx n="69" d="100"/>
          <a:sy n="69" d="100"/>
        </p:scale>
        <p:origin x="-77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9" Type="http://schemas.openxmlformats.org/officeDocument/2006/relationships/font" Target="fonts/font13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8.fntdata"/><Relationship Id="rId42" Type="http://schemas.openxmlformats.org/officeDocument/2006/relationships/font" Target="fonts/font16.fntdata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7.fntdata"/><Relationship Id="rId38" Type="http://schemas.openxmlformats.org/officeDocument/2006/relationships/font" Target="fonts/font12.fntdata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3.fntdata"/><Relationship Id="rId41" Type="http://schemas.openxmlformats.org/officeDocument/2006/relationships/font" Target="fonts/font1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6.fntdata"/><Relationship Id="rId37" Type="http://schemas.openxmlformats.org/officeDocument/2006/relationships/font" Target="fonts/font11.fntdata"/><Relationship Id="rId40" Type="http://schemas.openxmlformats.org/officeDocument/2006/relationships/font" Target="fonts/font14.fntdata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2.fntdata"/><Relationship Id="rId36" Type="http://schemas.openxmlformats.org/officeDocument/2006/relationships/font" Target="fonts/font10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5.fntdata"/><Relationship Id="rId44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1.fntdata"/><Relationship Id="rId30" Type="http://schemas.openxmlformats.org/officeDocument/2006/relationships/font" Target="fonts/font4.fntdata"/><Relationship Id="rId35" Type="http://schemas.openxmlformats.org/officeDocument/2006/relationships/font" Target="fonts/font9.fntdata"/><Relationship Id="rId43" Type="http://schemas.openxmlformats.org/officeDocument/2006/relationships/font" Target="fonts/font17.fntdata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0BAAFD-F484-4DB7-86F4-821294F105D4}" type="datetimeFigureOut">
              <a:rPr lang="en-US" smtClean="0"/>
              <a:pPr/>
              <a:t>10/14/2010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697FC3-9866-4ED2-9709-168E31BE316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>
                <a:sym typeface="Wingdings" pitchFamily="2" charset="2"/>
              </a:rPr>
              <a:t>This is Theorem 2.27 in Cunningham-Lewis.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Assume </a:t>
            </a:r>
            <a:r>
              <a:rPr lang="en-US" baseline="0" dirty="0" smtClean="0"/>
              <a:t>epsilon&gt;0.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>
                <a:sym typeface="Wingdings" pitchFamily="2" charset="2"/>
              </a:rPr>
              <a:t>Let y(e) = </a:t>
            </a:r>
            <a:r>
              <a:rPr lang="en-US" baseline="0" dirty="0" err="1" smtClean="0">
                <a:sym typeface="Wingdings" pitchFamily="2" charset="2"/>
              </a:rPr>
              <a:t>x+e</a:t>
            </a:r>
            <a:r>
              <a:rPr lang="en-US" baseline="0" dirty="0" smtClean="0">
                <a:sym typeface="Wingdings" pitchFamily="2" charset="2"/>
              </a:rPr>
              <a:t>*w.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y(e) is feasible if </a:t>
            </a:r>
            <a:r>
              <a:rPr lang="en-US" dirty="0" err="1" smtClean="0"/>
              <a:t>a_i</a:t>
            </a:r>
            <a:r>
              <a:rPr lang="en-US" baseline="0" dirty="0" smtClean="0"/>
              <a:t>*</a:t>
            </a:r>
            <a:r>
              <a:rPr lang="en-US" dirty="0" smtClean="0"/>
              <a:t>y(e)&lt;=</a:t>
            </a:r>
            <a:r>
              <a:rPr lang="en-US" dirty="0" err="1" smtClean="0"/>
              <a:t>b_i</a:t>
            </a:r>
            <a:r>
              <a:rPr lang="en-US" baseline="0" dirty="0" smtClean="0"/>
              <a:t>   </a:t>
            </a:r>
            <a:r>
              <a:rPr lang="en-US" baseline="0" dirty="0" smtClean="0">
                <a:sym typeface="Wingdings" pitchFamily="2" charset="2"/>
              </a:rPr>
              <a:t>   </a:t>
            </a:r>
            <a:r>
              <a:rPr lang="en-US" dirty="0" err="1" smtClean="0"/>
              <a:t>a_i</a:t>
            </a:r>
            <a:r>
              <a:rPr lang="en-US" baseline="0" dirty="0" smtClean="0"/>
              <a:t>*</a:t>
            </a:r>
            <a:r>
              <a:rPr lang="en-US" baseline="0" dirty="0" err="1" smtClean="0"/>
              <a:t>x+e</a:t>
            </a:r>
            <a:r>
              <a:rPr lang="en-US" baseline="0" dirty="0" smtClean="0"/>
              <a:t>*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*w&lt;=</a:t>
            </a:r>
            <a:r>
              <a:rPr lang="en-US" baseline="0" dirty="0" err="1" smtClean="0"/>
              <a:t>b_i</a:t>
            </a:r>
            <a:r>
              <a:rPr lang="en-US" baseline="0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If 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*w&lt;=0 then we can choose any e.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If 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*w&gt;0, then need </a:t>
            </a:r>
            <a:r>
              <a:rPr lang="en-US" baseline="0" dirty="0" err="1" smtClean="0"/>
              <a:t>b_i-</a:t>
            </a:r>
            <a:r>
              <a:rPr lang="en-US" dirty="0" err="1" smtClean="0"/>
              <a:t>a_i</a:t>
            </a:r>
            <a:r>
              <a:rPr lang="en-US" baseline="0" dirty="0" smtClean="0"/>
              <a:t>*x &gt;= e*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  </a:t>
            </a:r>
            <a:r>
              <a:rPr lang="en-US" baseline="0" dirty="0" smtClean="0">
                <a:sym typeface="Wingdings" pitchFamily="2" charset="2"/>
              </a:rPr>
              <a:t> e &lt;= (</a:t>
            </a:r>
            <a:r>
              <a:rPr lang="en-US" baseline="0" dirty="0" err="1" smtClean="0">
                <a:sym typeface="Wingdings" pitchFamily="2" charset="2"/>
              </a:rPr>
              <a:t>b_i-a_i</a:t>
            </a:r>
            <a:r>
              <a:rPr lang="en-US" baseline="0" dirty="0" smtClean="0">
                <a:sym typeface="Wingdings" pitchFamily="2" charset="2"/>
              </a:rPr>
              <a:t>*x)/</a:t>
            </a:r>
            <a:r>
              <a:rPr lang="en-US" baseline="0" dirty="0" err="1" smtClean="0">
                <a:sym typeface="Wingdings" pitchFamily="2" charset="2"/>
              </a:rPr>
              <a:t>a_i</a:t>
            </a:r>
            <a:r>
              <a:rPr lang="en-US" baseline="0" dirty="0" smtClean="0">
                <a:sym typeface="Wingdings" pitchFamily="2" charset="2"/>
              </a:rPr>
              <a:t>*w.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>
              <a:sym typeface="Wingdings" pitchFamily="2" charset="2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Let z(e) = x-e*w.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z(e) is feasible if </a:t>
            </a:r>
            <a:r>
              <a:rPr lang="en-US" dirty="0" err="1" smtClean="0"/>
              <a:t>a_i</a:t>
            </a:r>
            <a:r>
              <a:rPr lang="en-US" baseline="0" dirty="0" smtClean="0"/>
              <a:t>*</a:t>
            </a:r>
            <a:r>
              <a:rPr lang="en-US" dirty="0" smtClean="0"/>
              <a:t>z(e)&lt;=</a:t>
            </a:r>
            <a:r>
              <a:rPr lang="en-US" dirty="0" err="1" smtClean="0"/>
              <a:t>b_i</a:t>
            </a:r>
            <a:r>
              <a:rPr lang="en-US" baseline="0" dirty="0" smtClean="0"/>
              <a:t>   </a:t>
            </a:r>
            <a:r>
              <a:rPr lang="en-US" baseline="0" dirty="0" smtClean="0">
                <a:sym typeface="Wingdings" pitchFamily="2" charset="2"/>
              </a:rPr>
              <a:t>   </a:t>
            </a:r>
            <a:r>
              <a:rPr lang="en-US" dirty="0" err="1" smtClean="0"/>
              <a:t>a_i</a:t>
            </a:r>
            <a:r>
              <a:rPr lang="en-US" baseline="0" dirty="0" smtClean="0"/>
              <a:t>*x -e*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*w&lt;=</a:t>
            </a:r>
            <a:r>
              <a:rPr lang="en-US" baseline="0" dirty="0" err="1" smtClean="0"/>
              <a:t>b_i</a:t>
            </a:r>
            <a:r>
              <a:rPr lang="en-US" baseline="0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If 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*w&gt;=0 then we can choose any e.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If 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*w&lt;0, then need </a:t>
            </a:r>
            <a:r>
              <a:rPr lang="en-US" dirty="0" err="1" smtClean="0"/>
              <a:t>a_i</a:t>
            </a:r>
            <a:r>
              <a:rPr lang="en-US" baseline="0" dirty="0" smtClean="0"/>
              <a:t>*x - </a:t>
            </a:r>
            <a:r>
              <a:rPr lang="en-US" baseline="0" dirty="0" err="1" smtClean="0"/>
              <a:t>b_i</a:t>
            </a:r>
            <a:r>
              <a:rPr lang="en-US" baseline="0" dirty="0" smtClean="0"/>
              <a:t> &lt;= e*</a:t>
            </a:r>
            <a:r>
              <a:rPr lang="en-US" baseline="0" dirty="0" err="1" smtClean="0"/>
              <a:t>a_i</a:t>
            </a:r>
            <a:r>
              <a:rPr lang="en-US" baseline="0" dirty="0" smtClean="0"/>
              <a:t>*w  </a:t>
            </a:r>
            <a:r>
              <a:rPr lang="en-US" baseline="0" dirty="0" smtClean="0">
                <a:sym typeface="Wingdings" pitchFamily="2" charset="2"/>
              </a:rPr>
              <a:t> e &lt;= (</a:t>
            </a:r>
            <a:r>
              <a:rPr lang="en-US" baseline="0" dirty="0" err="1" smtClean="0">
                <a:sym typeface="Wingdings" pitchFamily="2" charset="2"/>
              </a:rPr>
              <a:t>a_i</a:t>
            </a:r>
            <a:r>
              <a:rPr lang="en-US" baseline="0" dirty="0" smtClean="0">
                <a:sym typeface="Wingdings" pitchFamily="2" charset="2"/>
              </a:rPr>
              <a:t>*x – </a:t>
            </a:r>
            <a:r>
              <a:rPr lang="en-US" baseline="0" dirty="0" err="1" smtClean="0">
                <a:sym typeface="Wingdings" pitchFamily="2" charset="2"/>
              </a:rPr>
              <a:t>b_i</a:t>
            </a:r>
            <a:r>
              <a:rPr lang="en-US" baseline="0" dirty="0" smtClean="0">
                <a:sym typeface="Wingdings" pitchFamily="2" charset="2"/>
              </a:rPr>
              <a:t>)/</a:t>
            </a:r>
            <a:r>
              <a:rPr lang="en-US" baseline="0" dirty="0" err="1" smtClean="0">
                <a:sym typeface="Wingdings" pitchFamily="2" charset="2"/>
              </a:rPr>
              <a:t>a_i</a:t>
            </a:r>
            <a:r>
              <a:rPr lang="en-US" baseline="0" dirty="0" smtClean="0">
                <a:sym typeface="Wingdings" pitchFamily="2" charset="2"/>
              </a:rPr>
              <a:t>*w.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Proof: {</a:t>
            </a:r>
            <a:r>
              <a:rPr lang="en-CA" baseline="0" dirty="0" smtClean="0"/>
              <a:t> v }</a:t>
            </a:r>
            <a:r>
              <a:rPr lang="en-CA" dirty="0" smtClean="0"/>
              <a:t> = P n { x</a:t>
            </a:r>
            <a:r>
              <a:rPr lang="en-CA" baseline="0" dirty="0" smtClean="0"/>
              <a:t> : </a:t>
            </a:r>
            <a:r>
              <a:rPr lang="en-CA" baseline="0" dirty="0" err="1" smtClean="0"/>
              <a:t>a^T</a:t>
            </a:r>
            <a:r>
              <a:rPr lang="en-CA" baseline="0" dirty="0" smtClean="0"/>
              <a:t> x = b } where every x in P satisfies </a:t>
            </a:r>
            <a:r>
              <a:rPr lang="en-CA" baseline="0" dirty="0" err="1" smtClean="0"/>
              <a:t>a^T</a:t>
            </a:r>
            <a:r>
              <a:rPr lang="en-CA" baseline="0" dirty="0" smtClean="0"/>
              <a:t> x &lt;= b.</a:t>
            </a:r>
          </a:p>
          <a:p>
            <a:r>
              <a:rPr lang="en-CA" dirty="0" smtClean="0"/>
              <a:t>So every x in P\{v}</a:t>
            </a:r>
            <a:r>
              <a:rPr lang="en-CA" baseline="0" dirty="0" smtClean="0"/>
              <a:t> satisfies </a:t>
            </a:r>
            <a:r>
              <a:rPr lang="en-CA" baseline="0" dirty="0" err="1" smtClean="0"/>
              <a:t>a^T</a:t>
            </a:r>
            <a:r>
              <a:rPr lang="en-CA" baseline="0" dirty="0" smtClean="0"/>
              <a:t> x &lt; b, and thus v is the unique optimal solution to max { </a:t>
            </a:r>
            <a:r>
              <a:rPr lang="en-CA" baseline="0" dirty="0" err="1" smtClean="0"/>
              <a:t>a^T</a:t>
            </a:r>
            <a:r>
              <a:rPr lang="en-CA" baseline="0" dirty="0" smtClean="0"/>
              <a:t> x : x in P }.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Simplex Method is in Chapter 5 of the text.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Actually, the Hirsch Conjecture was disproved for unbounded </a:t>
            </a:r>
            <a:r>
              <a:rPr lang="en-CA" dirty="0" err="1" smtClean="0"/>
              <a:t>polyhedra</a:t>
            </a:r>
            <a:r>
              <a:rPr lang="en-CA" dirty="0" smtClean="0"/>
              <a:t> by Klee &amp; </a:t>
            </a:r>
            <a:r>
              <a:rPr lang="en-CA" dirty="0" err="1" smtClean="0"/>
              <a:t>Walkup</a:t>
            </a:r>
            <a:r>
              <a:rPr lang="en-CA" dirty="0" smtClean="0"/>
              <a:t> in 1967. The conjecture</a:t>
            </a:r>
            <a:r>
              <a:rPr lang="en-CA" baseline="0" dirty="0" smtClean="0"/>
              <a:t> was still open for </a:t>
            </a:r>
            <a:r>
              <a:rPr lang="en-CA" baseline="0" dirty="0" err="1" smtClean="0"/>
              <a:t>polytopes</a:t>
            </a:r>
            <a:r>
              <a:rPr lang="en-CA" baseline="0" dirty="0" smtClean="0"/>
              <a:t>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Textbook p53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Textbook</a:t>
            </a:r>
            <a:r>
              <a:rPr lang="en-US" baseline="0" dirty="0" smtClean="0"/>
              <a:t> p55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1200" b="0" dirty="0" smtClean="0"/>
              <a:t>This is </a:t>
            </a:r>
            <a:r>
              <a:rPr lang="en-US" sz="1200" b="0" dirty="0" err="1" smtClean="0"/>
              <a:t>Thm</a:t>
            </a:r>
            <a:r>
              <a:rPr lang="en-US" sz="1200" b="0" dirty="0" smtClean="0"/>
              <a:t> 2.28 in Cunningham-Lewis.</a:t>
            </a:r>
          </a:p>
          <a:p>
            <a:pPr>
              <a:spcBef>
                <a:spcPts val="0"/>
              </a:spcBef>
              <a:buNone/>
            </a:pPr>
            <a:r>
              <a:rPr lang="en-US" sz="1200" b="0" dirty="0" smtClean="0"/>
              <a:t>Why is this lemma worth proving?</a:t>
            </a:r>
          </a:p>
          <a:p>
            <a:pPr>
              <a:spcBef>
                <a:spcPts val="0"/>
              </a:spcBef>
              <a:buNone/>
            </a:pPr>
            <a:r>
              <a:rPr lang="en-US" sz="1200" dirty="0" smtClean="0"/>
              <a:t>Corner points are important,</a:t>
            </a:r>
            <a:r>
              <a:rPr lang="en-US" sz="1200" baseline="0" dirty="0" smtClean="0"/>
              <a:t> so it’s worth characterizing them in many ways.</a:t>
            </a:r>
            <a:endParaRPr lang="en-US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fact used in the claim is sometimes</a:t>
            </a:r>
            <a:r>
              <a:rPr lang="en-US" baseline="0" dirty="0" smtClean="0"/>
              <a:t> called “The Fundamental Theorem of Linear Algebra”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 taking</a:t>
            </a:r>
            <a:r>
              <a:rPr lang="en-US" baseline="0" dirty="0" smtClean="0"/>
              <a:t> </a:t>
            </a:r>
            <a:r>
              <a:rPr lang="en-US" dirty="0" smtClean="0"/>
              <a:t>epsilon = min</a:t>
            </a:r>
            <a:r>
              <a:rPr lang="en-US" baseline="0" dirty="0" smtClean="0"/>
              <a:t> { (</a:t>
            </a:r>
            <a:r>
              <a:rPr lang="en-US" baseline="0" dirty="0" err="1" smtClean="0"/>
              <a:t>b_i</a:t>
            </a:r>
            <a:r>
              <a:rPr lang="en-US" baseline="0" dirty="0" smtClean="0"/>
              <a:t> – </a:t>
            </a:r>
            <a:r>
              <a:rPr lang="en-US" baseline="0" dirty="0" err="1" smtClean="0"/>
              <a:t>a_i^Tx</a:t>
            </a:r>
            <a:r>
              <a:rPr lang="en-US" baseline="0" dirty="0" smtClean="0"/>
              <a:t>) / </a:t>
            </a:r>
            <a:r>
              <a:rPr lang="en-US" baseline="0" dirty="0" err="1" smtClean="0"/>
              <a:t>a_i^T</a:t>
            </a:r>
            <a:r>
              <a:rPr lang="en-US" baseline="0" dirty="0" smtClean="0"/>
              <a:t> w    :  </a:t>
            </a:r>
            <a:r>
              <a:rPr lang="en-US" baseline="0" dirty="0" err="1" smtClean="0"/>
              <a:t>a_i^T</a:t>
            </a:r>
            <a:r>
              <a:rPr lang="en-US" baseline="0" dirty="0" smtClean="0"/>
              <a:t> w &gt;0 }  is enough.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Corollary 2.30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2946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57129"/>
            <a:ext cx="8229600" cy="5614587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10/14/2010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10/14/2010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10/14/2010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10/14/2010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10/14/2010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10/14/2010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12498-82DB-4842-8F38-BA008EFB5813}" type="datetimeFigureOut">
              <a:rPr lang="en-US" smtClean="0"/>
              <a:pPr/>
              <a:t>10/14/2010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hyperlink" Target="http://www.math.uwaterloo.ca/~harvey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Hirsch_conjecture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Hirsch_conjecture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polymathprojects.org/2010/09/30/polymath3-polynomial-hirsch-conjecture-now-officially-open/" TargetMode="External"/><Relationship Id="rId4" Type="http://schemas.openxmlformats.org/officeDocument/2006/relationships/hyperlink" Target="http://arxiv.org/abs/1006.2814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772400" cy="26098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C&amp;O 355</a:t>
            </a:r>
            <a:br>
              <a:rPr lang="en-US" dirty="0" smtClean="0"/>
            </a:br>
            <a:r>
              <a:rPr lang="en-US" dirty="0" smtClean="0"/>
              <a:t>Mathematical Programming</a:t>
            </a:r>
            <a:br>
              <a:rPr lang="en-US" dirty="0" smtClean="0"/>
            </a:br>
            <a:r>
              <a:rPr lang="en-US" dirty="0" smtClean="0"/>
              <a:t>Fall 2010</a:t>
            </a:r>
            <a:br>
              <a:rPr lang="en-US" dirty="0" smtClean="0"/>
            </a:br>
            <a:r>
              <a:rPr lang="en-US" dirty="0" smtClean="0"/>
              <a:t>Lecture 10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4724400"/>
            <a:ext cx="6705600" cy="9144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70C0"/>
                </a:solidFill>
                <a:hlinkClick r:id="rId4"/>
              </a:rPr>
              <a:t>N. Harvey</a:t>
            </a:r>
            <a:endParaRPr lang="en-US" sz="4000" dirty="0" smtClean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>
            <p:custDataLst>
              <p:tags r:id="rId1"/>
            </p:custDataLst>
          </p:nvPr>
        </p:nvSpPr>
        <p:spPr>
          <a:xfrm>
            <a:off x="0" y="7112000"/>
            <a:ext cx="9144000" cy="6463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dirty="0" err="1" smtClean="0"/>
              <a:t>TexPoint</a:t>
            </a:r>
            <a:r>
              <a:rPr lang="en-US" dirty="0" smtClean="0"/>
              <a:t> fonts used in EMF. </a:t>
            </a:r>
          </a:p>
          <a:p>
            <a:r>
              <a:rPr lang="en-US" dirty="0" smtClean="0"/>
              <a:t>Read the </a:t>
            </a:r>
            <a:r>
              <a:rPr lang="en-US" dirty="0" err="1" smtClean="0"/>
              <a:t>TexPoint</a:t>
            </a:r>
            <a:r>
              <a:rPr lang="en-US" dirty="0" smtClean="0"/>
              <a:t> manual before you delete this box</a:t>
            </a:r>
            <a:r>
              <a:rPr lang="en-US" smtClean="0"/>
              <a:t>.: </a:t>
            </a:r>
            <a:r>
              <a:rPr lang="en-US" smtClean="0">
                <a:latin typeface="CMR10"/>
              </a:rPr>
              <a:t>A</a:t>
            </a:r>
            <a:r>
              <a:rPr lang="en-US" smtClean="0">
                <a:latin typeface="CMMI10"/>
              </a:rPr>
              <a:t>A</a:t>
            </a:r>
            <a:r>
              <a:rPr lang="en-US" smtClean="0">
                <a:latin typeface="CMSY10ORIG"/>
              </a:rPr>
              <a:t>A</a:t>
            </a:r>
            <a:r>
              <a:rPr lang="en-US" smtClean="0">
                <a:latin typeface="CMSS8"/>
              </a:rPr>
              <a:t>A</a:t>
            </a:r>
            <a:r>
              <a:rPr lang="en-US" smtClean="0">
                <a:latin typeface="CMMI7"/>
              </a:rPr>
              <a:t>A</a:t>
            </a:r>
            <a:r>
              <a:rPr lang="en-US" smtClean="0">
                <a:latin typeface="CMEX10"/>
              </a:rPr>
              <a:t>A</a:t>
            </a:r>
            <a:r>
              <a:rPr lang="en-US" smtClean="0">
                <a:latin typeface="CMR7"/>
              </a:rPr>
              <a:t>A</a:t>
            </a:r>
            <a:r>
              <a:rPr lang="en-US" smtClean="0">
                <a:latin typeface="MSBM10"/>
              </a:rPr>
              <a:t>A</a:t>
            </a:r>
            <a:r>
              <a:rPr lang="en-US" smtClean="0">
                <a:latin typeface="CMSY7"/>
              </a:rPr>
              <a:t>A</a:t>
            </a:r>
            <a:r>
              <a:rPr lang="en-US" smtClean="0">
                <a:latin typeface="CMMI5"/>
              </a:rPr>
              <a:t>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534400" cy="46482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2400" b="1" dirty="0" smtClean="0"/>
              <a:t>Proof</a:t>
            </a:r>
            <a:r>
              <a:rPr lang="en-US" sz="2400" dirty="0" smtClean="0"/>
              <a:t> of (ii)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(iii):  x </a:t>
            </a:r>
            <a:r>
              <a:rPr lang="en-US" sz="2400" b="1" dirty="0" smtClean="0"/>
              <a:t>not</a:t>
            </a:r>
            <a:r>
              <a:rPr lang="en-US" sz="2400" dirty="0" smtClean="0"/>
              <a:t> a BFS 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 rank </a:t>
            </a:r>
            <a:r>
              <a:rPr lang="en-US" sz="2400" dirty="0" smtClean="0">
                <a:latin typeface="cmsy10"/>
              </a:rPr>
              <a:t>A</a:t>
            </a:r>
            <a:r>
              <a:rPr lang="en-US" sz="2400" baseline="-25000" dirty="0" smtClean="0">
                <a:latin typeface="Calibri"/>
              </a:rPr>
              <a:t>x</a:t>
            </a:r>
            <a:r>
              <a:rPr lang="en-US" sz="2400" dirty="0" smtClean="0"/>
              <a:t>&lt;n	 </a:t>
            </a:r>
            <a:r>
              <a:rPr lang="en-US" sz="1400" dirty="0" smtClean="0"/>
              <a:t> </a:t>
            </a:r>
            <a:r>
              <a:rPr lang="en-US" sz="2400" dirty="0" smtClean="0"/>
              <a:t>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(Recall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msy10"/>
              </a:rPr>
              <a:t>A</a:t>
            </a:r>
            <a:r>
              <a:rPr lang="en-US" sz="2000" baseline="-25000" dirty="0" smtClean="0">
                <a:solidFill>
                  <a:schemeClr val="bg1">
                    <a:lumMod val="50000"/>
                  </a:schemeClr>
                </a:solidFill>
              </a:rPr>
              <a:t>x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= { </a:t>
            </a:r>
            <a:r>
              <a:rPr lang="en-US" sz="2000" dirty="0" err="1" smtClean="0">
                <a:solidFill>
                  <a:schemeClr val="bg1">
                    <a:lumMod val="50000"/>
                  </a:schemeClr>
                </a:solidFill>
              </a:rPr>
              <a:t>a</a:t>
            </a:r>
            <a:r>
              <a:rPr lang="en-US" sz="2000" baseline="-25000" dirty="0" err="1" smtClean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: </a:t>
            </a:r>
            <a:r>
              <a:rPr lang="en-US" sz="2000" dirty="0" err="1" smtClean="0">
                <a:solidFill>
                  <a:schemeClr val="bg1">
                    <a:lumMod val="50000"/>
                  </a:schemeClr>
                </a:solidFill>
              </a:rPr>
              <a:t>a</a:t>
            </a:r>
            <a:r>
              <a:rPr lang="en-US" sz="2000" baseline="-25000" dirty="0" err="1" smtClean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2000" baseline="30000" dirty="0" err="1" smtClean="0">
                <a:solidFill>
                  <a:schemeClr val="bg1">
                    <a:lumMod val="50000"/>
                  </a:schemeClr>
                </a:solidFill>
              </a:rPr>
              <a:t>T</a:t>
            </a:r>
            <a:r>
              <a:rPr lang="en-US" sz="2000" dirty="0" err="1" smtClean="0">
                <a:solidFill>
                  <a:schemeClr val="bg1">
                    <a:lumMod val="50000"/>
                  </a:schemeClr>
                </a:solidFill>
              </a:rPr>
              <a:t>x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=b</a:t>
            </a:r>
            <a:r>
              <a:rPr lang="en-US" sz="2000" baseline="-25000" dirty="0" smtClean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})</a:t>
            </a:r>
          </a:p>
          <a:p>
            <a:pPr>
              <a:spcBef>
                <a:spcPts val="0"/>
              </a:spcBef>
              <a:buNone/>
            </a:pPr>
            <a:r>
              <a:rPr lang="en-US" sz="2400" b="1" dirty="0" smtClean="0"/>
              <a:t>Claim: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9</a:t>
            </a:r>
            <a:r>
              <a:rPr lang="en-US" sz="2400" dirty="0" smtClean="0"/>
              <a:t>w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>
                <a:latin typeface="msbm10"/>
              </a:rPr>
              <a:t>R</a:t>
            </a:r>
            <a:r>
              <a:rPr lang="en-US" sz="2400" baseline="30000" dirty="0" smtClean="0">
                <a:latin typeface="Calibri"/>
              </a:rPr>
              <a:t>n</a:t>
            </a:r>
            <a:r>
              <a:rPr lang="en-US" sz="2400" dirty="0" smtClean="0"/>
              <a:t>, w</a:t>
            </a:r>
            <a:r>
              <a:rPr lang="en-US" sz="2400" dirty="0" smtClean="0">
                <a:latin typeface="Symbol"/>
                <a:sym typeface="Symbol"/>
              </a:rPr>
              <a:t></a:t>
            </a:r>
            <a:r>
              <a:rPr lang="en-US" sz="2400" dirty="0" smtClean="0"/>
              <a:t>0, </a:t>
            </a:r>
            <a:r>
              <a:rPr lang="en-US" sz="2400" dirty="0" err="1" smtClean="0"/>
              <a:t>s.t</a:t>
            </a:r>
            <a:r>
              <a:rPr lang="en-US" sz="2400" dirty="0" smtClean="0"/>
              <a:t>. </a:t>
            </a:r>
            <a:r>
              <a:rPr lang="en-US" sz="2400" dirty="0" err="1" smtClean="0">
                <a:latin typeface="Calibri"/>
              </a:rPr>
              <a:t>a</a:t>
            </a:r>
            <a:r>
              <a:rPr lang="en-US" sz="2400" baseline="-25000" dirty="0" err="1" smtClean="0">
                <a:latin typeface="Calibri"/>
              </a:rPr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w</a:t>
            </a:r>
            <a:r>
              <a:rPr lang="en-US" sz="2400" dirty="0" smtClean="0"/>
              <a:t>=0 </a:t>
            </a:r>
            <a:r>
              <a:rPr lang="en-US" sz="1600" dirty="0" smtClean="0"/>
              <a:t>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>
                <a:latin typeface="Calibri"/>
              </a:rPr>
              <a:t>a</a:t>
            </a:r>
            <a:r>
              <a:rPr lang="en-US" sz="2400" baseline="-25000" dirty="0" smtClean="0">
                <a:latin typeface="Calibri"/>
              </a:rPr>
              <a:t>i</a:t>
            </a:r>
            <a:r>
              <a:rPr lang="en-US" sz="2400" dirty="0" smtClean="0">
                <a:latin typeface="cmsy10"/>
              </a:rPr>
              <a:t>2A</a:t>
            </a:r>
            <a:r>
              <a:rPr lang="en-US" sz="2400" baseline="-25000" dirty="0" smtClean="0">
                <a:latin typeface="Calibri"/>
              </a:rPr>
              <a:t>x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	 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(w orthogonal to all of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msy10"/>
              </a:rPr>
              <a:t>A</a:t>
            </a:r>
            <a:r>
              <a:rPr lang="en-US" sz="2000" baseline="-25000" dirty="0" smtClean="0">
                <a:solidFill>
                  <a:schemeClr val="bg1">
                    <a:lumMod val="50000"/>
                  </a:schemeClr>
                </a:solidFill>
              </a:rPr>
              <a:t>x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>
              <a:spcBef>
                <a:spcPts val="0"/>
              </a:spcBef>
              <a:buNone/>
            </a:pPr>
            <a:r>
              <a:rPr lang="en-US" sz="2400" b="1" dirty="0" smtClean="0"/>
              <a:t>Proof:</a:t>
            </a:r>
            <a:r>
              <a:rPr lang="en-US" sz="2400" dirty="0" smtClean="0"/>
              <a:t> Let M be matrix whose rows are the </a:t>
            </a:r>
            <a:r>
              <a:rPr lang="en-US" sz="2400" dirty="0" err="1" smtClean="0">
                <a:latin typeface="Calibri"/>
              </a:rPr>
              <a:t>a</a:t>
            </a:r>
            <a:r>
              <a:rPr lang="en-US" sz="2400" baseline="-25000" dirty="0" err="1" smtClean="0">
                <a:latin typeface="Calibri"/>
              </a:rPr>
              <a:t>i</a:t>
            </a:r>
            <a:r>
              <a:rPr lang="en-US" sz="2400" dirty="0" err="1" smtClean="0">
                <a:latin typeface="Calibri"/>
              </a:rPr>
              <a:t>’s</a:t>
            </a:r>
            <a:r>
              <a:rPr lang="en-US" sz="2400" dirty="0" smtClean="0"/>
              <a:t> in </a:t>
            </a:r>
            <a:r>
              <a:rPr lang="en-US" sz="2400" dirty="0" smtClean="0">
                <a:latin typeface="cmsy10"/>
              </a:rPr>
              <a:t>A</a:t>
            </a:r>
            <a:r>
              <a:rPr lang="en-US" sz="2400" baseline="-25000" dirty="0" smtClean="0">
                <a:latin typeface="Calibri"/>
              </a:rPr>
              <a:t>x</a:t>
            </a:r>
            <a:r>
              <a:rPr lang="en-US" sz="2400" dirty="0" smtClean="0"/>
              <a:t>.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dim row-space(M) + dim null-space(M) = n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But dim row-space(M)&lt;n  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9</a:t>
            </a:r>
            <a:r>
              <a:rPr lang="en-US" sz="2400" dirty="0" smtClean="0"/>
              <a:t>w</a:t>
            </a:r>
            <a:r>
              <a:rPr lang="en-US" sz="2400" dirty="0" smtClean="0">
                <a:latin typeface="Symbol"/>
                <a:sym typeface="Symbol"/>
              </a:rPr>
              <a:t></a:t>
            </a:r>
            <a:r>
              <a:rPr lang="en-US" sz="2400" dirty="0" smtClean="0"/>
              <a:t>0 in the null space.  </a:t>
            </a:r>
            <a:r>
              <a:rPr lang="en-US" sz="2400" dirty="0" smtClean="0">
                <a:latin typeface="msam10"/>
              </a:rPr>
              <a:t>¤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199" y="152400"/>
            <a:ext cx="8451273" cy="16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/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Lemma</a:t>
            </a:r>
            <a:r>
              <a:rPr lang="en-US" sz="2400" dirty="0" smtClean="0"/>
              <a:t>: Let P={ x :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b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 }</a:t>
            </a:r>
            <a:r>
              <a:rPr lang="en-US" sz="2400" dirty="0" smtClean="0">
                <a:latin typeface="cmsy10"/>
              </a:rPr>
              <a:t>½</a:t>
            </a:r>
            <a:r>
              <a:rPr lang="en-US" sz="2400" dirty="0" smtClean="0">
                <a:latin typeface="msbm10"/>
              </a:rPr>
              <a:t>R</a:t>
            </a:r>
            <a:r>
              <a:rPr lang="en-US" sz="2400" baseline="30000" dirty="0" smtClean="0"/>
              <a:t>n</a:t>
            </a:r>
            <a:r>
              <a:rPr lang="en-US" sz="2400" dirty="0" smtClean="0"/>
              <a:t>. The following are equivalent.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1" indent="-342900">
              <a:buFont typeface="+mj-lt"/>
              <a:buAutoNum type="romanLcPeriod"/>
              <a:defRPr/>
            </a:pPr>
            <a:r>
              <a:rPr lang="en-US" sz="2400" dirty="0" smtClean="0"/>
              <a:t>x is a vertex                                                    </a:t>
            </a:r>
            <a:r>
              <a:rPr lang="en-US" sz="1400" dirty="0" smtClean="0"/>
              <a:t> </a:t>
            </a:r>
            <a:r>
              <a:rPr lang="en-US" sz="2400" dirty="0" smtClean="0"/>
              <a:t>          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</a:rPr>
              <a:t>(unique </a:t>
            </a:r>
            <a:r>
              <a:rPr lang="en-US" sz="2200" dirty="0" err="1" smtClean="0">
                <a:solidFill>
                  <a:schemeClr val="bg1">
                    <a:lumMod val="50000"/>
                  </a:schemeClr>
                </a:solidFill>
              </a:rPr>
              <a:t>maximizer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342900" lvl="1" indent="-342900">
              <a:buFont typeface="+mj-lt"/>
              <a:buAutoNum type="romanLcPeriod"/>
              <a:defRPr/>
            </a:pPr>
            <a:r>
              <a:rPr lang="en-US" sz="2400" dirty="0" smtClean="0"/>
              <a:t>x is an extreme point          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</a:rPr>
              <a:t>(not convex combination of other points)</a:t>
            </a:r>
          </a:p>
          <a:p>
            <a:pPr marL="342900" lvl="1" indent="-342900">
              <a:buFont typeface="+mj-lt"/>
              <a:buAutoNum type="romanLcPeriod"/>
              <a:defRPr/>
            </a:pPr>
            <a:r>
              <a:rPr lang="en-US" sz="2400" dirty="0" smtClean="0"/>
              <a:t>x is a basic feasible solution (BFS)</a:t>
            </a:r>
            <a:r>
              <a:rPr lang="en-US" sz="1600" dirty="0" smtClean="0"/>
              <a:t>         </a:t>
            </a:r>
            <a:r>
              <a:rPr lang="en-US" sz="1400" dirty="0" smtClean="0"/>
              <a:t> 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</a:rPr>
              <a:t>(tight constraints have rank n)</a:t>
            </a:r>
            <a:endParaRPr 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534400" cy="51054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2400" b="1" dirty="0" smtClean="0"/>
              <a:t>Proof</a:t>
            </a:r>
            <a:r>
              <a:rPr lang="en-US" sz="2400" dirty="0" smtClean="0"/>
              <a:t> of (ii)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(iii):  x </a:t>
            </a:r>
            <a:r>
              <a:rPr lang="en-US" sz="2400" b="1" dirty="0" smtClean="0"/>
              <a:t>not</a:t>
            </a:r>
            <a:r>
              <a:rPr lang="en-US" sz="2400" dirty="0" smtClean="0"/>
              <a:t> a BFS 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 rank </a:t>
            </a:r>
            <a:r>
              <a:rPr lang="en-US" sz="2400" dirty="0" smtClean="0">
                <a:latin typeface="cmsy10"/>
              </a:rPr>
              <a:t>A</a:t>
            </a:r>
            <a:r>
              <a:rPr lang="en-US" sz="2400" baseline="-25000" dirty="0" smtClean="0"/>
              <a:t>x</a:t>
            </a:r>
            <a:r>
              <a:rPr lang="en-US" sz="2400" dirty="0" smtClean="0"/>
              <a:t>&lt;n	 </a:t>
            </a:r>
            <a:r>
              <a:rPr lang="en-US" sz="1400" dirty="0" smtClean="0"/>
              <a:t> </a:t>
            </a:r>
            <a:r>
              <a:rPr lang="en-US" sz="2400" dirty="0" smtClean="0"/>
              <a:t>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(Recall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msy10"/>
              </a:rPr>
              <a:t>A</a:t>
            </a:r>
            <a:r>
              <a:rPr lang="en-US" sz="2000" baseline="-25000" dirty="0" smtClean="0">
                <a:solidFill>
                  <a:schemeClr val="bg1">
                    <a:lumMod val="50000"/>
                  </a:schemeClr>
                </a:solidFill>
              </a:rPr>
              <a:t>x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= { </a:t>
            </a:r>
            <a:r>
              <a:rPr lang="en-US" sz="2000" dirty="0" err="1" smtClean="0">
                <a:solidFill>
                  <a:schemeClr val="bg1">
                    <a:lumMod val="50000"/>
                  </a:schemeClr>
                </a:solidFill>
              </a:rPr>
              <a:t>a</a:t>
            </a:r>
            <a:r>
              <a:rPr lang="en-US" sz="2000" baseline="-25000" dirty="0" err="1" smtClean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: </a:t>
            </a:r>
            <a:r>
              <a:rPr lang="en-US" sz="2000" dirty="0" err="1" smtClean="0">
                <a:solidFill>
                  <a:schemeClr val="bg1">
                    <a:lumMod val="50000"/>
                  </a:schemeClr>
                </a:solidFill>
              </a:rPr>
              <a:t>a</a:t>
            </a:r>
            <a:r>
              <a:rPr lang="en-US" sz="2000" baseline="-25000" dirty="0" err="1" smtClean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2000" baseline="30000" dirty="0" err="1" smtClean="0">
                <a:solidFill>
                  <a:schemeClr val="bg1">
                    <a:lumMod val="50000"/>
                  </a:schemeClr>
                </a:solidFill>
              </a:rPr>
              <a:t>T</a:t>
            </a:r>
            <a:r>
              <a:rPr lang="en-US" sz="2000" dirty="0" err="1" smtClean="0">
                <a:solidFill>
                  <a:schemeClr val="bg1">
                    <a:lumMod val="50000"/>
                  </a:schemeClr>
                </a:solidFill>
              </a:rPr>
              <a:t>x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=b</a:t>
            </a:r>
            <a:r>
              <a:rPr lang="en-US" sz="2000" baseline="-25000" dirty="0" smtClean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})</a:t>
            </a:r>
          </a:p>
          <a:p>
            <a:pPr>
              <a:spcBef>
                <a:spcPts val="0"/>
              </a:spcBef>
              <a:buNone/>
            </a:pPr>
            <a:r>
              <a:rPr lang="en-US" sz="2400" b="1" dirty="0" smtClean="0"/>
              <a:t>Claim: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9</a:t>
            </a:r>
            <a:r>
              <a:rPr lang="en-US" sz="2400" dirty="0" smtClean="0"/>
              <a:t>w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>
                <a:latin typeface="msbm10"/>
              </a:rPr>
              <a:t>R</a:t>
            </a:r>
            <a:r>
              <a:rPr lang="en-US" sz="2400" baseline="30000" dirty="0" smtClean="0"/>
              <a:t>n</a:t>
            </a:r>
            <a:r>
              <a:rPr lang="en-US" sz="2400" dirty="0" smtClean="0"/>
              <a:t>, w</a:t>
            </a:r>
            <a:r>
              <a:rPr lang="en-US" sz="2400" dirty="0" smtClean="0">
                <a:latin typeface="Symbol"/>
                <a:sym typeface="Symbol"/>
              </a:rPr>
              <a:t></a:t>
            </a:r>
            <a:r>
              <a:rPr lang="en-US" sz="2400" dirty="0" smtClean="0"/>
              <a:t>0, </a:t>
            </a:r>
            <a:r>
              <a:rPr lang="en-US" sz="2400" dirty="0" err="1" smtClean="0"/>
              <a:t>s.t</a:t>
            </a:r>
            <a:r>
              <a:rPr lang="en-US" sz="2400" dirty="0" smtClean="0"/>
              <a:t>.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w</a:t>
            </a:r>
            <a:r>
              <a:rPr lang="en-US" sz="2400" dirty="0" smtClean="0"/>
              <a:t>=0 </a:t>
            </a:r>
            <a:r>
              <a:rPr lang="en-US" sz="1600" dirty="0" smtClean="0"/>
              <a:t>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a</a:t>
            </a:r>
            <a:r>
              <a:rPr lang="en-US" sz="2400" baseline="-25000" dirty="0" smtClean="0"/>
              <a:t>i</a:t>
            </a:r>
            <a:r>
              <a:rPr lang="en-US" sz="2400" dirty="0" smtClean="0">
                <a:latin typeface="cmsy10"/>
              </a:rPr>
              <a:t>2A</a:t>
            </a:r>
            <a:r>
              <a:rPr lang="en-US" sz="2400" baseline="-25000" dirty="0" smtClean="0"/>
              <a:t>x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	 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(w orthogonal to all of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msy10"/>
              </a:rPr>
              <a:t>A</a:t>
            </a:r>
            <a:r>
              <a:rPr lang="en-US" sz="2000" baseline="-25000" dirty="0" smtClean="0">
                <a:solidFill>
                  <a:schemeClr val="bg1">
                    <a:lumMod val="50000"/>
                  </a:schemeClr>
                </a:solidFill>
              </a:rPr>
              <a:t>x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Let y=x+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w and z=x-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w, where 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&gt;0.</a:t>
            </a:r>
          </a:p>
          <a:p>
            <a:pPr>
              <a:spcBef>
                <a:spcPts val="0"/>
              </a:spcBef>
              <a:buNone/>
            </a:pPr>
            <a:r>
              <a:rPr lang="en-US" sz="2400" b="1" dirty="0" smtClean="0"/>
              <a:t>Claim:</a:t>
            </a:r>
            <a:r>
              <a:rPr lang="en-US" sz="2400" dirty="0" smtClean="0"/>
              <a:t> If 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 very small then y,z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P.</a:t>
            </a:r>
          </a:p>
          <a:p>
            <a:pPr>
              <a:spcBef>
                <a:spcPts val="0"/>
              </a:spcBef>
              <a:buNone/>
            </a:pPr>
            <a:r>
              <a:rPr lang="en-US" sz="2400" b="1" dirty="0" smtClean="0"/>
              <a:t>Proof:</a:t>
            </a:r>
            <a:r>
              <a:rPr lang="en-US" sz="2400" dirty="0" smtClean="0"/>
              <a:t> First consider tight constraints at x.	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(i.e., those in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msy10"/>
              </a:rPr>
              <a:t>I</a:t>
            </a:r>
            <a:r>
              <a:rPr lang="en-US" sz="2000" baseline="-25000" dirty="0" smtClean="0">
                <a:solidFill>
                  <a:schemeClr val="bg1">
                    <a:lumMod val="50000"/>
                  </a:schemeClr>
                </a:solidFill>
              </a:rPr>
              <a:t>x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			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y</a:t>
            </a:r>
            <a:r>
              <a:rPr lang="en-US" sz="2400" dirty="0" smtClean="0"/>
              <a:t> =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+ 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a</a:t>
            </a:r>
            <a:r>
              <a:rPr lang="en-US" sz="2400" baseline="-25000" dirty="0" smtClean="0"/>
              <a:t>i</a:t>
            </a:r>
            <a:r>
              <a:rPr lang="en-US" sz="2400" baseline="30000" dirty="0" smtClean="0"/>
              <a:t>T</a:t>
            </a:r>
            <a:r>
              <a:rPr lang="en-US" sz="2400" dirty="0" smtClean="0"/>
              <a:t>w = </a:t>
            </a:r>
            <a:r>
              <a:rPr lang="en-US" sz="2400" dirty="0" smtClean="0">
                <a:latin typeface="Calibri"/>
              </a:rPr>
              <a:t>b</a:t>
            </a:r>
            <a:r>
              <a:rPr lang="en-US" sz="2400" baseline="-25000" dirty="0" smtClean="0">
                <a:latin typeface="Calibri"/>
              </a:rPr>
              <a:t>i</a:t>
            </a:r>
            <a:r>
              <a:rPr lang="en-US" sz="2400" dirty="0" smtClean="0"/>
              <a:t> + 0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So y satisfies this constraint. Similarly for z.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Next consider the loose constraints at x.	</a:t>
            </a:r>
            <a:r>
              <a:rPr lang="en-US" sz="2000" dirty="0" smtClean="0">
                <a:solidFill>
                  <a:prstClr val="white">
                    <a:lumMod val="50000"/>
                  </a:prstClr>
                </a:solidFill>
              </a:rPr>
              <a:t>(i.e., those not in </a:t>
            </a:r>
            <a:r>
              <a:rPr lang="en-US" sz="2000" dirty="0" smtClean="0">
                <a:solidFill>
                  <a:prstClr val="white">
                    <a:lumMod val="50000"/>
                  </a:prstClr>
                </a:solidFill>
                <a:latin typeface="cmsy10"/>
              </a:rPr>
              <a:t>I</a:t>
            </a:r>
            <a:r>
              <a:rPr lang="en-US" sz="2000" baseline="-25000" dirty="0" smtClean="0">
                <a:solidFill>
                  <a:prstClr val="white">
                    <a:lumMod val="50000"/>
                  </a:prstClr>
                </a:solidFill>
              </a:rPr>
              <a:t>x</a:t>
            </a:r>
            <a:r>
              <a:rPr lang="en-US" sz="2000" dirty="0" smtClean="0">
                <a:solidFill>
                  <a:prstClr val="white">
                    <a:lumMod val="50000"/>
                  </a:prstClr>
                </a:solidFill>
              </a:rPr>
              <a:t>)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			b</a:t>
            </a:r>
            <a:r>
              <a:rPr lang="en-US" sz="2400" baseline="-25000" dirty="0" smtClean="0"/>
              <a:t>i </a:t>
            </a:r>
            <a:r>
              <a:rPr lang="en-US" sz="2400" dirty="0" smtClean="0"/>
              <a:t>-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y</a:t>
            </a:r>
            <a:r>
              <a:rPr lang="en-US" sz="2400" dirty="0" smtClean="0"/>
              <a:t> = b</a:t>
            </a:r>
            <a:r>
              <a:rPr lang="en-US" sz="2400" baseline="-25000" dirty="0" smtClean="0"/>
              <a:t>i </a:t>
            </a:r>
            <a:r>
              <a:rPr lang="en-US" sz="2400" dirty="0" smtClean="0"/>
              <a:t>-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- 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a</a:t>
            </a:r>
            <a:r>
              <a:rPr lang="en-US" sz="2400" baseline="-25000" dirty="0" smtClean="0"/>
              <a:t>i</a:t>
            </a:r>
            <a:r>
              <a:rPr lang="en-US" sz="2400" baseline="30000" dirty="0" smtClean="0"/>
              <a:t>T</a:t>
            </a:r>
            <a:r>
              <a:rPr lang="en-US" sz="2400" dirty="0" smtClean="0"/>
              <a:t>w</a:t>
            </a:r>
          </a:p>
          <a:p>
            <a:pPr>
              <a:spcBef>
                <a:spcPts val="0"/>
              </a:spcBef>
              <a:buNone/>
            </a:pPr>
            <a:endParaRPr lang="en-US" sz="2800" dirty="0" smtClean="0"/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So y satisfies these constraints. Similarly for z.   </a:t>
            </a:r>
            <a:r>
              <a:rPr lang="en-US" sz="2400" dirty="0" smtClean="0">
                <a:latin typeface="msam10"/>
              </a:rPr>
              <a:t>¤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Then x=</a:t>
            </a:r>
            <a:r>
              <a:rPr lang="en-US" sz="2400" dirty="0" smtClean="0">
                <a:latin typeface="cmmi10"/>
              </a:rPr>
              <a:t>®</a:t>
            </a:r>
            <a:r>
              <a:rPr lang="en-US" sz="2400" dirty="0" smtClean="0"/>
              <a:t>y+(1-</a:t>
            </a:r>
            <a:r>
              <a:rPr lang="en-US" sz="2400" dirty="0" smtClean="0">
                <a:latin typeface="cmmi10"/>
              </a:rPr>
              <a:t>®</a:t>
            </a:r>
            <a:r>
              <a:rPr lang="en-US" sz="2400" dirty="0" smtClean="0"/>
              <a:t>)z, where y,z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P, </a:t>
            </a:r>
            <a:r>
              <a:rPr lang="en-US" sz="2400" dirty="0" err="1" smtClean="0"/>
              <a:t>y,z</a:t>
            </a:r>
            <a:r>
              <a:rPr lang="en-US" sz="2400" dirty="0" err="1" smtClean="0">
                <a:latin typeface="Symbol"/>
                <a:sym typeface="Symbol"/>
              </a:rPr>
              <a:t></a:t>
            </a:r>
            <a:r>
              <a:rPr lang="en-US" sz="2400" dirty="0" err="1" smtClean="0"/>
              <a:t>x</a:t>
            </a:r>
            <a:r>
              <a:rPr lang="en-US" sz="2400" dirty="0" smtClean="0"/>
              <a:t>, and </a:t>
            </a:r>
            <a:r>
              <a:rPr lang="en-US" sz="2400" dirty="0" smtClean="0">
                <a:latin typeface="cmmi10"/>
              </a:rPr>
              <a:t>®</a:t>
            </a:r>
            <a:r>
              <a:rPr lang="en-US" sz="2400" dirty="0" smtClean="0"/>
              <a:t>=1/2.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So x is </a:t>
            </a:r>
            <a:r>
              <a:rPr lang="en-US" sz="2400" b="1" dirty="0" smtClean="0"/>
              <a:t>not</a:t>
            </a:r>
            <a:r>
              <a:rPr lang="en-US" sz="2400" dirty="0" smtClean="0"/>
              <a:t> an extreme point.  </a:t>
            </a:r>
            <a:r>
              <a:rPr lang="en-US" sz="2400" dirty="0" smtClean="0">
                <a:latin typeface="msam10"/>
              </a:rPr>
              <a:t>¥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197185" y="4717460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 0</a:t>
            </a:r>
            <a:endParaRPr lang="en-US" dirty="0"/>
          </a:p>
        </p:txBody>
      </p:sp>
      <p:grpSp>
        <p:nvGrpSpPr>
          <p:cNvPr id="2" name="Group 8"/>
          <p:cNvGrpSpPr/>
          <p:nvPr/>
        </p:nvGrpSpPr>
        <p:grpSpPr>
          <a:xfrm>
            <a:off x="3429000" y="5039167"/>
            <a:ext cx="933845" cy="521732"/>
            <a:chOff x="3429000" y="5791200"/>
            <a:chExt cx="933845" cy="521732"/>
          </a:xfrm>
        </p:grpSpPr>
        <p:sp>
          <p:nvSpPr>
            <p:cNvPr id="5" name="Right Brace 4"/>
            <p:cNvSpPr/>
            <p:nvPr/>
          </p:nvSpPr>
          <p:spPr>
            <a:xfrm rot="5400000">
              <a:off x="3810000" y="5486400"/>
              <a:ext cx="228600" cy="838200"/>
            </a:xfrm>
            <a:prstGeom prst="rightBrac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429000" y="5943600"/>
              <a:ext cx="9338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Positive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4454235" y="5039167"/>
            <a:ext cx="1954318" cy="521732"/>
            <a:chOff x="4495800" y="5791200"/>
            <a:chExt cx="1954318" cy="521732"/>
          </a:xfrm>
        </p:grpSpPr>
        <p:sp>
          <p:nvSpPr>
            <p:cNvPr id="7" name="Right Brace 6"/>
            <p:cNvSpPr/>
            <p:nvPr/>
          </p:nvSpPr>
          <p:spPr>
            <a:xfrm rot="5400000">
              <a:off x="4762500" y="5600700"/>
              <a:ext cx="228600" cy="609600"/>
            </a:xfrm>
            <a:prstGeom prst="rightBrac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495800" y="5943600"/>
              <a:ext cx="19543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As small as we like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13" name="Content Placeholder 2"/>
          <p:cNvSpPr txBox="1">
            <a:spLocks/>
          </p:cNvSpPr>
          <p:nvPr/>
        </p:nvSpPr>
        <p:spPr>
          <a:xfrm>
            <a:off x="457199" y="152400"/>
            <a:ext cx="8451273" cy="16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/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Lemma</a:t>
            </a:r>
            <a:r>
              <a:rPr lang="en-US" sz="2400" dirty="0" smtClean="0"/>
              <a:t>: Let P={ x :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b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 }</a:t>
            </a:r>
            <a:r>
              <a:rPr lang="en-US" sz="2400" dirty="0" smtClean="0">
                <a:latin typeface="cmsy10"/>
              </a:rPr>
              <a:t>½</a:t>
            </a:r>
            <a:r>
              <a:rPr lang="en-US" sz="2400" dirty="0" smtClean="0">
                <a:latin typeface="msbm10"/>
              </a:rPr>
              <a:t>R</a:t>
            </a:r>
            <a:r>
              <a:rPr lang="en-US" sz="2400" baseline="30000" dirty="0" smtClean="0"/>
              <a:t>n</a:t>
            </a:r>
            <a:r>
              <a:rPr lang="en-US" sz="2400" dirty="0" smtClean="0"/>
              <a:t>. The following are equivalent.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1" indent="-342900">
              <a:buFont typeface="+mj-lt"/>
              <a:buAutoNum type="romanLcPeriod"/>
              <a:defRPr/>
            </a:pPr>
            <a:r>
              <a:rPr lang="en-US" sz="2400" dirty="0" smtClean="0"/>
              <a:t>x is a vertex                                                    </a:t>
            </a:r>
            <a:r>
              <a:rPr lang="en-US" sz="1400" dirty="0" smtClean="0"/>
              <a:t> </a:t>
            </a:r>
            <a:r>
              <a:rPr lang="en-US" sz="2400" dirty="0" smtClean="0"/>
              <a:t>          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</a:rPr>
              <a:t>(unique </a:t>
            </a:r>
            <a:r>
              <a:rPr lang="en-US" sz="2200" dirty="0" err="1" smtClean="0">
                <a:solidFill>
                  <a:schemeClr val="bg1">
                    <a:lumMod val="50000"/>
                  </a:schemeClr>
                </a:solidFill>
              </a:rPr>
              <a:t>maximizer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342900" lvl="1" indent="-342900">
              <a:buFont typeface="+mj-lt"/>
              <a:buAutoNum type="romanLcPeriod"/>
              <a:defRPr/>
            </a:pPr>
            <a:r>
              <a:rPr lang="en-US" sz="2400" dirty="0" smtClean="0"/>
              <a:t>x is an extreme point          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</a:rPr>
              <a:t>(not convex combination of other points)</a:t>
            </a:r>
          </a:p>
          <a:p>
            <a:pPr marL="342900" lvl="1" indent="-342900">
              <a:buFont typeface="+mj-lt"/>
              <a:buAutoNum type="romanLcPeriod"/>
              <a:defRPr/>
            </a:pPr>
            <a:r>
              <a:rPr lang="en-US" sz="2400" dirty="0" smtClean="0"/>
              <a:t>x is a basic feasible solution (BFS)</a:t>
            </a:r>
            <a:r>
              <a:rPr lang="en-US" sz="1600" dirty="0" smtClean="0"/>
              <a:t>         </a:t>
            </a:r>
            <a:r>
              <a:rPr lang="en-US" sz="1400" dirty="0" smtClean="0"/>
              <a:t> 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</a:rPr>
              <a:t>(tight constraints have rank n)</a:t>
            </a:r>
            <a:endParaRPr 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686800" cy="51054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2400" b="1" dirty="0" smtClean="0"/>
              <a:t>Proof</a:t>
            </a:r>
            <a:r>
              <a:rPr lang="en-US" sz="2400" dirty="0" smtClean="0"/>
              <a:t> of (iii)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(</a:t>
            </a:r>
            <a:r>
              <a:rPr lang="en-US" sz="2400" dirty="0" err="1" smtClean="0"/>
              <a:t>i</a:t>
            </a:r>
            <a:r>
              <a:rPr lang="en-US" sz="2400" dirty="0" smtClean="0"/>
              <a:t>): Let x be a BFS 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 rank </a:t>
            </a:r>
            <a:r>
              <a:rPr lang="en-US" sz="2400" dirty="0" smtClean="0">
                <a:latin typeface="cmsy10"/>
              </a:rPr>
              <a:t>A</a:t>
            </a:r>
            <a:r>
              <a:rPr lang="en-US" sz="2400" baseline="-25000" dirty="0" smtClean="0"/>
              <a:t>x</a:t>
            </a:r>
            <a:r>
              <a:rPr lang="en-US" sz="2400" dirty="0" smtClean="0"/>
              <a:t>=n    </a:t>
            </a:r>
            <a:r>
              <a:rPr lang="en-US" sz="1900" dirty="0" smtClean="0">
                <a:solidFill>
                  <a:schemeClr val="bg1">
                    <a:lumMod val="50000"/>
                  </a:schemeClr>
                </a:solidFill>
              </a:rPr>
              <a:t>(Recall </a:t>
            </a:r>
            <a:r>
              <a:rPr lang="en-US" sz="1900" dirty="0" smtClean="0">
                <a:solidFill>
                  <a:schemeClr val="bg1">
                    <a:lumMod val="50000"/>
                  </a:schemeClr>
                </a:solidFill>
                <a:latin typeface="cmsy10"/>
              </a:rPr>
              <a:t>A</a:t>
            </a:r>
            <a:r>
              <a:rPr lang="en-US" sz="1900" baseline="-25000" dirty="0" smtClean="0">
                <a:solidFill>
                  <a:schemeClr val="bg1">
                    <a:lumMod val="50000"/>
                  </a:schemeClr>
                </a:solidFill>
              </a:rPr>
              <a:t>x</a:t>
            </a:r>
            <a:r>
              <a:rPr lang="en-US" sz="1900" dirty="0" smtClean="0">
                <a:solidFill>
                  <a:schemeClr val="bg1">
                    <a:lumMod val="50000"/>
                  </a:schemeClr>
                </a:solidFill>
              </a:rPr>
              <a:t> = { </a:t>
            </a:r>
            <a:r>
              <a:rPr lang="en-US" sz="1900" dirty="0" err="1" smtClean="0">
                <a:solidFill>
                  <a:schemeClr val="bg1">
                    <a:lumMod val="50000"/>
                  </a:schemeClr>
                </a:solidFill>
              </a:rPr>
              <a:t>a</a:t>
            </a:r>
            <a:r>
              <a:rPr lang="en-US" sz="1900" baseline="-25000" dirty="0" err="1" smtClean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1900" dirty="0" smtClean="0">
                <a:solidFill>
                  <a:schemeClr val="bg1">
                    <a:lumMod val="50000"/>
                  </a:schemeClr>
                </a:solidFill>
              </a:rPr>
              <a:t> : </a:t>
            </a:r>
            <a:r>
              <a:rPr lang="en-US" sz="1900" dirty="0" err="1" smtClean="0">
                <a:solidFill>
                  <a:schemeClr val="bg1">
                    <a:lumMod val="50000"/>
                  </a:schemeClr>
                </a:solidFill>
              </a:rPr>
              <a:t>a</a:t>
            </a:r>
            <a:r>
              <a:rPr lang="en-US" sz="1900" baseline="-25000" dirty="0" err="1" smtClean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1900" baseline="30000" dirty="0" err="1" smtClean="0">
                <a:solidFill>
                  <a:schemeClr val="bg1">
                    <a:lumMod val="50000"/>
                  </a:schemeClr>
                </a:solidFill>
              </a:rPr>
              <a:t>T</a:t>
            </a:r>
            <a:r>
              <a:rPr lang="en-US" sz="1900" dirty="0" err="1" smtClean="0">
                <a:solidFill>
                  <a:schemeClr val="bg1">
                    <a:lumMod val="50000"/>
                  </a:schemeClr>
                </a:solidFill>
              </a:rPr>
              <a:t>x</a:t>
            </a:r>
            <a:r>
              <a:rPr lang="en-US" sz="1900" dirty="0" smtClean="0">
                <a:solidFill>
                  <a:schemeClr val="bg1">
                    <a:lumMod val="50000"/>
                  </a:schemeClr>
                </a:solidFill>
              </a:rPr>
              <a:t>=b</a:t>
            </a:r>
            <a:r>
              <a:rPr lang="en-US" sz="1900" baseline="-25000" dirty="0" smtClean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1900" dirty="0" smtClean="0">
                <a:solidFill>
                  <a:schemeClr val="bg1">
                    <a:lumMod val="50000"/>
                  </a:schemeClr>
                </a:solidFill>
              </a:rPr>
              <a:t> })</a:t>
            </a:r>
          </a:p>
          <a:p>
            <a:pPr>
              <a:spcBef>
                <a:spcPts val="300"/>
              </a:spcBef>
              <a:buNone/>
            </a:pPr>
            <a:r>
              <a:rPr lang="en-US" sz="2400" dirty="0" smtClean="0"/>
              <a:t>Let c = </a:t>
            </a:r>
            <a:r>
              <a:rPr lang="en-US" sz="2400" dirty="0" smtClean="0">
                <a:latin typeface="cmmi10"/>
              </a:rPr>
              <a:t>§</a:t>
            </a:r>
            <a:r>
              <a:rPr lang="en-US" sz="2400" baseline="-10000" dirty="0" smtClean="0"/>
              <a:t>i</a:t>
            </a:r>
            <a:r>
              <a:rPr lang="en-US" sz="2400" baseline="-10000" dirty="0" smtClean="0">
                <a:latin typeface="cmsy10"/>
              </a:rPr>
              <a:t>2I</a:t>
            </a:r>
            <a:r>
              <a:rPr lang="en-US" sz="2400" baseline="-20000" dirty="0" smtClean="0"/>
              <a:t>x</a:t>
            </a:r>
            <a:r>
              <a:rPr lang="en-US" sz="2400" baseline="-50000" dirty="0" smtClean="0"/>
              <a:t>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.</a:t>
            </a:r>
          </a:p>
          <a:p>
            <a:pPr>
              <a:spcBef>
                <a:spcPts val="800"/>
              </a:spcBef>
              <a:buNone/>
            </a:pPr>
            <a:r>
              <a:rPr lang="en-US" sz="2400" b="1" dirty="0" smtClean="0"/>
              <a:t>Claim:</a:t>
            </a:r>
            <a:r>
              <a:rPr lang="en-US" sz="2400" dirty="0" smtClean="0"/>
              <a:t> </a:t>
            </a:r>
            <a:r>
              <a:rPr lang="en-US" sz="2400" dirty="0" err="1" smtClean="0"/>
              <a:t>c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= </a:t>
            </a:r>
            <a:r>
              <a:rPr lang="en-US" sz="2400" dirty="0" smtClean="0">
                <a:latin typeface="cmmi10"/>
              </a:rPr>
              <a:t>§</a:t>
            </a:r>
            <a:r>
              <a:rPr lang="en-US" sz="2400" baseline="-10000" dirty="0" smtClean="0"/>
              <a:t>i</a:t>
            </a:r>
            <a:r>
              <a:rPr lang="en-US" sz="2400" baseline="-10000" dirty="0" smtClean="0">
                <a:latin typeface="cmsy10"/>
              </a:rPr>
              <a:t>2I</a:t>
            </a:r>
            <a:r>
              <a:rPr lang="en-US" sz="2400" baseline="-20000" dirty="0" smtClean="0"/>
              <a:t>x</a:t>
            </a:r>
            <a:r>
              <a:rPr lang="en-US" sz="2400" baseline="-50000" dirty="0" smtClean="0"/>
              <a:t> </a:t>
            </a:r>
            <a:r>
              <a:rPr lang="en-US" sz="2400" dirty="0" smtClean="0"/>
              <a:t>b</a:t>
            </a:r>
            <a:r>
              <a:rPr lang="en-US" sz="2400" baseline="-25000" dirty="0" smtClean="0"/>
              <a:t>i</a:t>
            </a:r>
          </a:p>
          <a:p>
            <a:pPr>
              <a:spcBef>
                <a:spcPts val="300"/>
              </a:spcBef>
              <a:buNone/>
            </a:pPr>
            <a:r>
              <a:rPr lang="en-US" sz="2400" b="1" dirty="0" smtClean="0"/>
              <a:t>Proof:</a:t>
            </a:r>
            <a:r>
              <a:rPr lang="en-US" sz="2400" dirty="0" smtClean="0"/>
              <a:t> </a:t>
            </a:r>
            <a:r>
              <a:rPr lang="en-US" sz="2400" dirty="0" err="1" smtClean="0"/>
              <a:t>c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= </a:t>
            </a:r>
            <a:r>
              <a:rPr lang="en-US" sz="2400" dirty="0" smtClean="0">
                <a:latin typeface="cmmi10"/>
              </a:rPr>
              <a:t>§</a:t>
            </a:r>
            <a:r>
              <a:rPr lang="en-US" sz="2400" baseline="-10000" dirty="0" smtClean="0"/>
              <a:t>i</a:t>
            </a:r>
            <a:r>
              <a:rPr lang="en-US" sz="2400" baseline="-10000" dirty="0" smtClean="0">
                <a:latin typeface="cmsy10"/>
              </a:rPr>
              <a:t>2I</a:t>
            </a:r>
            <a:r>
              <a:rPr lang="en-US" sz="2400" baseline="-20000" dirty="0" smtClean="0"/>
              <a:t>x</a:t>
            </a:r>
            <a:r>
              <a:rPr lang="en-US" sz="2400" baseline="-50000" dirty="0" smtClean="0"/>
              <a:t>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= </a:t>
            </a:r>
            <a:r>
              <a:rPr lang="en-US" sz="2400" dirty="0" smtClean="0">
                <a:latin typeface="cmmi10"/>
              </a:rPr>
              <a:t>§</a:t>
            </a:r>
            <a:r>
              <a:rPr lang="en-US" sz="2400" baseline="-10000" dirty="0" smtClean="0"/>
              <a:t>i</a:t>
            </a:r>
            <a:r>
              <a:rPr lang="en-US" sz="2400" baseline="-10000" dirty="0" smtClean="0">
                <a:latin typeface="cmsy10"/>
              </a:rPr>
              <a:t>2I</a:t>
            </a:r>
            <a:r>
              <a:rPr lang="en-US" sz="2400" baseline="-20000" dirty="0" smtClean="0"/>
              <a:t>x</a:t>
            </a:r>
            <a:r>
              <a:rPr lang="en-US" sz="2400" baseline="-50000" dirty="0" smtClean="0"/>
              <a:t> </a:t>
            </a:r>
            <a:r>
              <a:rPr lang="en-US" sz="2400" dirty="0" smtClean="0"/>
              <a:t>b</a:t>
            </a:r>
            <a:r>
              <a:rPr lang="en-US" sz="2400" baseline="-25000" dirty="0" smtClean="0"/>
              <a:t>i</a:t>
            </a:r>
            <a:r>
              <a:rPr lang="en-US" sz="2400" dirty="0" smtClean="0"/>
              <a:t>.   </a:t>
            </a:r>
            <a:r>
              <a:rPr lang="en-US" sz="2400" dirty="0" smtClean="0">
                <a:latin typeface="msam10"/>
              </a:rPr>
              <a:t>¤</a:t>
            </a:r>
          </a:p>
          <a:p>
            <a:pPr>
              <a:spcBef>
                <a:spcPts val="800"/>
              </a:spcBef>
              <a:buNone/>
            </a:pPr>
            <a:r>
              <a:rPr lang="en-US" sz="2400" b="1" dirty="0" smtClean="0"/>
              <a:t>Claim:</a:t>
            </a:r>
            <a:r>
              <a:rPr lang="en-US" sz="2400" dirty="0" smtClean="0"/>
              <a:t> x is an optimal point of max { </a:t>
            </a:r>
            <a:r>
              <a:rPr lang="en-US" sz="2400" dirty="0" err="1" smtClean="0"/>
              <a:t>c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: x 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 P }.</a:t>
            </a:r>
          </a:p>
          <a:p>
            <a:pPr>
              <a:spcBef>
                <a:spcPts val="0"/>
              </a:spcBef>
              <a:buNone/>
            </a:pPr>
            <a:r>
              <a:rPr lang="en-US" sz="2400" b="1" dirty="0" smtClean="0"/>
              <a:t>Proof:</a:t>
            </a:r>
            <a:r>
              <a:rPr lang="en-US" sz="2400" dirty="0" smtClean="0"/>
              <a:t> y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P  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 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y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· </a:t>
            </a:r>
            <a:r>
              <a:rPr lang="en-US" sz="2400" dirty="0" smtClean="0"/>
              <a:t>b</a:t>
            </a:r>
            <a:r>
              <a:rPr lang="en-US" sz="2400" baseline="-25000" dirty="0" smtClean="0"/>
              <a:t>i</a:t>
            </a:r>
            <a:r>
              <a:rPr lang="en-US" sz="2400" dirty="0" smtClean="0"/>
              <a:t>  for all </a:t>
            </a:r>
            <a:r>
              <a:rPr lang="en-US" sz="2400" dirty="0" err="1" smtClean="0"/>
              <a:t>i</a:t>
            </a:r>
            <a:r>
              <a:rPr lang="en-US" sz="2400" dirty="0" smtClean="0"/>
              <a:t>  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>
                <a:latin typeface="cmsy10"/>
              </a:rPr>
              <a:t> </a:t>
            </a:r>
            <a:r>
              <a:rPr lang="en-US" sz="1050" dirty="0" smtClean="0">
                <a:latin typeface="cmsy10"/>
              </a:rPr>
              <a:t> </a:t>
            </a:r>
            <a:r>
              <a:rPr lang="en-US" sz="2400" dirty="0" smtClean="0">
                <a:latin typeface="cmsy10"/>
              </a:rPr>
              <a:t>)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>
                <a:latin typeface="Calibri"/>
              </a:rPr>
              <a:t>y</a:t>
            </a:r>
            <a:r>
              <a:rPr lang="en-US" sz="2400" dirty="0" smtClean="0">
                <a:latin typeface="Calibri"/>
              </a:rPr>
              <a:t> </a:t>
            </a:r>
            <a:r>
              <a:rPr lang="en-US" sz="700" dirty="0" smtClean="0">
                <a:latin typeface="Calibri"/>
              </a:rPr>
              <a:t> </a:t>
            </a:r>
            <a:r>
              <a:rPr lang="en-US" sz="2400" dirty="0" smtClean="0">
                <a:latin typeface="Calibri"/>
              </a:rPr>
              <a:t>=</a:t>
            </a:r>
            <a:r>
              <a:rPr lang="en-US" sz="2400" dirty="0" smtClean="0">
                <a:latin typeface="cmmi10"/>
              </a:rPr>
              <a:t> §</a:t>
            </a:r>
            <a:r>
              <a:rPr lang="en-US" sz="2400" baseline="-10000" dirty="0" smtClean="0"/>
              <a:t>i</a:t>
            </a:r>
            <a:r>
              <a:rPr lang="en-US" sz="2400" baseline="-10000" dirty="0" smtClean="0">
                <a:latin typeface="cmsy10"/>
              </a:rPr>
              <a:t>2I</a:t>
            </a:r>
            <a:r>
              <a:rPr lang="en-US" sz="2400" baseline="-20000" dirty="0" smtClean="0"/>
              <a:t>x</a:t>
            </a:r>
            <a:r>
              <a:rPr lang="en-US" sz="2400" baseline="-50000" dirty="0" smtClean="0"/>
              <a:t>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y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>
                <a:latin typeface="cmmi10"/>
              </a:rPr>
              <a:t>§</a:t>
            </a:r>
            <a:r>
              <a:rPr lang="en-US" sz="2400" baseline="-10000" dirty="0" smtClean="0"/>
              <a:t>i</a:t>
            </a:r>
            <a:r>
              <a:rPr lang="en-US" sz="2400" baseline="-10000" dirty="0" smtClean="0">
                <a:latin typeface="cmsy10"/>
              </a:rPr>
              <a:t>2I</a:t>
            </a:r>
            <a:r>
              <a:rPr lang="en-US" sz="2400" baseline="-20000" dirty="0" smtClean="0"/>
              <a:t>x</a:t>
            </a:r>
            <a:r>
              <a:rPr lang="en-US" sz="2400" baseline="-50000" dirty="0" smtClean="0"/>
              <a:t> </a:t>
            </a:r>
            <a:r>
              <a:rPr lang="en-US" sz="2400" dirty="0" smtClean="0"/>
              <a:t>b</a:t>
            </a:r>
            <a:r>
              <a:rPr lang="en-US" sz="2400" baseline="-25000" dirty="0" smtClean="0"/>
              <a:t>i</a:t>
            </a:r>
            <a:r>
              <a:rPr lang="en-US" sz="2400" dirty="0" smtClean="0"/>
              <a:t> =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.  </a:t>
            </a:r>
            <a:r>
              <a:rPr lang="en-US" sz="2400" dirty="0" smtClean="0">
                <a:latin typeface="msam10"/>
              </a:rPr>
              <a:t>¤</a:t>
            </a:r>
          </a:p>
          <a:p>
            <a:pPr>
              <a:spcBef>
                <a:spcPts val="0"/>
              </a:spcBef>
              <a:buNone/>
            </a:pPr>
            <a:endParaRPr lang="en-US" sz="1200" baseline="-25000" dirty="0" smtClean="0"/>
          </a:p>
          <a:p>
            <a:pPr>
              <a:spcBef>
                <a:spcPts val="0"/>
              </a:spcBef>
              <a:buNone/>
            </a:pPr>
            <a:r>
              <a:rPr lang="en-US" sz="2400" b="1" dirty="0" smtClean="0"/>
              <a:t>Claim:</a:t>
            </a:r>
            <a:r>
              <a:rPr lang="en-US" sz="2400" dirty="0" smtClean="0"/>
              <a:t> x is the </a:t>
            </a:r>
            <a:r>
              <a:rPr lang="en-US" sz="2400" b="1" dirty="0" smtClean="0">
                <a:solidFill>
                  <a:srgbClr val="FF0000"/>
                </a:solidFill>
              </a:rPr>
              <a:t>unique</a:t>
            </a:r>
            <a:r>
              <a:rPr lang="en-US" sz="2400" dirty="0" smtClean="0"/>
              <a:t> optimal point of max { </a:t>
            </a:r>
            <a:r>
              <a:rPr lang="en-US" sz="2400" dirty="0" err="1" smtClean="0"/>
              <a:t>c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: x 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 P }.</a:t>
            </a:r>
            <a:endParaRPr lang="en-US" sz="2400" baseline="-25000" dirty="0" smtClean="0"/>
          </a:p>
          <a:p>
            <a:pPr>
              <a:spcBef>
                <a:spcPts val="0"/>
              </a:spcBef>
              <a:buNone/>
            </a:pPr>
            <a:r>
              <a:rPr lang="en-US" sz="2400" b="1" dirty="0" smtClean="0"/>
              <a:t>Proof:</a:t>
            </a:r>
            <a:r>
              <a:rPr lang="en-US" sz="2400" dirty="0" smtClean="0"/>
              <a:t> If for any </a:t>
            </a:r>
            <a:r>
              <a:rPr lang="en-US" sz="2400" dirty="0" smtClean="0">
                <a:latin typeface="Calibri"/>
              </a:rPr>
              <a:t>i</a:t>
            </a:r>
            <a:r>
              <a:rPr lang="en-US" sz="2400" dirty="0" smtClean="0">
                <a:latin typeface="cmsy10"/>
              </a:rPr>
              <a:t>2I</a:t>
            </a:r>
            <a:r>
              <a:rPr lang="en-US" sz="2400" baseline="-25000" dirty="0" smtClean="0">
                <a:latin typeface="Calibri"/>
              </a:rPr>
              <a:t>x</a:t>
            </a:r>
            <a:r>
              <a:rPr lang="en-US" sz="2400" dirty="0" smtClean="0"/>
              <a:t> we have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y</a:t>
            </a:r>
            <a:r>
              <a:rPr lang="en-US" sz="2400" dirty="0" smtClean="0"/>
              <a:t>&lt;b</a:t>
            </a:r>
            <a:r>
              <a:rPr lang="en-US" sz="2400" baseline="-25000" dirty="0" smtClean="0"/>
              <a:t>i </a:t>
            </a:r>
            <a:r>
              <a:rPr lang="en-US" sz="2400" dirty="0" smtClean="0"/>
              <a:t>then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y</a:t>
            </a:r>
            <a:r>
              <a:rPr lang="en-US" sz="2400" dirty="0" smtClean="0"/>
              <a:t>&lt;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.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So every optimal point y has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y</a:t>
            </a:r>
            <a:r>
              <a:rPr lang="en-US" sz="2400" dirty="0" smtClean="0"/>
              <a:t>=b</a:t>
            </a:r>
            <a:r>
              <a:rPr lang="en-US" sz="2400" baseline="-25000" dirty="0" smtClean="0"/>
              <a:t>i </a:t>
            </a:r>
            <a:r>
              <a:rPr lang="en-US" sz="2400" dirty="0" smtClean="0"/>
              <a:t>for all i</a:t>
            </a:r>
            <a:r>
              <a:rPr lang="en-US" sz="2400" dirty="0" smtClean="0">
                <a:latin typeface="cmsy10"/>
              </a:rPr>
              <a:t>2I</a:t>
            </a:r>
            <a:r>
              <a:rPr lang="en-US" sz="2400" baseline="-25000" dirty="0" smtClean="0"/>
              <a:t>x</a:t>
            </a:r>
            <a:r>
              <a:rPr lang="en-US" sz="2400" dirty="0" smtClean="0"/>
              <a:t>.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Since rank </a:t>
            </a:r>
            <a:r>
              <a:rPr lang="en-US" sz="2400" dirty="0" smtClean="0">
                <a:latin typeface="cmsy10"/>
              </a:rPr>
              <a:t>A</a:t>
            </a:r>
            <a:r>
              <a:rPr lang="en-US" sz="2400" baseline="-25000" dirty="0" smtClean="0"/>
              <a:t>x</a:t>
            </a:r>
            <a:r>
              <a:rPr lang="en-US" sz="2400" dirty="0" smtClean="0"/>
              <a:t>=n, there is only one solution: y=x!   </a:t>
            </a:r>
            <a:r>
              <a:rPr lang="en-US" sz="2400" dirty="0" smtClean="0">
                <a:latin typeface="msam10"/>
              </a:rPr>
              <a:t>¤</a:t>
            </a:r>
          </a:p>
          <a:p>
            <a:pPr>
              <a:spcBef>
                <a:spcPts val="0"/>
              </a:spcBef>
              <a:buNone/>
            </a:pPr>
            <a:endParaRPr lang="en-US" sz="800" baseline="-25000" dirty="0" smtClean="0"/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So x is a vertex.   </a:t>
            </a:r>
            <a:r>
              <a:rPr lang="en-US" sz="2400" dirty="0" smtClean="0">
                <a:latin typeface="msam10"/>
              </a:rPr>
              <a:t>¥</a:t>
            </a:r>
          </a:p>
          <a:p>
            <a:pPr>
              <a:spcBef>
                <a:spcPts val="0"/>
              </a:spcBef>
              <a:buNone/>
            </a:pPr>
            <a:endParaRPr lang="en-US" sz="2400" dirty="0" smtClean="0"/>
          </a:p>
        </p:txBody>
      </p:sp>
      <p:grpSp>
        <p:nvGrpSpPr>
          <p:cNvPr id="2" name="Group 8"/>
          <p:cNvGrpSpPr/>
          <p:nvPr/>
        </p:nvGrpSpPr>
        <p:grpSpPr>
          <a:xfrm>
            <a:off x="3076575" y="3863396"/>
            <a:ext cx="4882732" cy="919161"/>
            <a:chOff x="3076575" y="3946526"/>
            <a:chExt cx="4882732" cy="919161"/>
          </a:xfrm>
        </p:grpSpPr>
        <p:sp>
          <p:nvSpPr>
            <p:cNvPr id="5" name="Freeform 4"/>
            <p:cNvSpPr/>
            <p:nvPr/>
          </p:nvSpPr>
          <p:spPr>
            <a:xfrm>
              <a:off x="3190875" y="3946526"/>
              <a:ext cx="3564979" cy="438150"/>
            </a:xfrm>
            <a:custGeom>
              <a:avLst/>
              <a:gdLst>
                <a:gd name="connsiteX0" fmla="*/ 5524500 w 5767387"/>
                <a:gd name="connsiteY0" fmla="*/ 708025 h 744537"/>
                <a:gd name="connsiteX1" fmla="*/ 5524500 w 5767387"/>
                <a:gd name="connsiteY1" fmla="*/ 650875 h 744537"/>
                <a:gd name="connsiteX2" fmla="*/ 5314950 w 5767387"/>
                <a:gd name="connsiteY2" fmla="*/ 146050 h 744537"/>
                <a:gd name="connsiteX3" fmla="*/ 2809875 w 5767387"/>
                <a:gd name="connsiteY3" fmla="*/ 22225 h 744537"/>
                <a:gd name="connsiteX4" fmla="*/ 800100 w 5767387"/>
                <a:gd name="connsiteY4" fmla="*/ 279400 h 744537"/>
                <a:gd name="connsiteX5" fmla="*/ 0 w 5767387"/>
                <a:gd name="connsiteY5" fmla="*/ 69850 h 744537"/>
                <a:gd name="connsiteX0" fmla="*/ 5524500 w 5767387"/>
                <a:gd name="connsiteY0" fmla="*/ 708025 h 726281"/>
                <a:gd name="connsiteX1" fmla="*/ 5524500 w 5767387"/>
                <a:gd name="connsiteY1" fmla="*/ 498475 h 726281"/>
                <a:gd name="connsiteX2" fmla="*/ 5314950 w 5767387"/>
                <a:gd name="connsiteY2" fmla="*/ 146050 h 726281"/>
                <a:gd name="connsiteX3" fmla="*/ 2809875 w 5767387"/>
                <a:gd name="connsiteY3" fmla="*/ 22225 h 726281"/>
                <a:gd name="connsiteX4" fmla="*/ 800100 w 5767387"/>
                <a:gd name="connsiteY4" fmla="*/ 279400 h 726281"/>
                <a:gd name="connsiteX5" fmla="*/ 0 w 5767387"/>
                <a:gd name="connsiteY5" fmla="*/ 69850 h 726281"/>
                <a:gd name="connsiteX0" fmla="*/ 5524500 w 5767387"/>
                <a:gd name="connsiteY0" fmla="*/ 708025 h 708025"/>
                <a:gd name="connsiteX1" fmla="*/ 5314950 w 5767387"/>
                <a:gd name="connsiteY1" fmla="*/ 146050 h 708025"/>
                <a:gd name="connsiteX2" fmla="*/ 2809875 w 5767387"/>
                <a:gd name="connsiteY2" fmla="*/ 22225 h 708025"/>
                <a:gd name="connsiteX3" fmla="*/ 800100 w 5767387"/>
                <a:gd name="connsiteY3" fmla="*/ 279400 h 708025"/>
                <a:gd name="connsiteX4" fmla="*/ 0 w 5767387"/>
                <a:gd name="connsiteY4" fmla="*/ 69850 h 708025"/>
                <a:gd name="connsiteX0" fmla="*/ 5524500 w 5538787"/>
                <a:gd name="connsiteY0" fmla="*/ 708025 h 708025"/>
                <a:gd name="connsiteX1" fmla="*/ 5086350 w 5538787"/>
                <a:gd name="connsiteY1" fmla="*/ 146050 h 708025"/>
                <a:gd name="connsiteX2" fmla="*/ 2809875 w 5538787"/>
                <a:gd name="connsiteY2" fmla="*/ 22225 h 708025"/>
                <a:gd name="connsiteX3" fmla="*/ 800100 w 5538787"/>
                <a:gd name="connsiteY3" fmla="*/ 279400 h 708025"/>
                <a:gd name="connsiteX4" fmla="*/ 0 w 5538787"/>
                <a:gd name="connsiteY4" fmla="*/ 69850 h 708025"/>
                <a:gd name="connsiteX0" fmla="*/ 5524500 w 5538787"/>
                <a:gd name="connsiteY0" fmla="*/ 708025 h 708025"/>
                <a:gd name="connsiteX1" fmla="*/ 5086350 w 5538787"/>
                <a:gd name="connsiteY1" fmla="*/ 146050 h 708025"/>
                <a:gd name="connsiteX2" fmla="*/ 2809875 w 5538787"/>
                <a:gd name="connsiteY2" fmla="*/ 22225 h 708025"/>
                <a:gd name="connsiteX3" fmla="*/ 1264894 w 5538787"/>
                <a:gd name="connsiteY3" fmla="*/ 279400 h 708025"/>
                <a:gd name="connsiteX4" fmla="*/ 0 w 5538787"/>
                <a:gd name="connsiteY4" fmla="*/ 69850 h 708025"/>
                <a:gd name="connsiteX0" fmla="*/ 5379252 w 5393539"/>
                <a:gd name="connsiteY0" fmla="*/ 708025 h 708025"/>
                <a:gd name="connsiteX1" fmla="*/ 4941102 w 5393539"/>
                <a:gd name="connsiteY1" fmla="*/ 146050 h 708025"/>
                <a:gd name="connsiteX2" fmla="*/ 2664627 w 5393539"/>
                <a:gd name="connsiteY2" fmla="*/ 22225 h 708025"/>
                <a:gd name="connsiteX3" fmla="*/ 1119646 w 5393539"/>
                <a:gd name="connsiteY3" fmla="*/ 279400 h 708025"/>
                <a:gd name="connsiteX4" fmla="*/ 0 w 5393539"/>
                <a:gd name="connsiteY4" fmla="*/ 155575 h 708025"/>
                <a:gd name="connsiteX0" fmla="*/ 4941102 w 4941102"/>
                <a:gd name="connsiteY0" fmla="*/ 146050 h 301625"/>
                <a:gd name="connsiteX1" fmla="*/ 2664627 w 4941102"/>
                <a:gd name="connsiteY1" fmla="*/ 22225 h 301625"/>
                <a:gd name="connsiteX2" fmla="*/ 1119646 w 4941102"/>
                <a:gd name="connsiteY2" fmla="*/ 279400 h 301625"/>
                <a:gd name="connsiteX3" fmla="*/ 0 w 4941102"/>
                <a:gd name="connsiteY3" fmla="*/ 155575 h 301625"/>
                <a:gd name="connsiteX0" fmla="*/ 3624188 w 3624188"/>
                <a:gd name="connsiteY0" fmla="*/ 146050 h 301625"/>
                <a:gd name="connsiteX1" fmla="*/ 2664627 w 3624188"/>
                <a:gd name="connsiteY1" fmla="*/ 22225 h 301625"/>
                <a:gd name="connsiteX2" fmla="*/ 1119646 w 3624188"/>
                <a:gd name="connsiteY2" fmla="*/ 279400 h 301625"/>
                <a:gd name="connsiteX3" fmla="*/ 0 w 3624188"/>
                <a:gd name="connsiteY3" fmla="*/ 155575 h 301625"/>
                <a:gd name="connsiteX0" fmla="*/ 3624188 w 3624188"/>
                <a:gd name="connsiteY0" fmla="*/ 136525 h 254793"/>
                <a:gd name="connsiteX1" fmla="*/ 2664627 w 3624188"/>
                <a:gd name="connsiteY1" fmla="*/ 12700 h 254793"/>
                <a:gd name="connsiteX2" fmla="*/ 1080913 w 3624188"/>
                <a:gd name="connsiteY2" fmla="*/ 212725 h 254793"/>
                <a:gd name="connsiteX3" fmla="*/ 0 w 3624188"/>
                <a:gd name="connsiteY3" fmla="*/ 146050 h 254793"/>
                <a:gd name="connsiteX0" fmla="*/ 3624188 w 3624188"/>
                <a:gd name="connsiteY0" fmla="*/ 288925 h 412750"/>
                <a:gd name="connsiteX1" fmla="*/ 2664627 w 3624188"/>
                <a:gd name="connsiteY1" fmla="*/ 12700 h 412750"/>
                <a:gd name="connsiteX2" fmla="*/ 1080913 w 3624188"/>
                <a:gd name="connsiteY2" fmla="*/ 365125 h 412750"/>
                <a:gd name="connsiteX3" fmla="*/ 0 w 3624188"/>
                <a:gd name="connsiteY3" fmla="*/ 298450 h 412750"/>
                <a:gd name="connsiteX0" fmla="*/ 3624188 w 3624188"/>
                <a:gd name="connsiteY0" fmla="*/ 161925 h 438150"/>
                <a:gd name="connsiteX1" fmla="*/ 2664627 w 3624188"/>
                <a:gd name="connsiteY1" fmla="*/ 38100 h 438150"/>
                <a:gd name="connsiteX2" fmla="*/ 1080913 w 3624188"/>
                <a:gd name="connsiteY2" fmla="*/ 390525 h 438150"/>
                <a:gd name="connsiteX3" fmla="*/ 0 w 3624188"/>
                <a:gd name="connsiteY3" fmla="*/ 3238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24188" h="438150">
                  <a:moveTo>
                    <a:pt x="3624188" y="161925"/>
                  </a:moveTo>
                  <a:cubicBezTo>
                    <a:pt x="3171751" y="47625"/>
                    <a:pt x="3088506" y="0"/>
                    <a:pt x="2664627" y="38100"/>
                  </a:cubicBezTo>
                  <a:cubicBezTo>
                    <a:pt x="2240748" y="76200"/>
                    <a:pt x="1525017" y="342900"/>
                    <a:pt x="1080913" y="390525"/>
                  </a:cubicBezTo>
                  <a:cubicBezTo>
                    <a:pt x="636809" y="438150"/>
                    <a:pt x="165894" y="432593"/>
                    <a:pt x="0" y="323850"/>
                  </a:cubicBezTo>
                </a:path>
              </a:pathLst>
            </a:custGeom>
            <a:ln w="28575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638800" y="4038600"/>
              <a:ext cx="232050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If one of these is strict,</a:t>
              </a:r>
            </a:p>
            <a:p>
              <a:r>
                <a:rPr lang="en-US" dirty="0" smtClean="0">
                  <a:solidFill>
                    <a:srgbClr val="FF0000"/>
                  </a:solidFill>
                </a:rPr>
                <a:t>then this is strict.</a:t>
              </a:r>
              <a:endParaRPr lang="en-US" dirty="0"/>
            </a:p>
          </p:txBody>
        </p:sp>
        <p:sp>
          <p:nvSpPr>
            <p:cNvPr id="8" name="Freeform 7"/>
            <p:cNvSpPr/>
            <p:nvPr/>
          </p:nvSpPr>
          <p:spPr>
            <a:xfrm>
              <a:off x="3076575" y="4610100"/>
              <a:ext cx="3352800" cy="255587"/>
            </a:xfrm>
            <a:custGeom>
              <a:avLst/>
              <a:gdLst>
                <a:gd name="connsiteX0" fmla="*/ 3352800 w 3352800"/>
                <a:gd name="connsiteY0" fmla="*/ 0 h 255587"/>
                <a:gd name="connsiteX1" fmla="*/ 2057400 w 3352800"/>
                <a:gd name="connsiteY1" fmla="*/ 219075 h 255587"/>
                <a:gd name="connsiteX2" fmla="*/ 552450 w 3352800"/>
                <a:gd name="connsiteY2" fmla="*/ 219075 h 255587"/>
                <a:gd name="connsiteX3" fmla="*/ 0 w 3352800"/>
                <a:gd name="connsiteY3" fmla="*/ 57150 h 2555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52800" h="255587">
                  <a:moveTo>
                    <a:pt x="3352800" y="0"/>
                  </a:moveTo>
                  <a:cubicBezTo>
                    <a:pt x="2938462" y="91281"/>
                    <a:pt x="2524125" y="182563"/>
                    <a:pt x="2057400" y="219075"/>
                  </a:cubicBezTo>
                  <a:cubicBezTo>
                    <a:pt x="1590675" y="255587"/>
                    <a:pt x="895350" y="246063"/>
                    <a:pt x="552450" y="219075"/>
                  </a:cubicBezTo>
                  <a:cubicBezTo>
                    <a:pt x="209550" y="192087"/>
                    <a:pt x="104775" y="124618"/>
                    <a:pt x="0" y="57150"/>
                  </a:cubicBezTo>
                </a:path>
              </a:pathLst>
            </a:custGeom>
            <a:ln w="28575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Content Placeholder 2"/>
          <p:cNvSpPr txBox="1">
            <a:spLocks/>
          </p:cNvSpPr>
          <p:nvPr/>
        </p:nvSpPr>
        <p:spPr>
          <a:xfrm>
            <a:off x="457199" y="152400"/>
            <a:ext cx="8451273" cy="16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/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Lemma</a:t>
            </a:r>
            <a:r>
              <a:rPr lang="en-US" sz="2400" dirty="0" smtClean="0"/>
              <a:t>: Let P={ x :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b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 }</a:t>
            </a:r>
            <a:r>
              <a:rPr lang="en-US" sz="2400" dirty="0" smtClean="0">
                <a:latin typeface="cmsy10"/>
              </a:rPr>
              <a:t>½</a:t>
            </a:r>
            <a:r>
              <a:rPr lang="en-US" sz="2400" dirty="0" smtClean="0">
                <a:latin typeface="msbm10"/>
              </a:rPr>
              <a:t>R</a:t>
            </a:r>
            <a:r>
              <a:rPr lang="en-US" sz="2400" baseline="30000" dirty="0" smtClean="0"/>
              <a:t>n</a:t>
            </a:r>
            <a:r>
              <a:rPr lang="en-US" sz="2400" dirty="0" smtClean="0"/>
              <a:t>. The following are equivalent.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1" indent="-342900">
              <a:buFont typeface="+mj-lt"/>
              <a:buAutoNum type="romanLcPeriod"/>
              <a:defRPr/>
            </a:pPr>
            <a:r>
              <a:rPr lang="en-US" sz="2400" dirty="0" smtClean="0"/>
              <a:t>x is a vertex                                                    </a:t>
            </a:r>
            <a:r>
              <a:rPr lang="en-US" sz="1400" dirty="0" smtClean="0"/>
              <a:t> </a:t>
            </a:r>
            <a:r>
              <a:rPr lang="en-US" sz="2400" dirty="0" smtClean="0"/>
              <a:t>          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</a:rPr>
              <a:t>(unique </a:t>
            </a:r>
            <a:r>
              <a:rPr lang="en-US" sz="2200" dirty="0" err="1" smtClean="0">
                <a:solidFill>
                  <a:schemeClr val="bg1">
                    <a:lumMod val="50000"/>
                  </a:schemeClr>
                </a:solidFill>
              </a:rPr>
              <a:t>maximizer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342900" lvl="1" indent="-342900">
              <a:buFont typeface="+mj-lt"/>
              <a:buAutoNum type="romanLcPeriod"/>
              <a:defRPr/>
            </a:pPr>
            <a:r>
              <a:rPr lang="en-US" sz="2400" dirty="0" smtClean="0"/>
              <a:t>x is an extreme point          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</a:rPr>
              <a:t>(not convex combination of other points)</a:t>
            </a:r>
          </a:p>
          <a:p>
            <a:pPr marL="342900" lvl="1" indent="-342900">
              <a:buFont typeface="+mj-lt"/>
              <a:buAutoNum type="romanLcPeriod"/>
              <a:defRPr/>
            </a:pPr>
            <a:r>
              <a:rPr lang="en-US" sz="2400" dirty="0" smtClean="0"/>
              <a:t>x is a basic feasible solution (BFS)</a:t>
            </a:r>
            <a:r>
              <a:rPr lang="en-US" sz="1600" dirty="0" smtClean="0"/>
              <a:t>         </a:t>
            </a:r>
            <a:r>
              <a:rPr lang="en-US" sz="1400" dirty="0" smtClean="0"/>
              <a:t> 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</a:rPr>
              <a:t>(tight constraints have rank n)</a:t>
            </a:r>
            <a:endParaRPr 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 txBox="1">
            <a:spLocks/>
          </p:cNvSpPr>
          <p:nvPr/>
        </p:nvSpPr>
        <p:spPr>
          <a:xfrm>
            <a:off x="457199" y="152400"/>
            <a:ext cx="8451273" cy="16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/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Lemma</a:t>
            </a:r>
            <a:r>
              <a:rPr lang="en-US" sz="2400" dirty="0" smtClean="0"/>
              <a:t>: Let P={ x :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b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 }</a:t>
            </a:r>
            <a:r>
              <a:rPr lang="en-US" sz="2400" dirty="0" smtClean="0">
                <a:latin typeface="cmsy10"/>
              </a:rPr>
              <a:t>½</a:t>
            </a:r>
            <a:r>
              <a:rPr lang="en-US" sz="2400" dirty="0" smtClean="0">
                <a:latin typeface="msbm10"/>
              </a:rPr>
              <a:t>R</a:t>
            </a:r>
            <a:r>
              <a:rPr lang="en-US" sz="2400" baseline="30000" dirty="0" smtClean="0"/>
              <a:t>n</a:t>
            </a:r>
            <a:r>
              <a:rPr lang="en-US" sz="2400" dirty="0" smtClean="0"/>
              <a:t>. The following are equivalent.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1" indent="-342900">
              <a:buFont typeface="+mj-lt"/>
              <a:buAutoNum type="romanLcPeriod"/>
              <a:defRPr/>
            </a:pPr>
            <a:r>
              <a:rPr lang="en-US" sz="2400" dirty="0" smtClean="0"/>
              <a:t>x is a vertex                                                    </a:t>
            </a:r>
            <a:r>
              <a:rPr lang="en-US" sz="1400" dirty="0" smtClean="0"/>
              <a:t> </a:t>
            </a:r>
            <a:r>
              <a:rPr lang="en-US" sz="2400" dirty="0" smtClean="0"/>
              <a:t>          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</a:rPr>
              <a:t>(unique </a:t>
            </a:r>
            <a:r>
              <a:rPr lang="en-US" sz="2200" dirty="0" err="1" smtClean="0">
                <a:solidFill>
                  <a:schemeClr val="bg1">
                    <a:lumMod val="50000"/>
                  </a:schemeClr>
                </a:solidFill>
              </a:rPr>
              <a:t>maximizer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342900" lvl="1" indent="-342900">
              <a:buFont typeface="+mj-lt"/>
              <a:buAutoNum type="romanLcPeriod"/>
              <a:defRPr/>
            </a:pPr>
            <a:r>
              <a:rPr lang="en-US" sz="2400" dirty="0" smtClean="0"/>
              <a:t>x is an extreme point          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</a:rPr>
              <a:t>(not convex combination of other points)</a:t>
            </a:r>
          </a:p>
          <a:p>
            <a:pPr marL="342900" lvl="1" indent="-342900">
              <a:buFont typeface="+mj-lt"/>
              <a:buAutoNum type="romanLcPeriod"/>
              <a:defRPr/>
            </a:pPr>
            <a:r>
              <a:rPr lang="en-US" sz="2400" dirty="0" smtClean="0"/>
              <a:t>x is a basic feasible solution (BFS)</a:t>
            </a:r>
            <a:r>
              <a:rPr lang="en-US" sz="1600" dirty="0" smtClean="0"/>
              <a:t>         </a:t>
            </a:r>
            <a:r>
              <a:rPr lang="en-US" sz="1400" dirty="0" smtClean="0"/>
              <a:t> 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</a:rPr>
              <a:t>(tight constraints have rank n)</a:t>
            </a:r>
            <a:endParaRPr lang="en-US" sz="2200" dirty="0" smtClean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2092036"/>
            <a:ext cx="8215745" cy="33389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Interesting Corollary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sz="2400" b="1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Corollary: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Any polyhedron has finitely many extreme points.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400" b="1" dirty="0" smtClean="0"/>
              <a:t>Proof: </a:t>
            </a:r>
            <a:r>
              <a:rPr lang="en-US" sz="2400" dirty="0" smtClean="0"/>
              <a:t>Suppose the polyhedron is defined by m inequalities.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400" dirty="0" smtClean="0"/>
              <a:t>Each extreme point is a BFS, so it corresponds to a choice of</a:t>
            </a:r>
            <a:br>
              <a:rPr lang="en-US" sz="2400" dirty="0" smtClean="0"/>
            </a:br>
            <a:r>
              <a:rPr lang="en-US" sz="2400" dirty="0" smtClean="0"/>
              <a:t>n linearly independent tight constraints.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There are 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cmsy10"/>
              </a:rPr>
              <a:t>·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          ways to choose these tight constraints.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  <a:r>
              <a:rPr kumimoji="0" lang="en-US" sz="19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msam10"/>
              </a:rPr>
              <a:t>¥</a:t>
            </a:r>
            <a:endParaRPr kumimoji="0" lang="en-US" sz="19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msam10"/>
              <a:ea typeface="+mn-ea"/>
              <a:cs typeface="+mn-cs"/>
            </a:endParaRPr>
          </a:p>
        </p:txBody>
      </p:sp>
      <p:pic>
        <p:nvPicPr>
          <p:cNvPr id="12" name="Picture 11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/>
          <a:stretch>
            <a:fillRect/>
          </a:stretch>
        </p:blipFill>
        <p:spPr>
          <a:xfrm>
            <a:off x="2136163" y="4719979"/>
            <a:ext cx="496201" cy="46212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Optimal solutions at extreme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08037"/>
            <a:ext cx="8839200" cy="5821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/>
              <a:t>Definition</a:t>
            </a:r>
            <a:r>
              <a:rPr lang="en-US" sz="2400" dirty="0" smtClean="0"/>
              <a:t>: A </a:t>
            </a:r>
            <a:r>
              <a:rPr lang="en-US" sz="2400" b="1" dirty="0" smtClean="0">
                <a:solidFill>
                  <a:srgbClr val="FF0000"/>
                </a:solidFill>
              </a:rPr>
              <a:t>line</a:t>
            </a:r>
            <a:r>
              <a:rPr lang="en-US" sz="2400" dirty="0" smtClean="0"/>
              <a:t> is a set L={ r+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400" dirty="0" smtClean="0"/>
              <a:t>s : 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>
                <a:latin typeface="msbm10"/>
              </a:rPr>
              <a:t>R</a:t>
            </a:r>
            <a:r>
              <a:rPr lang="en-US" sz="2400" dirty="0" smtClean="0"/>
              <a:t> } where r,s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>
                <a:latin typeface="msbm10"/>
              </a:rPr>
              <a:t>R</a:t>
            </a:r>
            <a:r>
              <a:rPr lang="en-US" sz="2400" baseline="30000" dirty="0" smtClean="0">
                <a:latin typeface="Calibri"/>
              </a:rPr>
              <a:t>n</a:t>
            </a:r>
            <a:r>
              <a:rPr lang="en-US" sz="2400" dirty="0" smtClean="0"/>
              <a:t> and s</a:t>
            </a:r>
            <a:r>
              <a:rPr lang="en-US" sz="2400" dirty="0" smtClean="0">
                <a:latin typeface="Symbol"/>
                <a:sym typeface="Symbol"/>
              </a:rPr>
              <a:t></a:t>
            </a:r>
            <a:r>
              <a:rPr lang="en-US" sz="2400" dirty="0" smtClean="0"/>
              <a:t>0.</a:t>
            </a:r>
          </a:p>
          <a:p>
            <a:pPr>
              <a:spcBef>
                <a:spcPts val="600"/>
              </a:spcBef>
              <a:buNone/>
            </a:pPr>
            <a:r>
              <a:rPr lang="en-US" sz="2400" b="1" dirty="0" smtClean="0"/>
              <a:t>Lemma:</a:t>
            </a:r>
            <a:r>
              <a:rPr lang="en-US" sz="2400" dirty="0" smtClean="0"/>
              <a:t> Let P={ x : </a:t>
            </a:r>
            <a:r>
              <a:rPr lang="en-US" sz="2400" dirty="0" err="1" smtClean="0">
                <a:latin typeface="Calibri"/>
              </a:rPr>
              <a:t>a</a:t>
            </a:r>
            <a:r>
              <a:rPr lang="en-US" sz="2400" baseline="-25000" dirty="0" err="1" smtClean="0">
                <a:latin typeface="Calibri"/>
              </a:rPr>
              <a:t>i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>
                <a:latin typeface="Calibri"/>
              </a:rPr>
              <a:t>b</a:t>
            </a:r>
            <a:r>
              <a:rPr lang="en-US" sz="2400" b="1" baseline="-25000" dirty="0" err="1" smtClean="0">
                <a:latin typeface="Calibri"/>
              </a:rPr>
              <a:t>i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 }. Suppose P does not contain any line. Suppose the LP max {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: x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P } has an optimal solution.</a:t>
            </a:r>
            <a:br>
              <a:rPr lang="en-US" sz="2400" dirty="0" smtClean="0"/>
            </a:br>
            <a:r>
              <a:rPr lang="en-US" sz="2400" dirty="0" smtClean="0"/>
              <a:t>Then some extreme point is an optimal solution.</a:t>
            </a:r>
          </a:p>
          <a:p>
            <a:pPr>
              <a:spcBef>
                <a:spcPts val="600"/>
              </a:spcBef>
              <a:buNone/>
            </a:pPr>
            <a:r>
              <a:rPr lang="en-US" sz="2400" b="1" dirty="0" smtClean="0"/>
              <a:t>Proof Idea:</a:t>
            </a:r>
            <a:r>
              <a:rPr lang="en-US" sz="2400" dirty="0" smtClean="0"/>
              <a:t> Let x be optimal. Suppose x not a BFS.</a:t>
            </a: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20"/>
          <p:cNvGrpSpPr/>
          <p:nvPr/>
        </p:nvGrpSpPr>
        <p:grpSpPr>
          <a:xfrm>
            <a:off x="381000" y="3052665"/>
            <a:ext cx="3810000" cy="2914650"/>
            <a:chOff x="381000" y="3052665"/>
            <a:chExt cx="3810000" cy="2914650"/>
          </a:xfrm>
        </p:grpSpPr>
        <p:sp>
          <p:nvSpPr>
            <p:cNvPr id="5" name="Freeform 4"/>
            <p:cNvSpPr/>
            <p:nvPr/>
          </p:nvSpPr>
          <p:spPr>
            <a:xfrm>
              <a:off x="674489" y="3505200"/>
              <a:ext cx="2847817" cy="2136710"/>
            </a:xfrm>
            <a:custGeom>
              <a:avLst/>
              <a:gdLst>
                <a:gd name="connsiteX0" fmla="*/ 9330 w 2855167"/>
                <a:gd name="connsiteY0" fmla="*/ 1212979 h 2136710"/>
                <a:gd name="connsiteX1" fmla="*/ 9330 w 2855167"/>
                <a:gd name="connsiteY1" fmla="*/ 2136710 h 2136710"/>
                <a:gd name="connsiteX2" fmla="*/ 2435290 w 2855167"/>
                <a:gd name="connsiteY2" fmla="*/ 2127379 h 2136710"/>
                <a:gd name="connsiteX3" fmla="*/ 2855167 w 2855167"/>
                <a:gd name="connsiteY3" fmla="*/ 261257 h 2136710"/>
                <a:gd name="connsiteX4" fmla="*/ 1240971 w 2855167"/>
                <a:gd name="connsiteY4" fmla="*/ 0 h 2136710"/>
                <a:gd name="connsiteX5" fmla="*/ 0 w 2855167"/>
                <a:gd name="connsiteY5" fmla="*/ 1268963 h 2136710"/>
                <a:gd name="connsiteX0" fmla="*/ 1980 w 2847817"/>
                <a:gd name="connsiteY0" fmla="*/ 1212979 h 2136710"/>
                <a:gd name="connsiteX1" fmla="*/ 1980 w 2847817"/>
                <a:gd name="connsiteY1" fmla="*/ 2136710 h 2136710"/>
                <a:gd name="connsiteX2" fmla="*/ 2427940 w 2847817"/>
                <a:gd name="connsiteY2" fmla="*/ 2127379 h 2136710"/>
                <a:gd name="connsiteX3" fmla="*/ 2847817 w 2847817"/>
                <a:gd name="connsiteY3" fmla="*/ 261257 h 2136710"/>
                <a:gd name="connsiteX4" fmla="*/ 1233621 w 2847817"/>
                <a:gd name="connsiteY4" fmla="*/ 0 h 2136710"/>
                <a:gd name="connsiteX5" fmla="*/ 0 w 2847817"/>
                <a:gd name="connsiteY5" fmla="*/ 1231231 h 2136710"/>
                <a:gd name="connsiteX0" fmla="*/ 510 w 2847817"/>
                <a:gd name="connsiteY0" fmla="*/ 1204403 h 2136710"/>
                <a:gd name="connsiteX1" fmla="*/ 1980 w 2847817"/>
                <a:gd name="connsiteY1" fmla="*/ 2136710 h 2136710"/>
                <a:gd name="connsiteX2" fmla="*/ 2427940 w 2847817"/>
                <a:gd name="connsiteY2" fmla="*/ 2127379 h 2136710"/>
                <a:gd name="connsiteX3" fmla="*/ 2847817 w 2847817"/>
                <a:gd name="connsiteY3" fmla="*/ 261257 h 2136710"/>
                <a:gd name="connsiteX4" fmla="*/ 1233621 w 2847817"/>
                <a:gd name="connsiteY4" fmla="*/ 0 h 2136710"/>
                <a:gd name="connsiteX5" fmla="*/ 0 w 2847817"/>
                <a:gd name="connsiteY5" fmla="*/ 1231231 h 2136710"/>
                <a:gd name="connsiteX0" fmla="*/ 152910 w 2847817"/>
                <a:gd name="connsiteY0" fmla="*/ 1280603 h 2136710"/>
                <a:gd name="connsiteX1" fmla="*/ 1980 w 2847817"/>
                <a:gd name="connsiteY1" fmla="*/ 2136710 h 2136710"/>
                <a:gd name="connsiteX2" fmla="*/ 2427940 w 2847817"/>
                <a:gd name="connsiteY2" fmla="*/ 2127379 h 2136710"/>
                <a:gd name="connsiteX3" fmla="*/ 2847817 w 2847817"/>
                <a:gd name="connsiteY3" fmla="*/ 261257 h 2136710"/>
                <a:gd name="connsiteX4" fmla="*/ 1233621 w 2847817"/>
                <a:gd name="connsiteY4" fmla="*/ 0 h 2136710"/>
                <a:gd name="connsiteX5" fmla="*/ 0 w 2847817"/>
                <a:gd name="connsiteY5" fmla="*/ 1231231 h 2136710"/>
                <a:gd name="connsiteX0" fmla="*/ 7860 w 2847817"/>
                <a:gd name="connsiteY0" fmla="*/ 1239930 h 2136710"/>
                <a:gd name="connsiteX1" fmla="*/ 1980 w 2847817"/>
                <a:gd name="connsiteY1" fmla="*/ 2136710 h 2136710"/>
                <a:gd name="connsiteX2" fmla="*/ 2427940 w 2847817"/>
                <a:gd name="connsiteY2" fmla="*/ 2127379 h 2136710"/>
                <a:gd name="connsiteX3" fmla="*/ 2847817 w 2847817"/>
                <a:gd name="connsiteY3" fmla="*/ 261257 h 2136710"/>
                <a:gd name="connsiteX4" fmla="*/ 1233621 w 2847817"/>
                <a:gd name="connsiteY4" fmla="*/ 0 h 2136710"/>
                <a:gd name="connsiteX5" fmla="*/ 0 w 2847817"/>
                <a:gd name="connsiteY5" fmla="*/ 1231231 h 21367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847817" h="2136710">
                  <a:moveTo>
                    <a:pt x="7860" y="1239930"/>
                  </a:moveTo>
                  <a:lnTo>
                    <a:pt x="1980" y="2136710"/>
                  </a:lnTo>
                  <a:lnTo>
                    <a:pt x="2427940" y="2127379"/>
                  </a:lnTo>
                  <a:lnTo>
                    <a:pt x="2847817" y="261257"/>
                  </a:lnTo>
                  <a:lnTo>
                    <a:pt x="1233621" y="0"/>
                  </a:lnTo>
                  <a:lnTo>
                    <a:pt x="0" y="1231231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6" name="Straight Connector 5"/>
            <p:cNvCxnSpPr/>
            <p:nvPr/>
          </p:nvCxnSpPr>
          <p:spPr>
            <a:xfrm rot="5400000">
              <a:off x="-752473" y="4481416"/>
              <a:ext cx="2867025" cy="9523"/>
            </a:xfrm>
            <a:prstGeom prst="line">
              <a:avLst/>
            </a:prstGeom>
            <a:ln w="12700">
              <a:solidFill>
                <a:schemeClr val="tx1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381000" y="5643465"/>
              <a:ext cx="3810000" cy="1151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390525" y="3271740"/>
              <a:ext cx="3800475" cy="600075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 flipH="1" flipV="1">
              <a:off x="447674" y="3186017"/>
              <a:ext cx="1781177" cy="178117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 flipV="1">
              <a:off x="2076450" y="4462365"/>
              <a:ext cx="2457450" cy="55245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Oval 10"/>
            <p:cNvSpPr/>
            <p:nvPr/>
          </p:nvSpPr>
          <p:spPr>
            <a:xfrm>
              <a:off x="2600325" y="3567015"/>
              <a:ext cx="152400" cy="152400"/>
            </a:xfrm>
            <a:prstGeom prst="ellips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503289" y="3681315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x</a:t>
              </a:r>
              <a:endParaRPr lang="en-US" dirty="0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4572000" y="2854040"/>
            <a:ext cx="4267200" cy="387927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2000" dirty="0" smtClean="0"/>
              <a:t>At least one degree of freedom remains at x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2000" dirty="0" smtClean="0"/>
              <a:t>So x can “wiggle” while staying on all the tight constraints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2000" dirty="0" smtClean="0"/>
              <a:t>x cannot wiggle off to infinity in both directions because P contains no line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2000" dirty="0" smtClean="0"/>
              <a:t>So when x wiggles, it hits a constraint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2000" dirty="0" smtClean="0"/>
              <a:t>When it hits first constraint, it is still feasible.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2000" dirty="0" smtClean="0"/>
              <a:t>So we have found a point y which has a new tight constraint.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2000" dirty="0" smtClean="0"/>
              <a:t>Repeat until we get a BFS.</a:t>
            </a:r>
          </a:p>
        </p:txBody>
      </p:sp>
      <p:cxnSp>
        <p:nvCxnSpPr>
          <p:cNvPr id="20" name="Straight Connector 19"/>
          <p:cNvCxnSpPr/>
          <p:nvPr/>
        </p:nvCxnSpPr>
        <p:spPr>
          <a:xfrm rot="5400000" flipH="1" flipV="1">
            <a:off x="2076450" y="4457700"/>
            <a:ext cx="2457450" cy="55245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8"/>
          <p:cNvGrpSpPr/>
          <p:nvPr/>
        </p:nvGrpSpPr>
        <p:grpSpPr>
          <a:xfrm>
            <a:off x="3457575" y="3676650"/>
            <a:ext cx="333375" cy="531257"/>
            <a:chOff x="1828800" y="3429000"/>
            <a:chExt cx="333375" cy="531257"/>
          </a:xfrm>
        </p:grpSpPr>
        <p:sp>
          <p:nvSpPr>
            <p:cNvPr id="15" name="Oval 14"/>
            <p:cNvSpPr/>
            <p:nvPr/>
          </p:nvSpPr>
          <p:spPr>
            <a:xfrm>
              <a:off x="1828800" y="3429000"/>
              <a:ext cx="152400" cy="152400"/>
            </a:xfrm>
            <a:prstGeom prst="ellips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873313" y="3590925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y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2237"/>
            <a:ext cx="8991600" cy="6347836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buNone/>
            </a:pPr>
            <a:r>
              <a:rPr lang="en-US" sz="2400" b="1" dirty="0" smtClean="0"/>
              <a:t>Lemma:</a:t>
            </a:r>
            <a:r>
              <a:rPr lang="en-US" sz="2400" dirty="0" smtClean="0"/>
              <a:t> Let P={ x :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b</a:t>
            </a:r>
            <a:r>
              <a:rPr lang="en-US" sz="2400" b="1" baseline="-250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 }. Suppose P does not contain any line. Suppose the LP max { </a:t>
            </a:r>
            <a:r>
              <a:rPr lang="en-US" sz="2400" dirty="0" err="1" smtClean="0"/>
              <a:t>c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: x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P } has an optimal solution.</a:t>
            </a:r>
            <a:br>
              <a:rPr lang="en-US" sz="2400" dirty="0" smtClean="0"/>
            </a:br>
            <a:r>
              <a:rPr lang="en-US" sz="2400" dirty="0" smtClean="0"/>
              <a:t>Then some extreme point is an optimal solution.</a:t>
            </a:r>
          </a:p>
          <a:p>
            <a:pPr>
              <a:spcBef>
                <a:spcPts val="600"/>
              </a:spcBef>
              <a:buNone/>
            </a:pPr>
            <a:r>
              <a:rPr lang="en-US" sz="2400" b="1" dirty="0" smtClean="0"/>
              <a:t>Proof:</a:t>
            </a:r>
            <a:r>
              <a:rPr lang="en-US" sz="2400" dirty="0" smtClean="0"/>
              <a:t> Let x be optimal, with maximal number of tight constraints.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Suppose x not a BFS.</a:t>
            </a:r>
            <a:endParaRPr lang="en-US" sz="2000" dirty="0" smtClean="0"/>
          </a:p>
          <a:p>
            <a:pPr>
              <a:spcBef>
                <a:spcPts val="600"/>
              </a:spcBef>
              <a:buNone/>
            </a:pPr>
            <a:r>
              <a:rPr lang="en-US" sz="2400" b="1" dirty="0" smtClean="0"/>
              <a:t>Claim: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9</a:t>
            </a:r>
            <a:r>
              <a:rPr lang="en-US" sz="2400" dirty="0" smtClean="0"/>
              <a:t>w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>
                <a:latin typeface="msbm10"/>
              </a:rPr>
              <a:t>R</a:t>
            </a:r>
            <a:r>
              <a:rPr lang="en-US" sz="2400" baseline="30000" dirty="0" smtClean="0"/>
              <a:t>n</a:t>
            </a:r>
            <a:r>
              <a:rPr lang="en-US" sz="2400" dirty="0" smtClean="0"/>
              <a:t>, w</a:t>
            </a:r>
            <a:r>
              <a:rPr lang="en-US" sz="2400" dirty="0" smtClean="0">
                <a:latin typeface="Symbol"/>
                <a:sym typeface="Symbol"/>
              </a:rPr>
              <a:t></a:t>
            </a:r>
            <a:r>
              <a:rPr lang="en-US" sz="2400" dirty="0" smtClean="0"/>
              <a:t>0, </a:t>
            </a:r>
            <a:r>
              <a:rPr lang="en-US" sz="2400" dirty="0" err="1" smtClean="0"/>
              <a:t>s.t</a:t>
            </a:r>
            <a:r>
              <a:rPr lang="en-US" sz="2400" dirty="0" smtClean="0"/>
              <a:t>.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w</a:t>
            </a:r>
            <a:r>
              <a:rPr lang="en-US" sz="2400" dirty="0" smtClean="0"/>
              <a:t>=0 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</a:t>
            </a:r>
            <a:r>
              <a:rPr lang="en-US" sz="2400" dirty="0" smtClean="0">
                <a:latin typeface="cmsy10"/>
              </a:rPr>
              <a:t>2I</a:t>
            </a:r>
            <a:r>
              <a:rPr lang="en-US" sz="2400" baseline="-25000" dirty="0" smtClean="0"/>
              <a:t>x		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(We saw this before)</a:t>
            </a:r>
          </a:p>
          <a:p>
            <a:pPr>
              <a:spcBef>
                <a:spcPts val="300"/>
              </a:spcBef>
              <a:buNone/>
            </a:pPr>
            <a:r>
              <a:rPr lang="en-US" sz="2400" dirty="0" smtClean="0"/>
              <a:t>Let y(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)=x+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w.  Suppose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w</a:t>
            </a:r>
            <a:r>
              <a:rPr lang="en-US" sz="2400" dirty="0" smtClean="0"/>
              <a:t> = 0.</a:t>
            </a:r>
          </a:p>
          <a:p>
            <a:pPr>
              <a:spcBef>
                <a:spcPts val="300"/>
              </a:spcBef>
              <a:buNone/>
            </a:pPr>
            <a:r>
              <a:rPr lang="en-US" sz="2400" b="1" dirty="0" smtClean="0"/>
              <a:t>Claim: </a:t>
            </a:r>
            <a:r>
              <a:rPr lang="en-US" sz="2400" dirty="0" smtClean="0">
                <a:latin typeface="cmsy10"/>
              </a:rPr>
              <a:t>9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 </a:t>
            </a:r>
            <a:r>
              <a:rPr lang="en-US" sz="2400" dirty="0" err="1" smtClean="0"/>
              <a:t>s.t</a:t>
            </a:r>
            <a:r>
              <a:rPr lang="en-US" sz="2400" dirty="0" smtClean="0"/>
              <a:t>. y(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)</a:t>
            </a:r>
            <a:r>
              <a:rPr lang="en-US" sz="2400" dirty="0" smtClean="0">
                <a:latin typeface="Symbol"/>
                <a:sym typeface="Symbol"/>
              </a:rPr>
              <a:t></a:t>
            </a:r>
            <a:r>
              <a:rPr lang="en-US" sz="2400" dirty="0" smtClean="0"/>
              <a:t>P.  WLOG 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&gt;0</a:t>
            </a:r>
            <a:r>
              <a:rPr lang="en-US" sz="2400" dirty="0" smtClean="0"/>
              <a:t>.		 </a:t>
            </a:r>
            <a:r>
              <a:rPr lang="en-US" sz="1200" dirty="0" smtClean="0"/>
              <a:t>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Otherwise P contains a line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en-US" sz="2400" dirty="0" smtClean="0"/>
          </a:p>
          <a:p>
            <a:pPr>
              <a:spcBef>
                <a:spcPts val="800"/>
              </a:spcBef>
              <a:buNone/>
            </a:pPr>
            <a:r>
              <a:rPr lang="en-US" sz="2400" dirty="0" smtClean="0"/>
              <a:t>Set 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=0 and gradually increase 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. What is largest 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 </a:t>
            </a:r>
            <a:r>
              <a:rPr lang="en-US" sz="2400" dirty="0" err="1" smtClean="0"/>
              <a:t>s.t</a:t>
            </a:r>
            <a:r>
              <a:rPr lang="en-US" sz="2400" dirty="0" smtClean="0"/>
              <a:t>. y(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)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P?</a:t>
            </a:r>
          </a:p>
          <a:p>
            <a:pPr>
              <a:spcBef>
                <a:spcPts val="300"/>
              </a:spcBef>
              <a:buNone/>
            </a:pPr>
            <a:r>
              <a:rPr lang="en-US" sz="2400" dirty="0" smtClean="0"/>
              <a:t>	y(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)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P  </a:t>
            </a:r>
            <a:r>
              <a:rPr lang="en-US" sz="2400" dirty="0" smtClean="0">
                <a:latin typeface="cmsy10"/>
              </a:rPr>
              <a:t>,</a:t>
            </a:r>
            <a:r>
              <a:rPr lang="en-US" sz="2400" dirty="0" smtClean="0"/>
              <a:t> 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y</a:t>
            </a:r>
            <a:r>
              <a:rPr lang="en-US" sz="2400" dirty="0" smtClean="0"/>
              <a:t>(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)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b</a:t>
            </a:r>
            <a:r>
              <a:rPr lang="en-US" sz="2400" baseline="-25000" dirty="0" smtClean="0"/>
              <a:t>i</a:t>
            </a:r>
            <a:r>
              <a:rPr lang="en-US" sz="2400" dirty="0" smtClean="0"/>
              <a:t> 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</a:t>
            </a:r>
          </a:p>
          <a:p>
            <a:pPr>
              <a:spcBef>
                <a:spcPts val="300"/>
              </a:spcBef>
              <a:buNone/>
            </a:pPr>
            <a:r>
              <a:rPr lang="en-US" sz="2400" dirty="0" smtClean="0"/>
              <a:t>		     </a:t>
            </a:r>
            <a:r>
              <a:rPr lang="en-US" sz="2400" dirty="0" smtClean="0">
                <a:latin typeface="cmsy10"/>
              </a:rPr>
              <a:t>,</a:t>
            </a:r>
            <a:r>
              <a:rPr lang="en-US" sz="2400" dirty="0" smtClean="0"/>
              <a:t> 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+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w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b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  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	                 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(Always satisfied if a</a:t>
            </a:r>
            <a:r>
              <a:rPr lang="en-US" sz="2000" baseline="-25000" dirty="0" smtClean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2000" baseline="30000" dirty="0" smtClean="0">
                <a:solidFill>
                  <a:schemeClr val="bg1">
                    <a:lumMod val="50000"/>
                  </a:schemeClr>
                </a:solidFill>
              </a:rPr>
              <a:t>T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w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msy10"/>
              </a:rPr>
              <a:t>·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0)</a:t>
            </a:r>
          </a:p>
          <a:p>
            <a:pPr>
              <a:spcBef>
                <a:spcPts val="300"/>
              </a:spcBef>
              <a:buNone/>
            </a:pPr>
            <a:r>
              <a:rPr lang="en-US" sz="2400" dirty="0" smtClean="0"/>
              <a:t>		     </a:t>
            </a:r>
            <a:r>
              <a:rPr lang="en-US" sz="2400" dirty="0" smtClean="0">
                <a:latin typeface="cmsy10"/>
              </a:rPr>
              <a:t>,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mi10"/>
              </a:rPr>
              <a:t>± </a:t>
            </a:r>
            <a:r>
              <a:rPr lang="en-US" sz="2400" dirty="0" smtClean="0">
                <a:latin typeface="cmsy10"/>
              </a:rPr>
              <a:t>· </a:t>
            </a:r>
            <a:r>
              <a:rPr lang="en-US" sz="2400" dirty="0" smtClean="0">
                <a:solidFill>
                  <a:srgbClr val="FF0000"/>
                </a:solidFill>
              </a:rPr>
              <a:t>(b</a:t>
            </a:r>
            <a:r>
              <a:rPr lang="en-US" sz="2400" baseline="-25000" dirty="0" smtClean="0">
                <a:solidFill>
                  <a:srgbClr val="FF0000"/>
                </a:solidFill>
              </a:rPr>
              <a:t>i</a:t>
            </a:r>
            <a:r>
              <a:rPr lang="en-US" sz="2400" dirty="0" smtClean="0">
                <a:solidFill>
                  <a:srgbClr val="FF0000"/>
                </a:solidFill>
              </a:rPr>
              <a:t>-</a:t>
            </a:r>
            <a:r>
              <a:rPr lang="en-US" sz="2400" dirty="0" err="1" smtClean="0">
                <a:solidFill>
                  <a:srgbClr val="FF0000"/>
                </a:solidFill>
              </a:rPr>
              <a:t>a</a:t>
            </a:r>
            <a:r>
              <a:rPr lang="en-US" sz="2400" baseline="-25000" dirty="0" err="1" smtClean="0">
                <a:solidFill>
                  <a:srgbClr val="FF0000"/>
                </a:solidFill>
              </a:rPr>
              <a:t>i</a:t>
            </a:r>
            <a:r>
              <a:rPr lang="en-US" sz="2400" baseline="30000" dirty="0" err="1" smtClean="0">
                <a:solidFill>
                  <a:srgbClr val="FF0000"/>
                </a:solidFill>
              </a:rPr>
              <a:t>T</a:t>
            </a:r>
            <a:r>
              <a:rPr lang="en-US" sz="2400" dirty="0" err="1" smtClean="0">
                <a:solidFill>
                  <a:srgbClr val="FF0000"/>
                </a:solidFill>
              </a:rPr>
              <a:t>x</a:t>
            </a:r>
            <a:r>
              <a:rPr lang="en-US" sz="2400" dirty="0" smtClean="0">
                <a:solidFill>
                  <a:srgbClr val="FF0000"/>
                </a:solidFill>
              </a:rPr>
              <a:t>)/</a:t>
            </a:r>
            <a:r>
              <a:rPr lang="en-US" sz="2400" dirty="0" err="1" smtClean="0">
                <a:solidFill>
                  <a:srgbClr val="FF0000"/>
                </a:solidFill>
              </a:rPr>
              <a:t>a</a:t>
            </a:r>
            <a:r>
              <a:rPr lang="en-US" sz="2400" baseline="-25000" dirty="0" err="1" smtClean="0">
                <a:solidFill>
                  <a:srgbClr val="FF0000"/>
                </a:solidFill>
              </a:rPr>
              <a:t>i</a:t>
            </a:r>
            <a:r>
              <a:rPr lang="en-US" sz="2400" baseline="30000" dirty="0" err="1" smtClean="0">
                <a:solidFill>
                  <a:srgbClr val="FF0000"/>
                </a:solidFill>
              </a:rPr>
              <a:t>T</a:t>
            </a:r>
            <a:r>
              <a:rPr lang="en-US" sz="2400" dirty="0" err="1" smtClean="0">
                <a:solidFill>
                  <a:srgbClr val="FF0000"/>
                </a:solidFill>
              </a:rPr>
              <a:t>w</a:t>
            </a:r>
            <a:r>
              <a:rPr lang="en-US" sz="2400" dirty="0" smtClean="0">
                <a:solidFill>
                  <a:srgbClr val="FF0000"/>
                </a:solidFill>
              </a:rPr>
              <a:t> 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 </a:t>
            </a:r>
            <a:r>
              <a:rPr lang="en-US" sz="2400" dirty="0" err="1" smtClean="0"/>
              <a:t>s.t</a:t>
            </a:r>
            <a:r>
              <a:rPr lang="en-US" sz="2400" dirty="0" smtClean="0"/>
              <a:t>.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w</a:t>
            </a:r>
            <a:r>
              <a:rPr lang="en-US" sz="2400" dirty="0" smtClean="0"/>
              <a:t>&gt;0</a:t>
            </a:r>
          </a:p>
          <a:p>
            <a:pPr>
              <a:spcBef>
                <a:spcPts val="300"/>
              </a:spcBef>
              <a:buNone/>
            </a:pPr>
            <a:r>
              <a:rPr lang="en-US" sz="2400" dirty="0" smtClean="0"/>
              <a:t>Let h be the </a:t>
            </a:r>
            <a:r>
              <a:rPr lang="en-US" sz="2400" dirty="0" err="1" smtClean="0"/>
              <a:t>i</a:t>
            </a:r>
            <a:r>
              <a:rPr lang="en-US" sz="2400" dirty="0" smtClean="0"/>
              <a:t> that minimizes </a:t>
            </a:r>
            <a:r>
              <a:rPr lang="en-US" sz="2400" dirty="0" smtClean="0">
                <a:solidFill>
                  <a:srgbClr val="FF0000"/>
                </a:solidFill>
              </a:rPr>
              <a:t>this</a:t>
            </a:r>
            <a:r>
              <a:rPr lang="en-US" sz="2400" dirty="0" smtClean="0"/>
              <a:t>.  So 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=(</a:t>
            </a:r>
            <a:r>
              <a:rPr lang="en-US" sz="2400" dirty="0" err="1" smtClean="0"/>
              <a:t>b</a:t>
            </a:r>
            <a:r>
              <a:rPr lang="en-US" sz="2400" baseline="-25000" dirty="0" err="1" smtClean="0"/>
              <a:t>h</a:t>
            </a:r>
            <a:r>
              <a:rPr lang="en-US" sz="2400" dirty="0" err="1" smtClean="0"/>
              <a:t>-a</a:t>
            </a:r>
            <a:r>
              <a:rPr lang="en-US" sz="2400" baseline="-25000" dirty="0" err="1" smtClean="0"/>
              <a:t>h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)/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h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w</a:t>
            </a:r>
            <a:r>
              <a:rPr lang="en-US" sz="2400" dirty="0" smtClean="0"/>
              <a:t>.</a:t>
            </a:r>
            <a:endParaRPr lang="en-US" sz="2000" dirty="0" smtClean="0"/>
          </a:p>
          <a:p>
            <a:pPr>
              <a:spcBef>
                <a:spcPts val="800"/>
              </a:spcBef>
              <a:buNone/>
            </a:pPr>
            <a:r>
              <a:rPr lang="en-US" sz="2400" dirty="0" smtClean="0"/>
              <a:t>y(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) is also optimal because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y</a:t>
            </a:r>
            <a:r>
              <a:rPr lang="en-US" sz="2400" dirty="0" smtClean="0"/>
              <a:t>(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) =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smtClean="0"/>
              <a:t>(x+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w) =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.</a:t>
            </a:r>
          </a:p>
          <a:p>
            <a:pPr>
              <a:spcBef>
                <a:spcPts val="300"/>
              </a:spcBef>
              <a:buNone/>
            </a:pPr>
            <a:r>
              <a:rPr lang="en-US" sz="2400" dirty="0" smtClean="0"/>
              <a:t>But y(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) has one more tight constraint than x. Contradiction!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2237"/>
            <a:ext cx="8991600" cy="6347836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buNone/>
            </a:pPr>
            <a:r>
              <a:rPr lang="en-US" sz="2400" b="1" dirty="0" smtClean="0"/>
              <a:t>Lemma:</a:t>
            </a:r>
            <a:r>
              <a:rPr lang="en-US" sz="2400" dirty="0" smtClean="0"/>
              <a:t> Let P={ x :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b</a:t>
            </a:r>
            <a:r>
              <a:rPr lang="en-US" sz="2400" b="1" baseline="-250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 }. Suppose P does not contain any line. Suppose the LP max { </a:t>
            </a:r>
            <a:r>
              <a:rPr lang="en-US" sz="2400" dirty="0" err="1" smtClean="0"/>
              <a:t>c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: x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P } has an optimal solution.</a:t>
            </a:r>
            <a:br>
              <a:rPr lang="en-US" sz="2400" dirty="0" smtClean="0"/>
            </a:br>
            <a:r>
              <a:rPr lang="en-US" sz="2400" dirty="0" smtClean="0"/>
              <a:t>Then some extreme point is an optimal solution.</a:t>
            </a:r>
          </a:p>
          <a:p>
            <a:pPr>
              <a:spcBef>
                <a:spcPts val="600"/>
              </a:spcBef>
              <a:buNone/>
            </a:pPr>
            <a:r>
              <a:rPr lang="en-US" sz="2400" b="1" dirty="0" smtClean="0"/>
              <a:t>Proof:</a:t>
            </a:r>
            <a:r>
              <a:rPr lang="en-US" sz="2400" dirty="0" smtClean="0"/>
              <a:t> Let x be optimal, with maximal number of tight constraints.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Suppose x not a BFS.</a:t>
            </a:r>
            <a:endParaRPr lang="en-US" sz="2000" dirty="0" smtClean="0"/>
          </a:p>
          <a:p>
            <a:pPr>
              <a:spcBef>
                <a:spcPts val="600"/>
              </a:spcBef>
              <a:buNone/>
            </a:pPr>
            <a:r>
              <a:rPr lang="en-US" sz="2400" b="1" dirty="0" smtClean="0"/>
              <a:t>Claim: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9</a:t>
            </a:r>
            <a:r>
              <a:rPr lang="en-US" sz="2400" dirty="0" smtClean="0"/>
              <a:t>w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>
                <a:latin typeface="msbm10"/>
              </a:rPr>
              <a:t>R</a:t>
            </a:r>
            <a:r>
              <a:rPr lang="en-US" sz="2400" baseline="30000" dirty="0" smtClean="0"/>
              <a:t>n</a:t>
            </a:r>
            <a:r>
              <a:rPr lang="en-US" sz="2400" dirty="0" smtClean="0"/>
              <a:t>, w</a:t>
            </a:r>
            <a:r>
              <a:rPr lang="en-US" sz="2400" dirty="0" smtClean="0">
                <a:latin typeface="Symbol"/>
                <a:sym typeface="Symbol"/>
              </a:rPr>
              <a:t></a:t>
            </a:r>
            <a:r>
              <a:rPr lang="en-US" sz="2400" dirty="0" smtClean="0"/>
              <a:t>0, </a:t>
            </a:r>
            <a:r>
              <a:rPr lang="en-US" sz="2400" dirty="0" err="1" smtClean="0"/>
              <a:t>s.t</a:t>
            </a:r>
            <a:r>
              <a:rPr lang="en-US" sz="2400" dirty="0" smtClean="0"/>
              <a:t>.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w</a:t>
            </a:r>
            <a:r>
              <a:rPr lang="en-US" sz="2400" dirty="0" smtClean="0"/>
              <a:t>=0 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</a:t>
            </a:r>
            <a:r>
              <a:rPr lang="en-US" sz="2400" dirty="0" smtClean="0">
                <a:latin typeface="cmsy10"/>
              </a:rPr>
              <a:t>2I</a:t>
            </a:r>
            <a:r>
              <a:rPr lang="en-US" sz="2400" baseline="-25000" dirty="0" smtClean="0"/>
              <a:t>x		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(We saw this before)</a:t>
            </a:r>
          </a:p>
          <a:p>
            <a:pPr>
              <a:spcBef>
                <a:spcPts val="300"/>
              </a:spcBef>
              <a:buNone/>
            </a:pPr>
            <a:r>
              <a:rPr lang="en-US" sz="2400" dirty="0" smtClean="0"/>
              <a:t>Let y(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)=x+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w.  Suppose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w</a:t>
            </a:r>
            <a:r>
              <a:rPr lang="en-US" sz="2400" dirty="0" smtClean="0"/>
              <a:t> </a:t>
            </a:r>
            <a:r>
              <a:rPr lang="en-US" sz="2800" b="1" dirty="0" smtClean="0">
                <a:solidFill>
                  <a:srgbClr val="FF3300"/>
                </a:solidFill>
              </a:rPr>
              <a:t>&gt; 0</a:t>
            </a:r>
            <a:r>
              <a:rPr lang="en-US" sz="2400" dirty="0" smtClean="0"/>
              <a:t>.</a:t>
            </a:r>
          </a:p>
          <a:p>
            <a:pPr>
              <a:spcBef>
                <a:spcPts val="300"/>
              </a:spcBef>
              <a:buNone/>
            </a:pPr>
            <a:r>
              <a:rPr lang="en-US" sz="2400" b="1" dirty="0" smtClean="0"/>
              <a:t>Claim: </a:t>
            </a:r>
            <a:r>
              <a:rPr lang="en-US" sz="2400" dirty="0" smtClean="0">
                <a:latin typeface="cmsy10"/>
              </a:rPr>
              <a:t>9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&gt;0 </a:t>
            </a:r>
            <a:r>
              <a:rPr lang="en-US" sz="2400" dirty="0" err="1" smtClean="0"/>
              <a:t>s.t</a:t>
            </a:r>
            <a:r>
              <a:rPr lang="en-US" sz="2400" dirty="0" smtClean="0"/>
              <a:t>. y(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)</a:t>
            </a:r>
            <a:r>
              <a:rPr lang="en-US" sz="2400" dirty="0" smtClean="0">
                <a:latin typeface="cmsy10"/>
                <a:sym typeface="Symbol"/>
              </a:rPr>
              <a:t>2</a:t>
            </a:r>
            <a:r>
              <a:rPr lang="en-US" sz="2400" dirty="0" smtClean="0"/>
              <a:t>P.			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 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(Same argument as before)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spcBef>
                <a:spcPts val="800"/>
              </a:spcBef>
              <a:buNone/>
            </a:pPr>
            <a:r>
              <a:rPr lang="en-US" sz="2400" dirty="0" smtClean="0"/>
              <a:t>But then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y</a:t>
            </a:r>
            <a:r>
              <a:rPr lang="en-US" sz="2400" dirty="0" smtClean="0"/>
              <a:t>(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) =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smtClean="0"/>
              <a:t>(x+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w) &gt;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.</a:t>
            </a:r>
          </a:p>
          <a:p>
            <a:pPr>
              <a:spcBef>
                <a:spcPts val="300"/>
              </a:spcBef>
              <a:buNone/>
            </a:pPr>
            <a:r>
              <a:rPr lang="en-US" sz="2400" dirty="0" smtClean="0"/>
              <a:t>This contradicts optimality of x.					</a:t>
            </a:r>
            <a:r>
              <a:rPr lang="en-US" sz="2400" dirty="0" smtClean="0">
                <a:latin typeface="msam10"/>
              </a:rPr>
              <a:t>¥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4695" y="1648691"/>
            <a:ext cx="8825341" cy="4682836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2237"/>
            <a:ext cx="8991600" cy="6347836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buNone/>
            </a:pPr>
            <a:r>
              <a:rPr lang="en-US" sz="2400" b="1" dirty="0" smtClean="0"/>
              <a:t>Lemma:</a:t>
            </a:r>
            <a:r>
              <a:rPr lang="en-US" sz="2400" dirty="0" smtClean="0"/>
              <a:t> Let P={ x :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b</a:t>
            </a:r>
            <a:r>
              <a:rPr lang="en-US" sz="2400" b="1" baseline="-250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 }. Suppose P does not contain any line. Suppose the LP max { </a:t>
            </a:r>
            <a:r>
              <a:rPr lang="en-US" sz="2400" dirty="0" err="1" smtClean="0"/>
              <a:t>c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: x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P } has an optimal solution.</a:t>
            </a:r>
            <a:br>
              <a:rPr lang="en-US" sz="2400" dirty="0" smtClean="0"/>
            </a:br>
            <a:r>
              <a:rPr lang="en-US" sz="2400" dirty="0" smtClean="0"/>
              <a:t>Then some extreme point is an optimal solution.</a:t>
            </a:r>
          </a:p>
          <a:p>
            <a:pPr>
              <a:spcBef>
                <a:spcPts val="600"/>
              </a:spcBef>
              <a:buNone/>
            </a:pPr>
            <a:endParaRPr lang="en-US" sz="1800" dirty="0" smtClean="0"/>
          </a:p>
          <a:p>
            <a:pPr>
              <a:spcBef>
                <a:spcPts val="600"/>
              </a:spcBef>
              <a:buNone/>
            </a:pPr>
            <a:r>
              <a:rPr lang="en-US" b="1" dirty="0" smtClean="0">
                <a:solidFill>
                  <a:srgbClr val="7030A0"/>
                </a:solidFill>
              </a:rPr>
              <a:t>Interesting Consequence</a:t>
            </a:r>
          </a:p>
          <a:p>
            <a:pPr>
              <a:spcBef>
                <a:spcPts val="0"/>
              </a:spcBef>
              <a:buNone/>
            </a:pPr>
            <a:r>
              <a:rPr lang="en-US" sz="2400" b="1" dirty="0" smtClean="0">
                <a:solidFill>
                  <a:srgbClr val="7030A0"/>
                </a:solidFill>
              </a:rPr>
              <a:t>A simple but finite algorithm for solving LPs</a:t>
            </a:r>
          </a:p>
          <a:p>
            <a:pPr>
              <a:spcBef>
                <a:spcPts val="600"/>
              </a:spcBef>
              <a:buNone/>
            </a:pPr>
            <a:r>
              <a:rPr lang="en-US" sz="2400" b="1" dirty="0" smtClean="0"/>
              <a:t>Input:</a:t>
            </a:r>
            <a:r>
              <a:rPr lang="en-US" sz="2400" dirty="0" smtClean="0"/>
              <a:t> An LP max { </a:t>
            </a:r>
            <a:r>
              <a:rPr lang="en-US" sz="2400" dirty="0" err="1" smtClean="0"/>
              <a:t>c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: x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P } where P={ x :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b</a:t>
            </a:r>
            <a:r>
              <a:rPr lang="en-US" sz="2400" b="1" baseline="-250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i=1…m }.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Caveat: We assume P contains no line, and the LP has an optimal solution.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US" sz="2400" b="1" dirty="0" smtClean="0"/>
              <a:t>Output:</a:t>
            </a:r>
            <a:r>
              <a:rPr lang="en-US" sz="2400" dirty="0" smtClean="0"/>
              <a:t> An optimal solution.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For every choice of n of the constraints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	If these constraints are linearly independent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		Find the unique point x for which these constraints are tight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		If x is feasible, add it to a list of all extreme points.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	End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End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Output the extreme point that maximizes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Dimension of Sets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7527"/>
            <a:ext cx="8229600" cy="5574189"/>
          </a:xfrm>
        </p:spPr>
        <p:txBody>
          <a:bodyPr>
            <a:normAutofit/>
          </a:bodyPr>
          <a:lstStyle/>
          <a:p>
            <a:r>
              <a:rPr lang="en-CA" sz="2800" b="1" dirty="0" smtClean="0"/>
              <a:t>Def:</a:t>
            </a:r>
            <a:r>
              <a:rPr lang="en-CA" sz="2800" dirty="0" smtClean="0"/>
              <a:t> An </a:t>
            </a:r>
            <a:r>
              <a:rPr lang="en-CA" sz="2800" b="1" dirty="0" smtClean="0"/>
              <a:t>affine space</a:t>
            </a:r>
            <a:r>
              <a:rPr lang="en-CA" sz="2800" dirty="0" smtClean="0"/>
              <a:t> A is a set A = { </a:t>
            </a:r>
            <a:r>
              <a:rPr lang="en-CA" sz="2800" dirty="0" err="1" smtClean="0"/>
              <a:t>x+z</a:t>
            </a:r>
            <a:r>
              <a:rPr lang="en-CA" sz="2800" dirty="0" smtClean="0"/>
              <a:t> : x</a:t>
            </a:r>
            <a:r>
              <a:rPr lang="en-CA" sz="2800" dirty="0" smtClean="0">
                <a:latin typeface="cmsy10"/>
              </a:rPr>
              <a:t>2</a:t>
            </a:r>
            <a:r>
              <a:rPr lang="en-CA" sz="2800" dirty="0" smtClean="0"/>
              <a:t>L }, where L is a linear space and z is any vector.</a:t>
            </a:r>
            <a:br>
              <a:rPr lang="en-CA" sz="2800" dirty="0" smtClean="0"/>
            </a:br>
            <a:r>
              <a:rPr lang="en-CA" sz="2800" dirty="0" smtClean="0"/>
              <a:t>The </a:t>
            </a:r>
            <a:r>
              <a:rPr lang="en-CA" sz="2800" b="1" dirty="0" smtClean="0"/>
              <a:t>dimension</a:t>
            </a:r>
            <a:r>
              <a:rPr lang="en-CA" sz="2800" dirty="0" smtClean="0"/>
              <a:t> of A is dim L</a:t>
            </a:r>
            <a:r>
              <a:rPr lang="en-CA" sz="2800" dirty="0" smtClean="0"/>
              <a:t>.</a:t>
            </a:r>
          </a:p>
          <a:p>
            <a:endParaRPr lang="en-CA" sz="2800" dirty="0" smtClean="0"/>
          </a:p>
          <a:p>
            <a:r>
              <a:rPr lang="en-CA" sz="2800" dirty="0" smtClean="0"/>
              <a:t>Let’s say dim </a:t>
            </a:r>
            <a:r>
              <a:rPr lang="en-CA" sz="2800" dirty="0" smtClean="0">
                <a:latin typeface="cmsy10"/>
              </a:rPr>
              <a:t>;</a:t>
            </a:r>
            <a:r>
              <a:rPr lang="en-CA" sz="2800" dirty="0" smtClean="0"/>
              <a:t> = -1.</a:t>
            </a:r>
            <a:endParaRPr lang="en-CA" sz="2800" dirty="0" smtClean="0"/>
          </a:p>
          <a:p>
            <a:pPr>
              <a:buNone/>
            </a:pPr>
            <a:endParaRPr lang="en-CA" sz="2800" dirty="0" smtClean="0"/>
          </a:p>
          <a:p>
            <a:r>
              <a:rPr lang="en-CA" sz="2800" b="1" dirty="0" smtClean="0"/>
              <a:t>Def:</a:t>
            </a:r>
            <a:r>
              <a:rPr lang="en-CA" sz="2800" dirty="0" smtClean="0"/>
              <a:t> Let C </a:t>
            </a:r>
            <a:r>
              <a:rPr lang="en-CA" sz="2800" dirty="0" smtClean="0">
                <a:latin typeface="cmsy10"/>
              </a:rPr>
              <a:t>µ</a:t>
            </a:r>
            <a:r>
              <a:rPr lang="en-CA" sz="2800" dirty="0" smtClean="0"/>
              <a:t> </a:t>
            </a:r>
            <a:r>
              <a:rPr lang="en-CA" sz="2800" dirty="0" err="1" smtClean="0">
                <a:latin typeface="msbm10"/>
              </a:rPr>
              <a:t>R</a:t>
            </a:r>
            <a:r>
              <a:rPr lang="en-CA" sz="2800" baseline="30000" dirty="0" err="1" smtClean="0">
                <a:latin typeface="Calibri"/>
              </a:rPr>
              <a:t>n</a:t>
            </a:r>
            <a:r>
              <a:rPr lang="en-CA" sz="2800" dirty="0" smtClean="0"/>
              <a:t> be arbitrary. The </a:t>
            </a:r>
            <a:r>
              <a:rPr lang="en-CA" sz="2800" b="1" dirty="0" smtClean="0"/>
              <a:t>dimension</a:t>
            </a:r>
            <a:r>
              <a:rPr lang="en-CA" sz="2800" dirty="0" smtClean="0"/>
              <a:t> of C is</a:t>
            </a:r>
            <a:br>
              <a:rPr lang="en-CA" sz="2800" dirty="0" smtClean="0"/>
            </a:br>
            <a:r>
              <a:rPr lang="en-CA" sz="2800" dirty="0" smtClean="0"/>
              <a:t>   min { dim A : A is an affine space with C</a:t>
            </a:r>
            <a:r>
              <a:rPr lang="en-CA" sz="2800" dirty="0" smtClean="0">
                <a:latin typeface="cmsy10"/>
              </a:rPr>
              <a:t>µ</a:t>
            </a:r>
            <a:r>
              <a:rPr lang="en-CA" sz="2800" dirty="0" smtClean="0"/>
              <a:t>A }.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Faces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218" y="997527"/>
            <a:ext cx="8423564" cy="5574189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CA" sz="2800" b="1" dirty="0" smtClean="0"/>
              <a:t>Def:</a:t>
            </a:r>
            <a:r>
              <a:rPr lang="en-CA" sz="2800" dirty="0" smtClean="0"/>
              <a:t> Let C</a:t>
            </a:r>
            <a:r>
              <a:rPr lang="en-CA" sz="2800" dirty="0" smtClean="0">
                <a:latin typeface="cmsy10"/>
              </a:rPr>
              <a:t>µ</a:t>
            </a:r>
            <a:r>
              <a:rPr lang="en-CA" sz="2800" dirty="0" smtClean="0"/>
              <a:t> </a:t>
            </a:r>
            <a:r>
              <a:rPr lang="en-CA" sz="2800" dirty="0" err="1" smtClean="0">
                <a:latin typeface="msbm10"/>
              </a:rPr>
              <a:t>R</a:t>
            </a:r>
            <a:r>
              <a:rPr lang="en-CA" sz="2800" baseline="30000" dirty="0" err="1" smtClean="0"/>
              <a:t>n</a:t>
            </a:r>
            <a:r>
              <a:rPr lang="en-CA" sz="2800" dirty="0" smtClean="0"/>
              <a:t>  be any convex set. A </a:t>
            </a:r>
            <a:r>
              <a:rPr lang="en-CA" sz="2800" dirty="0" err="1" smtClean="0"/>
              <a:t>halfspace</a:t>
            </a:r>
            <a:r>
              <a:rPr lang="en-CA" sz="2800" dirty="0" smtClean="0"/>
              <a:t/>
            </a:r>
            <a:br>
              <a:rPr lang="en-CA" sz="2800" dirty="0" smtClean="0"/>
            </a:br>
            <a:r>
              <a:rPr lang="en-CA" sz="2800" dirty="0" smtClean="0"/>
              <a:t>H={ x : </a:t>
            </a:r>
            <a:r>
              <a:rPr lang="en-CA" sz="2800" dirty="0" err="1" smtClean="0">
                <a:latin typeface="Calibri"/>
              </a:rPr>
              <a:t>a</a:t>
            </a:r>
            <a:r>
              <a:rPr lang="en-CA" sz="2800" baseline="30000" dirty="0" err="1" smtClean="0">
                <a:latin typeface="Calibri"/>
              </a:rPr>
              <a:t>T</a:t>
            </a:r>
            <a:r>
              <a:rPr lang="en-CA" sz="2800" dirty="0" err="1" smtClean="0"/>
              <a:t>x</a:t>
            </a:r>
            <a:r>
              <a:rPr lang="en-CA" sz="2800" dirty="0" err="1" smtClean="0">
                <a:latin typeface="cmsy10"/>
              </a:rPr>
              <a:t>·</a:t>
            </a:r>
            <a:r>
              <a:rPr lang="en-CA" sz="2800" dirty="0" err="1" smtClean="0"/>
              <a:t>b</a:t>
            </a:r>
            <a:r>
              <a:rPr lang="en-CA" sz="2800" dirty="0" smtClean="0"/>
              <a:t> } is called </a:t>
            </a:r>
            <a:r>
              <a:rPr lang="en-CA" sz="2800" b="1" dirty="0" smtClean="0"/>
              <a:t>valid</a:t>
            </a:r>
            <a:r>
              <a:rPr lang="en-CA" sz="2800" dirty="0" smtClean="0"/>
              <a:t> if C </a:t>
            </a:r>
            <a:r>
              <a:rPr lang="en-CA" sz="2800" dirty="0" smtClean="0">
                <a:latin typeface="cmsy10"/>
              </a:rPr>
              <a:t>µ</a:t>
            </a:r>
            <a:r>
              <a:rPr lang="en-CA" sz="2800" dirty="0" smtClean="0"/>
              <a:t> H.</a:t>
            </a:r>
          </a:p>
          <a:p>
            <a:pPr>
              <a:spcBef>
                <a:spcPts val="1800"/>
              </a:spcBef>
            </a:pPr>
            <a:r>
              <a:rPr lang="en-CA" sz="2800" b="1" dirty="0" smtClean="0"/>
              <a:t>Def:</a:t>
            </a:r>
            <a:r>
              <a:rPr lang="en-CA" sz="2800" dirty="0" smtClean="0"/>
              <a:t> Let </a:t>
            </a:r>
            <a:r>
              <a:rPr lang="en-CA" sz="2800" dirty="0" err="1" smtClean="0"/>
              <a:t>P</a:t>
            </a:r>
            <a:r>
              <a:rPr lang="en-CA" sz="2800" dirty="0" err="1" smtClean="0">
                <a:latin typeface="cmsy10"/>
              </a:rPr>
              <a:t>µ</a:t>
            </a:r>
            <a:r>
              <a:rPr lang="en-CA" sz="2800" dirty="0" err="1" smtClean="0">
                <a:latin typeface="msbm10"/>
              </a:rPr>
              <a:t>R</a:t>
            </a:r>
            <a:r>
              <a:rPr lang="en-CA" sz="2800" baseline="30000" dirty="0" err="1" smtClean="0">
                <a:latin typeface="Calibri"/>
              </a:rPr>
              <a:t>n</a:t>
            </a:r>
            <a:r>
              <a:rPr lang="en-CA" sz="2800" dirty="0" smtClean="0"/>
              <a:t> be a polyhedron. A </a:t>
            </a:r>
            <a:r>
              <a:rPr lang="en-CA" sz="2800" b="1" dirty="0" smtClean="0"/>
              <a:t>face</a:t>
            </a:r>
            <a:r>
              <a:rPr lang="en-CA" sz="2800" dirty="0" smtClean="0"/>
              <a:t> of P is a set</a:t>
            </a:r>
            <a:br>
              <a:rPr lang="en-CA" sz="2800" dirty="0" smtClean="0"/>
            </a:br>
            <a:r>
              <a:rPr lang="en-CA" sz="2800" dirty="0" smtClean="0"/>
              <a:t>                           F  =  P </a:t>
            </a:r>
            <a:r>
              <a:rPr lang="en-CA" sz="2800" dirty="0" smtClean="0">
                <a:latin typeface="cmsy10"/>
              </a:rPr>
              <a:t>Å</a:t>
            </a:r>
            <a:r>
              <a:rPr lang="en-CA" sz="2800" dirty="0" smtClean="0"/>
              <a:t> { x : </a:t>
            </a:r>
            <a:r>
              <a:rPr lang="en-CA" sz="2800" dirty="0" err="1" smtClean="0">
                <a:latin typeface="Calibri"/>
              </a:rPr>
              <a:t>a</a:t>
            </a:r>
            <a:r>
              <a:rPr lang="en-CA" sz="2800" baseline="30000" dirty="0" err="1" smtClean="0">
                <a:latin typeface="Calibri"/>
              </a:rPr>
              <a:t>T</a:t>
            </a:r>
            <a:r>
              <a:rPr lang="en-CA" sz="2800" dirty="0" err="1" smtClean="0"/>
              <a:t>x</a:t>
            </a:r>
            <a:r>
              <a:rPr lang="en-CA" sz="2800" dirty="0" smtClean="0"/>
              <a:t> = b }</a:t>
            </a:r>
            <a:br>
              <a:rPr lang="en-CA" sz="2800" dirty="0" smtClean="0"/>
            </a:br>
            <a:r>
              <a:rPr lang="en-CA" sz="2800" dirty="0" smtClean="0"/>
              <a:t>where H={ x : </a:t>
            </a:r>
            <a:r>
              <a:rPr lang="en-CA" sz="2800" dirty="0" err="1" smtClean="0"/>
              <a:t>a</a:t>
            </a:r>
            <a:r>
              <a:rPr lang="en-CA" sz="2800" baseline="30000" dirty="0" err="1" smtClean="0"/>
              <a:t>T</a:t>
            </a:r>
            <a:r>
              <a:rPr lang="en-CA" sz="2800" dirty="0" err="1" smtClean="0"/>
              <a:t>x</a:t>
            </a:r>
            <a:r>
              <a:rPr lang="en-CA" sz="2800" dirty="0" err="1" smtClean="0">
                <a:latin typeface="cmsy10"/>
              </a:rPr>
              <a:t>·</a:t>
            </a:r>
            <a:r>
              <a:rPr lang="en-CA" sz="2800" dirty="0" err="1" smtClean="0"/>
              <a:t>b</a:t>
            </a:r>
            <a:r>
              <a:rPr lang="en-CA" sz="2800" dirty="0" smtClean="0"/>
              <a:t> } is a valid </a:t>
            </a:r>
            <a:r>
              <a:rPr lang="en-CA" sz="2800" dirty="0" err="1" smtClean="0"/>
              <a:t>halfspace</a:t>
            </a:r>
            <a:r>
              <a:rPr lang="en-CA" sz="2800" dirty="0" smtClean="0"/>
              <a:t>.</a:t>
            </a:r>
          </a:p>
          <a:p>
            <a:pPr>
              <a:spcBef>
                <a:spcPts val="1800"/>
              </a:spcBef>
            </a:pPr>
            <a:r>
              <a:rPr lang="en-CA" sz="2800" dirty="0" smtClean="0"/>
              <a:t>Clearly every face of P is also a polyhedron.</a:t>
            </a:r>
          </a:p>
          <a:p>
            <a:pPr>
              <a:spcBef>
                <a:spcPts val="1800"/>
              </a:spcBef>
            </a:pPr>
            <a:r>
              <a:rPr lang="en-CA" sz="2800" b="1" dirty="0" smtClean="0"/>
              <a:t>Claim:</a:t>
            </a:r>
            <a:r>
              <a:rPr lang="en-CA" sz="2800" dirty="0" smtClean="0"/>
              <a:t> P is a face of P.</a:t>
            </a:r>
          </a:p>
          <a:p>
            <a:pPr>
              <a:spcBef>
                <a:spcPts val="300"/>
              </a:spcBef>
            </a:pPr>
            <a:r>
              <a:rPr lang="en-CA" sz="2800" b="1" dirty="0" smtClean="0"/>
              <a:t>Proof: </a:t>
            </a:r>
            <a:r>
              <a:rPr lang="en-CA" sz="2800" dirty="0" smtClean="0"/>
              <a:t>Take a=0 and b=0.</a:t>
            </a:r>
          </a:p>
          <a:p>
            <a:pPr>
              <a:spcBef>
                <a:spcPts val="1800"/>
              </a:spcBef>
            </a:pPr>
            <a:r>
              <a:rPr lang="en-CA" sz="2800" b="1" dirty="0" smtClean="0"/>
              <a:t>Claim:</a:t>
            </a:r>
            <a:r>
              <a:rPr lang="en-CA" sz="2800" dirty="0" smtClean="0"/>
              <a:t> </a:t>
            </a:r>
            <a:r>
              <a:rPr lang="en-CA" sz="2800" dirty="0" smtClean="0">
                <a:latin typeface="cmsy10"/>
              </a:rPr>
              <a:t>;</a:t>
            </a:r>
            <a:r>
              <a:rPr lang="en-CA" sz="2800" dirty="0" smtClean="0"/>
              <a:t> is a face of P.</a:t>
            </a:r>
          </a:p>
          <a:p>
            <a:pPr>
              <a:spcBef>
                <a:spcPts val="300"/>
              </a:spcBef>
            </a:pPr>
            <a:r>
              <a:rPr lang="en-CA" sz="2800" b="1" dirty="0" smtClean="0"/>
              <a:t>Proof: </a:t>
            </a:r>
            <a:r>
              <a:rPr lang="en-CA" sz="2800" dirty="0" smtClean="0"/>
              <a:t>Take a=0 and b=1.</a:t>
            </a:r>
          </a:p>
          <a:p>
            <a:pPr>
              <a:spcBef>
                <a:spcPts val="1800"/>
              </a:spcBef>
            </a:pPr>
            <a:endParaRPr lang="en-CA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6"/>
          <p:cNvGrpSpPr/>
          <p:nvPr/>
        </p:nvGrpSpPr>
        <p:grpSpPr>
          <a:xfrm>
            <a:off x="2514600" y="3200400"/>
            <a:ext cx="3810000" cy="2914650"/>
            <a:chOff x="1981200" y="1676400"/>
            <a:chExt cx="3810000" cy="2914650"/>
          </a:xfrm>
        </p:grpSpPr>
        <p:cxnSp>
          <p:nvCxnSpPr>
            <p:cNvPr id="4" name="Straight Connector 3"/>
            <p:cNvCxnSpPr/>
            <p:nvPr/>
          </p:nvCxnSpPr>
          <p:spPr>
            <a:xfrm rot="5400000">
              <a:off x="847727" y="3105151"/>
              <a:ext cx="2867025" cy="9523"/>
            </a:xfrm>
            <a:prstGeom prst="line">
              <a:avLst/>
            </a:prstGeom>
            <a:ln w="12700">
              <a:solidFill>
                <a:schemeClr val="tx1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>
              <a:off x="1981200" y="4267200"/>
              <a:ext cx="3810000" cy="1151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1990725" y="1895475"/>
              <a:ext cx="3800475" cy="60007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5400000" flipH="1" flipV="1">
              <a:off x="2047874" y="1809752"/>
              <a:ext cx="1781177" cy="178117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 flipH="1" flipV="1">
              <a:off x="3676650" y="3086100"/>
              <a:ext cx="2457450" cy="55245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Freeform 13"/>
            <p:cNvSpPr/>
            <p:nvPr/>
          </p:nvSpPr>
          <p:spPr>
            <a:xfrm>
              <a:off x="2274689" y="2128935"/>
              <a:ext cx="2847817" cy="2136710"/>
            </a:xfrm>
            <a:custGeom>
              <a:avLst/>
              <a:gdLst>
                <a:gd name="connsiteX0" fmla="*/ 9330 w 2855167"/>
                <a:gd name="connsiteY0" fmla="*/ 1212979 h 2136710"/>
                <a:gd name="connsiteX1" fmla="*/ 9330 w 2855167"/>
                <a:gd name="connsiteY1" fmla="*/ 2136710 h 2136710"/>
                <a:gd name="connsiteX2" fmla="*/ 2435290 w 2855167"/>
                <a:gd name="connsiteY2" fmla="*/ 2127379 h 2136710"/>
                <a:gd name="connsiteX3" fmla="*/ 2855167 w 2855167"/>
                <a:gd name="connsiteY3" fmla="*/ 261257 h 2136710"/>
                <a:gd name="connsiteX4" fmla="*/ 1240971 w 2855167"/>
                <a:gd name="connsiteY4" fmla="*/ 0 h 2136710"/>
                <a:gd name="connsiteX5" fmla="*/ 0 w 2855167"/>
                <a:gd name="connsiteY5" fmla="*/ 1268963 h 2136710"/>
                <a:gd name="connsiteX0" fmla="*/ 1980 w 2847817"/>
                <a:gd name="connsiteY0" fmla="*/ 1212979 h 2136710"/>
                <a:gd name="connsiteX1" fmla="*/ 1980 w 2847817"/>
                <a:gd name="connsiteY1" fmla="*/ 2136710 h 2136710"/>
                <a:gd name="connsiteX2" fmla="*/ 2427940 w 2847817"/>
                <a:gd name="connsiteY2" fmla="*/ 2127379 h 2136710"/>
                <a:gd name="connsiteX3" fmla="*/ 2847817 w 2847817"/>
                <a:gd name="connsiteY3" fmla="*/ 261257 h 2136710"/>
                <a:gd name="connsiteX4" fmla="*/ 1233621 w 2847817"/>
                <a:gd name="connsiteY4" fmla="*/ 0 h 2136710"/>
                <a:gd name="connsiteX5" fmla="*/ 0 w 2847817"/>
                <a:gd name="connsiteY5" fmla="*/ 1231231 h 2136710"/>
                <a:gd name="connsiteX0" fmla="*/ 510 w 2847817"/>
                <a:gd name="connsiteY0" fmla="*/ 1204403 h 2136710"/>
                <a:gd name="connsiteX1" fmla="*/ 1980 w 2847817"/>
                <a:gd name="connsiteY1" fmla="*/ 2136710 h 2136710"/>
                <a:gd name="connsiteX2" fmla="*/ 2427940 w 2847817"/>
                <a:gd name="connsiteY2" fmla="*/ 2127379 h 2136710"/>
                <a:gd name="connsiteX3" fmla="*/ 2847817 w 2847817"/>
                <a:gd name="connsiteY3" fmla="*/ 261257 h 2136710"/>
                <a:gd name="connsiteX4" fmla="*/ 1233621 w 2847817"/>
                <a:gd name="connsiteY4" fmla="*/ 0 h 2136710"/>
                <a:gd name="connsiteX5" fmla="*/ 0 w 2847817"/>
                <a:gd name="connsiteY5" fmla="*/ 1231231 h 2136710"/>
                <a:gd name="connsiteX0" fmla="*/ 152910 w 2847817"/>
                <a:gd name="connsiteY0" fmla="*/ 1280603 h 2136710"/>
                <a:gd name="connsiteX1" fmla="*/ 1980 w 2847817"/>
                <a:gd name="connsiteY1" fmla="*/ 2136710 h 2136710"/>
                <a:gd name="connsiteX2" fmla="*/ 2427940 w 2847817"/>
                <a:gd name="connsiteY2" fmla="*/ 2127379 h 2136710"/>
                <a:gd name="connsiteX3" fmla="*/ 2847817 w 2847817"/>
                <a:gd name="connsiteY3" fmla="*/ 261257 h 2136710"/>
                <a:gd name="connsiteX4" fmla="*/ 1233621 w 2847817"/>
                <a:gd name="connsiteY4" fmla="*/ 0 h 2136710"/>
                <a:gd name="connsiteX5" fmla="*/ 0 w 2847817"/>
                <a:gd name="connsiteY5" fmla="*/ 1231231 h 2136710"/>
                <a:gd name="connsiteX0" fmla="*/ 7860 w 2847817"/>
                <a:gd name="connsiteY0" fmla="*/ 1239930 h 2136710"/>
                <a:gd name="connsiteX1" fmla="*/ 1980 w 2847817"/>
                <a:gd name="connsiteY1" fmla="*/ 2136710 h 2136710"/>
                <a:gd name="connsiteX2" fmla="*/ 2427940 w 2847817"/>
                <a:gd name="connsiteY2" fmla="*/ 2127379 h 2136710"/>
                <a:gd name="connsiteX3" fmla="*/ 2847817 w 2847817"/>
                <a:gd name="connsiteY3" fmla="*/ 261257 h 2136710"/>
                <a:gd name="connsiteX4" fmla="*/ 1233621 w 2847817"/>
                <a:gd name="connsiteY4" fmla="*/ 0 h 2136710"/>
                <a:gd name="connsiteX5" fmla="*/ 0 w 2847817"/>
                <a:gd name="connsiteY5" fmla="*/ 1231231 h 21367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847817" h="2136710">
                  <a:moveTo>
                    <a:pt x="7860" y="1239930"/>
                  </a:moveTo>
                  <a:lnTo>
                    <a:pt x="1980" y="2136710"/>
                  </a:lnTo>
                  <a:lnTo>
                    <a:pt x="2427940" y="2127379"/>
                  </a:lnTo>
                  <a:lnTo>
                    <a:pt x="2847817" y="261257"/>
                  </a:lnTo>
                  <a:lnTo>
                    <a:pt x="1233621" y="0"/>
                  </a:lnTo>
                  <a:lnTo>
                    <a:pt x="0" y="1231231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5057775" y="2305050"/>
              <a:ext cx="152400" cy="152400"/>
            </a:xfrm>
            <a:prstGeom prst="ellips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1706563"/>
          </a:xfrm>
        </p:spPr>
        <p:txBody>
          <a:bodyPr/>
          <a:lstStyle/>
          <a:p>
            <a:r>
              <a:rPr lang="en-US" dirty="0" smtClean="0"/>
              <a:t>How should we define corner points?</a:t>
            </a:r>
          </a:p>
          <a:p>
            <a:r>
              <a:rPr lang="en-US" dirty="0" smtClean="0"/>
              <a:t>Under any reasonable definition, point x should be considered a corner point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733400" y="3453825"/>
            <a:ext cx="3626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x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457200" y="41560"/>
            <a:ext cx="8229600" cy="944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What is a corner point?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k-Faces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218" y="886687"/>
            <a:ext cx="8423564" cy="5574189"/>
          </a:xfrm>
        </p:spPr>
        <p:txBody>
          <a:bodyPr>
            <a:normAutofit/>
          </a:bodyPr>
          <a:lstStyle/>
          <a:p>
            <a:r>
              <a:rPr lang="en-CA" sz="2800" b="1" dirty="0" smtClean="0"/>
              <a:t>Def:</a:t>
            </a:r>
            <a:r>
              <a:rPr lang="en-CA" sz="2800" dirty="0" smtClean="0"/>
              <a:t> Let </a:t>
            </a:r>
            <a:r>
              <a:rPr lang="en-CA" sz="2800" dirty="0" err="1" smtClean="0"/>
              <a:t>P</a:t>
            </a:r>
            <a:r>
              <a:rPr lang="en-CA" sz="2800" dirty="0" err="1" smtClean="0">
                <a:latin typeface="cmsy10"/>
              </a:rPr>
              <a:t>µ</a:t>
            </a:r>
            <a:r>
              <a:rPr lang="en-CA" sz="2800" dirty="0" err="1" smtClean="0">
                <a:latin typeface="msbm10"/>
              </a:rPr>
              <a:t>R</a:t>
            </a:r>
            <a:r>
              <a:rPr lang="en-CA" sz="2800" baseline="30000" dirty="0" err="1" smtClean="0">
                <a:latin typeface="Calibri"/>
              </a:rPr>
              <a:t>n</a:t>
            </a:r>
            <a:r>
              <a:rPr lang="en-CA" sz="2800" dirty="0" smtClean="0"/>
              <a:t> be a polyhedron. A </a:t>
            </a:r>
            <a:r>
              <a:rPr lang="en-CA" sz="2800" b="1" dirty="0" smtClean="0"/>
              <a:t>face</a:t>
            </a:r>
            <a:r>
              <a:rPr lang="en-CA" sz="2800" dirty="0" smtClean="0"/>
              <a:t> of P is a set</a:t>
            </a:r>
            <a:br>
              <a:rPr lang="en-CA" sz="2800" dirty="0" smtClean="0"/>
            </a:br>
            <a:r>
              <a:rPr lang="en-CA" sz="2800" dirty="0" smtClean="0"/>
              <a:t>                           F  =  P </a:t>
            </a:r>
            <a:r>
              <a:rPr lang="en-CA" sz="2800" dirty="0" smtClean="0">
                <a:latin typeface="cmsy10"/>
              </a:rPr>
              <a:t>Å</a:t>
            </a:r>
            <a:r>
              <a:rPr lang="en-CA" sz="2800" dirty="0" smtClean="0"/>
              <a:t> { x : </a:t>
            </a:r>
            <a:r>
              <a:rPr lang="en-CA" sz="2800" dirty="0" err="1" smtClean="0">
                <a:latin typeface="Calibri"/>
              </a:rPr>
              <a:t>a</a:t>
            </a:r>
            <a:r>
              <a:rPr lang="en-CA" sz="2800" baseline="30000" dirty="0" err="1" smtClean="0">
                <a:latin typeface="Calibri"/>
              </a:rPr>
              <a:t>T</a:t>
            </a:r>
            <a:r>
              <a:rPr lang="en-CA" sz="2800" dirty="0" err="1" smtClean="0"/>
              <a:t>x</a:t>
            </a:r>
            <a:r>
              <a:rPr lang="en-CA" sz="2800" dirty="0" smtClean="0"/>
              <a:t> = b }</a:t>
            </a:r>
            <a:br>
              <a:rPr lang="en-CA" sz="2800" dirty="0" smtClean="0"/>
            </a:br>
            <a:r>
              <a:rPr lang="en-CA" sz="2800" dirty="0" smtClean="0"/>
              <a:t>where H={ x : </a:t>
            </a:r>
            <a:r>
              <a:rPr lang="en-CA" sz="2800" dirty="0" err="1" smtClean="0"/>
              <a:t>a</a:t>
            </a:r>
            <a:r>
              <a:rPr lang="en-CA" sz="2800" baseline="30000" dirty="0" err="1" smtClean="0"/>
              <a:t>T</a:t>
            </a:r>
            <a:r>
              <a:rPr lang="en-CA" sz="2800" dirty="0" err="1" smtClean="0"/>
              <a:t>x</a:t>
            </a:r>
            <a:r>
              <a:rPr lang="en-CA" sz="2800" dirty="0" err="1" smtClean="0">
                <a:latin typeface="cmsy10"/>
              </a:rPr>
              <a:t>·</a:t>
            </a:r>
            <a:r>
              <a:rPr lang="en-CA" sz="2800" dirty="0" err="1" smtClean="0"/>
              <a:t>b</a:t>
            </a:r>
            <a:r>
              <a:rPr lang="en-CA" sz="2800" dirty="0" smtClean="0"/>
              <a:t> } is a valid </a:t>
            </a:r>
            <a:r>
              <a:rPr lang="en-CA" sz="2800" dirty="0" err="1" smtClean="0"/>
              <a:t>halfspace</a:t>
            </a:r>
            <a:r>
              <a:rPr lang="en-CA" sz="2800" dirty="0" smtClean="0"/>
              <a:t>.</a:t>
            </a:r>
          </a:p>
          <a:p>
            <a:r>
              <a:rPr lang="en-CA" sz="2800" b="1" dirty="0" smtClean="0"/>
              <a:t>Def:</a:t>
            </a:r>
            <a:r>
              <a:rPr lang="en-CA" sz="2800" dirty="0" smtClean="0"/>
              <a:t> A face F with dim F = k is called a </a:t>
            </a:r>
            <a:r>
              <a:rPr lang="en-CA" sz="2800" b="1" dirty="0" smtClean="0"/>
              <a:t>k-face</a:t>
            </a:r>
            <a:r>
              <a:rPr lang="en-CA" sz="2800" dirty="0" smtClean="0"/>
              <a:t>.</a:t>
            </a:r>
          </a:p>
          <a:p>
            <a:r>
              <a:rPr lang="en-CA" sz="2800" dirty="0" smtClean="0"/>
              <a:t>Suppose dim P = d</a:t>
            </a:r>
          </a:p>
          <a:p>
            <a:pPr lvl="1"/>
            <a:r>
              <a:rPr lang="en-CA" dirty="0" smtClean="0"/>
              <a:t>A (d-1)-face is called a </a:t>
            </a:r>
            <a:r>
              <a:rPr lang="en-CA" b="1" dirty="0" smtClean="0"/>
              <a:t>facet</a:t>
            </a:r>
            <a:r>
              <a:rPr lang="en-CA" dirty="0" smtClean="0"/>
              <a:t>.</a:t>
            </a:r>
          </a:p>
          <a:p>
            <a:pPr lvl="1"/>
            <a:r>
              <a:rPr lang="en-CA" dirty="0" smtClean="0"/>
              <a:t>A (d-2)-face is called a </a:t>
            </a:r>
            <a:r>
              <a:rPr lang="en-CA" b="1" dirty="0" smtClean="0"/>
              <a:t>ridge</a:t>
            </a:r>
            <a:r>
              <a:rPr lang="en-CA" dirty="0" smtClean="0"/>
              <a:t>.</a:t>
            </a:r>
          </a:p>
          <a:p>
            <a:pPr lvl="1"/>
            <a:r>
              <a:rPr lang="en-CA" dirty="0" smtClean="0"/>
              <a:t>A 1-face is called an </a:t>
            </a:r>
            <a:r>
              <a:rPr lang="en-CA" b="1" dirty="0" smtClean="0"/>
              <a:t>edge</a:t>
            </a:r>
            <a:r>
              <a:rPr lang="en-CA" dirty="0" smtClean="0"/>
              <a:t>.</a:t>
            </a:r>
          </a:p>
          <a:p>
            <a:pPr lvl="1"/>
            <a:r>
              <a:rPr lang="en-CA" dirty="0" smtClean="0"/>
              <a:t>A 0-face F has the form F = {v} where v</a:t>
            </a:r>
            <a:r>
              <a:rPr lang="en-CA" dirty="0" smtClean="0">
                <a:latin typeface="cmsy10"/>
              </a:rPr>
              <a:t>2</a:t>
            </a:r>
            <a:r>
              <a:rPr lang="en-CA" dirty="0" smtClean="0"/>
              <a:t>P.</a:t>
            </a:r>
          </a:p>
          <a:p>
            <a:r>
              <a:rPr lang="en-CA" sz="2800" b="1" dirty="0" smtClean="0"/>
              <a:t>Claim:</a:t>
            </a:r>
            <a:r>
              <a:rPr lang="en-CA" sz="2800" dirty="0" smtClean="0"/>
              <a:t> If F={v} is a 0-face then v is a vertex of P.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k-Faces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218" y="886687"/>
            <a:ext cx="8423564" cy="5574189"/>
          </a:xfrm>
        </p:spPr>
        <p:txBody>
          <a:bodyPr>
            <a:normAutofit/>
          </a:bodyPr>
          <a:lstStyle/>
          <a:p>
            <a:r>
              <a:rPr lang="en-CA" sz="2800" b="1" dirty="0" smtClean="0"/>
              <a:t>Def:</a:t>
            </a:r>
            <a:r>
              <a:rPr lang="en-CA" sz="2800" dirty="0" smtClean="0"/>
              <a:t> Let </a:t>
            </a:r>
            <a:r>
              <a:rPr lang="en-CA" sz="2800" dirty="0" err="1" smtClean="0"/>
              <a:t>P</a:t>
            </a:r>
            <a:r>
              <a:rPr lang="en-CA" sz="2800" dirty="0" err="1" smtClean="0">
                <a:latin typeface="cmsy10"/>
              </a:rPr>
              <a:t>µ</a:t>
            </a:r>
            <a:r>
              <a:rPr lang="en-CA" sz="2800" dirty="0" err="1" smtClean="0">
                <a:latin typeface="msbm10"/>
              </a:rPr>
              <a:t>R</a:t>
            </a:r>
            <a:r>
              <a:rPr lang="en-CA" sz="2800" baseline="30000" dirty="0" err="1" smtClean="0">
                <a:latin typeface="Calibri"/>
              </a:rPr>
              <a:t>n</a:t>
            </a:r>
            <a:r>
              <a:rPr lang="en-CA" sz="2800" dirty="0" smtClean="0"/>
              <a:t> be a polyhedron. A </a:t>
            </a:r>
            <a:r>
              <a:rPr lang="en-CA" sz="2800" b="1" dirty="0" smtClean="0"/>
              <a:t>face</a:t>
            </a:r>
            <a:r>
              <a:rPr lang="en-CA" sz="2800" dirty="0" smtClean="0"/>
              <a:t> of P is a set</a:t>
            </a:r>
            <a:br>
              <a:rPr lang="en-CA" sz="2800" dirty="0" smtClean="0"/>
            </a:br>
            <a:r>
              <a:rPr lang="en-CA" sz="2800" dirty="0" smtClean="0"/>
              <a:t>                           F  =  P </a:t>
            </a:r>
            <a:r>
              <a:rPr lang="en-CA" sz="2800" dirty="0" smtClean="0">
                <a:latin typeface="cmsy10"/>
              </a:rPr>
              <a:t>Å</a:t>
            </a:r>
            <a:r>
              <a:rPr lang="en-CA" sz="2800" dirty="0" smtClean="0"/>
              <a:t> { x : </a:t>
            </a:r>
            <a:r>
              <a:rPr lang="en-CA" sz="2800" dirty="0" err="1" smtClean="0">
                <a:latin typeface="Calibri"/>
              </a:rPr>
              <a:t>a</a:t>
            </a:r>
            <a:r>
              <a:rPr lang="en-CA" sz="2800" baseline="30000" dirty="0" err="1" smtClean="0">
                <a:latin typeface="Calibri"/>
              </a:rPr>
              <a:t>T</a:t>
            </a:r>
            <a:r>
              <a:rPr lang="en-CA" sz="2800" dirty="0" err="1" smtClean="0"/>
              <a:t>x</a:t>
            </a:r>
            <a:r>
              <a:rPr lang="en-CA" sz="2800" dirty="0" smtClean="0"/>
              <a:t> = b }</a:t>
            </a:r>
            <a:br>
              <a:rPr lang="en-CA" sz="2800" dirty="0" smtClean="0"/>
            </a:br>
            <a:r>
              <a:rPr lang="en-CA" sz="2800" dirty="0" smtClean="0"/>
              <a:t>where H={ x : </a:t>
            </a:r>
            <a:r>
              <a:rPr lang="en-CA" sz="2800" dirty="0" err="1" smtClean="0"/>
              <a:t>a</a:t>
            </a:r>
            <a:r>
              <a:rPr lang="en-CA" sz="2800" baseline="30000" dirty="0" err="1" smtClean="0"/>
              <a:t>T</a:t>
            </a:r>
            <a:r>
              <a:rPr lang="en-CA" sz="2800" dirty="0" err="1" smtClean="0"/>
              <a:t>x</a:t>
            </a:r>
            <a:r>
              <a:rPr lang="en-CA" sz="2800" dirty="0" err="1" smtClean="0">
                <a:latin typeface="cmsy10"/>
              </a:rPr>
              <a:t>·</a:t>
            </a:r>
            <a:r>
              <a:rPr lang="en-CA" sz="2800" dirty="0" err="1" smtClean="0"/>
              <a:t>b</a:t>
            </a:r>
            <a:r>
              <a:rPr lang="en-CA" sz="2800" dirty="0" smtClean="0"/>
              <a:t> } is a valid </a:t>
            </a:r>
            <a:r>
              <a:rPr lang="en-CA" sz="2800" dirty="0" err="1" smtClean="0"/>
              <a:t>halfspace</a:t>
            </a:r>
            <a:r>
              <a:rPr lang="en-CA" sz="2800" dirty="0" smtClean="0"/>
              <a:t>.</a:t>
            </a:r>
          </a:p>
          <a:p>
            <a:r>
              <a:rPr lang="en-CA" sz="2800" b="1" dirty="0" smtClean="0"/>
              <a:t>Def:</a:t>
            </a:r>
            <a:r>
              <a:rPr lang="en-CA" sz="2800" dirty="0" smtClean="0"/>
              <a:t> A face F with dim F = k is called a </a:t>
            </a:r>
            <a:r>
              <a:rPr lang="en-CA" sz="2800" b="1" dirty="0" smtClean="0"/>
              <a:t>k-face</a:t>
            </a:r>
            <a:r>
              <a:rPr lang="en-CA" sz="2800" dirty="0" smtClean="0"/>
              <a:t>.</a:t>
            </a:r>
          </a:p>
        </p:txBody>
      </p:sp>
      <p:pic>
        <p:nvPicPr>
          <p:cNvPr id="4" name="Picture 3" descr="polyhedr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98617" y="2974640"/>
            <a:ext cx="3629892" cy="3430248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4003965" y="2867891"/>
            <a:ext cx="277090" cy="277090"/>
          </a:xfrm>
          <a:prstGeom prst="ellipse">
            <a:avLst/>
          </a:prstGeom>
          <a:noFill/>
          <a:ln w="762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TextBox 5"/>
          <p:cNvSpPr txBox="1"/>
          <p:nvPr/>
        </p:nvSpPr>
        <p:spPr>
          <a:xfrm>
            <a:off x="457200" y="2964873"/>
            <a:ext cx="147162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A" sz="3200" dirty="0" smtClean="0">
                <a:solidFill>
                  <a:srgbClr val="3333FF"/>
                </a:solidFill>
              </a:rPr>
              <a:t>0-face</a:t>
            </a:r>
            <a:br>
              <a:rPr lang="en-CA" sz="3200" dirty="0" smtClean="0">
                <a:solidFill>
                  <a:srgbClr val="3333FF"/>
                </a:solidFill>
              </a:rPr>
            </a:br>
            <a:r>
              <a:rPr lang="en-CA" sz="3200" dirty="0" smtClean="0">
                <a:solidFill>
                  <a:srgbClr val="3333FF"/>
                </a:solidFill>
              </a:rPr>
              <a:t>(vertex)</a:t>
            </a:r>
            <a:endParaRPr lang="en-CA" sz="3200" dirty="0">
              <a:solidFill>
                <a:srgbClr val="3333FF"/>
              </a:solidFill>
            </a:endParaRPr>
          </a:p>
        </p:txBody>
      </p:sp>
      <p:cxnSp>
        <p:nvCxnSpPr>
          <p:cNvPr id="8" name="Straight Connector 7"/>
          <p:cNvCxnSpPr>
            <a:stCxn id="6" idx="3"/>
            <a:endCxn id="5" idx="2"/>
          </p:cNvCxnSpPr>
          <p:nvPr/>
        </p:nvCxnSpPr>
        <p:spPr>
          <a:xfrm flipV="1">
            <a:off x="1928821" y="3006436"/>
            <a:ext cx="2075144" cy="497046"/>
          </a:xfrm>
          <a:prstGeom prst="line">
            <a:avLst/>
          </a:prstGeom>
          <a:ln w="38100">
            <a:solidFill>
              <a:srgbClr val="3333FF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6200000" flipH="1">
            <a:off x="5243946" y="3844636"/>
            <a:ext cx="1759527" cy="554182"/>
          </a:xfrm>
          <a:prstGeom prst="line">
            <a:avLst/>
          </a:prstGeom>
          <a:ln w="76200">
            <a:solidFill>
              <a:srgbClr val="3333FF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19853" y="4516581"/>
            <a:ext cx="180049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A" sz="3200" dirty="0" smtClean="0">
                <a:solidFill>
                  <a:srgbClr val="3333FF"/>
                </a:solidFill>
              </a:rPr>
              <a:t>(d-1)-face</a:t>
            </a:r>
            <a:br>
              <a:rPr lang="en-CA" sz="3200" dirty="0" smtClean="0">
                <a:solidFill>
                  <a:srgbClr val="3333FF"/>
                </a:solidFill>
              </a:rPr>
            </a:br>
            <a:r>
              <a:rPr lang="en-CA" sz="3200" dirty="0" smtClean="0">
                <a:solidFill>
                  <a:srgbClr val="3333FF"/>
                </a:solidFill>
              </a:rPr>
              <a:t>(facet)</a:t>
            </a:r>
            <a:endParaRPr lang="en-CA" sz="3200" dirty="0">
              <a:solidFill>
                <a:srgbClr val="3333FF"/>
              </a:solidFill>
            </a:endParaRPr>
          </a:p>
        </p:txBody>
      </p:sp>
      <p:cxnSp>
        <p:nvCxnSpPr>
          <p:cNvPr id="12" name="Straight Connector 11"/>
          <p:cNvCxnSpPr>
            <a:stCxn id="11" idx="3"/>
          </p:cNvCxnSpPr>
          <p:nvPr/>
        </p:nvCxnSpPr>
        <p:spPr>
          <a:xfrm flipV="1">
            <a:off x="2020346" y="4322618"/>
            <a:ext cx="1900490" cy="732572"/>
          </a:xfrm>
          <a:prstGeom prst="line">
            <a:avLst/>
          </a:prstGeom>
          <a:ln w="38100">
            <a:solidFill>
              <a:srgbClr val="3333FF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Freeform 17"/>
          <p:cNvSpPr/>
          <p:nvPr/>
        </p:nvSpPr>
        <p:spPr>
          <a:xfrm>
            <a:off x="3685309" y="3352800"/>
            <a:ext cx="2092036" cy="2147455"/>
          </a:xfrm>
          <a:custGeom>
            <a:avLst/>
            <a:gdLst>
              <a:gd name="connsiteX0" fmla="*/ 457200 w 2092036"/>
              <a:gd name="connsiteY0" fmla="*/ 0 h 2147455"/>
              <a:gd name="connsiteX1" fmla="*/ 0 w 2092036"/>
              <a:gd name="connsiteY1" fmla="*/ 2147455 h 2147455"/>
              <a:gd name="connsiteX2" fmla="*/ 2092036 w 2092036"/>
              <a:gd name="connsiteY2" fmla="*/ 1468582 h 2147455"/>
              <a:gd name="connsiteX3" fmla="*/ 457200 w 2092036"/>
              <a:gd name="connsiteY3" fmla="*/ 0 h 2147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92036" h="2147455">
                <a:moveTo>
                  <a:pt x="457200" y="0"/>
                </a:moveTo>
                <a:lnTo>
                  <a:pt x="0" y="2147455"/>
                </a:lnTo>
                <a:lnTo>
                  <a:pt x="2092036" y="1468582"/>
                </a:lnTo>
                <a:lnTo>
                  <a:pt x="457200" y="0"/>
                </a:lnTo>
                <a:close/>
              </a:path>
            </a:pathLst>
          </a:custGeom>
          <a:solidFill>
            <a:srgbClr val="3333FF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1" name="TextBox 20"/>
          <p:cNvSpPr txBox="1"/>
          <p:nvPr/>
        </p:nvSpPr>
        <p:spPr>
          <a:xfrm>
            <a:off x="7574059" y="3061854"/>
            <a:ext cx="124886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3200" dirty="0" smtClean="0">
                <a:solidFill>
                  <a:srgbClr val="3333FF"/>
                </a:solidFill>
              </a:rPr>
              <a:t>1-face</a:t>
            </a:r>
            <a:br>
              <a:rPr lang="en-CA" sz="3200" dirty="0" smtClean="0">
                <a:solidFill>
                  <a:srgbClr val="3333FF"/>
                </a:solidFill>
              </a:rPr>
            </a:br>
            <a:r>
              <a:rPr lang="en-CA" sz="3200" dirty="0" smtClean="0">
                <a:solidFill>
                  <a:srgbClr val="3333FF"/>
                </a:solidFill>
              </a:rPr>
              <a:t>(edge)</a:t>
            </a:r>
            <a:endParaRPr lang="en-CA" sz="3200" dirty="0">
              <a:solidFill>
                <a:srgbClr val="3333FF"/>
              </a:solidFill>
            </a:endParaRPr>
          </a:p>
        </p:txBody>
      </p:sp>
      <p:cxnSp>
        <p:nvCxnSpPr>
          <p:cNvPr id="22" name="Straight Connector 21"/>
          <p:cNvCxnSpPr>
            <a:endCxn id="21" idx="1"/>
          </p:cNvCxnSpPr>
          <p:nvPr/>
        </p:nvCxnSpPr>
        <p:spPr>
          <a:xfrm flipV="1">
            <a:off x="6079727" y="3600463"/>
            <a:ext cx="1494332" cy="401781"/>
          </a:xfrm>
          <a:prstGeom prst="line">
            <a:avLst/>
          </a:prstGeom>
          <a:ln w="38100">
            <a:solidFill>
              <a:srgbClr val="3333FF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519051" y="6594764"/>
            <a:ext cx="25882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 smtClean="0">
                <a:solidFill>
                  <a:schemeClr val="bg1">
                    <a:lumMod val="65000"/>
                  </a:schemeClr>
                </a:solidFill>
              </a:rPr>
              <a:t>Image: http://torantula.blogspot.com/</a:t>
            </a:r>
            <a:endParaRPr lang="en-CA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11" grpId="0"/>
      <p:bldP spid="18" grpId="0" animBg="1"/>
      <p:bldP spid="21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4640"/>
            <a:ext cx="8229600" cy="768927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The Simplex Method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568027"/>
            <a:ext cx="8686800" cy="983683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Gill Sans MT Condensed" pitchFamily="34" charset="0"/>
              </a:rPr>
              <a:t>“The obvious idea of moving along edges from one vertex of a convex polygon to the next” [</a:t>
            </a:r>
            <a:r>
              <a:rPr lang="en-US" sz="2800" dirty="0" err="1" smtClean="0">
                <a:latin typeface="Gill Sans MT Condensed" pitchFamily="34" charset="0"/>
              </a:rPr>
              <a:t>Dantzig</a:t>
            </a:r>
            <a:r>
              <a:rPr lang="en-US" sz="2800" dirty="0" smtClean="0">
                <a:latin typeface="Gill Sans MT Condensed" pitchFamily="34" charset="0"/>
              </a:rPr>
              <a:t>, 1963]</a:t>
            </a:r>
          </a:p>
          <a:p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706586" y="1524000"/>
            <a:ext cx="7869380" cy="3785652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fontAlgn="ctr"/>
            <a:r>
              <a:rPr lang="en-US" sz="2400" b="1" dirty="0" smtClean="0"/>
              <a:t>Algorithm</a:t>
            </a:r>
          </a:p>
          <a:p>
            <a:pPr fontAlgn="ctr">
              <a:tabLst>
                <a:tab pos="984250" algn="l"/>
                <a:tab pos="1524000" algn="l"/>
              </a:tabLst>
            </a:pPr>
            <a:r>
              <a:rPr lang="en-US" sz="2400" dirty="0" smtClean="0"/>
              <a:t>Let x be any vertex			     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(we assume LP is feasible)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fontAlgn="ctr">
              <a:tabLst>
                <a:tab pos="984250" algn="l"/>
                <a:tab pos="1524000" algn="l"/>
              </a:tabLst>
            </a:pPr>
            <a:r>
              <a:rPr lang="en-US" sz="2400" dirty="0" smtClean="0"/>
              <a:t>For </a:t>
            </a:r>
            <a:r>
              <a:rPr lang="en-US" sz="2400" dirty="0"/>
              <a:t>each </a:t>
            </a:r>
            <a:r>
              <a:rPr lang="en-US" sz="2400" dirty="0" smtClean="0"/>
              <a:t>edge containing </a:t>
            </a:r>
            <a:r>
              <a:rPr lang="en-US" sz="2400" dirty="0"/>
              <a:t>x</a:t>
            </a:r>
            <a:endParaRPr lang="en-US" sz="2400" dirty="0" smtClean="0"/>
          </a:p>
          <a:p>
            <a:pPr lvl="1" fontAlgn="ctr">
              <a:tabLst>
                <a:tab pos="984250" algn="l"/>
                <a:tab pos="1524000" algn="l"/>
              </a:tabLst>
            </a:pPr>
            <a:r>
              <a:rPr lang="en-US" sz="2400" dirty="0"/>
              <a:t>If </a:t>
            </a:r>
            <a:r>
              <a:rPr lang="en-US" sz="2400" dirty="0" smtClean="0">
                <a:latin typeface="Calibri"/>
              </a:rPr>
              <a:t>moving along the edge increases the objective function</a:t>
            </a:r>
          </a:p>
          <a:p>
            <a:pPr lvl="1" fontAlgn="ctr">
              <a:tabLst>
                <a:tab pos="984250" algn="l"/>
                <a:tab pos="1524000" algn="l"/>
              </a:tabLst>
            </a:pPr>
            <a:r>
              <a:rPr lang="en-US" sz="2400" dirty="0" smtClean="0">
                <a:latin typeface="Calibri"/>
              </a:rPr>
              <a:t>	If the edge is infinitely long,</a:t>
            </a:r>
          </a:p>
          <a:p>
            <a:pPr lvl="1" fontAlgn="ctr">
              <a:tabLst>
                <a:tab pos="984250" algn="l"/>
                <a:tab pos="1524000" algn="l"/>
              </a:tabLst>
            </a:pPr>
            <a:r>
              <a:rPr lang="en-US" sz="2400" b="1" dirty="0" smtClean="0">
                <a:latin typeface="Calibri"/>
              </a:rPr>
              <a:t>		Halt</a:t>
            </a:r>
            <a:r>
              <a:rPr lang="en-US" sz="2400" dirty="0" smtClean="0">
                <a:latin typeface="Calibri"/>
              </a:rPr>
              <a:t>: LP is unbounded</a:t>
            </a:r>
          </a:p>
          <a:p>
            <a:pPr lvl="1" fontAlgn="ctr">
              <a:tabLst>
                <a:tab pos="984250" algn="l"/>
                <a:tab pos="1524000" algn="l"/>
              </a:tabLst>
            </a:pPr>
            <a:r>
              <a:rPr lang="en-US" sz="2400" dirty="0" smtClean="0">
                <a:latin typeface="Calibri"/>
              </a:rPr>
              <a:t>	Else</a:t>
            </a:r>
          </a:p>
          <a:p>
            <a:pPr lvl="1" fontAlgn="ctr">
              <a:tabLst>
                <a:tab pos="984250" algn="l"/>
                <a:tab pos="1524000" algn="l"/>
              </a:tabLst>
            </a:pPr>
            <a:r>
              <a:rPr lang="en-US" sz="2400" dirty="0" smtClean="0">
                <a:latin typeface="Calibri"/>
              </a:rPr>
              <a:t>		Set x to be other vertex in the edge</a:t>
            </a:r>
          </a:p>
          <a:p>
            <a:pPr lvl="1" fontAlgn="ctr">
              <a:tabLst>
                <a:tab pos="984250" algn="l"/>
                <a:tab pos="1524000" algn="l"/>
              </a:tabLst>
            </a:pPr>
            <a:r>
              <a:rPr lang="en-US" sz="2400" dirty="0" smtClean="0">
                <a:latin typeface="Calibri"/>
              </a:rPr>
              <a:t>		Restart loop</a:t>
            </a:r>
            <a:endParaRPr lang="en-US" sz="2400" dirty="0" smtClean="0"/>
          </a:p>
          <a:p>
            <a:pPr fontAlgn="ctr">
              <a:tabLst>
                <a:tab pos="984250" algn="l"/>
                <a:tab pos="1524000" algn="l"/>
              </a:tabLst>
            </a:pPr>
            <a:r>
              <a:rPr lang="en-US" sz="2400" dirty="0" smtClean="0"/>
              <a:t>Halt: x is optimal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28600" y="5347858"/>
            <a:ext cx="8763000" cy="14547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 practice,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very efficient.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 theory, very hard to analyze.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How many edges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must we traverse in the worst case?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5190" y="641777"/>
            <a:ext cx="8597862" cy="2733366"/>
          </a:xfrm>
        </p:spPr>
        <p:txBody>
          <a:bodyPr>
            <a:normAutofit/>
          </a:bodyPr>
          <a:lstStyle/>
          <a:p>
            <a:r>
              <a:rPr lang="en-US" sz="2800" dirty="0" smtClean="0"/>
              <a:t>For any polyhedron, and for any two vertices, are they connected by a path of few edges?</a:t>
            </a:r>
          </a:p>
          <a:p>
            <a:r>
              <a:rPr lang="en-US" sz="2800" b="1" dirty="0" smtClean="0">
                <a:hlinkClick r:id="rId2"/>
              </a:rPr>
              <a:t>The Hirsch Conjecture</a:t>
            </a:r>
            <a:r>
              <a:rPr lang="en-US" sz="2800" b="1" dirty="0" smtClean="0"/>
              <a:t> </a:t>
            </a:r>
            <a:r>
              <a:rPr lang="en-US" sz="2800" dirty="0" smtClean="0"/>
              <a:t>(1957)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dirty="0" smtClean="0"/>
              <a:t>Let P = { x : </a:t>
            </a:r>
            <a:r>
              <a:rPr lang="en-US" sz="2800" dirty="0" err="1" smtClean="0"/>
              <a:t>Ax</a:t>
            </a:r>
            <a:r>
              <a:rPr lang="en-US" sz="2800" dirty="0" err="1" smtClean="0">
                <a:latin typeface="cmsy10"/>
              </a:rPr>
              <a:t>·</a:t>
            </a:r>
            <a:r>
              <a:rPr lang="en-US" sz="2800" dirty="0" err="1" smtClean="0"/>
              <a:t>b</a:t>
            </a:r>
            <a:r>
              <a:rPr lang="en-US" sz="2800" dirty="0" smtClean="0"/>
              <a:t> } where A has size m x n. Then any two vertices are connected by a path of </a:t>
            </a:r>
            <a:r>
              <a:rPr lang="en-US" sz="2800" dirty="0" smtClean="0">
                <a:latin typeface="cmsy10"/>
              </a:rPr>
              <a:t>·</a:t>
            </a:r>
            <a:r>
              <a:rPr lang="en-US" sz="2800" dirty="0" smtClean="0"/>
              <a:t> m-n edges.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4792048" y="3563431"/>
            <a:ext cx="1738648" cy="1648495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 extrusionH="76200" prstMaterial="flat">
            <a:bevelT w="38100" prst="cross"/>
            <a:bevelB w="139700" prst="cross"/>
            <a:extrusionClr>
              <a:schemeClr val="tx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4788310" y="3323302"/>
            <a:ext cx="2025445" cy="1887794"/>
          </a:xfrm>
          <a:custGeom>
            <a:avLst/>
            <a:gdLst>
              <a:gd name="connsiteX0" fmla="*/ 0 w 2054942"/>
              <a:gd name="connsiteY0" fmla="*/ 216310 h 1887794"/>
              <a:gd name="connsiteX1" fmla="*/ 550606 w 2054942"/>
              <a:gd name="connsiteY1" fmla="*/ 0 h 1887794"/>
              <a:gd name="connsiteX2" fmla="*/ 2005781 w 2054942"/>
              <a:gd name="connsiteY2" fmla="*/ 0 h 1887794"/>
              <a:gd name="connsiteX3" fmla="*/ 1750142 w 2054942"/>
              <a:gd name="connsiteY3" fmla="*/ 235974 h 1887794"/>
              <a:gd name="connsiteX4" fmla="*/ 1750142 w 2054942"/>
              <a:gd name="connsiteY4" fmla="*/ 1887794 h 1887794"/>
              <a:gd name="connsiteX5" fmla="*/ 2054942 w 2054942"/>
              <a:gd name="connsiteY5" fmla="*/ 1553497 h 1887794"/>
              <a:gd name="connsiteX6" fmla="*/ 2025445 w 2054942"/>
              <a:gd name="connsiteY6" fmla="*/ 353962 h 1887794"/>
              <a:gd name="connsiteX0" fmla="*/ 0 w 2054942"/>
              <a:gd name="connsiteY0" fmla="*/ 216310 h 1887794"/>
              <a:gd name="connsiteX1" fmla="*/ 550606 w 2054942"/>
              <a:gd name="connsiteY1" fmla="*/ 0 h 1887794"/>
              <a:gd name="connsiteX2" fmla="*/ 2005781 w 2054942"/>
              <a:gd name="connsiteY2" fmla="*/ 0 h 1887794"/>
              <a:gd name="connsiteX3" fmla="*/ 1750142 w 2054942"/>
              <a:gd name="connsiteY3" fmla="*/ 235974 h 1887794"/>
              <a:gd name="connsiteX4" fmla="*/ 1750142 w 2054942"/>
              <a:gd name="connsiteY4" fmla="*/ 1887794 h 1887794"/>
              <a:gd name="connsiteX5" fmla="*/ 2054942 w 2054942"/>
              <a:gd name="connsiteY5" fmla="*/ 1553497 h 1887794"/>
              <a:gd name="connsiteX6" fmla="*/ 2025445 w 2054942"/>
              <a:gd name="connsiteY6" fmla="*/ 353962 h 1887794"/>
              <a:gd name="connsiteX7" fmla="*/ 0 w 2054942"/>
              <a:gd name="connsiteY7" fmla="*/ 216310 h 1887794"/>
              <a:gd name="connsiteX0" fmla="*/ 0 w 2054942"/>
              <a:gd name="connsiteY0" fmla="*/ 216310 h 1887794"/>
              <a:gd name="connsiteX1" fmla="*/ 550606 w 2054942"/>
              <a:gd name="connsiteY1" fmla="*/ 0 h 1887794"/>
              <a:gd name="connsiteX2" fmla="*/ 2005781 w 2054942"/>
              <a:gd name="connsiteY2" fmla="*/ 0 h 1887794"/>
              <a:gd name="connsiteX3" fmla="*/ 1750142 w 2054942"/>
              <a:gd name="connsiteY3" fmla="*/ 235974 h 1887794"/>
              <a:gd name="connsiteX4" fmla="*/ 1750142 w 2054942"/>
              <a:gd name="connsiteY4" fmla="*/ 1887794 h 1887794"/>
              <a:gd name="connsiteX5" fmla="*/ 2054942 w 2054942"/>
              <a:gd name="connsiteY5" fmla="*/ 1553497 h 1887794"/>
              <a:gd name="connsiteX6" fmla="*/ 2025445 w 2054942"/>
              <a:gd name="connsiteY6" fmla="*/ 353962 h 1887794"/>
              <a:gd name="connsiteX7" fmla="*/ 1750142 w 2054942"/>
              <a:gd name="connsiteY7" fmla="*/ 216310 h 1887794"/>
              <a:gd name="connsiteX8" fmla="*/ 0 w 2054942"/>
              <a:gd name="connsiteY8" fmla="*/ 216310 h 1887794"/>
              <a:gd name="connsiteX0" fmla="*/ 0 w 2054942"/>
              <a:gd name="connsiteY0" fmla="*/ 216310 h 1887794"/>
              <a:gd name="connsiteX1" fmla="*/ 550606 w 2054942"/>
              <a:gd name="connsiteY1" fmla="*/ 0 h 1887794"/>
              <a:gd name="connsiteX2" fmla="*/ 2005781 w 2054942"/>
              <a:gd name="connsiteY2" fmla="*/ 0 h 1887794"/>
              <a:gd name="connsiteX3" fmla="*/ 1750142 w 2054942"/>
              <a:gd name="connsiteY3" fmla="*/ 235974 h 1887794"/>
              <a:gd name="connsiteX4" fmla="*/ 1750142 w 2054942"/>
              <a:gd name="connsiteY4" fmla="*/ 1887794 h 1887794"/>
              <a:gd name="connsiteX5" fmla="*/ 2054942 w 2054942"/>
              <a:gd name="connsiteY5" fmla="*/ 1553497 h 1887794"/>
              <a:gd name="connsiteX6" fmla="*/ 2005781 w 2054942"/>
              <a:gd name="connsiteY6" fmla="*/ 9833 h 1887794"/>
              <a:gd name="connsiteX7" fmla="*/ 1750142 w 2054942"/>
              <a:gd name="connsiteY7" fmla="*/ 216310 h 1887794"/>
              <a:gd name="connsiteX8" fmla="*/ 0 w 2054942"/>
              <a:gd name="connsiteY8" fmla="*/ 216310 h 1887794"/>
              <a:gd name="connsiteX0" fmla="*/ 0 w 2005781"/>
              <a:gd name="connsiteY0" fmla="*/ 216310 h 1887794"/>
              <a:gd name="connsiteX1" fmla="*/ 550606 w 2005781"/>
              <a:gd name="connsiteY1" fmla="*/ 0 h 1887794"/>
              <a:gd name="connsiteX2" fmla="*/ 2005781 w 2005781"/>
              <a:gd name="connsiteY2" fmla="*/ 0 h 1887794"/>
              <a:gd name="connsiteX3" fmla="*/ 1750142 w 2005781"/>
              <a:gd name="connsiteY3" fmla="*/ 235974 h 1887794"/>
              <a:gd name="connsiteX4" fmla="*/ 1750142 w 2005781"/>
              <a:gd name="connsiteY4" fmla="*/ 1887794 h 1887794"/>
              <a:gd name="connsiteX5" fmla="*/ 2005781 w 2005781"/>
              <a:gd name="connsiteY5" fmla="*/ 1602658 h 1887794"/>
              <a:gd name="connsiteX6" fmla="*/ 2005781 w 2005781"/>
              <a:gd name="connsiteY6" fmla="*/ 9833 h 1887794"/>
              <a:gd name="connsiteX7" fmla="*/ 1750142 w 2005781"/>
              <a:gd name="connsiteY7" fmla="*/ 216310 h 1887794"/>
              <a:gd name="connsiteX8" fmla="*/ 0 w 2005781"/>
              <a:gd name="connsiteY8" fmla="*/ 216310 h 1887794"/>
              <a:gd name="connsiteX0" fmla="*/ 0 w 2025445"/>
              <a:gd name="connsiteY0" fmla="*/ 216310 h 1887794"/>
              <a:gd name="connsiteX1" fmla="*/ 550606 w 2025445"/>
              <a:gd name="connsiteY1" fmla="*/ 0 h 1887794"/>
              <a:gd name="connsiteX2" fmla="*/ 2005781 w 2025445"/>
              <a:gd name="connsiteY2" fmla="*/ 0 h 1887794"/>
              <a:gd name="connsiteX3" fmla="*/ 1750142 w 2025445"/>
              <a:gd name="connsiteY3" fmla="*/ 235974 h 1887794"/>
              <a:gd name="connsiteX4" fmla="*/ 1750142 w 2025445"/>
              <a:gd name="connsiteY4" fmla="*/ 1887794 h 1887794"/>
              <a:gd name="connsiteX5" fmla="*/ 2025445 w 2025445"/>
              <a:gd name="connsiteY5" fmla="*/ 1592826 h 1887794"/>
              <a:gd name="connsiteX6" fmla="*/ 2005781 w 2025445"/>
              <a:gd name="connsiteY6" fmla="*/ 9833 h 1887794"/>
              <a:gd name="connsiteX7" fmla="*/ 1750142 w 2025445"/>
              <a:gd name="connsiteY7" fmla="*/ 216310 h 1887794"/>
              <a:gd name="connsiteX8" fmla="*/ 0 w 2025445"/>
              <a:gd name="connsiteY8" fmla="*/ 216310 h 1887794"/>
              <a:gd name="connsiteX0" fmla="*/ 0 w 2025445"/>
              <a:gd name="connsiteY0" fmla="*/ 216310 h 1887794"/>
              <a:gd name="connsiteX1" fmla="*/ 550606 w 2025445"/>
              <a:gd name="connsiteY1" fmla="*/ 0 h 1887794"/>
              <a:gd name="connsiteX2" fmla="*/ 2005781 w 2025445"/>
              <a:gd name="connsiteY2" fmla="*/ 0 h 1887794"/>
              <a:gd name="connsiteX3" fmla="*/ 1750142 w 2025445"/>
              <a:gd name="connsiteY3" fmla="*/ 235974 h 1887794"/>
              <a:gd name="connsiteX4" fmla="*/ 1750142 w 2025445"/>
              <a:gd name="connsiteY4" fmla="*/ 1887794 h 1887794"/>
              <a:gd name="connsiteX5" fmla="*/ 2025445 w 2025445"/>
              <a:gd name="connsiteY5" fmla="*/ 1592826 h 1887794"/>
              <a:gd name="connsiteX6" fmla="*/ 2005781 w 2025445"/>
              <a:gd name="connsiteY6" fmla="*/ 9833 h 1887794"/>
              <a:gd name="connsiteX7" fmla="*/ 1740310 w 2025445"/>
              <a:gd name="connsiteY7" fmla="*/ 216310 h 1887794"/>
              <a:gd name="connsiteX8" fmla="*/ 0 w 2025445"/>
              <a:gd name="connsiteY8" fmla="*/ 216310 h 1887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25445" h="1887794">
                <a:moveTo>
                  <a:pt x="0" y="216310"/>
                </a:moveTo>
                <a:lnTo>
                  <a:pt x="550606" y="0"/>
                </a:lnTo>
                <a:lnTo>
                  <a:pt x="2005781" y="0"/>
                </a:lnTo>
                <a:lnTo>
                  <a:pt x="1750142" y="235974"/>
                </a:lnTo>
                <a:lnTo>
                  <a:pt x="1750142" y="1887794"/>
                </a:lnTo>
                <a:lnTo>
                  <a:pt x="2025445" y="1592826"/>
                </a:lnTo>
                <a:lnTo>
                  <a:pt x="2005781" y="9833"/>
                </a:lnTo>
                <a:lnTo>
                  <a:pt x="1740310" y="216310"/>
                </a:lnTo>
                <a:lnTo>
                  <a:pt x="0" y="216310"/>
                </a:lnTo>
                <a:close/>
              </a:path>
            </a:pathLst>
          </a:custGeom>
          <a:solidFill>
            <a:srgbClr val="FFFF00"/>
          </a:solidFill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7701" y="3696929"/>
            <a:ext cx="400988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Example:</a:t>
            </a:r>
            <a:r>
              <a:rPr lang="en-US" sz="2400" dirty="0" smtClean="0"/>
              <a:t> A cube.</a:t>
            </a:r>
          </a:p>
          <a:p>
            <a:r>
              <a:rPr lang="en-US" sz="2400" dirty="0" smtClean="0"/>
              <a:t>Dimension n=3.</a:t>
            </a:r>
          </a:p>
          <a:p>
            <a:r>
              <a:rPr lang="en-US" sz="2400" dirty="0" smtClean="0"/>
              <a:t># constraints m=6.</a:t>
            </a:r>
          </a:p>
          <a:p>
            <a:r>
              <a:rPr lang="en-US" sz="2400" dirty="0" smtClean="0"/>
              <a:t>Connected by a length-3 path?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462684" y="3932903"/>
            <a:ext cx="7696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Yes!</a:t>
            </a:r>
            <a:endParaRPr lang="en-US" sz="2800" dirty="0">
              <a:solidFill>
                <a:srgbClr val="FF0000"/>
              </a:solidFill>
            </a:endParaRPr>
          </a:p>
        </p:txBody>
      </p:sp>
      <p:cxnSp>
        <p:nvCxnSpPr>
          <p:cNvPr id="12" name="Straight Connector 11"/>
          <p:cNvCxnSpPr>
            <a:stCxn id="6" idx="0"/>
            <a:endCxn id="6" idx="7"/>
          </p:cNvCxnSpPr>
          <p:nvPr/>
        </p:nvCxnSpPr>
        <p:spPr>
          <a:xfrm>
            <a:off x="4788310" y="3539612"/>
            <a:ext cx="1740310" cy="0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endCxn id="6" idx="7"/>
          </p:cNvCxnSpPr>
          <p:nvPr/>
        </p:nvCxnSpPr>
        <p:spPr>
          <a:xfrm rot="5400000" flipH="1" flipV="1">
            <a:off x="5697794" y="4350774"/>
            <a:ext cx="1641987" cy="19665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6" idx="5"/>
          </p:cNvCxnSpPr>
          <p:nvPr/>
        </p:nvCxnSpPr>
        <p:spPr>
          <a:xfrm flipV="1">
            <a:off x="6499123" y="4916128"/>
            <a:ext cx="314632" cy="285137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"/>
          <p:cNvSpPr txBox="1">
            <a:spLocks/>
          </p:cNvSpPr>
          <p:nvPr/>
        </p:nvSpPr>
        <p:spPr>
          <a:xfrm>
            <a:off x="226142" y="-13854"/>
            <a:ext cx="8691716" cy="8357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Why is analyzing the simplex method hard?</a:t>
            </a:r>
            <a:endParaRPr kumimoji="0" lang="en-US" sz="3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9" grpId="0"/>
      <p:bldP spid="1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142" y="-13854"/>
            <a:ext cx="8691716" cy="835742"/>
          </a:xfrm>
        </p:spPr>
        <p:txBody>
          <a:bodyPr>
            <a:noAutofit/>
          </a:bodyPr>
          <a:lstStyle/>
          <a:p>
            <a:r>
              <a:rPr lang="en-US" sz="3800" dirty="0" smtClean="0"/>
              <a:t>Why is analyzing the simplex method hard?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5190" y="641772"/>
            <a:ext cx="8639426" cy="6216227"/>
          </a:xfrm>
        </p:spPr>
        <p:txBody>
          <a:bodyPr>
            <a:normAutofit/>
          </a:bodyPr>
          <a:lstStyle/>
          <a:p>
            <a:r>
              <a:rPr lang="en-US" sz="2800" dirty="0" smtClean="0"/>
              <a:t>For any polyhedron, and for any two vertices, are they connected by a path of few edges?</a:t>
            </a:r>
          </a:p>
          <a:p>
            <a:r>
              <a:rPr lang="en-US" sz="2800" b="1" dirty="0" smtClean="0">
                <a:hlinkClick r:id="rId3"/>
              </a:rPr>
              <a:t>The Hirsch Conjecture</a:t>
            </a:r>
            <a:r>
              <a:rPr lang="en-US" sz="2800" b="1" dirty="0" smtClean="0"/>
              <a:t> </a:t>
            </a:r>
            <a:r>
              <a:rPr lang="en-US" sz="2800" dirty="0" smtClean="0"/>
              <a:t>(1957)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dirty="0" smtClean="0"/>
              <a:t>Let P = { x : </a:t>
            </a:r>
            <a:r>
              <a:rPr lang="en-US" sz="2800" dirty="0" err="1" smtClean="0"/>
              <a:t>Ax</a:t>
            </a:r>
            <a:r>
              <a:rPr lang="en-US" sz="2800" dirty="0" err="1" smtClean="0">
                <a:latin typeface="cmsy10"/>
              </a:rPr>
              <a:t>·</a:t>
            </a:r>
            <a:r>
              <a:rPr lang="en-US" sz="2800" dirty="0" err="1" smtClean="0"/>
              <a:t>b</a:t>
            </a:r>
            <a:r>
              <a:rPr lang="en-US" sz="2800" dirty="0" smtClean="0"/>
              <a:t> } where A has size m x n. Then any two vertices are connected by a path of </a:t>
            </a:r>
            <a:r>
              <a:rPr lang="en-US" sz="2800" dirty="0" smtClean="0">
                <a:latin typeface="cmsy10"/>
              </a:rPr>
              <a:t>·</a:t>
            </a:r>
            <a:r>
              <a:rPr lang="en-US" sz="2800" dirty="0" smtClean="0"/>
              <a:t> m-n edges.</a:t>
            </a:r>
          </a:p>
          <a:p>
            <a:r>
              <a:rPr lang="en-US" sz="2800" dirty="0" smtClean="0"/>
              <a:t>We have no idea how to prove this.</a:t>
            </a:r>
          </a:p>
          <a:p>
            <a:r>
              <a:rPr lang="en-US" sz="2800" b="1" dirty="0" smtClean="0">
                <a:solidFill>
                  <a:srgbClr val="FF0000"/>
                </a:solidFill>
              </a:rPr>
              <a:t>Disproved!</a:t>
            </a:r>
            <a:r>
              <a:rPr lang="en-US" sz="2800" dirty="0" smtClean="0"/>
              <a:t> There is a </a:t>
            </a:r>
            <a:r>
              <a:rPr lang="en-US" sz="2800" dirty="0" err="1" smtClean="0"/>
              <a:t>polytope</a:t>
            </a:r>
            <a:r>
              <a:rPr lang="en-US" sz="2800" dirty="0" smtClean="0"/>
              <a:t> with n=43, m=86, and two vertices with no path of length </a:t>
            </a:r>
            <a:r>
              <a:rPr lang="en-US" sz="2800" dirty="0" smtClean="0">
                <a:latin typeface="cmsy10"/>
              </a:rPr>
              <a:t>·</a:t>
            </a:r>
            <a:r>
              <a:rPr lang="en-US" sz="2800" dirty="0" smtClean="0"/>
              <a:t> 43 </a:t>
            </a:r>
            <a:r>
              <a:rPr lang="en-US" sz="2400" dirty="0" smtClean="0"/>
              <a:t>[</a:t>
            </a:r>
            <a:r>
              <a:rPr lang="en-US" sz="2400" dirty="0" smtClean="0">
                <a:hlinkClick r:id="rId4"/>
              </a:rPr>
              <a:t>Santos, 2010</a:t>
            </a:r>
            <a:r>
              <a:rPr lang="en-US" sz="2400" dirty="0" smtClean="0"/>
              <a:t>].</a:t>
            </a:r>
            <a:endParaRPr lang="en-US" sz="2800" dirty="0" smtClean="0"/>
          </a:p>
          <a:p>
            <a:r>
              <a:rPr lang="en-US" sz="2800" b="1" dirty="0" smtClean="0"/>
              <a:t>Theorem:</a:t>
            </a:r>
            <a:r>
              <a:rPr lang="en-US" sz="2800" dirty="0" smtClean="0"/>
              <a:t>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[</a:t>
            </a: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</a:rPr>
              <a:t>Kalai-Kleitman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1992]</a:t>
            </a:r>
            <a:r>
              <a:rPr lang="en-US" sz="2800" dirty="0" smtClean="0"/>
              <a:t> </a:t>
            </a:r>
            <a:r>
              <a:rPr lang="en-US" sz="2000" dirty="0" smtClean="0"/>
              <a:t> </a:t>
            </a:r>
            <a:r>
              <a:rPr lang="en-US" sz="2800" dirty="0" smtClean="0"/>
              <a:t>There is always a path</a:t>
            </a:r>
            <a:br>
              <a:rPr lang="en-US" sz="2800" dirty="0" smtClean="0"/>
            </a:br>
            <a:r>
              <a:rPr lang="en-US" sz="2800" dirty="0" smtClean="0"/>
              <a:t>with </a:t>
            </a:r>
            <a:r>
              <a:rPr lang="en-US" sz="2800" dirty="0" smtClean="0">
                <a:latin typeface="cmsy10"/>
              </a:rPr>
              <a:t>·</a:t>
            </a:r>
            <a:r>
              <a:rPr lang="en-US" sz="2800" dirty="0" smtClean="0"/>
              <a:t> </a:t>
            </a:r>
            <a:r>
              <a:rPr lang="en-US" sz="2800" dirty="0" err="1" smtClean="0">
                <a:latin typeface="Calibri"/>
              </a:rPr>
              <a:t>m</a:t>
            </a:r>
            <a:r>
              <a:rPr lang="en-US" sz="2800" baseline="30000" dirty="0" err="1" smtClean="0">
                <a:latin typeface="Calibri"/>
              </a:rPr>
              <a:t>log</a:t>
            </a:r>
            <a:r>
              <a:rPr lang="en-US" sz="2800" baseline="30000" dirty="0" smtClean="0"/>
              <a:t> n+2 </a:t>
            </a:r>
            <a:r>
              <a:rPr lang="en-US" sz="2800" dirty="0" smtClean="0"/>
              <a:t>edges.</a:t>
            </a:r>
          </a:p>
          <a:p>
            <a:r>
              <a:rPr lang="en-US" sz="2800" b="1" dirty="0" smtClean="0">
                <a:solidFill>
                  <a:srgbClr val="FF0000"/>
                </a:solidFill>
              </a:rPr>
              <a:t>Think you can do better?</a:t>
            </a:r>
            <a:r>
              <a:rPr lang="en-US" sz="2800" dirty="0" smtClean="0"/>
              <a:t> A group of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(very eminent)</a:t>
            </a:r>
            <a:r>
              <a:rPr lang="en-US" sz="2800" dirty="0" smtClean="0"/>
              <a:t> mathematicians have a </a:t>
            </a:r>
            <a:r>
              <a:rPr lang="en-US" sz="2800" dirty="0" smtClean="0">
                <a:hlinkClick r:id="rId5"/>
              </a:rPr>
              <a:t>blog</a:t>
            </a:r>
            <a:r>
              <a:rPr lang="en-US" sz="2800" dirty="0" smtClean="0"/>
              <a:t> organizing a massively collaborative project to do just that.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 rot="5400000">
            <a:off x="1381127" y="4914901"/>
            <a:ext cx="2867025" cy="9523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514600" y="6076950"/>
            <a:ext cx="3810000" cy="1151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524125" y="3705225"/>
            <a:ext cx="3800475" cy="6000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 flipH="1" flipV="1">
            <a:off x="2581274" y="3619502"/>
            <a:ext cx="1781177" cy="17811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4210050" y="4895850"/>
            <a:ext cx="2457450" cy="55245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reeform 13"/>
          <p:cNvSpPr/>
          <p:nvPr/>
        </p:nvSpPr>
        <p:spPr>
          <a:xfrm>
            <a:off x="2808089" y="3938685"/>
            <a:ext cx="2847817" cy="2136710"/>
          </a:xfrm>
          <a:custGeom>
            <a:avLst/>
            <a:gdLst>
              <a:gd name="connsiteX0" fmla="*/ 9330 w 2855167"/>
              <a:gd name="connsiteY0" fmla="*/ 1212979 h 2136710"/>
              <a:gd name="connsiteX1" fmla="*/ 9330 w 2855167"/>
              <a:gd name="connsiteY1" fmla="*/ 2136710 h 2136710"/>
              <a:gd name="connsiteX2" fmla="*/ 2435290 w 2855167"/>
              <a:gd name="connsiteY2" fmla="*/ 2127379 h 2136710"/>
              <a:gd name="connsiteX3" fmla="*/ 2855167 w 2855167"/>
              <a:gd name="connsiteY3" fmla="*/ 261257 h 2136710"/>
              <a:gd name="connsiteX4" fmla="*/ 1240971 w 2855167"/>
              <a:gd name="connsiteY4" fmla="*/ 0 h 2136710"/>
              <a:gd name="connsiteX5" fmla="*/ 0 w 2855167"/>
              <a:gd name="connsiteY5" fmla="*/ 1268963 h 2136710"/>
              <a:gd name="connsiteX0" fmla="*/ 1980 w 2847817"/>
              <a:gd name="connsiteY0" fmla="*/ 1212979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510 w 2847817"/>
              <a:gd name="connsiteY0" fmla="*/ 12044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152910 w 2847817"/>
              <a:gd name="connsiteY0" fmla="*/ 12806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7860 w 2847817"/>
              <a:gd name="connsiteY0" fmla="*/ 1239930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47817" h="2136710">
                <a:moveTo>
                  <a:pt x="7860" y="1239930"/>
                </a:moveTo>
                <a:lnTo>
                  <a:pt x="1980" y="2136710"/>
                </a:lnTo>
                <a:lnTo>
                  <a:pt x="2427940" y="2127379"/>
                </a:lnTo>
                <a:lnTo>
                  <a:pt x="2847817" y="261257"/>
                </a:lnTo>
                <a:lnTo>
                  <a:pt x="1233621" y="0"/>
                </a:lnTo>
                <a:lnTo>
                  <a:pt x="0" y="1231231"/>
                </a:lnTo>
              </a:path>
            </a:pathLst>
          </a:cu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2362200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Attempt #1: </a:t>
            </a:r>
            <a:r>
              <a:rPr lang="en-US" sz="2800" dirty="0" smtClean="0">
                <a:solidFill>
                  <a:srgbClr val="00B050"/>
                </a:solidFill>
              </a:rPr>
              <a:t>“x is the ‘farthest point’ in some direction”</a:t>
            </a:r>
          </a:p>
          <a:p>
            <a:r>
              <a:rPr lang="en-US" sz="2800" dirty="0" smtClean="0"/>
              <a:t>Let P = { feasible region }</a:t>
            </a:r>
          </a:p>
          <a:p>
            <a:r>
              <a:rPr lang="en-US" sz="2800" dirty="0" smtClean="0"/>
              <a:t>There exists c</a:t>
            </a:r>
            <a:r>
              <a:rPr lang="en-US" sz="2800" dirty="0" smtClean="0">
                <a:latin typeface="cmsy10"/>
              </a:rPr>
              <a:t>2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800" baseline="30000" dirty="0" smtClean="0">
                <a:latin typeface="Calibri"/>
              </a:rPr>
              <a:t>n</a:t>
            </a:r>
            <a:r>
              <a:rPr lang="en-US" sz="2800" dirty="0" smtClean="0"/>
              <a:t>  </a:t>
            </a:r>
            <a:r>
              <a:rPr lang="en-US" sz="2800" dirty="0" err="1" smtClean="0"/>
              <a:t>s.t</a:t>
            </a:r>
            <a:r>
              <a:rPr lang="en-US" sz="2800" dirty="0" smtClean="0"/>
              <a:t>.  </a:t>
            </a:r>
            <a:r>
              <a:rPr lang="en-US" sz="2800" dirty="0" err="1" smtClean="0">
                <a:latin typeface="Calibri"/>
              </a:rPr>
              <a:t>c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/>
              <a:t>x</a:t>
            </a:r>
            <a:r>
              <a:rPr lang="en-US" sz="2800" dirty="0" smtClean="0"/>
              <a:t>&gt;</a:t>
            </a:r>
            <a:r>
              <a:rPr lang="en-US" sz="2800" dirty="0" err="1" smtClean="0">
                <a:latin typeface="Calibri"/>
              </a:rPr>
              <a:t>c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/>
              <a:t>y</a:t>
            </a:r>
            <a:r>
              <a:rPr lang="en-US" sz="2800" dirty="0" smtClean="0"/>
              <a:t> for all y</a:t>
            </a:r>
            <a:r>
              <a:rPr lang="en-US" sz="2800" dirty="0" smtClean="0">
                <a:latin typeface="cmsy10"/>
              </a:rPr>
              <a:t>2</a:t>
            </a:r>
            <a:r>
              <a:rPr lang="en-US" sz="2800" dirty="0" smtClean="0"/>
              <a:t>P</a:t>
            </a:r>
            <a:r>
              <a:rPr lang="en-US" sz="2800" dirty="0" smtClean="0">
                <a:latin typeface="cmsy10"/>
              </a:rPr>
              <a:t>n</a:t>
            </a:r>
            <a:r>
              <a:rPr lang="en-US" sz="2800" dirty="0" smtClean="0"/>
              <a:t>{x}</a:t>
            </a:r>
          </a:p>
          <a:p>
            <a:r>
              <a:rPr lang="en-US" sz="2800" dirty="0" smtClean="0">
                <a:solidFill>
                  <a:srgbClr val="00B050"/>
                </a:solidFill>
              </a:rPr>
              <a:t>“For some objective function, x is the unique optimal point when maximizing over P”</a:t>
            </a:r>
            <a:endParaRPr lang="en-US" sz="2800" dirty="0" smtClean="0"/>
          </a:p>
          <a:p>
            <a:r>
              <a:rPr lang="en-US" sz="2800" dirty="0" smtClean="0"/>
              <a:t>Such a point x is called a </a:t>
            </a:r>
            <a:r>
              <a:rPr lang="en-US" sz="2800" dirty="0" smtClean="0">
                <a:solidFill>
                  <a:srgbClr val="0070C0"/>
                </a:solidFill>
              </a:rPr>
              <a:t>“</a:t>
            </a:r>
            <a:r>
              <a:rPr lang="en-US" sz="2800" b="1" dirty="0" smtClean="0">
                <a:solidFill>
                  <a:srgbClr val="0070C0"/>
                </a:solidFill>
              </a:rPr>
              <a:t>vertex</a:t>
            </a:r>
            <a:r>
              <a:rPr lang="en-US" sz="2800" dirty="0" smtClean="0">
                <a:solidFill>
                  <a:srgbClr val="0070C0"/>
                </a:solidFill>
              </a:rPr>
              <a:t>”</a:t>
            </a:r>
          </a:p>
        </p:txBody>
      </p:sp>
      <p:sp>
        <p:nvSpPr>
          <p:cNvPr id="16" name="Oval 15"/>
          <p:cNvSpPr/>
          <p:nvPr/>
        </p:nvSpPr>
        <p:spPr>
          <a:xfrm>
            <a:off x="5591175" y="4114800"/>
            <a:ext cx="152400" cy="152400"/>
          </a:xfrm>
          <a:prstGeom prst="ellips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4267200" y="4419600"/>
            <a:ext cx="1143000" cy="763804"/>
          </a:xfrm>
          <a:prstGeom prst="straightConnector1">
            <a:avLst/>
          </a:prstGeom>
          <a:ln w="571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495800" y="4419600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5791200" y="3810000"/>
            <a:ext cx="27619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x</a:t>
            </a:r>
            <a:r>
              <a:rPr lang="en-US" sz="2000" dirty="0" smtClean="0"/>
              <a:t> is </a:t>
            </a:r>
            <a:r>
              <a:rPr lang="en-US" sz="2000" dirty="0" smtClean="0">
                <a:solidFill>
                  <a:srgbClr val="FF0000"/>
                </a:solidFill>
              </a:rPr>
              <a:t>unique optimal point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457200" y="41560"/>
            <a:ext cx="8229600" cy="944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What is a corner point?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 rot="5400000">
            <a:off x="1381127" y="4914901"/>
            <a:ext cx="2867025" cy="9523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514600" y="6076950"/>
            <a:ext cx="3810000" cy="1151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524125" y="3705225"/>
            <a:ext cx="3800475" cy="6000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 flipH="1" flipV="1">
            <a:off x="2581274" y="3619502"/>
            <a:ext cx="1781177" cy="17811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4210050" y="4895850"/>
            <a:ext cx="2457450" cy="55245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reeform 13"/>
          <p:cNvSpPr/>
          <p:nvPr/>
        </p:nvSpPr>
        <p:spPr>
          <a:xfrm>
            <a:off x="2808089" y="3938685"/>
            <a:ext cx="2847817" cy="2136710"/>
          </a:xfrm>
          <a:custGeom>
            <a:avLst/>
            <a:gdLst>
              <a:gd name="connsiteX0" fmla="*/ 9330 w 2855167"/>
              <a:gd name="connsiteY0" fmla="*/ 1212979 h 2136710"/>
              <a:gd name="connsiteX1" fmla="*/ 9330 w 2855167"/>
              <a:gd name="connsiteY1" fmla="*/ 2136710 h 2136710"/>
              <a:gd name="connsiteX2" fmla="*/ 2435290 w 2855167"/>
              <a:gd name="connsiteY2" fmla="*/ 2127379 h 2136710"/>
              <a:gd name="connsiteX3" fmla="*/ 2855167 w 2855167"/>
              <a:gd name="connsiteY3" fmla="*/ 261257 h 2136710"/>
              <a:gd name="connsiteX4" fmla="*/ 1240971 w 2855167"/>
              <a:gd name="connsiteY4" fmla="*/ 0 h 2136710"/>
              <a:gd name="connsiteX5" fmla="*/ 0 w 2855167"/>
              <a:gd name="connsiteY5" fmla="*/ 1268963 h 2136710"/>
              <a:gd name="connsiteX0" fmla="*/ 1980 w 2847817"/>
              <a:gd name="connsiteY0" fmla="*/ 1212979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510 w 2847817"/>
              <a:gd name="connsiteY0" fmla="*/ 12044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152910 w 2847817"/>
              <a:gd name="connsiteY0" fmla="*/ 12806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7860 w 2847817"/>
              <a:gd name="connsiteY0" fmla="*/ 1239930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47817" h="2136710">
                <a:moveTo>
                  <a:pt x="7860" y="1239930"/>
                </a:moveTo>
                <a:lnTo>
                  <a:pt x="1980" y="2136710"/>
                </a:lnTo>
                <a:lnTo>
                  <a:pt x="2427940" y="2127379"/>
                </a:lnTo>
                <a:lnTo>
                  <a:pt x="2847817" y="261257"/>
                </a:lnTo>
                <a:lnTo>
                  <a:pt x="1233621" y="0"/>
                </a:lnTo>
                <a:lnTo>
                  <a:pt x="0" y="1231231"/>
                </a:lnTo>
              </a:path>
            </a:pathLst>
          </a:cu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2362200"/>
          </a:xfrm>
        </p:spPr>
        <p:txBody>
          <a:bodyPr>
            <a:normAutofit fontScale="85000" lnSpcReduction="20000"/>
          </a:bodyPr>
          <a:lstStyle/>
          <a:p>
            <a:r>
              <a:rPr lang="en-US" sz="2800" dirty="0" smtClean="0"/>
              <a:t>Attempt #2: </a:t>
            </a:r>
            <a:r>
              <a:rPr lang="en-US" sz="2800" dirty="0" smtClean="0">
                <a:solidFill>
                  <a:srgbClr val="00B050"/>
                </a:solidFill>
              </a:rPr>
              <a:t>“There is no feasible line-segment that goes through x in both directions”</a:t>
            </a:r>
          </a:p>
          <a:p>
            <a:r>
              <a:rPr lang="en-US" sz="2800" dirty="0" smtClean="0"/>
              <a:t>Whenever x=</a:t>
            </a:r>
            <a:r>
              <a:rPr lang="en-US" sz="2800" dirty="0" smtClean="0">
                <a:latin typeface="cmmi10"/>
              </a:rPr>
              <a:t>®</a:t>
            </a:r>
            <a:r>
              <a:rPr lang="en-US" sz="2800" dirty="0" smtClean="0"/>
              <a:t>y+(1-</a:t>
            </a:r>
            <a:r>
              <a:rPr lang="en-US" sz="2800" dirty="0" smtClean="0">
                <a:latin typeface="cmmi10"/>
              </a:rPr>
              <a:t>®</a:t>
            </a:r>
            <a:r>
              <a:rPr lang="en-US" sz="2800" dirty="0" smtClean="0"/>
              <a:t>)z with </a:t>
            </a:r>
            <a:r>
              <a:rPr lang="en-US" sz="2800" dirty="0" err="1" smtClean="0"/>
              <a:t>y,z</a:t>
            </a:r>
            <a:r>
              <a:rPr lang="en-US" sz="2800" dirty="0" err="1" smtClean="0">
                <a:latin typeface="Symbol"/>
                <a:sym typeface="Symbol"/>
              </a:rPr>
              <a:t></a:t>
            </a:r>
            <a:r>
              <a:rPr lang="en-US" sz="2800" dirty="0" err="1" smtClean="0"/>
              <a:t>x</a:t>
            </a:r>
            <a:r>
              <a:rPr lang="en-US" sz="2800" dirty="0" smtClean="0"/>
              <a:t> and </a:t>
            </a:r>
            <a:r>
              <a:rPr lang="en-US" sz="2800" dirty="0" smtClean="0">
                <a:latin typeface="cmmi10"/>
              </a:rPr>
              <a:t>®</a:t>
            </a:r>
            <a:r>
              <a:rPr lang="en-US" sz="2800" dirty="0" smtClean="0">
                <a:latin typeface="cmsy10"/>
              </a:rPr>
              <a:t>2</a:t>
            </a:r>
            <a:r>
              <a:rPr lang="en-US" sz="2800" dirty="0" smtClean="0"/>
              <a:t>(0,1), then either y or z must be infeasible.</a:t>
            </a:r>
          </a:p>
          <a:p>
            <a:r>
              <a:rPr lang="en-US" sz="2800" dirty="0" smtClean="0">
                <a:solidFill>
                  <a:srgbClr val="00B050"/>
                </a:solidFill>
              </a:rPr>
              <a:t>“If you write x as a convex combination of two feasible points y and z, the only possibility is x=y=z”</a:t>
            </a:r>
          </a:p>
          <a:p>
            <a:r>
              <a:rPr lang="en-US" sz="2800" dirty="0" smtClean="0"/>
              <a:t>Such a point x is called an </a:t>
            </a:r>
            <a:r>
              <a:rPr lang="en-US" sz="2800" dirty="0" smtClean="0">
                <a:solidFill>
                  <a:srgbClr val="0070C0"/>
                </a:solidFill>
              </a:rPr>
              <a:t>“</a:t>
            </a:r>
            <a:r>
              <a:rPr lang="en-US" sz="2800" b="1" dirty="0" smtClean="0">
                <a:solidFill>
                  <a:srgbClr val="0070C0"/>
                </a:solidFill>
              </a:rPr>
              <a:t>extreme point</a:t>
            </a:r>
            <a:r>
              <a:rPr lang="en-US" sz="2800" dirty="0" smtClean="0">
                <a:solidFill>
                  <a:srgbClr val="0070C0"/>
                </a:solidFill>
              </a:rPr>
              <a:t>”</a:t>
            </a:r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4876800" y="4038600"/>
            <a:ext cx="1600200" cy="3048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5591175" y="4114800"/>
            <a:ext cx="152400" cy="152400"/>
          </a:xfrm>
          <a:prstGeom prst="ellips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4648200" y="4114800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477000" y="3810000"/>
            <a:ext cx="15906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z   </a:t>
            </a:r>
            <a:r>
              <a:rPr lang="en-US" sz="2000" dirty="0" smtClean="0">
                <a:solidFill>
                  <a:srgbClr val="FF0000"/>
                </a:solidFill>
              </a:rPr>
              <a:t>(infeasible)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410200" y="3810000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457200" y="41560"/>
            <a:ext cx="8229600" cy="944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What is a corner point?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/>
          <p:nvPr/>
        </p:nvSpPr>
        <p:spPr>
          <a:xfrm>
            <a:off x="2808089" y="3938685"/>
            <a:ext cx="2847817" cy="2136710"/>
          </a:xfrm>
          <a:custGeom>
            <a:avLst/>
            <a:gdLst>
              <a:gd name="connsiteX0" fmla="*/ 9330 w 2855167"/>
              <a:gd name="connsiteY0" fmla="*/ 1212979 h 2136710"/>
              <a:gd name="connsiteX1" fmla="*/ 9330 w 2855167"/>
              <a:gd name="connsiteY1" fmla="*/ 2136710 h 2136710"/>
              <a:gd name="connsiteX2" fmla="*/ 2435290 w 2855167"/>
              <a:gd name="connsiteY2" fmla="*/ 2127379 h 2136710"/>
              <a:gd name="connsiteX3" fmla="*/ 2855167 w 2855167"/>
              <a:gd name="connsiteY3" fmla="*/ 261257 h 2136710"/>
              <a:gd name="connsiteX4" fmla="*/ 1240971 w 2855167"/>
              <a:gd name="connsiteY4" fmla="*/ 0 h 2136710"/>
              <a:gd name="connsiteX5" fmla="*/ 0 w 2855167"/>
              <a:gd name="connsiteY5" fmla="*/ 1268963 h 2136710"/>
              <a:gd name="connsiteX0" fmla="*/ 1980 w 2847817"/>
              <a:gd name="connsiteY0" fmla="*/ 1212979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510 w 2847817"/>
              <a:gd name="connsiteY0" fmla="*/ 12044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152910 w 2847817"/>
              <a:gd name="connsiteY0" fmla="*/ 12806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7860 w 2847817"/>
              <a:gd name="connsiteY0" fmla="*/ 1239930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47817" h="2136710">
                <a:moveTo>
                  <a:pt x="7860" y="1239930"/>
                </a:moveTo>
                <a:lnTo>
                  <a:pt x="1980" y="2136710"/>
                </a:lnTo>
                <a:lnTo>
                  <a:pt x="2427940" y="2127379"/>
                </a:lnTo>
                <a:lnTo>
                  <a:pt x="2847817" y="261257"/>
                </a:lnTo>
                <a:lnTo>
                  <a:pt x="1233621" y="0"/>
                </a:lnTo>
                <a:lnTo>
                  <a:pt x="0" y="1231231"/>
                </a:lnTo>
              </a:path>
            </a:pathLst>
          </a:cu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1381127" y="4914901"/>
            <a:ext cx="2867025" cy="9523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514600" y="6076950"/>
            <a:ext cx="3810000" cy="1151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 flipH="1" flipV="1">
            <a:off x="2581274" y="3619502"/>
            <a:ext cx="1781177" cy="17811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4119563" y="4748213"/>
            <a:ext cx="2695575" cy="60960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2057400"/>
          </a:xfrm>
        </p:spPr>
        <p:txBody>
          <a:bodyPr>
            <a:normAutofit/>
          </a:bodyPr>
          <a:lstStyle/>
          <a:p>
            <a:r>
              <a:rPr lang="en-US" sz="2600" dirty="0" smtClean="0"/>
              <a:t>Attempt #3: </a:t>
            </a:r>
            <a:r>
              <a:rPr lang="en-US" sz="2600" dirty="0" smtClean="0">
                <a:solidFill>
                  <a:srgbClr val="00B050"/>
                </a:solidFill>
              </a:rPr>
              <a:t>“x lies on the boundary of many constraints”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91200" y="4572000"/>
            <a:ext cx="23596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x</a:t>
            </a:r>
            <a:r>
              <a:rPr lang="en-US" sz="2000" dirty="0" smtClean="0"/>
              <a:t> lies on boundary of</a:t>
            </a:r>
          </a:p>
          <a:p>
            <a:r>
              <a:rPr lang="en-US" sz="2000" dirty="0" smtClean="0"/>
              <a:t>two constraints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257800" y="4191000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867400" y="3505200"/>
            <a:ext cx="139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4x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- </a:t>
            </a:r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10</a:t>
            </a:r>
            <a:endParaRPr lang="en-US" dirty="0"/>
          </a:p>
        </p:txBody>
      </p:sp>
      <p:cxnSp>
        <p:nvCxnSpPr>
          <p:cNvPr id="24" name="Straight Connector 23"/>
          <p:cNvCxnSpPr/>
          <p:nvPr/>
        </p:nvCxnSpPr>
        <p:spPr>
          <a:xfrm>
            <a:off x="2524125" y="3705225"/>
            <a:ext cx="3333750" cy="53340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867400" y="4038600"/>
            <a:ext cx="139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+ </a:t>
            </a:r>
            <a:r>
              <a:rPr lang="en-US" dirty="0" smtClean="0">
                <a:latin typeface="Calibri"/>
              </a:rPr>
              <a:t>6x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15</a:t>
            </a:r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5591175" y="4114800"/>
            <a:ext cx="152400" cy="152400"/>
          </a:xfrm>
          <a:prstGeom prst="ellips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457200" y="41560"/>
            <a:ext cx="8229600" cy="944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What is a corner point?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/>
          <p:nvPr/>
        </p:nvSpPr>
        <p:spPr>
          <a:xfrm>
            <a:off x="2808089" y="3938685"/>
            <a:ext cx="2847817" cy="2136710"/>
          </a:xfrm>
          <a:custGeom>
            <a:avLst/>
            <a:gdLst>
              <a:gd name="connsiteX0" fmla="*/ 9330 w 2855167"/>
              <a:gd name="connsiteY0" fmla="*/ 1212979 h 2136710"/>
              <a:gd name="connsiteX1" fmla="*/ 9330 w 2855167"/>
              <a:gd name="connsiteY1" fmla="*/ 2136710 h 2136710"/>
              <a:gd name="connsiteX2" fmla="*/ 2435290 w 2855167"/>
              <a:gd name="connsiteY2" fmla="*/ 2127379 h 2136710"/>
              <a:gd name="connsiteX3" fmla="*/ 2855167 w 2855167"/>
              <a:gd name="connsiteY3" fmla="*/ 261257 h 2136710"/>
              <a:gd name="connsiteX4" fmla="*/ 1240971 w 2855167"/>
              <a:gd name="connsiteY4" fmla="*/ 0 h 2136710"/>
              <a:gd name="connsiteX5" fmla="*/ 0 w 2855167"/>
              <a:gd name="connsiteY5" fmla="*/ 1268963 h 2136710"/>
              <a:gd name="connsiteX0" fmla="*/ 1980 w 2847817"/>
              <a:gd name="connsiteY0" fmla="*/ 1212979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510 w 2847817"/>
              <a:gd name="connsiteY0" fmla="*/ 12044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152910 w 2847817"/>
              <a:gd name="connsiteY0" fmla="*/ 12806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7860 w 2847817"/>
              <a:gd name="connsiteY0" fmla="*/ 1239930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47817" h="2136710">
                <a:moveTo>
                  <a:pt x="7860" y="1239930"/>
                </a:moveTo>
                <a:lnTo>
                  <a:pt x="1980" y="2136710"/>
                </a:lnTo>
                <a:lnTo>
                  <a:pt x="2427940" y="2127379"/>
                </a:lnTo>
                <a:lnTo>
                  <a:pt x="2847817" y="261257"/>
                </a:lnTo>
                <a:lnTo>
                  <a:pt x="1233621" y="0"/>
                </a:lnTo>
                <a:lnTo>
                  <a:pt x="0" y="1231231"/>
                </a:lnTo>
              </a:path>
            </a:pathLst>
          </a:cu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1381127" y="4914901"/>
            <a:ext cx="2867025" cy="9523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514600" y="6076950"/>
            <a:ext cx="3810000" cy="1151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524125" y="3705225"/>
            <a:ext cx="3800475" cy="600075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 flipH="1" flipV="1">
            <a:off x="2581274" y="3619502"/>
            <a:ext cx="1781177" cy="17811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4210050" y="4895850"/>
            <a:ext cx="2457450" cy="5524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2057400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sz="2600" dirty="0" smtClean="0"/>
              <a:t>Attempt #3: </a:t>
            </a:r>
            <a:r>
              <a:rPr lang="en-US" sz="2600" dirty="0" smtClean="0">
                <a:solidFill>
                  <a:srgbClr val="00B050"/>
                </a:solidFill>
              </a:rPr>
              <a:t>“x lies on the boundary of many constraints”</a:t>
            </a:r>
          </a:p>
          <a:p>
            <a:r>
              <a:rPr lang="en-US" sz="2600" dirty="0" smtClean="0"/>
              <a:t>What if I introduce </a:t>
            </a:r>
            <a:r>
              <a:rPr lang="en-US" sz="2600" b="1" dirty="0" smtClean="0"/>
              <a:t>redundant</a:t>
            </a:r>
            <a:r>
              <a:rPr lang="en-US" sz="2600" dirty="0" smtClean="0"/>
              <a:t> constraints?</a:t>
            </a:r>
          </a:p>
          <a:p>
            <a:endParaRPr lang="en-US" sz="2600" dirty="0" smtClean="0"/>
          </a:p>
        </p:txBody>
      </p:sp>
      <p:sp>
        <p:nvSpPr>
          <p:cNvPr id="16" name="Oval 15"/>
          <p:cNvSpPr/>
          <p:nvPr/>
        </p:nvSpPr>
        <p:spPr>
          <a:xfrm>
            <a:off x="4733925" y="4000500"/>
            <a:ext cx="152400" cy="152400"/>
          </a:xfrm>
          <a:prstGeom prst="ellips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152400" y="3886200"/>
            <a:ext cx="259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y also lies on boundary</a:t>
            </a:r>
            <a:br>
              <a:rPr lang="en-US" sz="2000" dirty="0" smtClean="0"/>
            </a:br>
            <a:r>
              <a:rPr lang="en-US" sz="2000" dirty="0" smtClean="0"/>
              <a:t>of two constraints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0" y="4114800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800600" y="3581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3" name="Group 23"/>
          <p:cNvGrpSpPr/>
          <p:nvPr/>
        </p:nvGrpSpPr>
        <p:grpSpPr>
          <a:xfrm>
            <a:off x="6000750" y="1104900"/>
            <a:ext cx="2711705" cy="1279386"/>
            <a:chOff x="6000750" y="1104900"/>
            <a:chExt cx="2711705" cy="1279386"/>
          </a:xfrm>
        </p:grpSpPr>
        <p:sp>
          <p:nvSpPr>
            <p:cNvPr id="19" name="Oval 18"/>
            <p:cNvSpPr/>
            <p:nvPr/>
          </p:nvSpPr>
          <p:spPr>
            <a:xfrm>
              <a:off x="6000750" y="1104900"/>
              <a:ext cx="914400" cy="45720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7162800" y="1676400"/>
              <a:ext cx="1549655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rgbClr val="FF0000"/>
                  </a:solidFill>
                </a:rPr>
                <a:t>Not the right</a:t>
              </a:r>
            </a:p>
            <a:p>
              <a:r>
                <a:rPr lang="en-US" sz="2000" b="1" dirty="0" smtClean="0">
                  <a:solidFill>
                    <a:srgbClr val="FF0000"/>
                  </a:solidFill>
                </a:rPr>
                <a:t>condition</a:t>
              </a:r>
              <a:endParaRPr lang="en-US" sz="20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23" name="Straight Connector 22"/>
            <p:cNvCxnSpPr>
              <a:stCxn id="19" idx="5"/>
              <a:endCxn id="20" idx="0"/>
            </p:cNvCxnSpPr>
            <p:nvPr/>
          </p:nvCxnSpPr>
          <p:spPr>
            <a:xfrm rot="16200000" flipH="1">
              <a:off x="7268806" y="1007577"/>
              <a:ext cx="181255" cy="1156389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/>
          <p:cNvSpPr txBox="1"/>
          <p:nvPr/>
        </p:nvSpPr>
        <p:spPr>
          <a:xfrm>
            <a:off x="1066800" y="3124200"/>
            <a:ext cx="139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+ </a:t>
            </a:r>
            <a:r>
              <a:rPr lang="en-US" dirty="0" smtClean="0">
                <a:latin typeface="Calibri"/>
              </a:rPr>
              <a:t>6x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15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838200" y="3429000"/>
            <a:ext cx="16321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2x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+ 12</a:t>
            </a:r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30</a:t>
            </a:r>
            <a:endParaRPr lang="en-US" dirty="0"/>
          </a:p>
        </p:txBody>
      </p:sp>
      <p:sp>
        <p:nvSpPr>
          <p:cNvPr id="27" name="Title 1"/>
          <p:cNvSpPr txBox="1">
            <a:spLocks/>
          </p:cNvSpPr>
          <p:nvPr/>
        </p:nvSpPr>
        <p:spPr>
          <a:xfrm>
            <a:off x="457200" y="41560"/>
            <a:ext cx="8229600" cy="944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What is a corner point?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/>
          <p:nvPr/>
        </p:nvSpPr>
        <p:spPr>
          <a:xfrm>
            <a:off x="2808089" y="3938685"/>
            <a:ext cx="2847817" cy="2136710"/>
          </a:xfrm>
          <a:custGeom>
            <a:avLst/>
            <a:gdLst>
              <a:gd name="connsiteX0" fmla="*/ 9330 w 2855167"/>
              <a:gd name="connsiteY0" fmla="*/ 1212979 h 2136710"/>
              <a:gd name="connsiteX1" fmla="*/ 9330 w 2855167"/>
              <a:gd name="connsiteY1" fmla="*/ 2136710 h 2136710"/>
              <a:gd name="connsiteX2" fmla="*/ 2435290 w 2855167"/>
              <a:gd name="connsiteY2" fmla="*/ 2127379 h 2136710"/>
              <a:gd name="connsiteX3" fmla="*/ 2855167 w 2855167"/>
              <a:gd name="connsiteY3" fmla="*/ 261257 h 2136710"/>
              <a:gd name="connsiteX4" fmla="*/ 1240971 w 2855167"/>
              <a:gd name="connsiteY4" fmla="*/ 0 h 2136710"/>
              <a:gd name="connsiteX5" fmla="*/ 0 w 2855167"/>
              <a:gd name="connsiteY5" fmla="*/ 1268963 h 2136710"/>
              <a:gd name="connsiteX0" fmla="*/ 1980 w 2847817"/>
              <a:gd name="connsiteY0" fmla="*/ 1212979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510 w 2847817"/>
              <a:gd name="connsiteY0" fmla="*/ 12044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152910 w 2847817"/>
              <a:gd name="connsiteY0" fmla="*/ 12806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7860 w 2847817"/>
              <a:gd name="connsiteY0" fmla="*/ 1239930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47817" h="2136710">
                <a:moveTo>
                  <a:pt x="7860" y="1239930"/>
                </a:moveTo>
                <a:lnTo>
                  <a:pt x="1980" y="2136710"/>
                </a:lnTo>
                <a:lnTo>
                  <a:pt x="2427940" y="2127379"/>
                </a:lnTo>
                <a:lnTo>
                  <a:pt x="2847817" y="261257"/>
                </a:lnTo>
                <a:lnTo>
                  <a:pt x="1233621" y="0"/>
                </a:lnTo>
                <a:lnTo>
                  <a:pt x="0" y="1231231"/>
                </a:lnTo>
              </a:path>
            </a:pathLst>
          </a:cu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1381127" y="4914901"/>
            <a:ext cx="2867025" cy="9523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514600" y="6076950"/>
            <a:ext cx="3810000" cy="1151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524125" y="3705225"/>
            <a:ext cx="3333750" cy="53340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 flipH="1" flipV="1">
            <a:off x="2581274" y="3619502"/>
            <a:ext cx="1781177" cy="17811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686800" cy="2362200"/>
          </a:xfrm>
          <a:ln>
            <a:noFill/>
          </a:ln>
        </p:spPr>
        <p:txBody>
          <a:bodyPr>
            <a:normAutofit/>
          </a:bodyPr>
          <a:lstStyle/>
          <a:p>
            <a:pPr>
              <a:spcBef>
                <a:spcPts val="300"/>
              </a:spcBef>
            </a:pPr>
            <a:r>
              <a:rPr lang="en-US" sz="2600" dirty="0" smtClean="0"/>
              <a:t>Revised Attempt #3: </a:t>
            </a:r>
            <a:r>
              <a:rPr lang="en-US" sz="2600" dirty="0" smtClean="0">
                <a:solidFill>
                  <a:srgbClr val="00B050"/>
                </a:solidFill>
              </a:rPr>
              <a:t>“x lies on the boundary of many</a:t>
            </a:r>
            <a:br>
              <a:rPr lang="en-US" sz="2600" dirty="0" smtClean="0">
                <a:solidFill>
                  <a:srgbClr val="00B050"/>
                </a:solidFill>
              </a:rPr>
            </a:br>
            <a:r>
              <a:rPr lang="en-US" sz="2600" b="1" dirty="0" smtClean="0">
                <a:solidFill>
                  <a:srgbClr val="00B050"/>
                </a:solidFill>
              </a:rPr>
              <a:t>linearly independent</a:t>
            </a:r>
            <a:r>
              <a:rPr lang="en-US" sz="2600" dirty="0" smtClean="0">
                <a:solidFill>
                  <a:srgbClr val="00B050"/>
                </a:solidFill>
              </a:rPr>
              <a:t> constraints”</a:t>
            </a:r>
          </a:p>
          <a:p>
            <a:pPr>
              <a:spcBef>
                <a:spcPts val="300"/>
              </a:spcBef>
            </a:pPr>
            <a:r>
              <a:rPr lang="en-US" sz="2600" dirty="0" smtClean="0"/>
              <a:t>Feasible region: P = { x : </a:t>
            </a:r>
            <a:r>
              <a:rPr lang="en-US" sz="2600" dirty="0" err="1" smtClean="0">
                <a:latin typeface="Calibri"/>
              </a:rPr>
              <a:t>a</a:t>
            </a:r>
            <a:r>
              <a:rPr lang="en-US" sz="2600" baseline="-25000" dirty="0" err="1" smtClean="0">
                <a:latin typeface="Calibri"/>
              </a:rPr>
              <a:t>i</a:t>
            </a:r>
            <a:r>
              <a:rPr lang="en-US" sz="2600" baseline="30000" dirty="0" err="1" smtClean="0">
                <a:latin typeface="Calibri"/>
              </a:rPr>
              <a:t>T</a:t>
            </a:r>
            <a:r>
              <a:rPr lang="en-US" sz="2600" dirty="0" err="1" smtClean="0"/>
              <a:t>x</a:t>
            </a:r>
            <a:r>
              <a:rPr lang="en-US" sz="2600" dirty="0" err="1" smtClean="0">
                <a:latin typeface="cmsy10"/>
              </a:rPr>
              <a:t>·</a:t>
            </a:r>
            <a:r>
              <a:rPr lang="en-US" sz="2600" dirty="0" err="1" smtClean="0">
                <a:latin typeface="Calibri"/>
              </a:rPr>
              <a:t>b</a:t>
            </a:r>
            <a:r>
              <a:rPr lang="en-US" sz="2600" baseline="-25000" dirty="0" err="1" smtClean="0">
                <a:latin typeface="Calibri"/>
              </a:rPr>
              <a:t>i</a:t>
            </a:r>
            <a:r>
              <a:rPr lang="en-US" sz="2600" dirty="0" smtClean="0"/>
              <a:t> </a:t>
            </a:r>
            <a:r>
              <a:rPr lang="en-US" sz="2600" dirty="0" smtClean="0">
                <a:latin typeface="cmsy10"/>
              </a:rPr>
              <a:t>8</a:t>
            </a:r>
            <a:r>
              <a:rPr lang="en-US" sz="2600" dirty="0" smtClean="0"/>
              <a:t> </a:t>
            </a:r>
            <a:r>
              <a:rPr lang="en-US" sz="2600" dirty="0" err="1" smtClean="0"/>
              <a:t>i</a:t>
            </a:r>
            <a:r>
              <a:rPr lang="en-US" sz="2600" dirty="0" smtClean="0"/>
              <a:t> } </a:t>
            </a:r>
            <a:r>
              <a:rPr lang="en-US" sz="2600" dirty="0" smtClean="0">
                <a:latin typeface="cmsy10"/>
              </a:rPr>
              <a:t>½</a:t>
            </a:r>
            <a:r>
              <a:rPr lang="en-US" sz="2600" dirty="0" smtClean="0"/>
              <a:t> </a:t>
            </a:r>
            <a:r>
              <a:rPr lang="en-US" sz="2600" dirty="0" err="1" smtClean="0">
                <a:latin typeface="msbm10"/>
              </a:rPr>
              <a:t>R</a:t>
            </a:r>
            <a:r>
              <a:rPr lang="en-US" sz="2600" baseline="30000" dirty="0" err="1" smtClean="0">
                <a:latin typeface="Calibri"/>
              </a:rPr>
              <a:t>n</a:t>
            </a:r>
            <a:endParaRPr lang="en-US" sz="2600" baseline="30000" dirty="0" smtClean="0">
              <a:latin typeface="Calibri"/>
            </a:endParaRPr>
          </a:p>
          <a:p>
            <a:pPr>
              <a:spcBef>
                <a:spcPts val="300"/>
              </a:spcBef>
            </a:pPr>
            <a:r>
              <a:rPr lang="en-US" sz="2600" dirty="0" smtClean="0"/>
              <a:t>Let </a:t>
            </a:r>
            <a:r>
              <a:rPr lang="en-US" sz="2600" dirty="0" smtClean="0">
                <a:latin typeface="cmsy10"/>
              </a:rPr>
              <a:t>I</a:t>
            </a:r>
            <a:r>
              <a:rPr lang="en-US" sz="2600" baseline="-25000" dirty="0" smtClean="0">
                <a:latin typeface="Calibri"/>
              </a:rPr>
              <a:t>x</a:t>
            </a:r>
            <a:r>
              <a:rPr lang="en-US" sz="2600" dirty="0" smtClean="0"/>
              <a:t>={ </a:t>
            </a:r>
            <a:r>
              <a:rPr lang="en-US" sz="2600" dirty="0" err="1" smtClean="0">
                <a:latin typeface="Calibri"/>
              </a:rPr>
              <a:t>i</a:t>
            </a:r>
            <a:r>
              <a:rPr lang="en-US" sz="2600" dirty="0" smtClean="0"/>
              <a:t> : </a:t>
            </a:r>
            <a:r>
              <a:rPr lang="en-US" sz="2600" dirty="0" err="1" smtClean="0">
                <a:latin typeface="Calibri"/>
              </a:rPr>
              <a:t>a</a:t>
            </a:r>
            <a:r>
              <a:rPr lang="en-US" sz="2600" baseline="-25000" dirty="0" err="1" smtClean="0">
                <a:latin typeface="Calibri"/>
              </a:rPr>
              <a:t>i</a:t>
            </a:r>
            <a:r>
              <a:rPr lang="en-US" sz="2600" baseline="30000" dirty="0" err="1" smtClean="0">
                <a:latin typeface="Calibri"/>
              </a:rPr>
              <a:t>T</a:t>
            </a:r>
            <a:r>
              <a:rPr lang="en-US" sz="2600" dirty="0" err="1" smtClean="0"/>
              <a:t>x</a:t>
            </a:r>
            <a:r>
              <a:rPr lang="en-US" sz="2600" dirty="0" smtClean="0"/>
              <a:t>=</a:t>
            </a:r>
            <a:r>
              <a:rPr lang="en-US" sz="2600" dirty="0" smtClean="0">
                <a:latin typeface="Calibri"/>
              </a:rPr>
              <a:t>b</a:t>
            </a:r>
            <a:r>
              <a:rPr lang="en-US" sz="2600" baseline="-25000" dirty="0" smtClean="0">
                <a:latin typeface="Calibri"/>
              </a:rPr>
              <a:t>i</a:t>
            </a:r>
            <a:r>
              <a:rPr lang="en-US" sz="2600" dirty="0" smtClean="0"/>
              <a:t> } and </a:t>
            </a:r>
            <a:r>
              <a:rPr lang="en-US" sz="2600" dirty="0" smtClean="0">
                <a:latin typeface="cmsy10"/>
              </a:rPr>
              <a:t>A</a:t>
            </a:r>
            <a:r>
              <a:rPr lang="en-US" sz="2600" baseline="-25000" dirty="0" smtClean="0"/>
              <a:t>x</a:t>
            </a:r>
            <a:r>
              <a:rPr lang="en-US" sz="2600" dirty="0" smtClean="0"/>
              <a:t>={ </a:t>
            </a:r>
            <a:r>
              <a:rPr lang="en-US" sz="2600" dirty="0" err="1" smtClean="0"/>
              <a:t>a</a:t>
            </a:r>
            <a:r>
              <a:rPr lang="en-US" sz="2600" baseline="-25000" dirty="0" err="1" smtClean="0"/>
              <a:t>i</a:t>
            </a:r>
            <a:r>
              <a:rPr lang="en-US" sz="2600" dirty="0" smtClean="0"/>
              <a:t> : i</a:t>
            </a:r>
            <a:r>
              <a:rPr lang="en-US" sz="2600" dirty="0" smtClean="0">
                <a:latin typeface="cmsy10"/>
              </a:rPr>
              <a:t>2I</a:t>
            </a:r>
            <a:r>
              <a:rPr lang="en-US" sz="2600" baseline="-25000" dirty="0" smtClean="0"/>
              <a:t>x</a:t>
            </a:r>
            <a:r>
              <a:rPr lang="en-US" sz="2600" dirty="0" smtClean="0"/>
              <a:t> }.     </a:t>
            </a:r>
            <a:r>
              <a:rPr lang="en-US" sz="2400" dirty="0" smtClean="0">
                <a:solidFill>
                  <a:srgbClr val="FF0000"/>
                </a:solidFill>
              </a:rPr>
              <a:t>(“</a:t>
            </a:r>
            <a:r>
              <a:rPr lang="en-US" sz="2400" b="1" dirty="0" smtClean="0">
                <a:solidFill>
                  <a:srgbClr val="FF0000"/>
                </a:solidFill>
              </a:rPr>
              <a:t>Tight constraints</a:t>
            </a:r>
            <a:r>
              <a:rPr lang="en-US" sz="2400" dirty="0" smtClean="0">
                <a:solidFill>
                  <a:srgbClr val="FF0000"/>
                </a:solidFill>
              </a:rPr>
              <a:t>”)</a:t>
            </a:r>
            <a:endParaRPr lang="en-US" sz="2600" dirty="0" smtClean="0">
              <a:solidFill>
                <a:srgbClr val="FF0000"/>
              </a:solidFill>
            </a:endParaRPr>
          </a:p>
          <a:p>
            <a:pPr>
              <a:spcBef>
                <a:spcPts val="300"/>
              </a:spcBef>
            </a:pPr>
            <a:r>
              <a:rPr lang="en-US" sz="2600" dirty="0" smtClean="0"/>
              <a:t>x is a </a:t>
            </a:r>
            <a:r>
              <a:rPr lang="en-US" sz="2600" dirty="0" smtClean="0">
                <a:solidFill>
                  <a:srgbClr val="0070C0"/>
                </a:solidFill>
              </a:rPr>
              <a:t>“</a:t>
            </a:r>
            <a:r>
              <a:rPr lang="en-US" sz="2600" b="1" dirty="0" smtClean="0">
                <a:solidFill>
                  <a:srgbClr val="0070C0"/>
                </a:solidFill>
              </a:rPr>
              <a:t>basic feasible solution (BFS)</a:t>
            </a:r>
            <a:r>
              <a:rPr lang="en-US" sz="2600" dirty="0" smtClean="0">
                <a:solidFill>
                  <a:srgbClr val="0070C0"/>
                </a:solidFill>
              </a:rPr>
              <a:t>”</a:t>
            </a:r>
            <a:r>
              <a:rPr lang="en-US" sz="2600" dirty="0" smtClean="0"/>
              <a:t> if rank </a:t>
            </a:r>
            <a:r>
              <a:rPr lang="en-US" sz="2600" dirty="0" smtClean="0">
                <a:latin typeface="cmsy10"/>
              </a:rPr>
              <a:t>A</a:t>
            </a:r>
            <a:r>
              <a:rPr lang="en-US" sz="2600" baseline="-25000" dirty="0" smtClean="0"/>
              <a:t>x</a:t>
            </a:r>
            <a:r>
              <a:rPr lang="en-US" sz="2600" dirty="0" smtClean="0"/>
              <a:t> = n</a:t>
            </a:r>
          </a:p>
        </p:txBody>
      </p:sp>
      <p:sp>
        <p:nvSpPr>
          <p:cNvPr id="16" name="Oval 15"/>
          <p:cNvSpPr/>
          <p:nvPr/>
        </p:nvSpPr>
        <p:spPr>
          <a:xfrm>
            <a:off x="4733925" y="4000500"/>
            <a:ext cx="152400" cy="152400"/>
          </a:xfrm>
          <a:prstGeom prst="ellips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572000" y="4114800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800600" y="3581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066800" y="3516868"/>
            <a:ext cx="139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+ </a:t>
            </a:r>
            <a:r>
              <a:rPr lang="en-US" dirty="0" smtClean="0">
                <a:latin typeface="Calibri"/>
              </a:rPr>
              <a:t>6x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15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838200" y="3821668"/>
            <a:ext cx="16321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2x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+ 12</a:t>
            </a:r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30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5257800" y="4191000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 rot="5400000" flipH="1" flipV="1">
            <a:off x="4119563" y="4748213"/>
            <a:ext cx="2695575" cy="60960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5591175" y="4114800"/>
            <a:ext cx="152400" cy="152400"/>
          </a:xfrm>
          <a:prstGeom prst="ellips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381000" y="4267200"/>
            <a:ext cx="2286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y’s</a:t>
            </a:r>
            <a:r>
              <a:rPr lang="en-US" sz="2000" dirty="0" smtClean="0"/>
              <a:t> constraints are linearly </a:t>
            </a:r>
            <a:r>
              <a:rPr lang="en-US" sz="2000" b="1" dirty="0" smtClean="0">
                <a:solidFill>
                  <a:srgbClr val="FF0000"/>
                </a:solidFill>
              </a:rPr>
              <a:t>dependent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840860" y="3516868"/>
            <a:ext cx="139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4x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- </a:t>
            </a:r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10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791200" y="4572000"/>
            <a:ext cx="259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x’s</a:t>
            </a:r>
            <a:r>
              <a:rPr lang="en-US" sz="2000" dirty="0" smtClean="0"/>
              <a:t> constraints are linearly </a:t>
            </a:r>
            <a:r>
              <a:rPr lang="en-US" sz="2000" b="1" dirty="0" smtClean="0">
                <a:solidFill>
                  <a:srgbClr val="0070C0"/>
                </a:solidFill>
              </a:rPr>
              <a:t>independent</a:t>
            </a:r>
            <a:endParaRPr lang="en-US" sz="2000" b="1" dirty="0">
              <a:solidFill>
                <a:srgbClr val="0070C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867400" y="4038600"/>
            <a:ext cx="139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+ </a:t>
            </a:r>
            <a:r>
              <a:rPr lang="en-US" dirty="0" smtClean="0">
                <a:latin typeface="Calibri"/>
              </a:rPr>
              <a:t>6x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15</a:t>
            </a:r>
            <a:endParaRPr lang="en-US" dirty="0"/>
          </a:p>
        </p:txBody>
      </p:sp>
      <p:sp>
        <p:nvSpPr>
          <p:cNvPr id="23" name="Title 1"/>
          <p:cNvSpPr txBox="1">
            <a:spLocks/>
          </p:cNvSpPr>
          <p:nvPr/>
        </p:nvSpPr>
        <p:spPr>
          <a:xfrm>
            <a:off x="457200" y="41560"/>
            <a:ext cx="8229600" cy="944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What is a corner point?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1910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2400" b="1" dirty="0" smtClean="0"/>
              <a:t>Proof</a:t>
            </a:r>
            <a:r>
              <a:rPr lang="en-US" sz="2400" dirty="0" smtClean="0"/>
              <a:t> of (</a:t>
            </a:r>
            <a:r>
              <a:rPr lang="en-US" sz="2400" dirty="0" err="1" smtClean="0"/>
              <a:t>i</a:t>
            </a:r>
            <a:r>
              <a:rPr lang="en-US" sz="2400" dirty="0" smtClean="0"/>
              <a:t>)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(ii):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x is a vertex   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   </a:t>
            </a:r>
            <a:r>
              <a:rPr lang="en-US" sz="2400" dirty="0" smtClean="0">
                <a:latin typeface="cmsy10"/>
              </a:rPr>
              <a:t>9</a:t>
            </a:r>
            <a:r>
              <a:rPr lang="en-US" sz="2400" dirty="0" smtClean="0"/>
              <a:t> c </a:t>
            </a:r>
            <a:r>
              <a:rPr lang="en-US" sz="2400" dirty="0" err="1" smtClean="0"/>
              <a:t>s.t</a:t>
            </a:r>
            <a:r>
              <a:rPr lang="en-US" sz="2400" dirty="0" smtClean="0"/>
              <a:t>. x is unique </a:t>
            </a:r>
            <a:r>
              <a:rPr lang="en-US" sz="2400" dirty="0" err="1" smtClean="0"/>
              <a:t>maximizer</a:t>
            </a:r>
            <a:r>
              <a:rPr lang="en-US" sz="2400" dirty="0" smtClean="0"/>
              <a:t> of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over P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Suppose x = </a:t>
            </a:r>
            <a:r>
              <a:rPr lang="en-US" sz="2400" dirty="0" smtClean="0">
                <a:latin typeface="cmmi10"/>
              </a:rPr>
              <a:t>®</a:t>
            </a:r>
            <a:r>
              <a:rPr lang="en-US" sz="2400" dirty="0" smtClean="0"/>
              <a:t>y + (1-</a:t>
            </a:r>
            <a:r>
              <a:rPr lang="en-US" sz="2400" dirty="0" smtClean="0">
                <a:latin typeface="cmmi10"/>
              </a:rPr>
              <a:t>®</a:t>
            </a:r>
            <a:r>
              <a:rPr lang="en-US" sz="2400" dirty="0" smtClean="0"/>
              <a:t>)z where y,z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P and </a:t>
            </a:r>
            <a:r>
              <a:rPr lang="en-US" sz="2400" dirty="0" smtClean="0">
                <a:latin typeface="cmmi10"/>
              </a:rPr>
              <a:t>®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(0,1).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Suppose </a:t>
            </a:r>
            <a:r>
              <a:rPr lang="en-US" sz="2400" dirty="0" err="1" smtClean="0"/>
              <a:t>y</a:t>
            </a:r>
            <a:r>
              <a:rPr lang="en-US" sz="2400" dirty="0" err="1" smtClean="0">
                <a:latin typeface="Symbol"/>
                <a:sym typeface="Symbol"/>
              </a:rPr>
              <a:t></a:t>
            </a:r>
            <a:r>
              <a:rPr lang="en-US" sz="2400" dirty="0" err="1" smtClean="0"/>
              <a:t>x</a:t>
            </a:r>
            <a:r>
              <a:rPr lang="en-US" sz="2400" dirty="0" smtClean="0"/>
              <a:t>. Then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		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= </a:t>
            </a:r>
            <a:r>
              <a:rPr lang="en-US" sz="2400" dirty="0" smtClean="0">
                <a:latin typeface="cmmi10"/>
              </a:rPr>
              <a:t>®</a:t>
            </a:r>
            <a:r>
              <a:rPr lang="en-US" sz="2400" dirty="0" smtClean="0"/>
              <a:t>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y</a:t>
            </a:r>
            <a:r>
              <a:rPr lang="en-US" sz="2400" dirty="0" smtClean="0"/>
              <a:t> + (1-</a:t>
            </a:r>
            <a:r>
              <a:rPr lang="en-US" sz="2400" dirty="0" smtClean="0">
                <a:latin typeface="cmmi10"/>
              </a:rPr>
              <a:t>®</a:t>
            </a:r>
            <a:r>
              <a:rPr lang="en-US" sz="2400" dirty="0" smtClean="0"/>
              <a:t>)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z</a:t>
            </a:r>
            <a:endParaRPr lang="en-US" sz="2400" dirty="0" smtClean="0"/>
          </a:p>
          <a:p>
            <a:pPr>
              <a:spcBef>
                <a:spcPts val="0"/>
              </a:spcBef>
              <a:buNone/>
            </a:pPr>
            <a:endParaRPr lang="en-US" sz="2400" dirty="0" smtClean="0"/>
          </a:p>
          <a:p>
            <a:pPr>
              <a:spcBef>
                <a:spcPts val="0"/>
              </a:spcBef>
              <a:buNone/>
            </a:pPr>
            <a:endParaRPr lang="en-US" sz="2400" dirty="0" smtClean="0"/>
          </a:p>
          <a:p>
            <a:pPr>
              <a:spcBef>
                <a:spcPts val="0"/>
              </a:spcBef>
              <a:buNone/>
            </a:pPr>
            <a:endParaRPr lang="en-US" sz="1000" dirty="0" smtClean="0"/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	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    </a:t>
            </a:r>
            <a:r>
              <a:rPr lang="en-US" sz="2400" dirty="0" err="1" smtClean="0"/>
              <a:t>c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&lt; </a:t>
            </a:r>
            <a:r>
              <a:rPr lang="en-US" sz="2400" dirty="0" smtClean="0">
                <a:latin typeface="cmmi10"/>
              </a:rPr>
              <a:t>®</a:t>
            </a:r>
            <a:r>
              <a:rPr lang="en-US" sz="2400" dirty="0" smtClean="0"/>
              <a:t> </a:t>
            </a:r>
            <a:r>
              <a:rPr lang="en-US" sz="2400" dirty="0" err="1" smtClean="0"/>
              <a:t>c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+ (1-</a:t>
            </a:r>
            <a:r>
              <a:rPr lang="en-US" sz="2400" dirty="0" smtClean="0">
                <a:latin typeface="cmmi10"/>
              </a:rPr>
              <a:t>®</a:t>
            </a:r>
            <a:r>
              <a:rPr lang="en-US" sz="2400" dirty="0" smtClean="0"/>
              <a:t>) </a:t>
            </a:r>
            <a:r>
              <a:rPr lang="en-US" sz="2400" dirty="0" err="1" smtClean="0"/>
              <a:t>c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=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smtClean="0"/>
              <a:t> x     </a:t>
            </a:r>
            <a:r>
              <a:rPr lang="en-US" sz="2400" b="1" dirty="0" smtClean="0">
                <a:solidFill>
                  <a:srgbClr val="FF0000"/>
                </a:solidFill>
              </a:rPr>
              <a:t>Contradiction!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So y=x. Symmetrically, z=x.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So x is an extreme point of P.  </a:t>
            </a:r>
            <a:r>
              <a:rPr lang="en-US" sz="2400" dirty="0" smtClean="0">
                <a:latin typeface="msam10"/>
              </a:rPr>
              <a:t>¥</a:t>
            </a:r>
          </a:p>
        </p:txBody>
      </p:sp>
      <p:grpSp>
        <p:nvGrpSpPr>
          <p:cNvPr id="2" name="Group 11"/>
          <p:cNvGrpSpPr/>
          <p:nvPr/>
        </p:nvGrpSpPr>
        <p:grpSpPr>
          <a:xfrm>
            <a:off x="3581400" y="3581400"/>
            <a:ext cx="3883179" cy="562034"/>
            <a:chOff x="3581400" y="4219576"/>
            <a:chExt cx="3883179" cy="562034"/>
          </a:xfrm>
        </p:grpSpPr>
        <p:sp>
          <p:nvSpPr>
            <p:cNvPr id="5" name="Right Brace 4"/>
            <p:cNvSpPr/>
            <p:nvPr/>
          </p:nvSpPr>
          <p:spPr>
            <a:xfrm rot="5400000">
              <a:off x="3786187" y="4062414"/>
              <a:ext cx="180975" cy="495300"/>
            </a:xfrm>
            <a:prstGeom prst="rightBrac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70C0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581400" y="4381500"/>
              <a:ext cx="388317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0070C0"/>
                  </a:solidFill>
                  <a:latin typeface="cmsy10"/>
                </a:rPr>
                <a:t>·</a:t>
              </a:r>
              <a:r>
                <a:rPr lang="en-US" sz="2000" dirty="0" smtClean="0">
                  <a:solidFill>
                    <a:srgbClr val="0070C0"/>
                  </a:solidFill>
                </a:rPr>
                <a:t> </a:t>
              </a:r>
              <a:r>
                <a:rPr lang="en-US" sz="2000" dirty="0" err="1" smtClean="0">
                  <a:solidFill>
                    <a:srgbClr val="0070C0"/>
                  </a:solidFill>
                  <a:latin typeface="Calibri"/>
                </a:rPr>
                <a:t>c</a:t>
              </a:r>
              <a:r>
                <a:rPr lang="en-US" sz="2000" baseline="30000" dirty="0" err="1" smtClean="0">
                  <a:solidFill>
                    <a:srgbClr val="0070C0"/>
                  </a:solidFill>
                  <a:latin typeface="Calibri"/>
                </a:rPr>
                <a:t>T</a:t>
              </a:r>
              <a:r>
                <a:rPr lang="en-US" sz="2000" dirty="0" smtClean="0">
                  <a:solidFill>
                    <a:srgbClr val="0070C0"/>
                  </a:solidFill>
                </a:rPr>
                <a:t> x      (since </a:t>
              </a:r>
              <a:r>
                <a:rPr lang="en-US" sz="2000" dirty="0" err="1" smtClean="0">
                  <a:solidFill>
                    <a:srgbClr val="0070C0"/>
                  </a:solidFill>
                  <a:latin typeface="Calibri"/>
                </a:rPr>
                <a:t>c</a:t>
              </a:r>
              <a:r>
                <a:rPr lang="en-US" sz="2000" baseline="30000" dirty="0" err="1" smtClean="0">
                  <a:solidFill>
                    <a:srgbClr val="0070C0"/>
                  </a:solidFill>
                  <a:latin typeface="Calibri"/>
                </a:rPr>
                <a:t>T</a:t>
              </a:r>
              <a:r>
                <a:rPr lang="en-US" sz="2000" dirty="0" err="1" smtClean="0">
                  <a:solidFill>
                    <a:srgbClr val="0070C0"/>
                  </a:solidFill>
                </a:rPr>
                <a:t>x</a:t>
              </a:r>
              <a:r>
                <a:rPr lang="en-US" sz="2000" dirty="0" smtClean="0">
                  <a:solidFill>
                    <a:srgbClr val="0070C0"/>
                  </a:solidFill>
                </a:rPr>
                <a:t> is optimal value)</a:t>
              </a:r>
              <a:endParaRPr lang="en-US" sz="20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4" name="Group 12"/>
          <p:cNvGrpSpPr/>
          <p:nvPr/>
        </p:nvGrpSpPr>
        <p:grpSpPr>
          <a:xfrm>
            <a:off x="2286000" y="3581400"/>
            <a:ext cx="5372609" cy="951843"/>
            <a:chOff x="2314575" y="4219577"/>
            <a:chExt cx="5372609" cy="951843"/>
          </a:xfrm>
        </p:grpSpPr>
        <p:sp>
          <p:nvSpPr>
            <p:cNvPr id="7" name="Right Brace 6"/>
            <p:cNvSpPr/>
            <p:nvPr/>
          </p:nvSpPr>
          <p:spPr>
            <a:xfrm rot="5400000">
              <a:off x="2471737" y="4062415"/>
              <a:ext cx="180975" cy="495300"/>
            </a:xfrm>
            <a:prstGeom prst="rightBrac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70C0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362200" y="4648200"/>
              <a:ext cx="532498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rgbClr val="FF0000"/>
                  </a:solidFill>
                </a:rPr>
                <a:t>&lt;</a:t>
              </a:r>
              <a:r>
                <a:rPr lang="en-US" sz="2000" dirty="0" smtClean="0">
                  <a:solidFill>
                    <a:srgbClr val="FF0000"/>
                  </a:solidFill>
                </a:rPr>
                <a:t> </a:t>
              </a:r>
              <a:r>
                <a:rPr lang="en-US" sz="2000" dirty="0" err="1" smtClean="0">
                  <a:solidFill>
                    <a:srgbClr val="FF0000"/>
                  </a:solidFill>
                  <a:latin typeface="Calibri"/>
                </a:rPr>
                <a:t>c</a:t>
              </a:r>
              <a:r>
                <a:rPr lang="en-US" sz="2000" baseline="30000" dirty="0" err="1" smtClean="0">
                  <a:solidFill>
                    <a:srgbClr val="FF0000"/>
                  </a:solidFill>
                  <a:latin typeface="Calibri"/>
                </a:rPr>
                <a:t>T</a:t>
              </a:r>
              <a:r>
                <a:rPr lang="en-US" sz="2000" dirty="0" smtClean="0">
                  <a:solidFill>
                    <a:srgbClr val="FF0000"/>
                  </a:solidFill>
                </a:rPr>
                <a:t> x                            (since </a:t>
              </a:r>
              <a:r>
                <a:rPr lang="en-US" sz="2000" dirty="0" smtClean="0">
                  <a:solidFill>
                    <a:srgbClr val="FF0000"/>
                  </a:solidFill>
                  <a:latin typeface="Calibri"/>
                </a:rPr>
                <a:t>x is </a:t>
              </a:r>
              <a:r>
                <a:rPr lang="en-US" sz="2000" b="1" dirty="0" smtClean="0">
                  <a:solidFill>
                    <a:srgbClr val="FF0000"/>
                  </a:solidFill>
                  <a:latin typeface="Calibri"/>
                </a:rPr>
                <a:t>unique</a:t>
              </a:r>
              <a:r>
                <a:rPr lang="en-US" sz="2000" dirty="0" smtClean="0">
                  <a:solidFill>
                    <a:srgbClr val="FF0000"/>
                  </a:solidFill>
                  <a:latin typeface="Calibri"/>
                </a:rPr>
                <a:t> optimizer</a:t>
              </a:r>
              <a:r>
                <a:rPr lang="en-US" sz="2000" dirty="0" smtClean="0">
                  <a:solidFill>
                    <a:srgbClr val="FF0000"/>
                  </a:solidFill>
                </a:rPr>
                <a:t>)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cxnSp>
          <p:nvCxnSpPr>
            <p:cNvPr id="10" name="Straight Connector 9"/>
            <p:cNvCxnSpPr>
              <a:stCxn id="7" idx="1"/>
            </p:cNvCxnSpPr>
            <p:nvPr/>
          </p:nvCxnSpPr>
          <p:spPr>
            <a:xfrm rot="16200000" flipH="1">
              <a:off x="2376489" y="4586289"/>
              <a:ext cx="371472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Content Placeholder 2"/>
          <p:cNvSpPr txBox="1">
            <a:spLocks/>
          </p:cNvSpPr>
          <p:nvPr/>
        </p:nvSpPr>
        <p:spPr>
          <a:xfrm>
            <a:off x="457200" y="152400"/>
            <a:ext cx="8437418" cy="16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Lemma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Let P be a polyhedron. The following are equivalent.</a:t>
            </a: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 is a vertex                                                   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(unique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maximizer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 is an extreme point          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(not convex combination of other points)</a:t>
            </a: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 is a basic feasible solution (BFS)      </a:t>
            </a:r>
            <a:r>
              <a:rPr kumimoji="0" lang="en-US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(tight constraints have rank n)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534400" cy="9906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2400" b="1" dirty="0" smtClean="0"/>
              <a:t>Proof Idea</a:t>
            </a:r>
            <a:r>
              <a:rPr lang="en-US" sz="2400" dirty="0" smtClean="0"/>
              <a:t> of (ii)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(iii):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x </a:t>
            </a:r>
            <a:r>
              <a:rPr lang="en-US" sz="2400" b="1" dirty="0" smtClean="0"/>
              <a:t>not</a:t>
            </a:r>
            <a:r>
              <a:rPr lang="en-US" sz="2400" dirty="0" smtClean="0"/>
              <a:t> a BFS 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 rank </a:t>
            </a:r>
            <a:r>
              <a:rPr lang="en-US" sz="2400" dirty="0" smtClean="0">
                <a:latin typeface="cmsy10"/>
              </a:rPr>
              <a:t>A</a:t>
            </a:r>
            <a:r>
              <a:rPr lang="en-US" sz="2400" baseline="-25000" dirty="0" smtClean="0"/>
              <a:t>x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 n-1</a:t>
            </a: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57199" y="152400"/>
            <a:ext cx="8451273" cy="16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/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Lemma</a:t>
            </a:r>
            <a:r>
              <a:rPr lang="en-US" sz="2400" dirty="0" smtClean="0"/>
              <a:t>: Let P={ x :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b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 }</a:t>
            </a:r>
            <a:r>
              <a:rPr lang="en-US" sz="2400" dirty="0" smtClean="0">
                <a:latin typeface="cmsy10"/>
              </a:rPr>
              <a:t>½</a:t>
            </a:r>
            <a:r>
              <a:rPr lang="en-US" sz="2400" dirty="0" smtClean="0">
                <a:latin typeface="msbm10"/>
              </a:rPr>
              <a:t>R</a:t>
            </a:r>
            <a:r>
              <a:rPr lang="en-US" sz="2400" baseline="30000" dirty="0" smtClean="0"/>
              <a:t>n</a:t>
            </a:r>
            <a:r>
              <a:rPr lang="en-US" sz="2400" dirty="0" smtClean="0"/>
              <a:t>. The following are equivalent.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1" indent="-342900">
              <a:buFont typeface="+mj-lt"/>
              <a:buAutoNum type="romanLcPeriod"/>
              <a:defRPr/>
            </a:pPr>
            <a:r>
              <a:rPr lang="en-US" sz="2400" dirty="0" smtClean="0"/>
              <a:t>x is a vertex                                                    </a:t>
            </a:r>
            <a:r>
              <a:rPr lang="en-US" sz="1400" dirty="0" smtClean="0"/>
              <a:t> </a:t>
            </a:r>
            <a:r>
              <a:rPr lang="en-US" sz="2400" dirty="0" smtClean="0"/>
              <a:t>          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</a:rPr>
              <a:t>(unique </a:t>
            </a:r>
            <a:r>
              <a:rPr lang="en-US" sz="2200" dirty="0" err="1" smtClean="0">
                <a:solidFill>
                  <a:schemeClr val="bg1">
                    <a:lumMod val="50000"/>
                  </a:schemeClr>
                </a:solidFill>
              </a:rPr>
              <a:t>maximizer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342900" lvl="1" indent="-342900">
              <a:buFont typeface="+mj-lt"/>
              <a:buAutoNum type="romanLcPeriod"/>
              <a:defRPr/>
            </a:pPr>
            <a:r>
              <a:rPr lang="en-US" sz="2400" dirty="0" smtClean="0"/>
              <a:t>x is an extreme point          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</a:rPr>
              <a:t>(not convex combination of other points)</a:t>
            </a:r>
          </a:p>
          <a:p>
            <a:pPr marL="342900" lvl="1" indent="-342900">
              <a:buFont typeface="+mj-lt"/>
              <a:buAutoNum type="romanLcPeriod"/>
              <a:defRPr/>
            </a:pPr>
            <a:r>
              <a:rPr lang="en-US" sz="2400" dirty="0" smtClean="0"/>
              <a:t>x is a basic feasible solution (BFS)</a:t>
            </a:r>
            <a:r>
              <a:rPr lang="en-US" sz="1600" dirty="0" smtClean="0"/>
              <a:t>         </a:t>
            </a:r>
            <a:r>
              <a:rPr lang="en-US" sz="1400" dirty="0" smtClean="0"/>
              <a:t> 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</a:rPr>
              <a:t>(tight constraints have rank n)</a:t>
            </a:r>
            <a:endParaRPr lang="en-US" sz="2200" dirty="0" smtClean="0"/>
          </a:p>
        </p:txBody>
      </p:sp>
      <p:sp>
        <p:nvSpPr>
          <p:cNvPr id="4" name="Freeform 3"/>
          <p:cNvSpPr/>
          <p:nvPr/>
        </p:nvSpPr>
        <p:spPr>
          <a:xfrm>
            <a:off x="838200" y="3505200"/>
            <a:ext cx="2847817" cy="2136710"/>
          </a:xfrm>
          <a:custGeom>
            <a:avLst/>
            <a:gdLst>
              <a:gd name="connsiteX0" fmla="*/ 9330 w 2855167"/>
              <a:gd name="connsiteY0" fmla="*/ 1212979 h 2136710"/>
              <a:gd name="connsiteX1" fmla="*/ 9330 w 2855167"/>
              <a:gd name="connsiteY1" fmla="*/ 2136710 h 2136710"/>
              <a:gd name="connsiteX2" fmla="*/ 2435290 w 2855167"/>
              <a:gd name="connsiteY2" fmla="*/ 2127379 h 2136710"/>
              <a:gd name="connsiteX3" fmla="*/ 2855167 w 2855167"/>
              <a:gd name="connsiteY3" fmla="*/ 261257 h 2136710"/>
              <a:gd name="connsiteX4" fmla="*/ 1240971 w 2855167"/>
              <a:gd name="connsiteY4" fmla="*/ 0 h 2136710"/>
              <a:gd name="connsiteX5" fmla="*/ 0 w 2855167"/>
              <a:gd name="connsiteY5" fmla="*/ 1268963 h 2136710"/>
              <a:gd name="connsiteX0" fmla="*/ 1980 w 2847817"/>
              <a:gd name="connsiteY0" fmla="*/ 1212979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510 w 2847817"/>
              <a:gd name="connsiteY0" fmla="*/ 12044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152910 w 2847817"/>
              <a:gd name="connsiteY0" fmla="*/ 12806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7860 w 2847817"/>
              <a:gd name="connsiteY0" fmla="*/ 1239930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47817" h="2136710">
                <a:moveTo>
                  <a:pt x="7860" y="1239930"/>
                </a:moveTo>
                <a:lnTo>
                  <a:pt x="1980" y="2136710"/>
                </a:lnTo>
                <a:lnTo>
                  <a:pt x="2427940" y="2127379"/>
                </a:lnTo>
                <a:lnTo>
                  <a:pt x="2847817" y="261257"/>
                </a:lnTo>
                <a:lnTo>
                  <a:pt x="1233621" y="0"/>
                </a:lnTo>
                <a:lnTo>
                  <a:pt x="0" y="1231231"/>
                </a:lnTo>
              </a:path>
            </a:pathLst>
          </a:cu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-588762" y="4481416"/>
            <a:ext cx="2867025" cy="9523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544711" y="5643465"/>
            <a:ext cx="3810000" cy="1151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54236" y="3271740"/>
            <a:ext cx="3800475" cy="600075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611385" y="3186017"/>
            <a:ext cx="1781177" cy="17811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 flipH="1" flipV="1">
            <a:off x="2240161" y="4462365"/>
            <a:ext cx="2457450" cy="5524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2764036" y="3567015"/>
            <a:ext cx="152400" cy="152400"/>
          </a:xfrm>
          <a:prstGeom prst="ellips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667000" y="3681315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572000" y="2743200"/>
            <a:ext cx="4038600" cy="29718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2000" dirty="0" smtClean="0"/>
              <a:t>Each tight constraint removes one degree of freedom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2000" dirty="0" smtClean="0"/>
              <a:t>At least one degree of freedom remains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2000" dirty="0" smtClean="0"/>
              <a:t>So x can “wiggle” while staying on all the tight constraints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2000" dirty="0" smtClean="0"/>
              <a:t>Then x is a convex combination of two points obtained by “wiggling”.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2000" dirty="0" smtClean="0"/>
              <a:t>So x is not an extreme point.</a:t>
            </a:r>
          </a:p>
        </p:txBody>
      </p:sp>
      <p:grpSp>
        <p:nvGrpSpPr>
          <p:cNvPr id="2" name="Group 19"/>
          <p:cNvGrpSpPr/>
          <p:nvPr/>
        </p:nvGrpSpPr>
        <p:grpSpPr>
          <a:xfrm>
            <a:off x="2057400" y="3481290"/>
            <a:ext cx="1524000" cy="621842"/>
            <a:chOff x="2057400" y="3481290"/>
            <a:chExt cx="1524000" cy="621842"/>
          </a:xfrm>
        </p:grpSpPr>
        <p:sp>
          <p:nvSpPr>
            <p:cNvPr id="15" name="Oval 14"/>
            <p:cNvSpPr/>
            <p:nvPr/>
          </p:nvSpPr>
          <p:spPr>
            <a:xfrm>
              <a:off x="3230761" y="3633690"/>
              <a:ext cx="152400" cy="152400"/>
            </a:xfrm>
            <a:prstGeom prst="ellips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2287786" y="3481290"/>
              <a:ext cx="152400" cy="152400"/>
            </a:xfrm>
            <a:prstGeom prst="ellips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016822" y="3733800"/>
              <a:ext cx="5645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x+w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057400" y="3581400"/>
              <a:ext cx="5196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x-w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NICK@YOWCMMTFUVWXY5MJ" val="3546"/>
  <p:tag name="DEFAULTDISPLAYSOURCE" val="\documentclass{article}&#10;\usepackage[texpoint]{nickstyle}&#10;\begin{document}&#10;&#10;\end{document}&#10;"/>
  <p:tag name="EMBEDFONTS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DENFONTSHAPE" val="tru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$\binom{m}{n}$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14"/>
  <p:tag name="PICTUREFILESIZE" val="233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9050">
          <a:solidFill>
            <a:schemeClr val="tx1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12590</TotalTime>
  <Words>1800</Words>
  <Application>Microsoft Office PowerPoint</Application>
  <PresentationFormat>On-screen Show (4:3)</PresentationFormat>
  <Paragraphs>291</Paragraphs>
  <Slides>24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17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42" baseType="lpstr">
      <vt:lpstr>Arial</vt:lpstr>
      <vt:lpstr>Calibri</vt:lpstr>
      <vt:lpstr>CMR10</vt:lpstr>
      <vt:lpstr>CMMI10</vt:lpstr>
      <vt:lpstr>CMSY10ORIG</vt:lpstr>
      <vt:lpstr>CMSS8</vt:lpstr>
      <vt:lpstr>CMMI7</vt:lpstr>
      <vt:lpstr>CMEX10</vt:lpstr>
      <vt:lpstr>CMR7</vt:lpstr>
      <vt:lpstr>MSBM10</vt:lpstr>
      <vt:lpstr>CMSY7</vt:lpstr>
      <vt:lpstr>CMMI5</vt:lpstr>
      <vt:lpstr>cmsy10</vt:lpstr>
      <vt:lpstr>Symbol</vt:lpstr>
      <vt:lpstr>msam10</vt:lpstr>
      <vt:lpstr>Gill Sans MT Condensed</vt:lpstr>
      <vt:lpstr>Wingdings</vt:lpstr>
      <vt:lpstr>Office Theme</vt:lpstr>
      <vt:lpstr>C&amp;O 355 Mathematical Programming Fall 2010 Lecture 10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Optimal solutions at extreme points</vt:lpstr>
      <vt:lpstr>Slide 15</vt:lpstr>
      <vt:lpstr>Slide 16</vt:lpstr>
      <vt:lpstr>Slide 17</vt:lpstr>
      <vt:lpstr>Dimension of Sets</vt:lpstr>
      <vt:lpstr>Faces</vt:lpstr>
      <vt:lpstr>k-Faces</vt:lpstr>
      <vt:lpstr>k-Faces</vt:lpstr>
      <vt:lpstr>The Simplex Method</vt:lpstr>
      <vt:lpstr>Slide 23</vt:lpstr>
      <vt:lpstr>Why is analyzing the simplex method hard?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Nick</dc:creator>
  <cp:lastModifiedBy>Nick</cp:lastModifiedBy>
  <cp:revision>893</cp:revision>
  <dcterms:created xsi:type="dcterms:W3CDTF">2009-09-16T13:05:29Z</dcterms:created>
  <dcterms:modified xsi:type="dcterms:W3CDTF">2010-10-14T16:09:29Z</dcterms:modified>
</cp:coreProperties>
</file>