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sldIdLst>
    <p:sldId id="256" r:id="rId2"/>
    <p:sldId id="270" r:id="rId3"/>
    <p:sldId id="381" r:id="rId4"/>
    <p:sldId id="368" r:id="rId5"/>
    <p:sldId id="382" r:id="rId6"/>
    <p:sldId id="369" r:id="rId7"/>
    <p:sldId id="370" r:id="rId8"/>
    <p:sldId id="371" r:id="rId9"/>
    <p:sldId id="372" r:id="rId10"/>
    <p:sldId id="373" r:id="rId11"/>
    <p:sldId id="383" r:id="rId12"/>
    <p:sldId id="385" r:id="rId13"/>
    <p:sldId id="386" r:id="rId14"/>
    <p:sldId id="387" r:id="rId15"/>
    <p:sldId id="388" r:id="rId16"/>
    <p:sldId id="389" r:id="rId17"/>
    <p:sldId id="390" r:id="rId18"/>
    <p:sldId id="384" r:id="rId19"/>
    <p:sldId id="391" r:id="rId20"/>
    <p:sldId id="392" r:id="rId21"/>
  </p:sldIdLst>
  <p:sldSz cx="9144000" cy="6858000" type="screen4x3"/>
  <p:notesSz cx="6858000" cy="9144000"/>
  <p:embeddedFontLst>
    <p:embeddedFont>
      <p:font typeface="Calibri" pitchFamily="34" charset="0"/>
      <p:regular r:id="rId23"/>
      <p:bold r:id="rId24"/>
      <p:italic r:id="rId25"/>
      <p:boldItalic r:id="rId26"/>
    </p:embeddedFont>
    <p:embeddedFont>
      <p:font typeface="CMR10" pitchFamily="34" charset="0"/>
      <p:regular r:id="rId27"/>
    </p:embeddedFont>
    <p:embeddedFont>
      <p:font typeface="CMMI10" pitchFamily="34" charset="0"/>
      <p:regular r:id="rId28"/>
    </p:embeddedFont>
    <p:embeddedFont>
      <p:font typeface="CMSY10ORIG" pitchFamily="34" charset="0"/>
      <p:regular r:id="rId29"/>
    </p:embeddedFont>
    <p:embeddedFont>
      <p:font typeface="CMSS8" pitchFamily="34" charset="0"/>
      <p:regular r:id="rId30"/>
    </p:embeddedFont>
    <p:embeddedFont>
      <p:font typeface="CMMI7" pitchFamily="34" charset="0"/>
      <p:regular r:id="rId31"/>
    </p:embeddedFont>
    <p:embeddedFont>
      <p:font typeface="CMEX10" pitchFamily="34" charset="0"/>
      <p:regular r:id="rId32"/>
    </p:embeddedFont>
    <p:embeddedFont>
      <p:font typeface="CMR7" pitchFamily="34" charset="0"/>
      <p:regular r:id="rId33"/>
    </p:embeddedFont>
    <p:embeddedFont>
      <p:font typeface="MSBM10" pitchFamily="34" charset="0"/>
      <p:regular r:id="rId34"/>
    </p:embeddedFont>
    <p:embeddedFont>
      <p:font typeface="CMSY7" pitchFamily="34" charset="0"/>
      <p:regular r:id="rId35"/>
    </p:embeddedFont>
    <p:embeddedFont>
      <p:font typeface="CMMI5" pitchFamily="34" charset="0"/>
      <p:regular r:id="rId36"/>
    </p:embeddedFont>
    <p:embeddedFont>
      <p:font typeface="cmsy10" pitchFamily="34" charset="0"/>
      <p:regular r:id="rId37"/>
    </p:embeddedFont>
    <p:embeddedFont>
      <p:font typeface="msam10" pitchFamily="34" charset="0"/>
      <p:regular r:id="rId38"/>
    </p:embeddedFont>
  </p:embeddedFontLst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AFDC7E"/>
    <a:srgbClr val="FF6D6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63" autoAdjust="0"/>
    <p:restoredTop sz="87441" autoAdjust="0"/>
  </p:normalViewPr>
  <p:slideViewPr>
    <p:cSldViewPr snapToGrid="0">
      <p:cViewPr varScale="1">
        <p:scale>
          <a:sx n="95" d="100"/>
          <a:sy n="95" d="100"/>
        </p:scale>
        <p:origin x="-4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9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12.fntdata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font" Target="fonts/font11.fntdata"/><Relationship Id="rId38" Type="http://schemas.openxmlformats.org/officeDocument/2006/relationships/font" Target="fonts/font1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font" Target="fonts/font10.fntdata"/><Relationship Id="rId37" Type="http://schemas.openxmlformats.org/officeDocument/2006/relationships/font" Target="fonts/font15.fntdata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36" Type="http://schemas.openxmlformats.org/officeDocument/2006/relationships/font" Target="fonts/font1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font" Target="fonts/font13.fntdata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BAAFD-F484-4DB7-86F4-821294F105D4}" type="datetimeFigureOut">
              <a:rPr lang="en-US" smtClean="0"/>
              <a:pPr/>
              <a:t>10/8/2009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97FC3-9866-4ED2-9709-168E31BE3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p92 in the text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p92 in the text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12498-82DB-4842-8F38-BA008EFB5813}" type="datetimeFigureOut">
              <a:rPr lang="en-US" smtClean="0"/>
              <a:pPr/>
              <a:t>10/8/2009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-groups.dcs.st-and.ac.uk/~history/Biographies/Farkas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-groups.dcs.st-and.ac.uk/~history/Biographies/Farkas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gap-system.org/~history/Biographies/Motzkin.html" TargetMode="External"/><Relationship Id="rId4" Type="http://schemas.openxmlformats.org/officeDocument/2006/relationships/hyperlink" Target="http://www.gap-system.org/~history/Biographies/Fourier.html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-groups.dcs.st-and.ac.uk/~history/Biographies/Farkas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C&amp;O 355</a:t>
            </a:r>
            <a:br>
              <a:rPr lang="en-US" dirty="0" smtClean="0"/>
            </a:br>
            <a:r>
              <a:rPr lang="en-US" dirty="0" smtClean="0"/>
              <a:t>Lecture 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70C0"/>
                </a:solidFill>
              </a:rPr>
              <a:t>N. Harvey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http://www.math.uwaterloo.ca/~harvey/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0" y="7112000"/>
            <a:ext cx="9144000" cy="6463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dirty="0" err="1" smtClean="0"/>
              <a:t>TexPoint</a:t>
            </a:r>
            <a:r>
              <a:rPr lang="en-US" dirty="0" smtClean="0"/>
              <a:t> fonts used in EMF. </a:t>
            </a:r>
          </a:p>
          <a:p>
            <a:r>
              <a:rPr lang="en-US" dirty="0" smtClean="0"/>
              <a:t>Read the </a:t>
            </a:r>
            <a:r>
              <a:rPr lang="en-US" dirty="0" err="1" smtClean="0"/>
              <a:t>TexPoint</a:t>
            </a:r>
            <a:r>
              <a:rPr lang="en-US" dirty="0" smtClean="0"/>
              <a:t> manual before you delete this box</a:t>
            </a:r>
            <a:r>
              <a:rPr lang="en-US" smtClean="0"/>
              <a:t>.: </a:t>
            </a:r>
            <a:r>
              <a:rPr lang="en-US" smtClean="0">
                <a:latin typeface="CMR10"/>
              </a:rPr>
              <a:t>A</a:t>
            </a:r>
            <a:r>
              <a:rPr lang="en-US" smtClean="0">
                <a:latin typeface="CMMI10"/>
              </a:rPr>
              <a:t>A</a:t>
            </a:r>
            <a:r>
              <a:rPr lang="en-US" smtClean="0">
                <a:latin typeface="CMSY10ORIG"/>
              </a:rPr>
              <a:t>A</a:t>
            </a:r>
            <a:r>
              <a:rPr lang="en-US" smtClean="0">
                <a:latin typeface="CMSS8"/>
              </a:rPr>
              <a:t>A</a:t>
            </a:r>
            <a:r>
              <a:rPr lang="en-US" smtClean="0">
                <a:latin typeface="CMMI7"/>
              </a:rPr>
              <a:t>A</a:t>
            </a:r>
            <a:r>
              <a:rPr lang="en-US" smtClean="0">
                <a:latin typeface="CMEX10"/>
              </a:rPr>
              <a:t>A</a:t>
            </a:r>
            <a:r>
              <a:rPr lang="en-US" smtClean="0">
                <a:latin typeface="CMR7"/>
              </a:rPr>
              <a:t>A</a:t>
            </a:r>
            <a:r>
              <a:rPr lang="en-US" smtClean="0">
                <a:latin typeface="MSBM10"/>
              </a:rPr>
              <a:t>A</a:t>
            </a:r>
            <a:r>
              <a:rPr lang="en-US" smtClean="0">
                <a:latin typeface="CMSY7"/>
              </a:rPr>
              <a:t>A</a:t>
            </a:r>
            <a:r>
              <a:rPr lang="en-US" smtClean="0">
                <a:latin typeface="CMMI5"/>
              </a:rPr>
              <a:t>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671" y="827001"/>
            <a:ext cx="8729220" cy="5392132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Lemma:</a:t>
            </a:r>
            <a:r>
              <a:rPr lang="en-US" sz="2800" dirty="0" smtClean="0"/>
              <a:t> Exactly one of the following holds:</a:t>
            </a:r>
          </a:p>
          <a:p>
            <a:pPr marL="460375" lvl="1" indent="-168275"/>
            <a:r>
              <a:rPr lang="en-US" sz="2400" dirty="0" smtClean="0"/>
              <a:t>There exists x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 satisfying Ax=b	   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	     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(b is in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cone(A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1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,…,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60375" lvl="1" indent="-168275"/>
            <a:r>
              <a:rPr lang="en-US" sz="2400" spc="-30" dirty="0" smtClean="0"/>
              <a:t>There exists </a:t>
            </a:r>
            <a:r>
              <a:rPr lang="en-US" sz="2400" spc="-30" dirty="0" smtClean="0">
                <a:latin typeface="Calibri"/>
              </a:rPr>
              <a:t>y</a:t>
            </a:r>
            <a:r>
              <a:rPr lang="en-US" sz="2400" spc="-30" dirty="0" smtClean="0"/>
              <a:t> satisfying </a:t>
            </a:r>
            <a:r>
              <a:rPr lang="en-US" sz="2400" spc="-30" dirty="0" smtClean="0">
                <a:latin typeface="Calibri"/>
              </a:rPr>
              <a:t>y</a:t>
            </a:r>
            <a:r>
              <a:rPr lang="en-US" sz="2400" spc="-30" baseline="30000" dirty="0" smtClean="0">
                <a:latin typeface="Calibri"/>
              </a:rPr>
              <a:t>T</a:t>
            </a:r>
            <a:r>
              <a:rPr lang="en-US" sz="2400" spc="-30" dirty="0" smtClean="0"/>
              <a:t>A</a:t>
            </a:r>
            <a:r>
              <a:rPr lang="en-US" sz="2400" spc="-30" dirty="0" smtClean="0">
                <a:latin typeface="cmsy10"/>
              </a:rPr>
              <a:t>¸</a:t>
            </a:r>
            <a:r>
              <a:rPr lang="en-US" sz="2400" spc="-30" dirty="0" smtClean="0"/>
              <a:t>0 and </a:t>
            </a:r>
            <a:r>
              <a:rPr lang="en-US" sz="2400" spc="-30" dirty="0" err="1" smtClean="0"/>
              <a:t>y</a:t>
            </a:r>
            <a:r>
              <a:rPr lang="en-US" sz="2400" spc="-30" baseline="30000" dirty="0" err="1" smtClean="0"/>
              <a:t>T</a:t>
            </a:r>
            <a:r>
              <a:rPr lang="en-US" sz="2400" spc="-30" dirty="0" err="1" smtClean="0"/>
              <a:t>b</a:t>
            </a:r>
            <a:r>
              <a:rPr lang="en-US" sz="2400" spc="-30" dirty="0" smtClean="0"/>
              <a:t>&lt;0  </a:t>
            </a:r>
            <a:r>
              <a:rPr lang="en-US" sz="2400" spc="-30" dirty="0" smtClean="0">
                <a:solidFill>
                  <a:srgbClr val="0070C0"/>
                </a:solidFill>
              </a:rPr>
              <a:t> </a:t>
            </a:r>
            <a:r>
              <a:rPr lang="en-US" sz="1900" spc="-100" dirty="0" smtClean="0">
                <a:solidFill>
                  <a:schemeClr val="bg1">
                    <a:lumMod val="50000"/>
                  </a:schemeClr>
                </a:solidFill>
              </a:rPr>
              <a:t>(y gives a “separating </a:t>
            </a:r>
            <a:r>
              <a:rPr lang="en-US" sz="1900" spc="-100" dirty="0" err="1" smtClean="0">
                <a:solidFill>
                  <a:schemeClr val="bg1">
                    <a:lumMod val="50000"/>
                  </a:schemeClr>
                </a:solidFill>
              </a:rPr>
              <a:t>hyperplane</a:t>
            </a:r>
            <a:r>
              <a:rPr lang="en-US" sz="1900" spc="-100" dirty="0" smtClean="0">
                <a:solidFill>
                  <a:schemeClr val="bg1">
                    <a:lumMod val="50000"/>
                  </a:schemeClr>
                </a:solidFill>
              </a:rPr>
              <a:t>”)</a:t>
            </a:r>
            <a:endParaRPr lang="en-US" sz="800" dirty="0" smtClean="0"/>
          </a:p>
          <a:p>
            <a:pPr marL="338138" indent="-338138"/>
            <a:endParaRPr lang="en-US" sz="1100" dirty="0" smtClean="0"/>
          </a:p>
          <a:p>
            <a:pPr marL="338138" indent="-338138"/>
            <a:r>
              <a:rPr lang="en-US" sz="2800" dirty="0" smtClean="0"/>
              <a:t>This is called </a:t>
            </a:r>
            <a:r>
              <a:rPr lang="en-US" sz="2800" b="1" dirty="0" smtClean="0">
                <a:solidFill>
                  <a:srgbClr val="FF0000"/>
                </a:solidFill>
              </a:rPr>
              <a:t>“</a:t>
            </a:r>
            <a:r>
              <a:rPr lang="en-US" sz="2800" b="1" dirty="0" err="1" smtClean="0">
                <a:solidFill>
                  <a:srgbClr val="FF0000"/>
                </a:solidFill>
              </a:rPr>
              <a:t>Farkas</a:t>
            </a:r>
            <a:r>
              <a:rPr lang="en-US" sz="2800" b="1" dirty="0" smtClean="0">
                <a:solidFill>
                  <a:srgbClr val="FF0000"/>
                </a:solidFill>
              </a:rPr>
              <a:t>’ Lemma”</a:t>
            </a:r>
          </a:p>
          <a:p>
            <a:pPr marL="738188" lvl="1" indent="-338138">
              <a:spcBef>
                <a:spcPts val="0"/>
              </a:spcBef>
            </a:pPr>
            <a:r>
              <a:rPr lang="en-US" sz="2500" dirty="0" smtClean="0"/>
              <a:t>It has many interesting proofs.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(see Ch 6 of text)</a:t>
            </a:r>
            <a:endParaRPr lang="en-US" sz="25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738188" lvl="1" indent="-338138">
              <a:spcBef>
                <a:spcPts val="0"/>
              </a:spcBef>
            </a:pPr>
            <a:r>
              <a:rPr lang="en-US" sz="2500" dirty="0" smtClean="0"/>
              <a:t>It is “equivalent” to strong duality for LP.</a:t>
            </a:r>
          </a:p>
          <a:p>
            <a:pPr marL="738188" lvl="1" indent="-338138">
              <a:spcBef>
                <a:spcPts val="0"/>
              </a:spcBef>
            </a:pPr>
            <a:r>
              <a:rPr lang="en-US" sz="2500" dirty="0" smtClean="0"/>
              <a:t>There are several “equivalent” versions of it.</a:t>
            </a:r>
          </a:p>
        </p:txBody>
      </p:sp>
      <p:pic>
        <p:nvPicPr>
          <p:cNvPr id="40" name="Picture 39" descr="Farkas.jpe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8327" y="2249478"/>
            <a:ext cx="1533235" cy="1879075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7663020" y="4136459"/>
            <a:ext cx="1102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hlinkClick r:id="rId2"/>
              </a:rPr>
              <a:t>Gyula</a:t>
            </a:r>
            <a:r>
              <a:rPr lang="en-US" sz="1400" dirty="0" smtClean="0">
                <a:hlinkClick r:id="rId2"/>
              </a:rPr>
              <a:t> </a:t>
            </a:r>
            <a:r>
              <a:rPr lang="en-US" sz="1400" dirty="0" err="1" smtClean="0">
                <a:hlinkClick r:id="rId2"/>
              </a:rPr>
              <a:t>Farkas</a:t>
            </a:r>
            <a:endParaRPr lang="en-US" sz="14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0"/>
            <a:ext cx="8229600" cy="9225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Systems of </a:t>
            </a:r>
            <a:r>
              <a:rPr kumimoji="0" lang="en-US" sz="4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Ineq</a:t>
            </a: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ualities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39" descr="Farkas.jpeg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35636" y="0"/>
            <a:ext cx="1108364" cy="1358369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8041711" y="1347077"/>
            <a:ext cx="1102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hlinkClick r:id="rId3"/>
              </a:rPr>
              <a:t>Gyula</a:t>
            </a:r>
            <a:r>
              <a:rPr lang="en-US" sz="1400" dirty="0" smtClean="0">
                <a:hlinkClick r:id="rId3"/>
              </a:rPr>
              <a:t> </a:t>
            </a:r>
            <a:r>
              <a:rPr lang="en-US" sz="1400" dirty="0" err="1" smtClean="0">
                <a:hlinkClick r:id="rId3"/>
              </a:rPr>
              <a:t>Farkas</a:t>
            </a:r>
            <a:endParaRPr lang="en-US" sz="14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321013"/>
            <a:ext cx="8229600" cy="9225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Variants of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Farkas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’ Lemma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9313" y="1791854"/>
          <a:ext cx="8903855" cy="2600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9388"/>
                <a:gridCol w="2745699"/>
                <a:gridCol w="3038768"/>
              </a:tblGrid>
              <a:tr h="913034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The System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Ax </a:t>
                      </a:r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cmsy10"/>
                        </a:rPr>
                        <a:t>·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 b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Ax </a:t>
                      </a:r>
                      <a:r>
                        <a:rPr lang="en-US" sz="4000" b="0" dirty="0" smtClean="0">
                          <a:solidFill>
                            <a:srgbClr val="0070C0"/>
                          </a:solidFill>
                        </a:rPr>
                        <a:t>=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 b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40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 smtClean="0"/>
                        <a:t>has</a:t>
                      </a:r>
                      <a:r>
                        <a:rPr lang="en-US" sz="2300" baseline="0" dirty="0" smtClean="0"/>
                        <a:t> </a:t>
                      </a:r>
                      <a:r>
                        <a:rPr lang="en-US" sz="2300" b="1" baseline="0" dirty="0" smtClean="0"/>
                        <a:t>no </a:t>
                      </a:r>
                      <a:r>
                        <a:rPr lang="en-US" sz="2300" b="0" baseline="0" dirty="0" smtClean="0"/>
                        <a:t>solution </a:t>
                      </a:r>
                      <a:r>
                        <a:rPr lang="en-US" sz="2300" dirty="0" smtClean="0"/>
                        <a:t>x</a:t>
                      </a:r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cmsy10"/>
                        </a:rPr>
                        <a:t>¸</a:t>
                      </a:r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en-US" sz="2300" dirty="0" smtClean="0"/>
                        <a:t> </a:t>
                      </a:r>
                      <a:r>
                        <a:rPr lang="en-US" sz="2300" dirty="0" err="1" smtClean="0"/>
                        <a:t>iff</a:t>
                      </a:r>
                      <a:endParaRPr lang="en-US" sz="2300" dirty="0" smtClean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cmsy10"/>
                        </a:rPr>
                        <a:t>9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dirty="0" smtClean="0">
                          <a:solidFill>
                            <a:srgbClr val="FF0000"/>
                          </a:solidFill>
                          <a:latin typeface="cmsy10"/>
                        </a:rPr>
                        <a:t>¸</a:t>
                      </a:r>
                      <a:r>
                        <a:rPr lang="en-US" sz="25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smtClean="0">
                          <a:latin typeface="+mn-lt"/>
                        </a:rPr>
                        <a:t>A</a:t>
                      </a:r>
                      <a:r>
                        <a:rPr lang="en-US" sz="2500" baseline="30000" dirty="0" smtClean="0">
                          <a:latin typeface="+mn-lt"/>
                        </a:rPr>
                        <a:t>T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b="1" dirty="0" smtClean="0">
                          <a:solidFill>
                            <a:srgbClr val="00B050"/>
                          </a:solidFill>
                          <a:latin typeface="cmsy10"/>
                        </a:rPr>
                        <a:t>¸</a:t>
                      </a:r>
                      <a:r>
                        <a:rPr lang="en-US" sz="2500" b="1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>
                          <a:latin typeface="+mn-lt"/>
                        </a:rPr>
                        <a:t>b</a:t>
                      </a:r>
                      <a:r>
                        <a:rPr lang="en-US" sz="2500" baseline="30000" dirty="0" err="1" smtClean="0">
                          <a:latin typeface="+mn-lt"/>
                        </a:rPr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dirty="0" smtClean="0"/>
                        <a:t>&lt;0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cmsy10"/>
                        </a:rPr>
                        <a:t>9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b="1" dirty="0" smtClean="0">
                          <a:solidFill>
                            <a:srgbClr val="0070C0"/>
                          </a:solidFill>
                          <a:latin typeface="cmsy10"/>
                        </a:rPr>
                        <a:t>2</a:t>
                      </a:r>
                      <a:r>
                        <a:rPr lang="en-US" sz="2500" b="1" dirty="0" smtClean="0">
                          <a:solidFill>
                            <a:srgbClr val="0070C0"/>
                          </a:solidFill>
                          <a:latin typeface="msbm10"/>
                        </a:rPr>
                        <a:t>R</a:t>
                      </a:r>
                      <a:r>
                        <a:rPr lang="en-US" sz="2500" b="1" baseline="30000" dirty="0" smtClean="0">
                          <a:solidFill>
                            <a:srgbClr val="0070C0"/>
                          </a:solidFill>
                        </a:rPr>
                        <a:t>n</a:t>
                      </a:r>
                      <a:r>
                        <a:rPr lang="en-US" sz="2500" dirty="0" smtClean="0"/>
                        <a:t>, A</a:t>
                      </a:r>
                      <a:r>
                        <a:rPr lang="en-US" sz="2500" baseline="30000" dirty="0" smtClean="0"/>
                        <a:t>T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b="1" dirty="0" smtClean="0">
                          <a:solidFill>
                            <a:srgbClr val="00B050"/>
                          </a:solidFill>
                          <a:latin typeface="cmsy10"/>
                        </a:rPr>
                        <a:t>¸</a:t>
                      </a:r>
                      <a:r>
                        <a:rPr lang="en-US" sz="2500" b="1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/>
                        <a:t>b</a:t>
                      </a:r>
                      <a:r>
                        <a:rPr lang="en-US" sz="2500" baseline="30000" dirty="0" err="1" smtClean="0"/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dirty="0" smtClean="0"/>
                        <a:t>&lt;0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532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 smtClean="0"/>
                        <a:t>has</a:t>
                      </a:r>
                      <a:r>
                        <a:rPr lang="en-US" sz="2300" baseline="0" dirty="0" smtClean="0"/>
                        <a:t> </a:t>
                      </a:r>
                      <a:r>
                        <a:rPr lang="en-US" sz="2300" b="1" baseline="0" dirty="0" smtClean="0"/>
                        <a:t>no </a:t>
                      </a:r>
                      <a:r>
                        <a:rPr lang="en-US" sz="2300" b="0" baseline="0" dirty="0" smtClean="0"/>
                        <a:t>solution </a:t>
                      </a:r>
                      <a:r>
                        <a:rPr lang="en-US" sz="2300" dirty="0" smtClean="0"/>
                        <a:t>x</a:t>
                      </a:r>
                      <a:r>
                        <a:rPr lang="en-US" sz="2400" b="1" dirty="0" smtClean="0">
                          <a:solidFill>
                            <a:srgbClr val="7030A0"/>
                          </a:solidFill>
                          <a:latin typeface="cmsy10"/>
                        </a:rPr>
                        <a:t>2</a:t>
                      </a:r>
                      <a:r>
                        <a:rPr lang="en-US" sz="2400" b="1" dirty="0" smtClean="0">
                          <a:solidFill>
                            <a:srgbClr val="7030A0"/>
                          </a:solidFill>
                          <a:latin typeface="msbm10"/>
                        </a:rPr>
                        <a:t>R</a:t>
                      </a:r>
                      <a:r>
                        <a:rPr lang="en-US" sz="2400" b="1" baseline="30000" dirty="0" smtClean="0">
                          <a:solidFill>
                            <a:srgbClr val="7030A0"/>
                          </a:solidFill>
                        </a:rPr>
                        <a:t>n</a:t>
                      </a:r>
                      <a:r>
                        <a:rPr lang="en-US" sz="2300" dirty="0" smtClean="0"/>
                        <a:t> </a:t>
                      </a:r>
                      <a:r>
                        <a:rPr lang="en-US" sz="2300" dirty="0" err="1" smtClean="0"/>
                        <a:t>iff</a:t>
                      </a:r>
                      <a:endParaRPr lang="en-US" sz="2300" baseline="30000" dirty="0" smtClean="0">
                        <a:latin typeface="cmsy1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cmsy10"/>
                        </a:rPr>
                        <a:t>9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msy10"/>
                        </a:rPr>
                        <a:t>¸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>
                          <a:latin typeface="+mn-lt"/>
                        </a:rPr>
                        <a:t>A</a:t>
                      </a:r>
                      <a:r>
                        <a:rPr lang="en-US" sz="2500" baseline="30000" dirty="0" err="1" smtClean="0">
                          <a:latin typeface="+mn-lt"/>
                        </a:rPr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b="1" dirty="0" smtClean="0">
                          <a:solidFill>
                            <a:srgbClr val="7030A0"/>
                          </a:solidFill>
                        </a:rPr>
                        <a:t>=0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>
                          <a:latin typeface="+mn-lt"/>
                        </a:rPr>
                        <a:t>b</a:t>
                      </a:r>
                      <a:r>
                        <a:rPr lang="en-US" sz="2500" baseline="30000" dirty="0" err="1" smtClean="0">
                          <a:latin typeface="+mn-lt"/>
                        </a:rPr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dirty="0" smtClean="0"/>
                        <a:t>&lt;0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500" dirty="0" smtClean="0">
                          <a:latin typeface="cmsy10"/>
                        </a:rPr>
                        <a:t>9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b="1" dirty="0" smtClean="0">
                          <a:solidFill>
                            <a:srgbClr val="0070C0"/>
                          </a:solidFill>
                          <a:latin typeface="cmsy10"/>
                        </a:rPr>
                        <a:t>2</a:t>
                      </a:r>
                      <a:r>
                        <a:rPr lang="en-US" sz="2500" b="1" dirty="0" smtClean="0">
                          <a:solidFill>
                            <a:srgbClr val="0070C0"/>
                          </a:solidFill>
                          <a:latin typeface="msbm10"/>
                        </a:rPr>
                        <a:t>R</a:t>
                      </a:r>
                      <a:r>
                        <a:rPr lang="en-US" sz="2500" b="1" baseline="30000" dirty="0" smtClean="0">
                          <a:solidFill>
                            <a:srgbClr val="0070C0"/>
                          </a:solidFill>
                        </a:rPr>
                        <a:t>n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/>
                        <a:t>A</a:t>
                      </a:r>
                      <a:r>
                        <a:rPr lang="en-US" sz="2500" baseline="30000" dirty="0" err="1" smtClean="0"/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b="1" dirty="0" smtClean="0">
                          <a:solidFill>
                            <a:srgbClr val="7030A0"/>
                          </a:solidFill>
                        </a:rPr>
                        <a:t>=0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/>
                        <a:t>b</a:t>
                      </a:r>
                      <a:r>
                        <a:rPr lang="en-US" sz="2500" baseline="30000" dirty="0" err="1" smtClean="0"/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dirty="0" smtClean="0">
                          <a:latin typeface="Symbol"/>
                          <a:sym typeface="Symbol"/>
                        </a:rPr>
                        <a:t>&lt;</a:t>
                      </a:r>
                      <a:r>
                        <a:rPr lang="en-US" sz="2500" dirty="0" smtClean="0"/>
                        <a:t>0</a:t>
                      </a:r>
                      <a:endParaRPr lang="en-US" sz="25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Oval 9"/>
          <p:cNvSpPr/>
          <p:nvPr/>
        </p:nvSpPr>
        <p:spPr>
          <a:xfrm>
            <a:off x="5991225" y="3457575"/>
            <a:ext cx="3038475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169752" y="5839838"/>
            <a:ext cx="74285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This is the simple lemma on systems of </a:t>
            </a:r>
            <a:r>
              <a:rPr lang="en-US" sz="2800" b="1" dirty="0" smtClean="0">
                <a:solidFill>
                  <a:srgbClr val="FF0000"/>
                </a:solidFill>
              </a:rPr>
              <a:t>eq</a:t>
            </a:r>
            <a:r>
              <a:rPr lang="en-US" sz="2800" dirty="0" smtClean="0">
                <a:solidFill>
                  <a:srgbClr val="FF0000"/>
                </a:solidFill>
              </a:rPr>
              <a:t>ualities 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>
            <a:stCxn id="11" idx="0"/>
            <a:endCxn id="10" idx="3"/>
          </p:cNvCxnSpPr>
          <p:nvPr/>
        </p:nvCxnSpPr>
        <p:spPr>
          <a:xfrm rot="5400000" flipH="1" flipV="1">
            <a:off x="4891753" y="4295391"/>
            <a:ext cx="1536733" cy="1552162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2989363" y="2521085"/>
            <a:ext cx="6130319" cy="1960394"/>
          </a:xfrm>
          <a:custGeom>
            <a:avLst/>
            <a:gdLst>
              <a:gd name="connsiteX0" fmla="*/ 2699425 w 6584003"/>
              <a:gd name="connsiteY0" fmla="*/ 212387 h 1973094"/>
              <a:gd name="connsiteX1" fmla="*/ 452336 w 6584003"/>
              <a:gd name="connsiteY1" fmla="*/ 251298 h 1973094"/>
              <a:gd name="connsiteX2" fmla="*/ 413425 w 6584003"/>
              <a:gd name="connsiteY2" fmla="*/ 1720175 h 1973094"/>
              <a:gd name="connsiteX3" fmla="*/ 2932889 w 6584003"/>
              <a:gd name="connsiteY3" fmla="*/ 1768813 h 1973094"/>
              <a:gd name="connsiteX4" fmla="*/ 3039893 w 6584003"/>
              <a:gd name="connsiteY4" fmla="*/ 1029511 h 1973094"/>
              <a:gd name="connsiteX5" fmla="*/ 5851187 w 6584003"/>
              <a:gd name="connsiteY5" fmla="*/ 912779 h 1973094"/>
              <a:gd name="connsiteX6" fmla="*/ 6055467 w 6584003"/>
              <a:gd name="connsiteY6" fmla="*/ 192932 h 1973094"/>
              <a:gd name="connsiteX7" fmla="*/ 2699425 w 6584003"/>
              <a:gd name="connsiteY7" fmla="*/ 212387 h 1973094"/>
              <a:gd name="connsiteX0" fmla="*/ 2699425 w 6584003"/>
              <a:gd name="connsiteY0" fmla="*/ 212387 h 1973094"/>
              <a:gd name="connsiteX1" fmla="*/ 452336 w 6584003"/>
              <a:gd name="connsiteY1" fmla="*/ 251298 h 1973094"/>
              <a:gd name="connsiteX2" fmla="*/ 413425 w 6584003"/>
              <a:gd name="connsiteY2" fmla="*/ 1720175 h 1973094"/>
              <a:gd name="connsiteX3" fmla="*/ 2932889 w 6584003"/>
              <a:gd name="connsiteY3" fmla="*/ 1768813 h 1973094"/>
              <a:gd name="connsiteX4" fmla="*/ 3291191 w 6584003"/>
              <a:gd name="connsiteY4" fmla="*/ 1029511 h 1973094"/>
              <a:gd name="connsiteX5" fmla="*/ 5851187 w 6584003"/>
              <a:gd name="connsiteY5" fmla="*/ 912779 h 1973094"/>
              <a:gd name="connsiteX6" fmla="*/ 6055467 w 6584003"/>
              <a:gd name="connsiteY6" fmla="*/ 192932 h 1973094"/>
              <a:gd name="connsiteX7" fmla="*/ 2699425 w 6584003"/>
              <a:gd name="connsiteY7" fmla="*/ 212387 h 1973094"/>
              <a:gd name="connsiteX0" fmla="*/ 2686302 w 6570880"/>
              <a:gd name="connsiteY0" fmla="*/ 212387 h 1960394"/>
              <a:gd name="connsiteX1" fmla="*/ 439213 w 6570880"/>
              <a:gd name="connsiteY1" fmla="*/ 251298 h 1960394"/>
              <a:gd name="connsiteX2" fmla="*/ 400302 w 6570880"/>
              <a:gd name="connsiteY2" fmla="*/ 1720175 h 1960394"/>
              <a:gd name="connsiteX3" fmla="*/ 2841026 w 6570880"/>
              <a:gd name="connsiteY3" fmla="*/ 1692613 h 1960394"/>
              <a:gd name="connsiteX4" fmla="*/ 3278068 w 6570880"/>
              <a:gd name="connsiteY4" fmla="*/ 1029511 h 1960394"/>
              <a:gd name="connsiteX5" fmla="*/ 5838064 w 6570880"/>
              <a:gd name="connsiteY5" fmla="*/ 912779 h 1960394"/>
              <a:gd name="connsiteX6" fmla="*/ 6042344 w 6570880"/>
              <a:gd name="connsiteY6" fmla="*/ 192932 h 1960394"/>
              <a:gd name="connsiteX7" fmla="*/ 2686302 w 6570880"/>
              <a:gd name="connsiteY7" fmla="*/ 212387 h 1960394"/>
              <a:gd name="connsiteX0" fmla="*/ 2686302 w 6334661"/>
              <a:gd name="connsiteY0" fmla="*/ 212387 h 1960394"/>
              <a:gd name="connsiteX1" fmla="*/ 439213 w 6334661"/>
              <a:gd name="connsiteY1" fmla="*/ 251298 h 1960394"/>
              <a:gd name="connsiteX2" fmla="*/ 400302 w 6334661"/>
              <a:gd name="connsiteY2" fmla="*/ 1720175 h 1960394"/>
              <a:gd name="connsiteX3" fmla="*/ 2841026 w 6334661"/>
              <a:gd name="connsiteY3" fmla="*/ 1692613 h 1960394"/>
              <a:gd name="connsiteX4" fmla="*/ 3278068 w 6334661"/>
              <a:gd name="connsiteY4" fmla="*/ 1029511 h 1960394"/>
              <a:gd name="connsiteX5" fmla="*/ 5838064 w 6334661"/>
              <a:gd name="connsiteY5" fmla="*/ 912779 h 1960394"/>
              <a:gd name="connsiteX6" fmla="*/ 5806125 w 6334661"/>
              <a:gd name="connsiteY6" fmla="*/ 269132 h 1960394"/>
              <a:gd name="connsiteX7" fmla="*/ 2686302 w 6334661"/>
              <a:gd name="connsiteY7" fmla="*/ 212387 h 1960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334661" h="1960394">
                <a:moveTo>
                  <a:pt x="2686302" y="212387"/>
                </a:moveTo>
                <a:cubicBezTo>
                  <a:pt x="1791817" y="209415"/>
                  <a:pt x="820213" y="0"/>
                  <a:pt x="439213" y="251298"/>
                </a:cubicBezTo>
                <a:cubicBezTo>
                  <a:pt x="58213" y="502596"/>
                  <a:pt x="0" y="1479956"/>
                  <a:pt x="400302" y="1720175"/>
                </a:cubicBezTo>
                <a:cubicBezTo>
                  <a:pt x="800604" y="1960394"/>
                  <a:pt x="2361398" y="1807724"/>
                  <a:pt x="2841026" y="1692613"/>
                </a:cubicBezTo>
                <a:cubicBezTo>
                  <a:pt x="3320654" y="1577502"/>
                  <a:pt x="2778562" y="1159483"/>
                  <a:pt x="3278068" y="1029511"/>
                </a:cubicBezTo>
                <a:cubicBezTo>
                  <a:pt x="3777574" y="899539"/>
                  <a:pt x="5416721" y="1039509"/>
                  <a:pt x="5838064" y="912779"/>
                </a:cubicBezTo>
                <a:cubicBezTo>
                  <a:pt x="6259407" y="786049"/>
                  <a:pt x="6334661" y="392349"/>
                  <a:pt x="5806125" y="269132"/>
                </a:cubicBezTo>
                <a:cubicBezTo>
                  <a:pt x="5277589" y="145915"/>
                  <a:pt x="3580787" y="215359"/>
                  <a:pt x="2686302" y="212387"/>
                </a:cubicBezTo>
                <a:close/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722281" y="4779523"/>
            <a:ext cx="39259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These are all “equivalent”</a:t>
            </a:r>
            <a:br>
              <a:rPr lang="en-US" sz="2800" dirty="0" smtClean="0">
                <a:solidFill>
                  <a:srgbClr val="00B050"/>
                </a:solidFill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(each can be proved using another)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1" name="Straight Arrow Connector 20"/>
          <p:cNvCxnSpPr>
            <a:stCxn id="18" idx="0"/>
            <a:endCxn id="16" idx="2"/>
          </p:cNvCxnSpPr>
          <p:nvPr/>
        </p:nvCxnSpPr>
        <p:spPr>
          <a:xfrm rot="5400000" flipH="1" flipV="1">
            <a:off x="2761872" y="4164644"/>
            <a:ext cx="538263" cy="691497"/>
          </a:xfrm>
          <a:prstGeom prst="straightConnector1">
            <a:avLst/>
          </a:prstGeom>
          <a:ln w="19050">
            <a:solidFill>
              <a:srgbClr val="00B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6" grpId="0" animBg="1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3891943" y="677956"/>
            <a:ext cx="5034419" cy="4225737"/>
            <a:chOff x="1791696" y="1009650"/>
            <a:chExt cx="6683856" cy="5610224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91696" y="1085849"/>
              <a:ext cx="6566492" cy="553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8191500" y="3676650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600575" y="1009650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59424" y="5098923"/>
              <a:ext cx="9460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70C0"/>
                  </a:solidFill>
                </a:rPr>
                <a:t>x-y</a:t>
              </a:r>
              <a:r>
                <a:rPr lang="en-US" sz="2400" dirty="0" smtClean="0">
                  <a:solidFill>
                    <a:srgbClr val="0070C0"/>
                  </a:solidFill>
                  <a:latin typeface="cmsy10"/>
                </a:rPr>
                <a:t>·</a:t>
              </a:r>
              <a:r>
                <a:rPr lang="en-US" sz="2400" dirty="0" smtClean="0">
                  <a:solidFill>
                    <a:srgbClr val="0070C0"/>
                  </a:solidFill>
                </a:rPr>
                <a:t>4</a:t>
              </a:r>
              <a:endParaRPr lang="en-US" sz="2400" dirty="0">
                <a:solidFill>
                  <a:srgbClr val="0070C0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246676" y="5366046"/>
              <a:ext cx="11961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B050"/>
                  </a:solidFill>
                </a:rPr>
                <a:t>-y-2x</a:t>
              </a:r>
              <a:r>
                <a:rPr lang="en-US" sz="2400" dirty="0" smtClean="0">
                  <a:solidFill>
                    <a:srgbClr val="00B050"/>
                  </a:solidFill>
                  <a:latin typeface="cmsy10"/>
                </a:rPr>
                <a:t>·</a:t>
              </a:r>
              <a:r>
                <a:rPr lang="en-US" sz="2400" dirty="0" smtClean="0">
                  <a:solidFill>
                    <a:srgbClr val="00B050"/>
                  </a:solidFill>
                </a:rPr>
                <a:t>5</a:t>
              </a:r>
              <a:endParaRPr lang="en-US" sz="2400" dirty="0">
                <a:solidFill>
                  <a:srgbClr val="00B050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822209" y="2167206"/>
              <a:ext cx="12554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</a:rPr>
                <a:t>-3x+y</a:t>
              </a:r>
              <a:r>
                <a:rPr lang="en-US" sz="2400" dirty="0" smtClean="0">
                  <a:solidFill>
                    <a:srgbClr val="FF0000"/>
                  </a:solidFill>
                  <a:latin typeface="cmsy10"/>
                </a:rPr>
                <a:t>·</a:t>
              </a:r>
              <a:r>
                <a:rPr lang="en-US" sz="2400" dirty="0" smtClean="0">
                  <a:solidFill>
                    <a:srgbClr val="FF0000"/>
                  </a:solidFill>
                </a:rPr>
                <a:t>6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462016" y="2267712"/>
              <a:ext cx="10054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x+y</a:t>
              </a:r>
              <a:r>
                <a:rPr lang="en-US" sz="2400" dirty="0" smtClean="0">
                  <a:latin typeface="cmsy10"/>
                </a:rPr>
                <a:t>·</a:t>
              </a:r>
              <a:r>
                <a:rPr lang="en-US" sz="2400" dirty="0" smtClean="0"/>
                <a:t>3</a:t>
              </a:r>
              <a:endParaRPr lang="en-US" sz="2400" dirty="0"/>
            </a:p>
          </p:txBody>
        </p:sp>
      </p:grpSp>
      <p:sp>
        <p:nvSpPr>
          <p:cNvPr id="24" name="Content Placeholder 2"/>
          <p:cNvSpPr txBox="1">
            <a:spLocks/>
          </p:cNvSpPr>
          <p:nvPr/>
        </p:nvSpPr>
        <p:spPr>
          <a:xfrm>
            <a:off x="54997" y="4932961"/>
            <a:ext cx="8729220" cy="18174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Given x, for what values of y is (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x,y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feasible?</a:t>
            </a:r>
          </a:p>
          <a:p>
            <a:pPr marL="569913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/>
              <a:t>Need: </a:t>
            </a:r>
            <a:r>
              <a:rPr lang="en-US" sz="2400" dirty="0" smtClean="0">
                <a:solidFill>
                  <a:srgbClr val="FF0000"/>
                </a:solidFill>
              </a:rPr>
              <a:t>y</a:t>
            </a:r>
            <a:r>
              <a:rPr lang="en-US" sz="2400" dirty="0" smtClean="0">
                <a:solidFill>
                  <a:srgbClr val="FF0000"/>
                </a:solidFill>
                <a:latin typeface="cmsy10"/>
              </a:rPr>
              <a:t>·</a:t>
            </a:r>
            <a:r>
              <a:rPr lang="en-US" sz="2400" dirty="0" smtClean="0">
                <a:solidFill>
                  <a:srgbClr val="FF0000"/>
                </a:solidFill>
              </a:rPr>
              <a:t>x+6</a:t>
            </a:r>
            <a:r>
              <a:rPr lang="en-US" sz="2400" dirty="0" smtClean="0"/>
              <a:t>, y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-x+3, </a:t>
            </a:r>
            <a:r>
              <a:rPr lang="en-US" sz="2400" dirty="0" smtClean="0">
                <a:solidFill>
                  <a:srgbClr val="00B050"/>
                </a:solidFill>
              </a:rPr>
              <a:t>y</a:t>
            </a:r>
            <a:r>
              <a:rPr lang="en-US" sz="2400" dirty="0" smtClean="0">
                <a:solidFill>
                  <a:srgbClr val="00B050"/>
                </a:solidFill>
                <a:latin typeface="cmsy10"/>
              </a:rPr>
              <a:t>¸</a:t>
            </a:r>
            <a:r>
              <a:rPr lang="en-US" sz="2400" dirty="0" smtClean="0">
                <a:solidFill>
                  <a:srgbClr val="00B050"/>
                </a:solidFill>
              </a:rPr>
              <a:t>-2x-5</a:t>
            </a:r>
            <a:r>
              <a:rPr lang="en-US" sz="2400" dirty="0" smtClean="0"/>
              <a:t>, and </a:t>
            </a:r>
            <a:r>
              <a:rPr lang="en-US" sz="2400" dirty="0" smtClean="0">
                <a:solidFill>
                  <a:srgbClr val="0070C0"/>
                </a:solidFill>
              </a:rPr>
              <a:t>y</a:t>
            </a:r>
            <a:r>
              <a:rPr lang="en-US" sz="2400" dirty="0" smtClean="0">
                <a:solidFill>
                  <a:srgbClr val="0070C0"/>
                </a:solidFill>
                <a:latin typeface="cmsy10"/>
              </a:rPr>
              <a:t>¸</a:t>
            </a:r>
            <a:r>
              <a:rPr lang="en-US" sz="2400" dirty="0" smtClean="0">
                <a:solidFill>
                  <a:srgbClr val="0070C0"/>
                </a:solidFill>
              </a:rPr>
              <a:t>x-4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2400" dirty="0" smtClean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3065" y="2130640"/>
            <a:ext cx="327993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Consider the polyhedron</a:t>
            </a:r>
          </a:p>
          <a:p>
            <a:r>
              <a:rPr lang="en-US" sz="2000" dirty="0" smtClean="0"/>
              <a:t> </a:t>
            </a:r>
            <a:r>
              <a:rPr lang="en-US" sz="2400" dirty="0" smtClean="0"/>
              <a:t>Q = { (</a:t>
            </a:r>
            <a:r>
              <a:rPr lang="en-US" sz="2400" dirty="0" err="1" smtClean="0"/>
              <a:t>x,y</a:t>
            </a:r>
            <a:r>
              <a:rPr lang="en-US" sz="2400" dirty="0" smtClean="0"/>
              <a:t>) : </a:t>
            </a:r>
            <a:r>
              <a:rPr lang="en-US" sz="2400" dirty="0" smtClean="0">
                <a:solidFill>
                  <a:srgbClr val="FF0000"/>
                </a:solidFill>
              </a:rPr>
              <a:t>-3x+y</a:t>
            </a:r>
            <a:r>
              <a:rPr lang="en-US" sz="2400" dirty="0" smtClean="0">
                <a:solidFill>
                  <a:srgbClr val="FF0000"/>
                </a:solidFill>
                <a:latin typeface="cmsy10"/>
              </a:rPr>
              <a:t>·</a:t>
            </a:r>
            <a:r>
              <a:rPr lang="en-US" sz="2400" dirty="0" smtClean="0">
                <a:solidFill>
                  <a:srgbClr val="FF0000"/>
                </a:solidFill>
              </a:rPr>
              <a:t>6</a:t>
            </a:r>
            <a:r>
              <a:rPr lang="en-US" sz="2400" dirty="0" smtClean="0"/>
              <a:t>,</a:t>
            </a:r>
            <a:br>
              <a:rPr lang="en-US" sz="2400" dirty="0" smtClean="0"/>
            </a:br>
            <a:r>
              <a:rPr lang="en-US" sz="2400" dirty="0" smtClean="0"/>
              <a:t>                        </a:t>
            </a:r>
            <a:r>
              <a:rPr lang="en-US" sz="2000" dirty="0" smtClean="0"/>
              <a:t> </a:t>
            </a:r>
            <a:r>
              <a:rPr lang="en-US" sz="2400" dirty="0" smtClean="0"/>
              <a:t>x+y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3,</a:t>
            </a:r>
          </a:p>
          <a:p>
            <a:r>
              <a:rPr lang="en-US" sz="2400" dirty="0" smtClean="0"/>
              <a:t>                      </a:t>
            </a:r>
            <a:r>
              <a:rPr lang="en-US" sz="2400" dirty="0" smtClean="0">
                <a:solidFill>
                  <a:srgbClr val="00B050"/>
                </a:solidFill>
              </a:rPr>
              <a:t>-y-2x</a:t>
            </a:r>
            <a:r>
              <a:rPr lang="en-US" sz="2400" dirty="0" smtClean="0">
                <a:solidFill>
                  <a:srgbClr val="00B050"/>
                </a:solidFill>
                <a:latin typeface="cmsy10"/>
              </a:rPr>
              <a:t>·</a:t>
            </a:r>
            <a:r>
              <a:rPr lang="en-US" sz="2400" dirty="0" smtClean="0">
                <a:solidFill>
                  <a:srgbClr val="00B050"/>
                </a:solidFill>
              </a:rPr>
              <a:t>5</a:t>
            </a:r>
            <a:r>
              <a:rPr lang="en-US" sz="2400" dirty="0" smtClean="0"/>
              <a:t>,</a:t>
            </a:r>
          </a:p>
          <a:p>
            <a:r>
              <a:rPr lang="en-US" sz="2400" dirty="0" smtClean="0"/>
              <a:t>        </a:t>
            </a:r>
            <a:r>
              <a:rPr lang="en-US" sz="1600" dirty="0" smtClean="0"/>
              <a:t> </a:t>
            </a:r>
            <a:r>
              <a:rPr lang="en-US" sz="2400" dirty="0" smtClean="0"/>
              <a:t>                </a:t>
            </a:r>
            <a:r>
              <a:rPr lang="en-US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x-y</a:t>
            </a:r>
            <a:r>
              <a:rPr lang="en-US" sz="2400" dirty="0" smtClean="0">
                <a:solidFill>
                  <a:srgbClr val="0070C0"/>
                </a:solidFill>
                <a:latin typeface="cmsy10"/>
              </a:rPr>
              <a:t>·</a:t>
            </a:r>
            <a:r>
              <a:rPr lang="en-US" sz="2400" dirty="0" smtClean="0">
                <a:solidFill>
                  <a:srgbClr val="0070C0"/>
                </a:solidFill>
              </a:rPr>
              <a:t>4</a:t>
            </a:r>
            <a:r>
              <a:rPr lang="en-US" sz="2400" dirty="0" smtClean="0"/>
              <a:t> }</a:t>
            </a:r>
            <a:endParaRPr lang="en-US" sz="2400" dirty="0"/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457200" y="0"/>
            <a:ext cx="8229600" cy="696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2D System of Inequalities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2"/>
          <p:cNvGrpSpPr/>
          <p:nvPr/>
        </p:nvGrpSpPr>
        <p:grpSpPr>
          <a:xfrm>
            <a:off x="3891952" y="677956"/>
            <a:ext cx="5034419" cy="4225737"/>
            <a:chOff x="1791696" y="1009650"/>
            <a:chExt cx="6683856" cy="5610224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91696" y="1085849"/>
              <a:ext cx="6566492" cy="553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8191500" y="3676650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600575" y="1009650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59424" y="5098923"/>
              <a:ext cx="9460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70C0"/>
                  </a:solidFill>
                </a:rPr>
                <a:t>x-y</a:t>
              </a:r>
              <a:r>
                <a:rPr lang="en-US" sz="2400" dirty="0" smtClean="0">
                  <a:solidFill>
                    <a:srgbClr val="0070C0"/>
                  </a:solidFill>
                  <a:latin typeface="cmsy10"/>
                </a:rPr>
                <a:t>·</a:t>
              </a:r>
              <a:r>
                <a:rPr lang="en-US" sz="2400" dirty="0" smtClean="0">
                  <a:solidFill>
                    <a:srgbClr val="0070C0"/>
                  </a:solidFill>
                </a:rPr>
                <a:t>4</a:t>
              </a:r>
              <a:endParaRPr lang="en-US" sz="2400" dirty="0">
                <a:solidFill>
                  <a:srgbClr val="0070C0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246676" y="5366046"/>
              <a:ext cx="11961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B050"/>
                  </a:solidFill>
                </a:rPr>
                <a:t>-y-2x</a:t>
              </a:r>
              <a:r>
                <a:rPr lang="en-US" sz="2400" dirty="0" smtClean="0">
                  <a:solidFill>
                    <a:srgbClr val="00B050"/>
                  </a:solidFill>
                  <a:latin typeface="cmsy10"/>
                </a:rPr>
                <a:t>·</a:t>
              </a:r>
              <a:r>
                <a:rPr lang="en-US" sz="2400" dirty="0" smtClean="0">
                  <a:solidFill>
                    <a:srgbClr val="00B050"/>
                  </a:solidFill>
                </a:rPr>
                <a:t>5</a:t>
              </a:r>
              <a:endParaRPr lang="en-US" sz="2400" dirty="0">
                <a:solidFill>
                  <a:srgbClr val="00B050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822209" y="2167206"/>
              <a:ext cx="12554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</a:rPr>
                <a:t>-3x+y</a:t>
              </a:r>
              <a:r>
                <a:rPr lang="en-US" sz="2400" dirty="0" smtClean="0">
                  <a:solidFill>
                    <a:srgbClr val="FF0000"/>
                  </a:solidFill>
                  <a:latin typeface="cmsy10"/>
                </a:rPr>
                <a:t>·</a:t>
              </a:r>
              <a:r>
                <a:rPr lang="en-US" sz="2400" dirty="0" smtClean="0">
                  <a:solidFill>
                    <a:srgbClr val="FF0000"/>
                  </a:solidFill>
                </a:rPr>
                <a:t>6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462016" y="2267712"/>
              <a:ext cx="10054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x+y</a:t>
              </a:r>
              <a:r>
                <a:rPr lang="en-US" sz="2400" dirty="0" smtClean="0">
                  <a:latin typeface="cmsy10"/>
                </a:rPr>
                <a:t>·</a:t>
              </a:r>
              <a:r>
                <a:rPr lang="en-US" sz="2400" dirty="0" smtClean="0"/>
                <a:t>3</a:t>
              </a:r>
              <a:endParaRPr lang="en-US" sz="2400" dirty="0"/>
            </a:p>
          </p:txBody>
        </p:sp>
      </p:grpSp>
      <p:sp>
        <p:nvSpPr>
          <p:cNvPr id="24" name="Content Placeholder 2"/>
          <p:cNvSpPr txBox="1">
            <a:spLocks/>
          </p:cNvSpPr>
          <p:nvPr/>
        </p:nvSpPr>
        <p:spPr>
          <a:xfrm>
            <a:off x="54735" y="4932961"/>
            <a:ext cx="8928330" cy="18174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Given x, for what values of y is (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x,y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feasible?</a:t>
            </a:r>
          </a:p>
          <a:p>
            <a:pPr marL="569913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/>
              <a:t>i.e., 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min</a:t>
            </a:r>
            <a:r>
              <a:rPr lang="en-US" sz="2400" dirty="0" smtClean="0"/>
              <a:t>{</a:t>
            </a:r>
            <a:r>
              <a:rPr lang="en-US" sz="2400" dirty="0" smtClean="0">
                <a:solidFill>
                  <a:srgbClr val="FF0000"/>
                </a:solidFill>
              </a:rPr>
              <a:t>3x+6</a:t>
            </a:r>
            <a:r>
              <a:rPr lang="en-US" sz="2400" dirty="0" smtClean="0"/>
              <a:t>, -x+3}  and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¸</a:t>
            </a:r>
            <a:r>
              <a:rPr lang="en-US" sz="2400" dirty="0" err="1" smtClean="0"/>
              <a:t>max</a:t>
            </a:r>
            <a:r>
              <a:rPr lang="en-US" sz="2400" dirty="0" smtClean="0"/>
              <a:t>{ </a:t>
            </a:r>
            <a:r>
              <a:rPr lang="en-US" sz="2400" dirty="0" smtClean="0">
                <a:solidFill>
                  <a:srgbClr val="00B050"/>
                </a:solidFill>
              </a:rPr>
              <a:t>-2x-5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0070C0"/>
                </a:solidFill>
              </a:rPr>
              <a:t>x-4</a:t>
            </a:r>
            <a:r>
              <a:rPr lang="en-US" sz="2400" dirty="0" smtClean="0"/>
              <a:t> }</a:t>
            </a:r>
          </a:p>
          <a:p>
            <a:pPr marL="569913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/>
              <a:t>For x=-0.8, (</a:t>
            </a:r>
            <a:r>
              <a:rPr lang="en-US" sz="2400" dirty="0" err="1" smtClean="0"/>
              <a:t>x,y</a:t>
            </a:r>
            <a:r>
              <a:rPr lang="en-US" sz="2400" dirty="0" smtClean="0"/>
              <a:t>) feasible if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min</a:t>
            </a:r>
            <a:r>
              <a:rPr lang="en-US" sz="2400" dirty="0" smtClean="0"/>
              <a:t>{</a:t>
            </a:r>
            <a:r>
              <a:rPr lang="en-US" sz="2400" b="1" dirty="0" smtClean="0">
                <a:solidFill>
                  <a:srgbClr val="FF0000"/>
                </a:solidFill>
              </a:rPr>
              <a:t>3.6</a:t>
            </a:r>
            <a:r>
              <a:rPr lang="en-US" sz="2400" dirty="0" smtClean="0"/>
              <a:t>,3.8} and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¸</a:t>
            </a:r>
            <a:r>
              <a:rPr lang="en-US" sz="2400" dirty="0" err="1" smtClean="0"/>
              <a:t>max</a:t>
            </a:r>
            <a:r>
              <a:rPr lang="en-US" sz="2400" dirty="0" smtClean="0"/>
              <a:t>{</a:t>
            </a:r>
            <a:r>
              <a:rPr lang="en-US" sz="2400" b="1" dirty="0" smtClean="0">
                <a:solidFill>
                  <a:srgbClr val="00B050"/>
                </a:solidFill>
              </a:rPr>
              <a:t>-3.4</a:t>
            </a:r>
            <a:r>
              <a:rPr lang="en-US" sz="2400" dirty="0" smtClean="0"/>
              <a:t>,</a:t>
            </a:r>
            <a:r>
              <a:rPr lang="en-US" sz="2400" dirty="0" smtClean="0">
                <a:solidFill>
                  <a:srgbClr val="0070C0"/>
                </a:solidFill>
              </a:rPr>
              <a:t>-4.8</a:t>
            </a:r>
            <a:r>
              <a:rPr lang="en-US" sz="2400" dirty="0" smtClean="0"/>
              <a:t>}</a:t>
            </a:r>
          </a:p>
          <a:p>
            <a:pPr marL="569913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/>
              <a:t>For x=-3, (</a:t>
            </a:r>
            <a:r>
              <a:rPr lang="en-US" sz="2400" dirty="0" err="1" smtClean="0"/>
              <a:t>x,y</a:t>
            </a:r>
            <a:r>
              <a:rPr lang="en-US" sz="2400" dirty="0" smtClean="0"/>
              <a:t>) feasible if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min</a:t>
            </a:r>
            <a:r>
              <a:rPr lang="en-US" sz="2400" dirty="0" smtClean="0"/>
              <a:t>{</a:t>
            </a:r>
            <a:r>
              <a:rPr lang="en-US" sz="2400" b="1" dirty="0" smtClean="0">
                <a:solidFill>
                  <a:srgbClr val="FF0000"/>
                </a:solidFill>
              </a:rPr>
              <a:t>-3</a:t>
            </a:r>
            <a:r>
              <a:rPr lang="en-US" sz="2400" dirty="0" smtClean="0"/>
              <a:t>,6} and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¸</a:t>
            </a:r>
            <a:r>
              <a:rPr lang="en-US" sz="2400" dirty="0" err="1" smtClean="0"/>
              <a:t>max</a:t>
            </a:r>
            <a:r>
              <a:rPr lang="en-US" sz="2400" dirty="0" smtClean="0"/>
              <a:t>{</a:t>
            </a:r>
            <a:r>
              <a:rPr lang="en-US" sz="2400" b="1" dirty="0" smtClean="0">
                <a:solidFill>
                  <a:srgbClr val="00B050"/>
                </a:solidFill>
              </a:rPr>
              <a:t>1</a:t>
            </a:r>
            <a:r>
              <a:rPr lang="en-US" sz="2400" dirty="0" smtClean="0"/>
              <a:t>,</a:t>
            </a:r>
            <a:r>
              <a:rPr lang="en-US" sz="2400" dirty="0" smtClean="0">
                <a:solidFill>
                  <a:srgbClr val="0070C0"/>
                </a:solidFill>
              </a:rPr>
              <a:t>-7</a:t>
            </a:r>
            <a:r>
              <a:rPr lang="en-US" sz="2400" dirty="0" smtClean="0"/>
              <a:t>}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2400" dirty="0" smtClean="0"/>
          </a:p>
        </p:txBody>
      </p:sp>
      <p:cxnSp>
        <p:nvCxnSpPr>
          <p:cNvPr id="25" name="Straight Connector 24"/>
          <p:cNvCxnSpPr/>
          <p:nvPr/>
        </p:nvCxnSpPr>
        <p:spPr>
          <a:xfrm rot="5400000" flipH="1" flipV="1">
            <a:off x="3395702" y="2783150"/>
            <a:ext cx="4110361" cy="1588"/>
          </a:xfrm>
          <a:prstGeom prst="line">
            <a:avLst/>
          </a:prstGeom>
          <a:ln w="1905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758424" y="594804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x=-0.8</a:t>
            </a:r>
            <a:endParaRPr lang="en-US" dirty="0">
              <a:solidFill>
                <a:srgbClr val="7030A0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rot="5400000" flipH="1" flipV="1">
            <a:off x="1957520" y="2783150"/>
            <a:ext cx="4110361" cy="1588"/>
          </a:xfrm>
          <a:prstGeom prst="line">
            <a:avLst/>
          </a:prstGeom>
          <a:ln w="1905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382388" y="594804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x=-3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59589" y="6232125"/>
            <a:ext cx="178927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solidFill>
                  <a:srgbClr val="7030A0"/>
                </a:solidFill>
              </a:rPr>
              <a:t>Impossible!</a:t>
            </a:r>
            <a:endParaRPr lang="en-US" sz="2600" b="1" dirty="0">
              <a:solidFill>
                <a:srgbClr val="7030A0"/>
              </a:solidFill>
            </a:endParaRP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457200" y="0"/>
            <a:ext cx="8229600" cy="696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2D System of Inequalities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13065" y="2130640"/>
            <a:ext cx="327993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Consider the polyhedron</a:t>
            </a:r>
          </a:p>
          <a:p>
            <a:r>
              <a:rPr lang="en-US" sz="2000" dirty="0" smtClean="0"/>
              <a:t> </a:t>
            </a:r>
            <a:r>
              <a:rPr lang="en-US" sz="2400" dirty="0" smtClean="0"/>
              <a:t>Q = { (</a:t>
            </a:r>
            <a:r>
              <a:rPr lang="en-US" sz="2400" dirty="0" err="1" smtClean="0"/>
              <a:t>x,y</a:t>
            </a:r>
            <a:r>
              <a:rPr lang="en-US" sz="2400" dirty="0" smtClean="0"/>
              <a:t>) : </a:t>
            </a:r>
            <a:r>
              <a:rPr lang="en-US" sz="2400" dirty="0" smtClean="0">
                <a:solidFill>
                  <a:srgbClr val="FF0000"/>
                </a:solidFill>
              </a:rPr>
              <a:t>-3x+y</a:t>
            </a:r>
            <a:r>
              <a:rPr lang="en-US" sz="2400" dirty="0" smtClean="0">
                <a:solidFill>
                  <a:srgbClr val="FF0000"/>
                </a:solidFill>
                <a:latin typeface="cmsy10"/>
              </a:rPr>
              <a:t>·</a:t>
            </a:r>
            <a:r>
              <a:rPr lang="en-US" sz="2400" dirty="0" smtClean="0">
                <a:solidFill>
                  <a:srgbClr val="FF0000"/>
                </a:solidFill>
              </a:rPr>
              <a:t>6</a:t>
            </a:r>
            <a:r>
              <a:rPr lang="en-US" sz="2400" dirty="0" smtClean="0"/>
              <a:t>,</a:t>
            </a:r>
            <a:br>
              <a:rPr lang="en-US" sz="2400" dirty="0" smtClean="0"/>
            </a:br>
            <a:r>
              <a:rPr lang="en-US" sz="2400" dirty="0" smtClean="0"/>
              <a:t>                        </a:t>
            </a:r>
            <a:r>
              <a:rPr lang="en-US" sz="2000" dirty="0" smtClean="0"/>
              <a:t> </a:t>
            </a:r>
            <a:r>
              <a:rPr lang="en-US" sz="2400" dirty="0" smtClean="0"/>
              <a:t>x+y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3,</a:t>
            </a:r>
          </a:p>
          <a:p>
            <a:r>
              <a:rPr lang="en-US" sz="2400" dirty="0" smtClean="0"/>
              <a:t>                      </a:t>
            </a:r>
            <a:r>
              <a:rPr lang="en-US" sz="2400" dirty="0" smtClean="0">
                <a:solidFill>
                  <a:srgbClr val="00B050"/>
                </a:solidFill>
              </a:rPr>
              <a:t>-y-2x</a:t>
            </a:r>
            <a:r>
              <a:rPr lang="en-US" sz="2400" dirty="0" smtClean="0">
                <a:solidFill>
                  <a:srgbClr val="00B050"/>
                </a:solidFill>
                <a:latin typeface="cmsy10"/>
              </a:rPr>
              <a:t>·</a:t>
            </a:r>
            <a:r>
              <a:rPr lang="en-US" sz="2400" dirty="0" smtClean="0">
                <a:solidFill>
                  <a:srgbClr val="00B050"/>
                </a:solidFill>
              </a:rPr>
              <a:t>5</a:t>
            </a:r>
            <a:r>
              <a:rPr lang="en-US" sz="2400" dirty="0" smtClean="0"/>
              <a:t>,</a:t>
            </a:r>
          </a:p>
          <a:p>
            <a:r>
              <a:rPr lang="en-US" sz="2400" dirty="0" smtClean="0"/>
              <a:t>        </a:t>
            </a:r>
            <a:r>
              <a:rPr lang="en-US" sz="1600" dirty="0" smtClean="0"/>
              <a:t> </a:t>
            </a:r>
            <a:r>
              <a:rPr lang="en-US" sz="2400" dirty="0" smtClean="0"/>
              <a:t>                </a:t>
            </a:r>
            <a:r>
              <a:rPr lang="en-US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x-y</a:t>
            </a:r>
            <a:r>
              <a:rPr lang="en-US" sz="2400" dirty="0" smtClean="0">
                <a:solidFill>
                  <a:srgbClr val="0070C0"/>
                </a:solidFill>
                <a:latin typeface="cmsy10"/>
              </a:rPr>
              <a:t>·</a:t>
            </a:r>
            <a:r>
              <a:rPr lang="en-US" sz="2400" dirty="0" smtClean="0">
                <a:solidFill>
                  <a:srgbClr val="0070C0"/>
                </a:solidFill>
              </a:rPr>
              <a:t>4</a:t>
            </a:r>
            <a:r>
              <a:rPr lang="en-US" sz="2400" dirty="0" smtClean="0"/>
              <a:t> }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6" grpId="1"/>
      <p:bldP spid="28" grpId="0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6634"/>
            <a:ext cx="8229600" cy="6969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2D System of Inequalities</a:t>
            </a:r>
            <a:endParaRPr lang="en-US" dirty="0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276058" y="954588"/>
            <a:ext cx="7942908" cy="57749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/>
              <a:t>Consider the polyhedron</a:t>
            </a:r>
            <a:br>
              <a:rPr lang="en-US" sz="2400" dirty="0" smtClean="0"/>
            </a:br>
            <a:r>
              <a:rPr lang="en-US" sz="2400" dirty="0" smtClean="0"/>
              <a:t>Q = { (</a:t>
            </a:r>
            <a:r>
              <a:rPr lang="en-US" sz="2400" dirty="0" err="1" smtClean="0"/>
              <a:t>x,y</a:t>
            </a:r>
            <a:r>
              <a:rPr lang="en-US" sz="2400" dirty="0" smtClean="0"/>
              <a:t>) : </a:t>
            </a:r>
            <a:r>
              <a:rPr lang="en-US" sz="2400" dirty="0" smtClean="0">
                <a:solidFill>
                  <a:srgbClr val="FF0000"/>
                </a:solidFill>
              </a:rPr>
              <a:t>-3x+y</a:t>
            </a:r>
            <a:r>
              <a:rPr lang="en-US" sz="2400" dirty="0" smtClean="0">
                <a:solidFill>
                  <a:srgbClr val="FF0000"/>
                </a:solidFill>
                <a:latin typeface="cmsy10"/>
              </a:rPr>
              <a:t>·</a:t>
            </a:r>
            <a:r>
              <a:rPr lang="en-US" sz="2400" dirty="0" smtClean="0">
                <a:solidFill>
                  <a:srgbClr val="FF0000"/>
                </a:solidFill>
              </a:rPr>
              <a:t>6</a:t>
            </a:r>
            <a:r>
              <a:rPr lang="en-US" sz="2400" dirty="0" smtClean="0"/>
              <a:t>, x+y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3, </a:t>
            </a:r>
            <a:r>
              <a:rPr lang="en-US" sz="2400" dirty="0" smtClean="0">
                <a:solidFill>
                  <a:srgbClr val="00B050"/>
                </a:solidFill>
              </a:rPr>
              <a:t>-y-2x</a:t>
            </a:r>
            <a:r>
              <a:rPr lang="en-US" sz="2400" dirty="0" smtClean="0">
                <a:solidFill>
                  <a:srgbClr val="00B050"/>
                </a:solidFill>
                <a:latin typeface="cmsy10"/>
              </a:rPr>
              <a:t>·</a:t>
            </a:r>
            <a:r>
              <a:rPr lang="en-US" sz="2400" dirty="0" smtClean="0">
                <a:solidFill>
                  <a:srgbClr val="00B050"/>
                </a:solidFill>
              </a:rPr>
              <a:t>5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0070C0"/>
                </a:solidFill>
              </a:rPr>
              <a:t>x-y</a:t>
            </a:r>
            <a:r>
              <a:rPr lang="en-US" sz="2400" dirty="0" smtClean="0">
                <a:solidFill>
                  <a:srgbClr val="0070C0"/>
                </a:solidFill>
                <a:latin typeface="cmsy10"/>
              </a:rPr>
              <a:t>·</a:t>
            </a:r>
            <a:r>
              <a:rPr lang="en-US" sz="2400" dirty="0" smtClean="0">
                <a:solidFill>
                  <a:srgbClr val="0070C0"/>
                </a:solidFill>
              </a:rPr>
              <a:t>4</a:t>
            </a:r>
            <a:r>
              <a:rPr lang="en-US" sz="2400" dirty="0" smtClean="0"/>
              <a:t> 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Given x, for what values of y is (</a:t>
            </a:r>
            <a:r>
              <a:rPr kumimoji="0" lang="en-US" sz="24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x,y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feasible?</a:t>
            </a:r>
          </a:p>
          <a:p>
            <a:pPr marL="569913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/>
              <a:t>i.e., 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min</a:t>
            </a:r>
            <a:r>
              <a:rPr lang="en-US" sz="2400" dirty="0" smtClean="0"/>
              <a:t>{</a:t>
            </a:r>
            <a:r>
              <a:rPr lang="en-US" sz="2400" dirty="0" smtClean="0">
                <a:solidFill>
                  <a:srgbClr val="FF0000"/>
                </a:solidFill>
              </a:rPr>
              <a:t>3x+6</a:t>
            </a:r>
            <a:r>
              <a:rPr lang="en-US" sz="2400" dirty="0" smtClean="0"/>
              <a:t>, -x+3}  and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¸</a:t>
            </a:r>
            <a:r>
              <a:rPr lang="en-US" sz="2400" dirty="0" err="1" smtClean="0"/>
              <a:t>max</a:t>
            </a:r>
            <a:r>
              <a:rPr lang="en-US" sz="2400" dirty="0" smtClean="0"/>
              <a:t>{ </a:t>
            </a:r>
            <a:r>
              <a:rPr lang="en-US" sz="2400" dirty="0" smtClean="0">
                <a:solidFill>
                  <a:srgbClr val="00B050"/>
                </a:solidFill>
              </a:rPr>
              <a:t>-2x-5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0070C0"/>
                </a:solidFill>
              </a:rPr>
              <a:t>x-4</a:t>
            </a:r>
            <a:r>
              <a:rPr lang="en-US" sz="2400" dirty="0" smtClean="0"/>
              <a:t> }</a:t>
            </a:r>
          </a:p>
          <a:p>
            <a:pPr marL="569913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/>
              <a:t>Such a y exists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max{</a:t>
            </a:r>
            <a:r>
              <a:rPr lang="en-US" sz="2400" dirty="0" smtClean="0">
                <a:solidFill>
                  <a:srgbClr val="00B050"/>
                </a:solidFill>
              </a:rPr>
              <a:t>-2x-5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0070C0"/>
                </a:solidFill>
              </a:rPr>
              <a:t>x-4</a:t>
            </a:r>
            <a:r>
              <a:rPr lang="en-US" sz="2400" dirty="0" smtClean="0"/>
              <a:t>}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dirty="0" smtClean="0"/>
              <a:t> </a:t>
            </a:r>
            <a:r>
              <a:rPr lang="en-US" sz="2400" dirty="0" smtClean="0"/>
              <a:t>min{</a:t>
            </a:r>
            <a:r>
              <a:rPr lang="en-US" sz="2400" dirty="0" smtClean="0">
                <a:solidFill>
                  <a:srgbClr val="FF0000"/>
                </a:solidFill>
              </a:rPr>
              <a:t>3x+6</a:t>
            </a:r>
            <a:r>
              <a:rPr lang="en-US" sz="2400" dirty="0" smtClean="0"/>
              <a:t>, -x+3}</a:t>
            </a:r>
          </a:p>
          <a:p>
            <a:pPr marL="569913" lvl="1" indent="-342900">
              <a:spcBef>
                <a:spcPct val="20000"/>
              </a:spcBef>
            </a:pPr>
            <a:r>
              <a:rPr lang="en-US" sz="2400" dirty="0" smtClean="0"/>
              <a:t>   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the following inequalities are solvable</a:t>
            </a:r>
          </a:p>
          <a:p>
            <a:pPr marL="569913" lvl="1" indent="-342900">
              <a:spcBef>
                <a:spcPct val="20000"/>
              </a:spcBef>
            </a:pPr>
            <a:endParaRPr lang="en-US" sz="2400" dirty="0" smtClean="0"/>
          </a:p>
          <a:p>
            <a:pPr marL="569913" lvl="1" indent="-342900">
              <a:spcBef>
                <a:spcPct val="20000"/>
              </a:spcBef>
            </a:pPr>
            <a:endParaRPr lang="en-US" sz="2400" dirty="0" smtClean="0"/>
          </a:p>
          <a:p>
            <a:pPr marL="569913" lvl="1" indent="-342900">
              <a:spcBef>
                <a:spcPct val="20000"/>
              </a:spcBef>
            </a:pPr>
            <a:endParaRPr lang="en-US" sz="2400" dirty="0" smtClean="0"/>
          </a:p>
          <a:p>
            <a:pPr marL="569913" lvl="1" indent="-342900">
              <a:spcBef>
                <a:spcPct val="20000"/>
              </a:spcBef>
            </a:pPr>
            <a:endParaRPr lang="en-US" sz="240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Conclusion:</a:t>
            </a:r>
            <a:r>
              <a:rPr lang="en-US" sz="2400" dirty="0" smtClean="0"/>
              <a:t> Q is non-empty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Q’ is non-empty.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This is easy to decide because Q’ involves only 1 variable!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18423" y="3630966"/>
            <a:ext cx="17924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-2x-5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3x+6</a:t>
            </a:r>
          </a:p>
          <a:p>
            <a:r>
              <a:rPr lang="en-US" sz="2400" dirty="0" smtClean="0"/>
              <a:t>   </a:t>
            </a:r>
            <a:r>
              <a:rPr lang="en-US" sz="1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x-4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3x+6</a:t>
            </a:r>
          </a:p>
          <a:p>
            <a:r>
              <a:rPr lang="en-US" sz="2400" dirty="0" smtClean="0">
                <a:solidFill>
                  <a:srgbClr val="00B050"/>
                </a:solidFill>
              </a:rPr>
              <a:t>-2x-5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-x+3</a:t>
            </a:r>
          </a:p>
          <a:p>
            <a:r>
              <a:rPr lang="en-US" sz="2400" dirty="0" smtClean="0"/>
              <a:t>   </a:t>
            </a:r>
            <a:r>
              <a:rPr lang="en-US" sz="12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x-4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-x+3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630636" y="4048214"/>
            <a:ext cx="543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msy10"/>
              </a:rPr>
              <a:t>´</a:t>
            </a:r>
            <a:endParaRPr lang="en-US" sz="3600" dirty="0">
              <a:latin typeface="cmsy1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232322" y="3675354"/>
            <a:ext cx="111761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-5x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11</a:t>
            </a:r>
          </a:p>
          <a:p>
            <a:r>
              <a:rPr lang="en-US" sz="2400" dirty="0" smtClean="0"/>
              <a:t>-2x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10</a:t>
            </a:r>
          </a:p>
          <a:p>
            <a:r>
              <a:rPr lang="en-US" sz="2400" dirty="0" smtClean="0"/>
              <a:t>  -x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8</a:t>
            </a:r>
          </a:p>
          <a:p>
            <a:r>
              <a:rPr lang="en-US" sz="2400" dirty="0" smtClean="0"/>
              <a:t> 2x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7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4111144" y="3693111"/>
            <a:ext cx="2405845" cy="1438182"/>
            <a:chOff x="5149053" y="3693111"/>
            <a:chExt cx="2405845" cy="1438182"/>
          </a:xfrm>
        </p:grpSpPr>
        <p:sp>
          <p:nvSpPr>
            <p:cNvPr id="34" name="TextBox 33"/>
            <p:cNvSpPr txBox="1"/>
            <p:nvPr/>
          </p:nvSpPr>
          <p:spPr>
            <a:xfrm>
              <a:off x="5149053" y="4163626"/>
              <a:ext cx="13208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Q’</a:t>
              </a:r>
              <a:r>
                <a:rPr lang="en-US" sz="1200" dirty="0" smtClean="0"/>
                <a:t> </a:t>
              </a:r>
              <a:r>
                <a:rPr lang="en-US" sz="2400" dirty="0" smtClean="0"/>
                <a:t>=     x :</a:t>
              </a:r>
              <a:endParaRPr lang="en-US" sz="2400" dirty="0"/>
            </a:p>
          </p:txBody>
        </p:sp>
        <p:sp>
          <p:nvSpPr>
            <p:cNvPr id="35" name="Left Brace 34"/>
            <p:cNvSpPr/>
            <p:nvPr/>
          </p:nvSpPr>
          <p:spPr>
            <a:xfrm>
              <a:off x="5743858" y="3693111"/>
              <a:ext cx="257453" cy="1438182"/>
            </a:xfrm>
            <a:prstGeom prst="leftBrace">
              <a:avLst>
                <a:gd name="adj1" fmla="val 77298"/>
                <a:gd name="adj2" fmla="val 50000"/>
              </a:avLst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Left Brace 35"/>
            <p:cNvSpPr/>
            <p:nvPr/>
          </p:nvSpPr>
          <p:spPr>
            <a:xfrm flipH="1">
              <a:off x="7297445" y="3693111"/>
              <a:ext cx="257453" cy="1438182"/>
            </a:xfrm>
            <a:prstGeom prst="leftBrace">
              <a:avLst>
                <a:gd name="adj1" fmla="val 77298"/>
                <a:gd name="adj2" fmla="val 50000"/>
              </a:avLst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7451744" y="3675354"/>
            <a:ext cx="123623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x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-11/5</a:t>
            </a:r>
          </a:p>
          <a:p>
            <a:r>
              <a:rPr lang="en-US" sz="2400" dirty="0" smtClean="0"/>
              <a:t>x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-5</a:t>
            </a:r>
          </a:p>
          <a:p>
            <a:r>
              <a:rPr lang="en-US" sz="2400" dirty="0" smtClean="0"/>
              <a:t>x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-8</a:t>
            </a:r>
          </a:p>
          <a:p>
            <a:r>
              <a:rPr lang="en-US" sz="2400" dirty="0" smtClean="0"/>
              <a:t>x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7/2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6605784" y="3693111"/>
            <a:ext cx="2183895" cy="1438182"/>
            <a:chOff x="5406515" y="3693111"/>
            <a:chExt cx="2183895" cy="1438182"/>
          </a:xfrm>
        </p:grpSpPr>
        <p:sp>
          <p:nvSpPr>
            <p:cNvPr id="40" name="TextBox 39"/>
            <p:cNvSpPr txBox="1"/>
            <p:nvPr/>
          </p:nvSpPr>
          <p:spPr>
            <a:xfrm>
              <a:off x="5406515" y="4163626"/>
              <a:ext cx="9669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=     x :</a:t>
              </a:r>
              <a:endParaRPr lang="en-US" sz="2400" dirty="0"/>
            </a:p>
          </p:txBody>
        </p:sp>
        <p:sp>
          <p:nvSpPr>
            <p:cNvPr id="41" name="Left Brace 40"/>
            <p:cNvSpPr/>
            <p:nvPr/>
          </p:nvSpPr>
          <p:spPr>
            <a:xfrm>
              <a:off x="5743858" y="3693111"/>
              <a:ext cx="257453" cy="1438182"/>
            </a:xfrm>
            <a:prstGeom prst="leftBrace">
              <a:avLst>
                <a:gd name="adj1" fmla="val 77298"/>
                <a:gd name="adj2" fmla="val 50000"/>
              </a:avLst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Left Brace 41"/>
            <p:cNvSpPr/>
            <p:nvPr/>
          </p:nvSpPr>
          <p:spPr>
            <a:xfrm flipH="1">
              <a:off x="7332957" y="3693111"/>
              <a:ext cx="257453" cy="1438182"/>
            </a:xfrm>
            <a:prstGeom prst="leftBrace">
              <a:avLst>
                <a:gd name="adj1" fmla="val 77298"/>
                <a:gd name="adj2" fmla="val 50000"/>
              </a:avLst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241157" y="3838467"/>
            <a:ext cx="1467059" cy="1138773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700" dirty="0" smtClean="0"/>
              <a:t>Every “lower” constraint is </a:t>
            </a:r>
            <a:r>
              <a:rPr lang="en-US" sz="1700" dirty="0" smtClean="0">
                <a:latin typeface="cmsy10"/>
              </a:rPr>
              <a:t>·</a:t>
            </a:r>
            <a:r>
              <a:rPr lang="en-US" sz="1700" dirty="0" smtClean="0"/>
              <a:t> every “upper” constraint</a:t>
            </a:r>
            <a:endParaRPr lang="en-US" sz="17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1" grpId="0"/>
      <p:bldP spid="32" grpId="0"/>
      <p:bldP spid="38" grpId="0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2761"/>
            <a:ext cx="8229600" cy="6969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Fourier-</a:t>
            </a:r>
            <a:r>
              <a:rPr lang="en-US" dirty="0" err="1" smtClean="0"/>
              <a:t>Motzkin</a:t>
            </a:r>
            <a:r>
              <a:rPr lang="en-US" dirty="0" smtClean="0"/>
              <a:t> Elimination</a:t>
            </a:r>
            <a:endParaRPr lang="en-US" dirty="0"/>
          </a:p>
        </p:txBody>
      </p:sp>
      <p:pic>
        <p:nvPicPr>
          <p:cNvPr id="5" name="Content Placeholder 4" descr="Fourier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331162" cy="1619250"/>
          </a:xfrm>
        </p:spPr>
      </p:pic>
      <p:pic>
        <p:nvPicPr>
          <p:cNvPr id="6" name="Picture 5" descr="Motzkin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2901" y="0"/>
            <a:ext cx="1181100" cy="168139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7625" y="1619250"/>
            <a:ext cx="12514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hlinkClick r:id="rId4"/>
              </a:rPr>
              <a:t>Joseph Fourier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7692542" y="1619250"/>
            <a:ext cx="15288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hlinkClick r:id="rId5"/>
              </a:rPr>
              <a:t>Theodore </a:t>
            </a:r>
            <a:r>
              <a:rPr lang="en-US" sz="1400" dirty="0" err="1" smtClean="0">
                <a:hlinkClick r:id="rId5"/>
              </a:rPr>
              <a:t>Motzkin</a:t>
            </a:r>
            <a:endParaRPr lang="en-US" sz="1400" dirty="0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150920" y="1905672"/>
            <a:ext cx="8842160" cy="45927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Generalization: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given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polyhedron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{ (</a:t>
            </a:r>
            <a:r>
              <a:rPr kumimoji="0" lang="en-US" sz="2400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400" strike="noStrike" kern="1200" cap="none" spc="0" normalizeH="0" baseline="-2500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ymbol"/>
                <a:ea typeface="+mn-ea"/>
                <a:cs typeface="+mn-cs"/>
                <a:sym typeface="Symbol"/>
              </a:rPr>
              <a:t>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n-US" sz="2400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400" strike="noStrike" kern="1200" cap="none" spc="0" normalizeH="0" baseline="-2500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: 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·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},</a:t>
            </a:r>
            <a:r>
              <a:rPr lang="en-US" sz="2400" noProof="0" dirty="0" smtClean="0"/>
              <a:t/>
            </a:r>
            <a:br>
              <a:rPr lang="en-US" sz="2400" noProof="0" dirty="0" smtClean="0"/>
            </a:br>
            <a:r>
              <a:rPr lang="en-US" sz="2400" noProof="0" dirty="0" smtClean="0"/>
              <a:t>we want to find polyhedron </a:t>
            </a:r>
            <a:r>
              <a:rPr lang="en-US" sz="2400" noProof="0" dirty="0" smtClean="0">
                <a:solidFill>
                  <a:srgbClr val="FF0000"/>
                </a:solidFill>
              </a:rPr>
              <a:t>Q’</a:t>
            </a:r>
            <a:r>
              <a:rPr lang="en-US" sz="2400" noProof="0" dirty="0" smtClean="0"/>
              <a:t> = { (</a:t>
            </a:r>
            <a:r>
              <a:rPr lang="en-US" sz="2400" noProof="0" dirty="0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baseline="-25000" noProof="0" dirty="0" smtClean="0">
                <a:solidFill>
                  <a:srgbClr val="FF0000"/>
                </a:solidFill>
                <a:latin typeface="Calibri"/>
              </a:rPr>
              <a:t>1</a:t>
            </a:r>
            <a:r>
              <a:rPr lang="en-US" sz="2400" noProof="0" dirty="0" smtClean="0">
                <a:solidFill>
                  <a:srgbClr val="FF0000"/>
                </a:solidFill>
              </a:rPr>
              <a:t>,</a:t>
            </a:r>
            <a:r>
              <a:rPr lang="en-US" sz="2400" noProof="0" dirty="0" smtClean="0">
                <a:solidFill>
                  <a:srgbClr val="FF0000"/>
                </a:solidFill>
                <a:latin typeface="Symbol"/>
                <a:sym typeface="Symbol"/>
              </a:rPr>
              <a:t></a:t>
            </a:r>
            <a:r>
              <a:rPr lang="en-US" sz="2400" noProof="0" dirty="0" smtClean="0">
                <a:solidFill>
                  <a:srgbClr val="FF0000"/>
                </a:solidFill>
              </a:rPr>
              <a:t>,</a:t>
            </a:r>
            <a:r>
              <a:rPr lang="en-US" sz="2400" noProof="0" dirty="0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baseline="-25000" noProof="0" dirty="0" smtClean="0">
                <a:solidFill>
                  <a:srgbClr val="FF0000"/>
                </a:solidFill>
                <a:latin typeface="Calibri"/>
              </a:rPr>
              <a:t>n-1</a:t>
            </a:r>
            <a:r>
              <a:rPr lang="en-US" sz="2400" noProof="0" dirty="0" smtClean="0"/>
              <a:t>) : </a:t>
            </a:r>
            <a:r>
              <a:rPr lang="en-US" sz="2400" noProof="0" dirty="0" err="1" smtClean="0"/>
              <a:t>A’</a:t>
            </a:r>
            <a:r>
              <a:rPr lang="en-US" sz="2400" noProof="0" dirty="0" err="1" smtClean="0">
                <a:solidFill>
                  <a:srgbClr val="FF0000"/>
                </a:solidFill>
              </a:rPr>
              <a:t>x’</a:t>
            </a:r>
            <a:r>
              <a:rPr lang="en-US" sz="2400" noProof="0" dirty="0" err="1" smtClean="0">
                <a:latin typeface="cmsy10"/>
              </a:rPr>
              <a:t>·</a:t>
            </a:r>
            <a:r>
              <a:rPr lang="en-US" sz="2400" noProof="0" dirty="0" err="1" smtClean="0"/>
              <a:t>b</a:t>
            </a:r>
            <a:r>
              <a:rPr lang="en-US" sz="2400" noProof="0" dirty="0" smtClean="0"/>
              <a:t>’ } satisfying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 smtClean="0"/>
              <a:t>     (</a:t>
            </a:r>
            <a:r>
              <a:rPr lang="en-US" sz="2400" dirty="0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  <a:latin typeface="Calibri"/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  <a:latin typeface="Symbol"/>
                <a:sym typeface="Symbol"/>
              </a:rPr>
              <a:t></a:t>
            </a:r>
            <a:r>
              <a:rPr lang="en-US" sz="2400" dirty="0" smtClean="0">
                <a:solidFill>
                  <a:srgbClr val="FF00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  <a:latin typeface="Calibri"/>
              </a:rPr>
              <a:t>n-1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Q’</a:t>
            </a:r>
            <a:r>
              <a:rPr lang="en-US" sz="2400" dirty="0" smtClean="0"/>
              <a:t>   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 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400" baseline="-25000" dirty="0" smtClean="0">
                <a:solidFill>
                  <a:srgbClr val="0070C0"/>
                </a:solidFill>
                <a:latin typeface="Calibri"/>
              </a:rPr>
              <a:t>n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(</a:t>
            </a:r>
            <a:r>
              <a:rPr lang="en-US" sz="2400" dirty="0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  <a:latin typeface="Calibri"/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  <a:latin typeface="Symbol"/>
                <a:sym typeface="Symbol"/>
              </a:rPr>
              <a:t></a:t>
            </a:r>
            <a:r>
              <a:rPr lang="en-US" sz="2400" dirty="0" smtClean="0">
                <a:solidFill>
                  <a:srgbClr val="FF00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  <a:latin typeface="Calibri"/>
              </a:rPr>
              <a:t>n-1</a:t>
            </a:r>
            <a:r>
              <a:rPr lang="en-US" sz="2400" dirty="0" smtClean="0">
                <a:latin typeface="Calibri"/>
              </a:rPr>
              <a:t>,</a:t>
            </a:r>
            <a:r>
              <a:rPr lang="en-US" sz="2400" dirty="0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400" baseline="-25000" dirty="0" smtClean="0">
                <a:solidFill>
                  <a:srgbClr val="0070C0"/>
                </a:solidFill>
                <a:latin typeface="Calibri"/>
              </a:rPr>
              <a:t>n</a:t>
            </a:r>
            <a:r>
              <a:rPr lang="en-US" sz="2400" dirty="0" smtClean="0">
                <a:latin typeface="Calibri"/>
              </a:rPr>
              <a:t>)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solidFill>
                  <a:srgbClr val="0070C0"/>
                </a:solidFill>
                <a:latin typeface="Calibri"/>
              </a:rPr>
              <a:t>Q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/>
              <a:t>Q’ is called a </a:t>
            </a:r>
            <a:r>
              <a:rPr lang="en-US" sz="2400" b="1" dirty="0" smtClean="0"/>
              <a:t>projection</a:t>
            </a:r>
            <a:r>
              <a:rPr lang="en-US" sz="2400" dirty="0" smtClean="0"/>
              <a:t> of Q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noProof="0" dirty="0" smtClean="0"/>
              <a:t>Fourier-</a:t>
            </a:r>
            <a:r>
              <a:rPr lang="en-US" sz="2400" noProof="0" dirty="0" err="1" smtClean="0"/>
              <a:t>Motzkin</a:t>
            </a:r>
            <a:r>
              <a:rPr lang="en-US" sz="2400" noProof="0" dirty="0" smtClean="0"/>
              <a:t> Elimination is a procedure for producing Q’ from Q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b="1" dirty="0" smtClean="0"/>
              <a:t>Consequences:</a:t>
            </a:r>
            <a:endParaRPr lang="en-US" sz="2400" dirty="0" smtClean="0"/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/>
              <a:t>An (inefficient!) algorithm for solving systems of inequalities,</a:t>
            </a:r>
            <a:br>
              <a:rPr lang="en-US" sz="2400" dirty="0" smtClean="0"/>
            </a:br>
            <a:r>
              <a:rPr lang="en-US" sz="2400" dirty="0" smtClean="0"/>
              <a:t>and hence for solving LPs too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noProof="0" dirty="0" smtClean="0"/>
              <a:t>A way of proving </a:t>
            </a:r>
            <a:r>
              <a:rPr lang="en-US" sz="2400" noProof="0" dirty="0" err="1" smtClean="0"/>
              <a:t>Farkas</a:t>
            </a:r>
            <a:r>
              <a:rPr lang="en-US" sz="2400" noProof="0" dirty="0" smtClean="0"/>
              <a:t>’ Lemma by induction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2"/>
          <p:cNvSpPr txBox="1">
            <a:spLocks/>
          </p:cNvSpPr>
          <p:nvPr/>
        </p:nvSpPr>
        <p:spPr>
          <a:xfrm>
            <a:off x="90632" y="107019"/>
            <a:ext cx="8993080" cy="6625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Lemma: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Let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{ (</a:t>
            </a:r>
            <a:r>
              <a:rPr kumimoji="0" lang="en-US" sz="2400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400" strike="noStrike" kern="1200" cap="none" spc="0" normalizeH="0" baseline="-2500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ymbol"/>
                <a:ea typeface="+mn-ea"/>
                <a:cs typeface="+mn-cs"/>
                <a:sym typeface="Symbol"/>
              </a:rPr>
              <a:t>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n-US" sz="2400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400" strike="noStrike" kern="1200" cap="none" spc="0" normalizeH="0" baseline="-2500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: 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·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}. </a:t>
            </a:r>
            <a:r>
              <a:rPr lang="en-US" sz="2400" noProof="0" dirty="0" smtClean="0"/>
              <a:t>There is a polyhedron</a:t>
            </a:r>
            <a:br>
              <a:rPr lang="en-US" sz="2400" noProof="0" dirty="0" smtClean="0"/>
            </a:br>
            <a:r>
              <a:rPr lang="en-US" sz="2400" noProof="0" dirty="0" smtClean="0">
                <a:solidFill>
                  <a:srgbClr val="FF0000"/>
                </a:solidFill>
              </a:rPr>
              <a:t>Q’</a:t>
            </a:r>
            <a:r>
              <a:rPr lang="en-US" sz="2400" noProof="0" dirty="0" smtClean="0"/>
              <a:t> = { (</a:t>
            </a:r>
            <a:r>
              <a:rPr lang="en-US" sz="2400" noProof="0" dirty="0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baseline="-25000" noProof="0" dirty="0" smtClean="0">
                <a:solidFill>
                  <a:srgbClr val="FF0000"/>
                </a:solidFill>
                <a:latin typeface="Calibri"/>
              </a:rPr>
              <a:t>1</a:t>
            </a:r>
            <a:r>
              <a:rPr lang="en-US" sz="2400" noProof="0" dirty="0" smtClean="0">
                <a:solidFill>
                  <a:srgbClr val="FF0000"/>
                </a:solidFill>
              </a:rPr>
              <a:t>,</a:t>
            </a:r>
            <a:r>
              <a:rPr lang="en-US" sz="2400" noProof="0" dirty="0" smtClean="0">
                <a:solidFill>
                  <a:srgbClr val="FF0000"/>
                </a:solidFill>
                <a:latin typeface="Symbol"/>
                <a:sym typeface="Symbol"/>
              </a:rPr>
              <a:t></a:t>
            </a:r>
            <a:r>
              <a:rPr lang="en-US" sz="2400" noProof="0" dirty="0" smtClean="0">
                <a:solidFill>
                  <a:srgbClr val="FF0000"/>
                </a:solidFill>
              </a:rPr>
              <a:t>,</a:t>
            </a:r>
            <a:r>
              <a:rPr lang="en-US" sz="2400" noProof="0" dirty="0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baseline="-25000" noProof="0" dirty="0" smtClean="0">
                <a:solidFill>
                  <a:srgbClr val="FF0000"/>
                </a:solidFill>
                <a:latin typeface="Calibri"/>
              </a:rPr>
              <a:t>n-1</a:t>
            </a:r>
            <a:r>
              <a:rPr lang="en-US" sz="2400" noProof="0" dirty="0" smtClean="0"/>
              <a:t>) : </a:t>
            </a:r>
            <a:r>
              <a:rPr lang="en-US" sz="2400" noProof="0" dirty="0" err="1" smtClean="0"/>
              <a:t>A’</a:t>
            </a:r>
            <a:r>
              <a:rPr lang="en-US" sz="2400" noProof="0" dirty="0" err="1" smtClean="0">
                <a:solidFill>
                  <a:srgbClr val="FF0000"/>
                </a:solidFill>
              </a:rPr>
              <a:t>x’</a:t>
            </a:r>
            <a:r>
              <a:rPr lang="en-US" sz="2400" noProof="0" dirty="0" err="1" smtClean="0">
                <a:latin typeface="cmsy10"/>
              </a:rPr>
              <a:t>·</a:t>
            </a:r>
            <a:r>
              <a:rPr lang="en-US" sz="2400" noProof="0" dirty="0" err="1" smtClean="0"/>
              <a:t>b</a:t>
            </a:r>
            <a:r>
              <a:rPr lang="en-US" sz="2400" noProof="0" dirty="0" smtClean="0"/>
              <a:t>’ } satisfying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Q</a:t>
            </a:r>
            <a:r>
              <a:rPr lang="en-US" sz="2400" dirty="0" smtClean="0"/>
              <a:t> is non-empty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</a:t>
            </a:r>
            <a:r>
              <a:rPr lang="en-US" sz="2400" dirty="0" smtClean="0">
                <a:solidFill>
                  <a:srgbClr val="FF0000"/>
                </a:solidFill>
              </a:rPr>
              <a:t>Q’</a:t>
            </a:r>
            <a:r>
              <a:rPr lang="en-US" sz="2400" dirty="0" smtClean="0"/>
              <a:t> is non-empty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400" noProof="0" dirty="0" smtClean="0"/>
              <a:t> Every inequality defining </a:t>
            </a:r>
            <a:r>
              <a:rPr lang="en-US" sz="2400" noProof="0" dirty="0" smtClean="0">
                <a:solidFill>
                  <a:srgbClr val="FF0000"/>
                </a:solidFill>
              </a:rPr>
              <a:t>Q’</a:t>
            </a:r>
            <a:r>
              <a:rPr lang="en-US" sz="2400" noProof="0" dirty="0" smtClean="0"/>
              <a:t> is a non-negative linear combination of the inequalities defining </a:t>
            </a:r>
            <a:r>
              <a:rPr lang="en-US" sz="2400" noProof="0" dirty="0" smtClean="0">
                <a:solidFill>
                  <a:srgbClr val="0070C0"/>
                </a:solidFill>
              </a:rPr>
              <a:t>Q</a:t>
            </a:r>
            <a:r>
              <a:rPr lang="en-US" sz="2400" noProof="0" dirty="0" smtClean="0"/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/>
              <a:t>Proof:</a:t>
            </a:r>
            <a:r>
              <a:rPr lang="en-US" sz="2400" dirty="0" smtClean="0"/>
              <a:t> Divide inequalities of Q into three groups:</a:t>
            </a:r>
            <a:br>
              <a:rPr lang="en-US" sz="2400" dirty="0" smtClean="0"/>
            </a:br>
            <a:r>
              <a:rPr lang="en-US" sz="2400" dirty="0" smtClean="0"/>
              <a:t>	Z={ </a:t>
            </a:r>
            <a:r>
              <a:rPr lang="en-US" sz="2400" dirty="0" err="1" smtClean="0"/>
              <a:t>i</a:t>
            </a:r>
            <a:r>
              <a:rPr lang="en-US" sz="2400" dirty="0" smtClean="0"/>
              <a:t>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i,n</a:t>
            </a:r>
            <a:r>
              <a:rPr lang="en-US" sz="2400" dirty="0" smtClean="0"/>
              <a:t>=0 }		</a:t>
            </a:r>
            <a:r>
              <a:rPr lang="en-US" sz="2400" noProof="0" dirty="0" smtClean="0"/>
              <a:t>P={ j : </a:t>
            </a:r>
            <a:r>
              <a:rPr lang="en-US" sz="2400" noProof="0" dirty="0" err="1" smtClean="0">
                <a:latin typeface="Calibri"/>
              </a:rPr>
              <a:t>a</a:t>
            </a:r>
            <a:r>
              <a:rPr lang="en-US" sz="2400" baseline="-18000" noProof="0" dirty="0" err="1" smtClean="0">
                <a:latin typeface="Calibri"/>
              </a:rPr>
              <a:t>j</a:t>
            </a:r>
            <a:r>
              <a:rPr lang="en-US" sz="2400" baseline="-25000" noProof="0" dirty="0" err="1" smtClean="0">
                <a:latin typeface="Calibri"/>
              </a:rPr>
              <a:t>,n</a:t>
            </a:r>
            <a:r>
              <a:rPr lang="en-US" sz="2400" dirty="0" smtClean="0"/>
              <a:t>&gt;0 }		N={ k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k,n</a:t>
            </a:r>
            <a:r>
              <a:rPr lang="en-US" sz="2400" dirty="0" smtClean="0"/>
              <a:t>&lt;0 }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noProof="0" dirty="0" smtClean="0"/>
              <a:t>WLOG, </a:t>
            </a:r>
            <a:r>
              <a:rPr lang="en-US" sz="2400" noProof="0" dirty="0" err="1" smtClean="0">
                <a:latin typeface="Calibri"/>
              </a:rPr>
              <a:t>a</a:t>
            </a:r>
            <a:r>
              <a:rPr lang="en-US" sz="2400" baseline="-18000" noProof="0" dirty="0" err="1" smtClean="0">
                <a:latin typeface="Calibri"/>
              </a:rPr>
              <a:t>j</a:t>
            </a:r>
            <a:r>
              <a:rPr lang="en-US" sz="2400" baseline="-25000" noProof="0" dirty="0" err="1" smtClean="0">
                <a:latin typeface="Calibri"/>
              </a:rPr>
              <a:t>,n</a:t>
            </a:r>
            <a:r>
              <a:rPr lang="en-US" sz="2400" noProof="0" dirty="0" smtClean="0">
                <a:latin typeface="Calibri"/>
              </a:rPr>
              <a:t>=1</a:t>
            </a:r>
            <a:r>
              <a:rPr lang="en-US" sz="2400" noProof="0" dirty="0" smtClean="0"/>
              <a:t> </a:t>
            </a:r>
            <a:r>
              <a:rPr lang="en-US" sz="2400" noProof="0" dirty="0" smtClean="0">
                <a:latin typeface="cmsy10"/>
              </a:rPr>
              <a:t>8</a:t>
            </a:r>
            <a:r>
              <a:rPr lang="en-US" sz="2400" noProof="0" dirty="0" smtClean="0"/>
              <a:t>j</a:t>
            </a:r>
            <a:r>
              <a:rPr lang="en-US" sz="2400" noProof="0" dirty="0" smtClean="0">
                <a:latin typeface="cmsy10"/>
              </a:rPr>
              <a:t>2</a:t>
            </a:r>
            <a:r>
              <a:rPr lang="en-US" sz="2400" noProof="0" dirty="0" smtClean="0"/>
              <a:t>P and </a:t>
            </a:r>
            <a:r>
              <a:rPr lang="en-US" sz="2400" noProof="0" dirty="0" err="1" smtClean="0">
                <a:latin typeface="Calibri"/>
              </a:rPr>
              <a:t>a</a:t>
            </a:r>
            <a:r>
              <a:rPr lang="en-US" sz="2400" baseline="-25000" noProof="0" dirty="0" err="1" smtClean="0">
                <a:latin typeface="Calibri"/>
              </a:rPr>
              <a:t>k,n</a:t>
            </a:r>
            <a:r>
              <a:rPr lang="en-US" sz="2400" noProof="0" dirty="0" smtClean="0"/>
              <a:t>=-1 </a:t>
            </a:r>
            <a:r>
              <a:rPr lang="en-US" sz="2400" noProof="0" dirty="0" smtClean="0">
                <a:latin typeface="cmsy10"/>
              </a:rPr>
              <a:t>8</a:t>
            </a:r>
            <a:r>
              <a:rPr lang="en-US" sz="2400" noProof="0" dirty="0" smtClean="0"/>
              <a:t>k</a:t>
            </a:r>
            <a:r>
              <a:rPr lang="en-US" sz="2400" noProof="0" dirty="0" smtClean="0">
                <a:latin typeface="cmsy10"/>
              </a:rPr>
              <a:t>2</a:t>
            </a:r>
            <a:r>
              <a:rPr lang="en-US" sz="2400" noProof="0" dirty="0" smtClean="0"/>
              <a:t>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spc="-50" dirty="0" smtClean="0"/>
              <a:t>For any </a:t>
            </a:r>
            <a:r>
              <a:rPr lang="en-US" sz="2400" spc="-50" dirty="0" smtClean="0">
                <a:solidFill>
                  <a:srgbClr val="0070C0"/>
                </a:solidFill>
              </a:rPr>
              <a:t>x</a:t>
            </a:r>
            <a:r>
              <a:rPr lang="en-US" sz="2400" spc="-50" dirty="0" smtClean="0">
                <a:latin typeface="cmsy10"/>
              </a:rPr>
              <a:t>2</a:t>
            </a:r>
            <a:r>
              <a:rPr lang="en-US" sz="2400" spc="-50" dirty="0" smtClean="0">
                <a:latin typeface="msbm10"/>
              </a:rPr>
              <a:t>R</a:t>
            </a:r>
            <a:r>
              <a:rPr lang="en-US" sz="2400" spc="-50" baseline="30000" dirty="0" smtClean="0">
                <a:latin typeface="Calibri"/>
              </a:rPr>
              <a:t>n</a:t>
            </a:r>
            <a:r>
              <a:rPr lang="en-US" sz="2400" spc="-50" dirty="0" smtClean="0"/>
              <a:t>, let </a:t>
            </a:r>
            <a:r>
              <a:rPr lang="en-US" sz="2400" spc="-50" dirty="0" smtClean="0">
                <a:solidFill>
                  <a:srgbClr val="FF0000"/>
                </a:solidFill>
              </a:rPr>
              <a:t>x’</a:t>
            </a:r>
            <a:r>
              <a:rPr lang="en-US" sz="2400" spc="-50" dirty="0" smtClean="0">
                <a:latin typeface="cmsy10"/>
              </a:rPr>
              <a:t>2</a:t>
            </a:r>
            <a:r>
              <a:rPr lang="en-US" sz="2400" spc="-50" dirty="0" smtClean="0">
                <a:latin typeface="msbm10"/>
              </a:rPr>
              <a:t>R</a:t>
            </a:r>
            <a:r>
              <a:rPr lang="en-US" sz="2400" spc="-50" baseline="30000" dirty="0" smtClean="0">
                <a:latin typeface="Calibri"/>
              </a:rPr>
              <a:t>n-1</a:t>
            </a:r>
            <a:r>
              <a:rPr lang="en-US" sz="2400" spc="-50" dirty="0" smtClean="0"/>
              <a:t> be vector obtained by deleting coordinate </a:t>
            </a:r>
            <a:r>
              <a:rPr lang="en-US" sz="2400" spc="-50" dirty="0" err="1" smtClean="0">
                <a:latin typeface="Calibri"/>
              </a:rPr>
              <a:t>x</a:t>
            </a:r>
            <a:r>
              <a:rPr lang="en-US" sz="2400" spc="-50" baseline="-25000" dirty="0" err="1" smtClean="0">
                <a:latin typeface="Calibri"/>
              </a:rPr>
              <a:t>n</a:t>
            </a:r>
            <a:endParaRPr lang="en-US" sz="2400" spc="-50" baseline="-25000" dirty="0" smtClean="0">
              <a:latin typeface="Calibri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The constraints defining </a:t>
            </a:r>
            <a:r>
              <a:rPr lang="en-US" sz="2400" dirty="0" smtClean="0">
                <a:solidFill>
                  <a:srgbClr val="FF0000"/>
                </a:solidFill>
              </a:rPr>
              <a:t>Q’</a:t>
            </a:r>
            <a:r>
              <a:rPr lang="en-US" sz="2400" dirty="0" smtClean="0"/>
              <a:t> are: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noProof="0" dirty="0" err="1" smtClean="0">
                <a:latin typeface="Calibri"/>
              </a:rPr>
              <a:t>a</a:t>
            </a:r>
            <a:r>
              <a:rPr lang="en-US" sz="2400" baseline="-25000" noProof="0" dirty="0" err="1" smtClean="0">
                <a:latin typeface="Calibri"/>
              </a:rPr>
              <a:t>i</a:t>
            </a:r>
            <a:r>
              <a:rPr lang="en-US" sz="2400" noProof="0" dirty="0" err="1" smtClean="0"/>
              <a:t>’</a:t>
            </a:r>
            <a:r>
              <a:rPr lang="en-US" sz="2400" noProof="0" dirty="0" err="1" smtClean="0">
                <a:solidFill>
                  <a:srgbClr val="FF0000"/>
                </a:solidFill>
              </a:rPr>
              <a:t>x’</a:t>
            </a:r>
            <a:r>
              <a:rPr lang="en-US" sz="2400" noProof="0" dirty="0" err="1" smtClean="0">
                <a:latin typeface="cmsy10"/>
              </a:rPr>
              <a:t>·</a:t>
            </a:r>
            <a:r>
              <a:rPr lang="en-US" sz="2400" noProof="0" dirty="0" err="1" smtClean="0">
                <a:latin typeface="Calibri"/>
              </a:rPr>
              <a:t>b</a:t>
            </a:r>
            <a:r>
              <a:rPr lang="en-US" sz="2400" baseline="-25000" noProof="0" dirty="0" err="1" smtClean="0">
                <a:latin typeface="Calibri"/>
              </a:rPr>
              <a:t>i</a:t>
            </a:r>
            <a:r>
              <a:rPr lang="en-US" sz="2400" noProof="0" dirty="0" smtClean="0"/>
              <a:t>  </a:t>
            </a:r>
            <a:r>
              <a:rPr lang="en-US" sz="2400" noProof="0" dirty="0" smtClean="0">
                <a:latin typeface="cmsy10"/>
              </a:rPr>
              <a:t>8</a:t>
            </a:r>
            <a:r>
              <a:rPr lang="en-US" sz="2400" noProof="0" dirty="0" smtClean="0"/>
              <a:t>i</a:t>
            </a:r>
            <a:r>
              <a:rPr lang="en-US" sz="2400" noProof="0" dirty="0" smtClean="0">
                <a:latin typeface="cmsy10"/>
              </a:rPr>
              <a:t>2</a:t>
            </a:r>
            <a:r>
              <a:rPr lang="en-US" sz="2400" noProof="0" dirty="0" smtClean="0"/>
              <a:t>Z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17000" dirty="0" err="1" smtClean="0">
                <a:latin typeface="Calibri"/>
              </a:rPr>
              <a:t>j</a:t>
            </a:r>
            <a:r>
              <a:rPr lang="en-US" sz="2400" dirty="0" err="1" smtClean="0">
                <a:latin typeface="Calibri"/>
              </a:rPr>
              <a:t>’</a:t>
            </a:r>
            <a:r>
              <a:rPr lang="en-US" sz="2400" dirty="0" err="1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dirty="0" err="1" smtClean="0">
                <a:solidFill>
                  <a:srgbClr val="FF0000"/>
                </a:solidFill>
              </a:rPr>
              <a:t>’</a:t>
            </a:r>
            <a:r>
              <a:rPr lang="en-US" sz="2400" dirty="0" err="1" smtClean="0"/>
              <a:t>+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err="1" smtClean="0">
                <a:latin typeface="Calibri"/>
              </a:rPr>
              <a:t>’</a:t>
            </a:r>
            <a:r>
              <a:rPr lang="en-US" sz="2400" dirty="0" err="1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dirty="0" smtClean="0">
                <a:solidFill>
                  <a:srgbClr val="FF0000"/>
                </a:solidFill>
              </a:rPr>
              <a:t>’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 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-17000" dirty="0" err="1" smtClean="0">
                <a:latin typeface="Calibri"/>
              </a:rPr>
              <a:t>j</a:t>
            </a:r>
            <a:r>
              <a:rPr lang="en-US" sz="2400" dirty="0" err="1" smtClean="0">
                <a:latin typeface="Calibri"/>
              </a:rPr>
              <a:t>+b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j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P,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k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N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11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This proves (2).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(2) implies: every </a:t>
            </a:r>
            <a:r>
              <a:rPr lang="en-US" sz="2400" dirty="0" smtClean="0">
                <a:solidFill>
                  <a:srgbClr val="0070C0"/>
                </a:solidFill>
              </a:rPr>
              <a:t>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solidFill>
                  <a:srgbClr val="0070C0"/>
                </a:solidFill>
              </a:rPr>
              <a:t>Q</a:t>
            </a:r>
            <a:r>
              <a:rPr lang="en-US" sz="2400" dirty="0" smtClean="0"/>
              <a:t> satisfies all inequalities defining </a:t>
            </a:r>
            <a:r>
              <a:rPr lang="en-US" sz="2400" dirty="0" smtClean="0">
                <a:solidFill>
                  <a:srgbClr val="FF0000"/>
                </a:solidFill>
              </a:rPr>
              <a:t>Q’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smtClean="0"/>
              <a:t>So </a:t>
            </a:r>
            <a:r>
              <a:rPr lang="en-US" sz="2400" dirty="0" smtClean="0">
                <a:solidFill>
                  <a:srgbClr val="0070C0"/>
                </a:solidFill>
              </a:rPr>
              <a:t>Q</a:t>
            </a:r>
            <a:r>
              <a:rPr lang="en-US" sz="2400" dirty="0" smtClean="0"/>
              <a:t> is non-empty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 </a:t>
            </a:r>
            <a:r>
              <a:rPr lang="en-US" sz="2400" dirty="0" smtClean="0">
                <a:solidFill>
                  <a:srgbClr val="FF0000"/>
                </a:solidFill>
              </a:rPr>
              <a:t>Q’</a:t>
            </a:r>
            <a:r>
              <a:rPr lang="en-US" sz="2400" dirty="0" smtClean="0"/>
              <a:t> is non-empty.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16641" y="4149743"/>
            <a:ext cx="3843616" cy="615553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700" dirty="0" smtClean="0"/>
              <a:t>This is sum of </a:t>
            </a:r>
            <a:r>
              <a:rPr lang="en-US" sz="1700" dirty="0" err="1" smtClean="0"/>
              <a:t>j</a:t>
            </a:r>
            <a:r>
              <a:rPr lang="en-US" sz="1700" baseline="30000" dirty="0" err="1" smtClean="0"/>
              <a:t>th</a:t>
            </a:r>
            <a:r>
              <a:rPr lang="en-US" sz="1700" dirty="0" smtClean="0"/>
              <a:t> and </a:t>
            </a:r>
            <a:r>
              <a:rPr lang="en-US" sz="1700" dirty="0" err="1" smtClean="0"/>
              <a:t>k</a:t>
            </a:r>
            <a:r>
              <a:rPr lang="en-US" sz="1700" baseline="30000" dirty="0" err="1" smtClean="0"/>
              <a:t>th</a:t>
            </a:r>
            <a:r>
              <a:rPr lang="en-US" sz="1700" dirty="0" smtClean="0"/>
              <a:t> constraints of Q,</a:t>
            </a:r>
            <a:br>
              <a:rPr lang="en-US" sz="1700" dirty="0" smtClean="0"/>
            </a:br>
            <a:r>
              <a:rPr lang="en-US" sz="1700" dirty="0" smtClean="0"/>
              <a:t>because n</a:t>
            </a:r>
            <a:r>
              <a:rPr lang="en-US" sz="1700" baseline="30000" dirty="0" smtClean="0"/>
              <a:t>th</a:t>
            </a:r>
            <a:r>
              <a:rPr lang="en-US" sz="1700" dirty="0" smtClean="0"/>
              <a:t> coordinate of </a:t>
            </a:r>
            <a:r>
              <a:rPr lang="en-US" sz="1700" dirty="0" err="1" smtClean="0">
                <a:latin typeface="Calibri"/>
              </a:rPr>
              <a:t>a</a:t>
            </a:r>
            <a:r>
              <a:rPr lang="en-US" sz="1700" baseline="-25000" dirty="0" err="1" smtClean="0">
                <a:latin typeface="Calibri"/>
              </a:rPr>
              <a:t>j</a:t>
            </a:r>
            <a:r>
              <a:rPr lang="en-US" sz="1700" dirty="0" smtClean="0">
                <a:latin typeface="Calibri"/>
              </a:rPr>
              <a:t> +</a:t>
            </a:r>
            <a:r>
              <a:rPr lang="en-US" sz="1700" dirty="0" err="1" smtClean="0">
                <a:latin typeface="Calibri"/>
              </a:rPr>
              <a:t>a</a:t>
            </a:r>
            <a:r>
              <a:rPr lang="en-US" sz="1700" baseline="-25000" dirty="0" err="1" smtClean="0">
                <a:latin typeface="Calibri"/>
              </a:rPr>
              <a:t>k</a:t>
            </a:r>
            <a:r>
              <a:rPr lang="en-US" sz="1700" dirty="0" smtClean="0"/>
              <a:t> is zero!</a:t>
            </a:r>
            <a:endParaRPr lang="en-US" sz="1700" dirty="0"/>
          </a:p>
        </p:txBody>
      </p:sp>
      <p:sp>
        <p:nvSpPr>
          <p:cNvPr id="4" name="TextBox 3"/>
          <p:cNvSpPr txBox="1"/>
          <p:nvPr/>
        </p:nvSpPr>
        <p:spPr>
          <a:xfrm>
            <a:off x="5116979" y="3515791"/>
            <a:ext cx="3009879" cy="584775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This says every “lower” constraint</a:t>
            </a:r>
            <a:br>
              <a:rPr lang="en-US" sz="1600" dirty="0" smtClean="0"/>
            </a:br>
            <a:r>
              <a:rPr lang="en-US" sz="1600" dirty="0" smtClean="0"/>
              <a:t>is </a:t>
            </a:r>
            <a:r>
              <a:rPr lang="en-US" sz="1600" dirty="0" smtClean="0">
                <a:latin typeface="cmsy10"/>
              </a:rPr>
              <a:t>·</a:t>
            </a:r>
            <a:r>
              <a:rPr lang="en-US" sz="1600" dirty="0" smtClean="0"/>
              <a:t> every “upper” constraint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2"/>
          <p:cNvSpPr txBox="1">
            <a:spLocks/>
          </p:cNvSpPr>
          <p:nvPr/>
        </p:nvSpPr>
        <p:spPr>
          <a:xfrm>
            <a:off x="90632" y="107019"/>
            <a:ext cx="8993080" cy="6625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Lemma: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Let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{ (</a:t>
            </a:r>
            <a:r>
              <a:rPr kumimoji="0" lang="en-US" sz="2400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400" strike="noStrike" kern="1200" cap="none" spc="0" normalizeH="0" baseline="-2500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ymbol"/>
                <a:ea typeface="+mn-ea"/>
                <a:cs typeface="+mn-cs"/>
                <a:sym typeface="Symbol"/>
              </a:rPr>
              <a:t>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n-US" sz="2400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400" strike="noStrike" kern="1200" cap="none" spc="0" normalizeH="0" baseline="-2500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: 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·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}. </a:t>
            </a:r>
            <a:r>
              <a:rPr lang="en-US" sz="2400" noProof="0" dirty="0" smtClean="0"/>
              <a:t>There is a polyhedron</a:t>
            </a:r>
            <a:br>
              <a:rPr lang="en-US" sz="2400" noProof="0" dirty="0" smtClean="0"/>
            </a:br>
            <a:r>
              <a:rPr lang="en-US" sz="2400" noProof="0" dirty="0" smtClean="0">
                <a:solidFill>
                  <a:srgbClr val="FF0000"/>
                </a:solidFill>
              </a:rPr>
              <a:t>Q’</a:t>
            </a:r>
            <a:r>
              <a:rPr lang="en-US" sz="2400" noProof="0" dirty="0" smtClean="0"/>
              <a:t> = { (</a:t>
            </a:r>
            <a:r>
              <a:rPr lang="en-US" sz="2400" noProof="0" dirty="0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baseline="-25000" noProof="0" dirty="0" smtClean="0">
                <a:solidFill>
                  <a:srgbClr val="FF0000"/>
                </a:solidFill>
                <a:latin typeface="Calibri"/>
              </a:rPr>
              <a:t>1</a:t>
            </a:r>
            <a:r>
              <a:rPr lang="en-US" sz="2400" noProof="0" dirty="0" smtClean="0">
                <a:solidFill>
                  <a:srgbClr val="FF0000"/>
                </a:solidFill>
              </a:rPr>
              <a:t>,</a:t>
            </a:r>
            <a:r>
              <a:rPr lang="en-US" sz="2400" noProof="0" dirty="0" smtClean="0">
                <a:solidFill>
                  <a:srgbClr val="FF0000"/>
                </a:solidFill>
                <a:latin typeface="Symbol"/>
                <a:sym typeface="Symbol"/>
              </a:rPr>
              <a:t></a:t>
            </a:r>
            <a:r>
              <a:rPr lang="en-US" sz="2400" noProof="0" dirty="0" smtClean="0">
                <a:solidFill>
                  <a:srgbClr val="FF0000"/>
                </a:solidFill>
              </a:rPr>
              <a:t>,</a:t>
            </a:r>
            <a:r>
              <a:rPr lang="en-US" sz="2400" noProof="0" dirty="0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baseline="-25000" noProof="0" dirty="0" smtClean="0">
                <a:solidFill>
                  <a:srgbClr val="FF0000"/>
                </a:solidFill>
                <a:latin typeface="Calibri"/>
              </a:rPr>
              <a:t>n-1</a:t>
            </a:r>
            <a:r>
              <a:rPr lang="en-US" sz="2400" noProof="0" dirty="0" smtClean="0"/>
              <a:t>) : </a:t>
            </a:r>
            <a:r>
              <a:rPr lang="en-US" sz="2400" noProof="0" dirty="0" err="1" smtClean="0"/>
              <a:t>A’</a:t>
            </a:r>
            <a:r>
              <a:rPr lang="en-US" sz="2400" noProof="0" dirty="0" err="1" smtClean="0">
                <a:solidFill>
                  <a:srgbClr val="FF0000"/>
                </a:solidFill>
              </a:rPr>
              <a:t>x’</a:t>
            </a:r>
            <a:r>
              <a:rPr lang="en-US" sz="2400" noProof="0" dirty="0" err="1" smtClean="0">
                <a:latin typeface="cmsy10"/>
              </a:rPr>
              <a:t>·</a:t>
            </a:r>
            <a:r>
              <a:rPr lang="en-US" sz="2400" noProof="0" dirty="0" err="1" smtClean="0"/>
              <a:t>b</a:t>
            </a:r>
            <a:r>
              <a:rPr lang="en-US" sz="2400" noProof="0" dirty="0" smtClean="0"/>
              <a:t>’ } satisfying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Q</a:t>
            </a:r>
            <a:r>
              <a:rPr lang="en-US" sz="2400" dirty="0" smtClean="0"/>
              <a:t> is non-empty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</a:t>
            </a:r>
            <a:r>
              <a:rPr lang="en-US" sz="2400" dirty="0" smtClean="0">
                <a:solidFill>
                  <a:srgbClr val="FF0000"/>
                </a:solidFill>
              </a:rPr>
              <a:t>Q’</a:t>
            </a:r>
            <a:r>
              <a:rPr lang="en-US" sz="2400" dirty="0" smtClean="0"/>
              <a:t> is non-empty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400" noProof="0" dirty="0" smtClean="0"/>
              <a:t> Every inequality defining </a:t>
            </a:r>
            <a:r>
              <a:rPr lang="en-US" sz="2400" noProof="0" dirty="0" smtClean="0">
                <a:solidFill>
                  <a:srgbClr val="FF0000"/>
                </a:solidFill>
              </a:rPr>
              <a:t>Q’</a:t>
            </a:r>
            <a:r>
              <a:rPr lang="en-US" sz="2400" noProof="0" dirty="0" smtClean="0"/>
              <a:t> is a non-negative linear combination of the inequalities defining </a:t>
            </a:r>
            <a:r>
              <a:rPr lang="en-US" sz="2400" noProof="0" dirty="0" smtClean="0">
                <a:solidFill>
                  <a:srgbClr val="0070C0"/>
                </a:solidFill>
              </a:rPr>
              <a:t>Q</a:t>
            </a:r>
            <a:r>
              <a:rPr lang="en-US" sz="2400" noProof="0" dirty="0" smtClean="0"/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/>
              <a:t>Proof:</a:t>
            </a:r>
            <a:r>
              <a:rPr lang="en-US" sz="2400" dirty="0" smtClean="0"/>
              <a:t> Divide inequalities of Q into three groups:</a:t>
            </a:r>
            <a:br>
              <a:rPr lang="en-US" sz="2400" dirty="0" smtClean="0"/>
            </a:br>
            <a:r>
              <a:rPr lang="en-US" sz="2400" dirty="0" smtClean="0"/>
              <a:t>	Z={ </a:t>
            </a:r>
            <a:r>
              <a:rPr lang="en-US" sz="2400" dirty="0" err="1" smtClean="0"/>
              <a:t>i</a:t>
            </a:r>
            <a:r>
              <a:rPr lang="en-US" sz="2400" dirty="0" smtClean="0"/>
              <a:t>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i,n</a:t>
            </a:r>
            <a:r>
              <a:rPr lang="en-US" sz="2400" dirty="0" smtClean="0"/>
              <a:t>=0 }		</a:t>
            </a:r>
            <a:r>
              <a:rPr lang="en-US" sz="2400" noProof="0" dirty="0" smtClean="0"/>
              <a:t>P={ j : </a:t>
            </a:r>
            <a:r>
              <a:rPr lang="en-US" sz="2400" noProof="0" dirty="0" err="1" smtClean="0">
                <a:latin typeface="Calibri"/>
              </a:rPr>
              <a:t>a</a:t>
            </a:r>
            <a:r>
              <a:rPr lang="en-US" sz="2400" baseline="-18000" noProof="0" dirty="0" err="1" smtClean="0">
                <a:latin typeface="Calibri"/>
              </a:rPr>
              <a:t>j</a:t>
            </a:r>
            <a:r>
              <a:rPr lang="en-US" sz="2400" baseline="-25000" noProof="0" dirty="0" err="1" smtClean="0">
                <a:latin typeface="Calibri"/>
              </a:rPr>
              <a:t>,n</a:t>
            </a:r>
            <a:r>
              <a:rPr lang="en-US" sz="2400" dirty="0" smtClean="0"/>
              <a:t>=1 }		N={ k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k,n</a:t>
            </a:r>
            <a:r>
              <a:rPr lang="en-US" sz="2400" dirty="0" smtClean="0"/>
              <a:t>=-1 }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The constraints defining </a:t>
            </a:r>
            <a:r>
              <a:rPr lang="en-US" sz="2400" dirty="0" smtClean="0">
                <a:solidFill>
                  <a:srgbClr val="FF0000"/>
                </a:solidFill>
              </a:rPr>
              <a:t>Q’</a:t>
            </a:r>
            <a:r>
              <a:rPr lang="en-US" sz="2400" dirty="0" smtClean="0"/>
              <a:t> are: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noProof="0" dirty="0" err="1" smtClean="0">
                <a:latin typeface="Calibri"/>
              </a:rPr>
              <a:t>a</a:t>
            </a:r>
            <a:r>
              <a:rPr lang="en-US" sz="2400" baseline="-25000" noProof="0" dirty="0" err="1" smtClean="0">
                <a:latin typeface="Calibri"/>
              </a:rPr>
              <a:t>i</a:t>
            </a:r>
            <a:r>
              <a:rPr lang="en-US" sz="2400" noProof="0" dirty="0" err="1" smtClean="0"/>
              <a:t>’</a:t>
            </a:r>
            <a:r>
              <a:rPr lang="en-US" sz="2400" noProof="0" dirty="0" err="1" smtClean="0">
                <a:solidFill>
                  <a:srgbClr val="FF0000"/>
                </a:solidFill>
              </a:rPr>
              <a:t>x’</a:t>
            </a:r>
            <a:r>
              <a:rPr lang="en-US" sz="2400" noProof="0" dirty="0" err="1" smtClean="0">
                <a:latin typeface="cmsy10"/>
              </a:rPr>
              <a:t>·</a:t>
            </a:r>
            <a:r>
              <a:rPr lang="en-US" sz="2400" noProof="0" dirty="0" err="1" smtClean="0">
                <a:latin typeface="Calibri"/>
              </a:rPr>
              <a:t>b</a:t>
            </a:r>
            <a:r>
              <a:rPr lang="en-US" sz="2400" baseline="-25000" noProof="0" dirty="0" err="1" smtClean="0">
                <a:latin typeface="Calibri"/>
              </a:rPr>
              <a:t>i</a:t>
            </a:r>
            <a:r>
              <a:rPr lang="en-US" sz="2400" noProof="0" dirty="0" smtClean="0"/>
              <a:t>  </a:t>
            </a:r>
            <a:r>
              <a:rPr lang="en-US" sz="2400" noProof="0" dirty="0" smtClean="0">
                <a:latin typeface="cmsy10"/>
              </a:rPr>
              <a:t>8</a:t>
            </a:r>
            <a:r>
              <a:rPr lang="en-US" sz="2400" noProof="0" dirty="0" smtClean="0"/>
              <a:t>i</a:t>
            </a:r>
            <a:r>
              <a:rPr lang="en-US" sz="2400" noProof="0" dirty="0" smtClean="0">
                <a:latin typeface="cmsy10"/>
              </a:rPr>
              <a:t>2</a:t>
            </a:r>
            <a:r>
              <a:rPr lang="en-US" sz="2400" noProof="0" dirty="0" smtClean="0"/>
              <a:t>Z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18000" dirty="0" err="1" smtClean="0"/>
              <a:t>j</a:t>
            </a:r>
            <a:r>
              <a:rPr lang="en-US" sz="2400" dirty="0" err="1" smtClean="0">
                <a:latin typeface="Calibri"/>
              </a:rPr>
              <a:t>’</a:t>
            </a:r>
            <a:r>
              <a:rPr lang="en-US" sz="2400" dirty="0" err="1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dirty="0" err="1" smtClean="0">
                <a:solidFill>
                  <a:srgbClr val="FF0000"/>
                </a:solidFill>
              </a:rPr>
              <a:t>’</a:t>
            </a:r>
            <a:r>
              <a:rPr lang="en-US" sz="2400" dirty="0" err="1" smtClean="0"/>
              <a:t>+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err="1" smtClean="0">
                <a:latin typeface="Calibri"/>
              </a:rPr>
              <a:t>’</a:t>
            </a:r>
            <a:r>
              <a:rPr lang="en-US" sz="2400" dirty="0" err="1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dirty="0" smtClean="0">
                <a:solidFill>
                  <a:srgbClr val="FF0000"/>
                </a:solidFill>
              </a:rPr>
              <a:t>’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 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-18000" dirty="0" err="1" smtClean="0"/>
              <a:t>j</a:t>
            </a:r>
            <a:r>
              <a:rPr lang="en-US" sz="2400" dirty="0" err="1" smtClean="0">
                <a:latin typeface="Calibri"/>
              </a:rPr>
              <a:t>+b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j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P,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k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N</a:t>
            </a: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en-US" sz="2400" b="1" dirty="0" smtClean="0"/>
              <a:t>Claim:</a:t>
            </a:r>
            <a:r>
              <a:rPr lang="en-US" sz="2400" dirty="0" smtClean="0"/>
              <a:t> Let </a:t>
            </a:r>
            <a:r>
              <a:rPr lang="en-US" sz="2400" dirty="0" smtClean="0">
                <a:solidFill>
                  <a:srgbClr val="FF0000"/>
                </a:solidFill>
              </a:rPr>
              <a:t>x’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Q’. There exists </a:t>
            </a:r>
            <a:r>
              <a:rPr lang="en-US" sz="2400" dirty="0" err="1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400" baseline="-25000" dirty="0" err="1" smtClean="0">
                <a:solidFill>
                  <a:srgbClr val="0070C0"/>
                </a:solidFill>
                <a:latin typeface="Calibri"/>
              </a:rPr>
              <a:t>n</a:t>
            </a:r>
            <a:r>
              <a:rPr lang="en-US" sz="2400" dirty="0" smtClean="0"/>
              <a:t> such that (</a:t>
            </a:r>
            <a:r>
              <a:rPr lang="en-US" sz="2400" dirty="0" smtClean="0">
                <a:solidFill>
                  <a:srgbClr val="FF0000"/>
                </a:solidFill>
                <a:latin typeface="Calibri"/>
              </a:rPr>
              <a:t>x’</a:t>
            </a:r>
            <a:r>
              <a:rPr lang="en-US" sz="2400" baseline="-25000" dirty="0" smtClean="0">
                <a:solidFill>
                  <a:srgbClr val="FF0000"/>
                </a:solidFill>
                <a:latin typeface="Calibri"/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  <a:latin typeface="Symbol"/>
                <a:sym typeface="Symbol"/>
              </a:rPr>
              <a:t></a:t>
            </a:r>
            <a:r>
              <a:rPr lang="en-US" sz="2400" dirty="0" smtClean="0">
                <a:solidFill>
                  <a:srgbClr val="FF00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  <a:latin typeface="Calibri"/>
              </a:rPr>
              <a:t>x’</a:t>
            </a:r>
            <a:r>
              <a:rPr lang="en-US" sz="2400" baseline="-25000" dirty="0" smtClean="0">
                <a:solidFill>
                  <a:srgbClr val="FF0000"/>
                </a:solidFill>
                <a:latin typeface="Calibri"/>
              </a:rPr>
              <a:t>n-1</a:t>
            </a:r>
            <a:r>
              <a:rPr lang="en-US" sz="2400" dirty="0" smtClean="0"/>
              <a:t>,</a:t>
            </a:r>
            <a:r>
              <a:rPr lang="en-US" sz="2400" dirty="0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400" baseline="-25000" dirty="0" smtClean="0">
                <a:solidFill>
                  <a:srgbClr val="0070C0"/>
                </a:solidFill>
                <a:latin typeface="Calibri"/>
              </a:rPr>
              <a:t>n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solidFill>
                  <a:srgbClr val="0070C0"/>
                </a:solidFill>
              </a:rPr>
              <a:t>Q</a:t>
            </a:r>
            <a:r>
              <a:rPr lang="en-US" sz="2400" dirty="0" smtClean="0"/>
              <a:t>.</a:t>
            </a:r>
            <a:endParaRPr lang="en-US" sz="2400" baseline="-25000" dirty="0" smtClean="0">
              <a:latin typeface="Calibri"/>
            </a:endParaRP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en-US" sz="2400" b="1" dirty="0" smtClean="0"/>
              <a:t>Proof:</a:t>
            </a:r>
            <a:r>
              <a:rPr lang="en-US" sz="2400" dirty="0" smtClean="0"/>
              <a:t> Note that 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k</a:t>
            </a:r>
            <a:r>
              <a:rPr lang="en-US" sz="2400" dirty="0" err="1" smtClean="0"/>
              <a:t>’</a:t>
            </a:r>
            <a:r>
              <a:rPr lang="en-US" sz="2400" dirty="0" err="1" smtClean="0">
                <a:solidFill>
                  <a:srgbClr val="FF0000"/>
                </a:solidFill>
              </a:rPr>
              <a:t>x’</a:t>
            </a:r>
            <a:r>
              <a:rPr lang="en-US" sz="2400" dirty="0" err="1" smtClean="0"/>
              <a:t>-b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· </a:t>
            </a:r>
            <a:r>
              <a:rPr lang="en-US" sz="2400" dirty="0" err="1" smtClean="0"/>
              <a:t>b</a:t>
            </a:r>
            <a:r>
              <a:rPr lang="en-US" sz="2400" baseline="-18000" dirty="0" err="1" smtClean="0"/>
              <a:t>j</a:t>
            </a:r>
            <a:r>
              <a:rPr lang="en-US" sz="2400" dirty="0" err="1" smtClean="0"/>
              <a:t>-a</a:t>
            </a:r>
            <a:r>
              <a:rPr lang="en-US" sz="2400" baseline="-18000" dirty="0" err="1" smtClean="0"/>
              <a:t>j</a:t>
            </a:r>
            <a:r>
              <a:rPr lang="en-US" sz="2400" dirty="0" err="1" smtClean="0"/>
              <a:t>’</a:t>
            </a:r>
            <a:r>
              <a:rPr lang="en-US" sz="2400" dirty="0" err="1" smtClean="0">
                <a:solidFill>
                  <a:srgbClr val="FF0000"/>
                </a:solidFill>
              </a:rPr>
              <a:t>x</a:t>
            </a:r>
            <a:r>
              <a:rPr lang="en-US" sz="2400" dirty="0" smtClean="0">
                <a:solidFill>
                  <a:srgbClr val="FF0000"/>
                </a:solidFill>
              </a:rPr>
              <a:t>’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j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P,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k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N.</a:t>
            </a:r>
          </a:p>
          <a:p>
            <a:pPr marL="342900" indent="-342900"/>
            <a:r>
              <a:rPr lang="en-US" sz="2400" dirty="0" smtClean="0"/>
              <a:t>	     </a:t>
            </a:r>
            <a:r>
              <a:rPr lang="en-US" sz="1400" dirty="0" smtClean="0"/>
              <a:t> 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alibri"/>
              </a:rPr>
              <a:t>max</a:t>
            </a:r>
            <a:r>
              <a:rPr lang="en-US" sz="2400" baseline="-25000" dirty="0" smtClean="0">
                <a:latin typeface="Calibri"/>
              </a:rPr>
              <a:t>k</a:t>
            </a:r>
            <a:r>
              <a:rPr lang="en-US" sz="2400" baseline="-25000" dirty="0" smtClean="0">
                <a:latin typeface="cmsy10"/>
              </a:rPr>
              <a:t>2</a:t>
            </a:r>
            <a:r>
              <a:rPr lang="en-US" sz="2400" baseline="-25000" dirty="0" smtClean="0">
                <a:latin typeface="+mj-lt"/>
              </a:rPr>
              <a:t>N</a:t>
            </a:r>
            <a:r>
              <a:rPr lang="en-US" sz="2400" dirty="0" smtClean="0"/>
              <a:t> {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k</a:t>
            </a:r>
            <a:r>
              <a:rPr lang="en-US" sz="2400" dirty="0" err="1" smtClean="0"/>
              <a:t>’</a:t>
            </a:r>
            <a:r>
              <a:rPr lang="en-US" sz="2400" dirty="0" err="1" smtClean="0">
                <a:solidFill>
                  <a:srgbClr val="FF0000"/>
                </a:solidFill>
              </a:rPr>
              <a:t>x’</a:t>
            </a:r>
            <a:r>
              <a:rPr lang="en-US" sz="2400" dirty="0" err="1" smtClean="0"/>
              <a:t>-b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 }  </a:t>
            </a:r>
            <a:r>
              <a:rPr lang="en-US" sz="2400" dirty="0" smtClean="0">
                <a:latin typeface="cmsy10"/>
              </a:rPr>
              <a:t>· </a:t>
            </a:r>
            <a:r>
              <a:rPr lang="en-US" sz="2400" dirty="0" smtClean="0">
                <a:latin typeface="Calibri"/>
              </a:rPr>
              <a:t>min</a:t>
            </a:r>
            <a:r>
              <a:rPr lang="en-US" sz="2400" baseline="-18000" dirty="0" smtClean="0"/>
              <a:t>j</a:t>
            </a:r>
            <a:r>
              <a:rPr lang="en-US" sz="2400" baseline="-25000" dirty="0" smtClean="0">
                <a:latin typeface="cmsy10"/>
              </a:rPr>
              <a:t>2</a:t>
            </a:r>
            <a:r>
              <a:rPr lang="en-US" sz="2400" baseline="-25000" dirty="0" smtClean="0">
                <a:latin typeface="+mj-lt"/>
              </a:rPr>
              <a:t>P</a:t>
            </a:r>
            <a:r>
              <a:rPr lang="en-US" sz="2400" dirty="0" smtClean="0"/>
              <a:t> { </a:t>
            </a:r>
            <a:r>
              <a:rPr lang="en-US" sz="2400" dirty="0" err="1" smtClean="0"/>
              <a:t>b</a:t>
            </a:r>
            <a:r>
              <a:rPr lang="en-US" sz="2400" baseline="-18000" dirty="0" err="1" smtClean="0"/>
              <a:t>j</a:t>
            </a:r>
            <a:r>
              <a:rPr lang="en-US" sz="2400" dirty="0" err="1" smtClean="0"/>
              <a:t>-a</a:t>
            </a:r>
            <a:r>
              <a:rPr lang="en-US" sz="2400" baseline="-18000" dirty="0" err="1" smtClean="0"/>
              <a:t>j</a:t>
            </a:r>
            <a:r>
              <a:rPr lang="en-US" sz="2400" dirty="0" err="1" smtClean="0"/>
              <a:t>’</a:t>
            </a:r>
            <a:r>
              <a:rPr lang="en-US" sz="2400" dirty="0" err="1" smtClean="0">
                <a:solidFill>
                  <a:srgbClr val="FF0000"/>
                </a:solidFill>
              </a:rPr>
              <a:t>x</a:t>
            </a:r>
            <a:r>
              <a:rPr lang="en-US" sz="2400" dirty="0" smtClean="0">
                <a:solidFill>
                  <a:srgbClr val="FF0000"/>
                </a:solidFill>
              </a:rPr>
              <a:t>’</a:t>
            </a:r>
            <a:r>
              <a:rPr lang="en-US" sz="2400" dirty="0" smtClean="0"/>
              <a:t> }</a:t>
            </a:r>
          </a:p>
          <a:p>
            <a:pPr marL="342900" indent="-342900"/>
            <a:endParaRPr lang="en-US" sz="600" dirty="0" smtClean="0"/>
          </a:p>
          <a:p>
            <a:pPr marL="342900" indent="-342900"/>
            <a:r>
              <a:rPr lang="en-US" sz="2400" dirty="0" smtClean="0"/>
              <a:t>	Let </a:t>
            </a:r>
            <a:r>
              <a:rPr lang="en-US" sz="2400" dirty="0" err="1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400" baseline="-25000" dirty="0" err="1" smtClean="0">
                <a:solidFill>
                  <a:srgbClr val="0070C0"/>
                </a:solidFill>
                <a:latin typeface="Calibri"/>
              </a:rPr>
              <a:t>n</a:t>
            </a:r>
            <a:r>
              <a:rPr lang="en-US" sz="2400" dirty="0" smtClean="0"/>
              <a:t> be this value, and let </a:t>
            </a:r>
            <a:r>
              <a:rPr lang="en-US" sz="2400" dirty="0" smtClean="0">
                <a:solidFill>
                  <a:srgbClr val="0070C0"/>
                </a:solidFill>
              </a:rPr>
              <a:t>x</a:t>
            </a:r>
            <a:r>
              <a:rPr lang="en-US" sz="2400" dirty="0" smtClean="0"/>
              <a:t> = (</a:t>
            </a:r>
            <a:r>
              <a:rPr lang="en-US" sz="2400" dirty="0" smtClean="0">
                <a:solidFill>
                  <a:srgbClr val="FF0000"/>
                </a:solidFill>
              </a:rPr>
              <a:t>x’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  <a:latin typeface="Symbol"/>
                <a:sym typeface="Symbol"/>
              </a:rPr>
              <a:t></a:t>
            </a:r>
            <a:r>
              <a:rPr lang="en-US" sz="2400" dirty="0" smtClean="0">
                <a:solidFill>
                  <a:srgbClr val="FF0000"/>
                </a:solidFill>
              </a:rPr>
              <a:t>,x’</a:t>
            </a:r>
            <a:r>
              <a:rPr lang="en-US" sz="2400" baseline="-25000" dirty="0" smtClean="0">
                <a:solidFill>
                  <a:srgbClr val="FF0000"/>
                </a:solidFill>
              </a:rPr>
              <a:t>n-1</a:t>
            </a:r>
            <a:r>
              <a:rPr lang="en-US" sz="2400" dirty="0" smtClean="0"/>
              <a:t>,</a:t>
            </a:r>
            <a:r>
              <a:rPr lang="en-US" sz="2400" dirty="0" smtClean="0">
                <a:solidFill>
                  <a:srgbClr val="0070C0"/>
                </a:solidFill>
              </a:rPr>
              <a:t>x</a:t>
            </a:r>
            <a:r>
              <a:rPr lang="en-US" sz="2400" baseline="-25000" dirty="0" smtClean="0">
                <a:solidFill>
                  <a:srgbClr val="0070C0"/>
                </a:solidFill>
              </a:rPr>
              <a:t>n</a:t>
            </a:r>
            <a:r>
              <a:rPr lang="en-US" sz="2400" dirty="0" smtClean="0"/>
              <a:t>).</a:t>
            </a:r>
          </a:p>
          <a:p>
            <a:pPr marL="342900" indent="-342900"/>
            <a:r>
              <a:rPr lang="en-US" sz="2400" dirty="0" smtClean="0"/>
              <a:t>	Then:	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err="1" smtClean="0">
                <a:solidFill>
                  <a:srgbClr val="0070C0"/>
                </a:solidFill>
              </a:rPr>
              <a:t>x</a:t>
            </a:r>
            <a:r>
              <a:rPr lang="en-US" sz="2400" dirty="0" smtClean="0"/>
              <a:t>-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dirty="0" smtClean="0"/>
              <a:t> </a:t>
            </a:r>
            <a:r>
              <a:rPr lang="en-US" sz="2400" dirty="0" smtClean="0"/>
              <a:t>=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err="1" smtClean="0"/>
              <a:t>’</a:t>
            </a:r>
            <a:r>
              <a:rPr lang="en-US" sz="2400" dirty="0" err="1" smtClean="0">
                <a:solidFill>
                  <a:srgbClr val="FF0000"/>
                </a:solidFill>
              </a:rPr>
              <a:t>x’</a:t>
            </a:r>
            <a:r>
              <a:rPr lang="en-US" sz="2400" dirty="0" err="1" smtClean="0"/>
              <a:t>-</a:t>
            </a:r>
            <a:r>
              <a:rPr lang="en-US" sz="2400" dirty="0" err="1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400" baseline="-25000" dirty="0" err="1" smtClean="0">
                <a:solidFill>
                  <a:srgbClr val="0070C0"/>
                </a:solidFill>
                <a:latin typeface="Calibri"/>
              </a:rPr>
              <a:t>n</a:t>
            </a:r>
            <a:r>
              <a:rPr lang="en-US" sz="2400" dirty="0" err="1" smtClean="0"/>
              <a:t>-b</a:t>
            </a:r>
            <a:r>
              <a:rPr lang="en-US" sz="2400" baseline="-25000" dirty="0" err="1" smtClean="0"/>
              <a:t>k</a:t>
            </a:r>
            <a:r>
              <a:rPr lang="en-US" sz="1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0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k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N</a:t>
            </a:r>
            <a:endParaRPr lang="en-US" sz="2000" baseline="-25000" dirty="0" smtClean="0">
              <a:solidFill>
                <a:schemeClr val="bg1">
                  <a:lumMod val="50000"/>
                </a:schemeClr>
              </a:solidFill>
              <a:latin typeface="Calibri"/>
            </a:endParaRPr>
          </a:p>
          <a:p>
            <a:pPr marL="342900" indent="-342900"/>
            <a:r>
              <a:rPr lang="en-US" sz="2400" dirty="0" smtClean="0"/>
              <a:t>	   		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-18000" dirty="0" err="1" smtClean="0"/>
              <a:t>j</a:t>
            </a:r>
            <a:r>
              <a:rPr lang="en-US" sz="2400" dirty="0" err="1" smtClean="0">
                <a:latin typeface="Calibri"/>
              </a:rPr>
              <a:t>-a</a:t>
            </a:r>
            <a:r>
              <a:rPr lang="en-US" sz="2400" baseline="-18000" dirty="0" err="1" smtClean="0"/>
              <a:t>j</a:t>
            </a:r>
            <a:r>
              <a:rPr lang="en-US" sz="2400" dirty="0" err="1" smtClean="0">
                <a:solidFill>
                  <a:srgbClr val="0070C0"/>
                </a:solidFill>
              </a:rPr>
              <a:t>x</a:t>
            </a:r>
            <a:r>
              <a:rPr lang="en-US" sz="2400" dirty="0" smtClean="0"/>
              <a:t>  = 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-18000" dirty="0" err="1" smtClean="0"/>
              <a:t>j</a:t>
            </a:r>
            <a:r>
              <a:rPr lang="en-US" sz="2400" dirty="0" err="1" smtClean="0"/>
              <a:t>-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18000" dirty="0" err="1" smtClean="0"/>
              <a:t>j</a:t>
            </a:r>
            <a:r>
              <a:rPr lang="en-US" sz="2400" dirty="0" err="1" smtClean="0"/>
              <a:t>’</a:t>
            </a:r>
            <a:r>
              <a:rPr lang="en-US" sz="2400" dirty="0" err="1" smtClean="0">
                <a:solidFill>
                  <a:srgbClr val="FF0000"/>
                </a:solidFill>
              </a:rPr>
              <a:t>x’</a:t>
            </a:r>
            <a:r>
              <a:rPr lang="en-US" sz="2400" dirty="0" err="1" smtClean="0"/>
              <a:t>-</a:t>
            </a:r>
            <a:r>
              <a:rPr lang="en-US" sz="2400" dirty="0" err="1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400" baseline="-25000" dirty="0" err="1" smtClean="0">
                <a:solidFill>
                  <a:srgbClr val="0070C0"/>
                </a:solidFill>
                <a:latin typeface="Calibri"/>
              </a:rPr>
              <a:t>n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 0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j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</a:t>
            </a:r>
          </a:p>
          <a:p>
            <a:pPr marL="342900" indent="-342900"/>
            <a:r>
              <a:rPr lang="en-US" sz="2400" dirty="0" smtClean="0"/>
              <a:t>			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dirty="0" err="1" smtClean="0">
                <a:solidFill>
                  <a:srgbClr val="0070C0"/>
                </a:solidFill>
              </a:rPr>
              <a:t>x</a:t>
            </a:r>
            <a:r>
              <a:rPr lang="en-US" sz="2400" dirty="0" smtClean="0"/>
              <a:t> =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dirty="0" err="1" smtClean="0"/>
              <a:t>’</a:t>
            </a:r>
            <a:r>
              <a:rPr lang="en-US" sz="2400" dirty="0" err="1" smtClean="0">
                <a:solidFill>
                  <a:srgbClr val="FF0000"/>
                </a:solidFill>
              </a:rPr>
              <a:t>x</a:t>
            </a:r>
            <a:r>
              <a:rPr lang="en-US" sz="2400" dirty="0" smtClean="0">
                <a:solidFill>
                  <a:srgbClr val="FF0000"/>
                </a:solidFill>
              </a:rPr>
              <a:t>’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alibri"/>
              </a:rPr>
              <a:t>b</a:t>
            </a:r>
            <a:r>
              <a:rPr lang="en-US" sz="2400" baseline="-25000" dirty="0" smtClean="0">
                <a:latin typeface="Calibri"/>
              </a:rPr>
              <a:t>i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Z</a:t>
            </a:r>
            <a:endParaRPr lang="en-US" dirty="0" smtClean="0"/>
          </a:p>
          <a:p>
            <a:pPr marL="342900" indent="-342900"/>
            <a:endParaRPr lang="en-US" sz="2400" dirty="0" smtClean="0"/>
          </a:p>
        </p:txBody>
      </p:sp>
      <p:sp>
        <p:nvSpPr>
          <p:cNvPr id="4" name="Freeform 3"/>
          <p:cNvSpPr/>
          <p:nvPr/>
        </p:nvSpPr>
        <p:spPr>
          <a:xfrm>
            <a:off x="4963886" y="3314282"/>
            <a:ext cx="3617406" cy="1197428"/>
          </a:xfrm>
          <a:custGeom>
            <a:avLst/>
            <a:gdLst>
              <a:gd name="connsiteX0" fmla="*/ 0 w 3617406"/>
              <a:gd name="connsiteY0" fmla="*/ 313173 h 1197428"/>
              <a:gd name="connsiteX1" fmla="*/ 2703006 w 3617406"/>
              <a:gd name="connsiteY1" fmla="*/ 102158 h 1197428"/>
              <a:gd name="connsiteX2" fmla="*/ 3436536 w 3617406"/>
              <a:gd name="connsiteY2" fmla="*/ 926122 h 1197428"/>
              <a:gd name="connsiteX3" fmla="*/ 1617784 w 3617406"/>
              <a:gd name="connsiteY3" fmla="*/ 1197428 h 1197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7406" h="1197428">
                <a:moveTo>
                  <a:pt x="0" y="313173"/>
                </a:moveTo>
                <a:cubicBezTo>
                  <a:pt x="1065125" y="156586"/>
                  <a:pt x="2130250" y="0"/>
                  <a:pt x="2703006" y="102158"/>
                </a:cubicBezTo>
                <a:cubicBezTo>
                  <a:pt x="3275762" y="204316"/>
                  <a:pt x="3617406" y="743577"/>
                  <a:pt x="3436536" y="926122"/>
                </a:cubicBezTo>
                <a:cubicBezTo>
                  <a:pt x="3255666" y="1108667"/>
                  <a:pt x="2436725" y="1153047"/>
                  <a:pt x="1617784" y="1197428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Brace 4"/>
          <p:cNvSpPr/>
          <p:nvPr/>
        </p:nvSpPr>
        <p:spPr>
          <a:xfrm rot="5400000">
            <a:off x="2356338" y="3974124"/>
            <a:ext cx="221064" cy="2200589"/>
          </a:xfrm>
          <a:prstGeom prst="rightBrace">
            <a:avLst>
              <a:gd name="adj1" fmla="val 75000"/>
              <a:gd name="adj2" fmla="val 50000"/>
            </a:avLst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/>
          <p:cNvSpPr/>
          <p:nvPr/>
        </p:nvSpPr>
        <p:spPr>
          <a:xfrm>
            <a:off x="5556738" y="5536641"/>
            <a:ext cx="251209" cy="1055077"/>
          </a:xfrm>
          <a:prstGeom prst="rightBrace">
            <a:avLst>
              <a:gd name="adj1" fmla="val 35833"/>
              <a:gd name="adj2" fmla="val 50000"/>
            </a:avLst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858189" y="5817998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Q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8360229" y="6049107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msam10"/>
              </a:rPr>
              <a:t>¥</a:t>
            </a:r>
            <a:endParaRPr lang="en-US" sz="2400" dirty="0">
              <a:latin typeface="msam1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39" descr="Farkas.jpeg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35636" y="0"/>
            <a:ext cx="1108364" cy="1358369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8041711" y="1347077"/>
            <a:ext cx="1102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hlinkClick r:id="rId3"/>
              </a:rPr>
              <a:t>Gyula</a:t>
            </a:r>
            <a:r>
              <a:rPr lang="en-US" sz="1400" dirty="0" smtClean="0">
                <a:hlinkClick r:id="rId3"/>
              </a:rPr>
              <a:t> </a:t>
            </a:r>
            <a:r>
              <a:rPr lang="en-US" sz="1400" dirty="0" err="1" smtClean="0">
                <a:hlinkClick r:id="rId3"/>
              </a:rPr>
              <a:t>Farkas</a:t>
            </a:r>
            <a:endParaRPr lang="en-US" sz="14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321013"/>
            <a:ext cx="8229600" cy="9225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Variants of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Farkas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’ Lemma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9313" y="1791854"/>
          <a:ext cx="8903855" cy="2600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9388"/>
                <a:gridCol w="2745699"/>
                <a:gridCol w="3038768"/>
              </a:tblGrid>
              <a:tr h="913034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The System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Ax </a:t>
                      </a:r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cmsy10"/>
                        </a:rPr>
                        <a:t>·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 b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Ax </a:t>
                      </a:r>
                      <a:r>
                        <a:rPr lang="en-US" sz="4000" b="0" dirty="0" smtClean="0">
                          <a:solidFill>
                            <a:srgbClr val="0070C0"/>
                          </a:solidFill>
                        </a:rPr>
                        <a:t>=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 b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40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 smtClean="0"/>
                        <a:t>has</a:t>
                      </a:r>
                      <a:r>
                        <a:rPr lang="en-US" sz="2300" baseline="0" dirty="0" smtClean="0"/>
                        <a:t> </a:t>
                      </a:r>
                      <a:r>
                        <a:rPr lang="en-US" sz="2300" b="1" baseline="0" dirty="0" smtClean="0"/>
                        <a:t>no </a:t>
                      </a:r>
                      <a:r>
                        <a:rPr lang="en-US" sz="2300" b="0" baseline="0" dirty="0" smtClean="0"/>
                        <a:t>solution </a:t>
                      </a:r>
                      <a:r>
                        <a:rPr lang="en-US" sz="2300" dirty="0" smtClean="0"/>
                        <a:t>x</a:t>
                      </a:r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cmsy10"/>
                        </a:rPr>
                        <a:t>¸</a:t>
                      </a:r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en-US" sz="2300" dirty="0" smtClean="0"/>
                        <a:t> </a:t>
                      </a:r>
                      <a:r>
                        <a:rPr lang="en-US" sz="2300" dirty="0" err="1" smtClean="0"/>
                        <a:t>iff</a:t>
                      </a:r>
                      <a:endParaRPr lang="en-US" sz="2300" dirty="0" smtClean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cmsy10"/>
                        </a:rPr>
                        <a:t>9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dirty="0" smtClean="0">
                          <a:solidFill>
                            <a:srgbClr val="FF0000"/>
                          </a:solidFill>
                          <a:latin typeface="cmsy10"/>
                        </a:rPr>
                        <a:t>¸</a:t>
                      </a:r>
                      <a:r>
                        <a:rPr lang="en-US" sz="25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smtClean="0">
                          <a:latin typeface="+mn-lt"/>
                        </a:rPr>
                        <a:t>A</a:t>
                      </a:r>
                      <a:r>
                        <a:rPr lang="en-US" sz="2500" baseline="30000" dirty="0" smtClean="0">
                          <a:latin typeface="+mn-lt"/>
                        </a:rPr>
                        <a:t>T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b="1" dirty="0" smtClean="0">
                          <a:solidFill>
                            <a:srgbClr val="00B050"/>
                          </a:solidFill>
                          <a:latin typeface="cmsy10"/>
                        </a:rPr>
                        <a:t>¸</a:t>
                      </a:r>
                      <a:r>
                        <a:rPr lang="en-US" sz="2500" b="1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>
                          <a:latin typeface="+mn-lt"/>
                        </a:rPr>
                        <a:t>b</a:t>
                      </a:r>
                      <a:r>
                        <a:rPr lang="en-US" sz="2500" baseline="30000" dirty="0" err="1" smtClean="0">
                          <a:latin typeface="+mn-lt"/>
                        </a:rPr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dirty="0" smtClean="0"/>
                        <a:t>&lt;0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cmsy10"/>
                        </a:rPr>
                        <a:t>9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b="1" dirty="0" smtClean="0">
                          <a:solidFill>
                            <a:srgbClr val="0070C0"/>
                          </a:solidFill>
                          <a:latin typeface="cmsy10"/>
                        </a:rPr>
                        <a:t>2</a:t>
                      </a:r>
                      <a:r>
                        <a:rPr lang="en-US" sz="2500" b="1" dirty="0" smtClean="0">
                          <a:solidFill>
                            <a:srgbClr val="0070C0"/>
                          </a:solidFill>
                          <a:latin typeface="msbm10"/>
                        </a:rPr>
                        <a:t>R</a:t>
                      </a:r>
                      <a:r>
                        <a:rPr lang="en-US" sz="2500" b="1" baseline="30000" dirty="0" smtClean="0">
                          <a:solidFill>
                            <a:srgbClr val="0070C0"/>
                          </a:solidFill>
                        </a:rPr>
                        <a:t>n</a:t>
                      </a:r>
                      <a:r>
                        <a:rPr lang="en-US" sz="2500" dirty="0" smtClean="0"/>
                        <a:t>, A</a:t>
                      </a:r>
                      <a:r>
                        <a:rPr lang="en-US" sz="2500" baseline="30000" dirty="0" smtClean="0"/>
                        <a:t>T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b="1" dirty="0" smtClean="0">
                          <a:solidFill>
                            <a:srgbClr val="00B050"/>
                          </a:solidFill>
                          <a:latin typeface="cmsy10"/>
                        </a:rPr>
                        <a:t>¸</a:t>
                      </a:r>
                      <a:r>
                        <a:rPr lang="en-US" sz="2500" b="1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/>
                        <a:t>b</a:t>
                      </a:r>
                      <a:r>
                        <a:rPr lang="en-US" sz="2500" baseline="30000" dirty="0" err="1" smtClean="0"/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dirty="0" smtClean="0"/>
                        <a:t>&lt;0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532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 smtClean="0"/>
                        <a:t>has</a:t>
                      </a:r>
                      <a:r>
                        <a:rPr lang="en-US" sz="2300" baseline="0" dirty="0" smtClean="0"/>
                        <a:t> </a:t>
                      </a:r>
                      <a:r>
                        <a:rPr lang="en-US" sz="2300" b="1" baseline="0" dirty="0" smtClean="0"/>
                        <a:t>no </a:t>
                      </a:r>
                      <a:r>
                        <a:rPr lang="en-US" sz="2300" b="0" baseline="0" dirty="0" smtClean="0"/>
                        <a:t>solution </a:t>
                      </a:r>
                      <a:r>
                        <a:rPr lang="en-US" sz="2300" dirty="0" smtClean="0"/>
                        <a:t>x</a:t>
                      </a:r>
                      <a:r>
                        <a:rPr lang="en-US" sz="2400" b="1" dirty="0" smtClean="0">
                          <a:solidFill>
                            <a:srgbClr val="7030A0"/>
                          </a:solidFill>
                          <a:latin typeface="cmsy10"/>
                        </a:rPr>
                        <a:t>2</a:t>
                      </a:r>
                      <a:r>
                        <a:rPr lang="en-US" sz="2400" b="1" dirty="0" smtClean="0">
                          <a:solidFill>
                            <a:srgbClr val="7030A0"/>
                          </a:solidFill>
                          <a:latin typeface="msbm10"/>
                        </a:rPr>
                        <a:t>R</a:t>
                      </a:r>
                      <a:r>
                        <a:rPr lang="en-US" sz="2400" b="1" baseline="30000" dirty="0" smtClean="0">
                          <a:solidFill>
                            <a:srgbClr val="7030A0"/>
                          </a:solidFill>
                        </a:rPr>
                        <a:t>n</a:t>
                      </a:r>
                      <a:r>
                        <a:rPr lang="en-US" sz="2300" dirty="0" smtClean="0"/>
                        <a:t> </a:t>
                      </a:r>
                      <a:r>
                        <a:rPr lang="en-US" sz="2300" dirty="0" err="1" smtClean="0"/>
                        <a:t>iff</a:t>
                      </a:r>
                      <a:endParaRPr lang="en-US" sz="2300" baseline="30000" dirty="0" smtClean="0">
                        <a:latin typeface="cmsy1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cmsy10"/>
                        </a:rPr>
                        <a:t>9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msy10"/>
                        </a:rPr>
                        <a:t>¸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>
                          <a:latin typeface="+mn-lt"/>
                        </a:rPr>
                        <a:t>A</a:t>
                      </a:r>
                      <a:r>
                        <a:rPr lang="en-US" sz="2500" baseline="30000" dirty="0" err="1" smtClean="0">
                          <a:latin typeface="+mn-lt"/>
                        </a:rPr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b="1" dirty="0" smtClean="0">
                          <a:solidFill>
                            <a:srgbClr val="7030A0"/>
                          </a:solidFill>
                        </a:rPr>
                        <a:t>=0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>
                          <a:latin typeface="+mn-lt"/>
                        </a:rPr>
                        <a:t>b</a:t>
                      </a:r>
                      <a:r>
                        <a:rPr lang="en-US" sz="2500" baseline="30000" dirty="0" err="1" smtClean="0">
                          <a:latin typeface="+mn-lt"/>
                        </a:rPr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dirty="0" smtClean="0"/>
                        <a:t>&lt;0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500" dirty="0" smtClean="0">
                          <a:latin typeface="cmsy10"/>
                        </a:rPr>
                        <a:t>9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b="1" dirty="0" smtClean="0">
                          <a:solidFill>
                            <a:srgbClr val="0070C0"/>
                          </a:solidFill>
                          <a:latin typeface="cmsy10"/>
                        </a:rPr>
                        <a:t>2</a:t>
                      </a:r>
                      <a:r>
                        <a:rPr lang="en-US" sz="2500" b="1" dirty="0" smtClean="0">
                          <a:solidFill>
                            <a:srgbClr val="0070C0"/>
                          </a:solidFill>
                          <a:latin typeface="msbm10"/>
                        </a:rPr>
                        <a:t>R</a:t>
                      </a:r>
                      <a:r>
                        <a:rPr lang="en-US" sz="2500" b="1" baseline="30000" dirty="0" smtClean="0">
                          <a:solidFill>
                            <a:srgbClr val="0070C0"/>
                          </a:solidFill>
                        </a:rPr>
                        <a:t>n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/>
                        <a:t>A</a:t>
                      </a:r>
                      <a:r>
                        <a:rPr lang="en-US" sz="2500" baseline="30000" dirty="0" err="1" smtClean="0"/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b="1" dirty="0" smtClean="0">
                          <a:solidFill>
                            <a:srgbClr val="7030A0"/>
                          </a:solidFill>
                        </a:rPr>
                        <a:t>=0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/>
                        <a:t>b</a:t>
                      </a:r>
                      <a:r>
                        <a:rPr lang="en-US" sz="2500" baseline="30000" dirty="0" err="1" smtClean="0"/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dirty="0" smtClean="0">
                          <a:latin typeface="Symbol"/>
                          <a:sym typeface="Symbol"/>
                        </a:rPr>
                        <a:t>&lt;</a:t>
                      </a:r>
                      <a:r>
                        <a:rPr lang="en-US" sz="2500" dirty="0" smtClean="0"/>
                        <a:t>0</a:t>
                      </a:r>
                      <a:endParaRPr lang="en-US" sz="25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Oval 9"/>
          <p:cNvSpPr/>
          <p:nvPr/>
        </p:nvSpPr>
        <p:spPr>
          <a:xfrm>
            <a:off x="3200400" y="3467100"/>
            <a:ext cx="2847976" cy="9906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103531" y="5046223"/>
            <a:ext cx="30877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We’ll prove this one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1" name="Straight Arrow Connector 20"/>
          <p:cNvCxnSpPr>
            <a:stCxn id="18" idx="0"/>
            <a:endCxn id="10" idx="4"/>
          </p:cNvCxnSpPr>
          <p:nvPr/>
        </p:nvCxnSpPr>
        <p:spPr>
          <a:xfrm rot="16200000" flipV="1">
            <a:off x="4341625" y="4740464"/>
            <a:ext cx="588523" cy="22996"/>
          </a:xfrm>
          <a:prstGeom prst="straightConnector1">
            <a:avLst/>
          </a:prstGeom>
          <a:ln w="19050">
            <a:solidFill>
              <a:srgbClr val="00B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671" y="30144"/>
            <a:ext cx="8729220" cy="5392132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Lemma:</a:t>
            </a:r>
            <a:r>
              <a:rPr lang="en-US" sz="2800" dirty="0" smtClean="0"/>
              <a:t> Exactly one of the following holds:</a:t>
            </a:r>
          </a:p>
          <a:p>
            <a:pPr marL="460375" lvl="1" indent="-168275"/>
            <a:r>
              <a:rPr lang="en-US" sz="2400" dirty="0" smtClean="0"/>
              <a:t>There exists 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>
                <a:latin typeface="Calibri"/>
              </a:rPr>
              <a:t>n</a:t>
            </a:r>
            <a:r>
              <a:rPr lang="en-US" sz="2400" dirty="0" smtClean="0"/>
              <a:t> satisfying </a:t>
            </a:r>
            <a:r>
              <a:rPr lang="en-US" sz="2400" dirty="0" err="1" smtClean="0"/>
              <a:t>Ax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60375" lvl="1" indent="-168275"/>
            <a:r>
              <a:rPr lang="en-US" sz="2400" spc="-30" dirty="0" smtClean="0"/>
              <a:t>There exists </a:t>
            </a:r>
            <a:r>
              <a:rPr lang="en-US" sz="2400" spc="-30" dirty="0" smtClean="0">
                <a:latin typeface="Calibri"/>
              </a:rPr>
              <a:t>y</a:t>
            </a:r>
            <a:r>
              <a:rPr lang="en-US" sz="2400" spc="-30" dirty="0" smtClean="0">
                <a:latin typeface="cmsy10"/>
              </a:rPr>
              <a:t>¸</a:t>
            </a:r>
            <a:r>
              <a:rPr lang="en-US" sz="2400" spc="-30" dirty="0" smtClean="0">
                <a:latin typeface="Calibri"/>
              </a:rPr>
              <a:t>0</a:t>
            </a:r>
            <a:r>
              <a:rPr lang="en-US" sz="2400" spc="-30" dirty="0" smtClean="0"/>
              <a:t> satisfying </a:t>
            </a:r>
            <a:r>
              <a:rPr lang="en-US" sz="2400" spc="-30" dirty="0" err="1" smtClean="0">
                <a:latin typeface="Calibri"/>
              </a:rPr>
              <a:t>y</a:t>
            </a:r>
            <a:r>
              <a:rPr lang="en-US" sz="2400" spc="-30" baseline="30000" dirty="0" err="1" smtClean="0">
                <a:latin typeface="Calibri"/>
              </a:rPr>
              <a:t>T</a:t>
            </a:r>
            <a:r>
              <a:rPr lang="en-US" sz="2400" spc="-30" dirty="0" err="1" smtClean="0"/>
              <a:t>A</a:t>
            </a:r>
            <a:r>
              <a:rPr lang="en-US" sz="2400" dirty="0" smtClean="0"/>
              <a:t>=</a:t>
            </a:r>
            <a:r>
              <a:rPr lang="en-US" sz="2400" spc="-30" dirty="0" smtClean="0"/>
              <a:t>0 and </a:t>
            </a:r>
            <a:r>
              <a:rPr lang="en-US" sz="2400" spc="-30" dirty="0" err="1" smtClean="0"/>
              <a:t>y</a:t>
            </a:r>
            <a:r>
              <a:rPr lang="en-US" sz="2400" spc="-30" baseline="30000" dirty="0" err="1" smtClean="0"/>
              <a:t>T</a:t>
            </a:r>
            <a:r>
              <a:rPr lang="en-US" sz="2400" spc="-30" dirty="0" err="1" smtClean="0"/>
              <a:t>b</a:t>
            </a:r>
            <a:r>
              <a:rPr lang="en-US" sz="2400" spc="-30" dirty="0" smtClean="0"/>
              <a:t>&lt;0</a:t>
            </a:r>
            <a:endParaRPr lang="en-US" sz="1900" spc="-1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6075" indent="-336550"/>
            <a:r>
              <a:rPr lang="en-US" sz="2800" b="1" dirty="0" smtClean="0"/>
              <a:t>Proof:</a:t>
            </a:r>
            <a:r>
              <a:rPr lang="en-US" sz="2800" dirty="0" smtClean="0"/>
              <a:t>  </a:t>
            </a:r>
            <a:r>
              <a:rPr lang="en-US" sz="2400" dirty="0" smtClean="0"/>
              <a:t>By induction. Trivial for n=0, so let n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1.</a:t>
            </a:r>
          </a:p>
          <a:p>
            <a:pPr marL="346075" indent="-336550">
              <a:spcBef>
                <a:spcPts val="600"/>
              </a:spcBef>
              <a:buNone/>
            </a:pPr>
            <a:r>
              <a:rPr lang="en-US" sz="2400" dirty="0" smtClean="0"/>
              <a:t>	Suppose no solution x exists. Use Fourier-</a:t>
            </a:r>
            <a:r>
              <a:rPr lang="en-US" sz="2400" dirty="0" err="1" smtClean="0"/>
              <a:t>Motzkin</a:t>
            </a:r>
            <a:r>
              <a:rPr lang="en-US" sz="2400" dirty="0" smtClean="0"/>
              <a:t> Elimination.</a:t>
            </a:r>
          </a:p>
          <a:p>
            <a:pPr marL="346075" indent="-336550">
              <a:spcBef>
                <a:spcPts val="600"/>
              </a:spcBef>
              <a:buNone/>
            </a:pPr>
            <a:r>
              <a:rPr lang="en-US" sz="2400" dirty="0" smtClean="0"/>
              <a:t>	Get an </a:t>
            </a:r>
            <a:r>
              <a:rPr lang="en-US" sz="2400" b="1" dirty="0" smtClean="0"/>
              <a:t>equivalent</a:t>
            </a:r>
            <a:r>
              <a:rPr lang="en-US" sz="2400" dirty="0" smtClean="0"/>
              <a:t> system </a:t>
            </a:r>
            <a:r>
              <a:rPr lang="en-US" sz="2400" dirty="0" err="1" smtClean="0"/>
              <a:t>A’x’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dirty="0" smtClean="0"/>
              <a:t>’ where</a:t>
            </a:r>
          </a:p>
          <a:p>
            <a:pPr marL="346075" indent="-336550">
              <a:spcBef>
                <a:spcPts val="600"/>
              </a:spcBef>
              <a:buNone/>
            </a:pPr>
            <a:r>
              <a:rPr lang="en-US" sz="2400" dirty="0" smtClean="0"/>
              <a:t>				</a:t>
            </a:r>
            <a:r>
              <a:rPr lang="en-US" sz="2400" dirty="0" smtClean="0"/>
              <a:t>(A’|0)=</a:t>
            </a:r>
            <a:r>
              <a:rPr lang="en-US" sz="2400" dirty="0" smtClean="0"/>
              <a:t>MA 	b’=Mb</a:t>
            </a:r>
            <a:br>
              <a:rPr lang="en-US" sz="2400" dirty="0" smtClean="0"/>
            </a:br>
            <a:r>
              <a:rPr lang="en-US" sz="2400" dirty="0" smtClean="0"/>
              <a:t>for some </a:t>
            </a:r>
            <a:r>
              <a:rPr lang="en-US" sz="2400" b="1" dirty="0" smtClean="0"/>
              <a:t>non-negative matrix</a:t>
            </a:r>
            <a:r>
              <a:rPr lang="en-US" sz="2400" dirty="0" smtClean="0"/>
              <a:t> M.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918" y="3707842"/>
            <a:ext cx="8721969" cy="2215991"/>
          </a:xfrm>
          <a:prstGeom prst="rect">
            <a:avLst/>
          </a:prstGeom>
          <a:solidFill>
            <a:srgbClr val="FFFF99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2400" b="1" dirty="0" smtClean="0"/>
              <a:t>Lemma:</a:t>
            </a:r>
            <a:r>
              <a:rPr lang="en-US" sz="2400" dirty="0" smtClean="0"/>
              <a:t> Let </a:t>
            </a:r>
            <a:r>
              <a:rPr lang="en-US" sz="2400" dirty="0" smtClean="0">
                <a:solidFill>
                  <a:srgbClr val="0070C0"/>
                </a:solidFill>
              </a:rPr>
              <a:t>Q</a:t>
            </a:r>
            <a:r>
              <a:rPr lang="en-US" sz="2400" dirty="0" smtClean="0"/>
              <a:t> = { (</a:t>
            </a:r>
            <a:r>
              <a:rPr lang="en-US" sz="2400" dirty="0" smtClean="0">
                <a:solidFill>
                  <a:srgbClr val="0070C0"/>
                </a:solidFill>
              </a:rPr>
              <a:t>x</a:t>
            </a:r>
            <a:r>
              <a:rPr lang="en-US" sz="2400" baseline="-25000" dirty="0" smtClean="0">
                <a:solidFill>
                  <a:srgbClr val="0070C0"/>
                </a:solidFill>
              </a:rPr>
              <a:t>1</a:t>
            </a:r>
            <a:r>
              <a:rPr lang="en-US" sz="2400" dirty="0" smtClean="0">
                <a:solidFill>
                  <a:srgbClr val="0070C0"/>
                </a:solidFill>
              </a:rPr>
              <a:t>,</a:t>
            </a:r>
            <a:r>
              <a:rPr lang="en-US" sz="2400" dirty="0" smtClean="0">
                <a:solidFill>
                  <a:srgbClr val="0070C0"/>
                </a:solidFill>
                <a:latin typeface="Symbol"/>
                <a:sym typeface="Symbol"/>
              </a:rPr>
              <a:t></a:t>
            </a:r>
            <a:r>
              <a:rPr lang="en-US" sz="2400" dirty="0" smtClean="0">
                <a:solidFill>
                  <a:srgbClr val="0070C0"/>
                </a:solidFill>
              </a:rPr>
              <a:t>,x</a:t>
            </a:r>
            <a:r>
              <a:rPr lang="en-US" sz="2400" baseline="-25000" dirty="0" smtClean="0">
                <a:solidFill>
                  <a:srgbClr val="0070C0"/>
                </a:solidFill>
              </a:rPr>
              <a:t>n</a:t>
            </a:r>
            <a:r>
              <a:rPr lang="en-US" sz="2400" dirty="0" smtClean="0"/>
              <a:t>) : </a:t>
            </a:r>
            <a:r>
              <a:rPr lang="en-US" sz="2400" dirty="0" err="1" smtClean="0"/>
              <a:t>A</a:t>
            </a:r>
            <a:r>
              <a:rPr lang="en-US" sz="2400" dirty="0" err="1" smtClean="0">
                <a:solidFill>
                  <a:srgbClr val="0070C0"/>
                </a:solidFill>
              </a:rPr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dirty="0" smtClean="0"/>
              <a:t> }. There is a polyhedron</a:t>
            </a:r>
            <a:br>
              <a:rPr lang="en-US" sz="2400" dirty="0" smtClean="0"/>
            </a:br>
            <a:r>
              <a:rPr lang="en-US" sz="2400" dirty="0" smtClean="0">
                <a:solidFill>
                  <a:srgbClr val="FF0000"/>
                </a:solidFill>
              </a:rPr>
              <a:t>Q’</a:t>
            </a:r>
            <a:r>
              <a:rPr lang="en-US" sz="2400" dirty="0" smtClean="0"/>
              <a:t> = { (</a:t>
            </a:r>
            <a:r>
              <a:rPr lang="en-US" sz="2400" dirty="0" smtClean="0">
                <a:solidFill>
                  <a:srgbClr val="FF0000"/>
                </a:solidFill>
              </a:rPr>
              <a:t>x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  <a:latin typeface="Symbol"/>
                <a:sym typeface="Symbol"/>
              </a:rPr>
              <a:t></a:t>
            </a:r>
            <a:r>
              <a:rPr lang="en-US" sz="2400" dirty="0" smtClean="0">
                <a:solidFill>
                  <a:srgbClr val="FF0000"/>
                </a:solidFill>
              </a:rPr>
              <a:t>,x</a:t>
            </a:r>
            <a:r>
              <a:rPr lang="en-US" sz="2400" baseline="-25000" dirty="0" smtClean="0">
                <a:solidFill>
                  <a:srgbClr val="FF0000"/>
                </a:solidFill>
              </a:rPr>
              <a:t>n-1</a:t>
            </a:r>
            <a:r>
              <a:rPr lang="en-US" sz="2400" dirty="0" smtClean="0"/>
              <a:t>) : </a:t>
            </a:r>
            <a:r>
              <a:rPr lang="en-US" sz="2400" dirty="0" err="1" smtClean="0"/>
              <a:t>A’</a:t>
            </a:r>
            <a:r>
              <a:rPr lang="en-US" sz="2400" dirty="0" err="1" smtClean="0">
                <a:solidFill>
                  <a:srgbClr val="FF0000"/>
                </a:solidFill>
              </a:rPr>
              <a:t>x’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dirty="0" smtClean="0"/>
              <a:t>’ } satisfying</a:t>
            </a:r>
          </a:p>
          <a:p>
            <a:pPr marL="401638" lvl="1" indent="-401638">
              <a:buFont typeface="+mj-lt"/>
              <a:buAutoNum type="arabicParenR"/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Q</a:t>
            </a:r>
            <a:r>
              <a:rPr lang="en-US" sz="2400" dirty="0" smtClean="0"/>
              <a:t> is non-empty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</a:t>
            </a:r>
            <a:r>
              <a:rPr lang="en-US" sz="2400" dirty="0" smtClean="0">
                <a:solidFill>
                  <a:srgbClr val="FF0000"/>
                </a:solidFill>
              </a:rPr>
              <a:t>Q’</a:t>
            </a:r>
            <a:r>
              <a:rPr lang="en-US" sz="2400" dirty="0" smtClean="0"/>
              <a:t> is non-empty</a:t>
            </a:r>
          </a:p>
          <a:p>
            <a:pPr marL="401638" lvl="1" indent="-401638">
              <a:buFont typeface="+mj-lt"/>
              <a:buAutoNum type="arabicParenR"/>
            </a:pPr>
            <a:r>
              <a:rPr lang="en-US" sz="2400" dirty="0" smtClean="0"/>
              <a:t> Every inequality defining </a:t>
            </a:r>
            <a:r>
              <a:rPr lang="en-US" sz="2400" dirty="0" smtClean="0">
                <a:solidFill>
                  <a:srgbClr val="FF0000"/>
                </a:solidFill>
              </a:rPr>
              <a:t>Q’</a:t>
            </a:r>
            <a:r>
              <a:rPr lang="en-US" sz="2400" dirty="0" smtClean="0"/>
              <a:t> is a </a:t>
            </a:r>
            <a:r>
              <a:rPr lang="en-US" sz="2400" b="1" dirty="0" smtClean="0"/>
              <a:t>non-negative linear combination</a:t>
            </a:r>
            <a:r>
              <a:rPr lang="en-US" sz="2400" dirty="0" smtClean="0"/>
              <a:t> of the inequalities defining </a:t>
            </a:r>
            <a:r>
              <a:rPr lang="en-US" sz="2400" dirty="0" smtClean="0">
                <a:solidFill>
                  <a:srgbClr val="0070C0"/>
                </a:solidFill>
              </a:rPr>
              <a:t>Q</a:t>
            </a:r>
            <a:r>
              <a:rPr lang="en-US" sz="24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906462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Solvability </a:t>
            </a:r>
            <a:r>
              <a:rPr lang="en-US" sz="2800" dirty="0" smtClean="0"/>
              <a:t>of Linear Equalities &amp; Inequalities</a:t>
            </a:r>
          </a:p>
          <a:p>
            <a:r>
              <a:rPr lang="en-US" sz="2800" dirty="0" err="1" smtClean="0"/>
              <a:t>Farkas</a:t>
            </a:r>
            <a:r>
              <a:rPr lang="en-US" sz="2800" dirty="0" smtClean="0"/>
              <a:t>’ Lemma</a:t>
            </a:r>
          </a:p>
          <a:p>
            <a:r>
              <a:rPr lang="en-US" sz="2800" dirty="0" smtClean="0"/>
              <a:t>Fourier-</a:t>
            </a:r>
            <a:r>
              <a:rPr lang="en-US" sz="2800" dirty="0" err="1" smtClean="0"/>
              <a:t>Motzkin</a:t>
            </a:r>
            <a:r>
              <a:rPr lang="en-US" sz="2800" dirty="0" smtClean="0"/>
              <a:t> Elimination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671" y="30144"/>
            <a:ext cx="8729220" cy="659172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Lemma:</a:t>
            </a:r>
            <a:r>
              <a:rPr lang="en-US" sz="2800" dirty="0" smtClean="0"/>
              <a:t> Exactly one of the following holds:</a:t>
            </a:r>
          </a:p>
          <a:p>
            <a:pPr marL="460375" lvl="1" indent="-168275"/>
            <a:r>
              <a:rPr lang="en-US" sz="2400" dirty="0" smtClean="0"/>
              <a:t>There exists 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>
                <a:latin typeface="Calibri"/>
              </a:rPr>
              <a:t>n</a:t>
            </a:r>
            <a:r>
              <a:rPr lang="en-US" sz="2400" dirty="0" smtClean="0"/>
              <a:t> satisfying </a:t>
            </a:r>
            <a:r>
              <a:rPr lang="en-US" sz="2400" dirty="0" err="1" smtClean="0"/>
              <a:t>Ax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60375" lvl="1" indent="-168275"/>
            <a:r>
              <a:rPr lang="en-US" sz="2400" spc="-30" dirty="0" smtClean="0"/>
              <a:t>There exists </a:t>
            </a:r>
            <a:r>
              <a:rPr lang="en-US" sz="2400" spc="-30" dirty="0" smtClean="0">
                <a:latin typeface="Calibri"/>
              </a:rPr>
              <a:t>y</a:t>
            </a:r>
            <a:r>
              <a:rPr lang="en-US" sz="2400" spc="-30" dirty="0" smtClean="0">
                <a:latin typeface="cmsy10"/>
              </a:rPr>
              <a:t>¸</a:t>
            </a:r>
            <a:r>
              <a:rPr lang="en-US" sz="2400" spc="-30" dirty="0" smtClean="0">
                <a:latin typeface="Calibri"/>
              </a:rPr>
              <a:t>0</a:t>
            </a:r>
            <a:r>
              <a:rPr lang="en-US" sz="2400" spc="-30" dirty="0" smtClean="0"/>
              <a:t> satisfying </a:t>
            </a:r>
            <a:r>
              <a:rPr lang="en-US" sz="2400" spc="-30" dirty="0" err="1" smtClean="0">
                <a:latin typeface="Calibri"/>
              </a:rPr>
              <a:t>y</a:t>
            </a:r>
            <a:r>
              <a:rPr lang="en-US" sz="2400" spc="-30" baseline="30000" dirty="0" err="1" smtClean="0">
                <a:latin typeface="Calibri"/>
              </a:rPr>
              <a:t>T</a:t>
            </a:r>
            <a:r>
              <a:rPr lang="en-US" sz="2400" spc="-30" dirty="0" err="1" smtClean="0"/>
              <a:t>A</a:t>
            </a:r>
            <a:r>
              <a:rPr lang="en-US" sz="2400" dirty="0" smtClean="0"/>
              <a:t>=</a:t>
            </a:r>
            <a:r>
              <a:rPr lang="en-US" sz="2400" spc="-30" dirty="0" smtClean="0"/>
              <a:t>0 and </a:t>
            </a:r>
            <a:r>
              <a:rPr lang="en-US" sz="2400" spc="-30" dirty="0" err="1" smtClean="0"/>
              <a:t>y</a:t>
            </a:r>
            <a:r>
              <a:rPr lang="en-US" sz="2400" spc="-30" baseline="30000" dirty="0" err="1" smtClean="0"/>
              <a:t>T</a:t>
            </a:r>
            <a:r>
              <a:rPr lang="en-US" sz="2400" spc="-30" dirty="0" err="1" smtClean="0"/>
              <a:t>b</a:t>
            </a:r>
            <a:r>
              <a:rPr lang="en-US" sz="2400" spc="-30" dirty="0" smtClean="0"/>
              <a:t>&lt;0</a:t>
            </a:r>
            <a:endParaRPr lang="en-US" sz="1900" spc="-1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6075" indent="-336550"/>
            <a:r>
              <a:rPr lang="en-US" sz="2800" b="1" dirty="0" smtClean="0"/>
              <a:t>Proof:</a:t>
            </a:r>
            <a:r>
              <a:rPr lang="en-US" sz="2800" dirty="0" smtClean="0"/>
              <a:t>  </a:t>
            </a:r>
            <a:r>
              <a:rPr lang="en-US" sz="2400" dirty="0" smtClean="0"/>
              <a:t>By induction. Trivial for n=0, so let n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1.</a:t>
            </a:r>
          </a:p>
          <a:p>
            <a:pPr marL="346075" indent="-336550">
              <a:spcBef>
                <a:spcPts val="600"/>
              </a:spcBef>
              <a:buNone/>
            </a:pPr>
            <a:r>
              <a:rPr lang="en-US" sz="2400" dirty="0" smtClean="0"/>
              <a:t>	Suppose no solution x exists. Use Fourier-</a:t>
            </a:r>
            <a:r>
              <a:rPr lang="en-US" sz="2400" dirty="0" err="1" smtClean="0"/>
              <a:t>Motzkin</a:t>
            </a:r>
            <a:r>
              <a:rPr lang="en-US" sz="2400" dirty="0" smtClean="0"/>
              <a:t> Elimination.</a:t>
            </a:r>
          </a:p>
          <a:p>
            <a:pPr marL="346075" indent="-336550">
              <a:spcBef>
                <a:spcPts val="600"/>
              </a:spcBef>
              <a:buNone/>
            </a:pPr>
            <a:r>
              <a:rPr lang="en-US" sz="2400" dirty="0" smtClean="0"/>
              <a:t>	Get an equivalent system </a:t>
            </a:r>
            <a:r>
              <a:rPr lang="en-US" sz="2400" dirty="0" err="1" smtClean="0"/>
              <a:t>A’x’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dirty="0" smtClean="0"/>
              <a:t>’ where</a:t>
            </a:r>
          </a:p>
          <a:p>
            <a:pPr marL="346075" indent="-336550">
              <a:spcBef>
                <a:spcPts val="600"/>
              </a:spcBef>
              <a:buNone/>
            </a:pPr>
            <a:r>
              <a:rPr lang="en-US" sz="2400" dirty="0" smtClean="0"/>
              <a:t>				</a:t>
            </a:r>
            <a:r>
              <a:rPr lang="en-US" sz="2400" dirty="0" smtClean="0"/>
              <a:t>(A’|0)=</a:t>
            </a:r>
            <a:r>
              <a:rPr lang="en-US" sz="2400" dirty="0" smtClean="0"/>
              <a:t>MA 	b’=Mb</a:t>
            </a:r>
            <a:br>
              <a:rPr lang="en-US" sz="2400" dirty="0" smtClean="0"/>
            </a:br>
            <a:r>
              <a:rPr lang="en-US" sz="2400" dirty="0" smtClean="0"/>
              <a:t>for some non-negative matrix M.</a:t>
            </a:r>
          </a:p>
          <a:p>
            <a:pPr marL="346075" indent="-336550">
              <a:spcBef>
                <a:spcPts val="600"/>
              </a:spcBef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A’x’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dirty="0" smtClean="0"/>
              <a:t>’ not solvable 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 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/>
              <a:t>y’ </a:t>
            </a:r>
            <a:r>
              <a:rPr lang="en-US" sz="2400" dirty="0" err="1" smtClean="0"/>
              <a:t>s.t</a:t>
            </a:r>
            <a:r>
              <a:rPr lang="en-US" sz="2400" dirty="0" smtClean="0"/>
              <a:t>. </a:t>
            </a:r>
            <a:r>
              <a:rPr lang="en-US" sz="2400" dirty="0" err="1" smtClean="0">
                <a:latin typeface="Calibri"/>
              </a:rPr>
              <a:t>y’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A</a:t>
            </a:r>
            <a:r>
              <a:rPr lang="en-US" sz="2400" dirty="0" smtClean="0"/>
              <a:t>’=0 and </a:t>
            </a:r>
            <a:r>
              <a:rPr lang="en-US" sz="2400" dirty="0" err="1" smtClean="0">
                <a:latin typeface="Calibri"/>
              </a:rPr>
              <a:t>y’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b</a:t>
            </a:r>
            <a:r>
              <a:rPr lang="en-US" sz="2400" dirty="0" smtClean="0"/>
              <a:t>’&lt; 0.</a:t>
            </a:r>
          </a:p>
          <a:p>
            <a:pPr marL="346075" indent="-336550">
              <a:spcBef>
                <a:spcPts val="600"/>
              </a:spcBef>
              <a:buNone/>
            </a:pPr>
            <a:r>
              <a:rPr lang="en-US" sz="2400" dirty="0" smtClean="0"/>
              <a:t>	Let </a:t>
            </a:r>
            <a:r>
              <a:rPr lang="en-US" sz="2400" dirty="0" smtClean="0">
                <a:latin typeface="Calibri"/>
              </a:rPr>
              <a:t>y=M</a:t>
            </a:r>
            <a:r>
              <a:rPr lang="en-US" sz="2400" baseline="30000" dirty="0" smtClean="0">
                <a:latin typeface="Calibri"/>
              </a:rPr>
              <a:t>T</a:t>
            </a:r>
            <a:r>
              <a:rPr lang="en-US" sz="2400" dirty="0" smtClean="0"/>
              <a:t> y’.</a:t>
            </a:r>
          </a:p>
          <a:p>
            <a:pPr marL="346075" indent="-336550">
              <a:spcBef>
                <a:spcPts val="600"/>
              </a:spcBef>
              <a:buNone/>
            </a:pPr>
            <a:r>
              <a:rPr lang="en-US" sz="2400" dirty="0" smtClean="0"/>
              <a:t>	Then:	y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 ,  because y’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 and M non-negative</a:t>
            </a:r>
          </a:p>
          <a:p>
            <a:pPr marL="346075" indent="-336550">
              <a:spcBef>
                <a:spcPts val="600"/>
              </a:spcBef>
              <a:buNone/>
            </a:pPr>
            <a:r>
              <a:rPr lang="en-US" sz="2400" dirty="0" smtClean="0">
                <a:latin typeface="Calibri"/>
              </a:rPr>
              <a:t>			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A</a:t>
            </a:r>
            <a:r>
              <a:rPr lang="en-US" sz="2400" dirty="0" smtClean="0"/>
              <a:t> = </a:t>
            </a:r>
            <a:r>
              <a:rPr lang="en-US" sz="2400" dirty="0" err="1" smtClean="0">
                <a:latin typeface="Calibri"/>
              </a:rPr>
              <a:t>y’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MA</a:t>
            </a:r>
            <a:r>
              <a:rPr lang="en-US" sz="2400" dirty="0" smtClean="0"/>
              <a:t> = </a:t>
            </a:r>
            <a:r>
              <a:rPr lang="en-US" sz="2400" dirty="0" err="1" smtClean="0">
                <a:latin typeface="Calibri"/>
              </a:rPr>
              <a:t>y’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/>
              <a:t>(A’|0) </a:t>
            </a:r>
            <a:r>
              <a:rPr lang="en-US" sz="2400" dirty="0" smtClean="0"/>
              <a:t>= 0</a:t>
            </a:r>
          </a:p>
          <a:p>
            <a:pPr marL="346075" indent="-336550">
              <a:spcBef>
                <a:spcPts val="600"/>
              </a:spcBef>
              <a:buNone/>
            </a:pPr>
            <a:r>
              <a:rPr lang="en-US" sz="2400" dirty="0" smtClean="0"/>
              <a:t>			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b</a:t>
            </a:r>
            <a:r>
              <a:rPr lang="en-US" sz="2400" dirty="0" smtClean="0"/>
              <a:t> = </a:t>
            </a:r>
            <a:r>
              <a:rPr lang="en-US" sz="2400" dirty="0" err="1" smtClean="0">
                <a:latin typeface="Calibri"/>
              </a:rPr>
              <a:t>y’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/>
              <a:t> Mb = </a:t>
            </a:r>
            <a:r>
              <a:rPr lang="en-US" sz="2400" dirty="0" err="1" smtClean="0">
                <a:latin typeface="Calibri"/>
              </a:rPr>
              <a:t>y’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/>
              <a:t> b’ &lt; 0				</a:t>
            </a:r>
            <a:r>
              <a:rPr lang="en-US" sz="2400" dirty="0" smtClean="0">
                <a:latin typeface="msam10"/>
              </a:rPr>
              <a:t>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236"/>
            <a:ext cx="8229600" cy="944562"/>
          </a:xfrm>
        </p:spPr>
        <p:txBody>
          <a:bodyPr>
            <a:normAutofit fontScale="90000"/>
          </a:bodyPr>
          <a:lstStyle/>
          <a:p>
            <a:pPr>
              <a:tabLst>
                <a:tab pos="2914650" algn="l"/>
              </a:tabLst>
            </a:pPr>
            <a:r>
              <a:rPr lang="en-US" sz="4000" dirty="0" smtClean="0"/>
              <a:t>Strong Duality</a:t>
            </a:r>
            <a:br>
              <a:rPr lang="en-US" sz="4000" dirty="0" smtClean="0"/>
            </a:br>
            <a:r>
              <a:rPr lang="en-US" sz="2000" dirty="0" smtClean="0"/>
              <a:t>(for inequality form LP)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33400" y="1106521"/>
            <a:ext cx="1221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Primal LP: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257800" y="1106521"/>
            <a:ext cx="10262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Dual LP: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22" name="Picture 21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 bwMode="auto">
          <a:xfrm>
            <a:off x="1812545" y="946962"/>
            <a:ext cx="1523598" cy="659718"/>
          </a:xfrm>
          <a:prstGeom prst="rect">
            <a:avLst/>
          </a:prstGeom>
          <a:noFill/>
          <a:ln/>
          <a:effectLst/>
        </p:spPr>
      </p:pic>
      <p:pic>
        <p:nvPicPr>
          <p:cNvPr id="33" name="Picture 32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tretch>
            <a:fillRect/>
          </a:stretch>
        </p:blipFill>
        <p:spPr bwMode="auto">
          <a:xfrm>
            <a:off x="6376267" y="834394"/>
            <a:ext cx="1600190" cy="1040885"/>
          </a:xfrm>
          <a:prstGeom prst="rect">
            <a:avLst/>
          </a:prstGeom>
          <a:noFill/>
          <a:ln/>
          <a:effectLst/>
        </p:spPr>
      </p:pic>
      <p:sp>
        <p:nvSpPr>
          <p:cNvPr id="24" name="Rectangle 23"/>
          <p:cNvSpPr/>
          <p:nvPr/>
        </p:nvSpPr>
        <p:spPr>
          <a:xfrm>
            <a:off x="480291" y="1671786"/>
            <a:ext cx="8128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>
                <a:solidFill>
                  <a:srgbClr val="00B050"/>
                </a:solidFill>
              </a:rPr>
              <a:t>Strong Duality Theorem: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Primal has an opt. solution x  </a:t>
            </a:r>
            <a:r>
              <a:rPr lang="en-US" sz="2400" dirty="0" smtClean="0">
                <a:latin typeface="cmsy10"/>
              </a:rPr>
              <a:t>, </a:t>
            </a:r>
            <a:r>
              <a:rPr lang="en-US" sz="2400" dirty="0" smtClean="0"/>
              <a:t> Dual has an opt. solution y.</a:t>
            </a:r>
            <a:br>
              <a:rPr lang="en-US" sz="2400" dirty="0" smtClean="0"/>
            </a:br>
            <a:r>
              <a:rPr lang="en-US" sz="2400" dirty="0" smtClean="0"/>
              <a:t>Furthermore, optimal values are same: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= </a:t>
            </a:r>
            <a:r>
              <a:rPr lang="en-US" sz="2400" dirty="0" err="1" smtClean="0"/>
              <a:t>b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.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/>
          </p:nvPr>
        </p:nvSpPr>
        <p:spPr>
          <a:xfrm>
            <a:off x="138540" y="2821459"/>
            <a:ext cx="8495414" cy="383055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Weak Duality implies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800" b="1" dirty="0" err="1" smtClean="0">
                <a:solidFill>
                  <a:srgbClr val="FF0000"/>
                </a:solidFill>
                <a:latin typeface="cmsy10"/>
              </a:rPr>
              <a:t>·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.  So strong duality says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800" b="1" dirty="0" err="1" smtClean="0">
                <a:solidFill>
                  <a:srgbClr val="0070C0"/>
                </a:solidFill>
                <a:latin typeface="cmsy10"/>
              </a:rPr>
              <a:t>¸</a:t>
            </a:r>
            <a:r>
              <a:rPr lang="en-US" sz="2400" dirty="0" err="1" smtClean="0"/>
              <a:t>b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.</a:t>
            </a:r>
          </a:p>
          <a:p>
            <a:endParaRPr lang="en-US" sz="900" b="1" dirty="0" smtClean="0"/>
          </a:p>
          <a:p>
            <a:r>
              <a:rPr lang="en-US" sz="2400" b="1" dirty="0" smtClean="0"/>
              <a:t>Restatement </a:t>
            </a:r>
            <a:r>
              <a:rPr lang="en-US" sz="2400" b="1" dirty="0" smtClean="0"/>
              <a:t>of Theorem:</a:t>
            </a:r>
            <a:br>
              <a:rPr lang="en-US" sz="2400" b="1" dirty="0" smtClean="0"/>
            </a:br>
            <a:r>
              <a:rPr lang="en-US" sz="2400" dirty="0" smtClean="0"/>
              <a:t>      </a:t>
            </a:r>
            <a:r>
              <a:rPr lang="en-US" sz="1200" dirty="0" smtClean="0"/>
              <a:t> </a:t>
            </a:r>
            <a:r>
              <a:rPr lang="en-US" sz="2400" dirty="0" smtClean="0"/>
              <a:t>Primal has an optimal solution</a:t>
            </a:r>
            <a:br>
              <a:rPr lang="en-US" sz="2400" dirty="0" smtClean="0"/>
            </a:b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Dual has an optimal solution</a:t>
            </a:r>
            <a:br>
              <a:rPr lang="en-US" sz="2400" dirty="0" smtClean="0"/>
            </a:br>
            <a:r>
              <a:rPr lang="en-US" sz="2400" dirty="0" smtClean="0">
                <a:latin typeface="cmsy10"/>
              </a:rPr>
              <a:t>, </a:t>
            </a:r>
            <a:r>
              <a:rPr lang="en-US" sz="2400" dirty="0" smtClean="0"/>
              <a:t> the following system is solvable:</a:t>
            </a:r>
          </a:p>
          <a:p>
            <a:endParaRPr lang="en-US" sz="2400" dirty="0" smtClean="0"/>
          </a:p>
          <a:p>
            <a:pPr>
              <a:buNone/>
            </a:pPr>
            <a:endParaRPr lang="en-US" sz="700" dirty="0" smtClean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b="1" dirty="0" smtClean="0">
                <a:solidFill>
                  <a:srgbClr val="00B050"/>
                </a:solidFill>
              </a:rPr>
              <a:t>“Solving an LP is equivalent to solving a system of inequalities”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Can we characterize when systems of inequalities are solvable?</a:t>
            </a:r>
          </a:p>
        </p:txBody>
      </p:sp>
      <p:pic>
        <p:nvPicPr>
          <p:cNvPr id="31" name="Picture 30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tretch>
            <a:fillRect/>
          </a:stretch>
        </p:blipFill>
        <p:spPr bwMode="auto">
          <a:xfrm>
            <a:off x="1702077" y="5098044"/>
            <a:ext cx="5921758" cy="366331"/>
          </a:xfrm>
          <a:prstGeom prst="rect">
            <a:avLst/>
          </a:prstGeom>
          <a:noFill/>
          <a:ln/>
          <a:effectLst/>
        </p:spPr>
      </p:pic>
      <p:cxnSp>
        <p:nvCxnSpPr>
          <p:cNvPr id="11" name="Straight Arrow Connector 10"/>
          <p:cNvCxnSpPr>
            <a:stCxn id="13" idx="2"/>
          </p:cNvCxnSpPr>
          <p:nvPr/>
        </p:nvCxnSpPr>
        <p:spPr>
          <a:xfrm rot="5400000">
            <a:off x="6541413" y="3986172"/>
            <a:ext cx="1580680" cy="656101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84359" y="3205425"/>
            <a:ext cx="15153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(for feasible 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</a:rPr>
              <a:t>x,y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03217" y="3185328"/>
            <a:ext cx="15131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(for optimal 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</a:rPr>
              <a:t>x,y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56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Systems of </a:t>
            </a:r>
            <a:r>
              <a:rPr lang="en-US" sz="4000" b="1" dirty="0" smtClean="0"/>
              <a:t>Eq</a:t>
            </a:r>
            <a:r>
              <a:rPr lang="en-US" sz="4000" dirty="0" smtClean="0"/>
              <a:t>ualities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524" y="923827"/>
            <a:ext cx="8729220" cy="5809481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Lemma:</a:t>
            </a:r>
            <a:r>
              <a:rPr lang="en-US" sz="2800" dirty="0" smtClean="0"/>
              <a:t> Exactly one of the following holds:</a:t>
            </a:r>
          </a:p>
          <a:p>
            <a:pPr lvl="1"/>
            <a:r>
              <a:rPr lang="en-US" sz="2400" dirty="0" smtClean="0"/>
              <a:t>There exists x satisfying Ax=b</a:t>
            </a:r>
            <a:endParaRPr lang="en-US" sz="2400" dirty="0" smtClean="0">
              <a:solidFill>
                <a:srgbClr val="0070C0"/>
              </a:solidFill>
            </a:endParaRPr>
          </a:p>
          <a:p>
            <a:pPr lvl="1"/>
            <a:r>
              <a:rPr lang="en-US" sz="2400" dirty="0" smtClean="0"/>
              <a:t>There exists </a:t>
            </a:r>
            <a:r>
              <a:rPr lang="en-US" sz="2400" dirty="0" smtClean="0">
                <a:latin typeface="Calibri"/>
              </a:rPr>
              <a:t>y</a:t>
            </a:r>
            <a:r>
              <a:rPr lang="en-US" sz="2400" dirty="0" smtClean="0"/>
              <a:t> satisfying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A</a:t>
            </a:r>
            <a:r>
              <a:rPr lang="en-US" sz="2400" dirty="0" smtClean="0"/>
              <a:t>=0 and </a:t>
            </a:r>
            <a:r>
              <a:rPr lang="en-US" sz="2400" dirty="0" err="1" smtClean="0"/>
              <a:t>y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b</a:t>
            </a:r>
            <a:r>
              <a:rPr lang="en-US" sz="2400" dirty="0" smtClean="0"/>
              <a:t>&lt;0</a:t>
            </a:r>
          </a:p>
          <a:p>
            <a:r>
              <a:rPr lang="en-US" sz="2800" b="1" dirty="0" smtClean="0"/>
              <a:t>Proof: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Simple consequence of Gaussian elimination working.</a:t>
            </a:r>
          </a:p>
          <a:p>
            <a:pPr>
              <a:buNone/>
            </a:pPr>
            <a:r>
              <a:rPr lang="en-US" sz="2800" dirty="0" smtClean="0"/>
              <a:t>	Perform row eliminations on augmented matrix [ A | b ], so that A becomes upper-triangular</a:t>
            </a:r>
          </a:p>
          <a:p>
            <a:pPr>
              <a:buNone/>
            </a:pPr>
            <a:r>
              <a:rPr lang="en-US" sz="2800" dirty="0" smtClean="0"/>
              <a:t>	If resulting system has </a:t>
            </a:r>
            <a:r>
              <a:rPr lang="en-US" sz="2800" dirty="0" err="1" smtClean="0"/>
              <a:t>i</a:t>
            </a:r>
            <a:r>
              <a:rPr lang="en-US" sz="2800" baseline="30000" dirty="0" err="1" smtClean="0"/>
              <a:t>th</a:t>
            </a:r>
            <a:r>
              <a:rPr lang="en-US" sz="2800" dirty="0" smtClean="0"/>
              <a:t> row of A equal to zero</a:t>
            </a:r>
            <a:br>
              <a:rPr lang="en-US" sz="2800" dirty="0" smtClean="0"/>
            </a:br>
            <a:r>
              <a:rPr lang="en-US" sz="2800" dirty="0" smtClean="0"/>
              <a:t>but b</a:t>
            </a:r>
            <a:r>
              <a:rPr lang="en-US" sz="2800" baseline="-25000" dirty="0" smtClean="0"/>
              <a:t>i</a:t>
            </a:r>
            <a:r>
              <a:rPr lang="en-US" sz="2800" dirty="0" smtClean="0"/>
              <a:t> non-zero then no solution exists</a:t>
            </a:r>
          </a:p>
          <a:p>
            <a:pPr lvl="1"/>
            <a:r>
              <a:rPr lang="en-US" sz="2400" dirty="0" smtClean="0"/>
              <a:t>This can be expressed as </a:t>
            </a:r>
            <a:r>
              <a:rPr lang="en-US" sz="2400" dirty="0" err="1" smtClean="0"/>
              <a:t>y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A</a:t>
            </a:r>
            <a:r>
              <a:rPr lang="en-US" sz="2400" dirty="0" smtClean="0"/>
              <a:t>=0 and </a:t>
            </a:r>
            <a:r>
              <a:rPr lang="en-US" sz="2400" dirty="0" err="1" smtClean="0"/>
              <a:t>y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b</a:t>
            </a:r>
            <a:r>
              <a:rPr lang="en-US" sz="2400" dirty="0" smtClean="0"/>
              <a:t>&lt;0.</a:t>
            </a:r>
          </a:p>
          <a:p>
            <a:pPr>
              <a:buNone/>
            </a:pPr>
            <a:r>
              <a:rPr lang="en-US" sz="2800" dirty="0" smtClean="0"/>
              <a:t>	Otherwise, back-substitution yields a solution.  </a:t>
            </a:r>
            <a:r>
              <a:rPr lang="en-US" sz="2800" dirty="0" smtClean="0">
                <a:latin typeface="msam10"/>
              </a:rPr>
              <a:t>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29458" y="4764612"/>
            <a:ext cx="15090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Or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y</a:t>
            </a:r>
            <a:r>
              <a:rPr lang="en-US" baseline="30000" dirty="0" err="1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T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b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&gt;0,</a:t>
            </a:r>
            <a:br>
              <a:rPr lang="en-US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by negating y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6010382" y="4970980"/>
            <a:ext cx="1448656" cy="351033"/>
          </a:xfrm>
          <a:custGeom>
            <a:avLst/>
            <a:gdLst>
              <a:gd name="connsiteX0" fmla="*/ 1448656 w 1448656"/>
              <a:gd name="connsiteY0" fmla="*/ 94180 h 351033"/>
              <a:gd name="connsiteX1" fmla="*/ 585627 w 1448656"/>
              <a:gd name="connsiteY1" fmla="*/ 42809 h 351033"/>
              <a:gd name="connsiteX2" fmla="*/ 0 w 1448656"/>
              <a:gd name="connsiteY2" fmla="*/ 351033 h 351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8656" h="351033">
                <a:moveTo>
                  <a:pt x="1448656" y="94180"/>
                </a:moveTo>
                <a:cubicBezTo>
                  <a:pt x="1137863" y="47090"/>
                  <a:pt x="827070" y="0"/>
                  <a:pt x="585627" y="42809"/>
                </a:cubicBezTo>
                <a:cubicBezTo>
                  <a:pt x="344184" y="85618"/>
                  <a:pt x="172092" y="218325"/>
                  <a:pt x="0" y="351033"/>
                </a:cubicBezTo>
              </a:path>
            </a:pathLst>
          </a:custGeom>
          <a:ln w="19050">
            <a:solidFill>
              <a:schemeClr val="bg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56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Systems of </a:t>
            </a:r>
            <a:r>
              <a:rPr lang="en-US" sz="4000" b="1" dirty="0" smtClean="0"/>
              <a:t>Eq</a:t>
            </a:r>
            <a:r>
              <a:rPr lang="en-US" sz="4000" dirty="0" smtClean="0"/>
              <a:t>ualities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524" y="923828"/>
            <a:ext cx="8729220" cy="1960774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Lemma:</a:t>
            </a:r>
            <a:r>
              <a:rPr lang="en-US" sz="2800" dirty="0" smtClean="0"/>
              <a:t> Exactly one of the following holds:</a:t>
            </a:r>
          </a:p>
          <a:p>
            <a:pPr lvl="1"/>
            <a:r>
              <a:rPr lang="en-US" sz="2400" dirty="0" smtClean="0"/>
              <a:t>There exists x satisfying Ax=b</a:t>
            </a:r>
            <a:endParaRPr lang="en-US" sz="2400" dirty="0" smtClean="0">
              <a:solidFill>
                <a:srgbClr val="0070C0"/>
              </a:solidFill>
            </a:endParaRPr>
          </a:p>
          <a:p>
            <a:pPr lvl="1"/>
            <a:r>
              <a:rPr lang="en-US" sz="2400" dirty="0" smtClean="0"/>
              <a:t>There exists </a:t>
            </a:r>
            <a:r>
              <a:rPr lang="en-US" sz="2400" dirty="0" smtClean="0">
                <a:latin typeface="Calibri"/>
              </a:rPr>
              <a:t>y</a:t>
            </a:r>
            <a:r>
              <a:rPr lang="en-US" sz="2400" dirty="0" smtClean="0"/>
              <a:t> satisfying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A</a:t>
            </a:r>
            <a:r>
              <a:rPr lang="en-US" sz="2400" dirty="0" smtClean="0"/>
              <a:t>=0 and </a:t>
            </a:r>
            <a:r>
              <a:rPr lang="en-US" sz="2400" dirty="0" err="1" smtClean="0"/>
              <a:t>y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b</a:t>
            </a:r>
            <a:r>
              <a:rPr lang="en-US" sz="2400" dirty="0" smtClean="0"/>
              <a:t>&lt;0</a:t>
            </a:r>
          </a:p>
          <a:p>
            <a:r>
              <a:rPr lang="en-US" sz="2800" b="1" dirty="0" smtClean="0"/>
              <a:t>Geometrically…</a:t>
            </a:r>
            <a:endParaRPr lang="en-US" sz="2800" b="1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2542488" y="4506969"/>
            <a:ext cx="2228883" cy="21310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033696" y="5085051"/>
            <a:ext cx="3062883" cy="182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096579" y="4910029"/>
            <a:ext cx="286937" cy="292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34329" y="3439609"/>
            <a:ext cx="286937" cy="292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2689123" y="4970193"/>
            <a:ext cx="1422054" cy="90792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 rot="20700000">
            <a:off x="2719880" y="3720100"/>
            <a:ext cx="2502286" cy="1968820"/>
          </a:xfrm>
          <a:custGeom>
            <a:avLst/>
            <a:gdLst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4" fmla="*/ 0 w 2543175"/>
              <a:gd name="connsiteY4" fmla="*/ 28575 h 1685925"/>
              <a:gd name="connsiteX0" fmla="*/ 0 w 2543175"/>
              <a:gd name="connsiteY0" fmla="*/ 0 h 1733550"/>
              <a:gd name="connsiteX1" fmla="*/ 9525 w 2543175"/>
              <a:gd name="connsiteY1" fmla="*/ 1733550 h 1733550"/>
              <a:gd name="connsiteX2" fmla="*/ 2543175 w 2543175"/>
              <a:gd name="connsiteY2" fmla="*/ 1733550 h 1733550"/>
              <a:gd name="connsiteX3" fmla="*/ 2543175 w 2543175"/>
              <a:gd name="connsiteY3" fmla="*/ 47625 h 1733550"/>
              <a:gd name="connsiteX4" fmla="*/ 0 w 2543175"/>
              <a:gd name="connsiteY4" fmla="*/ 0 h 1733550"/>
              <a:gd name="connsiteX0" fmla="*/ 0 w 2543175"/>
              <a:gd name="connsiteY0" fmla="*/ 257175 h 1990725"/>
              <a:gd name="connsiteX1" fmla="*/ 9525 w 2543175"/>
              <a:gd name="connsiteY1" fmla="*/ 1990725 h 1990725"/>
              <a:gd name="connsiteX2" fmla="*/ 2543175 w 2543175"/>
              <a:gd name="connsiteY2" fmla="*/ 1990725 h 1990725"/>
              <a:gd name="connsiteX3" fmla="*/ 2543175 w 2543175"/>
              <a:gd name="connsiteY3" fmla="*/ 0 h 1990725"/>
              <a:gd name="connsiteX4" fmla="*/ 0 w 2543175"/>
              <a:gd name="connsiteY4" fmla="*/ 257175 h 19907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4669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3381375"/>
              <a:gd name="connsiteY0" fmla="*/ 561975 h 2295525"/>
              <a:gd name="connsiteX1" fmla="*/ 9525 w 3381375"/>
              <a:gd name="connsiteY1" fmla="*/ 2295525 h 2295525"/>
              <a:gd name="connsiteX2" fmla="*/ 2466975 w 3381375"/>
              <a:gd name="connsiteY2" fmla="*/ 2295525 h 2295525"/>
              <a:gd name="connsiteX3" fmla="*/ 3381375 w 3381375"/>
              <a:gd name="connsiteY3" fmla="*/ 0 h 2295525"/>
              <a:gd name="connsiteX4" fmla="*/ 0 w 3381375"/>
              <a:gd name="connsiteY4" fmla="*/ 561975 h 2295525"/>
              <a:gd name="connsiteX0" fmla="*/ 0 w 2466975"/>
              <a:gd name="connsiteY0" fmla="*/ 28575 h 1762125"/>
              <a:gd name="connsiteX1" fmla="*/ 9525 w 2466975"/>
              <a:gd name="connsiteY1" fmla="*/ 1762125 h 1762125"/>
              <a:gd name="connsiteX2" fmla="*/ 2466975 w 2466975"/>
              <a:gd name="connsiteY2" fmla="*/ 1762125 h 1762125"/>
              <a:gd name="connsiteX3" fmla="*/ 2466975 w 2466975"/>
              <a:gd name="connsiteY3" fmla="*/ 0 h 1762125"/>
              <a:gd name="connsiteX4" fmla="*/ 0 w 2466975"/>
              <a:gd name="connsiteY4" fmla="*/ 28575 h 1762125"/>
              <a:gd name="connsiteX0" fmla="*/ 0 w 3076575"/>
              <a:gd name="connsiteY0" fmla="*/ 0 h 2266950"/>
              <a:gd name="connsiteX1" fmla="*/ 619125 w 3076575"/>
              <a:gd name="connsiteY1" fmla="*/ 2266950 h 2266950"/>
              <a:gd name="connsiteX2" fmla="*/ 3076575 w 3076575"/>
              <a:gd name="connsiteY2" fmla="*/ 2266950 h 2266950"/>
              <a:gd name="connsiteX3" fmla="*/ 3076575 w 3076575"/>
              <a:gd name="connsiteY3" fmla="*/ 504825 h 2266950"/>
              <a:gd name="connsiteX4" fmla="*/ 0 w 3076575"/>
              <a:gd name="connsiteY4" fmla="*/ 0 h 2266950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600075 w 3143250"/>
              <a:gd name="connsiteY0" fmla="*/ 28575 h 2143125"/>
              <a:gd name="connsiteX1" fmla="*/ 0 w 3143250"/>
              <a:gd name="connsiteY1" fmla="*/ 2143125 h 2143125"/>
              <a:gd name="connsiteX2" fmla="*/ 3143250 w 3143250"/>
              <a:gd name="connsiteY2" fmla="*/ 1762125 h 2143125"/>
              <a:gd name="connsiteX3" fmla="*/ 3143250 w 3143250"/>
              <a:gd name="connsiteY3" fmla="*/ 0 h 2143125"/>
              <a:gd name="connsiteX4" fmla="*/ 600075 w 3143250"/>
              <a:gd name="connsiteY4" fmla="*/ 28575 h 2143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3175" h="1762125">
                <a:moveTo>
                  <a:pt x="0" y="28575"/>
                </a:moveTo>
                <a:lnTo>
                  <a:pt x="9525" y="1762125"/>
                </a:lnTo>
                <a:lnTo>
                  <a:pt x="2543175" y="1762125"/>
                </a:lnTo>
                <a:lnTo>
                  <a:pt x="2543175" y="0"/>
                </a:lnTo>
                <a:lnTo>
                  <a:pt x="0" y="28575"/>
                </a:lnTo>
                <a:close/>
              </a:path>
            </a:pathLst>
          </a:custGeom>
          <a:solidFill>
            <a:srgbClr val="FFFF00">
              <a:alpha val="80000"/>
            </a:srgbClr>
          </a:solidFill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638746" y="5081047"/>
            <a:ext cx="2457833" cy="582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2820920" y="4244884"/>
            <a:ext cx="1682270" cy="8910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2765399" y="5252409"/>
            <a:ext cx="1063563" cy="7019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241043" y="3356178"/>
            <a:ext cx="3704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span(</a:t>
            </a:r>
            <a:r>
              <a:rPr lang="en-US" dirty="0" smtClean="0">
                <a:latin typeface="Calibri"/>
              </a:rPr>
              <a:t>A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,…,</a:t>
            </a:r>
            <a:r>
              <a:rPr lang="en-US" dirty="0" smtClean="0">
                <a:latin typeface="Calibri"/>
              </a:rPr>
              <a:t>A</a:t>
            </a:r>
            <a:r>
              <a:rPr lang="en-US" baseline="-25000" dirty="0" smtClean="0">
                <a:latin typeface="Calibri"/>
              </a:rPr>
              <a:t>n</a:t>
            </a:r>
            <a:r>
              <a:rPr lang="en-US" dirty="0" smtClean="0"/>
              <a:t>) = column space of A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4" idx="1"/>
          </p:cNvCxnSpPr>
          <p:nvPr/>
        </p:nvCxnSpPr>
        <p:spPr>
          <a:xfrm rot="10800000" flipV="1">
            <a:off x="4628467" y="3540844"/>
            <a:ext cx="612576" cy="25288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683653" y="5522605"/>
            <a:ext cx="416423" cy="4241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3</a:t>
            </a:r>
            <a:endParaRPr lang="en-US" baseline="-25000" dirty="0">
              <a:latin typeface="Calibri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rot="16200000" flipV="1">
            <a:off x="3091992" y="4506012"/>
            <a:ext cx="697584" cy="433633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931736" y="4270346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baseline="-25000" dirty="0" smtClean="0">
                <a:solidFill>
                  <a:srgbClr val="C00000"/>
                </a:solidFill>
                <a:latin typeface="Calibri"/>
              </a:rPr>
              <a:t>1</a:t>
            </a:r>
            <a:endParaRPr lang="en-US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3668596" y="4807670"/>
            <a:ext cx="1299330" cy="274946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788817" y="4458884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baseline="-25000" dirty="0" smtClean="0">
                <a:solidFill>
                  <a:srgbClr val="C00000"/>
                </a:solidFill>
                <a:latin typeface="Calibri"/>
              </a:rPr>
              <a:t>2</a:t>
            </a:r>
            <a:endParaRPr lang="en-US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 rot="5400000" flipH="1" flipV="1">
            <a:off x="3586899" y="4322189"/>
            <a:ext cx="820132" cy="697584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308048" y="396868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b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212265" y="1480008"/>
            <a:ext cx="2765052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00" dirty="0" smtClean="0">
                <a:solidFill>
                  <a:srgbClr val="0070C0"/>
                </a:solidFill>
              </a:rPr>
              <a:t>(b is in column space of A)</a:t>
            </a:r>
            <a:endParaRPr lang="en-US" sz="19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56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Systems of </a:t>
            </a:r>
            <a:r>
              <a:rPr lang="en-US" sz="4000" b="1" dirty="0" smtClean="0"/>
              <a:t>Eq</a:t>
            </a:r>
            <a:r>
              <a:rPr lang="en-US" sz="4000" dirty="0" smtClean="0"/>
              <a:t>ualities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524" y="923828"/>
            <a:ext cx="8729220" cy="1960774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Lemma:</a:t>
            </a:r>
            <a:r>
              <a:rPr lang="en-US" sz="2800" dirty="0" smtClean="0"/>
              <a:t> Exactly one of the following holds:</a:t>
            </a:r>
          </a:p>
          <a:p>
            <a:pPr lvl="1"/>
            <a:r>
              <a:rPr lang="en-US" sz="2400" dirty="0" smtClean="0"/>
              <a:t>There exists x satisfying Ax=b		       </a:t>
            </a: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</a:rPr>
              <a:t>(b is in column space of A)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US" sz="2400" dirty="0" smtClean="0"/>
              <a:t>There exists </a:t>
            </a:r>
            <a:r>
              <a:rPr lang="en-US" sz="2400" dirty="0" smtClean="0">
                <a:latin typeface="Calibri"/>
              </a:rPr>
              <a:t>y</a:t>
            </a:r>
            <a:r>
              <a:rPr lang="en-US" sz="2400" dirty="0" smtClean="0"/>
              <a:t> satisfying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A</a:t>
            </a:r>
            <a:r>
              <a:rPr lang="en-US" sz="2400" dirty="0" smtClean="0"/>
              <a:t>=0 and </a:t>
            </a:r>
            <a:r>
              <a:rPr lang="en-US" sz="2400" dirty="0" err="1" smtClean="0"/>
              <a:t>y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b</a:t>
            </a:r>
            <a:r>
              <a:rPr lang="en-US" sz="2400" dirty="0" smtClean="0"/>
              <a:t>&lt;0		</a:t>
            </a:r>
            <a:r>
              <a:rPr lang="en-US" sz="1900" dirty="0" smtClean="0">
                <a:solidFill>
                  <a:srgbClr val="0070C0"/>
                </a:solidFill>
              </a:rPr>
              <a:t>(or it is not)</a:t>
            </a:r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800" b="1" dirty="0" smtClean="0"/>
              <a:t>Geometrically…</a:t>
            </a:r>
            <a:endParaRPr lang="en-US" sz="2800" b="1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2542488" y="4506969"/>
            <a:ext cx="2228883" cy="21310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033696" y="5085051"/>
            <a:ext cx="3062883" cy="182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096579" y="4910029"/>
            <a:ext cx="286937" cy="292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34329" y="3439609"/>
            <a:ext cx="286937" cy="292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2689123" y="4970193"/>
            <a:ext cx="1422054" cy="90792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 rot="20700000">
            <a:off x="2719880" y="3720100"/>
            <a:ext cx="2502286" cy="1968820"/>
          </a:xfrm>
          <a:custGeom>
            <a:avLst/>
            <a:gdLst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4" fmla="*/ 0 w 2543175"/>
              <a:gd name="connsiteY4" fmla="*/ 28575 h 1685925"/>
              <a:gd name="connsiteX0" fmla="*/ 0 w 2543175"/>
              <a:gd name="connsiteY0" fmla="*/ 0 h 1733550"/>
              <a:gd name="connsiteX1" fmla="*/ 9525 w 2543175"/>
              <a:gd name="connsiteY1" fmla="*/ 1733550 h 1733550"/>
              <a:gd name="connsiteX2" fmla="*/ 2543175 w 2543175"/>
              <a:gd name="connsiteY2" fmla="*/ 1733550 h 1733550"/>
              <a:gd name="connsiteX3" fmla="*/ 2543175 w 2543175"/>
              <a:gd name="connsiteY3" fmla="*/ 47625 h 1733550"/>
              <a:gd name="connsiteX4" fmla="*/ 0 w 2543175"/>
              <a:gd name="connsiteY4" fmla="*/ 0 h 1733550"/>
              <a:gd name="connsiteX0" fmla="*/ 0 w 2543175"/>
              <a:gd name="connsiteY0" fmla="*/ 257175 h 1990725"/>
              <a:gd name="connsiteX1" fmla="*/ 9525 w 2543175"/>
              <a:gd name="connsiteY1" fmla="*/ 1990725 h 1990725"/>
              <a:gd name="connsiteX2" fmla="*/ 2543175 w 2543175"/>
              <a:gd name="connsiteY2" fmla="*/ 1990725 h 1990725"/>
              <a:gd name="connsiteX3" fmla="*/ 2543175 w 2543175"/>
              <a:gd name="connsiteY3" fmla="*/ 0 h 1990725"/>
              <a:gd name="connsiteX4" fmla="*/ 0 w 2543175"/>
              <a:gd name="connsiteY4" fmla="*/ 257175 h 19907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4669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3381375"/>
              <a:gd name="connsiteY0" fmla="*/ 561975 h 2295525"/>
              <a:gd name="connsiteX1" fmla="*/ 9525 w 3381375"/>
              <a:gd name="connsiteY1" fmla="*/ 2295525 h 2295525"/>
              <a:gd name="connsiteX2" fmla="*/ 2466975 w 3381375"/>
              <a:gd name="connsiteY2" fmla="*/ 2295525 h 2295525"/>
              <a:gd name="connsiteX3" fmla="*/ 3381375 w 3381375"/>
              <a:gd name="connsiteY3" fmla="*/ 0 h 2295525"/>
              <a:gd name="connsiteX4" fmla="*/ 0 w 3381375"/>
              <a:gd name="connsiteY4" fmla="*/ 561975 h 2295525"/>
              <a:gd name="connsiteX0" fmla="*/ 0 w 2466975"/>
              <a:gd name="connsiteY0" fmla="*/ 28575 h 1762125"/>
              <a:gd name="connsiteX1" fmla="*/ 9525 w 2466975"/>
              <a:gd name="connsiteY1" fmla="*/ 1762125 h 1762125"/>
              <a:gd name="connsiteX2" fmla="*/ 2466975 w 2466975"/>
              <a:gd name="connsiteY2" fmla="*/ 1762125 h 1762125"/>
              <a:gd name="connsiteX3" fmla="*/ 2466975 w 2466975"/>
              <a:gd name="connsiteY3" fmla="*/ 0 h 1762125"/>
              <a:gd name="connsiteX4" fmla="*/ 0 w 2466975"/>
              <a:gd name="connsiteY4" fmla="*/ 28575 h 1762125"/>
              <a:gd name="connsiteX0" fmla="*/ 0 w 3076575"/>
              <a:gd name="connsiteY0" fmla="*/ 0 h 2266950"/>
              <a:gd name="connsiteX1" fmla="*/ 619125 w 3076575"/>
              <a:gd name="connsiteY1" fmla="*/ 2266950 h 2266950"/>
              <a:gd name="connsiteX2" fmla="*/ 3076575 w 3076575"/>
              <a:gd name="connsiteY2" fmla="*/ 2266950 h 2266950"/>
              <a:gd name="connsiteX3" fmla="*/ 3076575 w 3076575"/>
              <a:gd name="connsiteY3" fmla="*/ 504825 h 2266950"/>
              <a:gd name="connsiteX4" fmla="*/ 0 w 3076575"/>
              <a:gd name="connsiteY4" fmla="*/ 0 h 2266950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600075 w 3143250"/>
              <a:gd name="connsiteY0" fmla="*/ 28575 h 2143125"/>
              <a:gd name="connsiteX1" fmla="*/ 0 w 3143250"/>
              <a:gd name="connsiteY1" fmla="*/ 2143125 h 2143125"/>
              <a:gd name="connsiteX2" fmla="*/ 3143250 w 3143250"/>
              <a:gd name="connsiteY2" fmla="*/ 1762125 h 2143125"/>
              <a:gd name="connsiteX3" fmla="*/ 3143250 w 3143250"/>
              <a:gd name="connsiteY3" fmla="*/ 0 h 2143125"/>
              <a:gd name="connsiteX4" fmla="*/ 600075 w 3143250"/>
              <a:gd name="connsiteY4" fmla="*/ 28575 h 2143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3175" h="1762125">
                <a:moveTo>
                  <a:pt x="0" y="28575"/>
                </a:moveTo>
                <a:lnTo>
                  <a:pt x="9525" y="1762125"/>
                </a:lnTo>
                <a:lnTo>
                  <a:pt x="2543175" y="1762125"/>
                </a:lnTo>
                <a:lnTo>
                  <a:pt x="2543175" y="0"/>
                </a:lnTo>
                <a:lnTo>
                  <a:pt x="0" y="28575"/>
                </a:lnTo>
                <a:close/>
              </a:path>
            </a:pathLst>
          </a:custGeom>
          <a:solidFill>
            <a:srgbClr val="FFFF00">
              <a:alpha val="80000"/>
            </a:srgbClr>
          </a:solidFill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638746" y="5081047"/>
            <a:ext cx="2457833" cy="582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2820920" y="4244884"/>
            <a:ext cx="1682270" cy="8910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2765399" y="5252409"/>
            <a:ext cx="1063563" cy="7019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241043" y="3356178"/>
            <a:ext cx="3704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span(</a:t>
            </a:r>
            <a:r>
              <a:rPr lang="en-US" dirty="0" smtClean="0">
                <a:latin typeface="Calibri"/>
              </a:rPr>
              <a:t>A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,…,</a:t>
            </a:r>
            <a:r>
              <a:rPr lang="en-US" dirty="0" smtClean="0">
                <a:latin typeface="Calibri"/>
              </a:rPr>
              <a:t>A</a:t>
            </a:r>
            <a:r>
              <a:rPr lang="en-US" baseline="-25000" dirty="0" smtClean="0">
                <a:latin typeface="Calibri"/>
              </a:rPr>
              <a:t>n</a:t>
            </a:r>
            <a:r>
              <a:rPr lang="en-US" dirty="0" smtClean="0"/>
              <a:t>) = column space of A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4" idx="1"/>
          </p:cNvCxnSpPr>
          <p:nvPr/>
        </p:nvCxnSpPr>
        <p:spPr>
          <a:xfrm rot="10800000" flipV="1">
            <a:off x="4628467" y="3540844"/>
            <a:ext cx="612576" cy="25288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683653" y="5522605"/>
            <a:ext cx="416423" cy="4241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3</a:t>
            </a:r>
            <a:endParaRPr lang="en-US" baseline="-25000" dirty="0">
              <a:latin typeface="Calibri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rot="16200000" flipV="1">
            <a:off x="3091992" y="4506012"/>
            <a:ext cx="697584" cy="433633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931736" y="4270346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baseline="-25000" dirty="0" smtClean="0">
                <a:solidFill>
                  <a:srgbClr val="C00000"/>
                </a:solidFill>
                <a:latin typeface="Calibri"/>
              </a:rPr>
              <a:t>1</a:t>
            </a:r>
            <a:endParaRPr lang="en-US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3668596" y="4807670"/>
            <a:ext cx="1299330" cy="274946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788817" y="4458884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baseline="-25000" dirty="0" smtClean="0">
                <a:solidFill>
                  <a:srgbClr val="C00000"/>
                </a:solidFill>
                <a:latin typeface="Calibri"/>
              </a:rPr>
              <a:t>2</a:t>
            </a:r>
            <a:endParaRPr lang="en-US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 rot="10800000">
            <a:off x="1093510" y="3921550"/>
            <a:ext cx="2556235" cy="1151640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868835" y="361203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b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56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Systems of </a:t>
            </a:r>
            <a:r>
              <a:rPr lang="en-US" sz="4000" b="1" dirty="0" smtClean="0"/>
              <a:t>Eq</a:t>
            </a:r>
            <a:r>
              <a:rPr lang="en-US" sz="4000" dirty="0" smtClean="0"/>
              <a:t>ualities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681" y="923828"/>
            <a:ext cx="8729220" cy="1960774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Lemma:</a:t>
            </a:r>
            <a:r>
              <a:rPr lang="en-US" sz="2800" dirty="0" smtClean="0"/>
              <a:t> Exactly one of the following holds:</a:t>
            </a:r>
          </a:p>
          <a:p>
            <a:pPr lvl="1"/>
            <a:r>
              <a:rPr lang="en-US" sz="2400" dirty="0" smtClean="0"/>
              <a:t>There exists x satisfying Ax=b		       </a:t>
            </a: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</a:rPr>
              <a:t>(b is in column space of A)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US" sz="2400" dirty="0" smtClean="0"/>
              <a:t>There exists </a:t>
            </a:r>
            <a:r>
              <a:rPr lang="en-US" sz="2400" dirty="0" smtClean="0">
                <a:latin typeface="Calibri"/>
              </a:rPr>
              <a:t>y</a:t>
            </a:r>
            <a:r>
              <a:rPr lang="en-US" sz="2400" dirty="0" smtClean="0"/>
              <a:t> satisfying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A</a:t>
            </a:r>
            <a:r>
              <a:rPr lang="en-US" sz="2400" dirty="0" smtClean="0"/>
              <a:t>=0 and </a:t>
            </a:r>
            <a:r>
              <a:rPr lang="en-US" sz="2400" dirty="0" err="1" smtClean="0"/>
              <a:t>y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b</a:t>
            </a:r>
            <a:r>
              <a:rPr lang="en-US" sz="2400" dirty="0" smtClean="0"/>
              <a:t>&gt;0		</a:t>
            </a:r>
            <a:r>
              <a:rPr lang="en-US" sz="1900" dirty="0" smtClean="0">
                <a:solidFill>
                  <a:srgbClr val="0070C0"/>
                </a:solidFill>
              </a:rPr>
              <a:t>(or it is not)</a:t>
            </a:r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800" b="1" dirty="0" smtClean="0"/>
              <a:t>Geometrically…</a:t>
            </a:r>
            <a:endParaRPr lang="en-US" sz="2800" baseline="30000" dirty="0">
              <a:latin typeface="Calibri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2824962" y="5176500"/>
            <a:ext cx="1729366" cy="30178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061977" y="5509258"/>
            <a:ext cx="3062883" cy="182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372037" y="4222034"/>
            <a:ext cx="286937" cy="292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2717404" y="5394400"/>
            <a:ext cx="1422054" cy="90792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 rot="164375">
            <a:off x="1135838" y="5250731"/>
            <a:ext cx="6147171" cy="603315"/>
          </a:xfrm>
          <a:custGeom>
            <a:avLst/>
            <a:gdLst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4" fmla="*/ 0 w 2543175"/>
              <a:gd name="connsiteY4" fmla="*/ 28575 h 1685925"/>
              <a:gd name="connsiteX0" fmla="*/ 0 w 2543175"/>
              <a:gd name="connsiteY0" fmla="*/ 0 h 1733550"/>
              <a:gd name="connsiteX1" fmla="*/ 9525 w 2543175"/>
              <a:gd name="connsiteY1" fmla="*/ 1733550 h 1733550"/>
              <a:gd name="connsiteX2" fmla="*/ 2543175 w 2543175"/>
              <a:gd name="connsiteY2" fmla="*/ 1733550 h 1733550"/>
              <a:gd name="connsiteX3" fmla="*/ 2543175 w 2543175"/>
              <a:gd name="connsiteY3" fmla="*/ 47625 h 1733550"/>
              <a:gd name="connsiteX4" fmla="*/ 0 w 2543175"/>
              <a:gd name="connsiteY4" fmla="*/ 0 h 1733550"/>
              <a:gd name="connsiteX0" fmla="*/ 0 w 2543175"/>
              <a:gd name="connsiteY0" fmla="*/ 257175 h 1990725"/>
              <a:gd name="connsiteX1" fmla="*/ 9525 w 2543175"/>
              <a:gd name="connsiteY1" fmla="*/ 1990725 h 1990725"/>
              <a:gd name="connsiteX2" fmla="*/ 2543175 w 2543175"/>
              <a:gd name="connsiteY2" fmla="*/ 1990725 h 1990725"/>
              <a:gd name="connsiteX3" fmla="*/ 2543175 w 2543175"/>
              <a:gd name="connsiteY3" fmla="*/ 0 h 1990725"/>
              <a:gd name="connsiteX4" fmla="*/ 0 w 2543175"/>
              <a:gd name="connsiteY4" fmla="*/ 257175 h 19907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4669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3381375"/>
              <a:gd name="connsiteY0" fmla="*/ 561975 h 2295525"/>
              <a:gd name="connsiteX1" fmla="*/ 9525 w 3381375"/>
              <a:gd name="connsiteY1" fmla="*/ 2295525 h 2295525"/>
              <a:gd name="connsiteX2" fmla="*/ 2466975 w 3381375"/>
              <a:gd name="connsiteY2" fmla="*/ 2295525 h 2295525"/>
              <a:gd name="connsiteX3" fmla="*/ 3381375 w 3381375"/>
              <a:gd name="connsiteY3" fmla="*/ 0 h 2295525"/>
              <a:gd name="connsiteX4" fmla="*/ 0 w 3381375"/>
              <a:gd name="connsiteY4" fmla="*/ 561975 h 2295525"/>
              <a:gd name="connsiteX0" fmla="*/ 0 w 2466975"/>
              <a:gd name="connsiteY0" fmla="*/ 28575 h 1762125"/>
              <a:gd name="connsiteX1" fmla="*/ 9525 w 2466975"/>
              <a:gd name="connsiteY1" fmla="*/ 1762125 h 1762125"/>
              <a:gd name="connsiteX2" fmla="*/ 2466975 w 2466975"/>
              <a:gd name="connsiteY2" fmla="*/ 1762125 h 1762125"/>
              <a:gd name="connsiteX3" fmla="*/ 2466975 w 2466975"/>
              <a:gd name="connsiteY3" fmla="*/ 0 h 1762125"/>
              <a:gd name="connsiteX4" fmla="*/ 0 w 2466975"/>
              <a:gd name="connsiteY4" fmla="*/ 28575 h 1762125"/>
              <a:gd name="connsiteX0" fmla="*/ 0 w 3076575"/>
              <a:gd name="connsiteY0" fmla="*/ 0 h 2266950"/>
              <a:gd name="connsiteX1" fmla="*/ 619125 w 3076575"/>
              <a:gd name="connsiteY1" fmla="*/ 2266950 h 2266950"/>
              <a:gd name="connsiteX2" fmla="*/ 3076575 w 3076575"/>
              <a:gd name="connsiteY2" fmla="*/ 2266950 h 2266950"/>
              <a:gd name="connsiteX3" fmla="*/ 3076575 w 3076575"/>
              <a:gd name="connsiteY3" fmla="*/ 504825 h 2266950"/>
              <a:gd name="connsiteX4" fmla="*/ 0 w 3076575"/>
              <a:gd name="connsiteY4" fmla="*/ 0 h 2266950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600075 w 3143250"/>
              <a:gd name="connsiteY0" fmla="*/ 28575 h 2143125"/>
              <a:gd name="connsiteX1" fmla="*/ 0 w 3143250"/>
              <a:gd name="connsiteY1" fmla="*/ 2143125 h 2143125"/>
              <a:gd name="connsiteX2" fmla="*/ 3143250 w 3143250"/>
              <a:gd name="connsiteY2" fmla="*/ 1762125 h 2143125"/>
              <a:gd name="connsiteX3" fmla="*/ 3143250 w 3143250"/>
              <a:gd name="connsiteY3" fmla="*/ 0 h 2143125"/>
              <a:gd name="connsiteX4" fmla="*/ 600075 w 3143250"/>
              <a:gd name="connsiteY4" fmla="*/ 28575 h 2143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1968325 w 2543175"/>
              <a:gd name="connsiteY3" fmla="*/ 0 h 1762125"/>
              <a:gd name="connsiteX4" fmla="*/ 0 w 2543175"/>
              <a:gd name="connsiteY4" fmla="*/ 28575 h 1762125"/>
              <a:gd name="connsiteX0" fmla="*/ 565325 w 2533650"/>
              <a:gd name="connsiteY0" fmla="*/ 28578 h 1762125"/>
              <a:gd name="connsiteX1" fmla="*/ 0 w 2533650"/>
              <a:gd name="connsiteY1" fmla="*/ 1762125 h 1762125"/>
              <a:gd name="connsiteX2" fmla="*/ 2533650 w 2533650"/>
              <a:gd name="connsiteY2" fmla="*/ 1762125 h 1762125"/>
              <a:gd name="connsiteX3" fmla="*/ 1958800 w 2533650"/>
              <a:gd name="connsiteY3" fmla="*/ 0 h 1762125"/>
              <a:gd name="connsiteX4" fmla="*/ 565325 w 2533650"/>
              <a:gd name="connsiteY4" fmla="*/ 28578 h 1762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3650" h="1762125">
                <a:moveTo>
                  <a:pt x="565325" y="28578"/>
                </a:moveTo>
                <a:lnTo>
                  <a:pt x="0" y="1762125"/>
                </a:lnTo>
                <a:lnTo>
                  <a:pt x="2533650" y="1762125"/>
                </a:lnTo>
                <a:lnTo>
                  <a:pt x="1958800" y="0"/>
                </a:lnTo>
                <a:lnTo>
                  <a:pt x="565325" y="28578"/>
                </a:lnTo>
                <a:close/>
              </a:path>
            </a:pathLst>
          </a:custGeom>
          <a:solidFill>
            <a:srgbClr val="FFFF00">
              <a:alpha val="80000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667027" y="5505254"/>
            <a:ext cx="2457833" cy="582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3106134" y="4916080"/>
            <a:ext cx="1178351" cy="18851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2784253" y="5676616"/>
            <a:ext cx="1063563" cy="7019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042322" y="4534530"/>
            <a:ext cx="1989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column space of A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4" idx="1"/>
          </p:cNvCxnSpPr>
          <p:nvPr/>
        </p:nvCxnSpPr>
        <p:spPr>
          <a:xfrm rot="10800000" flipV="1">
            <a:off x="5495828" y="4719196"/>
            <a:ext cx="546495" cy="66351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117287" y="6182482"/>
            <a:ext cx="416423" cy="4241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3</a:t>
            </a:r>
            <a:endParaRPr lang="en-US" baseline="-25000" dirty="0">
              <a:latin typeface="Calibri"/>
            </a:endParaRPr>
          </a:p>
        </p:txBody>
      </p:sp>
      <p:cxnSp>
        <p:nvCxnSpPr>
          <p:cNvPr id="36" name="Straight Arrow Connector 35"/>
          <p:cNvCxnSpPr>
            <a:endCxn id="37" idx="0"/>
          </p:cNvCxnSpPr>
          <p:nvPr/>
        </p:nvCxnSpPr>
        <p:spPr>
          <a:xfrm rot="10800000" flipV="1">
            <a:off x="2931906" y="5495828"/>
            <a:ext cx="753978" cy="273380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733775" y="5769208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baseline="-25000" dirty="0" smtClean="0">
                <a:solidFill>
                  <a:srgbClr val="C00000"/>
                </a:solidFill>
                <a:latin typeface="Calibri"/>
              </a:rPr>
              <a:t>1</a:t>
            </a:r>
            <a:endParaRPr lang="en-US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3696877" y="5377207"/>
            <a:ext cx="1208204" cy="129616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600281" y="4920007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baseline="-25000" dirty="0" smtClean="0">
                <a:solidFill>
                  <a:srgbClr val="C00000"/>
                </a:solidFill>
                <a:latin typeface="Calibri"/>
              </a:rPr>
              <a:t>2</a:t>
            </a:r>
            <a:endParaRPr lang="en-US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 rot="16200000" flipV="1">
            <a:off x="2427404" y="4246773"/>
            <a:ext cx="1670116" cy="831134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509101" y="3668599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b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24860" y="5334236"/>
            <a:ext cx="286937" cy="292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09997" y="3753442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y</a:t>
            </a:r>
            <a:endParaRPr lang="en-US" sz="2000" dirty="0">
              <a:solidFill>
                <a:srgbClr val="00B050"/>
              </a:solidFill>
            </a:endParaRPr>
          </a:p>
        </p:txBody>
      </p:sp>
      <p:pic>
        <p:nvPicPr>
          <p:cNvPr id="63" name="Picture 62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 bwMode="auto">
          <a:xfrm>
            <a:off x="3405136" y="2814684"/>
            <a:ext cx="3412930" cy="772881"/>
          </a:xfrm>
          <a:prstGeom prst="rect">
            <a:avLst/>
          </a:prstGeom>
          <a:noFill/>
          <a:ln/>
          <a:effectLst/>
        </p:spPr>
      </p:pic>
      <p:sp>
        <p:nvSpPr>
          <p:cNvPr id="60" name="TextBox 59"/>
          <p:cNvSpPr txBox="1"/>
          <p:nvPr/>
        </p:nvSpPr>
        <p:spPr>
          <a:xfrm>
            <a:off x="637882" y="2796617"/>
            <a:ext cx="13933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</a:rPr>
              <a:t>Hyperplane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33321" y="3190186"/>
            <a:ext cx="2631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Positive open </a:t>
            </a:r>
            <a:r>
              <a:rPr lang="en-US" sz="2000" dirty="0" err="1" smtClean="0">
                <a:solidFill>
                  <a:srgbClr val="FF0000"/>
                </a:solidFill>
              </a:rPr>
              <a:t>halfspace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608190" y="2309567"/>
            <a:ext cx="3913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++</a:t>
            </a:r>
            <a:endParaRPr lang="en-US" sz="1600" dirty="0"/>
          </a:p>
        </p:txBody>
      </p:sp>
      <p:sp>
        <p:nvSpPr>
          <p:cNvPr id="65" name="Freeform 64"/>
          <p:cNvSpPr/>
          <p:nvPr/>
        </p:nvSpPr>
        <p:spPr>
          <a:xfrm rot="164375">
            <a:off x="589636" y="5173283"/>
            <a:ext cx="7333065" cy="788769"/>
          </a:xfrm>
          <a:custGeom>
            <a:avLst/>
            <a:gdLst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4" fmla="*/ 0 w 2543175"/>
              <a:gd name="connsiteY4" fmla="*/ 28575 h 1685925"/>
              <a:gd name="connsiteX0" fmla="*/ 0 w 2543175"/>
              <a:gd name="connsiteY0" fmla="*/ 0 h 1733550"/>
              <a:gd name="connsiteX1" fmla="*/ 9525 w 2543175"/>
              <a:gd name="connsiteY1" fmla="*/ 1733550 h 1733550"/>
              <a:gd name="connsiteX2" fmla="*/ 2543175 w 2543175"/>
              <a:gd name="connsiteY2" fmla="*/ 1733550 h 1733550"/>
              <a:gd name="connsiteX3" fmla="*/ 2543175 w 2543175"/>
              <a:gd name="connsiteY3" fmla="*/ 47625 h 1733550"/>
              <a:gd name="connsiteX4" fmla="*/ 0 w 2543175"/>
              <a:gd name="connsiteY4" fmla="*/ 0 h 1733550"/>
              <a:gd name="connsiteX0" fmla="*/ 0 w 2543175"/>
              <a:gd name="connsiteY0" fmla="*/ 257175 h 1990725"/>
              <a:gd name="connsiteX1" fmla="*/ 9525 w 2543175"/>
              <a:gd name="connsiteY1" fmla="*/ 1990725 h 1990725"/>
              <a:gd name="connsiteX2" fmla="*/ 2543175 w 2543175"/>
              <a:gd name="connsiteY2" fmla="*/ 1990725 h 1990725"/>
              <a:gd name="connsiteX3" fmla="*/ 2543175 w 2543175"/>
              <a:gd name="connsiteY3" fmla="*/ 0 h 1990725"/>
              <a:gd name="connsiteX4" fmla="*/ 0 w 2543175"/>
              <a:gd name="connsiteY4" fmla="*/ 257175 h 19907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4669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3381375"/>
              <a:gd name="connsiteY0" fmla="*/ 561975 h 2295525"/>
              <a:gd name="connsiteX1" fmla="*/ 9525 w 3381375"/>
              <a:gd name="connsiteY1" fmla="*/ 2295525 h 2295525"/>
              <a:gd name="connsiteX2" fmla="*/ 2466975 w 3381375"/>
              <a:gd name="connsiteY2" fmla="*/ 2295525 h 2295525"/>
              <a:gd name="connsiteX3" fmla="*/ 3381375 w 3381375"/>
              <a:gd name="connsiteY3" fmla="*/ 0 h 2295525"/>
              <a:gd name="connsiteX4" fmla="*/ 0 w 3381375"/>
              <a:gd name="connsiteY4" fmla="*/ 561975 h 2295525"/>
              <a:gd name="connsiteX0" fmla="*/ 0 w 2466975"/>
              <a:gd name="connsiteY0" fmla="*/ 28575 h 1762125"/>
              <a:gd name="connsiteX1" fmla="*/ 9525 w 2466975"/>
              <a:gd name="connsiteY1" fmla="*/ 1762125 h 1762125"/>
              <a:gd name="connsiteX2" fmla="*/ 2466975 w 2466975"/>
              <a:gd name="connsiteY2" fmla="*/ 1762125 h 1762125"/>
              <a:gd name="connsiteX3" fmla="*/ 2466975 w 2466975"/>
              <a:gd name="connsiteY3" fmla="*/ 0 h 1762125"/>
              <a:gd name="connsiteX4" fmla="*/ 0 w 2466975"/>
              <a:gd name="connsiteY4" fmla="*/ 28575 h 1762125"/>
              <a:gd name="connsiteX0" fmla="*/ 0 w 3076575"/>
              <a:gd name="connsiteY0" fmla="*/ 0 h 2266950"/>
              <a:gd name="connsiteX1" fmla="*/ 619125 w 3076575"/>
              <a:gd name="connsiteY1" fmla="*/ 2266950 h 2266950"/>
              <a:gd name="connsiteX2" fmla="*/ 3076575 w 3076575"/>
              <a:gd name="connsiteY2" fmla="*/ 2266950 h 2266950"/>
              <a:gd name="connsiteX3" fmla="*/ 3076575 w 3076575"/>
              <a:gd name="connsiteY3" fmla="*/ 504825 h 2266950"/>
              <a:gd name="connsiteX4" fmla="*/ 0 w 3076575"/>
              <a:gd name="connsiteY4" fmla="*/ 0 h 2266950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600075 w 3143250"/>
              <a:gd name="connsiteY0" fmla="*/ 28575 h 2143125"/>
              <a:gd name="connsiteX1" fmla="*/ 0 w 3143250"/>
              <a:gd name="connsiteY1" fmla="*/ 2143125 h 2143125"/>
              <a:gd name="connsiteX2" fmla="*/ 3143250 w 3143250"/>
              <a:gd name="connsiteY2" fmla="*/ 1762125 h 2143125"/>
              <a:gd name="connsiteX3" fmla="*/ 3143250 w 3143250"/>
              <a:gd name="connsiteY3" fmla="*/ 0 h 2143125"/>
              <a:gd name="connsiteX4" fmla="*/ 600075 w 3143250"/>
              <a:gd name="connsiteY4" fmla="*/ 28575 h 2143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1968325 w 2543175"/>
              <a:gd name="connsiteY3" fmla="*/ 0 h 1762125"/>
              <a:gd name="connsiteX4" fmla="*/ 0 w 2543175"/>
              <a:gd name="connsiteY4" fmla="*/ 28575 h 1762125"/>
              <a:gd name="connsiteX0" fmla="*/ 565325 w 2533650"/>
              <a:gd name="connsiteY0" fmla="*/ 28578 h 1762125"/>
              <a:gd name="connsiteX1" fmla="*/ 0 w 2533650"/>
              <a:gd name="connsiteY1" fmla="*/ 1762125 h 1762125"/>
              <a:gd name="connsiteX2" fmla="*/ 2533650 w 2533650"/>
              <a:gd name="connsiteY2" fmla="*/ 1762125 h 1762125"/>
              <a:gd name="connsiteX3" fmla="*/ 1958800 w 2533650"/>
              <a:gd name="connsiteY3" fmla="*/ 0 h 1762125"/>
              <a:gd name="connsiteX4" fmla="*/ 565325 w 2533650"/>
              <a:gd name="connsiteY4" fmla="*/ 28578 h 1762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3650" h="1762125">
                <a:moveTo>
                  <a:pt x="565325" y="28578"/>
                </a:moveTo>
                <a:lnTo>
                  <a:pt x="0" y="1762125"/>
                </a:lnTo>
                <a:lnTo>
                  <a:pt x="2533650" y="1762125"/>
                </a:lnTo>
                <a:lnTo>
                  <a:pt x="1958800" y="0"/>
                </a:lnTo>
                <a:lnTo>
                  <a:pt x="565325" y="28578"/>
                </a:lnTo>
                <a:close/>
              </a:path>
            </a:pathLst>
          </a:custGeom>
          <a:solidFill>
            <a:srgbClr val="AFDC7E">
              <a:alpha val="80000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7041823" y="5269583"/>
            <a:ext cx="673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  <a:latin typeface="Calibri"/>
              </a:rPr>
              <a:t>H</a:t>
            </a:r>
            <a:r>
              <a:rPr lang="en-US" sz="2800" baseline="-25000" dirty="0" smtClean="0">
                <a:solidFill>
                  <a:srgbClr val="00B050"/>
                </a:solidFill>
                <a:latin typeface="Calibri"/>
              </a:rPr>
              <a:t>a,0</a:t>
            </a:r>
            <a:endParaRPr lang="en-US" sz="2400" baseline="-25000" dirty="0">
              <a:solidFill>
                <a:srgbClr val="00B050"/>
              </a:solidFill>
              <a:latin typeface="Calibri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007150" y="2309566"/>
            <a:ext cx="41399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col</a:t>
            </a:r>
            <a:r>
              <a:rPr lang="en-US" sz="2400" dirty="0" smtClean="0"/>
              <a:t>-space(A)</a:t>
            </a:r>
            <a:r>
              <a:rPr lang="en-US" sz="2400" dirty="0" smtClean="0">
                <a:latin typeface="cmsy10"/>
              </a:rPr>
              <a:t>µ</a:t>
            </a:r>
            <a:r>
              <a:rPr lang="en-US" sz="2400" dirty="0" smtClean="0"/>
              <a:t>H</a:t>
            </a:r>
            <a:r>
              <a:rPr lang="en-US" sz="2800" baseline="-25000" dirty="0" smtClean="0"/>
              <a:t>y,0</a:t>
            </a:r>
            <a:r>
              <a:rPr lang="en-US" sz="2400" dirty="0" smtClean="0"/>
              <a:t>   but   b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H</a:t>
            </a:r>
            <a:r>
              <a:rPr lang="en-US" sz="2800" baseline="-25000" dirty="0" smtClean="0"/>
              <a:t>y,0</a:t>
            </a:r>
            <a:endParaRPr lang="en-US" sz="2400" dirty="0"/>
          </a:p>
        </p:txBody>
      </p:sp>
      <p:cxnSp>
        <p:nvCxnSpPr>
          <p:cNvPr id="33" name="Straight Arrow Connector 32"/>
          <p:cNvCxnSpPr/>
          <p:nvPr/>
        </p:nvCxnSpPr>
        <p:spPr>
          <a:xfrm rot="5400000" flipH="1" flipV="1">
            <a:off x="2960019" y="4675700"/>
            <a:ext cx="1574279" cy="28274"/>
          </a:xfrm>
          <a:prstGeom prst="straightConnector1">
            <a:avLst/>
          </a:prstGeom>
          <a:ln w="28575">
            <a:solidFill>
              <a:srgbClr val="00B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64" grpId="0"/>
      <p:bldP spid="65" grpId="0" animBg="1"/>
      <p:bldP spid="66" grpId="0"/>
      <p:bldP spid="6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56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Systems of </a:t>
            </a:r>
            <a:r>
              <a:rPr lang="en-US" sz="4000" b="1" dirty="0" smtClean="0"/>
              <a:t>Ineq</a:t>
            </a:r>
            <a:r>
              <a:rPr lang="en-US" sz="4000" dirty="0" smtClean="0"/>
              <a:t>ualities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816" y="829558"/>
            <a:ext cx="8729220" cy="2526382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Lemma:</a:t>
            </a:r>
            <a:r>
              <a:rPr lang="en-US" sz="2800" dirty="0" smtClean="0"/>
              <a:t> Exactly one of the following holds:</a:t>
            </a:r>
          </a:p>
          <a:p>
            <a:pPr marL="460375" lvl="1" indent="-168275"/>
            <a:r>
              <a:rPr lang="en-US" sz="2400" dirty="0" smtClean="0"/>
              <a:t>There exists x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 satisfying Ax=b	   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	</a:t>
            </a:r>
            <a:endParaRPr lang="en-US" sz="2400" dirty="0" smtClean="0">
              <a:solidFill>
                <a:srgbClr val="0070C0"/>
              </a:solidFill>
            </a:endParaRPr>
          </a:p>
          <a:p>
            <a:pPr marL="460375" lvl="1" indent="-168275"/>
            <a:r>
              <a:rPr lang="en-US" sz="2400" spc="-30" dirty="0" smtClean="0"/>
              <a:t>There exists y satisfying y</a:t>
            </a:r>
            <a:r>
              <a:rPr lang="en-US" sz="2400" spc="-30" baseline="30000" dirty="0" smtClean="0"/>
              <a:t>T</a:t>
            </a:r>
            <a:r>
              <a:rPr lang="en-US" sz="2400" spc="-30" dirty="0" smtClean="0"/>
              <a:t>A</a:t>
            </a:r>
            <a:r>
              <a:rPr lang="en-US" sz="2400" spc="-30" dirty="0" smtClean="0">
                <a:latin typeface="cmsy10"/>
              </a:rPr>
              <a:t>¸</a:t>
            </a:r>
            <a:r>
              <a:rPr lang="en-US" sz="2400" spc="-30" dirty="0" smtClean="0"/>
              <a:t>0 and </a:t>
            </a:r>
            <a:r>
              <a:rPr lang="en-US" sz="2400" spc="-30" dirty="0" err="1" smtClean="0"/>
              <a:t>y</a:t>
            </a:r>
            <a:r>
              <a:rPr lang="en-US" sz="2400" spc="-30" baseline="30000" dirty="0" err="1" smtClean="0"/>
              <a:t>T</a:t>
            </a:r>
            <a:r>
              <a:rPr lang="en-US" sz="2400" spc="-30" dirty="0" err="1" smtClean="0"/>
              <a:t>b</a:t>
            </a:r>
            <a:r>
              <a:rPr lang="en-US" sz="2400" spc="-30" dirty="0" smtClean="0"/>
              <a:t>&lt;0</a:t>
            </a:r>
            <a:endParaRPr lang="en-US" sz="2400" spc="-1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800" b="1" dirty="0" smtClean="0"/>
              <a:t>Geometrically…</a:t>
            </a:r>
            <a:br>
              <a:rPr lang="en-US" sz="2800" b="1" dirty="0" smtClean="0"/>
            </a:br>
            <a:r>
              <a:rPr lang="en-US" sz="2800" dirty="0" smtClean="0"/>
              <a:t>Let cone(</a:t>
            </a:r>
            <a:r>
              <a:rPr lang="en-US" sz="2800" dirty="0" smtClean="0">
                <a:latin typeface="Calibri"/>
              </a:rPr>
              <a:t>A</a:t>
            </a:r>
            <a:r>
              <a:rPr lang="en-US" sz="2800" baseline="-25000" dirty="0" smtClean="0">
                <a:latin typeface="Calibri"/>
              </a:rPr>
              <a:t>1</a:t>
            </a:r>
            <a:r>
              <a:rPr lang="en-US" sz="2800" dirty="0" smtClean="0"/>
              <a:t>,…,</a:t>
            </a:r>
            <a:r>
              <a:rPr lang="en-US" sz="2800" dirty="0" smtClean="0">
                <a:latin typeface="Calibri"/>
              </a:rPr>
              <a:t>A</a:t>
            </a:r>
            <a:r>
              <a:rPr lang="en-US" sz="2800" baseline="-25000" dirty="0" smtClean="0">
                <a:latin typeface="Calibri"/>
              </a:rPr>
              <a:t>n</a:t>
            </a:r>
            <a:r>
              <a:rPr lang="en-US" sz="2800" dirty="0" smtClean="0"/>
              <a:t>) = { </a:t>
            </a:r>
            <a:r>
              <a:rPr lang="en-US" sz="2800" dirty="0" smtClean="0">
                <a:latin typeface="cmmi10"/>
              </a:rPr>
              <a:t>§</a:t>
            </a:r>
            <a:r>
              <a:rPr lang="en-US" sz="2800" baseline="-25000" dirty="0" err="1" smtClean="0">
                <a:latin typeface="cmmi10"/>
              </a:rPr>
              <a:t>i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mi10"/>
              </a:rPr>
              <a:t>¸</a:t>
            </a:r>
            <a:r>
              <a:rPr lang="en-US" sz="2800" baseline="-25000" dirty="0" err="1" smtClean="0">
                <a:latin typeface="cmmi10"/>
              </a:rPr>
              <a:t>i</a:t>
            </a:r>
            <a:r>
              <a:rPr lang="en-US" sz="2800" dirty="0" err="1" smtClean="0">
                <a:latin typeface="Calibri"/>
              </a:rPr>
              <a:t>A</a:t>
            </a:r>
            <a:r>
              <a:rPr lang="en-US" sz="2800" baseline="-25000" dirty="0" err="1" smtClean="0">
                <a:latin typeface="Calibri"/>
              </a:rPr>
              <a:t>i</a:t>
            </a:r>
            <a:r>
              <a:rPr lang="en-US" sz="2800" dirty="0" smtClean="0"/>
              <a:t> : </a:t>
            </a:r>
            <a:r>
              <a:rPr lang="en-US" sz="2800" dirty="0" smtClean="0">
                <a:latin typeface="cmmi10"/>
              </a:rPr>
              <a:t>¸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}   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“cone generated by 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A</a:t>
            </a:r>
            <a:r>
              <a:rPr lang="en-US" sz="1800" baseline="-25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1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,…,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A</a:t>
            </a:r>
            <a:r>
              <a:rPr lang="en-US" sz="1800" baseline="-25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” </a:t>
            </a:r>
            <a:endParaRPr lang="en-US" sz="28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2419717" y="4461426"/>
            <a:ext cx="1309512" cy="1366064"/>
          </a:xfrm>
          <a:custGeom>
            <a:avLst/>
            <a:gdLst>
              <a:gd name="connsiteX0" fmla="*/ 565608 w 876693"/>
              <a:gd name="connsiteY0" fmla="*/ 1074655 h 1074655"/>
              <a:gd name="connsiteX1" fmla="*/ 0 w 876693"/>
              <a:gd name="connsiteY1" fmla="*/ 179109 h 1074655"/>
              <a:gd name="connsiteX2" fmla="*/ 348792 w 876693"/>
              <a:gd name="connsiteY2" fmla="*/ 0 h 1074655"/>
              <a:gd name="connsiteX3" fmla="*/ 876693 w 876693"/>
              <a:gd name="connsiteY3" fmla="*/ 18853 h 1074655"/>
              <a:gd name="connsiteX4" fmla="*/ 565608 w 876693"/>
              <a:gd name="connsiteY4" fmla="*/ 1074655 h 1074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6693" h="1074655">
                <a:moveTo>
                  <a:pt x="565608" y="1074655"/>
                </a:moveTo>
                <a:lnTo>
                  <a:pt x="0" y="179109"/>
                </a:lnTo>
                <a:lnTo>
                  <a:pt x="348792" y="0"/>
                </a:lnTo>
                <a:lnTo>
                  <a:pt x="876693" y="18853"/>
                </a:lnTo>
                <a:lnTo>
                  <a:pt x="565608" y="1074655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846923" y="5083387"/>
            <a:ext cx="2833278" cy="31831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2332641" y="5815501"/>
            <a:ext cx="2889151" cy="5095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203882" y="5454316"/>
            <a:ext cx="395640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1</a:t>
            </a:r>
            <a:endParaRPr lang="en-US" sz="2000" baseline="-25000" dirty="0"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47683" y="3477324"/>
            <a:ext cx="395640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>
                <a:latin typeface="Calibri"/>
              </a:rPr>
              <a:t>2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2477216" y="5501536"/>
            <a:ext cx="1234595" cy="92716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2201997" y="4751614"/>
            <a:ext cx="2138443" cy="13309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242232" y="6251059"/>
            <a:ext cx="395640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3</a:t>
            </a:r>
            <a:endParaRPr lang="en-US" sz="2000" baseline="-25000" dirty="0">
              <a:latin typeface="Calibri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rot="16200000" flipV="1">
            <a:off x="2162702" y="4701659"/>
            <a:ext cx="1246236" cy="957496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838230" y="4221769"/>
            <a:ext cx="435502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rgbClr val="C00000"/>
                </a:solidFill>
                <a:latin typeface="Calibri"/>
              </a:rPr>
              <a:t>1</a:t>
            </a:r>
            <a:endParaRPr lang="en-US" sz="2000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rot="5400000" flipH="1" flipV="1">
            <a:off x="2776465" y="4827266"/>
            <a:ext cx="1475905" cy="504564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528189" y="3898231"/>
            <a:ext cx="435502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rgbClr val="C00000"/>
                </a:solidFill>
                <a:latin typeface="Calibri"/>
              </a:rPr>
              <a:t>2</a:t>
            </a:r>
            <a:endParaRPr lang="en-US" sz="2000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 rot="5400000" flipH="1" flipV="1">
            <a:off x="2393944" y="4712105"/>
            <a:ext cx="1959941" cy="246865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453708" y="3543671"/>
            <a:ext cx="330861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b</a:t>
            </a:r>
            <a:endParaRPr lang="en-US" sz="2000" dirty="0">
              <a:solidFill>
                <a:srgbClr val="0070C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rot="16200000" flipV="1">
            <a:off x="2320009" y="4802892"/>
            <a:ext cx="1521846" cy="315652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630664" y="3970132"/>
            <a:ext cx="435502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rgbClr val="C00000"/>
                </a:solidFill>
                <a:latin typeface="Calibri"/>
              </a:rPr>
              <a:t>3</a:t>
            </a:r>
            <a:endParaRPr lang="en-US" sz="2000" baseline="-25000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31" name="Freeform 30"/>
          <p:cNvSpPr/>
          <p:nvPr/>
        </p:nvSpPr>
        <p:spPr>
          <a:xfrm>
            <a:off x="2407979" y="4463419"/>
            <a:ext cx="1309512" cy="1342098"/>
          </a:xfrm>
          <a:custGeom>
            <a:avLst/>
            <a:gdLst>
              <a:gd name="connsiteX0" fmla="*/ 565608 w 876693"/>
              <a:gd name="connsiteY0" fmla="*/ 1074655 h 1074655"/>
              <a:gd name="connsiteX1" fmla="*/ 0 w 876693"/>
              <a:gd name="connsiteY1" fmla="*/ 179109 h 1074655"/>
              <a:gd name="connsiteX2" fmla="*/ 348792 w 876693"/>
              <a:gd name="connsiteY2" fmla="*/ 0 h 1074655"/>
              <a:gd name="connsiteX3" fmla="*/ 876693 w 876693"/>
              <a:gd name="connsiteY3" fmla="*/ 18853 h 1074655"/>
              <a:gd name="connsiteX4" fmla="*/ 565608 w 876693"/>
              <a:gd name="connsiteY4" fmla="*/ 1074655 h 1074655"/>
              <a:gd name="connsiteX0" fmla="*/ 565608 w 876693"/>
              <a:gd name="connsiteY0" fmla="*/ 1055802 h 1055802"/>
              <a:gd name="connsiteX1" fmla="*/ 0 w 876693"/>
              <a:gd name="connsiteY1" fmla="*/ 160256 h 1055802"/>
              <a:gd name="connsiteX2" fmla="*/ 876693 w 876693"/>
              <a:gd name="connsiteY2" fmla="*/ 0 h 1055802"/>
              <a:gd name="connsiteX3" fmla="*/ 565608 w 876693"/>
              <a:gd name="connsiteY3" fmla="*/ 1055802 h 1055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6693" h="1055802">
                <a:moveTo>
                  <a:pt x="565608" y="1055802"/>
                </a:moveTo>
                <a:lnTo>
                  <a:pt x="0" y="160256"/>
                </a:lnTo>
                <a:lnTo>
                  <a:pt x="876693" y="0"/>
                </a:lnTo>
                <a:lnTo>
                  <a:pt x="565608" y="1055802"/>
                </a:lnTo>
                <a:close/>
              </a:path>
            </a:pathLst>
          </a:custGeom>
          <a:solidFill>
            <a:srgbClr val="FFFF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4" name="TextBox 13"/>
          <p:cNvSpPr txBox="1"/>
          <p:nvPr/>
        </p:nvSpPr>
        <p:spPr>
          <a:xfrm>
            <a:off x="5061927" y="3695551"/>
            <a:ext cx="1885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cone(</a:t>
            </a:r>
            <a:r>
              <a:rPr lang="en-US" sz="2000" dirty="0" smtClean="0">
                <a:latin typeface="Calibri"/>
              </a:rPr>
              <a:t>A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/>
              <a:t>,…,</a:t>
            </a:r>
            <a:r>
              <a:rPr lang="en-US" sz="2000" dirty="0" smtClean="0">
                <a:latin typeface="Calibri"/>
              </a:rPr>
              <a:t>A</a:t>
            </a:r>
            <a:r>
              <a:rPr lang="en-US" sz="2000" baseline="-25000" dirty="0" smtClean="0">
                <a:latin typeface="Calibri"/>
              </a:rPr>
              <a:t>n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cxnSp>
        <p:nvCxnSpPr>
          <p:cNvPr id="15" name="Straight Arrow Connector 14"/>
          <p:cNvCxnSpPr/>
          <p:nvPr/>
        </p:nvCxnSpPr>
        <p:spPr>
          <a:xfrm rot="10800000" flipV="1">
            <a:off x="3742441" y="3914459"/>
            <a:ext cx="1347766" cy="73295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523351" y="1376313"/>
            <a:ext cx="24465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(b is in cone(A</a:t>
            </a:r>
            <a:r>
              <a:rPr lang="en-US" sz="2000" baseline="-25000" dirty="0" smtClean="0">
                <a:solidFill>
                  <a:srgbClr val="0070C0"/>
                </a:solidFill>
              </a:rPr>
              <a:t>1</a:t>
            </a:r>
            <a:r>
              <a:rPr lang="en-US" sz="2000" dirty="0" smtClean="0">
                <a:solidFill>
                  <a:srgbClr val="0070C0"/>
                </a:solidFill>
              </a:rPr>
              <a:t>,…,A</a:t>
            </a:r>
            <a:r>
              <a:rPr lang="en-US" sz="2000" baseline="-25000" dirty="0" smtClean="0">
                <a:solidFill>
                  <a:srgbClr val="0070C0"/>
                </a:solidFill>
              </a:rPr>
              <a:t>n</a:t>
            </a:r>
            <a:r>
              <a:rPr lang="en-US" sz="2000" dirty="0" smtClean="0">
                <a:solidFill>
                  <a:srgbClr val="0070C0"/>
                </a:solidFill>
              </a:rPr>
              <a:t>))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6" grpId="0"/>
      <p:bldP spid="7" grpId="0"/>
      <p:bldP spid="18" grpId="0"/>
      <p:bldP spid="37" grpId="0"/>
      <p:bldP spid="41" grpId="0"/>
      <p:bldP spid="46" grpId="0"/>
      <p:bldP spid="29" grpId="0"/>
      <p:bldP spid="31" grpId="0" animBg="1"/>
      <p:bldP spid="14" grpId="0"/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56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Systems of </a:t>
            </a:r>
            <a:r>
              <a:rPr lang="en-US" sz="4000" b="1" dirty="0" smtClean="0"/>
              <a:t>Ineq</a:t>
            </a:r>
            <a:r>
              <a:rPr lang="en-US" sz="4000" dirty="0" smtClean="0"/>
              <a:t>ualities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816" y="829558"/>
            <a:ext cx="8729220" cy="2526382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Lemma:</a:t>
            </a:r>
            <a:r>
              <a:rPr lang="en-US" sz="2800" dirty="0" smtClean="0"/>
              <a:t> Exactly one of the following holds:</a:t>
            </a:r>
          </a:p>
          <a:p>
            <a:pPr marL="460375" lvl="1" indent="-168275"/>
            <a:r>
              <a:rPr lang="en-US" sz="2400" dirty="0" smtClean="0"/>
              <a:t>There exists x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 satisfying Ax=b	   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	     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(b is in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cone(A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1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,…,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60375" lvl="1" indent="-168275"/>
            <a:r>
              <a:rPr lang="en-US" sz="2400" spc="-30" dirty="0" smtClean="0"/>
              <a:t>There exists </a:t>
            </a:r>
            <a:r>
              <a:rPr lang="en-US" sz="2400" spc="-30" dirty="0" smtClean="0">
                <a:latin typeface="Calibri"/>
              </a:rPr>
              <a:t>y</a:t>
            </a:r>
            <a:r>
              <a:rPr lang="en-US" sz="2400" spc="-30" dirty="0" smtClean="0"/>
              <a:t> satisfying </a:t>
            </a:r>
            <a:r>
              <a:rPr lang="en-US" sz="2400" spc="-30" dirty="0" smtClean="0">
                <a:latin typeface="Calibri"/>
              </a:rPr>
              <a:t>y</a:t>
            </a:r>
            <a:r>
              <a:rPr lang="en-US" sz="2400" spc="-30" baseline="30000" dirty="0" smtClean="0">
                <a:latin typeface="Calibri"/>
              </a:rPr>
              <a:t>T</a:t>
            </a:r>
            <a:r>
              <a:rPr lang="en-US" sz="2400" spc="-30" dirty="0" smtClean="0"/>
              <a:t>A</a:t>
            </a:r>
            <a:r>
              <a:rPr lang="en-US" sz="2400" spc="-30" dirty="0" smtClean="0">
                <a:latin typeface="cmsy10"/>
              </a:rPr>
              <a:t>¸</a:t>
            </a:r>
            <a:r>
              <a:rPr lang="en-US" sz="2400" spc="-30" dirty="0" smtClean="0"/>
              <a:t>0 and </a:t>
            </a:r>
            <a:r>
              <a:rPr lang="en-US" sz="2400" spc="-30" dirty="0" err="1" smtClean="0"/>
              <a:t>y</a:t>
            </a:r>
            <a:r>
              <a:rPr lang="en-US" sz="2400" spc="-30" baseline="30000" dirty="0" err="1" smtClean="0"/>
              <a:t>T</a:t>
            </a:r>
            <a:r>
              <a:rPr lang="en-US" sz="2400" spc="-30" dirty="0" err="1" smtClean="0"/>
              <a:t>b</a:t>
            </a:r>
            <a:r>
              <a:rPr lang="en-US" sz="2400" spc="-30" dirty="0" smtClean="0"/>
              <a:t>&lt;0</a:t>
            </a:r>
            <a:endParaRPr lang="en-US" sz="2400" spc="-100" dirty="0" smtClean="0">
              <a:solidFill>
                <a:srgbClr val="0070C0"/>
              </a:solidFill>
            </a:endParaRPr>
          </a:p>
          <a:p>
            <a:r>
              <a:rPr lang="en-US" sz="2800" b="1" dirty="0" smtClean="0"/>
              <a:t>Geometrically…</a:t>
            </a:r>
            <a:r>
              <a:rPr lang="en-US" sz="2400" dirty="0" smtClean="0"/>
              <a:t> </a:t>
            </a:r>
            <a:r>
              <a:rPr lang="en-US" sz="2000" dirty="0" smtClean="0"/>
              <a:t>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en-US" sz="28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846923" y="5083387"/>
            <a:ext cx="2833278" cy="31831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2332641" y="5815501"/>
            <a:ext cx="2889151" cy="5095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203882" y="5454316"/>
            <a:ext cx="395640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1</a:t>
            </a:r>
            <a:endParaRPr lang="en-US" sz="2000" baseline="-25000" dirty="0"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47683" y="3477324"/>
            <a:ext cx="395640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>
                <a:latin typeface="Calibri"/>
              </a:rPr>
              <a:t>2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2477216" y="5501536"/>
            <a:ext cx="1234595" cy="92716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2201997" y="4751614"/>
            <a:ext cx="2138443" cy="13309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242232" y="6251059"/>
            <a:ext cx="395640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3</a:t>
            </a:r>
            <a:endParaRPr lang="en-US" sz="2000" baseline="-25000" dirty="0">
              <a:latin typeface="Calibri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838230" y="4221769"/>
            <a:ext cx="435502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rgbClr val="C00000"/>
                </a:solidFill>
                <a:latin typeface="Calibri"/>
              </a:rPr>
              <a:t>1</a:t>
            </a:r>
            <a:endParaRPr lang="en-US" sz="2000" baseline="-25000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528189" y="3898231"/>
            <a:ext cx="435502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rgbClr val="C00000"/>
                </a:solidFill>
                <a:latin typeface="Calibri"/>
              </a:rPr>
              <a:t>2</a:t>
            </a:r>
            <a:endParaRPr lang="en-US" sz="2000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3250482" y="5194172"/>
            <a:ext cx="2226491" cy="621337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471044" y="4976546"/>
            <a:ext cx="330861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b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630664" y="3970132"/>
            <a:ext cx="435502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rgbClr val="C00000"/>
                </a:solidFill>
                <a:latin typeface="Calibri"/>
              </a:rPr>
              <a:t>3</a:t>
            </a:r>
            <a:endParaRPr lang="en-US" sz="2000" baseline="-25000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61927" y="3695551"/>
            <a:ext cx="1885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cone(</a:t>
            </a:r>
            <a:r>
              <a:rPr lang="en-US" sz="2000" dirty="0" smtClean="0">
                <a:latin typeface="Calibri"/>
              </a:rPr>
              <a:t>A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/>
              <a:t>,…,</a:t>
            </a:r>
            <a:r>
              <a:rPr lang="en-US" sz="2000" dirty="0" smtClean="0">
                <a:latin typeface="Calibri"/>
              </a:rPr>
              <a:t>A</a:t>
            </a:r>
            <a:r>
              <a:rPr lang="en-US" sz="2000" baseline="-25000" dirty="0" smtClean="0">
                <a:latin typeface="Calibri"/>
              </a:rPr>
              <a:t>n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cxnSp>
        <p:nvCxnSpPr>
          <p:cNvPr id="15" name="Straight Arrow Connector 14"/>
          <p:cNvCxnSpPr/>
          <p:nvPr/>
        </p:nvCxnSpPr>
        <p:spPr>
          <a:xfrm rot="10800000" flipV="1">
            <a:off x="3742441" y="3914459"/>
            <a:ext cx="1347766" cy="73295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31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4"/>
          <a:stretch>
            <a:fillRect/>
          </a:stretch>
        </p:blipFill>
        <p:spPr bwMode="auto">
          <a:xfrm>
            <a:off x="3421751" y="2776978"/>
            <a:ext cx="3412439" cy="796684"/>
          </a:xfrm>
          <a:prstGeom prst="rect">
            <a:avLst/>
          </a:prstGeom>
          <a:noFill/>
          <a:ln/>
          <a:effectLst/>
        </p:spPr>
      </p:pic>
      <p:sp>
        <p:nvSpPr>
          <p:cNvPr id="27" name="TextBox 26"/>
          <p:cNvSpPr txBox="1"/>
          <p:nvPr/>
        </p:nvSpPr>
        <p:spPr>
          <a:xfrm>
            <a:off x="637882" y="2730632"/>
            <a:ext cx="27656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Positive closed </a:t>
            </a:r>
            <a:r>
              <a:rPr lang="en-US" sz="2000" dirty="0" err="1" smtClean="0">
                <a:solidFill>
                  <a:srgbClr val="FF0000"/>
                </a:solidFill>
              </a:rPr>
              <a:t>halfspace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33321" y="3124201"/>
            <a:ext cx="2738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Negative open </a:t>
            </a:r>
            <a:r>
              <a:rPr lang="en-US" sz="2000" dirty="0" err="1" smtClean="0">
                <a:solidFill>
                  <a:srgbClr val="FF0000"/>
                </a:solidFill>
              </a:rPr>
              <a:t>halfspace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822304" y="2253006"/>
            <a:ext cx="309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--</a:t>
            </a:r>
            <a:endParaRPr lang="en-US" sz="1600" dirty="0"/>
          </a:p>
        </p:txBody>
      </p:sp>
      <p:sp>
        <p:nvSpPr>
          <p:cNvPr id="34" name="TextBox 33"/>
          <p:cNvSpPr txBox="1"/>
          <p:nvPr/>
        </p:nvSpPr>
        <p:spPr>
          <a:xfrm>
            <a:off x="5160708" y="2253006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+</a:t>
            </a:r>
            <a:endParaRPr lang="en-US" sz="1600" dirty="0"/>
          </a:p>
        </p:txBody>
      </p:sp>
      <p:sp>
        <p:nvSpPr>
          <p:cNvPr id="35" name="Freeform 34"/>
          <p:cNvSpPr/>
          <p:nvPr/>
        </p:nvSpPr>
        <p:spPr>
          <a:xfrm rot="20022380">
            <a:off x="-515844" y="5689494"/>
            <a:ext cx="7333065" cy="302968"/>
          </a:xfrm>
          <a:custGeom>
            <a:avLst/>
            <a:gdLst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4" fmla="*/ 0 w 2543175"/>
              <a:gd name="connsiteY4" fmla="*/ 28575 h 1685925"/>
              <a:gd name="connsiteX0" fmla="*/ 0 w 2543175"/>
              <a:gd name="connsiteY0" fmla="*/ 0 h 1733550"/>
              <a:gd name="connsiteX1" fmla="*/ 9525 w 2543175"/>
              <a:gd name="connsiteY1" fmla="*/ 1733550 h 1733550"/>
              <a:gd name="connsiteX2" fmla="*/ 2543175 w 2543175"/>
              <a:gd name="connsiteY2" fmla="*/ 1733550 h 1733550"/>
              <a:gd name="connsiteX3" fmla="*/ 2543175 w 2543175"/>
              <a:gd name="connsiteY3" fmla="*/ 47625 h 1733550"/>
              <a:gd name="connsiteX4" fmla="*/ 0 w 2543175"/>
              <a:gd name="connsiteY4" fmla="*/ 0 h 1733550"/>
              <a:gd name="connsiteX0" fmla="*/ 0 w 2543175"/>
              <a:gd name="connsiteY0" fmla="*/ 257175 h 1990725"/>
              <a:gd name="connsiteX1" fmla="*/ 9525 w 2543175"/>
              <a:gd name="connsiteY1" fmla="*/ 1990725 h 1990725"/>
              <a:gd name="connsiteX2" fmla="*/ 2543175 w 2543175"/>
              <a:gd name="connsiteY2" fmla="*/ 1990725 h 1990725"/>
              <a:gd name="connsiteX3" fmla="*/ 2543175 w 2543175"/>
              <a:gd name="connsiteY3" fmla="*/ 0 h 1990725"/>
              <a:gd name="connsiteX4" fmla="*/ 0 w 2543175"/>
              <a:gd name="connsiteY4" fmla="*/ 257175 h 19907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4669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3381375"/>
              <a:gd name="connsiteY0" fmla="*/ 561975 h 2295525"/>
              <a:gd name="connsiteX1" fmla="*/ 9525 w 3381375"/>
              <a:gd name="connsiteY1" fmla="*/ 2295525 h 2295525"/>
              <a:gd name="connsiteX2" fmla="*/ 2466975 w 3381375"/>
              <a:gd name="connsiteY2" fmla="*/ 2295525 h 2295525"/>
              <a:gd name="connsiteX3" fmla="*/ 3381375 w 3381375"/>
              <a:gd name="connsiteY3" fmla="*/ 0 h 2295525"/>
              <a:gd name="connsiteX4" fmla="*/ 0 w 3381375"/>
              <a:gd name="connsiteY4" fmla="*/ 561975 h 2295525"/>
              <a:gd name="connsiteX0" fmla="*/ 0 w 2466975"/>
              <a:gd name="connsiteY0" fmla="*/ 28575 h 1762125"/>
              <a:gd name="connsiteX1" fmla="*/ 9525 w 2466975"/>
              <a:gd name="connsiteY1" fmla="*/ 1762125 h 1762125"/>
              <a:gd name="connsiteX2" fmla="*/ 2466975 w 2466975"/>
              <a:gd name="connsiteY2" fmla="*/ 1762125 h 1762125"/>
              <a:gd name="connsiteX3" fmla="*/ 2466975 w 2466975"/>
              <a:gd name="connsiteY3" fmla="*/ 0 h 1762125"/>
              <a:gd name="connsiteX4" fmla="*/ 0 w 2466975"/>
              <a:gd name="connsiteY4" fmla="*/ 28575 h 1762125"/>
              <a:gd name="connsiteX0" fmla="*/ 0 w 3076575"/>
              <a:gd name="connsiteY0" fmla="*/ 0 h 2266950"/>
              <a:gd name="connsiteX1" fmla="*/ 619125 w 3076575"/>
              <a:gd name="connsiteY1" fmla="*/ 2266950 h 2266950"/>
              <a:gd name="connsiteX2" fmla="*/ 3076575 w 3076575"/>
              <a:gd name="connsiteY2" fmla="*/ 2266950 h 2266950"/>
              <a:gd name="connsiteX3" fmla="*/ 3076575 w 3076575"/>
              <a:gd name="connsiteY3" fmla="*/ 504825 h 2266950"/>
              <a:gd name="connsiteX4" fmla="*/ 0 w 3076575"/>
              <a:gd name="connsiteY4" fmla="*/ 0 h 2266950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600075 w 3143250"/>
              <a:gd name="connsiteY0" fmla="*/ 28575 h 2143125"/>
              <a:gd name="connsiteX1" fmla="*/ 0 w 3143250"/>
              <a:gd name="connsiteY1" fmla="*/ 2143125 h 2143125"/>
              <a:gd name="connsiteX2" fmla="*/ 3143250 w 3143250"/>
              <a:gd name="connsiteY2" fmla="*/ 1762125 h 2143125"/>
              <a:gd name="connsiteX3" fmla="*/ 3143250 w 3143250"/>
              <a:gd name="connsiteY3" fmla="*/ 0 h 2143125"/>
              <a:gd name="connsiteX4" fmla="*/ 600075 w 3143250"/>
              <a:gd name="connsiteY4" fmla="*/ 28575 h 2143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1968325 w 2543175"/>
              <a:gd name="connsiteY3" fmla="*/ 0 h 1762125"/>
              <a:gd name="connsiteX4" fmla="*/ 0 w 2543175"/>
              <a:gd name="connsiteY4" fmla="*/ 28575 h 1762125"/>
              <a:gd name="connsiteX0" fmla="*/ 565325 w 2533650"/>
              <a:gd name="connsiteY0" fmla="*/ 28578 h 1762125"/>
              <a:gd name="connsiteX1" fmla="*/ 0 w 2533650"/>
              <a:gd name="connsiteY1" fmla="*/ 1762125 h 1762125"/>
              <a:gd name="connsiteX2" fmla="*/ 2533650 w 2533650"/>
              <a:gd name="connsiteY2" fmla="*/ 1762125 h 1762125"/>
              <a:gd name="connsiteX3" fmla="*/ 1958800 w 2533650"/>
              <a:gd name="connsiteY3" fmla="*/ 0 h 1762125"/>
              <a:gd name="connsiteX4" fmla="*/ 565325 w 2533650"/>
              <a:gd name="connsiteY4" fmla="*/ 28578 h 1762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3650" h="1762125">
                <a:moveTo>
                  <a:pt x="565325" y="28578"/>
                </a:moveTo>
                <a:lnTo>
                  <a:pt x="0" y="1762125"/>
                </a:lnTo>
                <a:lnTo>
                  <a:pt x="2533650" y="1762125"/>
                </a:lnTo>
                <a:lnTo>
                  <a:pt x="1958800" y="0"/>
                </a:lnTo>
                <a:lnTo>
                  <a:pt x="565325" y="28578"/>
                </a:lnTo>
                <a:close/>
              </a:path>
            </a:pathLst>
          </a:custGeom>
          <a:solidFill>
            <a:srgbClr val="AFDC7E">
              <a:alpha val="80000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523348" y="4128939"/>
            <a:ext cx="673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  <a:latin typeface="Calibri"/>
              </a:rPr>
              <a:t>H</a:t>
            </a:r>
            <a:r>
              <a:rPr lang="en-US" sz="2800" baseline="-25000" dirty="0" smtClean="0">
                <a:solidFill>
                  <a:srgbClr val="00B050"/>
                </a:solidFill>
                <a:latin typeface="Calibri"/>
              </a:rPr>
              <a:t>y,0</a:t>
            </a:r>
            <a:endParaRPr lang="en-US" sz="2400" baseline="-25000" dirty="0">
              <a:solidFill>
                <a:srgbClr val="00B050"/>
              </a:solidFill>
              <a:latin typeface="Calibri"/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2419717" y="4461426"/>
            <a:ext cx="1309512" cy="1366064"/>
          </a:xfrm>
          <a:custGeom>
            <a:avLst/>
            <a:gdLst>
              <a:gd name="connsiteX0" fmla="*/ 565608 w 876693"/>
              <a:gd name="connsiteY0" fmla="*/ 1074655 h 1074655"/>
              <a:gd name="connsiteX1" fmla="*/ 0 w 876693"/>
              <a:gd name="connsiteY1" fmla="*/ 179109 h 1074655"/>
              <a:gd name="connsiteX2" fmla="*/ 348792 w 876693"/>
              <a:gd name="connsiteY2" fmla="*/ 0 h 1074655"/>
              <a:gd name="connsiteX3" fmla="*/ 876693 w 876693"/>
              <a:gd name="connsiteY3" fmla="*/ 18853 h 1074655"/>
              <a:gd name="connsiteX4" fmla="*/ 565608 w 876693"/>
              <a:gd name="connsiteY4" fmla="*/ 1074655 h 1074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6693" h="1074655">
                <a:moveTo>
                  <a:pt x="565608" y="1074655"/>
                </a:moveTo>
                <a:lnTo>
                  <a:pt x="0" y="179109"/>
                </a:lnTo>
                <a:lnTo>
                  <a:pt x="348792" y="0"/>
                </a:lnTo>
                <a:lnTo>
                  <a:pt x="876693" y="18853"/>
                </a:lnTo>
                <a:lnTo>
                  <a:pt x="565608" y="1074655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cxnSp>
        <p:nvCxnSpPr>
          <p:cNvPr id="36" name="Straight Arrow Connector 35"/>
          <p:cNvCxnSpPr/>
          <p:nvPr/>
        </p:nvCxnSpPr>
        <p:spPr>
          <a:xfrm rot="16200000" flipV="1">
            <a:off x="2162702" y="4701659"/>
            <a:ext cx="1246236" cy="957496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 flipH="1" flipV="1">
            <a:off x="2776465" y="4827266"/>
            <a:ext cx="1475905" cy="504564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V="1">
            <a:off x="2320009" y="4802892"/>
            <a:ext cx="1521846" cy="315652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reeform 30"/>
          <p:cNvSpPr/>
          <p:nvPr/>
        </p:nvSpPr>
        <p:spPr>
          <a:xfrm>
            <a:off x="2407979" y="4463419"/>
            <a:ext cx="1309512" cy="1342098"/>
          </a:xfrm>
          <a:custGeom>
            <a:avLst/>
            <a:gdLst>
              <a:gd name="connsiteX0" fmla="*/ 565608 w 876693"/>
              <a:gd name="connsiteY0" fmla="*/ 1074655 h 1074655"/>
              <a:gd name="connsiteX1" fmla="*/ 0 w 876693"/>
              <a:gd name="connsiteY1" fmla="*/ 179109 h 1074655"/>
              <a:gd name="connsiteX2" fmla="*/ 348792 w 876693"/>
              <a:gd name="connsiteY2" fmla="*/ 0 h 1074655"/>
              <a:gd name="connsiteX3" fmla="*/ 876693 w 876693"/>
              <a:gd name="connsiteY3" fmla="*/ 18853 h 1074655"/>
              <a:gd name="connsiteX4" fmla="*/ 565608 w 876693"/>
              <a:gd name="connsiteY4" fmla="*/ 1074655 h 1074655"/>
              <a:gd name="connsiteX0" fmla="*/ 565608 w 876693"/>
              <a:gd name="connsiteY0" fmla="*/ 1055802 h 1055802"/>
              <a:gd name="connsiteX1" fmla="*/ 0 w 876693"/>
              <a:gd name="connsiteY1" fmla="*/ 160256 h 1055802"/>
              <a:gd name="connsiteX2" fmla="*/ 876693 w 876693"/>
              <a:gd name="connsiteY2" fmla="*/ 0 h 1055802"/>
              <a:gd name="connsiteX3" fmla="*/ 565608 w 876693"/>
              <a:gd name="connsiteY3" fmla="*/ 1055802 h 1055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6693" h="1055802">
                <a:moveTo>
                  <a:pt x="565608" y="1055802"/>
                </a:moveTo>
                <a:lnTo>
                  <a:pt x="0" y="160256"/>
                </a:lnTo>
                <a:lnTo>
                  <a:pt x="876693" y="0"/>
                </a:lnTo>
                <a:lnTo>
                  <a:pt x="565608" y="1055802"/>
                </a:lnTo>
                <a:close/>
              </a:path>
            </a:pathLst>
          </a:custGeom>
          <a:solidFill>
            <a:srgbClr val="FFFF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40" name="TextBox 39"/>
          <p:cNvSpPr txBox="1"/>
          <p:nvPr/>
        </p:nvSpPr>
        <p:spPr>
          <a:xfrm>
            <a:off x="2988297" y="2271860"/>
            <a:ext cx="43408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/>
              </a:rPr>
              <a:t>cone(A</a:t>
            </a:r>
            <a:r>
              <a:rPr lang="en-US" sz="2400" baseline="-25000" dirty="0" smtClean="0">
                <a:latin typeface="Calibri"/>
              </a:rPr>
              <a:t>1</a:t>
            </a:r>
            <a:r>
              <a:rPr lang="en-US" sz="2400" dirty="0" smtClean="0"/>
              <a:t>,</a:t>
            </a:r>
            <a:r>
              <a:rPr lang="en-US" sz="2400" dirty="0" smtClean="0">
                <a:latin typeface="Symbol"/>
                <a:sym typeface="Symbol"/>
              </a:rPr>
              <a:t></a:t>
            </a:r>
            <a:r>
              <a:rPr lang="en-US" sz="2400" dirty="0" smtClean="0"/>
              <a:t>,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-25000" dirty="0" smtClean="0">
                <a:latin typeface="Calibri"/>
              </a:rPr>
              <a:t>n</a:t>
            </a:r>
            <a:r>
              <a:rPr lang="en-US" sz="2400" dirty="0" smtClean="0">
                <a:latin typeface="Calibri"/>
              </a:rPr>
              <a:t>)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Calibri"/>
              </a:rPr>
              <a:t>H</a:t>
            </a:r>
            <a:r>
              <a:rPr lang="en-US" sz="2400" baseline="-50000" dirty="0" smtClean="0">
                <a:latin typeface="Calibri"/>
              </a:rPr>
              <a:t>y,0</a:t>
            </a:r>
            <a:r>
              <a:rPr lang="en-US" sz="2400" dirty="0" smtClean="0"/>
              <a:t>   </a:t>
            </a:r>
            <a:r>
              <a:rPr lang="en-US" sz="2400" dirty="0" smtClean="0"/>
              <a:t>but   b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y,0</a:t>
            </a:r>
            <a:endParaRPr lang="en-US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5778630" y="1772240"/>
            <a:ext cx="3183372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00" spc="-100" dirty="0" smtClean="0">
                <a:solidFill>
                  <a:srgbClr val="00B050"/>
                </a:solidFill>
              </a:rPr>
              <a:t>(y gives a “separating </a:t>
            </a:r>
            <a:r>
              <a:rPr lang="en-US" sz="1900" spc="-100" dirty="0" err="1" smtClean="0">
                <a:solidFill>
                  <a:srgbClr val="00B050"/>
                </a:solidFill>
              </a:rPr>
              <a:t>hyperplane</a:t>
            </a:r>
            <a:r>
              <a:rPr lang="en-US" sz="1900" spc="-100" dirty="0" smtClean="0">
                <a:solidFill>
                  <a:srgbClr val="00B050"/>
                </a:solidFill>
              </a:rPr>
              <a:t>”)</a:t>
            </a:r>
            <a:endParaRPr lang="en-US" sz="1900" dirty="0">
              <a:solidFill>
                <a:srgbClr val="00B05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008905" y="3698024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y</a:t>
            </a:r>
            <a:endParaRPr lang="en-US" sz="2000" dirty="0">
              <a:solidFill>
                <a:srgbClr val="00B050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rot="16200000" flipV="1">
            <a:off x="1788097" y="4335615"/>
            <a:ext cx="1976394" cy="989820"/>
          </a:xfrm>
          <a:prstGeom prst="straightConnector1">
            <a:avLst/>
          </a:prstGeom>
          <a:ln w="28575">
            <a:solidFill>
              <a:srgbClr val="00B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3" grpId="0"/>
      <p:bldP spid="34" grpId="0"/>
      <p:bldP spid="35" grpId="0" animBg="1"/>
      <p:bldP spid="38" grpId="0"/>
      <p:bldP spid="42" grpId="0"/>
      <p:bldP spid="4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NICK@YOWCMMTFUVWXY5MJ" val="3546"/>
  <p:tag name="DEFAULTDISPLAYSOURCE" val="\documentclass{article}&#10;\usepackage[texpoint]{nickstyle}&#10;\begin{document}&#10;&#10;\end{document}&#10;"/>
  <p:tag name="EMBEDFONTS" val="1"/>
  <p:tag name="TEXPOINTINIT" val=""/>
  <p:tag name="ACCESSLIST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x \leq b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0"/>
  <p:tag name="PICTUREFILESIZE" val="643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b \transpose y}&#10;&amp; A \transpose y = c \\&#10;&amp; y 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3"/>
  <p:tag name="PICTUREFILESIZE" val="859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 Ax \leq b  \qquad A\transpose y = c  \qquad y \geq 0 \qquad c \transpose x \geq b \transpose y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94"/>
  <p:tag name="PICTUREFILESIZE" val="896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align*}&#10;H_{a,b} &amp;~=~ \setst{ x \in \bR^n }{ a \transpose x = b } \\&#10;H_{a,b}^{++} &amp;~=~ \setst{ x \in \bR^n }{ a \transpose x &gt; b }&#10;\end{align*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37"/>
  <p:tag name="PICTUREFILESIZE" val="1555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align*}&#10;H_{a,b}^{+} &amp;~=~ \setst{ x \in \bR^n }{ a \transpose x \geq b } \\&#10;H_{a,b}^{--} &amp;~=~ \setst{ x \in \bR^n }{ a \transpose x &lt; b }&#10;\end{align*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37"/>
  <p:tag name="PICTUREFILESIZE" val="1595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chemeClr val="tx1"/>
          </a:solidFill>
          <a:headEnd type="none" w="med" len="med"/>
          <a:tailEnd type="triangl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7710</TotalTime>
  <Words>849</Words>
  <Application>Microsoft Office PowerPoint</Application>
  <PresentationFormat>On-screen Show (4:3)</PresentationFormat>
  <Paragraphs>274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6" baseType="lpstr">
      <vt:lpstr>Arial</vt:lpstr>
      <vt:lpstr>Calibri</vt:lpstr>
      <vt:lpstr>CMR10</vt:lpstr>
      <vt:lpstr>CMMI10</vt:lpstr>
      <vt:lpstr>CMSY10ORIG</vt:lpstr>
      <vt:lpstr>CMSS8</vt:lpstr>
      <vt:lpstr>CMMI7</vt:lpstr>
      <vt:lpstr>CMEX10</vt:lpstr>
      <vt:lpstr>CMR7</vt:lpstr>
      <vt:lpstr>MSBM10</vt:lpstr>
      <vt:lpstr>CMSY7</vt:lpstr>
      <vt:lpstr>CMMI5</vt:lpstr>
      <vt:lpstr>cmsy10</vt:lpstr>
      <vt:lpstr>msam10</vt:lpstr>
      <vt:lpstr>Symbol</vt:lpstr>
      <vt:lpstr>Office Theme</vt:lpstr>
      <vt:lpstr>C&amp;O 355 Lecture 8</vt:lpstr>
      <vt:lpstr>Outline</vt:lpstr>
      <vt:lpstr>Strong Duality (for inequality form LP)</vt:lpstr>
      <vt:lpstr>Systems of Equalities</vt:lpstr>
      <vt:lpstr>Systems of Equalities</vt:lpstr>
      <vt:lpstr>Systems of Equalities</vt:lpstr>
      <vt:lpstr>Systems of Equalities</vt:lpstr>
      <vt:lpstr>Systems of Inequalities</vt:lpstr>
      <vt:lpstr>Systems of Inequalities</vt:lpstr>
      <vt:lpstr>Slide 10</vt:lpstr>
      <vt:lpstr>Slide 11</vt:lpstr>
      <vt:lpstr>Slide 12</vt:lpstr>
      <vt:lpstr>Slide 13</vt:lpstr>
      <vt:lpstr>2D System of Inequalities</vt:lpstr>
      <vt:lpstr>Fourier-Motzkin Elimination</vt:lpstr>
      <vt:lpstr>Slide 16</vt:lpstr>
      <vt:lpstr>Slide 17</vt:lpstr>
      <vt:lpstr>Slide 18</vt:lpstr>
      <vt:lpstr>Slide 19</vt:lpstr>
      <vt:lpstr>Slide 20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</dc:creator>
  <cp:lastModifiedBy>Nick</cp:lastModifiedBy>
  <cp:revision>504</cp:revision>
  <dcterms:created xsi:type="dcterms:W3CDTF">2009-09-16T13:05:29Z</dcterms:created>
  <dcterms:modified xsi:type="dcterms:W3CDTF">2009-10-08T16:01:39Z</dcterms:modified>
</cp:coreProperties>
</file>