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256" r:id="rId2"/>
    <p:sldId id="270" r:id="rId3"/>
    <p:sldId id="348" r:id="rId4"/>
    <p:sldId id="349" r:id="rId5"/>
    <p:sldId id="350" r:id="rId6"/>
    <p:sldId id="380" r:id="rId7"/>
    <p:sldId id="375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3" r:id="rId17"/>
    <p:sldId id="361" r:id="rId18"/>
    <p:sldId id="366" r:id="rId19"/>
    <p:sldId id="376" r:id="rId20"/>
    <p:sldId id="377" r:id="rId21"/>
    <p:sldId id="379" r:id="rId22"/>
    <p:sldId id="364" r:id="rId23"/>
    <p:sldId id="365" r:id="rId24"/>
    <p:sldId id="367" r:id="rId25"/>
  </p:sldIdLst>
  <p:sldSz cx="9144000" cy="6858000" type="screen4x3"/>
  <p:notesSz cx="6858000" cy="9144000"/>
  <p:embeddedFontLst>
    <p:embeddedFont>
      <p:font typeface="Calibri" pitchFamily="34" charset="0"/>
      <p:regular r:id="rId27"/>
      <p:bold r:id="rId28"/>
      <p:italic r:id="rId29"/>
      <p:boldItalic r:id="rId30"/>
    </p:embeddedFont>
    <p:embeddedFont>
      <p:font typeface="CMR10" pitchFamily="34" charset="0"/>
      <p:regular r:id="rId31"/>
    </p:embeddedFont>
    <p:embeddedFont>
      <p:font typeface="CMMI10" pitchFamily="34" charset="0"/>
      <p:regular r:id="rId32"/>
    </p:embeddedFont>
    <p:embeddedFont>
      <p:font typeface="CMSY10ORIG" pitchFamily="34" charset="0"/>
      <p:regular r:id="rId33"/>
    </p:embeddedFont>
    <p:embeddedFont>
      <p:font typeface="CMSS8" pitchFamily="34" charset="0"/>
      <p:regular r:id="rId34"/>
    </p:embeddedFont>
    <p:embeddedFont>
      <p:font typeface="CMMI7" pitchFamily="34" charset="0"/>
      <p:regular r:id="rId35"/>
    </p:embeddedFont>
    <p:embeddedFont>
      <p:font typeface="CMEX10" pitchFamily="34" charset="0"/>
      <p:regular r:id="rId36"/>
    </p:embeddedFont>
    <p:embeddedFont>
      <p:font typeface="CMR7" pitchFamily="34" charset="0"/>
      <p:regular r:id="rId37"/>
    </p:embeddedFont>
    <p:embeddedFont>
      <p:font typeface="MSBM10" pitchFamily="34" charset="0"/>
      <p:regular r:id="rId38"/>
    </p:embeddedFont>
    <p:embeddedFont>
      <p:font typeface="CMSY7" pitchFamily="34" charset="0"/>
      <p:regular r:id="rId39"/>
    </p:embeddedFont>
    <p:embeddedFont>
      <p:font typeface="CMMI5" pitchFamily="34" charset="0"/>
      <p:regular r:id="rId40"/>
    </p:embeddedFont>
    <p:embeddedFont>
      <p:font typeface="cmsy10" pitchFamily="34" charset="0"/>
      <p:regular r:id="rId41"/>
    </p:embeddedFont>
    <p:embeddedFont>
      <p:font typeface="Gill Sans MT Condensed" pitchFamily="34" charset="0"/>
      <p:regular r:id="rId42"/>
    </p:embeddedFont>
    <p:embeddedFont>
      <p:font typeface="msam10" pitchFamily="34" charset="0"/>
      <p:regular r:id="rId43"/>
    </p:embeddedFont>
  </p:embeddedFontLst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DC7E"/>
    <a:srgbClr val="FFFF99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94366" autoAdjust="0"/>
  </p:normalViewPr>
  <p:slideViewPr>
    <p:cSldViewPr snapToGrid="0">
      <p:cViewPr varScale="1">
        <p:scale>
          <a:sx n="103" d="100"/>
          <a:sy n="103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font" Target="fonts/font16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font" Target="fonts/font17.fntdata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Lecture 2: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Section 3.2.</a:t>
            </a:r>
            <a:r>
              <a:rPr lang="en-US" baseline="0" dirty="0" smtClean="0"/>
              <a:t> </a:t>
            </a:r>
            <a:r>
              <a:rPr lang="en-US" dirty="0" smtClean="0"/>
              <a:t>We will probably do the proof in Section 8.2 (Theorem 8.2.2).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Section 3.2.</a:t>
            </a:r>
            <a:r>
              <a:rPr lang="en-US" baseline="0" dirty="0" smtClean="0"/>
              <a:t> </a:t>
            </a:r>
            <a:r>
              <a:rPr lang="en-US" dirty="0" smtClean="0"/>
              <a:t>We will probably do the proof in Section 8.2 (Theorem 8.2.2).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9.xml"/><Relationship Id="rId7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13" Type="http://schemas.openxmlformats.org/officeDocument/2006/relationships/image" Target="../media/image16.png"/><Relationship Id="rId3" Type="http://schemas.openxmlformats.org/officeDocument/2006/relationships/tags" Target="../tags/tag19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0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9.png"/><Relationship Id="rId5" Type="http://schemas.openxmlformats.org/officeDocument/2006/relationships/tags" Target="../tags/tag21.xml"/><Relationship Id="rId10" Type="http://schemas.openxmlformats.org/officeDocument/2006/relationships/image" Target="../media/image15.png"/><Relationship Id="rId4" Type="http://schemas.openxmlformats.org/officeDocument/2006/relationships/tags" Target="../tags/tag20.xml"/><Relationship Id="rId9" Type="http://schemas.openxmlformats.org/officeDocument/2006/relationships/image" Target="../media/image14.png"/><Relationship Id="rId1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s.org/notices/200703/fea-cottl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N. Harvey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http://www.math.uwaterloo.ca/~harvey/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1304925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If c=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>
                <a:latin typeface="cmsy10"/>
              </a:rPr>
              <a:t>¢</a:t>
            </a:r>
            <a:r>
              <a:rPr lang="en-US" sz="3000" dirty="0" smtClean="0"/>
              <a:t>[1,6] and 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/>
              <a:t>&gt;0 then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=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>
                <a:latin typeface="cmsy10"/>
              </a:rPr>
              <a:t>¢</a:t>
            </a:r>
            <a:r>
              <a:rPr lang="en-US" sz="2800" dirty="0" smtClean="0"/>
              <a:t>(</a:t>
            </a:r>
            <a:r>
              <a:rPr lang="en-US" sz="3000" dirty="0" smtClean="0"/>
              <a:t>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+6x</a:t>
            </a:r>
            <a:r>
              <a:rPr lang="en-US" sz="30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3000" dirty="0" smtClean="0"/>
              <a:t>15</a:t>
            </a:r>
            <a:r>
              <a:rPr lang="en-US" sz="3000" dirty="0" smtClean="0">
                <a:latin typeface="cmmi10"/>
              </a:rPr>
              <a:t>®</a:t>
            </a:r>
            <a:endParaRPr lang="en-US" sz="3000" dirty="0" smtClean="0"/>
          </a:p>
          <a:p>
            <a:r>
              <a:rPr lang="en-US" sz="3000" dirty="0" smtClean="0"/>
              <a:t>x is feasible and </a:t>
            </a:r>
            <a:r>
              <a:rPr lang="en-US" sz="3000" dirty="0" smtClean="0">
                <a:solidFill>
                  <a:srgbClr val="FF0000"/>
                </a:solidFill>
              </a:rPr>
              <a:t>constraint is tight </a:t>
            </a:r>
            <a:r>
              <a:rPr lang="en-US" sz="3000" dirty="0" smtClean="0"/>
              <a:t>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3295660" y="5095875"/>
            <a:ext cx="1276340" cy="266709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4" idx="3"/>
          </p:cNvCxnSpPr>
          <p:nvPr/>
        </p:nvCxnSpPr>
        <p:spPr>
          <a:xfrm>
            <a:off x="3555936" y="3719610"/>
            <a:ext cx="1614195" cy="261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95875" y="39052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847725"/>
            <a:ext cx="8477250" cy="24003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What if c does not align with any constraint?</a:t>
            </a:r>
          </a:p>
          <a:p>
            <a:r>
              <a:rPr lang="en-US" sz="3000" dirty="0" smtClean="0"/>
              <a:t>Can we </a:t>
            </a:r>
            <a:r>
              <a:rPr lang="en-US" sz="3000" dirty="0" smtClean="0">
                <a:solidFill>
                  <a:srgbClr val="00B050"/>
                </a:solidFill>
              </a:rPr>
              <a:t>“generate”</a:t>
            </a:r>
            <a:r>
              <a:rPr lang="en-US" sz="3000" dirty="0" smtClean="0"/>
              <a:t> a new constraint aligned with c?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734219" y="4638675"/>
            <a:ext cx="3199606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4686300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4772037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000250" y="2124077"/>
            <a:ext cx="3171825" cy="317182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847725"/>
            <a:ext cx="8477250" cy="244792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Can we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c?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One way is to “average” the </a:t>
            </a:r>
            <a:r>
              <a:rPr lang="en-US" sz="2800" dirty="0" smtClean="0">
                <a:solidFill>
                  <a:srgbClr val="FF0000"/>
                </a:solidFill>
              </a:rPr>
              <a:t>tight constraints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Maybe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u+v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=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Then </a:t>
            </a:r>
            <a:r>
              <a:rPr lang="en-US" sz="2800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</a:t>
            </a:r>
            <a:r>
              <a:rPr lang="en-US" sz="2800" dirty="0" err="1" smtClean="0">
                <a:solidFill>
                  <a:srgbClr val="FF0000"/>
                </a:solidFill>
                <a:latin typeface="Calibri"/>
              </a:rPr>
              <a:t>u</a:t>
            </a:r>
            <a:r>
              <a:rPr lang="en-US" sz="2800" dirty="0" err="1" smtClean="0">
                <a:latin typeface="Calibri"/>
              </a:rPr>
              <a:t>+</a:t>
            </a:r>
            <a:r>
              <a:rPr lang="en-US" sz="2800" dirty="0" err="1" smtClean="0">
                <a:solidFill>
                  <a:srgbClr val="FF0000"/>
                </a:solidFill>
                <a:latin typeface="Calibri"/>
              </a:rPr>
              <a:t>v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(-x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+ 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1 + 15 = 16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x is feasible and </a:t>
            </a:r>
            <a:r>
              <a:rPr lang="en-US" sz="2800" b="1" dirty="0" smtClean="0">
                <a:solidFill>
                  <a:srgbClr val="FF0000"/>
                </a:solidFill>
              </a:rPr>
              <a:t>both</a:t>
            </a:r>
            <a:r>
              <a:rPr lang="en-US" sz="2800" b="1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constraints tight 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x is optimal</a:t>
            </a:r>
          </a:p>
          <a:p>
            <a:pPr>
              <a:spcBef>
                <a:spcPts val="0"/>
              </a:spcBef>
            </a:pP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047750" y="5438775"/>
            <a:ext cx="257175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634365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90525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52425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5172075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61150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050" y="412432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62902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421005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42053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5257812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676900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41338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828925" y="3562350"/>
            <a:ext cx="723900" cy="64770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3190877" y="3638551"/>
            <a:ext cx="962027" cy="20002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05000" y="3514725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u=[-1,1]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1900" y="310515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v=[1,6]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847725"/>
            <a:ext cx="8477250" cy="244792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Can we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c?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One way is to “average” the </a:t>
            </a:r>
            <a:r>
              <a:rPr lang="en-US" sz="2800" dirty="0" smtClean="0">
                <a:solidFill>
                  <a:srgbClr val="FF0000"/>
                </a:solidFill>
              </a:rPr>
              <a:t>tight constraints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Maybe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rgbClr val="FF0000"/>
                </a:solidFill>
              </a:rPr>
              <a:t>u</a:t>
            </a:r>
            <a:r>
              <a:rPr lang="en-US" sz="2800" dirty="0" smtClean="0"/>
              <a:t>+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solidFill>
                  <a:srgbClr val="FF0000"/>
                </a:solidFill>
              </a:rPr>
              <a:t>v </a:t>
            </a:r>
            <a:r>
              <a:rPr lang="en-US" sz="2800" dirty="0" smtClean="0"/>
              <a:t>=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for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&gt;0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Then </a:t>
            </a:r>
            <a:r>
              <a:rPr lang="en-US" sz="2800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rgbClr val="FF0000"/>
                </a:solidFill>
                <a:latin typeface="Calibri"/>
              </a:rPr>
              <a:t>u</a:t>
            </a:r>
            <a:r>
              <a:rPr lang="en-US" sz="2800" dirty="0" smtClean="0">
                <a:latin typeface="Calibri"/>
              </a:rPr>
              <a:t>+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solidFill>
                  <a:srgbClr val="FF0000"/>
                </a:solidFill>
                <a:latin typeface="Calibri"/>
              </a:rPr>
              <a:t>v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/>
              <a:t>(-x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+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/>
              <a:t>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/>
              <a:t>+15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x is feasible and </a:t>
            </a:r>
            <a:r>
              <a:rPr lang="en-US" sz="2800" b="1" dirty="0" smtClean="0">
                <a:solidFill>
                  <a:srgbClr val="FF0000"/>
                </a:solidFill>
              </a:rPr>
              <a:t>both</a:t>
            </a:r>
            <a:r>
              <a:rPr lang="en-US" sz="2800" b="1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constraints tight 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x is optimal</a:t>
            </a:r>
          </a:p>
          <a:p>
            <a:pPr>
              <a:spcBef>
                <a:spcPts val="0"/>
              </a:spcBef>
            </a:pP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047750" y="5438775"/>
            <a:ext cx="257175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634365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90525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52425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5172075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61150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050" y="412432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62902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421005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42053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5257812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676900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41338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828925" y="3562350"/>
            <a:ext cx="723900" cy="64770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3190877" y="3638551"/>
            <a:ext cx="962027" cy="20002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05000" y="3514725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u=[-1,1]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1900" y="310515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v=[1,6]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2900361" y="3300412"/>
            <a:ext cx="857250" cy="923925"/>
          </a:xfrm>
          <a:custGeom>
            <a:avLst/>
            <a:gdLst>
              <a:gd name="connsiteX0" fmla="*/ 257175 w 852488"/>
              <a:gd name="connsiteY0" fmla="*/ 0 h 1162050"/>
              <a:gd name="connsiteX1" fmla="*/ 0 w 852488"/>
              <a:gd name="connsiteY1" fmla="*/ 995363 h 1162050"/>
              <a:gd name="connsiteX2" fmla="*/ 852488 w 852488"/>
              <a:gd name="connsiteY2" fmla="*/ 1162050 h 1162050"/>
              <a:gd name="connsiteX0" fmla="*/ 804862 w 1400175"/>
              <a:gd name="connsiteY0" fmla="*/ 0 h 1162050"/>
              <a:gd name="connsiteX1" fmla="*/ 0 w 1400175"/>
              <a:gd name="connsiteY1" fmla="*/ 461963 h 1162050"/>
              <a:gd name="connsiteX2" fmla="*/ 547687 w 1400175"/>
              <a:gd name="connsiteY2" fmla="*/ 995363 h 1162050"/>
              <a:gd name="connsiteX3" fmla="*/ 1400175 w 1400175"/>
              <a:gd name="connsiteY3" fmla="*/ 1162050 h 1162050"/>
              <a:gd name="connsiteX0" fmla="*/ 804862 w 804862"/>
              <a:gd name="connsiteY0" fmla="*/ 0 h 995363"/>
              <a:gd name="connsiteX1" fmla="*/ 0 w 804862"/>
              <a:gd name="connsiteY1" fmla="*/ 461963 h 995363"/>
              <a:gd name="connsiteX2" fmla="*/ 547687 w 804862"/>
              <a:gd name="connsiteY2" fmla="*/ 995363 h 995363"/>
              <a:gd name="connsiteX3" fmla="*/ 733425 w 804862"/>
              <a:gd name="connsiteY3" fmla="*/ 157163 h 995363"/>
              <a:gd name="connsiteX0" fmla="*/ 0 w 733425"/>
              <a:gd name="connsiteY0" fmla="*/ 304800 h 838200"/>
              <a:gd name="connsiteX1" fmla="*/ 547687 w 733425"/>
              <a:gd name="connsiteY1" fmla="*/ 838200 h 838200"/>
              <a:gd name="connsiteX2" fmla="*/ 733425 w 733425"/>
              <a:gd name="connsiteY2" fmla="*/ 0 h 838200"/>
              <a:gd name="connsiteX0" fmla="*/ 0 w 733425"/>
              <a:gd name="connsiteY0" fmla="*/ 390525 h 923925"/>
              <a:gd name="connsiteX1" fmla="*/ 547687 w 733425"/>
              <a:gd name="connsiteY1" fmla="*/ 923925 h 923925"/>
              <a:gd name="connsiteX2" fmla="*/ 733425 w 733425"/>
              <a:gd name="connsiteY2" fmla="*/ 0 h 923925"/>
              <a:gd name="connsiteX0" fmla="*/ 0 w 733425"/>
              <a:gd name="connsiteY0" fmla="*/ 390525 h 923925"/>
              <a:gd name="connsiteX1" fmla="*/ 185739 w 733425"/>
              <a:gd name="connsiteY1" fmla="*/ 14288 h 923925"/>
              <a:gd name="connsiteX2" fmla="*/ 547687 w 733425"/>
              <a:gd name="connsiteY2" fmla="*/ 923925 h 923925"/>
              <a:gd name="connsiteX3" fmla="*/ 733425 w 733425"/>
              <a:gd name="connsiteY3" fmla="*/ 0 h 923925"/>
              <a:gd name="connsiteX0" fmla="*/ 0 w 733425"/>
              <a:gd name="connsiteY0" fmla="*/ 390525 h 923925"/>
              <a:gd name="connsiteX1" fmla="*/ 547687 w 733425"/>
              <a:gd name="connsiteY1" fmla="*/ 923925 h 923925"/>
              <a:gd name="connsiteX2" fmla="*/ 733425 w 733425"/>
              <a:gd name="connsiteY2" fmla="*/ 0 h 923925"/>
              <a:gd name="connsiteX0" fmla="*/ 0 w 561975"/>
              <a:gd name="connsiteY0" fmla="*/ 57150 h 923925"/>
              <a:gd name="connsiteX1" fmla="*/ 376237 w 561975"/>
              <a:gd name="connsiteY1" fmla="*/ 923925 h 923925"/>
              <a:gd name="connsiteX2" fmla="*/ 561975 w 561975"/>
              <a:gd name="connsiteY2" fmla="*/ 0 h 923925"/>
              <a:gd name="connsiteX0" fmla="*/ 0 w 857250"/>
              <a:gd name="connsiteY0" fmla="*/ 323850 h 923925"/>
              <a:gd name="connsiteX1" fmla="*/ 671512 w 857250"/>
              <a:gd name="connsiteY1" fmla="*/ 923925 h 923925"/>
              <a:gd name="connsiteX2" fmla="*/ 857250 w 857250"/>
              <a:gd name="connsiteY2" fmla="*/ 0 h 92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7250" h="923925">
                <a:moveTo>
                  <a:pt x="0" y="323850"/>
                </a:moveTo>
                <a:lnTo>
                  <a:pt x="671512" y="923925"/>
                </a:lnTo>
                <a:lnTo>
                  <a:pt x="857250" y="0"/>
                </a:lnTo>
              </a:path>
            </a:pathLst>
          </a:cu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52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47650" y="819150"/>
            <a:ext cx="8686800" cy="244792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Can we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c?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One way is to “average” the </a:t>
            </a:r>
            <a:r>
              <a:rPr lang="en-US" sz="2800" dirty="0" smtClean="0">
                <a:solidFill>
                  <a:srgbClr val="FF0000"/>
                </a:solidFill>
              </a:rPr>
              <a:t>tight constraints</a:t>
            </a:r>
          </a:p>
          <a:p>
            <a:pPr>
              <a:spcBef>
                <a:spcPts val="0"/>
              </a:spcBef>
            </a:pPr>
            <a:r>
              <a:rPr lang="en-US" sz="2800" b="1" dirty="0" smtClean="0"/>
              <a:t>Definition:</a:t>
            </a:r>
            <a:r>
              <a:rPr lang="en-US" sz="2800" dirty="0" smtClean="0"/>
              <a:t> cone(</a:t>
            </a:r>
            <a:r>
              <a:rPr lang="en-US" sz="2800" dirty="0" err="1" smtClean="0">
                <a:solidFill>
                  <a:srgbClr val="FF0000"/>
                </a:solidFill>
              </a:rPr>
              <a:t>u</a:t>
            </a:r>
            <a:r>
              <a:rPr lang="en-US" sz="2800" dirty="0" err="1" smtClean="0"/>
              <a:t>,</a:t>
            </a:r>
            <a:r>
              <a:rPr lang="en-US" sz="2800" dirty="0" err="1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)={ 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>
                <a:solidFill>
                  <a:srgbClr val="FF0000"/>
                </a:solidFill>
              </a:rPr>
              <a:t>u</a:t>
            </a:r>
            <a:r>
              <a:rPr lang="en-US" sz="2800" dirty="0" smtClean="0"/>
              <a:t>+</a:t>
            </a:r>
            <a:r>
              <a:rPr lang="en-US" sz="2800" dirty="0" smtClean="0">
                <a:latin typeface="cmmi10"/>
              </a:rPr>
              <a:t>¯</a:t>
            </a:r>
            <a:r>
              <a:rPr lang="en-US" sz="2800" dirty="0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 : 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/>
              <a:t>,</a:t>
            </a:r>
            <a:r>
              <a:rPr lang="en-US" sz="2800" dirty="0" smtClean="0">
                <a:latin typeface="cmmi10"/>
              </a:rPr>
              <a:t>¯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“</a:t>
            </a:r>
            <a:r>
              <a:rPr lang="en-US" sz="2800" b="1" dirty="0" smtClean="0">
                <a:solidFill>
                  <a:srgbClr val="00B050"/>
                </a:solidFill>
              </a:rPr>
              <a:t>cone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generated by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u </a:t>
            </a:r>
            <a:r>
              <a:rPr lang="en-US" sz="2800" dirty="0" smtClean="0"/>
              <a:t>&amp; </a:t>
            </a:r>
            <a:r>
              <a:rPr lang="en-US" sz="2800" dirty="0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”</a:t>
            </a:r>
            <a:endParaRPr lang="en-US" sz="2800" b="1" dirty="0" smtClean="0"/>
          </a:p>
          <a:p>
            <a:pPr>
              <a:spcBef>
                <a:spcPts val="0"/>
              </a:spcBef>
            </a:pPr>
            <a:r>
              <a:rPr lang="en-US" sz="2800" b="1" dirty="0" smtClean="0"/>
              <a:t>Conclusion: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/>
              <a:t> in cone(</a:t>
            </a:r>
            <a:r>
              <a:rPr lang="en-US" sz="2800" dirty="0" err="1" smtClean="0">
                <a:solidFill>
                  <a:srgbClr val="FF0000"/>
                </a:solidFill>
              </a:rPr>
              <a:t>u</a:t>
            </a:r>
            <a:r>
              <a:rPr lang="en-US" sz="2800" dirty="0" err="1" smtClean="0"/>
              <a:t>,</a:t>
            </a:r>
            <a:r>
              <a:rPr lang="en-US" sz="2800" dirty="0" err="1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), x is optimal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047750" y="5438775"/>
            <a:ext cx="257175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634365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90525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52425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5172075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61150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050" y="412432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62902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421005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42053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5257812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676900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41338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828925" y="3562350"/>
            <a:ext cx="723900" cy="64770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3190877" y="3638551"/>
            <a:ext cx="962027" cy="20002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05000" y="3514725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u=[-1,1]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1900" y="310515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v=[1,6]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7100" y="4219575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2613519" y="869950"/>
            <a:ext cx="3707408" cy="685711"/>
          </a:xfrm>
          <a:prstGeom prst="rect">
            <a:avLst/>
          </a:prstGeom>
          <a:noFill/>
          <a:ln/>
          <a:effectLst/>
        </p:spPr>
      </p:pic>
      <p:sp>
        <p:nvSpPr>
          <p:cNvPr id="6" name="TextBox 5"/>
          <p:cNvSpPr txBox="1"/>
          <p:nvPr/>
        </p:nvSpPr>
        <p:spPr>
          <a:xfrm>
            <a:off x="409574" y="2543371"/>
            <a:ext cx="79767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 feasible 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  and 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2</a:t>
            </a:r>
          </a:p>
          <a:p>
            <a:r>
              <a:rPr lang="en-US" sz="2400" dirty="0" smtClean="0">
                <a:latin typeface="cmsy10"/>
              </a:rPr>
              <a:t>		)</a:t>
            </a:r>
            <a:r>
              <a:rPr lang="en-US" sz="2400" dirty="0" smtClean="0"/>
              <a:t>  (a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+a</a:t>
            </a:r>
            <a:r>
              <a:rPr lang="en-US" sz="2400" baseline="-25000" dirty="0" smtClean="0"/>
              <a:t>2</a:t>
            </a:r>
            <a:r>
              <a:rPr lang="en-US" sz="2000" dirty="0" smtClean="0"/>
              <a:t>)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b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+b</a:t>
            </a:r>
            <a:r>
              <a:rPr lang="en-US" sz="2400" baseline="-25000" dirty="0" smtClean="0"/>
              <a:t>2</a:t>
            </a:r>
            <a:r>
              <a:rPr lang="en-US" dirty="0" smtClean="0"/>
              <a:t>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(new valid constraint)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574" y="3419475"/>
            <a:ext cx="7976799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More generally, for any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25000" dirty="0" smtClean="0">
                <a:latin typeface="cmmi10"/>
              </a:rPr>
              <a:t>1</a:t>
            </a:r>
            <a:r>
              <a:rPr lang="en-US" sz="2400" dirty="0" smtClean="0"/>
              <a:t>,…,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smtClean="0">
                <a:latin typeface="cmmi10"/>
              </a:rPr>
              <a:t>m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x feasible</a:t>
            </a:r>
            <a:r>
              <a:rPr lang="en-US" sz="2400" dirty="0" smtClean="0">
                <a:latin typeface="cmsy10"/>
              </a:rPr>
              <a:t>	)</a:t>
            </a:r>
            <a:r>
              <a:rPr lang="en-US" sz="2400" dirty="0" smtClean="0"/>
              <a:t> 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50000" dirty="0" err="1" smtClean="0">
                <a:latin typeface="Calibri"/>
              </a:rPr>
              <a:t>i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(new valid constraint)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8275" y="4457700"/>
            <a:ext cx="6486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“Any </a:t>
            </a:r>
            <a:r>
              <a:rPr lang="en-US" sz="2400" b="1" dirty="0" smtClean="0">
                <a:solidFill>
                  <a:srgbClr val="00B050"/>
                </a:solidFill>
              </a:rPr>
              <a:t>non-negative</a:t>
            </a:r>
            <a:r>
              <a:rPr lang="en-US" sz="2400" dirty="0" smtClean="0">
                <a:solidFill>
                  <a:srgbClr val="00B050"/>
                </a:solidFill>
              </a:rPr>
              <a:t> linear combination of the constraints gives a new </a:t>
            </a:r>
            <a:r>
              <a:rPr lang="en-US" sz="2400" b="1" dirty="0" smtClean="0">
                <a:solidFill>
                  <a:srgbClr val="00B050"/>
                </a:solidFill>
              </a:rPr>
              <a:t>valid constraint</a:t>
            </a:r>
            <a:r>
              <a:rPr lang="en-US" sz="2400" dirty="0" smtClean="0">
                <a:solidFill>
                  <a:srgbClr val="00B050"/>
                </a:solidFill>
              </a:rPr>
              <a:t>”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9574" y="1666875"/>
            <a:ext cx="7181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Definition:</a:t>
            </a:r>
            <a:r>
              <a:rPr lang="en-US" sz="2400" dirty="0" smtClean="0"/>
              <a:t> A new constraint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 is </a:t>
            </a:r>
            <a:r>
              <a:rPr lang="en-US" sz="2400" b="1" dirty="0" smtClean="0"/>
              <a:t>valid</a:t>
            </a:r>
            <a:r>
              <a:rPr lang="en-US" sz="2400" dirty="0" smtClean="0"/>
              <a:t> if it is satisfied by all feasible points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9574" y="5305425"/>
            <a:ext cx="825817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To 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, need</a:t>
            </a:r>
            <a:r>
              <a:rPr lang="en-US" sz="2800" dirty="0" smtClean="0"/>
              <a:t> 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err="1" smtClean="0"/>
              <a:t>a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800" dirty="0" smtClean="0"/>
              <a:t>)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libri"/>
              </a:rPr>
              <a:t>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800" baseline="-20000" dirty="0" err="1" smtClean="0">
                <a:latin typeface="cmmi10"/>
              </a:rPr>
              <a:t>i</a:t>
            </a:r>
            <a:endParaRPr lang="en-US" sz="2800" baseline="-20000" dirty="0" smtClean="0">
              <a:latin typeface="cmmi1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-56562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Duality: Algebraic View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 uiExpand="1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6562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Algebraic View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9574" y="1809750"/>
            <a:ext cx="825817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To 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, need</a:t>
            </a:r>
            <a:r>
              <a:rPr lang="en-US" sz="2800" dirty="0" smtClean="0"/>
              <a:t> 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a</a:t>
            </a:r>
            <a:r>
              <a:rPr lang="en-US" sz="2400" baseline="-50000" dirty="0" err="1" smtClean="0"/>
              <a:t>i</a:t>
            </a:r>
            <a:r>
              <a:rPr lang="en-US" sz="2800" dirty="0" smtClean="0"/>
              <a:t>)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libri"/>
              </a:rPr>
              <a:t>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571750" y="2905125"/>
            <a:ext cx="4016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We can write this as an LP too!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3" name="Picture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2613519" y="917575"/>
            <a:ext cx="3707408" cy="685711"/>
          </a:xfrm>
          <a:prstGeom prst="rect">
            <a:avLst/>
          </a:prstGeom>
          <a:noFill/>
          <a:ln/>
          <a:effectLst/>
        </p:spPr>
      </p:pic>
      <p:sp>
        <p:nvSpPr>
          <p:cNvPr id="14" name="Rectangle 13"/>
          <p:cNvSpPr/>
          <p:nvPr/>
        </p:nvSpPr>
        <p:spPr>
          <a:xfrm>
            <a:off x="2543175" y="828675"/>
            <a:ext cx="3924300" cy="914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10350" y="1076325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21" name="Picture 2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1181368" y="3651250"/>
            <a:ext cx="2056857" cy="990339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/>
          <a:stretch>
            <a:fillRect/>
          </a:stretch>
        </p:blipFill>
        <p:spPr bwMode="auto">
          <a:xfrm>
            <a:off x="5172071" y="3651250"/>
            <a:ext cx="1600202" cy="1016509"/>
          </a:xfrm>
          <a:prstGeom prst="rect">
            <a:avLst/>
          </a:prstGeom>
          <a:noFill/>
          <a:ln/>
          <a:effectLst/>
        </p:spPr>
      </p:pic>
      <p:sp>
        <p:nvSpPr>
          <p:cNvPr id="22" name="TextBox 21"/>
          <p:cNvSpPr txBox="1"/>
          <p:nvPr/>
        </p:nvSpPr>
        <p:spPr>
          <a:xfrm>
            <a:off x="3962400" y="390525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574" y="4848225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 =  (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 =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A x 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b.  </a:t>
            </a:r>
            <a:r>
              <a:rPr lang="en-US" sz="2400" dirty="0" smtClean="0">
                <a:latin typeface="msam10"/>
              </a:rPr>
              <a:t>¥</a:t>
            </a:r>
            <a:endParaRPr lang="en-US" dirty="0" smtClean="0">
              <a:latin typeface="msam1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648200" y="6048375"/>
            <a:ext cx="981075" cy="238125"/>
          </a:xfrm>
          <a:custGeom>
            <a:avLst/>
            <a:gdLst>
              <a:gd name="connsiteX0" fmla="*/ 981075 w 981075"/>
              <a:gd name="connsiteY0" fmla="*/ 238125 h 238125"/>
              <a:gd name="connsiteX1" fmla="*/ 190500 w 981075"/>
              <a:gd name="connsiteY1" fmla="*/ 180975 h 238125"/>
              <a:gd name="connsiteX2" fmla="*/ 0 w 981075"/>
              <a:gd name="connsiteY2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1075" h="238125">
                <a:moveTo>
                  <a:pt x="981075" y="238125"/>
                </a:moveTo>
                <a:cubicBezTo>
                  <a:pt x="667544" y="229394"/>
                  <a:pt x="354013" y="220663"/>
                  <a:pt x="190500" y="180975"/>
                </a:cubicBezTo>
                <a:cubicBezTo>
                  <a:pt x="26987" y="141287"/>
                  <a:pt x="13493" y="70643"/>
                  <a:pt x="0" y="0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76900" y="6067425"/>
            <a:ext cx="237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Since </a:t>
            </a:r>
            <a:r>
              <a:rPr lang="en-US" sz="2000" dirty="0" smtClean="0">
                <a:latin typeface="cmmi10"/>
              </a:rPr>
              <a:t>¸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0 and </a:t>
            </a:r>
            <a:r>
              <a:rPr lang="en-US" sz="2000" dirty="0" err="1" smtClean="0"/>
              <a:t>Ax</a:t>
            </a:r>
            <a:r>
              <a:rPr lang="en-US" sz="2000" dirty="0" err="1" smtClean="0">
                <a:latin typeface="cmsy10"/>
              </a:rPr>
              <a:t>·</a:t>
            </a:r>
            <a:r>
              <a:rPr lang="en-US" sz="2000" dirty="0" err="1" smtClean="0"/>
              <a:t>b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5000626" y="3581400"/>
            <a:ext cx="1981200" cy="1209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05650" y="3971925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/>
      <p:bldP spid="22" grpId="0"/>
      <p:bldP spid="23" grpId="0" uiExpand="1" build="allAtOnce"/>
      <p:bldP spid="24" grpId="0" animBg="1"/>
      <p:bldP spid="25" grpId="0"/>
      <p:bldP spid="27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800350" y="176408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pic>
        <p:nvPicPr>
          <p:cNvPr id="29" name="Picture 2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714380" y="1462463"/>
            <a:ext cx="1600184" cy="1016497"/>
          </a:xfrm>
          <a:prstGeom prst="rect">
            <a:avLst/>
          </a:prstGeom>
          <a:noFill/>
          <a:ln/>
          <a:effectLst/>
        </p:spPr>
      </p:pic>
      <p:pic>
        <p:nvPicPr>
          <p:cNvPr id="52" name="Picture 5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 bwMode="auto">
          <a:xfrm>
            <a:off x="3667131" y="1452938"/>
            <a:ext cx="3124180" cy="1421882"/>
          </a:xfrm>
          <a:prstGeom prst="rect">
            <a:avLst/>
          </a:prstGeom>
          <a:noFill/>
          <a:ln/>
          <a:effectLst/>
        </p:spPr>
      </p:pic>
      <p:pic>
        <p:nvPicPr>
          <p:cNvPr id="61" name="Picture 60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 bwMode="auto">
          <a:xfrm>
            <a:off x="3664501" y="3253163"/>
            <a:ext cx="3605684" cy="2563738"/>
          </a:xfrm>
          <a:prstGeom prst="rect">
            <a:avLst/>
          </a:prstGeom>
          <a:noFill/>
          <a:ln/>
          <a:effectLst/>
        </p:spPr>
      </p:pic>
      <p:sp>
        <p:nvSpPr>
          <p:cNvPr id="39" name="Freeform 38"/>
          <p:cNvSpPr/>
          <p:nvPr/>
        </p:nvSpPr>
        <p:spPr>
          <a:xfrm>
            <a:off x="4838700" y="2497513"/>
            <a:ext cx="1304925" cy="1152525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1905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1905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2667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266700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870743" y="60325"/>
                  <a:pt x="731837" y="130175"/>
                  <a:pt x="514350" y="266700"/>
                </a:cubicBezTo>
                <a:cubicBezTo>
                  <a:pt x="296863" y="403225"/>
                  <a:pt x="153194" y="577850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6162676" y="3497638"/>
            <a:ext cx="1485899" cy="342900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1080293" y="98425"/>
                  <a:pt x="855662" y="196850"/>
                  <a:pt x="638175" y="333375"/>
                </a:cubicBezTo>
                <a:cubicBezTo>
                  <a:pt x="420688" y="469900"/>
                  <a:pt x="210344" y="644525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584599" y="3221413"/>
            <a:ext cx="1559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new variables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(non-negative)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5572125" y="3811963"/>
            <a:ext cx="2724150" cy="1857375"/>
          </a:xfrm>
          <a:custGeom>
            <a:avLst/>
            <a:gdLst>
              <a:gd name="connsiteX0" fmla="*/ 1381125 w 1381125"/>
              <a:gd name="connsiteY0" fmla="*/ 0 h 342900"/>
              <a:gd name="connsiteX1" fmla="*/ 771525 w 1381125"/>
              <a:gd name="connsiteY1" fmla="*/ 276225 h 342900"/>
              <a:gd name="connsiteX2" fmla="*/ 0 w 1381125"/>
              <a:gd name="connsiteY2" fmla="*/ 342900 h 342900"/>
              <a:gd name="connsiteX0" fmla="*/ 2362200 w 2362200"/>
              <a:gd name="connsiteY0" fmla="*/ 0 h 2311400"/>
              <a:gd name="connsiteX1" fmla="*/ 771525 w 2362200"/>
              <a:gd name="connsiteY1" fmla="*/ 1971675 h 2311400"/>
              <a:gd name="connsiteX2" fmla="*/ 0 w 2362200"/>
              <a:gd name="connsiteY2" fmla="*/ 2038350 h 2311400"/>
              <a:gd name="connsiteX0" fmla="*/ 2362200 w 2362200"/>
              <a:gd name="connsiteY0" fmla="*/ 0 h 2063750"/>
              <a:gd name="connsiteX1" fmla="*/ 1657350 w 2362200"/>
              <a:gd name="connsiteY1" fmla="*/ 1724025 h 2063750"/>
              <a:gd name="connsiteX2" fmla="*/ 0 w 2362200"/>
              <a:gd name="connsiteY2" fmla="*/ 2038350 h 2063750"/>
              <a:gd name="connsiteX0" fmla="*/ 2362200 w 2362200"/>
              <a:gd name="connsiteY0" fmla="*/ 0 h 2063750"/>
              <a:gd name="connsiteX1" fmla="*/ 1657350 w 2362200"/>
              <a:gd name="connsiteY1" fmla="*/ 1724025 h 2063750"/>
              <a:gd name="connsiteX2" fmla="*/ 0 w 2362200"/>
              <a:gd name="connsiteY2" fmla="*/ 2038350 h 2063750"/>
              <a:gd name="connsiteX0" fmla="*/ 2362200 w 2362200"/>
              <a:gd name="connsiteY0" fmla="*/ 0 h 1908175"/>
              <a:gd name="connsiteX1" fmla="*/ 1657350 w 2362200"/>
              <a:gd name="connsiteY1" fmla="*/ 1590675 h 1908175"/>
              <a:gd name="connsiteX2" fmla="*/ 0 w 2362200"/>
              <a:gd name="connsiteY2" fmla="*/ 1905000 h 190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62200" h="1908175">
                <a:moveTo>
                  <a:pt x="2362200" y="0"/>
                </a:moveTo>
                <a:cubicBezTo>
                  <a:pt x="2286794" y="547687"/>
                  <a:pt x="2051050" y="1273175"/>
                  <a:pt x="1657350" y="1590675"/>
                </a:cubicBezTo>
                <a:cubicBezTo>
                  <a:pt x="1263650" y="1908175"/>
                  <a:pt x="270669" y="1900237"/>
                  <a:pt x="0" y="190500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210049" y="2516564"/>
            <a:ext cx="428625" cy="2190750"/>
          </a:xfrm>
          <a:custGeom>
            <a:avLst/>
            <a:gdLst>
              <a:gd name="connsiteX0" fmla="*/ 360363 w 560388"/>
              <a:gd name="connsiteY0" fmla="*/ 0 h 2162175"/>
              <a:gd name="connsiteX1" fmla="*/ 36513 w 560388"/>
              <a:gd name="connsiteY1" fmla="*/ 600075 h 2162175"/>
              <a:gd name="connsiteX2" fmla="*/ 141288 w 560388"/>
              <a:gd name="connsiteY2" fmla="*/ 1590675 h 2162175"/>
              <a:gd name="connsiteX3" fmla="*/ 560388 w 560388"/>
              <a:gd name="connsiteY3" fmla="*/ 2162175 h 2162175"/>
              <a:gd name="connsiteX0" fmla="*/ 360362 w 560387"/>
              <a:gd name="connsiteY0" fmla="*/ 0 h 2162175"/>
              <a:gd name="connsiteX1" fmla="*/ 36512 w 560387"/>
              <a:gd name="connsiteY1" fmla="*/ 600075 h 2162175"/>
              <a:gd name="connsiteX2" fmla="*/ 141287 w 560387"/>
              <a:gd name="connsiteY2" fmla="*/ 1714500 h 2162175"/>
              <a:gd name="connsiteX3" fmla="*/ 560387 w 560387"/>
              <a:gd name="connsiteY3" fmla="*/ 2162175 h 2162175"/>
              <a:gd name="connsiteX0" fmla="*/ 360362 w 560387"/>
              <a:gd name="connsiteY0" fmla="*/ 0 h 2162175"/>
              <a:gd name="connsiteX1" fmla="*/ 36512 w 560387"/>
              <a:gd name="connsiteY1" fmla="*/ 600075 h 2162175"/>
              <a:gd name="connsiteX2" fmla="*/ 141287 w 560387"/>
              <a:gd name="connsiteY2" fmla="*/ 1714500 h 2162175"/>
              <a:gd name="connsiteX3" fmla="*/ 560387 w 560387"/>
              <a:gd name="connsiteY3" fmla="*/ 2162175 h 2162175"/>
              <a:gd name="connsiteX0" fmla="*/ 420687 w 620712"/>
              <a:gd name="connsiteY0" fmla="*/ 0 h 2162175"/>
              <a:gd name="connsiteX1" fmla="*/ 96837 w 620712"/>
              <a:gd name="connsiteY1" fmla="*/ 600075 h 2162175"/>
              <a:gd name="connsiteX2" fmla="*/ 201612 w 620712"/>
              <a:gd name="connsiteY2" fmla="*/ 1714500 h 2162175"/>
              <a:gd name="connsiteX3" fmla="*/ 620712 w 620712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0712" h="2162175">
                <a:moveTo>
                  <a:pt x="420687" y="0"/>
                </a:moveTo>
                <a:cubicBezTo>
                  <a:pt x="277018" y="167481"/>
                  <a:pt x="133349" y="314325"/>
                  <a:pt x="96837" y="600075"/>
                </a:cubicBezTo>
                <a:cubicBezTo>
                  <a:pt x="60325" y="885825"/>
                  <a:pt x="0" y="1406525"/>
                  <a:pt x="201612" y="1714500"/>
                </a:cubicBezTo>
                <a:cubicBezTo>
                  <a:pt x="403224" y="2022475"/>
                  <a:pt x="454818" y="2006600"/>
                  <a:pt x="620712" y="2162175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389036" y="272611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14950" y="278326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6524625" y="3583363"/>
            <a:ext cx="1123950" cy="904875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1080293" y="98425"/>
                  <a:pt x="855662" y="196850"/>
                  <a:pt x="638175" y="333375"/>
                </a:cubicBezTo>
                <a:cubicBezTo>
                  <a:pt x="420688" y="469900"/>
                  <a:pt x="210344" y="644525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819649" y="1387850"/>
            <a:ext cx="2486025" cy="3395663"/>
          </a:xfrm>
          <a:custGeom>
            <a:avLst/>
            <a:gdLst>
              <a:gd name="connsiteX0" fmla="*/ 0 w 2767012"/>
              <a:gd name="connsiteY0" fmla="*/ 334962 h 3706812"/>
              <a:gd name="connsiteX1" fmla="*/ 1257300 w 2767012"/>
              <a:gd name="connsiteY1" fmla="*/ 325437 h 3706812"/>
              <a:gd name="connsiteX2" fmla="*/ 2619375 w 2767012"/>
              <a:gd name="connsiteY2" fmla="*/ 563562 h 3706812"/>
              <a:gd name="connsiteX3" fmla="*/ 2143125 w 2767012"/>
              <a:gd name="connsiteY3" fmla="*/ 3706812 h 3706812"/>
              <a:gd name="connsiteX0" fmla="*/ 0 w 2633662"/>
              <a:gd name="connsiteY0" fmla="*/ 112712 h 3484562"/>
              <a:gd name="connsiteX1" fmla="*/ 1257300 w 2633662"/>
              <a:gd name="connsiteY1" fmla="*/ 103187 h 3484562"/>
              <a:gd name="connsiteX2" fmla="*/ 2486025 w 2633662"/>
              <a:gd name="connsiteY2" fmla="*/ 731837 h 3484562"/>
              <a:gd name="connsiteX3" fmla="*/ 2143125 w 2633662"/>
              <a:gd name="connsiteY3" fmla="*/ 3484562 h 3484562"/>
              <a:gd name="connsiteX0" fmla="*/ 0 w 2633662"/>
              <a:gd name="connsiteY0" fmla="*/ 55562 h 3427412"/>
              <a:gd name="connsiteX1" fmla="*/ 1257300 w 2633662"/>
              <a:gd name="connsiteY1" fmla="*/ 46037 h 3427412"/>
              <a:gd name="connsiteX2" fmla="*/ 2486025 w 2633662"/>
              <a:gd name="connsiteY2" fmla="*/ 674687 h 3427412"/>
              <a:gd name="connsiteX3" fmla="*/ 2143125 w 2633662"/>
              <a:gd name="connsiteY3" fmla="*/ 3427412 h 3427412"/>
              <a:gd name="connsiteX0" fmla="*/ 0 w 2633662"/>
              <a:gd name="connsiteY0" fmla="*/ 112712 h 3484562"/>
              <a:gd name="connsiteX1" fmla="*/ 1257300 w 2633662"/>
              <a:gd name="connsiteY1" fmla="*/ 103187 h 3484562"/>
              <a:gd name="connsiteX2" fmla="*/ 2486025 w 2633662"/>
              <a:gd name="connsiteY2" fmla="*/ 731837 h 3484562"/>
              <a:gd name="connsiteX3" fmla="*/ 2143125 w 2633662"/>
              <a:gd name="connsiteY3" fmla="*/ 3484562 h 3484562"/>
              <a:gd name="connsiteX0" fmla="*/ 0 w 2609850"/>
              <a:gd name="connsiteY0" fmla="*/ 23813 h 3395663"/>
              <a:gd name="connsiteX1" fmla="*/ 1400175 w 2609850"/>
              <a:gd name="connsiteY1" fmla="*/ 128588 h 3395663"/>
              <a:gd name="connsiteX2" fmla="*/ 2486025 w 2609850"/>
              <a:gd name="connsiteY2" fmla="*/ 642938 h 3395663"/>
              <a:gd name="connsiteX3" fmla="*/ 2143125 w 2609850"/>
              <a:gd name="connsiteY3" fmla="*/ 3395663 h 3395663"/>
              <a:gd name="connsiteX0" fmla="*/ 0 w 2486025"/>
              <a:gd name="connsiteY0" fmla="*/ 44450 h 3416300"/>
              <a:gd name="connsiteX1" fmla="*/ 1400175 w 2486025"/>
              <a:gd name="connsiteY1" fmla="*/ 149225 h 3416300"/>
              <a:gd name="connsiteX2" fmla="*/ 2362200 w 2486025"/>
              <a:gd name="connsiteY2" fmla="*/ 939800 h 3416300"/>
              <a:gd name="connsiteX3" fmla="*/ 2143125 w 2486025"/>
              <a:gd name="connsiteY3" fmla="*/ 3416300 h 3416300"/>
              <a:gd name="connsiteX0" fmla="*/ 0 w 2486025"/>
              <a:gd name="connsiteY0" fmla="*/ 44450 h 3416300"/>
              <a:gd name="connsiteX1" fmla="*/ 1400175 w 2486025"/>
              <a:gd name="connsiteY1" fmla="*/ 149225 h 3416300"/>
              <a:gd name="connsiteX2" fmla="*/ 2362200 w 2486025"/>
              <a:gd name="connsiteY2" fmla="*/ 939800 h 3416300"/>
              <a:gd name="connsiteX3" fmla="*/ 2143125 w 2486025"/>
              <a:gd name="connsiteY3" fmla="*/ 3416300 h 3416300"/>
              <a:gd name="connsiteX0" fmla="*/ 0 w 2486025"/>
              <a:gd name="connsiteY0" fmla="*/ 23813 h 3395663"/>
              <a:gd name="connsiteX1" fmla="*/ 1400175 w 2486025"/>
              <a:gd name="connsiteY1" fmla="*/ 128588 h 3395663"/>
              <a:gd name="connsiteX2" fmla="*/ 2362200 w 2486025"/>
              <a:gd name="connsiteY2" fmla="*/ 919163 h 3395663"/>
              <a:gd name="connsiteX3" fmla="*/ 2143125 w 2486025"/>
              <a:gd name="connsiteY3" fmla="*/ 3395663 h 3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6025" h="3395663">
                <a:moveTo>
                  <a:pt x="0" y="23813"/>
                </a:moveTo>
                <a:cubicBezTo>
                  <a:pt x="410369" y="0"/>
                  <a:pt x="1006475" y="26988"/>
                  <a:pt x="1400175" y="128588"/>
                </a:cubicBezTo>
                <a:cubicBezTo>
                  <a:pt x="1793875" y="230188"/>
                  <a:pt x="2238375" y="374651"/>
                  <a:pt x="2362200" y="919163"/>
                </a:cubicBezTo>
                <a:cubicBezTo>
                  <a:pt x="2486025" y="1463675"/>
                  <a:pt x="2455068" y="2105819"/>
                  <a:pt x="2143125" y="3395663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7038975" y="188791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0" y="3097588"/>
            <a:ext cx="9144000" cy="9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71525" y="849688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Dual LP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43400" y="849688"/>
            <a:ext cx="1827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Inequality Form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486650" y="5478838"/>
            <a:ext cx="1462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Dual of Dual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800350" y="410723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pic>
        <p:nvPicPr>
          <p:cNvPr id="65" name="Picture 64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 bwMode="auto">
          <a:xfrm>
            <a:off x="676473" y="3958013"/>
            <a:ext cx="1523598" cy="659718"/>
          </a:xfrm>
          <a:prstGeom prst="rect">
            <a:avLst/>
          </a:prstGeom>
          <a:noFill/>
          <a:ln/>
          <a:effectLst/>
        </p:spPr>
      </p:pic>
      <p:sp>
        <p:nvSpPr>
          <p:cNvPr id="66" name="TextBox 65"/>
          <p:cNvSpPr txBox="1"/>
          <p:nvPr/>
        </p:nvSpPr>
        <p:spPr>
          <a:xfrm>
            <a:off x="590550" y="4747770"/>
            <a:ext cx="24304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Let x = v-u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 is a “slack variable”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71525" y="3421438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Primal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647825" y="6014268"/>
            <a:ext cx="5514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Conclusion: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“Dual of Dual is Primal!”</a:t>
            </a:r>
            <a:endParaRPr lang="en-US" sz="2800" dirty="0"/>
          </a:p>
        </p:txBody>
      </p:sp>
      <p:sp>
        <p:nvSpPr>
          <p:cNvPr id="69" name="Title 1"/>
          <p:cNvSpPr>
            <a:spLocks noGrp="1"/>
          </p:cNvSpPr>
          <p:nvPr>
            <p:ph type="title"/>
          </p:nvPr>
        </p:nvSpPr>
        <p:spPr>
          <a:xfrm>
            <a:off x="457200" y="-56562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 of Dual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9" grpId="0" animBg="1"/>
      <p:bldP spid="41" grpId="0" animBg="1"/>
      <p:bldP spid="42" grpId="0"/>
      <p:bldP spid="44" grpId="0" animBg="1"/>
      <p:bldP spid="45" grpId="0" animBg="1"/>
      <p:bldP spid="46" grpId="0"/>
      <p:bldP spid="47" grpId="0"/>
      <p:bldP spid="48" grpId="0" animBg="1"/>
      <p:bldP spid="49" grpId="0" animBg="1"/>
      <p:bldP spid="50" grpId="0"/>
      <p:bldP spid="59" grpId="0"/>
      <p:bldP spid="60" grpId="0"/>
      <p:bldP spid="62" grpId="0"/>
      <p:bldP spid="66" grpId="0"/>
      <p:bldP spid="67" grpId="0"/>
      <p:bldP spid="6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262"/>
            <a:ext cx="8229600" cy="8493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 of Equality Form LP</a:t>
            </a:r>
            <a:endParaRPr lang="en-US" sz="4000" dirty="0"/>
          </a:p>
        </p:txBody>
      </p:sp>
      <p:pic>
        <p:nvPicPr>
          <p:cNvPr id="5" name="Content Placeholder 4" descr="TP_tmp.png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3705424" y="793750"/>
            <a:ext cx="1523596" cy="1016238"/>
          </a:xfrm>
          <a:noFill/>
          <a:ln/>
          <a:effectLst/>
        </p:spPr>
      </p:pic>
      <p:sp>
        <p:nvSpPr>
          <p:cNvPr id="6" name="TextBox 5"/>
          <p:cNvSpPr txBox="1"/>
          <p:nvPr/>
        </p:nvSpPr>
        <p:spPr>
          <a:xfrm>
            <a:off x="514350" y="1952625"/>
            <a:ext cx="8210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For any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msbm10"/>
              </a:rPr>
              <a:t>R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m</a:t>
            </a:r>
            <a:r>
              <a:rPr lang="en-US" sz="2400" dirty="0" smtClean="0"/>
              <a:t>,  x feasible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Ax =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/>
              <a:t>T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(new valid constraint)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391363"/>
            <a:ext cx="6486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“</a:t>
            </a:r>
            <a:r>
              <a:rPr lang="en-US" sz="2400" b="1" dirty="0" smtClean="0">
                <a:solidFill>
                  <a:srgbClr val="00B050"/>
                </a:solidFill>
              </a:rPr>
              <a:t>Any</a:t>
            </a:r>
            <a:r>
              <a:rPr lang="en-US" sz="2400" dirty="0" smtClean="0">
                <a:solidFill>
                  <a:srgbClr val="00B050"/>
                </a:solidFill>
              </a:rPr>
              <a:t> linear combination of the constraints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gives a new valid constraint”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574" y="3239186"/>
            <a:ext cx="8258175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if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 A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/>
              <a:t>T</a:t>
            </a:r>
            <a:endParaRPr lang="en-US" sz="2400" dirty="0" smtClean="0"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/>
              <a:t>T </a:t>
            </a:r>
            <a:r>
              <a:rPr lang="en-US" sz="2400" dirty="0" smtClean="0"/>
              <a:t>b</a:t>
            </a:r>
            <a:endParaRPr lang="en-US" dirty="0" smtClean="0"/>
          </a:p>
        </p:txBody>
      </p:sp>
      <p:sp>
        <p:nvSpPr>
          <p:cNvPr id="9" name="Freeform 8"/>
          <p:cNvSpPr/>
          <p:nvPr/>
        </p:nvSpPr>
        <p:spPr>
          <a:xfrm>
            <a:off x="1247775" y="1323975"/>
            <a:ext cx="781050" cy="676275"/>
          </a:xfrm>
          <a:custGeom>
            <a:avLst/>
            <a:gdLst>
              <a:gd name="connsiteX0" fmla="*/ 0 w 781050"/>
              <a:gd name="connsiteY0" fmla="*/ 0 h 676275"/>
              <a:gd name="connsiteX1" fmla="*/ 514350 w 781050"/>
              <a:gd name="connsiteY1" fmla="*/ 180975 h 676275"/>
              <a:gd name="connsiteX2" fmla="*/ 781050 w 781050"/>
              <a:gd name="connsiteY2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1050" h="676275">
                <a:moveTo>
                  <a:pt x="0" y="0"/>
                </a:moveTo>
                <a:cubicBezTo>
                  <a:pt x="192087" y="34131"/>
                  <a:pt x="384175" y="68263"/>
                  <a:pt x="514350" y="180975"/>
                </a:cubicBezTo>
                <a:cubicBezTo>
                  <a:pt x="644525" y="293687"/>
                  <a:pt x="712787" y="484981"/>
                  <a:pt x="781050" y="676275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81025" y="1152525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6753225" y="2686050"/>
            <a:ext cx="901340" cy="676275"/>
          </a:xfrm>
          <a:custGeom>
            <a:avLst/>
            <a:gdLst>
              <a:gd name="connsiteX0" fmla="*/ 0 w 781050"/>
              <a:gd name="connsiteY0" fmla="*/ 0 h 676275"/>
              <a:gd name="connsiteX1" fmla="*/ 514350 w 781050"/>
              <a:gd name="connsiteY1" fmla="*/ 180975 h 676275"/>
              <a:gd name="connsiteX2" fmla="*/ 781050 w 781050"/>
              <a:gd name="connsiteY2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1050" h="676275">
                <a:moveTo>
                  <a:pt x="0" y="0"/>
                </a:moveTo>
                <a:cubicBezTo>
                  <a:pt x="192087" y="34131"/>
                  <a:pt x="384175" y="68263"/>
                  <a:pt x="514350" y="180975"/>
                </a:cubicBezTo>
                <a:cubicBezTo>
                  <a:pt x="644525" y="293687"/>
                  <a:pt x="712787" y="484981"/>
                  <a:pt x="781050" y="676275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40818" y="2438989"/>
            <a:ext cx="112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Note!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using x</a:t>
            </a:r>
            <a:r>
              <a:rPr lang="en-US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" name="Picture 1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3667330" y="4225301"/>
            <a:ext cx="1599782" cy="659720"/>
          </a:xfrm>
          <a:prstGeom prst="rect">
            <a:avLst/>
          </a:prstGeom>
          <a:noFill/>
          <a:ln/>
          <a:effectLst/>
        </p:spPr>
      </p:pic>
      <p:sp>
        <p:nvSpPr>
          <p:cNvPr id="15" name="Rectangle 14"/>
          <p:cNvSpPr/>
          <p:nvPr/>
        </p:nvSpPr>
        <p:spPr>
          <a:xfrm>
            <a:off x="3581400" y="714374"/>
            <a:ext cx="1819276" cy="11715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562600" y="1095375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33776" y="4176075"/>
            <a:ext cx="1876424" cy="7398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10225" y="4355476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5306" y="4966295"/>
            <a:ext cx="8258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Similar arguments show:</a:t>
            </a:r>
          </a:p>
          <a:p>
            <a:pPr marL="282575" indent="-225425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  <a:p>
            <a:pPr marL="282575" indent="-225425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“Dual of Dual is Primal”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/>
      <p:bldP spid="15" grpId="0" animBg="1"/>
      <p:bldP spid="16" grpId="0"/>
      <p:bldP spid="17" grpId="0" animBg="1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11"/>
            <a:ext cx="8229600" cy="762310"/>
          </a:xfrm>
        </p:spPr>
        <p:txBody>
          <a:bodyPr/>
          <a:lstStyle/>
          <a:p>
            <a:r>
              <a:rPr lang="en-US" dirty="0" smtClean="0"/>
              <a:t>Rules for Duals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3061" y="819998"/>
          <a:ext cx="6155703" cy="425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624"/>
                <a:gridCol w="1965303"/>
                <a:gridCol w="1960776"/>
              </a:tblGrid>
              <a:tr h="433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Dual</a:t>
                      </a:r>
                      <a:endParaRPr lang="en-US" dirty="0"/>
                    </a:p>
                  </a:txBody>
                  <a:tcPr/>
                </a:tc>
              </a:tr>
              <a:tr h="39397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Objective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max </a:t>
                      </a:r>
                      <a:r>
                        <a:rPr lang="en-US" sz="2000" dirty="0" err="1" smtClean="0">
                          <a:latin typeface="+mn-lt"/>
                        </a:rPr>
                        <a:t>c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x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min </a:t>
                      </a:r>
                      <a:r>
                        <a:rPr lang="en-US" sz="2000" dirty="0" err="1" smtClean="0">
                          <a:latin typeface="+mn-lt"/>
                        </a:rPr>
                        <a:t>b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y</a:t>
                      </a:r>
                      <a:endParaRPr lang="en-US" sz="2000" dirty="0" smtClean="0"/>
                    </a:p>
                  </a:txBody>
                  <a:tcPr/>
                </a:tc>
              </a:tr>
              <a:tr h="4053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 …, </a:t>
                      </a: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n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,…, </a:t>
                      </a: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m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</a:tr>
              <a:tr h="36764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 matrix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A</a:t>
                      </a:r>
                      <a:r>
                        <a:rPr lang="en-US" sz="2000" baseline="30000" dirty="0" smtClean="0">
                          <a:latin typeface="+mn-lt"/>
                        </a:rPr>
                        <a:t>T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37707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Right-hand vector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75327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Constraints</a:t>
                      </a:r>
                    </a:p>
                    <a:p>
                      <a:r>
                        <a:rPr lang="en-US" sz="2000" dirty="0" smtClean="0"/>
                        <a:t>versus</a:t>
                      </a:r>
                    </a:p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endParaRPr lang="en-US" sz="200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=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>
                          <a:latin typeface="+mn-lt"/>
                        </a:rPr>
                        <a:t> unrestricted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dirty="0" smtClean="0"/>
                        <a:t> unrestricted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</a:t>
                      </a:r>
                      <a:r>
                        <a:rPr lang="en-US" sz="2000" baseline="0" dirty="0" smtClean="0"/>
                        <a:t> =</a:t>
                      </a: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4044099" y="2809186"/>
            <a:ext cx="584462" cy="452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38886" y="4015818"/>
            <a:ext cx="584462" cy="452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881567" y="1545996"/>
            <a:ext cx="1722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Note: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Not symmetric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0" idx="1"/>
            <a:endCxn id="8" idx="7"/>
          </p:cNvCxnSpPr>
          <p:nvPr/>
        </p:nvCxnSpPr>
        <p:spPr>
          <a:xfrm rot="10800000" flipV="1">
            <a:off x="4542969" y="1899939"/>
            <a:ext cx="2338599" cy="97551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1"/>
            <a:endCxn id="9" idx="7"/>
          </p:cNvCxnSpPr>
          <p:nvPr/>
        </p:nvCxnSpPr>
        <p:spPr>
          <a:xfrm rot="10800000" flipV="1">
            <a:off x="6437755" y="1899939"/>
            <a:ext cx="443812" cy="2182144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2486" y="5203596"/>
            <a:ext cx="61125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Useful Mnemonic</a:t>
            </a:r>
          </a:p>
          <a:p>
            <a:r>
              <a:rPr lang="en-US" sz="2000" dirty="0" smtClean="0"/>
              <a:t>“Natural” bound on a variable is 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 0</a:t>
            </a:r>
          </a:p>
          <a:p>
            <a:r>
              <a:rPr lang="en-US" sz="2000" dirty="0" smtClean="0"/>
              <a:t>“Natural” constraint for a </a:t>
            </a:r>
            <a:r>
              <a:rPr lang="en-US" sz="2000" b="1" dirty="0" smtClean="0"/>
              <a:t>maximization</a:t>
            </a:r>
            <a:r>
              <a:rPr lang="en-US" sz="2000" dirty="0" smtClean="0"/>
              <a:t> problem is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0</a:t>
            </a:r>
          </a:p>
          <a:p>
            <a:r>
              <a:rPr lang="en-US" sz="2000" dirty="0" smtClean="0"/>
              <a:t>“Natural” constraint for a </a:t>
            </a:r>
            <a:r>
              <a:rPr lang="en-US" sz="2000" b="1" dirty="0" smtClean="0"/>
              <a:t>minimization</a:t>
            </a:r>
            <a:r>
              <a:rPr lang="en-US" sz="2000" dirty="0" smtClean="0"/>
              <a:t> problem is 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 0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7296345" y="3374796"/>
            <a:ext cx="1363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“Natural”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30078" y="2809188"/>
            <a:ext cx="3949831" cy="4430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630078" y="4015819"/>
            <a:ext cx="3949831" cy="4430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17" idx="1"/>
            <a:endCxn id="20" idx="3"/>
          </p:cNvCxnSpPr>
          <p:nvPr/>
        </p:nvCxnSpPr>
        <p:spPr>
          <a:xfrm rot="10800000">
            <a:off x="6579909" y="3030719"/>
            <a:ext cx="716436" cy="574911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1"/>
            <a:endCxn id="21" idx="3"/>
          </p:cNvCxnSpPr>
          <p:nvPr/>
        </p:nvCxnSpPr>
        <p:spPr>
          <a:xfrm rot="10800000" flipV="1">
            <a:off x="6579909" y="3605629"/>
            <a:ext cx="716436" cy="631720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5" grpId="0"/>
      <p:bldP spid="17" grpId="0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9064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Finding a starting point</a:t>
            </a:r>
          </a:p>
          <a:p>
            <a:r>
              <a:rPr lang="en-US" sz="2800" dirty="0" smtClean="0"/>
              <a:t>Two small issues</a:t>
            </a:r>
          </a:p>
          <a:p>
            <a:r>
              <a:rPr lang="en-US" sz="2800" dirty="0" smtClean="0"/>
              <a:t>Duality</a:t>
            </a:r>
          </a:p>
          <a:p>
            <a:pPr lvl="1"/>
            <a:r>
              <a:rPr lang="en-US" sz="2400" dirty="0" smtClean="0"/>
              <a:t>Geometric view</a:t>
            </a:r>
          </a:p>
          <a:p>
            <a:pPr lvl="1"/>
            <a:r>
              <a:rPr lang="en-US" sz="2400" dirty="0" smtClean="0"/>
              <a:t>Algebraic view</a:t>
            </a:r>
          </a:p>
          <a:p>
            <a:pPr lvl="1"/>
            <a:r>
              <a:rPr lang="en-US" sz="2400" dirty="0" smtClean="0"/>
              <a:t>Dual LP &amp; Weak Duality</a:t>
            </a:r>
          </a:p>
          <a:p>
            <a:pPr lvl="1"/>
            <a:r>
              <a:rPr lang="en-US" sz="2400" dirty="0" smtClean="0"/>
              <a:t>Primal </a:t>
            </a:r>
            <a:r>
              <a:rPr lang="en-US" sz="2400" dirty="0" err="1" smtClean="0"/>
              <a:t>vs</a:t>
            </a:r>
            <a:r>
              <a:rPr lang="en-US" sz="2400" dirty="0" smtClean="0"/>
              <a:t> Dual</a:t>
            </a:r>
          </a:p>
          <a:p>
            <a:pPr lvl="1"/>
            <a:r>
              <a:rPr lang="en-US" sz="2400" dirty="0" smtClean="0"/>
              <a:t>Strong Duality Theorem</a:t>
            </a:r>
          </a:p>
          <a:p>
            <a:pPr lvl="1"/>
            <a:r>
              <a:rPr lang="en-US" sz="2400" dirty="0" smtClean="0"/>
              <a:t>Certificates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124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Bipartite Matching</a:t>
            </a:r>
            <a:br>
              <a:rPr lang="en-US" sz="4000" dirty="0" smtClean="0"/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(from Lecture 2)</a:t>
            </a:r>
            <a:endParaRPr lang="en-US" sz="4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07" y="1137921"/>
            <a:ext cx="82296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bipartite graph G=(V, E)</a:t>
            </a:r>
          </a:p>
          <a:p>
            <a:r>
              <a:rPr lang="en-US" sz="2400" dirty="0" smtClean="0"/>
              <a:t>Find a maximum size matching</a:t>
            </a:r>
          </a:p>
          <a:p>
            <a:pPr lvl="1"/>
            <a:r>
              <a:rPr lang="en-US" sz="2000" dirty="0" smtClean="0"/>
              <a:t>A set M </a:t>
            </a:r>
            <a:r>
              <a:rPr lang="en-US" sz="2000" dirty="0" smtClean="0">
                <a:latin typeface="cmsy10"/>
              </a:rPr>
              <a:t>µ</a:t>
            </a:r>
            <a:r>
              <a:rPr lang="en-US" sz="2000" dirty="0" smtClean="0"/>
              <a:t> E </a:t>
            </a:r>
            <a:r>
              <a:rPr lang="en-US" sz="2000" dirty="0" err="1" smtClean="0"/>
              <a:t>s.t</a:t>
            </a:r>
            <a:r>
              <a:rPr lang="en-US" sz="2000" dirty="0" smtClean="0"/>
              <a:t>. every vertex has at most one incident edge in M</a:t>
            </a:r>
            <a:endParaRPr lang="en-US" sz="2000" dirty="0"/>
          </a:p>
        </p:txBody>
      </p:sp>
      <p:grpSp>
        <p:nvGrpSpPr>
          <p:cNvPr id="4" name="Group 17"/>
          <p:cNvGrpSpPr/>
          <p:nvPr/>
        </p:nvGrpSpPr>
        <p:grpSpPr bwMode="auto">
          <a:xfrm>
            <a:off x="320506" y="4080164"/>
            <a:ext cx="7385999" cy="1669464"/>
            <a:chOff x="320507" y="3581400"/>
            <a:chExt cx="7385999" cy="1669464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/>
            <a:stretch>
              <a:fillRect/>
            </a:stretch>
          </p:blipFill>
          <p:spPr bwMode="auto">
            <a:xfrm>
              <a:off x="1536021" y="4043064"/>
              <a:ext cx="5432386" cy="12078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2" name="Rectangle 41"/>
            <p:cNvSpPr/>
            <p:nvPr/>
          </p:nvSpPr>
          <p:spPr bwMode="auto">
            <a:xfrm>
              <a:off x="427269" y="3581400"/>
              <a:ext cx="72792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But we don’t know how to solve IPs. Try an LP instead.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320507" y="4271665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grpSp>
        <p:nvGrpSpPr>
          <p:cNvPr id="5" name="Group 14"/>
          <p:cNvGrpSpPr/>
          <p:nvPr/>
        </p:nvGrpSpPr>
        <p:grpSpPr bwMode="auto">
          <a:xfrm>
            <a:off x="319883" y="2327564"/>
            <a:ext cx="6964485" cy="1698160"/>
            <a:chOff x="304800" y="1828800"/>
            <a:chExt cx="6964485" cy="1698160"/>
          </a:xfrm>
        </p:grpSpPr>
        <p:pic>
          <p:nvPicPr>
            <p:cNvPr id="13" name="Picture 12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/>
            <a:stretch>
              <a:fillRect/>
            </a:stretch>
          </p:blipFill>
          <p:spPr bwMode="auto">
            <a:xfrm>
              <a:off x="1295005" y="2290465"/>
              <a:ext cx="5974280" cy="123649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2" name="Rectangle 21"/>
            <p:cNvSpPr/>
            <p:nvPr/>
          </p:nvSpPr>
          <p:spPr bwMode="auto">
            <a:xfrm>
              <a:off x="304800" y="1828800"/>
              <a:ext cx="376224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Write an integer program</a:t>
              </a:r>
              <a:endParaRPr lang="en-US" sz="2400" dirty="0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320507" y="2510135"/>
              <a:ext cx="6062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124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Bipartite Matching</a:t>
            </a:r>
            <a:br>
              <a:rPr lang="en-US" sz="4000" dirty="0" smtClean="0"/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(from Lecture 2)</a:t>
            </a:r>
            <a:endParaRPr lang="en-US" sz="4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17"/>
          <p:cNvGrpSpPr/>
          <p:nvPr/>
        </p:nvGrpSpPr>
        <p:grpSpPr bwMode="auto">
          <a:xfrm>
            <a:off x="320506" y="1209373"/>
            <a:ext cx="6881816" cy="1669464"/>
            <a:chOff x="320507" y="3581400"/>
            <a:chExt cx="6881816" cy="1669464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/>
            <a:stretch>
              <a:fillRect/>
            </a:stretch>
          </p:blipFill>
          <p:spPr bwMode="auto">
            <a:xfrm>
              <a:off x="1769937" y="4043064"/>
              <a:ext cx="5432386" cy="12078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2" name="Rectangle 41"/>
            <p:cNvSpPr/>
            <p:nvPr/>
          </p:nvSpPr>
          <p:spPr bwMode="auto">
            <a:xfrm>
              <a:off x="427269" y="3581400"/>
              <a:ext cx="3241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The LP formulation is: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320507" y="4271665"/>
              <a:ext cx="1170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(Primal)</a:t>
              </a:r>
              <a:endParaRPr lang="en-US" sz="2400" dirty="0"/>
            </a:p>
          </p:txBody>
        </p:sp>
      </p:grpSp>
      <p:grpSp>
        <p:nvGrpSpPr>
          <p:cNvPr id="21" name="Group 20"/>
          <p:cNvGrpSpPr/>
          <p:nvPr/>
        </p:nvGrpSpPr>
        <p:grpSpPr bwMode="auto">
          <a:xfrm>
            <a:off x="365773" y="3144497"/>
            <a:ext cx="6557364" cy="1669467"/>
            <a:chOff x="320506" y="3144498"/>
            <a:chExt cx="6557364" cy="1669467"/>
          </a:xfrm>
        </p:grpSpPr>
        <p:pic>
          <p:nvPicPr>
            <p:cNvPr id="19" name="Picture 18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/>
            <a:stretch>
              <a:fillRect/>
            </a:stretch>
          </p:blipFill>
          <p:spPr bwMode="auto">
            <a:xfrm>
              <a:off x="1626555" y="3606162"/>
              <a:ext cx="5251315" cy="1207803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7" name="Rectangle 16"/>
            <p:cNvSpPr/>
            <p:nvPr/>
          </p:nvSpPr>
          <p:spPr bwMode="auto">
            <a:xfrm>
              <a:off x="427268" y="3144498"/>
              <a:ext cx="34899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Using “Rules for Duals”:</a:t>
              </a:r>
              <a:endParaRPr lang="en-US" sz="2400" dirty="0"/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320506" y="3834763"/>
              <a:ext cx="9396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(Dual)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Primal </a:t>
            </a:r>
            <a:r>
              <a:rPr lang="en-US" sz="4000" dirty="0" err="1" smtClean="0"/>
              <a:t>vs</a:t>
            </a:r>
            <a:r>
              <a:rPr lang="en-US" sz="4000" dirty="0" smtClean="0"/>
              <a:t> Dual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9574" y="1647825"/>
            <a:ext cx="825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Weak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847850" y="30353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Infeasible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Opt. Exists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Infeasible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Opt. </a:t>
                      </a:r>
                      <a:r>
                        <a:rPr lang="en-US" baseline="0" dirty="0" smtClean="0"/>
                        <a:t>Exists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905375" y="2514600"/>
            <a:ext cx="984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Primal</a:t>
            </a:r>
            <a:endParaRPr lang="en-US" sz="2400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828675" y="3667125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Dual</a:t>
            </a:r>
            <a:endParaRPr lang="en-US" sz="2400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5048250" y="378142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81775" y="378142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48250" y="4152900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9575" y="756761"/>
            <a:ext cx="8610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Fundamental Theorem of LP: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For any LP, the outcome is either:</a:t>
            </a:r>
            <a:br>
              <a:rPr lang="en-US" sz="2400" dirty="0" smtClean="0"/>
            </a:br>
            <a:r>
              <a:rPr lang="en-US" sz="2400" dirty="0" smtClean="0"/>
              <a:t>Infeasible, Unbounded, Optimum Point Exists.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57575" y="378142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48250" y="341947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574" y="5010150"/>
            <a:ext cx="8258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Strong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Primal has an opt. solution x, then Dual has an opt. solution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Furthermore, optimal values are same: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48050" y="4152900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81775" y="341947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81775" y="4152900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57575" y="341947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43150" y="2514600"/>
            <a:ext cx="1108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Exercise!</a:t>
            </a: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41" name="Straight Arrow Connector 40"/>
          <p:cNvCxnSpPr>
            <a:stCxn id="39" idx="3"/>
          </p:cNvCxnSpPr>
          <p:nvPr/>
        </p:nvCxnSpPr>
        <p:spPr>
          <a:xfrm>
            <a:off x="3451851" y="2714655"/>
            <a:ext cx="386724" cy="828645"/>
          </a:xfrm>
          <a:prstGeom prst="straightConnector1">
            <a:avLst/>
          </a:prstGeom>
          <a:ln w="1905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9" grpId="0"/>
      <p:bldP spid="26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05"/>
            <a:ext cx="8229600" cy="944562"/>
          </a:xfrm>
        </p:spPr>
        <p:txBody>
          <a:bodyPr>
            <a:normAutofit fontScale="90000"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Strong Duality</a:t>
            </a:r>
            <a:br>
              <a:rPr lang="en-US" sz="4000" dirty="0" smtClean="0"/>
            </a:br>
            <a:r>
              <a:rPr lang="en-US" sz="2000" dirty="0" smtClean="0"/>
              <a:t>(for </a:t>
            </a:r>
            <a:r>
              <a:rPr lang="en-US" sz="2000" dirty="0" err="1" smtClean="0"/>
              <a:t>equational</a:t>
            </a:r>
            <a:r>
              <a:rPr lang="en-US" sz="2000" dirty="0" smtClean="0"/>
              <a:t> form LP)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66699" y="2256444"/>
            <a:ext cx="8258175" cy="442716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Suppose LP is not infeasible and not unbounded.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Algorithm terminates with BFS x defined by basis B.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Define:                               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LP.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 </a:t>
            </a:r>
            <a:r>
              <a:rPr lang="en-US" sz="2400" dirty="0" err="1" smtClean="0"/>
              <a:t>alg</a:t>
            </a:r>
            <a:r>
              <a:rPr lang="en-US" sz="2400" dirty="0" smtClean="0"/>
              <a:t> terminates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benefits vector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			          .  So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feasible.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						     .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So x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are both optimal! 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pic>
        <p:nvPicPr>
          <p:cNvPr id="18" name="Picture 1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 bwMode="auto">
          <a:xfrm>
            <a:off x="5623774" y="4037619"/>
            <a:ext cx="3034384" cy="403221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 bwMode="auto">
          <a:xfrm>
            <a:off x="574455" y="4443133"/>
            <a:ext cx="3187616" cy="399141"/>
          </a:xfrm>
          <a:prstGeom prst="rect">
            <a:avLst/>
          </a:prstGeom>
          <a:noFill/>
          <a:ln/>
          <a:effectLst/>
        </p:spPr>
      </p:pic>
      <p:pic>
        <p:nvPicPr>
          <p:cNvPr id="25" name="Content Placeholder 4" descr="TP_tmp.pn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 bwMode="auto">
          <a:xfrm>
            <a:off x="1933774" y="888020"/>
            <a:ext cx="1523596" cy="1016238"/>
          </a:xfrm>
          <a:noFill/>
          <a:ln/>
          <a:effectLst/>
        </p:spPr>
      </p:pic>
      <p:pic>
        <p:nvPicPr>
          <p:cNvPr id="19" name="Picture 18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 bwMode="auto">
          <a:xfrm>
            <a:off x="6458155" y="1030895"/>
            <a:ext cx="1599782" cy="659720"/>
          </a:xfrm>
          <a:prstGeom prst="rect">
            <a:avLst/>
          </a:prstGeom>
          <a:noFill/>
          <a:ln/>
          <a:effectLst/>
        </p:spPr>
      </p:pic>
      <p:sp>
        <p:nvSpPr>
          <p:cNvPr id="28" name="TextBox 27"/>
          <p:cNvSpPr txBox="1"/>
          <p:nvPr/>
        </p:nvSpPr>
        <p:spPr>
          <a:xfrm>
            <a:off x="533400" y="1189645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7800" y="1189645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0" y="2132620"/>
            <a:ext cx="9144000" cy="158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4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 bwMode="auto">
          <a:xfrm>
            <a:off x="1390037" y="3165675"/>
            <a:ext cx="1965089" cy="419295"/>
          </a:xfrm>
          <a:prstGeom prst="rect">
            <a:avLst/>
          </a:prstGeom>
          <a:noFill/>
          <a:ln/>
          <a:effectLst/>
        </p:spPr>
      </p:pic>
      <p:pic>
        <p:nvPicPr>
          <p:cNvPr id="49" name="Picture 48" descr="TP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 bwMode="auto">
          <a:xfrm>
            <a:off x="1280031" y="5367353"/>
            <a:ext cx="4843515" cy="399180"/>
          </a:xfrm>
          <a:prstGeom prst="rect">
            <a:avLst/>
          </a:prstGeom>
          <a:noFill/>
          <a:ln/>
          <a:effectLst/>
        </p:spPr>
      </p:pic>
      <p:sp>
        <p:nvSpPr>
          <p:cNvPr id="50" name="Freeform 49"/>
          <p:cNvSpPr/>
          <p:nvPr/>
        </p:nvSpPr>
        <p:spPr>
          <a:xfrm flipH="1" flipV="1">
            <a:off x="4316788" y="4727544"/>
            <a:ext cx="2401773" cy="758857"/>
          </a:xfrm>
          <a:custGeom>
            <a:avLst/>
            <a:gdLst>
              <a:gd name="connsiteX0" fmla="*/ 0 w 714375"/>
              <a:gd name="connsiteY0" fmla="*/ 457200 h 457200"/>
              <a:gd name="connsiteX1" fmla="*/ 542925 w 714375"/>
              <a:gd name="connsiteY1" fmla="*/ 342900 h 457200"/>
              <a:gd name="connsiteX2" fmla="*/ 714375 w 714375"/>
              <a:gd name="connsiteY2" fmla="*/ 0 h 457200"/>
              <a:gd name="connsiteX0" fmla="*/ 0 w 2630618"/>
              <a:gd name="connsiteY0" fmla="*/ 758857 h 758857"/>
              <a:gd name="connsiteX1" fmla="*/ 2230323 w 2630618"/>
              <a:gd name="connsiteY1" fmla="*/ 342900 h 758857"/>
              <a:gd name="connsiteX2" fmla="*/ 2401773 w 2630618"/>
              <a:gd name="connsiteY2" fmla="*/ 0 h 758857"/>
              <a:gd name="connsiteX0" fmla="*/ 0 w 2401773"/>
              <a:gd name="connsiteY0" fmla="*/ 758857 h 758857"/>
              <a:gd name="connsiteX1" fmla="*/ 1692995 w 2401773"/>
              <a:gd name="connsiteY1" fmla="*/ 456021 h 758857"/>
              <a:gd name="connsiteX2" fmla="*/ 2401773 w 2401773"/>
              <a:gd name="connsiteY2" fmla="*/ 0 h 758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01773" h="758857">
                <a:moveTo>
                  <a:pt x="0" y="758857"/>
                </a:moveTo>
                <a:cubicBezTo>
                  <a:pt x="211931" y="739807"/>
                  <a:pt x="1292700" y="582497"/>
                  <a:pt x="1692995" y="456021"/>
                </a:cubicBezTo>
                <a:cubicBezTo>
                  <a:pt x="2093290" y="329545"/>
                  <a:pt x="2375579" y="133350"/>
                  <a:pt x="2401773" y="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717089" y="4528501"/>
            <a:ext cx="1902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since B defines x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18266" y="4914997"/>
            <a:ext cx="13708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since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x</a:t>
            </a:r>
            <a:r>
              <a:rPr lang="en-US" sz="2400" baseline="-17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B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0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3" name="Freeform 52"/>
          <p:cNvSpPr/>
          <p:nvPr/>
        </p:nvSpPr>
        <p:spPr>
          <a:xfrm flipH="1" flipV="1">
            <a:off x="5438873" y="5109329"/>
            <a:ext cx="1320146" cy="411539"/>
          </a:xfrm>
          <a:custGeom>
            <a:avLst/>
            <a:gdLst>
              <a:gd name="connsiteX0" fmla="*/ 0 w 714375"/>
              <a:gd name="connsiteY0" fmla="*/ 457200 h 457200"/>
              <a:gd name="connsiteX1" fmla="*/ 542925 w 714375"/>
              <a:gd name="connsiteY1" fmla="*/ 342900 h 457200"/>
              <a:gd name="connsiteX2" fmla="*/ 714375 w 714375"/>
              <a:gd name="connsiteY2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4375" h="457200">
                <a:moveTo>
                  <a:pt x="0" y="457200"/>
                </a:moveTo>
                <a:cubicBezTo>
                  <a:pt x="211931" y="438150"/>
                  <a:pt x="423863" y="419100"/>
                  <a:pt x="542925" y="342900"/>
                </a:cubicBezTo>
                <a:cubicBezTo>
                  <a:pt x="661987" y="266700"/>
                  <a:pt x="688181" y="133350"/>
                  <a:pt x="714375" y="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>
            <a:off x="7493930" y="5073504"/>
            <a:ext cx="109728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allAtOnce"/>
      <p:bldP spid="50" grpId="0" animBg="1"/>
      <p:bldP spid="51" grpId="0"/>
      <p:bldP spid="52" grpId="0"/>
      <p:bldP spid="5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551"/>
            <a:ext cx="8229600" cy="78116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Certificates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38" y="933255"/>
            <a:ext cx="8559538" cy="5674936"/>
          </a:xfrm>
        </p:spPr>
        <p:txBody>
          <a:bodyPr>
            <a:normAutofit/>
          </a:bodyPr>
          <a:lstStyle/>
          <a:p>
            <a:pPr marL="400050">
              <a:buNone/>
            </a:pPr>
            <a:r>
              <a:rPr lang="en-US" sz="2800" dirty="0" smtClean="0"/>
              <a:t>For any LP, I can convince you that optimal value is…</a:t>
            </a:r>
          </a:p>
          <a:p>
            <a:pPr marL="400050"/>
            <a:r>
              <a:rPr lang="en-US" sz="2800" b="1" dirty="0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sz="2800" b="1" dirty="0" smtClean="0">
                <a:solidFill>
                  <a:srgbClr val="0070C0"/>
                </a:solidFill>
              </a:rPr>
              <a:t> k:</a:t>
            </a:r>
            <a:r>
              <a:rPr lang="en-US" sz="2800" dirty="0" smtClean="0"/>
              <a:t> by giving a </a:t>
            </a:r>
            <a:r>
              <a:rPr lang="en-US" sz="2800" dirty="0" smtClean="0">
                <a:solidFill>
                  <a:srgbClr val="0070C0"/>
                </a:solidFill>
              </a:rPr>
              <a:t>primal feasible</a:t>
            </a:r>
            <a:r>
              <a:rPr lang="en-US" sz="2800" dirty="0" smtClean="0"/>
              <a:t> x with obj. value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k.</a:t>
            </a:r>
          </a:p>
          <a:p>
            <a:pPr marL="400050"/>
            <a:r>
              <a:rPr lang="en-US" sz="2800" b="1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800" b="1" dirty="0" smtClean="0">
                <a:solidFill>
                  <a:srgbClr val="FF0000"/>
                </a:solidFill>
              </a:rPr>
              <a:t> k:</a:t>
            </a:r>
            <a:r>
              <a:rPr lang="en-US" sz="2800" dirty="0" smtClean="0"/>
              <a:t> by giving a </a:t>
            </a:r>
            <a:r>
              <a:rPr lang="en-US" sz="2800" dirty="0" smtClean="0">
                <a:solidFill>
                  <a:srgbClr val="FF0000"/>
                </a:solidFill>
              </a:rPr>
              <a:t>dual feasible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mi10"/>
              </a:rPr>
              <a:t>¸</a:t>
            </a:r>
            <a:r>
              <a:rPr lang="en-US" sz="2800" dirty="0" smtClean="0"/>
              <a:t> with obj. value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k.</a:t>
            </a:r>
          </a:p>
          <a:p>
            <a:pPr>
              <a:buNone/>
            </a:pPr>
            <a:endParaRPr lang="en-US" sz="600" b="1" dirty="0" smtClean="0"/>
          </a:p>
          <a:p>
            <a:pPr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Such certificates always exists.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(stated in Lecture 2)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Immediate from strong duality theorem.  </a:t>
            </a:r>
            <a:r>
              <a:rPr lang="en-US" sz="2800" dirty="0" smtClean="0">
                <a:latin typeface="msam10"/>
              </a:rPr>
              <a:t>¥</a:t>
            </a:r>
          </a:p>
          <a:p>
            <a:pPr>
              <a:buNone/>
            </a:pPr>
            <a:endParaRPr lang="en-US" sz="500" dirty="0" smtClean="0">
              <a:latin typeface="msam10"/>
            </a:endParaRPr>
          </a:p>
          <a:p>
            <a:pPr>
              <a:buNone/>
            </a:pPr>
            <a:r>
              <a:rPr lang="en-US" sz="2800" dirty="0" smtClean="0"/>
              <a:t>Theorems like this are very strong and useful.</a:t>
            </a:r>
          </a:p>
          <a:p>
            <a:pPr>
              <a:buNone/>
            </a:pPr>
            <a:endParaRPr lang="en-US" sz="700" dirty="0" smtClean="0">
              <a:latin typeface="msam10"/>
            </a:endParaRPr>
          </a:p>
          <a:p>
            <a:pPr>
              <a:buNone/>
            </a:pPr>
            <a:r>
              <a:rPr lang="en-US" sz="2800" b="1" dirty="0" smtClean="0"/>
              <a:t>Other famous examples:</a:t>
            </a:r>
          </a:p>
          <a:p>
            <a:pPr marL="400050"/>
            <a:r>
              <a:rPr lang="en-US" sz="2800" dirty="0" err="1" smtClean="0"/>
              <a:t>Konig</a:t>
            </a:r>
            <a:r>
              <a:rPr lang="en-US" sz="2800" dirty="0" smtClean="0"/>
              <a:t> / Hall’s Theorem	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(Graph theory)</a:t>
            </a:r>
            <a:endParaRPr lang="en-US" sz="2800" dirty="0" smtClean="0"/>
          </a:p>
          <a:p>
            <a:pPr marL="400050"/>
            <a:r>
              <a:rPr lang="en-US" sz="2800" dirty="0" smtClean="0"/>
              <a:t>Max-flow Min-cut Theorem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(Network flow theory)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00050"/>
            <a:r>
              <a:rPr lang="en-US" sz="2800" dirty="0" smtClean="0"/>
              <a:t>Hilbert’s </a:t>
            </a:r>
            <a:r>
              <a:rPr lang="en-US" sz="2800" dirty="0" err="1" smtClean="0"/>
              <a:t>Nullstellensatz</a:t>
            </a:r>
            <a:r>
              <a:rPr lang="en-US" sz="2800" dirty="0" smtClean="0"/>
              <a:t>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(Algebraic geometry)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Nick\AppData\Local\Microsoft\Windows\Temporary Internet Files\Content.IE5\JYQBJMJU\MCj0434825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577" y="-68229"/>
            <a:ext cx="1340849" cy="13408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04799" y="3228974"/>
            <a:ext cx="8648701" cy="3743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is a corner point?	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(BFS and bases)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there are no corner points?	      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(Infeasible)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are the “neighboring” bases?	    </a:t>
            </a:r>
            <a:r>
              <a:rPr lang="en-US" spc="-70" dirty="0" smtClean="0">
                <a:solidFill>
                  <a:schemeClr val="bg1">
                    <a:lumMod val="50000"/>
                  </a:schemeClr>
                </a:solidFill>
              </a:rPr>
              <a:t>(Increase one coordinate)</a:t>
            </a:r>
            <a:endParaRPr lang="en-US" sz="24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no neighbors are strictly better?</a:t>
            </a:r>
            <a:br>
              <a:rPr lang="en-US" sz="2400" dirty="0" smtClean="0"/>
            </a:b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(Might move to a basis that isn’t strictly better (if 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=0), but whenever x changes it’s strictly better)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How can I find a starting feasible basis?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the algorithm terminate?		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Bland’s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rule used)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it produce the right answer? 			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(Yes)</a:t>
            </a:r>
            <a:endParaRPr lang="en-US" sz="2400" dirty="0" smtClean="0"/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67025"/>
            <a:ext cx="990600" cy="990600"/>
          </a:xfrm>
          <a:prstGeom prst="rect">
            <a:avLst/>
          </a:prstGeom>
          <a:noFill/>
        </p:spPr>
      </p:pic>
      <p:pic>
        <p:nvPicPr>
          <p:cNvPr id="8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43275"/>
            <a:ext cx="99060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9675" y="114300"/>
            <a:ext cx="6677026" cy="283154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Local-Search Algorithm</a:t>
            </a:r>
          </a:p>
          <a:p>
            <a:pPr fontAlgn="ctr"/>
            <a:r>
              <a:rPr lang="en-US" sz="2200" dirty="0" smtClean="0"/>
              <a:t>Let B be a feasible basis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none, Halt: LP is infeasible)</a:t>
            </a:r>
          </a:p>
          <a:p>
            <a:pPr fontAlgn="ctr"/>
            <a:r>
              <a:rPr lang="en-US" sz="2200" dirty="0" smtClean="0"/>
              <a:t>For each entering coordinate </a:t>
            </a:r>
            <a:r>
              <a:rPr lang="en-US" sz="2200" dirty="0" err="1" smtClean="0"/>
              <a:t>k</a:t>
            </a:r>
            <a:r>
              <a:rPr lang="en-US" sz="2200" dirty="0" err="1" smtClean="0">
                <a:latin typeface="Symbol"/>
                <a:sym typeface="Symbol"/>
              </a:rPr>
              <a:t></a:t>
            </a:r>
            <a:r>
              <a:rPr lang="en-US" sz="2200" dirty="0" err="1" smtClean="0"/>
              <a:t>B</a:t>
            </a:r>
            <a:endParaRPr lang="en-US" sz="2200" dirty="0" smtClean="0"/>
          </a:p>
          <a:p>
            <a:pPr lvl="1" fontAlgn="ctr"/>
            <a:r>
              <a:rPr lang="en-US" sz="2200" dirty="0" smtClean="0"/>
              <a:t>If “benefit” of coordinate k is &gt; 0</a:t>
            </a:r>
          </a:p>
          <a:p>
            <a:pPr lvl="1" fontAlgn="ctr"/>
            <a:r>
              <a:rPr lang="en-US" sz="2200" dirty="0" smtClean="0"/>
              <a:t>	Compute 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		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(If 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, Halt: LP is unbounded)</a:t>
            </a:r>
            <a:endParaRPr lang="en-US" spc="-50" dirty="0" smtClean="0">
              <a:solidFill>
                <a:schemeClr val="bg1">
                  <a:lumMod val="50000"/>
                </a:schemeClr>
              </a:solidFill>
              <a:latin typeface="cmsy10"/>
            </a:endParaRPr>
          </a:p>
          <a:p>
            <a:pPr lvl="1" fontAlgn="ctr"/>
            <a:r>
              <a:rPr lang="en-US" sz="2200" dirty="0" smtClean="0"/>
              <a:t>	Find leaving coordinate h</a:t>
            </a:r>
            <a:r>
              <a:rPr lang="en-US" sz="2200" dirty="0" smtClean="0">
                <a:latin typeface="cmsy10"/>
              </a:rPr>
              <a:t>2</a:t>
            </a:r>
            <a:r>
              <a:rPr lang="en-US" sz="2200" dirty="0" smtClean="0"/>
              <a:t>B		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baseline="-20000" dirty="0" smtClean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=0)</a:t>
            </a:r>
          </a:p>
          <a:p>
            <a:pPr lvl="1" fontAlgn="ctr"/>
            <a:r>
              <a:rPr lang="en-US" sz="2200" dirty="0" smtClean="0"/>
              <a:t>	Set x=y(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 and B’=</a:t>
            </a:r>
            <a:r>
              <a:rPr lang="en-US" sz="2200" dirty="0" err="1" smtClean="0"/>
              <a:t>B</a:t>
            </a:r>
            <a:r>
              <a:rPr lang="en-US" sz="2200" dirty="0" err="1" smtClean="0">
                <a:latin typeface="cmsy10"/>
              </a:rPr>
              <a:t>n</a:t>
            </a:r>
            <a:r>
              <a:rPr lang="en-US" sz="2200" dirty="0" smtClean="0"/>
              <a:t>{h}</a:t>
            </a:r>
            <a:r>
              <a:rPr lang="en-US" sz="2200" dirty="0" smtClean="0">
                <a:latin typeface="cmsy10"/>
              </a:rPr>
              <a:t>[</a:t>
            </a:r>
            <a:r>
              <a:rPr lang="en-US" sz="2200" dirty="0" smtClean="0"/>
              <a:t>{k}</a:t>
            </a:r>
          </a:p>
          <a:p>
            <a:pPr fontAlgn="ctr"/>
            <a:r>
              <a:rPr lang="en-US" sz="2200" dirty="0" smtClean="0"/>
              <a:t>Halt: return x</a:t>
            </a:r>
          </a:p>
        </p:txBody>
      </p:sp>
      <p:pic>
        <p:nvPicPr>
          <p:cNvPr id="7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9525"/>
            <a:ext cx="990600" cy="990600"/>
          </a:xfrm>
          <a:prstGeom prst="rect">
            <a:avLst/>
          </a:prstGeom>
          <a:noFill/>
        </p:spPr>
      </p:pic>
      <p:pic>
        <p:nvPicPr>
          <p:cNvPr id="9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48150"/>
            <a:ext cx="990600" cy="990600"/>
          </a:xfrm>
          <a:prstGeom prst="rect">
            <a:avLst/>
          </a:prstGeom>
          <a:noFill/>
        </p:spPr>
      </p:pic>
      <p:pic>
        <p:nvPicPr>
          <p:cNvPr id="10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72175"/>
            <a:ext cx="990600" cy="990600"/>
          </a:xfrm>
          <a:prstGeom prst="rect">
            <a:avLst/>
          </a:prstGeom>
          <a:noFill/>
        </p:spPr>
      </p:pic>
      <p:pic>
        <p:nvPicPr>
          <p:cNvPr id="12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5925"/>
            <a:ext cx="9906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863"/>
            <a:ext cx="8229600" cy="839787"/>
          </a:xfrm>
        </p:spPr>
        <p:txBody>
          <a:bodyPr/>
          <a:lstStyle/>
          <a:p>
            <a:r>
              <a:rPr lang="en-US" dirty="0" smtClean="0"/>
              <a:t>Finding a starting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1038224"/>
            <a:ext cx="8829675" cy="556260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Consider LP max {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solidFill>
                  <a:srgbClr val="0070C0"/>
                </a:solidFill>
              </a:rPr>
              <a:t>x</a:t>
            </a:r>
            <a:r>
              <a:rPr lang="en-US" sz="2800" dirty="0" smtClean="0"/>
              <a:t> :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P } where P={ </a:t>
            </a:r>
            <a:r>
              <a:rPr lang="en-US" sz="2800" dirty="0" smtClean="0">
                <a:solidFill>
                  <a:srgbClr val="0070C0"/>
                </a:solidFill>
              </a:rPr>
              <a:t>x</a:t>
            </a:r>
            <a:r>
              <a:rPr lang="en-US" sz="2800" dirty="0" smtClean="0"/>
              <a:t> : A</a:t>
            </a:r>
            <a:r>
              <a:rPr lang="en-US" sz="2800" dirty="0" smtClean="0">
                <a:solidFill>
                  <a:srgbClr val="0070C0"/>
                </a:solidFill>
              </a:rPr>
              <a:t>x</a:t>
            </a:r>
            <a:r>
              <a:rPr lang="en-US" sz="2800" dirty="0" smtClean="0"/>
              <a:t>=b, </a:t>
            </a:r>
            <a:r>
              <a:rPr lang="en-US" sz="2800" dirty="0" smtClean="0">
                <a:solidFill>
                  <a:srgbClr val="0070C0"/>
                </a:solidFill>
              </a:rPr>
              <a:t>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</a:p>
          <a:p>
            <a:r>
              <a:rPr lang="en-US" sz="2800" dirty="0" smtClean="0"/>
              <a:t>How can we find a feasible point?</a:t>
            </a:r>
          </a:p>
          <a:p>
            <a:r>
              <a:rPr lang="en-US" sz="2800" b="1" dirty="0" smtClean="0"/>
              <a:t>Trick: </a:t>
            </a:r>
            <a:r>
              <a:rPr lang="en-US" sz="2800" dirty="0" smtClean="0"/>
              <a:t>Just solve a different LP!</a:t>
            </a:r>
          </a:p>
          <a:p>
            <a:pPr lvl="1"/>
            <a:r>
              <a:rPr lang="en-US" sz="2400" dirty="0" smtClean="0"/>
              <a:t>Note: c is irrelevant. We can introduce a new objective function</a:t>
            </a:r>
          </a:p>
          <a:p>
            <a:pPr lvl="1"/>
            <a:r>
              <a:rPr lang="en-US" sz="2400" dirty="0" smtClean="0"/>
              <a:t>WLOG, b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		    	              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(Can multiply constraints by -1)</a:t>
            </a:r>
          </a:p>
          <a:p>
            <a:pPr lvl="1"/>
            <a:r>
              <a:rPr lang="en-US" sz="2400" dirty="0" smtClean="0"/>
              <a:t>Allow “A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=b” constraint to be violated via </a:t>
            </a:r>
            <a:r>
              <a:rPr lang="en-US" sz="2400" dirty="0" smtClean="0">
                <a:solidFill>
                  <a:srgbClr val="FF0000"/>
                </a:solidFill>
              </a:rPr>
              <a:t>“artificial variables”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			Q = { (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err="1" smtClean="0"/>
              <a:t>,</a:t>
            </a:r>
            <a:r>
              <a:rPr lang="en-US" sz="2400" dirty="0" err="1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) : </a:t>
            </a:r>
            <a:r>
              <a:rPr lang="en-US" sz="2400" dirty="0" err="1" smtClean="0"/>
              <a:t>A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err="1" smtClean="0"/>
              <a:t>+</a:t>
            </a:r>
            <a:r>
              <a:rPr lang="en-US" sz="2400" dirty="0" err="1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=b,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0, </a:t>
            </a:r>
            <a:r>
              <a:rPr lang="en-US" sz="24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}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Note:  (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Q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 Can we find such a point?</a:t>
            </a:r>
          </a:p>
          <a:p>
            <a:pPr lvl="1"/>
            <a:r>
              <a:rPr lang="en-US" sz="2400" dirty="0" smtClean="0"/>
              <a:t>Solve the new LP min {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25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aseline="-25000" dirty="0" err="1" smtClean="0">
                <a:solidFill>
                  <a:srgbClr val="FF0000"/>
                </a:solidFill>
                <a:latin typeface="Calibri"/>
              </a:rPr>
              <a:t>i</a:t>
            </a:r>
            <a:r>
              <a:rPr lang="en-US" sz="2400" dirty="0" smtClean="0"/>
              <a:t> : (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err="1" smtClean="0"/>
              <a:t>,</a:t>
            </a:r>
            <a:r>
              <a:rPr lang="en-US" sz="2400" dirty="0" err="1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Q } </a:t>
            </a:r>
          </a:p>
          <a:p>
            <a:pPr lvl="1"/>
            <a:r>
              <a:rPr lang="en-US" sz="2400" dirty="0" smtClean="0"/>
              <a:t>If the optimal value is 0, then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If not, P is empty!</a:t>
            </a:r>
            <a:endParaRPr lang="en-US" dirty="0" smtClean="0"/>
          </a:p>
          <a:p>
            <a:pPr lvl="1"/>
            <a:r>
              <a:rPr lang="en-US" sz="2400" dirty="0" smtClean="0"/>
              <a:t>How do we find feasible point for the new LP?</a:t>
            </a:r>
          </a:p>
          <a:p>
            <a:pPr lvl="2"/>
            <a:r>
              <a:rPr lang="en-US" dirty="0" smtClean="0"/>
              <a:t>(</a:t>
            </a:r>
            <a:r>
              <a:rPr lang="en-US" dirty="0" err="1" smtClean="0">
                <a:solidFill>
                  <a:srgbClr val="0070C0"/>
                </a:solidFill>
              </a:rPr>
              <a:t>x</a:t>
            </a:r>
            <a:r>
              <a:rPr lang="en-US" dirty="0" err="1" smtClean="0"/>
              <a:t>,</a:t>
            </a:r>
            <a:r>
              <a:rPr lang="en-US" dirty="0" err="1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)=(</a:t>
            </a:r>
            <a:r>
              <a:rPr lang="en-US" dirty="0" smtClean="0">
                <a:solidFill>
                  <a:srgbClr val="0070C0"/>
                </a:solidFill>
              </a:rPr>
              <a:t>0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) is a trivial solution!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04799" y="3228974"/>
            <a:ext cx="8648701" cy="3743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is a corner point?	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(BFS and bases)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there are no corner points?	      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(Infeasible)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are the “neighboring” bases?	    </a:t>
            </a:r>
            <a:r>
              <a:rPr lang="en-US" spc="-70" dirty="0" smtClean="0">
                <a:solidFill>
                  <a:schemeClr val="bg1">
                    <a:lumMod val="50000"/>
                  </a:schemeClr>
                </a:solidFill>
              </a:rPr>
              <a:t>(Increase one coordinate)</a:t>
            </a:r>
            <a:endParaRPr lang="en-US" sz="24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no neighbors are strictly better?</a:t>
            </a:r>
            <a:br>
              <a:rPr lang="en-US" sz="2400" dirty="0" smtClean="0"/>
            </a:b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(Might move to a basis that isn’t strictly better (if 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=0), but whenever x changes it’s strictly better)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How can I find a starting feasible basis?		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(Solve an easier LP)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the algorithm terminate?		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Bland’s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rule used)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it produce the right answer? 			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(Yes)</a:t>
            </a:r>
            <a:endParaRPr lang="en-US" sz="2400" dirty="0" smtClean="0"/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67025"/>
            <a:ext cx="990600" cy="990600"/>
          </a:xfrm>
          <a:prstGeom prst="rect">
            <a:avLst/>
          </a:prstGeom>
          <a:noFill/>
        </p:spPr>
      </p:pic>
      <p:pic>
        <p:nvPicPr>
          <p:cNvPr id="8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43275"/>
            <a:ext cx="99060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9675" y="114300"/>
            <a:ext cx="6677026" cy="283154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Local-Search Algorithm</a:t>
            </a:r>
          </a:p>
          <a:p>
            <a:pPr fontAlgn="ctr"/>
            <a:r>
              <a:rPr lang="en-US" sz="2200" dirty="0" smtClean="0"/>
              <a:t>Let B be a feasible basis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none, Halt: LP is infeasible)</a:t>
            </a:r>
          </a:p>
          <a:p>
            <a:pPr fontAlgn="ctr"/>
            <a:r>
              <a:rPr lang="en-US" sz="2200" dirty="0" smtClean="0"/>
              <a:t>For each entering coordinate </a:t>
            </a:r>
            <a:r>
              <a:rPr lang="en-US" sz="2200" dirty="0" err="1" smtClean="0"/>
              <a:t>k</a:t>
            </a:r>
            <a:r>
              <a:rPr lang="en-US" sz="2200" dirty="0" err="1" smtClean="0">
                <a:latin typeface="Symbol"/>
                <a:sym typeface="Symbol"/>
              </a:rPr>
              <a:t></a:t>
            </a:r>
            <a:r>
              <a:rPr lang="en-US" sz="2200" dirty="0" err="1" smtClean="0"/>
              <a:t>B</a:t>
            </a:r>
            <a:endParaRPr lang="en-US" sz="2200" dirty="0" smtClean="0"/>
          </a:p>
          <a:p>
            <a:pPr lvl="1" fontAlgn="ctr"/>
            <a:r>
              <a:rPr lang="en-US" sz="2200" dirty="0" smtClean="0"/>
              <a:t>If “benefit” of coordinate k is &gt; 0</a:t>
            </a:r>
          </a:p>
          <a:p>
            <a:pPr lvl="1" fontAlgn="ctr"/>
            <a:r>
              <a:rPr lang="en-US" sz="2200" dirty="0" smtClean="0"/>
              <a:t>	Compute 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		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(If 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, Halt: LP is unbounded)</a:t>
            </a:r>
            <a:endParaRPr lang="en-US" spc="-50" dirty="0" smtClean="0">
              <a:solidFill>
                <a:schemeClr val="bg1">
                  <a:lumMod val="50000"/>
                </a:schemeClr>
              </a:solidFill>
              <a:latin typeface="cmsy10"/>
            </a:endParaRPr>
          </a:p>
          <a:p>
            <a:pPr lvl="1" fontAlgn="ctr"/>
            <a:r>
              <a:rPr lang="en-US" sz="2200" dirty="0" smtClean="0"/>
              <a:t>	Find leaving coordinate h</a:t>
            </a:r>
            <a:r>
              <a:rPr lang="en-US" sz="2200" dirty="0" smtClean="0">
                <a:latin typeface="cmsy10"/>
              </a:rPr>
              <a:t>2</a:t>
            </a:r>
            <a:r>
              <a:rPr lang="en-US" sz="2200" dirty="0" smtClean="0"/>
              <a:t>B		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baseline="-20000" dirty="0" smtClean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=0)</a:t>
            </a:r>
          </a:p>
          <a:p>
            <a:pPr lvl="1" fontAlgn="ctr"/>
            <a:r>
              <a:rPr lang="en-US" sz="2200" dirty="0" smtClean="0"/>
              <a:t>	Set x=y(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 and B’=</a:t>
            </a:r>
            <a:r>
              <a:rPr lang="en-US" sz="2200" dirty="0" err="1" smtClean="0"/>
              <a:t>B</a:t>
            </a:r>
            <a:r>
              <a:rPr lang="en-US" sz="2200" dirty="0" err="1" smtClean="0">
                <a:latin typeface="cmsy10"/>
              </a:rPr>
              <a:t>n</a:t>
            </a:r>
            <a:r>
              <a:rPr lang="en-US" sz="2200" dirty="0" smtClean="0"/>
              <a:t>{h}</a:t>
            </a:r>
            <a:r>
              <a:rPr lang="en-US" sz="2200" dirty="0" smtClean="0">
                <a:latin typeface="cmsy10"/>
              </a:rPr>
              <a:t>[</a:t>
            </a:r>
            <a:r>
              <a:rPr lang="en-US" sz="2200" dirty="0" smtClean="0"/>
              <a:t>{k}</a:t>
            </a:r>
          </a:p>
          <a:p>
            <a:pPr fontAlgn="ctr"/>
            <a:r>
              <a:rPr lang="en-US" sz="2200" dirty="0" smtClean="0"/>
              <a:t>Halt: return x</a:t>
            </a:r>
          </a:p>
        </p:txBody>
      </p:sp>
      <p:pic>
        <p:nvPicPr>
          <p:cNvPr id="7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9525"/>
            <a:ext cx="990600" cy="990600"/>
          </a:xfrm>
          <a:prstGeom prst="rect">
            <a:avLst/>
          </a:prstGeom>
          <a:noFill/>
        </p:spPr>
      </p:pic>
      <p:pic>
        <p:nvPicPr>
          <p:cNvPr id="9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48150"/>
            <a:ext cx="990600" cy="990600"/>
          </a:xfrm>
          <a:prstGeom prst="rect">
            <a:avLst/>
          </a:prstGeom>
          <a:noFill/>
        </p:spPr>
      </p:pic>
      <p:pic>
        <p:nvPicPr>
          <p:cNvPr id="10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72175"/>
            <a:ext cx="990600" cy="990600"/>
          </a:xfrm>
          <a:prstGeom prst="rect">
            <a:avLst/>
          </a:prstGeom>
          <a:noFill/>
        </p:spPr>
      </p:pic>
      <p:pic>
        <p:nvPicPr>
          <p:cNvPr id="12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5925"/>
            <a:ext cx="990600" cy="990600"/>
          </a:xfrm>
          <a:prstGeom prst="rect">
            <a:avLst/>
          </a:prstGeom>
          <a:noFill/>
        </p:spPr>
      </p:pic>
      <p:pic>
        <p:nvPicPr>
          <p:cNvPr id="13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95850"/>
            <a:ext cx="9906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8941"/>
            <a:ext cx="8229600" cy="894943"/>
          </a:xfrm>
        </p:spPr>
        <p:txBody>
          <a:bodyPr/>
          <a:lstStyle/>
          <a:p>
            <a:r>
              <a:rPr lang="en-US" dirty="0" smtClean="0"/>
              <a:t>Two Small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49" y="1045044"/>
            <a:ext cx="8495414" cy="5619317"/>
          </a:xfrm>
        </p:spPr>
        <p:txBody>
          <a:bodyPr/>
          <a:lstStyle/>
          <a:p>
            <a:r>
              <a:rPr lang="en-US" dirty="0" smtClean="0"/>
              <a:t>Our discussion of </a:t>
            </a:r>
            <a:r>
              <a:rPr lang="en-US" dirty="0" err="1" smtClean="0"/>
              <a:t>equational</a:t>
            </a:r>
            <a:r>
              <a:rPr lang="en-US" dirty="0" smtClean="0"/>
              <a:t> form LPs assumed that A has full row rank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solidFill>
                  <a:srgbClr val="0070C0"/>
                </a:solidFill>
              </a:rPr>
              <a:t>If A has contradictory constraints, LP is infeasible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solidFill>
                  <a:srgbClr val="0070C0"/>
                </a:solidFill>
              </a:rPr>
              <a:t>If A has redundant constraints, delete them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See textbook p41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To start the algorithm, we need a BFS. Our trick found a feasible point, but maybe not a BFS.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solidFill>
                  <a:srgbClr val="0070C0"/>
                </a:solidFill>
              </a:rPr>
              <a:t>Given any feasible point x, it is easy to find a BFS y with </a:t>
            </a:r>
            <a:r>
              <a:rPr lang="en-US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baseline="30000" dirty="0" err="1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dirty="0" err="1" smtClean="0">
                <a:solidFill>
                  <a:srgbClr val="0070C0"/>
                </a:solidFill>
              </a:rPr>
              <a:t>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baseline="30000" dirty="0" err="1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dirty="0" err="1" smtClean="0">
                <a:solidFill>
                  <a:srgbClr val="0070C0"/>
                </a:solidFill>
              </a:rPr>
              <a:t>x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(unless LP </a:t>
            </a:r>
            <a:r>
              <a:rPr lang="en-US" sz="2000" smtClean="0">
                <a:solidFill>
                  <a:schemeClr val="bg1">
                    <a:lumMod val="50000"/>
                  </a:schemeClr>
                </a:solidFill>
              </a:rPr>
              <a:t>is unbounded)</a:t>
            </a:r>
            <a:r>
              <a:rPr lang="en-US" smtClean="0">
                <a:solidFill>
                  <a:srgbClr val="0070C0"/>
                </a:solidFill>
              </a:rPr>
              <a:t>.</a:t>
            </a:r>
            <a:endParaRPr lang="en-US" dirty="0" smtClean="0">
              <a:solidFill>
                <a:srgbClr val="0070C0"/>
              </a:solidFill>
            </a:endParaRPr>
          </a:p>
          <a:p>
            <a:pPr lvl="2">
              <a:spcBef>
                <a:spcPts val="0"/>
              </a:spcBef>
            </a:pPr>
            <a:r>
              <a:rPr lang="en-US" sz="2800" dirty="0" smtClean="0">
                <a:solidFill>
                  <a:srgbClr val="0070C0"/>
                </a:solidFill>
              </a:rPr>
              <a:t>Very similar to our argument that </a:t>
            </a:r>
            <a:r>
              <a:rPr lang="en-US" sz="2800" dirty="0" err="1" smtClean="0">
                <a:solidFill>
                  <a:srgbClr val="0070C0"/>
                </a:solidFill>
              </a:rPr>
              <a:t>polyhedra</a:t>
            </a:r>
            <a:r>
              <a:rPr lang="en-US" sz="2800" dirty="0" smtClean="0">
                <a:solidFill>
                  <a:srgbClr val="0070C0"/>
                </a:solidFill>
              </a:rPr>
              <a:t> containing no line have an extreme point.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See textbook p47-48</a:t>
            </a:r>
            <a:endParaRPr lang="en-US" dirty="0"/>
          </a:p>
        </p:txBody>
      </p:sp>
      <p:pic>
        <p:nvPicPr>
          <p:cNvPr id="1027" name="Picture 3" descr="C:\Users\Nick\AppData\Local\Microsoft\Windows\Temporary Internet Files\Content.IE5\JYQBJMJU\MCj033431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3924" y="21266"/>
            <a:ext cx="1507543" cy="112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943"/>
            <a:ext cx="8229600" cy="913139"/>
          </a:xfrm>
        </p:spPr>
        <p:txBody>
          <a:bodyPr/>
          <a:lstStyle/>
          <a:p>
            <a:r>
              <a:rPr lang="en-US" dirty="0" smtClean="0"/>
              <a:t>Duality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453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3175" indent="344488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“Another key visit took place in October 1947 at the Institute for Advanced Study (IAS) where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Dantzig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 met with John von Neumann.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Dantzig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 recalls, “I began by explaining the formulation of the linear programming model… I described it to him as I would to an ordinary mortal.  ‘Get to the point,’ he snapped. In less than a minute, I slapped the geometric and algebraic versions of my problem on the blackboard. He stood up and said, ‘Oh that.’” Just a few years earlier von Neumann had co-authored his landmark monograph on game theory.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Dantzig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 goes on, “for the next hour and a half he proceeded to give me a lecture on the mathematical theory of linear programs.”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Dantzig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 credited von Neumann with edifying him on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Farkas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 Condensed" pitchFamily="34" charset="0"/>
              </a:rPr>
              <a:t>’ lemma and the duality theorem (of linear programming).”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9055" y="6315958"/>
            <a:ext cx="50184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from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http://www.ams.org/notices/200703/fea-cottle.pdf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1304925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If c=[-1,1] then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=-x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+x</a:t>
            </a:r>
            <a:r>
              <a:rPr lang="en-US" sz="3000" baseline="-25000" dirty="0" smtClean="0"/>
              <a:t>2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3000" dirty="0" smtClean="0"/>
              <a:t>1</a:t>
            </a:r>
          </a:p>
          <a:p>
            <a:r>
              <a:rPr lang="en-US" sz="3000" dirty="0" smtClean="0"/>
              <a:t>x is feasible and </a:t>
            </a:r>
            <a:r>
              <a:rPr lang="en-US" sz="3000" dirty="0" smtClean="0">
                <a:solidFill>
                  <a:srgbClr val="FF0000"/>
                </a:solidFill>
              </a:rPr>
              <a:t>constraint is tight </a:t>
            </a:r>
            <a:r>
              <a:rPr lang="en-US" sz="3000" dirty="0" smtClean="0"/>
              <a:t>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3419484" y="4638679"/>
            <a:ext cx="1323966" cy="1181096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330174" y="3719610"/>
            <a:ext cx="1225762" cy="123993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257425" y="48672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1304925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If c=[1,6] then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=x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+6x</a:t>
            </a:r>
            <a:r>
              <a:rPr lang="en-US" sz="3000" baseline="-25000" dirty="0" smtClean="0"/>
              <a:t>2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3000" dirty="0" smtClean="0"/>
              <a:t>15</a:t>
            </a:r>
          </a:p>
          <a:p>
            <a:r>
              <a:rPr lang="en-US" sz="3000" dirty="0" smtClean="0"/>
              <a:t>x is feasible and </a:t>
            </a:r>
            <a:r>
              <a:rPr lang="en-US" sz="3000" dirty="0" smtClean="0">
                <a:solidFill>
                  <a:srgbClr val="FF0000"/>
                </a:solidFill>
              </a:rPr>
              <a:t>constraint is tight </a:t>
            </a:r>
            <a:r>
              <a:rPr lang="en-US" sz="3000" dirty="0" smtClean="0"/>
              <a:t>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3295660" y="5095875"/>
            <a:ext cx="1276340" cy="266709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4" idx="3"/>
          </p:cNvCxnSpPr>
          <p:nvPr/>
        </p:nvCxnSpPr>
        <p:spPr>
          <a:xfrm>
            <a:off x="3555936" y="3719610"/>
            <a:ext cx="1614195" cy="261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95875" y="39052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= b \\&#10;&amp; x \geq 0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818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A\transpose \lambda \geq c \\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632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in \set{0,1}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98"/>
  <p:tag name="PICTUREFILESIZE" val="232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+y_v &amp;\geq 1 &amp;\forall e =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74"/>
  <p:tag name="PICTUREFILESIZE" val="2045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r = c\transpose - c_B \transpose A_B^{-1} A  \:\leq 0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98"/>
  <p:tag name="PICTUREFILESIZE" val="575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implies ~~ A\transpose (A_B^{-1}) \transpose c_B  \:\geq c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04"/>
  <p:tag name="PICTUREFILESIZE" val="602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= b \\&#10;&amp; x \geq 0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818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A\transpose \lambda \geq c \\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632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lambda = (A_B^{-1}) \transpose c_B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1"/>
  <p:tag name="PICTUREFILESIZE" val="460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b \transpose \lambda&#10; = \lambda \transpose b&#10; = c_B \transpose A_B^{-1} b&#10; = c_B \transpose x_B&#10; = c \transpose x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8"/>
  <p:tag name="PICTUREFILESIZE" val="865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_i \transpose x &amp;\leq b_i &amp;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1065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_i \transpose x &amp;\leq b_i &amp;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1065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mallsum{i}{} \lambda_i b_i}&#10;&amp;\smallsum{i}{} \lambda_i a_i \:=\: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81"/>
  <p:tag name="PICTUREFILESIZE" val="1035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 A \transpose \lambda =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29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 A \transpose \lambda =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29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-b \transpose \lambda}&#10;&amp; \begin{pmatrix} A \transpose \\ -A \transpose \\ -I \end{pmatrix} \lambda ~\leq~&#10;\begin{pmatrix} c \\ -c \\ 0 \end{pmatrix}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3"/>
  <p:tag name="PICTUREFILESIZE" val="1847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(c, ~ {-c}, ~ 0) \begin{pmatrix} u \\ v \\ w \end{pmatrix} }&#10;&amp; (A, ~ {-A}, ~ -I) \begin{pmatrix} u \\ v \\ w \end{pmatrix} = -b \\&#10;&amp; u,v,w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2"/>
  <p:tag name="PICTUREFILESIZE" val="2799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7057</TotalTime>
  <Words>1438</Words>
  <Application>Microsoft Office PowerPoint</Application>
  <PresentationFormat>On-screen Show (4:3)</PresentationFormat>
  <Paragraphs>296</Paragraphs>
  <Slides>24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1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Symbol</vt:lpstr>
      <vt:lpstr>cmsy10</vt:lpstr>
      <vt:lpstr>Gill Sans MT Condensed</vt:lpstr>
      <vt:lpstr>msam10</vt:lpstr>
      <vt:lpstr>Office Theme</vt:lpstr>
      <vt:lpstr>C&amp;O 355 Lecture 7</vt:lpstr>
      <vt:lpstr>Outline</vt:lpstr>
      <vt:lpstr>Slide 3</vt:lpstr>
      <vt:lpstr>Finding a starting point</vt:lpstr>
      <vt:lpstr>Slide 5</vt:lpstr>
      <vt:lpstr>Two Small Issues</vt:lpstr>
      <vt:lpstr>Duality</vt:lpstr>
      <vt:lpstr>Duality: Geometric View</vt:lpstr>
      <vt:lpstr>Duality: Geometric View</vt:lpstr>
      <vt:lpstr>Duality: Geometric View</vt:lpstr>
      <vt:lpstr>Duality: Geometric View</vt:lpstr>
      <vt:lpstr>Duality: Geometric View</vt:lpstr>
      <vt:lpstr>Duality: Geometric View</vt:lpstr>
      <vt:lpstr>Duality: Geometric View</vt:lpstr>
      <vt:lpstr>Slide 15</vt:lpstr>
      <vt:lpstr>Duality: Algebraic View</vt:lpstr>
      <vt:lpstr>Dual of Dual</vt:lpstr>
      <vt:lpstr>Dual of Equality Form LP</vt:lpstr>
      <vt:lpstr>Rules for Duals</vt:lpstr>
      <vt:lpstr>Example: Bipartite Matching (from Lecture 2)</vt:lpstr>
      <vt:lpstr>Example: Bipartite Matching (from Lecture 2)</vt:lpstr>
      <vt:lpstr>Primal vs Dual</vt:lpstr>
      <vt:lpstr>Strong Duality (for equational form LP)</vt:lpstr>
      <vt:lpstr>Certificates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499</cp:revision>
  <dcterms:created xsi:type="dcterms:W3CDTF">2009-09-16T13:05:29Z</dcterms:created>
  <dcterms:modified xsi:type="dcterms:W3CDTF">2009-10-09T13:15:37Z</dcterms:modified>
</cp:coreProperties>
</file>