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sldIdLst>
    <p:sldId id="256" r:id="rId2"/>
    <p:sldId id="270" r:id="rId3"/>
    <p:sldId id="319" r:id="rId4"/>
    <p:sldId id="321" r:id="rId5"/>
    <p:sldId id="325" r:id="rId6"/>
    <p:sldId id="320" r:id="rId7"/>
    <p:sldId id="326" r:id="rId8"/>
    <p:sldId id="322" r:id="rId9"/>
    <p:sldId id="323" r:id="rId10"/>
    <p:sldId id="328" r:id="rId11"/>
    <p:sldId id="324" r:id="rId12"/>
    <p:sldId id="327" r:id="rId13"/>
    <p:sldId id="329" r:id="rId14"/>
    <p:sldId id="338" r:id="rId15"/>
  </p:sldIdLst>
  <p:sldSz cx="9144000" cy="6858000" type="screen4x3"/>
  <p:notesSz cx="6858000" cy="9144000"/>
  <p:embeddedFontLst>
    <p:embeddedFont>
      <p:font typeface="Calibri" pitchFamily="34" charset="0"/>
      <p:regular r:id="rId17"/>
      <p:bold r:id="rId18"/>
      <p:italic r:id="rId19"/>
      <p:boldItalic r:id="rId20"/>
    </p:embeddedFont>
    <p:embeddedFont>
      <p:font typeface="CMR10" pitchFamily="34" charset="0"/>
      <p:regular r:id="rId21"/>
    </p:embeddedFont>
    <p:embeddedFont>
      <p:font typeface="CMMI10" pitchFamily="34" charset="0"/>
      <p:regular r:id="rId22"/>
    </p:embeddedFont>
    <p:embeddedFont>
      <p:font typeface="CMSY10ORIG" pitchFamily="34" charset="0"/>
      <p:regular r:id="rId23"/>
    </p:embeddedFont>
    <p:embeddedFont>
      <p:font typeface="CMSS8" pitchFamily="34" charset="0"/>
      <p:regular r:id="rId24"/>
    </p:embeddedFont>
    <p:embeddedFont>
      <p:font typeface="CMMI7" pitchFamily="34" charset="0"/>
      <p:regular r:id="rId25"/>
    </p:embeddedFont>
    <p:embeddedFont>
      <p:font typeface="CMEX10" pitchFamily="34" charset="0"/>
      <p:regular r:id="rId26"/>
    </p:embeddedFont>
    <p:embeddedFont>
      <p:font typeface="CMR7" pitchFamily="34" charset="0"/>
      <p:regular r:id="rId27"/>
    </p:embeddedFont>
    <p:embeddedFont>
      <p:font typeface="MSBM10" pitchFamily="34" charset="0"/>
      <p:regular r:id="rId28"/>
    </p:embeddedFont>
    <p:embeddedFont>
      <p:font typeface="CMSY7" pitchFamily="34" charset="0"/>
      <p:regular r:id="rId29"/>
    </p:embeddedFont>
    <p:embeddedFont>
      <p:font typeface="CMMI5" pitchFamily="34" charset="0"/>
      <p:regular r:id="rId30"/>
    </p:embeddedFont>
    <p:embeddedFont>
      <p:font typeface="cmsy10" pitchFamily="34" charset="0"/>
      <p:regular r:id="rId31"/>
    </p:embeddedFont>
    <p:embeddedFont>
      <p:font typeface="msam10" pitchFamily="34" charset="0"/>
      <p:regular r:id="rId32"/>
    </p:embeddedFont>
  </p:embeddedFontLst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AFDC7E"/>
    <a:srgbClr val="FF6D6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63" autoAdjust="0"/>
    <p:restoredTop sz="91784" autoAdjust="0"/>
  </p:normalViewPr>
  <p:slideViewPr>
    <p:cSldViewPr snapToGrid="0">
      <p:cViewPr varScale="1">
        <p:scale>
          <a:sx n="100" d="100"/>
          <a:sy n="100" d="100"/>
        </p:scale>
        <p:origin x="-7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font" Target="fonts/font1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32" Type="http://schemas.openxmlformats.org/officeDocument/2006/relationships/font" Target="fonts/font16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font" Target="fonts/font12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31" Type="http://schemas.openxmlformats.org/officeDocument/2006/relationships/font" Target="fonts/font1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font" Target="fonts/font11.fntdata"/><Relationship Id="rId30" Type="http://schemas.openxmlformats.org/officeDocument/2006/relationships/font" Target="fonts/font14.fntdata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of Lecture 2: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</a:t>
            </a:r>
            <a:r>
              <a:rPr lang="en-US" baseline="0" dirty="0" smtClean="0"/>
              <a:t> formally, </a:t>
            </a:r>
            <a:r>
              <a:rPr lang="en-US" baseline="0" dirty="0" err="1" smtClean="0"/>
              <a:t>c^T</a:t>
            </a:r>
            <a:r>
              <a:rPr lang="en-US" baseline="0" dirty="0" smtClean="0"/>
              <a:t> d is the directional derivative of the objective function at point x in direction 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key</a:t>
            </a:r>
            <a:r>
              <a:rPr lang="en-US" baseline="0" dirty="0" smtClean="0"/>
              <a:t> point here is: we might move to a new *basis* that isn’t strictly better (if delta=0),</a:t>
            </a:r>
          </a:p>
          <a:p>
            <a:r>
              <a:rPr lang="en-US" baseline="0" dirty="0" smtClean="0"/>
              <a:t>but we’ll never move to a new *BFS* that isn’t strictly better.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9/29/2009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.uwaterloo.ca/~harvey/F09/Lecture5Example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Lecture 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</a:rPr>
              <a:t>N. Harvey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http://www.math.uwaterloo.ca/~harvey/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7488"/>
            <a:ext cx="8229600" cy="7731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Neighboring Bases: Summary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23950"/>
            <a:ext cx="8858249" cy="5124450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2400" dirty="0" smtClean="0"/>
              <a:t>Suppose we have a </a:t>
            </a:r>
            <a:r>
              <a:rPr lang="en-US" sz="2400" dirty="0" smtClean="0">
                <a:solidFill>
                  <a:srgbClr val="FF0000"/>
                </a:solidFill>
              </a:rPr>
              <a:t>feasible</a:t>
            </a:r>
            <a:r>
              <a:rPr lang="en-US" sz="2400" dirty="0" smtClean="0"/>
              <a:t> basis B	      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(|B|=m, 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</a:rPr>
              <a:t>B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full rank)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It defines BFS x where 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B</a:t>
            </a:r>
            <a:r>
              <a:rPr lang="en-US" sz="2400" dirty="0" smtClean="0"/>
              <a:t>=A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b</a:t>
            </a:r>
            <a:r>
              <a:rPr lang="en-US" sz="2400" dirty="0" smtClean="0">
                <a:solidFill>
                  <a:srgbClr val="FF0000"/>
                </a:solidFill>
                <a:latin typeface="cmsy10"/>
              </a:rPr>
              <a:t>¸</a:t>
            </a:r>
            <a:r>
              <a:rPr lang="en-US" sz="2400" dirty="0" smtClean="0">
                <a:solidFill>
                  <a:srgbClr val="FF0000"/>
                </a:solidFill>
              </a:rPr>
              <a:t>0</a:t>
            </a:r>
            <a:r>
              <a:rPr lang="en-US" sz="2400" dirty="0" smtClean="0"/>
              <a:t> and 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B</a:t>
            </a:r>
            <a:r>
              <a:rPr lang="en-US" sz="2400" dirty="0" smtClean="0"/>
              <a:t>=0</a:t>
            </a:r>
          </a:p>
          <a:p>
            <a:pPr>
              <a:spcBef>
                <a:spcPts val="300"/>
              </a:spcBef>
            </a:pPr>
            <a:r>
              <a:rPr lang="en-US" sz="2400" dirty="0" smtClean="0"/>
              <a:t>Pick a coordinate </a:t>
            </a:r>
            <a:r>
              <a:rPr lang="en-US" sz="2400" dirty="0" err="1" smtClean="0"/>
              <a:t>k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/>
              <a:t>B</a:t>
            </a:r>
            <a:endParaRPr lang="en-US" sz="2400" dirty="0" smtClean="0"/>
          </a:p>
          <a:p>
            <a:pPr>
              <a:spcBef>
                <a:spcPts val="300"/>
              </a:spcBef>
            </a:pPr>
            <a:r>
              <a:rPr lang="en-US" sz="2400" dirty="0" smtClean="0"/>
              <a:t>Compute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)=x+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d where:  d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=-A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,  </a:t>
            </a:r>
            <a:r>
              <a:rPr lang="en-US" sz="2400" dirty="0" err="1" smtClean="0"/>
              <a:t>d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=1,  and  </a:t>
            </a:r>
            <a:r>
              <a:rPr lang="en-US" sz="2400" dirty="0" err="1" smtClean="0"/>
              <a:t>d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=0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Symbol"/>
                <a:sym typeface="Symbol"/>
              </a:rPr>
              <a:t></a:t>
            </a:r>
            <a:r>
              <a:rPr lang="en-US" sz="2400" dirty="0" smtClean="0"/>
              <a:t>B</a:t>
            </a:r>
            <a:r>
              <a:rPr lang="en-US" sz="2400" dirty="0" smtClean="0">
                <a:latin typeface="cmsy10"/>
              </a:rPr>
              <a:t>[</a:t>
            </a:r>
            <a:r>
              <a:rPr lang="en-US" sz="2400" dirty="0" smtClean="0"/>
              <a:t>{k}</a:t>
            </a:r>
            <a:endParaRPr lang="en-US" sz="2000" dirty="0" smtClean="0"/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 = max{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 :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 feasible }</a:t>
            </a:r>
          </a:p>
          <a:p>
            <a:pPr>
              <a:spcBef>
                <a:spcPts val="300"/>
              </a:spcBef>
            </a:pPr>
            <a:r>
              <a:rPr lang="en-US" sz="2400" dirty="0" smtClean="0"/>
              <a:t>If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&lt;</a:t>
            </a:r>
            <a:r>
              <a:rPr lang="en-US" sz="2400" dirty="0" smtClean="0">
                <a:latin typeface="cmsy10"/>
              </a:rPr>
              <a:t>1</a:t>
            </a:r>
            <a:r>
              <a:rPr lang="en-US" sz="2400" dirty="0" smtClean="0"/>
              <a:t> then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 is a BFS		</a:t>
            </a:r>
            <a:r>
              <a:rPr lang="en-US" sz="2000" spc="-60" dirty="0" smtClean="0">
                <a:solidFill>
                  <a:schemeClr val="bg1">
                    <a:lumMod val="50000"/>
                  </a:schemeClr>
                </a:solidFill>
              </a:rPr>
              <a:t>(This is completely determined by B and k)</a:t>
            </a:r>
            <a:endParaRPr lang="en-US" sz="2800" spc="-6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300"/>
              </a:spcBef>
            </a:pPr>
            <a:r>
              <a:rPr lang="en-US" sz="2400" dirty="0" smtClean="0"/>
              <a:t>Pick any h</a:t>
            </a:r>
            <a:r>
              <a:rPr lang="en-US" sz="2400" dirty="0" smtClean="0">
                <a:latin typeface="cmsy10"/>
              </a:rPr>
              <a:t>2</a:t>
            </a:r>
            <a:r>
              <a:rPr lang="en-US" sz="2400" dirty="0" smtClean="0"/>
              <a:t>B with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  <a:r>
              <a:rPr lang="en-US" sz="2400" baseline="-25000" dirty="0" smtClean="0"/>
              <a:t>h</a:t>
            </a:r>
            <a:r>
              <a:rPr lang="en-US" sz="2400" dirty="0" smtClean="0"/>
              <a:t>=0		     	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(Might be several possible h)</a:t>
            </a:r>
            <a:endParaRPr lang="en-US" sz="2000" spc="-5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300"/>
              </a:spcBef>
            </a:pPr>
            <a:r>
              <a:rPr lang="en-US" sz="2400" dirty="0" smtClean="0"/>
              <a:t>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 is determined by B’=</a:t>
            </a:r>
            <a:r>
              <a:rPr lang="en-US" sz="2400" dirty="0" err="1" smtClean="0"/>
              <a:t>B</a:t>
            </a:r>
            <a:r>
              <a:rPr lang="en-US" sz="2400" dirty="0" err="1" smtClean="0">
                <a:latin typeface="cmsy10"/>
              </a:rPr>
              <a:t>n</a:t>
            </a:r>
            <a:r>
              <a:rPr lang="en-US" sz="2400" dirty="0" smtClean="0"/>
              <a:t>{h}</a:t>
            </a:r>
            <a:r>
              <a:rPr lang="en-US" sz="2400" dirty="0" smtClean="0">
                <a:latin typeface="cmsy10"/>
              </a:rPr>
              <a:t>[</a:t>
            </a:r>
            <a:r>
              <a:rPr lang="en-US" sz="2400" dirty="0" smtClean="0"/>
              <a:t>{k}</a:t>
            </a:r>
          </a:p>
          <a:p>
            <a:pPr>
              <a:spcBef>
                <a:spcPts val="300"/>
              </a:spcBef>
            </a:pPr>
            <a:r>
              <a:rPr lang="en-US" sz="2400" dirty="0" smtClean="0"/>
              <a:t>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 is a </a:t>
            </a:r>
            <a:r>
              <a:rPr lang="en-US" sz="2400" b="1" dirty="0" smtClean="0">
                <a:solidFill>
                  <a:srgbClr val="0070C0"/>
                </a:solidFill>
              </a:rPr>
              <a:t>neighboring BFS</a:t>
            </a:r>
            <a:r>
              <a:rPr lang="en-US" sz="2400" dirty="0" smtClean="0"/>
              <a:t> of x, and B’ is a </a:t>
            </a:r>
            <a:r>
              <a:rPr lang="en-US" sz="2400" b="1" dirty="0" smtClean="0">
                <a:solidFill>
                  <a:srgbClr val="0070C0"/>
                </a:solidFill>
              </a:rPr>
              <a:t>neighboring basis</a:t>
            </a:r>
            <a:r>
              <a:rPr lang="en-US" sz="2400" dirty="0" smtClean="0"/>
              <a:t> of 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5299" y="5153025"/>
            <a:ext cx="8648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Unless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=0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)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 y(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)=x.   B’ is a neighboring basis but, y(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 is the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same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BFS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       or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1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)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 feasible region unbounded in direction d.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81151" y="1943100"/>
            <a:ext cx="6690579" cy="2466975"/>
            <a:chOff x="1581151" y="1943100"/>
            <a:chExt cx="6690579" cy="2466975"/>
          </a:xfrm>
        </p:grpSpPr>
        <p:sp>
          <p:nvSpPr>
            <p:cNvPr id="5" name="Oval 4"/>
            <p:cNvSpPr/>
            <p:nvPr/>
          </p:nvSpPr>
          <p:spPr>
            <a:xfrm>
              <a:off x="2695576" y="1943100"/>
              <a:ext cx="685800" cy="485775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762500" y="1990725"/>
              <a:ext cx="3509230" cy="707886"/>
            </a:xfrm>
            <a:prstGeom prst="rect">
              <a:avLst/>
            </a:prstGeom>
            <a:solidFill>
              <a:srgbClr val="FFFF99"/>
            </a:solidFill>
            <a:ln w="28575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Calibri"/>
                </a:rPr>
                <a:t>k</a:t>
              </a:r>
              <a:r>
                <a:rPr lang="en-US" sz="2000" dirty="0" smtClean="0"/>
                <a:t> is called “entering coordinate”</a:t>
              </a:r>
            </a:p>
            <a:p>
              <a:r>
                <a:rPr lang="en-US" sz="2000" dirty="0" smtClean="0"/>
                <a:t>h is called “leaving coordinate”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1581151" y="3924300"/>
              <a:ext cx="685800" cy="485775"/>
            </a:xfrm>
            <a:prstGeom prst="ellipse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Arrow Connector 9"/>
            <p:cNvCxnSpPr>
              <a:stCxn id="7" idx="1"/>
              <a:endCxn id="5" idx="6"/>
            </p:cNvCxnSpPr>
            <p:nvPr/>
          </p:nvCxnSpPr>
          <p:spPr>
            <a:xfrm rot="10800000">
              <a:off x="3381376" y="2185988"/>
              <a:ext cx="1381124" cy="158680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7" idx="1"/>
              <a:endCxn id="8" idx="7"/>
            </p:cNvCxnSpPr>
            <p:nvPr/>
          </p:nvCxnSpPr>
          <p:spPr>
            <a:xfrm rot="10800000" flipV="1">
              <a:off x="2166518" y="2344668"/>
              <a:ext cx="2595982" cy="1650772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390524" y="2924175"/>
            <a:ext cx="8477251" cy="342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600" dirty="0" smtClean="0"/>
              <a:t>What is a corner point?	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(BFS and bases)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600" dirty="0" smtClean="0"/>
              <a:t>What if there are no corner points?		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(Infeasible)</a:t>
            </a:r>
            <a:endParaRPr lang="en-US" sz="26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600" dirty="0" smtClean="0"/>
              <a:t>What are the “neighboring” bases?        </a:t>
            </a:r>
            <a:r>
              <a:rPr lang="en-US" sz="2000" spc="-70" dirty="0" smtClean="0">
                <a:solidFill>
                  <a:schemeClr val="bg1">
                    <a:lumMod val="50000"/>
                  </a:schemeClr>
                </a:solidFill>
              </a:rPr>
              <a:t>(Increase one coordinate)</a:t>
            </a:r>
            <a:endParaRPr lang="en-US" sz="2000" spc="-70" dirty="0" smtClean="0"/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600" dirty="0" smtClean="0"/>
              <a:t>What if no neighbors are strictly better?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600" dirty="0" smtClean="0"/>
              <a:t>How can I find a starting feasible basis?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600" dirty="0" smtClean="0"/>
              <a:t>Does the algorithm terminate?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600" dirty="0" smtClean="0"/>
              <a:t>Does it produce the right answer?</a:t>
            </a:r>
          </a:p>
        </p:txBody>
      </p:sp>
      <p:pic>
        <p:nvPicPr>
          <p:cNvPr id="1026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5" y="2533650"/>
            <a:ext cx="990600" cy="990600"/>
          </a:xfrm>
          <a:prstGeom prst="rect">
            <a:avLst/>
          </a:prstGeom>
          <a:noFill/>
        </p:spPr>
      </p:pic>
      <p:pic>
        <p:nvPicPr>
          <p:cNvPr id="8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5" y="3076575"/>
            <a:ext cx="990600" cy="9906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485899" y="295275"/>
            <a:ext cx="6162675" cy="2308324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ctr"/>
            <a:r>
              <a:rPr lang="en-US" sz="2400" b="1" dirty="0" smtClean="0"/>
              <a:t>Local-Search Algorithm</a:t>
            </a:r>
          </a:p>
          <a:p>
            <a:pPr fontAlgn="ctr"/>
            <a:r>
              <a:rPr lang="en-US" sz="2400" dirty="0" smtClean="0"/>
              <a:t>Let B be a feasible basis   	  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(if none, infeasible)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fontAlgn="ctr"/>
            <a:r>
              <a:rPr lang="en-US" sz="2400" dirty="0" smtClean="0"/>
              <a:t>For </a:t>
            </a:r>
            <a:r>
              <a:rPr lang="en-US" sz="2400" dirty="0"/>
              <a:t>each </a:t>
            </a:r>
            <a:r>
              <a:rPr lang="en-US" sz="2400" dirty="0" smtClean="0"/>
              <a:t>neighboring basis B’ of B</a:t>
            </a:r>
          </a:p>
          <a:p>
            <a:pPr lvl="1" fontAlgn="ctr"/>
            <a:r>
              <a:rPr lang="en-US" sz="2400" dirty="0" smtClean="0"/>
              <a:t>Compute BFS y defined by B’</a:t>
            </a:r>
          </a:p>
          <a:p>
            <a:pPr lvl="1" fontAlgn="ctr"/>
            <a:r>
              <a:rPr lang="en-US" sz="2400" dirty="0" smtClean="0"/>
              <a:t>If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&gt;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then set x=y</a:t>
            </a:r>
          </a:p>
          <a:p>
            <a:pPr fontAlgn="ctr"/>
            <a:r>
              <a:rPr lang="en-US" sz="2400" dirty="0" smtClean="0"/>
              <a:t>Halt</a:t>
            </a:r>
          </a:p>
        </p:txBody>
      </p:sp>
      <p:pic>
        <p:nvPicPr>
          <p:cNvPr id="7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5" y="3609975"/>
            <a:ext cx="9906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71575" y="6124576"/>
            <a:ext cx="5524500" cy="4191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525"/>
            <a:ext cx="8229600" cy="744537"/>
          </a:xfrm>
        </p:spPr>
        <p:txBody>
          <a:bodyPr>
            <a:normAutofit/>
          </a:bodyPr>
          <a:lstStyle/>
          <a:p>
            <a:r>
              <a:rPr lang="en-US" sz="4000" dirty="0" smtClean="0"/>
              <a:t>Finding better neighbors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4301" y="733424"/>
            <a:ext cx="8858250" cy="6124575"/>
          </a:xfrm>
        </p:spPr>
        <p:txBody>
          <a:bodyPr>
            <a:normAutofit/>
          </a:bodyPr>
          <a:lstStyle/>
          <a:p>
            <a:pPr>
              <a:spcBef>
                <a:spcPts val="200"/>
              </a:spcBef>
            </a:pPr>
            <a:r>
              <a:rPr lang="en-US" sz="2800" dirty="0" smtClean="0"/>
              <a:t>Consider LP max { 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: Ax=b, 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</a:t>
            </a:r>
          </a:p>
          <a:p>
            <a:pPr>
              <a:spcBef>
                <a:spcPts val="200"/>
              </a:spcBef>
            </a:pPr>
            <a:r>
              <a:rPr lang="en-US" sz="2800" dirty="0" smtClean="0"/>
              <a:t>We have BFS x determined by basis B</a:t>
            </a:r>
          </a:p>
          <a:p>
            <a:pPr marL="342900" lvl="1" indent="-342900">
              <a:spcBef>
                <a:spcPts val="200"/>
              </a:spcBef>
              <a:buFont typeface="Arial" pitchFamily="34" charset="0"/>
              <a:buChar char="•"/>
            </a:pPr>
            <a:r>
              <a:rPr lang="en-US" sz="2800" spc="-30" dirty="0" smtClean="0"/>
              <a:t>Find a neighbor: pick </a:t>
            </a:r>
            <a:r>
              <a:rPr lang="en-US" sz="2800" spc="-30" dirty="0" err="1" smtClean="0"/>
              <a:t>k</a:t>
            </a:r>
            <a:r>
              <a:rPr lang="en-US" sz="2800" spc="-30" dirty="0" err="1" smtClean="0">
                <a:latin typeface="Symbol"/>
                <a:sym typeface="Symbol"/>
              </a:rPr>
              <a:t></a:t>
            </a:r>
            <a:r>
              <a:rPr lang="en-US" sz="2800" spc="-30" dirty="0" err="1" smtClean="0"/>
              <a:t>B</a:t>
            </a:r>
            <a:r>
              <a:rPr lang="en-US" sz="2800" spc="-30" dirty="0" smtClean="0"/>
              <a:t>, compute y(</a:t>
            </a:r>
            <a:r>
              <a:rPr lang="en-US" sz="2800" spc="-30" dirty="0" smtClean="0">
                <a:latin typeface="cmmi10"/>
              </a:rPr>
              <a:t>±</a:t>
            </a:r>
            <a:r>
              <a:rPr lang="en-US" sz="2800" spc="-30" dirty="0" smtClean="0"/>
              <a:t>)</a:t>
            </a:r>
            <a:r>
              <a:rPr lang="en-US" sz="2800" dirty="0" smtClean="0"/>
              <a:t>    </a:t>
            </a:r>
            <a:r>
              <a:rPr lang="en-US" sz="2000" spc="-1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2000" spc="-1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z="2000" spc="-100" dirty="0" smtClean="0">
                <a:solidFill>
                  <a:schemeClr val="bg1">
                    <a:lumMod val="50000"/>
                  </a:schemeClr>
                </a:solidFill>
              </a:rPr>
              <a:t> = max{ </a:t>
            </a:r>
            <a:r>
              <a:rPr lang="en-US" sz="2000" spc="-1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²</a:t>
            </a:r>
            <a:r>
              <a:rPr lang="en-US" sz="2000" spc="-100" dirty="0" smtClean="0">
                <a:solidFill>
                  <a:schemeClr val="bg1">
                    <a:lumMod val="50000"/>
                  </a:schemeClr>
                </a:solidFill>
              </a:rPr>
              <a:t> : y(</a:t>
            </a:r>
            <a:r>
              <a:rPr lang="en-US" sz="2000" spc="-1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²</a:t>
            </a:r>
            <a:r>
              <a:rPr lang="en-US" sz="2000" spc="-100" dirty="0" smtClean="0">
                <a:solidFill>
                  <a:schemeClr val="bg1">
                    <a:lumMod val="50000"/>
                  </a:schemeClr>
                </a:solidFill>
              </a:rPr>
              <a:t>) feasible })</a:t>
            </a:r>
            <a:endParaRPr lang="en-US" sz="2800" spc="-1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200"/>
              </a:spcBef>
            </a:pPr>
            <a:r>
              <a:rPr lang="en-US" sz="2800" dirty="0" smtClean="0"/>
              <a:t>Is y(</a:t>
            </a:r>
            <a:r>
              <a:rPr lang="en-US" sz="2800" dirty="0" smtClean="0">
                <a:latin typeface="cmmi10"/>
              </a:rPr>
              <a:t>±</a:t>
            </a:r>
            <a:r>
              <a:rPr lang="en-US" sz="2800" dirty="0" smtClean="0"/>
              <a:t>) better? </a:t>
            </a:r>
            <a:r>
              <a:rPr lang="en-US" sz="2800" dirty="0" smtClean="0">
                <a:latin typeface="cmsy10"/>
              </a:rPr>
              <a:t>,</a:t>
            </a:r>
            <a:r>
              <a:rPr lang="en-US" sz="2800" dirty="0" smtClean="0"/>
              <a:t> </a:t>
            </a:r>
            <a:r>
              <a:rPr lang="en-US" sz="2800" dirty="0" err="1" smtClean="0"/>
              <a:t>c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y</a:t>
            </a:r>
            <a:r>
              <a:rPr lang="en-US" sz="2800" dirty="0" smtClean="0"/>
              <a:t>(</a:t>
            </a:r>
            <a:r>
              <a:rPr lang="en-US" sz="2800" dirty="0" smtClean="0">
                <a:latin typeface="cmmi10"/>
              </a:rPr>
              <a:t>±</a:t>
            </a:r>
            <a:r>
              <a:rPr lang="en-US" sz="2800" dirty="0" smtClean="0"/>
              <a:t>)&gt;</a:t>
            </a:r>
            <a:r>
              <a:rPr lang="en-US" sz="2800" dirty="0" err="1" smtClean="0"/>
              <a:t>c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x</a:t>
            </a:r>
            <a:endParaRPr lang="en-US" sz="2800" dirty="0" smtClean="0"/>
          </a:p>
          <a:p>
            <a:pPr>
              <a:spcBef>
                <a:spcPts val="200"/>
              </a:spcBef>
              <a:buNone/>
            </a:pPr>
            <a:r>
              <a:rPr lang="en-US" sz="2800" dirty="0" smtClean="0"/>
              <a:t>  </a:t>
            </a:r>
            <a:r>
              <a:rPr lang="en-US" sz="1600" dirty="0" smtClean="0"/>
              <a:t>			            </a:t>
            </a:r>
            <a:r>
              <a:rPr lang="en-US" sz="1200" dirty="0" smtClean="0"/>
              <a:t> </a:t>
            </a:r>
            <a:r>
              <a:rPr lang="en-US" sz="2800" dirty="0" smtClean="0">
                <a:latin typeface="cmsy10"/>
              </a:rPr>
              <a:t>,</a:t>
            </a:r>
            <a:r>
              <a:rPr lang="en-US" sz="2800" dirty="0" smtClean="0"/>
              <a:t> </a:t>
            </a:r>
            <a:r>
              <a:rPr lang="en-US" sz="2800" dirty="0" err="1" smtClean="0"/>
              <a:t>c</a:t>
            </a:r>
            <a:r>
              <a:rPr lang="en-US" sz="2800" baseline="30000" dirty="0" err="1" smtClean="0"/>
              <a:t>T</a:t>
            </a:r>
            <a:r>
              <a:rPr lang="en-US" sz="2800" dirty="0" smtClean="0"/>
              <a:t>(x+</a:t>
            </a:r>
            <a:r>
              <a:rPr lang="en-US" sz="2800" dirty="0" smtClean="0">
                <a:latin typeface="cmmi10"/>
              </a:rPr>
              <a:t>±</a:t>
            </a:r>
            <a:r>
              <a:rPr lang="en-US" sz="2800" dirty="0" smtClean="0"/>
              <a:t>d)&gt;</a:t>
            </a:r>
            <a:r>
              <a:rPr lang="en-US" sz="2800" dirty="0" err="1" smtClean="0"/>
              <a:t>c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x</a:t>
            </a:r>
            <a:r>
              <a:rPr lang="en-US" sz="2400" dirty="0" smtClean="0"/>
              <a:t> </a:t>
            </a:r>
            <a:r>
              <a:rPr lang="en-US" sz="2800" dirty="0" smtClean="0">
                <a:latin typeface="cmsy10"/>
              </a:rPr>
              <a:t>,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0070C0"/>
                </a:solidFill>
              </a:rPr>
              <a:t>c</a:t>
            </a:r>
            <a:r>
              <a:rPr lang="en-US" sz="2800" baseline="30000" dirty="0" err="1" smtClean="0">
                <a:solidFill>
                  <a:srgbClr val="0070C0"/>
                </a:solidFill>
              </a:rPr>
              <a:t>T</a:t>
            </a:r>
            <a:r>
              <a:rPr lang="en-US" sz="2800" dirty="0" err="1" smtClean="0">
                <a:solidFill>
                  <a:srgbClr val="0070C0"/>
                </a:solidFill>
              </a:rPr>
              <a:t>d</a:t>
            </a:r>
            <a:r>
              <a:rPr lang="en-US" sz="2800" dirty="0" smtClean="0"/>
              <a:t>&gt;0	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(Assuming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&gt;0)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200"/>
              </a:spcBef>
            </a:pPr>
            <a:r>
              <a:rPr lang="en-US" sz="2800" spc="-30" dirty="0" err="1" smtClean="0">
                <a:solidFill>
                  <a:srgbClr val="0070C0"/>
                </a:solidFill>
              </a:rPr>
              <a:t>c</a:t>
            </a:r>
            <a:r>
              <a:rPr lang="en-US" sz="2800" spc="-30" baseline="30000" dirty="0" err="1" smtClean="0">
                <a:solidFill>
                  <a:srgbClr val="0070C0"/>
                </a:solidFill>
              </a:rPr>
              <a:t>T</a:t>
            </a:r>
            <a:r>
              <a:rPr lang="en-US" sz="2800" spc="-30" dirty="0" err="1" smtClean="0">
                <a:solidFill>
                  <a:srgbClr val="0070C0"/>
                </a:solidFill>
              </a:rPr>
              <a:t>d</a:t>
            </a:r>
            <a:r>
              <a:rPr lang="en-US" sz="2800" spc="-30" dirty="0" smtClean="0"/>
              <a:t> is the </a:t>
            </a:r>
            <a:r>
              <a:rPr lang="en-US" sz="2800" b="1" spc="-30" dirty="0" smtClean="0">
                <a:solidFill>
                  <a:srgbClr val="0070C0"/>
                </a:solidFill>
              </a:rPr>
              <a:t>benefit </a:t>
            </a:r>
            <a:r>
              <a:rPr lang="en-US" sz="2800" spc="-30" dirty="0" smtClean="0"/>
              <a:t>of increasing coordinate k    </a:t>
            </a:r>
            <a:r>
              <a:rPr lang="en-US" sz="2000" spc="-50" dirty="0" smtClean="0">
                <a:solidFill>
                  <a:schemeClr val="bg1">
                    <a:lumMod val="50000"/>
                  </a:schemeClr>
                </a:solidFill>
              </a:rPr>
              <a:t>(Might be negative)</a:t>
            </a:r>
            <a:endParaRPr lang="en-US" sz="2800" spc="-5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200"/>
              </a:spcBef>
            </a:pPr>
            <a:r>
              <a:rPr lang="en-US" sz="2800" spc="-30" dirty="0" smtClean="0"/>
              <a:t>If </a:t>
            </a:r>
            <a:r>
              <a:rPr lang="en-US" sz="2800" spc="-30" dirty="0" smtClean="0">
                <a:latin typeface="cmmi10"/>
              </a:rPr>
              <a:t>±</a:t>
            </a:r>
            <a:r>
              <a:rPr lang="en-US" sz="2800" spc="-30" dirty="0" smtClean="0"/>
              <a:t>=0 we have </a:t>
            </a:r>
            <a:r>
              <a:rPr lang="en-US" sz="2800" b="1" spc="-30" dirty="0" smtClean="0">
                <a:solidFill>
                  <a:srgbClr val="FF0000"/>
                </a:solidFill>
              </a:rPr>
              <a:t>same BFS</a:t>
            </a:r>
            <a:r>
              <a:rPr lang="en-US" sz="2800" spc="-30" dirty="0" smtClean="0"/>
              <a:t> </a:t>
            </a:r>
            <a:r>
              <a:rPr lang="en-US" sz="2800" spc="-30" dirty="0" smtClean="0">
                <a:latin typeface="cmsy10"/>
              </a:rPr>
              <a:t>)</a:t>
            </a:r>
            <a:r>
              <a:rPr lang="en-US" sz="2800" spc="-30" dirty="0" smtClean="0"/>
              <a:t> same objective value	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(y(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)=x)</a:t>
            </a:r>
            <a:endParaRPr lang="en-U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200"/>
              </a:spcBef>
            </a:pPr>
            <a:r>
              <a:rPr lang="en-US" sz="2800" dirty="0" smtClean="0"/>
              <a:t>Suppose 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d</a:t>
            </a:r>
            <a:r>
              <a:rPr lang="en-US" sz="2800" dirty="0" smtClean="0"/>
              <a:t>&gt;0</a:t>
            </a:r>
          </a:p>
          <a:p>
            <a:pPr marL="571500" lvl="1" indent="-228600">
              <a:spcBef>
                <a:spcPts val="200"/>
              </a:spcBef>
              <a:buFont typeface="Arial" pitchFamily="34" charset="0"/>
              <a:buChar char="•"/>
            </a:pPr>
            <a:r>
              <a:rPr lang="en-US" dirty="0" smtClean="0"/>
              <a:t>If </a:t>
            </a:r>
            <a:r>
              <a:rPr lang="en-US" dirty="0" smtClean="0">
                <a:latin typeface="cmmi10"/>
              </a:rPr>
              <a:t>±</a:t>
            </a:r>
            <a:r>
              <a:rPr lang="en-US" dirty="0" smtClean="0"/>
              <a:t>=</a:t>
            </a:r>
            <a:r>
              <a:rPr lang="en-US" dirty="0" smtClean="0">
                <a:latin typeface="cmsy10"/>
              </a:rPr>
              <a:t>1</a:t>
            </a:r>
            <a:r>
              <a:rPr lang="en-US" dirty="0" smtClean="0"/>
              <a:t>, then </a:t>
            </a:r>
            <a:r>
              <a:rPr lang="en-US" b="1" dirty="0" smtClean="0">
                <a:solidFill>
                  <a:srgbClr val="FF0000"/>
                </a:solidFill>
              </a:rPr>
              <a:t>LP is unbounded</a:t>
            </a:r>
            <a:r>
              <a:rPr lang="en-US" dirty="0" smtClean="0"/>
              <a:t>	      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(y(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) feasible and 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en-US" sz="1800" baseline="30000" dirty="0" err="1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y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)=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1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571500" lvl="1" indent="-228600">
              <a:spcBef>
                <a:spcPts val="200"/>
              </a:spcBef>
              <a:buFont typeface="Arial" pitchFamily="34" charset="0"/>
              <a:buChar char="•"/>
            </a:pPr>
            <a:r>
              <a:rPr lang="en-US" spc="-30" dirty="0" smtClean="0"/>
              <a:t>If 0&lt;</a:t>
            </a:r>
            <a:r>
              <a:rPr lang="en-US" spc="-30" dirty="0" smtClean="0">
                <a:latin typeface="cmmi10"/>
              </a:rPr>
              <a:t>±</a:t>
            </a:r>
            <a:r>
              <a:rPr lang="en-US" spc="-30" dirty="0" smtClean="0"/>
              <a:t>&lt;</a:t>
            </a:r>
            <a:r>
              <a:rPr lang="en-US" spc="-30" dirty="0" smtClean="0">
                <a:latin typeface="cmsy10"/>
              </a:rPr>
              <a:t>1</a:t>
            </a:r>
            <a:r>
              <a:rPr lang="en-US" spc="-30" dirty="0" smtClean="0"/>
              <a:t>, then y(</a:t>
            </a:r>
            <a:r>
              <a:rPr lang="en-US" spc="-30" dirty="0" smtClean="0">
                <a:latin typeface="cmmi10"/>
              </a:rPr>
              <a:t>±</a:t>
            </a:r>
            <a:r>
              <a:rPr lang="en-US" spc="-30" dirty="0" smtClean="0"/>
              <a:t>) is a </a:t>
            </a:r>
            <a:r>
              <a:rPr lang="en-US" b="1" spc="-30" dirty="0" smtClean="0">
                <a:solidFill>
                  <a:srgbClr val="0070C0"/>
                </a:solidFill>
              </a:rPr>
              <a:t>strictly better BFS</a:t>
            </a:r>
            <a:r>
              <a:rPr lang="en-US" dirty="0" smtClean="0"/>
              <a:t>	   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en-US" sz="1800" baseline="30000" dirty="0" err="1" smtClean="0">
                <a:solidFill>
                  <a:schemeClr val="bg1">
                    <a:lumMod val="50000"/>
                  </a:schemeClr>
                </a:solidFill>
              </a:rPr>
              <a:t>T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y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)&gt;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c</a:t>
            </a:r>
            <a:r>
              <a:rPr lang="en-US" sz="1800" baseline="30000" dirty="0" err="1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T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x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)</a:t>
            </a:r>
            <a:endParaRPr lang="en-US" sz="2400" spc="-50" dirty="0" smtClean="0">
              <a:solidFill>
                <a:schemeClr val="bg1">
                  <a:lumMod val="50000"/>
                </a:schemeClr>
              </a:solidFill>
              <a:latin typeface="Calibri"/>
            </a:endParaRPr>
          </a:p>
          <a:p>
            <a:pPr>
              <a:spcBef>
                <a:spcPts val="200"/>
              </a:spcBef>
            </a:pPr>
            <a:r>
              <a:rPr lang="en-US" sz="2800" dirty="0" smtClean="0"/>
              <a:t>Concise expression for benefit</a:t>
            </a:r>
          </a:p>
          <a:p>
            <a:pPr lvl="1">
              <a:spcBef>
                <a:spcPts val="200"/>
              </a:spcBef>
            </a:pPr>
            <a:r>
              <a:rPr lang="en-US" sz="2400" dirty="0" smtClean="0"/>
              <a:t>Recall: d</a:t>
            </a:r>
            <a:r>
              <a:rPr lang="en-US" baseline="-20000" dirty="0" smtClean="0"/>
              <a:t>B</a:t>
            </a:r>
            <a:r>
              <a:rPr lang="en-US" sz="2400" dirty="0" smtClean="0"/>
              <a:t>=-A</a:t>
            </a:r>
            <a:r>
              <a:rPr lang="en-US" baseline="-20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A</a:t>
            </a:r>
            <a:r>
              <a:rPr lang="en-US" baseline="-20000" dirty="0" smtClean="0"/>
              <a:t>k</a:t>
            </a:r>
            <a:r>
              <a:rPr lang="en-US" sz="2400" dirty="0" smtClean="0"/>
              <a:t>,  </a:t>
            </a:r>
            <a:r>
              <a:rPr lang="en-US" sz="2400" dirty="0" err="1" smtClean="0"/>
              <a:t>d</a:t>
            </a:r>
            <a:r>
              <a:rPr lang="en-US" baseline="-20000" dirty="0" err="1" smtClean="0"/>
              <a:t>k</a:t>
            </a:r>
            <a:r>
              <a:rPr lang="en-US" sz="2400" dirty="0" smtClean="0"/>
              <a:t>=1,  and  </a:t>
            </a:r>
            <a:r>
              <a:rPr lang="en-US" sz="2400" dirty="0" err="1" smtClean="0"/>
              <a:t>d</a:t>
            </a:r>
            <a:r>
              <a:rPr lang="en-US" baseline="-20000" dirty="0" err="1" smtClean="0"/>
              <a:t>i</a:t>
            </a:r>
            <a:r>
              <a:rPr lang="en-US" sz="2400" dirty="0" smtClean="0"/>
              <a:t>=0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Symbol"/>
                <a:sym typeface="Symbol"/>
              </a:rPr>
              <a:t></a:t>
            </a:r>
            <a:r>
              <a:rPr lang="en-US" sz="2400" dirty="0" smtClean="0"/>
              <a:t>B</a:t>
            </a:r>
            <a:r>
              <a:rPr lang="en-US" sz="2400" dirty="0" smtClean="0">
                <a:latin typeface="cmsy10"/>
              </a:rPr>
              <a:t>[</a:t>
            </a:r>
            <a:r>
              <a:rPr lang="en-US" sz="2400" dirty="0" smtClean="0"/>
              <a:t>{k}</a:t>
            </a:r>
          </a:p>
          <a:p>
            <a:pPr lvl="1">
              <a:spcBef>
                <a:spcPts val="200"/>
              </a:spcBef>
              <a:buNone/>
            </a:pP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 Benefit of coordinate k is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d</a:t>
            </a:r>
            <a:r>
              <a:rPr lang="en-US" sz="2400" dirty="0" smtClean="0"/>
              <a:t> = </a:t>
            </a:r>
            <a:r>
              <a:rPr lang="en-US" sz="2400" dirty="0" smtClean="0">
                <a:latin typeface="Calibri"/>
              </a:rPr>
              <a:t>c</a:t>
            </a:r>
            <a:r>
              <a:rPr lang="en-US" sz="2400" baseline="-25000" dirty="0" smtClean="0">
                <a:latin typeface="Calibri"/>
              </a:rPr>
              <a:t>k</a:t>
            </a:r>
            <a:r>
              <a:rPr lang="en-US" sz="2400" dirty="0" smtClean="0"/>
              <a:t> -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smtClean="0"/>
              <a:t> A</a:t>
            </a:r>
            <a:r>
              <a:rPr lang="en-US" sz="2400" baseline="-25000" dirty="0" smtClean="0">
                <a:latin typeface="Calibri"/>
              </a:rPr>
              <a:t>B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A</a:t>
            </a:r>
            <a:r>
              <a:rPr lang="en-US" sz="2400" baseline="-25000" dirty="0" smtClean="0">
                <a:latin typeface="Calibri"/>
              </a:rPr>
              <a:t>k</a:t>
            </a:r>
          </a:p>
        </p:txBody>
      </p:sp>
      <p:pic>
        <p:nvPicPr>
          <p:cNvPr id="6" name="Picture 5" descr="simp02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4696" y="47625"/>
            <a:ext cx="1058304" cy="17521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304799" y="3228974"/>
            <a:ext cx="8648701" cy="3743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What is a corner point?	           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(BFS and bases)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What if there are no corner points?	                 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(Infeasible)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What are the “neighboring” bases?	    </a:t>
            </a:r>
            <a:r>
              <a:rPr lang="en-US" spc="-70" dirty="0" smtClean="0">
                <a:solidFill>
                  <a:schemeClr val="bg1">
                    <a:lumMod val="50000"/>
                  </a:schemeClr>
                </a:solidFill>
              </a:rPr>
              <a:t>(Increase one coordinate)</a:t>
            </a:r>
            <a:endParaRPr lang="en-US" sz="2400" dirty="0" smtClean="0"/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What if no neighbors are strictly better?</a:t>
            </a:r>
            <a:br>
              <a:rPr lang="en-US" sz="2400" dirty="0" smtClean="0"/>
            </a:br>
            <a:r>
              <a:rPr lang="en-US" spc="-90" dirty="0" smtClean="0">
                <a:solidFill>
                  <a:schemeClr val="bg1">
                    <a:lumMod val="50000"/>
                  </a:schemeClr>
                </a:solidFill>
              </a:rPr>
              <a:t>(Might move to a basis that isn’t strictly better (if </a:t>
            </a:r>
            <a:r>
              <a:rPr lang="en-US" spc="-9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pc="-90" dirty="0" smtClean="0">
                <a:solidFill>
                  <a:schemeClr val="bg1">
                    <a:lumMod val="50000"/>
                  </a:schemeClr>
                </a:solidFill>
              </a:rPr>
              <a:t>=0), but whenever x changes it’s strictly better)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How can I find a starting feasible basis?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Does the algorithm terminate?</a:t>
            </a:r>
          </a:p>
          <a:p>
            <a:pPr marL="514350" lvl="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400" dirty="0" smtClean="0"/>
              <a:t>Does it produce the right answer?</a:t>
            </a:r>
          </a:p>
        </p:txBody>
      </p:sp>
      <p:pic>
        <p:nvPicPr>
          <p:cNvPr id="1026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67025"/>
            <a:ext cx="990600" cy="990600"/>
          </a:xfrm>
          <a:prstGeom prst="rect">
            <a:avLst/>
          </a:prstGeom>
          <a:noFill/>
        </p:spPr>
      </p:pic>
      <p:pic>
        <p:nvPicPr>
          <p:cNvPr id="8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43275"/>
            <a:ext cx="990600" cy="9906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209675" y="114300"/>
            <a:ext cx="6677026" cy="2831544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ctr"/>
            <a:r>
              <a:rPr lang="en-US" sz="2400" b="1" dirty="0" smtClean="0"/>
              <a:t>Local-Search Algorithm</a:t>
            </a:r>
          </a:p>
          <a:p>
            <a:pPr fontAlgn="ctr"/>
            <a:r>
              <a:rPr lang="en-US" sz="2200" dirty="0" smtClean="0"/>
              <a:t>Let B be a feasible basis</a:t>
            </a:r>
            <a:r>
              <a:rPr lang="en-US" dirty="0" smtClean="0"/>
              <a:t>		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(If none, Halt: LP is infeasible)</a:t>
            </a:r>
          </a:p>
          <a:p>
            <a:pPr fontAlgn="ctr"/>
            <a:r>
              <a:rPr lang="en-US" sz="2200" dirty="0" smtClean="0"/>
              <a:t>For </a:t>
            </a:r>
            <a:r>
              <a:rPr lang="en-US" sz="2200" dirty="0"/>
              <a:t>each </a:t>
            </a:r>
            <a:r>
              <a:rPr lang="en-US" sz="2200" dirty="0" err="1" smtClean="0"/>
              <a:t>k</a:t>
            </a:r>
            <a:r>
              <a:rPr lang="en-US" sz="2200" dirty="0" err="1" smtClean="0">
                <a:latin typeface="Symbol"/>
                <a:sym typeface="Symbol"/>
              </a:rPr>
              <a:t></a:t>
            </a:r>
            <a:r>
              <a:rPr lang="en-US" sz="2200" dirty="0" err="1" smtClean="0"/>
              <a:t>B</a:t>
            </a:r>
            <a:endParaRPr lang="en-US" sz="2200" dirty="0" smtClean="0"/>
          </a:p>
          <a:p>
            <a:pPr lvl="1" fontAlgn="ctr"/>
            <a:r>
              <a:rPr lang="en-US" sz="2200" dirty="0" smtClean="0"/>
              <a:t>If “benefit” of coordinate k is &gt; 0</a:t>
            </a:r>
          </a:p>
          <a:p>
            <a:pPr lvl="1" fontAlgn="ctr"/>
            <a:r>
              <a:rPr lang="en-US" sz="2200" dirty="0" smtClean="0"/>
              <a:t>	Compute y(</a:t>
            </a:r>
            <a:r>
              <a:rPr lang="en-US" sz="2200" dirty="0" smtClean="0">
                <a:latin typeface="cmmi10"/>
              </a:rPr>
              <a:t>±</a:t>
            </a:r>
            <a:r>
              <a:rPr lang="en-US" sz="2200" dirty="0" smtClean="0"/>
              <a:t>)		</a:t>
            </a:r>
            <a:r>
              <a:rPr lang="en-US" spc="-50" dirty="0" smtClean="0">
                <a:solidFill>
                  <a:schemeClr val="bg1">
                    <a:lumMod val="50000"/>
                  </a:schemeClr>
                </a:solidFill>
              </a:rPr>
              <a:t>(If </a:t>
            </a:r>
            <a:r>
              <a:rPr lang="en-US" spc="-5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pc="-50" dirty="0" smtClean="0">
                <a:solidFill>
                  <a:schemeClr val="bg1">
                    <a:lumMod val="50000"/>
                  </a:schemeClr>
                </a:solidFill>
              </a:rPr>
              <a:t>=</a:t>
            </a:r>
            <a:r>
              <a:rPr lang="en-US" spc="-5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1</a:t>
            </a:r>
            <a:r>
              <a:rPr lang="en-US" spc="-50" dirty="0" smtClean="0">
                <a:solidFill>
                  <a:schemeClr val="bg1">
                    <a:lumMod val="50000"/>
                  </a:schemeClr>
                </a:solidFill>
              </a:rPr>
              <a:t>, Halt: LP is unbounded)</a:t>
            </a:r>
            <a:endParaRPr lang="en-US" spc="-50" dirty="0" smtClean="0">
              <a:solidFill>
                <a:schemeClr val="bg1">
                  <a:lumMod val="50000"/>
                </a:schemeClr>
              </a:solidFill>
              <a:latin typeface="cmsy10"/>
            </a:endParaRPr>
          </a:p>
          <a:p>
            <a:pPr lvl="1" fontAlgn="ctr"/>
            <a:r>
              <a:rPr lang="en-US" sz="2200" dirty="0" smtClean="0"/>
              <a:t>	Find leaving variable h</a:t>
            </a:r>
            <a:r>
              <a:rPr lang="en-US" sz="2200" dirty="0" smtClean="0">
                <a:latin typeface="cmsy10"/>
              </a:rPr>
              <a:t>2</a:t>
            </a:r>
            <a:r>
              <a:rPr lang="en-US" sz="2200" dirty="0" smtClean="0"/>
              <a:t>B		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(y(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en-US" baseline="-20000" dirty="0" smtClean="0">
                <a:solidFill>
                  <a:schemeClr val="bg1">
                    <a:lumMod val="50000"/>
                  </a:schemeClr>
                </a:solidFill>
              </a:rPr>
              <a:t>h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=0)</a:t>
            </a:r>
          </a:p>
          <a:p>
            <a:pPr lvl="1" fontAlgn="ctr"/>
            <a:r>
              <a:rPr lang="en-US" sz="2200" dirty="0" smtClean="0"/>
              <a:t>	Set x=y(</a:t>
            </a:r>
            <a:r>
              <a:rPr lang="en-US" sz="2200" dirty="0" smtClean="0">
                <a:latin typeface="cmmi10"/>
              </a:rPr>
              <a:t>±</a:t>
            </a:r>
            <a:r>
              <a:rPr lang="en-US" sz="2200" dirty="0" smtClean="0"/>
              <a:t>) and </a:t>
            </a:r>
            <a:r>
              <a:rPr lang="en-US" sz="2200" dirty="0" smtClean="0"/>
              <a:t>B’=</a:t>
            </a:r>
            <a:r>
              <a:rPr lang="en-US" sz="2200" dirty="0" err="1" smtClean="0"/>
              <a:t>B</a:t>
            </a:r>
            <a:r>
              <a:rPr lang="en-US" sz="2200" dirty="0" err="1" smtClean="0">
                <a:latin typeface="cmsy10"/>
              </a:rPr>
              <a:t>n</a:t>
            </a:r>
            <a:r>
              <a:rPr lang="en-US" sz="2200" dirty="0" smtClean="0"/>
              <a:t>{h}</a:t>
            </a:r>
            <a:r>
              <a:rPr lang="en-US" sz="2200" dirty="0" smtClean="0">
                <a:latin typeface="cmsy10"/>
              </a:rPr>
              <a:t>[</a:t>
            </a:r>
            <a:r>
              <a:rPr lang="en-US" sz="2200" dirty="0" smtClean="0"/>
              <a:t>{k}</a:t>
            </a:r>
          </a:p>
          <a:p>
            <a:pPr fontAlgn="ctr"/>
            <a:r>
              <a:rPr lang="en-US" sz="2200" dirty="0" smtClean="0"/>
              <a:t>Halt: return x</a:t>
            </a:r>
          </a:p>
        </p:txBody>
      </p:sp>
      <p:pic>
        <p:nvPicPr>
          <p:cNvPr id="7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19525"/>
            <a:ext cx="990600" cy="990600"/>
          </a:xfrm>
          <a:prstGeom prst="rect">
            <a:avLst/>
          </a:prstGeom>
          <a:noFill/>
        </p:spPr>
      </p:pic>
      <p:pic>
        <p:nvPicPr>
          <p:cNvPr id="9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248150"/>
            <a:ext cx="9906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114300"/>
            <a:ext cx="8229600" cy="801687"/>
          </a:xfrm>
        </p:spPr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73" name="TextBox 172"/>
          <p:cNvSpPr txBox="1"/>
          <p:nvPr/>
        </p:nvSpPr>
        <p:spPr>
          <a:xfrm>
            <a:off x="962025" y="2457450"/>
            <a:ext cx="6864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See </a:t>
            </a:r>
            <a:r>
              <a:rPr lang="en-US" dirty="0" smtClean="0">
                <a:hlinkClick r:id="rId2"/>
              </a:rPr>
              <a:t>http://www.math.uwaterloo.ca/~harvey/F09/Lecture5Example.pdf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Neighboring Bases</a:t>
            </a:r>
          </a:p>
          <a:p>
            <a:r>
              <a:rPr lang="en-US" sz="2800" dirty="0" smtClean="0"/>
              <a:t>Finding Better Neighbors</a:t>
            </a:r>
          </a:p>
          <a:p>
            <a:r>
              <a:rPr lang="en-US" sz="2800" dirty="0" smtClean="0"/>
              <a:t>“Benefit” of a coordinate</a:t>
            </a:r>
          </a:p>
          <a:p>
            <a:r>
              <a:rPr lang="en-US" sz="2800" dirty="0" smtClean="0"/>
              <a:t>Quick optimality proof</a:t>
            </a:r>
          </a:p>
          <a:p>
            <a:r>
              <a:rPr lang="en-US" sz="2800" dirty="0" smtClean="0"/>
              <a:t>Alternative optimality proof</a:t>
            </a:r>
          </a:p>
          <a:p>
            <a:pPr lvl="1"/>
            <a:r>
              <a:rPr lang="en-US" sz="2400" dirty="0" smtClean="0"/>
              <a:t>Generalized neighbors and generalized benefit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480210" y="2924175"/>
            <a:ext cx="7924800" cy="342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600" dirty="0" smtClean="0"/>
              <a:t>What is a corner point?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(BFS and bases)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if there are no corner points?	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(Infeasible)</a:t>
            </a:r>
            <a:endParaRPr kumimoji="0" lang="en-US" sz="2600" b="0" i="0" u="none" strike="noStrike" kern="1200" cap="none" spc="0" normalizeH="0" noProof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600" dirty="0" smtClean="0"/>
              <a:t>What are the “neighboring” bases?</a:t>
            </a: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800" dirty="0" smtClean="0"/>
              <a:t>What if no neighbors are strictly better?</a:t>
            </a:r>
            <a:endParaRPr kumimoji="0" lang="en-US" sz="2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600" dirty="0" smtClean="0"/>
              <a:t>How can I find a starting feasible basis?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lang="en-US" sz="2600" dirty="0" smtClean="0"/>
              <a:t>Does the algorithm terminate?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>
                <a:tab pos="5943600" algn="l"/>
              </a:tabLst>
              <a:defRPr/>
            </a:pP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Does it produce the right answer?</a:t>
            </a:r>
          </a:p>
        </p:txBody>
      </p:sp>
      <p:pic>
        <p:nvPicPr>
          <p:cNvPr id="1026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410" y="2466975"/>
            <a:ext cx="990600" cy="990600"/>
          </a:xfrm>
          <a:prstGeom prst="rect">
            <a:avLst/>
          </a:prstGeom>
          <a:noFill/>
        </p:spPr>
      </p:pic>
      <p:pic>
        <p:nvPicPr>
          <p:cNvPr id="8" name="Picture 2" descr="C:\Users\Nick\AppData\Local\Microsoft\Windows\Temporary Internet Files\Content.IE5\3YL2AMRO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410" y="3076575"/>
            <a:ext cx="990600" cy="9906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485899" y="295275"/>
            <a:ext cx="6162675" cy="2308324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ctr"/>
            <a:r>
              <a:rPr lang="en-US" sz="2400" b="1" dirty="0" smtClean="0"/>
              <a:t>Local-Search Algorithm</a:t>
            </a:r>
          </a:p>
          <a:p>
            <a:pPr fontAlgn="ctr"/>
            <a:r>
              <a:rPr lang="en-US" sz="2400" dirty="0" smtClean="0"/>
              <a:t>Let B be a feasible basis   	    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(if none, infeasible)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fontAlgn="ctr"/>
            <a:r>
              <a:rPr lang="en-US" sz="2400" dirty="0" smtClean="0"/>
              <a:t>For </a:t>
            </a:r>
            <a:r>
              <a:rPr lang="en-US" sz="2400" dirty="0"/>
              <a:t>each </a:t>
            </a:r>
            <a:r>
              <a:rPr lang="en-US" sz="2400" dirty="0" smtClean="0"/>
              <a:t>feasible basis B’ that is a neighbor of B</a:t>
            </a:r>
          </a:p>
          <a:p>
            <a:pPr lvl="1" fontAlgn="ctr"/>
            <a:r>
              <a:rPr lang="en-US" sz="2400" dirty="0" smtClean="0"/>
              <a:t>Compute BFS y defined by B’</a:t>
            </a:r>
          </a:p>
          <a:p>
            <a:pPr lvl="1" fontAlgn="ctr"/>
            <a:r>
              <a:rPr lang="en-US" sz="2400" dirty="0" smtClean="0"/>
              <a:t>If 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&gt;</a:t>
            </a:r>
            <a:r>
              <a:rPr lang="en-US" sz="2400" dirty="0" err="1" smtClean="0">
                <a:latin typeface="Calibri"/>
              </a:rPr>
              <a:t>c</a:t>
            </a:r>
            <a:r>
              <a:rPr lang="en-US" sz="2400" baseline="30000" dirty="0" err="1" smtClean="0">
                <a:latin typeface="Calibri"/>
              </a:rPr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 then set x=y</a:t>
            </a:r>
          </a:p>
          <a:p>
            <a:pPr fontAlgn="ctr"/>
            <a:r>
              <a:rPr lang="en-US" sz="2400" dirty="0" smtClean="0"/>
              <a:t>Halt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49212"/>
            <a:ext cx="8229600" cy="7731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Neighboring Bases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628650"/>
            <a:ext cx="8791574" cy="2562225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300"/>
              </a:spcBef>
              <a:buFont typeface="Arial" pitchFamily="34" charset="0"/>
              <a:buChar char="•"/>
            </a:pPr>
            <a:r>
              <a:rPr lang="en-US" sz="2400" b="1" dirty="0" smtClean="0"/>
              <a:t>Notation:</a:t>
            </a:r>
            <a:r>
              <a:rPr lang="en-US" sz="24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 = </a:t>
            </a:r>
            <a:r>
              <a:rPr lang="en-US" sz="2400" dirty="0" err="1" smtClean="0"/>
              <a:t>k</a:t>
            </a:r>
            <a:r>
              <a:rPr lang="en-US" sz="2400" baseline="30000" dirty="0" err="1" smtClean="0"/>
              <a:t>th</a:t>
            </a:r>
            <a:r>
              <a:rPr lang="en-US" sz="2400" dirty="0" smtClean="0"/>
              <a:t> column of A</a:t>
            </a:r>
          </a:p>
          <a:p>
            <a:pPr>
              <a:spcBef>
                <a:spcPts val="300"/>
              </a:spcBef>
            </a:pPr>
            <a:r>
              <a:rPr lang="en-US" sz="2400" dirty="0" smtClean="0"/>
              <a:t>Suppose we have a </a:t>
            </a:r>
            <a:r>
              <a:rPr lang="en-US" sz="2400" dirty="0" smtClean="0">
                <a:solidFill>
                  <a:srgbClr val="FF0000"/>
                </a:solidFill>
              </a:rPr>
              <a:t>feasible</a:t>
            </a:r>
            <a:r>
              <a:rPr lang="en-US" sz="2400" dirty="0" smtClean="0"/>
              <a:t> basis B	   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(|B|=m,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B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full rank)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It defines BFS x where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/>
              <a:t>=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B</a:t>
            </a:r>
            <a:r>
              <a:rPr lang="en-US" sz="2400" baseline="30000" dirty="0" smtClean="0">
                <a:latin typeface="Calibri"/>
              </a:rPr>
              <a:t>-1</a:t>
            </a:r>
            <a:r>
              <a:rPr lang="en-US" sz="2400" dirty="0" smtClean="0"/>
              <a:t>b</a:t>
            </a:r>
            <a:r>
              <a:rPr lang="en-US" sz="2400" dirty="0" smtClean="0">
                <a:solidFill>
                  <a:srgbClr val="FF0000"/>
                </a:solidFill>
                <a:latin typeface="cmsy10"/>
              </a:rPr>
              <a:t>¸</a:t>
            </a:r>
            <a:r>
              <a:rPr lang="en-US" sz="2400" dirty="0" smtClean="0">
                <a:solidFill>
                  <a:srgbClr val="FF0000"/>
                </a:solidFill>
              </a:rPr>
              <a:t>0</a:t>
            </a:r>
            <a:r>
              <a:rPr lang="en-US" sz="2400" dirty="0" smtClean="0"/>
              <a:t> and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>
                <a:latin typeface="Calibri"/>
              </a:rPr>
              <a:t>=0</a:t>
            </a:r>
          </a:p>
          <a:p>
            <a:pPr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Can we find a basis “similar” to B but containing some </a:t>
            </a:r>
            <a:r>
              <a:rPr lang="en-US" sz="2400" dirty="0" err="1" smtClean="0">
                <a:latin typeface="Calibri"/>
              </a:rPr>
              <a:t>k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dirty="0" smtClean="0">
                <a:latin typeface="Calibri"/>
              </a:rPr>
              <a:t>?</a:t>
            </a:r>
          </a:p>
          <a:p>
            <a:pPr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Suppose we increase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smtClean="0"/>
              <a:t> from 0 to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 for some </a:t>
            </a:r>
            <a:r>
              <a:rPr lang="en-US" sz="2400" dirty="0" err="1" smtClean="0"/>
              <a:t>k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/>
              <a:t>B</a:t>
            </a:r>
            <a:endParaRPr lang="en-US" sz="2400" dirty="0" smtClean="0">
              <a:latin typeface="Calibri"/>
            </a:endParaRP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We’ll violate the constraints Ax=b unless we modify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endParaRPr lang="en-US" sz="2400" dirty="0" smtClean="0">
              <a:latin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882762" y="1672892"/>
            <a:ext cx="102358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544006" y="4610664"/>
            <a:ext cx="2228883" cy="21310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035214" y="5188746"/>
            <a:ext cx="3062883" cy="18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098097" y="5013724"/>
            <a:ext cx="286937" cy="292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35847" y="3543304"/>
            <a:ext cx="286937" cy="2922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>
                <a:latin typeface="Calibri"/>
              </a:rPr>
              <a:t>2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690641" y="5073888"/>
            <a:ext cx="1422054" cy="90792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 rot="20700000">
            <a:off x="721398" y="3823795"/>
            <a:ext cx="2502286" cy="1968820"/>
          </a:xfrm>
          <a:custGeom>
            <a:avLst/>
            <a:gdLst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4" fmla="*/ 0 w 2543175"/>
              <a:gd name="connsiteY4" fmla="*/ 28575 h 1685925"/>
              <a:gd name="connsiteX0" fmla="*/ 0 w 2543175"/>
              <a:gd name="connsiteY0" fmla="*/ 0 h 1733550"/>
              <a:gd name="connsiteX1" fmla="*/ 9525 w 2543175"/>
              <a:gd name="connsiteY1" fmla="*/ 1733550 h 1733550"/>
              <a:gd name="connsiteX2" fmla="*/ 2543175 w 2543175"/>
              <a:gd name="connsiteY2" fmla="*/ 1733550 h 1733550"/>
              <a:gd name="connsiteX3" fmla="*/ 2543175 w 2543175"/>
              <a:gd name="connsiteY3" fmla="*/ 47625 h 1733550"/>
              <a:gd name="connsiteX4" fmla="*/ 0 w 2543175"/>
              <a:gd name="connsiteY4" fmla="*/ 0 h 1733550"/>
              <a:gd name="connsiteX0" fmla="*/ 0 w 2543175"/>
              <a:gd name="connsiteY0" fmla="*/ 257175 h 1990725"/>
              <a:gd name="connsiteX1" fmla="*/ 9525 w 2543175"/>
              <a:gd name="connsiteY1" fmla="*/ 1990725 h 1990725"/>
              <a:gd name="connsiteX2" fmla="*/ 2543175 w 2543175"/>
              <a:gd name="connsiteY2" fmla="*/ 1990725 h 1990725"/>
              <a:gd name="connsiteX3" fmla="*/ 2543175 w 2543175"/>
              <a:gd name="connsiteY3" fmla="*/ 0 h 1990725"/>
              <a:gd name="connsiteX4" fmla="*/ 0 w 2543175"/>
              <a:gd name="connsiteY4" fmla="*/ 257175 h 19907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4669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3381375"/>
              <a:gd name="connsiteY0" fmla="*/ 561975 h 2295525"/>
              <a:gd name="connsiteX1" fmla="*/ 9525 w 3381375"/>
              <a:gd name="connsiteY1" fmla="*/ 2295525 h 2295525"/>
              <a:gd name="connsiteX2" fmla="*/ 2466975 w 3381375"/>
              <a:gd name="connsiteY2" fmla="*/ 2295525 h 2295525"/>
              <a:gd name="connsiteX3" fmla="*/ 3381375 w 3381375"/>
              <a:gd name="connsiteY3" fmla="*/ 0 h 2295525"/>
              <a:gd name="connsiteX4" fmla="*/ 0 w 3381375"/>
              <a:gd name="connsiteY4" fmla="*/ 561975 h 2295525"/>
              <a:gd name="connsiteX0" fmla="*/ 0 w 2466975"/>
              <a:gd name="connsiteY0" fmla="*/ 28575 h 1762125"/>
              <a:gd name="connsiteX1" fmla="*/ 9525 w 2466975"/>
              <a:gd name="connsiteY1" fmla="*/ 1762125 h 1762125"/>
              <a:gd name="connsiteX2" fmla="*/ 2466975 w 2466975"/>
              <a:gd name="connsiteY2" fmla="*/ 1762125 h 1762125"/>
              <a:gd name="connsiteX3" fmla="*/ 2466975 w 2466975"/>
              <a:gd name="connsiteY3" fmla="*/ 0 h 1762125"/>
              <a:gd name="connsiteX4" fmla="*/ 0 w 2466975"/>
              <a:gd name="connsiteY4" fmla="*/ 28575 h 1762125"/>
              <a:gd name="connsiteX0" fmla="*/ 0 w 3076575"/>
              <a:gd name="connsiteY0" fmla="*/ 0 h 2266950"/>
              <a:gd name="connsiteX1" fmla="*/ 619125 w 3076575"/>
              <a:gd name="connsiteY1" fmla="*/ 2266950 h 2266950"/>
              <a:gd name="connsiteX2" fmla="*/ 3076575 w 3076575"/>
              <a:gd name="connsiteY2" fmla="*/ 2266950 h 2266950"/>
              <a:gd name="connsiteX3" fmla="*/ 3076575 w 3076575"/>
              <a:gd name="connsiteY3" fmla="*/ 504825 h 2266950"/>
              <a:gd name="connsiteX4" fmla="*/ 0 w 3076575"/>
              <a:gd name="connsiteY4" fmla="*/ 0 h 2266950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600075 w 3143250"/>
              <a:gd name="connsiteY0" fmla="*/ 28575 h 2143125"/>
              <a:gd name="connsiteX1" fmla="*/ 0 w 3143250"/>
              <a:gd name="connsiteY1" fmla="*/ 2143125 h 2143125"/>
              <a:gd name="connsiteX2" fmla="*/ 3143250 w 3143250"/>
              <a:gd name="connsiteY2" fmla="*/ 1762125 h 2143125"/>
              <a:gd name="connsiteX3" fmla="*/ 3143250 w 3143250"/>
              <a:gd name="connsiteY3" fmla="*/ 0 h 2143125"/>
              <a:gd name="connsiteX4" fmla="*/ 600075 w 3143250"/>
              <a:gd name="connsiteY4" fmla="*/ 28575 h 2143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3175" h="1762125">
                <a:moveTo>
                  <a:pt x="0" y="28575"/>
                </a:moveTo>
                <a:lnTo>
                  <a:pt x="9525" y="1762125"/>
                </a:lnTo>
                <a:lnTo>
                  <a:pt x="2543175" y="1762125"/>
                </a:lnTo>
                <a:lnTo>
                  <a:pt x="2543175" y="0"/>
                </a:lnTo>
                <a:lnTo>
                  <a:pt x="0" y="28575"/>
                </a:lnTo>
                <a:close/>
              </a:path>
            </a:pathLst>
          </a:custGeom>
          <a:solidFill>
            <a:srgbClr val="FFFF00">
              <a:alpha val="80000"/>
            </a:srgbClr>
          </a:solidFill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047966" y="5188746"/>
            <a:ext cx="1050131" cy="1824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1347916" y="3823315"/>
            <a:ext cx="631527" cy="8695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816439" y="5670058"/>
            <a:ext cx="700086" cy="4375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>
            <a:off x="1376604" y="4126113"/>
            <a:ext cx="1690595" cy="1430948"/>
          </a:xfrm>
          <a:custGeom>
            <a:avLst/>
            <a:gdLst>
              <a:gd name="connsiteX0" fmla="*/ 246184 w 1472083"/>
              <a:gd name="connsiteY0" fmla="*/ 0 h 1245996"/>
              <a:gd name="connsiteX1" fmla="*/ 0 w 1472083"/>
              <a:gd name="connsiteY1" fmla="*/ 1245996 h 1245996"/>
              <a:gd name="connsiteX2" fmla="*/ 1472083 w 1472083"/>
              <a:gd name="connsiteY2" fmla="*/ 924449 h 1245996"/>
              <a:gd name="connsiteX0" fmla="*/ 246184 w 1472083"/>
              <a:gd name="connsiteY0" fmla="*/ 0 h 1245996"/>
              <a:gd name="connsiteX1" fmla="*/ 0 w 1472083"/>
              <a:gd name="connsiteY1" fmla="*/ 1245996 h 1245996"/>
              <a:gd name="connsiteX2" fmla="*/ 1472083 w 1472083"/>
              <a:gd name="connsiteY2" fmla="*/ 924449 h 1245996"/>
              <a:gd name="connsiteX3" fmla="*/ 246184 w 1472083"/>
              <a:gd name="connsiteY3" fmla="*/ 0 h 1245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2083" h="1245996">
                <a:moveTo>
                  <a:pt x="246184" y="0"/>
                </a:moveTo>
                <a:lnTo>
                  <a:pt x="0" y="1245996"/>
                </a:lnTo>
                <a:lnTo>
                  <a:pt x="1472083" y="924449"/>
                </a:lnTo>
                <a:lnTo>
                  <a:pt x="246184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270842" y="3488154"/>
            <a:ext cx="17282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Solutions of Ax=b</a:t>
            </a:r>
            <a:endParaRPr lang="en-US" sz="1600" dirty="0"/>
          </a:p>
        </p:txBody>
      </p:sp>
      <p:cxnSp>
        <p:nvCxnSpPr>
          <p:cNvPr id="18" name="Straight Arrow Connector 17"/>
          <p:cNvCxnSpPr>
            <a:stCxn id="17" idx="1"/>
          </p:cNvCxnSpPr>
          <p:nvPr/>
        </p:nvCxnSpPr>
        <p:spPr>
          <a:xfrm rot="10800000" flipV="1">
            <a:off x="2658266" y="3657430"/>
            <a:ext cx="612576" cy="26827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262493" y="3908119"/>
            <a:ext cx="15953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Feasible region</a:t>
            </a:r>
            <a:endParaRPr lang="en-US" sz="1600" dirty="0"/>
          </a:p>
        </p:txBody>
      </p:sp>
      <p:cxnSp>
        <p:nvCxnSpPr>
          <p:cNvPr id="20" name="Straight Arrow Connector 19"/>
          <p:cNvCxnSpPr>
            <a:stCxn id="19" idx="1"/>
          </p:cNvCxnSpPr>
          <p:nvPr/>
        </p:nvCxnSpPr>
        <p:spPr>
          <a:xfrm rot="10800000" flipV="1">
            <a:off x="1774813" y="4077395"/>
            <a:ext cx="1487681" cy="44329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85171" y="5626300"/>
            <a:ext cx="416423" cy="4241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3</a:t>
            </a:r>
            <a:endParaRPr lang="en-US" baseline="-25000" dirty="0">
              <a:latin typeface="Calibri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5775" y="3057525"/>
            <a:ext cx="1354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Example:</a:t>
            </a:r>
            <a:endParaRPr lang="en-US" sz="2400" b="1" dirty="0"/>
          </a:p>
        </p:txBody>
      </p:sp>
      <p:sp>
        <p:nvSpPr>
          <p:cNvPr id="28" name="Oval 27"/>
          <p:cNvSpPr/>
          <p:nvPr/>
        </p:nvSpPr>
        <p:spPr>
          <a:xfrm>
            <a:off x="2989690" y="5104738"/>
            <a:ext cx="143124" cy="143124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119374" y="3331762"/>
            <a:ext cx="39995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Just one constraint:</a:t>
            </a:r>
          </a:p>
          <a:p>
            <a:r>
              <a:rPr lang="en-US" sz="2000" dirty="0" smtClean="0"/>
              <a:t>    A = [1, 1, 1],  b = [1]</a:t>
            </a:r>
          </a:p>
          <a:p>
            <a:r>
              <a:rPr lang="en-US" sz="2000" dirty="0" smtClean="0"/>
              <a:t>Feasible region:</a:t>
            </a:r>
          </a:p>
          <a:p>
            <a:r>
              <a:rPr lang="en-US" sz="2000" dirty="0" smtClean="0"/>
              <a:t>    P = { x : </a:t>
            </a:r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/>
              <a:t>+</a:t>
            </a:r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2</a:t>
            </a:r>
            <a:r>
              <a:rPr lang="en-US" sz="2000" dirty="0" smtClean="0"/>
              <a:t>+</a:t>
            </a:r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3</a:t>
            </a:r>
            <a:r>
              <a:rPr lang="en-US" sz="2000" dirty="0" smtClean="0"/>
              <a:t>=1, x</a:t>
            </a:r>
            <a:r>
              <a:rPr lang="en-US" sz="2000" dirty="0" smtClean="0">
                <a:latin typeface="cmsy10"/>
              </a:rPr>
              <a:t>¸</a:t>
            </a:r>
            <a:r>
              <a:rPr lang="en-US" sz="2000" dirty="0" smtClean="0"/>
              <a:t>0  }</a:t>
            </a:r>
          </a:p>
          <a:p>
            <a:r>
              <a:rPr lang="en-US" sz="2000" dirty="0" smtClean="0"/>
              <a:t>BFS </a:t>
            </a:r>
            <a:r>
              <a:rPr lang="en-US" sz="2000" b="1" dirty="0" smtClean="0">
                <a:solidFill>
                  <a:srgbClr val="00B050"/>
                </a:solidFill>
              </a:rPr>
              <a:t>x</a:t>
            </a:r>
            <a:r>
              <a:rPr lang="en-US" sz="2000" dirty="0" smtClean="0"/>
              <a:t>=(1,0,0), basis B={1}</a:t>
            </a:r>
          </a:p>
          <a:p>
            <a:r>
              <a:rPr lang="en-US" sz="2000" dirty="0" smtClean="0"/>
              <a:t>Increase </a:t>
            </a:r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2</a:t>
            </a:r>
            <a:r>
              <a:rPr lang="en-US" sz="2000" dirty="0" smtClean="0"/>
              <a:t> to </a:t>
            </a:r>
            <a:r>
              <a:rPr lang="en-US" sz="2000" dirty="0" smtClean="0">
                <a:latin typeface="cmmi10"/>
              </a:rPr>
              <a:t>²</a:t>
            </a:r>
            <a:r>
              <a:rPr lang="en-US" sz="2000" dirty="0" smtClean="0"/>
              <a:t>. </a:t>
            </a:r>
            <a:r>
              <a:rPr lang="en-US" sz="2000" dirty="0" smtClean="0">
                <a:solidFill>
                  <a:srgbClr val="FF0000"/>
                </a:solidFill>
              </a:rPr>
              <a:t>Infeasible!</a:t>
            </a:r>
          </a:p>
          <a:p>
            <a:r>
              <a:rPr lang="en-US" sz="2000" dirty="0" smtClean="0"/>
              <a:t>Modify </a:t>
            </a:r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/>
              <a:t> to 1-</a:t>
            </a:r>
            <a:r>
              <a:rPr lang="en-US" sz="2000" dirty="0" smtClean="0">
                <a:latin typeface="cmmi10"/>
              </a:rPr>
              <a:t>²</a:t>
            </a:r>
            <a:r>
              <a:rPr lang="en-US" sz="2000" dirty="0" smtClean="0"/>
              <a:t>. </a:t>
            </a:r>
            <a:r>
              <a:rPr lang="en-US" sz="2000" dirty="0" smtClean="0">
                <a:solidFill>
                  <a:srgbClr val="0070C0"/>
                </a:solidFill>
              </a:rPr>
              <a:t>Feasible!</a:t>
            </a:r>
          </a:p>
          <a:p>
            <a:r>
              <a:rPr lang="en-US" sz="2000" dirty="0" smtClean="0"/>
              <a:t>Increase </a:t>
            </a:r>
            <a:r>
              <a:rPr lang="en-US" sz="2000" dirty="0" smtClean="0">
                <a:latin typeface="cmmi10"/>
              </a:rPr>
              <a:t>²</a:t>
            </a:r>
            <a:r>
              <a:rPr lang="en-US" sz="2000" dirty="0" smtClean="0"/>
              <a:t> to 1. Get BFS </a:t>
            </a:r>
            <a:r>
              <a:rPr lang="en-US" sz="2000" b="1" dirty="0" smtClean="0">
                <a:solidFill>
                  <a:srgbClr val="00B050"/>
                </a:solidFill>
              </a:rPr>
              <a:t>y</a:t>
            </a:r>
            <a:r>
              <a:rPr lang="en-US" sz="2000" dirty="0" smtClean="0"/>
              <a:t>=(0,1,0).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37400" y="4826441"/>
            <a:ext cx="303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x</a:t>
            </a:r>
            <a:endParaRPr lang="en-US" b="1" dirty="0">
              <a:solidFill>
                <a:srgbClr val="00B050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rot="5400000" flipH="1" flipV="1">
            <a:off x="2874396" y="4973541"/>
            <a:ext cx="389614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3006918" y="4636935"/>
            <a:ext cx="143124" cy="143124"/>
          </a:xfrm>
          <a:prstGeom prst="ellipse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3196428" y="4492487"/>
            <a:ext cx="840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(1,</a:t>
            </a:r>
            <a:r>
              <a:rPr lang="en-US" sz="2000" dirty="0" smtClean="0">
                <a:solidFill>
                  <a:srgbClr val="FF0000"/>
                </a:solidFill>
                <a:latin typeface="cmmi10"/>
              </a:rPr>
              <a:t>²</a:t>
            </a:r>
            <a:r>
              <a:rPr lang="en-US" sz="2000" dirty="0" smtClean="0">
                <a:solidFill>
                  <a:srgbClr val="FF0000"/>
                </a:solidFill>
              </a:rPr>
              <a:t>,0)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38" name="Straight Arrow Connector 37"/>
          <p:cNvCxnSpPr>
            <a:endCxn id="39" idx="5"/>
          </p:cNvCxnSpPr>
          <p:nvPr/>
        </p:nvCxnSpPr>
        <p:spPr>
          <a:xfrm rot="10800000">
            <a:off x="2392203" y="4680389"/>
            <a:ext cx="677568" cy="50456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2270039" y="4558224"/>
            <a:ext cx="143124" cy="143124"/>
          </a:xfrm>
          <a:prstGeom prst="ellipse">
            <a:avLst/>
          </a:prstGeom>
          <a:solidFill>
            <a:srgbClr val="0070C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2308827" y="4273098"/>
            <a:ext cx="10166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(1-</a:t>
            </a:r>
            <a:r>
              <a:rPr lang="en-US" sz="2000" dirty="0" smtClean="0">
                <a:solidFill>
                  <a:srgbClr val="0070C0"/>
                </a:solidFill>
                <a:latin typeface="cmmi10"/>
              </a:rPr>
              <a:t>²</a:t>
            </a:r>
            <a:r>
              <a:rPr lang="en-US" sz="2000" dirty="0" smtClean="0">
                <a:solidFill>
                  <a:srgbClr val="0070C0"/>
                </a:solidFill>
              </a:rPr>
              <a:t>,</a:t>
            </a:r>
            <a:r>
              <a:rPr lang="en-US" sz="2000" dirty="0" smtClean="0">
                <a:solidFill>
                  <a:srgbClr val="0070C0"/>
                </a:solidFill>
                <a:latin typeface="cmmi10"/>
              </a:rPr>
              <a:t>²</a:t>
            </a:r>
            <a:r>
              <a:rPr lang="en-US" sz="2000" dirty="0" smtClean="0">
                <a:solidFill>
                  <a:srgbClr val="0070C0"/>
                </a:solidFill>
              </a:rPr>
              <a:t>,0)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1586751" y="4040734"/>
            <a:ext cx="143124" cy="143124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1630563" y="3755608"/>
            <a:ext cx="8595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(0,1,0)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5019675" y="5181600"/>
            <a:ext cx="1924051" cy="352425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4743450" y="5924550"/>
            <a:ext cx="27237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How did we decide this?</a:t>
            </a:r>
            <a:endParaRPr lang="en-US" sz="2000" dirty="0">
              <a:solidFill>
                <a:srgbClr val="0070C0"/>
              </a:solidFill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 rot="5400000" flipH="1" flipV="1">
            <a:off x="5876827" y="5762528"/>
            <a:ext cx="457200" cy="195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 animBg="1"/>
      <p:bldP spid="16" grpId="0" animBg="1"/>
      <p:bldP spid="17" grpId="0"/>
      <p:bldP spid="19" grpId="0"/>
      <p:bldP spid="21" grpId="0"/>
      <p:bldP spid="23" grpId="0"/>
      <p:bldP spid="28" grpId="0" animBg="1"/>
      <p:bldP spid="29" grpId="0" uiExpand="1" build="allAtOnce"/>
      <p:bldP spid="30" grpId="0"/>
      <p:bldP spid="34" grpId="0" animBg="1"/>
      <p:bldP spid="34" grpId="1" animBg="1"/>
      <p:bldP spid="35" grpId="0"/>
      <p:bldP spid="35" grpId="1"/>
      <p:bldP spid="39" grpId="0" animBg="1"/>
      <p:bldP spid="39" grpId="1" animBg="1"/>
      <p:bldP spid="40" grpId="0"/>
      <p:bldP spid="40" grpId="1"/>
      <p:bldP spid="46" grpId="0" animBg="1"/>
      <p:bldP spid="47" grpId="0"/>
      <p:bldP spid="52" grpId="0" animBg="1"/>
      <p:bldP spid="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49212"/>
            <a:ext cx="8229600" cy="7731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Neighboring Bases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628650"/>
            <a:ext cx="8791574" cy="6229350"/>
          </a:xfrm>
        </p:spPr>
        <p:txBody>
          <a:bodyPr>
            <a:normAutofit/>
          </a:bodyPr>
          <a:lstStyle/>
          <a:p>
            <a:pPr marL="342900" lvl="1" indent="-342900">
              <a:spcBef>
                <a:spcPts val="300"/>
              </a:spcBef>
              <a:buFont typeface="Arial" pitchFamily="34" charset="0"/>
              <a:buChar char="•"/>
            </a:pPr>
            <a:r>
              <a:rPr lang="en-US" sz="2400" b="1" dirty="0" smtClean="0"/>
              <a:t>Notation:</a:t>
            </a:r>
            <a:r>
              <a:rPr lang="en-US" sz="24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 = </a:t>
            </a:r>
            <a:r>
              <a:rPr lang="en-US" sz="2400" dirty="0" err="1" smtClean="0"/>
              <a:t>k</a:t>
            </a:r>
            <a:r>
              <a:rPr lang="en-US" sz="2400" baseline="30000" dirty="0" err="1" smtClean="0"/>
              <a:t>th</a:t>
            </a:r>
            <a:r>
              <a:rPr lang="en-US" sz="2400" dirty="0" smtClean="0"/>
              <a:t> column of A</a:t>
            </a:r>
          </a:p>
          <a:p>
            <a:pPr>
              <a:spcBef>
                <a:spcPts val="300"/>
              </a:spcBef>
            </a:pPr>
            <a:r>
              <a:rPr lang="en-US" sz="2400" dirty="0" smtClean="0"/>
              <a:t>Suppose we have a </a:t>
            </a:r>
            <a:r>
              <a:rPr lang="en-US" sz="2400" dirty="0" smtClean="0">
                <a:solidFill>
                  <a:srgbClr val="FF0000"/>
                </a:solidFill>
              </a:rPr>
              <a:t>feasible</a:t>
            </a:r>
            <a:r>
              <a:rPr lang="en-US" sz="2400" dirty="0" smtClean="0"/>
              <a:t> basis B	   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(|B|=m,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A</a:t>
            </a:r>
            <a:r>
              <a:rPr lang="en-US" sz="2000" baseline="-25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B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full rank)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It defines BFS x where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/>
              <a:t>=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B</a:t>
            </a:r>
            <a:r>
              <a:rPr lang="en-US" sz="2400" baseline="30000" dirty="0" smtClean="0">
                <a:latin typeface="Calibri"/>
              </a:rPr>
              <a:t>-1</a:t>
            </a:r>
            <a:r>
              <a:rPr lang="en-US" sz="2400" dirty="0" smtClean="0"/>
              <a:t>b</a:t>
            </a:r>
            <a:r>
              <a:rPr lang="en-US" sz="2400" dirty="0" smtClean="0">
                <a:solidFill>
                  <a:srgbClr val="FF0000"/>
                </a:solidFill>
                <a:latin typeface="cmsy10"/>
              </a:rPr>
              <a:t>¸</a:t>
            </a:r>
            <a:r>
              <a:rPr lang="en-US" sz="2400" dirty="0" smtClean="0">
                <a:solidFill>
                  <a:srgbClr val="FF0000"/>
                </a:solidFill>
              </a:rPr>
              <a:t>0</a:t>
            </a:r>
            <a:r>
              <a:rPr lang="en-US" sz="2400" dirty="0" smtClean="0"/>
              <a:t> and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>
                <a:latin typeface="Calibri"/>
              </a:rPr>
              <a:t>=0</a:t>
            </a:r>
          </a:p>
          <a:p>
            <a:pPr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Can we find a basis “similar” to B but containing some </a:t>
            </a:r>
            <a:r>
              <a:rPr lang="en-US" sz="2400" dirty="0" err="1" smtClean="0">
                <a:latin typeface="Calibri"/>
              </a:rPr>
              <a:t>k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>
                <a:latin typeface="Calibri"/>
              </a:rPr>
              <a:t>B</a:t>
            </a:r>
            <a:r>
              <a:rPr lang="en-US" sz="2400" dirty="0" smtClean="0">
                <a:latin typeface="Calibri"/>
              </a:rPr>
              <a:t>?</a:t>
            </a:r>
          </a:p>
          <a:p>
            <a:pPr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Suppose we increase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smtClean="0"/>
              <a:t> from 0 to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 for some </a:t>
            </a:r>
            <a:r>
              <a:rPr lang="en-US" sz="2400" dirty="0" err="1" smtClean="0"/>
              <a:t>k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/>
              <a:t>B</a:t>
            </a:r>
            <a:endParaRPr lang="en-US" sz="2400" dirty="0" smtClean="0">
              <a:latin typeface="Calibri"/>
            </a:endParaRP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We’ll violate the constraints Ax=b unless we modify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endParaRPr lang="en-US" sz="2400" dirty="0" smtClean="0">
              <a:latin typeface="Calibri"/>
            </a:endParaRP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Replace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>
                <a:latin typeface="Calibri"/>
              </a:rPr>
              <a:t> with </a:t>
            </a:r>
            <a:r>
              <a:rPr lang="en-US" sz="2400" dirty="0" err="1" smtClean="0">
                <a:solidFill>
                  <a:srgbClr val="0070C0"/>
                </a:solidFill>
                <a:latin typeface="Calibri"/>
              </a:rPr>
              <a:t>y</a:t>
            </a:r>
            <a:r>
              <a:rPr lang="en-US" sz="2400" baseline="-25000" dirty="0" err="1" smtClean="0">
                <a:solidFill>
                  <a:srgbClr val="0070C0"/>
                </a:solidFill>
                <a:latin typeface="Calibri"/>
              </a:rPr>
              <a:t>B</a:t>
            </a:r>
            <a:r>
              <a:rPr lang="en-US" sz="2400" dirty="0" smtClean="0">
                <a:latin typeface="Calibri"/>
              </a:rPr>
              <a:t> satisfying A</a:t>
            </a:r>
            <a:r>
              <a:rPr lang="en-US" sz="2400" baseline="-25000" dirty="0" smtClean="0">
                <a:latin typeface="Calibri"/>
              </a:rPr>
              <a:t>B</a:t>
            </a:r>
            <a:r>
              <a:rPr lang="en-US" sz="2400" dirty="0" smtClean="0">
                <a:solidFill>
                  <a:srgbClr val="0070C0"/>
                </a:solidFill>
              </a:rPr>
              <a:t>y</a:t>
            </a:r>
            <a:r>
              <a:rPr lang="en-US" sz="2400" baseline="-25000" dirty="0" smtClean="0">
                <a:solidFill>
                  <a:srgbClr val="0070C0"/>
                </a:solidFill>
              </a:rPr>
              <a:t>B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k</a:t>
            </a:r>
            <a:r>
              <a:rPr lang="en-US" sz="2400" dirty="0" smtClean="0"/>
              <a:t>=b</a:t>
            </a:r>
          </a:p>
          <a:p>
            <a:pPr lvl="1">
              <a:spcBef>
                <a:spcPts val="300"/>
              </a:spcBef>
            </a:pPr>
            <a:endParaRPr lang="en-US" sz="2400" dirty="0" smtClean="0"/>
          </a:p>
          <a:p>
            <a:pPr lvl="1">
              <a:spcBef>
                <a:spcPts val="300"/>
              </a:spcBef>
            </a:pPr>
            <a:endParaRPr lang="en-US" sz="2400" dirty="0" smtClean="0"/>
          </a:p>
          <a:p>
            <a:pPr lvl="1">
              <a:spcBef>
                <a:spcPts val="300"/>
              </a:spcBef>
            </a:pPr>
            <a:endParaRPr lang="en-US" sz="2400" dirty="0" smtClean="0"/>
          </a:p>
          <a:p>
            <a:pPr lvl="1">
              <a:spcBef>
                <a:spcPts val="300"/>
              </a:spcBef>
            </a:pPr>
            <a:r>
              <a:rPr lang="en-US" sz="2400" dirty="0" smtClean="0"/>
              <a:t>Given that </a:t>
            </a:r>
            <a:r>
              <a:rPr lang="en-US" sz="2400" dirty="0" err="1" smtClean="0"/>
              <a:t>y</a:t>
            </a:r>
            <a:r>
              <a:rPr lang="en-US" sz="2400" baseline="-15000" dirty="0" err="1" smtClean="0"/>
              <a:t>B</a:t>
            </a:r>
            <a:r>
              <a:rPr lang="en-US" sz="2400" baseline="-15000" dirty="0" smtClean="0">
                <a:latin typeface="cmsy10"/>
              </a:rPr>
              <a:t>[</a:t>
            </a:r>
            <a:r>
              <a:rPr lang="en-US" sz="2400" baseline="-15000" dirty="0" smtClean="0"/>
              <a:t>{k}</a:t>
            </a:r>
            <a:r>
              <a:rPr lang="en-US" sz="2400" dirty="0" smtClean="0"/>
              <a:t>=0 and </a:t>
            </a:r>
            <a:r>
              <a:rPr lang="en-US" sz="2400" dirty="0" err="1" smtClean="0"/>
              <a:t>y</a:t>
            </a:r>
            <a:r>
              <a:rPr lang="en-US" sz="2400" baseline="-20000" dirty="0" err="1" smtClean="0"/>
              <a:t>k</a:t>
            </a:r>
            <a:r>
              <a:rPr lang="en-US" sz="2400" dirty="0" smtClean="0"/>
              <a:t>=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, there is a </a:t>
            </a:r>
            <a:r>
              <a:rPr lang="en-US" b="1" dirty="0" smtClean="0">
                <a:solidFill>
                  <a:srgbClr val="00B050"/>
                </a:solidFill>
              </a:rPr>
              <a:t>unique y</a:t>
            </a:r>
            <a:r>
              <a:rPr lang="en-US" sz="2400" dirty="0" smtClean="0"/>
              <a:t> ensuring Ay=b</a:t>
            </a:r>
            <a:br>
              <a:rPr lang="en-US" sz="2400" dirty="0" smtClean="0"/>
            </a:br>
            <a:r>
              <a:rPr lang="en-US" sz="2400" dirty="0" smtClean="0"/>
              <a:t> </a:t>
            </a:r>
            <a:r>
              <a:rPr lang="en-US" sz="2400" dirty="0" err="1" smtClean="0"/>
              <a:t>A</a:t>
            </a:r>
            <a:r>
              <a:rPr lang="en-US" sz="2400" baseline="-25000" dirty="0" err="1" smtClean="0"/>
              <a:t>B</a:t>
            </a:r>
            <a:r>
              <a:rPr lang="en-US" sz="2400" dirty="0" err="1" smtClean="0">
                <a:solidFill>
                  <a:srgbClr val="0070C0"/>
                </a:solidFill>
              </a:rPr>
              <a:t>y</a:t>
            </a:r>
            <a:r>
              <a:rPr lang="en-US" sz="2400" baseline="-25000" dirty="0" err="1" smtClean="0">
                <a:solidFill>
                  <a:srgbClr val="0070C0"/>
                </a:solidFill>
              </a:rPr>
              <a:t>B</a:t>
            </a:r>
            <a:r>
              <a:rPr lang="en-US" sz="2400" dirty="0" smtClean="0"/>
              <a:t> +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 = b 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</a:t>
            </a:r>
            <a:r>
              <a:rPr lang="en-US" sz="2400" dirty="0" err="1" smtClean="0">
                <a:solidFill>
                  <a:srgbClr val="0070C0"/>
                </a:solidFill>
                <a:latin typeface="Calibri"/>
              </a:rPr>
              <a:t>y</a:t>
            </a:r>
            <a:r>
              <a:rPr lang="en-US" sz="2400" baseline="-25000" dirty="0" err="1" smtClean="0">
                <a:solidFill>
                  <a:srgbClr val="0070C0"/>
                </a:solidFill>
                <a:latin typeface="Calibri"/>
              </a:rPr>
              <a:t>B</a:t>
            </a:r>
            <a:r>
              <a:rPr lang="en-US" sz="2400" dirty="0" smtClean="0"/>
              <a:t> = 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600" dirty="0" smtClean="0"/>
              <a:t> </a:t>
            </a:r>
            <a:r>
              <a:rPr lang="en-US" sz="2400" dirty="0" smtClean="0"/>
              <a:t>(b-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k</a:t>
            </a:r>
            <a:r>
              <a:rPr lang="en-US" sz="2400" dirty="0" smtClean="0"/>
              <a:t>) =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/>
              <a:t> -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k</a:t>
            </a:r>
            <a:endParaRPr lang="en-US" sz="2400" dirty="0" smtClean="0"/>
          </a:p>
          <a:p>
            <a:pPr lvl="1">
              <a:spcBef>
                <a:spcPts val="300"/>
              </a:spcBef>
            </a:pPr>
            <a:endParaRPr lang="en-US" sz="600" dirty="0" smtClean="0"/>
          </a:p>
          <a:p>
            <a:pPr lvl="1">
              <a:spcBef>
                <a:spcPts val="300"/>
              </a:spcBef>
            </a:pPr>
            <a:r>
              <a:rPr lang="en-US" sz="2400" dirty="0" smtClean="0"/>
              <a:t>So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)=x+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d where:  </a:t>
            </a:r>
            <a:r>
              <a:rPr lang="en-US" sz="2400" dirty="0" smtClean="0">
                <a:latin typeface="Calibri"/>
              </a:rPr>
              <a:t>d</a:t>
            </a:r>
            <a:r>
              <a:rPr lang="en-US" sz="2400" baseline="-25000" dirty="0" smtClean="0">
                <a:latin typeface="Calibri"/>
              </a:rPr>
              <a:t>B</a:t>
            </a:r>
            <a:r>
              <a:rPr lang="en-US" sz="2400" dirty="0" smtClean="0"/>
              <a:t>=-A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,  </a:t>
            </a:r>
            <a:r>
              <a:rPr lang="en-US" sz="2400" dirty="0" err="1" smtClean="0">
                <a:latin typeface="Calibri"/>
              </a:rPr>
              <a:t>d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smtClean="0"/>
              <a:t>=1,  and  </a:t>
            </a:r>
            <a:r>
              <a:rPr lang="en-US" sz="2400" dirty="0" err="1" smtClean="0">
                <a:latin typeface="Calibri"/>
              </a:rPr>
              <a:t>d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=0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Symbol"/>
                <a:sym typeface="Symbol"/>
              </a:rPr>
              <a:t></a:t>
            </a:r>
            <a:r>
              <a:rPr lang="en-US" sz="2400" dirty="0" smtClean="0"/>
              <a:t>B</a:t>
            </a:r>
            <a:r>
              <a:rPr lang="en-US" sz="2400" dirty="0" smtClean="0">
                <a:latin typeface="cmsy10"/>
              </a:rPr>
              <a:t>[</a:t>
            </a:r>
            <a:r>
              <a:rPr lang="en-US" sz="2400" dirty="0" smtClean="0"/>
              <a:t>{k}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882762" y="1672892"/>
            <a:ext cx="102358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2524124" y="3619500"/>
            <a:ext cx="3438525" cy="943035"/>
            <a:chOff x="2524124" y="3581400"/>
            <a:chExt cx="3438525" cy="943035"/>
          </a:xfrm>
        </p:grpSpPr>
        <p:sp>
          <p:nvSpPr>
            <p:cNvPr id="6" name="TextBox 5"/>
            <p:cNvSpPr txBox="1"/>
            <p:nvPr/>
          </p:nvSpPr>
          <p:spPr>
            <a:xfrm>
              <a:off x="2524124" y="3581400"/>
              <a:ext cx="34385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y  =  [      </a:t>
              </a:r>
              <a:r>
                <a:rPr lang="en-US" sz="2400" dirty="0" err="1" smtClean="0">
                  <a:solidFill>
                    <a:srgbClr val="0070C0"/>
                  </a:solidFill>
                  <a:latin typeface="Calibri"/>
                </a:rPr>
                <a:t>y</a:t>
              </a:r>
              <a:r>
                <a:rPr lang="en-US" sz="2400" baseline="-25000" dirty="0" err="1" smtClean="0">
                  <a:solidFill>
                    <a:srgbClr val="0070C0"/>
                  </a:solidFill>
                  <a:latin typeface="Calibri"/>
                </a:rPr>
                <a:t>B</a:t>
              </a:r>
              <a:r>
                <a:rPr lang="en-US" dirty="0" smtClean="0"/>
                <a:t>     </a:t>
              </a:r>
              <a:r>
                <a:rPr lang="en-US" sz="2400" dirty="0" smtClean="0"/>
                <a:t>, </a:t>
              </a:r>
              <a:r>
                <a:rPr lang="en-US" sz="2400" dirty="0" smtClean="0">
                  <a:latin typeface="cmmi10"/>
                </a:rPr>
                <a:t>²</a:t>
              </a:r>
              <a:r>
                <a:rPr lang="en-US" sz="2400" dirty="0" smtClean="0"/>
                <a:t>,      0      ]</a:t>
              </a:r>
              <a:endParaRPr lang="en-US" sz="2400" dirty="0"/>
            </a:p>
          </p:txBody>
        </p:sp>
        <p:sp>
          <p:nvSpPr>
            <p:cNvPr id="7" name="Right Brace 6"/>
            <p:cNvSpPr/>
            <p:nvPr/>
          </p:nvSpPr>
          <p:spPr>
            <a:xfrm rot="5400000">
              <a:off x="3633787" y="3624262"/>
              <a:ext cx="228600" cy="866775"/>
            </a:xfrm>
            <a:prstGeom prst="rightBrace">
              <a:avLst>
                <a:gd name="adj1" fmla="val 48332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581400" y="4105275"/>
              <a:ext cx="3241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B</a:t>
              </a:r>
              <a:endParaRPr lang="en-US" sz="20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257677" y="4105276"/>
              <a:ext cx="30168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k</a:t>
              </a:r>
              <a:endParaRPr lang="en-US" sz="2000" dirty="0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rot="5400000" flipH="1" flipV="1">
              <a:off x="4295775" y="4076700"/>
              <a:ext cx="22860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ight Brace 14"/>
            <p:cNvSpPr/>
            <p:nvPr/>
          </p:nvSpPr>
          <p:spPr>
            <a:xfrm rot="5400000">
              <a:off x="4910137" y="3624262"/>
              <a:ext cx="228600" cy="866775"/>
            </a:xfrm>
            <a:prstGeom prst="rightBrace">
              <a:avLst>
                <a:gd name="adj1" fmla="val 48332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638675" y="4124325"/>
              <a:ext cx="83067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 B</a:t>
              </a:r>
              <a:r>
                <a:rPr lang="en-US" sz="2000" dirty="0" smtClean="0">
                  <a:latin typeface="cmsy10"/>
                </a:rPr>
                <a:t>[</a:t>
              </a:r>
              <a:r>
                <a:rPr lang="en-US" sz="2000" dirty="0" smtClean="0"/>
                <a:t>{k}</a:t>
              </a:r>
              <a:endParaRPr lang="en-US" sz="200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4781550" y="4191000"/>
              <a:ext cx="561975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Straight Connector 28"/>
          <p:cNvCxnSpPr/>
          <p:nvPr/>
        </p:nvCxnSpPr>
        <p:spPr>
          <a:xfrm>
            <a:off x="2481696" y="4927765"/>
            <a:ext cx="415883" cy="117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49212"/>
            <a:ext cx="8229600" cy="7731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Neighboring Bases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28650"/>
            <a:ext cx="8991599" cy="6229350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Suppose we increase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smtClean="0"/>
              <a:t> from 0 to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 for some </a:t>
            </a:r>
            <a:r>
              <a:rPr lang="en-US" sz="2400" dirty="0" err="1" smtClean="0"/>
              <a:t>k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/>
              <a:t>B</a:t>
            </a:r>
            <a:endParaRPr lang="en-US" sz="2400" dirty="0" smtClean="0">
              <a:latin typeface="Calibri"/>
            </a:endParaRP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We’ll violate the constraints Ax=b unless we modify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endParaRPr lang="en-US" sz="2400" dirty="0" smtClean="0">
              <a:latin typeface="Calibri"/>
            </a:endParaRP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Replace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>
                <a:latin typeface="Calibri"/>
              </a:rPr>
              <a:t> with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>
                <a:latin typeface="Calibri"/>
              </a:rPr>
              <a:t> satisfying A</a:t>
            </a:r>
            <a:r>
              <a:rPr lang="en-US" sz="2400" baseline="-25000" dirty="0" smtClean="0">
                <a:latin typeface="Calibri"/>
              </a:rPr>
              <a:t>B</a:t>
            </a:r>
            <a:r>
              <a:rPr lang="en-US" sz="2400" dirty="0" smtClean="0"/>
              <a:t>y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k</a:t>
            </a:r>
            <a:r>
              <a:rPr lang="en-US" sz="2400" dirty="0" smtClean="0"/>
              <a:t>=b</a:t>
            </a:r>
            <a:br>
              <a:rPr lang="en-US" sz="2400" dirty="0" smtClean="0"/>
            </a:b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/>
              <a:t> = 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600" dirty="0" smtClean="0"/>
              <a:t> </a:t>
            </a:r>
            <a:r>
              <a:rPr lang="en-US" sz="2400" dirty="0" smtClean="0"/>
              <a:t>(b-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k</a:t>
            </a:r>
            <a:r>
              <a:rPr lang="en-US" sz="2400" dirty="0" smtClean="0"/>
              <a:t>) =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/>
              <a:t> -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k</a:t>
            </a:r>
            <a:endParaRPr lang="en-US" sz="2400" dirty="0" smtClean="0"/>
          </a:p>
          <a:p>
            <a:pPr lvl="1">
              <a:spcBef>
                <a:spcPts val="300"/>
              </a:spcBef>
            </a:pPr>
            <a:r>
              <a:rPr lang="en-US" sz="2400" dirty="0" smtClean="0"/>
              <a:t>So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)=x+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d where:  </a:t>
            </a:r>
            <a:r>
              <a:rPr lang="en-US" sz="2400" dirty="0" smtClean="0">
                <a:latin typeface="Calibri"/>
              </a:rPr>
              <a:t>d</a:t>
            </a:r>
            <a:r>
              <a:rPr lang="en-US" sz="2400" baseline="-25000" dirty="0" smtClean="0">
                <a:latin typeface="Calibri"/>
              </a:rPr>
              <a:t>B</a:t>
            </a:r>
            <a:r>
              <a:rPr lang="en-US" sz="2400" dirty="0" smtClean="0"/>
              <a:t>=-A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,  </a:t>
            </a:r>
            <a:r>
              <a:rPr lang="en-US" sz="2400" dirty="0" err="1" smtClean="0">
                <a:latin typeface="Calibri"/>
              </a:rPr>
              <a:t>d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smtClean="0"/>
              <a:t>=1,  and  </a:t>
            </a:r>
            <a:r>
              <a:rPr lang="en-US" sz="2400" dirty="0" err="1" smtClean="0">
                <a:latin typeface="Calibri"/>
              </a:rPr>
              <a:t>d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=0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Symbol"/>
                <a:sym typeface="Symbol"/>
              </a:rPr>
              <a:t></a:t>
            </a:r>
            <a:r>
              <a:rPr lang="en-US" sz="2400" dirty="0" smtClean="0"/>
              <a:t>B</a:t>
            </a:r>
            <a:r>
              <a:rPr lang="en-US" sz="2400" dirty="0" smtClean="0">
                <a:latin typeface="cmsy10"/>
              </a:rPr>
              <a:t>[</a:t>
            </a:r>
            <a:r>
              <a:rPr lang="en-US" sz="2400" dirty="0" smtClean="0"/>
              <a:t>{k}</a:t>
            </a:r>
          </a:p>
          <a:p>
            <a:pPr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) feasible if y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>
                <a:latin typeface="Calibri"/>
              </a:rPr>
              <a:t>0, but not basic: it has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(probably)</a:t>
            </a:r>
            <a:r>
              <a:rPr lang="en-US" sz="2400" dirty="0" smtClean="0">
                <a:latin typeface="Calibri"/>
              </a:rPr>
              <a:t> m+1 non-zeros!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)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>
                <a:latin typeface="Calibri"/>
              </a:rPr>
              <a:t>0   </a:t>
            </a:r>
            <a:r>
              <a:rPr lang="en-US" sz="2400" dirty="0" smtClean="0">
                <a:latin typeface="cmsy10"/>
              </a:rPr>
              <a:t>, </a:t>
            </a:r>
            <a:r>
              <a:rPr lang="en-US" sz="2400" dirty="0" smtClean="0">
                <a:latin typeface="Calibri"/>
              </a:rPr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>
                <a:latin typeface="Calibri"/>
              </a:rPr>
              <a:t>i,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)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000" dirty="0" smtClean="0"/>
              <a:t> </a:t>
            </a:r>
            <a:r>
              <a:rPr lang="en-US" sz="2400" dirty="0" smtClean="0">
                <a:latin typeface="Calibri"/>
              </a:rPr>
              <a:t>= x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d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000" dirty="0" smtClean="0"/>
              <a:t>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alibri"/>
              </a:rPr>
              <a:t>0  </a:t>
            </a:r>
            <a:r>
              <a:rPr lang="en-US" sz="2400" dirty="0" smtClean="0">
                <a:latin typeface="cmsy10"/>
              </a:rPr>
              <a:t>,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0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0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min</a:t>
            </a:r>
            <a:r>
              <a:rPr lang="en-US" sz="2400" dirty="0" smtClean="0"/>
              <a:t>{ -</a:t>
            </a:r>
            <a:r>
              <a:rPr lang="en-US" sz="2400" dirty="0" smtClean="0">
                <a:latin typeface="Calibri"/>
              </a:rPr>
              <a:t>x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/</a:t>
            </a:r>
            <a:r>
              <a:rPr lang="en-US" sz="2400" dirty="0" err="1" smtClean="0">
                <a:latin typeface="Calibri"/>
              </a:rPr>
              <a:t>d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 : </a:t>
            </a:r>
            <a:r>
              <a:rPr lang="en-US" sz="24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 </a:t>
            </a:r>
            <a:r>
              <a:rPr lang="en-US" sz="2400" dirty="0" err="1" smtClean="0">
                <a:latin typeface="Calibri"/>
              </a:rPr>
              <a:t>s.t</a:t>
            </a:r>
            <a:r>
              <a:rPr lang="en-US" sz="2400" dirty="0" smtClean="0">
                <a:latin typeface="Calibri"/>
              </a:rPr>
              <a:t>. </a:t>
            </a:r>
            <a:r>
              <a:rPr lang="en-US" sz="2400" dirty="0" err="1" smtClean="0">
                <a:latin typeface="Calibri"/>
              </a:rPr>
              <a:t>d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&lt;0 }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If </a:t>
            </a:r>
            <a:r>
              <a:rPr lang="en-US" sz="2400" dirty="0" smtClean="0">
                <a:solidFill>
                  <a:srgbClr val="FF0000"/>
                </a:solidFill>
              </a:rPr>
              <a:t>min</a:t>
            </a:r>
            <a:r>
              <a:rPr lang="en-US" sz="2400" dirty="0" smtClean="0"/>
              <a:t>=</a:t>
            </a:r>
            <a:r>
              <a:rPr lang="en-US" sz="2400" dirty="0" smtClean="0">
                <a:latin typeface="cmsy10"/>
              </a:rPr>
              <a:t>1</a:t>
            </a:r>
            <a:r>
              <a:rPr lang="en-US" sz="2400" dirty="0" smtClean="0">
                <a:latin typeface="Calibri"/>
              </a:rPr>
              <a:t>, then feasible region is </a:t>
            </a:r>
            <a:r>
              <a:rPr lang="en-US" sz="2400" dirty="0" smtClean="0">
                <a:solidFill>
                  <a:srgbClr val="00B050"/>
                </a:solidFill>
                <a:latin typeface="Calibri"/>
              </a:rPr>
              <a:t>unbounded in direction d</a:t>
            </a:r>
            <a:r>
              <a:rPr lang="en-US" sz="2400" dirty="0" smtClean="0">
                <a:latin typeface="Calibri"/>
              </a:rPr>
              <a:t>.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Otherwise, let h be an </a:t>
            </a:r>
            <a:r>
              <a:rPr lang="en-US" sz="24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 minimizing </a:t>
            </a:r>
            <a:r>
              <a:rPr lang="en-US" sz="2400" dirty="0" smtClean="0">
                <a:solidFill>
                  <a:srgbClr val="FF0000"/>
                </a:solidFill>
                <a:latin typeface="Calibri"/>
              </a:rPr>
              <a:t>min</a:t>
            </a:r>
            <a:r>
              <a:rPr lang="en-US" sz="2400" dirty="0" smtClean="0">
                <a:latin typeface="Calibri"/>
              </a:rPr>
              <a:t>.  Let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>
                <a:latin typeface="Calibri"/>
              </a:rPr>
              <a:t>=-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h</a:t>
            </a:r>
            <a:r>
              <a:rPr lang="en-US" sz="2400" dirty="0" smtClean="0">
                <a:latin typeface="Calibri"/>
              </a:rPr>
              <a:t>/d</a:t>
            </a:r>
            <a:r>
              <a:rPr lang="en-US" sz="2400" baseline="-25000" dirty="0" smtClean="0">
                <a:latin typeface="Calibri"/>
              </a:rPr>
              <a:t>h</a:t>
            </a:r>
            <a:r>
              <a:rPr lang="en-US" sz="2400" dirty="0" smtClean="0">
                <a:latin typeface="Calibri"/>
              </a:rPr>
              <a:t>.</a:t>
            </a:r>
            <a:r>
              <a:rPr lang="en-US" sz="2400" dirty="0" smtClean="0"/>
              <a:t> </a:t>
            </a:r>
            <a:r>
              <a:rPr lang="en-US" sz="2000" spc="-50" dirty="0" smtClean="0">
                <a:solidFill>
                  <a:schemeClr val="bg1">
                    <a:lumMod val="50000"/>
                  </a:schemeClr>
                </a:solidFill>
              </a:rPr>
              <a:t>(Note: h</a:t>
            </a:r>
            <a:r>
              <a:rPr lang="en-US" sz="2000" spc="-5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2</a:t>
            </a:r>
            <a:r>
              <a:rPr lang="en-US" sz="2000" spc="-50" dirty="0" smtClean="0">
                <a:solidFill>
                  <a:schemeClr val="bg1">
                    <a:lumMod val="50000"/>
                  </a:schemeClr>
                </a:solidFill>
              </a:rPr>
              <a:t>B)</a:t>
            </a:r>
            <a:endParaRPr lang="en-US" sz="2000" spc="-50" dirty="0" smtClean="0">
              <a:solidFill>
                <a:schemeClr val="bg1">
                  <a:lumMod val="50000"/>
                </a:schemeClr>
              </a:solidFill>
              <a:latin typeface="Calibri"/>
            </a:endParaRP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Then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>
                <a:latin typeface="Calibri"/>
              </a:rPr>
              <a:t>)</a:t>
            </a:r>
            <a:r>
              <a:rPr lang="en-US" sz="2400" baseline="-25000" dirty="0" smtClean="0">
                <a:latin typeface="Calibri"/>
              </a:rPr>
              <a:t>h</a:t>
            </a:r>
            <a:r>
              <a:rPr lang="en-US" sz="2400" dirty="0" smtClean="0">
                <a:latin typeface="Calibri"/>
              </a:rPr>
              <a:t> = 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h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d</a:t>
            </a:r>
            <a:r>
              <a:rPr lang="en-US" sz="2400" baseline="-25000" dirty="0" smtClean="0"/>
              <a:t>h</a:t>
            </a:r>
            <a:r>
              <a:rPr lang="en-US" sz="2400" dirty="0" smtClean="0"/>
              <a:t> = 0, so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 has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m non-zeros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06369" y="4836708"/>
            <a:ext cx="399950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= [1, 1, 1],  b = [1]</a:t>
            </a:r>
          </a:p>
          <a:p>
            <a:r>
              <a:rPr lang="en-US" sz="2000" dirty="0" smtClean="0"/>
              <a:t>BFS </a:t>
            </a:r>
            <a:r>
              <a:rPr lang="en-US" sz="2000" b="1" dirty="0" smtClean="0">
                <a:solidFill>
                  <a:srgbClr val="00B050"/>
                </a:solidFill>
              </a:rPr>
              <a:t>x</a:t>
            </a:r>
            <a:r>
              <a:rPr lang="en-US" sz="2000" dirty="0" smtClean="0"/>
              <a:t>=(1,0,0), basis B={1}</a:t>
            </a:r>
          </a:p>
          <a:p>
            <a:r>
              <a:rPr lang="en-US" sz="2000" dirty="0" smtClean="0"/>
              <a:t>d = (-1, 1, 0)</a:t>
            </a:r>
          </a:p>
          <a:p>
            <a:r>
              <a:rPr lang="en-US" sz="2000" dirty="0" smtClean="0">
                <a:latin typeface="cmmi10"/>
              </a:rPr>
              <a:t>²</a:t>
            </a:r>
            <a:r>
              <a:rPr lang="en-US" sz="2000" dirty="0" smtClean="0"/>
              <a:t> </a:t>
            </a:r>
            <a:r>
              <a:rPr lang="en-US" sz="2000" dirty="0" smtClean="0">
                <a:latin typeface="cmsy10"/>
              </a:rPr>
              <a:t>·</a:t>
            </a:r>
            <a:r>
              <a:rPr lang="en-US" sz="2000" dirty="0" smtClean="0"/>
              <a:t> - </a:t>
            </a:r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/>
              <a:t>/</a:t>
            </a:r>
            <a:r>
              <a:rPr lang="en-US" sz="2000" dirty="0" smtClean="0">
                <a:latin typeface="Calibri"/>
              </a:rPr>
              <a:t>d</a:t>
            </a:r>
            <a:r>
              <a:rPr lang="en-US" sz="2000" baseline="-25000" dirty="0" smtClean="0">
                <a:latin typeface="Calibri"/>
              </a:rPr>
              <a:t>1</a:t>
            </a:r>
            <a:r>
              <a:rPr lang="en-US" sz="2000" dirty="0" smtClean="0"/>
              <a:t> = 1</a:t>
            </a:r>
          </a:p>
          <a:p>
            <a:r>
              <a:rPr lang="en-US" sz="2000" dirty="0" smtClean="0"/>
              <a:t>Take </a:t>
            </a:r>
            <a:r>
              <a:rPr lang="en-US" sz="2000" dirty="0" smtClean="0">
                <a:latin typeface="cmmi10"/>
              </a:rPr>
              <a:t>±</a:t>
            </a:r>
            <a:r>
              <a:rPr lang="en-US" sz="2000" dirty="0" smtClean="0"/>
              <a:t>=1 and h=1</a:t>
            </a: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137804" y="5575033"/>
            <a:ext cx="1756269" cy="16791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524856" y="6030538"/>
            <a:ext cx="2413427" cy="1437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938282" y="5892628"/>
            <a:ext cx="226095" cy="2302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1</a:t>
            </a:r>
            <a:endParaRPr lang="en-US" baseline="-25000" dirty="0"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7443" y="4619697"/>
            <a:ext cx="3818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/>
              </a:rPr>
              <a:t>x</a:t>
            </a:r>
            <a:r>
              <a:rPr lang="en-US" sz="2000" baseline="-25000" dirty="0">
                <a:latin typeface="Calibri"/>
              </a:rPr>
              <a:t>2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1253346" y="5940035"/>
            <a:ext cx="1120521" cy="71540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 rot="20700000">
            <a:off x="1277582" y="4955012"/>
            <a:ext cx="1971699" cy="1551350"/>
          </a:xfrm>
          <a:custGeom>
            <a:avLst/>
            <a:gdLst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0" fmla="*/ 0 w 2543175"/>
              <a:gd name="connsiteY0" fmla="*/ 28575 h 1685925"/>
              <a:gd name="connsiteX1" fmla="*/ 9525 w 2543175"/>
              <a:gd name="connsiteY1" fmla="*/ 1685925 h 1685925"/>
              <a:gd name="connsiteX2" fmla="*/ 2543175 w 2543175"/>
              <a:gd name="connsiteY2" fmla="*/ 1685925 h 1685925"/>
              <a:gd name="connsiteX3" fmla="*/ 2543175 w 2543175"/>
              <a:gd name="connsiteY3" fmla="*/ 0 h 1685925"/>
              <a:gd name="connsiteX4" fmla="*/ 0 w 2543175"/>
              <a:gd name="connsiteY4" fmla="*/ 28575 h 1685925"/>
              <a:gd name="connsiteX0" fmla="*/ 0 w 2543175"/>
              <a:gd name="connsiteY0" fmla="*/ 0 h 1733550"/>
              <a:gd name="connsiteX1" fmla="*/ 9525 w 2543175"/>
              <a:gd name="connsiteY1" fmla="*/ 1733550 h 1733550"/>
              <a:gd name="connsiteX2" fmla="*/ 2543175 w 2543175"/>
              <a:gd name="connsiteY2" fmla="*/ 1733550 h 1733550"/>
              <a:gd name="connsiteX3" fmla="*/ 2543175 w 2543175"/>
              <a:gd name="connsiteY3" fmla="*/ 47625 h 1733550"/>
              <a:gd name="connsiteX4" fmla="*/ 0 w 2543175"/>
              <a:gd name="connsiteY4" fmla="*/ 0 h 1733550"/>
              <a:gd name="connsiteX0" fmla="*/ 0 w 2543175"/>
              <a:gd name="connsiteY0" fmla="*/ 257175 h 1990725"/>
              <a:gd name="connsiteX1" fmla="*/ 9525 w 2543175"/>
              <a:gd name="connsiteY1" fmla="*/ 1990725 h 1990725"/>
              <a:gd name="connsiteX2" fmla="*/ 2543175 w 2543175"/>
              <a:gd name="connsiteY2" fmla="*/ 1990725 h 1990725"/>
              <a:gd name="connsiteX3" fmla="*/ 2543175 w 2543175"/>
              <a:gd name="connsiteY3" fmla="*/ 0 h 1990725"/>
              <a:gd name="connsiteX4" fmla="*/ 0 w 2543175"/>
              <a:gd name="connsiteY4" fmla="*/ 257175 h 19907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4669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3381375"/>
              <a:gd name="connsiteY0" fmla="*/ 561975 h 2295525"/>
              <a:gd name="connsiteX1" fmla="*/ 9525 w 3381375"/>
              <a:gd name="connsiteY1" fmla="*/ 2295525 h 2295525"/>
              <a:gd name="connsiteX2" fmla="*/ 2466975 w 3381375"/>
              <a:gd name="connsiteY2" fmla="*/ 2295525 h 2295525"/>
              <a:gd name="connsiteX3" fmla="*/ 3381375 w 3381375"/>
              <a:gd name="connsiteY3" fmla="*/ 0 h 2295525"/>
              <a:gd name="connsiteX4" fmla="*/ 0 w 3381375"/>
              <a:gd name="connsiteY4" fmla="*/ 561975 h 2295525"/>
              <a:gd name="connsiteX0" fmla="*/ 0 w 2466975"/>
              <a:gd name="connsiteY0" fmla="*/ 28575 h 1762125"/>
              <a:gd name="connsiteX1" fmla="*/ 9525 w 2466975"/>
              <a:gd name="connsiteY1" fmla="*/ 1762125 h 1762125"/>
              <a:gd name="connsiteX2" fmla="*/ 2466975 w 2466975"/>
              <a:gd name="connsiteY2" fmla="*/ 1762125 h 1762125"/>
              <a:gd name="connsiteX3" fmla="*/ 2466975 w 2466975"/>
              <a:gd name="connsiteY3" fmla="*/ 0 h 1762125"/>
              <a:gd name="connsiteX4" fmla="*/ 0 w 2466975"/>
              <a:gd name="connsiteY4" fmla="*/ 28575 h 1762125"/>
              <a:gd name="connsiteX0" fmla="*/ 0 w 3076575"/>
              <a:gd name="connsiteY0" fmla="*/ 0 h 2266950"/>
              <a:gd name="connsiteX1" fmla="*/ 619125 w 3076575"/>
              <a:gd name="connsiteY1" fmla="*/ 2266950 h 2266950"/>
              <a:gd name="connsiteX2" fmla="*/ 3076575 w 3076575"/>
              <a:gd name="connsiteY2" fmla="*/ 2266950 h 2266950"/>
              <a:gd name="connsiteX3" fmla="*/ 3076575 w 3076575"/>
              <a:gd name="connsiteY3" fmla="*/ 504825 h 2266950"/>
              <a:gd name="connsiteX4" fmla="*/ 0 w 3076575"/>
              <a:gd name="connsiteY4" fmla="*/ 0 h 2266950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0 w 2543175"/>
              <a:gd name="connsiteY0" fmla="*/ 28575 h 1762125"/>
              <a:gd name="connsiteX1" fmla="*/ 857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  <a:gd name="connsiteX0" fmla="*/ 600075 w 3143250"/>
              <a:gd name="connsiteY0" fmla="*/ 28575 h 2143125"/>
              <a:gd name="connsiteX1" fmla="*/ 0 w 3143250"/>
              <a:gd name="connsiteY1" fmla="*/ 2143125 h 2143125"/>
              <a:gd name="connsiteX2" fmla="*/ 3143250 w 3143250"/>
              <a:gd name="connsiteY2" fmla="*/ 1762125 h 2143125"/>
              <a:gd name="connsiteX3" fmla="*/ 3143250 w 3143250"/>
              <a:gd name="connsiteY3" fmla="*/ 0 h 2143125"/>
              <a:gd name="connsiteX4" fmla="*/ 600075 w 3143250"/>
              <a:gd name="connsiteY4" fmla="*/ 28575 h 2143125"/>
              <a:gd name="connsiteX0" fmla="*/ 0 w 2543175"/>
              <a:gd name="connsiteY0" fmla="*/ 28575 h 1762125"/>
              <a:gd name="connsiteX1" fmla="*/ 9525 w 2543175"/>
              <a:gd name="connsiteY1" fmla="*/ 1762125 h 1762125"/>
              <a:gd name="connsiteX2" fmla="*/ 2543175 w 2543175"/>
              <a:gd name="connsiteY2" fmla="*/ 1762125 h 1762125"/>
              <a:gd name="connsiteX3" fmla="*/ 2543175 w 2543175"/>
              <a:gd name="connsiteY3" fmla="*/ 0 h 1762125"/>
              <a:gd name="connsiteX4" fmla="*/ 0 w 2543175"/>
              <a:gd name="connsiteY4" fmla="*/ 28575 h 1762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3175" h="1762125">
                <a:moveTo>
                  <a:pt x="0" y="28575"/>
                </a:moveTo>
                <a:lnTo>
                  <a:pt x="9525" y="1762125"/>
                </a:lnTo>
                <a:lnTo>
                  <a:pt x="2543175" y="1762125"/>
                </a:lnTo>
                <a:lnTo>
                  <a:pt x="2543175" y="0"/>
                </a:lnTo>
                <a:lnTo>
                  <a:pt x="0" y="28575"/>
                </a:lnTo>
                <a:close/>
              </a:path>
            </a:pathLst>
          </a:custGeom>
          <a:solidFill>
            <a:srgbClr val="FFFF00">
              <a:alpha val="80000"/>
            </a:srgbClr>
          </a:solidFill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3110822" y="6030538"/>
            <a:ext cx="827460" cy="1437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1771252" y="4954634"/>
            <a:ext cx="497618" cy="6851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1352470" y="6409792"/>
            <a:ext cx="551639" cy="34477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>
            <a:off x="1793857" y="5193227"/>
            <a:ext cx="1332120" cy="1127529"/>
          </a:xfrm>
          <a:custGeom>
            <a:avLst/>
            <a:gdLst>
              <a:gd name="connsiteX0" fmla="*/ 246184 w 1472083"/>
              <a:gd name="connsiteY0" fmla="*/ 0 h 1245996"/>
              <a:gd name="connsiteX1" fmla="*/ 0 w 1472083"/>
              <a:gd name="connsiteY1" fmla="*/ 1245996 h 1245996"/>
              <a:gd name="connsiteX2" fmla="*/ 1472083 w 1472083"/>
              <a:gd name="connsiteY2" fmla="*/ 924449 h 1245996"/>
              <a:gd name="connsiteX0" fmla="*/ 246184 w 1472083"/>
              <a:gd name="connsiteY0" fmla="*/ 0 h 1245996"/>
              <a:gd name="connsiteX1" fmla="*/ 0 w 1472083"/>
              <a:gd name="connsiteY1" fmla="*/ 1245996 h 1245996"/>
              <a:gd name="connsiteX2" fmla="*/ 1472083 w 1472083"/>
              <a:gd name="connsiteY2" fmla="*/ 924449 h 1245996"/>
              <a:gd name="connsiteX3" fmla="*/ 246184 w 1472083"/>
              <a:gd name="connsiteY3" fmla="*/ 0 h 1245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2083" h="1245996">
                <a:moveTo>
                  <a:pt x="246184" y="0"/>
                </a:moveTo>
                <a:lnTo>
                  <a:pt x="0" y="1245996"/>
                </a:lnTo>
                <a:lnTo>
                  <a:pt x="1472083" y="924449"/>
                </a:lnTo>
                <a:lnTo>
                  <a:pt x="246184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058536" y="6308638"/>
            <a:ext cx="328124" cy="33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/>
              </a:rPr>
              <a:t>x</a:t>
            </a:r>
            <a:r>
              <a:rPr lang="en-US" baseline="-25000" dirty="0" smtClean="0">
                <a:latin typeface="Calibri"/>
              </a:rPr>
              <a:t>3</a:t>
            </a:r>
            <a:endParaRPr lang="en-US" baseline="-25000" dirty="0">
              <a:latin typeface="Calibri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1450" y="4627448"/>
            <a:ext cx="11600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Example:</a:t>
            </a:r>
            <a:endParaRPr lang="en-US" sz="2000" b="1" dirty="0"/>
          </a:p>
        </p:txBody>
      </p:sp>
      <p:sp>
        <p:nvSpPr>
          <p:cNvPr id="20" name="Oval 19"/>
          <p:cNvSpPr/>
          <p:nvPr/>
        </p:nvSpPr>
        <p:spPr>
          <a:xfrm>
            <a:off x="3064903" y="5964343"/>
            <a:ext cx="112776" cy="112776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092972" y="5697431"/>
            <a:ext cx="238979" cy="3152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x</a:t>
            </a:r>
            <a:endParaRPr lang="en-US" b="1" dirty="0">
              <a:solidFill>
                <a:srgbClr val="00B050"/>
              </a:solidFill>
            </a:endParaRPr>
          </a:p>
        </p:txBody>
      </p:sp>
      <p:cxnSp>
        <p:nvCxnSpPr>
          <p:cNvPr id="26" name="Straight Arrow Connector 25"/>
          <p:cNvCxnSpPr>
            <a:endCxn id="27" idx="5"/>
          </p:cNvCxnSpPr>
          <p:nvPr/>
        </p:nvCxnSpPr>
        <p:spPr>
          <a:xfrm rot="10800000">
            <a:off x="2594108" y="5629973"/>
            <a:ext cx="533896" cy="39757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2497847" y="5533712"/>
            <a:ext cx="112776" cy="112776"/>
          </a:xfrm>
          <a:prstGeom prst="ellipse">
            <a:avLst/>
          </a:prstGeom>
          <a:solidFill>
            <a:srgbClr val="0070C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566511" y="5309045"/>
            <a:ext cx="16369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y(</a:t>
            </a:r>
            <a:r>
              <a:rPr lang="en-US" sz="2000" dirty="0" smtClean="0">
                <a:solidFill>
                  <a:srgbClr val="0070C0"/>
                </a:solidFill>
                <a:latin typeface="cmmi10"/>
              </a:rPr>
              <a:t>²</a:t>
            </a:r>
            <a:r>
              <a:rPr lang="en-US" sz="2000" dirty="0" smtClean="0">
                <a:solidFill>
                  <a:srgbClr val="0070C0"/>
                </a:solidFill>
              </a:rPr>
              <a:t>) = (1-</a:t>
            </a:r>
            <a:r>
              <a:rPr lang="en-US" sz="2000" dirty="0" smtClean="0">
                <a:solidFill>
                  <a:srgbClr val="0070C0"/>
                </a:solidFill>
                <a:latin typeface="cmmi10"/>
              </a:rPr>
              <a:t>²</a:t>
            </a:r>
            <a:r>
              <a:rPr lang="en-US" sz="2000" dirty="0" smtClean="0">
                <a:solidFill>
                  <a:srgbClr val="0070C0"/>
                </a:solidFill>
              </a:rPr>
              <a:t>,</a:t>
            </a:r>
            <a:r>
              <a:rPr lang="en-US" sz="2000" dirty="0" smtClean="0">
                <a:solidFill>
                  <a:srgbClr val="0070C0"/>
                </a:solidFill>
                <a:latin typeface="cmmi10"/>
              </a:rPr>
              <a:t>²</a:t>
            </a:r>
            <a:r>
              <a:rPr lang="en-US" sz="2000" dirty="0" smtClean="0">
                <a:solidFill>
                  <a:srgbClr val="0070C0"/>
                </a:solidFill>
              </a:rPr>
              <a:t>,0)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959444" y="5125951"/>
            <a:ext cx="112776" cy="112776"/>
          </a:xfrm>
          <a:prstGeom prst="ellipse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993966" y="4901284"/>
            <a:ext cx="1489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y(</a:t>
            </a:r>
            <a:r>
              <a:rPr lang="en-US" sz="2000" dirty="0" smtClean="0">
                <a:solidFill>
                  <a:srgbClr val="00B050"/>
                </a:solidFill>
                <a:latin typeface="cmmi10"/>
              </a:rPr>
              <a:t>±</a:t>
            </a:r>
            <a:r>
              <a:rPr lang="en-US" sz="2000" dirty="0" smtClean="0">
                <a:solidFill>
                  <a:srgbClr val="00B050"/>
                </a:solidFill>
              </a:rPr>
              <a:t>) = (0,1,0)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/>
      <p:bldP spid="6" grpId="0"/>
      <p:bldP spid="7" grpId="0"/>
      <p:bldP spid="9" grpId="0" animBg="1"/>
      <p:bldP spid="13" grpId="0" animBg="1"/>
      <p:bldP spid="18" grpId="0"/>
      <p:bldP spid="19" grpId="0"/>
      <p:bldP spid="20" grpId="0" animBg="1"/>
      <p:bldP spid="22" grpId="0"/>
      <p:bldP spid="27" grpId="0" animBg="1"/>
      <p:bldP spid="28" grpId="0"/>
      <p:bldP spid="29" grpId="0" animBg="1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24250" y="2247900"/>
            <a:ext cx="1409700" cy="40005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00475" y="6143625"/>
            <a:ext cx="1162050" cy="400050"/>
          </a:xfrm>
          <a:prstGeom prst="rect">
            <a:avLst/>
          </a:prstGeom>
          <a:solidFill>
            <a:srgbClr val="FFFF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49212"/>
            <a:ext cx="8229600" cy="7731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Neighboring Bases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28650"/>
            <a:ext cx="8991599" cy="6229350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Suppose we increase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smtClean="0"/>
              <a:t> from 0 to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 for some </a:t>
            </a:r>
            <a:r>
              <a:rPr lang="en-US" sz="2400" dirty="0" err="1" smtClean="0"/>
              <a:t>k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/>
              <a:t>B</a:t>
            </a:r>
            <a:endParaRPr lang="en-US" sz="2400" dirty="0" smtClean="0">
              <a:latin typeface="Calibri"/>
            </a:endParaRP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We’ll violate the constraints Ax=b unless we modify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endParaRPr lang="en-US" sz="2400" dirty="0" smtClean="0">
              <a:latin typeface="Calibri"/>
            </a:endParaRP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Replace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>
                <a:latin typeface="Calibri"/>
              </a:rPr>
              <a:t> with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>
                <a:latin typeface="Calibri"/>
              </a:rPr>
              <a:t> satisfying A</a:t>
            </a:r>
            <a:r>
              <a:rPr lang="en-US" sz="2400" baseline="-25000" dirty="0" smtClean="0">
                <a:latin typeface="Calibri"/>
              </a:rPr>
              <a:t>B</a:t>
            </a:r>
            <a:r>
              <a:rPr lang="en-US" sz="2400" dirty="0" smtClean="0"/>
              <a:t>y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k</a:t>
            </a:r>
            <a:r>
              <a:rPr lang="en-US" sz="2400" dirty="0" smtClean="0"/>
              <a:t>=b</a:t>
            </a:r>
            <a:br>
              <a:rPr lang="en-US" sz="2400" dirty="0" smtClean="0"/>
            </a:b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/>
              <a:t> = 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600" dirty="0" smtClean="0"/>
              <a:t> </a:t>
            </a:r>
            <a:r>
              <a:rPr lang="en-US" sz="2400" dirty="0" smtClean="0"/>
              <a:t>(b-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k</a:t>
            </a:r>
            <a:r>
              <a:rPr lang="en-US" sz="2400" dirty="0" smtClean="0"/>
              <a:t>) =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/>
              <a:t> -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k</a:t>
            </a:r>
            <a:endParaRPr lang="en-US" sz="2400" dirty="0" smtClean="0"/>
          </a:p>
          <a:p>
            <a:pPr lvl="1">
              <a:spcBef>
                <a:spcPts val="300"/>
              </a:spcBef>
            </a:pPr>
            <a:r>
              <a:rPr lang="en-US" sz="2400" dirty="0" smtClean="0"/>
              <a:t>So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)=x+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d where:  </a:t>
            </a:r>
            <a:r>
              <a:rPr lang="en-US" sz="2400" dirty="0" smtClean="0">
                <a:latin typeface="Calibri"/>
              </a:rPr>
              <a:t>d</a:t>
            </a:r>
            <a:r>
              <a:rPr lang="en-US" sz="2400" baseline="-25000" dirty="0" smtClean="0">
                <a:latin typeface="Calibri"/>
              </a:rPr>
              <a:t>B</a:t>
            </a:r>
            <a:r>
              <a:rPr lang="en-US" sz="2400" dirty="0" smtClean="0"/>
              <a:t>=-A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,  </a:t>
            </a:r>
            <a:r>
              <a:rPr lang="en-US" sz="2400" dirty="0" err="1" smtClean="0">
                <a:latin typeface="Calibri"/>
              </a:rPr>
              <a:t>d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smtClean="0"/>
              <a:t>=1,  and  </a:t>
            </a:r>
            <a:r>
              <a:rPr lang="en-US" sz="2400" dirty="0" err="1" smtClean="0">
                <a:latin typeface="Calibri"/>
              </a:rPr>
              <a:t>d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=0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Symbol"/>
                <a:sym typeface="Symbol"/>
              </a:rPr>
              <a:t></a:t>
            </a:r>
            <a:r>
              <a:rPr lang="en-US" sz="2400" dirty="0" smtClean="0"/>
              <a:t>B</a:t>
            </a:r>
            <a:r>
              <a:rPr lang="en-US" sz="2400" dirty="0" smtClean="0">
                <a:latin typeface="cmsy10"/>
              </a:rPr>
              <a:t>[</a:t>
            </a:r>
            <a:r>
              <a:rPr lang="en-US" sz="2400" dirty="0" smtClean="0"/>
              <a:t>{k}</a:t>
            </a:r>
          </a:p>
          <a:p>
            <a:pPr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) feasible if y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>
                <a:latin typeface="Calibri"/>
              </a:rPr>
              <a:t>0, but not basic: it has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(probably)</a:t>
            </a:r>
            <a:r>
              <a:rPr lang="en-US" sz="2400" dirty="0" smtClean="0">
                <a:latin typeface="Calibri"/>
              </a:rPr>
              <a:t> m+1 non-zeros!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)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>
                <a:latin typeface="Calibri"/>
              </a:rPr>
              <a:t>0   </a:t>
            </a:r>
            <a:r>
              <a:rPr lang="en-US" sz="2400" dirty="0" smtClean="0">
                <a:latin typeface="cmsy10"/>
              </a:rPr>
              <a:t>, </a:t>
            </a:r>
            <a:r>
              <a:rPr lang="en-US" sz="2400" dirty="0" smtClean="0">
                <a:latin typeface="Calibri"/>
              </a:rPr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>
                <a:latin typeface="Calibri"/>
              </a:rPr>
              <a:t>i,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)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000" dirty="0" smtClean="0"/>
              <a:t> </a:t>
            </a:r>
            <a:r>
              <a:rPr lang="en-US" sz="2400" dirty="0" smtClean="0">
                <a:latin typeface="Calibri"/>
              </a:rPr>
              <a:t>= x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d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000" dirty="0" smtClean="0"/>
              <a:t>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alibri"/>
              </a:rPr>
              <a:t>0  </a:t>
            </a:r>
            <a:r>
              <a:rPr lang="en-US" sz="2400" dirty="0" smtClean="0">
                <a:latin typeface="cmsy10"/>
              </a:rPr>
              <a:t>,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0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0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min</a:t>
            </a:r>
            <a:r>
              <a:rPr lang="en-US" sz="2400" dirty="0" smtClean="0"/>
              <a:t>{ -</a:t>
            </a:r>
            <a:r>
              <a:rPr lang="en-US" sz="2400" dirty="0" smtClean="0">
                <a:latin typeface="Calibri"/>
              </a:rPr>
              <a:t>x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/</a:t>
            </a:r>
            <a:r>
              <a:rPr lang="en-US" sz="2400" dirty="0" err="1" smtClean="0">
                <a:latin typeface="Calibri"/>
              </a:rPr>
              <a:t>d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 : </a:t>
            </a:r>
            <a:r>
              <a:rPr lang="en-US" sz="24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 </a:t>
            </a:r>
            <a:r>
              <a:rPr lang="en-US" sz="2400" dirty="0" err="1" smtClean="0">
                <a:latin typeface="Calibri"/>
              </a:rPr>
              <a:t>s.t</a:t>
            </a:r>
            <a:r>
              <a:rPr lang="en-US" sz="2400" dirty="0" smtClean="0">
                <a:latin typeface="Calibri"/>
              </a:rPr>
              <a:t>. </a:t>
            </a:r>
            <a:r>
              <a:rPr lang="en-US" sz="2400" dirty="0" err="1" smtClean="0">
                <a:latin typeface="Calibri"/>
              </a:rPr>
              <a:t>d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&lt;0 }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If </a:t>
            </a:r>
            <a:r>
              <a:rPr lang="en-US" sz="2400" dirty="0" smtClean="0">
                <a:solidFill>
                  <a:srgbClr val="FF0000"/>
                </a:solidFill>
              </a:rPr>
              <a:t>min</a:t>
            </a:r>
            <a:r>
              <a:rPr lang="en-US" sz="2400" dirty="0" smtClean="0"/>
              <a:t>=</a:t>
            </a:r>
            <a:r>
              <a:rPr lang="en-US" sz="2400" dirty="0" smtClean="0">
                <a:latin typeface="cmsy10"/>
              </a:rPr>
              <a:t>1</a:t>
            </a:r>
            <a:r>
              <a:rPr lang="en-US" sz="2400" dirty="0" smtClean="0">
                <a:latin typeface="Calibri"/>
              </a:rPr>
              <a:t>, then feasible region is </a:t>
            </a:r>
            <a:r>
              <a:rPr lang="en-US" sz="2400" dirty="0" smtClean="0">
                <a:solidFill>
                  <a:srgbClr val="00B050"/>
                </a:solidFill>
                <a:latin typeface="Calibri"/>
              </a:rPr>
              <a:t>unbounded in direction d</a:t>
            </a:r>
            <a:r>
              <a:rPr lang="en-US" sz="2400" dirty="0" smtClean="0">
                <a:latin typeface="Calibri"/>
              </a:rPr>
              <a:t>.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Otherwise, let h be an </a:t>
            </a:r>
            <a:r>
              <a:rPr lang="en-US" sz="24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 minimizing </a:t>
            </a:r>
            <a:r>
              <a:rPr lang="en-US" sz="2400" dirty="0" smtClean="0">
                <a:solidFill>
                  <a:srgbClr val="FF0000"/>
                </a:solidFill>
                <a:latin typeface="Calibri"/>
              </a:rPr>
              <a:t>min</a:t>
            </a:r>
            <a:r>
              <a:rPr lang="en-US" sz="2400" dirty="0" smtClean="0">
                <a:latin typeface="Calibri"/>
              </a:rPr>
              <a:t>.  Let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>
                <a:latin typeface="Calibri"/>
              </a:rPr>
              <a:t>=-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h</a:t>
            </a:r>
            <a:r>
              <a:rPr lang="en-US" sz="2400" dirty="0" smtClean="0">
                <a:latin typeface="Calibri"/>
              </a:rPr>
              <a:t>/d</a:t>
            </a:r>
            <a:r>
              <a:rPr lang="en-US" sz="2400" baseline="-25000" dirty="0" smtClean="0">
                <a:latin typeface="Calibri"/>
              </a:rPr>
              <a:t>h</a:t>
            </a:r>
            <a:r>
              <a:rPr lang="en-US" sz="2400" dirty="0" smtClean="0">
                <a:latin typeface="Calibri"/>
              </a:rPr>
              <a:t>.</a:t>
            </a:r>
            <a:r>
              <a:rPr lang="en-US" sz="2400" dirty="0" smtClean="0"/>
              <a:t> </a:t>
            </a:r>
            <a:r>
              <a:rPr lang="en-US" sz="2000" spc="-50" dirty="0" smtClean="0">
                <a:solidFill>
                  <a:schemeClr val="bg1">
                    <a:lumMod val="50000"/>
                  </a:schemeClr>
                </a:solidFill>
              </a:rPr>
              <a:t>(Note: h</a:t>
            </a:r>
            <a:r>
              <a:rPr lang="en-US" sz="2000" spc="-5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2</a:t>
            </a:r>
            <a:r>
              <a:rPr lang="en-US" sz="2000" spc="-50" dirty="0" smtClean="0">
                <a:solidFill>
                  <a:schemeClr val="bg1">
                    <a:lumMod val="50000"/>
                  </a:schemeClr>
                </a:solidFill>
              </a:rPr>
              <a:t>B)</a:t>
            </a:r>
            <a:endParaRPr lang="en-US" sz="2000" spc="-50" dirty="0" smtClean="0">
              <a:solidFill>
                <a:schemeClr val="bg1">
                  <a:lumMod val="50000"/>
                </a:schemeClr>
              </a:solidFill>
              <a:latin typeface="Calibri"/>
            </a:endParaRP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Then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>
                <a:latin typeface="Calibri"/>
              </a:rPr>
              <a:t>)</a:t>
            </a:r>
            <a:r>
              <a:rPr lang="en-US" sz="2400" baseline="-25000" dirty="0" smtClean="0">
                <a:latin typeface="Calibri"/>
              </a:rPr>
              <a:t>h</a:t>
            </a:r>
            <a:r>
              <a:rPr lang="en-US" sz="2400" dirty="0" smtClean="0">
                <a:latin typeface="Calibri"/>
              </a:rPr>
              <a:t> = 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h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d</a:t>
            </a:r>
            <a:r>
              <a:rPr lang="en-US" sz="2400" baseline="-25000" dirty="0" smtClean="0"/>
              <a:t>h</a:t>
            </a:r>
            <a:r>
              <a:rPr lang="en-US" sz="2400" dirty="0" smtClean="0"/>
              <a:t> = 0, so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 has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m non-zeros</a:t>
            </a:r>
          </a:p>
          <a:p>
            <a:pPr>
              <a:spcBef>
                <a:spcPts val="300"/>
              </a:spcBef>
            </a:pPr>
            <a:r>
              <a:rPr lang="en-US" sz="2400" b="1" dirty="0" smtClean="0"/>
              <a:t>Claim:</a:t>
            </a:r>
            <a:r>
              <a:rPr lang="en-US" sz="2400" dirty="0" smtClean="0"/>
              <a:t> Let B’=</a:t>
            </a:r>
            <a:r>
              <a:rPr lang="en-US" sz="2400" dirty="0" err="1" smtClean="0"/>
              <a:t>B</a:t>
            </a:r>
            <a:r>
              <a:rPr lang="en-US" sz="2400" dirty="0" err="1" smtClean="0">
                <a:latin typeface="cmsy10"/>
              </a:rPr>
              <a:t>n</a:t>
            </a:r>
            <a:r>
              <a:rPr lang="en-US" sz="2400" dirty="0" smtClean="0"/>
              <a:t>{h}</a:t>
            </a:r>
            <a:r>
              <a:rPr lang="en-US" sz="2400" dirty="0" smtClean="0">
                <a:latin typeface="cmsy10"/>
              </a:rPr>
              <a:t>[</a:t>
            </a:r>
            <a:r>
              <a:rPr lang="en-US" sz="2400" dirty="0" smtClean="0"/>
              <a:t>{k}. Then B’ is a basis.</a:t>
            </a:r>
          </a:p>
          <a:p>
            <a:pPr>
              <a:spcBef>
                <a:spcPts val="300"/>
              </a:spcBef>
            </a:pPr>
            <a:r>
              <a:rPr lang="en-US" sz="2400" b="1" dirty="0" smtClean="0">
                <a:latin typeface="Calibri"/>
              </a:rPr>
              <a:t>Proof:</a:t>
            </a:r>
            <a:r>
              <a:rPr lang="en-US" sz="2400" dirty="0" smtClean="0">
                <a:latin typeface="Calibri"/>
              </a:rPr>
              <a:t> Suppose not. Then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smtClean="0"/>
              <a:t> is a lin. comb. of vectors in </a:t>
            </a:r>
            <a:r>
              <a:rPr lang="en-US" sz="2400" dirty="0" err="1" smtClean="0"/>
              <a:t>A</a:t>
            </a:r>
            <a:r>
              <a:rPr lang="en-US" sz="2800" baseline="-15000" dirty="0" err="1" smtClean="0"/>
              <a:t>B</a:t>
            </a:r>
            <a:r>
              <a:rPr lang="en-US" sz="2800" baseline="-15000" dirty="0" err="1" smtClean="0">
                <a:latin typeface="cmsy10"/>
              </a:rPr>
              <a:t>n</a:t>
            </a:r>
            <a:r>
              <a:rPr lang="en-US" sz="2800" baseline="-15000" dirty="0" smtClean="0"/>
              <a:t>{h}</a:t>
            </a:r>
            <a:r>
              <a:rPr lang="en-US" sz="2400" dirty="0" smtClean="0"/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But 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smtClean="0"/>
              <a:t> is a </a:t>
            </a:r>
            <a:r>
              <a:rPr lang="en-US" sz="2400" b="1" dirty="0" smtClean="0">
                <a:solidFill>
                  <a:srgbClr val="0070C0"/>
                </a:solidFill>
              </a:rPr>
              <a:t>unique</a:t>
            </a:r>
            <a:r>
              <a:rPr lang="en-US" sz="2400" dirty="0" smtClean="0">
                <a:solidFill>
                  <a:srgbClr val="0070C0"/>
                </a:solidFill>
              </a:rPr>
              <a:t> lin. comb.</a:t>
            </a:r>
            <a:r>
              <a:rPr lang="en-US" sz="2400" dirty="0" smtClean="0"/>
              <a:t> of vectors in 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800" baseline="-15000" dirty="0" smtClean="0">
                <a:latin typeface="Calibri"/>
              </a:rPr>
              <a:t>B</a:t>
            </a:r>
            <a:r>
              <a:rPr lang="en-US" sz="2400" dirty="0" smtClean="0"/>
              <a:t>, since B is a basis.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So coefficient of h in this </a:t>
            </a:r>
            <a:r>
              <a:rPr lang="en-US" sz="2400" dirty="0" smtClean="0">
                <a:solidFill>
                  <a:srgbClr val="0070C0"/>
                </a:solidFill>
              </a:rPr>
              <a:t>lin. comb.</a:t>
            </a:r>
            <a:r>
              <a:rPr lang="en-US" sz="2400" dirty="0" smtClean="0"/>
              <a:t> must be 0.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The </a:t>
            </a:r>
            <a:r>
              <a:rPr lang="en-US" sz="2400" dirty="0" smtClean="0">
                <a:solidFill>
                  <a:srgbClr val="0070C0"/>
                </a:solidFill>
              </a:rPr>
              <a:t>lin. comb.</a:t>
            </a:r>
            <a:r>
              <a:rPr lang="en-US" sz="2400" dirty="0" smtClean="0"/>
              <a:t> is -</a:t>
            </a:r>
            <a:r>
              <a:rPr lang="en-US" sz="2400" dirty="0" smtClean="0">
                <a:latin typeface="Calibri"/>
              </a:rPr>
              <a:t>d</a:t>
            </a:r>
            <a:r>
              <a:rPr lang="en-US" sz="2400" baseline="-25000" dirty="0" smtClean="0">
                <a:latin typeface="Calibri"/>
              </a:rPr>
              <a:t>B</a:t>
            </a:r>
            <a:r>
              <a:rPr lang="en-US" sz="2400" dirty="0" smtClean="0"/>
              <a:t>, since -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err="1" smtClean="0">
                <a:latin typeface="Calibri"/>
              </a:rPr>
              <a:t>d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/>
              <a:t>=</a:t>
            </a:r>
            <a:r>
              <a:rPr lang="en-US" sz="2400" dirty="0" err="1" smtClean="0">
                <a:latin typeface="Calibri"/>
              </a:rPr>
              <a:t>A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smtClean="0"/>
              <a:t>. But -</a:t>
            </a:r>
            <a:r>
              <a:rPr lang="en-US" sz="2400" dirty="0" smtClean="0">
                <a:latin typeface="Calibri"/>
              </a:rPr>
              <a:t>d</a:t>
            </a:r>
            <a:r>
              <a:rPr lang="en-US" sz="2400" baseline="-25000" dirty="0" smtClean="0">
                <a:latin typeface="Calibri"/>
              </a:rPr>
              <a:t>h</a:t>
            </a:r>
            <a:r>
              <a:rPr lang="en-US" sz="2400" dirty="0" smtClean="0">
                <a:latin typeface="Symbol"/>
                <a:sym typeface="Symbol"/>
              </a:rPr>
              <a:t></a:t>
            </a:r>
            <a:r>
              <a:rPr lang="en-US" sz="2400" dirty="0" smtClean="0">
                <a:latin typeface="Calibri"/>
              </a:rPr>
              <a:t>0. Contradiction!  </a:t>
            </a:r>
            <a:r>
              <a:rPr lang="en-US" sz="2400" dirty="0" smtClean="0">
                <a:latin typeface="msam10"/>
              </a:rPr>
              <a:t>¤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49212"/>
            <a:ext cx="8229600" cy="7731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Neighboring Bases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28650"/>
            <a:ext cx="8991599" cy="6229350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Suppose we increase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smtClean="0"/>
              <a:t> from 0 to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 for some </a:t>
            </a:r>
            <a:r>
              <a:rPr lang="en-US" sz="2400" dirty="0" err="1" smtClean="0"/>
              <a:t>k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/>
              <a:t>B</a:t>
            </a:r>
            <a:endParaRPr lang="en-US" sz="2400" dirty="0" smtClean="0">
              <a:latin typeface="Calibri"/>
            </a:endParaRP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We’ll violate the constraints Ax=b unless we modify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endParaRPr lang="en-US" sz="2400" dirty="0" smtClean="0">
              <a:latin typeface="Calibri"/>
            </a:endParaRP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Replace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>
                <a:latin typeface="Calibri"/>
              </a:rPr>
              <a:t> with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>
                <a:latin typeface="Calibri"/>
              </a:rPr>
              <a:t> satisfying A</a:t>
            </a:r>
            <a:r>
              <a:rPr lang="en-US" sz="2400" baseline="-25000" dirty="0" smtClean="0">
                <a:latin typeface="Calibri"/>
              </a:rPr>
              <a:t>B</a:t>
            </a:r>
            <a:r>
              <a:rPr lang="en-US" sz="2400" dirty="0" smtClean="0"/>
              <a:t>y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k</a:t>
            </a:r>
            <a:r>
              <a:rPr lang="en-US" sz="2400" dirty="0" smtClean="0"/>
              <a:t>=b</a:t>
            </a:r>
            <a:br>
              <a:rPr lang="en-US" sz="2400" dirty="0" smtClean="0"/>
            </a:b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/>
              <a:t> = 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600" dirty="0" smtClean="0"/>
              <a:t> </a:t>
            </a:r>
            <a:r>
              <a:rPr lang="en-US" sz="2400" dirty="0" smtClean="0"/>
              <a:t>(b-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A</a:t>
            </a:r>
            <a:r>
              <a:rPr lang="en-US" sz="2400" baseline="-25000" dirty="0" smtClean="0">
                <a:latin typeface="Calibri"/>
              </a:rPr>
              <a:t>k</a:t>
            </a:r>
            <a:r>
              <a:rPr lang="en-US" sz="2400" dirty="0" smtClean="0"/>
              <a:t>) = 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B</a:t>
            </a:r>
            <a:r>
              <a:rPr lang="en-US" sz="2400" dirty="0" smtClean="0"/>
              <a:t> -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k</a:t>
            </a:r>
            <a:endParaRPr lang="en-US" sz="2400" dirty="0" smtClean="0"/>
          </a:p>
          <a:p>
            <a:pPr lvl="1">
              <a:spcBef>
                <a:spcPts val="300"/>
              </a:spcBef>
            </a:pPr>
            <a:r>
              <a:rPr lang="en-US" sz="2400" dirty="0" smtClean="0"/>
              <a:t>So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)=x+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d where:  </a:t>
            </a:r>
            <a:r>
              <a:rPr lang="en-US" sz="2400" dirty="0" smtClean="0">
                <a:latin typeface="Calibri"/>
              </a:rPr>
              <a:t>d</a:t>
            </a:r>
            <a:r>
              <a:rPr lang="en-US" sz="2400" baseline="-25000" dirty="0" smtClean="0">
                <a:latin typeface="Calibri"/>
              </a:rPr>
              <a:t>B</a:t>
            </a:r>
            <a:r>
              <a:rPr lang="en-US" sz="2400" dirty="0" smtClean="0"/>
              <a:t>=-A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,  </a:t>
            </a:r>
            <a:r>
              <a:rPr lang="en-US" sz="2400" dirty="0" err="1" smtClean="0">
                <a:latin typeface="Calibri"/>
              </a:rPr>
              <a:t>d</a:t>
            </a:r>
            <a:r>
              <a:rPr lang="en-US" sz="2400" baseline="-25000" dirty="0" err="1" smtClean="0">
                <a:latin typeface="Calibri"/>
              </a:rPr>
              <a:t>k</a:t>
            </a:r>
            <a:r>
              <a:rPr lang="en-US" sz="2400" dirty="0" smtClean="0"/>
              <a:t>=1,  and  </a:t>
            </a:r>
            <a:r>
              <a:rPr lang="en-US" sz="2400" dirty="0" err="1" smtClean="0">
                <a:latin typeface="Calibri"/>
              </a:rPr>
              <a:t>d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=0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Symbol"/>
                <a:sym typeface="Symbol"/>
              </a:rPr>
              <a:t></a:t>
            </a:r>
            <a:r>
              <a:rPr lang="en-US" sz="2400" dirty="0" smtClean="0"/>
              <a:t>B</a:t>
            </a:r>
            <a:r>
              <a:rPr lang="en-US" sz="2400" dirty="0" smtClean="0">
                <a:latin typeface="cmsy10"/>
              </a:rPr>
              <a:t>[</a:t>
            </a:r>
            <a:r>
              <a:rPr lang="en-US" sz="2400" dirty="0" smtClean="0"/>
              <a:t>{k}</a:t>
            </a:r>
          </a:p>
          <a:p>
            <a:pPr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) feasible if y</a:t>
            </a:r>
            <a:r>
              <a:rPr lang="en-US" sz="2400" dirty="0" smtClean="0"/>
              <a:t>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>
                <a:latin typeface="Calibri"/>
              </a:rPr>
              <a:t>0, but not basic: it has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(probably)</a:t>
            </a:r>
            <a:r>
              <a:rPr lang="en-US" sz="2400" dirty="0" smtClean="0">
                <a:latin typeface="Calibri"/>
              </a:rPr>
              <a:t> m+1 non-zeros!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)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>
                <a:latin typeface="Calibri"/>
              </a:rPr>
              <a:t>0   </a:t>
            </a:r>
            <a:r>
              <a:rPr lang="en-US" sz="2400" dirty="0" smtClean="0">
                <a:latin typeface="cmsy10"/>
              </a:rPr>
              <a:t>, </a:t>
            </a:r>
            <a:r>
              <a:rPr lang="en-US" sz="2400" dirty="0" smtClean="0">
                <a:latin typeface="Calibri"/>
              </a:rPr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>
                <a:latin typeface="Calibri"/>
              </a:rPr>
              <a:t>i,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)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000" dirty="0" smtClean="0"/>
              <a:t> </a:t>
            </a:r>
            <a:r>
              <a:rPr lang="en-US" sz="2400" dirty="0" smtClean="0">
                <a:latin typeface="Calibri"/>
              </a:rPr>
              <a:t>= x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>
                <a:latin typeface="Calibri"/>
              </a:rPr>
              <a:t>d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000" dirty="0" smtClean="0"/>
              <a:t>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alibri"/>
              </a:rPr>
              <a:t>0  </a:t>
            </a:r>
            <a:r>
              <a:rPr lang="en-US" sz="2400" dirty="0" smtClean="0">
                <a:latin typeface="cmsy10"/>
              </a:rPr>
              <a:t>,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0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0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min</a:t>
            </a:r>
            <a:r>
              <a:rPr lang="en-US" sz="2400" dirty="0" smtClean="0"/>
              <a:t>{ -</a:t>
            </a:r>
            <a:r>
              <a:rPr lang="en-US" sz="2400" dirty="0" smtClean="0">
                <a:latin typeface="Calibri"/>
              </a:rPr>
              <a:t>x</a:t>
            </a:r>
            <a:r>
              <a:rPr lang="en-US" sz="2400" baseline="-25000" dirty="0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/</a:t>
            </a:r>
            <a:r>
              <a:rPr lang="en-US" sz="2400" dirty="0" err="1" smtClean="0">
                <a:latin typeface="Calibri"/>
              </a:rPr>
              <a:t>d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 : </a:t>
            </a:r>
            <a:r>
              <a:rPr lang="en-US" sz="24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 </a:t>
            </a:r>
            <a:r>
              <a:rPr lang="en-US" sz="2400" dirty="0" err="1" smtClean="0">
                <a:latin typeface="Calibri"/>
              </a:rPr>
              <a:t>s.t</a:t>
            </a:r>
            <a:r>
              <a:rPr lang="en-US" sz="2400" dirty="0" smtClean="0">
                <a:latin typeface="Calibri"/>
              </a:rPr>
              <a:t>. </a:t>
            </a:r>
            <a:r>
              <a:rPr lang="en-US" sz="2400" dirty="0" err="1" smtClean="0">
                <a:latin typeface="Calibri"/>
              </a:rPr>
              <a:t>d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&lt;0 }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If </a:t>
            </a:r>
            <a:r>
              <a:rPr lang="en-US" sz="2400" dirty="0" smtClean="0">
                <a:solidFill>
                  <a:srgbClr val="FF0000"/>
                </a:solidFill>
              </a:rPr>
              <a:t>min</a:t>
            </a:r>
            <a:r>
              <a:rPr lang="en-US" sz="2400" dirty="0" smtClean="0"/>
              <a:t>=</a:t>
            </a:r>
            <a:r>
              <a:rPr lang="en-US" sz="2400" dirty="0" smtClean="0">
                <a:latin typeface="cmsy10"/>
              </a:rPr>
              <a:t>1</a:t>
            </a:r>
            <a:r>
              <a:rPr lang="en-US" sz="2400" dirty="0" smtClean="0">
                <a:latin typeface="Calibri"/>
              </a:rPr>
              <a:t>, then feasible region is </a:t>
            </a:r>
            <a:r>
              <a:rPr lang="en-US" sz="2400" dirty="0" smtClean="0">
                <a:solidFill>
                  <a:srgbClr val="00B050"/>
                </a:solidFill>
                <a:latin typeface="Calibri"/>
              </a:rPr>
              <a:t>unbounded in direction d</a:t>
            </a:r>
            <a:r>
              <a:rPr lang="en-US" sz="2400" dirty="0" smtClean="0">
                <a:latin typeface="Calibri"/>
              </a:rPr>
              <a:t>.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Otherwise, let h be an </a:t>
            </a:r>
            <a:r>
              <a:rPr lang="en-US" sz="2400" dirty="0" err="1" smtClean="0">
                <a:latin typeface="Calibri"/>
              </a:rPr>
              <a:t>i</a:t>
            </a:r>
            <a:r>
              <a:rPr lang="en-US" sz="2400" dirty="0" smtClean="0">
                <a:latin typeface="Calibri"/>
              </a:rPr>
              <a:t> minimizing </a:t>
            </a:r>
            <a:r>
              <a:rPr lang="en-US" sz="2400" dirty="0" smtClean="0">
                <a:solidFill>
                  <a:srgbClr val="FF0000"/>
                </a:solidFill>
                <a:latin typeface="Calibri"/>
              </a:rPr>
              <a:t>min</a:t>
            </a:r>
            <a:r>
              <a:rPr lang="en-US" sz="2400" dirty="0" smtClean="0">
                <a:latin typeface="Calibri"/>
              </a:rPr>
              <a:t>.  Let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>
                <a:latin typeface="Calibri"/>
              </a:rPr>
              <a:t>=-</a:t>
            </a:r>
            <a:r>
              <a:rPr lang="en-US" sz="2400" dirty="0" err="1" smtClean="0">
                <a:latin typeface="Calibri"/>
              </a:rPr>
              <a:t>x</a:t>
            </a:r>
            <a:r>
              <a:rPr lang="en-US" sz="2400" baseline="-25000" dirty="0" err="1" smtClean="0">
                <a:latin typeface="Calibri"/>
              </a:rPr>
              <a:t>h</a:t>
            </a:r>
            <a:r>
              <a:rPr lang="en-US" sz="2400" dirty="0" smtClean="0">
                <a:latin typeface="Calibri"/>
              </a:rPr>
              <a:t>/d</a:t>
            </a:r>
            <a:r>
              <a:rPr lang="en-US" sz="2400" baseline="-25000" dirty="0" smtClean="0">
                <a:latin typeface="Calibri"/>
              </a:rPr>
              <a:t>h</a:t>
            </a:r>
            <a:r>
              <a:rPr lang="en-US" sz="2400" dirty="0" smtClean="0">
                <a:latin typeface="Calibri"/>
              </a:rPr>
              <a:t>.</a:t>
            </a:r>
            <a:r>
              <a:rPr lang="en-US" sz="2400" dirty="0" smtClean="0"/>
              <a:t> </a:t>
            </a:r>
            <a:r>
              <a:rPr lang="en-US" sz="2000" spc="-50" dirty="0" smtClean="0">
                <a:solidFill>
                  <a:schemeClr val="bg1">
                    <a:lumMod val="50000"/>
                  </a:schemeClr>
                </a:solidFill>
              </a:rPr>
              <a:t>(Note: h</a:t>
            </a:r>
            <a:r>
              <a:rPr lang="en-US" sz="2000" spc="-5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2</a:t>
            </a:r>
            <a:r>
              <a:rPr lang="en-US" sz="2000" spc="-50" dirty="0" smtClean="0">
                <a:solidFill>
                  <a:schemeClr val="bg1">
                    <a:lumMod val="50000"/>
                  </a:schemeClr>
                </a:solidFill>
              </a:rPr>
              <a:t>B)</a:t>
            </a:r>
            <a:endParaRPr lang="en-US" sz="2000" spc="-50" dirty="0" smtClean="0">
              <a:solidFill>
                <a:schemeClr val="bg1">
                  <a:lumMod val="50000"/>
                </a:schemeClr>
              </a:solidFill>
              <a:latin typeface="Calibri"/>
            </a:endParaRPr>
          </a:p>
          <a:p>
            <a:pPr lvl="1">
              <a:spcBef>
                <a:spcPts val="300"/>
              </a:spcBef>
            </a:pPr>
            <a:r>
              <a:rPr lang="en-US" sz="2400" dirty="0" smtClean="0">
                <a:latin typeface="Calibri"/>
              </a:rPr>
              <a:t>Then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>
                <a:latin typeface="Calibri"/>
              </a:rPr>
              <a:t>)</a:t>
            </a:r>
            <a:r>
              <a:rPr lang="en-US" sz="2400" baseline="-25000" dirty="0" smtClean="0">
                <a:latin typeface="Calibri"/>
              </a:rPr>
              <a:t>h</a:t>
            </a:r>
            <a:r>
              <a:rPr lang="en-US" sz="2400" dirty="0" smtClean="0">
                <a:latin typeface="Calibri"/>
              </a:rPr>
              <a:t> = 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h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d</a:t>
            </a:r>
            <a:r>
              <a:rPr lang="en-US" sz="2400" baseline="-25000" dirty="0" smtClean="0"/>
              <a:t>h</a:t>
            </a:r>
            <a:r>
              <a:rPr lang="en-US" sz="2400" dirty="0" smtClean="0"/>
              <a:t> = 0, so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 has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m non-zeros</a:t>
            </a:r>
          </a:p>
          <a:p>
            <a:pPr>
              <a:spcBef>
                <a:spcPts val="300"/>
              </a:spcBef>
            </a:pPr>
            <a:r>
              <a:rPr lang="en-US" sz="2400" b="1" dirty="0" smtClean="0"/>
              <a:t>Claim:</a:t>
            </a:r>
            <a:r>
              <a:rPr lang="en-US" sz="2400" dirty="0" smtClean="0"/>
              <a:t> Let B’=</a:t>
            </a:r>
            <a:r>
              <a:rPr lang="en-US" sz="2400" dirty="0" err="1" smtClean="0"/>
              <a:t>B</a:t>
            </a:r>
            <a:r>
              <a:rPr lang="en-US" sz="2400" dirty="0" err="1" smtClean="0">
                <a:latin typeface="cmsy10"/>
              </a:rPr>
              <a:t>n</a:t>
            </a:r>
            <a:r>
              <a:rPr lang="en-US" sz="2400" dirty="0" smtClean="0"/>
              <a:t>{h}</a:t>
            </a:r>
            <a:r>
              <a:rPr lang="en-US" sz="2400" dirty="0" smtClean="0">
                <a:latin typeface="cmsy10"/>
              </a:rPr>
              <a:t>[</a:t>
            </a:r>
            <a:r>
              <a:rPr lang="en-US" sz="2400" dirty="0" smtClean="0"/>
              <a:t>{k}. Then B’ is a basis.</a:t>
            </a:r>
          </a:p>
          <a:p>
            <a:pPr>
              <a:spcBef>
                <a:spcPts val="300"/>
              </a:spcBef>
            </a:pPr>
            <a:r>
              <a:rPr lang="en-US" sz="2400" b="1" dirty="0" smtClean="0"/>
              <a:t>Claim:</a:t>
            </a:r>
            <a:r>
              <a:rPr lang="en-US" sz="2400" dirty="0" smtClean="0"/>
              <a:t>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 is a BFS determined by B’.</a:t>
            </a:r>
          </a:p>
          <a:p>
            <a:pPr>
              <a:spcBef>
                <a:spcPts val="300"/>
              </a:spcBef>
            </a:pPr>
            <a:r>
              <a:rPr lang="en-US" sz="2400" b="1" dirty="0" smtClean="0"/>
              <a:t>Proof:</a:t>
            </a:r>
            <a:r>
              <a:rPr lang="en-US" sz="2400" dirty="0" smtClean="0"/>
              <a:t> We enforced Ay=b. We showed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0.		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(y is feasible)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300"/>
              </a:spcBef>
              <a:buNone/>
            </a:pPr>
            <a:r>
              <a:rPr lang="en-US" sz="2400" dirty="0" smtClean="0"/>
              <a:t>	We showed B’ is a basis. We ensured </a:t>
            </a:r>
            <a:r>
              <a:rPr lang="en-US" sz="2400" dirty="0" err="1" smtClean="0">
                <a:latin typeface="Calibri"/>
              </a:rPr>
              <a:t>y</a:t>
            </a:r>
            <a:r>
              <a:rPr lang="en-US" sz="2400" baseline="-25000" dirty="0" err="1" smtClean="0">
                <a:latin typeface="Calibri"/>
              </a:rPr>
              <a:t>i</a:t>
            </a:r>
            <a:r>
              <a:rPr lang="en-US" sz="2400" dirty="0" smtClean="0"/>
              <a:t>=0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Symbol"/>
                <a:sym typeface="Symbol"/>
              </a:rPr>
              <a:t></a:t>
            </a:r>
            <a:r>
              <a:rPr lang="en-US" sz="2400" dirty="0" smtClean="0"/>
              <a:t>B’. </a:t>
            </a:r>
            <a:r>
              <a:rPr lang="en-US" sz="2400" dirty="0" smtClean="0">
                <a:latin typeface="msam10"/>
              </a:rPr>
              <a:t>¤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49212"/>
            <a:ext cx="8229600" cy="77311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Neighboring Bases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28650"/>
            <a:ext cx="8858249" cy="5572125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en-US" sz="2400" dirty="0" smtClean="0"/>
              <a:t>Suppose we increase 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 from 0 to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 for some </a:t>
            </a:r>
            <a:r>
              <a:rPr lang="en-US" sz="2400" dirty="0" err="1" smtClean="0"/>
              <a:t>k</a:t>
            </a:r>
            <a:r>
              <a:rPr lang="en-US" sz="2400" dirty="0" err="1" smtClean="0">
                <a:latin typeface="Symbol"/>
                <a:sym typeface="Symbol"/>
              </a:rPr>
              <a:t></a:t>
            </a:r>
            <a:r>
              <a:rPr lang="en-US" sz="2400" dirty="0" err="1" smtClean="0"/>
              <a:t>B</a:t>
            </a:r>
            <a:endParaRPr lang="en-US" sz="2400" dirty="0" smtClean="0"/>
          </a:p>
          <a:p>
            <a:pPr lvl="1">
              <a:spcBef>
                <a:spcPts val="300"/>
              </a:spcBef>
            </a:pPr>
            <a:r>
              <a:rPr lang="en-US" sz="2400" dirty="0" smtClean="0"/>
              <a:t>We’ll violate the constraints Ax=b unless we modify 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B</a:t>
            </a:r>
            <a:endParaRPr lang="en-US" sz="2400" dirty="0" smtClean="0"/>
          </a:p>
          <a:p>
            <a:pPr lvl="1">
              <a:spcBef>
                <a:spcPts val="300"/>
              </a:spcBef>
            </a:pPr>
            <a:r>
              <a:rPr lang="en-US" sz="2400" dirty="0" smtClean="0"/>
              <a:t>Replace 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B</a:t>
            </a:r>
            <a:r>
              <a:rPr lang="en-US" sz="2400" dirty="0" smtClean="0"/>
              <a:t> with </a:t>
            </a:r>
            <a:r>
              <a:rPr lang="en-US" sz="2400" dirty="0" err="1" smtClean="0"/>
              <a:t>y</a:t>
            </a:r>
            <a:r>
              <a:rPr lang="en-US" sz="2400" baseline="-25000" dirty="0" err="1" smtClean="0"/>
              <a:t>B</a:t>
            </a:r>
            <a:r>
              <a:rPr lang="en-US" sz="2400" dirty="0" smtClean="0"/>
              <a:t> satisfying A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y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=b</a:t>
            </a:r>
            <a:br>
              <a:rPr lang="en-US" sz="2400" dirty="0" smtClean="0"/>
            </a:b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</a:t>
            </a:r>
            <a:r>
              <a:rPr lang="en-US" sz="2400" dirty="0" err="1" smtClean="0"/>
              <a:t>y</a:t>
            </a:r>
            <a:r>
              <a:rPr lang="en-US" sz="2400" baseline="-25000" dirty="0" err="1" smtClean="0"/>
              <a:t>B</a:t>
            </a:r>
            <a:r>
              <a:rPr lang="en-US" sz="2400" dirty="0" smtClean="0"/>
              <a:t> = 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600" dirty="0" smtClean="0"/>
              <a:t> </a:t>
            </a:r>
            <a:r>
              <a:rPr lang="en-US" sz="2400" dirty="0" smtClean="0"/>
              <a:t>(b-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) = 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B</a:t>
            </a:r>
            <a:r>
              <a:rPr lang="en-US" sz="2400" dirty="0" smtClean="0"/>
              <a:t> -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k</a:t>
            </a:r>
            <a:endParaRPr lang="en-US" sz="2400" dirty="0" smtClean="0"/>
          </a:p>
          <a:p>
            <a:pPr lvl="1">
              <a:spcBef>
                <a:spcPts val="300"/>
              </a:spcBef>
            </a:pPr>
            <a:r>
              <a:rPr lang="en-US" sz="2400" dirty="0" smtClean="0"/>
              <a:t>So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)=x+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d where:  d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=-A</a:t>
            </a:r>
            <a:r>
              <a:rPr lang="en-US" sz="2400" baseline="-25000" dirty="0" smtClean="0"/>
              <a:t>B</a:t>
            </a:r>
            <a:r>
              <a:rPr lang="en-US" sz="2400" baseline="30000" dirty="0" smtClean="0"/>
              <a:t>-1</a:t>
            </a:r>
            <a:r>
              <a:rPr lang="en-US" sz="2400" dirty="0" smtClean="0"/>
              <a:t>A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,  </a:t>
            </a:r>
            <a:r>
              <a:rPr lang="en-US" sz="2400" dirty="0" err="1" smtClean="0"/>
              <a:t>d</a:t>
            </a:r>
            <a:r>
              <a:rPr lang="en-US" sz="2400" baseline="-25000" dirty="0" err="1" smtClean="0"/>
              <a:t>k</a:t>
            </a:r>
            <a:r>
              <a:rPr lang="en-US" sz="2400" dirty="0" smtClean="0"/>
              <a:t>=1,  and  </a:t>
            </a:r>
            <a:r>
              <a:rPr lang="en-US" sz="2400" dirty="0" err="1" smtClean="0"/>
              <a:t>d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=0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</a:t>
            </a:r>
            <a:r>
              <a:rPr lang="en-US" sz="2400" dirty="0" smtClean="0">
                <a:latin typeface="Symbol"/>
                <a:sym typeface="Symbol"/>
              </a:rPr>
              <a:t></a:t>
            </a:r>
            <a:r>
              <a:rPr lang="en-US" sz="2400" dirty="0" smtClean="0"/>
              <a:t>B</a:t>
            </a:r>
            <a:r>
              <a:rPr lang="en-US" sz="2400" dirty="0" smtClean="0">
                <a:latin typeface="cmsy10"/>
              </a:rPr>
              <a:t>[</a:t>
            </a:r>
            <a:r>
              <a:rPr lang="en-US" sz="2400" dirty="0" smtClean="0"/>
              <a:t>{k}</a:t>
            </a:r>
          </a:p>
          <a:p>
            <a:pPr>
              <a:spcBef>
                <a:spcPts val="300"/>
              </a:spcBef>
            </a:pPr>
            <a:r>
              <a:rPr lang="en-US" sz="2400" dirty="0" smtClean="0"/>
              <a:t>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 feasible if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0, but not basic: it has 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(probably)</a:t>
            </a:r>
            <a:r>
              <a:rPr lang="en-US" sz="2400" dirty="0" smtClean="0"/>
              <a:t> m+1 non-zeros!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0   </a:t>
            </a:r>
            <a:r>
              <a:rPr lang="en-US" sz="2400" dirty="0" smtClean="0">
                <a:latin typeface="cmsy10"/>
              </a:rPr>
              <a:t>, 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cmsy10"/>
              </a:rPr>
              <a:t>8</a:t>
            </a:r>
            <a:r>
              <a:rPr lang="en-US" sz="2400" dirty="0" smtClean="0"/>
              <a:t>i, y(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)</a:t>
            </a:r>
            <a:r>
              <a:rPr lang="en-US" sz="2400" baseline="-25000" dirty="0" err="1" smtClean="0"/>
              <a:t>i</a:t>
            </a:r>
            <a:r>
              <a:rPr lang="en-US" sz="2000" dirty="0" smtClean="0"/>
              <a:t> </a:t>
            </a:r>
            <a:r>
              <a:rPr lang="en-US" sz="2400" dirty="0" smtClean="0"/>
              <a:t>= x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400" dirty="0" smtClean="0"/>
              <a:t>d</a:t>
            </a:r>
            <a:r>
              <a:rPr lang="en-US" sz="2400" baseline="-25000" dirty="0" smtClean="0"/>
              <a:t>i</a:t>
            </a:r>
            <a:r>
              <a:rPr lang="en-US" sz="2000" dirty="0" smtClean="0"/>
              <a:t> </a:t>
            </a:r>
            <a:r>
              <a:rPr lang="en-US" sz="2400" dirty="0" smtClean="0">
                <a:latin typeface="cmsy10"/>
              </a:rPr>
              <a:t>¸</a:t>
            </a:r>
            <a:r>
              <a:rPr lang="en-US" sz="2400" dirty="0" smtClean="0"/>
              <a:t> 0  </a:t>
            </a:r>
            <a:r>
              <a:rPr lang="en-US" sz="2400" dirty="0" smtClean="0">
                <a:latin typeface="cmsy10"/>
              </a:rPr>
              <a:t>, </a:t>
            </a:r>
            <a:r>
              <a:rPr lang="en-US" sz="2400" dirty="0" smtClean="0">
                <a:latin typeface="cmmi10"/>
              </a:rPr>
              <a:t>²</a:t>
            </a:r>
            <a:r>
              <a:rPr lang="en-US" sz="2000" dirty="0" smtClean="0"/>
              <a:t>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0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min</a:t>
            </a:r>
            <a:r>
              <a:rPr lang="en-US" sz="2400" dirty="0" smtClean="0"/>
              <a:t>{ -x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/</a:t>
            </a:r>
            <a:r>
              <a:rPr lang="en-US" sz="2400" dirty="0" err="1" smtClean="0"/>
              <a:t>d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 :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smtClean="0"/>
              <a:t>. </a:t>
            </a:r>
            <a:r>
              <a:rPr lang="en-US" sz="2400" dirty="0" err="1" smtClean="0"/>
              <a:t>d</a:t>
            </a:r>
            <a:r>
              <a:rPr lang="en-US" sz="2400" baseline="-25000" dirty="0" err="1" smtClean="0"/>
              <a:t>i</a:t>
            </a:r>
            <a:r>
              <a:rPr lang="en-US" sz="2400" dirty="0" smtClean="0"/>
              <a:t>&lt;0 }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If </a:t>
            </a:r>
            <a:r>
              <a:rPr lang="en-US" sz="2400" dirty="0" smtClean="0">
                <a:solidFill>
                  <a:srgbClr val="FF0000"/>
                </a:solidFill>
              </a:rPr>
              <a:t>min</a:t>
            </a:r>
            <a:r>
              <a:rPr lang="en-US" sz="2400" dirty="0" smtClean="0"/>
              <a:t>=</a:t>
            </a:r>
            <a:r>
              <a:rPr lang="en-US" sz="2400" dirty="0" smtClean="0">
                <a:latin typeface="cmsy10"/>
              </a:rPr>
              <a:t>1</a:t>
            </a:r>
            <a:r>
              <a:rPr lang="en-US" sz="2400" dirty="0" smtClean="0"/>
              <a:t>, then feasible region is </a:t>
            </a:r>
            <a:r>
              <a:rPr lang="en-US" sz="2400" dirty="0" smtClean="0">
                <a:solidFill>
                  <a:srgbClr val="00B050"/>
                </a:solidFill>
              </a:rPr>
              <a:t>unbounded in direction d</a:t>
            </a:r>
            <a:r>
              <a:rPr lang="en-US" sz="2400" dirty="0" smtClean="0"/>
              <a:t>.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Otherwise, let h be an </a:t>
            </a:r>
            <a:r>
              <a:rPr lang="en-US" sz="2400" dirty="0" err="1" smtClean="0"/>
              <a:t>i</a:t>
            </a:r>
            <a:r>
              <a:rPr lang="en-US" sz="2400" dirty="0" smtClean="0"/>
              <a:t> minimizing </a:t>
            </a:r>
            <a:r>
              <a:rPr lang="en-US" sz="2400" dirty="0" smtClean="0">
                <a:solidFill>
                  <a:srgbClr val="FF0000"/>
                </a:solidFill>
              </a:rPr>
              <a:t>min</a:t>
            </a:r>
            <a:r>
              <a:rPr lang="en-US" sz="2400" dirty="0" smtClean="0"/>
              <a:t>.  Let 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=-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h</a:t>
            </a:r>
            <a:r>
              <a:rPr lang="en-US" sz="2400" dirty="0" smtClean="0"/>
              <a:t>/d</a:t>
            </a:r>
            <a:r>
              <a:rPr lang="en-US" sz="2400" baseline="-25000" dirty="0" smtClean="0"/>
              <a:t>h</a:t>
            </a:r>
            <a:r>
              <a:rPr lang="en-US" sz="2400" dirty="0" smtClean="0"/>
              <a:t>. </a:t>
            </a:r>
            <a:r>
              <a:rPr lang="en-US" sz="2000" spc="-50" dirty="0" smtClean="0">
                <a:solidFill>
                  <a:schemeClr val="bg1">
                    <a:lumMod val="50000"/>
                  </a:schemeClr>
                </a:solidFill>
              </a:rPr>
              <a:t>(Note: h</a:t>
            </a:r>
            <a:r>
              <a:rPr lang="en-US" sz="2000" spc="-5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2</a:t>
            </a:r>
            <a:r>
              <a:rPr lang="en-US" sz="2000" spc="-50" dirty="0" smtClean="0">
                <a:solidFill>
                  <a:schemeClr val="bg1">
                    <a:lumMod val="50000"/>
                  </a:schemeClr>
                </a:solidFill>
              </a:rPr>
              <a:t>B)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Then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</a:t>
            </a:r>
            <a:r>
              <a:rPr lang="en-US" sz="2400" baseline="-25000" dirty="0" smtClean="0"/>
              <a:t>h</a:t>
            </a:r>
            <a:r>
              <a:rPr lang="en-US" sz="2400" dirty="0" smtClean="0"/>
              <a:t> = 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h</a:t>
            </a:r>
            <a:r>
              <a:rPr lang="en-US" sz="2400" dirty="0" smtClean="0"/>
              <a:t>+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d</a:t>
            </a:r>
            <a:r>
              <a:rPr lang="en-US" sz="2400" baseline="-25000" dirty="0" smtClean="0"/>
              <a:t>h</a:t>
            </a:r>
            <a:r>
              <a:rPr lang="en-US" sz="2400" dirty="0" smtClean="0"/>
              <a:t> = 0, so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 has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m non-zeros</a:t>
            </a:r>
          </a:p>
          <a:p>
            <a:pPr>
              <a:spcBef>
                <a:spcPts val="300"/>
              </a:spcBef>
            </a:pPr>
            <a:r>
              <a:rPr lang="en-US" sz="2400" b="1" dirty="0" smtClean="0"/>
              <a:t>Claim:</a:t>
            </a:r>
            <a:r>
              <a:rPr lang="en-US" sz="2400" dirty="0" smtClean="0"/>
              <a:t> Let B’=</a:t>
            </a:r>
            <a:r>
              <a:rPr lang="en-US" sz="2400" dirty="0" err="1" smtClean="0"/>
              <a:t>B</a:t>
            </a:r>
            <a:r>
              <a:rPr lang="en-US" sz="2400" dirty="0" err="1" smtClean="0">
                <a:latin typeface="cmsy10"/>
              </a:rPr>
              <a:t>n</a:t>
            </a:r>
            <a:r>
              <a:rPr lang="en-US" sz="2400" dirty="0" smtClean="0"/>
              <a:t>{h}</a:t>
            </a:r>
            <a:r>
              <a:rPr lang="en-US" sz="2400" dirty="0" smtClean="0">
                <a:latin typeface="cmsy10"/>
              </a:rPr>
              <a:t>[</a:t>
            </a:r>
            <a:r>
              <a:rPr lang="en-US" sz="2400" dirty="0" smtClean="0"/>
              <a:t>{k}. Then B’ is a basis.</a:t>
            </a:r>
          </a:p>
          <a:p>
            <a:pPr>
              <a:spcBef>
                <a:spcPts val="300"/>
              </a:spcBef>
            </a:pPr>
            <a:r>
              <a:rPr lang="en-US" sz="2400" b="1" dirty="0" smtClean="0"/>
              <a:t>Claim:</a:t>
            </a:r>
            <a:r>
              <a:rPr lang="en-US" sz="2400" dirty="0" smtClean="0"/>
              <a:t>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 is a BFS determined by B’.</a:t>
            </a:r>
          </a:p>
          <a:p>
            <a:pPr>
              <a:spcBef>
                <a:spcPts val="300"/>
              </a:spcBef>
            </a:pPr>
            <a:r>
              <a:rPr lang="en-US" sz="2400" dirty="0" smtClean="0"/>
              <a:t>B’ is a </a:t>
            </a:r>
            <a:r>
              <a:rPr lang="en-US" sz="2400" b="1" dirty="0" smtClean="0">
                <a:solidFill>
                  <a:srgbClr val="0070C0"/>
                </a:solidFill>
              </a:rPr>
              <a:t>neighboring basis</a:t>
            </a:r>
            <a:r>
              <a:rPr lang="en-US" sz="2400" dirty="0" smtClean="0"/>
              <a:t> of B, and y(</a:t>
            </a:r>
            <a:r>
              <a:rPr lang="en-US" sz="2400" dirty="0" smtClean="0">
                <a:latin typeface="cmmi10"/>
              </a:rPr>
              <a:t>±</a:t>
            </a:r>
            <a:r>
              <a:rPr lang="en-US" sz="2400" dirty="0" smtClean="0"/>
              <a:t>) is a </a:t>
            </a:r>
            <a:r>
              <a:rPr lang="en-US" sz="2400" b="1" dirty="0" smtClean="0">
                <a:solidFill>
                  <a:srgbClr val="0070C0"/>
                </a:solidFill>
              </a:rPr>
              <a:t>neighboring BFS</a:t>
            </a:r>
            <a:r>
              <a:rPr lang="en-US" sz="2400" dirty="0" smtClean="0"/>
              <a:t> of x.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2975" y="5848350"/>
            <a:ext cx="3718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(Unless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=0, in which case y(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mmi10"/>
              </a:rPr>
              <a:t>±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)=x.)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  <p:tag name="TEXPOINTINIT" val=""/>
  <p:tag name="ACCESSLIST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4286</TotalTime>
  <Words>620</Words>
  <Application>Microsoft Office PowerPoint</Application>
  <PresentationFormat>On-screen Show (4:3)</PresentationFormat>
  <Paragraphs>204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30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cmsy10</vt:lpstr>
      <vt:lpstr>Symbol</vt:lpstr>
      <vt:lpstr>msam10</vt:lpstr>
      <vt:lpstr>Office Theme</vt:lpstr>
      <vt:lpstr>C&amp;O 355 Lecture 5</vt:lpstr>
      <vt:lpstr>Outline</vt:lpstr>
      <vt:lpstr>Slide 3</vt:lpstr>
      <vt:lpstr>Neighboring Bases</vt:lpstr>
      <vt:lpstr>Neighboring Bases</vt:lpstr>
      <vt:lpstr>Neighboring Bases</vt:lpstr>
      <vt:lpstr>Neighboring Bases</vt:lpstr>
      <vt:lpstr>Neighboring Bases</vt:lpstr>
      <vt:lpstr>Neighboring Bases</vt:lpstr>
      <vt:lpstr>Neighboring Bases: Summary</vt:lpstr>
      <vt:lpstr>Slide 11</vt:lpstr>
      <vt:lpstr>Finding better neighbors</vt:lpstr>
      <vt:lpstr>Slide 13</vt:lpstr>
      <vt:lpstr>Example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332</cp:revision>
  <dcterms:created xsi:type="dcterms:W3CDTF">2009-09-16T13:05:29Z</dcterms:created>
  <dcterms:modified xsi:type="dcterms:W3CDTF">2009-09-29T16:28:37Z</dcterms:modified>
</cp:coreProperties>
</file>