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slideLayouts/slideLayout10.xml" ContentType="application/vnd.openxmlformats-officedocument.presentationml.slideLayout+xml"/>
  <Override PartName="/ppt/tags/tag14.xml" ContentType="application/vnd.openxmlformats-officedocument.presentationml.tags+xml"/>
  <Override PartName="/ppt/tags/tag15.xml" ContentType="application/vnd.openxmlformats-officedocument.presentationml.tags+xml"/>
  <Override PartName="/ppt/notesSlides/notesSlide8.xml" ContentType="application/vnd.openxmlformats-officedocument.presentationml.notesSlide+xml"/>
  <Default Extension="vml" ContentType="application/vnd.openxmlformats-officedocument.vmlDrawing"/>
  <Override PartName="/ppt/notesSlides/notesSlide9.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sldIdLst>
    <p:sldId id="256" r:id="rId2"/>
    <p:sldId id="270" r:id="rId3"/>
    <p:sldId id="304" r:id="rId4"/>
    <p:sldId id="284" r:id="rId5"/>
    <p:sldId id="285" r:id="rId6"/>
    <p:sldId id="307" r:id="rId7"/>
    <p:sldId id="286" r:id="rId8"/>
    <p:sldId id="283" r:id="rId9"/>
    <p:sldId id="308" r:id="rId10"/>
    <p:sldId id="309" r:id="rId11"/>
    <p:sldId id="311" r:id="rId12"/>
    <p:sldId id="310" r:id="rId13"/>
    <p:sldId id="312" r:id="rId14"/>
    <p:sldId id="314" r:id="rId15"/>
    <p:sldId id="317" r:id="rId16"/>
    <p:sldId id="316" r:id="rId17"/>
    <p:sldId id="318" r:id="rId18"/>
    <p:sldId id="319" r:id="rId19"/>
    <p:sldId id="321" r:id="rId20"/>
  </p:sldIdLst>
  <p:sldSz cx="9144000" cy="6858000" type="screen4x3"/>
  <p:notesSz cx="6858000" cy="9144000"/>
  <p:embeddedFontLst>
    <p:embeddedFont>
      <p:font typeface="Calibri" pitchFamily="34" charset="0"/>
      <p:regular r:id="rId22"/>
      <p:bold r:id="rId23"/>
      <p:italic r:id="rId24"/>
      <p:boldItalic r:id="rId25"/>
    </p:embeddedFont>
    <p:embeddedFont>
      <p:font typeface="CMR10" pitchFamily="34" charset="0"/>
      <p:regular r:id="rId26"/>
    </p:embeddedFont>
    <p:embeddedFont>
      <p:font typeface="CMMI10" pitchFamily="34" charset="0"/>
      <p:regular r:id="rId27"/>
    </p:embeddedFont>
    <p:embeddedFont>
      <p:font typeface="CMSY10ORIG" pitchFamily="34" charset="0"/>
      <p:regular r:id="rId28"/>
    </p:embeddedFont>
    <p:embeddedFont>
      <p:font typeface="CMSS8" pitchFamily="34" charset="0"/>
      <p:regular r:id="rId29"/>
    </p:embeddedFont>
    <p:embeddedFont>
      <p:font typeface="CMMI7" pitchFamily="34" charset="0"/>
      <p:regular r:id="rId30"/>
    </p:embeddedFont>
    <p:embeddedFont>
      <p:font typeface="CMEX10" pitchFamily="34" charset="0"/>
      <p:regular r:id="rId31"/>
    </p:embeddedFont>
    <p:embeddedFont>
      <p:font typeface="CMR7" pitchFamily="34" charset="0"/>
      <p:regular r:id="rId32"/>
    </p:embeddedFont>
    <p:embeddedFont>
      <p:font typeface="MSBM10" pitchFamily="34" charset="0"/>
      <p:regular r:id="rId33"/>
    </p:embeddedFont>
    <p:embeddedFont>
      <p:font typeface="CMSY7" pitchFamily="34" charset="0"/>
      <p:regular r:id="rId34"/>
    </p:embeddedFont>
    <p:embeddedFont>
      <p:font typeface="CMMI5" pitchFamily="34" charset="0"/>
      <p:regular r:id="rId35"/>
    </p:embeddedFont>
    <p:embeddedFont>
      <p:font typeface="cmsy10" pitchFamily="34" charset="0"/>
      <p:regular r:id="rId36"/>
    </p:embeddedFont>
    <p:embeddedFont>
      <p:font typeface="msam10" pitchFamily="34" charset="0"/>
      <p:regular r:id="rId37"/>
    </p:embeddedFont>
  </p:embeddedFontLst>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D6D"/>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56" autoAdjust="0"/>
    <p:restoredTop sz="91197" autoAdjust="0"/>
  </p:normalViewPr>
  <p:slideViewPr>
    <p:cSldViewPr snapToGrid="0">
      <p:cViewPr varScale="1">
        <p:scale>
          <a:sx n="100" d="100"/>
          <a:sy n="100" d="100"/>
        </p:scale>
        <p:origin x="-52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notesMaster" Target="notesMasters/notesMaster1.xml"/><Relationship Id="rId34" Type="http://schemas.openxmlformats.org/officeDocument/2006/relationships/font" Target="fonts/font13.fntdata"/><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font" Target="fonts/font12.fntdata"/><Relationship Id="rId38"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font" Target="fonts/font11.fntdata"/><Relationship Id="rId37" Type="http://schemas.openxmlformats.org/officeDocument/2006/relationships/font" Target="fonts/font16.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36" Type="http://schemas.openxmlformats.org/officeDocument/2006/relationships/font" Target="fonts/font1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35" Type="http://schemas.openxmlformats.org/officeDocument/2006/relationships/font" Target="fonts/font1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0BAAFD-F484-4DB7-86F4-821294F105D4}" type="datetimeFigureOut">
              <a:rPr lang="en-US" smtClean="0"/>
              <a:pPr/>
              <a:t>9/24/2009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697FC3-9866-4ED2-9709-168E31BE31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now we know what a corner point is. It is an</a:t>
            </a:r>
            <a:r>
              <a:rPr lang="en-US" baseline="0" dirty="0" smtClean="0"/>
              <a:t> extreme point, a vertex, and a BFS. These are all synonyms.</a:t>
            </a:r>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Textbook</a:t>
            </a:r>
            <a:r>
              <a:rPr lang="en-US" baseline="0" dirty="0" smtClean="0"/>
              <a:t> Section 4.1.</a:t>
            </a:r>
          </a:p>
          <a:p>
            <a:r>
              <a:rPr lang="en-US" baseline="0" dirty="0" smtClean="0"/>
              <a:t>Textbook says “Hey, let’s suddenly switch to looking at </a:t>
            </a:r>
            <a:r>
              <a:rPr lang="en-US" baseline="0" dirty="0" err="1" smtClean="0"/>
              <a:t>Equational</a:t>
            </a:r>
            <a:r>
              <a:rPr lang="en-US" baseline="0" dirty="0" smtClean="0"/>
              <a:t> Form LPs.” They give no good justification for it. The justification is: every </a:t>
            </a:r>
            <a:r>
              <a:rPr lang="en-US" baseline="0" dirty="0" err="1" smtClean="0"/>
              <a:t>equational</a:t>
            </a:r>
            <a:r>
              <a:rPr lang="en-US" baseline="0" dirty="0" smtClean="0"/>
              <a:t> form LP has a corner point (if it is feasible).</a:t>
            </a:r>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one</a:t>
            </a:r>
            <a:r>
              <a:rPr lang="en-US" baseline="0" dirty="0" smtClean="0"/>
              <a:t> unfortunate problem with this area. The slide contains only 2 ideas, and they’re completely trivial.</a:t>
            </a:r>
          </a:p>
          <a:p>
            <a:r>
              <a:rPr lang="en-US" baseline="0" dirty="0" smtClean="0"/>
              <a:t>Applying those ideas to the LPs leaves a huge mess of ugly equations.</a:t>
            </a:r>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x(\lambda) = r + \lambda s.</a:t>
            </a:r>
          </a:p>
          <a:p>
            <a:r>
              <a:rPr lang="en-US" dirty="0" smtClean="0"/>
              <a:t>x(\lambda)_</a:t>
            </a:r>
            <a:r>
              <a:rPr lang="en-US" dirty="0" err="1" smtClean="0"/>
              <a:t>i</a:t>
            </a:r>
            <a:r>
              <a:rPr lang="en-US" dirty="0" smtClean="0"/>
              <a:t> = </a:t>
            </a:r>
            <a:r>
              <a:rPr lang="en-US" dirty="0" err="1" smtClean="0"/>
              <a:t>r_i</a:t>
            </a:r>
            <a:r>
              <a:rPr lang="en-US" dirty="0" smtClean="0"/>
              <a:t> + \lambda </a:t>
            </a:r>
            <a:r>
              <a:rPr lang="en-US" dirty="0" err="1" smtClean="0"/>
              <a:t>s_i</a:t>
            </a:r>
            <a:r>
              <a:rPr lang="en-US" dirty="0" smtClean="0"/>
              <a:t>.</a:t>
            </a:r>
          </a:p>
          <a:p>
            <a:r>
              <a:rPr lang="en-US" dirty="0" smtClean="0"/>
              <a:t>x(\lambda)_</a:t>
            </a:r>
            <a:r>
              <a:rPr lang="en-US" dirty="0" err="1" smtClean="0"/>
              <a:t>i</a:t>
            </a:r>
            <a:r>
              <a:rPr lang="en-US" baseline="0" dirty="0" smtClean="0"/>
              <a:t> &lt; 0  </a:t>
            </a:r>
            <a:r>
              <a:rPr lang="en-US" baseline="0" dirty="0" smtClean="0">
                <a:sym typeface="Wingdings" pitchFamily="2" charset="2"/>
              </a:rPr>
              <a:t>  </a:t>
            </a:r>
            <a:r>
              <a:rPr lang="en-US" baseline="0" dirty="0" err="1" smtClean="0">
                <a:sym typeface="Wingdings" pitchFamily="2" charset="2"/>
              </a:rPr>
              <a:t>r_i</a:t>
            </a:r>
            <a:r>
              <a:rPr lang="en-US" baseline="0" dirty="0" smtClean="0">
                <a:sym typeface="Wingdings" pitchFamily="2" charset="2"/>
              </a:rPr>
              <a:t> + \lambda </a:t>
            </a:r>
            <a:r>
              <a:rPr lang="en-US" baseline="0" dirty="0" err="1" smtClean="0">
                <a:sym typeface="Wingdings" pitchFamily="2" charset="2"/>
              </a:rPr>
              <a:t>s_i</a:t>
            </a:r>
            <a:r>
              <a:rPr lang="en-US" baseline="0" dirty="0" smtClean="0">
                <a:sym typeface="Wingdings" pitchFamily="2" charset="2"/>
              </a:rPr>
              <a:t> &lt;0    \lambda &lt; -</a:t>
            </a:r>
            <a:r>
              <a:rPr lang="en-US" baseline="0" dirty="0" err="1" smtClean="0">
                <a:sym typeface="Wingdings" pitchFamily="2" charset="2"/>
              </a:rPr>
              <a:t>r_i</a:t>
            </a:r>
            <a:r>
              <a:rPr lang="en-US" baseline="0" dirty="0" smtClean="0">
                <a:sym typeface="Wingdings" pitchFamily="2" charset="2"/>
              </a:rPr>
              <a:t> / </a:t>
            </a:r>
            <a:r>
              <a:rPr lang="en-US" baseline="0" dirty="0" err="1" smtClean="0">
                <a:sym typeface="Wingdings" pitchFamily="2" charset="2"/>
              </a:rPr>
              <a:t>s_i</a:t>
            </a:r>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now we know what a corner point is. It is an</a:t>
            </a:r>
            <a:r>
              <a:rPr lang="en-US" baseline="0" dirty="0" smtClean="0"/>
              <a:t> extreme point, a vertex, and a BFS. These are all synonyms.</a:t>
            </a:r>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Textbook</a:t>
            </a:r>
            <a:r>
              <a:rPr lang="en-US" baseline="0" dirty="0" smtClean="0"/>
              <a:t> Section 4.2.</a:t>
            </a:r>
          </a:p>
          <a:p>
            <a:r>
              <a:rPr lang="en-US" baseline="0" dirty="0" smtClean="0"/>
              <a:t>The textbook says “Hey let’s define a BFS to be a point satisfying some weird algebraic condition”. We carefully studied corner points for inequality form LPs, looked at the geometry, and gave an intuitive explanation for BFSs. Now we’ll show that this “weird algebraic condition” follows from our general definition for BFS.</a:t>
            </a:r>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Textbook p46.</a:t>
            </a:r>
          </a:p>
          <a:p>
            <a:r>
              <a:rPr lang="en-US" dirty="0" smtClean="0"/>
              <a:t>Local-Search</a:t>
            </a:r>
            <a:r>
              <a:rPr lang="en-US" baseline="0" dirty="0" smtClean="0"/>
              <a:t> Method is a slightly-smarter version of this.</a:t>
            </a:r>
            <a:endParaRPr lang="en-US" dirty="0"/>
          </a:p>
        </p:txBody>
      </p:sp>
      <p:sp>
        <p:nvSpPr>
          <p:cNvPr id="4" name="Slide Number Placeholder 3"/>
          <p:cNvSpPr>
            <a:spLocks noGrp="1"/>
          </p:cNvSpPr>
          <p:nvPr>
            <p:ph type="sldNum" sz="quarter" idx="10"/>
          </p:nvPr>
        </p:nvSpPr>
        <p:spPr/>
        <p:txBody>
          <a:bodyPr/>
          <a:lstStyle/>
          <a:p>
            <a:fld id="{83697FC3-9866-4ED2-9709-168E31BE3168}"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D12498-82DB-4842-8F38-BA008EFB5813}" type="datetimeFigureOut">
              <a:rPr lang="en-US" smtClean="0"/>
              <a:pPr/>
              <a:t>9/24/2009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D12498-82DB-4842-8F38-BA008EFB5813}" type="datetimeFigureOut">
              <a:rPr lang="en-US" smtClean="0"/>
              <a:pPr/>
              <a:t>9/24/2009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D12498-82DB-4842-8F38-BA008EFB5813}" type="datetimeFigureOut">
              <a:rPr lang="en-US" smtClean="0"/>
              <a:pPr/>
              <a:t>9/24/2009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D12498-82DB-4842-8F38-BA008EFB5813}" type="datetimeFigureOut">
              <a:rPr lang="en-US" smtClean="0"/>
              <a:pPr/>
              <a:t>9/24/2009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D12498-82DB-4842-8F38-BA008EFB5813}" type="datetimeFigureOut">
              <a:rPr lang="en-US" smtClean="0"/>
              <a:pPr/>
              <a:t>9/24/2009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D12498-82DB-4842-8F38-BA008EFB5813}" type="datetimeFigureOut">
              <a:rPr lang="en-US" smtClean="0"/>
              <a:pPr/>
              <a:t>9/24/2009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D12498-82DB-4842-8F38-BA008EFB5813}" type="datetimeFigureOut">
              <a:rPr lang="en-US" smtClean="0"/>
              <a:pPr/>
              <a:t>9/24/2009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D12498-82DB-4842-8F38-BA008EFB5813}" type="datetimeFigureOut">
              <a:rPr lang="en-US" smtClean="0"/>
              <a:pPr/>
              <a:t>9/24/2009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D12498-82DB-4842-8F38-BA008EFB5813}" type="datetimeFigureOut">
              <a:rPr lang="en-US" smtClean="0"/>
              <a:pPr/>
              <a:t>9/24/2009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D12498-82DB-4842-8F38-BA008EFB5813}" type="datetimeFigureOut">
              <a:rPr lang="en-US" smtClean="0"/>
              <a:pPr/>
              <a:t>9/24/2009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D12498-82DB-4842-8F38-BA008EFB5813}" type="datetimeFigureOut">
              <a:rPr lang="en-US" smtClean="0"/>
              <a:pPr/>
              <a:t>9/24/2009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ACE138-F8DE-49C7-B84E-53A46C07EBF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D12498-82DB-4842-8F38-BA008EFB5813}" type="datetimeFigureOut">
              <a:rPr lang="en-US" smtClean="0"/>
              <a:pPr/>
              <a:t>9/24/2009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CE138-F8DE-49C7-B84E-53A46C07EB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1.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8" Type="http://schemas.openxmlformats.org/officeDocument/2006/relationships/tags" Target="../tags/tag15.xml"/><Relationship Id="rId13" Type="http://schemas.openxmlformats.org/officeDocument/2006/relationships/image" Target="../media/image6.png"/><Relationship Id="rId3" Type="http://schemas.openxmlformats.org/officeDocument/2006/relationships/tags" Target="../tags/tag10.xml"/><Relationship Id="rId7" Type="http://schemas.openxmlformats.org/officeDocument/2006/relationships/tags" Target="../tags/tag14.xml"/><Relationship Id="rId12" Type="http://schemas.openxmlformats.org/officeDocument/2006/relationships/image" Target="../media/image5.png"/><Relationship Id="rId17" Type="http://schemas.openxmlformats.org/officeDocument/2006/relationships/image" Target="../media/image10.png"/><Relationship Id="rId2" Type="http://schemas.openxmlformats.org/officeDocument/2006/relationships/tags" Target="../tags/tag9.xml"/><Relationship Id="rId16" Type="http://schemas.openxmlformats.org/officeDocument/2006/relationships/image" Target="../media/image9.emf"/><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notesSlide" Target="../notesSlides/notesSlide5.xml"/><Relationship Id="rId5" Type="http://schemas.openxmlformats.org/officeDocument/2006/relationships/tags" Target="../tags/tag12.xml"/><Relationship Id="rId15" Type="http://schemas.openxmlformats.org/officeDocument/2006/relationships/image" Target="../media/image8.png"/><Relationship Id="rId10" Type="http://schemas.openxmlformats.org/officeDocument/2006/relationships/slideLayout" Target="../slideLayouts/slideLayout2.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C&amp;O 355</a:t>
            </a:r>
            <a:br>
              <a:rPr lang="en-US" dirty="0" smtClean="0"/>
            </a:br>
            <a:r>
              <a:rPr lang="en-US" dirty="0" smtClean="0"/>
              <a:t>Lecture 4</a:t>
            </a:r>
            <a:endParaRPr lang="en-US" dirty="0"/>
          </a:p>
        </p:txBody>
      </p:sp>
      <p:sp>
        <p:nvSpPr>
          <p:cNvPr id="3" name="Subtitle 2"/>
          <p:cNvSpPr>
            <a:spLocks noGrp="1"/>
          </p:cNvSpPr>
          <p:nvPr>
            <p:ph type="subTitle" idx="1"/>
          </p:nvPr>
        </p:nvSpPr>
        <p:spPr/>
        <p:txBody>
          <a:bodyPr>
            <a:normAutofit/>
          </a:bodyPr>
          <a:lstStyle/>
          <a:p>
            <a:r>
              <a:rPr lang="en-US" sz="4000" dirty="0" smtClean="0">
                <a:solidFill>
                  <a:srgbClr val="0070C0"/>
                </a:solidFill>
              </a:rPr>
              <a:t>N. Harvey</a:t>
            </a:r>
          </a:p>
          <a:p>
            <a:r>
              <a:rPr lang="en-US" sz="2800" dirty="0" smtClean="0">
                <a:solidFill>
                  <a:srgbClr val="0070C0"/>
                </a:solidFill>
              </a:rPr>
              <a:t>http://www.math.uwaterloo.ca/~harvey/</a:t>
            </a:r>
            <a:endParaRPr lang="en-US" sz="2800" dirty="0">
              <a:solidFill>
                <a:srgbClr val="0070C0"/>
              </a:solidFill>
            </a:endParaRPr>
          </a:p>
        </p:txBody>
      </p:sp>
      <p:sp>
        <p:nvSpPr>
          <p:cNvPr id="4" name="TextBox 3"/>
          <p:cNvSpPr txBox="1"/>
          <p:nvPr>
            <p:custDataLst>
              <p:tags r:id="rId1"/>
            </p:custDataLst>
          </p:nvPr>
        </p:nvSpPr>
        <p:spPr>
          <a:xfrm>
            <a:off x="0" y="7112000"/>
            <a:ext cx="9144000" cy="646331"/>
          </a:xfrm>
          <a:prstGeom prst="rect">
            <a:avLst/>
          </a:prstGeom>
          <a:noFill/>
        </p:spPr>
        <p:txBody>
          <a:bodyPr vert="horz" rtlCol="0">
            <a:spAutoFit/>
          </a:bodyPr>
          <a:lstStyle/>
          <a:p>
            <a:r>
              <a:rPr lang="en-US" dirty="0" err="1" smtClean="0"/>
              <a:t>TexPoint</a:t>
            </a:r>
            <a:r>
              <a:rPr lang="en-US" dirty="0" smtClean="0"/>
              <a:t> fonts used in EMF. </a:t>
            </a:r>
          </a:p>
          <a:p>
            <a:r>
              <a:rPr lang="en-US" dirty="0" smtClean="0"/>
              <a:t>Read the </a:t>
            </a:r>
            <a:r>
              <a:rPr lang="en-US" dirty="0" err="1" smtClean="0"/>
              <a:t>TexPoint</a:t>
            </a:r>
            <a:r>
              <a:rPr lang="en-US" dirty="0" smtClean="0"/>
              <a:t> manual before you delete this box</a:t>
            </a:r>
            <a:r>
              <a:rPr lang="en-US" smtClean="0"/>
              <a:t>.: </a:t>
            </a:r>
            <a:r>
              <a:rPr lang="en-US" smtClean="0">
                <a:latin typeface="CMR10"/>
              </a:rPr>
              <a:t>A</a:t>
            </a:r>
            <a:r>
              <a:rPr lang="en-US" smtClean="0">
                <a:latin typeface="CMMI10"/>
              </a:rPr>
              <a:t>A</a:t>
            </a:r>
            <a:r>
              <a:rPr lang="en-US" smtClean="0">
                <a:latin typeface="CMSY10ORIG"/>
              </a:rPr>
              <a:t>A</a:t>
            </a:r>
            <a:r>
              <a:rPr lang="en-US" smtClean="0">
                <a:latin typeface="CMSS8"/>
              </a:rPr>
              <a:t>A</a:t>
            </a:r>
            <a:r>
              <a:rPr lang="en-US" smtClean="0">
                <a:latin typeface="CMMI7"/>
              </a:rPr>
              <a:t>A</a:t>
            </a:r>
            <a:r>
              <a:rPr lang="en-US" smtClean="0">
                <a:latin typeface="CMEX10"/>
              </a:rPr>
              <a:t>A</a:t>
            </a:r>
            <a:r>
              <a:rPr lang="en-US" smtClean="0">
                <a:latin typeface="CMR7"/>
              </a:rPr>
              <a:t>A</a:t>
            </a:r>
            <a:r>
              <a:rPr lang="en-US" smtClean="0">
                <a:latin typeface="MSBM10"/>
              </a:rPr>
              <a:t>A</a:t>
            </a:r>
            <a:r>
              <a:rPr lang="en-US" smtClean="0">
                <a:latin typeface="CMSY7"/>
              </a:rPr>
              <a:t>A</a:t>
            </a:r>
            <a:r>
              <a:rPr lang="en-US" smtClean="0">
                <a:latin typeface="CMMI5"/>
              </a:rPr>
              <a:t>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sz="4000" dirty="0" smtClean="0"/>
              <a:t>BFS for </a:t>
            </a:r>
            <a:r>
              <a:rPr lang="en-US" sz="4000" dirty="0" err="1" smtClean="0"/>
              <a:t>Equational</a:t>
            </a:r>
            <a:r>
              <a:rPr lang="en-US" sz="4000" dirty="0" smtClean="0"/>
              <a:t> Form LPs</a:t>
            </a:r>
            <a:endParaRPr lang="en-US" sz="4000" dirty="0"/>
          </a:p>
        </p:txBody>
      </p:sp>
      <p:sp>
        <p:nvSpPr>
          <p:cNvPr id="3" name="Content Placeholder 2"/>
          <p:cNvSpPr>
            <a:spLocks noGrp="1"/>
          </p:cNvSpPr>
          <p:nvPr>
            <p:ph idx="1"/>
          </p:nvPr>
        </p:nvSpPr>
        <p:spPr>
          <a:xfrm>
            <a:off x="304800" y="914400"/>
            <a:ext cx="8610600" cy="5638800"/>
          </a:xfrm>
        </p:spPr>
        <p:txBody>
          <a:bodyPr>
            <a:normAutofit/>
          </a:bodyPr>
          <a:lstStyle/>
          <a:p>
            <a:r>
              <a:rPr lang="en-US" sz="2800" b="1" dirty="0" smtClean="0"/>
              <a:t>Recall definition:</a:t>
            </a:r>
            <a:r>
              <a:rPr lang="en-US" sz="2800" dirty="0" smtClean="0"/>
              <a:t> x</a:t>
            </a:r>
            <a:r>
              <a:rPr lang="en-US" sz="2800" dirty="0" smtClean="0">
                <a:latin typeface="cmsy10"/>
              </a:rPr>
              <a:t>2</a:t>
            </a:r>
            <a:r>
              <a:rPr lang="en-US" sz="2800" dirty="0" smtClean="0"/>
              <a:t>P is a BFS  </a:t>
            </a:r>
            <a:r>
              <a:rPr lang="en-US" sz="2800" dirty="0" smtClean="0">
                <a:latin typeface="cmsy10"/>
              </a:rPr>
              <a:t>,</a:t>
            </a:r>
            <a:r>
              <a:rPr lang="en-US" sz="2800" dirty="0" smtClean="0"/>
              <a:t> rank </a:t>
            </a:r>
            <a:r>
              <a:rPr lang="en-US" sz="2800" dirty="0" smtClean="0">
                <a:latin typeface="cmsy10"/>
              </a:rPr>
              <a:t>A</a:t>
            </a:r>
            <a:r>
              <a:rPr lang="en-US" sz="2800" baseline="-25000" dirty="0" smtClean="0">
                <a:latin typeface="Calibri"/>
              </a:rPr>
              <a:t>x</a:t>
            </a:r>
            <a:r>
              <a:rPr lang="en-US" sz="2800" dirty="0" smtClean="0"/>
              <a:t> = n</a:t>
            </a:r>
            <a:br>
              <a:rPr lang="en-US" sz="2800" dirty="0" smtClean="0"/>
            </a:br>
            <a:r>
              <a:rPr lang="en-US" sz="2800" dirty="0" smtClean="0"/>
              <a:t>	</a:t>
            </a:r>
            <a:r>
              <a:rPr lang="en-US" sz="2400" dirty="0" smtClean="0">
                <a:solidFill>
                  <a:srgbClr val="00B050"/>
                </a:solidFill>
              </a:rPr>
              <a:t>“x has n linearly </a:t>
            </a:r>
            <a:r>
              <a:rPr lang="en-US" sz="2400" dirty="0" err="1" smtClean="0">
                <a:solidFill>
                  <a:srgbClr val="00B050"/>
                </a:solidFill>
              </a:rPr>
              <a:t>indep</a:t>
            </a:r>
            <a:r>
              <a:rPr lang="en-US" sz="2400" dirty="0" smtClean="0">
                <a:solidFill>
                  <a:srgbClr val="00B050"/>
                </a:solidFill>
              </a:rPr>
              <a:t>. tight constraints”</a:t>
            </a:r>
            <a:endParaRPr lang="en-US" sz="1000" dirty="0" smtClean="0"/>
          </a:p>
          <a:p>
            <a:r>
              <a:rPr lang="en-US" sz="2800" dirty="0" err="1" smtClean="0"/>
              <a:t>Equational</a:t>
            </a:r>
            <a:r>
              <a:rPr lang="en-US" sz="2800" dirty="0" smtClean="0"/>
              <a:t> form LPs have another formulation of BFS</a:t>
            </a:r>
          </a:p>
          <a:p>
            <a:pPr>
              <a:buNone/>
            </a:pPr>
            <a:endParaRPr lang="en-US" sz="1400" dirty="0" smtClean="0"/>
          </a:p>
          <a:p>
            <a:r>
              <a:rPr lang="en-US" sz="2400" dirty="0" smtClean="0"/>
              <a:t>Let P = { x : Ax=b, x</a:t>
            </a:r>
            <a:r>
              <a:rPr lang="en-US" sz="2400" dirty="0" smtClean="0">
                <a:latin typeface="cmsy10"/>
              </a:rPr>
              <a:t>¸</a:t>
            </a:r>
            <a:r>
              <a:rPr lang="en-US" sz="2400" dirty="0" smtClean="0"/>
              <a:t>0 }</a:t>
            </a:r>
            <a:r>
              <a:rPr lang="en-US" sz="2400" dirty="0" smtClean="0">
                <a:latin typeface="cmsy10"/>
              </a:rPr>
              <a:t>µ</a:t>
            </a:r>
            <a:r>
              <a:rPr lang="en-US" sz="2400" dirty="0" err="1" smtClean="0">
                <a:latin typeface="msbm10"/>
              </a:rPr>
              <a:t>R</a:t>
            </a:r>
            <a:r>
              <a:rPr lang="en-US" sz="2400" baseline="30000" dirty="0" err="1" smtClean="0"/>
              <a:t>n</a:t>
            </a:r>
            <a:r>
              <a:rPr lang="en-US" sz="2400" dirty="0" smtClean="0"/>
              <a:t>,</a:t>
            </a:r>
            <a:r>
              <a:rPr lang="en-US" sz="2400" baseline="30000" dirty="0" smtClean="0"/>
              <a:t> </a:t>
            </a:r>
            <a:r>
              <a:rPr lang="en-US" sz="2400" dirty="0" smtClean="0"/>
              <a:t>where A has size </a:t>
            </a:r>
            <a:r>
              <a:rPr lang="en-US" sz="2400" dirty="0" err="1" smtClean="0"/>
              <a:t>m</a:t>
            </a:r>
            <a:r>
              <a:rPr lang="en-US" sz="2000" dirty="0" err="1" smtClean="0"/>
              <a:t>x</a:t>
            </a:r>
            <a:r>
              <a:rPr lang="en-US" sz="2400" dirty="0" err="1" smtClean="0"/>
              <a:t>n</a:t>
            </a:r>
            <a:r>
              <a:rPr lang="en-US" sz="2400" dirty="0" smtClean="0"/>
              <a:t/>
            </a:r>
            <a:br>
              <a:rPr lang="en-US" sz="2400" dirty="0" smtClean="0"/>
            </a:br>
            <a:r>
              <a:rPr lang="en-US" sz="2000" dirty="0" smtClean="0"/>
              <a:t>(Assume rank A=m, i.e., no redundant constraints)</a:t>
            </a:r>
          </a:p>
          <a:p>
            <a:endParaRPr lang="en-US" sz="900" dirty="0" smtClean="0"/>
          </a:p>
          <a:p>
            <a:r>
              <a:rPr lang="en-US" sz="2400" b="1" dirty="0" smtClean="0"/>
              <a:t>Notation:</a:t>
            </a:r>
            <a:r>
              <a:rPr lang="en-US" sz="2400" dirty="0" smtClean="0"/>
              <a:t>  For B</a:t>
            </a:r>
            <a:r>
              <a:rPr lang="en-US" sz="2400" dirty="0" smtClean="0">
                <a:latin typeface="cmsy10"/>
              </a:rPr>
              <a:t>µ</a:t>
            </a:r>
            <a:r>
              <a:rPr lang="en-US" sz="2400" dirty="0" smtClean="0"/>
              <a:t>{1,…,n} define</a:t>
            </a:r>
            <a:br>
              <a:rPr lang="en-US" sz="2400" dirty="0" smtClean="0"/>
            </a:br>
            <a:r>
              <a:rPr lang="en-US" sz="2400" dirty="0" smtClean="0"/>
              <a:t>     </a:t>
            </a:r>
            <a:r>
              <a:rPr lang="en-US" sz="2400" dirty="0" smtClean="0">
                <a:latin typeface="Calibri"/>
              </a:rPr>
              <a:t>A</a:t>
            </a:r>
            <a:r>
              <a:rPr lang="en-US" baseline="-15000" dirty="0" smtClean="0">
                <a:latin typeface="Calibri"/>
              </a:rPr>
              <a:t>B</a:t>
            </a:r>
            <a:r>
              <a:rPr lang="en-US" sz="2400" dirty="0" smtClean="0"/>
              <a:t>   =   </a:t>
            </a:r>
            <a:r>
              <a:rPr lang="en-US" sz="2400" dirty="0" err="1" smtClean="0"/>
              <a:t>submatrix</a:t>
            </a:r>
            <a:r>
              <a:rPr lang="en-US" sz="2400" dirty="0" smtClean="0"/>
              <a:t> of A containing columns indexed by B</a:t>
            </a:r>
          </a:p>
          <a:p>
            <a:endParaRPr lang="en-US" sz="1100" dirty="0" smtClean="0"/>
          </a:p>
          <a:p>
            <a:r>
              <a:rPr lang="en-US" sz="2400" b="1" dirty="0" smtClean="0"/>
              <a:t>Lemma:</a:t>
            </a:r>
            <a:r>
              <a:rPr lang="en-US" sz="2400" dirty="0" smtClean="0"/>
              <a:t> Fix x</a:t>
            </a:r>
            <a:r>
              <a:rPr lang="en-US" sz="2400" dirty="0" smtClean="0">
                <a:latin typeface="cmsy10"/>
              </a:rPr>
              <a:t>2</a:t>
            </a:r>
            <a:r>
              <a:rPr lang="en-US" sz="2400" dirty="0" smtClean="0"/>
              <a:t>P. x is a BFS   </a:t>
            </a:r>
            <a:r>
              <a:rPr lang="en-US" sz="2400" dirty="0" smtClean="0">
                <a:latin typeface="cmsy10"/>
              </a:rPr>
              <a:t>,  9</a:t>
            </a:r>
            <a:r>
              <a:rPr lang="en-US" sz="2400" dirty="0" smtClean="0"/>
              <a:t>B</a:t>
            </a:r>
            <a:r>
              <a:rPr lang="en-US" sz="2400" dirty="0" smtClean="0">
                <a:latin typeface="cmsy10"/>
              </a:rPr>
              <a:t>µ</a:t>
            </a:r>
            <a:r>
              <a:rPr lang="en-US" sz="2400" dirty="0" smtClean="0"/>
              <a:t>{1,…,n} with |B|=m </a:t>
            </a:r>
            <a:r>
              <a:rPr lang="en-US" sz="2400" dirty="0" err="1" smtClean="0"/>
              <a:t>s.t</a:t>
            </a:r>
            <a:r>
              <a:rPr lang="en-US" sz="2400" dirty="0" smtClean="0"/>
              <a:t>.</a:t>
            </a:r>
          </a:p>
          <a:p>
            <a:pPr marL="971550" lvl="1" indent="-514350">
              <a:buFont typeface="Arial" pitchFamily="34" charset="0"/>
              <a:buChar char="•"/>
            </a:pPr>
            <a:r>
              <a:rPr lang="en-US" sz="2400" dirty="0" smtClean="0">
                <a:latin typeface="Calibri"/>
              </a:rPr>
              <a:t>A</a:t>
            </a:r>
            <a:r>
              <a:rPr lang="en-US" sz="2400" baseline="-25000" dirty="0" smtClean="0">
                <a:latin typeface="Calibri"/>
              </a:rPr>
              <a:t>B</a:t>
            </a:r>
            <a:r>
              <a:rPr lang="en-US" sz="2400" dirty="0" smtClean="0"/>
              <a:t> has full rank</a:t>
            </a:r>
            <a:endParaRPr lang="en-US" sz="2400" dirty="0" smtClean="0">
              <a:latin typeface="cmsy10"/>
            </a:endParaRPr>
          </a:p>
          <a:p>
            <a:pPr marL="971550" lvl="1" indent="-514350">
              <a:buFont typeface="Arial" pitchFamily="34" charset="0"/>
              <a:buChar char="•"/>
            </a:pPr>
            <a:r>
              <a:rPr lang="en-US" sz="2400" dirty="0" smtClean="0">
                <a:latin typeface="Calibri"/>
              </a:rPr>
              <a:t>x</a:t>
            </a:r>
            <a:r>
              <a:rPr lang="en-US" sz="2400" baseline="-25000" dirty="0" smtClean="0">
                <a:latin typeface="Calibri"/>
              </a:rPr>
              <a:t>i</a:t>
            </a:r>
            <a:r>
              <a:rPr lang="en-US" sz="2400" dirty="0" smtClean="0"/>
              <a:t> = 0  </a:t>
            </a:r>
            <a:r>
              <a:rPr lang="en-US" sz="2400" dirty="0" smtClean="0">
                <a:latin typeface="cmsy10"/>
              </a:rPr>
              <a:t>8</a:t>
            </a:r>
            <a:r>
              <a:rPr lang="en-US" sz="2400" dirty="0" smtClean="0"/>
              <a:t>i</a:t>
            </a:r>
            <a:r>
              <a:rPr lang="en-US" sz="2400" dirty="0" smtClean="0">
                <a:latin typeface="Symbol"/>
                <a:sym typeface="Symbol"/>
              </a:rPr>
              <a:t></a:t>
            </a:r>
            <a:r>
              <a:rPr lang="en-US" sz="2400" dirty="0" smtClean="0"/>
              <a:t>B</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15962"/>
          </a:xfrm>
        </p:spPr>
        <p:txBody>
          <a:bodyPr>
            <a:normAutofit/>
          </a:bodyPr>
          <a:lstStyle/>
          <a:p>
            <a:r>
              <a:rPr lang="en-US" sz="4000" dirty="0" smtClean="0"/>
              <a:t>Useful Linear Algebra Trick</a:t>
            </a:r>
            <a:endParaRPr lang="en-US" sz="4000" dirty="0"/>
          </a:p>
        </p:txBody>
      </p:sp>
      <p:sp>
        <p:nvSpPr>
          <p:cNvPr id="3" name="Content Placeholder 2"/>
          <p:cNvSpPr>
            <a:spLocks noGrp="1"/>
          </p:cNvSpPr>
          <p:nvPr>
            <p:ph idx="1"/>
          </p:nvPr>
        </p:nvSpPr>
        <p:spPr>
          <a:xfrm>
            <a:off x="457200" y="1524000"/>
            <a:ext cx="8229600" cy="4953000"/>
          </a:xfrm>
        </p:spPr>
        <p:txBody>
          <a:bodyPr>
            <a:normAutofit/>
          </a:bodyPr>
          <a:lstStyle/>
          <a:p>
            <a:r>
              <a:rPr lang="en-US" sz="2800" b="1" dirty="0" smtClean="0"/>
              <a:t>Lemma:</a:t>
            </a:r>
            <a:r>
              <a:rPr lang="en-US" sz="2800" dirty="0" smtClean="0"/>
              <a:t> Let		    , where W and Y square.</a:t>
            </a:r>
            <a:br>
              <a:rPr lang="en-US" sz="2800" dirty="0" smtClean="0"/>
            </a:br>
            <a:r>
              <a:rPr lang="en-US" sz="2800" dirty="0" smtClean="0"/>
              <a:t/>
            </a:r>
            <a:br>
              <a:rPr lang="en-US" sz="2800" dirty="0" smtClean="0"/>
            </a:br>
            <a:r>
              <a:rPr lang="en-US" sz="2800" dirty="0" smtClean="0"/>
              <a:t>Then </a:t>
            </a:r>
            <a:r>
              <a:rPr lang="en-US" sz="2800" dirty="0" err="1" smtClean="0"/>
              <a:t>det</a:t>
            </a:r>
            <a:r>
              <a:rPr lang="en-US" sz="2800" dirty="0" smtClean="0"/>
              <a:t> M = </a:t>
            </a:r>
            <a:r>
              <a:rPr lang="en-US" sz="2800" dirty="0" err="1" smtClean="0"/>
              <a:t>det</a:t>
            </a:r>
            <a:r>
              <a:rPr lang="en-US" sz="2800" dirty="0" smtClean="0"/>
              <a:t> W </a:t>
            </a:r>
            <a:r>
              <a:rPr lang="en-US" sz="2800" dirty="0" smtClean="0">
                <a:latin typeface="cmsy10"/>
              </a:rPr>
              <a:t>¢</a:t>
            </a:r>
            <a:r>
              <a:rPr lang="en-US" sz="2800" dirty="0" smtClean="0"/>
              <a:t> </a:t>
            </a:r>
            <a:r>
              <a:rPr lang="en-US" sz="2800" dirty="0" err="1" smtClean="0"/>
              <a:t>det</a:t>
            </a:r>
            <a:r>
              <a:rPr lang="en-US" sz="2800" dirty="0" smtClean="0"/>
              <a:t> Y.</a:t>
            </a:r>
          </a:p>
          <a:p>
            <a:endParaRPr lang="en-US" sz="2800" dirty="0" smtClean="0"/>
          </a:p>
          <a:p>
            <a:r>
              <a:rPr lang="en-US" sz="2800" b="1" dirty="0" smtClean="0"/>
              <a:t>Corollary:</a:t>
            </a:r>
            <a:r>
              <a:rPr lang="en-US" sz="2800" dirty="0" smtClean="0"/>
              <a:t> M non-singular </a:t>
            </a:r>
            <a:r>
              <a:rPr lang="en-US" sz="2800" dirty="0" smtClean="0">
                <a:latin typeface="cmsy10"/>
              </a:rPr>
              <a:t>,</a:t>
            </a:r>
            <a:r>
              <a:rPr lang="en-US" sz="2800" dirty="0" smtClean="0"/>
              <a:t> W, Y both non-singular.</a:t>
            </a:r>
          </a:p>
        </p:txBody>
      </p:sp>
      <p:sp>
        <p:nvSpPr>
          <p:cNvPr id="4" name="TextBox 3"/>
          <p:cNvSpPr txBox="1"/>
          <p:nvPr/>
        </p:nvSpPr>
        <p:spPr>
          <a:xfrm>
            <a:off x="2695575" y="1524000"/>
            <a:ext cx="822661" cy="523220"/>
          </a:xfrm>
          <a:prstGeom prst="rect">
            <a:avLst/>
          </a:prstGeom>
          <a:noFill/>
        </p:spPr>
        <p:txBody>
          <a:bodyPr wrap="none" rtlCol="0">
            <a:spAutoFit/>
          </a:bodyPr>
          <a:lstStyle/>
          <a:p>
            <a:r>
              <a:rPr lang="en-US" sz="2800" dirty="0" smtClean="0"/>
              <a:t>M =</a:t>
            </a:r>
            <a:r>
              <a:rPr lang="en-US" sz="2400" dirty="0" smtClean="0"/>
              <a:t> </a:t>
            </a:r>
            <a:endParaRPr lang="en-US" sz="2400" dirty="0"/>
          </a:p>
        </p:txBody>
      </p:sp>
      <p:graphicFrame>
        <p:nvGraphicFramePr>
          <p:cNvPr id="5" name="Table 4"/>
          <p:cNvGraphicFramePr>
            <a:graphicFrameLocks noGrp="1"/>
          </p:cNvGraphicFramePr>
          <p:nvPr/>
        </p:nvGraphicFramePr>
        <p:xfrm>
          <a:off x="3419475" y="1428750"/>
          <a:ext cx="990600" cy="896901"/>
        </p:xfrm>
        <a:graphic>
          <a:graphicData uri="http://schemas.openxmlformats.org/drawingml/2006/table">
            <a:tbl>
              <a:tblPr firstRow="1" bandRow="1">
                <a:tableStyleId>{5C22544A-7EE6-4342-B048-85BDC9FD1C3A}</a:tableStyleId>
              </a:tblPr>
              <a:tblGrid>
                <a:gridCol w="385948"/>
                <a:gridCol w="604652"/>
              </a:tblGrid>
              <a:tr h="355600">
                <a:tc>
                  <a:txBody>
                    <a:bodyPr/>
                    <a:lstStyle/>
                    <a:p>
                      <a:pPr algn="ctr"/>
                      <a:r>
                        <a:rPr lang="en-US" b="0" dirty="0" smtClean="0">
                          <a:solidFill>
                            <a:schemeClr val="tx1"/>
                          </a:solidFill>
                        </a:rPr>
                        <a:t>W</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smtClean="0">
                          <a:solidFill>
                            <a:schemeClr val="tx1"/>
                          </a:solidFill>
                        </a:rPr>
                        <a:t>X</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1141">
                <a:tc>
                  <a:txBody>
                    <a:bodyPr/>
                    <a:lstStyle/>
                    <a:p>
                      <a:pPr algn="ctr"/>
                      <a:r>
                        <a:rPr lang="en-US" b="0" dirty="0" smtClean="0">
                          <a:solidFill>
                            <a:schemeClr val="tx1"/>
                          </a:solidFill>
                        </a:rPr>
                        <a:t>0</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smtClean="0">
                          <a:solidFill>
                            <a:schemeClr val="tx1"/>
                          </a:solidFill>
                        </a:rPr>
                        <a:t>Y</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8229600" cy="6096000"/>
          </a:xfrm>
        </p:spPr>
        <p:txBody>
          <a:bodyPr>
            <a:normAutofit/>
          </a:bodyPr>
          <a:lstStyle/>
          <a:p>
            <a:pPr>
              <a:buNone/>
            </a:pPr>
            <a:r>
              <a:rPr lang="en-US" sz="2400" dirty="0" smtClean="0"/>
              <a:t>Let P = { x : Ax=b, x</a:t>
            </a:r>
            <a:r>
              <a:rPr lang="en-US" sz="2400" dirty="0" smtClean="0">
                <a:latin typeface="cmsy10"/>
              </a:rPr>
              <a:t>¸</a:t>
            </a:r>
            <a:r>
              <a:rPr lang="en-US" sz="2400" dirty="0" smtClean="0"/>
              <a:t>0 }. Assume rank A=m. Fix x</a:t>
            </a:r>
            <a:r>
              <a:rPr lang="en-US" sz="2400" dirty="0" smtClean="0">
                <a:latin typeface="cmsy10"/>
              </a:rPr>
              <a:t>2</a:t>
            </a:r>
            <a:r>
              <a:rPr lang="en-US" sz="2400" dirty="0" smtClean="0"/>
              <a:t>P.</a:t>
            </a:r>
          </a:p>
          <a:p>
            <a:pPr>
              <a:buNone/>
            </a:pPr>
            <a:endParaRPr lang="en-US" sz="600" b="1" dirty="0" smtClean="0"/>
          </a:p>
          <a:p>
            <a:pPr>
              <a:buNone/>
            </a:pPr>
            <a:r>
              <a:rPr lang="en-US" sz="2400" b="1" dirty="0" smtClean="0"/>
              <a:t>Lemma:</a:t>
            </a:r>
            <a:r>
              <a:rPr lang="en-US" sz="2400" dirty="0" smtClean="0"/>
              <a:t> x is a BFS   </a:t>
            </a:r>
            <a:r>
              <a:rPr lang="en-US" sz="2400" dirty="0" smtClean="0">
                <a:latin typeface="cmsy10"/>
              </a:rPr>
              <a:t>,  9</a:t>
            </a:r>
            <a:r>
              <a:rPr lang="en-US" sz="2400" dirty="0" smtClean="0"/>
              <a:t>B</a:t>
            </a:r>
            <a:r>
              <a:rPr lang="en-US" sz="2400" dirty="0" smtClean="0">
                <a:latin typeface="cmsy10"/>
              </a:rPr>
              <a:t>µ</a:t>
            </a:r>
            <a:r>
              <a:rPr lang="en-US" sz="2400" dirty="0" smtClean="0"/>
              <a:t>{1,…,n} with |B|=m </a:t>
            </a:r>
            <a:r>
              <a:rPr lang="en-US" sz="2400" dirty="0" err="1" smtClean="0"/>
              <a:t>s.t</a:t>
            </a:r>
            <a:r>
              <a:rPr lang="en-US" sz="2400" dirty="0" smtClean="0"/>
              <a:t>.</a:t>
            </a:r>
          </a:p>
          <a:p>
            <a:pPr marL="971550" lvl="1" indent="-514350">
              <a:spcBef>
                <a:spcPts val="0"/>
              </a:spcBef>
              <a:buFont typeface="Arial" pitchFamily="34" charset="0"/>
              <a:buChar char="•"/>
            </a:pPr>
            <a:r>
              <a:rPr lang="en-US" sz="2400" dirty="0" smtClean="0"/>
              <a:t>A</a:t>
            </a:r>
            <a:r>
              <a:rPr lang="en-US" sz="2400" baseline="-25000" dirty="0" smtClean="0"/>
              <a:t>B</a:t>
            </a:r>
            <a:r>
              <a:rPr lang="en-US" sz="2400" dirty="0" smtClean="0"/>
              <a:t> has full rank</a:t>
            </a:r>
            <a:endParaRPr lang="en-US" sz="2400" dirty="0" smtClean="0">
              <a:latin typeface="cmsy10"/>
            </a:endParaRPr>
          </a:p>
          <a:p>
            <a:pPr marL="971550" lvl="1" indent="-514350">
              <a:spcBef>
                <a:spcPts val="0"/>
              </a:spcBef>
              <a:buFont typeface="Arial" pitchFamily="34" charset="0"/>
              <a:buChar char="•"/>
            </a:pPr>
            <a:r>
              <a:rPr lang="en-US" sz="2400" dirty="0" smtClean="0"/>
              <a:t>x</a:t>
            </a:r>
            <a:r>
              <a:rPr lang="en-US" sz="2400" baseline="-25000" dirty="0" smtClean="0"/>
              <a:t>i</a:t>
            </a:r>
            <a:r>
              <a:rPr lang="en-US" sz="2400" dirty="0" smtClean="0"/>
              <a:t> = 0  </a:t>
            </a:r>
            <a:r>
              <a:rPr lang="en-US" sz="2400" dirty="0" smtClean="0">
                <a:latin typeface="cmsy10"/>
              </a:rPr>
              <a:t>8</a:t>
            </a:r>
            <a:r>
              <a:rPr lang="en-US" sz="2400" dirty="0" smtClean="0"/>
              <a:t>i</a:t>
            </a:r>
            <a:r>
              <a:rPr lang="en-US" sz="2400" dirty="0" smtClean="0">
                <a:latin typeface="Symbol"/>
                <a:sym typeface="Symbol"/>
              </a:rPr>
              <a:t></a:t>
            </a:r>
            <a:r>
              <a:rPr lang="en-US" sz="2400" dirty="0" smtClean="0"/>
              <a:t>B</a:t>
            </a:r>
          </a:p>
          <a:p>
            <a:pPr marL="514350" lvl="1" indent="-514350">
              <a:buNone/>
            </a:pPr>
            <a:r>
              <a:rPr lang="en-US" sz="2400" b="1" dirty="0" smtClean="0"/>
              <a:t>Proof:</a:t>
            </a:r>
            <a:r>
              <a:rPr lang="en-US" sz="2400" dirty="0" smtClean="0"/>
              <a:t> </a:t>
            </a:r>
            <a:r>
              <a:rPr lang="en-US" sz="2400" dirty="0" smtClean="0">
                <a:latin typeface="cmsy10"/>
              </a:rPr>
              <a:t>(</a:t>
            </a:r>
            <a:r>
              <a:rPr lang="en-US" sz="2400" dirty="0" smtClean="0"/>
              <a:t> direction.  WLOG B={1,…,m}.</a:t>
            </a:r>
          </a:p>
          <a:p>
            <a:pPr marL="514350" lvl="1" indent="-514350">
              <a:buNone/>
            </a:pPr>
            <a:r>
              <a:rPr lang="en-US" sz="2400" dirty="0" smtClean="0"/>
              <a:t>x satisfies the constraints:</a:t>
            </a:r>
          </a:p>
          <a:p>
            <a:pPr marL="514350" lvl="1" indent="-514350">
              <a:buNone/>
            </a:pPr>
            <a:r>
              <a:rPr lang="en-US" sz="2400" dirty="0" smtClean="0"/>
              <a:t>	Ax = b</a:t>
            </a:r>
          </a:p>
          <a:p>
            <a:pPr marL="514350" lvl="1" indent="-514350">
              <a:buNone/>
            </a:pPr>
            <a:r>
              <a:rPr lang="en-US" sz="2400" b="1" dirty="0" smtClean="0"/>
              <a:t>	  </a:t>
            </a:r>
            <a:r>
              <a:rPr lang="en-US" sz="1200" b="1" dirty="0" smtClean="0"/>
              <a:t> </a:t>
            </a:r>
            <a:r>
              <a:rPr lang="en-US" sz="2400" dirty="0" smtClean="0"/>
              <a:t>x</a:t>
            </a:r>
            <a:r>
              <a:rPr lang="en-US" sz="2400" baseline="-25000" dirty="0" smtClean="0"/>
              <a:t>i</a:t>
            </a:r>
            <a:r>
              <a:rPr lang="en-US" sz="2400" dirty="0" smtClean="0"/>
              <a:t> = 0  </a:t>
            </a:r>
            <a:r>
              <a:rPr lang="en-US" sz="2400" dirty="0" smtClean="0">
                <a:latin typeface="cmsy10"/>
              </a:rPr>
              <a:t>8</a:t>
            </a:r>
            <a:r>
              <a:rPr lang="en-US" sz="2400" dirty="0" smtClean="0"/>
              <a:t>i</a:t>
            </a:r>
            <a:r>
              <a:rPr lang="en-US" sz="2400" dirty="0" smtClean="0">
                <a:latin typeface="Symbol"/>
                <a:sym typeface="Symbol"/>
              </a:rPr>
              <a:t></a:t>
            </a:r>
            <a:r>
              <a:rPr lang="en-US" sz="2400" dirty="0" smtClean="0"/>
              <a:t>B</a:t>
            </a:r>
          </a:p>
          <a:p>
            <a:pPr marL="514350" lvl="1" indent="-514350">
              <a:buNone/>
            </a:pPr>
            <a:endParaRPr lang="en-US" sz="3200" dirty="0" smtClean="0"/>
          </a:p>
          <a:p>
            <a:pPr marL="514350" lvl="1" indent="-514350">
              <a:buNone/>
            </a:pPr>
            <a:r>
              <a:rPr lang="en-US" sz="2400" b="1" dirty="0" smtClean="0">
                <a:solidFill>
                  <a:srgbClr val="FF0000"/>
                </a:solidFill>
              </a:rPr>
              <a:t>Using trick:</a:t>
            </a:r>
            <a:r>
              <a:rPr lang="en-US" sz="2400" dirty="0" smtClean="0"/>
              <a:t> Since </a:t>
            </a:r>
            <a:r>
              <a:rPr lang="en-US" sz="2400" dirty="0" smtClean="0">
                <a:latin typeface="Calibri"/>
              </a:rPr>
              <a:t>A</a:t>
            </a:r>
            <a:r>
              <a:rPr lang="en-US" sz="2400" baseline="-25000" dirty="0" smtClean="0">
                <a:latin typeface="Calibri"/>
              </a:rPr>
              <a:t>B</a:t>
            </a:r>
            <a:r>
              <a:rPr lang="en-US" sz="2400" dirty="0" smtClean="0"/>
              <a:t> and I are non-singular, M is non-singular.</a:t>
            </a:r>
          </a:p>
          <a:p>
            <a:pPr marL="0" lvl="1" indent="4763">
              <a:buNone/>
            </a:pPr>
            <a:r>
              <a:rPr lang="en-US" sz="2400" dirty="0" smtClean="0"/>
              <a:t>So x satisfies n constraints of P with equality, and these constraints are linearly independent.</a:t>
            </a:r>
          </a:p>
          <a:p>
            <a:pPr marL="514350" lvl="1" indent="-514350">
              <a:buNone/>
            </a:pPr>
            <a:r>
              <a:rPr lang="en-US" sz="2400" dirty="0" smtClean="0"/>
              <a:t> </a:t>
            </a:r>
            <a:r>
              <a:rPr lang="en-US" sz="2400" dirty="0" smtClean="0">
                <a:latin typeface="cmsy10"/>
              </a:rPr>
              <a:t>)</a:t>
            </a:r>
            <a:r>
              <a:rPr lang="en-US" sz="2400" dirty="0" smtClean="0"/>
              <a:t>  x is a BFS.		</a:t>
            </a:r>
            <a:r>
              <a:rPr lang="en-US" sz="2400" dirty="0" smtClean="0">
                <a:latin typeface="msam10"/>
              </a:rPr>
              <a:t>¥</a:t>
            </a:r>
          </a:p>
        </p:txBody>
      </p:sp>
      <p:sp>
        <p:nvSpPr>
          <p:cNvPr id="4" name="TextBox 3"/>
          <p:cNvSpPr txBox="1"/>
          <p:nvPr/>
        </p:nvSpPr>
        <p:spPr>
          <a:xfrm>
            <a:off x="3534936" y="2895600"/>
            <a:ext cx="503664" cy="584775"/>
          </a:xfrm>
          <a:prstGeom prst="rect">
            <a:avLst/>
          </a:prstGeom>
          <a:noFill/>
        </p:spPr>
        <p:txBody>
          <a:bodyPr wrap="none" rtlCol="0">
            <a:spAutoFit/>
          </a:bodyPr>
          <a:lstStyle/>
          <a:p>
            <a:r>
              <a:rPr lang="en-US" sz="3200" dirty="0" smtClean="0">
                <a:latin typeface="cmsy10"/>
              </a:rPr>
              <a:t>´</a:t>
            </a:r>
            <a:endParaRPr lang="en-US" sz="3200" dirty="0">
              <a:latin typeface="cmsy10"/>
            </a:endParaRPr>
          </a:p>
        </p:txBody>
      </p:sp>
      <p:graphicFrame>
        <p:nvGraphicFramePr>
          <p:cNvPr id="5" name="Table 4"/>
          <p:cNvGraphicFramePr>
            <a:graphicFrameLocks noGrp="1"/>
          </p:cNvGraphicFramePr>
          <p:nvPr/>
        </p:nvGraphicFramePr>
        <p:xfrm>
          <a:off x="5486400" y="2743200"/>
          <a:ext cx="990600" cy="896901"/>
        </p:xfrm>
        <a:graphic>
          <a:graphicData uri="http://schemas.openxmlformats.org/drawingml/2006/table">
            <a:tbl>
              <a:tblPr firstRow="1" bandRow="1">
                <a:tableStyleId>{5C22544A-7EE6-4342-B048-85BDC9FD1C3A}</a:tableStyleId>
              </a:tblPr>
              <a:tblGrid>
                <a:gridCol w="385948"/>
                <a:gridCol w="604652"/>
              </a:tblGrid>
              <a:tr h="355600">
                <a:tc gridSpan="2">
                  <a:txBody>
                    <a:bodyPr/>
                    <a:lstStyle/>
                    <a:p>
                      <a:pPr algn="ctr"/>
                      <a:r>
                        <a:rPr lang="en-US" b="0" dirty="0" smtClean="0">
                          <a:solidFill>
                            <a:schemeClr val="tx1"/>
                          </a:solidFill>
                        </a:rPr>
                        <a:t>A</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1141">
                <a:tc>
                  <a:txBody>
                    <a:bodyPr/>
                    <a:lstStyle/>
                    <a:p>
                      <a:pPr algn="ctr"/>
                      <a:r>
                        <a:rPr lang="en-US" b="0" dirty="0" smtClean="0">
                          <a:solidFill>
                            <a:schemeClr val="tx1"/>
                          </a:solidFill>
                        </a:rPr>
                        <a:t>0</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smtClean="0">
                          <a:solidFill>
                            <a:schemeClr val="tx1"/>
                          </a:solidFill>
                        </a:rPr>
                        <a:t>I</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6" name="TextBox 5"/>
          <p:cNvSpPr txBox="1"/>
          <p:nvPr/>
        </p:nvSpPr>
        <p:spPr>
          <a:xfrm>
            <a:off x="6546067" y="2967335"/>
            <a:ext cx="540533" cy="461665"/>
          </a:xfrm>
          <a:prstGeom prst="rect">
            <a:avLst/>
          </a:prstGeom>
          <a:noFill/>
        </p:spPr>
        <p:txBody>
          <a:bodyPr wrap="none" rtlCol="0">
            <a:spAutoFit/>
          </a:bodyPr>
          <a:lstStyle/>
          <a:p>
            <a:r>
              <a:rPr lang="en-US" sz="2400" dirty="0" smtClean="0"/>
              <a:t>x =</a:t>
            </a:r>
            <a:endParaRPr lang="en-US" sz="2400" dirty="0"/>
          </a:p>
        </p:txBody>
      </p:sp>
      <p:graphicFrame>
        <p:nvGraphicFramePr>
          <p:cNvPr id="8" name="Table 7"/>
          <p:cNvGraphicFramePr>
            <a:graphicFrameLocks noGrp="1"/>
          </p:cNvGraphicFramePr>
          <p:nvPr/>
        </p:nvGraphicFramePr>
        <p:xfrm>
          <a:off x="7157852" y="2743200"/>
          <a:ext cx="385948" cy="896901"/>
        </p:xfrm>
        <a:graphic>
          <a:graphicData uri="http://schemas.openxmlformats.org/drawingml/2006/table">
            <a:tbl>
              <a:tblPr firstRow="1" bandRow="1">
                <a:tableStyleId>{5C22544A-7EE6-4342-B048-85BDC9FD1C3A}</a:tableStyleId>
              </a:tblPr>
              <a:tblGrid>
                <a:gridCol w="385948"/>
              </a:tblGrid>
              <a:tr h="355600">
                <a:tc>
                  <a:txBody>
                    <a:bodyPr/>
                    <a:lstStyle/>
                    <a:p>
                      <a:pPr algn="ctr"/>
                      <a:r>
                        <a:rPr lang="en-US" b="0" dirty="0" smtClean="0">
                          <a:solidFill>
                            <a:schemeClr val="tx1"/>
                          </a:solidFill>
                        </a:rPr>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1141">
                <a:tc>
                  <a:txBody>
                    <a:bodyPr/>
                    <a:lstStyle/>
                    <a:p>
                      <a:pPr algn="ctr"/>
                      <a:r>
                        <a:rPr lang="en-US" b="0" dirty="0" smtClean="0">
                          <a:solidFill>
                            <a:schemeClr val="tx1"/>
                          </a:solidFill>
                        </a:rPr>
                        <a:t>0</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9" name="Right Brace 8"/>
          <p:cNvSpPr/>
          <p:nvPr/>
        </p:nvSpPr>
        <p:spPr>
          <a:xfrm rot="5400000">
            <a:off x="5600700" y="3619500"/>
            <a:ext cx="152400" cy="381000"/>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5505450" y="3895725"/>
            <a:ext cx="309700" cy="369332"/>
          </a:xfrm>
          <a:prstGeom prst="rect">
            <a:avLst/>
          </a:prstGeom>
          <a:noFill/>
        </p:spPr>
        <p:txBody>
          <a:bodyPr wrap="none" rtlCol="0">
            <a:spAutoFit/>
          </a:bodyPr>
          <a:lstStyle/>
          <a:p>
            <a:r>
              <a:rPr lang="en-US" dirty="0" smtClean="0">
                <a:solidFill>
                  <a:srgbClr val="FF0000"/>
                </a:solidFill>
              </a:rPr>
              <a:t>B</a:t>
            </a:r>
            <a:endParaRPr lang="en-US" dirty="0">
              <a:solidFill>
                <a:srgbClr val="FF0000"/>
              </a:solidFill>
            </a:endParaRPr>
          </a:p>
        </p:txBody>
      </p:sp>
      <p:sp>
        <p:nvSpPr>
          <p:cNvPr id="11" name="Right Brace 10"/>
          <p:cNvSpPr/>
          <p:nvPr/>
        </p:nvSpPr>
        <p:spPr>
          <a:xfrm rot="5400000">
            <a:off x="6110287" y="3519489"/>
            <a:ext cx="161926" cy="571500"/>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p:cNvSpPr txBox="1"/>
          <p:nvPr/>
        </p:nvSpPr>
        <p:spPr>
          <a:xfrm>
            <a:off x="6019800" y="3897868"/>
            <a:ext cx="309700" cy="369332"/>
          </a:xfrm>
          <a:prstGeom prst="rect">
            <a:avLst/>
          </a:prstGeom>
          <a:noFill/>
        </p:spPr>
        <p:txBody>
          <a:bodyPr wrap="none" rtlCol="0">
            <a:spAutoFit/>
          </a:bodyPr>
          <a:lstStyle/>
          <a:p>
            <a:r>
              <a:rPr lang="en-US" dirty="0" smtClean="0">
                <a:solidFill>
                  <a:srgbClr val="FF0000"/>
                </a:solidFill>
              </a:rPr>
              <a:t>B</a:t>
            </a:r>
            <a:endParaRPr lang="en-US" dirty="0">
              <a:solidFill>
                <a:srgbClr val="FF0000"/>
              </a:solidFill>
            </a:endParaRPr>
          </a:p>
        </p:txBody>
      </p:sp>
      <p:cxnSp>
        <p:nvCxnSpPr>
          <p:cNvPr id="14" name="Straight Connector 13"/>
          <p:cNvCxnSpPr/>
          <p:nvPr/>
        </p:nvCxnSpPr>
        <p:spPr>
          <a:xfrm flipV="1">
            <a:off x="6078474" y="3968750"/>
            <a:ext cx="169926" cy="96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6" name="Table 15"/>
          <p:cNvGraphicFramePr>
            <a:graphicFrameLocks noGrp="1"/>
          </p:cNvGraphicFramePr>
          <p:nvPr/>
        </p:nvGraphicFramePr>
        <p:xfrm>
          <a:off x="5486400" y="2743200"/>
          <a:ext cx="998088" cy="988341"/>
        </p:xfrm>
        <a:graphic>
          <a:graphicData uri="http://schemas.openxmlformats.org/drawingml/2006/table">
            <a:tbl>
              <a:tblPr firstRow="1" bandRow="1">
                <a:tableStyleId>{5C22544A-7EE6-4342-B048-85BDC9FD1C3A}</a:tableStyleId>
              </a:tblPr>
              <a:tblGrid>
                <a:gridCol w="457200"/>
                <a:gridCol w="540888"/>
              </a:tblGrid>
              <a:tr h="381000">
                <a:tc>
                  <a:txBody>
                    <a:bodyPr/>
                    <a:lstStyle/>
                    <a:p>
                      <a:pPr algn="ctr"/>
                      <a:r>
                        <a:rPr lang="en-US" sz="2000" b="0" dirty="0" smtClean="0">
                          <a:solidFill>
                            <a:schemeClr val="tx1"/>
                          </a:solidFill>
                        </a:rPr>
                        <a:t>A</a:t>
                      </a:r>
                      <a:r>
                        <a:rPr lang="en-US" sz="2400" b="0" baseline="-25000" dirty="0" smtClean="0">
                          <a:solidFill>
                            <a:schemeClr val="tx1"/>
                          </a:solidFill>
                        </a:rPr>
                        <a:t>B</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tx1"/>
                          </a:solidFill>
                        </a:rPr>
                        <a:t>A</a:t>
                      </a:r>
                      <a:r>
                        <a:rPr lang="en-US" sz="2400" b="0" baseline="-25000" dirty="0" smtClean="0">
                          <a:solidFill>
                            <a:schemeClr val="tx1"/>
                          </a:solidFill>
                        </a:rPr>
                        <a:t>B</a:t>
                      </a:r>
                      <a:endParaRPr lang="en-US" sz="2000" b="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1141">
                <a:tc>
                  <a:txBody>
                    <a:bodyPr/>
                    <a:lstStyle/>
                    <a:p>
                      <a:pPr algn="ctr"/>
                      <a:r>
                        <a:rPr lang="en-US" sz="2000" b="0" dirty="0" smtClean="0">
                          <a:solidFill>
                            <a:schemeClr val="tx1"/>
                          </a:solidFill>
                        </a:rPr>
                        <a:t>0</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0" dirty="0" smtClean="0">
                          <a:solidFill>
                            <a:schemeClr val="tx1"/>
                          </a:solidFill>
                        </a:rPr>
                        <a:t>I</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17" name="Straight Connector 16"/>
          <p:cNvCxnSpPr/>
          <p:nvPr/>
        </p:nvCxnSpPr>
        <p:spPr>
          <a:xfrm flipV="1">
            <a:off x="6218174" y="2990850"/>
            <a:ext cx="125476" cy="9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181600" y="2813115"/>
            <a:ext cx="327334" cy="307777"/>
          </a:xfrm>
          <a:prstGeom prst="rect">
            <a:avLst/>
          </a:prstGeom>
          <a:noFill/>
        </p:spPr>
        <p:txBody>
          <a:bodyPr wrap="none" rtlCol="0">
            <a:spAutoFit/>
          </a:bodyPr>
          <a:lstStyle/>
          <a:p>
            <a:r>
              <a:rPr lang="en-US" sz="1400" dirty="0" smtClean="0">
                <a:solidFill>
                  <a:schemeClr val="bg1">
                    <a:lumMod val="50000"/>
                  </a:schemeClr>
                </a:solidFill>
              </a:rPr>
              <a:t>m</a:t>
            </a:r>
            <a:endParaRPr lang="en-US" sz="1400" dirty="0">
              <a:solidFill>
                <a:schemeClr val="bg1">
                  <a:lumMod val="50000"/>
                </a:schemeClr>
              </a:solidFill>
            </a:endParaRPr>
          </a:p>
        </p:txBody>
      </p:sp>
      <p:sp>
        <p:nvSpPr>
          <p:cNvPr id="22" name="TextBox 21"/>
          <p:cNvSpPr txBox="1"/>
          <p:nvPr/>
        </p:nvSpPr>
        <p:spPr>
          <a:xfrm>
            <a:off x="5568884" y="2473751"/>
            <a:ext cx="327334" cy="307777"/>
          </a:xfrm>
          <a:prstGeom prst="rect">
            <a:avLst/>
          </a:prstGeom>
          <a:noFill/>
        </p:spPr>
        <p:txBody>
          <a:bodyPr wrap="none" rtlCol="0">
            <a:spAutoFit/>
          </a:bodyPr>
          <a:lstStyle/>
          <a:p>
            <a:r>
              <a:rPr lang="en-US" sz="1400" dirty="0" smtClean="0">
                <a:solidFill>
                  <a:schemeClr val="bg1">
                    <a:lumMod val="50000"/>
                  </a:schemeClr>
                </a:solidFill>
              </a:rPr>
              <a:t>m</a:t>
            </a:r>
            <a:endParaRPr lang="en-US" sz="1400" dirty="0">
              <a:solidFill>
                <a:schemeClr val="bg1">
                  <a:lumMod val="50000"/>
                </a:schemeClr>
              </a:solidFill>
            </a:endParaRPr>
          </a:p>
        </p:txBody>
      </p:sp>
      <p:sp>
        <p:nvSpPr>
          <p:cNvPr id="23" name="TextBox 22"/>
          <p:cNvSpPr txBox="1"/>
          <p:nvPr/>
        </p:nvSpPr>
        <p:spPr>
          <a:xfrm>
            <a:off x="5972666" y="2473751"/>
            <a:ext cx="476412" cy="307777"/>
          </a:xfrm>
          <a:prstGeom prst="rect">
            <a:avLst/>
          </a:prstGeom>
          <a:noFill/>
        </p:spPr>
        <p:txBody>
          <a:bodyPr wrap="none" rtlCol="0">
            <a:spAutoFit/>
          </a:bodyPr>
          <a:lstStyle/>
          <a:p>
            <a:r>
              <a:rPr lang="en-US" sz="1400" dirty="0" smtClean="0">
                <a:solidFill>
                  <a:schemeClr val="bg1">
                    <a:lumMod val="50000"/>
                  </a:schemeClr>
                </a:solidFill>
              </a:rPr>
              <a:t>n-m</a:t>
            </a:r>
            <a:endParaRPr lang="en-US" sz="1400" dirty="0">
              <a:solidFill>
                <a:schemeClr val="bg1">
                  <a:lumMod val="50000"/>
                </a:schemeClr>
              </a:solidFill>
            </a:endParaRPr>
          </a:p>
        </p:txBody>
      </p:sp>
      <p:sp>
        <p:nvSpPr>
          <p:cNvPr id="24" name="TextBox 23"/>
          <p:cNvSpPr txBox="1"/>
          <p:nvPr/>
        </p:nvSpPr>
        <p:spPr>
          <a:xfrm>
            <a:off x="5049625" y="3329233"/>
            <a:ext cx="476412" cy="307777"/>
          </a:xfrm>
          <a:prstGeom prst="rect">
            <a:avLst/>
          </a:prstGeom>
          <a:noFill/>
        </p:spPr>
        <p:txBody>
          <a:bodyPr wrap="none" rtlCol="0">
            <a:spAutoFit/>
          </a:bodyPr>
          <a:lstStyle/>
          <a:p>
            <a:r>
              <a:rPr lang="en-US" sz="1400" dirty="0" smtClean="0">
                <a:solidFill>
                  <a:schemeClr val="bg1">
                    <a:lumMod val="50000"/>
                  </a:schemeClr>
                </a:solidFill>
              </a:rPr>
              <a:t>n-m</a:t>
            </a:r>
            <a:endParaRPr lang="en-US" sz="1400" dirty="0">
              <a:solidFill>
                <a:schemeClr val="bg1">
                  <a:lumMod val="50000"/>
                </a:schemeClr>
              </a:solidFill>
            </a:endParaRPr>
          </a:p>
        </p:txBody>
      </p:sp>
      <p:grpSp>
        <p:nvGrpSpPr>
          <p:cNvPr id="28" name="Group 27"/>
          <p:cNvGrpSpPr/>
          <p:nvPr/>
        </p:nvGrpSpPr>
        <p:grpSpPr>
          <a:xfrm>
            <a:off x="5059837" y="1828800"/>
            <a:ext cx="2671606" cy="2150097"/>
            <a:chOff x="5059837" y="1447800"/>
            <a:chExt cx="2671606" cy="2150097"/>
          </a:xfrm>
        </p:grpSpPr>
        <p:sp>
          <p:nvSpPr>
            <p:cNvPr id="20" name="TextBox 19"/>
            <p:cNvSpPr txBox="1"/>
            <p:nvPr/>
          </p:nvSpPr>
          <p:spPr>
            <a:xfrm>
              <a:off x="7239000" y="1447800"/>
              <a:ext cx="492443" cy="523220"/>
            </a:xfrm>
            <a:prstGeom prst="rect">
              <a:avLst/>
            </a:prstGeom>
            <a:noFill/>
          </p:spPr>
          <p:txBody>
            <a:bodyPr wrap="none" rtlCol="0">
              <a:spAutoFit/>
            </a:bodyPr>
            <a:lstStyle/>
            <a:p>
              <a:r>
                <a:rPr lang="en-US" sz="2800" dirty="0" smtClean="0">
                  <a:solidFill>
                    <a:srgbClr val="0070C0"/>
                  </a:solidFill>
                </a:rPr>
                <a:t>M</a:t>
              </a:r>
              <a:endParaRPr lang="en-US" sz="2400" dirty="0">
                <a:solidFill>
                  <a:srgbClr val="0070C0"/>
                </a:solidFill>
              </a:endParaRPr>
            </a:p>
          </p:txBody>
        </p:sp>
        <p:sp>
          <p:nvSpPr>
            <p:cNvPr id="25" name="Oval 24"/>
            <p:cNvSpPr/>
            <p:nvPr/>
          </p:nvSpPr>
          <p:spPr>
            <a:xfrm>
              <a:off x="5059837" y="1997697"/>
              <a:ext cx="1600200" cy="16002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a:stCxn id="25" idx="7"/>
              <a:endCxn id="20" idx="1"/>
            </p:cNvCxnSpPr>
            <p:nvPr/>
          </p:nvCxnSpPr>
          <p:spPr>
            <a:xfrm rot="5400000" flipH="1" flipV="1">
              <a:off x="6571031" y="1564073"/>
              <a:ext cx="522631" cy="813307"/>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animBg="1"/>
      <p:bldP spid="10" grpId="0"/>
      <p:bldP spid="11" grpId="0" animBg="1"/>
      <p:bldP spid="12" grpId="0"/>
      <p:bldP spid="21" grpId="0"/>
      <p:bldP spid="22" grpId="0"/>
      <p:bldP spid="23"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8382000" cy="6096000"/>
          </a:xfrm>
        </p:spPr>
        <p:txBody>
          <a:bodyPr>
            <a:normAutofit/>
          </a:bodyPr>
          <a:lstStyle/>
          <a:p>
            <a:pPr>
              <a:buNone/>
            </a:pPr>
            <a:r>
              <a:rPr lang="en-US" sz="2400" dirty="0" smtClean="0"/>
              <a:t>Let P = { x : Ax=b, x</a:t>
            </a:r>
            <a:r>
              <a:rPr lang="en-US" sz="2400" dirty="0" smtClean="0">
                <a:latin typeface="cmsy10"/>
              </a:rPr>
              <a:t>¸</a:t>
            </a:r>
            <a:r>
              <a:rPr lang="en-US" sz="2400" dirty="0" smtClean="0"/>
              <a:t>0 }. Assume rank A=m. Fix x</a:t>
            </a:r>
            <a:r>
              <a:rPr lang="en-US" sz="2400" dirty="0" smtClean="0">
                <a:latin typeface="cmsy10"/>
              </a:rPr>
              <a:t>2</a:t>
            </a:r>
            <a:r>
              <a:rPr lang="en-US" sz="2400" dirty="0" smtClean="0"/>
              <a:t>P.</a:t>
            </a:r>
          </a:p>
          <a:p>
            <a:pPr>
              <a:buNone/>
            </a:pPr>
            <a:endParaRPr lang="en-US" sz="600" b="1" dirty="0" smtClean="0"/>
          </a:p>
          <a:p>
            <a:pPr>
              <a:buNone/>
            </a:pPr>
            <a:r>
              <a:rPr lang="en-US" sz="2400" b="1" dirty="0" smtClean="0"/>
              <a:t>Lemma:</a:t>
            </a:r>
            <a:r>
              <a:rPr lang="en-US" sz="2400" dirty="0" smtClean="0"/>
              <a:t> x is a BFS   </a:t>
            </a:r>
            <a:r>
              <a:rPr lang="en-US" sz="2400" dirty="0" smtClean="0">
                <a:latin typeface="cmsy10"/>
              </a:rPr>
              <a:t>,  9</a:t>
            </a:r>
            <a:r>
              <a:rPr lang="en-US" sz="2400" dirty="0" smtClean="0"/>
              <a:t>B</a:t>
            </a:r>
            <a:r>
              <a:rPr lang="en-US" sz="2400" dirty="0" smtClean="0">
                <a:latin typeface="cmsy10"/>
              </a:rPr>
              <a:t>µ</a:t>
            </a:r>
            <a:r>
              <a:rPr lang="en-US" sz="2400" dirty="0" smtClean="0"/>
              <a:t>{1,…,n} with |B|=m </a:t>
            </a:r>
            <a:r>
              <a:rPr lang="en-US" sz="2400" dirty="0" err="1" smtClean="0"/>
              <a:t>s.t</a:t>
            </a:r>
            <a:r>
              <a:rPr lang="en-US" sz="2400" dirty="0" smtClean="0"/>
              <a:t>.</a:t>
            </a:r>
          </a:p>
          <a:p>
            <a:pPr marL="971550" lvl="1" indent="-514350">
              <a:spcBef>
                <a:spcPts val="0"/>
              </a:spcBef>
              <a:buFont typeface="Arial" pitchFamily="34" charset="0"/>
              <a:buChar char="•"/>
            </a:pPr>
            <a:r>
              <a:rPr lang="en-US" sz="2400" dirty="0" smtClean="0"/>
              <a:t>A</a:t>
            </a:r>
            <a:r>
              <a:rPr lang="en-US" sz="2400" baseline="-25000" dirty="0" smtClean="0"/>
              <a:t>B</a:t>
            </a:r>
            <a:r>
              <a:rPr lang="en-US" sz="2400" dirty="0" smtClean="0"/>
              <a:t> has full rank</a:t>
            </a:r>
            <a:endParaRPr lang="en-US" sz="2400" dirty="0" smtClean="0">
              <a:latin typeface="cmsy10"/>
            </a:endParaRPr>
          </a:p>
          <a:p>
            <a:pPr marL="971550" lvl="1" indent="-514350">
              <a:spcBef>
                <a:spcPts val="0"/>
              </a:spcBef>
              <a:buFont typeface="Arial" pitchFamily="34" charset="0"/>
              <a:buChar char="•"/>
            </a:pPr>
            <a:r>
              <a:rPr lang="en-US" sz="2400" dirty="0" smtClean="0"/>
              <a:t>x</a:t>
            </a:r>
            <a:r>
              <a:rPr lang="en-US" sz="2400" baseline="-25000" dirty="0" smtClean="0"/>
              <a:t>i</a:t>
            </a:r>
            <a:r>
              <a:rPr lang="en-US" sz="2400" dirty="0" smtClean="0"/>
              <a:t> = 0  </a:t>
            </a:r>
            <a:r>
              <a:rPr lang="en-US" sz="2400" dirty="0" smtClean="0">
                <a:latin typeface="cmsy10"/>
              </a:rPr>
              <a:t>8</a:t>
            </a:r>
            <a:r>
              <a:rPr lang="en-US" sz="2400" dirty="0" smtClean="0"/>
              <a:t>i</a:t>
            </a:r>
            <a:r>
              <a:rPr lang="en-US" sz="2400" dirty="0" smtClean="0">
                <a:latin typeface="Symbol"/>
                <a:sym typeface="Symbol"/>
              </a:rPr>
              <a:t></a:t>
            </a:r>
            <a:r>
              <a:rPr lang="en-US" sz="2400" dirty="0" smtClean="0"/>
              <a:t>B</a:t>
            </a:r>
          </a:p>
          <a:p>
            <a:pPr marL="514350" lvl="1" indent="-514350">
              <a:buNone/>
            </a:pPr>
            <a:r>
              <a:rPr lang="en-US" sz="2400" b="1" dirty="0" smtClean="0"/>
              <a:t>Proof:</a:t>
            </a:r>
            <a:r>
              <a:rPr lang="en-US" sz="2400" dirty="0" smtClean="0"/>
              <a:t> </a:t>
            </a:r>
            <a:r>
              <a:rPr lang="en-US" sz="2400" dirty="0" smtClean="0">
                <a:latin typeface="cmsy10"/>
              </a:rPr>
              <a:t>)</a:t>
            </a:r>
            <a:r>
              <a:rPr lang="en-US" sz="2400" dirty="0" smtClean="0"/>
              <a:t> direction.</a:t>
            </a:r>
          </a:p>
          <a:p>
            <a:pPr marL="514350" lvl="1" indent="-514350">
              <a:spcBef>
                <a:spcPts val="0"/>
              </a:spcBef>
              <a:buNone/>
            </a:pPr>
            <a:r>
              <a:rPr lang="en-US" sz="2400" dirty="0" smtClean="0"/>
              <a:t>x a BFS </a:t>
            </a:r>
            <a:r>
              <a:rPr lang="en-US" sz="2400" dirty="0" smtClean="0">
                <a:latin typeface="cmsy10"/>
              </a:rPr>
              <a:t>)</a:t>
            </a:r>
            <a:r>
              <a:rPr lang="en-US" sz="2400" dirty="0" smtClean="0"/>
              <a:t> rank </a:t>
            </a:r>
            <a:r>
              <a:rPr lang="en-US" sz="2400" dirty="0" smtClean="0">
                <a:latin typeface="cmsy10"/>
              </a:rPr>
              <a:t>A</a:t>
            </a:r>
            <a:r>
              <a:rPr lang="en-US" sz="3200" baseline="-15000" dirty="0" smtClean="0">
                <a:latin typeface="Calibri"/>
              </a:rPr>
              <a:t>x</a:t>
            </a:r>
            <a:r>
              <a:rPr lang="en-US" sz="2400" dirty="0" smtClean="0"/>
              <a:t>=n</a:t>
            </a:r>
          </a:p>
          <a:p>
            <a:pPr marL="514350" lvl="1" indent="-514350">
              <a:spcBef>
                <a:spcPts val="0"/>
              </a:spcBef>
              <a:buNone/>
            </a:pPr>
            <a:endParaRPr lang="en-US" sz="2400" dirty="0" smtClean="0"/>
          </a:p>
          <a:p>
            <a:pPr marL="514350" lvl="1" indent="-514350">
              <a:spcBef>
                <a:spcPts val="0"/>
              </a:spcBef>
              <a:buNone/>
            </a:pPr>
            <a:endParaRPr lang="en-US" sz="2400" dirty="0" smtClean="0"/>
          </a:p>
          <a:p>
            <a:pPr marL="514350" lvl="1" indent="-514350">
              <a:spcBef>
                <a:spcPts val="0"/>
              </a:spcBef>
              <a:buNone/>
            </a:pPr>
            <a:endParaRPr lang="en-US" sz="2400" dirty="0" smtClean="0"/>
          </a:p>
          <a:p>
            <a:pPr marL="514350" lvl="1" indent="-514350">
              <a:spcBef>
                <a:spcPts val="0"/>
              </a:spcBef>
              <a:buNone/>
            </a:pPr>
            <a:endParaRPr lang="en-US" sz="4000" dirty="0" smtClean="0"/>
          </a:p>
          <a:p>
            <a:pPr marL="514350" lvl="1" indent="-514350">
              <a:spcBef>
                <a:spcPts val="0"/>
              </a:spcBef>
              <a:buNone/>
            </a:pPr>
            <a:r>
              <a:rPr lang="en-US" sz="2400" dirty="0" smtClean="0"/>
              <a:t>The rows of A are linearly independent  </a:t>
            </a:r>
            <a:r>
              <a:rPr lang="en-US" sz="2000" dirty="0" smtClean="0">
                <a:solidFill>
                  <a:schemeClr val="bg1">
                    <a:lumMod val="50000"/>
                  </a:schemeClr>
                </a:solidFill>
              </a:rPr>
              <a:t>(m of them)</a:t>
            </a:r>
          </a:p>
          <a:p>
            <a:pPr marL="0" lvl="1" indent="3175">
              <a:spcBef>
                <a:spcPts val="0"/>
              </a:spcBef>
              <a:buNone/>
            </a:pPr>
            <a:r>
              <a:rPr lang="en-US" sz="2400" dirty="0" smtClean="0"/>
              <a:t>Can augment rows of A to a </a:t>
            </a:r>
            <a:r>
              <a:rPr lang="en-US" sz="2400" b="1" dirty="0" smtClean="0">
                <a:solidFill>
                  <a:srgbClr val="FF0000"/>
                </a:solidFill>
              </a:rPr>
              <a:t>basis</a:t>
            </a:r>
            <a:r>
              <a:rPr lang="en-US" sz="2400" dirty="0" smtClean="0"/>
              <a:t>, using only </a:t>
            </a:r>
            <a:r>
              <a:rPr lang="en-US" sz="2400" dirty="0" smtClean="0">
                <a:solidFill>
                  <a:srgbClr val="00B050"/>
                </a:solidFill>
              </a:rPr>
              <a:t>tight row-vectors</a:t>
            </a:r>
            <a:r>
              <a:rPr lang="en-US" sz="2400" dirty="0" smtClean="0"/>
              <a:t/>
            </a:r>
            <a:br>
              <a:rPr lang="en-US" sz="2400" dirty="0" smtClean="0"/>
            </a:br>
            <a:r>
              <a:rPr lang="en-US" sz="2000" dirty="0" smtClean="0">
                <a:solidFill>
                  <a:schemeClr val="bg1">
                    <a:lumMod val="50000"/>
                  </a:schemeClr>
                </a:solidFill>
              </a:rPr>
              <a:t>        (i.e., add n-m more tight rows, preserving linear independence)</a:t>
            </a:r>
          </a:p>
          <a:p>
            <a:pPr marL="0" lvl="1" indent="3175">
              <a:spcBef>
                <a:spcPts val="0"/>
              </a:spcBef>
              <a:buNone/>
            </a:pPr>
            <a:r>
              <a:rPr lang="en-US" sz="2400" dirty="0" smtClean="0"/>
              <a:t>Let </a:t>
            </a:r>
            <a:r>
              <a:rPr lang="en-US" sz="2400" dirty="0" smtClean="0">
                <a:solidFill>
                  <a:srgbClr val="0070C0"/>
                </a:solidFill>
              </a:rPr>
              <a:t>S = { </a:t>
            </a:r>
            <a:r>
              <a:rPr lang="en-US" sz="2400" dirty="0" err="1" smtClean="0">
                <a:solidFill>
                  <a:srgbClr val="0070C0"/>
                </a:solidFill>
              </a:rPr>
              <a:t>i</a:t>
            </a:r>
            <a:r>
              <a:rPr lang="en-US" sz="2400" dirty="0" smtClean="0">
                <a:solidFill>
                  <a:srgbClr val="0070C0"/>
                </a:solidFill>
              </a:rPr>
              <a:t> : constraint “-</a:t>
            </a:r>
            <a:r>
              <a:rPr lang="en-US" sz="2400" dirty="0" smtClean="0">
                <a:solidFill>
                  <a:srgbClr val="0070C0"/>
                </a:solidFill>
                <a:latin typeface="Calibri"/>
              </a:rPr>
              <a:t>x</a:t>
            </a:r>
            <a:r>
              <a:rPr lang="en-US" sz="2400" baseline="-25000" dirty="0" smtClean="0">
                <a:solidFill>
                  <a:srgbClr val="0070C0"/>
                </a:solidFill>
                <a:latin typeface="Calibri"/>
              </a:rPr>
              <a:t>i</a:t>
            </a:r>
            <a:r>
              <a:rPr lang="en-US" sz="2400" dirty="0" smtClean="0">
                <a:solidFill>
                  <a:srgbClr val="0070C0"/>
                </a:solidFill>
                <a:latin typeface="cmsy10"/>
              </a:rPr>
              <a:t>·</a:t>
            </a:r>
            <a:r>
              <a:rPr lang="en-US" sz="2400" dirty="0" smtClean="0">
                <a:solidFill>
                  <a:srgbClr val="0070C0"/>
                </a:solidFill>
              </a:rPr>
              <a:t>0” was added to </a:t>
            </a:r>
            <a:r>
              <a:rPr lang="en-US" sz="2400" b="1" dirty="0" smtClean="0">
                <a:solidFill>
                  <a:srgbClr val="FF0000"/>
                </a:solidFill>
              </a:rPr>
              <a:t>basis</a:t>
            </a:r>
            <a:r>
              <a:rPr lang="en-US" sz="2400" dirty="0" smtClean="0">
                <a:solidFill>
                  <a:srgbClr val="0070C0"/>
                </a:solidFill>
              </a:rPr>
              <a:t> }</a:t>
            </a:r>
            <a:r>
              <a:rPr lang="en-US" sz="2400" dirty="0" smtClean="0"/>
              <a:t>. So |</a:t>
            </a:r>
            <a:r>
              <a:rPr lang="en-US" sz="2400" dirty="0" smtClean="0">
                <a:solidFill>
                  <a:srgbClr val="0070C0"/>
                </a:solidFill>
              </a:rPr>
              <a:t>S</a:t>
            </a:r>
            <a:r>
              <a:rPr lang="en-US" sz="2400" dirty="0" smtClean="0"/>
              <a:t>|=n-m.</a:t>
            </a:r>
          </a:p>
          <a:p>
            <a:pPr marL="0" lvl="1" indent="3175">
              <a:spcBef>
                <a:spcPts val="0"/>
              </a:spcBef>
              <a:buNone/>
            </a:pPr>
            <a:r>
              <a:rPr lang="en-US" sz="2400" dirty="0" smtClean="0"/>
              <a:t>WLOG, </a:t>
            </a:r>
            <a:r>
              <a:rPr lang="en-US" sz="2400" dirty="0" smtClean="0">
                <a:solidFill>
                  <a:srgbClr val="0070C0"/>
                </a:solidFill>
              </a:rPr>
              <a:t>S={m+1,…,n}</a:t>
            </a:r>
            <a:r>
              <a:rPr lang="en-US" sz="2400" dirty="0" smtClean="0"/>
              <a:t>.  </a:t>
            </a:r>
          </a:p>
        </p:txBody>
      </p:sp>
      <p:sp>
        <p:nvSpPr>
          <p:cNvPr id="34" name="Rectangle 33"/>
          <p:cNvSpPr/>
          <p:nvPr/>
        </p:nvSpPr>
        <p:spPr>
          <a:xfrm>
            <a:off x="4177402" y="3048000"/>
            <a:ext cx="1219200" cy="13329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4177402" y="3276600"/>
            <a:ext cx="1219200" cy="13329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4177402" y="3505200"/>
            <a:ext cx="1219200" cy="28569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6234802" y="3048000"/>
            <a:ext cx="457200" cy="13329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234802" y="3276600"/>
            <a:ext cx="457200" cy="13329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6234802" y="3505200"/>
            <a:ext cx="457200" cy="28569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6234802" y="2051050"/>
            <a:ext cx="457200" cy="794212"/>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4177402" y="2038290"/>
            <a:ext cx="1219200" cy="79835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5444201" y="2738735"/>
            <a:ext cx="790601" cy="461665"/>
          </a:xfrm>
          <a:prstGeom prst="rect">
            <a:avLst/>
          </a:prstGeom>
          <a:noFill/>
        </p:spPr>
        <p:txBody>
          <a:bodyPr wrap="none" rtlCol="0">
            <a:spAutoFit/>
          </a:bodyPr>
          <a:lstStyle/>
          <a:p>
            <a:r>
              <a:rPr lang="en-US" sz="2400" dirty="0" smtClean="0"/>
              <a:t>x  </a:t>
            </a:r>
            <a:r>
              <a:rPr lang="en-US" sz="2400" dirty="0" smtClean="0">
                <a:latin typeface="cmsy10"/>
              </a:rPr>
              <a:t>·</a:t>
            </a:r>
            <a:r>
              <a:rPr lang="en-US" sz="2400" dirty="0" smtClean="0"/>
              <a:t> </a:t>
            </a:r>
            <a:endParaRPr lang="en-US" sz="2400" dirty="0"/>
          </a:p>
        </p:txBody>
      </p:sp>
      <p:sp>
        <p:nvSpPr>
          <p:cNvPr id="40" name="TextBox 39"/>
          <p:cNvSpPr txBox="1"/>
          <p:nvPr/>
        </p:nvSpPr>
        <p:spPr>
          <a:xfrm>
            <a:off x="782004" y="2819400"/>
            <a:ext cx="1847172" cy="400110"/>
          </a:xfrm>
          <a:prstGeom prst="rect">
            <a:avLst/>
          </a:prstGeom>
          <a:noFill/>
        </p:spPr>
        <p:txBody>
          <a:bodyPr wrap="none" rtlCol="0">
            <a:spAutoFit/>
          </a:bodyPr>
          <a:lstStyle/>
          <a:p>
            <a:r>
              <a:rPr lang="en-US" sz="2000" dirty="0" smtClean="0"/>
              <a:t>The constraints:</a:t>
            </a:r>
            <a:endParaRPr lang="en-US" sz="2000" dirty="0"/>
          </a:p>
        </p:txBody>
      </p:sp>
      <p:sp>
        <p:nvSpPr>
          <p:cNvPr id="41" name="TextBox 40"/>
          <p:cNvSpPr txBox="1"/>
          <p:nvPr/>
        </p:nvSpPr>
        <p:spPr>
          <a:xfrm>
            <a:off x="782004" y="3200400"/>
            <a:ext cx="2389821" cy="400110"/>
          </a:xfrm>
          <a:prstGeom prst="rect">
            <a:avLst/>
          </a:prstGeom>
          <a:noFill/>
        </p:spPr>
        <p:txBody>
          <a:bodyPr wrap="none" rtlCol="0">
            <a:spAutoFit/>
          </a:bodyPr>
          <a:lstStyle/>
          <a:p>
            <a:r>
              <a:rPr lang="en-US" sz="2000" dirty="0" smtClean="0"/>
              <a:t>The </a:t>
            </a:r>
            <a:r>
              <a:rPr lang="en-US" sz="2000" b="1" dirty="0" smtClean="0">
                <a:solidFill>
                  <a:srgbClr val="00B050"/>
                </a:solidFill>
              </a:rPr>
              <a:t>tight</a:t>
            </a:r>
            <a:r>
              <a:rPr lang="en-US" sz="2000" dirty="0" smtClean="0"/>
              <a:t> constraints:</a:t>
            </a:r>
            <a:endParaRPr lang="en-US" sz="2000" dirty="0"/>
          </a:p>
        </p:txBody>
      </p:sp>
      <p:sp>
        <p:nvSpPr>
          <p:cNvPr id="42" name="Right Brace 41"/>
          <p:cNvSpPr/>
          <p:nvPr/>
        </p:nvSpPr>
        <p:spPr>
          <a:xfrm rot="5400000">
            <a:off x="4701247" y="3343245"/>
            <a:ext cx="171510" cy="1219200"/>
          </a:xfrm>
          <a:prstGeom prst="rightBrace">
            <a:avLst>
              <a:gd name="adj1" fmla="val 48092"/>
              <a:gd name="adj2" fmla="val 50000"/>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B050"/>
              </a:solidFill>
            </a:endParaRPr>
          </a:p>
        </p:txBody>
      </p:sp>
      <p:sp>
        <p:nvSpPr>
          <p:cNvPr id="43" name="TextBox 42"/>
          <p:cNvSpPr txBox="1"/>
          <p:nvPr/>
        </p:nvSpPr>
        <p:spPr>
          <a:xfrm>
            <a:off x="3381036" y="3962400"/>
            <a:ext cx="3324564" cy="369332"/>
          </a:xfrm>
          <a:prstGeom prst="rect">
            <a:avLst/>
          </a:prstGeom>
          <a:noFill/>
        </p:spPr>
        <p:txBody>
          <a:bodyPr wrap="none" rtlCol="0">
            <a:spAutoFit/>
          </a:bodyPr>
          <a:lstStyle/>
          <a:p>
            <a:r>
              <a:rPr lang="en-US" dirty="0" smtClean="0"/>
              <a:t>The </a:t>
            </a:r>
            <a:r>
              <a:rPr lang="en-US" dirty="0" smtClean="0">
                <a:solidFill>
                  <a:srgbClr val="00B050"/>
                </a:solidFill>
              </a:rPr>
              <a:t>tight row-vectors</a:t>
            </a:r>
            <a:r>
              <a:rPr lang="en-US" dirty="0" smtClean="0"/>
              <a:t> have rank n</a:t>
            </a:r>
            <a:endParaRPr lang="en-US" dirty="0"/>
          </a:p>
        </p:txBody>
      </p:sp>
      <p:sp>
        <p:nvSpPr>
          <p:cNvPr id="44" name="Rectangle 43"/>
          <p:cNvSpPr/>
          <p:nvPr/>
        </p:nvSpPr>
        <p:spPr>
          <a:xfrm>
            <a:off x="4177402" y="2038291"/>
            <a:ext cx="1219200" cy="401144"/>
          </a:xfrm>
          <a:prstGeom prst="rect">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4184650" y="3048000"/>
            <a:ext cx="1219200" cy="133290"/>
          </a:xfrm>
          <a:prstGeom prst="rect">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4184650" y="3276600"/>
            <a:ext cx="1219200" cy="133290"/>
          </a:xfrm>
          <a:prstGeom prst="rect">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184650" y="3505200"/>
            <a:ext cx="1219200" cy="133290"/>
          </a:xfrm>
          <a:prstGeom prst="rect">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0" name="Table 29"/>
          <p:cNvGraphicFramePr>
            <a:graphicFrameLocks noGrp="1"/>
          </p:cNvGraphicFramePr>
          <p:nvPr/>
        </p:nvGraphicFramePr>
        <p:xfrm>
          <a:off x="4176713" y="2038290"/>
          <a:ext cx="1219200" cy="1808645"/>
        </p:xfrm>
        <a:graphic>
          <a:graphicData uri="http://schemas.openxmlformats.org/drawingml/2006/table">
            <a:tbl>
              <a:tblPr firstRow="1" bandRow="1">
                <a:tableStyleId>{5C22544A-7EE6-4342-B048-85BDC9FD1C3A}</a:tableStyleId>
              </a:tblPr>
              <a:tblGrid>
                <a:gridCol w="1219200"/>
              </a:tblGrid>
              <a:tr h="381000">
                <a:tc>
                  <a:txBody>
                    <a:bodyPr/>
                    <a:lstStyle/>
                    <a:p>
                      <a:pPr algn="ctr"/>
                      <a:r>
                        <a:rPr lang="en-US" sz="2000" b="0" dirty="0" smtClean="0">
                          <a:solidFill>
                            <a:schemeClr val="tx1"/>
                          </a:solidFill>
                        </a:rPr>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4800">
                <a:tc>
                  <a:txBody>
                    <a:bodyPr/>
                    <a:lstStyle/>
                    <a:p>
                      <a:pPr algn="ctr"/>
                      <a:r>
                        <a:rPr lang="en-US" sz="2000" b="0" dirty="0" smtClean="0">
                          <a:solidFill>
                            <a:schemeClr val="tx1"/>
                          </a:solidFill>
                        </a:rPr>
                        <a:t>-A</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16165">
                <a:tc>
                  <a:txBody>
                    <a:bodyPr/>
                    <a:lstStyle/>
                    <a:p>
                      <a:pPr algn="ctr"/>
                      <a:r>
                        <a:rPr lang="en-US" sz="2000" b="0" dirty="0" smtClean="0">
                          <a:solidFill>
                            <a:schemeClr val="tx1"/>
                          </a:solidFill>
                        </a:rPr>
                        <a:t>-I</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31" name="Table 30"/>
          <p:cNvGraphicFramePr>
            <a:graphicFrameLocks noGrp="1"/>
          </p:cNvGraphicFramePr>
          <p:nvPr/>
        </p:nvGraphicFramePr>
        <p:xfrm>
          <a:off x="6238874" y="2050452"/>
          <a:ext cx="457200" cy="1797344"/>
        </p:xfrm>
        <a:graphic>
          <a:graphicData uri="http://schemas.openxmlformats.org/drawingml/2006/table">
            <a:tbl>
              <a:tblPr firstRow="1" bandRow="1">
                <a:tableStyleId>{5C22544A-7EE6-4342-B048-85BDC9FD1C3A}</a:tableStyleId>
              </a:tblPr>
              <a:tblGrid>
                <a:gridCol w="457200"/>
              </a:tblGrid>
              <a:tr h="392055">
                <a:tc>
                  <a:txBody>
                    <a:bodyPr/>
                    <a:lstStyle/>
                    <a:p>
                      <a:pPr algn="ctr"/>
                      <a:r>
                        <a:rPr lang="en-US" sz="2000" b="0" dirty="0" smtClean="0">
                          <a:solidFill>
                            <a:schemeClr val="tx1"/>
                          </a:solidFill>
                        </a:rPr>
                        <a:t>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3476">
                <a:tc>
                  <a:txBody>
                    <a:bodyPr/>
                    <a:lstStyle/>
                    <a:p>
                      <a:pPr algn="ctr"/>
                      <a:r>
                        <a:rPr lang="en-US" sz="2000" b="0" dirty="0" smtClean="0">
                          <a:solidFill>
                            <a:schemeClr val="tx1"/>
                          </a:solidFill>
                        </a:rPr>
                        <a:t>-b</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04864">
                <a:tc>
                  <a:txBody>
                    <a:bodyPr/>
                    <a:lstStyle/>
                    <a:p>
                      <a:pPr algn="ctr"/>
                      <a:r>
                        <a:rPr lang="en-US" sz="2000" b="0" dirty="0" smtClean="0">
                          <a:solidFill>
                            <a:schemeClr val="tx1"/>
                          </a:solidFill>
                        </a:rPr>
                        <a:t>0</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8" name="Rectangle 47"/>
          <p:cNvSpPr/>
          <p:nvPr/>
        </p:nvSpPr>
        <p:spPr>
          <a:xfrm>
            <a:off x="4177402" y="3447991"/>
            <a:ext cx="1219200" cy="401144"/>
          </a:xfrm>
          <a:prstGeom prst="rect">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6234802" y="3448050"/>
            <a:ext cx="457200" cy="399990"/>
          </a:xfrm>
          <a:prstGeom prst="rect">
            <a:avLst/>
          </a:prstGeom>
          <a:solidFill>
            <a:srgbClr val="92D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p:cNvSpPr txBox="1"/>
          <p:nvPr/>
        </p:nvSpPr>
        <p:spPr>
          <a:xfrm>
            <a:off x="3167291" y="5638800"/>
            <a:ext cx="2090509" cy="461665"/>
          </a:xfrm>
          <a:prstGeom prst="rect">
            <a:avLst/>
          </a:prstGeom>
          <a:noFill/>
        </p:spPr>
        <p:txBody>
          <a:bodyPr wrap="none" rtlCol="0">
            <a:spAutoFit/>
          </a:bodyPr>
          <a:lstStyle/>
          <a:p>
            <a:r>
              <a:rPr lang="en-US" sz="2400" dirty="0" smtClean="0">
                <a:solidFill>
                  <a:prstClr val="black"/>
                </a:solidFill>
              </a:rPr>
              <a:t>Note x</a:t>
            </a:r>
            <a:r>
              <a:rPr lang="en-US" sz="2400" baseline="-25000" dirty="0" smtClean="0">
                <a:solidFill>
                  <a:prstClr val="black"/>
                </a:solidFill>
              </a:rPr>
              <a:t>i</a:t>
            </a:r>
            <a:r>
              <a:rPr lang="en-US" sz="2400" dirty="0" smtClean="0">
                <a:solidFill>
                  <a:prstClr val="black"/>
                </a:solidFill>
              </a:rPr>
              <a:t>=0 </a:t>
            </a:r>
            <a:r>
              <a:rPr lang="en-US" sz="2400" dirty="0" smtClean="0">
                <a:solidFill>
                  <a:prstClr val="black"/>
                </a:solidFill>
                <a:latin typeface="cmsy10"/>
              </a:rPr>
              <a:t>8</a:t>
            </a:r>
            <a:r>
              <a:rPr lang="en-US" sz="2400" dirty="0" smtClean="0">
                <a:solidFill>
                  <a:prstClr val="black"/>
                </a:solidFill>
              </a:rPr>
              <a:t>i</a:t>
            </a:r>
            <a:r>
              <a:rPr lang="en-US" sz="2400" dirty="0" smtClean="0">
                <a:solidFill>
                  <a:prstClr val="black"/>
                </a:solidFill>
                <a:latin typeface="cmsy10"/>
              </a:rPr>
              <a:t>2</a:t>
            </a:r>
            <a:r>
              <a:rPr lang="en-US" sz="2400" dirty="0" smtClean="0">
                <a:solidFill>
                  <a:prstClr val="black"/>
                </a:solidFill>
              </a:rPr>
              <a:t>S.</a:t>
            </a:r>
            <a:endParaRPr lang="en-US" dirty="0"/>
          </a:p>
        </p:txBody>
      </p:sp>
      <p:grpSp>
        <p:nvGrpSpPr>
          <p:cNvPr id="53" name="Group 52"/>
          <p:cNvGrpSpPr/>
          <p:nvPr/>
        </p:nvGrpSpPr>
        <p:grpSpPr>
          <a:xfrm>
            <a:off x="3516609" y="3135086"/>
            <a:ext cx="603215" cy="522514"/>
            <a:chOff x="3516609" y="3135086"/>
            <a:chExt cx="603215" cy="522514"/>
          </a:xfrm>
        </p:grpSpPr>
        <p:sp>
          <p:nvSpPr>
            <p:cNvPr id="25" name="TextBox 24"/>
            <p:cNvSpPr txBox="1"/>
            <p:nvPr/>
          </p:nvSpPr>
          <p:spPr>
            <a:xfrm>
              <a:off x="3516609" y="3258074"/>
              <a:ext cx="290464" cy="369332"/>
            </a:xfrm>
            <a:prstGeom prst="rect">
              <a:avLst/>
            </a:prstGeom>
            <a:noFill/>
          </p:spPr>
          <p:txBody>
            <a:bodyPr wrap="none" rtlCol="0">
              <a:spAutoFit/>
            </a:bodyPr>
            <a:lstStyle/>
            <a:p>
              <a:r>
                <a:rPr lang="en-US" dirty="0" smtClean="0">
                  <a:solidFill>
                    <a:srgbClr val="0070C0"/>
                  </a:solidFill>
                </a:rPr>
                <a:t>S</a:t>
              </a:r>
              <a:endParaRPr lang="en-US" dirty="0">
                <a:solidFill>
                  <a:srgbClr val="0070C0"/>
                </a:solidFill>
              </a:endParaRPr>
            </a:p>
          </p:txBody>
        </p:sp>
        <p:cxnSp>
          <p:nvCxnSpPr>
            <p:cNvPr id="27" name="Straight Arrow Connector 26"/>
            <p:cNvCxnSpPr>
              <a:stCxn id="25" idx="3"/>
            </p:cNvCxnSpPr>
            <p:nvPr/>
          </p:nvCxnSpPr>
          <p:spPr>
            <a:xfrm flipV="1">
              <a:off x="3807073" y="3135086"/>
              <a:ext cx="297679" cy="307654"/>
            </a:xfrm>
            <a:prstGeom prst="straightConnector1">
              <a:avLst/>
            </a:prstGeom>
            <a:ln w="127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25" idx="3"/>
            </p:cNvCxnSpPr>
            <p:nvPr/>
          </p:nvCxnSpPr>
          <p:spPr>
            <a:xfrm flipV="1">
              <a:off x="3807073" y="3351125"/>
              <a:ext cx="312751" cy="91615"/>
            </a:xfrm>
            <a:prstGeom prst="straightConnector1">
              <a:avLst/>
            </a:prstGeom>
            <a:ln w="127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25" idx="3"/>
            </p:cNvCxnSpPr>
            <p:nvPr/>
          </p:nvCxnSpPr>
          <p:spPr>
            <a:xfrm>
              <a:off x="3807073" y="3442740"/>
              <a:ext cx="307727" cy="214860"/>
            </a:xfrm>
            <a:prstGeom prst="straightConnector1">
              <a:avLst/>
            </a:prstGeom>
            <a:ln w="12700">
              <a:solidFill>
                <a:schemeClr val="accent1"/>
              </a:solidFill>
              <a:tailEnd type="arrow"/>
            </a:ln>
          </p:spPr>
          <p:style>
            <a:lnRef idx="1">
              <a:schemeClr val="accent1"/>
            </a:lnRef>
            <a:fillRef idx="0">
              <a:schemeClr val="accent1"/>
            </a:fillRef>
            <a:effectRef idx="0">
              <a:schemeClr val="accent1"/>
            </a:effectRef>
            <a:fontRef idx="minor">
              <a:schemeClr val="tx1"/>
            </a:fontRef>
          </p:style>
        </p:cxnSp>
      </p:grpSp>
      <p:grpSp>
        <p:nvGrpSpPr>
          <p:cNvPr id="56" name="Group 55"/>
          <p:cNvGrpSpPr/>
          <p:nvPr/>
        </p:nvGrpSpPr>
        <p:grpSpPr>
          <a:xfrm>
            <a:off x="3687745" y="3451609"/>
            <a:ext cx="467248" cy="391886"/>
            <a:chOff x="3687745" y="3451609"/>
            <a:chExt cx="467248" cy="391886"/>
          </a:xfrm>
        </p:grpSpPr>
        <p:sp>
          <p:nvSpPr>
            <p:cNvPr id="54" name="TextBox 53"/>
            <p:cNvSpPr txBox="1"/>
            <p:nvPr/>
          </p:nvSpPr>
          <p:spPr>
            <a:xfrm>
              <a:off x="3687745" y="3471705"/>
              <a:ext cx="290464" cy="369332"/>
            </a:xfrm>
            <a:prstGeom prst="rect">
              <a:avLst/>
            </a:prstGeom>
            <a:noFill/>
          </p:spPr>
          <p:txBody>
            <a:bodyPr wrap="none" rtlCol="0">
              <a:spAutoFit/>
            </a:bodyPr>
            <a:lstStyle/>
            <a:p>
              <a:r>
                <a:rPr lang="en-US" dirty="0" smtClean="0">
                  <a:solidFill>
                    <a:srgbClr val="0070C0"/>
                  </a:solidFill>
                </a:rPr>
                <a:t>S</a:t>
              </a:r>
              <a:endParaRPr lang="en-US" dirty="0">
                <a:solidFill>
                  <a:srgbClr val="0070C0"/>
                </a:solidFill>
              </a:endParaRPr>
            </a:p>
          </p:txBody>
        </p:sp>
        <p:sp>
          <p:nvSpPr>
            <p:cNvPr id="55" name="Left Brace 54"/>
            <p:cNvSpPr/>
            <p:nvPr/>
          </p:nvSpPr>
          <p:spPr>
            <a:xfrm>
              <a:off x="3994220" y="3451609"/>
              <a:ext cx="160773" cy="391886"/>
            </a:xfrm>
            <a:prstGeom prst="leftBrace">
              <a:avLst/>
            </a:prstGeom>
            <a:ln w="127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8" name="Group 57"/>
          <p:cNvGrpSpPr/>
          <p:nvPr/>
        </p:nvGrpSpPr>
        <p:grpSpPr>
          <a:xfrm>
            <a:off x="6705600" y="2047875"/>
            <a:ext cx="1620844" cy="790575"/>
            <a:chOff x="6705600" y="2047875"/>
            <a:chExt cx="1620844" cy="790575"/>
          </a:xfrm>
        </p:grpSpPr>
        <p:sp>
          <p:nvSpPr>
            <p:cNvPr id="51" name="Right Brace 50"/>
            <p:cNvSpPr/>
            <p:nvPr/>
          </p:nvSpPr>
          <p:spPr>
            <a:xfrm>
              <a:off x="6705600" y="2047875"/>
              <a:ext cx="190500" cy="790575"/>
            </a:xfrm>
            <a:prstGeom prst="rightBrace">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7" name="TextBox 56"/>
            <p:cNvSpPr txBox="1"/>
            <p:nvPr/>
          </p:nvSpPr>
          <p:spPr>
            <a:xfrm>
              <a:off x="6848475" y="2266950"/>
              <a:ext cx="1477969" cy="369332"/>
            </a:xfrm>
            <a:prstGeom prst="rect">
              <a:avLst/>
            </a:prstGeom>
            <a:noFill/>
          </p:spPr>
          <p:txBody>
            <a:bodyPr wrap="none" rtlCol="0">
              <a:spAutoFit/>
            </a:bodyPr>
            <a:lstStyle/>
            <a:p>
              <a:r>
                <a:rPr lang="en-US" dirty="0" smtClean="0">
                  <a:solidFill>
                    <a:srgbClr val="00B050"/>
                  </a:solidFill>
                </a:rPr>
                <a:t>because Ax=b</a:t>
              </a:r>
              <a:endParaRPr lang="en-US" dirty="0">
                <a:solidFill>
                  <a:srgbClr val="00B05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
                                            <p:txEl>
                                              <p:pRg st="14" end="14"/>
                                            </p:txEl>
                                          </p:spTgt>
                                        </p:tgtEl>
                                        <p:attrNameLst>
                                          <p:attrName>style.visibility</p:attrName>
                                        </p:attrNameLst>
                                      </p:cBhvr>
                                      <p:to>
                                        <p:strVal val="visible"/>
                                      </p:to>
                                    </p:set>
                                  </p:childTnLst>
                                </p:cTn>
                              </p:par>
                              <p:par>
                                <p:cTn id="73" presetID="1" presetClass="exit" presetSubtype="0" fill="hold" grpId="1" nodeType="withEffect">
                                  <p:stCondLst>
                                    <p:cond delay="0"/>
                                  </p:stCondLst>
                                  <p:childTnLst>
                                    <p:set>
                                      <p:cBhvr>
                                        <p:cTn id="74" dur="1" fill="hold">
                                          <p:stCondLst>
                                            <p:cond delay="0"/>
                                          </p:stCondLst>
                                        </p:cTn>
                                        <p:tgtEl>
                                          <p:spTgt spid="36"/>
                                        </p:tgtEl>
                                        <p:attrNameLst>
                                          <p:attrName>style.visibility</p:attrName>
                                        </p:attrNameLst>
                                      </p:cBhvr>
                                      <p:to>
                                        <p:strVal val="hidden"/>
                                      </p:to>
                                    </p:set>
                                  </p:childTnLst>
                                </p:cTn>
                              </p:par>
                              <p:par>
                                <p:cTn id="75" presetID="1" presetClass="exit" presetSubtype="0" fill="hold" grpId="1" nodeType="withEffect">
                                  <p:stCondLst>
                                    <p:cond delay="0"/>
                                  </p:stCondLst>
                                  <p:childTnLst>
                                    <p:set>
                                      <p:cBhvr>
                                        <p:cTn id="76" dur="1" fill="hold">
                                          <p:stCondLst>
                                            <p:cond delay="0"/>
                                          </p:stCondLst>
                                        </p:cTn>
                                        <p:tgtEl>
                                          <p:spTgt spid="47"/>
                                        </p:tgtEl>
                                        <p:attrNameLst>
                                          <p:attrName>style.visibility</p:attrName>
                                        </p:attrNameLst>
                                      </p:cBhvr>
                                      <p:to>
                                        <p:strVal val="hidden"/>
                                      </p:to>
                                    </p:set>
                                  </p:childTnLst>
                                </p:cTn>
                              </p:par>
                              <p:par>
                                <p:cTn id="77" presetID="1" presetClass="exit" presetSubtype="0" fill="hold" grpId="1" nodeType="withEffect">
                                  <p:stCondLst>
                                    <p:cond delay="0"/>
                                  </p:stCondLst>
                                  <p:childTnLst>
                                    <p:set>
                                      <p:cBhvr>
                                        <p:cTn id="78" dur="1" fill="hold">
                                          <p:stCondLst>
                                            <p:cond delay="0"/>
                                          </p:stCondLst>
                                        </p:cTn>
                                        <p:tgtEl>
                                          <p:spTgt spid="46"/>
                                        </p:tgtEl>
                                        <p:attrNameLst>
                                          <p:attrName>style.visibility</p:attrName>
                                        </p:attrNameLst>
                                      </p:cBhvr>
                                      <p:to>
                                        <p:strVal val="hidden"/>
                                      </p:to>
                                    </p:set>
                                  </p:childTnLst>
                                </p:cTn>
                              </p:par>
                              <p:par>
                                <p:cTn id="79" presetID="1" presetClass="exit" presetSubtype="0" fill="hold" grpId="1" nodeType="withEffect">
                                  <p:stCondLst>
                                    <p:cond delay="0"/>
                                  </p:stCondLst>
                                  <p:childTnLst>
                                    <p:set>
                                      <p:cBhvr>
                                        <p:cTn id="80" dur="1" fill="hold">
                                          <p:stCondLst>
                                            <p:cond delay="0"/>
                                          </p:stCondLst>
                                        </p:cTn>
                                        <p:tgtEl>
                                          <p:spTgt spid="45"/>
                                        </p:tgtEl>
                                        <p:attrNameLst>
                                          <p:attrName>style.visibility</p:attrName>
                                        </p:attrNameLst>
                                      </p:cBhvr>
                                      <p:to>
                                        <p:strVal val="hidden"/>
                                      </p:to>
                                    </p:set>
                                  </p:childTnLst>
                                </p:cTn>
                              </p:par>
                              <p:par>
                                <p:cTn id="81" presetID="1" presetClass="exit" presetSubtype="0" fill="hold" grpId="1" nodeType="withEffect">
                                  <p:stCondLst>
                                    <p:cond delay="0"/>
                                  </p:stCondLst>
                                  <p:childTnLst>
                                    <p:set>
                                      <p:cBhvr>
                                        <p:cTn id="82" dur="1" fill="hold">
                                          <p:stCondLst>
                                            <p:cond delay="0"/>
                                          </p:stCondLst>
                                        </p:cTn>
                                        <p:tgtEl>
                                          <p:spTgt spid="34"/>
                                        </p:tgtEl>
                                        <p:attrNameLst>
                                          <p:attrName>style.visibility</p:attrName>
                                        </p:attrNameLst>
                                      </p:cBhvr>
                                      <p:to>
                                        <p:strVal val="hidden"/>
                                      </p:to>
                                    </p:set>
                                  </p:childTnLst>
                                </p:cTn>
                              </p:par>
                              <p:par>
                                <p:cTn id="83" presetID="1" presetClass="exit" presetSubtype="0" fill="hold" grpId="1" nodeType="withEffect">
                                  <p:stCondLst>
                                    <p:cond delay="0"/>
                                  </p:stCondLst>
                                  <p:childTnLst>
                                    <p:set>
                                      <p:cBhvr>
                                        <p:cTn id="84" dur="1" fill="hold">
                                          <p:stCondLst>
                                            <p:cond delay="0"/>
                                          </p:stCondLst>
                                        </p:cTn>
                                        <p:tgtEl>
                                          <p:spTgt spid="35"/>
                                        </p:tgtEl>
                                        <p:attrNameLst>
                                          <p:attrName>style.visibility</p:attrName>
                                        </p:attrNameLst>
                                      </p:cBhvr>
                                      <p:to>
                                        <p:strVal val="hidden"/>
                                      </p:to>
                                    </p:set>
                                  </p:childTnLst>
                                </p:cTn>
                              </p:par>
                              <p:par>
                                <p:cTn id="85" presetID="1" presetClass="exit" presetSubtype="0" fill="hold" grpId="2" nodeType="withEffect">
                                  <p:stCondLst>
                                    <p:cond delay="0"/>
                                  </p:stCondLst>
                                  <p:childTnLst>
                                    <p:set>
                                      <p:cBhvr>
                                        <p:cTn id="86" dur="1" fill="hold">
                                          <p:stCondLst>
                                            <p:cond delay="0"/>
                                          </p:stCondLst>
                                        </p:cTn>
                                        <p:tgtEl>
                                          <p:spTgt spid="37"/>
                                        </p:tgtEl>
                                        <p:attrNameLst>
                                          <p:attrName>style.visibility</p:attrName>
                                        </p:attrNameLst>
                                      </p:cBhvr>
                                      <p:to>
                                        <p:strVal val="hidden"/>
                                      </p:to>
                                    </p:set>
                                  </p:childTnLst>
                                </p:cTn>
                              </p:par>
                              <p:par>
                                <p:cTn id="87" presetID="1" presetClass="exit" presetSubtype="0" fill="hold" grpId="2" nodeType="withEffect">
                                  <p:stCondLst>
                                    <p:cond delay="0"/>
                                  </p:stCondLst>
                                  <p:childTnLst>
                                    <p:set>
                                      <p:cBhvr>
                                        <p:cTn id="88" dur="1" fill="hold">
                                          <p:stCondLst>
                                            <p:cond delay="0"/>
                                          </p:stCondLst>
                                        </p:cTn>
                                        <p:tgtEl>
                                          <p:spTgt spid="38"/>
                                        </p:tgtEl>
                                        <p:attrNameLst>
                                          <p:attrName>style.visibility</p:attrName>
                                        </p:attrNameLst>
                                      </p:cBhvr>
                                      <p:to>
                                        <p:strVal val="hidden"/>
                                      </p:to>
                                    </p:set>
                                  </p:childTnLst>
                                </p:cTn>
                              </p:par>
                              <p:par>
                                <p:cTn id="89" presetID="1" presetClass="exit" presetSubtype="0" fill="hold" grpId="2" nodeType="withEffect">
                                  <p:stCondLst>
                                    <p:cond delay="0"/>
                                  </p:stCondLst>
                                  <p:childTnLst>
                                    <p:set>
                                      <p:cBhvr>
                                        <p:cTn id="90" dur="1" fill="hold">
                                          <p:stCondLst>
                                            <p:cond delay="0"/>
                                          </p:stCondLst>
                                        </p:cTn>
                                        <p:tgtEl>
                                          <p:spTgt spid="39"/>
                                        </p:tgtEl>
                                        <p:attrNameLst>
                                          <p:attrName>style.visibility</p:attrName>
                                        </p:attrNameLst>
                                      </p:cBhvr>
                                      <p:to>
                                        <p:strVal val="hidden"/>
                                      </p:to>
                                    </p:set>
                                  </p:childTnLst>
                                </p:cTn>
                              </p:par>
                              <p:par>
                                <p:cTn id="91" presetID="1" presetClass="entr" presetSubtype="0" fill="hold" grpId="0" nodeType="withEffect">
                                  <p:stCondLst>
                                    <p:cond delay="0"/>
                                  </p:stCondLst>
                                  <p:childTnLst>
                                    <p:set>
                                      <p:cBhvr>
                                        <p:cTn id="92" dur="1" fill="hold">
                                          <p:stCondLst>
                                            <p:cond delay="0"/>
                                          </p:stCondLst>
                                        </p:cTn>
                                        <p:tgtEl>
                                          <p:spTgt spid="48"/>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49"/>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56"/>
                                        </p:tgtEl>
                                        <p:attrNameLst>
                                          <p:attrName>style.visibility</p:attrName>
                                        </p:attrNameLst>
                                      </p:cBhvr>
                                      <p:to>
                                        <p:strVal val="visible"/>
                                      </p:to>
                                    </p:set>
                                  </p:childTnLst>
                                </p:cTn>
                              </p:par>
                              <p:par>
                                <p:cTn id="97" presetID="1" presetClass="exit" presetSubtype="0" fill="hold" nodeType="withEffect">
                                  <p:stCondLst>
                                    <p:cond delay="0"/>
                                  </p:stCondLst>
                                  <p:childTnLst>
                                    <p:set>
                                      <p:cBhvr>
                                        <p:cTn id="98" dur="1" fill="hold">
                                          <p:stCondLst>
                                            <p:cond delay="0"/>
                                          </p:stCondLst>
                                        </p:cTn>
                                        <p:tgtEl>
                                          <p:spTgt spid="53"/>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4" grpId="1" animBg="1"/>
      <p:bldP spid="35" grpId="0" animBg="1"/>
      <p:bldP spid="35" grpId="1" animBg="1"/>
      <p:bldP spid="36" grpId="0" animBg="1"/>
      <p:bldP spid="36" grpId="1" animBg="1"/>
      <p:bldP spid="37" grpId="0" animBg="1"/>
      <p:bldP spid="37" grpId="2" animBg="1"/>
      <p:bldP spid="38" grpId="0" animBg="1"/>
      <p:bldP spid="38" grpId="2" animBg="1"/>
      <p:bldP spid="39" grpId="0" animBg="1"/>
      <p:bldP spid="39" grpId="2" animBg="1"/>
      <p:bldP spid="33" grpId="0" animBg="1"/>
      <p:bldP spid="32" grpId="0" animBg="1"/>
      <p:bldP spid="28" grpId="0"/>
      <p:bldP spid="40" grpId="0"/>
      <p:bldP spid="41" grpId="0"/>
      <p:bldP spid="42" grpId="0" animBg="1"/>
      <p:bldP spid="43" grpId="0"/>
      <p:bldP spid="44" grpId="0" animBg="1"/>
      <p:bldP spid="45" grpId="0" animBg="1"/>
      <p:bldP spid="45" grpId="1" animBg="1"/>
      <p:bldP spid="46" grpId="0" animBg="1"/>
      <p:bldP spid="46" grpId="1" animBg="1"/>
      <p:bldP spid="47" grpId="0" animBg="1"/>
      <p:bldP spid="47" grpId="1" animBg="1"/>
      <p:bldP spid="48" grpId="0" animBg="1"/>
      <p:bldP spid="49" grpId="0" animBg="1"/>
      <p:bldP spid="6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8382000" cy="6629400"/>
          </a:xfrm>
        </p:spPr>
        <p:txBody>
          <a:bodyPr>
            <a:normAutofit/>
          </a:bodyPr>
          <a:lstStyle/>
          <a:p>
            <a:pPr>
              <a:buNone/>
            </a:pPr>
            <a:r>
              <a:rPr lang="en-US" sz="2400" dirty="0" smtClean="0"/>
              <a:t>Let P = { x : Ax=b, x</a:t>
            </a:r>
            <a:r>
              <a:rPr lang="en-US" sz="2400" dirty="0" smtClean="0">
                <a:latin typeface="cmsy10"/>
              </a:rPr>
              <a:t>¸</a:t>
            </a:r>
            <a:r>
              <a:rPr lang="en-US" sz="2400" dirty="0" smtClean="0"/>
              <a:t>0 }. Assume rank A=m. Fix x</a:t>
            </a:r>
            <a:r>
              <a:rPr lang="en-US" sz="2400" dirty="0" smtClean="0">
                <a:latin typeface="cmsy10"/>
              </a:rPr>
              <a:t>2</a:t>
            </a:r>
            <a:r>
              <a:rPr lang="en-US" sz="2400" dirty="0" smtClean="0"/>
              <a:t>P.</a:t>
            </a:r>
          </a:p>
          <a:p>
            <a:pPr>
              <a:buNone/>
            </a:pPr>
            <a:endParaRPr lang="en-US" sz="600" b="1" dirty="0" smtClean="0"/>
          </a:p>
          <a:p>
            <a:pPr>
              <a:buNone/>
            </a:pPr>
            <a:r>
              <a:rPr lang="en-US" sz="2400" b="1" dirty="0" smtClean="0"/>
              <a:t>Lemma:</a:t>
            </a:r>
            <a:r>
              <a:rPr lang="en-US" sz="2400" dirty="0" smtClean="0"/>
              <a:t> x is a BFS   </a:t>
            </a:r>
            <a:r>
              <a:rPr lang="en-US" sz="2400" dirty="0" smtClean="0">
                <a:latin typeface="cmsy10"/>
              </a:rPr>
              <a:t>,  9</a:t>
            </a:r>
            <a:r>
              <a:rPr lang="en-US" sz="2400" dirty="0" smtClean="0"/>
              <a:t>B</a:t>
            </a:r>
            <a:r>
              <a:rPr lang="en-US" sz="2400" dirty="0" smtClean="0">
                <a:latin typeface="cmsy10"/>
              </a:rPr>
              <a:t>µ</a:t>
            </a:r>
            <a:r>
              <a:rPr lang="en-US" sz="2400" dirty="0" smtClean="0"/>
              <a:t>{1,…,n} with |B|=m </a:t>
            </a:r>
            <a:r>
              <a:rPr lang="en-US" sz="2400" dirty="0" err="1" smtClean="0"/>
              <a:t>s.t</a:t>
            </a:r>
            <a:r>
              <a:rPr lang="en-US" sz="2400" dirty="0" smtClean="0"/>
              <a:t>.</a:t>
            </a:r>
          </a:p>
          <a:p>
            <a:pPr marL="971550" lvl="1" indent="-514350">
              <a:spcBef>
                <a:spcPts val="0"/>
              </a:spcBef>
              <a:buFont typeface="Arial" pitchFamily="34" charset="0"/>
              <a:buChar char="•"/>
            </a:pPr>
            <a:r>
              <a:rPr lang="en-US" sz="2400" dirty="0" smtClean="0"/>
              <a:t>A</a:t>
            </a:r>
            <a:r>
              <a:rPr lang="en-US" sz="2400" baseline="-25000" dirty="0" smtClean="0"/>
              <a:t>B</a:t>
            </a:r>
            <a:r>
              <a:rPr lang="en-US" sz="2400" dirty="0" smtClean="0"/>
              <a:t> has full rank</a:t>
            </a:r>
            <a:endParaRPr lang="en-US" sz="2400" dirty="0" smtClean="0">
              <a:latin typeface="cmsy10"/>
            </a:endParaRPr>
          </a:p>
          <a:p>
            <a:pPr marL="971550" lvl="1" indent="-514350">
              <a:spcBef>
                <a:spcPts val="0"/>
              </a:spcBef>
              <a:buFont typeface="Arial" pitchFamily="34" charset="0"/>
              <a:buChar char="•"/>
            </a:pPr>
            <a:r>
              <a:rPr lang="en-US" sz="2400" dirty="0" smtClean="0"/>
              <a:t>x</a:t>
            </a:r>
            <a:r>
              <a:rPr lang="en-US" sz="2400" baseline="-25000" dirty="0" smtClean="0"/>
              <a:t>i</a:t>
            </a:r>
            <a:r>
              <a:rPr lang="en-US" sz="2400" dirty="0" smtClean="0"/>
              <a:t> = 0  </a:t>
            </a:r>
            <a:r>
              <a:rPr lang="en-US" sz="2400" dirty="0" smtClean="0">
                <a:latin typeface="cmsy10"/>
              </a:rPr>
              <a:t>8</a:t>
            </a:r>
            <a:r>
              <a:rPr lang="en-US" sz="2400" dirty="0" smtClean="0"/>
              <a:t>i</a:t>
            </a:r>
            <a:r>
              <a:rPr lang="en-US" sz="2400" dirty="0" smtClean="0">
                <a:latin typeface="Symbol"/>
                <a:sym typeface="Symbol"/>
              </a:rPr>
              <a:t></a:t>
            </a:r>
            <a:r>
              <a:rPr lang="en-US" sz="2400" dirty="0" smtClean="0"/>
              <a:t>B</a:t>
            </a:r>
          </a:p>
          <a:p>
            <a:pPr marL="514350" lvl="1" indent="-514350">
              <a:buNone/>
            </a:pPr>
            <a:r>
              <a:rPr lang="en-US" sz="2400" b="1" dirty="0" smtClean="0"/>
              <a:t>Proof:</a:t>
            </a:r>
            <a:r>
              <a:rPr lang="en-US" sz="2400" dirty="0" smtClean="0"/>
              <a:t> </a:t>
            </a:r>
            <a:r>
              <a:rPr lang="en-US" sz="2400" dirty="0" smtClean="0">
                <a:latin typeface="cmsy10"/>
              </a:rPr>
              <a:t>)</a:t>
            </a:r>
            <a:r>
              <a:rPr lang="en-US" sz="2400" dirty="0" smtClean="0"/>
              <a:t> direction.</a:t>
            </a:r>
          </a:p>
          <a:p>
            <a:pPr marL="514350" lvl="1" indent="-514350">
              <a:spcBef>
                <a:spcPts val="0"/>
              </a:spcBef>
              <a:buNone/>
            </a:pPr>
            <a:r>
              <a:rPr lang="en-US" sz="2400" dirty="0" smtClean="0"/>
              <a:t>x a BFS </a:t>
            </a:r>
            <a:r>
              <a:rPr lang="en-US" sz="2400" dirty="0" smtClean="0">
                <a:latin typeface="cmsy10"/>
              </a:rPr>
              <a:t>)</a:t>
            </a:r>
            <a:r>
              <a:rPr lang="en-US" sz="2400" dirty="0" smtClean="0"/>
              <a:t> rank </a:t>
            </a:r>
            <a:r>
              <a:rPr lang="en-US" sz="2400" dirty="0" smtClean="0">
                <a:latin typeface="cmsy10"/>
              </a:rPr>
              <a:t>A</a:t>
            </a:r>
            <a:r>
              <a:rPr lang="en-US" sz="3200" baseline="-15000" dirty="0" smtClean="0">
                <a:latin typeface="Calibri"/>
              </a:rPr>
              <a:t>x</a:t>
            </a:r>
            <a:r>
              <a:rPr lang="en-US" sz="2400" dirty="0" smtClean="0"/>
              <a:t>=n</a:t>
            </a:r>
          </a:p>
          <a:p>
            <a:pPr marL="514350" lvl="1" indent="-514350">
              <a:spcBef>
                <a:spcPts val="0"/>
              </a:spcBef>
              <a:buNone/>
            </a:pPr>
            <a:endParaRPr lang="en-US" sz="2400" dirty="0" smtClean="0"/>
          </a:p>
          <a:p>
            <a:pPr marL="514350" lvl="1" indent="-514350">
              <a:spcBef>
                <a:spcPts val="0"/>
              </a:spcBef>
              <a:buNone/>
            </a:pPr>
            <a:endParaRPr lang="en-US" sz="2400" dirty="0" smtClean="0"/>
          </a:p>
          <a:p>
            <a:pPr marL="514350" lvl="1" indent="-514350">
              <a:spcBef>
                <a:spcPts val="0"/>
              </a:spcBef>
              <a:buNone/>
            </a:pPr>
            <a:endParaRPr lang="en-US" sz="2400" dirty="0" smtClean="0"/>
          </a:p>
          <a:p>
            <a:pPr marL="514350" lvl="1" indent="-514350">
              <a:spcBef>
                <a:spcPts val="0"/>
              </a:spcBef>
              <a:buNone/>
            </a:pPr>
            <a:endParaRPr lang="en-US" sz="4000" dirty="0" smtClean="0"/>
          </a:p>
          <a:p>
            <a:pPr marL="514350" lvl="1" indent="-514350">
              <a:spcBef>
                <a:spcPts val="0"/>
              </a:spcBef>
              <a:buNone/>
            </a:pPr>
            <a:r>
              <a:rPr lang="en-US" sz="2400" dirty="0" smtClean="0"/>
              <a:t>The rows of A are linearly </a:t>
            </a:r>
            <a:r>
              <a:rPr lang="en-US" sz="2400" dirty="0" err="1" smtClean="0"/>
              <a:t>indep</a:t>
            </a:r>
            <a:r>
              <a:rPr lang="en-US" sz="2400" dirty="0" smtClean="0"/>
              <a:t>.  </a:t>
            </a:r>
            <a:r>
              <a:rPr lang="en-US" sz="2000" dirty="0" smtClean="0">
                <a:solidFill>
                  <a:schemeClr val="bg1">
                    <a:lumMod val="50000"/>
                  </a:schemeClr>
                </a:solidFill>
              </a:rPr>
              <a:t>(m of them)</a:t>
            </a:r>
          </a:p>
          <a:p>
            <a:pPr marL="0" lvl="1" indent="3175">
              <a:spcBef>
                <a:spcPts val="0"/>
              </a:spcBef>
              <a:buNone/>
            </a:pPr>
            <a:r>
              <a:rPr lang="en-US" sz="2400" dirty="0" smtClean="0"/>
              <a:t>Can augment rows of A to a </a:t>
            </a:r>
            <a:r>
              <a:rPr lang="en-US" sz="2400" b="1" dirty="0" smtClean="0">
                <a:solidFill>
                  <a:srgbClr val="FF0000"/>
                </a:solidFill>
              </a:rPr>
              <a:t>basis</a:t>
            </a:r>
            <a:r>
              <a:rPr lang="en-US" sz="2400" dirty="0" smtClean="0"/>
              <a:t>, using only </a:t>
            </a:r>
            <a:r>
              <a:rPr lang="en-US" sz="2400" dirty="0" smtClean="0">
                <a:solidFill>
                  <a:srgbClr val="00B050"/>
                </a:solidFill>
              </a:rPr>
              <a:t>tight row-vectors</a:t>
            </a:r>
            <a:r>
              <a:rPr lang="en-US" sz="2400" dirty="0" smtClean="0"/>
              <a:t/>
            </a:r>
            <a:br>
              <a:rPr lang="en-US" sz="2400" dirty="0" smtClean="0"/>
            </a:br>
            <a:r>
              <a:rPr lang="en-US" sz="2000" dirty="0" smtClean="0">
                <a:solidFill>
                  <a:schemeClr val="bg1">
                    <a:lumMod val="50000"/>
                  </a:schemeClr>
                </a:solidFill>
              </a:rPr>
              <a:t>        (i.e., add n-m more tight rows, preserving linear independence)</a:t>
            </a:r>
          </a:p>
          <a:p>
            <a:pPr marL="0" lvl="1" indent="3175">
              <a:spcBef>
                <a:spcPts val="0"/>
              </a:spcBef>
              <a:buNone/>
            </a:pPr>
            <a:r>
              <a:rPr lang="en-US" sz="2400" dirty="0" smtClean="0"/>
              <a:t>Let </a:t>
            </a:r>
            <a:r>
              <a:rPr lang="en-US" sz="2400" dirty="0" smtClean="0">
                <a:solidFill>
                  <a:srgbClr val="0070C0"/>
                </a:solidFill>
              </a:rPr>
              <a:t>S = { </a:t>
            </a:r>
            <a:r>
              <a:rPr lang="en-US" sz="2400" dirty="0" err="1" smtClean="0">
                <a:solidFill>
                  <a:srgbClr val="0070C0"/>
                </a:solidFill>
              </a:rPr>
              <a:t>i</a:t>
            </a:r>
            <a:r>
              <a:rPr lang="en-US" sz="2400" dirty="0" smtClean="0">
                <a:solidFill>
                  <a:srgbClr val="0070C0"/>
                </a:solidFill>
              </a:rPr>
              <a:t> : constraint “-</a:t>
            </a:r>
            <a:r>
              <a:rPr lang="en-US" sz="2400" dirty="0" smtClean="0">
                <a:solidFill>
                  <a:srgbClr val="0070C0"/>
                </a:solidFill>
                <a:latin typeface="Calibri"/>
              </a:rPr>
              <a:t>x</a:t>
            </a:r>
            <a:r>
              <a:rPr lang="en-US" sz="2400" baseline="-25000" dirty="0" smtClean="0">
                <a:solidFill>
                  <a:srgbClr val="0070C0"/>
                </a:solidFill>
                <a:latin typeface="Calibri"/>
              </a:rPr>
              <a:t>i</a:t>
            </a:r>
            <a:r>
              <a:rPr lang="en-US" sz="2400" dirty="0" smtClean="0">
                <a:solidFill>
                  <a:srgbClr val="0070C0"/>
                </a:solidFill>
                <a:latin typeface="cmsy10"/>
              </a:rPr>
              <a:t>·</a:t>
            </a:r>
            <a:r>
              <a:rPr lang="en-US" sz="2400" dirty="0" smtClean="0">
                <a:solidFill>
                  <a:srgbClr val="0070C0"/>
                </a:solidFill>
              </a:rPr>
              <a:t>0” was added to </a:t>
            </a:r>
            <a:r>
              <a:rPr lang="en-US" sz="2400" b="1" dirty="0" smtClean="0">
                <a:solidFill>
                  <a:srgbClr val="FF0000"/>
                </a:solidFill>
              </a:rPr>
              <a:t>basis</a:t>
            </a:r>
            <a:r>
              <a:rPr lang="en-US" sz="2400" dirty="0" smtClean="0">
                <a:solidFill>
                  <a:srgbClr val="0070C0"/>
                </a:solidFill>
              </a:rPr>
              <a:t> }</a:t>
            </a:r>
            <a:r>
              <a:rPr lang="en-US" sz="2400" dirty="0" smtClean="0"/>
              <a:t>. So |S|=n-m. WLOG, S={m+1,…,n}.</a:t>
            </a:r>
          </a:p>
          <a:p>
            <a:pPr marL="0" lvl="1" indent="3175">
              <a:spcBef>
                <a:spcPts val="0"/>
              </a:spcBef>
              <a:buNone/>
            </a:pPr>
            <a:r>
              <a:rPr lang="en-US" sz="2400" dirty="0" smtClean="0"/>
              <a:t>Rows are basis </a:t>
            </a:r>
            <a:r>
              <a:rPr lang="en-US" sz="2400" dirty="0" smtClean="0">
                <a:latin typeface="cmsy10"/>
              </a:rPr>
              <a:t>)</a:t>
            </a:r>
            <a:r>
              <a:rPr lang="en-US" sz="2400" dirty="0" smtClean="0"/>
              <a:t> M non-sing. </a:t>
            </a:r>
            <a:r>
              <a:rPr lang="en-US" sz="2400" dirty="0" smtClean="0">
                <a:latin typeface="cmsy10"/>
              </a:rPr>
              <a:t>)</a:t>
            </a:r>
            <a:r>
              <a:rPr lang="en-US" sz="2400" dirty="0" smtClean="0"/>
              <a:t>  </a:t>
            </a:r>
            <a:r>
              <a:rPr lang="en-US" sz="2400" dirty="0" smtClean="0">
                <a:latin typeface="Calibri"/>
              </a:rPr>
              <a:t>A</a:t>
            </a:r>
            <a:r>
              <a:rPr lang="en-US" sz="2400" baseline="-25000" dirty="0" smtClean="0">
                <a:latin typeface="Calibri"/>
              </a:rPr>
              <a:t>S</a:t>
            </a:r>
            <a:r>
              <a:rPr lang="en-US" sz="2400" dirty="0" smtClean="0"/>
              <a:t> non-sing.  Take B=S.  </a:t>
            </a:r>
            <a:r>
              <a:rPr lang="en-US" sz="2400" dirty="0" smtClean="0">
                <a:latin typeface="msam10"/>
              </a:rPr>
              <a:t>¥</a:t>
            </a:r>
          </a:p>
        </p:txBody>
      </p:sp>
      <p:sp>
        <p:nvSpPr>
          <p:cNvPr id="51" name="TextBox 50"/>
          <p:cNvSpPr txBox="1"/>
          <p:nvPr/>
        </p:nvSpPr>
        <p:spPr>
          <a:xfrm>
            <a:off x="4931365" y="3745468"/>
            <a:ext cx="290464" cy="369332"/>
          </a:xfrm>
          <a:prstGeom prst="rect">
            <a:avLst/>
          </a:prstGeom>
          <a:noFill/>
        </p:spPr>
        <p:txBody>
          <a:bodyPr wrap="none" rtlCol="0">
            <a:spAutoFit/>
          </a:bodyPr>
          <a:lstStyle/>
          <a:p>
            <a:r>
              <a:rPr lang="en-US" dirty="0" smtClean="0">
                <a:solidFill>
                  <a:srgbClr val="0070C0"/>
                </a:solidFill>
              </a:rPr>
              <a:t>S</a:t>
            </a:r>
            <a:endParaRPr lang="en-US" dirty="0">
              <a:solidFill>
                <a:srgbClr val="0070C0"/>
              </a:solidFill>
            </a:endParaRPr>
          </a:p>
        </p:txBody>
      </p:sp>
      <p:sp>
        <p:nvSpPr>
          <p:cNvPr id="29" name="TextBox 28"/>
          <p:cNvSpPr txBox="1"/>
          <p:nvPr/>
        </p:nvSpPr>
        <p:spPr>
          <a:xfrm>
            <a:off x="4326045" y="3743325"/>
            <a:ext cx="290464" cy="369332"/>
          </a:xfrm>
          <a:prstGeom prst="rect">
            <a:avLst/>
          </a:prstGeom>
          <a:noFill/>
        </p:spPr>
        <p:txBody>
          <a:bodyPr wrap="none" rtlCol="0">
            <a:spAutoFit/>
          </a:bodyPr>
          <a:lstStyle/>
          <a:p>
            <a:r>
              <a:rPr lang="en-US" dirty="0" smtClean="0">
                <a:solidFill>
                  <a:srgbClr val="0070C0"/>
                </a:solidFill>
              </a:rPr>
              <a:t>S</a:t>
            </a:r>
            <a:endParaRPr lang="en-US" dirty="0">
              <a:solidFill>
                <a:srgbClr val="0070C0"/>
              </a:solidFill>
            </a:endParaRPr>
          </a:p>
        </p:txBody>
      </p:sp>
      <p:graphicFrame>
        <p:nvGraphicFramePr>
          <p:cNvPr id="24" name="Table 23"/>
          <p:cNvGraphicFramePr>
            <a:graphicFrameLocks noGrp="1"/>
          </p:cNvGraphicFramePr>
          <p:nvPr/>
        </p:nvGraphicFramePr>
        <p:xfrm>
          <a:off x="4402365" y="2545487"/>
          <a:ext cx="990600" cy="896901"/>
        </p:xfrm>
        <a:graphic>
          <a:graphicData uri="http://schemas.openxmlformats.org/drawingml/2006/table">
            <a:tbl>
              <a:tblPr firstRow="1" bandRow="1">
                <a:tableStyleId>{5C22544A-7EE6-4342-B048-85BDC9FD1C3A}</a:tableStyleId>
              </a:tblPr>
              <a:tblGrid>
                <a:gridCol w="385948"/>
                <a:gridCol w="604652"/>
              </a:tblGrid>
              <a:tr h="355600">
                <a:tc gridSpan="2">
                  <a:txBody>
                    <a:bodyPr/>
                    <a:lstStyle/>
                    <a:p>
                      <a:pPr algn="ctr"/>
                      <a:r>
                        <a:rPr lang="en-US" b="0" dirty="0" smtClean="0">
                          <a:solidFill>
                            <a:schemeClr val="tx1"/>
                          </a:solidFill>
                        </a:rPr>
                        <a:t>A</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1141">
                <a:tc>
                  <a:txBody>
                    <a:bodyPr/>
                    <a:lstStyle/>
                    <a:p>
                      <a:pPr algn="ctr"/>
                      <a:r>
                        <a:rPr lang="en-US" b="0" dirty="0" smtClean="0">
                          <a:solidFill>
                            <a:schemeClr val="tx1"/>
                          </a:solidFill>
                        </a:rPr>
                        <a:t>0</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b="0" dirty="0" smtClean="0">
                          <a:solidFill>
                            <a:schemeClr val="tx1"/>
                          </a:solidFill>
                        </a:rPr>
                        <a:t>I</a:t>
                      </a: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7" name="Right Brace 26"/>
          <p:cNvSpPr/>
          <p:nvPr/>
        </p:nvSpPr>
        <p:spPr>
          <a:xfrm rot="5400000">
            <a:off x="4387777" y="3415511"/>
            <a:ext cx="152180" cy="557108"/>
          </a:xfrm>
          <a:prstGeom prst="rightBrace">
            <a:avLst/>
          </a:pr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Right Brace 49"/>
          <p:cNvSpPr/>
          <p:nvPr/>
        </p:nvSpPr>
        <p:spPr>
          <a:xfrm rot="5400000">
            <a:off x="4979045" y="3381102"/>
            <a:ext cx="175352" cy="641269"/>
          </a:xfrm>
          <a:prstGeom prst="rightBrace">
            <a:avLst/>
          </a:pr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53" name="Table 52"/>
          <p:cNvGraphicFramePr>
            <a:graphicFrameLocks noGrp="1"/>
          </p:cNvGraphicFramePr>
          <p:nvPr/>
        </p:nvGraphicFramePr>
        <p:xfrm>
          <a:off x="4182976" y="2419026"/>
          <a:ext cx="1217477" cy="1209729"/>
        </p:xfrm>
        <a:graphic>
          <a:graphicData uri="http://schemas.openxmlformats.org/drawingml/2006/table">
            <a:tbl>
              <a:tblPr firstRow="1" bandRow="1">
                <a:tableStyleId>{5C22544A-7EE6-4342-B048-85BDC9FD1C3A}</a:tableStyleId>
              </a:tblPr>
              <a:tblGrid>
                <a:gridCol w="557698"/>
                <a:gridCol w="659779"/>
              </a:tblGrid>
              <a:tr h="561838">
                <a:tc>
                  <a:txBody>
                    <a:bodyPr/>
                    <a:lstStyle/>
                    <a:p>
                      <a:pPr algn="ctr"/>
                      <a:r>
                        <a:rPr lang="en-US" sz="2400" b="0" dirty="0" smtClean="0">
                          <a:solidFill>
                            <a:schemeClr val="tx1"/>
                          </a:solidFill>
                        </a:rPr>
                        <a:t>A</a:t>
                      </a:r>
                      <a:r>
                        <a:rPr lang="en-US" sz="2900" b="0" baseline="-25000" dirty="0" smtClean="0">
                          <a:solidFill>
                            <a:schemeClr val="tx1"/>
                          </a:solidFill>
                        </a:rPr>
                        <a:t>S</a:t>
                      </a:r>
                      <a:endParaRPr lang="en-US" sz="2400" b="0" dirty="0">
                        <a:solidFill>
                          <a:schemeClr val="tx1"/>
                        </a:solidFill>
                      </a:endParaRPr>
                    </a:p>
                  </a:txBody>
                  <a:tcPr marL="111539" marR="111539" marT="55770" marB="557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0" dirty="0" smtClean="0">
                          <a:solidFill>
                            <a:schemeClr val="tx1"/>
                          </a:solidFill>
                        </a:rPr>
                        <a:t>A</a:t>
                      </a:r>
                      <a:r>
                        <a:rPr lang="en-US" sz="2900" b="0" baseline="-25000" dirty="0" smtClean="0">
                          <a:solidFill>
                            <a:schemeClr val="tx1"/>
                          </a:solidFill>
                        </a:rPr>
                        <a:t>S</a:t>
                      </a:r>
                      <a:endParaRPr lang="en-US" sz="2400" b="0" dirty="0" smtClean="0">
                        <a:solidFill>
                          <a:schemeClr val="tx1"/>
                        </a:solidFill>
                      </a:endParaRPr>
                    </a:p>
                  </a:txBody>
                  <a:tcPr marL="111539" marR="111539" marT="55770" marB="557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647891">
                <a:tc>
                  <a:txBody>
                    <a:bodyPr/>
                    <a:lstStyle/>
                    <a:p>
                      <a:pPr algn="ctr"/>
                      <a:r>
                        <a:rPr lang="en-US" sz="2400" b="0" dirty="0" smtClean="0">
                          <a:solidFill>
                            <a:schemeClr val="tx1"/>
                          </a:solidFill>
                        </a:rPr>
                        <a:t>0</a:t>
                      </a:r>
                      <a:endParaRPr lang="en-US" sz="2400" b="0" dirty="0">
                        <a:solidFill>
                          <a:schemeClr val="tx1"/>
                        </a:solidFill>
                      </a:endParaRPr>
                    </a:p>
                  </a:txBody>
                  <a:tcPr marL="111539" marR="111539" marT="55770" marB="557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US" sz="2400" b="0" dirty="0" smtClean="0">
                          <a:solidFill>
                            <a:schemeClr val="tx1"/>
                          </a:solidFill>
                        </a:rPr>
                        <a:t>I</a:t>
                      </a:r>
                      <a:endParaRPr lang="en-US" sz="2400" b="0" dirty="0">
                        <a:solidFill>
                          <a:schemeClr val="tx1"/>
                        </a:solidFill>
                      </a:endParaRPr>
                    </a:p>
                  </a:txBody>
                  <a:tcPr marL="111539" marR="111539" marT="55770" marB="557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bl>
          </a:graphicData>
        </a:graphic>
      </p:graphicFrame>
      <p:cxnSp>
        <p:nvCxnSpPr>
          <p:cNvPr id="54" name="Straight Connector 53"/>
          <p:cNvCxnSpPr/>
          <p:nvPr/>
        </p:nvCxnSpPr>
        <p:spPr>
          <a:xfrm flipV="1">
            <a:off x="4487085" y="2724898"/>
            <a:ext cx="125476" cy="9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3886024" y="2615402"/>
            <a:ext cx="327334" cy="307777"/>
          </a:xfrm>
          <a:prstGeom prst="rect">
            <a:avLst/>
          </a:prstGeom>
          <a:noFill/>
        </p:spPr>
        <p:txBody>
          <a:bodyPr wrap="none" rtlCol="0">
            <a:spAutoFit/>
          </a:bodyPr>
          <a:lstStyle/>
          <a:p>
            <a:r>
              <a:rPr lang="en-US" sz="1400" dirty="0" smtClean="0">
                <a:solidFill>
                  <a:schemeClr val="bg1">
                    <a:lumMod val="50000"/>
                  </a:schemeClr>
                </a:solidFill>
              </a:rPr>
              <a:t>m</a:t>
            </a:r>
            <a:endParaRPr lang="en-US" sz="1400" dirty="0">
              <a:solidFill>
                <a:schemeClr val="bg1">
                  <a:lumMod val="50000"/>
                </a:schemeClr>
              </a:solidFill>
            </a:endParaRPr>
          </a:p>
        </p:txBody>
      </p:sp>
      <p:sp>
        <p:nvSpPr>
          <p:cNvPr id="56" name="TextBox 55"/>
          <p:cNvSpPr txBox="1"/>
          <p:nvPr/>
        </p:nvSpPr>
        <p:spPr>
          <a:xfrm>
            <a:off x="4293780" y="2119088"/>
            <a:ext cx="327334" cy="307777"/>
          </a:xfrm>
          <a:prstGeom prst="rect">
            <a:avLst/>
          </a:prstGeom>
          <a:noFill/>
        </p:spPr>
        <p:txBody>
          <a:bodyPr wrap="none" rtlCol="0">
            <a:spAutoFit/>
          </a:bodyPr>
          <a:lstStyle/>
          <a:p>
            <a:r>
              <a:rPr lang="en-US" sz="1400" dirty="0" smtClean="0">
                <a:solidFill>
                  <a:schemeClr val="bg1">
                    <a:lumMod val="50000"/>
                  </a:schemeClr>
                </a:solidFill>
              </a:rPr>
              <a:t>m</a:t>
            </a:r>
            <a:endParaRPr lang="en-US" sz="1400" dirty="0">
              <a:solidFill>
                <a:schemeClr val="bg1">
                  <a:lumMod val="50000"/>
                </a:schemeClr>
              </a:solidFill>
            </a:endParaRPr>
          </a:p>
        </p:txBody>
      </p:sp>
      <p:sp>
        <p:nvSpPr>
          <p:cNvPr id="57" name="TextBox 56"/>
          <p:cNvSpPr txBox="1"/>
          <p:nvPr/>
        </p:nvSpPr>
        <p:spPr>
          <a:xfrm>
            <a:off x="4834040" y="2119088"/>
            <a:ext cx="476412" cy="307777"/>
          </a:xfrm>
          <a:prstGeom prst="rect">
            <a:avLst/>
          </a:prstGeom>
          <a:noFill/>
        </p:spPr>
        <p:txBody>
          <a:bodyPr wrap="none" rtlCol="0">
            <a:spAutoFit/>
          </a:bodyPr>
          <a:lstStyle/>
          <a:p>
            <a:r>
              <a:rPr lang="en-US" sz="1400" dirty="0" smtClean="0">
                <a:solidFill>
                  <a:schemeClr val="bg1">
                    <a:lumMod val="50000"/>
                  </a:schemeClr>
                </a:solidFill>
              </a:rPr>
              <a:t>n-m</a:t>
            </a:r>
            <a:endParaRPr lang="en-US" sz="1400" dirty="0">
              <a:solidFill>
                <a:schemeClr val="bg1">
                  <a:lumMod val="50000"/>
                </a:schemeClr>
              </a:solidFill>
            </a:endParaRPr>
          </a:p>
        </p:txBody>
      </p:sp>
      <p:sp>
        <p:nvSpPr>
          <p:cNvPr id="58" name="TextBox 57"/>
          <p:cNvSpPr txBox="1"/>
          <p:nvPr/>
        </p:nvSpPr>
        <p:spPr>
          <a:xfrm>
            <a:off x="3754049" y="3131520"/>
            <a:ext cx="476412" cy="307777"/>
          </a:xfrm>
          <a:prstGeom prst="rect">
            <a:avLst/>
          </a:prstGeom>
          <a:noFill/>
        </p:spPr>
        <p:txBody>
          <a:bodyPr wrap="none" rtlCol="0">
            <a:spAutoFit/>
          </a:bodyPr>
          <a:lstStyle/>
          <a:p>
            <a:r>
              <a:rPr lang="en-US" sz="1400" dirty="0" smtClean="0">
                <a:solidFill>
                  <a:schemeClr val="bg1">
                    <a:lumMod val="50000"/>
                  </a:schemeClr>
                </a:solidFill>
              </a:rPr>
              <a:t>n-m</a:t>
            </a:r>
            <a:endParaRPr lang="en-US" sz="1400" dirty="0">
              <a:solidFill>
                <a:schemeClr val="bg1">
                  <a:lumMod val="50000"/>
                </a:schemeClr>
              </a:solidFill>
            </a:endParaRPr>
          </a:p>
        </p:txBody>
      </p:sp>
      <p:cxnSp>
        <p:nvCxnSpPr>
          <p:cNvPr id="63" name="Straight Connector 62"/>
          <p:cNvCxnSpPr/>
          <p:nvPr/>
        </p:nvCxnSpPr>
        <p:spPr>
          <a:xfrm flipV="1">
            <a:off x="4388928" y="3816350"/>
            <a:ext cx="169926" cy="965"/>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3012334" y="2798404"/>
            <a:ext cx="835485" cy="523220"/>
          </a:xfrm>
          <a:prstGeom prst="rect">
            <a:avLst/>
          </a:prstGeom>
          <a:noFill/>
        </p:spPr>
        <p:txBody>
          <a:bodyPr wrap="none" rtlCol="0">
            <a:spAutoFit/>
          </a:bodyPr>
          <a:lstStyle/>
          <a:p>
            <a:r>
              <a:rPr lang="en-US" sz="2800" dirty="0" smtClean="0">
                <a:solidFill>
                  <a:srgbClr val="FF0000"/>
                </a:solidFill>
              </a:rPr>
              <a:t>M = </a:t>
            </a:r>
            <a:endParaRPr lang="en-US" sz="2800" dirty="0">
              <a:solidFill>
                <a:srgbClr val="FF0000"/>
              </a:solidFill>
            </a:endParaRPr>
          </a:p>
        </p:txBody>
      </p:sp>
      <p:cxnSp>
        <p:nvCxnSpPr>
          <p:cNvPr id="68" name="Straight Connector 67"/>
          <p:cNvCxnSpPr/>
          <p:nvPr/>
        </p:nvCxnSpPr>
        <p:spPr>
          <a:xfrm flipV="1">
            <a:off x="4949043" y="6228607"/>
            <a:ext cx="97971" cy="19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7315200" y="6078186"/>
            <a:ext cx="1524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3167291" y="5638800"/>
            <a:ext cx="2090509" cy="461665"/>
          </a:xfrm>
          <a:prstGeom prst="rect">
            <a:avLst/>
          </a:prstGeom>
          <a:noFill/>
        </p:spPr>
        <p:txBody>
          <a:bodyPr wrap="none" rtlCol="0">
            <a:spAutoFit/>
          </a:bodyPr>
          <a:lstStyle/>
          <a:p>
            <a:r>
              <a:rPr lang="en-US" sz="2400" dirty="0" smtClean="0">
                <a:solidFill>
                  <a:prstClr val="black"/>
                </a:solidFill>
              </a:rPr>
              <a:t>Note x</a:t>
            </a:r>
            <a:r>
              <a:rPr lang="en-US" sz="2400" baseline="-25000" dirty="0" smtClean="0">
                <a:solidFill>
                  <a:prstClr val="black"/>
                </a:solidFill>
              </a:rPr>
              <a:t>i</a:t>
            </a:r>
            <a:r>
              <a:rPr lang="en-US" sz="2400" dirty="0" smtClean="0">
                <a:solidFill>
                  <a:prstClr val="black"/>
                </a:solidFill>
              </a:rPr>
              <a:t>=0 </a:t>
            </a:r>
            <a:r>
              <a:rPr lang="en-US" sz="2400" dirty="0" smtClean="0">
                <a:solidFill>
                  <a:prstClr val="black"/>
                </a:solidFill>
                <a:latin typeface="cmsy10"/>
              </a:rPr>
              <a:t>8</a:t>
            </a:r>
            <a:r>
              <a:rPr lang="en-US" sz="2400" dirty="0" smtClean="0">
                <a:solidFill>
                  <a:prstClr val="black"/>
                </a:solidFill>
              </a:rPr>
              <a:t>i</a:t>
            </a:r>
            <a:r>
              <a:rPr lang="en-US" sz="2400" dirty="0" smtClean="0">
                <a:solidFill>
                  <a:prstClr val="black"/>
                </a:solidFill>
                <a:latin typeface="cmsy10"/>
              </a:rPr>
              <a:t>2</a:t>
            </a:r>
            <a:r>
              <a:rPr lang="en-US" sz="2400" dirty="0" smtClean="0">
                <a:solidFill>
                  <a:prstClr val="black"/>
                </a:solidFill>
              </a:rPr>
              <a:t>S.</a:t>
            </a:r>
            <a:endParaRPr lang="en-US" dirty="0"/>
          </a:p>
        </p:txBody>
      </p:sp>
      <p:sp>
        <p:nvSpPr>
          <p:cNvPr id="72" name="Right Brace 71"/>
          <p:cNvSpPr/>
          <p:nvPr/>
        </p:nvSpPr>
        <p:spPr>
          <a:xfrm>
            <a:off x="5486400" y="2419027"/>
            <a:ext cx="228600" cy="1219200"/>
          </a:xfrm>
          <a:prstGeom prst="rightBrace">
            <a:avLst>
              <a:gd name="adj1" fmla="val 52083"/>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TextBox 72"/>
          <p:cNvSpPr txBox="1"/>
          <p:nvPr/>
        </p:nvSpPr>
        <p:spPr>
          <a:xfrm>
            <a:off x="5715000" y="2847044"/>
            <a:ext cx="1756956" cy="369332"/>
          </a:xfrm>
          <a:prstGeom prst="rect">
            <a:avLst/>
          </a:prstGeom>
          <a:noFill/>
        </p:spPr>
        <p:txBody>
          <a:bodyPr wrap="none" rtlCol="0">
            <a:spAutoFit/>
          </a:bodyPr>
          <a:lstStyle/>
          <a:p>
            <a:r>
              <a:rPr lang="en-US" dirty="0" smtClean="0"/>
              <a:t>rows in our basis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4" end="1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887412"/>
          </a:xfrm>
        </p:spPr>
        <p:txBody>
          <a:bodyPr/>
          <a:lstStyle/>
          <a:p>
            <a:r>
              <a:rPr lang="en-US" dirty="0" smtClean="0"/>
              <a:t>Bases</a:t>
            </a:r>
            <a:endParaRPr lang="en-US" dirty="0"/>
          </a:p>
        </p:txBody>
      </p:sp>
      <p:sp>
        <p:nvSpPr>
          <p:cNvPr id="4" name="Content Placeholder 2"/>
          <p:cNvSpPr>
            <a:spLocks noGrp="1"/>
          </p:cNvSpPr>
          <p:nvPr>
            <p:ph idx="1"/>
          </p:nvPr>
        </p:nvSpPr>
        <p:spPr>
          <a:xfrm>
            <a:off x="304799" y="942975"/>
            <a:ext cx="8582025" cy="5334000"/>
          </a:xfrm>
          <a:noFill/>
          <a:ln>
            <a:noFill/>
          </a:ln>
        </p:spPr>
        <p:txBody>
          <a:bodyPr>
            <a:normAutofit/>
          </a:bodyPr>
          <a:lstStyle/>
          <a:p>
            <a:pPr>
              <a:buNone/>
            </a:pPr>
            <a:r>
              <a:rPr lang="en-US" sz="2400" dirty="0" smtClean="0"/>
              <a:t>Let P = { x : Ax=b, x</a:t>
            </a:r>
            <a:r>
              <a:rPr lang="en-US" sz="2400" dirty="0" smtClean="0">
                <a:latin typeface="cmsy10"/>
              </a:rPr>
              <a:t>¸</a:t>
            </a:r>
            <a:r>
              <a:rPr lang="en-US" sz="2400" dirty="0" smtClean="0"/>
              <a:t>0 }. Assume rank A=m. Fix x</a:t>
            </a:r>
            <a:r>
              <a:rPr lang="en-US" sz="2400" dirty="0" smtClean="0">
                <a:latin typeface="cmsy10"/>
              </a:rPr>
              <a:t>2</a:t>
            </a:r>
            <a:r>
              <a:rPr lang="en-US" sz="2400" dirty="0" smtClean="0"/>
              <a:t>P.</a:t>
            </a:r>
          </a:p>
          <a:p>
            <a:pPr>
              <a:buNone/>
            </a:pPr>
            <a:endParaRPr lang="en-US" sz="600" b="1" dirty="0" smtClean="0"/>
          </a:p>
          <a:p>
            <a:pPr>
              <a:buNone/>
            </a:pPr>
            <a:r>
              <a:rPr lang="en-US" sz="2400" b="1" dirty="0" smtClean="0"/>
              <a:t>Lemma:</a:t>
            </a:r>
            <a:r>
              <a:rPr lang="en-US" sz="2400" dirty="0" smtClean="0"/>
              <a:t> x is a BFS   </a:t>
            </a:r>
            <a:r>
              <a:rPr lang="en-US" sz="2400" dirty="0" smtClean="0">
                <a:latin typeface="cmsy10"/>
              </a:rPr>
              <a:t>,  9</a:t>
            </a:r>
            <a:r>
              <a:rPr lang="en-US" sz="2400" dirty="0" smtClean="0"/>
              <a:t>B</a:t>
            </a:r>
            <a:r>
              <a:rPr lang="en-US" sz="2400" dirty="0" smtClean="0">
                <a:latin typeface="cmsy10"/>
              </a:rPr>
              <a:t>µ</a:t>
            </a:r>
            <a:r>
              <a:rPr lang="en-US" sz="2400" dirty="0" smtClean="0"/>
              <a:t>{1,…,n} with |B|=m </a:t>
            </a:r>
            <a:r>
              <a:rPr lang="en-US" sz="2400" dirty="0" err="1" smtClean="0"/>
              <a:t>s.t</a:t>
            </a:r>
            <a:r>
              <a:rPr lang="en-US" sz="2400" dirty="0" smtClean="0"/>
              <a:t>.</a:t>
            </a:r>
          </a:p>
          <a:p>
            <a:pPr marL="971550" lvl="1" indent="-514350">
              <a:spcBef>
                <a:spcPts val="0"/>
              </a:spcBef>
              <a:buFont typeface="Arial" pitchFamily="34" charset="0"/>
              <a:buChar char="•"/>
            </a:pPr>
            <a:r>
              <a:rPr lang="en-US" sz="2400" dirty="0" smtClean="0"/>
              <a:t>A</a:t>
            </a:r>
            <a:r>
              <a:rPr lang="en-US" sz="2400" baseline="-25000" dirty="0" smtClean="0"/>
              <a:t>B</a:t>
            </a:r>
            <a:r>
              <a:rPr lang="en-US" sz="2400" dirty="0" smtClean="0"/>
              <a:t> has full rank</a:t>
            </a:r>
            <a:endParaRPr lang="en-US" sz="2400" dirty="0" smtClean="0">
              <a:latin typeface="cmsy10"/>
            </a:endParaRPr>
          </a:p>
          <a:p>
            <a:pPr marL="971550" lvl="1" indent="-514350">
              <a:spcBef>
                <a:spcPts val="0"/>
              </a:spcBef>
              <a:buFont typeface="Arial" pitchFamily="34" charset="0"/>
              <a:buChar char="•"/>
            </a:pPr>
            <a:r>
              <a:rPr lang="en-US" sz="2400" dirty="0" smtClean="0"/>
              <a:t>x</a:t>
            </a:r>
            <a:r>
              <a:rPr lang="en-US" sz="2400" baseline="-25000" dirty="0" smtClean="0"/>
              <a:t>i</a:t>
            </a:r>
            <a:r>
              <a:rPr lang="en-US" sz="2400" dirty="0" smtClean="0"/>
              <a:t> = 0  </a:t>
            </a:r>
            <a:r>
              <a:rPr lang="en-US" sz="2400" dirty="0" smtClean="0">
                <a:latin typeface="cmsy10"/>
              </a:rPr>
              <a:t>8</a:t>
            </a:r>
            <a:r>
              <a:rPr lang="en-US" sz="2400" dirty="0" smtClean="0"/>
              <a:t>i</a:t>
            </a:r>
            <a:r>
              <a:rPr lang="en-US" sz="2400" dirty="0" smtClean="0">
                <a:latin typeface="Symbol"/>
                <a:sym typeface="Symbol"/>
              </a:rPr>
              <a:t></a:t>
            </a:r>
            <a:r>
              <a:rPr lang="en-US" sz="2400" dirty="0" smtClean="0"/>
              <a:t>B</a:t>
            </a:r>
          </a:p>
          <a:p>
            <a:pPr marL="971550" lvl="1" indent="-514350">
              <a:spcBef>
                <a:spcPts val="0"/>
              </a:spcBef>
              <a:buNone/>
            </a:pPr>
            <a:endParaRPr lang="en-US" sz="1100" dirty="0" smtClean="0"/>
          </a:p>
          <a:p>
            <a:pPr marL="0" lvl="1" indent="0">
              <a:spcBef>
                <a:spcPts val="0"/>
              </a:spcBef>
              <a:buNone/>
            </a:pPr>
            <a:r>
              <a:rPr lang="en-US" sz="2400" dirty="0" smtClean="0"/>
              <a:t>Let’s use B to define a vector x. Set:</a:t>
            </a:r>
          </a:p>
          <a:p>
            <a:pPr marL="971550" lvl="1" indent="-514350">
              <a:spcBef>
                <a:spcPts val="0"/>
              </a:spcBef>
              <a:buNone/>
            </a:pPr>
            <a:r>
              <a:rPr lang="en-US" sz="2400" dirty="0" smtClean="0"/>
              <a:t>	 </a:t>
            </a:r>
            <a:r>
              <a:rPr lang="en-US" sz="2400" dirty="0" err="1" smtClean="0"/>
              <a:t>x</a:t>
            </a:r>
            <a:r>
              <a:rPr lang="en-US" baseline="-15000" dirty="0" err="1" smtClean="0"/>
              <a:t>B</a:t>
            </a:r>
            <a:r>
              <a:rPr lang="en-US" sz="2400" dirty="0" smtClean="0"/>
              <a:t> = A</a:t>
            </a:r>
            <a:r>
              <a:rPr lang="en-US" sz="2400" baseline="-15000" dirty="0" smtClean="0"/>
              <a:t>B</a:t>
            </a:r>
            <a:r>
              <a:rPr lang="en-US" sz="2400" baseline="30000" dirty="0" smtClean="0">
                <a:latin typeface="Calibri"/>
              </a:rPr>
              <a:t>-1</a:t>
            </a:r>
            <a:r>
              <a:rPr lang="en-US" sz="2400" dirty="0" smtClean="0"/>
              <a:t> b	and	x</a:t>
            </a:r>
            <a:r>
              <a:rPr lang="en-US" sz="2400" baseline="-25000" dirty="0" smtClean="0"/>
              <a:t>i</a:t>
            </a:r>
            <a:r>
              <a:rPr lang="en-US" sz="2400" dirty="0" smtClean="0"/>
              <a:t>=0  </a:t>
            </a:r>
            <a:r>
              <a:rPr lang="en-US" sz="2400" dirty="0" smtClean="0">
                <a:latin typeface="cmsy10"/>
              </a:rPr>
              <a:t>8</a:t>
            </a:r>
            <a:r>
              <a:rPr lang="en-US" sz="2400" dirty="0" smtClean="0"/>
              <a:t>i</a:t>
            </a:r>
            <a:r>
              <a:rPr lang="en-US" sz="2400" dirty="0" smtClean="0">
                <a:latin typeface="Symbol"/>
                <a:sym typeface="Symbol"/>
              </a:rPr>
              <a:t></a:t>
            </a:r>
            <a:r>
              <a:rPr lang="en-US" sz="2400" dirty="0" smtClean="0"/>
              <a:t>B</a:t>
            </a:r>
          </a:p>
          <a:p>
            <a:pPr marL="0" lvl="1" indent="971550">
              <a:spcBef>
                <a:spcPts val="0"/>
              </a:spcBef>
              <a:buNone/>
            </a:pPr>
            <a:endParaRPr lang="en-US" sz="3600" dirty="0" smtClean="0"/>
          </a:p>
          <a:p>
            <a:pPr marL="0" lvl="1" indent="0">
              <a:spcBef>
                <a:spcPts val="0"/>
              </a:spcBef>
              <a:buNone/>
            </a:pPr>
            <a:r>
              <a:rPr lang="en-US" sz="2400" dirty="0" smtClean="0"/>
              <a:t>If x</a:t>
            </a:r>
            <a:r>
              <a:rPr lang="en-US" sz="2400" dirty="0" smtClean="0">
                <a:latin typeface="cmsy10"/>
              </a:rPr>
              <a:t>¸</a:t>
            </a:r>
            <a:r>
              <a:rPr lang="en-US" sz="2400" dirty="0" smtClean="0"/>
              <a:t>0, B is called a </a:t>
            </a:r>
            <a:r>
              <a:rPr lang="en-US" sz="2400" b="1" dirty="0" smtClean="0">
                <a:solidFill>
                  <a:srgbClr val="FF0000"/>
                </a:solidFill>
              </a:rPr>
              <a:t>feasible basis</a:t>
            </a:r>
            <a:r>
              <a:rPr lang="en-US" sz="2400" dirty="0" smtClean="0"/>
              <a:t>.</a:t>
            </a:r>
          </a:p>
          <a:p>
            <a:pPr marL="0" lvl="1" indent="0">
              <a:spcBef>
                <a:spcPts val="0"/>
              </a:spcBef>
              <a:buNone/>
            </a:pPr>
            <a:endParaRPr lang="en-US" sz="1600" dirty="0" smtClean="0"/>
          </a:p>
          <a:p>
            <a:pPr marL="0" lvl="1" indent="0">
              <a:spcBef>
                <a:spcPts val="0"/>
              </a:spcBef>
              <a:buNone/>
            </a:pPr>
            <a:r>
              <a:rPr lang="en-US" sz="2400" dirty="0" smtClean="0"/>
              <a:t>Above lemma can be restated:</a:t>
            </a:r>
          </a:p>
          <a:p>
            <a:pPr marL="628650" lvl="1" indent="-342900">
              <a:spcBef>
                <a:spcPts val="0"/>
              </a:spcBef>
              <a:buFont typeface="Arial" pitchFamily="34" charset="0"/>
              <a:buChar char="•"/>
            </a:pPr>
            <a:r>
              <a:rPr lang="en-US" sz="2400" dirty="0" smtClean="0"/>
              <a:t>If x is a BFS, then there is </a:t>
            </a:r>
            <a:r>
              <a:rPr lang="en-US" sz="1800" spc="-70" dirty="0" smtClean="0">
                <a:solidFill>
                  <a:schemeClr val="bg1">
                    <a:lumMod val="50000"/>
                  </a:schemeClr>
                </a:solidFill>
              </a:rPr>
              <a:t>(at least one)</a:t>
            </a:r>
            <a:r>
              <a:rPr lang="en-US" sz="2400" dirty="0" smtClean="0"/>
              <a:t> feasible basis that defines it</a:t>
            </a:r>
            <a:endParaRPr lang="en-US" sz="2400" dirty="0" smtClean="0">
              <a:latin typeface="cmsy10"/>
            </a:endParaRPr>
          </a:p>
          <a:p>
            <a:pPr marL="628650" lvl="1" indent="-342900">
              <a:spcBef>
                <a:spcPts val="0"/>
              </a:spcBef>
              <a:buFont typeface="Arial" pitchFamily="34" charset="0"/>
              <a:buChar char="•"/>
            </a:pPr>
            <a:r>
              <a:rPr lang="en-US" sz="2400" dirty="0" smtClean="0"/>
              <a:t>If basis B defines x and x</a:t>
            </a:r>
            <a:r>
              <a:rPr lang="en-US" sz="2400" dirty="0" smtClean="0">
                <a:latin typeface="cmsy10"/>
              </a:rPr>
              <a:t>¸</a:t>
            </a:r>
            <a:r>
              <a:rPr lang="en-US" sz="2400" dirty="0" smtClean="0"/>
              <a:t>0 then x is a BFS</a:t>
            </a:r>
          </a:p>
        </p:txBody>
      </p:sp>
      <p:grpSp>
        <p:nvGrpSpPr>
          <p:cNvPr id="16" name="Group 15"/>
          <p:cNvGrpSpPr/>
          <p:nvPr/>
        </p:nvGrpSpPr>
        <p:grpSpPr>
          <a:xfrm>
            <a:off x="447675" y="3495675"/>
            <a:ext cx="2922531" cy="447675"/>
            <a:chOff x="1600200" y="3848100"/>
            <a:chExt cx="2922531" cy="447675"/>
          </a:xfrm>
        </p:grpSpPr>
        <p:sp>
          <p:nvSpPr>
            <p:cNvPr id="10" name="Left Brace 9"/>
            <p:cNvSpPr/>
            <p:nvPr/>
          </p:nvSpPr>
          <p:spPr>
            <a:xfrm rot="16200000">
              <a:off x="2795588" y="3748087"/>
              <a:ext cx="152400" cy="352425"/>
            </a:xfrm>
            <a:prstGeom prst="leftBrace">
              <a:avLst>
                <a:gd name="adj1" fmla="val 40833"/>
                <a:gd name="adj2" fmla="val 50000"/>
              </a:avLst>
            </a:pr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1600200" y="3926443"/>
              <a:ext cx="2922531" cy="369332"/>
            </a:xfrm>
            <a:prstGeom prst="rect">
              <a:avLst/>
            </a:prstGeom>
            <a:noFill/>
          </p:spPr>
          <p:txBody>
            <a:bodyPr wrap="none" rtlCol="0">
              <a:spAutoFit/>
            </a:bodyPr>
            <a:lstStyle/>
            <a:p>
              <a:r>
                <a:rPr lang="en-US" dirty="0" smtClean="0">
                  <a:solidFill>
                    <a:srgbClr val="0070C0"/>
                  </a:solidFill>
                </a:rPr>
                <a:t>Restrict x to components in B</a:t>
              </a:r>
              <a:endParaRPr lang="en-US" dirty="0">
                <a:solidFill>
                  <a:srgbClr val="0070C0"/>
                </a:solidFill>
              </a:endParaRPr>
            </a:p>
          </p:txBody>
        </p:sp>
      </p:grpSp>
      <p:grpSp>
        <p:nvGrpSpPr>
          <p:cNvPr id="13" name="Group 12"/>
          <p:cNvGrpSpPr/>
          <p:nvPr/>
        </p:nvGrpSpPr>
        <p:grpSpPr>
          <a:xfrm>
            <a:off x="1016000" y="1422400"/>
            <a:ext cx="7125191" cy="1349375"/>
            <a:chOff x="1016000" y="1546225"/>
            <a:chExt cx="7125191" cy="1349375"/>
          </a:xfrm>
        </p:grpSpPr>
        <p:sp>
          <p:nvSpPr>
            <p:cNvPr id="6" name="Freeform 5"/>
            <p:cNvSpPr/>
            <p:nvPr/>
          </p:nvSpPr>
          <p:spPr>
            <a:xfrm>
              <a:off x="4876800" y="2167235"/>
              <a:ext cx="714375" cy="535781"/>
            </a:xfrm>
            <a:custGeom>
              <a:avLst/>
              <a:gdLst>
                <a:gd name="connsiteX0" fmla="*/ 990600 w 990600"/>
                <a:gd name="connsiteY0" fmla="*/ 609600 h 615950"/>
                <a:gd name="connsiteX1" fmla="*/ 285750 w 990600"/>
                <a:gd name="connsiteY1" fmla="*/ 514350 h 615950"/>
                <a:gd name="connsiteX2" fmla="*/ 0 w 990600"/>
                <a:gd name="connsiteY2" fmla="*/ 0 h 615950"/>
                <a:gd name="connsiteX0" fmla="*/ 990600 w 990600"/>
                <a:gd name="connsiteY0" fmla="*/ 609600 h 612775"/>
                <a:gd name="connsiteX1" fmla="*/ 285750 w 990600"/>
                <a:gd name="connsiteY1" fmla="*/ 438150 h 612775"/>
                <a:gd name="connsiteX2" fmla="*/ 0 w 990600"/>
                <a:gd name="connsiteY2" fmla="*/ 0 h 612775"/>
                <a:gd name="connsiteX0" fmla="*/ 990600 w 990600"/>
                <a:gd name="connsiteY0" fmla="*/ 609600 h 854076"/>
                <a:gd name="connsiteX1" fmla="*/ 838200 w 990600"/>
                <a:gd name="connsiteY1" fmla="*/ 825501 h 854076"/>
                <a:gd name="connsiteX2" fmla="*/ 285750 w 990600"/>
                <a:gd name="connsiteY2" fmla="*/ 438150 h 854076"/>
                <a:gd name="connsiteX3" fmla="*/ 0 w 990600"/>
                <a:gd name="connsiteY3" fmla="*/ 0 h 854076"/>
                <a:gd name="connsiteX0" fmla="*/ 990600 w 990600"/>
                <a:gd name="connsiteY0" fmla="*/ 609600 h 609600"/>
                <a:gd name="connsiteX1" fmla="*/ 285750 w 990600"/>
                <a:gd name="connsiteY1" fmla="*/ 438150 h 609600"/>
                <a:gd name="connsiteX2" fmla="*/ 0 w 990600"/>
                <a:gd name="connsiteY2" fmla="*/ 0 h 609600"/>
                <a:gd name="connsiteX0" fmla="*/ 990600 w 990600"/>
                <a:gd name="connsiteY0" fmla="*/ 609600 h 611981"/>
                <a:gd name="connsiteX1" fmla="*/ 285750 w 990600"/>
                <a:gd name="connsiteY1" fmla="*/ 438150 h 611981"/>
                <a:gd name="connsiteX2" fmla="*/ 0 w 990600"/>
                <a:gd name="connsiteY2" fmla="*/ 0 h 611981"/>
              </a:gdLst>
              <a:ahLst/>
              <a:cxnLst>
                <a:cxn ang="0">
                  <a:pos x="connsiteX0" y="connsiteY0"/>
                </a:cxn>
                <a:cxn ang="0">
                  <a:pos x="connsiteX1" y="connsiteY1"/>
                </a:cxn>
                <a:cxn ang="0">
                  <a:pos x="connsiteX2" y="connsiteY2"/>
                </a:cxn>
              </a:cxnLst>
              <a:rect l="l" t="t" r="r" b="b"/>
              <a:pathLst>
                <a:path w="990600" h="611981">
                  <a:moveTo>
                    <a:pt x="990600" y="609600"/>
                  </a:moveTo>
                  <a:cubicBezTo>
                    <a:pt x="786606" y="611981"/>
                    <a:pt x="450850" y="539750"/>
                    <a:pt x="285750" y="438150"/>
                  </a:cubicBezTo>
                  <a:cubicBezTo>
                    <a:pt x="146050" y="300567"/>
                    <a:pt x="60325" y="206375"/>
                    <a:pt x="0" y="0"/>
                  </a:cubicBezTo>
                </a:path>
              </a:pathLst>
            </a:cu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5562600" y="2433935"/>
              <a:ext cx="2578591" cy="461665"/>
            </a:xfrm>
            <a:prstGeom prst="rect">
              <a:avLst/>
            </a:prstGeom>
            <a:noFill/>
          </p:spPr>
          <p:txBody>
            <a:bodyPr wrap="none" rtlCol="0">
              <a:spAutoFit/>
            </a:bodyPr>
            <a:lstStyle/>
            <a:p>
              <a:r>
                <a:rPr lang="en-US" sz="2400" dirty="0" smtClean="0">
                  <a:solidFill>
                    <a:srgbClr val="FF0000"/>
                  </a:solidFill>
                </a:rPr>
                <a:t>B is called a “</a:t>
              </a:r>
              <a:r>
                <a:rPr lang="en-US" sz="2400" b="1" dirty="0" smtClean="0">
                  <a:solidFill>
                    <a:srgbClr val="FF0000"/>
                  </a:solidFill>
                </a:rPr>
                <a:t>basis</a:t>
              </a:r>
              <a:r>
                <a:rPr lang="en-US" sz="2400" dirty="0" smtClean="0">
                  <a:solidFill>
                    <a:srgbClr val="FF0000"/>
                  </a:solidFill>
                </a:rPr>
                <a:t>”</a:t>
              </a:r>
              <a:endParaRPr lang="en-US" sz="2400" dirty="0">
                <a:solidFill>
                  <a:srgbClr val="FF0000"/>
                </a:solidFill>
              </a:endParaRPr>
            </a:p>
          </p:txBody>
        </p:sp>
        <p:sp>
          <p:nvSpPr>
            <p:cNvPr id="12" name="Freeform 11"/>
            <p:cNvSpPr/>
            <p:nvPr/>
          </p:nvSpPr>
          <p:spPr>
            <a:xfrm>
              <a:off x="1016000" y="1546225"/>
              <a:ext cx="6503987" cy="935038"/>
            </a:xfrm>
            <a:custGeom>
              <a:avLst/>
              <a:gdLst>
                <a:gd name="connsiteX0" fmla="*/ 3470275 w 6503987"/>
                <a:gd name="connsiteY0" fmla="*/ 34925 h 935038"/>
                <a:gd name="connsiteX1" fmla="*/ 2451100 w 6503987"/>
                <a:gd name="connsiteY1" fmla="*/ 73025 h 935038"/>
                <a:gd name="connsiteX2" fmla="*/ 2298700 w 6503987"/>
                <a:gd name="connsiteY2" fmla="*/ 473075 h 935038"/>
                <a:gd name="connsiteX3" fmla="*/ 317500 w 6503987"/>
                <a:gd name="connsiteY3" fmla="*/ 501650 h 935038"/>
                <a:gd name="connsiteX4" fmla="*/ 393700 w 6503987"/>
                <a:gd name="connsiteY4" fmla="*/ 873125 h 935038"/>
                <a:gd name="connsiteX5" fmla="*/ 2508250 w 6503987"/>
                <a:gd name="connsiteY5" fmla="*/ 873125 h 935038"/>
                <a:gd name="connsiteX6" fmla="*/ 2908300 w 6503987"/>
                <a:gd name="connsiteY6" fmla="*/ 635000 h 935038"/>
                <a:gd name="connsiteX7" fmla="*/ 5994400 w 6503987"/>
                <a:gd name="connsiteY7" fmla="*/ 587375 h 935038"/>
                <a:gd name="connsiteX8" fmla="*/ 5965825 w 6503987"/>
                <a:gd name="connsiteY8" fmla="*/ 92075 h 935038"/>
                <a:gd name="connsiteX9" fmla="*/ 3470275 w 6503987"/>
                <a:gd name="connsiteY9" fmla="*/ 34925 h 935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03987" h="935038">
                  <a:moveTo>
                    <a:pt x="3470275" y="34925"/>
                  </a:moveTo>
                  <a:cubicBezTo>
                    <a:pt x="2884488" y="31750"/>
                    <a:pt x="2646362" y="0"/>
                    <a:pt x="2451100" y="73025"/>
                  </a:cubicBezTo>
                  <a:cubicBezTo>
                    <a:pt x="2255838" y="146050"/>
                    <a:pt x="2654300" y="401637"/>
                    <a:pt x="2298700" y="473075"/>
                  </a:cubicBezTo>
                  <a:cubicBezTo>
                    <a:pt x="1943100" y="544513"/>
                    <a:pt x="635000" y="434975"/>
                    <a:pt x="317500" y="501650"/>
                  </a:cubicBezTo>
                  <a:cubicBezTo>
                    <a:pt x="0" y="568325"/>
                    <a:pt x="28575" y="811213"/>
                    <a:pt x="393700" y="873125"/>
                  </a:cubicBezTo>
                  <a:cubicBezTo>
                    <a:pt x="758825" y="935038"/>
                    <a:pt x="2089150" y="912812"/>
                    <a:pt x="2508250" y="873125"/>
                  </a:cubicBezTo>
                  <a:cubicBezTo>
                    <a:pt x="2927350" y="833438"/>
                    <a:pt x="2327275" y="682625"/>
                    <a:pt x="2908300" y="635000"/>
                  </a:cubicBezTo>
                  <a:cubicBezTo>
                    <a:pt x="3489325" y="587375"/>
                    <a:pt x="5484813" y="677862"/>
                    <a:pt x="5994400" y="587375"/>
                  </a:cubicBezTo>
                  <a:cubicBezTo>
                    <a:pt x="6503987" y="496888"/>
                    <a:pt x="6386512" y="184150"/>
                    <a:pt x="5965825" y="92075"/>
                  </a:cubicBezTo>
                  <a:cubicBezTo>
                    <a:pt x="5545138" y="0"/>
                    <a:pt x="4056062" y="38100"/>
                    <a:pt x="3470275" y="34925"/>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5562600" y="2905125"/>
            <a:ext cx="2978106" cy="1015663"/>
            <a:chOff x="5562600" y="2905125"/>
            <a:chExt cx="2978106" cy="1015663"/>
          </a:xfrm>
        </p:grpSpPr>
        <p:sp>
          <p:nvSpPr>
            <p:cNvPr id="17" name="Right Brace 16"/>
            <p:cNvSpPr/>
            <p:nvPr/>
          </p:nvSpPr>
          <p:spPr>
            <a:xfrm>
              <a:off x="5562600" y="3105150"/>
              <a:ext cx="219075" cy="561975"/>
            </a:xfrm>
            <a:prstGeom prst="rightBrace">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Box 17"/>
            <p:cNvSpPr txBox="1"/>
            <p:nvPr/>
          </p:nvSpPr>
          <p:spPr>
            <a:xfrm>
              <a:off x="5800725" y="2905125"/>
              <a:ext cx="2739981" cy="1015663"/>
            </a:xfrm>
            <a:prstGeom prst="rect">
              <a:avLst/>
            </a:prstGeom>
            <a:noFill/>
          </p:spPr>
          <p:txBody>
            <a:bodyPr wrap="none" rtlCol="0">
              <a:spAutoFit/>
            </a:bodyPr>
            <a:lstStyle/>
            <a:p>
              <a:r>
                <a:rPr lang="en-US" sz="2000" dirty="0" smtClean="0">
                  <a:solidFill>
                    <a:srgbClr val="00B050"/>
                  </a:solidFill>
                </a:rPr>
                <a:t>Say this x is </a:t>
              </a:r>
              <a:r>
                <a:rPr lang="en-US" sz="2000" b="1" dirty="0" smtClean="0">
                  <a:solidFill>
                    <a:srgbClr val="00B050"/>
                  </a:solidFill>
                </a:rPr>
                <a:t>defined</a:t>
              </a:r>
              <a:r>
                <a:rPr lang="en-US" sz="2000" dirty="0" smtClean="0">
                  <a:solidFill>
                    <a:srgbClr val="00B050"/>
                  </a:solidFill>
                </a:rPr>
                <a:t> by B</a:t>
              </a:r>
            </a:p>
            <a:p>
              <a:r>
                <a:rPr lang="en-US" sz="2000" dirty="0" smtClean="0">
                  <a:solidFill>
                    <a:srgbClr val="00B050"/>
                  </a:solidFill>
                </a:rPr>
                <a:t>Note: Ax = b</a:t>
              </a:r>
            </a:p>
            <a:p>
              <a:r>
                <a:rPr lang="en-US" sz="2000" dirty="0" smtClean="0">
                  <a:solidFill>
                    <a:srgbClr val="00B050"/>
                  </a:solidFill>
                </a:rPr>
                <a:t>Is x</a:t>
              </a:r>
              <a:r>
                <a:rPr lang="en-US" sz="2000" dirty="0" smtClean="0">
                  <a:solidFill>
                    <a:srgbClr val="00B050"/>
                  </a:solidFill>
                  <a:latin typeface="cmsy10"/>
                </a:rPr>
                <a:t>¸</a:t>
              </a:r>
              <a:r>
                <a:rPr lang="en-US" sz="2000" dirty="0" smtClean="0">
                  <a:solidFill>
                    <a:srgbClr val="00B050"/>
                  </a:solidFill>
                </a:rPr>
                <a:t>0? Maybe not…</a:t>
              </a:r>
              <a:endParaRPr lang="en-US" sz="2000" dirty="0">
                <a:solidFill>
                  <a:srgbClr val="00B05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76200"/>
            <a:ext cx="8239125" cy="3381375"/>
          </a:xfrm>
        </p:spPr>
        <p:txBody>
          <a:bodyPr>
            <a:normAutofit/>
          </a:bodyPr>
          <a:lstStyle/>
          <a:p>
            <a:pPr>
              <a:buNone/>
            </a:pPr>
            <a:endParaRPr lang="en-US" sz="600" b="1" dirty="0" smtClean="0"/>
          </a:p>
          <a:p>
            <a:pPr marL="0" lvl="1" indent="0">
              <a:spcBef>
                <a:spcPts val="0"/>
              </a:spcBef>
              <a:buNone/>
            </a:pPr>
            <a:r>
              <a:rPr lang="en-US" sz="2400" b="1" dirty="0" smtClean="0"/>
              <a:t>Our definitions:</a:t>
            </a:r>
          </a:p>
          <a:p>
            <a:pPr marL="971550" lvl="1" indent="-514350">
              <a:spcBef>
                <a:spcPts val="0"/>
              </a:spcBef>
              <a:buFont typeface="Arial" pitchFamily="34" charset="0"/>
              <a:buChar char="•"/>
            </a:pPr>
            <a:r>
              <a:rPr lang="en-US" sz="2400" dirty="0" smtClean="0"/>
              <a:t>B</a:t>
            </a:r>
            <a:r>
              <a:rPr lang="en-US" sz="2400" dirty="0" smtClean="0">
                <a:latin typeface="cmsy10"/>
              </a:rPr>
              <a:t>µ</a:t>
            </a:r>
            <a:r>
              <a:rPr lang="en-US" sz="2400" dirty="0" smtClean="0"/>
              <a:t>{1,…,n} is a basis if |B|=m and A</a:t>
            </a:r>
            <a:r>
              <a:rPr lang="en-US" baseline="-15000" dirty="0" smtClean="0"/>
              <a:t>B</a:t>
            </a:r>
            <a:r>
              <a:rPr lang="en-US" sz="2400" dirty="0" smtClean="0"/>
              <a:t> has full rank</a:t>
            </a:r>
          </a:p>
          <a:p>
            <a:pPr marL="971550" lvl="1" indent="-514350">
              <a:spcBef>
                <a:spcPts val="0"/>
              </a:spcBef>
              <a:buFont typeface="Arial" pitchFamily="34" charset="0"/>
              <a:buChar char="•"/>
            </a:pPr>
            <a:r>
              <a:rPr lang="en-US" sz="2400" dirty="0" smtClean="0"/>
              <a:t>Basis B defines x if </a:t>
            </a:r>
            <a:r>
              <a:rPr lang="en-US" sz="2400" dirty="0" err="1" smtClean="0"/>
              <a:t>A</a:t>
            </a:r>
            <a:r>
              <a:rPr lang="en-US" baseline="-15000" dirty="0" err="1" smtClean="0"/>
              <a:t>B</a:t>
            </a:r>
            <a:r>
              <a:rPr lang="en-US" sz="2400" dirty="0" err="1" smtClean="0"/>
              <a:t>x</a:t>
            </a:r>
            <a:r>
              <a:rPr lang="en-US" baseline="-15000" dirty="0" err="1" smtClean="0"/>
              <a:t>B</a:t>
            </a:r>
            <a:r>
              <a:rPr lang="en-US" sz="2400" dirty="0" smtClean="0"/>
              <a:t>=b and x</a:t>
            </a:r>
            <a:r>
              <a:rPr lang="en-US" sz="2400" baseline="-25000" dirty="0" smtClean="0"/>
              <a:t>i</a:t>
            </a:r>
            <a:r>
              <a:rPr lang="en-US" sz="2400" dirty="0" smtClean="0"/>
              <a:t>=0  </a:t>
            </a:r>
            <a:r>
              <a:rPr lang="en-US" sz="2400" dirty="0" smtClean="0">
                <a:latin typeface="cmsy10"/>
              </a:rPr>
              <a:t>8</a:t>
            </a:r>
            <a:r>
              <a:rPr lang="en-US" sz="2400" dirty="0" smtClean="0"/>
              <a:t>i</a:t>
            </a:r>
            <a:r>
              <a:rPr lang="en-US" sz="2400" dirty="0" smtClean="0">
                <a:latin typeface="Symbol"/>
                <a:sym typeface="Symbol"/>
              </a:rPr>
              <a:t></a:t>
            </a:r>
            <a:r>
              <a:rPr lang="en-US" sz="2400" dirty="0" smtClean="0"/>
              <a:t>B</a:t>
            </a:r>
            <a:endParaRPr lang="en-US" sz="1000" b="1" dirty="0" smtClean="0"/>
          </a:p>
          <a:p>
            <a:pPr marL="0" lvl="1" indent="0">
              <a:spcBef>
                <a:spcPts val="0"/>
              </a:spcBef>
              <a:buNone/>
            </a:pPr>
            <a:r>
              <a:rPr lang="en-US" sz="2400" b="1" dirty="0" smtClean="0"/>
              <a:t>Our Lemma:</a:t>
            </a:r>
          </a:p>
          <a:p>
            <a:pPr marL="971550" lvl="1" indent="-514350">
              <a:spcBef>
                <a:spcPts val="0"/>
              </a:spcBef>
              <a:buFont typeface="Arial" pitchFamily="34" charset="0"/>
              <a:buChar char="•"/>
            </a:pPr>
            <a:r>
              <a:rPr lang="en-US" sz="2400" dirty="0" smtClean="0"/>
              <a:t>If x is a BFS, then there is </a:t>
            </a:r>
            <a:r>
              <a:rPr lang="en-US" sz="2000" dirty="0" smtClean="0">
                <a:solidFill>
                  <a:schemeClr val="bg1">
                    <a:lumMod val="50000"/>
                  </a:schemeClr>
                </a:solidFill>
              </a:rPr>
              <a:t>(at least one)</a:t>
            </a:r>
            <a:r>
              <a:rPr lang="en-US" sz="2400" dirty="0" smtClean="0"/>
              <a:t> </a:t>
            </a:r>
            <a:r>
              <a:rPr lang="en-US" sz="2400" dirty="0" err="1" smtClean="0"/>
              <a:t>basisthat</a:t>
            </a:r>
            <a:r>
              <a:rPr lang="en-US" sz="2400" dirty="0" smtClean="0"/>
              <a:t> defines it</a:t>
            </a:r>
            <a:endParaRPr lang="en-US" sz="2400" dirty="0" smtClean="0">
              <a:latin typeface="cmsy10"/>
            </a:endParaRPr>
          </a:p>
          <a:p>
            <a:pPr marL="971550" lvl="1" indent="-514350">
              <a:spcBef>
                <a:spcPts val="0"/>
              </a:spcBef>
              <a:buFont typeface="Arial" pitchFamily="34" charset="0"/>
              <a:buChar char="•"/>
            </a:pPr>
            <a:r>
              <a:rPr lang="en-US" sz="2400" dirty="0" smtClean="0"/>
              <a:t>If basis B defines x and x</a:t>
            </a:r>
            <a:r>
              <a:rPr lang="en-US" sz="2400" dirty="0" smtClean="0">
                <a:latin typeface="cmsy10"/>
              </a:rPr>
              <a:t>¸</a:t>
            </a:r>
            <a:r>
              <a:rPr lang="en-US" sz="2400" dirty="0" smtClean="0"/>
              <a:t>0 then x is a BFS</a:t>
            </a:r>
          </a:p>
          <a:p>
            <a:pPr marL="971550" lvl="1" indent="-514350">
              <a:spcBef>
                <a:spcPts val="0"/>
              </a:spcBef>
              <a:buNone/>
            </a:pPr>
            <a:endParaRPr lang="en-US" sz="900" dirty="0" smtClean="0"/>
          </a:p>
          <a:p>
            <a:pPr marL="0" lvl="1" indent="0">
              <a:spcBef>
                <a:spcPts val="0"/>
              </a:spcBef>
              <a:buNone/>
            </a:pPr>
            <a:r>
              <a:rPr lang="en-US" sz="2400" b="1" dirty="0" smtClean="0"/>
              <a:t>Corollary:</a:t>
            </a:r>
            <a:r>
              <a:rPr lang="en-US" sz="2400" dirty="0" smtClean="0"/>
              <a:t> P={ x : Ax=b, x</a:t>
            </a:r>
            <a:r>
              <a:rPr lang="en-US" sz="2400" dirty="0" smtClean="0">
                <a:latin typeface="cmsy10"/>
              </a:rPr>
              <a:t>¸</a:t>
            </a:r>
            <a:r>
              <a:rPr lang="en-US" sz="2400" dirty="0" smtClean="0"/>
              <a:t>0 } has at most          extreme points</a:t>
            </a:r>
          </a:p>
          <a:p>
            <a:pPr marL="0" lvl="1" indent="0">
              <a:spcBef>
                <a:spcPts val="0"/>
              </a:spcBef>
              <a:buNone/>
            </a:pPr>
            <a:endParaRPr lang="en-US" sz="800" dirty="0" smtClean="0"/>
          </a:p>
          <a:p>
            <a:pPr marL="0" lvl="1" indent="0">
              <a:spcBef>
                <a:spcPts val="0"/>
              </a:spcBef>
              <a:buNone/>
            </a:pPr>
            <a:r>
              <a:rPr lang="en-US" sz="2400" dirty="0" smtClean="0"/>
              <a:t>Gives simple algorithm for solving LP max { </a:t>
            </a:r>
            <a:r>
              <a:rPr lang="en-US" sz="2400" dirty="0" err="1" smtClean="0">
                <a:latin typeface="Calibri"/>
              </a:rPr>
              <a:t>c</a:t>
            </a:r>
            <a:r>
              <a:rPr lang="en-US" sz="2400" baseline="30000" dirty="0" err="1" smtClean="0">
                <a:latin typeface="Calibri"/>
              </a:rPr>
              <a:t>T</a:t>
            </a:r>
            <a:r>
              <a:rPr lang="en-US" sz="2400" dirty="0" err="1" smtClean="0"/>
              <a:t>x</a:t>
            </a:r>
            <a:r>
              <a:rPr lang="en-US" sz="2400" dirty="0" smtClean="0"/>
              <a:t> : x</a:t>
            </a:r>
            <a:r>
              <a:rPr lang="en-US" sz="2400" dirty="0" smtClean="0">
                <a:latin typeface="cmsy10"/>
              </a:rPr>
              <a:t>2</a:t>
            </a:r>
            <a:r>
              <a:rPr lang="en-US" sz="2400" dirty="0" smtClean="0"/>
              <a:t>P }</a:t>
            </a:r>
          </a:p>
        </p:txBody>
      </p:sp>
      <p:pic>
        <p:nvPicPr>
          <p:cNvPr id="25" name="Picture 24" descr="TP_tmp.emf"/>
          <p:cNvPicPr>
            <a:picLocks noChangeAspect="1"/>
          </p:cNvPicPr>
          <p:nvPr>
            <p:custDataLst>
              <p:tags r:id="rId1"/>
            </p:custDataLst>
          </p:nvPr>
        </p:nvPicPr>
        <p:blipFill>
          <a:blip r:embed="rId4"/>
          <a:stretch>
            <a:fillRect/>
          </a:stretch>
        </p:blipFill>
        <p:spPr>
          <a:xfrm>
            <a:off x="5715000" y="2514600"/>
            <a:ext cx="487881" cy="456772"/>
          </a:xfrm>
          <a:prstGeom prst="rect">
            <a:avLst/>
          </a:prstGeom>
        </p:spPr>
      </p:pic>
      <p:grpSp>
        <p:nvGrpSpPr>
          <p:cNvPr id="31" name="Group 30"/>
          <p:cNvGrpSpPr/>
          <p:nvPr/>
        </p:nvGrpSpPr>
        <p:grpSpPr>
          <a:xfrm>
            <a:off x="581025" y="3505200"/>
            <a:ext cx="4953000" cy="2677656"/>
            <a:chOff x="2133600" y="3105150"/>
            <a:chExt cx="4953000" cy="2677656"/>
          </a:xfrm>
        </p:grpSpPr>
        <p:sp>
          <p:nvSpPr>
            <p:cNvPr id="26" name="TextBox 25"/>
            <p:cNvSpPr txBox="1"/>
            <p:nvPr/>
          </p:nvSpPr>
          <p:spPr>
            <a:xfrm>
              <a:off x="2133600" y="3105150"/>
              <a:ext cx="4953000" cy="2677656"/>
            </a:xfrm>
            <a:prstGeom prst="rect">
              <a:avLst/>
            </a:prstGeom>
            <a:solidFill>
              <a:srgbClr val="FFFF99"/>
            </a:solidFill>
            <a:ln>
              <a:solidFill>
                <a:schemeClr val="tx1"/>
              </a:solidFill>
            </a:ln>
          </p:spPr>
          <p:txBody>
            <a:bodyPr wrap="square" rtlCol="0">
              <a:spAutoFit/>
            </a:bodyPr>
            <a:lstStyle/>
            <a:p>
              <a:pPr algn="ctr" fontAlgn="ctr"/>
              <a:r>
                <a:rPr lang="en-US" sz="2400" b="1" dirty="0" smtClean="0"/>
                <a:t>Brute-Force Algorithm</a:t>
              </a:r>
            </a:p>
            <a:p>
              <a:pPr fontAlgn="ctr"/>
              <a:r>
                <a:rPr lang="en-US" sz="2400" dirty="0" smtClean="0"/>
                <a:t>z = -</a:t>
              </a:r>
              <a:r>
                <a:rPr lang="en-US" sz="2400" dirty="0" smtClean="0">
                  <a:latin typeface="cmsy10"/>
                </a:rPr>
                <a:t>1</a:t>
              </a:r>
            </a:p>
            <a:p>
              <a:pPr fontAlgn="ctr"/>
              <a:r>
                <a:rPr lang="en-US" sz="2400" dirty="0" smtClean="0"/>
                <a:t>For every B</a:t>
              </a:r>
              <a:r>
                <a:rPr lang="en-US" sz="2400" dirty="0" smtClean="0">
                  <a:latin typeface="cmsy10"/>
                </a:rPr>
                <a:t>µ</a:t>
              </a:r>
              <a:r>
                <a:rPr lang="en-US" sz="2400" dirty="0" smtClean="0"/>
                <a:t>{1,…,n} with |B|=m</a:t>
              </a:r>
            </a:p>
            <a:p>
              <a:pPr marL="0" lvl="1" fontAlgn="ctr">
                <a:tabLst>
                  <a:tab pos="457200" algn="l"/>
                </a:tabLst>
              </a:pPr>
              <a:r>
                <a:rPr lang="en-US" sz="2400" dirty="0" smtClean="0"/>
                <a:t>	If A</a:t>
              </a:r>
              <a:r>
                <a:rPr lang="en-US" sz="2800" baseline="-15000" dirty="0" smtClean="0"/>
                <a:t>B</a:t>
              </a:r>
              <a:r>
                <a:rPr lang="en-US" sz="2400" dirty="0" smtClean="0"/>
                <a:t> has full rank	           </a:t>
              </a:r>
              <a:r>
                <a:rPr lang="en-US" sz="2000" dirty="0" smtClean="0">
                  <a:solidFill>
                    <a:schemeClr val="bg1">
                      <a:lumMod val="50000"/>
                    </a:schemeClr>
                  </a:solidFill>
                </a:rPr>
                <a:t>(B is a basis)</a:t>
              </a:r>
              <a:endParaRPr lang="en-US" sz="2400" dirty="0" smtClean="0">
                <a:solidFill>
                  <a:schemeClr val="bg1">
                    <a:lumMod val="50000"/>
                  </a:schemeClr>
                </a:solidFill>
              </a:endParaRPr>
            </a:p>
            <a:p>
              <a:pPr marL="457200" lvl="2" fontAlgn="ctr">
                <a:tabLst>
                  <a:tab pos="457200" algn="l"/>
                </a:tabLst>
              </a:pPr>
              <a:r>
                <a:rPr lang="en-US" sz="2400" dirty="0" smtClean="0"/>
                <a:t>	Solve A</a:t>
              </a:r>
              <a:r>
                <a:rPr lang="en-US" sz="2800" baseline="-15000" dirty="0" smtClean="0"/>
                <a:t>B </a:t>
              </a:r>
              <a:r>
                <a:rPr lang="en-US" sz="2400" dirty="0" err="1" smtClean="0"/>
                <a:t>x</a:t>
              </a:r>
              <a:r>
                <a:rPr lang="en-US" sz="2800" baseline="-15000" dirty="0" err="1" smtClean="0"/>
                <a:t>B</a:t>
              </a:r>
              <a:r>
                <a:rPr lang="en-US" sz="2800" baseline="-15000" dirty="0" smtClean="0"/>
                <a:t> </a:t>
              </a:r>
              <a:r>
                <a:rPr lang="en-US" sz="2400" dirty="0" smtClean="0"/>
                <a:t>= b for x;  set </a:t>
              </a:r>
              <a:r>
                <a:rPr lang="en-US" sz="2400" dirty="0" err="1" smtClean="0"/>
                <a:t>x</a:t>
              </a:r>
              <a:r>
                <a:rPr lang="en-US" sz="2800" baseline="-15000" dirty="0" err="1" smtClean="0"/>
                <a:t>B</a:t>
              </a:r>
              <a:r>
                <a:rPr lang="en-US" sz="2400" dirty="0" smtClean="0"/>
                <a:t>=0</a:t>
              </a:r>
            </a:p>
            <a:p>
              <a:pPr marL="457200" lvl="2" fontAlgn="ctr">
                <a:tabLst>
                  <a:tab pos="457200" algn="l"/>
                </a:tabLst>
              </a:pPr>
              <a:r>
                <a:rPr lang="en-US" sz="2400" dirty="0" smtClean="0"/>
                <a:t>	If x</a:t>
              </a:r>
              <a:r>
                <a:rPr lang="en-US" sz="2400" dirty="0" smtClean="0">
                  <a:latin typeface="cmsy10"/>
                </a:rPr>
                <a:t>¸</a:t>
              </a:r>
              <a:r>
                <a:rPr lang="en-US" sz="2400" dirty="0" smtClean="0"/>
                <a:t>0 and </a:t>
              </a:r>
              <a:r>
                <a:rPr lang="en-US" sz="2400" dirty="0" err="1" smtClean="0">
                  <a:latin typeface="Calibri"/>
                </a:rPr>
                <a:t>c</a:t>
              </a:r>
              <a:r>
                <a:rPr lang="en-US" sz="2400" baseline="30000" dirty="0" err="1" smtClean="0">
                  <a:latin typeface="Calibri"/>
                </a:rPr>
                <a:t>T</a:t>
              </a:r>
              <a:r>
                <a:rPr lang="en-US" sz="2400" dirty="0" err="1" smtClean="0"/>
                <a:t>x</a:t>
              </a:r>
              <a:r>
                <a:rPr lang="en-US" sz="2400" dirty="0" smtClean="0"/>
                <a:t>&gt;z   	</a:t>
              </a:r>
              <a:r>
                <a:rPr lang="en-US" sz="2000" dirty="0" smtClean="0">
                  <a:solidFill>
                    <a:schemeClr val="bg1">
                      <a:lumMod val="50000"/>
                    </a:schemeClr>
                  </a:solidFill>
                </a:rPr>
                <a:t>(x is a BFS)</a:t>
              </a:r>
              <a:endParaRPr lang="en-US" sz="2400" dirty="0" smtClean="0">
                <a:solidFill>
                  <a:schemeClr val="bg1">
                    <a:lumMod val="50000"/>
                  </a:schemeClr>
                </a:solidFill>
              </a:endParaRPr>
            </a:p>
            <a:p>
              <a:pPr marL="457200" lvl="2" fontAlgn="ctr">
                <a:tabLst>
                  <a:tab pos="457200" algn="l"/>
                  <a:tab pos="1371600" algn="l"/>
                </a:tabLst>
              </a:pPr>
              <a:r>
                <a:rPr lang="en-US" sz="2400" dirty="0" smtClean="0"/>
                <a:t>	z = </a:t>
              </a:r>
              <a:r>
                <a:rPr lang="en-US" sz="2400" dirty="0" err="1" smtClean="0">
                  <a:latin typeface="Calibri"/>
                </a:rPr>
                <a:t>c</a:t>
              </a:r>
              <a:r>
                <a:rPr lang="en-US" sz="2400" baseline="30000" dirty="0" err="1" smtClean="0">
                  <a:latin typeface="Calibri"/>
                </a:rPr>
                <a:t>T</a:t>
              </a:r>
              <a:r>
                <a:rPr lang="en-US" sz="2400" dirty="0" err="1" smtClean="0"/>
                <a:t>x</a:t>
              </a:r>
              <a:r>
                <a:rPr lang="en-US" sz="2400" dirty="0" smtClean="0"/>
                <a:t>	</a:t>
              </a:r>
            </a:p>
          </p:txBody>
        </p:sp>
        <p:cxnSp>
          <p:nvCxnSpPr>
            <p:cNvPr id="30" name="Straight Connector 29"/>
            <p:cNvCxnSpPr/>
            <p:nvPr/>
          </p:nvCxnSpPr>
          <p:spPr>
            <a:xfrm>
              <a:off x="6315075" y="4741862"/>
              <a:ext cx="1524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TextBox 31"/>
          <p:cNvSpPr txBox="1"/>
          <p:nvPr/>
        </p:nvSpPr>
        <p:spPr>
          <a:xfrm flipH="1">
            <a:off x="523875" y="6181725"/>
            <a:ext cx="5067299" cy="369332"/>
          </a:xfrm>
          <a:prstGeom prst="rect">
            <a:avLst/>
          </a:prstGeom>
          <a:noFill/>
        </p:spPr>
        <p:txBody>
          <a:bodyPr wrap="square" rtlCol="0">
            <a:spAutoFit/>
          </a:bodyPr>
          <a:lstStyle/>
          <a:p>
            <a:pPr algn="ctr"/>
            <a:r>
              <a:rPr lang="en-US" dirty="0" smtClean="0"/>
              <a:t>Gives optimal value, assuming LP is not unbounded</a:t>
            </a:r>
            <a:endParaRPr lang="en-US" dirty="0"/>
          </a:p>
        </p:txBody>
      </p:sp>
      <p:sp>
        <p:nvSpPr>
          <p:cNvPr id="34" name="TextBox 33"/>
          <p:cNvSpPr txBox="1"/>
          <p:nvPr/>
        </p:nvSpPr>
        <p:spPr>
          <a:xfrm>
            <a:off x="5667375" y="3657599"/>
            <a:ext cx="3324225" cy="2144177"/>
          </a:xfrm>
          <a:prstGeom prst="rect">
            <a:avLst/>
          </a:prstGeom>
          <a:noFill/>
        </p:spPr>
        <p:txBody>
          <a:bodyPr wrap="square" rtlCol="0">
            <a:spAutoFit/>
          </a:bodyPr>
          <a:lstStyle/>
          <a:p>
            <a:pPr algn="ctr"/>
            <a:r>
              <a:rPr lang="en-US" sz="2000" b="1" u="sng" dirty="0" smtClean="0">
                <a:solidFill>
                  <a:srgbClr val="0070C0"/>
                </a:solidFill>
              </a:rPr>
              <a:t>Two Observations</a:t>
            </a:r>
          </a:p>
          <a:p>
            <a:pPr marL="342900" indent="-342900">
              <a:spcBef>
                <a:spcPts val="800"/>
              </a:spcBef>
              <a:buAutoNum type="arabicParenR"/>
            </a:pPr>
            <a:r>
              <a:rPr lang="en-US" sz="2000" dirty="0" smtClean="0"/>
              <a:t>It is natural to iterate over bases instead of BFS</a:t>
            </a:r>
          </a:p>
          <a:p>
            <a:pPr marL="342900" indent="-342900">
              <a:spcBef>
                <a:spcPts val="800"/>
              </a:spcBef>
              <a:buAutoNum type="arabicParenR"/>
            </a:pPr>
            <a:r>
              <a:rPr lang="en-US" sz="2000" dirty="0" smtClean="0"/>
              <a:t>Multiple bases can define same BFS </a:t>
            </a:r>
            <a:r>
              <a:rPr lang="en-US" sz="2000" dirty="0" smtClean="0">
                <a:latin typeface="cmsy10"/>
              </a:rPr>
              <a:t>)</a:t>
            </a:r>
            <a:r>
              <a:rPr lang="en-US" sz="2000" dirty="0" smtClean="0"/>
              <a:t> algorithm can revisit same x</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85899" y="304800"/>
            <a:ext cx="6162675" cy="2308324"/>
          </a:xfrm>
          <a:prstGeom prst="rect">
            <a:avLst/>
          </a:prstGeom>
          <a:solidFill>
            <a:srgbClr val="FFFF99"/>
          </a:solidFill>
          <a:ln>
            <a:solidFill>
              <a:schemeClr val="tx1"/>
            </a:solidFill>
          </a:ln>
        </p:spPr>
        <p:txBody>
          <a:bodyPr wrap="square" rtlCol="0">
            <a:spAutoFit/>
          </a:bodyPr>
          <a:lstStyle/>
          <a:p>
            <a:pPr algn="ctr" fontAlgn="ctr"/>
            <a:r>
              <a:rPr lang="en-US" sz="2400" b="1" dirty="0" smtClean="0"/>
              <a:t>Revised Algorithm</a:t>
            </a:r>
          </a:p>
          <a:p>
            <a:pPr fontAlgn="ctr"/>
            <a:r>
              <a:rPr lang="en-US" sz="2400" dirty="0" smtClean="0"/>
              <a:t>Let B be a feasible basis   	      </a:t>
            </a:r>
            <a:r>
              <a:rPr lang="en-US" dirty="0" smtClean="0">
                <a:solidFill>
                  <a:schemeClr val="bg1">
                    <a:lumMod val="50000"/>
                  </a:schemeClr>
                </a:solidFill>
              </a:rPr>
              <a:t>(if none, infeasible)</a:t>
            </a:r>
            <a:endParaRPr lang="en-US" sz="2400" dirty="0" smtClean="0">
              <a:solidFill>
                <a:schemeClr val="bg1">
                  <a:lumMod val="50000"/>
                </a:schemeClr>
              </a:solidFill>
            </a:endParaRPr>
          </a:p>
          <a:p>
            <a:pPr fontAlgn="ctr"/>
            <a:r>
              <a:rPr lang="en-US" sz="2400" dirty="0" smtClean="0"/>
              <a:t>For </a:t>
            </a:r>
            <a:r>
              <a:rPr lang="en-US" sz="2400" dirty="0"/>
              <a:t>each </a:t>
            </a:r>
            <a:r>
              <a:rPr lang="en-US" sz="2400" dirty="0" smtClean="0"/>
              <a:t>feasible basis B’ that is a neighbor of B</a:t>
            </a:r>
          </a:p>
          <a:p>
            <a:pPr lvl="1" fontAlgn="ctr"/>
            <a:r>
              <a:rPr lang="en-US" sz="2400" dirty="0" smtClean="0"/>
              <a:t>Compute BFS y defined by B’</a:t>
            </a:r>
          </a:p>
          <a:p>
            <a:pPr lvl="1" fontAlgn="ctr"/>
            <a:r>
              <a:rPr lang="en-US" sz="2400" dirty="0" smtClean="0"/>
              <a:t>If </a:t>
            </a:r>
            <a:r>
              <a:rPr lang="en-US" sz="2400" dirty="0" err="1" smtClean="0">
                <a:latin typeface="Calibri"/>
              </a:rPr>
              <a:t>c</a:t>
            </a:r>
            <a:r>
              <a:rPr lang="en-US" sz="2400" baseline="30000" dirty="0" err="1" smtClean="0">
                <a:latin typeface="Calibri"/>
              </a:rPr>
              <a:t>T</a:t>
            </a:r>
            <a:r>
              <a:rPr lang="en-US" sz="2400" dirty="0" err="1" smtClean="0"/>
              <a:t>y</a:t>
            </a:r>
            <a:r>
              <a:rPr lang="en-US" sz="2400" dirty="0" smtClean="0"/>
              <a:t>&gt;</a:t>
            </a:r>
            <a:r>
              <a:rPr lang="en-US" sz="2400" dirty="0" err="1" smtClean="0">
                <a:latin typeface="Calibri"/>
              </a:rPr>
              <a:t>c</a:t>
            </a:r>
            <a:r>
              <a:rPr lang="en-US" sz="2400" baseline="30000" dirty="0" err="1" smtClean="0">
                <a:latin typeface="Calibri"/>
              </a:rPr>
              <a:t>T</a:t>
            </a:r>
            <a:r>
              <a:rPr lang="en-US" sz="2400" dirty="0" err="1" smtClean="0"/>
              <a:t>x</a:t>
            </a:r>
            <a:r>
              <a:rPr lang="en-US" sz="2400" dirty="0" smtClean="0"/>
              <a:t> then set x=y</a:t>
            </a:r>
          </a:p>
          <a:p>
            <a:pPr fontAlgn="ctr"/>
            <a:r>
              <a:rPr lang="en-US" sz="2400" dirty="0" smtClean="0"/>
              <a:t>Halt</a:t>
            </a:r>
          </a:p>
        </p:txBody>
      </p:sp>
      <p:sp>
        <p:nvSpPr>
          <p:cNvPr id="6" name="Content Placeholder 2"/>
          <p:cNvSpPr>
            <a:spLocks noGrp="1"/>
          </p:cNvSpPr>
          <p:nvPr>
            <p:ph idx="1"/>
          </p:nvPr>
        </p:nvSpPr>
        <p:spPr>
          <a:xfrm>
            <a:off x="466725" y="2828925"/>
            <a:ext cx="8191500" cy="2266950"/>
          </a:xfrm>
        </p:spPr>
        <p:txBody>
          <a:bodyPr>
            <a:normAutofit/>
          </a:bodyPr>
          <a:lstStyle/>
          <a:p>
            <a:r>
              <a:rPr lang="en-US" sz="2800" dirty="0" smtClean="0"/>
              <a:t>Revised Local-Search algorithm that gives bases a more prominent role than corner points</a:t>
            </a:r>
          </a:p>
          <a:p>
            <a:r>
              <a:rPr lang="en-US" sz="2800" dirty="0" smtClean="0"/>
              <a:t>This will help us define “neighbors”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609600" y="2924175"/>
            <a:ext cx="7924800" cy="34290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What is a corner point?</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600" b="0" i="0" u="none" strike="noStrike" kern="1200" cap="none" spc="0" normalizeH="0" noProof="0" dirty="0" smtClean="0">
                <a:ln>
                  <a:noFill/>
                </a:ln>
                <a:solidFill>
                  <a:schemeClr val="tx1"/>
                </a:solidFill>
                <a:effectLst/>
                <a:uLnTx/>
                <a:uFillTx/>
                <a:latin typeface="+mn-lt"/>
                <a:ea typeface="+mn-ea"/>
                <a:cs typeface="+mn-cs"/>
              </a:rPr>
              <a:t>What if there are no corner points?</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What are the “neighboring” corner points?</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600" b="0" i="0" u="none" strike="noStrike" kern="1200" cap="none" spc="0" normalizeH="0" noProof="0" dirty="0" smtClean="0">
                <a:ln>
                  <a:noFill/>
                </a:ln>
                <a:solidFill>
                  <a:schemeClr val="tx1"/>
                </a:solidFill>
                <a:effectLst/>
                <a:uLnTx/>
                <a:uFillTx/>
                <a:latin typeface="+mn-lt"/>
                <a:ea typeface="+mn-ea"/>
                <a:cs typeface="+mn-cs"/>
              </a:rPr>
              <a:t>What if there are no neighboring corner points?</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How can I find a starting corner point?</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Does the algorithm terminate?</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600" b="0" i="0" u="none" strike="noStrike" kern="1200" cap="none" spc="0" normalizeH="0" noProof="0" dirty="0" smtClean="0">
                <a:ln>
                  <a:noFill/>
                </a:ln>
                <a:solidFill>
                  <a:schemeClr val="tx1"/>
                </a:solidFill>
                <a:effectLst/>
                <a:uLnTx/>
                <a:uFillTx/>
                <a:latin typeface="+mn-lt"/>
                <a:ea typeface="+mn-ea"/>
                <a:cs typeface="+mn-cs"/>
              </a:rPr>
              <a:t>Does it produce the right answer?</a:t>
            </a:r>
          </a:p>
        </p:txBody>
      </p:sp>
      <p:pic>
        <p:nvPicPr>
          <p:cNvPr id="1026" name="Picture 2" descr="C:\Users\Nick\AppData\Local\Microsoft\Windows\Temporary Internet Files\Content.IE5\3YL2AMRO\MCj04413100000[1].png"/>
          <p:cNvPicPr>
            <a:picLocks noChangeAspect="1" noChangeArrowheads="1"/>
          </p:cNvPicPr>
          <p:nvPr/>
        </p:nvPicPr>
        <p:blipFill>
          <a:blip r:embed="rId3" cstate="print"/>
          <a:srcRect/>
          <a:stretch>
            <a:fillRect/>
          </a:stretch>
        </p:blipFill>
        <p:spPr bwMode="auto">
          <a:xfrm>
            <a:off x="304800" y="2466975"/>
            <a:ext cx="990600" cy="990600"/>
          </a:xfrm>
          <a:prstGeom prst="rect">
            <a:avLst/>
          </a:prstGeom>
          <a:noFill/>
        </p:spPr>
      </p:pic>
      <p:pic>
        <p:nvPicPr>
          <p:cNvPr id="8" name="Picture 2" descr="C:\Users\Nick\AppData\Local\Microsoft\Windows\Temporary Internet Files\Content.IE5\3YL2AMRO\MCj04413100000[1].png"/>
          <p:cNvPicPr>
            <a:picLocks noChangeAspect="1" noChangeArrowheads="1"/>
          </p:cNvPicPr>
          <p:nvPr/>
        </p:nvPicPr>
        <p:blipFill>
          <a:blip r:embed="rId3" cstate="print"/>
          <a:srcRect/>
          <a:stretch>
            <a:fillRect/>
          </a:stretch>
        </p:blipFill>
        <p:spPr bwMode="auto">
          <a:xfrm>
            <a:off x="304800" y="3076575"/>
            <a:ext cx="990600" cy="990600"/>
          </a:xfrm>
          <a:prstGeom prst="rect">
            <a:avLst/>
          </a:prstGeom>
          <a:noFill/>
        </p:spPr>
      </p:pic>
      <p:sp>
        <p:nvSpPr>
          <p:cNvPr id="11" name="TextBox 10"/>
          <p:cNvSpPr txBox="1"/>
          <p:nvPr/>
        </p:nvSpPr>
        <p:spPr>
          <a:xfrm>
            <a:off x="1485899" y="295275"/>
            <a:ext cx="6162675" cy="2308324"/>
          </a:xfrm>
          <a:prstGeom prst="rect">
            <a:avLst/>
          </a:prstGeom>
          <a:solidFill>
            <a:srgbClr val="FFFF99"/>
          </a:solidFill>
          <a:ln>
            <a:solidFill>
              <a:schemeClr val="tx1"/>
            </a:solidFill>
          </a:ln>
        </p:spPr>
        <p:txBody>
          <a:bodyPr wrap="square" rtlCol="0">
            <a:spAutoFit/>
          </a:bodyPr>
          <a:lstStyle/>
          <a:p>
            <a:pPr algn="ctr" fontAlgn="ctr"/>
            <a:r>
              <a:rPr lang="en-US" sz="2400" b="1" dirty="0" smtClean="0"/>
              <a:t>Local-Search Algorithm</a:t>
            </a:r>
          </a:p>
          <a:p>
            <a:pPr fontAlgn="ctr"/>
            <a:r>
              <a:rPr lang="en-US" sz="2400" dirty="0" smtClean="0"/>
              <a:t>Let B be a feasible basis   	      </a:t>
            </a:r>
            <a:r>
              <a:rPr lang="en-US" dirty="0" smtClean="0">
                <a:solidFill>
                  <a:schemeClr val="bg1">
                    <a:lumMod val="50000"/>
                  </a:schemeClr>
                </a:solidFill>
              </a:rPr>
              <a:t>(if none, infeasible)</a:t>
            </a:r>
            <a:endParaRPr lang="en-US" sz="2400" dirty="0" smtClean="0">
              <a:solidFill>
                <a:schemeClr val="bg1">
                  <a:lumMod val="50000"/>
                </a:schemeClr>
              </a:solidFill>
            </a:endParaRPr>
          </a:p>
          <a:p>
            <a:pPr fontAlgn="ctr"/>
            <a:r>
              <a:rPr lang="en-US" sz="2400" dirty="0" smtClean="0"/>
              <a:t>For </a:t>
            </a:r>
            <a:r>
              <a:rPr lang="en-US" sz="2400" dirty="0"/>
              <a:t>each </a:t>
            </a:r>
            <a:r>
              <a:rPr lang="en-US" sz="2400" dirty="0" smtClean="0"/>
              <a:t>feasible basis B’ that is a neighbor of B</a:t>
            </a:r>
          </a:p>
          <a:p>
            <a:pPr lvl="1" fontAlgn="ctr"/>
            <a:r>
              <a:rPr lang="en-US" sz="2400" dirty="0" smtClean="0"/>
              <a:t>Compute BFS y defined by B’</a:t>
            </a:r>
          </a:p>
          <a:p>
            <a:pPr lvl="1" fontAlgn="ctr"/>
            <a:r>
              <a:rPr lang="en-US" sz="2400" dirty="0" smtClean="0"/>
              <a:t>If </a:t>
            </a:r>
            <a:r>
              <a:rPr lang="en-US" sz="2400" dirty="0" err="1" smtClean="0">
                <a:latin typeface="Calibri"/>
              </a:rPr>
              <a:t>c</a:t>
            </a:r>
            <a:r>
              <a:rPr lang="en-US" sz="2400" baseline="30000" dirty="0" err="1" smtClean="0">
                <a:latin typeface="Calibri"/>
              </a:rPr>
              <a:t>T</a:t>
            </a:r>
            <a:r>
              <a:rPr lang="en-US" sz="2400" dirty="0" err="1" smtClean="0"/>
              <a:t>y</a:t>
            </a:r>
            <a:r>
              <a:rPr lang="en-US" sz="2400" dirty="0" smtClean="0"/>
              <a:t>&gt;</a:t>
            </a:r>
            <a:r>
              <a:rPr lang="en-US" sz="2400" dirty="0" err="1" smtClean="0">
                <a:latin typeface="Calibri"/>
              </a:rPr>
              <a:t>c</a:t>
            </a:r>
            <a:r>
              <a:rPr lang="en-US" sz="2400" baseline="30000" dirty="0" err="1" smtClean="0">
                <a:latin typeface="Calibri"/>
              </a:rPr>
              <a:t>T</a:t>
            </a:r>
            <a:r>
              <a:rPr lang="en-US" sz="2400" dirty="0" err="1" smtClean="0"/>
              <a:t>x</a:t>
            </a:r>
            <a:r>
              <a:rPr lang="en-US" sz="2400" dirty="0" smtClean="0"/>
              <a:t> then set x=y</a:t>
            </a:r>
          </a:p>
          <a:p>
            <a:pPr fontAlgn="ctr"/>
            <a:r>
              <a:rPr lang="en-US" sz="2400" dirty="0" smtClean="0"/>
              <a:t>Halt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212"/>
            <a:ext cx="8229600" cy="773112"/>
          </a:xfrm>
        </p:spPr>
        <p:txBody>
          <a:bodyPr>
            <a:normAutofit/>
          </a:bodyPr>
          <a:lstStyle/>
          <a:p>
            <a:r>
              <a:rPr lang="en-US" sz="4000" dirty="0" smtClean="0"/>
              <a:t>Neighboring Bases</a:t>
            </a:r>
            <a:endParaRPr lang="en-US" sz="4000" dirty="0"/>
          </a:p>
        </p:txBody>
      </p:sp>
      <p:sp>
        <p:nvSpPr>
          <p:cNvPr id="3" name="Content Placeholder 2"/>
          <p:cNvSpPr>
            <a:spLocks noGrp="1"/>
          </p:cNvSpPr>
          <p:nvPr>
            <p:ph idx="1"/>
          </p:nvPr>
        </p:nvSpPr>
        <p:spPr>
          <a:xfrm>
            <a:off x="152401" y="628650"/>
            <a:ext cx="8791574" cy="6229350"/>
          </a:xfrm>
        </p:spPr>
        <p:txBody>
          <a:bodyPr>
            <a:normAutofit/>
          </a:bodyPr>
          <a:lstStyle/>
          <a:p>
            <a:pPr marL="342900" lvl="1" indent="-342900">
              <a:spcBef>
                <a:spcPts val="300"/>
              </a:spcBef>
              <a:buFont typeface="Arial" pitchFamily="34" charset="0"/>
              <a:buChar char="•"/>
            </a:pPr>
            <a:r>
              <a:rPr lang="en-US" sz="2400" b="1" dirty="0" smtClean="0"/>
              <a:t>Notation:</a:t>
            </a:r>
            <a:r>
              <a:rPr lang="en-US" sz="2400" dirty="0" smtClean="0"/>
              <a:t> </a:t>
            </a:r>
            <a:r>
              <a:rPr lang="en-US" sz="2400" dirty="0" err="1" smtClean="0"/>
              <a:t>A</a:t>
            </a:r>
            <a:r>
              <a:rPr lang="en-US" sz="2400" baseline="-25000" dirty="0" err="1" smtClean="0"/>
              <a:t>k</a:t>
            </a:r>
            <a:r>
              <a:rPr lang="en-US" sz="2400" dirty="0" smtClean="0"/>
              <a:t> = </a:t>
            </a:r>
            <a:r>
              <a:rPr lang="en-US" sz="2400" dirty="0" err="1" smtClean="0"/>
              <a:t>k</a:t>
            </a:r>
            <a:r>
              <a:rPr lang="en-US" sz="2400" baseline="30000" dirty="0" err="1" smtClean="0"/>
              <a:t>th</a:t>
            </a:r>
            <a:r>
              <a:rPr lang="en-US" sz="2400" dirty="0" smtClean="0"/>
              <a:t> column of A</a:t>
            </a:r>
          </a:p>
          <a:p>
            <a:pPr>
              <a:spcBef>
                <a:spcPts val="300"/>
              </a:spcBef>
            </a:pPr>
            <a:r>
              <a:rPr lang="en-US" sz="2400" dirty="0" smtClean="0"/>
              <a:t>Suppose we have a feasible basis B	            </a:t>
            </a:r>
            <a:r>
              <a:rPr lang="en-US" sz="2000" dirty="0" smtClean="0">
                <a:solidFill>
                  <a:schemeClr val="bg1">
                    <a:lumMod val="50000"/>
                  </a:schemeClr>
                </a:solidFill>
              </a:rPr>
              <a:t>(|B|=m, </a:t>
            </a:r>
            <a:r>
              <a:rPr lang="en-US" sz="2000" dirty="0" smtClean="0">
                <a:solidFill>
                  <a:schemeClr val="bg1">
                    <a:lumMod val="50000"/>
                  </a:schemeClr>
                </a:solidFill>
                <a:latin typeface="Calibri"/>
              </a:rPr>
              <a:t>A</a:t>
            </a:r>
            <a:r>
              <a:rPr lang="en-US" sz="2000" baseline="-25000" dirty="0" smtClean="0">
                <a:solidFill>
                  <a:schemeClr val="bg1">
                    <a:lumMod val="50000"/>
                  </a:schemeClr>
                </a:solidFill>
                <a:latin typeface="Calibri"/>
              </a:rPr>
              <a:t>B</a:t>
            </a:r>
            <a:r>
              <a:rPr lang="en-US" sz="2000" dirty="0" smtClean="0">
                <a:solidFill>
                  <a:schemeClr val="bg1">
                    <a:lumMod val="50000"/>
                  </a:schemeClr>
                </a:solidFill>
              </a:rPr>
              <a:t> full rank)</a:t>
            </a:r>
            <a:endParaRPr lang="en-US" sz="2400" dirty="0" smtClean="0">
              <a:solidFill>
                <a:schemeClr val="bg1">
                  <a:lumMod val="50000"/>
                </a:schemeClr>
              </a:solidFill>
            </a:endParaRPr>
          </a:p>
          <a:p>
            <a:pPr lvl="1">
              <a:spcBef>
                <a:spcPts val="300"/>
              </a:spcBef>
            </a:pPr>
            <a:r>
              <a:rPr lang="en-US" sz="2400" dirty="0" smtClean="0"/>
              <a:t>It defines BFS x where </a:t>
            </a:r>
            <a:r>
              <a:rPr lang="en-US" sz="2400" dirty="0" err="1" smtClean="0">
                <a:latin typeface="Calibri"/>
              </a:rPr>
              <a:t>x</a:t>
            </a:r>
            <a:r>
              <a:rPr lang="en-US" sz="2400" baseline="-25000" dirty="0" err="1" smtClean="0">
                <a:latin typeface="Calibri"/>
              </a:rPr>
              <a:t>B</a:t>
            </a:r>
            <a:r>
              <a:rPr lang="en-US" sz="2400" baseline="-25000" dirty="0" smtClean="0">
                <a:latin typeface="Calibri"/>
              </a:rPr>
              <a:t> </a:t>
            </a:r>
            <a:r>
              <a:rPr lang="en-US" sz="2400" dirty="0" smtClean="0"/>
              <a:t>= </a:t>
            </a:r>
            <a:r>
              <a:rPr lang="en-US" sz="2400" dirty="0" smtClean="0">
                <a:latin typeface="Calibri"/>
              </a:rPr>
              <a:t>A</a:t>
            </a:r>
            <a:r>
              <a:rPr lang="en-US" sz="2400" baseline="-25000" dirty="0" smtClean="0">
                <a:latin typeface="Calibri"/>
              </a:rPr>
              <a:t>B</a:t>
            </a:r>
            <a:r>
              <a:rPr lang="en-US" sz="2400" baseline="30000" dirty="0" smtClean="0">
                <a:latin typeface="Calibri"/>
              </a:rPr>
              <a:t>-1</a:t>
            </a:r>
            <a:r>
              <a:rPr lang="en-US" sz="2400" dirty="0" smtClean="0"/>
              <a:t>b and </a:t>
            </a:r>
            <a:r>
              <a:rPr lang="en-US" sz="2400" dirty="0" err="1" smtClean="0">
                <a:latin typeface="Calibri"/>
              </a:rPr>
              <a:t>x</a:t>
            </a:r>
            <a:r>
              <a:rPr lang="en-US" sz="2400" baseline="-25000" dirty="0" err="1" smtClean="0">
                <a:latin typeface="Calibri"/>
              </a:rPr>
              <a:t>B</a:t>
            </a:r>
            <a:r>
              <a:rPr lang="en-US" sz="2400" baseline="-25000" dirty="0" smtClean="0">
                <a:latin typeface="Calibri"/>
              </a:rPr>
              <a:t> </a:t>
            </a:r>
            <a:r>
              <a:rPr lang="en-US" sz="2400" dirty="0" smtClean="0">
                <a:latin typeface="Calibri"/>
              </a:rPr>
              <a:t>= 0</a:t>
            </a:r>
          </a:p>
          <a:p>
            <a:pPr>
              <a:spcBef>
                <a:spcPts val="300"/>
              </a:spcBef>
            </a:pPr>
            <a:r>
              <a:rPr lang="en-US" sz="2400" dirty="0" smtClean="0">
                <a:latin typeface="Calibri"/>
              </a:rPr>
              <a:t>Can we find a basis “similar” to B but containing some </a:t>
            </a:r>
            <a:r>
              <a:rPr lang="en-US" sz="2400" dirty="0" err="1" smtClean="0">
                <a:latin typeface="Calibri"/>
              </a:rPr>
              <a:t>k</a:t>
            </a:r>
            <a:r>
              <a:rPr lang="en-US" sz="2400" dirty="0" err="1" smtClean="0">
                <a:latin typeface="Symbol"/>
                <a:sym typeface="Symbol"/>
              </a:rPr>
              <a:t></a:t>
            </a:r>
            <a:r>
              <a:rPr lang="en-US" sz="2400" dirty="0" err="1" smtClean="0">
                <a:latin typeface="Calibri"/>
              </a:rPr>
              <a:t>B</a:t>
            </a:r>
            <a:r>
              <a:rPr lang="en-US" sz="2400" dirty="0" smtClean="0">
                <a:latin typeface="Calibri"/>
              </a:rPr>
              <a:t>?</a:t>
            </a:r>
          </a:p>
          <a:p>
            <a:pPr>
              <a:spcBef>
                <a:spcPts val="300"/>
              </a:spcBef>
            </a:pPr>
            <a:r>
              <a:rPr lang="en-US" sz="2400" dirty="0" smtClean="0">
                <a:latin typeface="Calibri"/>
              </a:rPr>
              <a:t>…next time…</a:t>
            </a:r>
            <a:endParaRPr lang="en-US" sz="2400" dirty="0" smtClean="0"/>
          </a:p>
        </p:txBody>
      </p:sp>
      <p:cxnSp>
        <p:nvCxnSpPr>
          <p:cNvPr id="5" name="Straight Connector 4"/>
          <p:cNvCxnSpPr/>
          <p:nvPr/>
        </p:nvCxnSpPr>
        <p:spPr>
          <a:xfrm>
            <a:off x="5615343" y="1681518"/>
            <a:ext cx="102358"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sz="2800" dirty="0" err="1" smtClean="0"/>
              <a:t>Equational</a:t>
            </a:r>
            <a:r>
              <a:rPr lang="en-US" sz="2800" dirty="0" smtClean="0"/>
              <a:t> form of LPs</a:t>
            </a:r>
          </a:p>
          <a:p>
            <a:r>
              <a:rPr lang="en-US" sz="2800" dirty="0" smtClean="0"/>
              <a:t>Basic Feasible Solutions for </a:t>
            </a:r>
            <a:r>
              <a:rPr lang="en-US" sz="2800" dirty="0" err="1" smtClean="0"/>
              <a:t>Equational</a:t>
            </a:r>
            <a:r>
              <a:rPr lang="en-US" sz="2800" dirty="0" smtClean="0"/>
              <a:t> form LPs</a:t>
            </a:r>
          </a:p>
          <a:p>
            <a:r>
              <a:rPr lang="en-US" sz="2800" dirty="0" smtClean="0"/>
              <a:t>Bases and Feasible Bases</a:t>
            </a:r>
          </a:p>
          <a:p>
            <a:r>
              <a:rPr lang="en-US" sz="2800" dirty="0" smtClean="0"/>
              <a:t>Brute-Force Algorithm</a:t>
            </a:r>
          </a:p>
          <a:p>
            <a:r>
              <a:rPr lang="en-US" sz="2800" dirty="0" smtClean="0"/>
              <a:t>Neighboring Bases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600" dirty="0" smtClean="0"/>
              <a:t>Local-Search Algorithm: Pitfalls &amp; Details</a:t>
            </a:r>
            <a:endParaRPr lang="en-US" sz="2400" dirty="0"/>
          </a:p>
        </p:txBody>
      </p:sp>
      <p:sp>
        <p:nvSpPr>
          <p:cNvPr id="6" name="Content Placeholder 2"/>
          <p:cNvSpPr txBox="1">
            <a:spLocks/>
          </p:cNvSpPr>
          <p:nvPr/>
        </p:nvSpPr>
        <p:spPr>
          <a:xfrm>
            <a:off x="609600" y="3124200"/>
            <a:ext cx="7924800" cy="34290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What is a corner point?</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600" b="0" i="0" u="none" strike="noStrike" kern="1200" cap="none" spc="0" normalizeH="0" noProof="0" dirty="0" smtClean="0">
                <a:ln>
                  <a:noFill/>
                </a:ln>
                <a:solidFill>
                  <a:schemeClr val="tx1"/>
                </a:solidFill>
                <a:effectLst/>
                <a:uLnTx/>
                <a:uFillTx/>
                <a:latin typeface="+mn-lt"/>
                <a:ea typeface="+mn-ea"/>
                <a:cs typeface="+mn-cs"/>
              </a:rPr>
              <a:t>What if there are no corner points?</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What are the “neighboring” corner points?</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600" b="0" i="0" u="none" strike="noStrike" kern="1200" cap="none" spc="0" normalizeH="0" noProof="0" dirty="0" smtClean="0">
                <a:ln>
                  <a:noFill/>
                </a:ln>
                <a:solidFill>
                  <a:schemeClr val="tx1"/>
                </a:solidFill>
                <a:effectLst/>
                <a:uLnTx/>
                <a:uFillTx/>
                <a:latin typeface="+mn-lt"/>
                <a:ea typeface="+mn-ea"/>
                <a:cs typeface="+mn-cs"/>
              </a:rPr>
              <a:t>What if there are no neighboring corner points?</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How can I find a starting corner point?</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Does the algorithm terminate?</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600" b="0" i="0" u="none" strike="noStrike" kern="1200" cap="none" spc="0" normalizeH="0" noProof="0" dirty="0" smtClean="0">
                <a:ln>
                  <a:noFill/>
                </a:ln>
                <a:solidFill>
                  <a:schemeClr val="tx1"/>
                </a:solidFill>
                <a:effectLst/>
                <a:uLnTx/>
                <a:uFillTx/>
                <a:latin typeface="+mn-lt"/>
                <a:ea typeface="+mn-ea"/>
                <a:cs typeface="+mn-cs"/>
              </a:rPr>
              <a:t>Does it produce the right answer?</a:t>
            </a:r>
          </a:p>
        </p:txBody>
      </p:sp>
      <p:pic>
        <p:nvPicPr>
          <p:cNvPr id="1026" name="Picture 2" descr="C:\Users\Nick\AppData\Local\Microsoft\Windows\Temporary Internet Files\Content.IE5\3YL2AMRO\MCj04413100000[1].png"/>
          <p:cNvPicPr>
            <a:picLocks noChangeAspect="1" noChangeArrowheads="1"/>
          </p:cNvPicPr>
          <p:nvPr/>
        </p:nvPicPr>
        <p:blipFill>
          <a:blip r:embed="rId3" cstate="print"/>
          <a:srcRect/>
          <a:stretch>
            <a:fillRect/>
          </a:stretch>
        </p:blipFill>
        <p:spPr bwMode="auto">
          <a:xfrm>
            <a:off x="304800" y="2819400"/>
            <a:ext cx="990600" cy="990600"/>
          </a:xfrm>
          <a:prstGeom prst="rect">
            <a:avLst/>
          </a:prstGeom>
          <a:noFill/>
        </p:spPr>
      </p:pic>
      <p:sp>
        <p:nvSpPr>
          <p:cNvPr id="7" name="TextBox 6"/>
          <p:cNvSpPr txBox="1"/>
          <p:nvPr/>
        </p:nvSpPr>
        <p:spPr>
          <a:xfrm>
            <a:off x="1600200" y="990600"/>
            <a:ext cx="5943600" cy="1938992"/>
          </a:xfrm>
          <a:prstGeom prst="rect">
            <a:avLst/>
          </a:prstGeom>
          <a:solidFill>
            <a:srgbClr val="FFFF99"/>
          </a:solidFill>
          <a:ln>
            <a:solidFill>
              <a:schemeClr val="tx1"/>
            </a:solidFill>
          </a:ln>
        </p:spPr>
        <p:txBody>
          <a:bodyPr wrap="square" rtlCol="0">
            <a:spAutoFit/>
          </a:bodyPr>
          <a:lstStyle/>
          <a:p>
            <a:pPr algn="ctr" fontAlgn="ctr"/>
            <a:r>
              <a:rPr lang="en-US" sz="2400" b="1" dirty="0" smtClean="0"/>
              <a:t>Algorithm</a:t>
            </a:r>
          </a:p>
          <a:p>
            <a:pPr fontAlgn="ctr"/>
            <a:r>
              <a:rPr lang="en-US" sz="2400" dirty="0" smtClean="0"/>
              <a:t>Let x be any corner point</a:t>
            </a:r>
          </a:p>
          <a:p>
            <a:pPr fontAlgn="ctr"/>
            <a:r>
              <a:rPr lang="en-US" sz="2400" dirty="0" smtClean="0"/>
              <a:t>For </a:t>
            </a:r>
            <a:r>
              <a:rPr lang="en-US" sz="2400" dirty="0"/>
              <a:t>each </a:t>
            </a:r>
            <a:r>
              <a:rPr lang="en-US" sz="2400" dirty="0" smtClean="0"/>
              <a:t>corner point y that is a neighbor of x</a:t>
            </a:r>
          </a:p>
          <a:p>
            <a:pPr lvl="1" fontAlgn="ctr"/>
            <a:r>
              <a:rPr lang="en-US" sz="2400" dirty="0"/>
              <a:t>If </a:t>
            </a:r>
            <a:r>
              <a:rPr lang="en-US" sz="2400" dirty="0" err="1" smtClean="0">
                <a:latin typeface="Calibri"/>
              </a:rPr>
              <a:t>c</a:t>
            </a:r>
            <a:r>
              <a:rPr lang="en-US" sz="2400" baseline="30000" dirty="0" err="1" smtClean="0">
                <a:latin typeface="Calibri"/>
              </a:rPr>
              <a:t>T</a:t>
            </a:r>
            <a:r>
              <a:rPr lang="en-US" sz="2400" dirty="0" err="1" smtClean="0"/>
              <a:t>y</a:t>
            </a:r>
            <a:r>
              <a:rPr lang="en-US" sz="2400" dirty="0" smtClean="0"/>
              <a:t>&gt;</a:t>
            </a:r>
            <a:r>
              <a:rPr lang="en-US" sz="2400" dirty="0" err="1" smtClean="0">
                <a:latin typeface="Calibri"/>
              </a:rPr>
              <a:t>c</a:t>
            </a:r>
            <a:r>
              <a:rPr lang="en-US" sz="2400" baseline="30000" dirty="0" err="1" smtClean="0">
                <a:latin typeface="Calibri"/>
              </a:rPr>
              <a:t>T</a:t>
            </a:r>
            <a:r>
              <a:rPr lang="en-US" sz="2400" dirty="0" err="1" smtClean="0"/>
              <a:t>x</a:t>
            </a:r>
            <a:r>
              <a:rPr lang="en-US" sz="2400" dirty="0" smtClean="0"/>
              <a:t> then set x=y</a:t>
            </a:r>
          </a:p>
          <a:p>
            <a:pPr fontAlgn="ctr"/>
            <a:r>
              <a:rPr lang="en-US" sz="2400" dirty="0" smtClean="0"/>
              <a:t>Halt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r>
              <a:rPr lang="en-US" sz="4000" dirty="0" smtClean="0"/>
              <a:t>Pitfall #2: No corner points?</a:t>
            </a:r>
            <a:endParaRPr lang="en-US" sz="4000" dirty="0"/>
          </a:p>
        </p:txBody>
      </p:sp>
      <p:sp>
        <p:nvSpPr>
          <p:cNvPr id="3" name="Content Placeholder 2"/>
          <p:cNvSpPr>
            <a:spLocks noGrp="1"/>
          </p:cNvSpPr>
          <p:nvPr>
            <p:ph idx="1"/>
          </p:nvPr>
        </p:nvSpPr>
        <p:spPr>
          <a:xfrm>
            <a:off x="228600" y="1066800"/>
            <a:ext cx="8229600" cy="4983163"/>
          </a:xfrm>
        </p:spPr>
        <p:txBody>
          <a:bodyPr/>
          <a:lstStyle/>
          <a:p>
            <a:r>
              <a:rPr lang="en-US" dirty="0" smtClean="0"/>
              <a:t>This is possible</a:t>
            </a:r>
          </a:p>
          <a:p>
            <a:pPr lvl="1"/>
            <a:r>
              <a:rPr lang="en-US" dirty="0" smtClean="0"/>
              <a:t>Case 1: LP infeasible</a:t>
            </a:r>
          </a:p>
          <a:p>
            <a:pPr lvl="1"/>
            <a:endParaRPr lang="en-US" dirty="0"/>
          </a:p>
          <a:p>
            <a:pPr lvl="1">
              <a:buNone/>
            </a:pPr>
            <a:endParaRPr lang="en-US" sz="3600" dirty="0"/>
          </a:p>
          <a:p>
            <a:pPr lvl="1"/>
            <a:r>
              <a:rPr lang="en-US" dirty="0" smtClean="0"/>
              <a:t>Case 2: Not enough constraints</a:t>
            </a:r>
            <a:endParaRPr lang="en-US" dirty="0"/>
          </a:p>
        </p:txBody>
      </p:sp>
      <p:pic>
        <p:nvPicPr>
          <p:cNvPr id="62" name="Picture 61" descr="TP_tmp.emf"/>
          <p:cNvPicPr>
            <a:picLocks noChangeAspect="1"/>
          </p:cNvPicPr>
          <p:nvPr>
            <p:custDataLst>
              <p:tags r:id="rId1"/>
            </p:custDataLst>
          </p:nvPr>
        </p:nvPicPr>
        <p:blipFill>
          <a:blip r:embed="rId3"/>
          <a:stretch>
            <a:fillRect/>
          </a:stretch>
        </p:blipFill>
        <p:spPr bwMode="auto">
          <a:xfrm>
            <a:off x="1778258" y="4242942"/>
            <a:ext cx="1650868" cy="964911"/>
          </a:xfrm>
          <a:prstGeom prst="rect">
            <a:avLst/>
          </a:prstGeom>
          <a:noFill/>
          <a:ln/>
          <a:effectLst/>
        </p:spPr>
      </p:pic>
      <p:grpSp>
        <p:nvGrpSpPr>
          <p:cNvPr id="35" name="Group 34"/>
          <p:cNvGrpSpPr/>
          <p:nvPr/>
        </p:nvGrpSpPr>
        <p:grpSpPr>
          <a:xfrm>
            <a:off x="4350510" y="3429000"/>
            <a:ext cx="4551048" cy="2438400"/>
            <a:chOff x="4350510" y="3657600"/>
            <a:chExt cx="4551048" cy="2506160"/>
          </a:xfrm>
        </p:grpSpPr>
        <p:sp>
          <p:nvSpPr>
            <p:cNvPr id="17" name="Freeform 16"/>
            <p:cNvSpPr/>
            <p:nvPr/>
          </p:nvSpPr>
          <p:spPr>
            <a:xfrm>
              <a:off x="4350510" y="4222059"/>
              <a:ext cx="4343266" cy="1581104"/>
            </a:xfrm>
            <a:custGeom>
              <a:avLst/>
              <a:gdLst>
                <a:gd name="connsiteX0" fmla="*/ 9330 w 2855167"/>
                <a:gd name="connsiteY0" fmla="*/ 1212979 h 2136710"/>
                <a:gd name="connsiteX1" fmla="*/ 9330 w 2855167"/>
                <a:gd name="connsiteY1" fmla="*/ 2136710 h 2136710"/>
                <a:gd name="connsiteX2" fmla="*/ 2435290 w 2855167"/>
                <a:gd name="connsiteY2" fmla="*/ 2127379 h 2136710"/>
                <a:gd name="connsiteX3" fmla="*/ 2855167 w 2855167"/>
                <a:gd name="connsiteY3" fmla="*/ 261257 h 2136710"/>
                <a:gd name="connsiteX4" fmla="*/ 1240971 w 2855167"/>
                <a:gd name="connsiteY4" fmla="*/ 0 h 2136710"/>
                <a:gd name="connsiteX5" fmla="*/ 0 w 2855167"/>
                <a:gd name="connsiteY5" fmla="*/ 1268963 h 2136710"/>
                <a:gd name="connsiteX0" fmla="*/ 1980 w 2847817"/>
                <a:gd name="connsiteY0" fmla="*/ 1212979 h 2136710"/>
                <a:gd name="connsiteX1" fmla="*/ 1980 w 2847817"/>
                <a:gd name="connsiteY1" fmla="*/ 2136710 h 2136710"/>
                <a:gd name="connsiteX2" fmla="*/ 2427940 w 2847817"/>
                <a:gd name="connsiteY2" fmla="*/ 2127379 h 2136710"/>
                <a:gd name="connsiteX3" fmla="*/ 2847817 w 2847817"/>
                <a:gd name="connsiteY3" fmla="*/ 261257 h 2136710"/>
                <a:gd name="connsiteX4" fmla="*/ 1233621 w 2847817"/>
                <a:gd name="connsiteY4" fmla="*/ 0 h 2136710"/>
                <a:gd name="connsiteX5" fmla="*/ 0 w 2847817"/>
                <a:gd name="connsiteY5" fmla="*/ 1231231 h 2136710"/>
                <a:gd name="connsiteX0" fmla="*/ 510 w 2847817"/>
                <a:gd name="connsiteY0" fmla="*/ 1204403 h 2136710"/>
                <a:gd name="connsiteX1" fmla="*/ 1980 w 2847817"/>
                <a:gd name="connsiteY1" fmla="*/ 2136710 h 2136710"/>
                <a:gd name="connsiteX2" fmla="*/ 2427940 w 2847817"/>
                <a:gd name="connsiteY2" fmla="*/ 2127379 h 2136710"/>
                <a:gd name="connsiteX3" fmla="*/ 2847817 w 2847817"/>
                <a:gd name="connsiteY3" fmla="*/ 261257 h 2136710"/>
                <a:gd name="connsiteX4" fmla="*/ 1233621 w 2847817"/>
                <a:gd name="connsiteY4" fmla="*/ 0 h 2136710"/>
                <a:gd name="connsiteX5" fmla="*/ 0 w 2847817"/>
                <a:gd name="connsiteY5" fmla="*/ 1231231 h 2136710"/>
                <a:gd name="connsiteX0" fmla="*/ 152910 w 2847817"/>
                <a:gd name="connsiteY0" fmla="*/ 1280603 h 2136710"/>
                <a:gd name="connsiteX1" fmla="*/ 1980 w 2847817"/>
                <a:gd name="connsiteY1" fmla="*/ 2136710 h 2136710"/>
                <a:gd name="connsiteX2" fmla="*/ 2427940 w 2847817"/>
                <a:gd name="connsiteY2" fmla="*/ 2127379 h 2136710"/>
                <a:gd name="connsiteX3" fmla="*/ 2847817 w 2847817"/>
                <a:gd name="connsiteY3" fmla="*/ 261257 h 2136710"/>
                <a:gd name="connsiteX4" fmla="*/ 1233621 w 2847817"/>
                <a:gd name="connsiteY4" fmla="*/ 0 h 2136710"/>
                <a:gd name="connsiteX5" fmla="*/ 0 w 2847817"/>
                <a:gd name="connsiteY5" fmla="*/ 1231231 h 2136710"/>
                <a:gd name="connsiteX0" fmla="*/ 7860 w 2847817"/>
                <a:gd name="connsiteY0" fmla="*/ 1239930 h 2136710"/>
                <a:gd name="connsiteX1" fmla="*/ 1980 w 2847817"/>
                <a:gd name="connsiteY1" fmla="*/ 2136710 h 2136710"/>
                <a:gd name="connsiteX2" fmla="*/ 2427940 w 2847817"/>
                <a:gd name="connsiteY2" fmla="*/ 2127379 h 2136710"/>
                <a:gd name="connsiteX3" fmla="*/ 2847817 w 2847817"/>
                <a:gd name="connsiteY3" fmla="*/ 261257 h 2136710"/>
                <a:gd name="connsiteX4" fmla="*/ 1233621 w 2847817"/>
                <a:gd name="connsiteY4" fmla="*/ 0 h 2136710"/>
                <a:gd name="connsiteX5" fmla="*/ 0 w 2847817"/>
                <a:gd name="connsiteY5" fmla="*/ 1231231 h 2136710"/>
                <a:gd name="connsiteX0" fmla="*/ 7860 w 5031955"/>
                <a:gd name="connsiteY0" fmla="*/ 1239930 h 2136710"/>
                <a:gd name="connsiteX1" fmla="*/ 1980 w 5031955"/>
                <a:gd name="connsiteY1" fmla="*/ 2136710 h 2136710"/>
                <a:gd name="connsiteX2" fmla="*/ 2427940 w 5031955"/>
                <a:gd name="connsiteY2" fmla="*/ 2127379 h 2136710"/>
                <a:gd name="connsiteX3" fmla="*/ 5031955 w 5031955"/>
                <a:gd name="connsiteY3" fmla="*/ 166295 h 2136710"/>
                <a:gd name="connsiteX4" fmla="*/ 1233621 w 5031955"/>
                <a:gd name="connsiteY4" fmla="*/ 0 h 2136710"/>
                <a:gd name="connsiteX5" fmla="*/ 0 w 5031955"/>
                <a:gd name="connsiteY5" fmla="*/ 1231231 h 2136710"/>
                <a:gd name="connsiteX0" fmla="*/ 124445 w 5148540"/>
                <a:gd name="connsiteY0" fmla="*/ 1239930 h 2136710"/>
                <a:gd name="connsiteX1" fmla="*/ 118565 w 5148540"/>
                <a:gd name="connsiteY1" fmla="*/ 2136710 h 2136710"/>
                <a:gd name="connsiteX2" fmla="*/ 2544525 w 5148540"/>
                <a:gd name="connsiteY2" fmla="*/ 2127379 h 2136710"/>
                <a:gd name="connsiteX3" fmla="*/ 5148540 w 5148540"/>
                <a:gd name="connsiteY3" fmla="*/ 166295 h 2136710"/>
                <a:gd name="connsiteX4" fmla="*/ 1350206 w 5148540"/>
                <a:gd name="connsiteY4" fmla="*/ 0 h 2136710"/>
                <a:gd name="connsiteX5" fmla="*/ 0 w 5148540"/>
                <a:gd name="connsiteY5" fmla="*/ 281904 h 2136710"/>
                <a:gd name="connsiteX6" fmla="*/ 116585 w 5148540"/>
                <a:gd name="connsiteY6" fmla="*/ 1231231 h 2136710"/>
                <a:gd name="connsiteX0" fmla="*/ 7860 w 5031955"/>
                <a:gd name="connsiteY0" fmla="*/ 1239930 h 2136710"/>
                <a:gd name="connsiteX1" fmla="*/ 1980 w 5031955"/>
                <a:gd name="connsiteY1" fmla="*/ 2136710 h 2136710"/>
                <a:gd name="connsiteX2" fmla="*/ 2427940 w 5031955"/>
                <a:gd name="connsiteY2" fmla="*/ 2127379 h 2136710"/>
                <a:gd name="connsiteX3" fmla="*/ 5031955 w 5031955"/>
                <a:gd name="connsiteY3" fmla="*/ 166295 h 2136710"/>
                <a:gd name="connsiteX4" fmla="*/ 1233621 w 5031955"/>
                <a:gd name="connsiteY4" fmla="*/ 0 h 2136710"/>
                <a:gd name="connsiteX5" fmla="*/ 0 w 5031955"/>
                <a:gd name="connsiteY5" fmla="*/ 1231231 h 2136710"/>
                <a:gd name="connsiteX0" fmla="*/ 578526 w 5602621"/>
                <a:gd name="connsiteY0" fmla="*/ 1073635 h 1970415"/>
                <a:gd name="connsiteX1" fmla="*/ 572646 w 5602621"/>
                <a:gd name="connsiteY1" fmla="*/ 1970415 h 1970415"/>
                <a:gd name="connsiteX2" fmla="*/ 2998606 w 5602621"/>
                <a:gd name="connsiteY2" fmla="*/ 1961084 h 1970415"/>
                <a:gd name="connsiteX3" fmla="*/ 5602621 w 5602621"/>
                <a:gd name="connsiteY3" fmla="*/ 0 h 1970415"/>
                <a:gd name="connsiteX4" fmla="*/ 0 w 5602621"/>
                <a:gd name="connsiteY4" fmla="*/ 23630 h 1970415"/>
                <a:gd name="connsiteX5" fmla="*/ 570666 w 5602621"/>
                <a:gd name="connsiteY5" fmla="*/ 1064936 h 1970415"/>
                <a:gd name="connsiteX0" fmla="*/ 578526 w 5602621"/>
                <a:gd name="connsiteY0" fmla="*/ 1073635 h 1970415"/>
                <a:gd name="connsiteX1" fmla="*/ 572646 w 5602621"/>
                <a:gd name="connsiteY1" fmla="*/ 1970415 h 1970415"/>
                <a:gd name="connsiteX2" fmla="*/ 2998606 w 5602621"/>
                <a:gd name="connsiteY2" fmla="*/ 1961084 h 1970415"/>
                <a:gd name="connsiteX3" fmla="*/ 5602621 w 5602621"/>
                <a:gd name="connsiteY3" fmla="*/ 0 h 1970415"/>
                <a:gd name="connsiteX4" fmla="*/ 0 w 5602621"/>
                <a:gd name="connsiteY4" fmla="*/ 23630 h 1970415"/>
                <a:gd name="connsiteX0" fmla="*/ 572646 w 5602621"/>
                <a:gd name="connsiteY0" fmla="*/ 1970415 h 1970415"/>
                <a:gd name="connsiteX1" fmla="*/ 2998606 w 5602621"/>
                <a:gd name="connsiteY1" fmla="*/ 1961084 h 1970415"/>
                <a:gd name="connsiteX2" fmla="*/ 5602621 w 5602621"/>
                <a:gd name="connsiteY2" fmla="*/ 0 h 1970415"/>
                <a:gd name="connsiteX3" fmla="*/ 0 w 5602621"/>
                <a:gd name="connsiteY3" fmla="*/ 23630 h 1970415"/>
                <a:gd name="connsiteX0" fmla="*/ 97834 w 5602621"/>
                <a:gd name="connsiteY0" fmla="*/ 1970415 h 1970415"/>
                <a:gd name="connsiteX1" fmla="*/ 2998606 w 5602621"/>
                <a:gd name="connsiteY1" fmla="*/ 1961084 h 1970415"/>
                <a:gd name="connsiteX2" fmla="*/ 5602621 w 5602621"/>
                <a:gd name="connsiteY2" fmla="*/ 0 h 1970415"/>
                <a:gd name="connsiteX3" fmla="*/ 0 w 5602621"/>
                <a:gd name="connsiteY3" fmla="*/ 23630 h 1970415"/>
                <a:gd name="connsiteX0" fmla="*/ 97834 w 5602621"/>
                <a:gd name="connsiteY0" fmla="*/ 1970415 h 1970415"/>
                <a:gd name="connsiteX1" fmla="*/ 5372668 w 5602621"/>
                <a:gd name="connsiteY1" fmla="*/ 1961084 h 1970415"/>
                <a:gd name="connsiteX2" fmla="*/ 5602621 w 5602621"/>
                <a:gd name="connsiteY2" fmla="*/ 0 h 1970415"/>
                <a:gd name="connsiteX3" fmla="*/ 0 w 5602621"/>
                <a:gd name="connsiteY3" fmla="*/ 23630 h 1970415"/>
                <a:gd name="connsiteX0" fmla="*/ 2871 w 5602621"/>
                <a:gd name="connsiteY0" fmla="*/ 1970415 h 1970415"/>
                <a:gd name="connsiteX1" fmla="*/ 5372668 w 5602621"/>
                <a:gd name="connsiteY1" fmla="*/ 1961084 h 1970415"/>
                <a:gd name="connsiteX2" fmla="*/ 5602621 w 5602621"/>
                <a:gd name="connsiteY2" fmla="*/ 0 h 1970415"/>
                <a:gd name="connsiteX3" fmla="*/ 0 w 5602621"/>
                <a:gd name="connsiteY3" fmla="*/ 23630 h 1970415"/>
                <a:gd name="connsiteX0" fmla="*/ 2871 w 5412696"/>
                <a:gd name="connsiteY0" fmla="*/ 1970415 h 1970415"/>
                <a:gd name="connsiteX1" fmla="*/ 5372668 w 5412696"/>
                <a:gd name="connsiteY1" fmla="*/ 1961084 h 1970415"/>
                <a:gd name="connsiteX2" fmla="*/ 5412696 w 5412696"/>
                <a:gd name="connsiteY2" fmla="*/ 0 h 1970415"/>
                <a:gd name="connsiteX3" fmla="*/ 0 w 5412696"/>
                <a:gd name="connsiteY3" fmla="*/ 23630 h 1970415"/>
                <a:gd name="connsiteX0" fmla="*/ 2871 w 5412696"/>
                <a:gd name="connsiteY0" fmla="*/ 1970415 h 1970415"/>
                <a:gd name="connsiteX1" fmla="*/ 5372668 w 5412696"/>
                <a:gd name="connsiteY1" fmla="*/ 1961084 h 1970415"/>
                <a:gd name="connsiteX2" fmla="*/ 5412696 w 5412696"/>
                <a:gd name="connsiteY2" fmla="*/ 0 h 1970415"/>
                <a:gd name="connsiteX3" fmla="*/ 0 w 5412696"/>
                <a:gd name="connsiteY3" fmla="*/ 23630 h 1970415"/>
                <a:gd name="connsiteX0" fmla="*/ 2871 w 5372668"/>
                <a:gd name="connsiteY0" fmla="*/ 1970415 h 1970415"/>
                <a:gd name="connsiteX1" fmla="*/ 5372668 w 5372668"/>
                <a:gd name="connsiteY1" fmla="*/ 1961084 h 1970415"/>
                <a:gd name="connsiteX2" fmla="*/ 5317733 w 5372668"/>
                <a:gd name="connsiteY2" fmla="*/ 0 h 1970415"/>
                <a:gd name="connsiteX3" fmla="*/ 0 w 5372668"/>
                <a:gd name="connsiteY3" fmla="*/ 23630 h 1970415"/>
                <a:gd name="connsiteX0" fmla="*/ 2871 w 5412696"/>
                <a:gd name="connsiteY0" fmla="*/ 1970415 h 1970415"/>
                <a:gd name="connsiteX1" fmla="*/ 5372668 w 5412696"/>
                <a:gd name="connsiteY1" fmla="*/ 1961084 h 1970415"/>
                <a:gd name="connsiteX2" fmla="*/ 5412696 w 5412696"/>
                <a:gd name="connsiteY2" fmla="*/ 0 h 1970415"/>
                <a:gd name="connsiteX3" fmla="*/ 0 w 5412696"/>
                <a:gd name="connsiteY3" fmla="*/ 23630 h 1970415"/>
              </a:gdLst>
              <a:ahLst/>
              <a:cxnLst>
                <a:cxn ang="0">
                  <a:pos x="connsiteX0" y="connsiteY0"/>
                </a:cxn>
                <a:cxn ang="0">
                  <a:pos x="connsiteX1" y="connsiteY1"/>
                </a:cxn>
                <a:cxn ang="0">
                  <a:pos x="connsiteX2" y="connsiteY2"/>
                </a:cxn>
                <a:cxn ang="0">
                  <a:pos x="connsiteX3" y="connsiteY3"/>
                </a:cxn>
              </a:cxnLst>
              <a:rect l="l" t="t" r="r" b="b"/>
              <a:pathLst>
                <a:path w="5412696" h="1970415">
                  <a:moveTo>
                    <a:pt x="2871" y="1970415"/>
                  </a:moveTo>
                  <a:lnTo>
                    <a:pt x="5372668" y="1961084"/>
                  </a:lnTo>
                  <a:lnTo>
                    <a:pt x="5412696" y="0"/>
                  </a:lnTo>
                  <a:lnTo>
                    <a:pt x="0" y="23630"/>
                  </a:lnTo>
                </a:path>
              </a:pathLst>
            </a:custGeom>
            <a:solidFill>
              <a:schemeClr val="bg1">
                <a:lumMod val="85000"/>
              </a:schemeClr>
            </a:solidFill>
            <a:ln w="12700">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8" name="Straight Connector 7"/>
            <p:cNvCxnSpPr>
              <a:stCxn id="17" idx="0"/>
            </p:cNvCxnSpPr>
            <p:nvPr/>
          </p:nvCxnSpPr>
          <p:spPr>
            <a:xfrm>
              <a:off x="4352814" y="5803163"/>
              <a:ext cx="4439083" cy="2521"/>
            </a:xfrm>
            <a:prstGeom prst="line">
              <a:avLst/>
            </a:prstGeom>
            <a:ln w="1905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17" idx="3"/>
              <a:endCxn id="17" idx="2"/>
            </p:cNvCxnSpPr>
            <p:nvPr/>
          </p:nvCxnSpPr>
          <p:spPr>
            <a:xfrm flipV="1">
              <a:off x="4350510" y="4222059"/>
              <a:ext cx="4343266" cy="1896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610600" y="5867400"/>
              <a:ext cx="290958" cy="296360"/>
            </a:xfrm>
            <a:prstGeom prst="rect">
              <a:avLst/>
            </a:prstGeom>
            <a:noFill/>
          </p:spPr>
          <p:txBody>
            <a:bodyPr wrap="none" rtlCol="0">
              <a:spAutoFit/>
            </a:bodyPr>
            <a:lstStyle/>
            <a:p>
              <a:r>
                <a:rPr lang="en-US" dirty="0" smtClean="0">
                  <a:latin typeface="Calibri"/>
                </a:rPr>
                <a:t>x</a:t>
              </a:r>
              <a:r>
                <a:rPr lang="en-US" baseline="-25000" dirty="0" smtClean="0">
                  <a:latin typeface="Calibri"/>
                </a:rPr>
                <a:t>1</a:t>
              </a:r>
              <a:endParaRPr lang="en-US" baseline="-25000" dirty="0">
                <a:latin typeface="Calibri"/>
              </a:endParaRPr>
            </a:p>
          </p:txBody>
        </p:sp>
        <p:sp>
          <p:nvSpPr>
            <p:cNvPr id="13" name="TextBox 12"/>
            <p:cNvSpPr txBox="1"/>
            <p:nvPr/>
          </p:nvSpPr>
          <p:spPr>
            <a:xfrm>
              <a:off x="6324600" y="3657600"/>
              <a:ext cx="290958" cy="296360"/>
            </a:xfrm>
            <a:prstGeom prst="rect">
              <a:avLst/>
            </a:prstGeom>
            <a:noFill/>
          </p:spPr>
          <p:txBody>
            <a:bodyPr wrap="none" rtlCol="0">
              <a:spAutoFit/>
            </a:bodyPr>
            <a:lstStyle/>
            <a:p>
              <a:r>
                <a:rPr lang="en-US" dirty="0" smtClean="0">
                  <a:latin typeface="Calibri"/>
                </a:rPr>
                <a:t>x</a:t>
              </a:r>
              <a:r>
                <a:rPr lang="en-US" baseline="-25000" dirty="0">
                  <a:latin typeface="Calibri"/>
                </a:rPr>
                <a:t>2</a:t>
              </a:r>
            </a:p>
          </p:txBody>
        </p:sp>
        <p:sp>
          <p:nvSpPr>
            <p:cNvPr id="16" name="TextBox 15"/>
            <p:cNvSpPr txBox="1"/>
            <p:nvPr/>
          </p:nvSpPr>
          <p:spPr>
            <a:xfrm>
              <a:off x="7391400" y="3821668"/>
              <a:ext cx="764953" cy="369332"/>
            </a:xfrm>
            <a:prstGeom prst="rect">
              <a:avLst/>
            </a:prstGeom>
            <a:noFill/>
          </p:spPr>
          <p:txBody>
            <a:bodyPr wrap="none" rtlCol="0">
              <a:spAutoFit/>
            </a:bodyPr>
            <a:lstStyle/>
            <a:p>
              <a:r>
                <a:rPr lang="en-US" dirty="0" smtClean="0">
                  <a:latin typeface="Calibri"/>
                </a:rPr>
                <a:t>x</a:t>
              </a:r>
              <a:r>
                <a:rPr lang="en-US" baseline="-25000" dirty="0" smtClean="0">
                  <a:latin typeface="Calibri"/>
                </a:rPr>
                <a:t>2</a:t>
              </a:r>
              <a:r>
                <a:rPr lang="en-US" dirty="0" smtClean="0"/>
                <a:t> </a:t>
              </a:r>
              <a:r>
                <a:rPr lang="en-US" dirty="0" smtClean="0">
                  <a:latin typeface="cmsy10"/>
                </a:rPr>
                <a:t>·</a:t>
              </a:r>
              <a:r>
                <a:rPr lang="en-US" dirty="0" smtClean="0"/>
                <a:t> 2</a:t>
              </a:r>
              <a:endParaRPr lang="en-US" dirty="0"/>
            </a:p>
          </p:txBody>
        </p:sp>
        <p:cxnSp>
          <p:nvCxnSpPr>
            <p:cNvPr id="20" name="Straight Arrow Connector 19"/>
            <p:cNvCxnSpPr/>
            <p:nvPr/>
          </p:nvCxnSpPr>
          <p:spPr>
            <a:xfrm flipV="1">
              <a:off x="6248400" y="4876800"/>
              <a:ext cx="990650" cy="941663"/>
            </a:xfrm>
            <a:prstGeom prst="straightConnector1">
              <a:avLst/>
            </a:prstGeom>
            <a:ln w="57150">
              <a:solidFill>
                <a:srgbClr val="0070C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5109337" y="4949063"/>
              <a:ext cx="2279250" cy="1124"/>
            </a:xfrm>
            <a:prstGeom prst="line">
              <a:avLst/>
            </a:prstGeom>
            <a:ln w="19050">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7467600" y="5791200"/>
              <a:ext cx="764953" cy="369332"/>
            </a:xfrm>
            <a:prstGeom prst="rect">
              <a:avLst/>
            </a:prstGeom>
            <a:noFill/>
          </p:spPr>
          <p:txBody>
            <a:bodyPr wrap="none" rtlCol="0">
              <a:spAutoFit/>
            </a:bodyPr>
            <a:lstStyle/>
            <a:p>
              <a:r>
                <a:rPr lang="en-US" dirty="0" smtClean="0">
                  <a:latin typeface="Calibri"/>
                </a:rPr>
                <a:t>x</a:t>
              </a:r>
              <a:r>
                <a:rPr lang="en-US" baseline="-25000" dirty="0" smtClean="0">
                  <a:latin typeface="Calibri"/>
                </a:rPr>
                <a:t>2</a:t>
              </a:r>
              <a:r>
                <a:rPr lang="en-US" dirty="0" smtClean="0"/>
                <a:t> </a:t>
              </a:r>
              <a:r>
                <a:rPr lang="en-US" dirty="0" smtClean="0">
                  <a:latin typeface="cmsy10"/>
                </a:rPr>
                <a:t>¸</a:t>
              </a:r>
              <a:r>
                <a:rPr lang="en-US" dirty="0" smtClean="0"/>
                <a:t> </a:t>
              </a:r>
              <a:r>
                <a:rPr lang="en-US" dirty="0"/>
                <a:t>0</a:t>
              </a:r>
            </a:p>
          </p:txBody>
        </p:sp>
      </p:grpSp>
      <p:sp>
        <p:nvSpPr>
          <p:cNvPr id="34" name="TextBox 33"/>
          <p:cNvSpPr txBox="1"/>
          <p:nvPr/>
        </p:nvSpPr>
        <p:spPr>
          <a:xfrm>
            <a:off x="685800" y="2209800"/>
            <a:ext cx="4207883" cy="830997"/>
          </a:xfrm>
          <a:prstGeom prst="rect">
            <a:avLst/>
          </a:prstGeom>
          <a:noFill/>
        </p:spPr>
        <p:txBody>
          <a:bodyPr wrap="none" rtlCol="0">
            <a:spAutoFit/>
          </a:bodyPr>
          <a:lstStyle/>
          <a:p>
            <a:r>
              <a:rPr lang="en-US" sz="2400" dirty="0" smtClean="0">
                <a:solidFill>
                  <a:srgbClr val="FF0000"/>
                </a:solidFill>
              </a:rPr>
              <a:t>This is unavoidable.</a:t>
            </a:r>
          </a:p>
          <a:p>
            <a:r>
              <a:rPr lang="en-US" sz="2400" dirty="0" smtClean="0">
                <a:solidFill>
                  <a:srgbClr val="FF0000"/>
                </a:solidFill>
              </a:rPr>
              <a:t>Algorithm must detect this case.</a:t>
            </a:r>
            <a:endParaRPr lang="en-US" sz="2400" dirty="0">
              <a:solidFill>
                <a:srgbClr val="FF0000"/>
              </a:solidFill>
            </a:endParaRPr>
          </a:p>
        </p:txBody>
      </p:sp>
      <p:sp>
        <p:nvSpPr>
          <p:cNvPr id="36" name="TextBox 35"/>
          <p:cNvSpPr txBox="1"/>
          <p:nvPr/>
        </p:nvSpPr>
        <p:spPr>
          <a:xfrm>
            <a:off x="685800" y="5294293"/>
            <a:ext cx="6667659" cy="954107"/>
          </a:xfrm>
          <a:prstGeom prst="rect">
            <a:avLst/>
          </a:prstGeom>
          <a:noFill/>
        </p:spPr>
        <p:txBody>
          <a:bodyPr wrap="none" rtlCol="0">
            <a:spAutoFit/>
          </a:bodyPr>
          <a:lstStyle/>
          <a:p>
            <a:r>
              <a:rPr lang="en-US" sz="2800" b="1" dirty="0" smtClean="0">
                <a:solidFill>
                  <a:srgbClr val="0070C0"/>
                </a:solidFill>
              </a:rPr>
              <a:t>A Fix!</a:t>
            </a:r>
          </a:p>
          <a:p>
            <a:r>
              <a:rPr lang="en-US" sz="2800" dirty="0" smtClean="0">
                <a:solidFill>
                  <a:srgbClr val="0070C0"/>
                </a:solidFill>
              </a:rPr>
              <a:t>We avoid this case by using </a:t>
            </a:r>
            <a:r>
              <a:rPr lang="en-US" sz="2800" dirty="0" err="1" smtClean="0">
                <a:solidFill>
                  <a:srgbClr val="0070C0"/>
                </a:solidFill>
              </a:rPr>
              <a:t>equational</a:t>
            </a:r>
            <a:r>
              <a:rPr lang="en-US" sz="2800" dirty="0" smtClean="0">
                <a:solidFill>
                  <a:srgbClr val="0070C0"/>
                </a:solidFill>
              </a:rPr>
              <a:t> form.</a:t>
            </a:r>
          </a:p>
        </p:txBody>
      </p:sp>
      <p:grpSp>
        <p:nvGrpSpPr>
          <p:cNvPr id="61" name="Group 60"/>
          <p:cNvGrpSpPr/>
          <p:nvPr/>
        </p:nvGrpSpPr>
        <p:grpSpPr>
          <a:xfrm>
            <a:off x="4853071" y="839922"/>
            <a:ext cx="3986129" cy="2557478"/>
            <a:chOff x="2660592" y="1676400"/>
            <a:chExt cx="5645208" cy="3814665"/>
          </a:xfrm>
        </p:grpSpPr>
        <p:cxnSp>
          <p:nvCxnSpPr>
            <p:cNvPr id="18" name="Straight Connector 17"/>
            <p:cNvCxnSpPr/>
            <p:nvPr/>
          </p:nvCxnSpPr>
          <p:spPr>
            <a:xfrm rot="5400000">
              <a:off x="1687711" y="3586065"/>
              <a:ext cx="3505200" cy="1588"/>
            </a:xfrm>
            <a:prstGeom prst="line">
              <a:avLst/>
            </a:prstGeom>
            <a:ln w="12700">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3135511" y="4648200"/>
              <a:ext cx="4789289" cy="4666"/>
            </a:xfrm>
            <a:prstGeom prst="line">
              <a:avLst/>
            </a:prstGeom>
            <a:ln w="1270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754511" y="2214465"/>
              <a:ext cx="4800600" cy="76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flipH="1" flipV="1">
              <a:off x="2830711" y="1833465"/>
              <a:ext cx="2514600" cy="2514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flipH="1" flipV="1">
              <a:off x="4507111" y="3662265"/>
              <a:ext cx="2971800" cy="6858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7943200" y="4419600"/>
              <a:ext cx="362600" cy="369332"/>
            </a:xfrm>
            <a:prstGeom prst="rect">
              <a:avLst/>
            </a:prstGeom>
            <a:noFill/>
          </p:spPr>
          <p:txBody>
            <a:bodyPr wrap="none" rtlCol="0">
              <a:spAutoFit/>
            </a:bodyPr>
            <a:lstStyle/>
            <a:p>
              <a:r>
                <a:rPr lang="en-US" dirty="0" smtClean="0">
                  <a:latin typeface="Calibri"/>
                </a:rPr>
                <a:t>x</a:t>
              </a:r>
              <a:r>
                <a:rPr lang="en-US" baseline="-25000" dirty="0" smtClean="0">
                  <a:latin typeface="Calibri"/>
                </a:rPr>
                <a:t>1</a:t>
              </a:r>
              <a:endParaRPr lang="en-US" baseline="-25000" dirty="0">
                <a:latin typeface="Calibri"/>
              </a:endParaRPr>
            </a:p>
          </p:txBody>
        </p:sp>
        <p:sp>
          <p:nvSpPr>
            <p:cNvPr id="25" name="TextBox 24"/>
            <p:cNvSpPr txBox="1"/>
            <p:nvPr/>
          </p:nvSpPr>
          <p:spPr>
            <a:xfrm>
              <a:off x="3429000" y="1676400"/>
              <a:ext cx="362600" cy="369332"/>
            </a:xfrm>
            <a:prstGeom prst="rect">
              <a:avLst/>
            </a:prstGeom>
            <a:noFill/>
          </p:spPr>
          <p:txBody>
            <a:bodyPr wrap="none" rtlCol="0">
              <a:spAutoFit/>
            </a:bodyPr>
            <a:lstStyle/>
            <a:p>
              <a:r>
                <a:rPr lang="en-US" dirty="0" smtClean="0">
                  <a:latin typeface="Calibri"/>
                </a:rPr>
                <a:t>x</a:t>
              </a:r>
              <a:r>
                <a:rPr lang="en-US" baseline="-25000" dirty="0">
                  <a:latin typeface="Calibri"/>
                </a:rPr>
                <a:t>2</a:t>
              </a:r>
            </a:p>
          </p:txBody>
        </p:sp>
        <p:sp>
          <p:nvSpPr>
            <p:cNvPr id="26" name="TextBox 25"/>
            <p:cNvSpPr txBox="1"/>
            <p:nvPr/>
          </p:nvSpPr>
          <p:spPr>
            <a:xfrm>
              <a:off x="5328463" y="1752600"/>
              <a:ext cx="1119218" cy="369331"/>
            </a:xfrm>
            <a:prstGeom prst="rect">
              <a:avLst/>
            </a:prstGeom>
            <a:noFill/>
          </p:spPr>
          <p:txBody>
            <a:bodyPr wrap="none" rtlCol="0">
              <a:spAutoFit/>
            </a:bodyPr>
            <a:lstStyle/>
            <a:p>
              <a:r>
                <a:rPr lang="en-US" dirty="0" smtClean="0">
                  <a:latin typeface="Calibri"/>
                </a:rPr>
                <a:t>x</a:t>
              </a:r>
              <a:r>
                <a:rPr lang="en-US" baseline="-25000" dirty="0" smtClean="0">
                  <a:latin typeface="Calibri"/>
                </a:rPr>
                <a:t>2</a:t>
              </a:r>
              <a:r>
                <a:rPr lang="en-US" dirty="0" smtClean="0"/>
                <a:t> - </a:t>
              </a:r>
              <a:r>
                <a:rPr lang="en-US" dirty="0" smtClean="0">
                  <a:latin typeface="Calibri"/>
                </a:rPr>
                <a:t>x</a:t>
              </a:r>
              <a:r>
                <a:rPr lang="en-US" baseline="-25000" dirty="0" smtClean="0">
                  <a:latin typeface="Calibri"/>
                </a:rPr>
                <a:t>1</a:t>
              </a:r>
              <a:r>
                <a:rPr lang="en-US" dirty="0" smtClean="0"/>
                <a:t> </a:t>
              </a:r>
              <a:r>
                <a:rPr lang="en-US" dirty="0" smtClean="0">
                  <a:latin typeface="cmsy10"/>
                </a:rPr>
                <a:t>¸</a:t>
              </a:r>
              <a:r>
                <a:rPr lang="en-US" dirty="0" smtClean="0"/>
                <a:t> 1</a:t>
              </a:r>
              <a:endParaRPr lang="en-US" dirty="0"/>
            </a:p>
          </p:txBody>
        </p:sp>
        <p:sp>
          <p:nvSpPr>
            <p:cNvPr id="27" name="TextBox 26"/>
            <p:cNvSpPr txBox="1"/>
            <p:nvPr/>
          </p:nvSpPr>
          <p:spPr>
            <a:xfrm>
              <a:off x="6400800" y="3048000"/>
              <a:ext cx="1398140" cy="369332"/>
            </a:xfrm>
            <a:prstGeom prst="rect">
              <a:avLst/>
            </a:prstGeom>
            <a:noFill/>
          </p:spPr>
          <p:txBody>
            <a:bodyPr wrap="none" rtlCol="0">
              <a:spAutoFit/>
            </a:bodyPr>
            <a:lstStyle/>
            <a:p>
              <a:r>
                <a:rPr lang="en-US" dirty="0" smtClean="0">
                  <a:latin typeface="Calibri"/>
                </a:rPr>
                <a:t>x</a:t>
              </a:r>
              <a:r>
                <a:rPr lang="en-US" baseline="-25000" dirty="0" smtClean="0">
                  <a:latin typeface="Calibri"/>
                </a:rPr>
                <a:t>1</a:t>
              </a:r>
              <a:r>
                <a:rPr lang="en-US" dirty="0" smtClean="0"/>
                <a:t> + </a:t>
              </a:r>
              <a:r>
                <a:rPr lang="en-US" dirty="0" smtClean="0">
                  <a:latin typeface="Calibri"/>
                </a:rPr>
                <a:t>6x</a:t>
              </a:r>
              <a:r>
                <a:rPr lang="en-US" baseline="-25000" dirty="0" smtClean="0">
                  <a:latin typeface="Calibri"/>
                </a:rPr>
                <a:t>2</a:t>
              </a:r>
              <a:r>
                <a:rPr lang="en-US" dirty="0" smtClean="0"/>
                <a:t> </a:t>
              </a:r>
              <a:r>
                <a:rPr lang="en-US" dirty="0" smtClean="0">
                  <a:latin typeface="cmsy10"/>
                </a:rPr>
                <a:t>·</a:t>
              </a:r>
              <a:r>
                <a:rPr lang="en-US" dirty="0" smtClean="0"/>
                <a:t> 15</a:t>
              </a:r>
              <a:endParaRPr lang="en-US" dirty="0"/>
            </a:p>
          </p:txBody>
        </p:sp>
        <p:sp>
          <p:nvSpPr>
            <p:cNvPr id="28" name="TextBox 27"/>
            <p:cNvSpPr txBox="1"/>
            <p:nvPr/>
          </p:nvSpPr>
          <p:spPr>
            <a:xfrm>
              <a:off x="5961945" y="4969909"/>
              <a:ext cx="1353255" cy="369331"/>
            </a:xfrm>
            <a:prstGeom prst="rect">
              <a:avLst/>
            </a:prstGeom>
            <a:noFill/>
          </p:spPr>
          <p:txBody>
            <a:bodyPr wrap="none" rtlCol="0">
              <a:spAutoFit/>
            </a:bodyPr>
            <a:lstStyle/>
            <a:p>
              <a:r>
                <a:rPr lang="en-US" dirty="0" smtClean="0">
                  <a:latin typeface="Calibri"/>
                </a:rPr>
                <a:t>4x</a:t>
              </a:r>
              <a:r>
                <a:rPr lang="en-US" baseline="-25000" dirty="0" smtClean="0">
                  <a:latin typeface="Calibri"/>
                </a:rPr>
                <a:t>1</a:t>
              </a:r>
              <a:r>
                <a:rPr lang="en-US" dirty="0" smtClean="0"/>
                <a:t> - </a:t>
              </a:r>
              <a:r>
                <a:rPr lang="en-US" dirty="0" smtClean="0">
                  <a:latin typeface="Calibri"/>
                </a:rPr>
                <a:t>x</a:t>
              </a:r>
              <a:r>
                <a:rPr lang="en-US" baseline="-25000" dirty="0" smtClean="0">
                  <a:latin typeface="Calibri"/>
                </a:rPr>
                <a:t>2</a:t>
              </a:r>
              <a:r>
                <a:rPr lang="en-US" dirty="0" smtClean="0"/>
                <a:t> </a:t>
              </a:r>
              <a:r>
                <a:rPr lang="en-US" dirty="0" smtClean="0">
                  <a:latin typeface="cmsy10"/>
                </a:rPr>
                <a:t>¸</a:t>
              </a:r>
              <a:r>
                <a:rPr lang="en-US" dirty="0" smtClean="0"/>
                <a:t> 10</a:t>
              </a:r>
              <a:endParaRPr lang="en-US" dirty="0"/>
            </a:p>
          </p:txBody>
        </p:sp>
        <p:sp>
          <p:nvSpPr>
            <p:cNvPr id="31" name="TextBox 30"/>
            <p:cNvSpPr txBox="1"/>
            <p:nvPr/>
          </p:nvSpPr>
          <p:spPr>
            <a:xfrm>
              <a:off x="2660592" y="4628936"/>
              <a:ext cx="617477" cy="369331"/>
            </a:xfrm>
            <a:prstGeom prst="rect">
              <a:avLst/>
            </a:prstGeom>
            <a:noFill/>
          </p:spPr>
          <p:txBody>
            <a:bodyPr wrap="none" rtlCol="0">
              <a:spAutoFit/>
            </a:bodyPr>
            <a:lstStyle/>
            <a:p>
              <a:r>
                <a:rPr lang="en-US" dirty="0" smtClean="0"/>
                <a:t>(0,0)</a:t>
              </a:r>
              <a:endParaRPr lang="en-US" dirty="0"/>
            </a:p>
          </p:txBody>
        </p:sp>
        <p:cxnSp>
          <p:nvCxnSpPr>
            <p:cNvPr id="39" name="Straight Connector 38"/>
            <p:cNvCxnSpPr/>
            <p:nvPr/>
          </p:nvCxnSpPr>
          <p:spPr>
            <a:xfrm rot="5400000" flipH="1" flipV="1">
              <a:off x="3429000" y="51054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flipH="1" flipV="1">
              <a:off x="3429000" y="50292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flipH="1" flipV="1">
              <a:off x="3429000" y="49530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flipH="1" flipV="1">
              <a:off x="3429000" y="4876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3581400" y="4827894"/>
              <a:ext cx="659155" cy="369331"/>
            </a:xfrm>
            <a:prstGeom prst="rect">
              <a:avLst/>
            </a:prstGeom>
            <a:noFill/>
          </p:spPr>
          <p:txBody>
            <a:bodyPr wrap="none" rtlCol="0">
              <a:spAutoFit/>
            </a:bodyPr>
            <a:lstStyle/>
            <a:p>
              <a:r>
                <a:rPr lang="en-US" dirty="0" smtClean="0">
                  <a:latin typeface="Calibri"/>
                </a:rPr>
                <a:t>x</a:t>
              </a:r>
              <a:r>
                <a:rPr lang="en-US" baseline="-25000" dirty="0" smtClean="0">
                  <a:latin typeface="Calibri"/>
                </a:rPr>
                <a:t>1</a:t>
              </a:r>
              <a:r>
                <a:rPr lang="en-US" dirty="0" smtClean="0">
                  <a:latin typeface="cmsy10"/>
                </a:rPr>
                <a:t>¸</a:t>
              </a:r>
              <a:r>
                <a:rPr lang="en-US" dirty="0" smtClean="0"/>
                <a:t>0</a:t>
              </a:r>
              <a:endParaRPr lang="en-US" dirty="0"/>
            </a:p>
          </p:txBody>
        </p:sp>
        <p:sp>
          <p:nvSpPr>
            <p:cNvPr id="44" name="TextBox 43"/>
            <p:cNvSpPr txBox="1"/>
            <p:nvPr/>
          </p:nvSpPr>
          <p:spPr>
            <a:xfrm>
              <a:off x="6191786" y="4174304"/>
              <a:ext cx="659155" cy="369331"/>
            </a:xfrm>
            <a:prstGeom prst="rect">
              <a:avLst/>
            </a:prstGeom>
            <a:noFill/>
          </p:spPr>
          <p:txBody>
            <a:bodyPr wrap="none" rtlCol="0">
              <a:spAutoFit/>
            </a:bodyPr>
            <a:lstStyle/>
            <a:p>
              <a:r>
                <a:rPr lang="en-US" dirty="0" smtClean="0">
                  <a:latin typeface="Calibri"/>
                </a:rPr>
                <a:t>x</a:t>
              </a:r>
              <a:r>
                <a:rPr lang="en-US" baseline="-25000" dirty="0" smtClean="0">
                  <a:latin typeface="Calibri"/>
                </a:rPr>
                <a:t>2</a:t>
              </a:r>
              <a:r>
                <a:rPr lang="en-US" dirty="0" smtClean="0">
                  <a:latin typeface="cmsy10"/>
                </a:rPr>
                <a:t>¸</a:t>
              </a:r>
              <a:r>
                <a:rPr lang="en-US" dirty="0" smtClean="0"/>
                <a:t>0</a:t>
              </a:r>
              <a:endParaRPr lang="en-US" dirty="0"/>
            </a:p>
          </p:txBody>
        </p:sp>
        <p:cxnSp>
          <p:nvCxnSpPr>
            <p:cNvPr id="45" name="Straight Connector 44"/>
            <p:cNvCxnSpPr/>
            <p:nvPr/>
          </p:nvCxnSpPr>
          <p:spPr>
            <a:xfrm rot="5400000" flipH="1" flipV="1">
              <a:off x="6934200" y="4495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5400000" flipH="1" flipV="1">
              <a:off x="7010400" y="4495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flipH="1" flipV="1">
              <a:off x="7086600" y="4495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5400000" flipH="1" flipV="1">
              <a:off x="7162800" y="4495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4800600" y="2062886"/>
              <a:ext cx="288950" cy="70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4909718" y="1986076"/>
              <a:ext cx="288950" cy="70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4973726" y="1907438"/>
              <a:ext cx="288950" cy="70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5039562" y="1848917"/>
              <a:ext cx="288950" cy="70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10800000" flipV="1">
              <a:off x="6773266" y="2886455"/>
              <a:ext cx="196901" cy="110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0800000" flipV="1">
              <a:off x="6857391" y="2891941"/>
              <a:ext cx="196901" cy="110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0800000" flipV="1">
              <a:off x="6923228" y="2906572"/>
              <a:ext cx="196901" cy="110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10800000" flipV="1">
              <a:off x="6996380" y="2913887"/>
              <a:ext cx="196901" cy="110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16200000" flipV="1">
              <a:off x="5680176" y="5315407"/>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16200000" flipV="1">
              <a:off x="5702122" y="523494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6200000" flipV="1">
              <a:off x="5717972" y="517398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V="1">
              <a:off x="5746013" y="5081321"/>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038"/>
            <a:ext cx="8229600" cy="792162"/>
          </a:xfrm>
        </p:spPr>
        <p:txBody>
          <a:bodyPr>
            <a:normAutofit/>
          </a:bodyPr>
          <a:lstStyle/>
          <a:p>
            <a:r>
              <a:rPr lang="en-US" sz="4000" dirty="0" smtClean="0"/>
              <a:t>Converting to </a:t>
            </a:r>
            <a:r>
              <a:rPr lang="en-US" sz="4000" dirty="0" err="1" smtClean="0"/>
              <a:t>Equational</a:t>
            </a:r>
            <a:r>
              <a:rPr lang="en-US" sz="4000" dirty="0" smtClean="0"/>
              <a:t> Form</a:t>
            </a:r>
            <a:endParaRPr lang="en-US" sz="4000" dirty="0"/>
          </a:p>
        </p:txBody>
      </p:sp>
      <p:sp>
        <p:nvSpPr>
          <p:cNvPr id="21" name="Content Placeholder 20"/>
          <p:cNvSpPr>
            <a:spLocks noGrp="1"/>
          </p:cNvSpPr>
          <p:nvPr>
            <p:ph idx="1"/>
          </p:nvPr>
        </p:nvSpPr>
        <p:spPr>
          <a:xfrm>
            <a:off x="228600" y="731837"/>
            <a:ext cx="8458200" cy="6126163"/>
          </a:xfrm>
        </p:spPr>
        <p:txBody>
          <a:bodyPr>
            <a:normAutofit/>
          </a:bodyPr>
          <a:lstStyle/>
          <a:p>
            <a:r>
              <a:rPr lang="en-US" sz="2800" dirty="0" smtClean="0"/>
              <a:t>“Inequality form”</a:t>
            </a:r>
          </a:p>
          <a:p>
            <a:endParaRPr lang="en-US" dirty="0" smtClean="0"/>
          </a:p>
          <a:p>
            <a:endParaRPr lang="en-US" sz="1200" dirty="0"/>
          </a:p>
          <a:p>
            <a:pPr>
              <a:buNone/>
            </a:pPr>
            <a:r>
              <a:rPr lang="en-US" sz="2400" dirty="0" smtClean="0">
                <a:solidFill>
                  <a:srgbClr val="00B050"/>
                </a:solidFill>
              </a:rPr>
              <a:t>	</a:t>
            </a:r>
          </a:p>
          <a:p>
            <a:pPr>
              <a:buNone/>
            </a:pPr>
            <a:r>
              <a:rPr lang="en-US" sz="2800" dirty="0" smtClean="0">
                <a:solidFill>
                  <a:srgbClr val="00B050"/>
                </a:solidFill>
              </a:rPr>
              <a:t>	</a:t>
            </a:r>
          </a:p>
          <a:p>
            <a:pPr>
              <a:buNone/>
            </a:pPr>
            <a:endParaRPr lang="en-US" sz="300" dirty="0" smtClean="0"/>
          </a:p>
          <a:p>
            <a:r>
              <a:rPr lang="en-US" sz="2800" dirty="0" smtClean="0"/>
              <a:t>“</a:t>
            </a:r>
            <a:r>
              <a:rPr lang="en-US" sz="2800" dirty="0" err="1" smtClean="0"/>
              <a:t>Equational</a:t>
            </a:r>
            <a:r>
              <a:rPr lang="en-US" sz="2800" dirty="0" smtClean="0"/>
              <a:t> form”</a:t>
            </a:r>
          </a:p>
          <a:p>
            <a:endParaRPr lang="en-US" dirty="0"/>
          </a:p>
          <a:p>
            <a:endParaRPr lang="en-US" sz="4400" dirty="0" smtClean="0"/>
          </a:p>
          <a:p>
            <a:endParaRPr lang="en-US" sz="4400" dirty="0" smtClean="0"/>
          </a:p>
          <a:p>
            <a:r>
              <a:rPr lang="en-US" b="1" dirty="0" smtClean="0"/>
              <a:t>Claim</a:t>
            </a:r>
            <a:r>
              <a:rPr lang="en-US" dirty="0" smtClean="0"/>
              <a:t>: These two forms of LPs are equivalent.</a:t>
            </a:r>
          </a:p>
        </p:txBody>
      </p:sp>
      <p:grpSp>
        <p:nvGrpSpPr>
          <p:cNvPr id="55" name="Group 54"/>
          <p:cNvGrpSpPr/>
          <p:nvPr/>
        </p:nvGrpSpPr>
        <p:grpSpPr>
          <a:xfrm>
            <a:off x="5181600" y="762000"/>
            <a:ext cx="3406961" cy="2356306"/>
            <a:chOff x="2644271" y="1676400"/>
            <a:chExt cx="5601759" cy="3874263"/>
          </a:xfrm>
        </p:grpSpPr>
        <p:cxnSp>
          <p:nvCxnSpPr>
            <p:cNvPr id="8" name="Straight Connector 7"/>
            <p:cNvCxnSpPr/>
            <p:nvPr/>
          </p:nvCxnSpPr>
          <p:spPr>
            <a:xfrm rot="5400000">
              <a:off x="1687711" y="3586065"/>
              <a:ext cx="3505200" cy="1588"/>
            </a:xfrm>
            <a:prstGeom prst="line">
              <a:avLst/>
            </a:prstGeom>
            <a:ln w="12700">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3135511" y="4648200"/>
              <a:ext cx="4332089" cy="4666"/>
            </a:xfrm>
            <a:prstGeom prst="line">
              <a:avLst/>
            </a:prstGeom>
            <a:ln w="1270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105150" y="2266950"/>
              <a:ext cx="4449961" cy="709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086100" y="1833465"/>
              <a:ext cx="2259211" cy="22527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4507111" y="3662265"/>
              <a:ext cx="2971800" cy="6858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543800" y="4419600"/>
              <a:ext cx="362600" cy="369332"/>
            </a:xfrm>
            <a:prstGeom prst="rect">
              <a:avLst/>
            </a:prstGeom>
            <a:noFill/>
          </p:spPr>
          <p:txBody>
            <a:bodyPr wrap="none" rtlCol="0">
              <a:spAutoFit/>
            </a:bodyPr>
            <a:lstStyle/>
            <a:p>
              <a:r>
                <a:rPr lang="en-US" dirty="0" smtClean="0">
                  <a:latin typeface="Calibri"/>
                </a:rPr>
                <a:t>x</a:t>
              </a:r>
              <a:r>
                <a:rPr lang="en-US" baseline="-25000" dirty="0" smtClean="0">
                  <a:latin typeface="Calibri"/>
                </a:rPr>
                <a:t>1</a:t>
              </a:r>
              <a:endParaRPr lang="en-US" baseline="-25000" dirty="0">
                <a:latin typeface="Calibri"/>
              </a:endParaRPr>
            </a:p>
          </p:txBody>
        </p:sp>
        <p:sp>
          <p:nvSpPr>
            <p:cNvPr id="14" name="TextBox 13"/>
            <p:cNvSpPr txBox="1"/>
            <p:nvPr/>
          </p:nvSpPr>
          <p:spPr>
            <a:xfrm>
              <a:off x="3429000" y="1676400"/>
              <a:ext cx="362600" cy="369332"/>
            </a:xfrm>
            <a:prstGeom prst="rect">
              <a:avLst/>
            </a:prstGeom>
            <a:noFill/>
          </p:spPr>
          <p:txBody>
            <a:bodyPr wrap="none" rtlCol="0">
              <a:spAutoFit/>
            </a:bodyPr>
            <a:lstStyle/>
            <a:p>
              <a:r>
                <a:rPr lang="en-US" dirty="0" smtClean="0">
                  <a:latin typeface="Calibri"/>
                </a:rPr>
                <a:t>x</a:t>
              </a:r>
              <a:r>
                <a:rPr lang="en-US" baseline="-25000" dirty="0">
                  <a:latin typeface="Calibri"/>
                </a:rPr>
                <a:t>2</a:t>
              </a:r>
            </a:p>
          </p:txBody>
        </p:sp>
        <p:sp>
          <p:nvSpPr>
            <p:cNvPr id="15" name="TextBox 14"/>
            <p:cNvSpPr txBox="1"/>
            <p:nvPr/>
          </p:nvSpPr>
          <p:spPr>
            <a:xfrm>
              <a:off x="5473488" y="1676400"/>
              <a:ext cx="1661002" cy="556654"/>
            </a:xfrm>
            <a:prstGeom prst="rect">
              <a:avLst/>
            </a:prstGeom>
            <a:noFill/>
          </p:spPr>
          <p:txBody>
            <a:bodyPr wrap="none" rtlCol="0">
              <a:spAutoFit/>
            </a:bodyPr>
            <a:lstStyle/>
            <a:p>
              <a:r>
                <a:rPr lang="en-US" sz="1600" dirty="0" smtClean="0">
                  <a:latin typeface="Calibri"/>
                </a:rPr>
                <a:t>x</a:t>
              </a:r>
              <a:r>
                <a:rPr lang="en-US" sz="1600" baseline="-25000" dirty="0" smtClean="0">
                  <a:latin typeface="Calibri"/>
                </a:rPr>
                <a:t>2</a:t>
              </a:r>
              <a:r>
                <a:rPr lang="en-US" sz="1600" dirty="0" smtClean="0"/>
                <a:t> - </a:t>
              </a:r>
              <a:r>
                <a:rPr lang="en-US" sz="1600" dirty="0" smtClean="0">
                  <a:latin typeface="Calibri"/>
                </a:rPr>
                <a:t>x</a:t>
              </a:r>
              <a:r>
                <a:rPr lang="en-US" sz="1600" baseline="-25000" dirty="0" smtClean="0">
                  <a:latin typeface="Calibri"/>
                </a:rPr>
                <a:t>1</a:t>
              </a:r>
              <a:r>
                <a:rPr lang="en-US" sz="1600" dirty="0" smtClean="0"/>
                <a:t> </a:t>
              </a:r>
              <a:r>
                <a:rPr lang="en-US" sz="1600" dirty="0" smtClean="0">
                  <a:latin typeface="cmsy10"/>
                </a:rPr>
                <a:t>·</a:t>
              </a:r>
              <a:r>
                <a:rPr lang="en-US" sz="1600" dirty="0" smtClean="0"/>
                <a:t> 1</a:t>
              </a:r>
              <a:endParaRPr lang="en-US" sz="1600" dirty="0"/>
            </a:p>
          </p:txBody>
        </p:sp>
        <p:sp>
          <p:nvSpPr>
            <p:cNvPr id="16" name="TextBox 15"/>
            <p:cNvSpPr txBox="1"/>
            <p:nvPr/>
          </p:nvSpPr>
          <p:spPr>
            <a:xfrm>
              <a:off x="6176499" y="2965874"/>
              <a:ext cx="2069531" cy="556654"/>
            </a:xfrm>
            <a:prstGeom prst="rect">
              <a:avLst/>
            </a:prstGeom>
            <a:noFill/>
          </p:spPr>
          <p:txBody>
            <a:bodyPr wrap="none" rtlCol="0">
              <a:spAutoFit/>
            </a:bodyPr>
            <a:lstStyle/>
            <a:p>
              <a:r>
                <a:rPr lang="en-US" sz="1600" dirty="0" smtClean="0">
                  <a:latin typeface="Calibri"/>
                </a:rPr>
                <a:t>x</a:t>
              </a:r>
              <a:r>
                <a:rPr lang="en-US" sz="1600" baseline="-25000" dirty="0" smtClean="0">
                  <a:latin typeface="Calibri"/>
                </a:rPr>
                <a:t>1</a:t>
              </a:r>
              <a:r>
                <a:rPr lang="en-US" sz="1600" dirty="0" smtClean="0"/>
                <a:t> + </a:t>
              </a:r>
              <a:r>
                <a:rPr lang="en-US" sz="1600" dirty="0" smtClean="0">
                  <a:latin typeface="Calibri"/>
                </a:rPr>
                <a:t>6x</a:t>
              </a:r>
              <a:r>
                <a:rPr lang="en-US" sz="1600" baseline="-25000" dirty="0" smtClean="0">
                  <a:latin typeface="Calibri"/>
                </a:rPr>
                <a:t>2</a:t>
              </a:r>
              <a:r>
                <a:rPr lang="en-US" sz="1600" dirty="0" smtClean="0"/>
                <a:t> </a:t>
              </a:r>
              <a:r>
                <a:rPr lang="en-US" sz="1600" dirty="0" smtClean="0">
                  <a:latin typeface="cmsy10"/>
                </a:rPr>
                <a:t>·</a:t>
              </a:r>
              <a:r>
                <a:rPr lang="en-US" sz="1600" dirty="0" smtClean="0"/>
                <a:t> 15</a:t>
              </a:r>
              <a:endParaRPr lang="en-US" sz="1600" dirty="0"/>
            </a:p>
          </p:txBody>
        </p:sp>
        <p:sp>
          <p:nvSpPr>
            <p:cNvPr id="17" name="TextBox 16"/>
            <p:cNvSpPr txBox="1"/>
            <p:nvPr/>
          </p:nvSpPr>
          <p:spPr>
            <a:xfrm>
              <a:off x="5805248" y="4994009"/>
              <a:ext cx="2003639" cy="556654"/>
            </a:xfrm>
            <a:prstGeom prst="rect">
              <a:avLst/>
            </a:prstGeom>
            <a:noFill/>
          </p:spPr>
          <p:txBody>
            <a:bodyPr wrap="none" rtlCol="0">
              <a:spAutoFit/>
            </a:bodyPr>
            <a:lstStyle/>
            <a:p>
              <a:r>
                <a:rPr lang="en-US" sz="1600" dirty="0" smtClean="0">
                  <a:latin typeface="Calibri"/>
                </a:rPr>
                <a:t>4x</a:t>
              </a:r>
              <a:r>
                <a:rPr lang="en-US" sz="1600" baseline="-25000" dirty="0" smtClean="0">
                  <a:latin typeface="Calibri"/>
                </a:rPr>
                <a:t>1</a:t>
              </a:r>
              <a:r>
                <a:rPr lang="en-US" sz="1600" dirty="0" smtClean="0"/>
                <a:t> - </a:t>
              </a:r>
              <a:r>
                <a:rPr lang="en-US" sz="1600" dirty="0" smtClean="0">
                  <a:latin typeface="Calibri"/>
                </a:rPr>
                <a:t>x</a:t>
              </a:r>
              <a:r>
                <a:rPr lang="en-US" sz="1600" baseline="-25000" dirty="0" smtClean="0">
                  <a:latin typeface="Calibri"/>
                </a:rPr>
                <a:t>2</a:t>
              </a:r>
              <a:r>
                <a:rPr lang="en-US" sz="1600" dirty="0" smtClean="0"/>
                <a:t> </a:t>
              </a:r>
              <a:r>
                <a:rPr lang="en-US" sz="1600" dirty="0" smtClean="0">
                  <a:latin typeface="cmsy10"/>
                </a:rPr>
                <a:t>·</a:t>
              </a:r>
              <a:r>
                <a:rPr lang="en-US" sz="1600" dirty="0" smtClean="0"/>
                <a:t> 10</a:t>
              </a:r>
              <a:endParaRPr lang="en-US" sz="1600" dirty="0"/>
            </a:p>
          </p:txBody>
        </p:sp>
        <p:sp>
          <p:nvSpPr>
            <p:cNvPr id="18" name="Freeform 17"/>
            <p:cNvSpPr/>
            <p:nvPr/>
          </p:nvSpPr>
          <p:spPr>
            <a:xfrm>
              <a:off x="3429000" y="2514600"/>
              <a:ext cx="2847817" cy="2136710"/>
            </a:xfrm>
            <a:custGeom>
              <a:avLst/>
              <a:gdLst>
                <a:gd name="connsiteX0" fmla="*/ 9330 w 2855167"/>
                <a:gd name="connsiteY0" fmla="*/ 1212979 h 2136710"/>
                <a:gd name="connsiteX1" fmla="*/ 9330 w 2855167"/>
                <a:gd name="connsiteY1" fmla="*/ 2136710 h 2136710"/>
                <a:gd name="connsiteX2" fmla="*/ 2435290 w 2855167"/>
                <a:gd name="connsiteY2" fmla="*/ 2127379 h 2136710"/>
                <a:gd name="connsiteX3" fmla="*/ 2855167 w 2855167"/>
                <a:gd name="connsiteY3" fmla="*/ 261257 h 2136710"/>
                <a:gd name="connsiteX4" fmla="*/ 1240971 w 2855167"/>
                <a:gd name="connsiteY4" fmla="*/ 0 h 2136710"/>
                <a:gd name="connsiteX5" fmla="*/ 0 w 2855167"/>
                <a:gd name="connsiteY5" fmla="*/ 1268963 h 2136710"/>
                <a:gd name="connsiteX0" fmla="*/ 1980 w 2847817"/>
                <a:gd name="connsiteY0" fmla="*/ 1212979 h 2136710"/>
                <a:gd name="connsiteX1" fmla="*/ 1980 w 2847817"/>
                <a:gd name="connsiteY1" fmla="*/ 2136710 h 2136710"/>
                <a:gd name="connsiteX2" fmla="*/ 2427940 w 2847817"/>
                <a:gd name="connsiteY2" fmla="*/ 2127379 h 2136710"/>
                <a:gd name="connsiteX3" fmla="*/ 2847817 w 2847817"/>
                <a:gd name="connsiteY3" fmla="*/ 261257 h 2136710"/>
                <a:gd name="connsiteX4" fmla="*/ 1233621 w 2847817"/>
                <a:gd name="connsiteY4" fmla="*/ 0 h 2136710"/>
                <a:gd name="connsiteX5" fmla="*/ 0 w 2847817"/>
                <a:gd name="connsiteY5" fmla="*/ 1231231 h 2136710"/>
                <a:gd name="connsiteX0" fmla="*/ 510 w 2847817"/>
                <a:gd name="connsiteY0" fmla="*/ 1204403 h 2136710"/>
                <a:gd name="connsiteX1" fmla="*/ 1980 w 2847817"/>
                <a:gd name="connsiteY1" fmla="*/ 2136710 h 2136710"/>
                <a:gd name="connsiteX2" fmla="*/ 2427940 w 2847817"/>
                <a:gd name="connsiteY2" fmla="*/ 2127379 h 2136710"/>
                <a:gd name="connsiteX3" fmla="*/ 2847817 w 2847817"/>
                <a:gd name="connsiteY3" fmla="*/ 261257 h 2136710"/>
                <a:gd name="connsiteX4" fmla="*/ 1233621 w 2847817"/>
                <a:gd name="connsiteY4" fmla="*/ 0 h 2136710"/>
                <a:gd name="connsiteX5" fmla="*/ 0 w 2847817"/>
                <a:gd name="connsiteY5" fmla="*/ 1231231 h 2136710"/>
                <a:gd name="connsiteX0" fmla="*/ 152910 w 2847817"/>
                <a:gd name="connsiteY0" fmla="*/ 1280603 h 2136710"/>
                <a:gd name="connsiteX1" fmla="*/ 1980 w 2847817"/>
                <a:gd name="connsiteY1" fmla="*/ 2136710 h 2136710"/>
                <a:gd name="connsiteX2" fmla="*/ 2427940 w 2847817"/>
                <a:gd name="connsiteY2" fmla="*/ 2127379 h 2136710"/>
                <a:gd name="connsiteX3" fmla="*/ 2847817 w 2847817"/>
                <a:gd name="connsiteY3" fmla="*/ 261257 h 2136710"/>
                <a:gd name="connsiteX4" fmla="*/ 1233621 w 2847817"/>
                <a:gd name="connsiteY4" fmla="*/ 0 h 2136710"/>
                <a:gd name="connsiteX5" fmla="*/ 0 w 2847817"/>
                <a:gd name="connsiteY5" fmla="*/ 1231231 h 2136710"/>
                <a:gd name="connsiteX0" fmla="*/ 7860 w 2847817"/>
                <a:gd name="connsiteY0" fmla="*/ 1239930 h 2136710"/>
                <a:gd name="connsiteX1" fmla="*/ 1980 w 2847817"/>
                <a:gd name="connsiteY1" fmla="*/ 2136710 h 2136710"/>
                <a:gd name="connsiteX2" fmla="*/ 2427940 w 2847817"/>
                <a:gd name="connsiteY2" fmla="*/ 2127379 h 2136710"/>
                <a:gd name="connsiteX3" fmla="*/ 2847817 w 2847817"/>
                <a:gd name="connsiteY3" fmla="*/ 261257 h 2136710"/>
                <a:gd name="connsiteX4" fmla="*/ 1233621 w 2847817"/>
                <a:gd name="connsiteY4" fmla="*/ 0 h 2136710"/>
                <a:gd name="connsiteX5" fmla="*/ 0 w 2847817"/>
                <a:gd name="connsiteY5" fmla="*/ 1231231 h 2136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47817" h="2136710">
                  <a:moveTo>
                    <a:pt x="7860" y="1239930"/>
                  </a:moveTo>
                  <a:lnTo>
                    <a:pt x="1980" y="2136710"/>
                  </a:lnTo>
                  <a:lnTo>
                    <a:pt x="2427940" y="2127379"/>
                  </a:lnTo>
                  <a:lnTo>
                    <a:pt x="2847817" y="261257"/>
                  </a:lnTo>
                  <a:lnTo>
                    <a:pt x="1233621" y="0"/>
                  </a:lnTo>
                  <a:lnTo>
                    <a:pt x="0" y="1231231"/>
                  </a:lnTo>
                </a:path>
              </a:pathLst>
            </a:custGeom>
            <a:solidFill>
              <a:schemeClr val="bg1">
                <a:lumMod val="85000"/>
              </a:schemeClr>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0" name="Straight Arrow Connector 19"/>
            <p:cNvCxnSpPr/>
            <p:nvPr/>
          </p:nvCxnSpPr>
          <p:spPr>
            <a:xfrm flipV="1">
              <a:off x="3429000" y="3581400"/>
              <a:ext cx="1228531" cy="1065245"/>
            </a:xfrm>
            <a:prstGeom prst="straightConnector1">
              <a:avLst/>
            </a:prstGeom>
            <a:ln w="57150">
              <a:solidFill>
                <a:srgbClr val="0070C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6212086" y="2690715"/>
              <a:ext cx="152400" cy="152400"/>
            </a:xfrm>
            <a:prstGeom prst="ellipse">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2644271" y="4648199"/>
              <a:ext cx="617477" cy="369331"/>
            </a:xfrm>
            <a:prstGeom prst="rect">
              <a:avLst/>
            </a:prstGeom>
            <a:noFill/>
          </p:spPr>
          <p:txBody>
            <a:bodyPr wrap="none" rtlCol="0">
              <a:spAutoFit/>
            </a:bodyPr>
            <a:lstStyle/>
            <a:p>
              <a:r>
                <a:rPr lang="en-US" dirty="0" smtClean="0"/>
                <a:t>(0,0)</a:t>
              </a:r>
              <a:endParaRPr lang="en-US" dirty="0"/>
            </a:p>
          </p:txBody>
        </p:sp>
        <p:cxnSp>
          <p:nvCxnSpPr>
            <p:cNvPr id="32" name="Straight Connector 31"/>
            <p:cNvCxnSpPr/>
            <p:nvPr/>
          </p:nvCxnSpPr>
          <p:spPr>
            <a:xfrm rot="5400000" flipH="1" flipV="1">
              <a:off x="3429000" y="51054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flipH="1" flipV="1">
              <a:off x="3429000" y="50292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flipH="1" flipV="1">
              <a:off x="3429000" y="49530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5400000" flipH="1" flipV="1">
              <a:off x="3429000" y="4876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581400" y="4772835"/>
              <a:ext cx="994176" cy="556654"/>
            </a:xfrm>
            <a:prstGeom prst="rect">
              <a:avLst/>
            </a:prstGeom>
            <a:noFill/>
          </p:spPr>
          <p:txBody>
            <a:bodyPr wrap="none" rtlCol="0">
              <a:spAutoFit/>
            </a:bodyPr>
            <a:lstStyle/>
            <a:p>
              <a:r>
                <a:rPr lang="en-US" sz="1600" dirty="0" smtClean="0">
                  <a:latin typeface="Calibri"/>
                </a:rPr>
                <a:t>x</a:t>
              </a:r>
              <a:r>
                <a:rPr lang="en-US" sz="1600" baseline="-25000" dirty="0" smtClean="0">
                  <a:latin typeface="Calibri"/>
                </a:rPr>
                <a:t>1</a:t>
              </a:r>
              <a:r>
                <a:rPr lang="en-US" sz="1600" dirty="0" smtClean="0">
                  <a:latin typeface="cmsy10"/>
                </a:rPr>
                <a:t>¸</a:t>
              </a:r>
              <a:r>
                <a:rPr lang="en-US" sz="1600" dirty="0" smtClean="0"/>
                <a:t>0</a:t>
              </a:r>
              <a:endParaRPr lang="en-US" sz="1600" dirty="0"/>
            </a:p>
          </p:txBody>
        </p:sp>
        <p:sp>
          <p:nvSpPr>
            <p:cNvPr id="37" name="TextBox 36"/>
            <p:cNvSpPr txBox="1"/>
            <p:nvPr/>
          </p:nvSpPr>
          <p:spPr>
            <a:xfrm>
              <a:off x="6137009" y="4182329"/>
              <a:ext cx="994176" cy="556654"/>
            </a:xfrm>
            <a:prstGeom prst="rect">
              <a:avLst/>
            </a:prstGeom>
            <a:noFill/>
          </p:spPr>
          <p:txBody>
            <a:bodyPr wrap="none" rtlCol="0">
              <a:spAutoFit/>
            </a:bodyPr>
            <a:lstStyle/>
            <a:p>
              <a:r>
                <a:rPr lang="en-US" sz="1600" dirty="0" smtClean="0">
                  <a:latin typeface="Calibri"/>
                </a:rPr>
                <a:t>x</a:t>
              </a:r>
              <a:r>
                <a:rPr lang="en-US" sz="1600" baseline="-25000" dirty="0" smtClean="0">
                  <a:latin typeface="Calibri"/>
                </a:rPr>
                <a:t>2</a:t>
              </a:r>
              <a:r>
                <a:rPr lang="en-US" sz="1600" dirty="0" smtClean="0">
                  <a:latin typeface="cmsy10"/>
                </a:rPr>
                <a:t>¸</a:t>
              </a:r>
              <a:r>
                <a:rPr lang="en-US" sz="1600" dirty="0" smtClean="0"/>
                <a:t>0</a:t>
              </a:r>
              <a:endParaRPr lang="en-US" sz="1600" dirty="0"/>
            </a:p>
          </p:txBody>
        </p:sp>
        <p:cxnSp>
          <p:nvCxnSpPr>
            <p:cNvPr id="38" name="Straight Connector 37"/>
            <p:cNvCxnSpPr/>
            <p:nvPr/>
          </p:nvCxnSpPr>
          <p:spPr>
            <a:xfrm rot="5400000" flipH="1" flipV="1">
              <a:off x="6934200" y="4495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flipH="1" flipV="1">
              <a:off x="7010400" y="4495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flipH="1" flipV="1">
              <a:off x="7086600" y="4495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flipH="1" flipV="1">
              <a:off x="7162800" y="449580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5029200" y="2062886"/>
              <a:ext cx="288950" cy="70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5138318" y="1986076"/>
              <a:ext cx="288950" cy="70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5202326" y="1907438"/>
              <a:ext cx="288950" cy="70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5268162" y="1848917"/>
              <a:ext cx="288950" cy="70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0800000" flipV="1">
              <a:off x="6773266" y="2886455"/>
              <a:ext cx="196901" cy="110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0800000" flipV="1">
              <a:off x="6857391" y="2891941"/>
              <a:ext cx="196901" cy="110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0800000" flipV="1">
              <a:off x="6923228" y="2906572"/>
              <a:ext cx="196901" cy="110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0800000" flipV="1">
              <a:off x="6996380" y="2913887"/>
              <a:ext cx="196901" cy="110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V="1">
              <a:off x="5499201" y="5277307"/>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V="1">
              <a:off x="5521147" y="519684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6200000" flipV="1">
              <a:off x="5536997" y="5135880"/>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16200000" flipV="1">
              <a:off x="5565038" y="5043221"/>
              <a:ext cx="152400" cy="15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5519532" y="2229335"/>
              <a:ext cx="936192" cy="556654"/>
            </a:xfrm>
            <a:prstGeom prst="rect">
              <a:avLst/>
            </a:prstGeom>
            <a:noFill/>
          </p:spPr>
          <p:txBody>
            <a:bodyPr wrap="none" rtlCol="0">
              <a:spAutoFit/>
            </a:bodyPr>
            <a:lstStyle/>
            <a:p>
              <a:r>
                <a:rPr lang="en-US" sz="1600" dirty="0" smtClean="0"/>
                <a:t>(3,2)</a:t>
              </a:r>
              <a:endParaRPr lang="en-US" sz="1600" dirty="0"/>
            </a:p>
          </p:txBody>
        </p:sp>
      </p:grpSp>
      <p:cxnSp>
        <p:nvCxnSpPr>
          <p:cNvPr id="59" name="Straight Connector 58"/>
          <p:cNvCxnSpPr/>
          <p:nvPr/>
        </p:nvCxnSpPr>
        <p:spPr>
          <a:xfrm rot="5400000">
            <a:off x="4800605" y="4190995"/>
            <a:ext cx="2000313" cy="19124"/>
          </a:xfrm>
          <a:prstGeom prst="line">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5257799" y="4724401"/>
            <a:ext cx="2667000" cy="158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7924799" y="4572001"/>
            <a:ext cx="249850" cy="254488"/>
          </a:xfrm>
          <a:prstGeom prst="rect">
            <a:avLst/>
          </a:prstGeom>
          <a:noFill/>
        </p:spPr>
        <p:txBody>
          <a:bodyPr wrap="none" rtlCol="0">
            <a:spAutoFit/>
          </a:bodyPr>
          <a:lstStyle/>
          <a:p>
            <a:r>
              <a:rPr lang="en-US" dirty="0" smtClean="0">
                <a:latin typeface="Calibri"/>
              </a:rPr>
              <a:t>x</a:t>
            </a:r>
            <a:r>
              <a:rPr lang="en-US" baseline="-25000" dirty="0" smtClean="0">
                <a:latin typeface="Calibri"/>
              </a:rPr>
              <a:t>1</a:t>
            </a:r>
            <a:endParaRPr lang="en-US" baseline="-25000" dirty="0">
              <a:latin typeface="Calibri"/>
            </a:endParaRPr>
          </a:p>
        </p:txBody>
      </p:sp>
      <p:sp>
        <p:nvSpPr>
          <p:cNvPr id="62" name="TextBox 61"/>
          <p:cNvSpPr txBox="1"/>
          <p:nvPr/>
        </p:nvSpPr>
        <p:spPr>
          <a:xfrm>
            <a:off x="5486399" y="3200403"/>
            <a:ext cx="249850" cy="254488"/>
          </a:xfrm>
          <a:prstGeom prst="rect">
            <a:avLst/>
          </a:prstGeom>
          <a:noFill/>
        </p:spPr>
        <p:txBody>
          <a:bodyPr wrap="none" rtlCol="0">
            <a:spAutoFit/>
          </a:bodyPr>
          <a:lstStyle/>
          <a:p>
            <a:r>
              <a:rPr lang="en-US" dirty="0" smtClean="0">
                <a:latin typeface="Calibri"/>
              </a:rPr>
              <a:t>x</a:t>
            </a:r>
            <a:r>
              <a:rPr lang="en-US" baseline="-25000" dirty="0">
                <a:latin typeface="Calibri"/>
              </a:rPr>
              <a:t>2</a:t>
            </a:r>
          </a:p>
        </p:txBody>
      </p:sp>
      <p:cxnSp>
        <p:nvCxnSpPr>
          <p:cNvPr id="66" name="Straight Arrow Connector 65"/>
          <p:cNvCxnSpPr/>
          <p:nvPr/>
        </p:nvCxnSpPr>
        <p:spPr>
          <a:xfrm rot="5400000">
            <a:off x="4957762" y="4624389"/>
            <a:ext cx="1238251" cy="7905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0" name="Freeform 69"/>
          <p:cNvSpPr/>
          <p:nvPr/>
        </p:nvSpPr>
        <p:spPr>
          <a:xfrm rot="-900000">
            <a:off x="4764713" y="3560296"/>
            <a:ext cx="2436216" cy="1714347"/>
          </a:xfrm>
          <a:custGeom>
            <a:avLst/>
            <a:gdLst>
              <a:gd name="connsiteX0" fmla="*/ 0 w 2543175"/>
              <a:gd name="connsiteY0" fmla="*/ 28575 h 1685925"/>
              <a:gd name="connsiteX1" fmla="*/ 9525 w 2543175"/>
              <a:gd name="connsiteY1" fmla="*/ 1685925 h 1685925"/>
              <a:gd name="connsiteX2" fmla="*/ 2543175 w 2543175"/>
              <a:gd name="connsiteY2" fmla="*/ 1685925 h 1685925"/>
              <a:gd name="connsiteX3" fmla="*/ 2543175 w 2543175"/>
              <a:gd name="connsiteY3" fmla="*/ 0 h 1685925"/>
              <a:gd name="connsiteX0" fmla="*/ 0 w 2543175"/>
              <a:gd name="connsiteY0" fmla="*/ 28575 h 1685925"/>
              <a:gd name="connsiteX1" fmla="*/ 9525 w 2543175"/>
              <a:gd name="connsiteY1" fmla="*/ 1685925 h 1685925"/>
              <a:gd name="connsiteX2" fmla="*/ 2543175 w 2543175"/>
              <a:gd name="connsiteY2" fmla="*/ 1685925 h 1685925"/>
              <a:gd name="connsiteX3" fmla="*/ 2543175 w 2543175"/>
              <a:gd name="connsiteY3" fmla="*/ 0 h 1685925"/>
              <a:gd name="connsiteX4" fmla="*/ 0 w 2543175"/>
              <a:gd name="connsiteY4" fmla="*/ 28575 h 1685925"/>
              <a:gd name="connsiteX0" fmla="*/ 0 w 2543175"/>
              <a:gd name="connsiteY0" fmla="*/ 0 h 1733550"/>
              <a:gd name="connsiteX1" fmla="*/ 9525 w 2543175"/>
              <a:gd name="connsiteY1" fmla="*/ 1733550 h 1733550"/>
              <a:gd name="connsiteX2" fmla="*/ 2543175 w 2543175"/>
              <a:gd name="connsiteY2" fmla="*/ 1733550 h 1733550"/>
              <a:gd name="connsiteX3" fmla="*/ 2543175 w 2543175"/>
              <a:gd name="connsiteY3" fmla="*/ 47625 h 1733550"/>
              <a:gd name="connsiteX4" fmla="*/ 0 w 2543175"/>
              <a:gd name="connsiteY4" fmla="*/ 0 h 1733550"/>
              <a:gd name="connsiteX0" fmla="*/ 0 w 2543175"/>
              <a:gd name="connsiteY0" fmla="*/ 257175 h 1990725"/>
              <a:gd name="connsiteX1" fmla="*/ 9525 w 2543175"/>
              <a:gd name="connsiteY1" fmla="*/ 1990725 h 1990725"/>
              <a:gd name="connsiteX2" fmla="*/ 2543175 w 2543175"/>
              <a:gd name="connsiteY2" fmla="*/ 1990725 h 1990725"/>
              <a:gd name="connsiteX3" fmla="*/ 2543175 w 2543175"/>
              <a:gd name="connsiteY3" fmla="*/ 0 h 1990725"/>
              <a:gd name="connsiteX4" fmla="*/ 0 w 2543175"/>
              <a:gd name="connsiteY4" fmla="*/ 257175 h 1990725"/>
              <a:gd name="connsiteX0" fmla="*/ 0 w 2543175"/>
              <a:gd name="connsiteY0" fmla="*/ 28575 h 1762125"/>
              <a:gd name="connsiteX1" fmla="*/ 9525 w 2543175"/>
              <a:gd name="connsiteY1" fmla="*/ 1762125 h 1762125"/>
              <a:gd name="connsiteX2" fmla="*/ 2543175 w 2543175"/>
              <a:gd name="connsiteY2" fmla="*/ 1762125 h 1762125"/>
              <a:gd name="connsiteX3" fmla="*/ 2543175 w 2543175"/>
              <a:gd name="connsiteY3" fmla="*/ 0 h 1762125"/>
              <a:gd name="connsiteX4" fmla="*/ 0 w 2543175"/>
              <a:gd name="connsiteY4" fmla="*/ 28575 h 1762125"/>
              <a:gd name="connsiteX0" fmla="*/ 0 w 2543175"/>
              <a:gd name="connsiteY0" fmla="*/ 28575 h 1762125"/>
              <a:gd name="connsiteX1" fmla="*/ 9525 w 2543175"/>
              <a:gd name="connsiteY1" fmla="*/ 1762125 h 1762125"/>
              <a:gd name="connsiteX2" fmla="*/ 2466975 w 2543175"/>
              <a:gd name="connsiteY2" fmla="*/ 1762125 h 1762125"/>
              <a:gd name="connsiteX3" fmla="*/ 2543175 w 2543175"/>
              <a:gd name="connsiteY3" fmla="*/ 0 h 1762125"/>
              <a:gd name="connsiteX4" fmla="*/ 0 w 2543175"/>
              <a:gd name="connsiteY4" fmla="*/ 28575 h 1762125"/>
              <a:gd name="connsiteX0" fmla="*/ 0 w 3381375"/>
              <a:gd name="connsiteY0" fmla="*/ 561975 h 2295525"/>
              <a:gd name="connsiteX1" fmla="*/ 9525 w 3381375"/>
              <a:gd name="connsiteY1" fmla="*/ 2295525 h 2295525"/>
              <a:gd name="connsiteX2" fmla="*/ 2466975 w 3381375"/>
              <a:gd name="connsiteY2" fmla="*/ 2295525 h 2295525"/>
              <a:gd name="connsiteX3" fmla="*/ 3381375 w 3381375"/>
              <a:gd name="connsiteY3" fmla="*/ 0 h 2295525"/>
              <a:gd name="connsiteX4" fmla="*/ 0 w 3381375"/>
              <a:gd name="connsiteY4" fmla="*/ 561975 h 2295525"/>
              <a:gd name="connsiteX0" fmla="*/ 0 w 2466975"/>
              <a:gd name="connsiteY0" fmla="*/ 28575 h 1762125"/>
              <a:gd name="connsiteX1" fmla="*/ 9525 w 2466975"/>
              <a:gd name="connsiteY1" fmla="*/ 1762125 h 1762125"/>
              <a:gd name="connsiteX2" fmla="*/ 2466975 w 2466975"/>
              <a:gd name="connsiteY2" fmla="*/ 1762125 h 1762125"/>
              <a:gd name="connsiteX3" fmla="*/ 2466975 w 2466975"/>
              <a:gd name="connsiteY3" fmla="*/ 0 h 1762125"/>
              <a:gd name="connsiteX4" fmla="*/ 0 w 2466975"/>
              <a:gd name="connsiteY4" fmla="*/ 28575 h 1762125"/>
              <a:gd name="connsiteX0" fmla="*/ 0 w 3076575"/>
              <a:gd name="connsiteY0" fmla="*/ 0 h 2266950"/>
              <a:gd name="connsiteX1" fmla="*/ 619125 w 3076575"/>
              <a:gd name="connsiteY1" fmla="*/ 2266950 h 2266950"/>
              <a:gd name="connsiteX2" fmla="*/ 3076575 w 3076575"/>
              <a:gd name="connsiteY2" fmla="*/ 2266950 h 2266950"/>
              <a:gd name="connsiteX3" fmla="*/ 3076575 w 3076575"/>
              <a:gd name="connsiteY3" fmla="*/ 504825 h 2266950"/>
              <a:gd name="connsiteX4" fmla="*/ 0 w 3076575"/>
              <a:gd name="connsiteY4" fmla="*/ 0 h 2266950"/>
              <a:gd name="connsiteX0" fmla="*/ 0 w 2543175"/>
              <a:gd name="connsiteY0" fmla="*/ 28575 h 1762125"/>
              <a:gd name="connsiteX1" fmla="*/ 85725 w 2543175"/>
              <a:gd name="connsiteY1" fmla="*/ 1762125 h 1762125"/>
              <a:gd name="connsiteX2" fmla="*/ 2543175 w 2543175"/>
              <a:gd name="connsiteY2" fmla="*/ 1762125 h 1762125"/>
              <a:gd name="connsiteX3" fmla="*/ 2543175 w 2543175"/>
              <a:gd name="connsiteY3" fmla="*/ 0 h 1762125"/>
              <a:gd name="connsiteX4" fmla="*/ 0 w 2543175"/>
              <a:gd name="connsiteY4" fmla="*/ 28575 h 1762125"/>
              <a:gd name="connsiteX0" fmla="*/ 0 w 2543175"/>
              <a:gd name="connsiteY0" fmla="*/ 28575 h 1762125"/>
              <a:gd name="connsiteX1" fmla="*/ 85725 w 2543175"/>
              <a:gd name="connsiteY1" fmla="*/ 1762125 h 1762125"/>
              <a:gd name="connsiteX2" fmla="*/ 2543175 w 2543175"/>
              <a:gd name="connsiteY2" fmla="*/ 1762125 h 1762125"/>
              <a:gd name="connsiteX3" fmla="*/ 2543175 w 2543175"/>
              <a:gd name="connsiteY3" fmla="*/ 0 h 1762125"/>
              <a:gd name="connsiteX4" fmla="*/ 0 w 2543175"/>
              <a:gd name="connsiteY4" fmla="*/ 28575 h 1762125"/>
              <a:gd name="connsiteX0" fmla="*/ 600075 w 3143250"/>
              <a:gd name="connsiteY0" fmla="*/ 28575 h 2143125"/>
              <a:gd name="connsiteX1" fmla="*/ 0 w 3143250"/>
              <a:gd name="connsiteY1" fmla="*/ 2143125 h 2143125"/>
              <a:gd name="connsiteX2" fmla="*/ 3143250 w 3143250"/>
              <a:gd name="connsiteY2" fmla="*/ 1762125 h 2143125"/>
              <a:gd name="connsiteX3" fmla="*/ 3143250 w 3143250"/>
              <a:gd name="connsiteY3" fmla="*/ 0 h 2143125"/>
              <a:gd name="connsiteX4" fmla="*/ 600075 w 3143250"/>
              <a:gd name="connsiteY4" fmla="*/ 28575 h 2143125"/>
              <a:gd name="connsiteX0" fmla="*/ 0 w 2543175"/>
              <a:gd name="connsiteY0" fmla="*/ 28575 h 1762125"/>
              <a:gd name="connsiteX1" fmla="*/ 9525 w 2543175"/>
              <a:gd name="connsiteY1" fmla="*/ 1762125 h 1762125"/>
              <a:gd name="connsiteX2" fmla="*/ 2543175 w 2543175"/>
              <a:gd name="connsiteY2" fmla="*/ 1762125 h 1762125"/>
              <a:gd name="connsiteX3" fmla="*/ 2543175 w 2543175"/>
              <a:gd name="connsiteY3" fmla="*/ 0 h 1762125"/>
              <a:gd name="connsiteX4" fmla="*/ 0 w 2543175"/>
              <a:gd name="connsiteY4" fmla="*/ 28575 h 1762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3175" h="1762125">
                <a:moveTo>
                  <a:pt x="0" y="28575"/>
                </a:moveTo>
                <a:lnTo>
                  <a:pt x="9525" y="1762125"/>
                </a:lnTo>
                <a:lnTo>
                  <a:pt x="2543175" y="1762125"/>
                </a:lnTo>
                <a:lnTo>
                  <a:pt x="2543175" y="0"/>
                </a:lnTo>
                <a:lnTo>
                  <a:pt x="0" y="28575"/>
                </a:lnTo>
                <a:close/>
              </a:path>
            </a:pathLst>
          </a:custGeom>
          <a:solidFill>
            <a:srgbClr val="FFFF00">
              <a:alpha val="80000"/>
            </a:srgbClr>
          </a:solidFill>
          <a:ln w="38100">
            <a:solidFill>
              <a:srgbClr val="92D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72" name="Straight Connector 71"/>
          <p:cNvCxnSpPr/>
          <p:nvPr/>
        </p:nvCxnSpPr>
        <p:spPr>
          <a:xfrm>
            <a:off x="7010399" y="4724401"/>
            <a:ext cx="914400" cy="1588"/>
          </a:xfrm>
          <a:prstGeom prst="line">
            <a:avLst/>
          </a:prstGeom>
          <a:ln w="285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5498892" y="3502757"/>
            <a:ext cx="613789" cy="9078"/>
          </a:xfrm>
          <a:prstGeom prst="line">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rot="5400000">
            <a:off x="5067301" y="5143503"/>
            <a:ext cx="609599" cy="38100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84" name="Picture 83" descr="TP_tmp.emf"/>
          <p:cNvPicPr>
            <a:picLocks noChangeAspect="1"/>
          </p:cNvPicPr>
          <p:nvPr>
            <p:custDataLst>
              <p:tags r:id="rId1"/>
            </p:custDataLst>
          </p:nvPr>
        </p:nvPicPr>
        <p:blipFill>
          <a:blip r:embed="rId5"/>
          <a:stretch>
            <a:fillRect/>
          </a:stretch>
        </p:blipFill>
        <p:spPr bwMode="auto">
          <a:xfrm>
            <a:off x="1218749" y="1295400"/>
            <a:ext cx="1719748" cy="666653"/>
          </a:xfrm>
          <a:prstGeom prst="rect">
            <a:avLst/>
          </a:prstGeom>
          <a:noFill/>
          <a:ln/>
          <a:effectLst/>
        </p:spPr>
      </p:pic>
      <p:pic>
        <p:nvPicPr>
          <p:cNvPr id="85" name="Picture 84" descr="TP_tmp.emf"/>
          <p:cNvPicPr>
            <a:picLocks noChangeAspect="1"/>
          </p:cNvPicPr>
          <p:nvPr>
            <p:custDataLst>
              <p:tags r:id="rId2"/>
            </p:custDataLst>
          </p:nvPr>
        </p:nvPicPr>
        <p:blipFill>
          <a:blip r:embed="rId6"/>
          <a:stretch>
            <a:fillRect/>
          </a:stretch>
        </p:blipFill>
        <p:spPr bwMode="auto">
          <a:xfrm>
            <a:off x="1218748" y="3495483"/>
            <a:ext cx="1720137" cy="1027154"/>
          </a:xfrm>
          <a:prstGeom prst="rect">
            <a:avLst/>
          </a:prstGeom>
          <a:noFill/>
          <a:ln/>
          <a:effectLst/>
        </p:spPr>
      </p:pic>
      <p:sp>
        <p:nvSpPr>
          <p:cNvPr id="89" name="Freeform 88"/>
          <p:cNvSpPr/>
          <p:nvPr/>
        </p:nvSpPr>
        <p:spPr>
          <a:xfrm>
            <a:off x="5555063" y="3799115"/>
            <a:ext cx="1472083" cy="1245996"/>
          </a:xfrm>
          <a:custGeom>
            <a:avLst/>
            <a:gdLst>
              <a:gd name="connsiteX0" fmla="*/ 246184 w 1472083"/>
              <a:gd name="connsiteY0" fmla="*/ 0 h 1245996"/>
              <a:gd name="connsiteX1" fmla="*/ 0 w 1472083"/>
              <a:gd name="connsiteY1" fmla="*/ 1245996 h 1245996"/>
              <a:gd name="connsiteX2" fmla="*/ 1472083 w 1472083"/>
              <a:gd name="connsiteY2" fmla="*/ 924449 h 1245996"/>
              <a:gd name="connsiteX0" fmla="*/ 246184 w 1472083"/>
              <a:gd name="connsiteY0" fmla="*/ 0 h 1245996"/>
              <a:gd name="connsiteX1" fmla="*/ 0 w 1472083"/>
              <a:gd name="connsiteY1" fmla="*/ 1245996 h 1245996"/>
              <a:gd name="connsiteX2" fmla="*/ 1472083 w 1472083"/>
              <a:gd name="connsiteY2" fmla="*/ 924449 h 1245996"/>
              <a:gd name="connsiteX3" fmla="*/ 246184 w 1472083"/>
              <a:gd name="connsiteY3" fmla="*/ 0 h 1245996"/>
            </a:gdLst>
            <a:ahLst/>
            <a:cxnLst>
              <a:cxn ang="0">
                <a:pos x="connsiteX0" y="connsiteY0"/>
              </a:cxn>
              <a:cxn ang="0">
                <a:pos x="connsiteX1" y="connsiteY1"/>
              </a:cxn>
              <a:cxn ang="0">
                <a:pos x="connsiteX2" y="connsiteY2"/>
              </a:cxn>
              <a:cxn ang="0">
                <a:pos x="connsiteX3" y="connsiteY3"/>
              </a:cxn>
            </a:cxnLst>
            <a:rect l="l" t="t" r="r" b="b"/>
            <a:pathLst>
              <a:path w="1472083" h="1245996">
                <a:moveTo>
                  <a:pt x="246184" y="0"/>
                </a:moveTo>
                <a:lnTo>
                  <a:pt x="0" y="1245996"/>
                </a:lnTo>
                <a:lnTo>
                  <a:pt x="1472083" y="924449"/>
                </a:lnTo>
                <a:lnTo>
                  <a:pt x="246184" y="0"/>
                </a:lnTo>
                <a:close/>
              </a:path>
            </a:pathLst>
          </a:custGeom>
          <a:solidFill>
            <a:schemeClr val="bg1">
              <a:lumMod val="75000"/>
            </a:schemeClr>
          </a:solidFill>
          <a:ln w="381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0" name="TextBox 89"/>
          <p:cNvSpPr txBox="1"/>
          <p:nvPr/>
        </p:nvSpPr>
        <p:spPr>
          <a:xfrm>
            <a:off x="7391399" y="3352801"/>
            <a:ext cx="1676400" cy="338554"/>
          </a:xfrm>
          <a:prstGeom prst="rect">
            <a:avLst/>
          </a:prstGeom>
          <a:noFill/>
        </p:spPr>
        <p:txBody>
          <a:bodyPr wrap="square" rtlCol="0">
            <a:spAutoFit/>
          </a:bodyPr>
          <a:lstStyle/>
          <a:p>
            <a:r>
              <a:rPr lang="en-US" sz="1600" dirty="0" smtClean="0"/>
              <a:t>Solutions of Ax=b</a:t>
            </a:r>
            <a:endParaRPr lang="en-US" sz="1600" dirty="0"/>
          </a:p>
        </p:txBody>
      </p:sp>
      <p:cxnSp>
        <p:nvCxnSpPr>
          <p:cNvPr id="92" name="Straight Arrow Connector 91"/>
          <p:cNvCxnSpPr>
            <a:stCxn id="90" idx="1"/>
          </p:cNvCxnSpPr>
          <p:nvPr/>
        </p:nvCxnSpPr>
        <p:spPr>
          <a:xfrm rot="10800000" flipV="1">
            <a:off x="6857999" y="3522077"/>
            <a:ext cx="533400" cy="21172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7467599" y="3962401"/>
            <a:ext cx="1524000" cy="338554"/>
          </a:xfrm>
          <a:prstGeom prst="rect">
            <a:avLst/>
          </a:prstGeom>
          <a:noFill/>
        </p:spPr>
        <p:txBody>
          <a:bodyPr wrap="square" rtlCol="0">
            <a:spAutoFit/>
          </a:bodyPr>
          <a:lstStyle/>
          <a:p>
            <a:r>
              <a:rPr lang="en-US" sz="1600" dirty="0" smtClean="0"/>
              <a:t>Feasible region</a:t>
            </a:r>
            <a:endParaRPr lang="en-US" sz="1600" dirty="0"/>
          </a:p>
        </p:txBody>
      </p:sp>
      <p:cxnSp>
        <p:nvCxnSpPr>
          <p:cNvPr id="94" name="Straight Arrow Connector 93"/>
          <p:cNvCxnSpPr>
            <a:stCxn id="93" idx="1"/>
          </p:cNvCxnSpPr>
          <p:nvPr/>
        </p:nvCxnSpPr>
        <p:spPr>
          <a:xfrm rot="10800000" flipV="1">
            <a:off x="6172199" y="4131678"/>
            <a:ext cx="1295400" cy="36412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4952999" y="5105401"/>
            <a:ext cx="362600" cy="369332"/>
          </a:xfrm>
          <a:prstGeom prst="rect">
            <a:avLst/>
          </a:prstGeom>
          <a:noFill/>
        </p:spPr>
        <p:txBody>
          <a:bodyPr wrap="none" rtlCol="0">
            <a:spAutoFit/>
          </a:bodyPr>
          <a:lstStyle/>
          <a:p>
            <a:r>
              <a:rPr lang="en-US" dirty="0" smtClean="0">
                <a:latin typeface="Calibri"/>
              </a:rPr>
              <a:t>x</a:t>
            </a:r>
            <a:r>
              <a:rPr lang="en-US" baseline="-25000" dirty="0" smtClean="0">
                <a:latin typeface="Calibri"/>
              </a:rPr>
              <a:t>3</a:t>
            </a:r>
            <a:endParaRPr lang="en-US" baseline="-25000" dirty="0">
              <a:latin typeface="Calibri"/>
            </a:endParaRPr>
          </a:p>
        </p:txBody>
      </p:sp>
      <p:sp>
        <p:nvSpPr>
          <p:cNvPr id="73" name="Rectangle 72"/>
          <p:cNvSpPr/>
          <p:nvPr/>
        </p:nvSpPr>
        <p:spPr>
          <a:xfrm>
            <a:off x="1905000" y="2057400"/>
            <a:ext cx="508612"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A</a:t>
            </a:r>
            <a:endParaRPr lang="en-US" sz="2000" dirty="0">
              <a:solidFill>
                <a:schemeClr val="tx1"/>
              </a:solidFill>
            </a:endParaRPr>
          </a:p>
        </p:txBody>
      </p:sp>
      <p:sp>
        <p:nvSpPr>
          <p:cNvPr id="74" name="TextBox 73"/>
          <p:cNvSpPr txBox="1"/>
          <p:nvPr/>
        </p:nvSpPr>
        <p:spPr>
          <a:xfrm>
            <a:off x="2715653" y="2324559"/>
            <a:ext cx="444352" cy="369332"/>
          </a:xfrm>
          <a:prstGeom prst="rect">
            <a:avLst/>
          </a:prstGeom>
          <a:noFill/>
        </p:spPr>
        <p:txBody>
          <a:bodyPr wrap="none" rtlCol="0">
            <a:spAutoFit/>
          </a:bodyPr>
          <a:lstStyle/>
          <a:p>
            <a:r>
              <a:rPr lang="en-US" dirty="0" smtClean="0">
                <a:latin typeface="cmsy10"/>
              </a:rPr>
              <a:t>· </a:t>
            </a:r>
            <a:endParaRPr lang="en-US" dirty="0">
              <a:latin typeface="cmsy10"/>
            </a:endParaRPr>
          </a:p>
        </p:txBody>
      </p:sp>
      <p:sp>
        <p:nvSpPr>
          <p:cNvPr id="75" name="Rectangle 74"/>
          <p:cNvSpPr/>
          <p:nvPr/>
        </p:nvSpPr>
        <p:spPr>
          <a:xfrm>
            <a:off x="2514600" y="2236424"/>
            <a:ext cx="2286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x</a:t>
            </a:r>
            <a:endParaRPr lang="en-US" sz="2000" dirty="0">
              <a:solidFill>
                <a:schemeClr val="tx1"/>
              </a:solidFill>
            </a:endParaRPr>
          </a:p>
        </p:txBody>
      </p:sp>
      <p:sp>
        <p:nvSpPr>
          <p:cNvPr id="77" name="Rectangle 76"/>
          <p:cNvSpPr/>
          <p:nvPr/>
        </p:nvSpPr>
        <p:spPr>
          <a:xfrm>
            <a:off x="3048000" y="2057400"/>
            <a:ext cx="228600"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b</a:t>
            </a:r>
            <a:endParaRPr lang="en-US" sz="2000" dirty="0">
              <a:solidFill>
                <a:schemeClr val="tx1"/>
              </a:solidFill>
            </a:endParaRPr>
          </a:p>
        </p:txBody>
      </p:sp>
      <p:sp>
        <p:nvSpPr>
          <p:cNvPr id="78" name="Rectangle 77"/>
          <p:cNvSpPr/>
          <p:nvPr/>
        </p:nvSpPr>
        <p:spPr>
          <a:xfrm>
            <a:off x="1905000" y="4759287"/>
            <a:ext cx="1054406"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a:t>
            </a:r>
            <a:endParaRPr lang="en-US" dirty="0">
              <a:solidFill>
                <a:schemeClr val="tx1"/>
              </a:solidFill>
            </a:endParaRPr>
          </a:p>
        </p:txBody>
      </p:sp>
      <p:sp>
        <p:nvSpPr>
          <p:cNvPr id="79" name="TextBox 78"/>
          <p:cNvSpPr txBox="1"/>
          <p:nvPr/>
        </p:nvSpPr>
        <p:spPr>
          <a:xfrm>
            <a:off x="3276600" y="4870107"/>
            <a:ext cx="380232" cy="369332"/>
          </a:xfrm>
          <a:prstGeom prst="rect">
            <a:avLst/>
          </a:prstGeom>
          <a:noFill/>
        </p:spPr>
        <p:txBody>
          <a:bodyPr wrap="none" rtlCol="0">
            <a:spAutoFit/>
          </a:bodyPr>
          <a:lstStyle/>
          <a:p>
            <a:r>
              <a:rPr lang="en-US" dirty="0" smtClean="0"/>
              <a:t>=</a:t>
            </a:r>
            <a:r>
              <a:rPr lang="en-US" dirty="0" smtClean="0">
                <a:latin typeface="cmsy10"/>
              </a:rPr>
              <a:t> </a:t>
            </a:r>
            <a:endParaRPr lang="en-US" dirty="0">
              <a:latin typeface="cmsy10"/>
            </a:endParaRPr>
          </a:p>
        </p:txBody>
      </p:sp>
      <p:sp>
        <p:nvSpPr>
          <p:cNvPr id="80" name="Rectangle 79"/>
          <p:cNvSpPr/>
          <p:nvPr/>
        </p:nvSpPr>
        <p:spPr>
          <a:xfrm>
            <a:off x="3048000" y="4495800"/>
            <a:ext cx="228600" cy="1066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x</a:t>
            </a:r>
            <a:endParaRPr lang="en-US" dirty="0">
              <a:solidFill>
                <a:schemeClr val="tx1"/>
              </a:solidFill>
            </a:endParaRPr>
          </a:p>
        </p:txBody>
      </p:sp>
      <p:sp>
        <p:nvSpPr>
          <p:cNvPr id="82" name="Rectangle 81"/>
          <p:cNvSpPr/>
          <p:nvPr/>
        </p:nvSpPr>
        <p:spPr>
          <a:xfrm>
            <a:off x="3581400" y="4770304"/>
            <a:ext cx="2286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b</a:t>
            </a:r>
            <a:endParaRPr lang="en-US" dirty="0">
              <a:solidFill>
                <a:schemeClr val="tx1"/>
              </a:solidFill>
            </a:endParaRPr>
          </a:p>
        </p:txBody>
      </p:sp>
      <p:sp>
        <p:nvSpPr>
          <p:cNvPr id="67" name="TextBox 66"/>
          <p:cNvSpPr txBox="1"/>
          <p:nvPr/>
        </p:nvSpPr>
        <p:spPr>
          <a:xfrm>
            <a:off x="276225" y="2276475"/>
            <a:ext cx="1517595" cy="400110"/>
          </a:xfrm>
          <a:prstGeom prst="rect">
            <a:avLst/>
          </a:prstGeom>
          <a:noFill/>
        </p:spPr>
        <p:txBody>
          <a:bodyPr wrap="none" rtlCol="0">
            <a:spAutoFit/>
          </a:bodyPr>
          <a:lstStyle/>
          <a:p>
            <a:r>
              <a:rPr lang="en-US" sz="2000" dirty="0" smtClean="0">
                <a:solidFill>
                  <a:srgbClr val="FF0000"/>
                </a:solidFill>
              </a:rPr>
              <a:t>Tall, skinny A</a:t>
            </a:r>
            <a:endParaRPr lang="en-US" sz="2000" dirty="0">
              <a:solidFill>
                <a:srgbClr val="FF0000"/>
              </a:solidFill>
            </a:endParaRPr>
          </a:p>
        </p:txBody>
      </p:sp>
      <p:sp>
        <p:nvSpPr>
          <p:cNvPr id="83" name="TextBox 82"/>
          <p:cNvSpPr txBox="1"/>
          <p:nvPr/>
        </p:nvSpPr>
        <p:spPr>
          <a:xfrm>
            <a:off x="276225" y="4810125"/>
            <a:ext cx="1358705" cy="400110"/>
          </a:xfrm>
          <a:prstGeom prst="rect">
            <a:avLst/>
          </a:prstGeom>
          <a:noFill/>
        </p:spPr>
        <p:txBody>
          <a:bodyPr wrap="none" rtlCol="0">
            <a:spAutoFit/>
          </a:bodyPr>
          <a:lstStyle/>
          <a:p>
            <a:r>
              <a:rPr lang="en-US" sz="2000" dirty="0" smtClean="0">
                <a:solidFill>
                  <a:srgbClr val="FF0000"/>
                </a:solidFill>
              </a:rPr>
              <a:t>Short, fat A</a:t>
            </a:r>
            <a:endParaRPr lang="en-US" sz="2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9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7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7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8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8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8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6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P spid="62" grpId="0"/>
      <p:bldP spid="70" grpId="0" animBg="1"/>
      <p:bldP spid="89" grpId="0" animBg="1"/>
      <p:bldP spid="90" grpId="0"/>
      <p:bldP spid="93" grpId="0"/>
      <p:bldP spid="68" grpId="0"/>
      <p:bldP spid="73" grpId="0" animBg="1"/>
      <p:bldP spid="74" grpId="0"/>
      <p:bldP spid="75" grpId="0" animBg="1"/>
      <p:bldP spid="77" grpId="0" animBg="1"/>
      <p:bldP spid="78" grpId="0" animBg="1"/>
      <p:bldP spid="79" grpId="0"/>
      <p:bldP spid="80" grpId="0" animBg="1"/>
      <p:bldP spid="82" grpId="0" animBg="1"/>
      <p:bldP spid="67" grpId="0"/>
      <p:bldP spid="8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Content Placeholder 20"/>
          <p:cNvSpPr>
            <a:spLocks noGrp="1"/>
          </p:cNvSpPr>
          <p:nvPr>
            <p:ph idx="1"/>
          </p:nvPr>
        </p:nvSpPr>
        <p:spPr>
          <a:xfrm>
            <a:off x="457200" y="1555136"/>
            <a:ext cx="8458200" cy="3702664"/>
          </a:xfrm>
        </p:spPr>
        <p:txBody>
          <a:bodyPr>
            <a:normAutofit/>
          </a:bodyPr>
          <a:lstStyle/>
          <a:p>
            <a:pPr>
              <a:spcBef>
                <a:spcPts val="0"/>
              </a:spcBef>
              <a:buNone/>
            </a:pPr>
            <a:r>
              <a:rPr lang="en-US" sz="2800" dirty="0" smtClean="0"/>
              <a:t>Easy: Just use “Simple LP Manipulations” from Lecture 2</a:t>
            </a:r>
          </a:p>
          <a:p>
            <a:pPr>
              <a:spcBef>
                <a:spcPts val="0"/>
              </a:spcBef>
              <a:buNone/>
            </a:pPr>
            <a:endParaRPr lang="en-US" sz="2800" i="1" dirty="0" smtClean="0">
              <a:solidFill>
                <a:srgbClr val="0070C0"/>
              </a:solidFill>
            </a:endParaRPr>
          </a:p>
          <a:p>
            <a:pPr>
              <a:spcBef>
                <a:spcPts val="0"/>
              </a:spcBef>
              <a:buNone/>
            </a:pPr>
            <a:r>
              <a:rPr lang="en-US" sz="2800" i="1" dirty="0" smtClean="0">
                <a:solidFill>
                  <a:srgbClr val="0070C0"/>
                </a:solidFill>
              </a:rPr>
              <a:t>Trick 1: </a:t>
            </a:r>
            <a:r>
              <a:rPr lang="en-US" sz="2800" dirty="0" smtClean="0">
                <a:solidFill>
                  <a:srgbClr val="0070C0"/>
                </a:solidFill>
              </a:rPr>
              <a:t>“</a:t>
            </a:r>
            <a:r>
              <a:rPr lang="en-US" sz="2800" dirty="0" smtClean="0">
                <a:solidFill>
                  <a:srgbClr val="0070C0"/>
                </a:solidFill>
                <a:latin typeface="cmsy10"/>
              </a:rPr>
              <a:t>¸</a:t>
            </a:r>
            <a:r>
              <a:rPr lang="en-US" sz="2800" dirty="0" smtClean="0">
                <a:solidFill>
                  <a:srgbClr val="0070C0"/>
                </a:solidFill>
              </a:rPr>
              <a:t>” instead of “</a:t>
            </a:r>
            <a:r>
              <a:rPr lang="en-US" sz="2800" dirty="0" smtClean="0">
                <a:solidFill>
                  <a:srgbClr val="0070C0"/>
                </a:solidFill>
                <a:latin typeface="cmsy10"/>
              </a:rPr>
              <a:t>·</a:t>
            </a:r>
            <a:r>
              <a:rPr lang="en-US" sz="2800" dirty="0" smtClean="0">
                <a:solidFill>
                  <a:srgbClr val="0070C0"/>
                </a:solidFill>
              </a:rPr>
              <a:t>”</a:t>
            </a:r>
          </a:p>
          <a:p>
            <a:pPr>
              <a:spcBef>
                <a:spcPts val="0"/>
              </a:spcBef>
              <a:buNone/>
            </a:pPr>
            <a:endParaRPr lang="en-US" sz="2800" dirty="0" smtClean="0">
              <a:solidFill>
                <a:srgbClr val="0070C0"/>
              </a:solidFill>
            </a:endParaRPr>
          </a:p>
          <a:p>
            <a:pPr>
              <a:spcBef>
                <a:spcPts val="0"/>
              </a:spcBef>
              <a:buNone/>
            </a:pPr>
            <a:r>
              <a:rPr lang="en-US" sz="2800" i="1" dirty="0" smtClean="0">
                <a:solidFill>
                  <a:srgbClr val="0070C0"/>
                </a:solidFill>
              </a:rPr>
              <a:t>Trick 2:</a:t>
            </a:r>
            <a:r>
              <a:rPr lang="en-US" sz="2800" dirty="0" smtClean="0">
                <a:solidFill>
                  <a:srgbClr val="0070C0"/>
                </a:solidFill>
              </a:rPr>
              <a:t> “=” instead of “</a:t>
            </a:r>
            <a:r>
              <a:rPr lang="en-US" sz="2800" dirty="0" smtClean="0">
                <a:solidFill>
                  <a:srgbClr val="0070C0"/>
                </a:solidFill>
                <a:latin typeface="cmsy10"/>
              </a:rPr>
              <a:t>·</a:t>
            </a:r>
            <a:r>
              <a:rPr lang="en-US" sz="2800" dirty="0" smtClean="0">
                <a:solidFill>
                  <a:srgbClr val="0070C0"/>
                </a:solidFill>
              </a:rPr>
              <a:t>”</a:t>
            </a:r>
          </a:p>
          <a:p>
            <a:pPr>
              <a:spcBef>
                <a:spcPts val="0"/>
              </a:spcBef>
              <a:buNone/>
            </a:pPr>
            <a:endParaRPr lang="en-US" sz="2800" dirty="0" smtClean="0">
              <a:solidFill>
                <a:srgbClr val="0070C0"/>
              </a:solidFill>
              <a:latin typeface="cmsy10"/>
            </a:endParaRPr>
          </a:p>
          <a:p>
            <a:pPr>
              <a:spcBef>
                <a:spcPts val="0"/>
              </a:spcBef>
              <a:buNone/>
            </a:pPr>
            <a:r>
              <a:rPr lang="en-US" sz="2800" dirty="0" smtClean="0">
                <a:latin typeface="+mj-lt"/>
              </a:rPr>
              <a:t>This shows P={ x : Ax=b, x</a:t>
            </a:r>
            <a:r>
              <a:rPr lang="en-US" sz="2800" dirty="0" smtClean="0">
                <a:latin typeface="cmsy10"/>
              </a:rPr>
              <a:t>¸</a:t>
            </a:r>
            <a:r>
              <a:rPr lang="en-US" sz="2800" dirty="0" smtClean="0">
                <a:latin typeface="+mj-lt"/>
              </a:rPr>
              <a:t>0 } </a:t>
            </a:r>
            <a:r>
              <a:rPr lang="en-US" b="1" dirty="0" smtClean="0">
                <a:solidFill>
                  <a:srgbClr val="FF0000"/>
                </a:solidFill>
                <a:latin typeface="+mj-lt"/>
              </a:rPr>
              <a:t>is a polyhedron</a:t>
            </a:r>
            <a:r>
              <a:rPr lang="en-US" sz="2800" dirty="0" smtClean="0">
                <a:latin typeface="+mj-lt"/>
              </a:rPr>
              <a:t>.</a:t>
            </a:r>
            <a:endParaRPr lang="en-US" dirty="0" smtClean="0">
              <a:latin typeface="+mj-lt"/>
            </a:endParaRPr>
          </a:p>
        </p:txBody>
      </p:sp>
      <p:pic>
        <p:nvPicPr>
          <p:cNvPr id="8" name="Picture 7" descr="TP_tmp.emf"/>
          <p:cNvPicPr>
            <a:picLocks noChangeAspect="1"/>
          </p:cNvPicPr>
          <p:nvPr>
            <p:custDataLst>
              <p:tags r:id="rId1"/>
            </p:custDataLst>
          </p:nvPr>
        </p:nvPicPr>
        <p:blipFill>
          <a:blip r:embed="rId5"/>
          <a:stretch>
            <a:fillRect/>
          </a:stretch>
        </p:blipFill>
        <p:spPr bwMode="auto">
          <a:xfrm>
            <a:off x="1245108" y="425646"/>
            <a:ext cx="1667028" cy="666504"/>
          </a:xfrm>
          <a:prstGeom prst="rect">
            <a:avLst/>
          </a:prstGeom>
          <a:noFill/>
          <a:ln/>
          <a:effectLst/>
        </p:spPr>
      </p:pic>
      <p:pic>
        <p:nvPicPr>
          <p:cNvPr id="9" name="Picture 8" descr="TP_tmp.emf"/>
          <p:cNvPicPr>
            <a:picLocks noChangeAspect="1"/>
          </p:cNvPicPr>
          <p:nvPr>
            <p:custDataLst>
              <p:tags r:id="rId2"/>
            </p:custDataLst>
          </p:nvPr>
        </p:nvPicPr>
        <p:blipFill>
          <a:blip r:embed="rId6"/>
          <a:stretch>
            <a:fillRect/>
          </a:stretch>
        </p:blipFill>
        <p:spPr bwMode="auto">
          <a:xfrm>
            <a:off x="5131315" y="447726"/>
            <a:ext cx="1667404" cy="1026923"/>
          </a:xfrm>
          <a:prstGeom prst="rect">
            <a:avLst/>
          </a:prstGeom>
          <a:noFill/>
          <a:ln/>
          <a:effectLst/>
        </p:spPr>
      </p:pic>
      <p:sp>
        <p:nvSpPr>
          <p:cNvPr id="24" name="TextBox 23"/>
          <p:cNvSpPr txBox="1"/>
          <p:nvPr/>
        </p:nvSpPr>
        <p:spPr>
          <a:xfrm>
            <a:off x="914400" y="40853"/>
            <a:ext cx="2359877" cy="461665"/>
          </a:xfrm>
          <a:prstGeom prst="rect">
            <a:avLst/>
          </a:prstGeom>
          <a:noFill/>
        </p:spPr>
        <p:txBody>
          <a:bodyPr wrap="none" rtlCol="0">
            <a:spAutoFit/>
          </a:bodyPr>
          <a:lstStyle/>
          <a:p>
            <a:r>
              <a:rPr lang="en-US" sz="2400" dirty="0" smtClean="0">
                <a:solidFill>
                  <a:srgbClr val="FF0000"/>
                </a:solidFill>
              </a:rPr>
              <a:t>“Inequality form”</a:t>
            </a:r>
          </a:p>
        </p:txBody>
      </p:sp>
      <p:sp>
        <p:nvSpPr>
          <p:cNvPr id="25" name="TextBox 24"/>
          <p:cNvSpPr txBox="1"/>
          <p:nvPr/>
        </p:nvSpPr>
        <p:spPr>
          <a:xfrm>
            <a:off x="4953000" y="40853"/>
            <a:ext cx="2437462" cy="461665"/>
          </a:xfrm>
          <a:prstGeom prst="rect">
            <a:avLst/>
          </a:prstGeom>
          <a:noFill/>
        </p:spPr>
        <p:txBody>
          <a:bodyPr wrap="none" rtlCol="0">
            <a:spAutoFit/>
          </a:bodyPr>
          <a:lstStyle/>
          <a:p>
            <a:r>
              <a:rPr lang="en-US" sz="2400" dirty="0" smtClean="0">
                <a:solidFill>
                  <a:srgbClr val="FF0000"/>
                </a:solidFill>
              </a:rPr>
              <a:t>“</a:t>
            </a:r>
            <a:r>
              <a:rPr lang="en-US" sz="2400" dirty="0" err="1" smtClean="0">
                <a:solidFill>
                  <a:srgbClr val="FF0000"/>
                </a:solidFill>
              </a:rPr>
              <a:t>Equational</a:t>
            </a:r>
            <a:r>
              <a:rPr lang="en-US" sz="2400" dirty="0" smtClean="0">
                <a:solidFill>
                  <a:srgbClr val="FF0000"/>
                </a:solidFill>
              </a:rPr>
              <a:t> form”</a:t>
            </a:r>
          </a:p>
        </p:txBody>
      </p:sp>
      <p:sp>
        <p:nvSpPr>
          <p:cNvPr id="28" name="TextBox 27"/>
          <p:cNvSpPr txBox="1"/>
          <p:nvPr/>
        </p:nvSpPr>
        <p:spPr>
          <a:xfrm>
            <a:off x="3657600" y="381000"/>
            <a:ext cx="686406" cy="707886"/>
          </a:xfrm>
          <a:prstGeom prst="rect">
            <a:avLst/>
          </a:prstGeom>
          <a:noFill/>
        </p:spPr>
        <p:txBody>
          <a:bodyPr wrap="none" rtlCol="0">
            <a:spAutoFit/>
          </a:bodyPr>
          <a:lstStyle/>
          <a:p>
            <a:r>
              <a:rPr lang="en-US" sz="4000" dirty="0" smtClean="0">
                <a:sym typeface="Wingdings" pitchFamily="2" charset="2"/>
              </a:rPr>
              <a:t></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Content Placeholder 20"/>
          <p:cNvSpPr>
            <a:spLocks noGrp="1"/>
          </p:cNvSpPr>
          <p:nvPr>
            <p:ph idx="1"/>
          </p:nvPr>
        </p:nvSpPr>
        <p:spPr>
          <a:xfrm>
            <a:off x="457200" y="1488652"/>
            <a:ext cx="8458200" cy="5216948"/>
          </a:xfrm>
        </p:spPr>
        <p:txBody>
          <a:bodyPr>
            <a:normAutofit/>
          </a:bodyPr>
          <a:lstStyle/>
          <a:p>
            <a:pPr>
              <a:spcBef>
                <a:spcPts val="0"/>
              </a:spcBef>
              <a:buNone/>
            </a:pPr>
            <a:r>
              <a:rPr lang="en-US" sz="2800" dirty="0" smtClean="0"/>
              <a:t>	</a:t>
            </a:r>
            <a:r>
              <a:rPr lang="en-US" sz="2800" i="1" dirty="0" smtClean="0">
                <a:solidFill>
                  <a:srgbClr val="0070C0"/>
                </a:solidFill>
              </a:rPr>
              <a:t>Trick 1: </a:t>
            </a:r>
            <a:r>
              <a:rPr lang="en-US" sz="2800" dirty="0" smtClean="0">
                <a:solidFill>
                  <a:srgbClr val="0070C0"/>
                </a:solidFill>
              </a:rPr>
              <a:t>x</a:t>
            </a:r>
            <a:r>
              <a:rPr lang="en-US" sz="2800" dirty="0" smtClean="0">
                <a:solidFill>
                  <a:srgbClr val="0070C0"/>
                </a:solidFill>
                <a:latin typeface="cmsy10"/>
              </a:rPr>
              <a:t>2</a:t>
            </a:r>
            <a:r>
              <a:rPr lang="en-US" sz="2800" dirty="0" smtClean="0">
                <a:solidFill>
                  <a:srgbClr val="0070C0"/>
                </a:solidFill>
                <a:latin typeface="msbm10"/>
              </a:rPr>
              <a:t>R</a:t>
            </a:r>
            <a:r>
              <a:rPr lang="en-US" sz="2800" dirty="0" smtClean="0">
                <a:solidFill>
                  <a:srgbClr val="0070C0"/>
                </a:solidFill>
              </a:rPr>
              <a:t> can be written x=y-z where y,z</a:t>
            </a:r>
            <a:r>
              <a:rPr lang="en-US" sz="2800" dirty="0" smtClean="0">
                <a:solidFill>
                  <a:srgbClr val="0070C0"/>
                </a:solidFill>
                <a:latin typeface="cmsy10"/>
              </a:rPr>
              <a:t>¸</a:t>
            </a:r>
            <a:r>
              <a:rPr lang="en-US" sz="2800" dirty="0" smtClean="0">
                <a:solidFill>
                  <a:srgbClr val="0070C0"/>
                </a:solidFill>
              </a:rPr>
              <a:t>0</a:t>
            </a:r>
          </a:p>
          <a:p>
            <a:pPr>
              <a:spcBef>
                <a:spcPts val="0"/>
              </a:spcBef>
              <a:buNone/>
            </a:pPr>
            <a:r>
              <a:rPr lang="en-US" sz="2800" dirty="0" smtClean="0"/>
              <a:t>	So</a:t>
            </a:r>
          </a:p>
          <a:p>
            <a:pPr>
              <a:spcBef>
                <a:spcPts val="0"/>
              </a:spcBef>
              <a:buNone/>
            </a:pPr>
            <a:endParaRPr lang="en-US" sz="4800" dirty="0" smtClean="0"/>
          </a:p>
          <a:p>
            <a:pPr>
              <a:spcBef>
                <a:spcPts val="0"/>
              </a:spcBef>
              <a:buNone/>
            </a:pPr>
            <a:r>
              <a:rPr lang="en-US" sz="2800" dirty="0"/>
              <a:t>	</a:t>
            </a:r>
            <a:r>
              <a:rPr lang="en-US" sz="2800" i="1" dirty="0" smtClean="0">
                <a:solidFill>
                  <a:srgbClr val="0070C0"/>
                </a:solidFill>
              </a:rPr>
              <a:t>Trick </a:t>
            </a:r>
            <a:r>
              <a:rPr lang="en-US" sz="2800" dirty="0" smtClean="0">
                <a:solidFill>
                  <a:srgbClr val="0070C0"/>
                </a:solidFill>
              </a:rPr>
              <a:t>2: For u,v</a:t>
            </a:r>
            <a:r>
              <a:rPr lang="en-US" sz="2800" dirty="0" smtClean="0">
                <a:solidFill>
                  <a:srgbClr val="0070C0"/>
                </a:solidFill>
                <a:latin typeface="cmsy10"/>
              </a:rPr>
              <a:t>2</a:t>
            </a:r>
            <a:r>
              <a:rPr lang="en-US" sz="2800" dirty="0" smtClean="0">
                <a:solidFill>
                  <a:srgbClr val="0070C0"/>
                </a:solidFill>
                <a:latin typeface="msbm10"/>
              </a:rPr>
              <a:t>R</a:t>
            </a:r>
            <a:r>
              <a:rPr lang="en-US" sz="2800" dirty="0" smtClean="0">
                <a:solidFill>
                  <a:srgbClr val="0070C0"/>
                </a:solidFill>
              </a:rPr>
              <a:t>,   </a:t>
            </a:r>
            <a:r>
              <a:rPr lang="en-US" sz="2800" dirty="0" err="1" smtClean="0">
                <a:solidFill>
                  <a:srgbClr val="0070C0"/>
                </a:solidFill>
              </a:rPr>
              <a:t>u</a:t>
            </a:r>
            <a:r>
              <a:rPr lang="en-US" sz="2800" dirty="0" err="1" smtClean="0">
                <a:solidFill>
                  <a:srgbClr val="0070C0"/>
                </a:solidFill>
                <a:latin typeface="cmsy10"/>
              </a:rPr>
              <a:t>·</a:t>
            </a:r>
            <a:r>
              <a:rPr lang="en-US" sz="2800" dirty="0" err="1" smtClean="0">
                <a:solidFill>
                  <a:srgbClr val="0070C0"/>
                </a:solidFill>
              </a:rPr>
              <a:t>v</a:t>
            </a:r>
            <a:r>
              <a:rPr lang="en-US" sz="2800" dirty="0" smtClean="0">
                <a:solidFill>
                  <a:srgbClr val="0070C0"/>
                </a:solidFill>
              </a:rPr>
              <a:t>  </a:t>
            </a:r>
            <a:r>
              <a:rPr lang="en-US" sz="2800" dirty="0" smtClean="0">
                <a:solidFill>
                  <a:srgbClr val="0070C0"/>
                </a:solidFill>
                <a:latin typeface="cmsy10"/>
              </a:rPr>
              <a:t>,</a:t>
            </a:r>
            <a:r>
              <a:rPr lang="en-US" sz="2800" dirty="0" smtClean="0">
                <a:solidFill>
                  <a:srgbClr val="0070C0"/>
                </a:solidFill>
              </a:rPr>
              <a:t>  </a:t>
            </a:r>
            <a:r>
              <a:rPr lang="en-US" sz="2800" dirty="0" smtClean="0">
                <a:solidFill>
                  <a:srgbClr val="0070C0"/>
                </a:solidFill>
                <a:latin typeface="cmsy10"/>
              </a:rPr>
              <a:t>9</a:t>
            </a:r>
            <a:r>
              <a:rPr lang="en-US" sz="2800" dirty="0" smtClean="0">
                <a:solidFill>
                  <a:srgbClr val="0070C0"/>
                </a:solidFill>
              </a:rPr>
              <a:t>w</a:t>
            </a:r>
            <a:r>
              <a:rPr lang="en-US" sz="2800" dirty="0" smtClean="0">
                <a:solidFill>
                  <a:srgbClr val="0070C0"/>
                </a:solidFill>
                <a:latin typeface="cmsy10"/>
              </a:rPr>
              <a:t>¸</a:t>
            </a:r>
            <a:r>
              <a:rPr lang="en-US" sz="2800" dirty="0" smtClean="0">
                <a:solidFill>
                  <a:srgbClr val="0070C0"/>
                </a:solidFill>
              </a:rPr>
              <a:t>0  </a:t>
            </a:r>
            <a:r>
              <a:rPr lang="en-US" sz="2800" dirty="0" err="1" smtClean="0">
                <a:solidFill>
                  <a:srgbClr val="0070C0"/>
                </a:solidFill>
              </a:rPr>
              <a:t>s.t</a:t>
            </a:r>
            <a:r>
              <a:rPr lang="en-US" sz="2800" dirty="0" smtClean="0">
                <a:solidFill>
                  <a:srgbClr val="0070C0"/>
                </a:solidFill>
              </a:rPr>
              <a:t>.  </a:t>
            </a:r>
            <a:r>
              <a:rPr lang="en-US" sz="2800" dirty="0" err="1" smtClean="0">
                <a:solidFill>
                  <a:srgbClr val="0070C0"/>
                </a:solidFill>
              </a:rPr>
              <a:t>u+w</a:t>
            </a:r>
            <a:r>
              <a:rPr lang="en-US" sz="2800" dirty="0" smtClean="0">
                <a:solidFill>
                  <a:srgbClr val="0070C0"/>
                </a:solidFill>
              </a:rPr>
              <a:t>=v</a:t>
            </a:r>
          </a:p>
          <a:p>
            <a:pPr>
              <a:spcBef>
                <a:spcPts val="0"/>
              </a:spcBef>
              <a:buNone/>
            </a:pPr>
            <a:r>
              <a:rPr lang="en-US" sz="2800" i="1" dirty="0" smtClean="0">
                <a:solidFill>
                  <a:srgbClr val="0070C0"/>
                </a:solidFill>
              </a:rPr>
              <a:t>	</a:t>
            </a:r>
            <a:r>
              <a:rPr lang="en-US" sz="2800" dirty="0" smtClean="0"/>
              <a:t>So</a:t>
            </a:r>
          </a:p>
          <a:p>
            <a:pPr>
              <a:spcBef>
                <a:spcPts val="0"/>
              </a:spcBef>
              <a:buNone/>
            </a:pPr>
            <a:endParaRPr lang="en-US" sz="2800" dirty="0"/>
          </a:p>
          <a:p>
            <a:pPr>
              <a:spcBef>
                <a:spcPts val="0"/>
              </a:spcBef>
              <a:buNone/>
            </a:pPr>
            <a:endParaRPr lang="en-US" dirty="0" smtClean="0"/>
          </a:p>
          <a:p>
            <a:pPr>
              <a:spcBef>
                <a:spcPts val="0"/>
              </a:spcBef>
              <a:buNone/>
            </a:pPr>
            <a:r>
              <a:rPr lang="en-US" sz="2800" dirty="0"/>
              <a:t>	</a:t>
            </a:r>
            <a:r>
              <a:rPr lang="en-US" sz="2800" i="1" dirty="0" smtClean="0">
                <a:solidFill>
                  <a:srgbClr val="0070C0"/>
                </a:solidFill>
              </a:rPr>
              <a:t>Rewrite it:</a:t>
            </a:r>
          </a:p>
          <a:p>
            <a:pPr>
              <a:spcBef>
                <a:spcPts val="0"/>
              </a:spcBef>
              <a:buNone/>
            </a:pPr>
            <a:r>
              <a:rPr lang="en-US" sz="2800" dirty="0" smtClean="0"/>
              <a:t>	Then</a:t>
            </a:r>
          </a:p>
        </p:txBody>
      </p:sp>
      <p:pic>
        <p:nvPicPr>
          <p:cNvPr id="27" name="Picture 26" descr="TP_tmp.emf"/>
          <p:cNvPicPr>
            <a:picLocks noChangeAspect="1"/>
          </p:cNvPicPr>
          <p:nvPr>
            <p:custDataLst>
              <p:tags r:id="rId1"/>
            </p:custDataLst>
          </p:nvPr>
        </p:nvPicPr>
        <p:blipFill>
          <a:blip r:embed="rId12"/>
          <a:stretch>
            <a:fillRect/>
          </a:stretch>
        </p:blipFill>
        <p:spPr bwMode="auto">
          <a:xfrm>
            <a:off x="1245108" y="425646"/>
            <a:ext cx="1667028" cy="666504"/>
          </a:xfrm>
          <a:prstGeom prst="rect">
            <a:avLst/>
          </a:prstGeom>
          <a:noFill/>
          <a:ln/>
          <a:effectLst/>
        </p:spPr>
      </p:pic>
      <p:pic>
        <p:nvPicPr>
          <p:cNvPr id="34" name="Picture 33" descr="TP_tmp.emf"/>
          <p:cNvPicPr>
            <a:picLocks noChangeAspect="1"/>
          </p:cNvPicPr>
          <p:nvPr>
            <p:custDataLst>
              <p:tags r:id="rId2"/>
            </p:custDataLst>
          </p:nvPr>
        </p:nvPicPr>
        <p:blipFill>
          <a:blip r:embed="rId13"/>
          <a:stretch>
            <a:fillRect/>
          </a:stretch>
        </p:blipFill>
        <p:spPr bwMode="auto">
          <a:xfrm>
            <a:off x="5131315" y="447726"/>
            <a:ext cx="1667404" cy="1026923"/>
          </a:xfrm>
          <a:prstGeom prst="rect">
            <a:avLst/>
          </a:prstGeom>
          <a:noFill/>
          <a:ln/>
          <a:effectLst/>
        </p:spPr>
      </p:pic>
      <p:sp>
        <p:nvSpPr>
          <p:cNvPr id="24" name="TextBox 23"/>
          <p:cNvSpPr txBox="1"/>
          <p:nvPr/>
        </p:nvSpPr>
        <p:spPr>
          <a:xfrm>
            <a:off x="914400" y="40853"/>
            <a:ext cx="2359877" cy="461665"/>
          </a:xfrm>
          <a:prstGeom prst="rect">
            <a:avLst/>
          </a:prstGeom>
          <a:noFill/>
        </p:spPr>
        <p:txBody>
          <a:bodyPr wrap="none" rtlCol="0">
            <a:spAutoFit/>
          </a:bodyPr>
          <a:lstStyle/>
          <a:p>
            <a:r>
              <a:rPr lang="en-US" sz="2400" dirty="0" smtClean="0">
                <a:solidFill>
                  <a:srgbClr val="FF0000"/>
                </a:solidFill>
              </a:rPr>
              <a:t>“Inequality form”</a:t>
            </a:r>
          </a:p>
        </p:txBody>
      </p:sp>
      <p:sp>
        <p:nvSpPr>
          <p:cNvPr id="25" name="TextBox 24"/>
          <p:cNvSpPr txBox="1"/>
          <p:nvPr/>
        </p:nvSpPr>
        <p:spPr>
          <a:xfrm>
            <a:off x="4953000" y="40853"/>
            <a:ext cx="2437462" cy="461665"/>
          </a:xfrm>
          <a:prstGeom prst="rect">
            <a:avLst/>
          </a:prstGeom>
          <a:noFill/>
        </p:spPr>
        <p:txBody>
          <a:bodyPr wrap="none" rtlCol="0">
            <a:spAutoFit/>
          </a:bodyPr>
          <a:lstStyle/>
          <a:p>
            <a:r>
              <a:rPr lang="en-US" sz="2400" dirty="0" smtClean="0">
                <a:solidFill>
                  <a:srgbClr val="FF0000"/>
                </a:solidFill>
              </a:rPr>
              <a:t>“</a:t>
            </a:r>
            <a:r>
              <a:rPr lang="en-US" sz="2400" dirty="0" err="1" smtClean="0">
                <a:solidFill>
                  <a:srgbClr val="FF0000"/>
                </a:solidFill>
              </a:rPr>
              <a:t>Equational</a:t>
            </a:r>
            <a:r>
              <a:rPr lang="en-US" sz="2400" dirty="0" smtClean="0">
                <a:solidFill>
                  <a:srgbClr val="FF0000"/>
                </a:solidFill>
              </a:rPr>
              <a:t> form”</a:t>
            </a:r>
          </a:p>
        </p:txBody>
      </p:sp>
      <p:pic>
        <p:nvPicPr>
          <p:cNvPr id="35" name="Picture 34" descr="TP_tmp.emf"/>
          <p:cNvPicPr>
            <a:picLocks noChangeAspect="1"/>
          </p:cNvPicPr>
          <p:nvPr>
            <p:custDataLst>
              <p:tags r:id="rId3"/>
            </p:custDataLst>
          </p:nvPr>
        </p:nvPicPr>
        <p:blipFill>
          <a:blip r:embed="rId12"/>
          <a:stretch>
            <a:fillRect/>
          </a:stretch>
        </p:blipFill>
        <p:spPr bwMode="auto">
          <a:xfrm>
            <a:off x="1702308" y="1946100"/>
            <a:ext cx="1667028" cy="666504"/>
          </a:xfrm>
          <a:prstGeom prst="rect">
            <a:avLst/>
          </a:prstGeom>
          <a:noFill/>
          <a:ln/>
          <a:effectLst/>
        </p:spPr>
      </p:pic>
      <p:pic>
        <p:nvPicPr>
          <p:cNvPr id="36" name="Picture 35" descr="TP_tmp.emf"/>
          <p:cNvPicPr>
            <a:picLocks noChangeAspect="1"/>
          </p:cNvPicPr>
          <p:nvPr>
            <p:custDataLst>
              <p:tags r:id="rId4"/>
            </p:custDataLst>
          </p:nvPr>
        </p:nvPicPr>
        <p:blipFill>
          <a:blip r:embed="rId14"/>
          <a:stretch>
            <a:fillRect/>
          </a:stretch>
        </p:blipFill>
        <p:spPr bwMode="auto">
          <a:xfrm>
            <a:off x="5359658" y="1946100"/>
            <a:ext cx="2309420" cy="1051556"/>
          </a:xfrm>
          <a:prstGeom prst="rect">
            <a:avLst/>
          </a:prstGeom>
          <a:noFill/>
          <a:ln/>
          <a:effectLst/>
        </p:spPr>
      </p:pic>
      <p:sp>
        <p:nvSpPr>
          <p:cNvPr id="11" name="TextBox 10"/>
          <p:cNvSpPr txBox="1"/>
          <p:nvPr/>
        </p:nvSpPr>
        <p:spPr>
          <a:xfrm>
            <a:off x="4038600" y="1990916"/>
            <a:ext cx="503664" cy="584775"/>
          </a:xfrm>
          <a:prstGeom prst="rect">
            <a:avLst/>
          </a:prstGeom>
          <a:noFill/>
        </p:spPr>
        <p:txBody>
          <a:bodyPr wrap="none" rtlCol="0">
            <a:spAutoFit/>
          </a:bodyPr>
          <a:lstStyle/>
          <a:p>
            <a:r>
              <a:rPr lang="en-US" sz="3200" dirty="0" smtClean="0">
                <a:latin typeface="cmsy10"/>
              </a:rPr>
              <a:t>´</a:t>
            </a:r>
            <a:endParaRPr lang="en-US" sz="3200" dirty="0">
              <a:latin typeface="cmsy10"/>
            </a:endParaRPr>
          </a:p>
        </p:txBody>
      </p:sp>
      <p:pic>
        <p:nvPicPr>
          <p:cNvPr id="37" name="Picture 36" descr="TP_tmp.emf"/>
          <p:cNvPicPr>
            <a:picLocks noChangeAspect="1"/>
          </p:cNvPicPr>
          <p:nvPr>
            <p:custDataLst>
              <p:tags r:id="rId5"/>
            </p:custDataLst>
          </p:nvPr>
        </p:nvPicPr>
        <p:blipFill>
          <a:blip r:embed="rId14"/>
          <a:stretch>
            <a:fillRect/>
          </a:stretch>
        </p:blipFill>
        <p:spPr bwMode="auto">
          <a:xfrm>
            <a:off x="1625858" y="3514668"/>
            <a:ext cx="2309420" cy="1051556"/>
          </a:xfrm>
          <a:prstGeom prst="rect">
            <a:avLst/>
          </a:prstGeom>
          <a:noFill/>
          <a:ln/>
          <a:effectLst/>
        </p:spPr>
      </p:pic>
      <p:sp>
        <p:nvSpPr>
          <p:cNvPr id="13" name="TextBox 12"/>
          <p:cNvSpPr txBox="1"/>
          <p:nvPr/>
        </p:nvSpPr>
        <p:spPr>
          <a:xfrm>
            <a:off x="4419600" y="3743268"/>
            <a:ext cx="503664" cy="584775"/>
          </a:xfrm>
          <a:prstGeom prst="rect">
            <a:avLst/>
          </a:prstGeom>
          <a:noFill/>
        </p:spPr>
        <p:txBody>
          <a:bodyPr wrap="none" rtlCol="0">
            <a:spAutoFit/>
          </a:bodyPr>
          <a:lstStyle/>
          <a:p>
            <a:r>
              <a:rPr lang="en-US" sz="3200" dirty="0" smtClean="0">
                <a:latin typeface="cmsy10"/>
              </a:rPr>
              <a:t>´</a:t>
            </a:r>
            <a:endParaRPr lang="en-US" sz="3200" dirty="0">
              <a:latin typeface="cmsy10"/>
            </a:endParaRPr>
          </a:p>
        </p:txBody>
      </p:sp>
      <p:pic>
        <p:nvPicPr>
          <p:cNvPr id="38" name="Picture 37" descr="TP_tmp.emf"/>
          <p:cNvPicPr>
            <a:picLocks noChangeAspect="1"/>
          </p:cNvPicPr>
          <p:nvPr>
            <p:custDataLst>
              <p:tags r:id="rId6"/>
            </p:custDataLst>
          </p:nvPr>
        </p:nvPicPr>
        <p:blipFill>
          <a:blip r:embed="rId15"/>
          <a:stretch>
            <a:fillRect/>
          </a:stretch>
        </p:blipFill>
        <p:spPr bwMode="auto">
          <a:xfrm>
            <a:off x="5359920" y="3514668"/>
            <a:ext cx="2822747" cy="1051793"/>
          </a:xfrm>
          <a:prstGeom prst="rect">
            <a:avLst/>
          </a:prstGeom>
          <a:noFill/>
          <a:ln/>
          <a:effectLst/>
        </p:spPr>
      </p:pic>
      <p:pic>
        <p:nvPicPr>
          <p:cNvPr id="31" name="Picture 30" descr="TP_tmp.emf"/>
          <p:cNvPicPr>
            <a:picLocks noChangeAspect="1"/>
          </p:cNvPicPr>
          <p:nvPr>
            <p:custDataLst>
              <p:tags r:id="rId7"/>
            </p:custDataLst>
          </p:nvPr>
        </p:nvPicPr>
        <p:blipFill>
          <a:blip r:embed="rId16"/>
          <a:stretch>
            <a:fillRect/>
          </a:stretch>
        </p:blipFill>
        <p:spPr bwMode="auto">
          <a:xfrm>
            <a:off x="2765679" y="4848416"/>
            <a:ext cx="5822440" cy="444994"/>
          </a:xfrm>
          <a:prstGeom prst="rect">
            <a:avLst/>
          </a:prstGeom>
          <a:noFill/>
          <a:ln/>
          <a:effectLst/>
        </p:spPr>
      </p:pic>
      <p:pic>
        <p:nvPicPr>
          <p:cNvPr id="39" name="Picture 38" descr="TP_tmp.emf"/>
          <p:cNvPicPr>
            <a:picLocks noChangeAspect="1"/>
          </p:cNvPicPr>
          <p:nvPr>
            <p:custDataLst>
              <p:tags r:id="rId8"/>
            </p:custDataLst>
          </p:nvPr>
        </p:nvPicPr>
        <p:blipFill>
          <a:blip r:embed="rId15"/>
          <a:stretch>
            <a:fillRect/>
          </a:stretch>
        </p:blipFill>
        <p:spPr bwMode="auto">
          <a:xfrm>
            <a:off x="1835669" y="5346469"/>
            <a:ext cx="2822747" cy="1051793"/>
          </a:xfrm>
          <a:prstGeom prst="rect">
            <a:avLst/>
          </a:prstGeom>
          <a:noFill/>
          <a:ln/>
          <a:effectLst/>
        </p:spPr>
      </p:pic>
      <p:sp>
        <p:nvSpPr>
          <p:cNvPr id="22" name="TextBox 21"/>
          <p:cNvSpPr txBox="1"/>
          <p:nvPr/>
        </p:nvSpPr>
        <p:spPr>
          <a:xfrm>
            <a:off x="4857750" y="5534216"/>
            <a:ext cx="503664" cy="584775"/>
          </a:xfrm>
          <a:prstGeom prst="rect">
            <a:avLst/>
          </a:prstGeom>
          <a:noFill/>
        </p:spPr>
        <p:txBody>
          <a:bodyPr wrap="none" rtlCol="0">
            <a:spAutoFit/>
          </a:bodyPr>
          <a:lstStyle/>
          <a:p>
            <a:r>
              <a:rPr lang="en-US" sz="3200" dirty="0" smtClean="0">
                <a:latin typeface="cmsy10"/>
              </a:rPr>
              <a:t>´</a:t>
            </a:r>
            <a:endParaRPr lang="en-US" sz="3200" dirty="0">
              <a:latin typeface="cmsy10"/>
            </a:endParaRPr>
          </a:p>
        </p:txBody>
      </p:sp>
      <p:pic>
        <p:nvPicPr>
          <p:cNvPr id="40" name="Picture 39" descr="TP_tmp.emf"/>
          <p:cNvPicPr>
            <a:picLocks noChangeAspect="1"/>
          </p:cNvPicPr>
          <p:nvPr>
            <p:custDataLst>
              <p:tags r:id="rId9"/>
            </p:custDataLst>
          </p:nvPr>
        </p:nvPicPr>
        <p:blipFill>
          <a:blip r:embed="rId17"/>
          <a:stretch>
            <a:fillRect/>
          </a:stretch>
        </p:blipFill>
        <p:spPr bwMode="auto">
          <a:xfrm>
            <a:off x="5721487" y="5458016"/>
            <a:ext cx="1668155" cy="1027386"/>
          </a:xfrm>
          <a:prstGeom prst="rect">
            <a:avLst/>
          </a:prstGeom>
          <a:noFill/>
          <a:ln/>
          <a:effectLst/>
        </p:spPr>
      </p:pic>
      <p:sp>
        <p:nvSpPr>
          <p:cNvPr id="28" name="TextBox 27"/>
          <p:cNvSpPr txBox="1"/>
          <p:nvPr/>
        </p:nvSpPr>
        <p:spPr>
          <a:xfrm>
            <a:off x="3657600" y="381000"/>
            <a:ext cx="686406" cy="707886"/>
          </a:xfrm>
          <a:prstGeom prst="rect">
            <a:avLst/>
          </a:prstGeom>
          <a:noFill/>
        </p:spPr>
        <p:txBody>
          <a:bodyPr wrap="none" rtlCol="0">
            <a:spAutoFit/>
          </a:bodyPr>
          <a:lstStyle/>
          <a:p>
            <a:r>
              <a:rPr lang="en-US" sz="4000" dirty="0" smtClean="0">
                <a:sym typeface="Wingdings" pitchFamily="2" charset="2"/>
              </a:rPr>
              <a:t></a:t>
            </a:r>
            <a:endParaRPr lang="en-US" sz="4000" dirty="0"/>
          </a:p>
        </p:txBody>
      </p:sp>
      <p:grpSp>
        <p:nvGrpSpPr>
          <p:cNvPr id="30" name="Group 29"/>
          <p:cNvGrpSpPr/>
          <p:nvPr/>
        </p:nvGrpSpPr>
        <p:grpSpPr>
          <a:xfrm>
            <a:off x="2971800" y="2743200"/>
            <a:ext cx="2428875" cy="428625"/>
            <a:chOff x="2971800" y="2743200"/>
            <a:chExt cx="2428875" cy="428625"/>
          </a:xfrm>
        </p:grpSpPr>
        <p:sp>
          <p:nvSpPr>
            <p:cNvPr id="18" name="Freeform 17"/>
            <p:cNvSpPr/>
            <p:nvPr/>
          </p:nvSpPr>
          <p:spPr>
            <a:xfrm>
              <a:off x="4533900" y="2863850"/>
              <a:ext cx="866775" cy="307975"/>
            </a:xfrm>
            <a:custGeom>
              <a:avLst/>
              <a:gdLst>
                <a:gd name="connsiteX0" fmla="*/ 0 w 866775"/>
                <a:gd name="connsiteY0" fmla="*/ 60325 h 307975"/>
                <a:gd name="connsiteX1" fmla="*/ 504825 w 866775"/>
                <a:gd name="connsiteY1" fmla="*/ 41275 h 307975"/>
                <a:gd name="connsiteX2" fmla="*/ 866775 w 866775"/>
                <a:gd name="connsiteY2" fmla="*/ 307975 h 307975"/>
              </a:gdLst>
              <a:ahLst/>
              <a:cxnLst>
                <a:cxn ang="0">
                  <a:pos x="connsiteX0" y="connsiteY0"/>
                </a:cxn>
                <a:cxn ang="0">
                  <a:pos x="connsiteX1" y="connsiteY1"/>
                </a:cxn>
                <a:cxn ang="0">
                  <a:pos x="connsiteX2" y="connsiteY2"/>
                </a:cxn>
              </a:cxnLst>
              <a:rect l="l" t="t" r="r" b="b"/>
              <a:pathLst>
                <a:path w="866775" h="307975">
                  <a:moveTo>
                    <a:pt x="0" y="60325"/>
                  </a:moveTo>
                  <a:cubicBezTo>
                    <a:pt x="180181" y="30162"/>
                    <a:pt x="360363" y="0"/>
                    <a:pt x="504825" y="41275"/>
                  </a:cubicBezTo>
                  <a:cubicBezTo>
                    <a:pt x="649287" y="82550"/>
                    <a:pt x="758031" y="195262"/>
                    <a:pt x="866775" y="307975"/>
                  </a:cubicBezTo>
                </a:path>
              </a:pathLst>
            </a:cu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TextBox 28"/>
            <p:cNvSpPr txBox="1"/>
            <p:nvPr/>
          </p:nvSpPr>
          <p:spPr>
            <a:xfrm>
              <a:off x="2971800" y="2743200"/>
              <a:ext cx="1621854" cy="369332"/>
            </a:xfrm>
            <a:prstGeom prst="rect">
              <a:avLst/>
            </a:prstGeom>
            <a:noFill/>
          </p:spPr>
          <p:txBody>
            <a:bodyPr wrap="none" rtlCol="0">
              <a:spAutoFit/>
            </a:bodyPr>
            <a:lstStyle/>
            <a:p>
              <a:r>
                <a:rPr lang="en-US" dirty="0" smtClean="0">
                  <a:solidFill>
                    <a:srgbClr val="FF0000"/>
                  </a:solidFill>
                </a:rPr>
                <a:t>“slack variable”</a:t>
              </a:r>
              <a:endParaRPr lang="en-US" dirty="0">
                <a:solidFill>
                  <a:srgbClr val="FF0000"/>
                </a:solidFill>
              </a:endParaRPr>
            </a:p>
          </p:txBody>
        </p:sp>
      </p:grpSp>
      <p:sp>
        <p:nvSpPr>
          <p:cNvPr id="32" name="Right Brace 31"/>
          <p:cNvSpPr/>
          <p:nvPr/>
        </p:nvSpPr>
        <p:spPr>
          <a:xfrm rot="5400000">
            <a:off x="6667500" y="3238500"/>
            <a:ext cx="381000" cy="2895600"/>
          </a:xfrm>
          <a:prstGeom prst="rightBrace">
            <a:avLst>
              <a:gd name="adj1" fmla="val 48758"/>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TextBox 32"/>
          <p:cNvSpPr txBox="1"/>
          <p:nvPr/>
        </p:nvSpPr>
        <p:spPr>
          <a:xfrm>
            <a:off x="5029200" y="4876800"/>
            <a:ext cx="3720955" cy="400110"/>
          </a:xfrm>
          <a:prstGeom prst="rect">
            <a:avLst/>
          </a:prstGeom>
          <a:noFill/>
        </p:spPr>
        <p:txBody>
          <a:bodyPr wrap="none" rtlCol="0">
            <a:spAutoFit/>
          </a:bodyPr>
          <a:lstStyle/>
          <a:p>
            <a:r>
              <a:rPr lang="en-US" sz="2000" dirty="0" smtClean="0">
                <a:solidFill>
                  <a:srgbClr val="FF0000"/>
                </a:solidFill>
              </a:rPr>
              <a:t>This is already in </a:t>
            </a:r>
            <a:r>
              <a:rPr lang="en-US" sz="2000" dirty="0" err="1" smtClean="0">
                <a:solidFill>
                  <a:srgbClr val="FF0000"/>
                </a:solidFill>
              </a:rPr>
              <a:t>equational</a:t>
            </a:r>
            <a:r>
              <a:rPr lang="en-US" sz="2000" dirty="0" smtClean="0">
                <a:solidFill>
                  <a:srgbClr val="FF0000"/>
                </a:solidFill>
              </a:rPr>
              <a:t> form!</a:t>
            </a:r>
            <a:endParaRPr lang="en-US" sz="2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1">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1">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33"/>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32"/>
                                        </p:tgtEl>
                                        <p:attrNameLst>
                                          <p:attrName>style.visibility</p:attrName>
                                        </p:attrNameLst>
                                      </p:cBhvr>
                                      <p:to>
                                        <p:strVal val="hidden"/>
                                      </p:to>
                                    </p:set>
                                  </p:childTnLst>
                                </p:cTn>
                              </p:par>
                              <p:par>
                                <p:cTn id="47" presetID="1" presetClass="entr" presetSubtype="0" fill="hold" nodeType="withEffect">
                                  <p:stCondLst>
                                    <p:cond delay="0"/>
                                  </p:stCondLst>
                                  <p:childTnLst>
                                    <p:set>
                                      <p:cBhvr>
                                        <p:cTn id="48" dur="1" fill="hold">
                                          <p:stCondLst>
                                            <p:cond delay="0"/>
                                          </p:stCondLst>
                                        </p:cTn>
                                        <p:tgtEl>
                                          <p:spTgt spid="21">
                                            <p:txEl>
                                              <p:pRg st="7" end="7"/>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1">
                                            <p:txEl>
                                              <p:pRg st="8" end="8"/>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22" grpId="0"/>
      <p:bldP spid="33"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944562"/>
          </a:xfrm>
        </p:spPr>
        <p:txBody>
          <a:bodyPr/>
          <a:lstStyle/>
          <a:p>
            <a:r>
              <a:rPr lang="en-US" dirty="0" smtClean="0"/>
              <a:t>Pitfall #2: No corner points?</a:t>
            </a:r>
            <a:endParaRPr lang="en-US" dirty="0"/>
          </a:p>
        </p:txBody>
      </p:sp>
      <p:sp>
        <p:nvSpPr>
          <p:cNvPr id="3" name="Content Placeholder 2"/>
          <p:cNvSpPr>
            <a:spLocks noGrp="1"/>
          </p:cNvSpPr>
          <p:nvPr>
            <p:ph idx="1"/>
          </p:nvPr>
        </p:nvSpPr>
        <p:spPr>
          <a:xfrm>
            <a:off x="609600" y="1143000"/>
            <a:ext cx="7772400" cy="5105400"/>
          </a:xfrm>
        </p:spPr>
        <p:txBody>
          <a:bodyPr>
            <a:normAutofit/>
          </a:bodyPr>
          <a:lstStyle/>
          <a:p>
            <a:pPr>
              <a:buNone/>
            </a:pPr>
            <a:r>
              <a:rPr lang="en-US" sz="2400" b="1" dirty="0" smtClean="0"/>
              <a:t>Lemma</a:t>
            </a:r>
            <a:r>
              <a:rPr lang="en-US" sz="2400" dirty="0" smtClean="0"/>
              <a:t>: Consider the polyhedron P = { Ax=b, x</a:t>
            </a:r>
            <a:r>
              <a:rPr lang="en-US" sz="2400" dirty="0" smtClean="0">
                <a:latin typeface="cmsy10"/>
              </a:rPr>
              <a:t>¸</a:t>
            </a:r>
            <a:r>
              <a:rPr lang="en-US" sz="2400" dirty="0" smtClean="0"/>
              <a:t>0 }.</a:t>
            </a:r>
            <a:br>
              <a:rPr lang="en-US" sz="2400" dirty="0" smtClean="0"/>
            </a:br>
            <a:r>
              <a:rPr lang="en-US" sz="2400" dirty="0" smtClean="0"/>
              <a:t>If P is non-empty, it has </a:t>
            </a:r>
            <a:r>
              <a:rPr lang="en-US" sz="2400" b="1" dirty="0" smtClean="0">
                <a:solidFill>
                  <a:srgbClr val="FF0000"/>
                </a:solidFill>
              </a:rPr>
              <a:t>at least one corner point</a:t>
            </a:r>
            <a:r>
              <a:rPr lang="en-US" sz="2400" dirty="0" smtClean="0"/>
              <a:t>.</a:t>
            </a:r>
          </a:p>
          <a:p>
            <a:pPr>
              <a:buNone/>
            </a:pPr>
            <a:endParaRPr lang="en-US" sz="1000" dirty="0" smtClean="0"/>
          </a:p>
          <a:p>
            <a:pPr>
              <a:buNone/>
            </a:pPr>
            <a:r>
              <a:rPr lang="en-US" sz="2400" b="1" dirty="0" smtClean="0"/>
              <a:t>Proof</a:t>
            </a:r>
            <a:r>
              <a:rPr lang="en-US" sz="2400" dirty="0" smtClean="0"/>
              <a:t>: </a:t>
            </a:r>
          </a:p>
          <a:p>
            <a:pPr>
              <a:buNone/>
            </a:pPr>
            <a:endParaRPr lang="en-US" sz="700" dirty="0" smtClean="0"/>
          </a:p>
          <a:p>
            <a:pPr>
              <a:buNone/>
            </a:pPr>
            <a:r>
              <a:rPr lang="en-US" sz="2400" b="1" dirty="0" smtClean="0"/>
              <a:t>Claim:</a:t>
            </a:r>
            <a:r>
              <a:rPr lang="en-US" sz="2400" dirty="0" smtClean="0"/>
              <a:t> P contains no line.</a:t>
            </a:r>
          </a:p>
          <a:p>
            <a:pPr>
              <a:buNone/>
            </a:pPr>
            <a:r>
              <a:rPr lang="en-US" sz="2400" b="1" dirty="0" smtClean="0"/>
              <a:t>Proof:</a:t>
            </a:r>
            <a:r>
              <a:rPr lang="en-US" sz="2400" dirty="0" smtClean="0"/>
              <a:t> Let L={ r+</a:t>
            </a:r>
            <a:r>
              <a:rPr lang="en-US" sz="2400" dirty="0" smtClean="0">
                <a:latin typeface="cmmi10"/>
              </a:rPr>
              <a:t>¸</a:t>
            </a:r>
            <a:r>
              <a:rPr lang="en-US" sz="2400" dirty="0" smtClean="0"/>
              <a:t>s : </a:t>
            </a:r>
            <a:r>
              <a:rPr lang="en-US" sz="2400" dirty="0" smtClean="0">
                <a:latin typeface="cmmi10"/>
              </a:rPr>
              <a:t>¸</a:t>
            </a:r>
            <a:r>
              <a:rPr lang="en-US" sz="2400" dirty="0" smtClean="0">
                <a:latin typeface="cmsy10"/>
              </a:rPr>
              <a:t>2</a:t>
            </a:r>
            <a:r>
              <a:rPr lang="en-US" sz="2400" dirty="0" smtClean="0">
                <a:latin typeface="msbm10"/>
              </a:rPr>
              <a:t>R</a:t>
            </a:r>
            <a:r>
              <a:rPr lang="en-US" sz="2400" dirty="0" smtClean="0"/>
              <a:t> } be a line, where r,s</a:t>
            </a:r>
            <a:r>
              <a:rPr lang="en-US" sz="2400" dirty="0" smtClean="0">
                <a:latin typeface="cmsy10"/>
              </a:rPr>
              <a:t>2</a:t>
            </a:r>
            <a:r>
              <a:rPr lang="en-US" sz="2400" dirty="0" smtClean="0">
                <a:latin typeface="msbm10"/>
              </a:rPr>
              <a:t>R</a:t>
            </a:r>
            <a:r>
              <a:rPr lang="en-US" sz="2400" baseline="30000" dirty="0" smtClean="0"/>
              <a:t>n</a:t>
            </a:r>
            <a:r>
              <a:rPr lang="en-US" sz="2400" dirty="0" smtClean="0"/>
              <a:t> and s</a:t>
            </a:r>
            <a:r>
              <a:rPr lang="en-US" sz="2400" dirty="0" smtClean="0">
                <a:latin typeface="Symbol"/>
                <a:sym typeface="Symbol"/>
              </a:rPr>
              <a:t></a:t>
            </a:r>
            <a:r>
              <a:rPr lang="en-US" sz="2400" dirty="0" smtClean="0"/>
              <a:t>0.</a:t>
            </a:r>
          </a:p>
          <a:p>
            <a:pPr>
              <a:buNone/>
            </a:pPr>
            <a:r>
              <a:rPr lang="en-US" sz="2400" dirty="0" smtClean="0"/>
              <a:t>WLOG </a:t>
            </a:r>
            <a:r>
              <a:rPr lang="en-US" sz="2400" dirty="0" err="1" smtClean="0">
                <a:latin typeface="Calibri"/>
              </a:rPr>
              <a:t>s</a:t>
            </a:r>
            <a:r>
              <a:rPr lang="en-US" sz="2400" baseline="-25000" dirty="0" err="1" smtClean="0">
                <a:latin typeface="Calibri"/>
              </a:rPr>
              <a:t>i</a:t>
            </a:r>
            <a:r>
              <a:rPr lang="en-US" sz="2400" dirty="0" smtClean="0">
                <a:latin typeface="Symbol"/>
                <a:sym typeface="Symbol"/>
              </a:rPr>
              <a:t>&gt;</a:t>
            </a:r>
            <a:r>
              <a:rPr lang="en-US" sz="2400" dirty="0" smtClean="0"/>
              <a:t>0.  Let x=r+</a:t>
            </a:r>
            <a:r>
              <a:rPr lang="en-US" sz="2400" dirty="0" smtClean="0">
                <a:latin typeface="cmmi10"/>
              </a:rPr>
              <a:t>¸</a:t>
            </a:r>
            <a:r>
              <a:rPr lang="en-US" sz="2400" dirty="0" smtClean="0"/>
              <a:t>s, where </a:t>
            </a:r>
            <a:r>
              <a:rPr lang="en-US" sz="2400" dirty="0" smtClean="0">
                <a:latin typeface="cmmi10"/>
              </a:rPr>
              <a:t>¸</a:t>
            </a:r>
            <a:r>
              <a:rPr lang="en-US" sz="2400" dirty="0" smtClean="0"/>
              <a:t>=-</a:t>
            </a:r>
            <a:r>
              <a:rPr lang="en-US" sz="2400" dirty="0" err="1" smtClean="0">
                <a:latin typeface="Calibri"/>
              </a:rPr>
              <a:t>r</a:t>
            </a:r>
            <a:r>
              <a:rPr lang="en-US" sz="2400" baseline="-25000" dirty="0" err="1" smtClean="0">
                <a:latin typeface="Calibri"/>
              </a:rPr>
              <a:t>i</a:t>
            </a:r>
            <a:r>
              <a:rPr lang="en-US" sz="2400" dirty="0" smtClean="0"/>
              <a:t>/</a:t>
            </a:r>
            <a:r>
              <a:rPr lang="en-US" sz="2400" dirty="0" smtClean="0">
                <a:latin typeface="Calibri"/>
              </a:rPr>
              <a:t>s</a:t>
            </a:r>
            <a:r>
              <a:rPr lang="en-US" sz="2400" baseline="-25000" dirty="0" smtClean="0">
                <a:latin typeface="Calibri"/>
              </a:rPr>
              <a:t>i</a:t>
            </a:r>
            <a:r>
              <a:rPr lang="en-US" sz="2400" dirty="0" smtClean="0"/>
              <a:t>-1.</a:t>
            </a:r>
          </a:p>
          <a:p>
            <a:pPr>
              <a:buNone/>
            </a:pPr>
            <a:r>
              <a:rPr lang="en-US" sz="2400" dirty="0" smtClean="0"/>
              <a:t>Then </a:t>
            </a:r>
            <a:r>
              <a:rPr lang="en-US" sz="2400" dirty="0" smtClean="0">
                <a:latin typeface="Calibri"/>
              </a:rPr>
              <a:t>x</a:t>
            </a:r>
            <a:r>
              <a:rPr lang="en-US" sz="2400" baseline="-25000" dirty="0" smtClean="0">
                <a:latin typeface="Calibri"/>
              </a:rPr>
              <a:t>i</a:t>
            </a:r>
            <a:r>
              <a:rPr lang="en-US" sz="2400" dirty="0" smtClean="0"/>
              <a:t> = </a:t>
            </a:r>
            <a:r>
              <a:rPr lang="en-US" sz="2400" dirty="0" err="1" smtClean="0">
                <a:latin typeface="Calibri"/>
              </a:rPr>
              <a:t>r</a:t>
            </a:r>
            <a:r>
              <a:rPr lang="en-US" sz="2400" baseline="-25000" dirty="0" err="1" smtClean="0">
                <a:latin typeface="Calibri"/>
              </a:rPr>
              <a:t>i</a:t>
            </a:r>
            <a:r>
              <a:rPr lang="en-US" sz="2400" dirty="0" smtClean="0"/>
              <a:t>+(-</a:t>
            </a:r>
            <a:r>
              <a:rPr lang="en-US" sz="2400" dirty="0" err="1" smtClean="0">
                <a:latin typeface="Calibri"/>
              </a:rPr>
              <a:t>r</a:t>
            </a:r>
            <a:r>
              <a:rPr lang="en-US" sz="2400" baseline="-25000" dirty="0" err="1" smtClean="0">
                <a:latin typeface="Calibri"/>
              </a:rPr>
              <a:t>i</a:t>
            </a:r>
            <a:r>
              <a:rPr lang="en-US" sz="2400" dirty="0" smtClean="0">
                <a:latin typeface="Calibri"/>
              </a:rPr>
              <a:t>/s</a:t>
            </a:r>
            <a:r>
              <a:rPr lang="en-US" sz="2400" baseline="-25000" dirty="0" smtClean="0">
                <a:latin typeface="Calibri"/>
              </a:rPr>
              <a:t>i</a:t>
            </a:r>
            <a:r>
              <a:rPr lang="en-US" sz="2400" dirty="0" smtClean="0">
                <a:latin typeface="Calibri"/>
              </a:rPr>
              <a:t>-1)</a:t>
            </a:r>
            <a:r>
              <a:rPr lang="en-US" sz="2400" dirty="0" err="1" smtClean="0">
                <a:latin typeface="Calibri"/>
              </a:rPr>
              <a:t>s</a:t>
            </a:r>
            <a:r>
              <a:rPr lang="en-US" sz="2400" baseline="-25000" dirty="0" err="1" smtClean="0">
                <a:latin typeface="Calibri"/>
              </a:rPr>
              <a:t>i</a:t>
            </a:r>
            <a:r>
              <a:rPr lang="en-US" sz="2400" dirty="0" smtClean="0"/>
              <a:t> = -</a:t>
            </a:r>
            <a:r>
              <a:rPr lang="en-US" sz="2400" dirty="0" err="1" smtClean="0">
                <a:latin typeface="Calibri"/>
              </a:rPr>
              <a:t>s</a:t>
            </a:r>
            <a:r>
              <a:rPr lang="en-US" sz="2400" baseline="-25000" dirty="0" err="1" smtClean="0">
                <a:latin typeface="Calibri"/>
              </a:rPr>
              <a:t>i</a:t>
            </a:r>
            <a:r>
              <a:rPr lang="en-US" sz="2400" dirty="0" smtClean="0"/>
              <a:t> &lt; 0    </a:t>
            </a:r>
            <a:r>
              <a:rPr lang="en-US" sz="2400" dirty="0" smtClean="0">
                <a:latin typeface="cmsy10"/>
              </a:rPr>
              <a:t>)</a:t>
            </a:r>
            <a:r>
              <a:rPr lang="en-US" sz="2400" dirty="0" smtClean="0"/>
              <a:t>   </a:t>
            </a:r>
            <a:r>
              <a:rPr lang="en-US" sz="2400" dirty="0" err="1" smtClean="0"/>
              <a:t>x</a:t>
            </a:r>
            <a:r>
              <a:rPr lang="en-US" sz="2400" dirty="0" err="1" smtClean="0">
                <a:latin typeface="Symbol"/>
                <a:sym typeface="Symbol"/>
              </a:rPr>
              <a:t></a:t>
            </a:r>
            <a:r>
              <a:rPr lang="en-US" sz="2400" dirty="0" err="1" smtClean="0"/>
              <a:t>P</a:t>
            </a:r>
            <a:r>
              <a:rPr lang="en-US" sz="2400" dirty="0" smtClean="0"/>
              <a:t>.   </a:t>
            </a:r>
            <a:r>
              <a:rPr lang="en-US" sz="2400" dirty="0" smtClean="0">
                <a:latin typeface="msam10"/>
              </a:rPr>
              <a:t>¤</a:t>
            </a:r>
          </a:p>
          <a:p>
            <a:pPr>
              <a:buNone/>
            </a:pPr>
            <a:endParaRPr lang="en-US" sz="1100" dirty="0" smtClean="0"/>
          </a:p>
          <a:p>
            <a:pPr>
              <a:buNone/>
            </a:pPr>
            <a:r>
              <a:rPr lang="en-US" sz="2400" dirty="0" smtClean="0"/>
              <a:t>Lemma from Lecture 3: </a:t>
            </a:r>
            <a:r>
              <a:rPr lang="en-US" sz="2400" dirty="0" smtClean="0">
                <a:solidFill>
                  <a:srgbClr val="0070C0"/>
                </a:solidFill>
              </a:rPr>
              <a:t>“Any non-empty polyhedron containing no line must have a corner point.”</a:t>
            </a:r>
          </a:p>
          <a:p>
            <a:pPr>
              <a:buNone/>
            </a:pPr>
            <a:r>
              <a:rPr lang="en-US" sz="2400" dirty="0" smtClean="0"/>
              <a:t>So P has a corner point.  </a:t>
            </a:r>
            <a:r>
              <a:rPr lang="en-US" sz="2400" dirty="0" smtClean="0">
                <a:latin typeface="msam1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600" dirty="0" smtClean="0"/>
              <a:t>Local-Search Algorithm: Pitfalls &amp; Details</a:t>
            </a:r>
            <a:endParaRPr lang="en-US" sz="2400" dirty="0"/>
          </a:p>
        </p:txBody>
      </p:sp>
      <p:sp>
        <p:nvSpPr>
          <p:cNvPr id="6" name="Content Placeholder 2"/>
          <p:cNvSpPr txBox="1">
            <a:spLocks/>
          </p:cNvSpPr>
          <p:nvPr/>
        </p:nvSpPr>
        <p:spPr>
          <a:xfrm>
            <a:off x="609600" y="3124200"/>
            <a:ext cx="7924800" cy="34290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What is a corner point?</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600" b="0" i="0" u="none" strike="noStrike" kern="1200" cap="none" spc="0" normalizeH="0" noProof="0" dirty="0" smtClean="0">
                <a:ln>
                  <a:noFill/>
                </a:ln>
                <a:solidFill>
                  <a:schemeClr val="tx1"/>
                </a:solidFill>
                <a:effectLst/>
                <a:uLnTx/>
                <a:uFillTx/>
                <a:latin typeface="+mn-lt"/>
                <a:ea typeface="+mn-ea"/>
                <a:cs typeface="+mn-cs"/>
              </a:rPr>
              <a:t>What if there are no corner points?</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What are the “neighboring” corner points?</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600" b="0" i="0" u="none" strike="noStrike" kern="1200" cap="none" spc="0" normalizeH="0" noProof="0" dirty="0" smtClean="0">
                <a:ln>
                  <a:noFill/>
                </a:ln>
                <a:solidFill>
                  <a:schemeClr val="tx1"/>
                </a:solidFill>
                <a:effectLst/>
                <a:uLnTx/>
                <a:uFillTx/>
                <a:latin typeface="+mn-lt"/>
                <a:ea typeface="+mn-ea"/>
                <a:cs typeface="+mn-cs"/>
              </a:rPr>
              <a:t>What if there are no neighboring corner points?</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How can I find a starting corner point?</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lang="en-US" sz="2600" dirty="0" smtClean="0"/>
              <a:t>Does the algorithm terminate?</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600" b="0" i="0" u="none" strike="noStrike" kern="1200" cap="none" spc="0" normalizeH="0" noProof="0" dirty="0" smtClean="0">
                <a:ln>
                  <a:noFill/>
                </a:ln>
                <a:solidFill>
                  <a:schemeClr val="tx1"/>
                </a:solidFill>
                <a:effectLst/>
                <a:uLnTx/>
                <a:uFillTx/>
                <a:latin typeface="+mn-lt"/>
                <a:ea typeface="+mn-ea"/>
                <a:cs typeface="+mn-cs"/>
              </a:rPr>
              <a:t>Does it produce the right answer?</a:t>
            </a:r>
          </a:p>
        </p:txBody>
      </p:sp>
      <p:pic>
        <p:nvPicPr>
          <p:cNvPr id="1026" name="Picture 2" descr="C:\Users\Nick\AppData\Local\Microsoft\Windows\Temporary Internet Files\Content.IE5\3YL2AMRO\MCj04413100000[1].png"/>
          <p:cNvPicPr>
            <a:picLocks noChangeAspect="1" noChangeArrowheads="1"/>
          </p:cNvPicPr>
          <p:nvPr/>
        </p:nvPicPr>
        <p:blipFill>
          <a:blip r:embed="rId3" cstate="print"/>
          <a:srcRect/>
          <a:stretch>
            <a:fillRect/>
          </a:stretch>
        </p:blipFill>
        <p:spPr bwMode="auto">
          <a:xfrm>
            <a:off x="304800" y="2667000"/>
            <a:ext cx="990600" cy="990600"/>
          </a:xfrm>
          <a:prstGeom prst="rect">
            <a:avLst/>
          </a:prstGeom>
          <a:noFill/>
        </p:spPr>
      </p:pic>
      <p:sp>
        <p:nvSpPr>
          <p:cNvPr id="7" name="TextBox 6"/>
          <p:cNvSpPr txBox="1"/>
          <p:nvPr/>
        </p:nvSpPr>
        <p:spPr>
          <a:xfrm>
            <a:off x="1600200" y="990600"/>
            <a:ext cx="5943600" cy="1938992"/>
          </a:xfrm>
          <a:prstGeom prst="rect">
            <a:avLst/>
          </a:prstGeom>
          <a:solidFill>
            <a:srgbClr val="FFFF99"/>
          </a:solidFill>
          <a:ln>
            <a:solidFill>
              <a:schemeClr val="tx1"/>
            </a:solidFill>
          </a:ln>
        </p:spPr>
        <p:txBody>
          <a:bodyPr wrap="square" rtlCol="0">
            <a:spAutoFit/>
          </a:bodyPr>
          <a:lstStyle/>
          <a:p>
            <a:pPr algn="ctr" fontAlgn="ctr"/>
            <a:r>
              <a:rPr lang="en-US" sz="2400" b="1" dirty="0" smtClean="0"/>
              <a:t>Algorithm</a:t>
            </a:r>
          </a:p>
          <a:p>
            <a:pPr fontAlgn="ctr"/>
            <a:r>
              <a:rPr lang="en-US" sz="2400" dirty="0" smtClean="0"/>
              <a:t>Let x be any corner point</a:t>
            </a:r>
          </a:p>
          <a:p>
            <a:pPr fontAlgn="ctr"/>
            <a:r>
              <a:rPr lang="en-US" sz="2400" dirty="0" smtClean="0"/>
              <a:t>For </a:t>
            </a:r>
            <a:r>
              <a:rPr lang="en-US" sz="2400" dirty="0"/>
              <a:t>each </a:t>
            </a:r>
            <a:r>
              <a:rPr lang="en-US" sz="2400" dirty="0" smtClean="0"/>
              <a:t>corner point y that is a neighbor of x</a:t>
            </a:r>
          </a:p>
          <a:p>
            <a:pPr lvl="1" fontAlgn="ctr"/>
            <a:r>
              <a:rPr lang="en-US" sz="2400" dirty="0"/>
              <a:t>If </a:t>
            </a:r>
            <a:r>
              <a:rPr lang="en-US" sz="2400" dirty="0" err="1" smtClean="0">
                <a:latin typeface="Calibri"/>
              </a:rPr>
              <a:t>c</a:t>
            </a:r>
            <a:r>
              <a:rPr lang="en-US" sz="2400" baseline="30000" dirty="0" err="1" smtClean="0">
                <a:latin typeface="Calibri"/>
              </a:rPr>
              <a:t>T</a:t>
            </a:r>
            <a:r>
              <a:rPr lang="en-US" sz="2400" dirty="0" err="1" smtClean="0"/>
              <a:t>y</a:t>
            </a:r>
            <a:r>
              <a:rPr lang="en-US" sz="2400" dirty="0" smtClean="0"/>
              <a:t>&gt;</a:t>
            </a:r>
            <a:r>
              <a:rPr lang="en-US" sz="2400" dirty="0" err="1" smtClean="0">
                <a:latin typeface="Calibri"/>
              </a:rPr>
              <a:t>c</a:t>
            </a:r>
            <a:r>
              <a:rPr lang="en-US" sz="2400" baseline="30000" dirty="0" err="1" smtClean="0">
                <a:latin typeface="Calibri"/>
              </a:rPr>
              <a:t>T</a:t>
            </a:r>
            <a:r>
              <a:rPr lang="en-US" sz="2400" dirty="0" err="1" smtClean="0"/>
              <a:t>x</a:t>
            </a:r>
            <a:r>
              <a:rPr lang="en-US" sz="2400" dirty="0" smtClean="0"/>
              <a:t> then set x=y</a:t>
            </a:r>
          </a:p>
          <a:p>
            <a:pPr fontAlgn="ctr"/>
            <a:r>
              <a:rPr lang="en-US" sz="2400" dirty="0" smtClean="0"/>
              <a:t>Halt</a:t>
            </a:r>
          </a:p>
        </p:txBody>
      </p:sp>
      <p:pic>
        <p:nvPicPr>
          <p:cNvPr id="8" name="Picture 2" descr="C:\Users\Nick\AppData\Local\Microsoft\Windows\Temporary Internet Files\Content.IE5\3YL2AMRO\MCj04413100000[1].png"/>
          <p:cNvPicPr>
            <a:picLocks noChangeAspect="1" noChangeArrowheads="1"/>
          </p:cNvPicPr>
          <p:nvPr/>
        </p:nvPicPr>
        <p:blipFill>
          <a:blip r:embed="rId3" cstate="print"/>
          <a:srcRect/>
          <a:stretch>
            <a:fillRect/>
          </a:stretch>
        </p:blipFill>
        <p:spPr bwMode="auto">
          <a:xfrm>
            <a:off x="304800" y="3276600"/>
            <a:ext cx="990600" cy="990600"/>
          </a:xfrm>
          <a:prstGeom prst="rect">
            <a:avLst/>
          </a:prstGeom>
          <a:noFill/>
        </p:spPr>
      </p:pic>
      <p:grpSp>
        <p:nvGrpSpPr>
          <p:cNvPr id="11" name="Group 10"/>
          <p:cNvGrpSpPr/>
          <p:nvPr/>
        </p:nvGrpSpPr>
        <p:grpSpPr>
          <a:xfrm>
            <a:off x="6175562" y="3101228"/>
            <a:ext cx="2383330" cy="900953"/>
            <a:chOff x="6175562" y="3101228"/>
            <a:chExt cx="2383330" cy="900953"/>
          </a:xfrm>
        </p:grpSpPr>
        <p:sp>
          <p:nvSpPr>
            <p:cNvPr id="9" name="TextBox 8"/>
            <p:cNvSpPr txBox="1"/>
            <p:nvPr/>
          </p:nvSpPr>
          <p:spPr>
            <a:xfrm>
              <a:off x="6886575" y="3219450"/>
              <a:ext cx="1672317" cy="400110"/>
            </a:xfrm>
            <a:prstGeom prst="rect">
              <a:avLst/>
            </a:prstGeom>
            <a:noFill/>
          </p:spPr>
          <p:txBody>
            <a:bodyPr wrap="none" rtlCol="0">
              <a:spAutoFit/>
            </a:bodyPr>
            <a:lstStyle/>
            <a:p>
              <a:r>
                <a:rPr lang="en-US" sz="2000" dirty="0" smtClean="0">
                  <a:solidFill>
                    <a:srgbClr val="FF0000"/>
                  </a:solidFill>
                </a:rPr>
                <a:t>Let’s revisit #1</a:t>
              </a:r>
              <a:endParaRPr lang="en-US" sz="2000" dirty="0">
                <a:solidFill>
                  <a:srgbClr val="FF0000"/>
                </a:solidFill>
              </a:endParaRPr>
            </a:p>
          </p:txBody>
        </p:sp>
        <p:sp>
          <p:nvSpPr>
            <p:cNvPr id="10" name="Curved Left Arrow 9"/>
            <p:cNvSpPr/>
            <p:nvPr/>
          </p:nvSpPr>
          <p:spPr>
            <a:xfrm flipV="1">
              <a:off x="6175562" y="3101228"/>
              <a:ext cx="712694" cy="900953"/>
            </a:xfrm>
            <a:prstGeom prst="curved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FIRSTNICK@YOWCMMTFUVWXY5MJ" val="3546"/>
  <p:tag name="DEFAULTDISPLAYSOURCE" val="\documentclass{article}&#10;\usepackage[texpoint]{nickstyle}&#10;\begin{document}&#10;&#10;\end{document}&#10;"/>
  <p:tag name="EMBEDFONTS" val="1"/>
  <p:tag name="TEXPOINTINIT" val=""/>
  <p:tag name="ACCESSLIST" val=""/>
</p:tagLst>
</file>

<file path=ppt/tags/tag10.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c \transpose x}&#10;&amp;A x &amp;\leq b &amp;&#10;\end{LPmin}&#10;\end{document}&#10;"/>
  <p:tag name="FILENAME" val="TP_tmp"/>
  <p:tag name="FORMAT" val="png16m"/>
  <p:tag name="RES" val="1200"/>
  <p:tag name="BLEND" val="0"/>
  <p:tag name="TRANSPARENT" val="0"/>
  <p:tag name="TBUG" val="0"/>
  <p:tag name="ALLOWFS" val="0"/>
  <p:tag name="ORIGWIDTH" val="65"/>
  <p:tag name="PICTUREFILESIZE" val="6413"/>
</p:tagLst>
</file>

<file path=ppt/tags/tag11.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c \transpose (y-z)}&#10;&amp;A (y-z) &amp;\leq b &amp; \\&#10;&amp;y, z &amp;\geq 0&#10;\end{LPmin}&#10;\end{document}&#10;"/>
  <p:tag name="FILENAME" val="TP_tmp"/>
  <p:tag name="FORMAT" val="png16m"/>
  <p:tag name="RES" val="1200"/>
  <p:tag name="BLEND" val="0"/>
  <p:tag name="TRANSPARENT" val="0"/>
  <p:tag name="TBUG" val="0"/>
  <p:tag name="ALLOWFS" val="0"/>
  <p:tag name="ORIGWIDTH" val="90"/>
  <p:tag name="PICTUREFILESIZE" val="13312"/>
</p:tagLst>
</file>

<file path=ppt/tags/tag12.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c \transpose (y-z)}&#10;&amp;A (y-z) &amp;\leq b &amp; \\&#10;&amp;y, z &amp;\geq 0&#10;\end{LPmin}&#10;\end{document}&#10;"/>
  <p:tag name="FILENAME" val="TP_tmp"/>
  <p:tag name="FORMAT" val="png16m"/>
  <p:tag name="RES" val="1200"/>
  <p:tag name="BLEND" val="0"/>
  <p:tag name="TRANSPARENT" val="0"/>
  <p:tag name="TBUG" val="0"/>
  <p:tag name="ALLOWFS" val="0"/>
  <p:tag name="ORIGWIDTH" val="90"/>
  <p:tag name="PICTUREFILESIZE" val="13312"/>
</p:tagLst>
</file>

<file path=ppt/tags/tag13.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c \transpose (y-z)}&#10;&amp;A (y-z) + w &amp;= b &amp; \\&#10;&amp;y, z, w &amp;\geq 0&#10;\end{LPmin}&#10;\end{document}&#10;"/>
  <p:tag name="FILENAME" val="TP_tmp"/>
  <p:tag name="FORMAT" val="png16m"/>
  <p:tag name="RES" val="1200"/>
  <p:tag name="BLEND" val="0"/>
  <p:tag name="TRANSPARENT" val="0"/>
  <p:tag name="TBUG" val="0"/>
  <p:tag name="ALLOWFS" val="0"/>
  <p:tag name="ORIGWIDTH" val="110"/>
  <p:tag name="PICTUREFILESIZE" val="14890"/>
</p:tagLst>
</file>

<file path=ppt/tags/tag14.xml><?xml version="1.0" encoding="utf-8"?>
<p:tagLst xmlns:a="http://schemas.openxmlformats.org/drawingml/2006/main" xmlns:r="http://schemas.openxmlformats.org/officeDocument/2006/relationships" xmlns:p="http://schemas.openxmlformats.org/presentationml/2006/main">
  <p:tag name="TEXPOINT" val="template"/>
  <p:tag name="SOURCE" val="TPT1  equation \tilde{A}~=~[ A, -A, I ] \quad \tilde{c}= [c, -c, 0] \quad \tilde{x} = [y,z,w]  template TPT1  env TPENV1  fore 0  back 16777215  eqnno 1"/>
  <p:tag name="FILENAME" val="TP_tmp"/>
  <p:tag name="ORIGWIDTH" val="196"/>
  <p:tag name="PICTUREFILESIZE" val="10408"/>
</p:tagLst>
</file>

<file path=ppt/tags/tag15.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c \transpose (y-z)}&#10;&amp;A (y-z) + w &amp;= b &amp; \\&#10;&amp;y, z, w &amp;\geq 0&#10;\end{LPmin}&#10;\end{document}&#10;"/>
  <p:tag name="FILENAME" val="TP_tmp"/>
  <p:tag name="FORMAT" val="png16m"/>
  <p:tag name="RES" val="1200"/>
  <p:tag name="BLEND" val="0"/>
  <p:tag name="TRANSPARENT" val="0"/>
  <p:tag name="TBUG" val="0"/>
  <p:tag name="ALLOWFS" val="0"/>
  <p:tag name="ORIGWIDTH" val="110"/>
  <p:tag name="PICTUREFILESIZE" val="14890"/>
</p:tagLst>
</file>

<file path=ppt/tags/tag16.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tc \transpose \tx}&#10;&amp;\tA \tx &amp;= b  \\&#10;&amp;\tx &amp;\geq 0&#10;\end{LPmin}&#10;\end{document}&#10;"/>
  <p:tag name="FILENAME" val="TP_tmp"/>
  <p:tag name="FORMAT" val="png16m"/>
  <p:tag name="RES" val="1200"/>
  <p:tag name="BLEND" val="0"/>
  <p:tag name="TRANSPARENT" val="0"/>
  <p:tag name="TBUG" val="0"/>
  <p:tag name="ALLOWFS" val="0"/>
  <p:tag name="ORIGWIDTH" val="65"/>
  <p:tag name="PICTUREFILESIZE" val="9339"/>
</p:tagLst>
</file>

<file path=ppt/tags/tag17.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inom{n}{m}$&#10;\end{document}&#10;"/>
  <p:tag name="FILENAME" val="TP_tmp"/>
  <p:tag name="FORMAT" val="emf"/>
  <p:tag name="RES" val="1200"/>
  <p:tag name="BLEND" val="0"/>
  <p:tag name="TRANSPARENT" val="0"/>
  <p:tag name="TBUG" val="0"/>
  <p:tag name="ALLOWFS" val="0"/>
  <p:tag name="ORIGWIDTH" val="16"/>
  <p:tag name="PICTUREFILESIZE" val="1872"/>
</p:tagLst>
</file>

<file path=ppt/tags/tag2.xml><?xml version="1.0" encoding="utf-8"?>
<p:tagLst xmlns:a="http://schemas.openxmlformats.org/drawingml/2006/main" xmlns:r="http://schemas.openxmlformats.org/officeDocument/2006/relationships" xmlns:p="http://schemas.openxmlformats.org/presentationml/2006/main">
  <p:tag name="HIDDENFONTSHAPE" val="true"/>
</p:tagLst>
</file>

<file path=ppt/tags/tag3.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ax}{x_1 + x_2}&#10;&amp;x_2 &amp;\leq 2 \\&#10;&amp;x_2 &amp;\geq 0&#10;\end{LPmax}&#10;\end{document}&#10;"/>
  <p:tag name="FILENAME" val="TP_tmp"/>
  <p:tag name="FORMAT" val="png16m"/>
  <p:tag name="RES" val="1200"/>
  <p:tag name="BLEND" val="0"/>
  <p:tag name="TRANSPARENT" val="0"/>
  <p:tag name="TBUG" val="0"/>
  <p:tag name="ALLOWFS" val="0"/>
  <p:tag name="ORIGWIDTH" val="65"/>
  <p:tag name="PICTUREFILESIZE" val="10126"/>
</p:tagLst>
</file>

<file path=ppt/tags/tag4.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ax}{c \transpose x}&#10;&amp;A x &amp;\leq b &amp;&#10;\end{LPmax}&#10;\end{document}&#10;"/>
  <p:tag name="FILENAME" val="TP_tmp"/>
  <p:tag name="FORMAT" val="png16m"/>
  <p:tag name="RES" val="1200"/>
  <p:tag name="BLEND" val="0"/>
  <p:tag name="TRANSPARENT" val="0"/>
  <p:tag name="TBUG" val="0"/>
  <p:tag name="ALLOWFS" val="0"/>
  <p:tag name="ORIGWIDTH" val="67"/>
  <p:tag name="PICTUREFILESIZE" val="6991"/>
</p:tagLst>
</file>

<file path=ppt/tags/tag5.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ax}{c \transpose x}&#10;&amp;A x &amp;= b  \\&#10;&amp;x &amp;\geq 0&#10;\end{LPmax}&#10;\end{document}&#10;"/>
  <p:tag name="FILENAME" val="TP_tmp"/>
  <p:tag name="FORMAT" val="png16m"/>
  <p:tag name="RES" val="1200"/>
  <p:tag name="BLEND" val="0"/>
  <p:tag name="TRANSPARENT" val="0"/>
  <p:tag name="TBUG" val="0"/>
  <p:tag name="ALLOWFS" val="0"/>
  <p:tag name="ORIGWIDTH" val="67"/>
  <p:tag name="PICTUREFILESIZE" val="9275"/>
</p:tagLst>
</file>

<file path=ppt/tags/tag6.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c \transpose x}&#10;&amp;A x &amp;\leq b &amp;&#10;\end{LPmin}&#10;\end{document}&#10;"/>
  <p:tag name="FILENAME" val="TP_tmp"/>
  <p:tag name="FORMAT" val="png16m"/>
  <p:tag name="RES" val="1200"/>
  <p:tag name="BLEND" val="0"/>
  <p:tag name="TRANSPARENT" val="0"/>
  <p:tag name="TBUG" val="0"/>
  <p:tag name="ALLOWFS" val="0"/>
  <p:tag name="ORIGWIDTH" val="65"/>
  <p:tag name="PICTUREFILESIZE" val="6413"/>
</p:tagLst>
</file>

<file path=ppt/tags/tag7.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c \transpose x}&#10;&amp;A x &amp;= b  \\&#10;&amp;x &amp;\geq 0&#10;\end{LPmin}&#10;\end{document}&#10;"/>
  <p:tag name="FILENAME" val="TP_tmp"/>
  <p:tag name="FORMAT" val="png16m"/>
  <p:tag name="RES" val="1200"/>
  <p:tag name="BLEND" val="0"/>
  <p:tag name="TRANSPARENT" val="0"/>
  <p:tag name="TBUG" val="0"/>
  <p:tag name="ALLOWFS" val="0"/>
  <p:tag name="ORIGWIDTH" val="65"/>
  <p:tag name="PICTUREFILESIZE" val="8672"/>
</p:tagLst>
</file>

<file path=ppt/tags/tag8.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c \transpose x}&#10;&amp;A x &amp;\leq b &amp;&#10;\end{LPmin}&#10;\end{document}&#10;"/>
  <p:tag name="FILENAME" val="TP_tmp"/>
  <p:tag name="FORMAT" val="png16m"/>
  <p:tag name="RES" val="1200"/>
  <p:tag name="BLEND" val="0"/>
  <p:tag name="TRANSPARENT" val="0"/>
  <p:tag name="TBUG" val="0"/>
  <p:tag name="ALLOWFS" val="0"/>
  <p:tag name="ORIGWIDTH" val="65"/>
  <p:tag name="PICTUREFILESIZE" val="6413"/>
</p:tagLst>
</file>

<file path=ppt/tags/tag9.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texpoint]{nickstyle}&#10;\begin{document}&#10;\begin{LPmin}{c \transpose x}&#10;&amp;A x &amp;= b  \\&#10;&amp;x &amp;\geq 0&#10;\end{LPmin}&#10;\end{document}&#10;"/>
  <p:tag name="FILENAME" val="TP_tmp"/>
  <p:tag name="FORMAT" val="png16m"/>
  <p:tag name="RES" val="1200"/>
  <p:tag name="BLEND" val="0"/>
  <p:tag name="TRANSPARENT" val="0"/>
  <p:tag name="TBUG" val="0"/>
  <p:tag name="ALLOWFS" val="0"/>
  <p:tag name="ORIGWIDTH" val="65"/>
  <p:tag name="PICTUREFILESIZE" val="867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3263</TotalTime>
  <Words>1373</Words>
  <Application>Microsoft Office PowerPoint</Application>
  <PresentationFormat>On-screen Show (4:3)</PresentationFormat>
  <Paragraphs>338</Paragraphs>
  <Slides>19</Slides>
  <Notes>10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19</vt:i4>
      </vt:variant>
    </vt:vector>
  </HeadingPairs>
  <TitlesOfParts>
    <vt:vector size="36" baseType="lpstr">
      <vt:lpstr>Arial</vt:lpstr>
      <vt:lpstr>Calibri</vt:lpstr>
      <vt:lpstr>CMR10</vt:lpstr>
      <vt:lpstr>CMMI10</vt:lpstr>
      <vt:lpstr>CMSY10ORIG</vt:lpstr>
      <vt:lpstr>CMSS8</vt:lpstr>
      <vt:lpstr>CMMI7</vt:lpstr>
      <vt:lpstr>CMEX10</vt:lpstr>
      <vt:lpstr>CMR7</vt:lpstr>
      <vt:lpstr>MSBM10</vt:lpstr>
      <vt:lpstr>CMSY7</vt:lpstr>
      <vt:lpstr>CMMI5</vt:lpstr>
      <vt:lpstr>cmsy10</vt:lpstr>
      <vt:lpstr>Wingdings</vt:lpstr>
      <vt:lpstr>Symbol</vt:lpstr>
      <vt:lpstr>msam10</vt:lpstr>
      <vt:lpstr>Office Theme</vt:lpstr>
      <vt:lpstr>C&amp;O 355 Lecture 4</vt:lpstr>
      <vt:lpstr>Outline</vt:lpstr>
      <vt:lpstr>Local-Search Algorithm: Pitfalls &amp; Details</vt:lpstr>
      <vt:lpstr>Pitfall #2: No corner points?</vt:lpstr>
      <vt:lpstr>Converting to Equational Form</vt:lpstr>
      <vt:lpstr>Slide 6</vt:lpstr>
      <vt:lpstr>Slide 7</vt:lpstr>
      <vt:lpstr>Pitfall #2: No corner points?</vt:lpstr>
      <vt:lpstr>Local-Search Algorithm: Pitfalls &amp; Details</vt:lpstr>
      <vt:lpstr>BFS for Equational Form LPs</vt:lpstr>
      <vt:lpstr>Useful Linear Algebra Trick</vt:lpstr>
      <vt:lpstr>Slide 12</vt:lpstr>
      <vt:lpstr>Slide 13</vt:lpstr>
      <vt:lpstr>Slide 14</vt:lpstr>
      <vt:lpstr>Bases</vt:lpstr>
      <vt:lpstr>Slide 16</vt:lpstr>
      <vt:lpstr>Slide 17</vt:lpstr>
      <vt:lpstr>Slide 18</vt:lpstr>
      <vt:lpstr>Neighboring Bases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dc:creator>
  <cp:lastModifiedBy>Nick</cp:lastModifiedBy>
  <cp:revision>244</cp:revision>
  <dcterms:created xsi:type="dcterms:W3CDTF">2009-09-16T13:05:29Z</dcterms:created>
  <dcterms:modified xsi:type="dcterms:W3CDTF">2009-09-24T18:57:45Z</dcterms:modified>
</cp:coreProperties>
</file>