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1"/>
  </p:notesMasterIdLst>
  <p:sldIdLst>
    <p:sldId id="256" r:id="rId2"/>
    <p:sldId id="270" r:id="rId3"/>
    <p:sldId id="312" r:id="rId4"/>
    <p:sldId id="282" r:id="rId5"/>
    <p:sldId id="289" r:id="rId6"/>
    <p:sldId id="291" r:id="rId7"/>
    <p:sldId id="290" r:id="rId8"/>
    <p:sldId id="292" r:id="rId9"/>
    <p:sldId id="293" r:id="rId10"/>
    <p:sldId id="294" r:id="rId11"/>
    <p:sldId id="295" r:id="rId12"/>
    <p:sldId id="296" r:id="rId13"/>
    <p:sldId id="299" r:id="rId14"/>
    <p:sldId id="297" r:id="rId15"/>
    <p:sldId id="298" r:id="rId16"/>
    <p:sldId id="310" r:id="rId17"/>
    <p:sldId id="300" r:id="rId18"/>
    <p:sldId id="302" r:id="rId19"/>
    <p:sldId id="303" r:id="rId20"/>
    <p:sldId id="308" r:id="rId21"/>
    <p:sldId id="311" r:id="rId22"/>
    <p:sldId id="315" r:id="rId23"/>
    <p:sldId id="316" r:id="rId24"/>
    <p:sldId id="317" r:id="rId25"/>
    <p:sldId id="318" r:id="rId26"/>
    <p:sldId id="304" r:id="rId27"/>
    <p:sldId id="284" r:id="rId28"/>
    <p:sldId id="285" r:id="rId29"/>
    <p:sldId id="306" r:id="rId30"/>
  </p:sldIdLst>
  <p:sldSz cx="9144000" cy="6858000" type="screen4x3"/>
  <p:notesSz cx="6858000" cy="9144000"/>
  <p:embeddedFontLst>
    <p:embeddedFont>
      <p:font typeface="Calibri" pitchFamily="34" charset="0"/>
      <p:regular r:id="rId32"/>
      <p:bold r:id="rId33"/>
      <p:italic r:id="rId34"/>
      <p:boldItalic r:id="rId35"/>
    </p:embeddedFont>
    <p:embeddedFont>
      <p:font typeface="CMR10" pitchFamily="34" charset="0"/>
      <p:regular r:id="rId36"/>
    </p:embeddedFont>
    <p:embeddedFont>
      <p:font typeface="CMMI10" pitchFamily="34" charset="0"/>
      <p:regular r:id="rId37"/>
    </p:embeddedFont>
    <p:embeddedFont>
      <p:font typeface="CMSY10ORIG" pitchFamily="34" charset="0"/>
      <p:regular r:id="rId38"/>
    </p:embeddedFont>
    <p:embeddedFont>
      <p:font typeface="CMSS8" pitchFamily="34" charset="0"/>
      <p:regular r:id="rId39"/>
    </p:embeddedFont>
    <p:embeddedFont>
      <p:font typeface="CMMI7" pitchFamily="34" charset="0"/>
      <p:regular r:id="rId40"/>
    </p:embeddedFont>
    <p:embeddedFont>
      <p:font typeface="CMEX10" pitchFamily="34" charset="0"/>
      <p:regular r:id="rId41"/>
    </p:embeddedFont>
    <p:embeddedFont>
      <p:font typeface="CMR7" pitchFamily="34" charset="0"/>
      <p:regular r:id="rId42"/>
    </p:embeddedFont>
    <p:embeddedFont>
      <p:font typeface="MSBM10" pitchFamily="34" charset="0"/>
      <p:regular r:id="rId43"/>
    </p:embeddedFont>
    <p:embeddedFont>
      <p:font typeface="CMSY7" pitchFamily="34" charset="0"/>
      <p:regular r:id="rId44"/>
    </p:embeddedFont>
    <p:embeddedFont>
      <p:font typeface="CMMI5" pitchFamily="34" charset="0"/>
      <p:regular r:id="rId45"/>
    </p:embeddedFont>
    <p:embeddedFont>
      <p:font typeface="cmsy10" pitchFamily="34" charset="0"/>
      <p:regular r:id="rId46"/>
    </p:embeddedFont>
    <p:embeddedFont>
      <p:font typeface="msam10" pitchFamily="34" charset="0"/>
      <p:regular r:id="rId47"/>
    </p:embeddedFont>
  </p:embeddedFontLst>
  <p:custDataLst>
    <p:tags r:id="rId4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6" autoAdjust="0"/>
    <p:restoredTop sz="95070" autoAdjust="0"/>
  </p:normalViewPr>
  <p:slideViewPr>
    <p:cSldViewPr>
      <p:cViewPr>
        <p:scale>
          <a:sx n="100" d="100"/>
          <a:sy n="100" d="100"/>
        </p:scale>
        <p:origin x="-522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font" Target="fonts/font11.fntdata"/><Relationship Id="rId47" Type="http://schemas.openxmlformats.org/officeDocument/2006/relationships/font" Target="fonts/font16.fntdata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Relationship Id="rId46" Type="http://schemas.openxmlformats.org/officeDocument/2006/relationships/font" Target="fonts/font1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schemas.openxmlformats.org/officeDocument/2006/relationships/font" Target="fonts/font9.fntdata"/><Relationship Id="rId45" Type="http://schemas.openxmlformats.org/officeDocument/2006/relationships/font" Target="fonts/font1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4" Type="http://schemas.openxmlformats.org/officeDocument/2006/relationships/font" Target="fonts/font13.fntdata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43" Type="http://schemas.openxmlformats.org/officeDocument/2006/relationships/font" Target="fonts/font12.fntdata"/><Relationship Id="rId48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of Lecture 2: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Assume </a:t>
            </a:r>
            <a:r>
              <a:rPr lang="en-US" baseline="0" dirty="0" smtClean="0"/>
              <a:t>epsilon&gt;0.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Let y(e) = </a:t>
            </a:r>
            <a:r>
              <a:rPr lang="en-US" baseline="0" dirty="0" err="1" smtClean="0">
                <a:sym typeface="Wingdings" pitchFamily="2" charset="2"/>
              </a:rPr>
              <a:t>x+e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y(e)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y(e)&lt;=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baseline="0" dirty="0" err="1" smtClean="0"/>
              <a:t>x+e</a:t>
            </a:r>
            <a:r>
              <a:rPr lang="en-US" baseline="0" dirty="0" smtClean="0"/>
              <a:t>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*w&gt;0, then need </a:t>
            </a:r>
            <a:r>
              <a:rPr lang="en-US" baseline="0" dirty="0" err="1" smtClean="0"/>
              <a:t>b_i-</a:t>
            </a:r>
            <a:r>
              <a:rPr lang="en-US" dirty="0" err="1" smtClean="0"/>
              <a:t>a_i</a:t>
            </a:r>
            <a:r>
              <a:rPr lang="en-US" baseline="0" dirty="0" smtClean="0"/>
              <a:t>*x &gt;=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b_i-a_i</a:t>
            </a:r>
            <a:r>
              <a:rPr lang="en-US" baseline="0" dirty="0" smtClean="0">
                <a:sym typeface="Wingdings" pitchFamily="2" charset="2"/>
              </a:rPr>
              <a:t>*x)/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sym typeface="Wingdings" pitchFamily="2" charset="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Let z(e) = x-e*w.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z(e)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z(e)&lt;=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*x -e*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*w&lt;0, then need </a:t>
            </a:r>
            <a:r>
              <a:rPr lang="en-US" dirty="0" err="1" smtClean="0"/>
              <a:t>a_i</a:t>
            </a:r>
            <a:r>
              <a:rPr lang="en-US" baseline="0" dirty="0" smtClean="0"/>
              <a:t>*x - 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 &lt;=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*x – </a:t>
            </a:r>
            <a:r>
              <a:rPr lang="en-US" baseline="0" dirty="0" err="1" smtClean="0">
                <a:sym typeface="Wingdings" pitchFamily="2" charset="2"/>
              </a:rPr>
              <a:t>b_i</a:t>
            </a:r>
            <a:r>
              <a:rPr lang="en-US" baseline="0" dirty="0" smtClean="0">
                <a:sym typeface="Wingdings" pitchFamily="2" charset="2"/>
              </a:rPr>
              <a:t>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Assume </a:t>
            </a:r>
            <a:r>
              <a:rPr lang="en-US" baseline="0" dirty="0" smtClean="0"/>
              <a:t>epsilon&gt;0.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Let y(e) = </a:t>
            </a:r>
            <a:r>
              <a:rPr lang="en-US" baseline="0" dirty="0" err="1" smtClean="0">
                <a:sym typeface="Wingdings" pitchFamily="2" charset="2"/>
              </a:rPr>
              <a:t>x+e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y(e)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y(e)&lt;=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baseline="0" dirty="0" err="1" smtClean="0"/>
              <a:t>x+e</a:t>
            </a:r>
            <a:r>
              <a:rPr lang="en-US" baseline="0" dirty="0" smtClean="0"/>
              <a:t>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*w&gt;0, then need </a:t>
            </a:r>
            <a:r>
              <a:rPr lang="en-US" baseline="0" dirty="0" err="1" smtClean="0"/>
              <a:t>b_i-</a:t>
            </a:r>
            <a:r>
              <a:rPr lang="en-US" dirty="0" err="1" smtClean="0"/>
              <a:t>a_i</a:t>
            </a:r>
            <a:r>
              <a:rPr lang="en-US" baseline="0" dirty="0" smtClean="0"/>
              <a:t>*x &gt;=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b_i-a_i</a:t>
            </a:r>
            <a:r>
              <a:rPr lang="en-US" baseline="0" dirty="0" smtClean="0">
                <a:sym typeface="Wingdings" pitchFamily="2" charset="2"/>
              </a:rPr>
              <a:t>*x)/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sym typeface="Wingdings" pitchFamily="2" charset="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Let z(e) = x-e*w.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z(e)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z(e)&lt;=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*x -e*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*w&lt;0, then need </a:t>
            </a:r>
            <a:r>
              <a:rPr lang="en-US" dirty="0" err="1" smtClean="0"/>
              <a:t>a_i</a:t>
            </a:r>
            <a:r>
              <a:rPr lang="en-US" baseline="0" dirty="0" smtClean="0"/>
              <a:t>*x - 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 &lt;=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*x – </a:t>
            </a:r>
            <a:r>
              <a:rPr lang="en-US" baseline="0" dirty="0" err="1" smtClean="0">
                <a:sym typeface="Wingdings" pitchFamily="2" charset="2"/>
              </a:rPr>
              <a:t>b_i</a:t>
            </a:r>
            <a:r>
              <a:rPr lang="en-US" baseline="0" dirty="0" smtClean="0">
                <a:sym typeface="Wingdings" pitchFamily="2" charset="2"/>
              </a:rPr>
              <a:t>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Assume </a:t>
            </a:r>
            <a:r>
              <a:rPr lang="en-US" baseline="0" dirty="0" smtClean="0"/>
              <a:t>epsilon&gt;0.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Let y(e) = </a:t>
            </a:r>
            <a:r>
              <a:rPr lang="en-US" baseline="0" dirty="0" err="1" smtClean="0">
                <a:sym typeface="Wingdings" pitchFamily="2" charset="2"/>
              </a:rPr>
              <a:t>x+e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y(e)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y(e)&lt;=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baseline="0" dirty="0" err="1" smtClean="0"/>
              <a:t>x+e</a:t>
            </a:r>
            <a:r>
              <a:rPr lang="en-US" baseline="0" dirty="0" smtClean="0"/>
              <a:t>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*w&gt;0, then need </a:t>
            </a:r>
            <a:r>
              <a:rPr lang="en-US" baseline="0" dirty="0" err="1" smtClean="0"/>
              <a:t>b_i-</a:t>
            </a:r>
            <a:r>
              <a:rPr lang="en-US" dirty="0" err="1" smtClean="0"/>
              <a:t>a_i</a:t>
            </a:r>
            <a:r>
              <a:rPr lang="en-US" baseline="0" dirty="0" smtClean="0"/>
              <a:t>*x &gt;=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b_i-a_i</a:t>
            </a:r>
            <a:r>
              <a:rPr lang="en-US" baseline="0" dirty="0" smtClean="0">
                <a:sym typeface="Wingdings" pitchFamily="2" charset="2"/>
              </a:rPr>
              <a:t>*x)/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sym typeface="Wingdings" pitchFamily="2" charset="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Let z(e) = x-e*w.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z(e)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z(e)&lt;=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*x -e*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*w&lt;0, then need </a:t>
            </a:r>
            <a:r>
              <a:rPr lang="en-US" dirty="0" err="1" smtClean="0"/>
              <a:t>a_i</a:t>
            </a:r>
            <a:r>
              <a:rPr lang="en-US" baseline="0" dirty="0" smtClean="0"/>
              <a:t>*x - 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 &lt;=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*x – </a:t>
            </a:r>
            <a:r>
              <a:rPr lang="en-US" baseline="0" dirty="0" err="1" smtClean="0">
                <a:sym typeface="Wingdings" pitchFamily="2" charset="2"/>
              </a:rPr>
              <a:t>b_i</a:t>
            </a:r>
            <a:r>
              <a:rPr lang="en-US" baseline="0" dirty="0" smtClean="0">
                <a:sym typeface="Wingdings" pitchFamily="2" charset="2"/>
              </a:rPr>
              <a:t>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Assume </a:t>
            </a:r>
            <a:r>
              <a:rPr lang="en-US" baseline="0" dirty="0" smtClean="0"/>
              <a:t>epsilon&gt;0.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Let y(e) = </a:t>
            </a:r>
            <a:r>
              <a:rPr lang="en-US" baseline="0" dirty="0" err="1" smtClean="0">
                <a:sym typeface="Wingdings" pitchFamily="2" charset="2"/>
              </a:rPr>
              <a:t>x+e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y(e)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y(e)&lt;=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baseline="0" dirty="0" err="1" smtClean="0"/>
              <a:t>x+e</a:t>
            </a:r>
            <a:r>
              <a:rPr lang="en-US" baseline="0" dirty="0" smtClean="0"/>
              <a:t>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*w&gt;0, then need </a:t>
            </a:r>
            <a:r>
              <a:rPr lang="en-US" baseline="0" dirty="0" err="1" smtClean="0"/>
              <a:t>b_i-</a:t>
            </a:r>
            <a:r>
              <a:rPr lang="en-US" dirty="0" err="1" smtClean="0"/>
              <a:t>a_i</a:t>
            </a:r>
            <a:r>
              <a:rPr lang="en-US" baseline="0" dirty="0" smtClean="0"/>
              <a:t>*x &gt;=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b_i-a_i</a:t>
            </a:r>
            <a:r>
              <a:rPr lang="en-US" baseline="0" dirty="0" smtClean="0">
                <a:sym typeface="Wingdings" pitchFamily="2" charset="2"/>
              </a:rPr>
              <a:t>*x)/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sym typeface="Wingdings" pitchFamily="2" charset="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Let z(e) = x-e*w.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z(e)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z(e)&lt;=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*x -e*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*w&lt;0, then need </a:t>
            </a:r>
            <a:r>
              <a:rPr lang="en-US" dirty="0" err="1" smtClean="0"/>
              <a:t>a_i</a:t>
            </a:r>
            <a:r>
              <a:rPr lang="en-US" baseline="0" dirty="0" smtClean="0"/>
              <a:t>*x - 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 &lt;=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*x – </a:t>
            </a:r>
            <a:r>
              <a:rPr lang="en-US" baseline="0" dirty="0" err="1" smtClean="0">
                <a:sym typeface="Wingdings" pitchFamily="2" charset="2"/>
              </a:rPr>
              <a:t>b_i</a:t>
            </a:r>
            <a:r>
              <a:rPr lang="en-US" baseline="0" dirty="0" smtClean="0">
                <a:sym typeface="Wingdings" pitchFamily="2" charset="2"/>
              </a:rPr>
              <a:t>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Assume </a:t>
            </a:r>
            <a:r>
              <a:rPr lang="en-US" baseline="0" dirty="0" smtClean="0"/>
              <a:t>epsilon&gt;0.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Let y(e) = </a:t>
            </a:r>
            <a:r>
              <a:rPr lang="en-US" baseline="0" dirty="0" err="1" smtClean="0">
                <a:sym typeface="Wingdings" pitchFamily="2" charset="2"/>
              </a:rPr>
              <a:t>x+e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y(e)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y(e)&lt;=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baseline="0" dirty="0" err="1" smtClean="0"/>
              <a:t>x+e</a:t>
            </a:r>
            <a:r>
              <a:rPr lang="en-US" baseline="0" dirty="0" smtClean="0"/>
              <a:t>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*w&gt;0, then need </a:t>
            </a:r>
            <a:r>
              <a:rPr lang="en-US" baseline="0" dirty="0" err="1" smtClean="0"/>
              <a:t>b_i-</a:t>
            </a:r>
            <a:r>
              <a:rPr lang="en-US" dirty="0" err="1" smtClean="0"/>
              <a:t>a_i</a:t>
            </a:r>
            <a:r>
              <a:rPr lang="en-US" baseline="0" dirty="0" smtClean="0"/>
              <a:t>*x &gt;=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b_i-a_i</a:t>
            </a:r>
            <a:r>
              <a:rPr lang="en-US" baseline="0" dirty="0" smtClean="0">
                <a:sym typeface="Wingdings" pitchFamily="2" charset="2"/>
              </a:rPr>
              <a:t>*x)/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sym typeface="Wingdings" pitchFamily="2" charset="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Let z(e) = x-e*w.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z(e)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z(e)&lt;=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*x -e*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*w&lt;0, then need </a:t>
            </a:r>
            <a:r>
              <a:rPr lang="en-US" dirty="0" err="1" smtClean="0"/>
              <a:t>a_i</a:t>
            </a:r>
            <a:r>
              <a:rPr lang="en-US" baseline="0" dirty="0" smtClean="0"/>
              <a:t>*x - 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 &lt;=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*x – </a:t>
            </a:r>
            <a:r>
              <a:rPr lang="en-US" baseline="0" dirty="0" err="1" smtClean="0">
                <a:sym typeface="Wingdings" pitchFamily="2" charset="2"/>
              </a:rPr>
              <a:t>b_i</a:t>
            </a:r>
            <a:r>
              <a:rPr lang="en-US" baseline="0" dirty="0" smtClean="0">
                <a:sym typeface="Wingdings" pitchFamily="2" charset="2"/>
              </a:rPr>
              <a:t>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Assume </a:t>
            </a:r>
            <a:r>
              <a:rPr lang="en-US" baseline="0" dirty="0" smtClean="0"/>
              <a:t>epsilon&gt;0.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Let y(e) = </a:t>
            </a:r>
            <a:r>
              <a:rPr lang="en-US" baseline="0" dirty="0" err="1" smtClean="0">
                <a:sym typeface="Wingdings" pitchFamily="2" charset="2"/>
              </a:rPr>
              <a:t>x+e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y(e)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y(e)&lt;=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baseline="0" dirty="0" err="1" smtClean="0"/>
              <a:t>x+e</a:t>
            </a:r>
            <a:r>
              <a:rPr lang="en-US" baseline="0" dirty="0" smtClean="0"/>
              <a:t>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*w&gt;0, then need </a:t>
            </a:r>
            <a:r>
              <a:rPr lang="en-US" baseline="0" dirty="0" err="1" smtClean="0"/>
              <a:t>b_i-</a:t>
            </a:r>
            <a:r>
              <a:rPr lang="en-US" dirty="0" err="1" smtClean="0"/>
              <a:t>a_i</a:t>
            </a:r>
            <a:r>
              <a:rPr lang="en-US" baseline="0" dirty="0" smtClean="0"/>
              <a:t>*x &gt;=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b_i-a_i</a:t>
            </a:r>
            <a:r>
              <a:rPr lang="en-US" baseline="0" dirty="0" smtClean="0">
                <a:sym typeface="Wingdings" pitchFamily="2" charset="2"/>
              </a:rPr>
              <a:t>*x)/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sym typeface="Wingdings" pitchFamily="2" charset="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Let z(e) = x-e*w.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z(e)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z(e)&lt;=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*x -e*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*w&lt;0, then need </a:t>
            </a:r>
            <a:r>
              <a:rPr lang="en-US" dirty="0" err="1" smtClean="0"/>
              <a:t>a_i</a:t>
            </a:r>
            <a:r>
              <a:rPr lang="en-US" baseline="0" dirty="0" smtClean="0"/>
              <a:t>*x - 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 &lt;=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*x – </a:t>
            </a:r>
            <a:r>
              <a:rPr lang="en-US" baseline="0" dirty="0" err="1" smtClean="0">
                <a:sym typeface="Wingdings" pitchFamily="2" charset="2"/>
              </a:rPr>
              <a:t>b_i</a:t>
            </a:r>
            <a:r>
              <a:rPr lang="en-US" baseline="0" dirty="0" smtClean="0">
                <a:sym typeface="Wingdings" pitchFamily="2" charset="2"/>
              </a:rPr>
              <a:t>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now we know what a corner point is. It is an</a:t>
            </a:r>
            <a:r>
              <a:rPr lang="en-US" baseline="0" dirty="0" smtClean="0"/>
              <a:t> extreme point, a vertex, and a BFS. These are all synonyms.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</a:t>
            </a:r>
            <a:r>
              <a:rPr lang="en-US" baseline="0" dirty="0" smtClean="0"/>
              <a:t> Section 4.1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</a:t>
            </a:r>
            <a:r>
              <a:rPr lang="en-US" baseline="0" dirty="0" smtClean="0"/>
              <a:t> Section 4.1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 p53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</a:t>
            </a:r>
            <a:r>
              <a:rPr lang="en-US" baseline="0" dirty="0" smtClean="0"/>
              <a:t> p55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fact used in the claim is sometimes</a:t>
            </a:r>
            <a:r>
              <a:rPr lang="en-US" baseline="0" dirty="0" smtClean="0"/>
              <a:t> called “The Fundamental Theorem of Linear Algebra”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taking</a:t>
            </a:r>
            <a:r>
              <a:rPr lang="en-US" baseline="0" dirty="0" smtClean="0"/>
              <a:t> </a:t>
            </a:r>
            <a:r>
              <a:rPr lang="en-US" dirty="0" smtClean="0"/>
              <a:t>epsilon = min</a:t>
            </a:r>
            <a:r>
              <a:rPr lang="en-US" baseline="0" dirty="0" smtClean="0"/>
              <a:t> { (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a_i^Tx</a:t>
            </a:r>
            <a:r>
              <a:rPr lang="en-US" baseline="0" dirty="0" smtClean="0"/>
              <a:t>) / </a:t>
            </a:r>
            <a:r>
              <a:rPr lang="en-US" baseline="0" dirty="0" err="1" smtClean="0"/>
              <a:t>a_i^T</a:t>
            </a:r>
            <a:r>
              <a:rPr lang="en-US" baseline="0" dirty="0" smtClean="0"/>
              <a:t> w    :  </a:t>
            </a:r>
            <a:r>
              <a:rPr lang="en-US" baseline="0" dirty="0" err="1" smtClean="0"/>
              <a:t>a_i^T</a:t>
            </a:r>
            <a:r>
              <a:rPr lang="en-US" baseline="0" dirty="0" smtClean="0"/>
              <a:t> w &gt;0 }  is enough.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Lecture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N. Harvey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http://www.math.uwaterloo.ca/~harvey/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808089" y="39386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Pitfall #1: What is a corner point?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381127" y="4914901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6076950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24125" y="3705225"/>
            <a:ext cx="3333750" cy="5334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581274" y="3619502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2362200"/>
          </a:xfrm>
          <a:ln>
            <a:noFill/>
          </a:ln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600" dirty="0" smtClean="0"/>
              <a:t>Revised Attempt #3: </a:t>
            </a:r>
            <a:r>
              <a:rPr lang="en-US" sz="2600" dirty="0" smtClean="0">
                <a:solidFill>
                  <a:srgbClr val="00B050"/>
                </a:solidFill>
              </a:rPr>
              <a:t>“x lies on the boundary of many </a:t>
            </a:r>
            <a:r>
              <a:rPr lang="en-US" sz="2600" b="1" dirty="0" smtClean="0">
                <a:solidFill>
                  <a:srgbClr val="00B050"/>
                </a:solidFill>
              </a:rPr>
              <a:t>linearly independent</a:t>
            </a:r>
            <a:r>
              <a:rPr lang="en-US" sz="2600" dirty="0" smtClean="0">
                <a:solidFill>
                  <a:srgbClr val="00B050"/>
                </a:solidFill>
              </a:rPr>
              <a:t> constraints”</a:t>
            </a:r>
          </a:p>
          <a:p>
            <a:pPr>
              <a:spcBef>
                <a:spcPts val="300"/>
              </a:spcBef>
            </a:pPr>
            <a:r>
              <a:rPr lang="en-US" sz="2600" dirty="0" smtClean="0"/>
              <a:t>Feasible region: P = { x : </a:t>
            </a:r>
            <a:r>
              <a:rPr lang="en-US" sz="2600" dirty="0" err="1" smtClean="0">
                <a:latin typeface="Calibri"/>
              </a:rPr>
              <a:t>a</a:t>
            </a:r>
            <a:r>
              <a:rPr lang="en-US" sz="2600" baseline="-25000" dirty="0" err="1" smtClean="0">
                <a:latin typeface="Calibri"/>
              </a:rPr>
              <a:t>i</a:t>
            </a:r>
            <a:r>
              <a:rPr lang="en-US" sz="2600" baseline="30000" dirty="0" err="1" smtClean="0">
                <a:latin typeface="Calibri"/>
              </a:rPr>
              <a:t>T</a:t>
            </a:r>
            <a:r>
              <a:rPr lang="en-US" sz="2600" dirty="0" err="1" smtClean="0"/>
              <a:t>x</a:t>
            </a:r>
            <a:r>
              <a:rPr lang="en-US" sz="2600" dirty="0" err="1" smtClean="0">
                <a:latin typeface="cmsy10"/>
              </a:rPr>
              <a:t>·</a:t>
            </a:r>
            <a:r>
              <a:rPr lang="en-US" sz="2600" dirty="0" err="1" smtClean="0">
                <a:latin typeface="Calibri"/>
              </a:rPr>
              <a:t>b</a:t>
            </a:r>
            <a:r>
              <a:rPr lang="en-US" sz="2600" baseline="-25000" dirty="0" err="1" smtClean="0">
                <a:latin typeface="Calibri"/>
              </a:rPr>
              <a:t>i</a:t>
            </a:r>
            <a:r>
              <a:rPr lang="en-US" sz="2600" dirty="0" smtClean="0"/>
              <a:t> </a:t>
            </a:r>
            <a:r>
              <a:rPr lang="en-US" sz="2600" dirty="0" smtClean="0">
                <a:latin typeface="cmsy10"/>
              </a:rPr>
              <a:t>8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} </a:t>
            </a:r>
            <a:r>
              <a:rPr lang="en-US" sz="2600" dirty="0" smtClean="0">
                <a:latin typeface="cmsy10"/>
              </a:rPr>
              <a:t>½</a:t>
            </a:r>
            <a:r>
              <a:rPr lang="en-US" sz="2600" dirty="0" smtClean="0"/>
              <a:t> </a:t>
            </a:r>
            <a:r>
              <a:rPr lang="en-US" sz="2600" dirty="0" err="1" smtClean="0">
                <a:latin typeface="msbm10"/>
              </a:rPr>
              <a:t>R</a:t>
            </a:r>
            <a:r>
              <a:rPr lang="en-US" sz="2600" baseline="30000" dirty="0" err="1" smtClean="0">
                <a:latin typeface="Calibri"/>
              </a:rPr>
              <a:t>n</a:t>
            </a:r>
            <a:endParaRPr lang="en-US" sz="2600" baseline="30000" dirty="0" smtClean="0">
              <a:latin typeface="Calibri"/>
            </a:endParaRPr>
          </a:p>
          <a:p>
            <a:pPr>
              <a:spcBef>
                <a:spcPts val="300"/>
              </a:spcBef>
            </a:pPr>
            <a:r>
              <a:rPr lang="en-US" sz="2600" dirty="0" smtClean="0"/>
              <a:t>Let </a:t>
            </a:r>
            <a:r>
              <a:rPr lang="en-US" sz="2600" dirty="0" smtClean="0">
                <a:latin typeface="cmsy10"/>
              </a:rPr>
              <a:t>I</a:t>
            </a:r>
            <a:r>
              <a:rPr lang="en-US" sz="2600" baseline="-25000" dirty="0" smtClean="0">
                <a:latin typeface="Calibri"/>
              </a:rPr>
              <a:t>x</a:t>
            </a:r>
            <a:r>
              <a:rPr lang="en-US" sz="2600" dirty="0" smtClean="0"/>
              <a:t>={ </a:t>
            </a:r>
            <a:r>
              <a:rPr lang="en-US" sz="2600" dirty="0" err="1" smtClean="0">
                <a:latin typeface="Calibri"/>
              </a:rPr>
              <a:t>i</a:t>
            </a:r>
            <a:r>
              <a:rPr lang="en-US" sz="2600" dirty="0" smtClean="0"/>
              <a:t> : </a:t>
            </a:r>
            <a:r>
              <a:rPr lang="en-US" sz="2600" dirty="0" err="1" smtClean="0">
                <a:latin typeface="Calibri"/>
              </a:rPr>
              <a:t>a</a:t>
            </a:r>
            <a:r>
              <a:rPr lang="en-US" sz="2600" baseline="-25000" dirty="0" err="1" smtClean="0">
                <a:latin typeface="Calibri"/>
              </a:rPr>
              <a:t>i</a:t>
            </a:r>
            <a:r>
              <a:rPr lang="en-US" sz="2600" baseline="30000" dirty="0" err="1" smtClean="0">
                <a:latin typeface="Calibri"/>
              </a:rPr>
              <a:t>T</a:t>
            </a:r>
            <a:r>
              <a:rPr lang="en-US" sz="2600" dirty="0" err="1" smtClean="0"/>
              <a:t>x</a:t>
            </a:r>
            <a:r>
              <a:rPr lang="en-US" sz="2600" dirty="0" smtClean="0"/>
              <a:t>=</a:t>
            </a:r>
            <a:r>
              <a:rPr lang="en-US" sz="2600" dirty="0" smtClean="0">
                <a:latin typeface="Calibri"/>
              </a:rPr>
              <a:t>b</a:t>
            </a:r>
            <a:r>
              <a:rPr lang="en-US" sz="2600" baseline="-25000" dirty="0" smtClean="0">
                <a:latin typeface="Calibri"/>
              </a:rPr>
              <a:t>i</a:t>
            </a:r>
            <a:r>
              <a:rPr lang="en-US" sz="2600" dirty="0" smtClean="0"/>
              <a:t> } and </a:t>
            </a:r>
            <a:r>
              <a:rPr lang="en-US" sz="2600" dirty="0" smtClean="0">
                <a:latin typeface="cmsy10"/>
              </a:rPr>
              <a:t>A</a:t>
            </a:r>
            <a:r>
              <a:rPr lang="en-US" sz="2600" baseline="-25000" dirty="0" smtClean="0"/>
              <a:t>x</a:t>
            </a:r>
            <a:r>
              <a:rPr lang="en-US" sz="2600" dirty="0" smtClean="0"/>
              <a:t>={ </a:t>
            </a:r>
            <a:r>
              <a:rPr lang="en-US" sz="2600" dirty="0" err="1" smtClean="0"/>
              <a:t>a</a:t>
            </a:r>
            <a:r>
              <a:rPr lang="en-US" sz="2600" baseline="-25000" dirty="0" err="1" smtClean="0"/>
              <a:t>i</a:t>
            </a:r>
            <a:r>
              <a:rPr lang="en-US" sz="2600" dirty="0" smtClean="0"/>
              <a:t> : i</a:t>
            </a:r>
            <a:r>
              <a:rPr lang="en-US" sz="2600" dirty="0" smtClean="0">
                <a:latin typeface="cmsy10"/>
              </a:rPr>
              <a:t>2I</a:t>
            </a:r>
            <a:r>
              <a:rPr lang="en-US" sz="2600" baseline="-25000" dirty="0" smtClean="0"/>
              <a:t>x</a:t>
            </a:r>
            <a:r>
              <a:rPr lang="en-US" sz="2600" dirty="0" smtClean="0"/>
              <a:t> }.     </a:t>
            </a:r>
            <a:r>
              <a:rPr lang="en-US" sz="2400" dirty="0" smtClean="0">
                <a:solidFill>
                  <a:srgbClr val="FF0000"/>
                </a:solidFill>
              </a:rPr>
              <a:t>(“</a:t>
            </a:r>
            <a:r>
              <a:rPr lang="en-US" sz="2400" b="1" dirty="0" smtClean="0">
                <a:solidFill>
                  <a:srgbClr val="FF0000"/>
                </a:solidFill>
              </a:rPr>
              <a:t>Tight constraints</a:t>
            </a:r>
            <a:r>
              <a:rPr lang="en-US" sz="2400" dirty="0" smtClean="0">
                <a:solidFill>
                  <a:srgbClr val="FF0000"/>
                </a:solidFill>
              </a:rPr>
              <a:t>”)</a:t>
            </a:r>
            <a:endParaRPr lang="en-US" sz="2600" dirty="0" smtClean="0">
              <a:solidFill>
                <a:srgbClr val="FF0000"/>
              </a:solidFill>
            </a:endParaRPr>
          </a:p>
          <a:p>
            <a:pPr>
              <a:spcBef>
                <a:spcPts val="300"/>
              </a:spcBef>
            </a:pPr>
            <a:r>
              <a:rPr lang="en-US" sz="2600" dirty="0" smtClean="0"/>
              <a:t>x is a </a:t>
            </a:r>
            <a:r>
              <a:rPr lang="en-US" sz="2600" dirty="0" smtClean="0">
                <a:solidFill>
                  <a:srgbClr val="0070C0"/>
                </a:solidFill>
              </a:rPr>
              <a:t>“</a:t>
            </a:r>
            <a:r>
              <a:rPr lang="en-US" sz="2600" b="1" dirty="0" smtClean="0">
                <a:solidFill>
                  <a:srgbClr val="0070C0"/>
                </a:solidFill>
              </a:rPr>
              <a:t>basic feasible solution (BFS)</a:t>
            </a:r>
            <a:r>
              <a:rPr lang="en-US" sz="2600" dirty="0" smtClean="0">
                <a:solidFill>
                  <a:srgbClr val="0070C0"/>
                </a:solidFill>
              </a:rPr>
              <a:t>”</a:t>
            </a:r>
            <a:r>
              <a:rPr lang="en-US" sz="2600" dirty="0" smtClean="0"/>
              <a:t> if rank </a:t>
            </a:r>
            <a:r>
              <a:rPr lang="en-US" sz="2600" dirty="0" smtClean="0">
                <a:latin typeface="cmsy10"/>
              </a:rPr>
              <a:t>A</a:t>
            </a:r>
            <a:r>
              <a:rPr lang="en-US" sz="2600" baseline="-25000" dirty="0" smtClean="0"/>
              <a:t>x</a:t>
            </a:r>
            <a:r>
              <a:rPr lang="en-US" sz="2600" dirty="0" smtClean="0"/>
              <a:t> = n</a:t>
            </a:r>
          </a:p>
        </p:txBody>
      </p:sp>
      <p:sp>
        <p:nvSpPr>
          <p:cNvPr id="16" name="Oval 15"/>
          <p:cNvSpPr/>
          <p:nvPr/>
        </p:nvSpPr>
        <p:spPr>
          <a:xfrm>
            <a:off x="4733925" y="40005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572000" y="41148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00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066800" y="3516868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38200" y="3821668"/>
            <a:ext cx="1632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2x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+ 12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30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257800" y="41910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 rot="5400000" flipH="1" flipV="1">
            <a:off x="4119563" y="4748213"/>
            <a:ext cx="2695575" cy="609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591175" y="41148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81000" y="4267200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y’s</a:t>
            </a:r>
            <a:r>
              <a:rPr lang="en-US" sz="2000" dirty="0" smtClean="0"/>
              <a:t> constraints are linearly </a:t>
            </a:r>
            <a:r>
              <a:rPr lang="en-US" sz="2000" b="1" dirty="0" smtClean="0">
                <a:solidFill>
                  <a:srgbClr val="FF0000"/>
                </a:solidFill>
              </a:rPr>
              <a:t>dependent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40860" y="3516868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791200" y="45720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x’s</a:t>
            </a:r>
            <a:r>
              <a:rPr lang="en-US" sz="2000" dirty="0" smtClean="0"/>
              <a:t> constraints are linearly </a:t>
            </a:r>
            <a:r>
              <a:rPr lang="en-US" sz="2000" b="1" dirty="0" smtClean="0">
                <a:solidFill>
                  <a:srgbClr val="0070C0"/>
                </a:solidFill>
              </a:rPr>
              <a:t>independent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67400" y="40386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1600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Lemma</a:t>
            </a:r>
            <a:r>
              <a:rPr lang="en-US" sz="2400" dirty="0" smtClean="0"/>
              <a:t>: Let P be a polyhedron. The following are equivalent.</a:t>
            </a:r>
          </a:p>
          <a:p>
            <a:pPr marL="342900" lvl="1" indent="-342900">
              <a:spcBef>
                <a:spcPts val="0"/>
              </a:spcBef>
              <a:buFont typeface="+mj-lt"/>
              <a:buAutoNum type="romanLcPeriod"/>
            </a:pPr>
            <a:r>
              <a:rPr lang="en-US" sz="2400" dirty="0" smtClean="0"/>
              <a:t>x is a vertex</a:t>
            </a:r>
          </a:p>
          <a:p>
            <a:pPr marL="342900" lvl="1" indent="-342900">
              <a:spcBef>
                <a:spcPts val="0"/>
              </a:spcBef>
              <a:buFont typeface="+mj-lt"/>
              <a:buAutoNum type="romanLcPeriod"/>
            </a:pPr>
            <a:r>
              <a:rPr lang="en-US" sz="2400" dirty="0" smtClean="0"/>
              <a:t>x is an extreme point</a:t>
            </a:r>
          </a:p>
          <a:p>
            <a:pPr marL="342900" lvl="1" indent="-342900">
              <a:spcBef>
                <a:spcPts val="0"/>
              </a:spcBef>
              <a:buFont typeface="+mj-lt"/>
              <a:buAutoNum type="romanLcPeriod"/>
            </a:pPr>
            <a:r>
              <a:rPr lang="en-US" sz="2400" dirty="0" smtClean="0"/>
              <a:t>x is a basic feasible solution (BFS)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91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</a:t>
            </a:r>
            <a:r>
              <a:rPr lang="en-US" sz="2400" dirty="0" smtClean="0"/>
              <a:t> of (</a:t>
            </a:r>
            <a:r>
              <a:rPr lang="en-US" sz="2400" dirty="0" err="1" smtClean="0"/>
              <a:t>i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(ii):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x is a vertex 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 c </a:t>
            </a:r>
            <a:r>
              <a:rPr lang="en-US" sz="2400" dirty="0" err="1" smtClean="0"/>
              <a:t>s.t</a:t>
            </a:r>
            <a:r>
              <a:rPr lang="en-US" sz="2400" dirty="0" smtClean="0"/>
              <a:t>. x is unique </a:t>
            </a:r>
            <a:r>
              <a:rPr lang="en-US" sz="2400" dirty="0" err="1" smtClean="0"/>
              <a:t>maximizer</a:t>
            </a:r>
            <a:r>
              <a:rPr lang="en-US" sz="2400" dirty="0" smtClean="0"/>
              <a:t> of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over P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Suppose x = 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y + (1-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)z where y,z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and 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(0,1).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Suppose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Symbol"/>
                <a:sym typeface="Symbol"/>
              </a:rPr>
              <a:t></a:t>
            </a:r>
            <a:r>
              <a:rPr lang="en-US" sz="2400" dirty="0" err="1" smtClean="0"/>
              <a:t>x</a:t>
            </a:r>
            <a:r>
              <a:rPr lang="en-US" sz="2400" dirty="0" smtClean="0"/>
              <a:t>. Then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	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 + (1-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)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z</a:t>
            </a: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1000" dirty="0" smtClean="0"/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 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&lt; 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+ (1-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)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x     </a:t>
            </a:r>
            <a:r>
              <a:rPr lang="en-US" sz="2400" b="1" dirty="0" smtClean="0">
                <a:solidFill>
                  <a:srgbClr val="FF0000"/>
                </a:solidFill>
              </a:rPr>
              <a:t>Contradiction!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y=x. Symmetrically, z=x.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x is an extreme point of P.  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581400" y="3581400"/>
            <a:ext cx="3883179" cy="562034"/>
            <a:chOff x="3581400" y="4219576"/>
            <a:chExt cx="3883179" cy="562034"/>
          </a:xfrm>
        </p:grpSpPr>
        <p:sp>
          <p:nvSpPr>
            <p:cNvPr id="5" name="Right Brace 4"/>
            <p:cNvSpPr/>
            <p:nvPr/>
          </p:nvSpPr>
          <p:spPr>
            <a:xfrm rot="5400000">
              <a:off x="3786187" y="4062414"/>
              <a:ext cx="180975" cy="495300"/>
            </a:xfrm>
            <a:prstGeom prst="rightBrac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70C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581400" y="4381500"/>
              <a:ext cx="38831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70C0"/>
                  </a:solidFill>
                  <a:latin typeface="cmsy10"/>
                </a:rPr>
                <a:t>·</a:t>
              </a:r>
              <a:r>
                <a:rPr lang="en-US" sz="2000" dirty="0" smtClean="0">
                  <a:solidFill>
                    <a:srgbClr val="0070C0"/>
                  </a:solidFill>
                </a:rPr>
                <a:t> </a:t>
              </a:r>
              <a:r>
                <a:rPr lang="en-US" sz="2000" dirty="0" err="1" smtClean="0">
                  <a:solidFill>
                    <a:srgbClr val="0070C0"/>
                  </a:solidFill>
                  <a:latin typeface="Calibri"/>
                </a:rPr>
                <a:t>c</a:t>
              </a:r>
              <a:r>
                <a:rPr lang="en-US" sz="2000" baseline="30000" dirty="0" err="1" smtClean="0">
                  <a:solidFill>
                    <a:srgbClr val="0070C0"/>
                  </a:solidFill>
                  <a:latin typeface="Calibri"/>
                </a:rPr>
                <a:t>T</a:t>
              </a:r>
              <a:r>
                <a:rPr lang="en-US" sz="2000" dirty="0" smtClean="0">
                  <a:solidFill>
                    <a:srgbClr val="0070C0"/>
                  </a:solidFill>
                </a:rPr>
                <a:t> x      (since </a:t>
              </a:r>
              <a:r>
                <a:rPr lang="en-US" sz="2000" dirty="0" err="1" smtClean="0">
                  <a:solidFill>
                    <a:srgbClr val="0070C0"/>
                  </a:solidFill>
                  <a:latin typeface="Calibri"/>
                </a:rPr>
                <a:t>c</a:t>
              </a:r>
              <a:r>
                <a:rPr lang="en-US" sz="2000" baseline="30000" dirty="0" err="1" smtClean="0">
                  <a:solidFill>
                    <a:srgbClr val="0070C0"/>
                  </a:solidFill>
                  <a:latin typeface="Calibri"/>
                </a:rPr>
                <a:t>T</a:t>
              </a:r>
              <a:r>
                <a:rPr lang="en-US" sz="2000" dirty="0" err="1" smtClean="0">
                  <a:solidFill>
                    <a:srgbClr val="0070C0"/>
                  </a:solidFill>
                </a:rPr>
                <a:t>x</a:t>
              </a:r>
              <a:r>
                <a:rPr lang="en-US" sz="2000" dirty="0" smtClean="0">
                  <a:solidFill>
                    <a:srgbClr val="0070C0"/>
                  </a:solidFill>
                </a:rPr>
                <a:t> is optimal value)</a:t>
              </a:r>
              <a:endParaRPr lang="en-US" sz="20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86000" y="3581400"/>
            <a:ext cx="5372609" cy="951843"/>
            <a:chOff x="2314575" y="4219577"/>
            <a:chExt cx="5372609" cy="951843"/>
          </a:xfrm>
        </p:grpSpPr>
        <p:sp>
          <p:nvSpPr>
            <p:cNvPr id="7" name="Right Brace 6"/>
            <p:cNvSpPr/>
            <p:nvPr/>
          </p:nvSpPr>
          <p:spPr>
            <a:xfrm rot="5400000">
              <a:off x="2471737" y="4062415"/>
              <a:ext cx="180975" cy="495300"/>
            </a:xfrm>
            <a:prstGeom prst="rightBrac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70C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62200" y="4648200"/>
              <a:ext cx="53249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</a:rPr>
                <a:t>&lt;</a:t>
              </a:r>
              <a:r>
                <a:rPr lang="en-US" sz="2000" dirty="0" smtClean="0">
                  <a:solidFill>
                    <a:srgbClr val="FF0000"/>
                  </a:solidFill>
                </a:rPr>
                <a:t> </a:t>
              </a:r>
              <a:r>
                <a:rPr lang="en-US" sz="2000" dirty="0" err="1" smtClean="0">
                  <a:solidFill>
                    <a:srgbClr val="FF0000"/>
                  </a:solidFill>
                  <a:latin typeface="Calibri"/>
                </a:rPr>
                <a:t>c</a:t>
              </a:r>
              <a:r>
                <a:rPr lang="en-US" sz="2000" baseline="30000" dirty="0" err="1" smtClean="0">
                  <a:solidFill>
                    <a:srgbClr val="FF0000"/>
                  </a:solidFill>
                  <a:latin typeface="Calibri"/>
                </a:rPr>
                <a:t>T</a:t>
              </a:r>
              <a:r>
                <a:rPr lang="en-US" sz="2000" dirty="0" smtClean="0">
                  <a:solidFill>
                    <a:srgbClr val="FF0000"/>
                  </a:solidFill>
                </a:rPr>
                <a:t> x                            (since </a:t>
              </a:r>
              <a:r>
                <a:rPr lang="en-US" sz="2000" dirty="0" smtClean="0">
                  <a:solidFill>
                    <a:srgbClr val="FF0000"/>
                  </a:solidFill>
                  <a:latin typeface="Calibri"/>
                </a:rPr>
                <a:t>x is </a:t>
              </a:r>
              <a:r>
                <a:rPr lang="en-US" sz="2000" b="1" dirty="0" smtClean="0">
                  <a:solidFill>
                    <a:srgbClr val="FF0000"/>
                  </a:solidFill>
                  <a:latin typeface="Calibri"/>
                </a:rPr>
                <a:t>unique</a:t>
              </a:r>
              <a:r>
                <a:rPr lang="en-US" sz="2000" dirty="0" smtClean="0">
                  <a:solidFill>
                    <a:srgbClr val="FF0000"/>
                  </a:solidFill>
                  <a:latin typeface="Calibri"/>
                </a:rPr>
                <a:t> optimizer</a:t>
              </a:r>
              <a:r>
                <a:rPr lang="en-US" sz="2000" dirty="0" smtClean="0">
                  <a:solidFill>
                    <a:srgbClr val="FF0000"/>
                  </a:solidFill>
                </a:rPr>
                <a:t>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10" name="Straight Connector 9"/>
            <p:cNvCxnSpPr>
              <a:stCxn id="7" idx="1"/>
            </p:cNvCxnSpPr>
            <p:nvPr/>
          </p:nvCxnSpPr>
          <p:spPr>
            <a:xfrm rot="16200000" flipH="1">
              <a:off x="2376489" y="4586289"/>
              <a:ext cx="371472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524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Let P be a polyhedron. The following are equivalent.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vertex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an extreme point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basic feasible solution (BFS)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990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 Idea</a:t>
            </a:r>
            <a:r>
              <a:rPr lang="en-US" sz="2400" dirty="0" smtClean="0"/>
              <a:t> of (ii)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(iii):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x </a:t>
            </a:r>
            <a:r>
              <a:rPr lang="en-US" sz="2400" b="1" dirty="0" smtClean="0"/>
              <a:t>not</a:t>
            </a:r>
            <a:r>
              <a:rPr lang="en-US" sz="2400" dirty="0" smtClean="0"/>
              <a:t> a BFS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n-1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524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vertex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an extreme point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basic feasible solution (BFS)</a:t>
            </a:r>
          </a:p>
        </p:txBody>
      </p:sp>
      <p:sp>
        <p:nvSpPr>
          <p:cNvPr id="4" name="Freeform 3"/>
          <p:cNvSpPr/>
          <p:nvPr/>
        </p:nvSpPr>
        <p:spPr>
          <a:xfrm>
            <a:off x="838200" y="350520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588762" y="4481416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44711" y="5643465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54236" y="3271740"/>
            <a:ext cx="3800475" cy="60007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11385" y="3186017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40161" y="4462365"/>
            <a:ext cx="2457450" cy="5524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764036" y="3567015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667000" y="3681315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0" y="2743200"/>
            <a:ext cx="4038600" cy="2971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Each tight constraint removes one degree of freedom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At least one degree of freedom remains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So x can “wiggle” while staying on all the tight constraints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Then x is a convex combination of two points obtained by “wiggling”.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So x is not an extreme point.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2057400" y="3481290"/>
            <a:ext cx="1524000" cy="621842"/>
            <a:chOff x="2057400" y="3481290"/>
            <a:chExt cx="1524000" cy="621842"/>
          </a:xfrm>
        </p:grpSpPr>
        <p:sp>
          <p:nvSpPr>
            <p:cNvPr id="15" name="Oval 14"/>
            <p:cNvSpPr/>
            <p:nvPr/>
          </p:nvSpPr>
          <p:spPr>
            <a:xfrm>
              <a:off x="3230761" y="3633690"/>
              <a:ext cx="152400" cy="1524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287786" y="3481290"/>
              <a:ext cx="152400" cy="1524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16822" y="3733800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x+w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3581400"/>
              <a:ext cx="5196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x-w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4648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</a:t>
            </a:r>
            <a:r>
              <a:rPr lang="en-US" sz="2400" dirty="0" smtClean="0"/>
              <a:t> of (ii)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(iii):   We’ll show </a:t>
            </a:r>
            <a:r>
              <a:rPr lang="en-US" sz="2400" dirty="0" err="1" smtClean="0"/>
              <a:t>contrapositive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x </a:t>
            </a:r>
            <a:r>
              <a:rPr lang="en-US" sz="2400" b="1" dirty="0" smtClean="0"/>
              <a:t>not</a:t>
            </a:r>
            <a:r>
              <a:rPr lang="en-US" sz="2400" dirty="0" smtClean="0"/>
              <a:t> a BFS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>
                <a:latin typeface="Calibri"/>
              </a:rPr>
              <a:t>x</a:t>
            </a:r>
            <a:r>
              <a:rPr lang="en-US" sz="2400" dirty="0" smtClean="0"/>
              <a:t>&lt;n	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(Recall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= {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: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=b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})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>
                <a:latin typeface="cmsy10"/>
              </a:rPr>
              <a:t>2A</a:t>
            </a:r>
            <a:r>
              <a:rPr lang="en-US" sz="2400" baseline="-25000" dirty="0" smtClean="0">
                <a:latin typeface="Calibri"/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	(w orthogonal to all of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Let M be matrix whose rows are the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err="1" smtClean="0">
                <a:latin typeface="Calibri"/>
              </a:rPr>
              <a:t>’s</a:t>
            </a:r>
            <a:r>
              <a:rPr lang="en-US" sz="2400" dirty="0" smtClean="0"/>
              <a:t> in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>
                <a:latin typeface="Calibri"/>
              </a:rPr>
              <a:t>x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dim row-space(M) + dim null-space(M) = n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But dim row-space(M)&lt;n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 in the null space.  </a:t>
            </a:r>
            <a:r>
              <a:rPr lang="en-US" sz="2400" dirty="0" smtClean="0">
                <a:latin typeface="msam10"/>
              </a:rPr>
              <a:t>¤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524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vertex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an extreme point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basic feasible solution (BFS)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4800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</a:t>
            </a:r>
            <a:r>
              <a:rPr lang="en-US" sz="2400" dirty="0" smtClean="0"/>
              <a:t> of (ii)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(iii):   We’ll show </a:t>
            </a:r>
            <a:r>
              <a:rPr lang="en-US" sz="2400" dirty="0" err="1" smtClean="0"/>
              <a:t>contrapositive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x </a:t>
            </a:r>
            <a:r>
              <a:rPr lang="en-US" sz="2400" b="1" dirty="0" smtClean="0"/>
              <a:t>not</a:t>
            </a:r>
            <a:r>
              <a:rPr lang="en-US" sz="2400" dirty="0" smtClean="0"/>
              <a:t> a BFS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>
                <a:latin typeface="Calibri"/>
              </a:rPr>
              <a:t>x</a:t>
            </a:r>
            <a:r>
              <a:rPr lang="en-US" sz="2400" dirty="0" smtClean="0"/>
              <a:t>&lt;n	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(Recall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= {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: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=b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})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>
                <a:latin typeface="cmsy10"/>
              </a:rPr>
              <a:t>2A</a:t>
            </a:r>
            <a:r>
              <a:rPr lang="en-US" sz="2400" baseline="-25000" dirty="0" smtClean="0">
                <a:latin typeface="Calibri"/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	(w orthogonal to all of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Let y=x+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 and z=x-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w, where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&gt;0.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If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very small then y,z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First consider tight constraints at x.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(i.e., those in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I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		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 =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+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i</a:t>
            </a:r>
            <a:r>
              <a:rPr lang="en-US" sz="2400" baseline="30000" dirty="0" smtClean="0"/>
              <a:t>T</a:t>
            </a:r>
            <a:r>
              <a:rPr lang="en-US" sz="2400" dirty="0" smtClean="0"/>
              <a:t>w = 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/>
              <a:t> + 0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y satisfies this constraint. Similarly for z.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Next consider the loose constraints at x.	</a:t>
            </a:r>
            <a:r>
              <a:rPr lang="en-US" sz="2000" dirty="0" smtClean="0">
                <a:solidFill>
                  <a:prstClr val="white">
                    <a:lumMod val="50000"/>
                  </a:prstClr>
                </a:solidFill>
              </a:rPr>
              <a:t>(i.e., those not in </a:t>
            </a:r>
            <a:r>
              <a:rPr lang="en-US" sz="2000" dirty="0" smtClean="0">
                <a:solidFill>
                  <a:prstClr val="white">
                    <a:lumMod val="50000"/>
                  </a:prstClr>
                </a:solidFill>
                <a:latin typeface="cmsy10"/>
              </a:rPr>
              <a:t>I</a:t>
            </a:r>
            <a:r>
              <a:rPr lang="en-US" sz="2000" baseline="-25000" dirty="0" smtClean="0">
                <a:solidFill>
                  <a:prstClr val="white">
                    <a:lumMod val="50000"/>
                  </a:prstClr>
                </a:solidFill>
              </a:rPr>
              <a:t>x</a:t>
            </a:r>
            <a:r>
              <a:rPr lang="en-US" sz="2000" dirty="0" smtClean="0">
                <a:solidFill>
                  <a:prstClr val="white">
                    <a:lumMod val="50000"/>
                  </a:prstClr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		b</a:t>
            </a:r>
            <a:r>
              <a:rPr lang="en-US" sz="2400" baseline="-25000" dirty="0" smtClean="0"/>
              <a:t>i </a:t>
            </a:r>
            <a:r>
              <a:rPr lang="en-US" sz="2400" dirty="0" smtClean="0"/>
              <a:t>-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 = b</a:t>
            </a:r>
            <a:r>
              <a:rPr lang="en-US" sz="2400" baseline="-25000" dirty="0" smtClean="0"/>
              <a:t>i </a:t>
            </a:r>
            <a:r>
              <a:rPr lang="en-US" sz="2400" dirty="0" smtClean="0"/>
              <a:t>-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-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i</a:t>
            </a:r>
            <a:r>
              <a:rPr lang="en-US" sz="2400" baseline="30000" dirty="0" smtClean="0"/>
              <a:t>T</a:t>
            </a:r>
            <a:r>
              <a:rPr lang="en-US" sz="2400" dirty="0" smtClean="0"/>
              <a:t>w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y satisfies these constraints. Similarly for z.   </a:t>
            </a:r>
            <a:r>
              <a:rPr lang="en-US" sz="2400" dirty="0" smtClean="0">
                <a:latin typeface="msam10"/>
              </a:rPr>
              <a:t>¤</a:t>
            </a:r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524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vertex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an extreme point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basic feasible solution (BFS)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38750" y="5105400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0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3429000" y="5427107"/>
            <a:ext cx="933845" cy="521732"/>
            <a:chOff x="3429000" y="5791200"/>
            <a:chExt cx="933845" cy="521732"/>
          </a:xfrm>
        </p:grpSpPr>
        <p:sp>
          <p:nvSpPr>
            <p:cNvPr id="5" name="Right Brace 4"/>
            <p:cNvSpPr/>
            <p:nvPr/>
          </p:nvSpPr>
          <p:spPr>
            <a:xfrm rot="5400000">
              <a:off x="3810000" y="5486400"/>
              <a:ext cx="228600" cy="838200"/>
            </a:xfrm>
            <a:prstGeom prst="rightBrac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429000" y="5943600"/>
              <a:ext cx="9338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Positive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495800" y="5427107"/>
            <a:ext cx="1954318" cy="521732"/>
            <a:chOff x="4495800" y="5791200"/>
            <a:chExt cx="1954318" cy="521732"/>
          </a:xfrm>
        </p:grpSpPr>
        <p:sp>
          <p:nvSpPr>
            <p:cNvPr id="7" name="Right Brace 6"/>
            <p:cNvSpPr/>
            <p:nvPr/>
          </p:nvSpPr>
          <p:spPr>
            <a:xfrm rot="5400000">
              <a:off x="4762500" y="5600700"/>
              <a:ext cx="228600" cy="609600"/>
            </a:xfrm>
            <a:prstGeom prst="rightBrac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495800" y="5943600"/>
              <a:ext cx="1954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As small as we like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4648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</a:t>
            </a:r>
            <a:r>
              <a:rPr lang="en-US" sz="2400" dirty="0" smtClean="0"/>
              <a:t> of (ii)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(iii):   We’ll show </a:t>
            </a:r>
            <a:r>
              <a:rPr lang="en-US" sz="2400" dirty="0" err="1" smtClean="0"/>
              <a:t>contrapositive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x </a:t>
            </a:r>
            <a:r>
              <a:rPr lang="en-US" sz="2400" b="1" dirty="0" smtClean="0"/>
              <a:t>not</a:t>
            </a:r>
            <a:r>
              <a:rPr lang="en-US" sz="2400" dirty="0" smtClean="0"/>
              <a:t> a BFS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&lt;n	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(Recall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= {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: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=b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})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i</a:t>
            </a:r>
            <a:r>
              <a:rPr lang="en-US" sz="2400" dirty="0" smtClean="0">
                <a:latin typeface="cmsy10"/>
              </a:rPr>
              <a:t>2A</a:t>
            </a:r>
            <a:r>
              <a:rPr lang="en-US" sz="2400" baseline="-25000" dirty="0" smtClean="0"/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	(w orthogonal to all of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Let y=x+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 and z=x-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w, where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&gt;0.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If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very small then y,z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Then x=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y+(1-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)z, where y,z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P, </a:t>
            </a:r>
            <a:r>
              <a:rPr lang="en-US" sz="2400" dirty="0" err="1" smtClean="0"/>
              <a:t>y,z</a:t>
            </a:r>
            <a:r>
              <a:rPr lang="en-US" sz="2400" dirty="0" err="1" smtClean="0">
                <a:latin typeface="Symbol"/>
                <a:sym typeface="Symbol"/>
              </a:rPr>
              <a:t></a:t>
            </a:r>
            <a:r>
              <a:rPr lang="en-US" sz="2400" dirty="0" err="1" smtClean="0"/>
              <a:t>x</a:t>
            </a:r>
            <a:r>
              <a:rPr lang="en-US" sz="2400" dirty="0" smtClean="0"/>
              <a:t>, and 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=1/2.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x is </a:t>
            </a:r>
            <a:r>
              <a:rPr lang="en-US" sz="2400" b="1" dirty="0" smtClean="0"/>
              <a:t>not</a:t>
            </a:r>
            <a:r>
              <a:rPr lang="en-US" sz="2400" dirty="0" smtClean="0"/>
              <a:t> an extreme point.  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524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vertex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an extreme point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basic feasible solution (BFS)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4648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</a:t>
            </a:r>
            <a:r>
              <a:rPr lang="en-US" sz="2400" dirty="0" smtClean="0"/>
              <a:t> of (iii)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):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Let x be a BFS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=n	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(Recall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= {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4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: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4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baseline="300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=b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})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/>
              <a:t>Let c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.</a:t>
            </a:r>
          </a:p>
          <a:p>
            <a:pPr>
              <a:spcBef>
                <a:spcPts val="10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i</a:t>
            </a:r>
          </a:p>
          <a:p>
            <a:pPr>
              <a:spcBef>
                <a:spcPts val="100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.   </a:t>
            </a:r>
            <a:r>
              <a:rPr lang="en-US" sz="2400" dirty="0" smtClean="0">
                <a:latin typeface="msam10"/>
              </a:rPr>
              <a:t>¤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524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vertex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an extreme point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basic feasible solution (BFS)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4800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</a:t>
            </a:r>
            <a:r>
              <a:rPr lang="en-US" sz="2400" dirty="0" smtClean="0"/>
              <a:t> of (iii)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):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Let x be a BFS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=n	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(Recall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= {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4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: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4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baseline="300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=b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})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/>
              <a:t>Let c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.</a:t>
            </a:r>
          </a:p>
          <a:p>
            <a:pPr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i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x is an optimal point of max {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: x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P }.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y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 for all </a:t>
            </a:r>
            <a:r>
              <a:rPr lang="en-US" sz="2400" dirty="0" err="1" smtClean="0"/>
              <a:t>i</a:t>
            </a:r>
            <a:r>
              <a:rPr lang="en-US" sz="2400" dirty="0" smtClean="0"/>
              <a:t> 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>
                <a:latin typeface="cmsy10"/>
              </a:rPr>
              <a:t> </a:t>
            </a:r>
            <a:r>
              <a:rPr lang="en-US" sz="1050" dirty="0" smtClean="0">
                <a:latin typeface="cmsy10"/>
              </a:rPr>
              <a:t> </a:t>
            </a:r>
            <a:r>
              <a:rPr lang="en-US" sz="2400" dirty="0" smtClean="0">
                <a:latin typeface="cmsy10"/>
              </a:rPr>
              <a:t>)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dirty="0" smtClean="0">
                <a:latin typeface="Calibri"/>
              </a:rPr>
              <a:t> </a:t>
            </a:r>
            <a:r>
              <a:rPr lang="en-US" sz="700" dirty="0" smtClean="0">
                <a:latin typeface="Calibri"/>
              </a:rPr>
              <a:t> </a:t>
            </a:r>
            <a:r>
              <a:rPr lang="en-US" sz="2400" dirty="0" smtClean="0">
                <a:latin typeface="Calibri"/>
              </a:rPr>
              <a:t>=</a:t>
            </a:r>
            <a:r>
              <a:rPr lang="en-US" sz="2400" dirty="0" smtClean="0">
                <a:latin typeface="cmmi10"/>
              </a:rPr>
              <a:t> 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.  </a:t>
            </a:r>
            <a:r>
              <a:rPr lang="en-US" sz="2400" dirty="0" smtClean="0">
                <a:latin typeface="msam10"/>
              </a:rPr>
              <a:t>¤</a:t>
            </a:r>
          </a:p>
          <a:p>
            <a:pPr>
              <a:spcBef>
                <a:spcPts val="0"/>
              </a:spcBef>
              <a:buNone/>
            </a:pPr>
            <a:endParaRPr lang="en-US" sz="2400" baseline="-25000" dirty="0" smtClean="0"/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x is the </a:t>
            </a:r>
            <a:r>
              <a:rPr lang="en-US" sz="2400" b="1" dirty="0" smtClean="0">
                <a:solidFill>
                  <a:srgbClr val="FF0000"/>
                </a:solidFill>
              </a:rPr>
              <a:t>unique</a:t>
            </a:r>
            <a:r>
              <a:rPr lang="en-US" sz="2400" dirty="0" smtClean="0"/>
              <a:t> optimal point of max {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: x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P }.</a:t>
            </a:r>
            <a:endParaRPr lang="en-US" sz="2400" baseline="-25000" dirty="0" smtClean="0"/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If for any </a:t>
            </a:r>
            <a:r>
              <a:rPr lang="en-US" sz="2400" dirty="0" smtClean="0">
                <a:latin typeface="Calibri"/>
              </a:rPr>
              <a:t>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25000" dirty="0" smtClean="0">
                <a:latin typeface="Calibri"/>
              </a:rPr>
              <a:t>x</a:t>
            </a:r>
            <a:r>
              <a:rPr lang="en-US" sz="2400" dirty="0" smtClean="0"/>
              <a:t> we have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&lt;b</a:t>
            </a:r>
            <a:r>
              <a:rPr lang="en-US" sz="2400" baseline="-25000" dirty="0" smtClean="0"/>
              <a:t>i </a:t>
            </a:r>
            <a:r>
              <a:rPr lang="en-US" sz="2400" dirty="0" smtClean="0"/>
              <a:t>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&lt;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every optimal point y has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=b</a:t>
            </a:r>
            <a:r>
              <a:rPr lang="en-US" sz="2400" baseline="-25000" dirty="0" smtClean="0"/>
              <a:t>i </a:t>
            </a:r>
            <a:r>
              <a:rPr lang="en-US" sz="2400" dirty="0" smtClean="0"/>
              <a:t>for all 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Since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=n, there is only one solution: y=x!   </a:t>
            </a:r>
            <a:r>
              <a:rPr lang="en-US" sz="2400" dirty="0" smtClean="0">
                <a:latin typeface="msam10"/>
              </a:rPr>
              <a:t>¤</a:t>
            </a:r>
          </a:p>
          <a:p>
            <a:pPr>
              <a:spcBef>
                <a:spcPts val="0"/>
              </a:spcBef>
              <a:buNone/>
            </a:pPr>
            <a:endParaRPr lang="en-US" sz="2400" baseline="-25000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2400" baseline="-25000" dirty="0" smtClean="0"/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524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vertex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an extreme point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basic feasible solution (BFS)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076575" y="3946526"/>
            <a:ext cx="4882732" cy="919161"/>
            <a:chOff x="3076575" y="3946526"/>
            <a:chExt cx="4882732" cy="919161"/>
          </a:xfrm>
        </p:grpSpPr>
        <p:sp>
          <p:nvSpPr>
            <p:cNvPr id="5" name="Freeform 4"/>
            <p:cNvSpPr/>
            <p:nvPr/>
          </p:nvSpPr>
          <p:spPr>
            <a:xfrm>
              <a:off x="3190875" y="3946526"/>
              <a:ext cx="3564979" cy="438150"/>
            </a:xfrm>
            <a:custGeom>
              <a:avLst/>
              <a:gdLst>
                <a:gd name="connsiteX0" fmla="*/ 5524500 w 5767387"/>
                <a:gd name="connsiteY0" fmla="*/ 708025 h 744537"/>
                <a:gd name="connsiteX1" fmla="*/ 5524500 w 5767387"/>
                <a:gd name="connsiteY1" fmla="*/ 650875 h 744537"/>
                <a:gd name="connsiteX2" fmla="*/ 5314950 w 5767387"/>
                <a:gd name="connsiteY2" fmla="*/ 146050 h 744537"/>
                <a:gd name="connsiteX3" fmla="*/ 2809875 w 5767387"/>
                <a:gd name="connsiteY3" fmla="*/ 22225 h 744537"/>
                <a:gd name="connsiteX4" fmla="*/ 800100 w 5767387"/>
                <a:gd name="connsiteY4" fmla="*/ 279400 h 744537"/>
                <a:gd name="connsiteX5" fmla="*/ 0 w 5767387"/>
                <a:gd name="connsiteY5" fmla="*/ 69850 h 744537"/>
                <a:gd name="connsiteX0" fmla="*/ 5524500 w 5767387"/>
                <a:gd name="connsiteY0" fmla="*/ 708025 h 726281"/>
                <a:gd name="connsiteX1" fmla="*/ 5524500 w 5767387"/>
                <a:gd name="connsiteY1" fmla="*/ 498475 h 726281"/>
                <a:gd name="connsiteX2" fmla="*/ 5314950 w 5767387"/>
                <a:gd name="connsiteY2" fmla="*/ 146050 h 726281"/>
                <a:gd name="connsiteX3" fmla="*/ 2809875 w 5767387"/>
                <a:gd name="connsiteY3" fmla="*/ 22225 h 726281"/>
                <a:gd name="connsiteX4" fmla="*/ 800100 w 5767387"/>
                <a:gd name="connsiteY4" fmla="*/ 279400 h 726281"/>
                <a:gd name="connsiteX5" fmla="*/ 0 w 5767387"/>
                <a:gd name="connsiteY5" fmla="*/ 69850 h 726281"/>
                <a:gd name="connsiteX0" fmla="*/ 5524500 w 5767387"/>
                <a:gd name="connsiteY0" fmla="*/ 708025 h 708025"/>
                <a:gd name="connsiteX1" fmla="*/ 5314950 w 5767387"/>
                <a:gd name="connsiteY1" fmla="*/ 146050 h 708025"/>
                <a:gd name="connsiteX2" fmla="*/ 2809875 w 5767387"/>
                <a:gd name="connsiteY2" fmla="*/ 22225 h 708025"/>
                <a:gd name="connsiteX3" fmla="*/ 800100 w 5767387"/>
                <a:gd name="connsiteY3" fmla="*/ 279400 h 708025"/>
                <a:gd name="connsiteX4" fmla="*/ 0 w 5767387"/>
                <a:gd name="connsiteY4" fmla="*/ 69850 h 708025"/>
                <a:gd name="connsiteX0" fmla="*/ 5524500 w 5538787"/>
                <a:gd name="connsiteY0" fmla="*/ 708025 h 708025"/>
                <a:gd name="connsiteX1" fmla="*/ 5086350 w 5538787"/>
                <a:gd name="connsiteY1" fmla="*/ 146050 h 708025"/>
                <a:gd name="connsiteX2" fmla="*/ 2809875 w 5538787"/>
                <a:gd name="connsiteY2" fmla="*/ 22225 h 708025"/>
                <a:gd name="connsiteX3" fmla="*/ 800100 w 5538787"/>
                <a:gd name="connsiteY3" fmla="*/ 279400 h 708025"/>
                <a:gd name="connsiteX4" fmla="*/ 0 w 5538787"/>
                <a:gd name="connsiteY4" fmla="*/ 69850 h 708025"/>
                <a:gd name="connsiteX0" fmla="*/ 5524500 w 5538787"/>
                <a:gd name="connsiteY0" fmla="*/ 708025 h 708025"/>
                <a:gd name="connsiteX1" fmla="*/ 5086350 w 5538787"/>
                <a:gd name="connsiteY1" fmla="*/ 146050 h 708025"/>
                <a:gd name="connsiteX2" fmla="*/ 2809875 w 5538787"/>
                <a:gd name="connsiteY2" fmla="*/ 22225 h 708025"/>
                <a:gd name="connsiteX3" fmla="*/ 1264894 w 5538787"/>
                <a:gd name="connsiteY3" fmla="*/ 279400 h 708025"/>
                <a:gd name="connsiteX4" fmla="*/ 0 w 5538787"/>
                <a:gd name="connsiteY4" fmla="*/ 69850 h 708025"/>
                <a:gd name="connsiteX0" fmla="*/ 5379252 w 5393539"/>
                <a:gd name="connsiteY0" fmla="*/ 708025 h 708025"/>
                <a:gd name="connsiteX1" fmla="*/ 4941102 w 5393539"/>
                <a:gd name="connsiteY1" fmla="*/ 146050 h 708025"/>
                <a:gd name="connsiteX2" fmla="*/ 2664627 w 5393539"/>
                <a:gd name="connsiteY2" fmla="*/ 22225 h 708025"/>
                <a:gd name="connsiteX3" fmla="*/ 1119646 w 5393539"/>
                <a:gd name="connsiteY3" fmla="*/ 279400 h 708025"/>
                <a:gd name="connsiteX4" fmla="*/ 0 w 5393539"/>
                <a:gd name="connsiteY4" fmla="*/ 155575 h 708025"/>
                <a:gd name="connsiteX0" fmla="*/ 4941102 w 4941102"/>
                <a:gd name="connsiteY0" fmla="*/ 146050 h 301625"/>
                <a:gd name="connsiteX1" fmla="*/ 2664627 w 4941102"/>
                <a:gd name="connsiteY1" fmla="*/ 22225 h 301625"/>
                <a:gd name="connsiteX2" fmla="*/ 1119646 w 4941102"/>
                <a:gd name="connsiteY2" fmla="*/ 279400 h 301625"/>
                <a:gd name="connsiteX3" fmla="*/ 0 w 4941102"/>
                <a:gd name="connsiteY3" fmla="*/ 155575 h 301625"/>
                <a:gd name="connsiteX0" fmla="*/ 3624188 w 3624188"/>
                <a:gd name="connsiteY0" fmla="*/ 146050 h 301625"/>
                <a:gd name="connsiteX1" fmla="*/ 2664627 w 3624188"/>
                <a:gd name="connsiteY1" fmla="*/ 22225 h 301625"/>
                <a:gd name="connsiteX2" fmla="*/ 1119646 w 3624188"/>
                <a:gd name="connsiteY2" fmla="*/ 279400 h 301625"/>
                <a:gd name="connsiteX3" fmla="*/ 0 w 3624188"/>
                <a:gd name="connsiteY3" fmla="*/ 155575 h 301625"/>
                <a:gd name="connsiteX0" fmla="*/ 3624188 w 3624188"/>
                <a:gd name="connsiteY0" fmla="*/ 136525 h 254793"/>
                <a:gd name="connsiteX1" fmla="*/ 2664627 w 3624188"/>
                <a:gd name="connsiteY1" fmla="*/ 12700 h 254793"/>
                <a:gd name="connsiteX2" fmla="*/ 1080913 w 3624188"/>
                <a:gd name="connsiteY2" fmla="*/ 212725 h 254793"/>
                <a:gd name="connsiteX3" fmla="*/ 0 w 3624188"/>
                <a:gd name="connsiteY3" fmla="*/ 146050 h 254793"/>
                <a:gd name="connsiteX0" fmla="*/ 3624188 w 3624188"/>
                <a:gd name="connsiteY0" fmla="*/ 288925 h 412750"/>
                <a:gd name="connsiteX1" fmla="*/ 2664627 w 3624188"/>
                <a:gd name="connsiteY1" fmla="*/ 12700 h 412750"/>
                <a:gd name="connsiteX2" fmla="*/ 1080913 w 3624188"/>
                <a:gd name="connsiteY2" fmla="*/ 365125 h 412750"/>
                <a:gd name="connsiteX3" fmla="*/ 0 w 3624188"/>
                <a:gd name="connsiteY3" fmla="*/ 298450 h 412750"/>
                <a:gd name="connsiteX0" fmla="*/ 3624188 w 3624188"/>
                <a:gd name="connsiteY0" fmla="*/ 161925 h 438150"/>
                <a:gd name="connsiteX1" fmla="*/ 2664627 w 3624188"/>
                <a:gd name="connsiteY1" fmla="*/ 38100 h 438150"/>
                <a:gd name="connsiteX2" fmla="*/ 1080913 w 3624188"/>
                <a:gd name="connsiteY2" fmla="*/ 390525 h 438150"/>
                <a:gd name="connsiteX3" fmla="*/ 0 w 3624188"/>
                <a:gd name="connsiteY3" fmla="*/ 3238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24188" h="438150">
                  <a:moveTo>
                    <a:pt x="3624188" y="161925"/>
                  </a:moveTo>
                  <a:cubicBezTo>
                    <a:pt x="3171751" y="47625"/>
                    <a:pt x="3088506" y="0"/>
                    <a:pt x="2664627" y="38100"/>
                  </a:cubicBezTo>
                  <a:cubicBezTo>
                    <a:pt x="2240748" y="76200"/>
                    <a:pt x="1525017" y="342900"/>
                    <a:pt x="1080913" y="390525"/>
                  </a:cubicBezTo>
                  <a:cubicBezTo>
                    <a:pt x="636809" y="438150"/>
                    <a:pt x="165894" y="432593"/>
                    <a:pt x="0" y="323850"/>
                  </a:cubicBezTo>
                </a:path>
              </a:pathLst>
            </a:cu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38800" y="4038600"/>
              <a:ext cx="232050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If one of these is strict,</a:t>
              </a:r>
            </a:p>
            <a:p>
              <a:r>
                <a:rPr lang="en-US" dirty="0" smtClean="0">
                  <a:solidFill>
                    <a:srgbClr val="FF0000"/>
                  </a:solidFill>
                </a:rPr>
                <a:t>then this is strict.</a:t>
              </a:r>
              <a:endParaRPr lang="en-US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3076575" y="4610100"/>
              <a:ext cx="3352800" cy="255587"/>
            </a:xfrm>
            <a:custGeom>
              <a:avLst/>
              <a:gdLst>
                <a:gd name="connsiteX0" fmla="*/ 3352800 w 3352800"/>
                <a:gd name="connsiteY0" fmla="*/ 0 h 255587"/>
                <a:gd name="connsiteX1" fmla="*/ 2057400 w 3352800"/>
                <a:gd name="connsiteY1" fmla="*/ 219075 h 255587"/>
                <a:gd name="connsiteX2" fmla="*/ 552450 w 3352800"/>
                <a:gd name="connsiteY2" fmla="*/ 219075 h 255587"/>
                <a:gd name="connsiteX3" fmla="*/ 0 w 3352800"/>
                <a:gd name="connsiteY3" fmla="*/ 57150 h 255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2800" h="255587">
                  <a:moveTo>
                    <a:pt x="3352800" y="0"/>
                  </a:moveTo>
                  <a:cubicBezTo>
                    <a:pt x="2938462" y="91281"/>
                    <a:pt x="2524125" y="182563"/>
                    <a:pt x="2057400" y="219075"/>
                  </a:cubicBezTo>
                  <a:cubicBezTo>
                    <a:pt x="1590675" y="255587"/>
                    <a:pt x="895350" y="246063"/>
                    <a:pt x="552450" y="219075"/>
                  </a:cubicBezTo>
                  <a:cubicBezTo>
                    <a:pt x="209550" y="192087"/>
                    <a:pt x="104775" y="124618"/>
                    <a:pt x="0" y="57150"/>
                  </a:cubicBezTo>
                </a:path>
              </a:pathLst>
            </a:cu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4800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</a:t>
            </a:r>
            <a:r>
              <a:rPr lang="en-US" sz="2400" dirty="0" smtClean="0"/>
              <a:t> of (iii)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):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Let x be a BFS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=n	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(Recall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= {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4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: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4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baseline="300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=b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})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/>
              <a:t>Let c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.</a:t>
            </a:r>
          </a:p>
          <a:p>
            <a:pPr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i</a:t>
            </a:r>
          </a:p>
          <a:p>
            <a:pPr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x is an optimal point of max {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: x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P }.</a:t>
            </a:r>
          </a:p>
          <a:p>
            <a:pPr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x is the </a:t>
            </a:r>
            <a:r>
              <a:rPr lang="en-US" sz="2400" b="1" dirty="0" smtClean="0">
                <a:solidFill>
                  <a:srgbClr val="FF0000"/>
                </a:solidFill>
              </a:rPr>
              <a:t>unique</a:t>
            </a:r>
            <a:r>
              <a:rPr lang="en-US" sz="2400" dirty="0" smtClean="0"/>
              <a:t> optimal point of max {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: x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P }.</a:t>
            </a:r>
            <a:endParaRPr lang="en-US" sz="2400" baseline="-25000" dirty="0" smtClean="0"/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x is a vertex.   </a:t>
            </a:r>
            <a:r>
              <a:rPr lang="en-US" sz="2400" dirty="0" smtClean="0">
                <a:latin typeface="msam10"/>
              </a:rPr>
              <a:t>¥</a:t>
            </a:r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400" baseline="-25000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2400" baseline="-25000" dirty="0" smtClean="0"/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524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vertex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an extreme point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basic feasible solution (BFS)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Review Local-Search Algorithm</a:t>
            </a:r>
          </a:p>
          <a:p>
            <a:r>
              <a:rPr lang="en-US" dirty="0" smtClean="0"/>
              <a:t>Pitfall #1: Defining corner points</a:t>
            </a:r>
          </a:p>
          <a:p>
            <a:pPr lvl="1"/>
            <a:r>
              <a:rPr lang="en-US" sz="2400" dirty="0" err="1" smtClean="0"/>
              <a:t>Polyhedra</a:t>
            </a:r>
            <a:r>
              <a:rPr lang="en-US" sz="2400" dirty="0" smtClean="0"/>
              <a:t> that don’t contain a line have corner points</a:t>
            </a:r>
          </a:p>
          <a:p>
            <a:r>
              <a:rPr lang="en-US" dirty="0" smtClean="0"/>
              <a:t>Pitfall #2: No corner points?</a:t>
            </a:r>
          </a:p>
          <a:p>
            <a:pPr lvl="1"/>
            <a:r>
              <a:rPr lang="en-US" dirty="0" err="1" smtClean="0"/>
              <a:t>Equational</a:t>
            </a:r>
            <a:r>
              <a:rPr lang="en-US" dirty="0" smtClean="0"/>
              <a:t> form of LPs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dirty="0" smtClean="0"/>
              <a:t>More on corner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08037"/>
            <a:ext cx="88392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Definition</a:t>
            </a:r>
            <a:r>
              <a:rPr lang="en-US" sz="2400" dirty="0" smtClean="0"/>
              <a:t>: A </a:t>
            </a:r>
            <a:r>
              <a:rPr lang="en-US" sz="2400" b="1" dirty="0" smtClean="0">
                <a:solidFill>
                  <a:srgbClr val="FF0000"/>
                </a:solidFill>
              </a:rPr>
              <a:t>line</a:t>
            </a:r>
            <a:r>
              <a:rPr lang="en-US" sz="2400" dirty="0" smtClean="0"/>
              <a:t> is a set L={ r+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s :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dirty="0" smtClean="0"/>
              <a:t> } where r,s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n</a:t>
            </a:r>
            <a:r>
              <a:rPr lang="en-US" sz="2400" dirty="0" smtClean="0"/>
              <a:t> and s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Lemma:</a:t>
            </a:r>
            <a:r>
              <a:rPr lang="en-US" sz="2400" dirty="0" smtClean="0"/>
              <a:t> Let P={ x :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="1" baseline="-25000" dirty="0" err="1" smtClean="0">
                <a:latin typeface="Calibri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}. Suppose P</a:t>
            </a:r>
            <a:r>
              <a:rPr lang="en-US" sz="2400" dirty="0" smtClean="0">
                <a:latin typeface="Symbol"/>
                <a:sym typeface="Symbol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Symbol"/>
              </a:rPr>
              <a:t>is non-empty</a:t>
            </a:r>
            <a:r>
              <a:rPr lang="en-US" sz="2400" dirty="0" smtClean="0"/>
              <a:t> and P does not contain any line. Then P has a corner point.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Proof Idea:</a:t>
            </a:r>
            <a:r>
              <a:rPr lang="en-US" sz="2400" dirty="0" smtClean="0"/>
              <a:t> Pick any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 Suppose x not a BFS.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81000" y="3052665"/>
            <a:ext cx="3810000" cy="2914650"/>
            <a:chOff x="381000" y="3052665"/>
            <a:chExt cx="3810000" cy="2914650"/>
          </a:xfrm>
        </p:grpSpPr>
        <p:sp>
          <p:nvSpPr>
            <p:cNvPr id="5" name="Freeform 4"/>
            <p:cNvSpPr/>
            <p:nvPr/>
          </p:nvSpPr>
          <p:spPr>
            <a:xfrm>
              <a:off x="674489" y="3505200"/>
              <a:ext cx="2847817" cy="2136710"/>
            </a:xfrm>
            <a:custGeom>
              <a:avLst/>
              <a:gdLst>
                <a:gd name="connsiteX0" fmla="*/ 9330 w 2855167"/>
                <a:gd name="connsiteY0" fmla="*/ 1212979 h 2136710"/>
                <a:gd name="connsiteX1" fmla="*/ 9330 w 2855167"/>
                <a:gd name="connsiteY1" fmla="*/ 2136710 h 2136710"/>
                <a:gd name="connsiteX2" fmla="*/ 2435290 w 2855167"/>
                <a:gd name="connsiteY2" fmla="*/ 2127379 h 2136710"/>
                <a:gd name="connsiteX3" fmla="*/ 2855167 w 2855167"/>
                <a:gd name="connsiteY3" fmla="*/ 261257 h 2136710"/>
                <a:gd name="connsiteX4" fmla="*/ 1240971 w 2855167"/>
                <a:gd name="connsiteY4" fmla="*/ 0 h 2136710"/>
                <a:gd name="connsiteX5" fmla="*/ 0 w 2855167"/>
                <a:gd name="connsiteY5" fmla="*/ 1268963 h 2136710"/>
                <a:gd name="connsiteX0" fmla="*/ 1980 w 2847817"/>
                <a:gd name="connsiteY0" fmla="*/ 1212979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510 w 2847817"/>
                <a:gd name="connsiteY0" fmla="*/ 12044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152910 w 2847817"/>
                <a:gd name="connsiteY0" fmla="*/ 12806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7860 w 2847817"/>
                <a:gd name="connsiteY0" fmla="*/ 1239930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7817" h="2136710">
                  <a:moveTo>
                    <a:pt x="7860" y="1239930"/>
                  </a:moveTo>
                  <a:lnTo>
                    <a:pt x="1980" y="2136710"/>
                  </a:lnTo>
                  <a:lnTo>
                    <a:pt x="2427940" y="2127379"/>
                  </a:lnTo>
                  <a:lnTo>
                    <a:pt x="2847817" y="261257"/>
                  </a:lnTo>
                  <a:lnTo>
                    <a:pt x="1233621" y="0"/>
                  </a:lnTo>
                  <a:lnTo>
                    <a:pt x="0" y="123123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 rot="5400000">
              <a:off x="-752473" y="4481416"/>
              <a:ext cx="2867025" cy="9523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81000" y="5643465"/>
              <a:ext cx="3810000" cy="1151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90525" y="3271740"/>
              <a:ext cx="3800475" cy="600075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 flipH="1" flipV="1">
              <a:off x="447674" y="3186017"/>
              <a:ext cx="1781177" cy="17811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 flipV="1">
              <a:off x="2076450" y="4462365"/>
              <a:ext cx="2457450" cy="55245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2600325" y="3567015"/>
              <a:ext cx="152400" cy="1524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03289" y="3681315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572000" y="2743200"/>
            <a:ext cx="4267200" cy="3810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At least one degree of freedom remains at x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So x can “wiggle” while staying on all the tight constraints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x cannot wiggle off to infinity in both directions because P contains no line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So when x wiggles, it hits a constraint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When it hits first constraint, it is still feasible.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So we have found a point y which has a new tight constraint.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 flipH="1" flipV="1">
            <a:off x="2076450" y="4457700"/>
            <a:ext cx="2457450" cy="55245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3457575" y="3676650"/>
            <a:ext cx="333375" cy="531257"/>
            <a:chOff x="1828800" y="3429000"/>
            <a:chExt cx="333375" cy="531257"/>
          </a:xfrm>
        </p:grpSpPr>
        <p:sp>
          <p:nvSpPr>
            <p:cNvPr id="15" name="Oval 14"/>
            <p:cNvSpPr/>
            <p:nvPr/>
          </p:nvSpPr>
          <p:spPr>
            <a:xfrm>
              <a:off x="1828800" y="3429000"/>
              <a:ext cx="152400" cy="1524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73313" y="3590925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2237"/>
            <a:ext cx="8991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Definition</a:t>
            </a:r>
            <a:r>
              <a:rPr lang="en-US" sz="2400" dirty="0" smtClean="0"/>
              <a:t>: A </a:t>
            </a:r>
            <a:r>
              <a:rPr lang="en-US" sz="2400" b="1" dirty="0" smtClean="0">
                <a:solidFill>
                  <a:srgbClr val="FF0000"/>
                </a:solidFill>
              </a:rPr>
              <a:t>line</a:t>
            </a:r>
            <a:r>
              <a:rPr lang="en-US" sz="2400" dirty="0" smtClean="0"/>
              <a:t> is a set L={ r+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s :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dirty="0" smtClean="0"/>
              <a:t> } where r,s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n</a:t>
            </a:r>
            <a:r>
              <a:rPr lang="en-US" sz="2400" dirty="0" smtClean="0"/>
              <a:t> and s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Lemma:</a:t>
            </a:r>
            <a:r>
              <a:rPr lang="en-US" sz="2400" dirty="0" smtClean="0"/>
              <a:t> Let P={ x :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="1" baseline="-25000" dirty="0" err="1" smtClean="0">
                <a:latin typeface="Calibri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}. Suppose P</a:t>
            </a:r>
            <a:r>
              <a:rPr lang="en-US" sz="2400" dirty="0" smtClean="0">
                <a:latin typeface="Symbol"/>
                <a:sym typeface="Symbol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Symbol"/>
              </a:rPr>
              <a:t>is non-empty</a:t>
            </a:r>
            <a:r>
              <a:rPr lang="en-US" sz="2400" dirty="0" smtClean="0"/>
              <a:t> and P does not contain any line. Then P has a corner point.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Pick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 Suppose x not a BFS.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25000" dirty="0" smtClean="0"/>
              <a:t>x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(We saw this before)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w. Note y(0)=x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 </a:t>
            </a:r>
            <a:r>
              <a:rPr lang="en-US" sz="2400" b="1" dirty="0" smtClean="0">
                <a:latin typeface="cmsy10"/>
              </a:rPr>
              <a:t>9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P.  WLOG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&gt;0.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59497" y="2590800"/>
            <a:ext cx="32321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(Otherwise P contains a line)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2237"/>
            <a:ext cx="8991600" cy="58213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Lemma:</a:t>
            </a:r>
            <a:r>
              <a:rPr lang="en-US" sz="2400" dirty="0" smtClean="0"/>
              <a:t> Let P={ x :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="1" baseline="-25000" dirty="0" err="1" smtClean="0">
                <a:latin typeface="Calibri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}. Suppose P</a:t>
            </a:r>
            <a:r>
              <a:rPr lang="en-US" sz="2400" dirty="0" smtClean="0">
                <a:latin typeface="Symbol"/>
                <a:sym typeface="Symbol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Symbol"/>
              </a:rPr>
              <a:t>is non-empty</a:t>
            </a:r>
            <a:r>
              <a:rPr lang="en-US" sz="2400" dirty="0" smtClean="0"/>
              <a:t> and P does not contain any line. Then P has a corner point.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Pick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 Suppose x not a BFS.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25000" dirty="0" smtClean="0"/>
              <a:t>x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(We saw this before)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w. Note y(0)=x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 </a:t>
            </a:r>
            <a:r>
              <a:rPr lang="en-US" sz="2400" b="1" dirty="0" smtClean="0">
                <a:latin typeface="cmsy10"/>
              </a:rPr>
              <a:t>9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P.  WLOG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&gt;0.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So set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=0 and gradually increase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. What is largest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P?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	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	      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(Always satisfied if 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·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0)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	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smtClean="0"/>
              <a:t>(b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-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)/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&gt;0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h be the </a:t>
            </a:r>
            <a:r>
              <a:rPr lang="en-US" sz="2400" dirty="0" err="1" smtClean="0"/>
              <a:t>i</a:t>
            </a:r>
            <a:r>
              <a:rPr lang="en-US" sz="2400" dirty="0" smtClean="0"/>
              <a:t> that minimizes </a:t>
            </a:r>
            <a:r>
              <a:rPr lang="en-US" sz="2400" dirty="0" smtClean="0">
                <a:solidFill>
                  <a:srgbClr val="FF0000"/>
                </a:solidFill>
              </a:rPr>
              <a:t>this</a:t>
            </a:r>
            <a:r>
              <a:rPr lang="en-US" sz="2400" dirty="0" smtClean="0"/>
              <a:t>.  Then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=(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h</a:t>
            </a:r>
            <a:r>
              <a:rPr lang="en-US" sz="2400" dirty="0" err="1" smtClean="0"/>
              <a:t>-a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)/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msy10"/>
              </a:rPr>
              <a:t>I</a:t>
            </a:r>
            <a:r>
              <a:rPr lang="en-US" sz="2000" baseline="-25000" dirty="0" err="1" smtClean="0"/>
              <a:t>x</a:t>
            </a:r>
            <a:r>
              <a:rPr lang="en-US" sz="2400" dirty="0" err="1" smtClean="0">
                <a:latin typeface="cmsy10"/>
              </a:rPr>
              <a:t>µI</a:t>
            </a:r>
            <a:r>
              <a:rPr lang="en-US" sz="2400" baseline="-15000" dirty="0" err="1" smtClean="0"/>
              <a:t>y</a:t>
            </a:r>
            <a:r>
              <a:rPr lang="en-US" sz="2400" baseline="-15000" dirty="0" smtClean="0"/>
              <a:t>(</a:t>
            </a:r>
            <a:r>
              <a:rPr lang="en-US" sz="2400" baseline="-15000" dirty="0" smtClean="0">
                <a:latin typeface="cmmi10"/>
              </a:rPr>
              <a:t>±</a:t>
            </a:r>
            <a:r>
              <a:rPr lang="en-US" sz="2400" baseline="-15000" dirty="0" smtClean="0"/>
              <a:t>)</a:t>
            </a:r>
            <a:r>
              <a:rPr lang="en-US" sz="20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If 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000" baseline="-25000" dirty="0" smtClean="0"/>
              <a:t>x</a:t>
            </a:r>
            <a:r>
              <a:rPr lang="en-US" sz="2400" dirty="0" smtClean="0"/>
              <a:t> then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=b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. But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=0, so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)=b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too.  </a:t>
            </a:r>
            <a:r>
              <a:rPr lang="en-US" sz="2400" dirty="0" smtClean="0">
                <a:latin typeface="msam10"/>
              </a:rPr>
              <a:t>¤</a:t>
            </a:r>
            <a:endParaRPr lang="en-US" sz="2800" dirty="0" smtClean="0">
              <a:latin typeface="msam10"/>
            </a:endParaRPr>
          </a:p>
          <a:p>
            <a:pPr>
              <a:spcBef>
                <a:spcPts val="300"/>
              </a:spcBef>
              <a:buNone/>
            </a:pPr>
            <a:endParaRPr lang="en-US" sz="2000" spc="-3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59497" y="2133600"/>
            <a:ext cx="32321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(Otherwise P contains a line)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Left Brace 4"/>
          <p:cNvSpPr/>
          <p:nvPr/>
        </p:nvSpPr>
        <p:spPr>
          <a:xfrm rot="16200000">
            <a:off x="3900488" y="2576512"/>
            <a:ext cx="276224" cy="320040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2237"/>
            <a:ext cx="8991600" cy="65833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Lemma:</a:t>
            </a:r>
            <a:r>
              <a:rPr lang="en-US" sz="2400" dirty="0" smtClean="0"/>
              <a:t> Let P={ x :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="1" baseline="-25000" dirty="0" err="1" smtClean="0">
                <a:latin typeface="Calibri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}. Suppose P</a:t>
            </a:r>
            <a:r>
              <a:rPr lang="en-US" sz="2400" dirty="0" smtClean="0">
                <a:latin typeface="Symbol"/>
                <a:sym typeface="Symbol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Symbol"/>
              </a:rPr>
              <a:t>is non-empty</a:t>
            </a:r>
            <a:r>
              <a:rPr lang="en-US" sz="2400" dirty="0" smtClean="0"/>
              <a:t> and P does not contain any line. Then P has a corner point.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Pick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 Suppose x not a BFS.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25000" dirty="0" smtClean="0"/>
              <a:t>x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(We saw this before)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w. Note y(0)=x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 </a:t>
            </a:r>
            <a:r>
              <a:rPr lang="en-US" sz="2400" b="1" dirty="0" smtClean="0">
                <a:latin typeface="cmsy10"/>
              </a:rPr>
              <a:t>9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P.  WLOG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&gt;0.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So set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=0 and gradually increase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. What is largest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P?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	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	      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(Always satisfied if 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·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0)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	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smtClean="0"/>
              <a:t>(b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-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)/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&gt;0</a:t>
            </a:r>
            <a:endParaRPr lang="en-US" sz="100" dirty="0" smtClean="0"/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h be the </a:t>
            </a:r>
            <a:r>
              <a:rPr lang="en-US" sz="2400" dirty="0" err="1" smtClean="0"/>
              <a:t>i</a:t>
            </a:r>
            <a:r>
              <a:rPr lang="en-US" sz="2400" dirty="0" smtClean="0"/>
              <a:t> that minimizes </a:t>
            </a:r>
            <a:r>
              <a:rPr lang="en-US" sz="2400" dirty="0" smtClean="0">
                <a:solidFill>
                  <a:srgbClr val="FF0000"/>
                </a:solidFill>
              </a:rPr>
              <a:t>this</a:t>
            </a:r>
            <a:r>
              <a:rPr lang="en-US" sz="2400" dirty="0" smtClean="0"/>
              <a:t>.  Then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=</a:t>
            </a:r>
            <a:r>
              <a:rPr lang="en-US" sz="2400" dirty="0" smtClean="0">
                <a:solidFill>
                  <a:srgbClr val="0070C0"/>
                </a:solidFill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0070C0"/>
                </a:solidFill>
              </a:rPr>
              <a:t>h</a:t>
            </a:r>
            <a:r>
              <a:rPr lang="en-US" sz="2400" dirty="0" err="1" smtClean="0">
                <a:solidFill>
                  <a:srgbClr val="0070C0"/>
                </a:solidFill>
              </a:rPr>
              <a:t>-a</a:t>
            </a:r>
            <a:r>
              <a:rPr lang="en-US" sz="2400" baseline="-25000" dirty="0" err="1" smtClean="0">
                <a:solidFill>
                  <a:srgbClr val="0070C0"/>
                </a:solidFill>
              </a:rPr>
              <a:t>h</a:t>
            </a:r>
            <a:r>
              <a:rPr lang="en-US" sz="2400" baseline="30000" dirty="0" err="1" smtClean="0">
                <a:solidFill>
                  <a:srgbClr val="0070C0"/>
                </a:solidFill>
              </a:rPr>
              <a:t>T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smtClean="0">
                <a:solidFill>
                  <a:srgbClr val="0070C0"/>
                </a:solidFill>
              </a:rPr>
              <a:t>)/</a:t>
            </a:r>
            <a:r>
              <a:rPr lang="en-US" sz="2400" dirty="0" err="1" smtClean="0">
                <a:solidFill>
                  <a:srgbClr val="0070C0"/>
                </a:solidFill>
              </a:rPr>
              <a:t>a</a:t>
            </a:r>
            <a:r>
              <a:rPr lang="en-US" sz="2400" baseline="-25000" dirty="0" err="1" smtClean="0">
                <a:solidFill>
                  <a:srgbClr val="0070C0"/>
                </a:solidFill>
              </a:rPr>
              <a:t>h</a:t>
            </a:r>
            <a:r>
              <a:rPr lang="en-US" sz="2400" baseline="30000" dirty="0" err="1" smtClean="0">
                <a:solidFill>
                  <a:srgbClr val="0070C0"/>
                </a:solidFill>
              </a:rPr>
              <a:t>T</a:t>
            </a:r>
            <a:r>
              <a:rPr lang="en-US" sz="2400" dirty="0" err="1" smtClean="0">
                <a:solidFill>
                  <a:srgbClr val="0070C0"/>
                </a:solidFill>
              </a:rPr>
              <a:t>w</a:t>
            </a:r>
            <a:r>
              <a:rPr lang="en-US" sz="24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msy10"/>
              </a:rPr>
              <a:t>I</a:t>
            </a:r>
            <a:r>
              <a:rPr lang="en-US" sz="2000" baseline="-25000" dirty="0" err="1" smtClean="0"/>
              <a:t>x</a:t>
            </a:r>
            <a:r>
              <a:rPr lang="en-US" sz="2400" dirty="0" err="1" smtClean="0">
                <a:latin typeface="cmsy10"/>
              </a:rPr>
              <a:t>µI</a:t>
            </a:r>
            <a:r>
              <a:rPr lang="en-US" sz="2400" baseline="-15000" dirty="0" err="1" smtClean="0"/>
              <a:t>y</a:t>
            </a:r>
            <a:r>
              <a:rPr lang="en-US" sz="2400" baseline="-15000" dirty="0" smtClean="0"/>
              <a:t>(</a:t>
            </a:r>
            <a:r>
              <a:rPr lang="en-US" sz="2400" baseline="-15000" dirty="0" smtClean="0">
                <a:latin typeface="cmmi10"/>
              </a:rPr>
              <a:t>±</a:t>
            </a:r>
            <a:r>
              <a:rPr lang="en-US" sz="2400" baseline="-15000" dirty="0" smtClean="0"/>
              <a:t>)</a:t>
            </a:r>
            <a:r>
              <a:rPr lang="en-US" sz="20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spc="-30" dirty="0" smtClean="0"/>
              <a:t>Claim:</a:t>
            </a:r>
            <a:r>
              <a:rPr lang="en-US" sz="2400" spc="-30" dirty="0" smtClean="0"/>
              <a:t> h</a:t>
            </a:r>
            <a:r>
              <a:rPr lang="en-US" sz="2400" spc="-30" dirty="0" smtClean="0">
                <a:latin typeface="cmsy10"/>
              </a:rPr>
              <a:t>2</a:t>
            </a:r>
            <a:r>
              <a:rPr lang="en-US" sz="2400" dirty="0" smtClean="0">
                <a:latin typeface="cmsy10"/>
              </a:rPr>
              <a:t>I</a:t>
            </a:r>
            <a:r>
              <a:rPr lang="en-US" sz="2400" baseline="-15000" dirty="0" smtClean="0"/>
              <a:t>y(</a:t>
            </a:r>
            <a:r>
              <a:rPr lang="en-US" sz="2400" baseline="-15000" dirty="0" smtClean="0">
                <a:latin typeface="cmmi10"/>
              </a:rPr>
              <a:t>±</a:t>
            </a:r>
            <a:r>
              <a:rPr lang="en-US" sz="2400" baseline="-15000" dirty="0" smtClean="0"/>
              <a:t>)</a:t>
            </a:r>
            <a:r>
              <a:rPr lang="en-US" sz="2400" spc="-30" dirty="0" err="1" smtClean="0">
                <a:latin typeface="cmsy10"/>
              </a:rPr>
              <a:t>n</a:t>
            </a:r>
            <a:r>
              <a:rPr lang="en-US" sz="2400" dirty="0" err="1" smtClean="0">
                <a:latin typeface="cmsy10"/>
              </a:rPr>
              <a:t>I</a:t>
            </a:r>
            <a:r>
              <a:rPr lang="en-US" sz="2000" baseline="-25000" dirty="0" err="1" smtClean="0"/>
              <a:t>x</a:t>
            </a:r>
            <a:r>
              <a:rPr lang="en-US" sz="2400" spc="-30" dirty="0" smtClean="0"/>
              <a:t>.		</a:t>
            </a:r>
            <a:r>
              <a:rPr lang="en-US" sz="2400" dirty="0" smtClean="0"/>
              <a:t>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(y(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 has at least one more tight constraint)</a:t>
            </a:r>
            <a:endParaRPr lang="en-US" sz="2400" spc="-30" dirty="0" smtClean="0"/>
          </a:p>
          <a:p>
            <a:pPr>
              <a:spcBef>
                <a:spcPts val="300"/>
              </a:spcBef>
              <a:buNone/>
            </a:pPr>
            <a:r>
              <a:rPr lang="en-US" sz="2400" b="1" spc="-30" dirty="0" smtClean="0"/>
              <a:t>Proof:</a:t>
            </a:r>
            <a:r>
              <a:rPr lang="en-US" sz="2400" spc="-30" dirty="0" smtClean="0"/>
              <a:t> By definition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&gt;0, so </a:t>
            </a:r>
            <a:r>
              <a:rPr lang="en-US" sz="2400" dirty="0" err="1" smtClean="0"/>
              <a:t>h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>
                <a:latin typeface="cmsy10"/>
              </a:rPr>
              <a:t>I</a:t>
            </a:r>
            <a:r>
              <a:rPr lang="en-US" sz="2400" baseline="-25000" dirty="0" err="1" smtClean="0">
                <a:latin typeface="Calibri"/>
              </a:rPr>
              <a:t>x</a:t>
            </a:r>
            <a:r>
              <a:rPr lang="en-US" sz="24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But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=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 =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+</a:t>
            </a:r>
            <a:r>
              <a:rPr lang="en-US" sz="2800" dirty="0" smtClean="0"/>
              <a:t>(</a:t>
            </a:r>
            <a:r>
              <a:rPr lang="en-US" sz="2400" dirty="0" smtClean="0">
                <a:solidFill>
                  <a:srgbClr val="0070C0"/>
                </a:solidFill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0070C0"/>
                </a:solidFill>
              </a:rPr>
              <a:t>h</a:t>
            </a:r>
            <a:r>
              <a:rPr lang="en-US" sz="2400" dirty="0" err="1" smtClean="0">
                <a:solidFill>
                  <a:srgbClr val="0070C0"/>
                </a:solidFill>
              </a:rPr>
              <a:t>-a</a:t>
            </a:r>
            <a:r>
              <a:rPr lang="en-US" sz="2400" baseline="-25000" dirty="0" err="1" smtClean="0">
                <a:solidFill>
                  <a:srgbClr val="0070C0"/>
                </a:solidFill>
              </a:rPr>
              <a:t>h</a:t>
            </a:r>
            <a:r>
              <a:rPr lang="en-US" sz="2400" baseline="30000" dirty="0" err="1" smtClean="0">
                <a:solidFill>
                  <a:srgbClr val="0070C0"/>
                </a:solidFill>
              </a:rPr>
              <a:t>T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smtClean="0">
                <a:solidFill>
                  <a:srgbClr val="0070C0"/>
                </a:solidFill>
              </a:rPr>
              <a:t>)/</a:t>
            </a:r>
            <a:r>
              <a:rPr lang="en-US" sz="2400" dirty="0" err="1" smtClean="0">
                <a:solidFill>
                  <a:srgbClr val="0070C0"/>
                </a:solidFill>
              </a:rPr>
              <a:t>a</a:t>
            </a:r>
            <a:r>
              <a:rPr lang="en-US" sz="2400" baseline="-25000" dirty="0" err="1" smtClean="0">
                <a:solidFill>
                  <a:srgbClr val="0070C0"/>
                </a:solidFill>
              </a:rPr>
              <a:t>h</a:t>
            </a:r>
            <a:r>
              <a:rPr lang="en-US" sz="2400" baseline="30000" dirty="0" err="1" smtClean="0">
                <a:solidFill>
                  <a:srgbClr val="0070C0"/>
                </a:solidFill>
              </a:rPr>
              <a:t>T</a:t>
            </a:r>
            <a:r>
              <a:rPr lang="en-US" sz="2400" dirty="0" err="1" smtClean="0">
                <a:solidFill>
                  <a:srgbClr val="0070C0"/>
                </a:solidFill>
              </a:rPr>
              <a:t>w</a:t>
            </a:r>
            <a:r>
              <a:rPr lang="en-US" sz="2800" dirty="0" smtClean="0"/>
              <a:t>)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-25000" dirty="0" err="1" smtClean="0">
                <a:latin typeface="Calibri"/>
              </a:rPr>
              <a:t>h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h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15000" dirty="0" smtClean="0"/>
              <a:t>y(</a:t>
            </a:r>
            <a:r>
              <a:rPr lang="en-US" sz="2400" baseline="-15000" dirty="0" smtClean="0">
                <a:latin typeface="cmmi10"/>
              </a:rPr>
              <a:t>±</a:t>
            </a:r>
            <a:r>
              <a:rPr lang="en-US" sz="2400" baseline="-15000" dirty="0" smtClean="0"/>
              <a:t>)</a:t>
            </a:r>
            <a:r>
              <a:rPr lang="en-US" sz="2400" dirty="0" smtClean="0"/>
              <a:t>.  </a:t>
            </a:r>
            <a:r>
              <a:rPr lang="en-US" sz="2400" dirty="0" smtClean="0">
                <a:latin typeface="msam10"/>
              </a:rPr>
              <a:t>¤</a:t>
            </a:r>
          </a:p>
          <a:p>
            <a:pPr>
              <a:spcBef>
                <a:spcPts val="300"/>
              </a:spcBef>
              <a:buNone/>
            </a:pPr>
            <a:endParaRPr lang="en-US" sz="2400" spc="-3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59497" y="2133600"/>
            <a:ext cx="32321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(Otherwise P contains a line)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Left Brace 4"/>
          <p:cNvSpPr/>
          <p:nvPr/>
        </p:nvSpPr>
        <p:spPr>
          <a:xfrm rot="16200000">
            <a:off x="3900488" y="2576512"/>
            <a:ext cx="276224" cy="320040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2237"/>
            <a:ext cx="8991600" cy="65833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Lemma:</a:t>
            </a:r>
            <a:r>
              <a:rPr lang="en-US" sz="2400" dirty="0" smtClean="0"/>
              <a:t> Let P={ x :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="1" baseline="-25000" dirty="0" err="1" smtClean="0">
                <a:latin typeface="Calibri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}. Suppose P</a:t>
            </a:r>
            <a:r>
              <a:rPr lang="en-US" sz="2400" dirty="0" smtClean="0">
                <a:latin typeface="Symbol"/>
                <a:sym typeface="Symbol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Symbol"/>
              </a:rPr>
              <a:t>is non-empty</a:t>
            </a:r>
            <a:r>
              <a:rPr lang="en-US" sz="2400" dirty="0" smtClean="0"/>
              <a:t> and P does not contain any line. Then P has a corner point.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Pick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 Suppose x not a BFS.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25000" dirty="0" smtClean="0"/>
              <a:t>x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(We saw this before)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w. Note y(0)=x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 </a:t>
            </a:r>
            <a:r>
              <a:rPr lang="en-US" sz="2400" b="1" dirty="0" smtClean="0">
                <a:latin typeface="cmsy10"/>
              </a:rPr>
              <a:t>9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P.  WLOG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&gt;0.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So set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=0 and gradually increase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. What is largest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P?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	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	      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(Always satisfied if 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·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0)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	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smtClean="0"/>
              <a:t>(b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-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)/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&gt;0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h be the </a:t>
            </a:r>
            <a:r>
              <a:rPr lang="en-US" sz="2400" dirty="0" err="1" smtClean="0"/>
              <a:t>i</a:t>
            </a:r>
            <a:r>
              <a:rPr lang="en-US" sz="2400" dirty="0" smtClean="0"/>
              <a:t> that minimizes </a:t>
            </a:r>
            <a:r>
              <a:rPr lang="en-US" sz="2400" dirty="0" smtClean="0">
                <a:solidFill>
                  <a:srgbClr val="FF0000"/>
                </a:solidFill>
              </a:rPr>
              <a:t>this</a:t>
            </a:r>
            <a:r>
              <a:rPr lang="en-US" sz="2400" dirty="0" smtClean="0"/>
              <a:t>.  Then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=(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h</a:t>
            </a:r>
            <a:r>
              <a:rPr lang="en-US" sz="2400" dirty="0" err="1" smtClean="0"/>
              <a:t>-a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)/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msy10"/>
              </a:rPr>
              <a:t>I</a:t>
            </a:r>
            <a:r>
              <a:rPr lang="en-US" sz="2000" baseline="-25000" dirty="0" err="1" smtClean="0"/>
              <a:t>x</a:t>
            </a:r>
            <a:r>
              <a:rPr lang="en-US" sz="2400" dirty="0" err="1" smtClean="0">
                <a:latin typeface="cmsy10"/>
              </a:rPr>
              <a:t>µI</a:t>
            </a:r>
            <a:r>
              <a:rPr lang="en-US" sz="2400" baseline="-15000" dirty="0" err="1" smtClean="0"/>
              <a:t>y</a:t>
            </a:r>
            <a:r>
              <a:rPr lang="en-US" sz="2400" baseline="-15000" dirty="0" smtClean="0"/>
              <a:t>(</a:t>
            </a:r>
            <a:r>
              <a:rPr lang="en-US" sz="2400" baseline="-15000" dirty="0" smtClean="0">
                <a:latin typeface="cmmi10"/>
              </a:rPr>
              <a:t>±</a:t>
            </a:r>
            <a:r>
              <a:rPr lang="en-US" sz="2400" baseline="-15000" dirty="0" smtClean="0"/>
              <a:t>)</a:t>
            </a:r>
            <a:r>
              <a:rPr lang="en-US" sz="20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spc="-30" dirty="0" smtClean="0"/>
              <a:t>Claim:</a:t>
            </a:r>
            <a:r>
              <a:rPr lang="en-US" sz="2400" spc="-30" dirty="0" smtClean="0"/>
              <a:t> h</a:t>
            </a:r>
            <a:r>
              <a:rPr lang="en-US" sz="2400" spc="-30" dirty="0" smtClean="0">
                <a:latin typeface="cmsy10"/>
              </a:rPr>
              <a:t>2</a:t>
            </a:r>
            <a:r>
              <a:rPr lang="en-US" sz="2400" dirty="0" smtClean="0">
                <a:latin typeface="cmsy10"/>
              </a:rPr>
              <a:t>I</a:t>
            </a:r>
            <a:r>
              <a:rPr lang="en-US" sz="2400" baseline="-15000" dirty="0" smtClean="0"/>
              <a:t>y(</a:t>
            </a:r>
            <a:r>
              <a:rPr lang="en-US" sz="2400" baseline="-15000" dirty="0" smtClean="0">
                <a:latin typeface="cmmi10"/>
              </a:rPr>
              <a:t>±</a:t>
            </a:r>
            <a:r>
              <a:rPr lang="en-US" sz="2400" baseline="-15000" dirty="0" smtClean="0"/>
              <a:t>)</a:t>
            </a:r>
            <a:r>
              <a:rPr lang="en-US" sz="2400" spc="-30" dirty="0" err="1" smtClean="0">
                <a:latin typeface="cmsy10"/>
              </a:rPr>
              <a:t>n</a:t>
            </a:r>
            <a:r>
              <a:rPr lang="en-US" sz="2400" dirty="0" err="1" smtClean="0">
                <a:latin typeface="cmsy10"/>
              </a:rPr>
              <a:t>I</a:t>
            </a:r>
            <a:r>
              <a:rPr lang="en-US" sz="2000" baseline="-25000" dirty="0" err="1" smtClean="0"/>
              <a:t>x</a:t>
            </a:r>
            <a:r>
              <a:rPr lang="en-US" sz="2400" spc="-30" dirty="0" smtClean="0"/>
              <a:t>.		</a:t>
            </a:r>
            <a:r>
              <a:rPr lang="en-US" sz="2400" dirty="0" smtClean="0"/>
              <a:t>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(y(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 has at least one more tight constraint)</a:t>
            </a:r>
            <a:endParaRPr lang="en-US" sz="2400" spc="-30" dirty="0" smtClean="0"/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span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&lt;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h</a:t>
            </a:r>
            <a:r>
              <a:rPr lang="en-US" sz="2400" dirty="0" smtClean="0"/>
              <a:t> but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)=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h</a:t>
            </a:r>
            <a:r>
              <a:rPr lang="en-US" sz="2400" dirty="0" smtClean="0"/>
              <a:t> 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 0 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smtClean="0"/>
              <a:t>(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)-x ) =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But,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i</a:t>
            </a:r>
            <a:r>
              <a:rPr lang="en-US" sz="2400" dirty="0" smtClean="0">
                <a:latin typeface="cmsy10"/>
              </a:rPr>
              <a:t>2A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 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i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cs typeface="Arial" pitchFamily="34" charset="0"/>
              </a:rPr>
              <a:t>span(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)   </a:t>
            </a:r>
            <a:r>
              <a:rPr lang="en-US" sz="2400" dirty="0" smtClean="0">
                <a:latin typeface="cmsy10"/>
              </a:rPr>
              <a:t>) </a:t>
            </a:r>
            <a:r>
              <a:rPr lang="en-US" sz="24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span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).   </a:t>
            </a:r>
            <a:r>
              <a:rPr lang="en-US" sz="2400" dirty="0" smtClean="0">
                <a:latin typeface="msam10"/>
              </a:rPr>
              <a:t>¤</a:t>
            </a:r>
            <a:endParaRPr lang="en-US" sz="2400" spc="-30" dirty="0" smtClean="0"/>
          </a:p>
          <a:p>
            <a:pPr>
              <a:spcBef>
                <a:spcPts val="300"/>
              </a:spcBef>
              <a:buNone/>
            </a:pPr>
            <a:endParaRPr lang="en-US" sz="2400" spc="-3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59497" y="2133600"/>
            <a:ext cx="32321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(Otherwise P contains a line)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Left Brace 4"/>
          <p:cNvSpPr/>
          <p:nvPr/>
        </p:nvSpPr>
        <p:spPr>
          <a:xfrm rot="16200000">
            <a:off x="3900488" y="2576512"/>
            <a:ext cx="276224" cy="320040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2237"/>
            <a:ext cx="8991600" cy="65833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Lemma:</a:t>
            </a:r>
            <a:r>
              <a:rPr lang="en-US" sz="2400" dirty="0" smtClean="0"/>
              <a:t> Let P={ x :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="1" baseline="-25000" dirty="0" err="1" smtClean="0">
                <a:latin typeface="Calibri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}. Suppose P</a:t>
            </a:r>
            <a:r>
              <a:rPr lang="en-US" sz="2400" dirty="0" smtClean="0">
                <a:latin typeface="Symbol"/>
                <a:sym typeface="Symbol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Symbol"/>
              </a:rPr>
              <a:t>is non-empty</a:t>
            </a:r>
            <a:r>
              <a:rPr lang="en-US" sz="2400" dirty="0" smtClean="0"/>
              <a:t> and P does not contain any line. Then P has a corner point.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Pick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 Suppose x not a BFS.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25000" dirty="0" smtClean="0"/>
              <a:t>x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(We saw this before)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w. Note y(0)=x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 </a:t>
            </a:r>
            <a:r>
              <a:rPr lang="en-US" sz="2400" b="1" dirty="0" smtClean="0">
                <a:latin typeface="cmsy10"/>
              </a:rPr>
              <a:t>9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P.  WLOG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&gt;0.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So set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=0 and gradually increase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. What is largest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P?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	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	      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(Always satisfied if 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·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0)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	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smtClean="0"/>
              <a:t>(b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-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)/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&gt;0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h be the </a:t>
            </a:r>
            <a:r>
              <a:rPr lang="en-US" sz="2400" dirty="0" err="1" smtClean="0"/>
              <a:t>i</a:t>
            </a:r>
            <a:r>
              <a:rPr lang="en-US" sz="2400" dirty="0" smtClean="0"/>
              <a:t> that minimizes </a:t>
            </a:r>
            <a:r>
              <a:rPr lang="en-US" sz="2400" dirty="0" smtClean="0">
                <a:solidFill>
                  <a:srgbClr val="FF0000"/>
                </a:solidFill>
              </a:rPr>
              <a:t>this</a:t>
            </a:r>
            <a:r>
              <a:rPr lang="en-US" sz="2400" dirty="0" smtClean="0"/>
              <a:t>.  Then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=(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h</a:t>
            </a:r>
            <a:r>
              <a:rPr lang="en-US" sz="2400" dirty="0" err="1" smtClean="0"/>
              <a:t>-a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)/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msy10"/>
              </a:rPr>
              <a:t>I</a:t>
            </a:r>
            <a:r>
              <a:rPr lang="en-US" sz="2000" baseline="-25000" dirty="0" err="1" smtClean="0"/>
              <a:t>x</a:t>
            </a:r>
            <a:r>
              <a:rPr lang="en-US" sz="2400" dirty="0" err="1" smtClean="0">
                <a:latin typeface="cmsy10"/>
              </a:rPr>
              <a:t>µI</a:t>
            </a:r>
            <a:r>
              <a:rPr lang="en-US" sz="2400" baseline="-15000" dirty="0" err="1" smtClean="0"/>
              <a:t>y</a:t>
            </a:r>
            <a:r>
              <a:rPr lang="en-US" sz="2400" baseline="-15000" dirty="0" smtClean="0"/>
              <a:t>(</a:t>
            </a:r>
            <a:r>
              <a:rPr lang="en-US" sz="2400" baseline="-15000" dirty="0" smtClean="0">
                <a:latin typeface="cmmi10"/>
              </a:rPr>
              <a:t>±</a:t>
            </a:r>
            <a:r>
              <a:rPr lang="en-US" sz="2400" baseline="-15000" dirty="0" smtClean="0"/>
              <a:t>)</a:t>
            </a:r>
            <a:r>
              <a:rPr lang="en-US" sz="20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spc="-30" dirty="0" smtClean="0"/>
              <a:t>Claim:</a:t>
            </a:r>
            <a:r>
              <a:rPr lang="en-US" sz="2400" spc="-30" dirty="0" smtClean="0"/>
              <a:t> h</a:t>
            </a:r>
            <a:r>
              <a:rPr lang="en-US" sz="2400" spc="-30" dirty="0" smtClean="0">
                <a:latin typeface="cmsy10"/>
              </a:rPr>
              <a:t>2</a:t>
            </a:r>
            <a:r>
              <a:rPr lang="en-US" sz="2400" dirty="0" smtClean="0">
                <a:latin typeface="cmsy10"/>
              </a:rPr>
              <a:t>I</a:t>
            </a:r>
            <a:r>
              <a:rPr lang="en-US" sz="2400" baseline="-15000" dirty="0" smtClean="0"/>
              <a:t>y(</a:t>
            </a:r>
            <a:r>
              <a:rPr lang="en-US" sz="2400" baseline="-15000" dirty="0" smtClean="0">
                <a:latin typeface="cmmi10"/>
              </a:rPr>
              <a:t>±</a:t>
            </a:r>
            <a:r>
              <a:rPr lang="en-US" sz="2400" baseline="-15000" dirty="0" smtClean="0"/>
              <a:t>)</a:t>
            </a:r>
            <a:r>
              <a:rPr lang="en-US" sz="2400" spc="-30" dirty="0" err="1" smtClean="0">
                <a:latin typeface="cmsy10"/>
              </a:rPr>
              <a:t>n</a:t>
            </a:r>
            <a:r>
              <a:rPr lang="en-US" sz="2400" dirty="0" err="1" smtClean="0">
                <a:latin typeface="cmsy10"/>
              </a:rPr>
              <a:t>I</a:t>
            </a:r>
            <a:r>
              <a:rPr lang="en-US" sz="2000" baseline="-25000" dirty="0" err="1" smtClean="0"/>
              <a:t>x</a:t>
            </a:r>
            <a:r>
              <a:rPr lang="en-US" sz="2400" spc="-30" dirty="0" smtClean="0"/>
              <a:t>.		</a:t>
            </a:r>
            <a:r>
              <a:rPr lang="en-US" sz="2400" dirty="0" smtClean="0"/>
              <a:t>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(y(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 has at least one more tight constraint)</a:t>
            </a:r>
            <a:endParaRPr lang="en-US" sz="2400" spc="-30" dirty="0" smtClean="0"/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span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).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So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15000" dirty="0" smtClean="0"/>
              <a:t>y(</a:t>
            </a:r>
            <a:r>
              <a:rPr lang="en-US" sz="2400" baseline="-15000" dirty="0" smtClean="0">
                <a:latin typeface="cmmi10"/>
              </a:rPr>
              <a:t>±</a:t>
            </a:r>
            <a:r>
              <a:rPr lang="en-US" sz="2400" baseline="-15000" dirty="0" smtClean="0"/>
              <a:t>)</a:t>
            </a:r>
            <a:r>
              <a:rPr lang="en-US" sz="2400" dirty="0" smtClean="0"/>
              <a:t> &gt;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. Repeat this argument with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instead of x.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Eventually find z with rank </a:t>
            </a:r>
            <a:r>
              <a:rPr lang="en-US" sz="2400" dirty="0" err="1" smtClean="0">
                <a:latin typeface="cmsy10"/>
              </a:rPr>
              <a:t>A</a:t>
            </a:r>
            <a:r>
              <a:rPr lang="en-US" sz="2400" baseline="-25000" dirty="0" err="1" smtClean="0"/>
              <a:t>z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=n 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 z is a BFS.   </a:t>
            </a:r>
            <a:r>
              <a:rPr lang="en-US" sz="2400" dirty="0" smtClean="0">
                <a:latin typeface="msam10"/>
              </a:rPr>
              <a:t>¥</a:t>
            </a:r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  <a:p>
            <a:pPr>
              <a:spcBef>
                <a:spcPts val="300"/>
              </a:spcBef>
              <a:buNone/>
            </a:pPr>
            <a:endParaRPr lang="en-US" sz="2400" spc="-3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59497" y="2133600"/>
            <a:ext cx="32321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(Otherwise P contains a line)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Left Brace 4"/>
          <p:cNvSpPr/>
          <p:nvPr/>
        </p:nvSpPr>
        <p:spPr>
          <a:xfrm rot="16200000">
            <a:off x="3900488" y="2576512"/>
            <a:ext cx="276224" cy="320040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Local-Search Algorithm: Pitfalls &amp; Details</a:t>
            </a:r>
            <a:endParaRPr lang="en-US" sz="2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3124200"/>
            <a:ext cx="7924800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What is a corner point?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if there are no corner points?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What are the “neighboring” corner points?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if there are no neighboring corner points?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How can I find a starting corner point?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Does the algorithm terminate?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 it produce the right answer?</a:t>
            </a:r>
          </a:p>
        </p:txBody>
      </p:sp>
      <p:pic>
        <p:nvPicPr>
          <p:cNvPr id="1026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819400"/>
            <a:ext cx="990600" cy="990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600200" y="990600"/>
            <a:ext cx="5943600" cy="193899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 smtClean="0"/>
              <a:t>Algorithm</a:t>
            </a:r>
          </a:p>
          <a:p>
            <a:pPr fontAlgn="ctr"/>
            <a:r>
              <a:rPr lang="en-US" sz="2400" dirty="0" smtClean="0"/>
              <a:t>Let x be any corner point</a:t>
            </a:r>
          </a:p>
          <a:p>
            <a:pPr fontAlgn="ctr"/>
            <a:r>
              <a:rPr lang="en-US" sz="2400" dirty="0" smtClean="0"/>
              <a:t>For </a:t>
            </a:r>
            <a:r>
              <a:rPr lang="en-US" sz="2400" dirty="0"/>
              <a:t>each </a:t>
            </a:r>
            <a:r>
              <a:rPr lang="en-US" sz="2400" dirty="0" smtClean="0"/>
              <a:t>corner point y that is a neighbor of x</a:t>
            </a:r>
          </a:p>
          <a:p>
            <a:pPr lvl="1" fontAlgn="ctr"/>
            <a:r>
              <a:rPr lang="en-US" sz="2400" dirty="0"/>
              <a:t>If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&gt;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then set x=y</a:t>
            </a:r>
          </a:p>
          <a:p>
            <a:pPr fontAlgn="ctr"/>
            <a:r>
              <a:rPr lang="en-US" sz="2400" dirty="0" smtClean="0"/>
              <a:t>Halt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Pitfall #2: No corner points?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4983163"/>
          </a:xfrm>
        </p:spPr>
        <p:txBody>
          <a:bodyPr/>
          <a:lstStyle/>
          <a:p>
            <a:r>
              <a:rPr lang="en-US" dirty="0" smtClean="0"/>
              <a:t>This is possible</a:t>
            </a:r>
          </a:p>
          <a:p>
            <a:pPr lvl="1"/>
            <a:r>
              <a:rPr lang="en-US" dirty="0" smtClean="0"/>
              <a:t>Case 1: LP infeasible</a:t>
            </a:r>
          </a:p>
          <a:p>
            <a:pPr lvl="1"/>
            <a:endParaRPr lang="en-US" dirty="0"/>
          </a:p>
          <a:p>
            <a:pPr lvl="1">
              <a:buNone/>
            </a:pPr>
            <a:endParaRPr lang="en-US" sz="3600" dirty="0"/>
          </a:p>
          <a:p>
            <a:pPr lvl="1"/>
            <a:r>
              <a:rPr lang="en-US" dirty="0" smtClean="0"/>
              <a:t>Case 2: Not enough constraints</a:t>
            </a:r>
            <a:endParaRPr lang="en-US" dirty="0"/>
          </a:p>
        </p:txBody>
      </p:sp>
      <p:pic>
        <p:nvPicPr>
          <p:cNvPr id="62" name="Picture 61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 bwMode="auto">
          <a:xfrm>
            <a:off x="1778258" y="4242942"/>
            <a:ext cx="1650868" cy="964911"/>
          </a:xfrm>
          <a:prstGeom prst="rect">
            <a:avLst/>
          </a:prstGeom>
          <a:noFill/>
          <a:ln/>
          <a:effectLst/>
        </p:spPr>
      </p:pic>
      <p:grpSp>
        <p:nvGrpSpPr>
          <p:cNvPr id="35" name="Group 34"/>
          <p:cNvGrpSpPr/>
          <p:nvPr/>
        </p:nvGrpSpPr>
        <p:grpSpPr>
          <a:xfrm>
            <a:off x="4350510" y="3429000"/>
            <a:ext cx="4551048" cy="2438400"/>
            <a:chOff x="4350510" y="3657600"/>
            <a:chExt cx="4551048" cy="2506160"/>
          </a:xfrm>
        </p:grpSpPr>
        <p:sp>
          <p:nvSpPr>
            <p:cNvPr id="17" name="Freeform 16"/>
            <p:cNvSpPr/>
            <p:nvPr/>
          </p:nvSpPr>
          <p:spPr>
            <a:xfrm>
              <a:off x="4350510" y="4222059"/>
              <a:ext cx="4343266" cy="1581104"/>
            </a:xfrm>
            <a:custGeom>
              <a:avLst/>
              <a:gdLst>
                <a:gd name="connsiteX0" fmla="*/ 9330 w 2855167"/>
                <a:gd name="connsiteY0" fmla="*/ 1212979 h 2136710"/>
                <a:gd name="connsiteX1" fmla="*/ 9330 w 2855167"/>
                <a:gd name="connsiteY1" fmla="*/ 2136710 h 2136710"/>
                <a:gd name="connsiteX2" fmla="*/ 2435290 w 2855167"/>
                <a:gd name="connsiteY2" fmla="*/ 2127379 h 2136710"/>
                <a:gd name="connsiteX3" fmla="*/ 2855167 w 2855167"/>
                <a:gd name="connsiteY3" fmla="*/ 261257 h 2136710"/>
                <a:gd name="connsiteX4" fmla="*/ 1240971 w 2855167"/>
                <a:gd name="connsiteY4" fmla="*/ 0 h 2136710"/>
                <a:gd name="connsiteX5" fmla="*/ 0 w 2855167"/>
                <a:gd name="connsiteY5" fmla="*/ 1268963 h 2136710"/>
                <a:gd name="connsiteX0" fmla="*/ 1980 w 2847817"/>
                <a:gd name="connsiteY0" fmla="*/ 1212979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510 w 2847817"/>
                <a:gd name="connsiteY0" fmla="*/ 12044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152910 w 2847817"/>
                <a:gd name="connsiteY0" fmla="*/ 12806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7860 w 2847817"/>
                <a:gd name="connsiteY0" fmla="*/ 1239930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7860 w 5031955"/>
                <a:gd name="connsiteY0" fmla="*/ 1239930 h 2136710"/>
                <a:gd name="connsiteX1" fmla="*/ 1980 w 5031955"/>
                <a:gd name="connsiteY1" fmla="*/ 2136710 h 2136710"/>
                <a:gd name="connsiteX2" fmla="*/ 2427940 w 5031955"/>
                <a:gd name="connsiteY2" fmla="*/ 2127379 h 2136710"/>
                <a:gd name="connsiteX3" fmla="*/ 5031955 w 5031955"/>
                <a:gd name="connsiteY3" fmla="*/ 166295 h 2136710"/>
                <a:gd name="connsiteX4" fmla="*/ 1233621 w 5031955"/>
                <a:gd name="connsiteY4" fmla="*/ 0 h 2136710"/>
                <a:gd name="connsiteX5" fmla="*/ 0 w 5031955"/>
                <a:gd name="connsiteY5" fmla="*/ 1231231 h 2136710"/>
                <a:gd name="connsiteX0" fmla="*/ 124445 w 5148540"/>
                <a:gd name="connsiteY0" fmla="*/ 1239930 h 2136710"/>
                <a:gd name="connsiteX1" fmla="*/ 118565 w 5148540"/>
                <a:gd name="connsiteY1" fmla="*/ 2136710 h 2136710"/>
                <a:gd name="connsiteX2" fmla="*/ 2544525 w 5148540"/>
                <a:gd name="connsiteY2" fmla="*/ 2127379 h 2136710"/>
                <a:gd name="connsiteX3" fmla="*/ 5148540 w 5148540"/>
                <a:gd name="connsiteY3" fmla="*/ 166295 h 2136710"/>
                <a:gd name="connsiteX4" fmla="*/ 1350206 w 5148540"/>
                <a:gd name="connsiteY4" fmla="*/ 0 h 2136710"/>
                <a:gd name="connsiteX5" fmla="*/ 0 w 5148540"/>
                <a:gd name="connsiteY5" fmla="*/ 281904 h 2136710"/>
                <a:gd name="connsiteX6" fmla="*/ 116585 w 5148540"/>
                <a:gd name="connsiteY6" fmla="*/ 1231231 h 2136710"/>
                <a:gd name="connsiteX0" fmla="*/ 7860 w 5031955"/>
                <a:gd name="connsiteY0" fmla="*/ 1239930 h 2136710"/>
                <a:gd name="connsiteX1" fmla="*/ 1980 w 5031955"/>
                <a:gd name="connsiteY1" fmla="*/ 2136710 h 2136710"/>
                <a:gd name="connsiteX2" fmla="*/ 2427940 w 5031955"/>
                <a:gd name="connsiteY2" fmla="*/ 2127379 h 2136710"/>
                <a:gd name="connsiteX3" fmla="*/ 5031955 w 5031955"/>
                <a:gd name="connsiteY3" fmla="*/ 166295 h 2136710"/>
                <a:gd name="connsiteX4" fmla="*/ 1233621 w 5031955"/>
                <a:gd name="connsiteY4" fmla="*/ 0 h 2136710"/>
                <a:gd name="connsiteX5" fmla="*/ 0 w 5031955"/>
                <a:gd name="connsiteY5" fmla="*/ 1231231 h 2136710"/>
                <a:gd name="connsiteX0" fmla="*/ 578526 w 5602621"/>
                <a:gd name="connsiteY0" fmla="*/ 1073635 h 1970415"/>
                <a:gd name="connsiteX1" fmla="*/ 572646 w 5602621"/>
                <a:gd name="connsiteY1" fmla="*/ 1970415 h 1970415"/>
                <a:gd name="connsiteX2" fmla="*/ 2998606 w 5602621"/>
                <a:gd name="connsiteY2" fmla="*/ 1961084 h 1970415"/>
                <a:gd name="connsiteX3" fmla="*/ 5602621 w 5602621"/>
                <a:gd name="connsiteY3" fmla="*/ 0 h 1970415"/>
                <a:gd name="connsiteX4" fmla="*/ 0 w 5602621"/>
                <a:gd name="connsiteY4" fmla="*/ 23630 h 1970415"/>
                <a:gd name="connsiteX5" fmla="*/ 570666 w 5602621"/>
                <a:gd name="connsiteY5" fmla="*/ 1064936 h 1970415"/>
                <a:gd name="connsiteX0" fmla="*/ 578526 w 5602621"/>
                <a:gd name="connsiteY0" fmla="*/ 1073635 h 1970415"/>
                <a:gd name="connsiteX1" fmla="*/ 572646 w 5602621"/>
                <a:gd name="connsiteY1" fmla="*/ 1970415 h 1970415"/>
                <a:gd name="connsiteX2" fmla="*/ 2998606 w 5602621"/>
                <a:gd name="connsiteY2" fmla="*/ 1961084 h 1970415"/>
                <a:gd name="connsiteX3" fmla="*/ 5602621 w 5602621"/>
                <a:gd name="connsiteY3" fmla="*/ 0 h 1970415"/>
                <a:gd name="connsiteX4" fmla="*/ 0 w 5602621"/>
                <a:gd name="connsiteY4" fmla="*/ 23630 h 1970415"/>
                <a:gd name="connsiteX0" fmla="*/ 572646 w 5602621"/>
                <a:gd name="connsiteY0" fmla="*/ 1970415 h 1970415"/>
                <a:gd name="connsiteX1" fmla="*/ 2998606 w 5602621"/>
                <a:gd name="connsiteY1" fmla="*/ 1961084 h 1970415"/>
                <a:gd name="connsiteX2" fmla="*/ 5602621 w 5602621"/>
                <a:gd name="connsiteY2" fmla="*/ 0 h 1970415"/>
                <a:gd name="connsiteX3" fmla="*/ 0 w 5602621"/>
                <a:gd name="connsiteY3" fmla="*/ 23630 h 1970415"/>
                <a:gd name="connsiteX0" fmla="*/ 97834 w 5602621"/>
                <a:gd name="connsiteY0" fmla="*/ 1970415 h 1970415"/>
                <a:gd name="connsiteX1" fmla="*/ 2998606 w 5602621"/>
                <a:gd name="connsiteY1" fmla="*/ 1961084 h 1970415"/>
                <a:gd name="connsiteX2" fmla="*/ 5602621 w 5602621"/>
                <a:gd name="connsiteY2" fmla="*/ 0 h 1970415"/>
                <a:gd name="connsiteX3" fmla="*/ 0 w 5602621"/>
                <a:gd name="connsiteY3" fmla="*/ 23630 h 1970415"/>
                <a:gd name="connsiteX0" fmla="*/ 97834 w 5602621"/>
                <a:gd name="connsiteY0" fmla="*/ 1970415 h 1970415"/>
                <a:gd name="connsiteX1" fmla="*/ 5372668 w 5602621"/>
                <a:gd name="connsiteY1" fmla="*/ 1961084 h 1970415"/>
                <a:gd name="connsiteX2" fmla="*/ 5602621 w 5602621"/>
                <a:gd name="connsiteY2" fmla="*/ 0 h 1970415"/>
                <a:gd name="connsiteX3" fmla="*/ 0 w 5602621"/>
                <a:gd name="connsiteY3" fmla="*/ 23630 h 1970415"/>
                <a:gd name="connsiteX0" fmla="*/ 2871 w 5602621"/>
                <a:gd name="connsiteY0" fmla="*/ 1970415 h 1970415"/>
                <a:gd name="connsiteX1" fmla="*/ 5372668 w 5602621"/>
                <a:gd name="connsiteY1" fmla="*/ 1961084 h 1970415"/>
                <a:gd name="connsiteX2" fmla="*/ 5602621 w 5602621"/>
                <a:gd name="connsiteY2" fmla="*/ 0 h 1970415"/>
                <a:gd name="connsiteX3" fmla="*/ 0 w 5602621"/>
                <a:gd name="connsiteY3" fmla="*/ 23630 h 1970415"/>
                <a:gd name="connsiteX0" fmla="*/ 2871 w 5412696"/>
                <a:gd name="connsiteY0" fmla="*/ 1970415 h 1970415"/>
                <a:gd name="connsiteX1" fmla="*/ 5372668 w 5412696"/>
                <a:gd name="connsiteY1" fmla="*/ 1961084 h 1970415"/>
                <a:gd name="connsiteX2" fmla="*/ 5412696 w 5412696"/>
                <a:gd name="connsiteY2" fmla="*/ 0 h 1970415"/>
                <a:gd name="connsiteX3" fmla="*/ 0 w 5412696"/>
                <a:gd name="connsiteY3" fmla="*/ 23630 h 1970415"/>
                <a:gd name="connsiteX0" fmla="*/ 2871 w 5412696"/>
                <a:gd name="connsiteY0" fmla="*/ 1970415 h 1970415"/>
                <a:gd name="connsiteX1" fmla="*/ 5372668 w 5412696"/>
                <a:gd name="connsiteY1" fmla="*/ 1961084 h 1970415"/>
                <a:gd name="connsiteX2" fmla="*/ 5412696 w 5412696"/>
                <a:gd name="connsiteY2" fmla="*/ 0 h 1970415"/>
                <a:gd name="connsiteX3" fmla="*/ 0 w 5412696"/>
                <a:gd name="connsiteY3" fmla="*/ 23630 h 1970415"/>
                <a:gd name="connsiteX0" fmla="*/ 2871 w 5372668"/>
                <a:gd name="connsiteY0" fmla="*/ 1970415 h 1970415"/>
                <a:gd name="connsiteX1" fmla="*/ 5372668 w 5372668"/>
                <a:gd name="connsiteY1" fmla="*/ 1961084 h 1970415"/>
                <a:gd name="connsiteX2" fmla="*/ 5317733 w 5372668"/>
                <a:gd name="connsiteY2" fmla="*/ 0 h 1970415"/>
                <a:gd name="connsiteX3" fmla="*/ 0 w 5372668"/>
                <a:gd name="connsiteY3" fmla="*/ 23630 h 1970415"/>
                <a:gd name="connsiteX0" fmla="*/ 2871 w 5412696"/>
                <a:gd name="connsiteY0" fmla="*/ 1970415 h 1970415"/>
                <a:gd name="connsiteX1" fmla="*/ 5372668 w 5412696"/>
                <a:gd name="connsiteY1" fmla="*/ 1961084 h 1970415"/>
                <a:gd name="connsiteX2" fmla="*/ 5412696 w 5412696"/>
                <a:gd name="connsiteY2" fmla="*/ 0 h 1970415"/>
                <a:gd name="connsiteX3" fmla="*/ 0 w 5412696"/>
                <a:gd name="connsiteY3" fmla="*/ 23630 h 1970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2696" h="1970415">
                  <a:moveTo>
                    <a:pt x="2871" y="1970415"/>
                  </a:moveTo>
                  <a:lnTo>
                    <a:pt x="5372668" y="1961084"/>
                  </a:lnTo>
                  <a:lnTo>
                    <a:pt x="5412696" y="0"/>
                  </a:lnTo>
                  <a:lnTo>
                    <a:pt x="0" y="2363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17" idx="0"/>
            </p:cNvCxnSpPr>
            <p:nvPr/>
          </p:nvCxnSpPr>
          <p:spPr>
            <a:xfrm>
              <a:off x="4352814" y="5803163"/>
              <a:ext cx="4439083" cy="2521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17" idx="3"/>
              <a:endCxn id="17" idx="2"/>
            </p:cNvCxnSpPr>
            <p:nvPr/>
          </p:nvCxnSpPr>
          <p:spPr>
            <a:xfrm flipV="1">
              <a:off x="4350510" y="4222059"/>
              <a:ext cx="4343266" cy="1896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8610600" y="5867400"/>
              <a:ext cx="290958" cy="2963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1</a:t>
              </a:r>
              <a:endParaRPr lang="en-US" baseline="-25000" dirty="0">
                <a:latin typeface="Calibri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24600" y="3657600"/>
              <a:ext cx="290958" cy="2963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>
                  <a:latin typeface="Calibri"/>
                </a:rPr>
                <a:t>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391400" y="382166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2</a:t>
              </a:r>
              <a:r>
                <a:rPr lang="en-US" dirty="0" smtClean="0"/>
                <a:t> </a:t>
              </a:r>
              <a:r>
                <a:rPr lang="en-US" dirty="0" smtClean="0">
                  <a:latin typeface="cmsy10"/>
                </a:rPr>
                <a:t>·</a:t>
              </a:r>
              <a:r>
                <a:rPr lang="en-US" dirty="0" smtClean="0"/>
                <a:t> 2</a:t>
              </a:r>
              <a:endParaRPr lang="en-US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V="1">
              <a:off x="6248400" y="4876800"/>
              <a:ext cx="990650" cy="941663"/>
            </a:xfrm>
            <a:prstGeom prst="straightConnector1">
              <a:avLst/>
            </a:prstGeom>
            <a:ln w="5715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5109337" y="4949063"/>
              <a:ext cx="2279250" cy="1124"/>
            </a:xfrm>
            <a:prstGeom prst="line">
              <a:avLst/>
            </a:prstGeom>
            <a:ln w="1905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7467600" y="57912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2</a:t>
              </a:r>
              <a:r>
                <a:rPr lang="en-US" dirty="0" smtClean="0"/>
                <a:t> </a:t>
              </a:r>
              <a:r>
                <a:rPr lang="en-US" dirty="0" smtClean="0">
                  <a:latin typeface="cmsy10"/>
                </a:rPr>
                <a:t>¸</a:t>
              </a:r>
              <a:r>
                <a:rPr lang="en-US" dirty="0" smtClean="0"/>
                <a:t> </a:t>
              </a:r>
              <a:r>
                <a:rPr lang="en-US" dirty="0"/>
                <a:t>0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85800" y="2209800"/>
            <a:ext cx="42078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This is unavoidable.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Algorithm must detect this case.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85800" y="5410200"/>
            <a:ext cx="72619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A Fix!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We avoid this case by manipulating the LP a bit…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4853071" y="839922"/>
            <a:ext cx="3986129" cy="2557478"/>
            <a:chOff x="2660592" y="1676400"/>
            <a:chExt cx="5645208" cy="3814665"/>
          </a:xfrm>
        </p:grpSpPr>
        <p:cxnSp>
          <p:nvCxnSpPr>
            <p:cNvPr id="18" name="Straight Connector 17"/>
            <p:cNvCxnSpPr/>
            <p:nvPr/>
          </p:nvCxnSpPr>
          <p:spPr>
            <a:xfrm rot="5400000">
              <a:off x="1687711" y="3586065"/>
              <a:ext cx="3505200" cy="1588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3135511" y="4648200"/>
              <a:ext cx="4789289" cy="466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754511" y="2214465"/>
              <a:ext cx="4800600" cy="762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 flipH="1" flipV="1">
              <a:off x="2830711" y="1833465"/>
              <a:ext cx="2514600" cy="25146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4507111" y="3662265"/>
              <a:ext cx="2971800" cy="685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7943200" y="4419600"/>
              <a:ext cx="3626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1</a:t>
              </a:r>
              <a:endParaRPr lang="en-US" baseline="-25000" dirty="0">
                <a:latin typeface="Calibri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429000" y="1676400"/>
              <a:ext cx="3626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>
                  <a:latin typeface="Calibri"/>
                </a:rPr>
                <a:t>2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328463" y="1752600"/>
              <a:ext cx="1119218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2</a:t>
              </a:r>
              <a:r>
                <a:rPr lang="en-US" dirty="0" smtClean="0"/>
                <a:t> - </a:t>
              </a:r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1</a:t>
              </a:r>
              <a:r>
                <a:rPr lang="en-US" dirty="0" smtClean="0"/>
                <a:t> </a:t>
              </a:r>
              <a:r>
                <a:rPr lang="en-US" dirty="0" smtClean="0">
                  <a:latin typeface="cmsy10"/>
                </a:rPr>
                <a:t>¸</a:t>
              </a:r>
              <a:r>
                <a:rPr lang="en-US" dirty="0" smtClean="0"/>
                <a:t> 1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400800" y="3048000"/>
              <a:ext cx="13981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1</a:t>
              </a:r>
              <a:r>
                <a:rPr lang="en-US" dirty="0" smtClean="0"/>
                <a:t> + </a:t>
              </a:r>
              <a:r>
                <a:rPr lang="en-US" dirty="0" smtClean="0">
                  <a:latin typeface="Calibri"/>
                </a:rPr>
                <a:t>6x</a:t>
              </a:r>
              <a:r>
                <a:rPr lang="en-US" baseline="-25000" dirty="0" smtClean="0">
                  <a:latin typeface="Calibri"/>
                </a:rPr>
                <a:t>2</a:t>
              </a:r>
              <a:r>
                <a:rPr lang="en-US" dirty="0" smtClean="0"/>
                <a:t> </a:t>
              </a:r>
              <a:r>
                <a:rPr lang="en-US" dirty="0" smtClean="0">
                  <a:latin typeface="cmsy10"/>
                </a:rPr>
                <a:t>·</a:t>
              </a:r>
              <a:r>
                <a:rPr lang="en-US" dirty="0" smtClean="0"/>
                <a:t> 15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961945" y="4969909"/>
              <a:ext cx="1353255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4x</a:t>
              </a:r>
              <a:r>
                <a:rPr lang="en-US" baseline="-25000" dirty="0" smtClean="0">
                  <a:latin typeface="Calibri"/>
                </a:rPr>
                <a:t>1</a:t>
              </a:r>
              <a:r>
                <a:rPr lang="en-US" dirty="0" smtClean="0"/>
                <a:t> - </a:t>
              </a:r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2</a:t>
              </a:r>
              <a:r>
                <a:rPr lang="en-US" dirty="0" smtClean="0"/>
                <a:t> </a:t>
              </a:r>
              <a:r>
                <a:rPr lang="en-US" dirty="0" smtClean="0">
                  <a:latin typeface="cmsy10"/>
                </a:rPr>
                <a:t>¸</a:t>
              </a:r>
              <a:r>
                <a:rPr lang="en-US" dirty="0" smtClean="0"/>
                <a:t> 10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60592" y="4628936"/>
              <a:ext cx="617477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(0,0)</a:t>
              </a:r>
              <a:endParaRPr lang="en-US" dirty="0"/>
            </a:p>
          </p:txBody>
        </p:sp>
        <p:cxnSp>
          <p:nvCxnSpPr>
            <p:cNvPr id="39" name="Straight Connector 38"/>
            <p:cNvCxnSpPr/>
            <p:nvPr/>
          </p:nvCxnSpPr>
          <p:spPr>
            <a:xfrm rot="5400000" flipH="1" flipV="1">
              <a:off x="3429000" y="51054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 flipH="1" flipV="1">
              <a:off x="3429000" y="50292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 flipH="1" flipV="1">
              <a:off x="3429000" y="49530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 flipH="1" flipV="1">
              <a:off x="3429000" y="48768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3581400" y="4827894"/>
              <a:ext cx="659155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1</a:t>
              </a:r>
              <a:r>
                <a:rPr lang="en-US" dirty="0" smtClean="0">
                  <a:latin typeface="cmsy10"/>
                </a:rPr>
                <a:t>¸</a:t>
              </a:r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191786" y="4174304"/>
              <a:ext cx="659155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2</a:t>
              </a:r>
              <a:r>
                <a:rPr lang="en-US" dirty="0" smtClean="0">
                  <a:latin typeface="cmsy10"/>
                </a:rPr>
                <a:t>¸</a:t>
              </a:r>
              <a:r>
                <a:rPr lang="en-US" dirty="0" smtClean="0"/>
                <a:t>0</a:t>
              </a:r>
              <a:endParaRPr lang="en-US" dirty="0"/>
            </a:p>
          </p:txBody>
        </p: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934200" y="44958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7010400" y="44958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7086600" y="44958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7162800" y="44958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4800600" y="2062886"/>
              <a:ext cx="288950" cy="707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4909718" y="1986076"/>
              <a:ext cx="288950" cy="707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4973726" y="1907438"/>
              <a:ext cx="288950" cy="707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5039562" y="1848917"/>
              <a:ext cx="288950" cy="707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0800000" flipV="1">
              <a:off x="6773266" y="2886455"/>
              <a:ext cx="196901" cy="11094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0800000" flipV="1">
              <a:off x="6857391" y="2891941"/>
              <a:ext cx="196901" cy="11094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0800000" flipV="1">
              <a:off x="6923228" y="2906572"/>
              <a:ext cx="196901" cy="11094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 flipV="1">
              <a:off x="6996380" y="2913887"/>
              <a:ext cx="196901" cy="11094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6200000" flipV="1">
              <a:off x="5680176" y="5315407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16200000" flipV="1">
              <a:off x="5702122" y="523494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6200000" flipV="1">
              <a:off x="5717972" y="517398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V="1">
              <a:off x="5746013" y="5081321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Converting to </a:t>
            </a:r>
            <a:r>
              <a:rPr lang="en-US" sz="4000" dirty="0" err="1" smtClean="0"/>
              <a:t>Equational</a:t>
            </a:r>
            <a:r>
              <a:rPr lang="en-US" sz="4000" dirty="0" smtClean="0"/>
              <a:t> Form</a:t>
            </a:r>
            <a:endParaRPr lang="en-US" sz="4000" dirty="0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228600" y="1189037"/>
            <a:ext cx="8458200" cy="5440363"/>
          </a:xfrm>
        </p:spPr>
        <p:txBody>
          <a:bodyPr/>
          <a:lstStyle/>
          <a:p>
            <a:r>
              <a:rPr lang="en-US" dirty="0" smtClean="0"/>
              <a:t>General form of an LP</a:t>
            </a:r>
          </a:p>
          <a:p>
            <a:endParaRPr lang="en-US" dirty="0" smtClean="0"/>
          </a:p>
          <a:p>
            <a:endParaRPr lang="en-US" sz="1200" dirty="0"/>
          </a:p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	“Intersection of finitely</a:t>
            </a:r>
          </a:p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	 many half-spaces”</a:t>
            </a:r>
          </a:p>
          <a:p>
            <a:pPr>
              <a:buNone/>
            </a:pPr>
            <a:endParaRPr lang="en-US" sz="1000" dirty="0" smtClean="0"/>
          </a:p>
          <a:p>
            <a:r>
              <a:rPr lang="en-US" dirty="0" smtClean="0"/>
              <a:t>Another form of an LP</a:t>
            </a:r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	“Intersection of an affine space</a:t>
            </a:r>
            <a:br>
              <a:rPr lang="en-US" sz="2400" dirty="0" smtClean="0">
                <a:solidFill>
                  <a:srgbClr val="00B050"/>
                </a:solidFill>
              </a:rPr>
            </a:br>
            <a:r>
              <a:rPr lang="en-US" sz="2400" dirty="0" smtClean="0">
                <a:solidFill>
                  <a:srgbClr val="00B050"/>
                </a:solidFill>
              </a:rPr>
              <a:t>with the non-negative </a:t>
            </a:r>
            <a:r>
              <a:rPr lang="en-US" sz="2400" dirty="0" err="1" smtClean="0">
                <a:solidFill>
                  <a:srgbClr val="00B050"/>
                </a:solidFill>
              </a:rPr>
              <a:t>orthant</a:t>
            </a:r>
            <a:r>
              <a:rPr lang="en-US" sz="2400" dirty="0" smtClean="0">
                <a:solidFill>
                  <a:srgbClr val="00B050"/>
                </a:solidFill>
              </a:rPr>
              <a:t>”</a:t>
            </a:r>
          </a:p>
        </p:txBody>
      </p:sp>
      <p:pic>
        <p:nvPicPr>
          <p:cNvPr id="65" name="Picture 64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/>
          <a:stretch>
            <a:fillRect/>
          </a:stretch>
        </p:blipFill>
        <p:spPr bwMode="auto">
          <a:xfrm>
            <a:off x="1218749" y="1722435"/>
            <a:ext cx="1719748" cy="666653"/>
          </a:xfrm>
          <a:prstGeom prst="rect">
            <a:avLst/>
          </a:prstGeom>
          <a:noFill/>
          <a:ln/>
          <a:effectLst/>
        </p:spPr>
      </p:pic>
      <p:pic>
        <p:nvPicPr>
          <p:cNvPr id="67" name="Picture 66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 bwMode="auto">
          <a:xfrm>
            <a:off x="1218748" y="4267200"/>
            <a:ext cx="1720137" cy="1027154"/>
          </a:xfrm>
          <a:prstGeom prst="rect">
            <a:avLst/>
          </a:prstGeom>
          <a:noFill/>
          <a:ln/>
          <a:effectLst/>
        </p:spPr>
      </p:pic>
      <p:grpSp>
        <p:nvGrpSpPr>
          <p:cNvPr id="55" name="Group 54"/>
          <p:cNvGrpSpPr/>
          <p:nvPr/>
        </p:nvGrpSpPr>
        <p:grpSpPr>
          <a:xfrm>
            <a:off x="4876800" y="876703"/>
            <a:ext cx="3625873" cy="2628497"/>
            <a:chOff x="2644271" y="1676400"/>
            <a:chExt cx="5262129" cy="3814665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1687711" y="3586065"/>
              <a:ext cx="3505200" cy="1588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135511" y="4648200"/>
              <a:ext cx="4332089" cy="466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105150" y="2266950"/>
              <a:ext cx="4449961" cy="70951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3086100" y="1833465"/>
              <a:ext cx="2259211" cy="225276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 flipH="1" flipV="1">
              <a:off x="4507111" y="3662265"/>
              <a:ext cx="2971800" cy="685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7543800" y="4419600"/>
              <a:ext cx="3626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1</a:t>
              </a:r>
              <a:endParaRPr lang="en-US" baseline="-25000" dirty="0">
                <a:latin typeface="Calibri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29000" y="1676400"/>
              <a:ext cx="3626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>
                  <a:latin typeface="Calibri"/>
                </a:rPr>
                <a:t>2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473487" y="1676400"/>
              <a:ext cx="1119217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2</a:t>
              </a:r>
              <a:r>
                <a:rPr lang="en-US" dirty="0" smtClean="0"/>
                <a:t> - </a:t>
              </a:r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1</a:t>
              </a:r>
              <a:r>
                <a:rPr lang="en-US" dirty="0" smtClean="0"/>
                <a:t> </a:t>
              </a:r>
              <a:r>
                <a:rPr lang="en-US" dirty="0" smtClean="0">
                  <a:latin typeface="cmsy10"/>
                </a:rPr>
                <a:t>·</a:t>
              </a:r>
              <a:r>
                <a:rPr lang="en-US" dirty="0" smtClean="0"/>
                <a:t> 1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176499" y="2965873"/>
              <a:ext cx="1398140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1</a:t>
              </a:r>
              <a:r>
                <a:rPr lang="en-US" dirty="0" smtClean="0"/>
                <a:t> + </a:t>
              </a:r>
              <a:r>
                <a:rPr lang="en-US" dirty="0" smtClean="0">
                  <a:latin typeface="Calibri"/>
                </a:rPr>
                <a:t>6x</a:t>
              </a:r>
              <a:r>
                <a:rPr lang="en-US" baseline="-25000" dirty="0" smtClean="0">
                  <a:latin typeface="Calibri"/>
                </a:rPr>
                <a:t>2</a:t>
              </a:r>
              <a:r>
                <a:rPr lang="en-US" dirty="0" smtClean="0"/>
                <a:t> </a:t>
              </a:r>
              <a:r>
                <a:rPr lang="en-US" dirty="0" smtClean="0">
                  <a:latin typeface="cmsy10"/>
                </a:rPr>
                <a:t>·</a:t>
              </a:r>
              <a:r>
                <a:rPr lang="en-US" dirty="0" smtClean="0"/>
                <a:t> 15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805248" y="4994009"/>
              <a:ext cx="1398140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4x</a:t>
              </a:r>
              <a:r>
                <a:rPr lang="en-US" baseline="-25000" dirty="0" smtClean="0">
                  <a:latin typeface="Calibri"/>
                </a:rPr>
                <a:t>1</a:t>
              </a:r>
              <a:r>
                <a:rPr lang="en-US" dirty="0" smtClean="0"/>
                <a:t> - </a:t>
              </a:r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2</a:t>
              </a:r>
              <a:r>
                <a:rPr lang="en-US" dirty="0" smtClean="0"/>
                <a:t> </a:t>
              </a:r>
              <a:r>
                <a:rPr lang="en-US" dirty="0" smtClean="0">
                  <a:latin typeface="cmsy10"/>
                </a:rPr>
                <a:t>·</a:t>
              </a:r>
              <a:r>
                <a:rPr lang="en-US" dirty="0" smtClean="0"/>
                <a:t> 10</a:t>
              </a:r>
              <a:endParaRPr lang="en-US" dirty="0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3429000" y="2514600"/>
              <a:ext cx="2847817" cy="2136710"/>
            </a:xfrm>
            <a:custGeom>
              <a:avLst/>
              <a:gdLst>
                <a:gd name="connsiteX0" fmla="*/ 9330 w 2855167"/>
                <a:gd name="connsiteY0" fmla="*/ 1212979 h 2136710"/>
                <a:gd name="connsiteX1" fmla="*/ 9330 w 2855167"/>
                <a:gd name="connsiteY1" fmla="*/ 2136710 h 2136710"/>
                <a:gd name="connsiteX2" fmla="*/ 2435290 w 2855167"/>
                <a:gd name="connsiteY2" fmla="*/ 2127379 h 2136710"/>
                <a:gd name="connsiteX3" fmla="*/ 2855167 w 2855167"/>
                <a:gd name="connsiteY3" fmla="*/ 261257 h 2136710"/>
                <a:gd name="connsiteX4" fmla="*/ 1240971 w 2855167"/>
                <a:gd name="connsiteY4" fmla="*/ 0 h 2136710"/>
                <a:gd name="connsiteX5" fmla="*/ 0 w 2855167"/>
                <a:gd name="connsiteY5" fmla="*/ 1268963 h 2136710"/>
                <a:gd name="connsiteX0" fmla="*/ 1980 w 2847817"/>
                <a:gd name="connsiteY0" fmla="*/ 1212979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510 w 2847817"/>
                <a:gd name="connsiteY0" fmla="*/ 12044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152910 w 2847817"/>
                <a:gd name="connsiteY0" fmla="*/ 12806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7860 w 2847817"/>
                <a:gd name="connsiteY0" fmla="*/ 1239930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7817" h="2136710">
                  <a:moveTo>
                    <a:pt x="7860" y="1239930"/>
                  </a:moveTo>
                  <a:lnTo>
                    <a:pt x="1980" y="2136710"/>
                  </a:lnTo>
                  <a:lnTo>
                    <a:pt x="2427940" y="2127379"/>
                  </a:lnTo>
                  <a:lnTo>
                    <a:pt x="2847817" y="261257"/>
                  </a:lnTo>
                  <a:lnTo>
                    <a:pt x="1233621" y="0"/>
                  </a:lnTo>
                  <a:lnTo>
                    <a:pt x="0" y="123123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V="1">
              <a:off x="3429000" y="3581400"/>
              <a:ext cx="1228531" cy="1065245"/>
            </a:xfrm>
            <a:prstGeom prst="straightConnector1">
              <a:avLst/>
            </a:prstGeom>
            <a:ln w="5715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6212086" y="2690715"/>
              <a:ext cx="152400" cy="1524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644271" y="4648199"/>
              <a:ext cx="617477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(0,0)</a:t>
              </a:r>
              <a:endParaRPr lang="en-US" dirty="0"/>
            </a:p>
          </p:txBody>
        </p:sp>
        <p:cxnSp>
          <p:nvCxnSpPr>
            <p:cNvPr id="32" name="Straight Connector 31"/>
            <p:cNvCxnSpPr/>
            <p:nvPr/>
          </p:nvCxnSpPr>
          <p:spPr>
            <a:xfrm rot="5400000" flipH="1" flipV="1">
              <a:off x="3429000" y="51054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 flipH="1" flipV="1">
              <a:off x="3429000" y="50292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3429000" y="49530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3429000" y="48768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581400" y="4772835"/>
              <a:ext cx="659155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1</a:t>
              </a:r>
              <a:r>
                <a:rPr lang="en-US" dirty="0" smtClean="0">
                  <a:latin typeface="cmsy10"/>
                </a:rPr>
                <a:t>¸</a:t>
              </a:r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137009" y="4182329"/>
              <a:ext cx="659155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</a:rPr>
                <a:t>x</a:t>
              </a:r>
              <a:r>
                <a:rPr lang="en-US" baseline="-25000" dirty="0" smtClean="0">
                  <a:latin typeface="Calibri"/>
                </a:rPr>
                <a:t>2</a:t>
              </a:r>
              <a:r>
                <a:rPr lang="en-US" dirty="0" smtClean="0">
                  <a:latin typeface="cmsy10"/>
                </a:rPr>
                <a:t>¸</a:t>
              </a:r>
              <a:r>
                <a:rPr lang="en-US" dirty="0" smtClean="0"/>
                <a:t>0</a:t>
              </a:r>
              <a:endParaRPr lang="en-US" dirty="0"/>
            </a:p>
          </p:txBody>
        </p:sp>
        <p:cxnSp>
          <p:nvCxnSpPr>
            <p:cNvPr id="38" name="Straight Connector 37"/>
            <p:cNvCxnSpPr/>
            <p:nvPr/>
          </p:nvCxnSpPr>
          <p:spPr>
            <a:xfrm rot="5400000" flipH="1" flipV="1">
              <a:off x="6934200" y="44958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 flipH="1" flipV="1">
              <a:off x="7010400" y="44958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 flipH="1" flipV="1">
              <a:off x="7086600" y="44958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 flipH="1" flipV="1">
              <a:off x="7162800" y="449580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5029200" y="2062886"/>
              <a:ext cx="288950" cy="707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V="1">
              <a:off x="5138318" y="1986076"/>
              <a:ext cx="288950" cy="707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5202326" y="1907438"/>
              <a:ext cx="288950" cy="707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5268162" y="1848917"/>
              <a:ext cx="288950" cy="707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0800000" flipV="1">
              <a:off x="6773266" y="2886455"/>
              <a:ext cx="196901" cy="11094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0800000" flipV="1">
              <a:off x="6857391" y="2891941"/>
              <a:ext cx="196901" cy="11094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0800000" flipV="1">
              <a:off x="6923228" y="2906572"/>
              <a:ext cx="196901" cy="11094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0800000" flipV="1">
              <a:off x="6996380" y="2913887"/>
              <a:ext cx="196901" cy="11094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V="1">
              <a:off x="5499201" y="5277307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V="1">
              <a:off x="5521147" y="519684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6200000" flipV="1">
              <a:off x="5536997" y="5135880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6200000" flipV="1">
              <a:off x="5565038" y="5043221"/>
              <a:ext cx="1524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5519532" y="2229335"/>
              <a:ext cx="617477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(3,2)</a:t>
              </a:r>
              <a:endParaRPr lang="en-US" dirty="0"/>
            </a:p>
          </p:txBody>
        </p:sp>
      </p:grpSp>
      <p:cxnSp>
        <p:nvCxnSpPr>
          <p:cNvPr id="59" name="Straight Connector 58"/>
          <p:cNvCxnSpPr/>
          <p:nvPr/>
        </p:nvCxnSpPr>
        <p:spPr>
          <a:xfrm rot="5400000">
            <a:off x="4800606" y="4724394"/>
            <a:ext cx="2000313" cy="19124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257800" y="5257800"/>
            <a:ext cx="2667000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7924800" y="5105400"/>
            <a:ext cx="249850" cy="2544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791200" y="3505200"/>
            <a:ext cx="249850" cy="2544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 rot="5400000">
            <a:off x="4767263" y="5195888"/>
            <a:ext cx="1466850" cy="9429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724400" y="61722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sp>
        <p:nvSpPr>
          <p:cNvPr id="70" name="Freeform 69"/>
          <p:cNvSpPr/>
          <p:nvPr/>
        </p:nvSpPr>
        <p:spPr>
          <a:xfrm rot="-900000">
            <a:off x="4756708" y="4032890"/>
            <a:ext cx="2543175" cy="1762125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3175" h="1762125">
                <a:moveTo>
                  <a:pt x="0" y="28575"/>
                </a:moveTo>
                <a:lnTo>
                  <a:pt x="9525" y="1762125"/>
                </a:lnTo>
                <a:lnTo>
                  <a:pt x="2543175" y="1762125"/>
                </a:lnTo>
                <a:lnTo>
                  <a:pt x="2543175" y="0"/>
                </a:lnTo>
                <a:lnTo>
                  <a:pt x="0" y="28575"/>
                </a:lnTo>
                <a:close/>
              </a:path>
            </a:pathLst>
          </a:custGeom>
          <a:solidFill>
            <a:srgbClr val="FFFF00">
              <a:alpha val="80000"/>
            </a:srgbClr>
          </a:solidFill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/>
          <p:cNvCxnSpPr/>
          <p:nvPr/>
        </p:nvCxnSpPr>
        <p:spPr>
          <a:xfrm>
            <a:off x="7010400" y="5257800"/>
            <a:ext cx="914400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5498893" y="4036156"/>
            <a:ext cx="613789" cy="9078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rot="5400000">
            <a:off x="4876802" y="5715002"/>
            <a:ext cx="838198" cy="53339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5555064" y="4332514"/>
            <a:ext cx="1472083" cy="1245996"/>
          </a:xfrm>
          <a:custGeom>
            <a:avLst/>
            <a:gdLst>
              <a:gd name="connsiteX0" fmla="*/ 246184 w 1472083"/>
              <a:gd name="connsiteY0" fmla="*/ 0 h 1245996"/>
              <a:gd name="connsiteX1" fmla="*/ 0 w 1472083"/>
              <a:gd name="connsiteY1" fmla="*/ 1245996 h 1245996"/>
              <a:gd name="connsiteX2" fmla="*/ 1472083 w 1472083"/>
              <a:gd name="connsiteY2" fmla="*/ 924449 h 1245996"/>
              <a:gd name="connsiteX0" fmla="*/ 246184 w 1472083"/>
              <a:gd name="connsiteY0" fmla="*/ 0 h 1245996"/>
              <a:gd name="connsiteX1" fmla="*/ 0 w 1472083"/>
              <a:gd name="connsiteY1" fmla="*/ 1245996 h 1245996"/>
              <a:gd name="connsiteX2" fmla="*/ 1472083 w 1472083"/>
              <a:gd name="connsiteY2" fmla="*/ 924449 h 1245996"/>
              <a:gd name="connsiteX3" fmla="*/ 246184 w 1472083"/>
              <a:gd name="connsiteY3" fmla="*/ 0 h 1245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2083" h="1245996">
                <a:moveTo>
                  <a:pt x="246184" y="0"/>
                </a:moveTo>
                <a:lnTo>
                  <a:pt x="0" y="1245996"/>
                </a:lnTo>
                <a:lnTo>
                  <a:pt x="1472083" y="924449"/>
                </a:lnTo>
                <a:lnTo>
                  <a:pt x="246184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7391400" y="38862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Solutions of Ax=b</a:t>
            </a:r>
            <a:endParaRPr lang="en-US" sz="1600" dirty="0"/>
          </a:p>
        </p:txBody>
      </p:sp>
      <p:cxnSp>
        <p:nvCxnSpPr>
          <p:cNvPr id="92" name="Straight Arrow Connector 91"/>
          <p:cNvCxnSpPr>
            <a:stCxn id="90" idx="1"/>
          </p:cNvCxnSpPr>
          <p:nvPr/>
        </p:nvCxnSpPr>
        <p:spPr>
          <a:xfrm rot="10800000" flipV="1">
            <a:off x="6858000" y="4055476"/>
            <a:ext cx="533400" cy="21172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467600" y="449580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Feasible region</a:t>
            </a:r>
            <a:endParaRPr lang="en-US" sz="1600" dirty="0"/>
          </a:p>
        </p:txBody>
      </p:sp>
      <p:cxnSp>
        <p:nvCxnSpPr>
          <p:cNvPr id="94" name="Straight Arrow Connector 93"/>
          <p:cNvCxnSpPr>
            <a:stCxn id="93" idx="1"/>
          </p:cNvCxnSpPr>
          <p:nvPr/>
        </p:nvCxnSpPr>
        <p:spPr>
          <a:xfrm rot="10800000" flipV="1">
            <a:off x="6172200" y="4665077"/>
            <a:ext cx="1295400" cy="36412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2" grpId="0"/>
      <p:bldP spid="68" grpId="0"/>
      <p:bldP spid="70" grpId="0" animBg="1"/>
      <p:bldP spid="89" grpId="0" animBg="1"/>
      <p:bldP spid="90" grpId="0"/>
      <p:bldP spid="9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Converting to </a:t>
            </a:r>
            <a:r>
              <a:rPr lang="en-US" sz="4000" dirty="0" err="1" smtClean="0"/>
              <a:t>Equational</a:t>
            </a:r>
            <a:r>
              <a:rPr lang="en-US" sz="4000" dirty="0" smtClean="0"/>
              <a:t> Form</a:t>
            </a:r>
            <a:endParaRPr lang="en-US" sz="4000" dirty="0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228600" y="1189037"/>
            <a:ext cx="8458200" cy="5440363"/>
          </a:xfrm>
        </p:spPr>
        <p:txBody>
          <a:bodyPr/>
          <a:lstStyle/>
          <a:p>
            <a:r>
              <a:rPr lang="en-US" dirty="0" smtClean="0"/>
              <a:t>General form of an LP</a:t>
            </a:r>
          </a:p>
          <a:p>
            <a:endParaRPr lang="en-US" dirty="0" smtClean="0"/>
          </a:p>
          <a:p>
            <a:endParaRPr lang="en-US" sz="1200" dirty="0"/>
          </a:p>
          <a:p>
            <a:pPr>
              <a:buNone/>
            </a:pPr>
            <a:endParaRPr lang="en-US" sz="2400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sz="1000" dirty="0" smtClean="0"/>
          </a:p>
          <a:p>
            <a:r>
              <a:rPr lang="en-US" dirty="0" smtClean="0"/>
              <a:t>Another form of an LP</a:t>
            </a:r>
          </a:p>
          <a:p>
            <a:endParaRPr lang="en-US" dirty="0"/>
          </a:p>
          <a:p>
            <a:endParaRPr lang="en-US" sz="4800" dirty="0" smtClean="0"/>
          </a:p>
          <a:p>
            <a:r>
              <a:rPr lang="en-US" b="1" dirty="0" smtClean="0"/>
              <a:t>Claim</a:t>
            </a:r>
            <a:r>
              <a:rPr lang="en-US" dirty="0" smtClean="0"/>
              <a:t>: These two forms of LPs are equivalent.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953000" y="1600200"/>
            <a:ext cx="26586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“Inequality form”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or “Canonical form”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953000" y="4198203"/>
            <a:ext cx="25698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“</a:t>
            </a:r>
            <a:r>
              <a:rPr lang="en-US" sz="2400" dirty="0" err="1" smtClean="0">
                <a:solidFill>
                  <a:srgbClr val="FF0000"/>
                </a:solidFill>
              </a:rPr>
              <a:t>Equational</a:t>
            </a:r>
            <a:r>
              <a:rPr lang="en-US" sz="2400" dirty="0" smtClean="0">
                <a:solidFill>
                  <a:srgbClr val="FF0000"/>
                </a:solidFill>
              </a:rPr>
              <a:t> form”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or “Standard form”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0" name="Picture 9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/>
          <a:stretch>
            <a:fillRect/>
          </a:stretch>
        </p:blipFill>
        <p:spPr bwMode="auto">
          <a:xfrm>
            <a:off x="1218749" y="1722435"/>
            <a:ext cx="1719748" cy="666653"/>
          </a:xfrm>
          <a:prstGeom prst="rect">
            <a:avLst/>
          </a:prstGeom>
          <a:noFill/>
          <a:ln/>
          <a:effectLst/>
        </p:spPr>
      </p:pic>
      <p:pic>
        <p:nvPicPr>
          <p:cNvPr id="11" name="Picture 10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 bwMode="auto">
          <a:xfrm>
            <a:off x="1218748" y="4267200"/>
            <a:ext cx="1720137" cy="1027154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Local-Search Algorithm: Pitfalls &amp; Details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990600"/>
            <a:ext cx="5943600" cy="193899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 smtClean="0"/>
              <a:t>Algorithm</a:t>
            </a:r>
          </a:p>
          <a:p>
            <a:pPr fontAlgn="ctr"/>
            <a:r>
              <a:rPr lang="en-US" sz="2400" dirty="0" smtClean="0"/>
              <a:t>Let x be any corner point</a:t>
            </a:r>
          </a:p>
          <a:p>
            <a:pPr fontAlgn="ctr"/>
            <a:r>
              <a:rPr lang="en-US" sz="2400" dirty="0" smtClean="0"/>
              <a:t>For </a:t>
            </a:r>
            <a:r>
              <a:rPr lang="en-US" sz="2400" dirty="0"/>
              <a:t>each </a:t>
            </a:r>
            <a:r>
              <a:rPr lang="en-US" sz="2400" dirty="0" smtClean="0"/>
              <a:t>corner point y that is a neighbor of x</a:t>
            </a:r>
          </a:p>
          <a:p>
            <a:pPr lvl="1" fontAlgn="ctr"/>
            <a:r>
              <a:rPr lang="en-US" sz="2400" dirty="0"/>
              <a:t>If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&gt;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then set x=y</a:t>
            </a:r>
          </a:p>
          <a:p>
            <a:pPr fontAlgn="ctr"/>
            <a:r>
              <a:rPr lang="en-US" sz="2400" dirty="0" smtClean="0"/>
              <a:t>Halt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Local-Search Algorithm: Pitfalls &amp; Details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990600"/>
            <a:ext cx="5943600" cy="193899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 smtClean="0"/>
              <a:t>Algorithm</a:t>
            </a:r>
          </a:p>
          <a:p>
            <a:pPr fontAlgn="ctr"/>
            <a:r>
              <a:rPr lang="en-US" sz="2400" dirty="0" smtClean="0"/>
              <a:t>Let x be any corner point</a:t>
            </a:r>
          </a:p>
          <a:p>
            <a:pPr fontAlgn="ctr"/>
            <a:r>
              <a:rPr lang="en-US" sz="2400" dirty="0" smtClean="0"/>
              <a:t>For </a:t>
            </a:r>
            <a:r>
              <a:rPr lang="en-US" sz="2400" dirty="0"/>
              <a:t>each </a:t>
            </a:r>
            <a:r>
              <a:rPr lang="en-US" sz="2400" dirty="0" smtClean="0"/>
              <a:t>corner point y that is a neighbor of x</a:t>
            </a:r>
          </a:p>
          <a:p>
            <a:pPr lvl="1" fontAlgn="ctr"/>
            <a:r>
              <a:rPr lang="en-US" sz="2400" dirty="0"/>
              <a:t>If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&gt;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then set x=y</a:t>
            </a:r>
          </a:p>
          <a:p>
            <a:pPr fontAlgn="ctr"/>
            <a:r>
              <a:rPr lang="en-US" sz="2400" dirty="0" smtClean="0"/>
              <a:t>Halt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3124200"/>
            <a:ext cx="7924800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What is a corner point?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if there are no corner points?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What are the “neighboring” corner points?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to choose a neighboring point?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How can I find a starting corner point?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Does the algorithm terminate?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 it produce the right answer?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/>
          <a:lstStyle/>
          <a:p>
            <a:r>
              <a:rPr lang="en-US" dirty="0" smtClean="0"/>
              <a:t>Pitfall #1: What is a corner point?</a:t>
            </a:r>
            <a:endParaRPr lang="en-US" dirty="0"/>
          </a:p>
        </p:txBody>
      </p:sp>
      <p:grpSp>
        <p:nvGrpSpPr>
          <p:cNvPr id="3" name="Group 26"/>
          <p:cNvGrpSpPr/>
          <p:nvPr/>
        </p:nvGrpSpPr>
        <p:grpSpPr>
          <a:xfrm>
            <a:off x="2514600" y="3200400"/>
            <a:ext cx="3810000" cy="2914650"/>
            <a:chOff x="1981200" y="1676400"/>
            <a:chExt cx="3810000" cy="2914650"/>
          </a:xfrm>
        </p:grpSpPr>
        <p:cxnSp>
          <p:nvCxnSpPr>
            <p:cNvPr id="4" name="Straight Connector 3"/>
            <p:cNvCxnSpPr/>
            <p:nvPr/>
          </p:nvCxnSpPr>
          <p:spPr>
            <a:xfrm rot="5400000">
              <a:off x="847727" y="3105151"/>
              <a:ext cx="2867025" cy="9523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1981200" y="4267200"/>
              <a:ext cx="3810000" cy="1151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990725" y="1895475"/>
              <a:ext cx="3800475" cy="6000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 flipH="1" flipV="1">
              <a:off x="2047874" y="1809752"/>
              <a:ext cx="1781177" cy="17811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 flipH="1" flipV="1">
              <a:off x="3676650" y="3086100"/>
              <a:ext cx="2457450" cy="5524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reeform 13"/>
            <p:cNvSpPr/>
            <p:nvPr/>
          </p:nvSpPr>
          <p:spPr>
            <a:xfrm>
              <a:off x="2274689" y="2128935"/>
              <a:ext cx="2847817" cy="2136710"/>
            </a:xfrm>
            <a:custGeom>
              <a:avLst/>
              <a:gdLst>
                <a:gd name="connsiteX0" fmla="*/ 9330 w 2855167"/>
                <a:gd name="connsiteY0" fmla="*/ 1212979 h 2136710"/>
                <a:gd name="connsiteX1" fmla="*/ 9330 w 2855167"/>
                <a:gd name="connsiteY1" fmla="*/ 2136710 h 2136710"/>
                <a:gd name="connsiteX2" fmla="*/ 2435290 w 2855167"/>
                <a:gd name="connsiteY2" fmla="*/ 2127379 h 2136710"/>
                <a:gd name="connsiteX3" fmla="*/ 2855167 w 2855167"/>
                <a:gd name="connsiteY3" fmla="*/ 261257 h 2136710"/>
                <a:gd name="connsiteX4" fmla="*/ 1240971 w 2855167"/>
                <a:gd name="connsiteY4" fmla="*/ 0 h 2136710"/>
                <a:gd name="connsiteX5" fmla="*/ 0 w 2855167"/>
                <a:gd name="connsiteY5" fmla="*/ 1268963 h 2136710"/>
                <a:gd name="connsiteX0" fmla="*/ 1980 w 2847817"/>
                <a:gd name="connsiteY0" fmla="*/ 1212979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510 w 2847817"/>
                <a:gd name="connsiteY0" fmla="*/ 12044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152910 w 2847817"/>
                <a:gd name="connsiteY0" fmla="*/ 12806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7860 w 2847817"/>
                <a:gd name="connsiteY0" fmla="*/ 1239930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7817" h="2136710">
                  <a:moveTo>
                    <a:pt x="7860" y="1239930"/>
                  </a:moveTo>
                  <a:lnTo>
                    <a:pt x="1980" y="2136710"/>
                  </a:lnTo>
                  <a:lnTo>
                    <a:pt x="2427940" y="2127379"/>
                  </a:lnTo>
                  <a:lnTo>
                    <a:pt x="2847817" y="261257"/>
                  </a:lnTo>
                  <a:lnTo>
                    <a:pt x="1233621" y="0"/>
                  </a:lnTo>
                  <a:lnTo>
                    <a:pt x="0" y="123123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5057775" y="2305050"/>
              <a:ext cx="152400" cy="1524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706563"/>
          </a:xfrm>
        </p:spPr>
        <p:txBody>
          <a:bodyPr/>
          <a:lstStyle/>
          <a:p>
            <a:r>
              <a:rPr lang="en-US" dirty="0" smtClean="0"/>
              <a:t>How should we define corner points?</a:t>
            </a:r>
          </a:p>
          <a:p>
            <a:r>
              <a:rPr lang="en-US" dirty="0" smtClean="0"/>
              <a:t>Under any reasonable definition, point x should be considered a corner point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733400" y="3453825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x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/>
          <a:lstStyle/>
          <a:p>
            <a:r>
              <a:rPr lang="en-US" dirty="0" smtClean="0"/>
              <a:t>Pitfall #1: What is a corner point?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381127" y="4914901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6076950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24125" y="3705225"/>
            <a:ext cx="3800475" cy="6000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581274" y="3619502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210050" y="4895850"/>
            <a:ext cx="2457450" cy="5524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2808089" y="39386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3622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Attempt #1: </a:t>
            </a:r>
            <a:r>
              <a:rPr lang="en-US" sz="2800" dirty="0" smtClean="0">
                <a:solidFill>
                  <a:srgbClr val="00B050"/>
                </a:solidFill>
              </a:rPr>
              <a:t>“x is the ‘farthest point’ in some direction”</a:t>
            </a:r>
          </a:p>
          <a:p>
            <a:r>
              <a:rPr lang="en-US" sz="2800" dirty="0" smtClean="0"/>
              <a:t>Let P = { feasible region }</a:t>
            </a:r>
          </a:p>
          <a:p>
            <a:r>
              <a:rPr lang="en-US" sz="2800" dirty="0" smtClean="0"/>
              <a:t>There exists c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 </a:t>
            </a:r>
            <a:r>
              <a:rPr lang="en-US" sz="2800" dirty="0" err="1" smtClean="0"/>
              <a:t>s.t</a:t>
            </a:r>
            <a:r>
              <a:rPr lang="en-US" sz="2800" dirty="0" smtClean="0"/>
              <a:t>. 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&gt;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y</a:t>
            </a:r>
            <a:r>
              <a:rPr lang="en-US" sz="2800" dirty="0" smtClean="0"/>
              <a:t> for all 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P</a:t>
            </a:r>
            <a:r>
              <a:rPr lang="en-US" sz="2800" dirty="0" smtClean="0">
                <a:latin typeface="cmsy10"/>
              </a:rPr>
              <a:t>n</a:t>
            </a:r>
            <a:r>
              <a:rPr lang="en-US" sz="2800" dirty="0" smtClean="0"/>
              <a:t>{x}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“For some objective function, x is the unique optimal point when maximizing over P”</a:t>
            </a:r>
            <a:endParaRPr lang="en-US" sz="2800" dirty="0" smtClean="0"/>
          </a:p>
          <a:p>
            <a:r>
              <a:rPr lang="en-US" sz="2800" dirty="0" smtClean="0"/>
              <a:t>Such a point x is called a </a:t>
            </a:r>
            <a:r>
              <a:rPr lang="en-US" sz="2800" dirty="0" smtClean="0">
                <a:solidFill>
                  <a:srgbClr val="0070C0"/>
                </a:solidFill>
              </a:rPr>
              <a:t>“</a:t>
            </a:r>
            <a:r>
              <a:rPr lang="en-US" sz="2800" b="1" dirty="0" smtClean="0">
                <a:solidFill>
                  <a:srgbClr val="0070C0"/>
                </a:solidFill>
              </a:rPr>
              <a:t>vertex</a:t>
            </a:r>
            <a:r>
              <a:rPr lang="en-US" sz="2800" dirty="0" smtClean="0">
                <a:solidFill>
                  <a:srgbClr val="0070C0"/>
                </a:solidFill>
              </a:rPr>
              <a:t>”</a:t>
            </a:r>
          </a:p>
        </p:txBody>
      </p:sp>
      <p:sp>
        <p:nvSpPr>
          <p:cNvPr id="16" name="Oval 15"/>
          <p:cNvSpPr/>
          <p:nvPr/>
        </p:nvSpPr>
        <p:spPr>
          <a:xfrm>
            <a:off x="5591175" y="41148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267200" y="4419600"/>
            <a:ext cx="1143000" cy="763804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495800" y="44196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791200" y="3810000"/>
            <a:ext cx="2761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x</a:t>
            </a:r>
            <a:r>
              <a:rPr lang="en-US" sz="2000" dirty="0" smtClean="0"/>
              <a:t> is </a:t>
            </a:r>
            <a:r>
              <a:rPr lang="en-US" sz="2000" dirty="0" smtClean="0">
                <a:solidFill>
                  <a:srgbClr val="FF0000"/>
                </a:solidFill>
              </a:rPr>
              <a:t>unique optimal point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/>
          <a:lstStyle/>
          <a:p>
            <a:r>
              <a:rPr lang="en-US" dirty="0" smtClean="0"/>
              <a:t>Pitfall #1: What is a corner point?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381127" y="4914901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6076950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24125" y="3705225"/>
            <a:ext cx="3800475" cy="6000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581274" y="3619502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210050" y="4895850"/>
            <a:ext cx="2457450" cy="5524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2808089" y="39386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3622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Attempt #2: </a:t>
            </a:r>
            <a:r>
              <a:rPr lang="en-US" sz="2800" dirty="0" smtClean="0">
                <a:solidFill>
                  <a:srgbClr val="00B050"/>
                </a:solidFill>
              </a:rPr>
              <a:t>“There is no feasible line-segment that goes through x in both directions”</a:t>
            </a:r>
          </a:p>
          <a:p>
            <a:r>
              <a:rPr lang="en-US" sz="2800" dirty="0" smtClean="0"/>
              <a:t>Whenever x=</a:t>
            </a:r>
            <a:r>
              <a:rPr lang="en-US" sz="2800" dirty="0" smtClean="0">
                <a:latin typeface="cmmi10"/>
              </a:rPr>
              <a:t>®</a:t>
            </a:r>
            <a:r>
              <a:rPr lang="en-US" sz="2800" dirty="0" smtClean="0"/>
              <a:t>y+(1-</a:t>
            </a:r>
            <a:r>
              <a:rPr lang="en-US" sz="2800" dirty="0" smtClean="0">
                <a:latin typeface="cmmi10"/>
              </a:rPr>
              <a:t>®</a:t>
            </a:r>
            <a:r>
              <a:rPr lang="en-US" sz="2800" dirty="0" smtClean="0"/>
              <a:t>)z with </a:t>
            </a:r>
            <a:r>
              <a:rPr lang="en-US" sz="2800" dirty="0" err="1" smtClean="0"/>
              <a:t>y,z</a:t>
            </a:r>
            <a:r>
              <a:rPr lang="en-US" sz="2800" dirty="0" err="1" smtClean="0">
                <a:latin typeface="Symbol"/>
                <a:sym typeface="Symbol"/>
              </a:rPr>
              <a:t></a:t>
            </a:r>
            <a:r>
              <a:rPr lang="en-US" sz="2800" dirty="0" err="1" smtClean="0"/>
              <a:t>x</a:t>
            </a:r>
            <a:r>
              <a:rPr lang="en-US" sz="2800" dirty="0" smtClean="0"/>
              <a:t> and </a:t>
            </a:r>
            <a:r>
              <a:rPr lang="en-US" sz="2800" dirty="0" smtClean="0">
                <a:latin typeface="cmmi10"/>
              </a:rPr>
              <a:t>®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(0,1), then either y or z must be infeasible.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“If you write x as a convex combination of two feasible points y and z, the only possibility is x=y=z”</a:t>
            </a:r>
          </a:p>
          <a:p>
            <a:r>
              <a:rPr lang="en-US" sz="2800" dirty="0" smtClean="0"/>
              <a:t>Such a point x is called an </a:t>
            </a:r>
            <a:r>
              <a:rPr lang="en-US" sz="2800" dirty="0" smtClean="0">
                <a:solidFill>
                  <a:srgbClr val="0070C0"/>
                </a:solidFill>
              </a:rPr>
              <a:t>“</a:t>
            </a:r>
            <a:r>
              <a:rPr lang="en-US" sz="2800" b="1" dirty="0" smtClean="0">
                <a:solidFill>
                  <a:srgbClr val="0070C0"/>
                </a:solidFill>
              </a:rPr>
              <a:t>extreme point</a:t>
            </a:r>
            <a:r>
              <a:rPr lang="en-US" sz="2800" dirty="0" smtClean="0">
                <a:solidFill>
                  <a:srgbClr val="0070C0"/>
                </a:solidFill>
              </a:rPr>
              <a:t>”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4876800" y="4038600"/>
            <a:ext cx="160020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591175" y="41148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48200" y="41148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477000" y="3810000"/>
            <a:ext cx="1590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  </a:t>
            </a:r>
            <a:r>
              <a:rPr lang="en-US" sz="2000" dirty="0" smtClean="0">
                <a:solidFill>
                  <a:srgbClr val="FF0000"/>
                </a:solidFill>
              </a:rPr>
              <a:t>(infeasible)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10200" y="381000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808089" y="39386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Pitfall #1: What is a corner point?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381127" y="4914901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6076950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581274" y="3619502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119563" y="4748213"/>
            <a:ext cx="2695575" cy="609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0574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Attempt #3: </a:t>
            </a:r>
            <a:r>
              <a:rPr lang="en-US" sz="2600" dirty="0" smtClean="0">
                <a:solidFill>
                  <a:srgbClr val="00B050"/>
                </a:solidFill>
              </a:rPr>
              <a:t>“x lies on the boundary of many constraints”</a:t>
            </a:r>
          </a:p>
          <a:p>
            <a:r>
              <a:rPr lang="en-US" sz="2600" dirty="0" smtClean="0">
                <a:solidFill>
                  <a:srgbClr val="FF0000"/>
                </a:solidFill>
              </a:rPr>
              <a:t>Note: This discussion differs from textbook </a:t>
            </a:r>
            <a:endParaRPr lang="en-US" sz="26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5791200" y="4572000"/>
            <a:ext cx="23596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x</a:t>
            </a:r>
            <a:r>
              <a:rPr lang="en-US" sz="2000" dirty="0" smtClean="0"/>
              <a:t> lies on boundary of</a:t>
            </a:r>
          </a:p>
          <a:p>
            <a:r>
              <a:rPr lang="en-US" sz="2000" dirty="0" smtClean="0"/>
              <a:t>two constraints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7800" y="41910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867400" y="35052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2524125" y="3705225"/>
            <a:ext cx="3333750" cy="5334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67400" y="40386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5591175" y="41148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808089" y="39386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Pitfall #1: What is a corner point?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381127" y="4914901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6076950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24125" y="3705225"/>
            <a:ext cx="3800475" cy="60007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581274" y="3619502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210050" y="4895850"/>
            <a:ext cx="2457450" cy="5524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05740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2600" dirty="0" smtClean="0"/>
              <a:t>Attempt #3: </a:t>
            </a:r>
            <a:r>
              <a:rPr lang="en-US" sz="2600" dirty="0" smtClean="0">
                <a:solidFill>
                  <a:srgbClr val="00B050"/>
                </a:solidFill>
              </a:rPr>
              <a:t>“x lies on the boundary of many constraints”</a:t>
            </a:r>
          </a:p>
          <a:p>
            <a:r>
              <a:rPr lang="en-US" sz="2600" dirty="0" smtClean="0">
                <a:solidFill>
                  <a:srgbClr val="FF0000"/>
                </a:solidFill>
              </a:rPr>
              <a:t>Note: This discussion differs from textbook </a:t>
            </a:r>
          </a:p>
          <a:p>
            <a:r>
              <a:rPr lang="en-US" sz="2600" dirty="0" smtClean="0"/>
              <a:t>What if I introduce </a:t>
            </a:r>
            <a:r>
              <a:rPr lang="en-US" sz="2600" b="1" dirty="0" smtClean="0"/>
              <a:t>redundant</a:t>
            </a:r>
            <a:r>
              <a:rPr lang="en-US" sz="2600" dirty="0" smtClean="0"/>
              <a:t> constraints?</a:t>
            </a:r>
          </a:p>
          <a:p>
            <a:endParaRPr lang="en-US" sz="2600" dirty="0" smtClean="0"/>
          </a:p>
        </p:txBody>
      </p:sp>
      <p:sp>
        <p:nvSpPr>
          <p:cNvPr id="16" name="Oval 15"/>
          <p:cNvSpPr/>
          <p:nvPr/>
        </p:nvSpPr>
        <p:spPr>
          <a:xfrm>
            <a:off x="4733925" y="40005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52400" y="38862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y also lies on boundary</a:t>
            </a:r>
            <a:br>
              <a:rPr lang="en-US" sz="2000" dirty="0" smtClean="0"/>
            </a:br>
            <a:r>
              <a:rPr lang="en-US" sz="2000" dirty="0" smtClean="0"/>
              <a:t>of two constraints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0" y="41148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00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6000750" y="1104900"/>
            <a:ext cx="2711705" cy="1279386"/>
            <a:chOff x="6000750" y="1104900"/>
            <a:chExt cx="2711705" cy="1279386"/>
          </a:xfrm>
        </p:grpSpPr>
        <p:sp>
          <p:nvSpPr>
            <p:cNvPr id="19" name="Oval 18"/>
            <p:cNvSpPr/>
            <p:nvPr/>
          </p:nvSpPr>
          <p:spPr>
            <a:xfrm>
              <a:off x="6000750" y="1104900"/>
              <a:ext cx="914400" cy="4572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162800" y="1676400"/>
              <a:ext cx="154965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</a:rPr>
                <a:t>Not the right</a:t>
              </a:r>
            </a:p>
            <a:p>
              <a:r>
                <a:rPr lang="en-US" sz="2000" b="1" dirty="0" smtClean="0">
                  <a:solidFill>
                    <a:srgbClr val="FF0000"/>
                  </a:solidFill>
                </a:rPr>
                <a:t>condition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23" name="Straight Connector 22"/>
            <p:cNvCxnSpPr>
              <a:stCxn id="19" idx="5"/>
              <a:endCxn id="20" idx="0"/>
            </p:cNvCxnSpPr>
            <p:nvPr/>
          </p:nvCxnSpPr>
          <p:spPr>
            <a:xfrm rot="16200000" flipH="1">
              <a:off x="7268806" y="1007577"/>
              <a:ext cx="181255" cy="115638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1066800" y="31242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838200" y="3429000"/>
            <a:ext cx="1632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2x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+ 12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30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  <p:tag name="TEXPOINTINIT" val=""/>
  <p:tag name="ACCESSLIST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x_1 + x_2}&#10;&amp;x_2 &amp;\leq 2 \\&#10;&amp;x_2 &amp;\geq 0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65"/>
  <p:tag name="PICTUREFILESIZE" val="1012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 x &amp;\leq b &amp;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67"/>
  <p:tag name="PICTUREFILESIZE" val="699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 x &amp;= b  \\&#10;&amp;x &amp;\geq 0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67"/>
  <p:tag name="PICTUREFILESIZE" val="927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 x &amp;\leq b &amp;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67"/>
  <p:tag name="PICTUREFILESIZE" val="699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 x &amp;= b  \\&#10;&amp;x &amp;\geq 0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67"/>
  <p:tag name="PICTUREFILESIZE" val="92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2284</TotalTime>
  <Words>2555</Words>
  <Application>Microsoft Office PowerPoint</Application>
  <PresentationFormat>On-screen Show (4:3)</PresentationFormat>
  <Paragraphs>438</Paragraphs>
  <Slides>29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6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Symbol</vt:lpstr>
      <vt:lpstr>msam10</vt:lpstr>
      <vt:lpstr>Wingdings</vt:lpstr>
      <vt:lpstr>Office Theme</vt:lpstr>
      <vt:lpstr>C&amp;O 355 Lecture 3</vt:lpstr>
      <vt:lpstr>Outline</vt:lpstr>
      <vt:lpstr>Local-Search Algorithm: Pitfalls &amp; Details</vt:lpstr>
      <vt:lpstr>Local-Search Algorithm: Pitfalls &amp; Details</vt:lpstr>
      <vt:lpstr>Pitfall #1: What is a corner point?</vt:lpstr>
      <vt:lpstr>Pitfall #1: What is a corner point?</vt:lpstr>
      <vt:lpstr>Pitfall #1: What is a corner point?</vt:lpstr>
      <vt:lpstr>Pitfall #1: What is a corner point?</vt:lpstr>
      <vt:lpstr>Pitfall #1: What is a corner point?</vt:lpstr>
      <vt:lpstr>Pitfall #1: What is a corner point?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More on corner points</vt:lpstr>
      <vt:lpstr>Slide 21</vt:lpstr>
      <vt:lpstr>Slide 22</vt:lpstr>
      <vt:lpstr>Slide 23</vt:lpstr>
      <vt:lpstr>Slide 24</vt:lpstr>
      <vt:lpstr>Slide 25</vt:lpstr>
      <vt:lpstr>Local-Search Algorithm: Pitfalls &amp; Details</vt:lpstr>
      <vt:lpstr>Pitfall #2: No corner points?</vt:lpstr>
      <vt:lpstr>Converting to Equational Form</vt:lpstr>
      <vt:lpstr>Converting to Equational Form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158</cp:revision>
  <dcterms:created xsi:type="dcterms:W3CDTF">2009-09-16T13:05:29Z</dcterms:created>
  <dcterms:modified xsi:type="dcterms:W3CDTF">2009-09-24T18:59:31Z</dcterms:modified>
</cp:coreProperties>
</file>