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ags/tag4.xml" ContentType="application/vnd.openxmlformats-officedocument.presentationml.tags+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ags/tag2.xml" ContentType="application/vnd.openxmlformats-officedocument.presentationml.tags+xml"/>
  <Default Extension="jpeg" ContentType="image/jpeg"/>
  <Override PartName="/ppt/tags/tag3.xml" ContentType="application/vnd.openxmlformats-officedocument.presentationml.tags+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Default Extension="fntdata" ContentType="application/x-fontdata"/>
  <Override PartName="/ppt/tags/tag1.xml" ContentType="application/vnd.openxmlformats-officedocument.presentationml.tags+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tags/tag5.xml" ContentType="application/vnd.openxmlformats-officedocument.presentationml.tag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8"/>
  </p:notesMasterIdLst>
  <p:sldIdLst>
    <p:sldId id="256" r:id="rId2"/>
    <p:sldId id="414" r:id="rId3"/>
    <p:sldId id="475" r:id="rId4"/>
    <p:sldId id="482" r:id="rId5"/>
    <p:sldId id="483" r:id="rId6"/>
    <p:sldId id="476" r:id="rId7"/>
    <p:sldId id="481" r:id="rId8"/>
    <p:sldId id="484" r:id="rId9"/>
    <p:sldId id="486" r:id="rId10"/>
    <p:sldId id="489" r:id="rId11"/>
    <p:sldId id="490" r:id="rId12"/>
    <p:sldId id="493" r:id="rId13"/>
    <p:sldId id="494" r:id="rId14"/>
    <p:sldId id="495" r:id="rId15"/>
    <p:sldId id="496" r:id="rId16"/>
    <p:sldId id="497" r:id="rId17"/>
    <p:sldId id="498" r:id="rId18"/>
    <p:sldId id="499" r:id="rId19"/>
    <p:sldId id="501" r:id="rId20"/>
    <p:sldId id="502" r:id="rId21"/>
    <p:sldId id="500" r:id="rId22"/>
    <p:sldId id="507" r:id="rId23"/>
    <p:sldId id="503" r:id="rId24"/>
    <p:sldId id="505" r:id="rId25"/>
    <p:sldId id="504" r:id="rId26"/>
    <p:sldId id="506" r:id="rId27"/>
  </p:sldIdLst>
  <p:sldSz cx="9144000" cy="6858000" type="screen4x3"/>
  <p:notesSz cx="6858000" cy="9144000"/>
  <p:embeddedFontLst>
    <p:embeddedFont>
      <p:font typeface="Calibri" pitchFamily="34" charset="0"/>
      <p:regular r:id="rId29"/>
      <p:bold r:id="rId30"/>
      <p:italic r:id="rId31"/>
      <p:boldItalic r:id="rId32"/>
    </p:embeddedFont>
    <p:embeddedFont>
      <p:font typeface="CMR10" pitchFamily="34" charset="0"/>
      <p:regular r:id="rId33"/>
    </p:embeddedFont>
    <p:embeddedFont>
      <p:font typeface="CMMI10" pitchFamily="34" charset="0"/>
      <p:regular r:id="rId34"/>
    </p:embeddedFont>
    <p:embeddedFont>
      <p:font typeface="CMSY10ORIG" pitchFamily="34" charset="0"/>
      <p:regular r:id="rId35"/>
    </p:embeddedFont>
    <p:embeddedFont>
      <p:font typeface="CMSS8" pitchFamily="34" charset="0"/>
      <p:regular r:id="rId36"/>
    </p:embeddedFont>
    <p:embeddedFont>
      <p:font typeface="CMMI7" pitchFamily="34" charset="0"/>
      <p:regular r:id="rId37"/>
    </p:embeddedFont>
    <p:embeddedFont>
      <p:font typeface="CMEX10" pitchFamily="34" charset="0"/>
      <p:regular r:id="rId38"/>
    </p:embeddedFont>
    <p:embeddedFont>
      <p:font typeface="CMR7" pitchFamily="34" charset="0"/>
      <p:regular r:id="rId39"/>
    </p:embeddedFont>
    <p:embeddedFont>
      <p:font typeface="MSBM10" pitchFamily="34" charset="0"/>
      <p:regular r:id="rId40"/>
    </p:embeddedFont>
    <p:embeddedFont>
      <p:font typeface="CMSY7" pitchFamily="34" charset="0"/>
      <p:regular r:id="rId41"/>
    </p:embeddedFont>
    <p:embeddedFont>
      <p:font typeface="CMMI5" pitchFamily="34" charset="0"/>
      <p:regular r:id="rId42"/>
    </p:embeddedFont>
    <p:embeddedFont>
      <p:font typeface="cmsy10" pitchFamily="34" charset="0"/>
      <p:regular r:id="rId43"/>
    </p:embeddedFont>
    <p:embeddedFont>
      <p:font typeface="msam10" pitchFamily="34" charset="0"/>
      <p:regular r:id="rId44"/>
    </p:embeddedFont>
  </p:embeddedFontLst>
  <p:custDataLst>
    <p:tags r:id="rId4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CC"/>
    <a:srgbClr val="FF3300"/>
    <a:srgbClr val="FFABAB"/>
    <a:srgbClr val="FF6D6D"/>
    <a:srgbClr val="C6E6A2"/>
    <a:srgbClr val="AFDC7E"/>
    <a:srgbClr val="FFFF99"/>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191" autoAdjust="0"/>
    <p:restoredTop sz="92136" autoAdjust="0"/>
  </p:normalViewPr>
  <p:slideViewPr>
    <p:cSldViewPr snapToGrid="0">
      <p:cViewPr varScale="1">
        <p:scale>
          <a:sx n="101" d="100"/>
          <a:sy n="101" d="100"/>
        </p:scale>
        <p:origin x="-672"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font" Target="fonts/font11.fntdata"/><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font" Target="fonts/font6.fntdata"/><Relationship Id="rId42" Type="http://schemas.openxmlformats.org/officeDocument/2006/relationships/font" Target="fonts/font14.fntdata"/><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font" Target="fonts/font5.fntdata"/><Relationship Id="rId38" Type="http://schemas.openxmlformats.org/officeDocument/2006/relationships/font" Target="fonts/font10.fntdata"/><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1.fntdata"/><Relationship Id="rId41" Type="http://schemas.openxmlformats.org/officeDocument/2006/relationships/font" Target="fonts/font13.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font" Target="fonts/font4.fntdata"/><Relationship Id="rId37" Type="http://schemas.openxmlformats.org/officeDocument/2006/relationships/font" Target="fonts/font9.fntdata"/><Relationship Id="rId40" Type="http://schemas.openxmlformats.org/officeDocument/2006/relationships/font" Target="fonts/font12.fntdata"/><Relationship Id="rId45"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36" Type="http://schemas.openxmlformats.org/officeDocument/2006/relationships/font" Target="fonts/font8.fntdata"/><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3.fntdata"/><Relationship Id="rId44" Type="http://schemas.openxmlformats.org/officeDocument/2006/relationships/font" Target="fonts/font16.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font" Target="fonts/font2.fntdata"/><Relationship Id="rId35" Type="http://schemas.openxmlformats.org/officeDocument/2006/relationships/font" Target="fonts/font7.fntdata"/><Relationship Id="rId43" Type="http://schemas.openxmlformats.org/officeDocument/2006/relationships/font" Target="fonts/font15.fntdata"/><Relationship Id="rId48"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60BAAFD-F484-4DB7-86F4-821294F105D4}" type="datetimeFigureOut">
              <a:rPr lang="en-US" smtClean="0"/>
              <a:pPr/>
              <a:t>12/1/2009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3697FC3-9866-4ED2-9709-168E31BE3168}"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3697FC3-9866-4ED2-9709-168E31BE3168}"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3697FC3-9866-4ED2-9709-168E31BE3168}" type="slidenum">
              <a:rPr lang="en-US" smtClean="0"/>
              <a:pPr/>
              <a:t>21</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3697FC3-9866-4ED2-9709-168E31BE3168}" type="slidenum">
              <a:rPr lang="en-US" smtClean="0"/>
              <a:pPr/>
              <a:t>22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9D12498-82DB-4842-8F38-BA008EFB5813}" type="datetimeFigureOut">
              <a:rPr lang="en-US" smtClean="0"/>
              <a:pPr/>
              <a:t>12/1/2009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ACE138-F8DE-49C7-B84E-53A46C07EBF6}"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9D12498-82DB-4842-8F38-BA008EFB5813}" type="datetimeFigureOut">
              <a:rPr lang="en-US" smtClean="0"/>
              <a:pPr/>
              <a:t>12/1/2009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ACE138-F8DE-49C7-B84E-53A46C07EBF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9D12498-82DB-4842-8F38-BA008EFB5813}" type="datetimeFigureOut">
              <a:rPr lang="en-US" smtClean="0"/>
              <a:pPr/>
              <a:t>12/1/2009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ACE138-F8DE-49C7-B84E-53A46C07EBF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22946"/>
          </a:xfrm>
        </p:spPr>
        <p:txBody>
          <a:bodyPr/>
          <a:lstStyle/>
          <a:p>
            <a:r>
              <a:rPr lang="en-US" dirty="0" smtClean="0"/>
              <a:t>Click to edit Master title style</a:t>
            </a:r>
            <a:endParaRPr lang="en-US" dirty="0"/>
          </a:p>
        </p:txBody>
      </p:sp>
      <p:sp>
        <p:nvSpPr>
          <p:cNvPr id="3" name="Content Placeholder 2"/>
          <p:cNvSpPr>
            <a:spLocks noGrp="1"/>
          </p:cNvSpPr>
          <p:nvPr>
            <p:ph idx="1"/>
          </p:nvPr>
        </p:nvSpPr>
        <p:spPr>
          <a:xfrm>
            <a:off x="457200" y="957129"/>
            <a:ext cx="8229600" cy="5614587"/>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9D12498-82DB-4842-8F38-BA008EFB5813}" type="datetimeFigureOut">
              <a:rPr lang="en-US" smtClean="0"/>
              <a:pPr/>
              <a:t>12/1/2009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ACE138-F8DE-49C7-B84E-53A46C07EBF6}"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9D12498-82DB-4842-8F38-BA008EFB5813}" type="datetimeFigureOut">
              <a:rPr lang="en-US" smtClean="0"/>
              <a:pPr/>
              <a:t>12/1/2009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ACE138-F8DE-49C7-B84E-53A46C07EBF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9D12498-82DB-4842-8F38-BA008EFB5813}" type="datetimeFigureOut">
              <a:rPr lang="en-US" smtClean="0"/>
              <a:pPr/>
              <a:t>12/1/2009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2ACE138-F8DE-49C7-B84E-53A46C07EBF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9D12498-82DB-4842-8F38-BA008EFB5813}" type="datetimeFigureOut">
              <a:rPr lang="en-US" smtClean="0"/>
              <a:pPr/>
              <a:t>12/1/2009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2ACE138-F8DE-49C7-B84E-53A46C07EBF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9D12498-82DB-4842-8F38-BA008EFB5813}" type="datetimeFigureOut">
              <a:rPr lang="en-US" smtClean="0"/>
              <a:pPr/>
              <a:t>12/1/2009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2ACE138-F8DE-49C7-B84E-53A46C07EBF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9D12498-82DB-4842-8F38-BA008EFB5813}" type="datetimeFigureOut">
              <a:rPr lang="en-US" smtClean="0"/>
              <a:pPr/>
              <a:t>12/1/2009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ACE138-F8DE-49C7-B84E-53A46C07EBF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9D12498-82DB-4842-8F38-BA008EFB5813}" type="datetimeFigureOut">
              <a:rPr lang="en-US" smtClean="0"/>
              <a:pPr/>
              <a:t>12/1/2009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ACE138-F8DE-49C7-B84E-53A46C07EBF6}"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D12498-82DB-4842-8F38-BA008EFB5813}" type="datetimeFigureOut">
              <a:rPr lang="en-US" smtClean="0"/>
              <a:pPr/>
              <a:t>12/1/2009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ACE138-F8DE-49C7-B84E-53A46C07EBF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4" Type="http://schemas.openxmlformats.org/officeDocument/2006/relationships/hyperlink" Target="http://www.math.uwaterloo.ca/~harvey/"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www.cs.technion.ac.il/~reuven/" TargetMode="External"/><Relationship Id="rId2" Type="http://schemas.openxmlformats.org/officeDocument/2006/relationships/hyperlink" Target="http://www.math.tau.ac.il/~hassin/" TargetMode="External"/><Relationship Id="rId1" Type="http://schemas.openxmlformats.org/officeDocument/2006/relationships/slideLayout" Target="../slideLayouts/slideLayout2.xml"/><Relationship Id="rId6" Type="http://schemas.openxmlformats.org/officeDocument/2006/relationships/image" Target="../media/image10.jpeg"/><Relationship Id="rId5" Type="http://schemas.openxmlformats.org/officeDocument/2006/relationships/hyperlink" Target="http://www.wisdom.weizmann.ac.il/~oded/s_even.html" TargetMode="External"/><Relationship Id="rId4" Type="http://schemas.openxmlformats.org/officeDocument/2006/relationships/image" Target="../media/image9.jpe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www.math.tau.ac.il/~hassin/" TargetMode="External"/><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hyperlink" Target="http://www.cs.elte.hu/~frank/" TargetMode="External"/><Relationship Id="rId4" Type="http://schemas.openxmlformats.org/officeDocument/2006/relationships/image" Target="../media/image2.jpeg"/></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hyperlink" Target="http://www.cs.elte.hu/~frank/" TargetMode="External"/><Relationship Id="rId4" Type="http://schemas.openxmlformats.org/officeDocument/2006/relationships/hyperlink" Target="http://www.math.tau.ac.il/~hassin/"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4.png"/><Relationship Id="rId1" Type="http://schemas.openxmlformats.org/officeDocument/2006/relationships/slideLayout" Target="../slideLayouts/slideLayout2.xml"/><Relationship Id="rId5" Type="http://schemas.openxmlformats.org/officeDocument/2006/relationships/hyperlink" Target="http://www.cs.elte.hu/~frank/" TargetMode="External"/><Relationship Id="rId4" Type="http://schemas.openxmlformats.org/officeDocument/2006/relationships/hyperlink" Target="http://www.math.tau.ac.il/~hassin/"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tags" Target="../tags/tag5.xml"/><Relationship Id="rId7" Type="http://schemas.openxmlformats.org/officeDocument/2006/relationships/image" Target="../media/image7.png"/><Relationship Id="rId2" Type="http://schemas.openxmlformats.org/officeDocument/2006/relationships/tags" Target="../tags/tag4.xml"/><Relationship Id="rId1" Type="http://schemas.openxmlformats.org/officeDocument/2006/relationships/tags" Target="../tags/tag3.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C&amp;O 355</a:t>
            </a:r>
            <a:br>
              <a:rPr lang="en-US" dirty="0" smtClean="0"/>
            </a:br>
            <a:r>
              <a:rPr lang="en-US" dirty="0" smtClean="0"/>
              <a:t>Lecture 23</a:t>
            </a:r>
            <a:endParaRPr lang="en-US" dirty="0"/>
          </a:p>
        </p:txBody>
      </p:sp>
      <p:sp>
        <p:nvSpPr>
          <p:cNvPr id="3" name="Subtitle 2"/>
          <p:cNvSpPr>
            <a:spLocks noGrp="1"/>
          </p:cNvSpPr>
          <p:nvPr>
            <p:ph type="subTitle" idx="1"/>
          </p:nvPr>
        </p:nvSpPr>
        <p:spPr/>
        <p:txBody>
          <a:bodyPr>
            <a:normAutofit/>
          </a:bodyPr>
          <a:lstStyle/>
          <a:p>
            <a:r>
              <a:rPr lang="en-US" sz="4000" dirty="0" smtClean="0">
                <a:solidFill>
                  <a:srgbClr val="0070C0"/>
                </a:solidFill>
                <a:hlinkClick r:id="rId4"/>
              </a:rPr>
              <a:t>N. Harvey</a:t>
            </a:r>
            <a:endParaRPr lang="en-US" sz="4000" dirty="0" smtClean="0">
              <a:solidFill>
                <a:srgbClr val="0070C0"/>
              </a:solidFill>
            </a:endParaRPr>
          </a:p>
        </p:txBody>
      </p:sp>
      <p:sp>
        <p:nvSpPr>
          <p:cNvPr id="4" name="TextBox 3"/>
          <p:cNvSpPr txBox="1"/>
          <p:nvPr>
            <p:custDataLst>
              <p:tags r:id="rId1"/>
            </p:custDataLst>
          </p:nvPr>
        </p:nvSpPr>
        <p:spPr>
          <a:xfrm>
            <a:off x="0" y="7112000"/>
            <a:ext cx="9144000" cy="646331"/>
          </a:xfrm>
          <a:prstGeom prst="rect">
            <a:avLst/>
          </a:prstGeom>
          <a:noFill/>
        </p:spPr>
        <p:txBody>
          <a:bodyPr vert="horz" rtlCol="0">
            <a:spAutoFit/>
          </a:bodyPr>
          <a:lstStyle/>
          <a:p>
            <a:r>
              <a:rPr lang="en-US" dirty="0" err="1" smtClean="0"/>
              <a:t>TexPoint</a:t>
            </a:r>
            <a:r>
              <a:rPr lang="en-US" dirty="0" smtClean="0"/>
              <a:t> fonts used in EMF. </a:t>
            </a:r>
          </a:p>
          <a:p>
            <a:r>
              <a:rPr lang="en-US" dirty="0" smtClean="0"/>
              <a:t>Read the </a:t>
            </a:r>
            <a:r>
              <a:rPr lang="en-US" dirty="0" err="1" smtClean="0"/>
              <a:t>TexPoint</a:t>
            </a:r>
            <a:r>
              <a:rPr lang="en-US" dirty="0" smtClean="0"/>
              <a:t> manual before you delete this box</a:t>
            </a:r>
            <a:r>
              <a:rPr lang="en-US" smtClean="0"/>
              <a:t>.: </a:t>
            </a:r>
            <a:r>
              <a:rPr lang="en-US" smtClean="0">
                <a:latin typeface="CMR10"/>
              </a:rPr>
              <a:t>A</a:t>
            </a:r>
            <a:r>
              <a:rPr lang="en-US" smtClean="0">
                <a:latin typeface="CMMI10"/>
              </a:rPr>
              <a:t>A</a:t>
            </a:r>
            <a:r>
              <a:rPr lang="en-US" smtClean="0">
                <a:latin typeface="CMSY10ORIG"/>
              </a:rPr>
              <a:t>A</a:t>
            </a:r>
            <a:r>
              <a:rPr lang="en-US" smtClean="0">
                <a:latin typeface="CMSS8"/>
              </a:rPr>
              <a:t>A</a:t>
            </a:r>
            <a:r>
              <a:rPr lang="en-US" smtClean="0">
                <a:latin typeface="CMMI7"/>
              </a:rPr>
              <a:t>A</a:t>
            </a:r>
            <a:r>
              <a:rPr lang="en-US" smtClean="0">
                <a:latin typeface="CMEX10"/>
              </a:rPr>
              <a:t>A</a:t>
            </a:r>
            <a:r>
              <a:rPr lang="en-US" smtClean="0">
                <a:latin typeface="CMR7"/>
              </a:rPr>
              <a:t>A</a:t>
            </a:r>
            <a:r>
              <a:rPr lang="en-US" smtClean="0">
                <a:latin typeface="MSBM10"/>
              </a:rPr>
              <a:t>A</a:t>
            </a:r>
            <a:r>
              <a:rPr lang="en-US" smtClean="0">
                <a:latin typeface="CMSY7"/>
              </a:rPr>
              <a:t>A</a:t>
            </a:r>
            <a:r>
              <a:rPr lang="en-US" smtClean="0">
                <a:latin typeface="CMMI5"/>
              </a:rPr>
              <a:t>A</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23116" y="1376624"/>
            <a:ext cx="8517761" cy="5142163"/>
          </a:xfrm>
          <a:prstGeom prst="rect">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243865" y="20095"/>
            <a:ext cx="8583561" cy="6858001"/>
          </a:xfrm>
        </p:spPr>
        <p:txBody>
          <a:bodyPr>
            <a:normAutofit lnSpcReduction="10000"/>
          </a:bodyPr>
          <a:lstStyle/>
          <a:p>
            <a:pPr>
              <a:buNone/>
            </a:pPr>
            <a:r>
              <a:rPr lang="en-US" sz="2800" b="1" dirty="0" err="1" smtClean="0"/>
              <a:t>ShortestPath</a:t>
            </a:r>
            <a:r>
              <a:rPr lang="en-US" sz="2800" dirty="0" smtClean="0"/>
              <a:t>( G, S, t, w )</a:t>
            </a:r>
            <a:r>
              <a:rPr lang="en-US" sz="2800" b="1" dirty="0" smtClean="0"/>
              <a:t/>
            </a:r>
            <a:br>
              <a:rPr lang="en-US" sz="2800" b="1" dirty="0" smtClean="0"/>
            </a:br>
            <a:r>
              <a:rPr lang="en-US" sz="2800" b="1" dirty="0" smtClean="0"/>
              <a:t>Output:</a:t>
            </a:r>
            <a:r>
              <a:rPr lang="en-US" sz="2800" dirty="0" smtClean="0"/>
              <a:t> A shortest path p from S to t, and</a:t>
            </a:r>
            <a:br>
              <a:rPr lang="en-US" sz="2800" dirty="0" smtClean="0"/>
            </a:br>
            <a:r>
              <a:rPr lang="en-US" sz="2800" dirty="0" smtClean="0"/>
              <a:t>an optimal solution y for dual LP with weights w</a:t>
            </a:r>
            <a:br>
              <a:rPr lang="en-US" sz="2800" dirty="0" smtClean="0"/>
            </a:br>
            <a:endParaRPr lang="en-US" sz="700" dirty="0" smtClean="0"/>
          </a:p>
          <a:p>
            <a:endParaRPr lang="en-US" sz="1000" dirty="0" smtClean="0"/>
          </a:p>
          <a:p>
            <a:pPr>
              <a:spcBef>
                <a:spcPts val="200"/>
              </a:spcBef>
            </a:pPr>
            <a:r>
              <a:rPr lang="en-US" sz="2800" dirty="0" smtClean="0"/>
              <a:t>If t</a:t>
            </a:r>
            <a:r>
              <a:rPr lang="en-US" sz="2800" dirty="0" smtClean="0">
                <a:latin typeface="cmsy10"/>
              </a:rPr>
              <a:t>2</a:t>
            </a:r>
            <a:r>
              <a:rPr lang="en-US" sz="2800" dirty="0" smtClean="0"/>
              <a:t>S</a:t>
            </a:r>
          </a:p>
          <a:p>
            <a:pPr lvl="1">
              <a:spcBef>
                <a:spcPts val="200"/>
              </a:spcBef>
            </a:pPr>
            <a:r>
              <a:rPr lang="en-US" dirty="0" smtClean="0"/>
              <a:t>Return (p=(), y=0)</a:t>
            </a:r>
          </a:p>
          <a:p>
            <a:pPr>
              <a:spcBef>
                <a:spcPts val="200"/>
              </a:spcBef>
            </a:pPr>
            <a:r>
              <a:rPr lang="en-US" sz="2800" dirty="0" smtClean="0"/>
              <a:t>Set </a:t>
            </a:r>
            <a:r>
              <a:rPr lang="en-US" sz="2800" dirty="0" smtClean="0">
                <a:latin typeface="Calibri"/>
              </a:rPr>
              <a:t>w</a:t>
            </a:r>
            <a:r>
              <a:rPr lang="en-US" sz="2800" baseline="-25000" dirty="0" smtClean="0">
                <a:latin typeface="Calibri"/>
              </a:rPr>
              <a:t>1</a:t>
            </a:r>
            <a:r>
              <a:rPr lang="en-US" sz="2800" dirty="0" smtClean="0">
                <a:latin typeface="Calibri"/>
              </a:rPr>
              <a:t>(a</a:t>
            </a:r>
            <a:r>
              <a:rPr lang="en-US" sz="2800" dirty="0" smtClean="0"/>
              <a:t>)=1 for all a</a:t>
            </a:r>
            <a:r>
              <a:rPr lang="en-US" sz="2800" dirty="0" smtClean="0">
                <a:latin typeface="cmsy10"/>
              </a:rPr>
              <a:t>2</a:t>
            </a:r>
            <a:r>
              <a:rPr lang="en-US" sz="2800" dirty="0" smtClean="0">
                <a:latin typeface="cmmi10"/>
              </a:rPr>
              <a:t>±</a:t>
            </a:r>
            <a:r>
              <a:rPr lang="en-US" sz="2800" baseline="30000" dirty="0" smtClean="0"/>
              <a:t>+</a:t>
            </a:r>
            <a:r>
              <a:rPr lang="en-US" sz="2800" dirty="0" smtClean="0"/>
              <a:t>(S), and w</a:t>
            </a:r>
            <a:r>
              <a:rPr lang="en-US" sz="2800" baseline="-25000" dirty="0" smtClean="0"/>
              <a:t>1</a:t>
            </a:r>
            <a:r>
              <a:rPr lang="en-US" sz="2800" dirty="0" smtClean="0"/>
              <a:t>(a)=0 otherwise</a:t>
            </a:r>
          </a:p>
          <a:p>
            <a:pPr>
              <a:spcBef>
                <a:spcPts val="200"/>
              </a:spcBef>
            </a:pPr>
            <a:r>
              <a:rPr lang="en-US" sz="2800" dirty="0" smtClean="0"/>
              <a:t>Set </a:t>
            </a:r>
            <a:r>
              <a:rPr lang="en-US" sz="2800" dirty="0" smtClean="0">
                <a:latin typeface="Calibri"/>
              </a:rPr>
              <a:t>w</a:t>
            </a:r>
            <a:r>
              <a:rPr lang="en-US" sz="2800" baseline="-25000" dirty="0" smtClean="0">
                <a:latin typeface="Calibri"/>
              </a:rPr>
              <a:t>2</a:t>
            </a:r>
            <a:r>
              <a:rPr lang="en-US" sz="2800" dirty="0" smtClean="0"/>
              <a:t> = w - </a:t>
            </a:r>
            <a:r>
              <a:rPr lang="en-US" sz="2800" dirty="0" smtClean="0">
                <a:latin typeface="Calibri"/>
              </a:rPr>
              <a:t>w</a:t>
            </a:r>
            <a:r>
              <a:rPr lang="en-US" sz="2800" baseline="-25000" dirty="0" smtClean="0">
                <a:latin typeface="Calibri"/>
              </a:rPr>
              <a:t>1</a:t>
            </a:r>
            <a:endParaRPr lang="en-US" sz="2800" baseline="-25000" dirty="0" smtClean="0"/>
          </a:p>
          <a:p>
            <a:pPr>
              <a:spcBef>
                <a:spcPts val="200"/>
              </a:spcBef>
            </a:pPr>
            <a:r>
              <a:rPr lang="en-US" sz="2800" dirty="0" smtClean="0">
                <a:latin typeface="Calibri"/>
              </a:rPr>
              <a:t>Set S’ = S </a:t>
            </a:r>
            <a:r>
              <a:rPr lang="en-US" sz="2800" dirty="0" smtClean="0">
                <a:latin typeface="cmsy10"/>
              </a:rPr>
              <a:t>[</a:t>
            </a:r>
            <a:r>
              <a:rPr lang="en-US" sz="2800" dirty="0" smtClean="0">
                <a:latin typeface="Calibri"/>
              </a:rPr>
              <a:t> { u : </a:t>
            </a:r>
            <a:r>
              <a:rPr lang="en-US" sz="2800" dirty="0" smtClean="0">
                <a:latin typeface="cmsy10"/>
              </a:rPr>
              <a:t>9</a:t>
            </a:r>
            <a:r>
              <a:rPr lang="en-US" sz="2800" dirty="0" smtClean="0">
                <a:latin typeface="Calibri"/>
              </a:rPr>
              <a:t>s</a:t>
            </a:r>
            <a:r>
              <a:rPr lang="en-US" sz="2800" dirty="0" smtClean="0">
                <a:latin typeface="cmsy10"/>
              </a:rPr>
              <a:t>2</a:t>
            </a:r>
            <a:r>
              <a:rPr lang="en-US" sz="2800" dirty="0" smtClean="0">
                <a:latin typeface="Calibri"/>
              </a:rPr>
              <a:t>S with w</a:t>
            </a:r>
            <a:r>
              <a:rPr lang="en-US" sz="2800" baseline="-25000" dirty="0" smtClean="0">
                <a:latin typeface="Calibri"/>
              </a:rPr>
              <a:t>2</a:t>
            </a:r>
            <a:r>
              <a:rPr lang="en-US" sz="2800" dirty="0" smtClean="0">
                <a:latin typeface="Calibri"/>
              </a:rPr>
              <a:t>( (</a:t>
            </a:r>
            <a:r>
              <a:rPr lang="en-US" sz="2800" dirty="0" err="1" smtClean="0">
                <a:latin typeface="Calibri"/>
              </a:rPr>
              <a:t>s,u</a:t>
            </a:r>
            <a:r>
              <a:rPr lang="en-US" sz="2800" dirty="0" smtClean="0">
                <a:latin typeface="Calibri"/>
              </a:rPr>
              <a:t>) ) = 0 }</a:t>
            </a:r>
          </a:p>
          <a:p>
            <a:pPr>
              <a:spcBef>
                <a:spcPts val="200"/>
              </a:spcBef>
            </a:pPr>
            <a:r>
              <a:rPr lang="en-US" sz="2800" dirty="0" smtClean="0"/>
              <a:t>Set (</a:t>
            </a:r>
            <a:r>
              <a:rPr lang="en-US" sz="2800" dirty="0" err="1" smtClean="0"/>
              <a:t>p’,y</a:t>
            </a:r>
            <a:r>
              <a:rPr lang="en-US" sz="2800" dirty="0" smtClean="0"/>
              <a:t>’) = </a:t>
            </a:r>
            <a:r>
              <a:rPr lang="en-US" sz="2800" b="1" dirty="0" err="1" smtClean="0"/>
              <a:t>ShortestPath</a:t>
            </a:r>
            <a:r>
              <a:rPr lang="en-US" sz="2800" dirty="0" smtClean="0"/>
              <a:t>(G,S’,t,</a:t>
            </a:r>
            <a:r>
              <a:rPr lang="en-US" sz="2800" dirty="0" smtClean="0">
                <a:latin typeface="Calibri"/>
              </a:rPr>
              <a:t>w</a:t>
            </a:r>
            <a:r>
              <a:rPr lang="en-US" sz="2800" baseline="-25000" dirty="0" smtClean="0">
                <a:latin typeface="Calibri"/>
              </a:rPr>
              <a:t>2</a:t>
            </a:r>
            <a:r>
              <a:rPr lang="en-US" sz="2800" dirty="0" smtClean="0"/>
              <a:t>) where p’=(</a:t>
            </a:r>
            <a:r>
              <a:rPr lang="en-US" sz="2800" dirty="0" smtClean="0">
                <a:latin typeface="Calibri"/>
              </a:rPr>
              <a:t>v</a:t>
            </a:r>
            <a:r>
              <a:rPr lang="en-US" sz="2800" baseline="-25000" dirty="0" smtClean="0">
                <a:latin typeface="Calibri"/>
              </a:rPr>
              <a:t>1</a:t>
            </a:r>
            <a:r>
              <a:rPr lang="en-US" sz="2800" dirty="0" smtClean="0"/>
              <a:t>,</a:t>
            </a:r>
            <a:r>
              <a:rPr lang="en-US" sz="2800" dirty="0" smtClean="0">
                <a:latin typeface="Calibri"/>
              </a:rPr>
              <a:t>v</a:t>
            </a:r>
            <a:r>
              <a:rPr lang="en-US" sz="2800" baseline="-25000" dirty="0" smtClean="0">
                <a:latin typeface="Calibri"/>
              </a:rPr>
              <a:t>2</a:t>
            </a:r>
            <a:r>
              <a:rPr lang="en-US" sz="2800" dirty="0" smtClean="0"/>
              <a:t>,…,t)</a:t>
            </a:r>
          </a:p>
          <a:p>
            <a:pPr>
              <a:spcBef>
                <a:spcPts val="200"/>
              </a:spcBef>
            </a:pPr>
            <a:r>
              <a:rPr lang="en-US" sz="2800" dirty="0" smtClean="0"/>
              <a:t>If </a:t>
            </a:r>
            <a:r>
              <a:rPr lang="en-US" sz="2800" dirty="0" smtClean="0">
                <a:latin typeface="Calibri"/>
              </a:rPr>
              <a:t>v</a:t>
            </a:r>
            <a:r>
              <a:rPr lang="en-US" sz="2800" baseline="-25000" dirty="0" smtClean="0">
                <a:latin typeface="Calibri"/>
              </a:rPr>
              <a:t>1</a:t>
            </a:r>
            <a:r>
              <a:rPr lang="en-US" sz="2800" dirty="0" smtClean="0">
                <a:latin typeface="cmsy10"/>
              </a:rPr>
              <a:t>2</a:t>
            </a:r>
            <a:r>
              <a:rPr lang="en-US" sz="2800" dirty="0" smtClean="0"/>
              <a:t>S</a:t>
            </a:r>
          </a:p>
          <a:p>
            <a:pPr lvl="1">
              <a:spcBef>
                <a:spcPts val="200"/>
              </a:spcBef>
            </a:pPr>
            <a:r>
              <a:rPr lang="en-US" dirty="0" smtClean="0"/>
              <a:t>Set p=p’</a:t>
            </a:r>
          </a:p>
          <a:p>
            <a:pPr>
              <a:spcBef>
                <a:spcPts val="200"/>
              </a:spcBef>
            </a:pPr>
            <a:r>
              <a:rPr lang="en-US" sz="2800" dirty="0" smtClean="0"/>
              <a:t>Else</a:t>
            </a:r>
          </a:p>
          <a:p>
            <a:pPr lvl="1">
              <a:spcBef>
                <a:spcPts val="200"/>
              </a:spcBef>
            </a:pPr>
            <a:r>
              <a:rPr lang="en-US" sz="2600" dirty="0" smtClean="0"/>
              <a:t>Set p=(</a:t>
            </a:r>
            <a:r>
              <a:rPr lang="en-US" sz="2600" dirty="0" smtClean="0">
                <a:latin typeface="Calibri"/>
              </a:rPr>
              <a:t>s,v</a:t>
            </a:r>
            <a:r>
              <a:rPr lang="en-US" sz="2600" baseline="-25000" dirty="0" smtClean="0">
                <a:latin typeface="Calibri"/>
              </a:rPr>
              <a:t>1</a:t>
            </a:r>
            <a:r>
              <a:rPr lang="en-US" sz="2600" dirty="0" smtClean="0"/>
              <a:t>,</a:t>
            </a:r>
            <a:r>
              <a:rPr lang="en-US" sz="2600" dirty="0" smtClean="0">
                <a:latin typeface="Calibri"/>
              </a:rPr>
              <a:t>v</a:t>
            </a:r>
            <a:r>
              <a:rPr lang="en-US" sz="2600" baseline="-25000" dirty="0" smtClean="0">
                <a:latin typeface="Calibri"/>
              </a:rPr>
              <a:t>2</a:t>
            </a:r>
            <a:r>
              <a:rPr lang="en-US" sz="2600" dirty="0" smtClean="0"/>
              <a:t>,</a:t>
            </a:r>
            <a:r>
              <a:rPr lang="en-US" sz="2600" dirty="0" smtClean="0">
                <a:latin typeface="Symbol"/>
                <a:sym typeface="Symbol"/>
              </a:rPr>
              <a:t></a:t>
            </a:r>
            <a:r>
              <a:rPr lang="en-US" sz="2600" dirty="0" smtClean="0"/>
              <a:t>,t) where s</a:t>
            </a:r>
            <a:r>
              <a:rPr lang="en-US" sz="2600" dirty="0" smtClean="0">
                <a:latin typeface="cmsy10"/>
              </a:rPr>
              <a:t>2</a:t>
            </a:r>
            <a:r>
              <a:rPr lang="en-US" sz="2600" dirty="0" smtClean="0"/>
              <a:t>S and w</a:t>
            </a:r>
            <a:r>
              <a:rPr lang="en-US" sz="2600" baseline="-25000" dirty="0" smtClean="0"/>
              <a:t>2</a:t>
            </a:r>
            <a:r>
              <a:rPr lang="en-US" sz="2600" dirty="0" smtClean="0"/>
              <a:t>( (</a:t>
            </a:r>
            <a:r>
              <a:rPr lang="en-US" sz="2600" dirty="0" smtClean="0">
                <a:latin typeface="Calibri"/>
              </a:rPr>
              <a:t>s,v</a:t>
            </a:r>
            <a:r>
              <a:rPr lang="en-US" sz="2600" baseline="-25000" dirty="0" smtClean="0">
                <a:latin typeface="Calibri"/>
              </a:rPr>
              <a:t>1</a:t>
            </a:r>
            <a:r>
              <a:rPr lang="en-US" sz="2600" dirty="0" smtClean="0"/>
              <a:t>) )=0</a:t>
            </a:r>
          </a:p>
          <a:p>
            <a:pPr>
              <a:spcBef>
                <a:spcPts val="200"/>
              </a:spcBef>
            </a:pPr>
            <a:r>
              <a:rPr lang="en-US" sz="2800" dirty="0" smtClean="0"/>
              <a:t>Set </a:t>
            </a:r>
            <a:r>
              <a:rPr lang="en-US" sz="2800" dirty="0" err="1" smtClean="0">
                <a:latin typeface="Calibri"/>
              </a:rPr>
              <a:t>y</a:t>
            </a:r>
            <a:r>
              <a:rPr lang="en-US" sz="2800" baseline="-25000" dirty="0" err="1" smtClean="0">
                <a:latin typeface="Calibri"/>
              </a:rPr>
              <a:t>C</a:t>
            </a:r>
            <a:r>
              <a:rPr lang="en-US" sz="2800" dirty="0" smtClean="0"/>
              <a:t> = 1 if C</a:t>
            </a:r>
            <a:r>
              <a:rPr lang="en-US" sz="2800" dirty="0" smtClean="0">
                <a:latin typeface="Calibri"/>
              </a:rPr>
              <a:t>=</a:t>
            </a:r>
            <a:r>
              <a:rPr lang="en-US" sz="2800" dirty="0" smtClean="0">
                <a:latin typeface="cmmi10"/>
              </a:rPr>
              <a:t>±</a:t>
            </a:r>
            <a:r>
              <a:rPr lang="en-US" sz="2800" baseline="30000" dirty="0" smtClean="0">
                <a:latin typeface="Calibri"/>
              </a:rPr>
              <a:t>+</a:t>
            </a:r>
            <a:r>
              <a:rPr lang="en-US" sz="2800" dirty="0" smtClean="0">
                <a:latin typeface="Calibri"/>
              </a:rPr>
              <a:t>(</a:t>
            </a:r>
            <a:r>
              <a:rPr lang="en-US" sz="2800" dirty="0" smtClean="0"/>
              <a:t>S), otherwise </a:t>
            </a:r>
            <a:r>
              <a:rPr lang="en-US" sz="2800" dirty="0" err="1" smtClean="0">
                <a:latin typeface="Calibri"/>
              </a:rPr>
              <a:t>y</a:t>
            </a:r>
            <a:r>
              <a:rPr lang="en-US" sz="2800" baseline="-25000" dirty="0" err="1" smtClean="0">
                <a:latin typeface="Calibri"/>
              </a:rPr>
              <a:t>C</a:t>
            </a:r>
            <a:r>
              <a:rPr lang="en-US" sz="2800" dirty="0" smtClean="0"/>
              <a:t> = </a:t>
            </a:r>
            <a:r>
              <a:rPr lang="en-US" sz="2800" dirty="0" err="1" smtClean="0">
                <a:latin typeface="Calibri"/>
              </a:rPr>
              <a:t>y’</a:t>
            </a:r>
            <a:r>
              <a:rPr lang="en-US" sz="2800" baseline="-25000" dirty="0" err="1" smtClean="0">
                <a:latin typeface="Calibri"/>
              </a:rPr>
              <a:t>C</a:t>
            </a:r>
            <a:endParaRPr lang="en-US" sz="2800" baseline="-25000" dirty="0" smtClean="0">
              <a:latin typeface="Calibri"/>
            </a:endParaRPr>
          </a:p>
          <a:p>
            <a:pPr>
              <a:spcBef>
                <a:spcPts val="200"/>
              </a:spcBef>
            </a:pPr>
            <a:r>
              <a:rPr lang="en-US" sz="2800" dirty="0" smtClean="0"/>
              <a:t>Return (</a:t>
            </a:r>
            <a:r>
              <a:rPr lang="en-US" sz="2800" dirty="0" err="1" smtClean="0"/>
              <a:t>p,y</a:t>
            </a:r>
            <a:r>
              <a:rPr lang="en-US" sz="2800" dirty="0" smtClean="0"/>
              <a:t>)</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5974" y="865239"/>
            <a:ext cx="8603226" cy="5509832"/>
          </a:xfrm>
        </p:spPr>
        <p:txBody>
          <a:bodyPr>
            <a:normAutofit/>
          </a:bodyPr>
          <a:lstStyle/>
          <a:p>
            <a:r>
              <a:rPr lang="en-US" sz="2800" b="1" dirty="0" smtClean="0"/>
              <a:t>Claim:</a:t>
            </a:r>
            <a:r>
              <a:rPr lang="en-US" sz="2800" dirty="0" smtClean="0"/>
              <a:t> y is feasible for dual LP with weights w.</a:t>
            </a:r>
          </a:p>
          <a:p>
            <a:r>
              <a:rPr lang="en-US" sz="2800" b="1" dirty="0" smtClean="0"/>
              <a:t>Proof:</a:t>
            </a:r>
          </a:p>
          <a:p>
            <a:r>
              <a:rPr lang="en-US" sz="2800" dirty="0" smtClean="0"/>
              <a:t>By induction, y’ feasible for dual LP with weights w</a:t>
            </a:r>
            <a:r>
              <a:rPr lang="en-US" sz="2800" baseline="30000" dirty="0" smtClean="0"/>
              <a:t>2</a:t>
            </a:r>
          </a:p>
          <a:p>
            <a:r>
              <a:rPr lang="en-US" sz="2800" dirty="0" smtClean="0"/>
              <a:t>So  </a:t>
            </a:r>
            <a:r>
              <a:rPr lang="en-US" sz="2800" dirty="0" smtClean="0">
                <a:latin typeface="Symbol"/>
                <a:sym typeface="Symbol"/>
              </a:rPr>
              <a:t></a:t>
            </a:r>
            <a:r>
              <a:rPr lang="en-US" sz="2800" baseline="-25000" dirty="0" smtClean="0"/>
              <a:t>C</a:t>
            </a:r>
            <a:r>
              <a:rPr lang="en-US" sz="2000" baseline="-25000" dirty="0" smtClean="0"/>
              <a:t> </a:t>
            </a:r>
            <a:r>
              <a:rPr lang="en-US" sz="2800" baseline="-25000" dirty="0" smtClean="0"/>
              <a:t>:</a:t>
            </a:r>
            <a:r>
              <a:rPr lang="en-US" sz="2400" baseline="-25000" dirty="0" smtClean="0"/>
              <a:t> </a:t>
            </a:r>
            <a:r>
              <a:rPr lang="en-US" sz="2800" baseline="-25000" dirty="0" smtClean="0"/>
              <a:t>a</a:t>
            </a:r>
            <a:r>
              <a:rPr lang="en-US" sz="2800" baseline="-25000" dirty="0" smtClean="0">
                <a:latin typeface="cmsy10"/>
              </a:rPr>
              <a:t>2</a:t>
            </a:r>
            <a:r>
              <a:rPr lang="en-US" sz="2800" baseline="-25000" dirty="0" smtClean="0"/>
              <a:t>C</a:t>
            </a:r>
            <a:r>
              <a:rPr lang="en-US" sz="2800" dirty="0" smtClean="0"/>
              <a:t> </a:t>
            </a:r>
            <a:r>
              <a:rPr lang="en-US" sz="2800" dirty="0" err="1" smtClean="0">
                <a:latin typeface="Calibri"/>
              </a:rPr>
              <a:t>y’</a:t>
            </a:r>
            <a:r>
              <a:rPr lang="en-US" sz="2800" baseline="-25000" dirty="0" err="1" smtClean="0">
                <a:latin typeface="Calibri"/>
              </a:rPr>
              <a:t>C</a:t>
            </a:r>
            <a:r>
              <a:rPr lang="en-US" sz="2800" dirty="0" smtClean="0"/>
              <a:t> </a:t>
            </a:r>
            <a:r>
              <a:rPr lang="en-US" sz="2800" dirty="0" smtClean="0">
                <a:latin typeface="cmsy10"/>
              </a:rPr>
              <a:t>·</a:t>
            </a:r>
            <a:r>
              <a:rPr lang="en-US" sz="2800" dirty="0" smtClean="0"/>
              <a:t> </a:t>
            </a:r>
            <a:r>
              <a:rPr lang="en-US" sz="2800" dirty="0" smtClean="0">
                <a:latin typeface="Calibri"/>
              </a:rPr>
              <a:t>w</a:t>
            </a:r>
            <a:r>
              <a:rPr lang="en-US" sz="2800" baseline="-25000" dirty="0" smtClean="0">
                <a:latin typeface="Calibri"/>
              </a:rPr>
              <a:t>2</a:t>
            </a:r>
            <a:r>
              <a:rPr lang="en-US" sz="2800" dirty="0" smtClean="0"/>
              <a:t>(</a:t>
            </a:r>
            <a:r>
              <a:rPr lang="en-US" sz="2800" dirty="0" smtClean="0"/>
              <a:t>a)</a:t>
            </a:r>
            <a:r>
              <a:rPr lang="en-US" sz="2800" dirty="0" smtClean="0"/>
              <a:t>   </a:t>
            </a:r>
            <a:r>
              <a:rPr lang="en-US" sz="2800" dirty="0" smtClean="0">
                <a:latin typeface="cmsy10"/>
              </a:rPr>
              <a:t>8</a:t>
            </a:r>
            <a:r>
              <a:rPr lang="en-US" sz="2800" dirty="0" smtClean="0"/>
              <a:t>a</a:t>
            </a:r>
            <a:r>
              <a:rPr lang="en-US" sz="2800" dirty="0" smtClean="0">
                <a:latin typeface="cmsy10"/>
              </a:rPr>
              <a:t>2</a:t>
            </a:r>
            <a:r>
              <a:rPr lang="en-US" sz="2800" dirty="0" smtClean="0"/>
              <a:t>A</a:t>
            </a:r>
          </a:p>
          <a:p>
            <a:r>
              <a:rPr lang="en-US" sz="2800" dirty="0" smtClean="0"/>
              <a:t>The only difference between y and y’ is y</a:t>
            </a:r>
            <a:r>
              <a:rPr lang="en-US" sz="2800" baseline="-25000" dirty="0" smtClean="0">
                <a:latin typeface="cmmi10"/>
              </a:rPr>
              <a:t>±</a:t>
            </a:r>
            <a:r>
              <a:rPr lang="en-US" sz="2800" baseline="-17000" dirty="0" smtClean="0">
                <a:latin typeface="Calibri"/>
              </a:rPr>
              <a:t>+</a:t>
            </a:r>
            <a:r>
              <a:rPr lang="en-US" sz="2800" baseline="-25000" dirty="0" smtClean="0">
                <a:latin typeface="Calibri"/>
              </a:rPr>
              <a:t>(</a:t>
            </a:r>
            <a:r>
              <a:rPr lang="en-US" sz="2800" baseline="-25000" dirty="0" smtClean="0"/>
              <a:t>S)</a:t>
            </a:r>
            <a:r>
              <a:rPr lang="en-US" sz="2800" dirty="0" smtClean="0"/>
              <a:t> =1</a:t>
            </a:r>
          </a:p>
          <a:p>
            <a:r>
              <a:rPr lang="en-US" sz="2800" dirty="0" smtClean="0"/>
              <a:t>So:    </a:t>
            </a:r>
            <a:r>
              <a:rPr lang="en-US" sz="2800" dirty="0" smtClean="0">
                <a:latin typeface="Symbol"/>
                <a:sym typeface="Symbol"/>
              </a:rPr>
              <a:t></a:t>
            </a:r>
            <a:r>
              <a:rPr lang="en-US" sz="2800" baseline="-25000" dirty="0" smtClean="0"/>
              <a:t>C</a:t>
            </a:r>
            <a:r>
              <a:rPr lang="en-US" sz="2000" baseline="-25000" dirty="0" smtClean="0"/>
              <a:t> </a:t>
            </a:r>
            <a:r>
              <a:rPr lang="en-US" sz="2800" baseline="-25000" dirty="0" smtClean="0"/>
              <a:t>:</a:t>
            </a:r>
            <a:r>
              <a:rPr lang="en-US" sz="2400" baseline="-25000" dirty="0" smtClean="0"/>
              <a:t> </a:t>
            </a:r>
            <a:r>
              <a:rPr lang="en-US" sz="2800" baseline="-25000" dirty="0" smtClean="0"/>
              <a:t>a</a:t>
            </a:r>
            <a:r>
              <a:rPr lang="en-US" sz="2800" baseline="-25000" dirty="0" smtClean="0">
                <a:latin typeface="cmsy10"/>
              </a:rPr>
              <a:t>2</a:t>
            </a:r>
            <a:r>
              <a:rPr lang="en-US" sz="2800" baseline="-25000" dirty="0" smtClean="0"/>
              <a:t>C</a:t>
            </a:r>
            <a:r>
              <a:rPr lang="en-US" sz="2800" dirty="0" smtClean="0"/>
              <a:t> </a:t>
            </a:r>
            <a:r>
              <a:rPr lang="en-US" sz="2800" dirty="0" err="1" smtClean="0"/>
              <a:t>y</a:t>
            </a:r>
            <a:r>
              <a:rPr lang="en-US" sz="2800" baseline="-25000" dirty="0" err="1" smtClean="0"/>
              <a:t>C</a:t>
            </a:r>
            <a:r>
              <a:rPr lang="en-US" sz="2800" dirty="0" smtClean="0"/>
              <a:t>	=  </a:t>
            </a:r>
            <a:r>
              <a:rPr lang="en-US" sz="2800" dirty="0" smtClean="0">
                <a:latin typeface="Symbol"/>
                <a:sym typeface="Symbol"/>
              </a:rPr>
              <a:t></a:t>
            </a:r>
            <a:r>
              <a:rPr lang="en-US" sz="2800" baseline="-25000" dirty="0" smtClean="0"/>
              <a:t>C</a:t>
            </a:r>
            <a:r>
              <a:rPr lang="en-US" sz="2000" baseline="-25000" dirty="0" smtClean="0"/>
              <a:t> </a:t>
            </a:r>
            <a:r>
              <a:rPr lang="en-US" sz="2800" baseline="-25000" dirty="0" smtClean="0"/>
              <a:t>:</a:t>
            </a:r>
            <a:r>
              <a:rPr lang="en-US" sz="2400" baseline="-25000" dirty="0" smtClean="0"/>
              <a:t> </a:t>
            </a:r>
            <a:r>
              <a:rPr lang="en-US" sz="2800" baseline="-25000" dirty="0" smtClean="0"/>
              <a:t>a</a:t>
            </a:r>
            <a:r>
              <a:rPr lang="en-US" sz="2800" baseline="-25000" dirty="0" smtClean="0">
                <a:latin typeface="cmsy10"/>
              </a:rPr>
              <a:t>2</a:t>
            </a:r>
            <a:r>
              <a:rPr lang="en-US" sz="2800" baseline="-25000" dirty="0" smtClean="0"/>
              <a:t>C</a:t>
            </a:r>
            <a:r>
              <a:rPr lang="en-US" sz="2800" dirty="0" smtClean="0"/>
              <a:t> </a:t>
            </a:r>
            <a:r>
              <a:rPr lang="en-US" sz="2800" dirty="0" err="1" smtClean="0"/>
              <a:t>y’</a:t>
            </a:r>
            <a:r>
              <a:rPr lang="en-US" sz="2800" baseline="-25000" dirty="0" err="1" smtClean="0"/>
              <a:t>C</a:t>
            </a:r>
            <a:r>
              <a:rPr lang="en-US" sz="2800" dirty="0" smtClean="0"/>
              <a:t>  +  [ 1 if a</a:t>
            </a:r>
            <a:r>
              <a:rPr lang="en-US" sz="2800" dirty="0" smtClean="0">
                <a:latin typeface="cmsy10"/>
              </a:rPr>
              <a:t>2</a:t>
            </a:r>
            <a:r>
              <a:rPr lang="en-US" sz="2800" dirty="0" smtClean="0">
                <a:latin typeface="cmmi10"/>
              </a:rPr>
              <a:t>±</a:t>
            </a:r>
            <a:r>
              <a:rPr lang="en-US" sz="2800" baseline="30000" dirty="0" smtClean="0"/>
              <a:t>+</a:t>
            </a:r>
            <a:r>
              <a:rPr lang="en-US" sz="2800" dirty="0" smtClean="0"/>
              <a:t>(S) ]</a:t>
            </a:r>
          </a:p>
          <a:p>
            <a:pPr>
              <a:buNone/>
            </a:pPr>
            <a:r>
              <a:rPr lang="en-US" sz="2800" dirty="0" smtClean="0"/>
              <a:t>				</a:t>
            </a:r>
            <a:r>
              <a:rPr lang="en-US" sz="2800" dirty="0" smtClean="0">
                <a:latin typeface="cmsy10"/>
              </a:rPr>
              <a:t>·</a:t>
            </a:r>
            <a:r>
              <a:rPr lang="en-US" sz="2800" dirty="0" smtClean="0"/>
              <a:t> </a:t>
            </a:r>
            <a:r>
              <a:rPr lang="en-US" sz="2800" dirty="0" smtClean="0"/>
              <a:t>w</a:t>
            </a:r>
            <a:r>
              <a:rPr lang="en-US" sz="2800" baseline="-25000" dirty="0" smtClean="0"/>
              <a:t>2</a:t>
            </a:r>
            <a:r>
              <a:rPr lang="en-US" sz="2800" dirty="0" smtClean="0"/>
              <a:t>(a)</a:t>
            </a:r>
            <a:r>
              <a:rPr lang="en-US" sz="2800" dirty="0" smtClean="0"/>
              <a:t>  </a:t>
            </a:r>
            <a:r>
              <a:rPr lang="en-US" sz="2800" dirty="0" smtClean="0"/>
              <a:t>+  [ 1 if a</a:t>
            </a:r>
            <a:r>
              <a:rPr lang="en-US" sz="2800" dirty="0" smtClean="0">
                <a:latin typeface="cmsy10"/>
              </a:rPr>
              <a:t>2</a:t>
            </a:r>
            <a:r>
              <a:rPr lang="en-US" sz="2800" dirty="0" smtClean="0">
                <a:latin typeface="cmmi10"/>
              </a:rPr>
              <a:t>±</a:t>
            </a:r>
            <a:r>
              <a:rPr lang="en-US" sz="2800" baseline="30000" dirty="0" smtClean="0"/>
              <a:t>+</a:t>
            </a:r>
            <a:r>
              <a:rPr lang="en-US" sz="2800" dirty="0" smtClean="0"/>
              <a:t>(S) ]  =  </a:t>
            </a:r>
            <a:r>
              <a:rPr lang="en-US" sz="2800" dirty="0" smtClean="0"/>
              <a:t>w(</a:t>
            </a:r>
            <a:r>
              <a:rPr lang="en-US" sz="2800" dirty="0" smtClean="0"/>
              <a:t>a)</a:t>
            </a:r>
            <a:endParaRPr lang="en-US" sz="2800" dirty="0" smtClean="0"/>
          </a:p>
          <a:p>
            <a:r>
              <a:rPr lang="en-US" sz="2800" dirty="0" smtClean="0"/>
              <a:t>Clearly y is non-negative</a:t>
            </a:r>
          </a:p>
          <a:p>
            <a:r>
              <a:rPr lang="en-US" sz="2800" dirty="0" smtClean="0"/>
              <a:t>So y is feasible for dual LP with weights w.		          </a:t>
            </a:r>
            <a:r>
              <a:rPr lang="en-US" sz="2800" dirty="0" smtClean="0">
                <a:latin typeface="msam10"/>
              </a:rPr>
              <a:t>¤</a:t>
            </a:r>
          </a:p>
        </p:txBody>
      </p:sp>
      <p:sp>
        <p:nvSpPr>
          <p:cNvPr id="4" name="Title 1"/>
          <p:cNvSpPr>
            <a:spLocks noGrp="1"/>
          </p:cNvSpPr>
          <p:nvPr>
            <p:ph type="title"/>
          </p:nvPr>
        </p:nvSpPr>
        <p:spPr>
          <a:xfrm>
            <a:off x="457200" y="9832"/>
            <a:ext cx="8229600" cy="922946"/>
          </a:xfrm>
        </p:spPr>
        <p:txBody>
          <a:bodyPr>
            <a:normAutofit/>
          </a:bodyPr>
          <a:lstStyle/>
          <a:p>
            <a:r>
              <a:rPr lang="en-US" dirty="0" smtClean="0"/>
              <a:t>Proof of Theorem</a:t>
            </a:r>
            <a:endParaRPr lang="en-US" sz="4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45806" y="216311"/>
            <a:ext cx="8672052" cy="6355406"/>
          </a:xfrm>
        </p:spPr>
        <p:txBody>
          <a:bodyPr>
            <a:normAutofit/>
          </a:bodyPr>
          <a:lstStyle/>
          <a:p>
            <a:r>
              <a:rPr lang="en-US" sz="2800" dirty="0" smtClean="0"/>
              <a:t>Let x be characteristic vector of path p,</a:t>
            </a:r>
            <a:br>
              <a:rPr lang="en-US" sz="2800" dirty="0" smtClean="0"/>
            </a:br>
            <a:r>
              <a:rPr lang="en-US" sz="2800" dirty="0" smtClean="0"/>
              <a:t>i.e., </a:t>
            </a:r>
            <a:r>
              <a:rPr lang="en-US" sz="2800" dirty="0" err="1" smtClean="0"/>
              <a:t>x</a:t>
            </a:r>
            <a:r>
              <a:rPr lang="en-US" sz="2800" baseline="-25000" dirty="0" err="1" smtClean="0"/>
              <a:t>a</a:t>
            </a:r>
            <a:r>
              <a:rPr lang="en-US" sz="2800" dirty="0" smtClean="0"/>
              <a:t>=1 if a</a:t>
            </a:r>
            <a:r>
              <a:rPr lang="en-US" sz="2800" dirty="0" smtClean="0">
                <a:latin typeface="cmsy10"/>
              </a:rPr>
              <a:t>2</a:t>
            </a:r>
            <a:r>
              <a:rPr lang="en-US" sz="2800" dirty="0" smtClean="0"/>
              <a:t>P, otherwise </a:t>
            </a:r>
            <a:r>
              <a:rPr lang="en-US" sz="2800" dirty="0" err="1" smtClean="0"/>
              <a:t>x</a:t>
            </a:r>
            <a:r>
              <a:rPr lang="en-US" sz="2800" baseline="-25000" dirty="0" err="1" smtClean="0"/>
              <a:t>a</a:t>
            </a:r>
            <a:r>
              <a:rPr lang="en-US" sz="2800" dirty="0" smtClean="0"/>
              <a:t>=0</a:t>
            </a:r>
          </a:p>
          <a:p>
            <a:endParaRPr lang="en-US" sz="1100" b="1" dirty="0" smtClean="0"/>
          </a:p>
          <a:p>
            <a:r>
              <a:rPr lang="en-US" sz="2800" b="1" dirty="0" smtClean="0"/>
              <a:t>Note:</a:t>
            </a:r>
            <a:r>
              <a:rPr lang="en-US" sz="2800" dirty="0" smtClean="0"/>
              <a:t> x is feasible for primal, since p is an S-t path,</a:t>
            </a:r>
            <a:br>
              <a:rPr lang="en-US" sz="2800" dirty="0" smtClean="0"/>
            </a:br>
            <a:r>
              <a:rPr lang="en-US" sz="2800" dirty="0" smtClean="0"/>
              <a:t>and its objective value is </a:t>
            </a:r>
            <a:r>
              <a:rPr lang="en-US" sz="2800" dirty="0" err="1" smtClean="0">
                <a:latin typeface="Calibri"/>
              </a:rPr>
              <a:t>w</a:t>
            </a:r>
            <a:r>
              <a:rPr lang="en-US" sz="2800" baseline="30000" dirty="0" err="1" smtClean="0">
                <a:latin typeface="Calibri"/>
              </a:rPr>
              <a:t>T</a:t>
            </a:r>
            <a:r>
              <a:rPr lang="en-US" sz="2800" dirty="0" err="1" smtClean="0"/>
              <a:t>x</a:t>
            </a:r>
            <a:r>
              <a:rPr lang="en-US" sz="2800" dirty="0" smtClean="0"/>
              <a:t> = </a:t>
            </a:r>
            <a:r>
              <a:rPr lang="en-US" sz="2800" dirty="0" err="1" smtClean="0"/>
              <a:t>length</a:t>
            </a:r>
            <a:r>
              <a:rPr lang="en-US" sz="2800" baseline="-15000" dirty="0" err="1" smtClean="0"/>
              <a:t>w</a:t>
            </a:r>
            <a:r>
              <a:rPr lang="en-US" sz="2800" dirty="0" smtClean="0"/>
              <a:t>(p)</a:t>
            </a:r>
          </a:p>
          <a:p>
            <a:endParaRPr lang="en-US" sz="1100" dirty="0" smtClean="0"/>
          </a:p>
          <a:p>
            <a:r>
              <a:rPr lang="en-US" sz="2800" b="1" dirty="0" smtClean="0"/>
              <a:t>Claim:</a:t>
            </a:r>
            <a:r>
              <a:rPr lang="en-US" sz="2800" dirty="0" smtClean="0"/>
              <a:t> x is optimal for primal and y is optimal for dual.</a:t>
            </a:r>
          </a:p>
          <a:p>
            <a:r>
              <a:rPr lang="en-US" sz="2800" b="1" dirty="0" smtClean="0"/>
              <a:t>Proof: </a:t>
            </a:r>
            <a:r>
              <a:rPr lang="en-US" sz="2800" dirty="0" smtClean="0"/>
              <a:t>Both x and y are feasible.</a:t>
            </a:r>
          </a:p>
          <a:p>
            <a:r>
              <a:rPr lang="en-US" sz="2800" dirty="0" smtClean="0"/>
              <a:t>We already argued that:</a:t>
            </a:r>
            <a:br>
              <a:rPr lang="en-US" sz="2800" dirty="0" smtClean="0"/>
            </a:br>
            <a:r>
              <a:rPr lang="en-US" sz="2800" dirty="0" smtClean="0"/>
              <a:t>length</a:t>
            </a:r>
            <a:r>
              <a:rPr lang="en-US" sz="2800" baseline="-15000" dirty="0" smtClean="0"/>
              <a:t>w</a:t>
            </a:r>
            <a:r>
              <a:rPr lang="en-US" sz="2800" baseline="-25000" dirty="0" smtClean="0"/>
              <a:t>2</a:t>
            </a:r>
            <a:r>
              <a:rPr lang="en-US" sz="2800" dirty="0" smtClean="0"/>
              <a:t>(p)=length</a:t>
            </a:r>
            <a:r>
              <a:rPr lang="en-US" sz="2800" baseline="-15000" dirty="0" smtClean="0"/>
              <a:t>w</a:t>
            </a:r>
            <a:r>
              <a:rPr lang="en-US" sz="2800" baseline="-25000" dirty="0" smtClean="0"/>
              <a:t>2</a:t>
            </a:r>
            <a:r>
              <a:rPr lang="en-US" sz="2800" dirty="0" smtClean="0"/>
              <a:t>(p’)    and    length</a:t>
            </a:r>
            <a:r>
              <a:rPr lang="en-US" sz="2800" baseline="-15000" dirty="0" smtClean="0"/>
              <a:t>w1</a:t>
            </a:r>
            <a:r>
              <a:rPr lang="en-US" sz="2800" dirty="0" smtClean="0"/>
              <a:t>(p)=1</a:t>
            </a:r>
          </a:p>
          <a:p>
            <a:pPr>
              <a:buNone/>
            </a:pPr>
            <a:r>
              <a:rPr lang="en-US" sz="2800" dirty="0" smtClean="0"/>
              <a:t>	 </a:t>
            </a:r>
            <a:r>
              <a:rPr lang="en-US" sz="2800" dirty="0" smtClean="0">
                <a:latin typeface="cmsy10"/>
              </a:rPr>
              <a:t>)</a:t>
            </a:r>
            <a:r>
              <a:rPr lang="en-US" sz="2800" dirty="0" smtClean="0"/>
              <a:t>    </a:t>
            </a:r>
            <a:r>
              <a:rPr lang="en-US" sz="2800" dirty="0" err="1" smtClean="0"/>
              <a:t>length</a:t>
            </a:r>
            <a:r>
              <a:rPr lang="en-US" sz="2800" baseline="-15000" dirty="0" err="1" smtClean="0"/>
              <a:t>w</a:t>
            </a:r>
            <a:r>
              <a:rPr lang="en-US" sz="2800" dirty="0" smtClean="0"/>
              <a:t>(p)	= length</a:t>
            </a:r>
            <a:r>
              <a:rPr lang="en-US" sz="2800" baseline="-15000" dirty="0" smtClean="0"/>
              <a:t>w</a:t>
            </a:r>
            <a:r>
              <a:rPr lang="en-US" sz="2800" baseline="-25000" dirty="0" smtClean="0"/>
              <a:t>2</a:t>
            </a:r>
            <a:r>
              <a:rPr lang="en-US" sz="2800" dirty="0" smtClean="0"/>
              <a:t>(p’) + 1</a:t>
            </a:r>
          </a:p>
          <a:p>
            <a:pPr>
              <a:buNone/>
            </a:pPr>
            <a:r>
              <a:rPr lang="en-US" sz="2800" dirty="0" smtClean="0">
                <a:latin typeface="cmmi10"/>
              </a:rPr>
              <a:t>				</a:t>
            </a:r>
            <a:r>
              <a:rPr lang="en-US" sz="2800" dirty="0" smtClean="0"/>
              <a:t>= </a:t>
            </a:r>
            <a:r>
              <a:rPr lang="en-US" sz="2800" dirty="0" smtClean="0">
                <a:latin typeface="cmmi10"/>
              </a:rPr>
              <a:t>§</a:t>
            </a:r>
            <a:r>
              <a:rPr lang="en-US" sz="2800" baseline="-25000" dirty="0" smtClean="0">
                <a:latin typeface="cmmi10"/>
              </a:rPr>
              <a:t>C</a:t>
            </a:r>
            <a:r>
              <a:rPr lang="en-US" sz="2800" dirty="0" smtClean="0"/>
              <a:t> </a:t>
            </a:r>
            <a:r>
              <a:rPr lang="en-US" sz="2800" dirty="0" err="1" smtClean="0"/>
              <a:t>y’</a:t>
            </a:r>
            <a:r>
              <a:rPr lang="en-US" sz="2800" baseline="-25000" dirty="0" err="1" smtClean="0"/>
              <a:t>C</a:t>
            </a:r>
            <a:r>
              <a:rPr lang="en-US" sz="2800" dirty="0" smtClean="0"/>
              <a:t> + 1</a:t>
            </a:r>
          </a:p>
          <a:p>
            <a:pPr>
              <a:buNone/>
            </a:pPr>
            <a:r>
              <a:rPr lang="en-US" sz="2800" dirty="0" smtClean="0"/>
              <a:t>				= </a:t>
            </a:r>
            <a:r>
              <a:rPr lang="en-US" sz="2800" dirty="0" smtClean="0">
                <a:latin typeface="cmmi10"/>
              </a:rPr>
              <a:t>§</a:t>
            </a:r>
            <a:r>
              <a:rPr lang="en-US" sz="2800" baseline="-25000" dirty="0" smtClean="0">
                <a:latin typeface="cmmi10"/>
              </a:rPr>
              <a:t>C</a:t>
            </a:r>
            <a:r>
              <a:rPr lang="en-US" sz="2800" dirty="0" smtClean="0"/>
              <a:t> </a:t>
            </a:r>
            <a:r>
              <a:rPr lang="en-US" sz="2800" dirty="0" err="1" smtClean="0"/>
              <a:t>y</a:t>
            </a:r>
            <a:r>
              <a:rPr lang="en-US" sz="2800" baseline="-25000" dirty="0" err="1" smtClean="0"/>
              <a:t>C</a:t>
            </a:r>
            <a:endParaRPr lang="en-US" sz="2800" dirty="0" smtClean="0"/>
          </a:p>
          <a:p>
            <a:r>
              <a:rPr lang="en-US" sz="2800" dirty="0" smtClean="0"/>
              <a:t>So primal objective at x = dual objective at y.	       </a:t>
            </a:r>
            <a:r>
              <a:rPr lang="en-US" sz="2800" dirty="0" smtClean="0">
                <a:latin typeface="msam10"/>
              </a:rPr>
              <a:t>¤</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to solve combinatorial IPs?</a:t>
            </a:r>
            <a:endParaRPr lang="en-US" dirty="0"/>
          </a:p>
        </p:txBody>
      </p:sp>
      <p:sp>
        <p:nvSpPr>
          <p:cNvPr id="3" name="Content Placeholder 2"/>
          <p:cNvSpPr>
            <a:spLocks noGrp="1"/>
          </p:cNvSpPr>
          <p:nvPr>
            <p:ph idx="1"/>
          </p:nvPr>
        </p:nvSpPr>
        <p:spPr>
          <a:xfrm>
            <a:off x="137654" y="809649"/>
            <a:ext cx="8839198" cy="5866454"/>
          </a:xfrm>
        </p:spPr>
        <p:txBody>
          <a:bodyPr>
            <a:normAutofit/>
          </a:bodyPr>
          <a:lstStyle/>
          <a:p>
            <a:r>
              <a:rPr lang="en-US" dirty="0" smtClean="0"/>
              <a:t>Two common approaches</a:t>
            </a:r>
          </a:p>
          <a:p>
            <a:pPr marL="854075" lvl="1" indent="-401638">
              <a:buFont typeface="+mj-lt"/>
              <a:buAutoNum type="arabicPeriod"/>
            </a:pPr>
            <a:r>
              <a:rPr lang="en-US" sz="2700" dirty="0" smtClean="0"/>
              <a:t>Design combinatorial algorithm that directly solves IP</a:t>
            </a:r>
          </a:p>
          <a:p>
            <a:pPr marL="1085850" lvl="2" indent="-288925"/>
            <a:r>
              <a:rPr lang="en-US" dirty="0" smtClean="0"/>
              <a:t>Often such algorithms have a nice LP interpretation</a:t>
            </a:r>
          </a:p>
          <a:p>
            <a:pPr marL="1085850" lvl="2" indent="-288925"/>
            <a:r>
              <a:rPr lang="en-US" b="1" dirty="0" err="1" smtClean="0">
                <a:solidFill>
                  <a:srgbClr val="00B050"/>
                </a:solidFill>
              </a:rPr>
              <a:t>Eg</a:t>
            </a:r>
            <a:r>
              <a:rPr lang="en-US" b="1" dirty="0" smtClean="0">
                <a:solidFill>
                  <a:srgbClr val="00B050"/>
                </a:solidFill>
              </a:rPr>
              <a:t>:</a:t>
            </a:r>
            <a:r>
              <a:rPr lang="en-US" dirty="0" smtClean="0">
                <a:solidFill>
                  <a:srgbClr val="00B050"/>
                </a:solidFill>
              </a:rPr>
              <a:t> Weight-splitting algorithm for shortest paths</a:t>
            </a:r>
          </a:p>
          <a:p>
            <a:pPr marL="1254125" lvl="2" indent="-401638">
              <a:buNone/>
            </a:pPr>
            <a:endParaRPr lang="en-US" sz="1100" dirty="0" smtClean="0"/>
          </a:p>
          <a:p>
            <a:pPr marL="854075" lvl="1" indent="-401638">
              <a:buFont typeface="+mj-lt"/>
              <a:buAutoNum type="arabicPeriod"/>
            </a:pPr>
            <a:r>
              <a:rPr lang="en-US" sz="2700" dirty="0" smtClean="0"/>
              <a:t>Relax IP to an LP; prove that they give same solution; solve LP by the ellipsoid method</a:t>
            </a:r>
          </a:p>
          <a:p>
            <a:pPr marL="1085850" lvl="2" indent="-288925"/>
            <a:r>
              <a:rPr lang="en-US" sz="2300" dirty="0" smtClean="0"/>
              <a:t>Need to show special structure of the LP’s extreme points</a:t>
            </a:r>
          </a:p>
          <a:p>
            <a:pPr marL="1085850" lvl="2" indent="-288925"/>
            <a:r>
              <a:rPr lang="en-US" sz="2300" dirty="0" smtClean="0"/>
              <a:t>Sometimes we can analyze the extreme points </a:t>
            </a:r>
            <a:r>
              <a:rPr lang="en-US" sz="2300" b="1" dirty="0" err="1" smtClean="0">
                <a:solidFill>
                  <a:srgbClr val="0070C0"/>
                </a:solidFill>
              </a:rPr>
              <a:t>combinatorially</a:t>
            </a:r>
            <a:endParaRPr lang="en-US" sz="2300" b="1" dirty="0" smtClean="0">
              <a:solidFill>
                <a:srgbClr val="0070C0"/>
              </a:solidFill>
            </a:endParaRPr>
          </a:p>
          <a:p>
            <a:pPr marL="1085850" lvl="2" indent="-288925"/>
            <a:r>
              <a:rPr lang="en-US" b="1" dirty="0" err="1" smtClean="0">
                <a:solidFill>
                  <a:srgbClr val="00B050"/>
                </a:solidFill>
              </a:rPr>
              <a:t>Eg</a:t>
            </a:r>
            <a:r>
              <a:rPr lang="en-US" b="1" dirty="0" smtClean="0">
                <a:solidFill>
                  <a:srgbClr val="00B050"/>
                </a:solidFill>
              </a:rPr>
              <a:t>:</a:t>
            </a:r>
            <a:r>
              <a:rPr lang="en-US" dirty="0" smtClean="0">
                <a:solidFill>
                  <a:srgbClr val="00B050"/>
                </a:solidFill>
              </a:rPr>
              <a:t> Perfect matching (in </a:t>
            </a:r>
            <a:r>
              <a:rPr lang="en-US" dirty="0" err="1" smtClean="0">
                <a:solidFill>
                  <a:srgbClr val="00B050"/>
                </a:solidFill>
              </a:rPr>
              <a:t>bip</a:t>
            </a:r>
            <a:r>
              <a:rPr lang="en-US" dirty="0" smtClean="0">
                <a:solidFill>
                  <a:srgbClr val="00B050"/>
                </a:solidFill>
              </a:rPr>
              <a:t>. graphs), Min s-t Cut, Max Flow</a:t>
            </a:r>
            <a:endParaRPr lang="en-US" b="1" dirty="0" smtClean="0">
              <a:solidFill>
                <a:srgbClr val="0070C0"/>
              </a:solidFill>
            </a:endParaRPr>
          </a:p>
          <a:p>
            <a:pPr marL="1085850" lvl="2" indent="-288925"/>
            <a:r>
              <a:rPr lang="en-US" sz="2300" dirty="0" smtClean="0"/>
              <a:t>Sometimes we can use </a:t>
            </a:r>
            <a:r>
              <a:rPr lang="en-US" sz="2300" b="1" dirty="0" smtClean="0">
                <a:solidFill>
                  <a:srgbClr val="FF0000"/>
                </a:solidFill>
              </a:rPr>
              <a:t>algebraic</a:t>
            </a:r>
            <a:r>
              <a:rPr lang="en-US" sz="2300" dirty="0" smtClean="0"/>
              <a:t> structure of the constraints.</a:t>
            </a:r>
          </a:p>
          <a:p>
            <a:pPr marL="1085850" lvl="2" indent="-288925"/>
            <a:r>
              <a:rPr lang="en-US" b="1" dirty="0" err="1" smtClean="0">
                <a:solidFill>
                  <a:srgbClr val="00B050"/>
                </a:solidFill>
              </a:rPr>
              <a:t>Eg</a:t>
            </a:r>
            <a:r>
              <a:rPr lang="en-US" b="1" dirty="0" smtClean="0">
                <a:solidFill>
                  <a:srgbClr val="00B050"/>
                </a:solidFill>
              </a:rPr>
              <a:t>:</a:t>
            </a:r>
            <a:r>
              <a:rPr lang="en-US" dirty="0" smtClean="0">
                <a:solidFill>
                  <a:srgbClr val="00B050"/>
                </a:solidFill>
              </a:rPr>
              <a:t> Maximum matching, Vertex cover in bipartite graphs</a:t>
            </a:r>
            <a:br>
              <a:rPr lang="en-US" dirty="0" smtClean="0">
                <a:solidFill>
                  <a:srgbClr val="00B050"/>
                </a:solidFill>
              </a:rPr>
            </a:br>
            <a:r>
              <a:rPr lang="en-US" dirty="0" smtClean="0">
                <a:solidFill>
                  <a:srgbClr val="00B050"/>
                </a:solidFill>
              </a:rPr>
              <a:t>(using TUM matrices)</a:t>
            </a:r>
            <a:endParaRPr lang="en-US" b="1" dirty="0" smtClean="0">
              <a:solidFill>
                <a:srgbClr val="0070C0"/>
              </a:solidFill>
            </a:endParaRPr>
          </a:p>
        </p:txBody>
      </p:sp>
      <p:pic>
        <p:nvPicPr>
          <p:cNvPr id="1026" name="Picture 2" descr="C:\Users\Nick\AppData\Local\Microsoft\Windows\Temporary Internet Files\Content.IE5\3YL2AMRO\MCj04413100000[1].png"/>
          <p:cNvPicPr>
            <a:picLocks noChangeAspect="1" noChangeArrowheads="1"/>
          </p:cNvPicPr>
          <p:nvPr/>
        </p:nvPicPr>
        <p:blipFill>
          <a:blip r:embed="rId2" cstate="print"/>
          <a:srcRect/>
          <a:stretch>
            <a:fillRect/>
          </a:stretch>
        </p:blipFill>
        <p:spPr bwMode="auto">
          <a:xfrm>
            <a:off x="423537" y="4041064"/>
            <a:ext cx="879988" cy="879988"/>
          </a:xfrm>
          <a:prstGeom prst="rect">
            <a:avLst/>
          </a:prstGeom>
          <a:noFill/>
        </p:spPr>
      </p:pic>
      <p:pic>
        <p:nvPicPr>
          <p:cNvPr id="5" name="Picture 2" descr="C:\Users\Nick\AppData\Local\Microsoft\Windows\Temporary Internet Files\Content.IE5\3YL2AMRO\MCj04413100000[1].png"/>
          <p:cNvPicPr>
            <a:picLocks noChangeAspect="1" noChangeArrowheads="1"/>
          </p:cNvPicPr>
          <p:nvPr/>
        </p:nvPicPr>
        <p:blipFill>
          <a:blip r:embed="rId2" cstate="print"/>
          <a:srcRect/>
          <a:stretch>
            <a:fillRect/>
          </a:stretch>
        </p:blipFill>
        <p:spPr bwMode="auto">
          <a:xfrm>
            <a:off x="423537" y="1741168"/>
            <a:ext cx="879988" cy="879988"/>
          </a:xfrm>
          <a:prstGeom prst="rect">
            <a:avLst/>
          </a:prstGeom>
          <a:noFill/>
        </p:spPr>
      </p:pic>
      <p:pic>
        <p:nvPicPr>
          <p:cNvPr id="6" name="Picture 2" descr="C:\Users\Nick\AppData\Local\Microsoft\Windows\Temporary Internet Files\Content.IE5\3YL2AMRO\MCj04413100000[1].png"/>
          <p:cNvPicPr>
            <a:picLocks noChangeAspect="1" noChangeArrowheads="1"/>
          </p:cNvPicPr>
          <p:nvPr/>
        </p:nvPicPr>
        <p:blipFill>
          <a:blip r:embed="rId2" cstate="print"/>
          <a:srcRect/>
          <a:stretch>
            <a:fillRect/>
          </a:stretch>
        </p:blipFill>
        <p:spPr bwMode="auto">
          <a:xfrm>
            <a:off x="423537" y="4965296"/>
            <a:ext cx="879988" cy="879988"/>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8" end="8"/>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02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10" end="10"/>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337"/>
            <a:ext cx="8229600" cy="1356853"/>
          </a:xfrm>
        </p:spPr>
        <p:txBody>
          <a:bodyPr>
            <a:normAutofit fontScale="90000"/>
          </a:bodyPr>
          <a:lstStyle/>
          <a:p>
            <a:r>
              <a:rPr lang="en-US" dirty="0" smtClean="0"/>
              <a:t>Many optimization problems are</a:t>
            </a:r>
            <a:br>
              <a:rPr lang="en-US" dirty="0" smtClean="0"/>
            </a:br>
            <a:r>
              <a:rPr lang="en-US" dirty="0" smtClean="0"/>
              <a:t>hard to solve exactly</a:t>
            </a:r>
            <a:endParaRPr lang="en-US" dirty="0"/>
          </a:p>
        </p:txBody>
      </p:sp>
      <p:sp>
        <p:nvSpPr>
          <p:cNvPr id="20" name="Oval 19"/>
          <p:cNvSpPr/>
          <p:nvPr/>
        </p:nvSpPr>
        <p:spPr>
          <a:xfrm rot="1322019">
            <a:off x="1203484" y="1829619"/>
            <a:ext cx="7125594" cy="3367774"/>
          </a:xfrm>
          <a:prstGeom prst="ellipse">
            <a:avLst/>
          </a:prstGeom>
          <a:solidFill>
            <a:srgbClr val="FF0000">
              <a:alpha val="32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Oval 20"/>
          <p:cNvSpPr/>
          <p:nvPr/>
        </p:nvSpPr>
        <p:spPr>
          <a:xfrm>
            <a:off x="3922212" y="3478042"/>
            <a:ext cx="4074572" cy="1870540"/>
          </a:xfrm>
          <a:prstGeom prst="ellipse">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extBox 21"/>
          <p:cNvSpPr txBox="1"/>
          <p:nvPr/>
        </p:nvSpPr>
        <p:spPr>
          <a:xfrm>
            <a:off x="5727851" y="3402179"/>
            <a:ext cx="476044" cy="691324"/>
          </a:xfrm>
          <a:prstGeom prst="rect">
            <a:avLst/>
          </a:prstGeom>
          <a:noFill/>
        </p:spPr>
        <p:txBody>
          <a:bodyPr wrap="none" rtlCol="0">
            <a:spAutoFit/>
          </a:bodyPr>
          <a:lstStyle/>
          <a:p>
            <a:r>
              <a:rPr lang="en-US" sz="3200" b="1" dirty="0" smtClean="0"/>
              <a:t>P</a:t>
            </a:r>
            <a:endParaRPr lang="en-US" sz="3200" b="1" dirty="0"/>
          </a:p>
        </p:txBody>
      </p:sp>
      <p:sp>
        <p:nvSpPr>
          <p:cNvPr id="23" name="TextBox 22"/>
          <p:cNvSpPr txBox="1"/>
          <p:nvPr/>
        </p:nvSpPr>
        <p:spPr>
          <a:xfrm>
            <a:off x="2647075" y="1394319"/>
            <a:ext cx="796313" cy="691324"/>
          </a:xfrm>
          <a:prstGeom prst="rect">
            <a:avLst/>
          </a:prstGeom>
          <a:noFill/>
        </p:spPr>
        <p:txBody>
          <a:bodyPr wrap="none" rtlCol="0">
            <a:spAutoFit/>
          </a:bodyPr>
          <a:lstStyle/>
          <a:p>
            <a:r>
              <a:rPr lang="en-US" sz="3200" b="1" dirty="0" smtClean="0"/>
              <a:t>NP</a:t>
            </a:r>
            <a:endParaRPr lang="en-US" sz="3200" b="1" dirty="0"/>
          </a:p>
        </p:txBody>
      </p:sp>
      <p:sp>
        <p:nvSpPr>
          <p:cNvPr id="25" name="TextBox 24"/>
          <p:cNvSpPr txBox="1"/>
          <p:nvPr/>
        </p:nvSpPr>
        <p:spPr>
          <a:xfrm>
            <a:off x="4587440" y="3923333"/>
            <a:ext cx="3196468" cy="1477328"/>
          </a:xfrm>
          <a:prstGeom prst="rect">
            <a:avLst/>
          </a:prstGeom>
          <a:noFill/>
        </p:spPr>
        <p:txBody>
          <a:bodyPr wrap="square" rtlCol="0">
            <a:spAutoFit/>
          </a:bodyPr>
          <a:lstStyle/>
          <a:p>
            <a:r>
              <a:rPr lang="en-US" dirty="0" smtClean="0"/>
              <a:t>LP:  max { </a:t>
            </a:r>
            <a:r>
              <a:rPr lang="en-US" dirty="0" err="1" smtClean="0">
                <a:latin typeface="Calibri"/>
              </a:rPr>
              <a:t>c</a:t>
            </a:r>
            <a:r>
              <a:rPr lang="en-US" baseline="30000" dirty="0" err="1" smtClean="0">
                <a:latin typeface="Calibri"/>
              </a:rPr>
              <a:t>T</a:t>
            </a:r>
            <a:r>
              <a:rPr lang="en-US" dirty="0" err="1" smtClean="0"/>
              <a:t>x</a:t>
            </a:r>
            <a:r>
              <a:rPr lang="en-US" dirty="0" smtClean="0"/>
              <a:t> : x</a:t>
            </a:r>
            <a:r>
              <a:rPr lang="en-US" dirty="0" smtClean="0">
                <a:latin typeface="cmsy10"/>
              </a:rPr>
              <a:t>2</a:t>
            </a:r>
            <a:r>
              <a:rPr lang="en-US" dirty="0" smtClean="0"/>
              <a:t>P }</a:t>
            </a:r>
          </a:p>
          <a:p>
            <a:r>
              <a:rPr lang="en-US" dirty="0" smtClean="0"/>
              <a:t>Maximum Bipartite Matching, Maximum Flow,</a:t>
            </a:r>
            <a:br>
              <a:rPr lang="en-US" dirty="0" smtClean="0"/>
            </a:br>
            <a:r>
              <a:rPr lang="en-US" dirty="0" smtClean="0"/>
              <a:t>Min s-t Cut, Shortest Path…</a:t>
            </a:r>
            <a:br>
              <a:rPr lang="en-US" dirty="0" smtClean="0"/>
            </a:br>
            <a:endParaRPr lang="en-US" dirty="0"/>
          </a:p>
        </p:txBody>
      </p:sp>
      <p:sp>
        <p:nvSpPr>
          <p:cNvPr id="28" name="TextBox 27"/>
          <p:cNvSpPr txBox="1"/>
          <p:nvPr/>
        </p:nvSpPr>
        <p:spPr>
          <a:xfrm>
            <a:off x="1788615" y="1895219"/>
            <a:ext cx="2881943" cy="369332"/>
          </a:xfrm>
          <a:prstGeom prst="rect">
            <a:avLst/>
          </a:prstGeom>
          <a:noFill/>
        </p:spPr>
        <p:txBody>
          <a:bodyPr wrap="none" rtlCol="0">
            <a:spAutoFit/>
          </a:bodyPr>
          <a:lstStyle/>
          <a:p>
            <a:pPr algn="ctr"/>
            <a:r>
              <a:rPr lang="en-US" dirty="0" smtClean="0"/>
              <a:t>IP:  max { </a:t>
            </a:r>
            <a:r>
              <a:rPr lang="en-US" dirty="0" err="1" smtClean="0">
                <a:latin typeface="Calibri"/>
              </a:rPr>
              <a:t>c</a:t>
            </a:r>
            <a:r>
              <a:rPr lang="en-US" baseline="30000" dirty="0" err="1" smtClean="0">
                <a:latin typeface="Calibri"/>
              </a:rPr>
              <a:t>T</a:t>
            </a:r>
            <a:r>
              <a:rPr lang="en-US" dirty="0" err="1" smtClean="0"/>
              <a:t>x</a:t>
            </a:r>
            <a:r>
              <a:rPr lang="en-US" dirty="0" smtClean="0"/>
              <a:t> : x</a:t>
            </a:r>
            <a:r>
              <a:rPr lang="en-US" dirty="0" smtClean="0">
                <a:latin typeface="cmsy10"/>
              </a:rPr>
              <a:t>2</a:t>
            </a:r>
            <a:r>
              <a:rPr lang="en-US" dirty="0" smtClean="0"/>
              <a:t>P, x</a:t>
            </a:r>
            <a:r>
              <a:rPr lang="en-US" dirty="0" smtClean="0">
                <a:latin typeface="cmsy10"/>
              </a:rPr>
              <a:t>2</a:t>
            </a:r>
            <a:r>
              <a:rPr lang="en-US" dirty="0" smtClean="0"/>
              <a:t>{</a:t>
            </a:r>
            <a:r>
              <a:rPr lang="en-US" dirty="0" smtClean="0">
                <a:latin typeface="Calibri"/>
              </a:rPr>
              <a:t>0,1}</a:t>
            </a:r>
            <a:r>
              <a:rPr lang="en-US" baseline="30000" dirty="0" smtClean="0">
                <a:latin typeface="Calibri"/>
              </a:rPr>
              <a:t>n</a:t>
            </a:r>
            <a:r>
              <a:rPr lang="en-US" dirty="0" smtClean="0"/>
              <a:t> }</a:t>
            </a:r>
            <a:endParaRPr lang="en-US" dirty="0"/>
          </a:p>
        </p:txBody>
      </p:sp>
      <p:sp>
        <p:nvSpPr>
          <p:cNvPr id="29" name="TextBox 28"/>
          <p:cNvSpPr txBox="1"/>
          <p:nvPr/>
        </p:nvSpPr>
        <p:spPr>
          <a:xfrm>
            <a:off x="2801170" y="3105457"/>
            <a:ext cx="2409186" cy="369332"/>
          </a:xfrm>
          <a:prstGeom prst="rect">
            <a:avLst/>
          </a:prstGeom>
          <a:noFill/>
        </p:spPr>
        <p:txBody>
          <a:bodyPr wrap="none" rtlCol="0">
            <a:spAutoFit/>
          </a:bodyPr>
          <a:lstStyle/>
          <a:p>
            <a:r>
              <a:rPr lang="en-US" dirty="0" smtClean="0"/>
              <a:t>Maximum cut in graph?</a:t>
            </a:r>
            <a:endParaRPr lang="en-US" dirty="0"/>
          </a:p>
        </p:txBody>
      </p:sp>
      <p:sp>
        <p:nvSpPr>
          <p:cNvPr id="33" name="TextBox 32"/>
          <p:cNvSpPr txBox="1"/>
          <p:nvPr/>
        </p:nvSpPr>
        <p:spPr>
          <a:xfrm>
            <a:off x="2038972" y="2298341"/>
            <a:ext cx="2381229" cy="369332"/>
          </a:xfrm>
          <a:prstGeom prst="rect">
            <a:avLst/>
          </a:prstGeom>
          <a:noFill/>
        </p:spPr>
        <p:txBody>
          <a:bodyPr wrap="none" rtlCol="0">
            <a:spAutoFit/>
          </a:bodyPr>
          <a:lstStyle/>
          <a:p>
            <a:pPr algn="ctr"/>
            <a:r>
              <a:rPr lang="en-US" dirty="0" smtClean="0"/>
              <a:t>Largest clique in graph?</a:t>
            </a:r>
            <a:endParaRPr lang="en-US" dirty="0"/>
          </a:p>
        </p:txBody>
      </p:sp>
      <p:sp>
        <p:nvSpPr>
          <p:cNvPr id="34" name="TextBox 33"/>
          <p:cNvSpPr txBox="1"/>
          <p:nvPr/>
        </p:nvSpPr>
        <p:spPr>
          <a:xfrm>
            <a:off x="2328180" y="2701465"/>
            <a:ext cx="3100656" cy="369332"/>
          </a:xfrm>
          <a:prstGeom prst="rect">
            <a:avLst/>
          </a:prstGeom>
          <a:noFill/>
        </p:spPr>
        <p:txBody>
          <a:bodyPr wrap="none" rtlCol="0">
            <a:spAutoFit/>
          </a:bodyPr>
          <a:lstStyle/>
          <a:p>
            <a:pPr algn="ctr"/>
            <a:r>
              <a:rPr lang="en-US" dirty="0" smtClean="0"/>
              <a:t>Smallest vertex cover in graph?</a:t>
            </a:r>
            <a:endParaRPr lang="en-US" dirty="0"/>
          </a:p>
        </p:txBody>
      </p:sp>
      <p:grpSp>
        <p:nvGrpSpPr>
          <p:cNvPr id="40" name="Group 39"/>
          <p:cNvGrpSpPr/>
          <p:nvPr/>
        </p:nvGrpSpPr>
        <p:grpSpPr>
          <a:xfrm>
            <a:off x="368362" y="1963683"/>
            <a:ext cx="3007877" cy="3872828"/>
            <a:chOff x="187498" y="1833059"/>
            <a:chExt cx="3007877" cy="3872828"/>
          </a:xfrm>
        </p:grpSpPr>
        <p:sp>
          <p:nvSpPr>
            <p:cNvPr id="36" name="Right Brace 35"/>
            <p:cNvSpPr/>
            <p:nvPr/>
          </p:nvSpPr>
          <p:spPr>
            <a:xfrm rot="8500527">
              <a:off x="1774537" y="1833059"/>
              <a:ext cx="491613" cy="1913738"/>
            </a:xfrm>
            <a:prstGeom prst="rightBrace">
              <a:avLst>
                <a:gd name="adj1" fmla="val 44599"/>
                <a:gd name="adj2" fmla="val 50000"/>
              </a:avLst>
            </a:prstGeom>
            <a:ln w="38100">
              <a:solidFill>
                <a:srgbClr val="0070C0"/>
              </a:solidFill>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7" name="TextBox 36"/>
            <p:cNvSpPr txBox="1"/>
            <p:nvPr/>
          </p:nvSpPr>
          <p:spPr>
            <a:xfrm>
              <a:off x="187498" y="4136227"/>
              <a:ext cx="3007877" cy="1569660"/>
            </a:xfrm>
            <a:prstGeom prst="rect">
              <a:avLst/>
            </a:prstGeom>
            <a:noFill/>
          </p:spPr>
          <p:txBody>
            <a:bodyPr wrap="square" rtlCol="0">
              <a:spAutoFit/>
            </a:bodyPr>
            <a:lstStyle/>
            <a:p>
              <a:r>
                <a:rPr lang="en-US" sz="2400" dirty="0" smtClean="0">
                  <a:solidFill>
                    <a:srgbClr val="0070C0"/>
                  </a:solidFill>
                </a:rPr>
                <a:t>Since these are</a:t>
              </a:r>
              <a:br>
                <a:rPr lang="en-US" sz="2400" dirty="0" smtClean="0">
                  <a:solidFill>
                    <a:srgbClr val="0070C0"/>
                  </a:solidFill>
                </a:rPr>
              </a:br>
              <a:r>
                <a:rPr lang="en-US" sz="2400" dirty="0" smtClean="0">
                  <a:solidFill>
                    <a:srgbClr val="0070C0"/>
                  </a:solidFill>
                </a:rPr>
                <a:t>hard to solve </a:t>
              </a:r>
              <a:r>
                <a:rPr lang="en-US" sz="2400" b="1" dirty="0" smtClean="0">
                  <a:solidFill>
                    <a:srgbClr val="0070C0"/>
                  </a:solidFill>
                </a:rPr>
                <a:t>exactly</a:t>
              </a:r>
              <a:r>
                <a:rPr lang="en-US" sz="2400" dirty="0" smtClean="0">
                  <a:solidFill>
                    <a:srgbClr val="0070C0"/>
                  </a:solidFill>
                </a:rPr>
                <a:t>, let’s instead aim for an approximate solution</a:t>
              </a:r>
              <a:endParaRPr lang="en-US" sz="2400" dirty="0">
                <a:solidFill>
                  <a:srgbClr val="0070C0"/>
                </a:solidFill>
              </a:endParaRPr>
            </a:p>
          </p:txBody>
        </p:sp>
        <p:cxnSp>
          <p:nvCxnSpPr>
            <p:cNvPr id="39" name="Straight Connector 38"/>
            <p:cNvCxnSpPr>
              <a:stCxn id="36" idx="1"/>
            </p:cNvCxnSpPr>
            <p:nvPr/>
          </p:nvCxnSpPr>
          <p:spPr>
            <a:xfrm flipH="1">
              <a:off x="1376624" y="2942356"/>
              <a:ext cx="450882" cy="1227710"/>
            </a:xfrm>
            <a:prstGeom prst="line">
              <a:avLst/>
            </a:prstGeom>
            <a:ln w="38100">
              <a:solidFill>
                <a:srgbClr val="0070C0"/>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Approximation Algorithms</a:t>
            </a:r>
            <a:endParaRPr lang="en-US" dirty="0"/>
          </a:p>
        </p:txBody>
      </p:sp>
      <p:sp>
        <p:nvSpPr>
          <p:cNvPr id="3" name="Content Placeholder 2"/>
          <p:cNvSpPr>
            <a:spLocks noGrp="1"/>
          </p:cNvSpPr>
          <p:nvPr>
            <p:ph idx="1"/>
          </p:nvPr>
        </p:nvSpPr>
        <p:spPr>
          <a:xfrm>
            <a:off x="255639" y="957129"/>
            <a:ext cx="8652387" cy="5614587"/>
          </a:xfrm>
        </p:spPr>
        <p:txBody>
          <a:bodyPr/>
          <a:lstStyle/>
          <a:p>
            <a:r>
              <a:rPr lang="en-US" dirty="0" smtClean="0"/>
              <a:t>Algorithms for optimization problems that give </a:t>
            </a:r>
            <a:r>
              <a:rPr lang="en-US" b="1" dirty="0" smtClean="0">
                <a:solidFill>
                  <a:srgbClr val="FF0000"/>
                </a:solidFill>
              </a:rPr>
              <a:t>provably near-optimal </a:t>
            </a:r>
            <a:r>
              <a:rPr lang="en-US" dirty="0" smtClean="0"/>
              <a:t>solutions.</a:t>
            </a:r>
          </a:p>
          <a:p>
            <a:endParaRPr lang="en-US" sz="1400" dirty="0" smtClean="0"/>
          </a:p>
          <a:p>
            <a:r>
              <a:rPr lang="en-US" b="1" dirty="0" smtClean="0"/>
              <a:t>Catch-22:</a:t>
            </a:r>
            <a:r>
              <a:rPr lang="en-US" dirty="0" smtClean="0"/>
              <a:t> How can you know a solution is</a:t>
            </a:r>
            <a:br>
              <a:rPr lang="en-US" dirty="0" smtClean="0"/>
            </a:br>
            <a:r>
              <a:rPr lang="en-US" i="1" dirty="0" smtClean="0"/>
              <a:t>near</a:t>
            </a:r>
            <a:r>
              <a:rPr lang="en-US" dirty="0" smtClean="0"/>
              <a:t>-optimal if you don’t know the optimum?</a:t>
            </a:r>
          </a:p>
          <a:p>
            <a:endParaRPr lang="en-US" sz="1600" dirty="0" smtClean="0"/>
          </a:p>
          <a:p>
            <a:r>
              <a:rPr lang="en-US" dirty="0" smtClean="0"/>
              <a:t>Mathematical Programming to the rescue!</a:t>
            </a:r>
            <a:br>
              <a:rPr lang="en-US" dirty="0" smtClean="0"/>
            </a:br>
            <a:r>
              <a:rPr lang="en-US" sz="3000" dirty="0" smtClean="0"/>
              <a:t>Our techniques for analyzing </a:t>
            </a:r>
            <a:r>
              <a:rPr lang="en-US" sz="3000" i="1" dirty="0" smtClean="0"/>
              <a:t>exact</a:t>
            </a:r>
            <a:r>
              <a:rPr lang="en-US" sz="3000" dirty="0" smtClean="0"/>
              <a:t> solutions can often be modified to analyze </a:t>
            </a:r>
            <a:r>
              <a:rPr lang="en-US" sz="3000" i="1" dirty="0" smtClean="0"/>
              <a:t>approximate</a:t>
            </a:r>
            <a:r>
              <a:rPr lang="en-US" sz="3000" dirty="0" smtClean="0"/>
              <a:t> solutions.</a:t>
            </a:r>
          </a:p>
          <a:p>
            <a:pPr lvl="1"/>
            <a:r>
              <a:rPr lang="en-US" sz="2600" dirty="0" err="1" smtClean="0"/>
              <a:t>Eg</a:t>
            </a:r>
            <a:r>
              <a:rPr lang="en-US" sz="2600" dirty="0" smtClean="0"/>
              <a:t>: Approximate Weight-Splitting</a:t>
            </a:r>
          </a:p>
          <a:p>
            <a:pPr lvl="1"/>
            <a:r>
              <a:rPr lang="en-US" sz="2600" dirty="0" err="1" smtClean="0"/>
              <a:t>Eg</a:t>
            </a:r>
            <a:r>
              <a:rPr lang="en-US" sz="2600" dirty="0" smtClean="0"/>
              <a:t>: Relax IP to a (non-integral!) LP</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4"/>
          <p:cNvSpPr/>
          <p:nvPr/>
        </p:nvSpPr>
        <p:spPr>
          <a:xfrm>
            <a:off x="196645" y="1577237"/>
            <a:ext cx="8347587" cy="460284"/>
          </a:xfrm>
          <a:prstGeom prst="rect">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k</a:t>
            </a:r>
            <a:endParaRPr lang="en-US" dirty="0"/>
          </a:p>
        </p:txBody>
      </p:sp>
      <p:sp>
        <p:nvSpPr>
          <p:cNvPr id="4" name="Rectangle 3"/>
          <p:cNvSpPr/>
          <p:nvPr/>
        </p:nvSpPr>
        <p:spPr>
          <a:xfrm>
            <a:off x="196645" y="2113949"/>
            <a:ext cx="8347587" cy="806230"/>
          </a:xfrm>
          <a:prstGeom prst="rect">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k</a:t>
            </a:r>
            <a:endParaRPr lang="en-US" dirty="0"/>
          </a:p>
        </p:txBody>
      </p:sp>
      <p:sp>
        <p:nvSpPr>
          <p:cNvPr id="2" name="Title 1"/>
          <p:cNvSpPr>
            <a:spLocks noGrp="1"/>
          </p:cNvSpPr>
          <p:nvPr>
            <p:ph type="title"/>
          </p:nvPr>
        </p:nvSpPr>
        <p:spPr>
          <a:xfrm>
            <a:off x="457200" y="-206472"/>
            <a:ext cx="8229600" cy="922946"/>
          </a:xfrm>
        </p:spPr>
        <p:txBody>
          <a:bodyPr>
            <a:normAutofit/>
          </a:bodyPr>
          <a:lstStyle/>
          <a:p>
            <a:r>
              <a:rPr lang="en-US" sz="4000" dirty="0" smtClean="0"/>
              <a:t>Local-Ratio Method</a:t>
            </a:r>
            <a:endParaRPr lang="en-US" sz="4000" dirty="0">
              <a:solidFill>
                <a:schemeClr val="bg1">
                  <a:lumMod val="65000"/>
                </a:schemeClr>
              </a:solidFill>
            </a:endParaRPr>
          </a:p>
        </p:txBody>
      </p:sp>
      <p:sp>
        <p:nvSpPr>
          <p:cNvPr id="3" name="Content Placeholder 2"/>
          <p:cNvSpPr>
            <a:spLocks noGrp="1"/>
          </p:cNvSpPr>
          <p:nvPr>
            <p:ph idx="1"/>
          </p:nvPr>
        </p:nvSpPr>
        <p:spPr>
          <a:xfrm>
            <a:off x="245800" y="770321"/>
            <a:ext cx="8849032" cy="5614587"/>
          </a:xfrm>
        </p:spPr>
        <p:txBody>
          <a:bodyPr>
            <a:normAutofit/>
          </a:bodyPr>
          <a:lstStyle/>
          <a:p>
            <a:pPr>
              <a:spcBef>
                <a:spcPts val="300"/>
              </a:spcBef>
            </a:pPr>
            <a:r>
              <a:rPr lang="en-US" sz="2400" dirty="0" smtClean="0"/>
              <a:t>Let C </a:t>
            </a:r>
            <a:r>
              <a:rPr lang="en-US" sz="2400" dirty="0" smtClean="0">
                <a:latin typeface="cmsy10"/>
              </a:rPr>
              <a:t>½</a:t>
            </a:r>
            <a:r>
              <a:rPr lang="en-US" sz="2400" dirty="0" smtClean="0"/>
              <a:t> </a:t>
            </a:r>
            <a:r>
              <a:rPr lang="en-US" sz="2400" dirty="0" err="1" smtClean="0">
                <a:latin typeface="msbm10"/>
              </a:rPr>
              <a:t>R</a:t>
            </a:r>
            <a:r>
              <a:rPr lang="en-US" sz="2400" baseline="30000" dirty="0" err="1" smtClean="0">
                <a:latin typeface="Calibri"/>
              </a:rPr>
              <a:t>n</a:t>
            </a:r>
            <a:r>
              <a:rPr lang="en-US" sz="2400" dirty="0" smtClean="0"/>
              <a:t> be set of feasible solutions to an optimization problem.</a:t>
            </a:r>
          </a:p>
          <a:p>
            <a:pPr>
              <a:spcBef>
                <a:spcPts val="300"/>
              </a:spcBef>
            </a:pPr>
            <a:r>
              <a:rPr lang="en-US" sz="2400" dirty="0" smtClean="0"/>
              <a:t>Let w</a:t>
            </a:r>
            <a:r>
              <a:rPr lang="en-US" sz="2400" dirty="0" smtClean="0">
                <a:latin typeface="cmsy10"/>
              </a:rPr>
              <a:t>2</a:t>
            </a:r>
            <a:r>
              <a:rPr lang="en-US" sz="2400" dirty="0" smtClean="0">
                <a:latin typeface="msbm10"/>
              </a:rPr>
              <a:t>R</a:t>
            </a:r>
            <a:r>
              <a:rPr lang="en-US" sz="2400" baseline="30000" dirty="0" smtClean="0">
                <a:latin typeface="Calibri"/>
              </a:rPr>
              <a:t>n</a:t>
            </a:r>
            <a:r>
              <a:rPr lang="en-US" sz="2400" dirty="0" smtClean="0"/>
              <a:t> be a “weight vector”.</a:t>
            </a:r>
          </a:p>
          <a:p>
            <a:pPr>
              <a:spcBef>
                <a:spcPts val="300"/>
              </a:spcBef>
            </a:pPr>
            <a:r>
              <a:rPr lang="en-US" sz="2400" dirty="0" smtClean="0"/>
              <a:t>x is “r-approximate under w” if </a:t>
            </a:r>
            <a:r>
              <a:rPr lang="en-US" sz="2400" dirty="0" err="1" smtClean="0">
                <a:latin typeface="Calibri"/>
              </a:rPr>
              <a:t>w</a:t>
            </a:r>
            <a:r>
              <a:rPr lang="en-US" sz="2400" baseline="30000" dirty="0" err="1" smtClean="0">
                <a:latin typeface="Calibri"/>
              </a:rPr>
              <a:t>T</a:t>
            </a:r>
            <a:r>
              <a:rPr lang="en-US" sz="2400" dirty="0" smtClean="0"/>
              <a:t> x </a:t>
            </a:r>
            <a:r>
              <a:rPr lang="en-US" sz="2400" dirty="0" smtClean="0">
                <a:latin typeface="cmsy10"/>
              </a:rPr>
              <a:t>¸</a:t>
            </a:r>
            <a:r>
              <a:rPr lang="en-US" sz="2400" dirty="0" smtClean="0"/>
              <a:t> r </a:t>
            </a:r>
            <a:r>
              <a:rPr lang="en-US" sz="2400" dirty="0" smtClean="0">
                <a:latin typeface="cmsy10"/>
              </a:rPr>
              <a:t>¢</a:t>
            </a:r>
            <a:r>
              <a:rPr lang="en-US" sz="2400" dirty="0" smtClean="0"/>
              <a:t> max { </a:t>
            </a:r>
            <a:r>
              <a:rPr lang="en-US" sz="2400" dirty="0" err="1" smtClean="0">
                <a:latin typeface="Calibri"/>
              </a:rPr>
              <a:t>w</a:t>
            </a:r>
            <a:r>
              <a:rPr lang="en-US" sz="2400" baseline="30000" dirty="0" err="1" smtClean="0">
                <a:latin typeface="Calibri"/>
              </a:rPr>
              <a:t>T</a:t>
            </a:r>
            <a:r>
              <a:rPr lang="en-US" sz="2400" baseline="30000" dirty="0" smtClean="0">
                <a:latin typeface="Calibri"/>
              </a:rPr>
              <a:t> </a:t>
            </a:r>
            <a:r>
              <a:rPr lang="en-US" sz="2400" dirty="0" smtClean="0"/>
              <a:t>y : y</a:t>
            </a:r>
            <a:r>
              <a:rPr lang="en-US" sz="2400" dirty="0" smtClean="0">
                <a:latin typeface="cmsy10"/>
              </a:rPr>
              <a:t>2</a:t>
            </a:r>
            <a:r>
              <a:rPr lang="en-US" sz="2400" dirty="0" smtClean="0"/>
              <a:t>C } </a:t>
            </a:r>
          </a:p>
          <a:p>
            <a:pPr>
              <a:spcBef>
                <a:spcPts val="300"/>
              </a:spcBef>
            </a:pPr>
            <a:endParaRPr lang="en-US" sz="400" b="1" dirty="0" smtClean="0"/>
          </a:p>
          <a:p>
            <a:pPr>
              <a:spcBef>
                <a:spcPts val="300"/>
              </a:spcBef>
            </a:pPr>
            <a:r>
              <a:rPr lang="en-US" sz="2400" b="1" dirty="0" smtClean="0"/>
              <a:t>Lemma: </a:t>
            </a:r>
            <a:r>
              <a:rPr lang="en-US" sz="2400" dirty="0" smtClean="0"/>
              <a:t>Suppose w = </a:t>
            </a:r>
            <a:r>
              <a:rPr lang="en-US" sz="2400" dirty="0" smtClean="0">
                <a:latin typeface="Calibri"/>
              </a:rPr>
              <a:t>w</a:t>
            </a:r>
            <a:r>
              <a:rPr lang="en-US" sz="2400" baseline="-25000" dirty="0" smtClean="0">
                <a:latin typeface="Calibri"/>
              </a:rPr>
              <a:t>1</a:t>
            </a:r>
            <a:r>
              <a:rPr lang="en-US" sz="2400" dirty="0" smtClean="0"/>
              <a:t> + </a:t>
            </a:r>
            <a:r>
              <a:rPr lang="en-US" sz="2400" dirty="0" smtClean="0">
                <a:latin typeface="Calibri"/>
              </a:rPr>
              <a:t>w</a:t>
            </a:r>
            <a:r>
              <a:rPr lang="en-US" sz="2400" baseline="-25000" dirty="0" smtClean="0">
                <a:latin typeface="Calibri"/>
              </a:rPr>
              <a:t>2</a:t>
            </a:r>
            <a:r>
              <a:rPr lang="en-US" sz="2400" dirty="0" smtClean="0"/>
              <a:t>. Suppose that x is r-approximate under both </a:t>
            </a:r>
            <a:r>
              <a:rPr lang="en-US" sz="2400" dirty="0" smtClean="0">
                <a:latin typeface="Calibri"/>
              </a:rPr>
              <a:t>w</a:t>
            </a:r>
            <a:r>
              <a:rPr lang="en-US" sz="2400" baseline="-25000" dirty="0" smtClean="0">
                <a:latin typeface="Calibri"/>
              </a:rPr>
              <a:t>1</a:t>
            </a:r>
            <a:r>
              <a:rPr lang="en-US" sz="2400" dirty="0" smtClean="0"/>
              <a:t> and </a:t>
            </a:r>
            <a:r>
              <a:rPr lang="en-US" sz="2400" dirty="0" smtClean="0">
                <a:latin typeface="Calibri"/>
              </a:rPr>
              <a:t>w</a:t>
            </a:r>
            <a:r>
              <a:rPr lang="en-US" sz="2400" baseline="-25000" dirty="0" smtClean="0">
                <a:latin typeface="Calibri"/>
              </a:rPr>
              <a:t>2</a:t>
            </a:r>
            <a:r>
              <a:rPr lang="en-US" sz="2400" dirty="0" smtClean="0"/>
              <a:t>. Then x is r-approximate under w.</a:t>
            </a:r>
          </a:p>
          <a:p>
            <a:pPr>
              <a:spcBef>
                <a:spcPts val="300"/>
              </a:spcBef>
            </a:pPr>
            <a:endParaRPr lang="en-US" sz="100" b="1" dirty="0" smtClean="0"/>
          </a:p>
          <a:p>
            <a:pPr>
              <a:spcBef>
                <a:spcPts val="300"/>
              </a:spcBef>
            </a:pPr>
            <a:r>
              <a:rPr lang="en-US" sz="2400" b="1" dirty="0" smtClean="0"/>
              <a:t>Proof:</a:t>
            </a:r>
            <a:r>
              <a:rPr lang="en-US" sz="2400" dirty="0" smtClean="0"/>
              <a:t> </a:t>
            </a:r>
          </a:p>
          <a:p>
            <a:pPr>
              <a:spcBef>
                <a:spcPts val="300"/>
              </a:spcBef>
            </a:pPr>
            <a:r>
              <a:rPr lang="en-US" sz="2400" dirty="0" smtClean="0"/>
              <a:t>Let z be optimal under w. Let </a:t>
            </a:r>
            <a:r>
              <a:rPr lang="en-US" sz="2400" dirty="0" err="1" smtClean="0">
                <a:latin typeface="Calibri"/>
              </a:rPr>
              <a:t>z</a:t>
            </a:r>
            <a:r>
              <a:rPr lang="en-US" sz="2400" baseline="-25000" dirty="0" err="1" smtClean="0">
                <a:latin typeface="Calibri"/>
              </a:rPr>
              <a:t>i</a:t>
            </a:r>
            <a:r>
              <a:rPr lang="en-US" sz="2400" dirty="0" smtClean="0"/>
              <a:t> be optimal under </a:t>
            </a:r>
            <a:r>
              <a:rPr lang="en-US" sz="2400" dirty="0" err="1" smtClean="0">
                <a:latin typeface="Calibri"/>
              </a:rPr>
              <a:t>w</a:t>
            </a:r>
            <a:r>
              <a:rPr lang="en-US" sz="2400" baseline="-25000" dirty="0" err="1" smtClean="0"/>
              <a:t>i</a:t>
            </a:r>
            <a:r>
              <a:rPr lang="en-US" sz="2400" dirty="0" smtClean="0"/>
              <a:t>, i</a:t>
            </a:r>
            <a:r>
              <a:rPr lang="en-US" sz="2400" dirty="0" smtClean="0">
                <a:latin typeface="cmsy10"/>
              </a:rPr>
              <a:t>2</a:t>
            </a:r>
            <a:r>
              <a:rPr lang="en-US" sz="2400" dirty="0" smtClean="0"/>
              <a:t>{1,2}.</a:t>
            </a:r>
          </a:p>
          <a:p>
            <a:pPr>
              <a:spcBef>
                <a:spcPts val="300"/>
              </a:spcBef>
            </a:pPr>
            <a:r>
              <a:rPr lang="en-US" sz="2400" dirty="0" smtClean="0"/>
              <a:t>Then:</a:t>
            </a:r>
          </a:p>
          <a:p>
            <a:pPr>
              <a:spcBef>
                <a:spcPts val="300"/>
              </a:spcBef>
              <a:buNone/>
            </a:pPr>
            <a:r>
              <a:rPr lang="en-US" sz="2400" dirty="0" smtClean="0">
                <a:latin typeface="Calibri"/>
              </a:rPr>
              <a:t>		</a:t>
            </a:r>
            <a:r>
              <a:rPr lang="en-US" sz="2400" dirty="0" err="1" smtClean="0">
                <a:latin typeface="Calibri"/>
              </a:rPr>
              <a:t>w</a:t>
            </a:r>
            <a:r>
              <a:rPr lang="en-US" sz="2400" baseline="30000" dirty="0" err="1" smtClean="0">
                <a:latin typeface="Calibri"/>
              </a:rPr>
              <a:t>T</a:t>
            </a:r>
            <a:r>
              <a:rPr lang="en-US" sz="1400" dirty="0" smtClean="0"/>
              <a:t> </a:t>
            </a:r>
            <a:r>
              <a:rPr lang="en-US" sz="2400" dirty="0" smtClean="0"/>
              <a:t>x = </a:t>
            </a:r>
            <a:r>
              <a:rPr lang="en-US" sz="2400" dirty="0" smtClean="0">
                <a:latin typeface="Calibri"/>
              </a:rPr>
              <a:t>w</a:t>
            </a:r>
            <a:r>
              <a:rPr lang="en-US" sz="2400" baseline="-25000" dirty="0" smtClean="0">
                <a:latin typeface="Calibri"/>
              </a:rPr>
              <a:t>1</a:t>
            </a:r>
            <a:r>
              <a:rPr lang="en-US" sz="2400" baseline="30000" dirty="0" smtClean="0">
                <a:latin typeface="Calibri"/>
              </a:rPr>
              <a:t>T</a:t>
            </a:r>
            <a:r>
              <a:rPr lang="en-US" sz="1400" dirty="0" smtClean="0"/>
              <a:t> </a:t>
            </a:r>
            <a:r>
              <a:rPr lang="en-US" sz="2400" dirty="0" smtClean="0"/>
              <a:t>x + </a:t>
            </a:r>
            <a:r>
              <a:rPr lang="en-US" sz="2400" dirty="0" smtClean="0">
                <a:latin typeface="Calibri"/>
              </a:rPr>
              <a:t>w</a:t>
            </a:r>
            <a:r>
              <a:rPr lang="en-US" sz="2400" baseline="-25000" dirty="0" smtClean="0">
                <a:latin typeface="Calibri"/>
              </a:rPr>
              <a:t>2</a:t>
            </a:r>
            <a:r>
              <a:rPr lang="en-US" sz="2400" baseline="30000" dirty="0" smtClean="0">
                <a:latin typeface="Calibri"/>
              </a:rPr>
              <a:t>T</a:t>
            </a:r>
            <a:r>
              <a:rPr lang="en-US" sz="1400" dirty="0" smtClean="0"/>
              <a:t> </a:t>
            </a:r>
            <a:r>
              <a:rPr lang="en-US" sz="2400" dirty="0" smtClean="0"/>
              <a:t>x </a:t>
            </a:r>
            <a:r>
              <a:rPr lang="en-US" sz="2400" dirty="0" smtClean="0">
                <a:latin typeface="cmsy10"/>
              </a:rPr>
              <a:t>¸</a:t>
            </a:r>
            <a:r>
              <a:rPr lang="en-US" sz="2400" dirty="0" smtClean="0"/>
              <a:t> r</a:t>
            </a:r>
            <a:r>
              <a:rPr lang="en-US" sz="2400" dirty="0" smtClean="0">
                <a:latin typeface="cmsy10"/>
              </a:rPr>
              <a:t>¢</a:t>
            </a:r>
            <a:r>
              <a:rPr lang="en-US" sz="2400" dirty="0" smtClean="0"/>
              <a:t>w</a:t>
            </a:r>
            <a:r>
              <a:rPr lang="en-US" sz="2400" baseline="-25000" dirty="0" smtClean="0"/>
              <a:t>1</a:t>
            </a:r>
            <a:r>
              <a:rPr lang="en-US" sz="2400" baseline="30000" dirty="0" smtClean="0"/>
              <a:t>T </a:t>
            </a:r>
            <a:r>
              <a:rPr lang="en-US" sz="2400" dirty="0" smtClean="0"/>
              <a:t>z</a:t>
            </a:r>
            <a:r>
              <a:rPr lang="en-US" sz="2400" baseline="-25000" dirty="0" smtClean="0"/>
              <a:t>1</a:t>
            </a:r>
            <a:r>
              <a:rPr lang="en-US" sz="2400" dirty="0" smtClean="0"/>
              <a:t> + r</a:t>
            </a:r>
            <a:r>
              <a:rPr lang="en-US" sz="2400" dirty="0" smtClean="0">
                <a:latin typeface="cmsy10"/>
              </a:rPr>
              <a:t>¢</a:t>
            </a:r>
            <a:r>
              <a:rPr lang="en-US" sz="2400" dirty="0" smtClean="0"/>
              <a:t>w</a:t>
            </a:r>
            <a:r>
              <a:rPr lang="en-US" sz="2400" baseline="-25000" dirty="0" smtClean="0"/>
              <a:t>2</a:t>
            </a:r>
            <a:r>
              <a:rPr lang="en-US" sz="2400" baseline="30000" dirty="0" smtClean="0"/>
              <a:t>T </a:t>
            </a:r>
            <a:r>
              <a:rPr lang="en-US" sz="2400" dirty="0" smtClean="0"/>
              <a:t>z</a:t>
            </a:r>
            <a:r>
              <a:rPr lang="en-US" sz="2400" baseline="-25000" dirty="0" smtClean="0"/>
              <a:t>2</a:t>
            </a:r>
            <a:r>
              <a:rPr lang="en-US" sz="2400" dirty="0" smtClean="0"/>
              <a:t> </a:t>
            </a:r>
          </a:p>
          <a:p>
            <a:pPr>
              <a:spcBef>
                <a:spcPts val="300"/>
              </a:spcBef>
              <a:buNone/>
            </a:pPr>
            <a:r>
              <a:rPr lang="en-US" sz="2400" dirty="0" smtClean="0"/>
              <a:t>				       </a:t>
            </a:r>
            <a:r>
              <a:rPr lang="en-US" sz="2400" dirty="0" smtClean="0">
                <a:latin typeface="cmsy10"/>
              </a:rPr>
              <a:t>¸</a:t>
            </a:r>
            <a:r>
              <a:rPr lang="en-US" sz="2400" dirty="0" smtClean="0"/>
              <a:t> r</a:t>
            </a:r>
            <a:r>
              <a:rPr lang="en-US" sz="2400" dirty="0" smtClean="0">
                <a:latin typeface="cmsy10"/>
              </a:rPr>
              <a:t>¢</a:t>
            </a:r>
            <a:r>
              <a:rPr lang="en-US" sz="2400" dirty="0" smtClean="0"/>
              <a:t>(</a:t>
            </a:r>
            <a:r>
              <a:rPr lang="en-US" sz="1600" dirty="0" smtClean="0"/>
              <a:t> </a:t>
            </a:r>
            <a:r>
              <a:rPr lang="en-US" sz="2400" dirty="0" smtClean="0">
                <a:latin typeface="Calibri"/>
              </a:rPr>
              <a:t>w</a:t>
            </a:r>
            <a:r>
              <a:rPr lang="en-US" sz="2400" baseline="-25000" dirty="0" smtClean="0">
                <a:latin typeface="Calibri"/>
              </a:rPr>
              <a:t>1</a:t>
            </a:r>
            <a:r>
              <a:rPr lang="en-US" sz="2400" baseline="30000" dirty="0" smtClean="0">
                <a:latin typeface="Calibri"/>
              </a:rPr>
              <a:t>T</a:t>
            </a:r>
            <a:r>
              <a:rPr lang="en-US" sz="1400" dirty="0" smtClean="0"/>
              <a:t> </a:t>
            </a:r>
            <a:r>
              <a:rPr lang="en-US" sz="2400" dirty="0" smtClean="0"/>
              <a:t>z + w</a:t>
            </a:r>
            <a:r>
              <a:rPr lang="en-US" sz="2400" baseline="-25000" dirty="0" smtClean="0"/>
              <a:t>2</a:t>
            </a:r>
            <a:r>
              <a:rPr lang="en-US" sz="2400" baseline="30000" dirty="0" smtClean="0"/>
              <a:t>T</a:t>
            </a:r>
            <a:r>
              <a:rPr lang="en-US" sz="2400" dirty="0" smtClean="0"/>
              <a:t>z</a:t>
            </a:r>
            <a:r>
              <a:rPr lang="en-US" sz="1600" dirty="0" smtClean="0"/>
              <a:t> </a:t>
            </a:r>
            <a:r>
              <a:rPr lang="en-US" sz="2400" dirty="0" smtClean="0"/>
              <a:t>) = r </a:t>
            </a:r>
            <a:r>
              <a:rPr lang="en-US" sz="2400" dirty="0" smtClean="0">
                <a:latin typeface="cmsy10"/>
              </a:rPr>
              <a:t>¢</a:t>
            </a:r>
            <a:r>
              <a:rPr lang="en-US" sz="2400" dirty="0" smtClean="0"/>
              <a:t> </a:t>
            </a:r>
            <a:r>
              <a:rPr lang="en-US" sz="2400" dirty="0" err="1" smtClean="0">
                <a:latin typeface="Calibri"/>
              </a:rPr>
              <a:t>w</a:t>
            </a:r>
            <a:r>
              <a:rPr lang="en-US" sz="2400" baseline="30000" dirty="0" err="1" smtClean="0">
                <a:latin typeface="Calibri"/>
              </a:rPr>
              <a:t>T</a:t>
            </a:r>
            <a:r>
              <a:rPr lang="en-US" sz="2400" dirty="0" smtClean="0"/>
              <a:t> z. </a:t>
            </a:r>
          </a:p>
          <a:p>
            <a:pPr>
              <a:spcBef>
                <a:spcPts val="300"/>
              </a:spcBef>
              <a:buNone/>
            </a:pPr>
            <a:r>
              <a:rPr lang="en-US" sz="2400" dirty="0" smtClean="0"/>
              <a:t>	So x is also r-approximate under w.				</a:t>
            </a:r>
            <a:r>
              <a:rPr lang="en-US" sz="2400" dirty="0" smtClean="0">
                <a:latin typeface="msam10"/>
              </a:rPr>
              <a:t>¥</a:t>
            </a:r>
          </a:p>
        </p:txBody>
      </p:sp>
      <p:sp>
        <p:nvSpPr>
          <p:cNvPr id="10" name="TextBox 9">
            <a:hlinkClick r:id="rId2"/>
          </p:cNvPr>
          <p:cNvSpPr txBox="1"/>
          <p:nvPr/>
        </p:nvSpPr>
        <p:spPr>
          <a:xfrm>
            <a:off x="3047993" y="6491559"/>
            <a:ext cx="1258165" cy="369332"/>
          </a:xfrm>
          <a:prstGeom prst="rect">
            <a:avLst/>
          </a:prstGeom>
          <a:noFill/>
        </p:spPr>
        <p:txBody>
          <a:bodyPr wrap="none" rtlCol="0">
            <a:spAutoFit/>
          </a:bodyPr>
          <a:lstStyle/>
          <a:p>
            <a:r>
              <a:rPr lang="en-US" dirty="0" smtClean="0">
                <a:hlinkClick r:id="rId3"/>
              </a:rPr>
              <a:t>Bar-</a:t>
            </a:r>
            <a:r>
              <a:rPr lang="en-US" dirty="0" err="1" smtClean="0">
                <a:hlinkClick r:id="rId3"/>
              </a:rPr>
              <a:t>Yehuda</a:t>
            </a:r>
            <a:endParaRPr lang="en-US" dirty="0"/>
          </a:p>
        </p:txBody>
      </p:sp>
      <p:pic>
        <p:nvPicPr>
          <p:cNvPr id="11" name="Picture 10" descr="Frank.jpg"/>
          <p:cNvPicPr>
            <a:picLocks noChangeAspect="1"/>
          </p:cNvPicPr>
          <p:nvPr/>
        </p:nvPicPr>
        <p:blipFill>
          <a:blip r:embed="rId4" cstate="print"/>
          <a:stretch>
            <a:fillRect/>
          </a:stretch>
        </p:blipFill>
        <p:spPr>
          <a:xfrm>
            <a:off x="3303636" y="5445386"/>
            <a:ext cx="737420" cy="1031744"/>
          </a:xfrm>
          <a:prstGeom prst="rect">
            <a:avLst/>
          </a:prstGeom>
        </p:spPr>
      </p:pic>
      <p:sp>
        <p:nvSpPr>
          <p:cNvPr id="12" name="TextBox 11">
            <a:hlinkClick r:id="rId2"/>
          </p:cNvPr>
          <p:cNvSpPr txBox="1"/>
          <p:nvPr/>
        </p:nvSpPr>
        <p:spPr>
          <a:xfrm>
            <a:off x="5201256" y="6491559"/>
            <a:ext cx="630685" cy="369332"/>
          </a:xfrm>
          <a:prstGeom prst="rect">
            <a:avLst/>
          </a:prstGeom>
          <a:noFill/>
        </p:spPr>
        <p:txBody>
          <a:bodyPr wrap="none" rtlCol="0">
            <a:spAutoFit/>
          </a:bodyPr>
          <a:lstStyle/>
          <a:p>
            <a:r>
              <a:rPr lang="en-US" dirty="0" smtClean="0">
                <a:hlinkClick r:id="rId5"/>
              </a:rPr>
              <a:t>Even</a:t>
            </a:r>
            <a:endParaRPr lang="en-US" dirty="0"/>
          </a:p>
        </p:txBody>
      </p:sp>
      <p:pic>
        <p:nvPicPr>
          <p:cNvPr id="13" name="Picture 12" descr="Frank.jpg"/>
          <p:cNvPicPr>
            <a:picLocks noChangeAspect="1"/>
          </p:cNvPicPr>
          <p:nvPr/>
        </p:nvPicPr>
        <p:blipFill>
          <a:blip r:embed="rId6" cstate="print"/>
          <a:stretch>
            <a:fillRect/>
          </a:stretch>
        </p:blipFill>
        <p:spPr>
          <a:xfrm>
            <a:off x="5110889" y="5447073"/>
            <a:ext cx="812950" cy="1028370"/>
          </a:xfrm>
          <a:prstGeom prst="rect">
            <a:avLst/>
          </a:prstGeom>
        </p:spPr>
      </p:pic>
      <p:sp>
        <p:nvSpPr>
          <p:cNvPr id="14" name="Title 1"/>
          <p:cNvSpPr txBox="1">
            <a:spLocks/>
          </p:cNvSpPr>
          <p:nvPr/>
        </p:nvSpPr>
        <p:spPr>
          <a:xfrm>
            <a:off x="457200" y="353963"/>
            <a:ext cx="8229600" cy="501446"/>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2400" i="0" u="none" strike="noStrike" kern="1200" cap="none" spc="0" normalizeH="0" baseline="0" noProof="0" dirty="0" smtClean="0">
                <a:ln>
                  <a:noFill/>
                </a:ln>
                <a:solidFill>
                  <a:schemeClr val="bg1">
                    <a:lumMod val="65000"/>
                  </a:schemeClr>
                </a:solidFill>
                <a:effectLst/>
                <a:uLnTx/>
                <a:uFillTx/>
                <a:latin typeface="+mj-lt"/>
                <a:ea typeface="+mj-ea"/>
                <a:cs typeface="+mj-cs"/>
              </a:rPr>
              <a:t>(Approximate Weight-Splitting)</a:t>
            </a:r>
            <a:endParaRPr kumimoji="0" lang="en-US" sz="2400" i="0" u="none" strike="noStrike" kern="1200" cap="none" spc="0" normalizeH="0" baseline="0" noProof="0" dirty="0">
              <a:ln>
                <a:noFill/>
              </a:ln>
              <a:solidFill>
                <a:schemeClr val="bg1">
                  <a:lumMod val="65000"/>
                </a:schemeClr>
              </a:solidFill>
              <a:effectLst/>
              <a:uLnTx/>
              <a:uFillTx/>
              <a:latin typeface="+mj-lt"/>
              <a:ea typeface="+mj-ea"/>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8" end="8"/>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9" end="9"/>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10" end="10"/>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11" end="11"/>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0"/>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1"/>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2"/>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3"/>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4" grpId="0" animBg="1"/>
      <p:bldP spid="10" grpId="0"/>
      <p:bldP spid="1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44130" y="5412124"/>
            <a:ext cx="5024283" cy="1056968"/>
          </a:xfrm>
          <a:prstGeom prst="rect">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dirty="0" smtClean="0"/>
              <a:t>Our Puzzle</a:t>
            </a:r>
            <a:endParaRPr lang="en-US" dirty="0"/>
          </a:p>
        </p:txBody>
      </p:sp>
      <p:sp>
        <p:nvSpPr>
          <p:cNvPr id="3" name="Content Placeholder 2"/>
          <p:cNvSpPr>
            <a:spLocks noGrp="1"/>
          </p:cNvSpPr>
          <p:nvPr>
            <p:ph idx="1"/>
          </p:nvPr>
        </p:nvSpPr>
        <p:spPr>
          <a:xfrm>
            <a:off x="457200" y="837861"/>
            <a:ext cx="8229600" cy="5614587"/>
          </a:xfrm>
        </p:spPr>
        <p:txBody>
          <a:bodyPr>
            <a:normAutofit/>
          </a:bodyPr>
          <a:lstStyle/>
          <a:p>
            <a:r>
              <a:rPr lang="en-US" sz="2800" dirty="0" smtClean="0"/>
              <a:t>Original Statement:</a:t>
            </a:r>
            <a:r>
              <a:rPr lang="en-US" sz="2400" dirty="0" smtClean="0"/>
              <a:t/>
            </a:r>
            <a:br>
              <a:rPr lang="en-US" sz="2400" dirty="0" smtClean="0"/>
            </a:br>
            <a:r>
              <a:rPr lang="en-US" sz="2000" dirty="0" smtClean="0"/>
              <a:t>There are </a:t>
            </a:r>
            <a:r>
              <a:rPr lang="en-US" sz="2000" i="1" dirty="0" smtClean="0"/>
              <a:t>n</a:t>
            </a:r>
            <a:r>
              <a:rPr lang="en-US" sz="2000" dirty="0" smtClean="0"/>
              <a:t> students in a classroom. Every two students are either enemies or friends. The teacher wants to divide the students into two groups to work on a project while he leaves the classroom. Unfortunately, putting two enemies in the same group will likely to lead to bloodshed. So the teacher would like to partition the students into two groups in a way that maximizes the number of enemies that belong to different groups.</a:t>
            </a:r>
          </a:p>
          <a:p>
            <a:endParaRPr lang="en-US" sz="600" dirty="0" smtClean="0"/>
          </a:p>
          <a:p>
            <a:r>
              <a:rPr lang="en-US" sz="2800" dirty="0" smtClean="0"/>
              <a:t>Restated in graph terminology:</a:t>
            </a:r>
            <a:r>
              <a:rPr lang="en-US" sz="2400" dirty="0" smtClean="0"/>
              <a:t/>
            </a:r>
            <a:br>
              <a:rPr lang="en-US" sz="2400" dirty="0" smtClean="0"/>
            </a:br>
            <a:r>
              <a:rPr lang="en-US" sz="2400" dirty="0" smtClean="0"/>
              <a:t>Let G=(V,E) be a graph with n vertices.</a:t>
            </a:r>
            <a:br>
              <a:rPr lang="en-US" sz="2400" dirty="0" smtClean="0"/>
            </a:br>
            <a:r>
              <a:rPr lang="en-US" sz="2400" dirty="0" smtClean="0"/>
              <a:t>There is an edge {</a:t>
            </a:r>
            <a:r>
              <a:rPr lang="en-US" sz="2400" dirty="0" err="1" smtClean="0"/>
              <a:t>u,v</a:t>
            </a:r>
            <a:r>
              <a:rPr lang="en-US" sz="2400" dirty="0" smtClean="0"/>
              <a:t>} if student u and v are enemies.</a:t>
            </a:r>
            <a:br>
              <a:rPr lang="en-US" sz="2400" dirty="0" smtClean="0"/>
            </a:br>
            <a:r>
              <a:rPr lang="en-US" sz="2400" dirty="0" smtClean="0"/>
              <a:t>For U </a:t>
            </a:r>
            <a:r>
              <a:rPr lang="en-US" sz="2400" dirty="0" smtClean="0">
                <a:latin typeface="cmsy10"/>
              </a:rPr>
              <a:t>µ</a:t>
            </a:r>
            <a:r>
              <a:rPr lang="en-US" sz="2400" dirty="0" smtClean="0"/>
              <a:t> V, let </a:t>
            </a:r>
            <a:r>
              <a:rPr lang="en-US" sz="2400" dirty="0" smtClean="0">
                <a:latin typeface="cmmi10"/>
              </a:rPr>
              <a:t>±</a:t>
            </a:r>
            <a:r>
              <a:rPr lang="en-US" sz="2400" dirty="0" smtClean="0"/>
              <a:t>(U) = </a:t>
            </a:r>
            <a:r>
              <a:rPr lang="en-US" sz="2800" dirty="0" smtClean="0"/>
              <a:t>{</a:t>
            </a:r>
            <a:r>
              <a:rPr lang="en-US" sz="2400" dirty="0" smtClean="0"/>
              <a:t> {</a:t>
            </a:r>
            <a:r>
              <a:rPr lang="en-US" sz="2400" dirty="0" err="1" smtClean="0"/>
              <a:t>u,v</a:t>
            </a:r>
            <a:r>
              <a:rPr lang="en-US" sz="2400" dirty="0" smtClean="0"/>
              <a:t>} : u</a:t>
            </a:r>
            <a:r>
              <a:rPr lang="en-US" sz="2400" dirty="0" smtClean="0">
                <a:latin typeface="cmsy10"/>
              </a:rPr>
              <a:t>2</a:t>
            </a:r>
            <a:r>
              <a:rPr lang="en-US" sz="2400" dirty="0" smtClean="0"/>
              <a:t>U, </a:t>
            </a:r>
            <a:r>
              <a:rPr lang="en-US" sz="2400" dirty="0" err="1" smtClean="0"/>
              <a:t>v</a:t>
            </a:r>
            <a:r>
              <a:rPr lang="en-US" sz="2400" dirty="0" err="1" smtClean="0">
                <a:latin typeface="Symbol"/>
                <a:sym typeface="Symbol"/>
              </a:rPr>
              <a:t></a:t>
            </a:r>
            <a:r>
              <a:rPr lang="en-US" sz="2400" dirty="0" err="1" smtClean="0"/>
              <a:t>U</a:t>
            </a:r>
            <a:r>
              <a:rPr lang="en-US" sz="2400" dirty="0" smtClean="0"/>
              <a:t> </a:t>
            </a:r>
            <a:r>
              <a:rPr lang="en-US" sz="2800" dirty="0" smtClean="0"/>
              <a:t>}</a:t>
            </a:r>
            <a:r>
              <a:rPr lang="en-US" sz="2400" dirty="0" smtClean="0"/>
              <a:t/>
            </a:r>
            <a:br>
              <a:rPr lang="en-US" sz="2400" dirty="0" smtClean="0"/>
            </a:br>
            <a:r>
              <a:rPr lang="en-US" sz="2400" dirty="0" smtClean="0"/>
              <a:t>Find a set U </a:t>
            </a:r>
            <a:r>
              <a:rPr lang="en-US" sz="2400" dirty="0" smtClean="0">
                <a:latin typeface="cmsy10"/>
              </a:rPr>
              <a:t>µ</a:t>
            </a:r>
            <a:r>
              <a:rPr lang="en-US" sz="2400" dirty="0" smtClean="0"/>
              <a:t> V such that |</a:t>
            </a:r>
            <a:r>
              <a:rPr lang="en-US" sz="2400" dirty="0" smtClean="0">
                <a:latin typeface="cmmi10"/>
              </a:rPr>
              <a:t>±</a:t>
            </a:r>
            <a:r>
              <a:rPr lang="en-US" sz="2400" dirty="0" smtClean="0"/>
              <a:t>(U)| is maximized.</a:t>
            </a:r>
          </a:p>
          <a:p>
            <a:endParaRPr lang="en-US" sz="500" dirty="0" smtClean="0"/>
          </a:p>
          <a:p>
            <a:r>
              <a:rPr lang="en-US" sz="2800" dirty="0" smtClean="0"/>
              <a:t>This is the </a:t>
            </a:r>
            <a:r>
              <a:rPr lang="en-US" sz="2800" b="1" dirty="0" smtClean="0"/>
              <a:t>Max Cut Problem</a:t>
            </a:r>
            <a:r>
              <a:rPr lang="en-US" sz="2800" dirty="0" smtClean="0"/>
              <a:t>:</a:t>
            </a:r>
            <a:br>
              <a:rPr lang="en-US" sz="2800" dirty="0" smtClean="0"/>
            </a:br>
            <a:r>
              <a:rPr lang="en-US" sz="2800" dirty="0" smtClean="0"/>
              <a:t>      max{ </a:t>
            </a:r>
            <a:r>
              <a:rPr lang="en-US" sz="2400" dirty="0" smtClean="0"/>
              <a:t>|</a:t>
            </a:r>
            <a:r>
              <a:rPr lang="en-US" sz="2400" dirty="0" smtClean="0">
                <a:latin typeface="cmmi10"/>
              </a:rPr>
              <a:t>±</a:t>
            </a:r>
            <a:r>
              <a:rPr lang="en-US" sz="2400" dirty="0" smtClean="0"/>
              <a:t>(U)| :  U </a:t>
            </a:r>
            <a:r>
              <a:rPr lang="en-US" sz="2400" dirty="0" smtClean="0">
                <a:latin typeface="cmsy10"/>
              </a:rPr>
              <a:t>µ</a:t>
            </a:r>
            <a:r>
              <a:rPr lang="en-US" sz="2400" dirty="0" smtClean="0"/>
              <a:t> V }</a:t>
            </a:r>
            <a:endParaRPr lang="en-US" sz="2800" b="1" dirty="0" smtClean="0"/>
          </a:p>
        </p:txBody>
      </p:sp>
      <p:sp>
        <p:nvSpPr>
          <p:cNvPr id="5" name="TextBox 4"/>
          <p:cNvSpPr txBox="1"/>
          <p:nvPr/>
        </p:nvSpPr>
        <p:spPr>
          <a:xfrm>
            <a:off x="5536096" y="5434033"/>
            <a:ext cx="3389244" cy="1015663"/>
          </a:xfrm>
          <a:prstGeom prst="rect">
            <a:avLst/>
          </a:prstGeom>
          <a:noFill/>
        </p:spPr>
        <p:txBody>
          <a:bodyPr wrap="square" rtlCol="0">
            <a:spAutoFit/>
          </a:bodyPr>
          <a:lstStyle/>
          <a:p>
            <a:pPr algn="ctr"/>
            <a:r>
              <a:rPr lang="en-US" sz="2000" dirty="0" smtClean="0">
                <a:solidFill>
                  <a:srgbClr val="FF0000"/>
                </a:solidFill>
              </a:rPr>
              <a:t>This is a computationally-hard problem: there is no algorithm to solve it exactly, unless P=NP</a:t>
            </a:r>
            <a:endParaRPr lang="en-US" sz="20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9451"/>
            <a:ext cx="8229600" cy="922946"/>
          </a:xfrm>
        </p:spPr>
        <p:txBody>
          <a:bodyPr>
            <a:normAutofit/>
          </a:bodyPr>
          <a:lstStyle/>
          <a:p>
            <a:r>
              <a:rPr lang="en-US" sz="4000" dirty="0" smtClean="0"/>
              <a:t>Puzzle Solution</a:t>
            </a:r>
            <a:endParaRPr lang="en-US" sz="4000" dirty="0"/>
          </a:p>
        </p:txBody>
      </p:sp>
      <p:sp>
        <p:nvSpPr>
          <p:cNvPr id="3" name="Content Placeholder 2"/>
          <p:cNvSpPr>
            <a:spLocks noGrp="1"/>
          </p:cNvSpPr>
          <p:nvPr>
            <p:ph idx="1"/>
          </p:nvPr>
        </p:nvSpPr>
        <p:spPr>
          <a:xfrm>
            <a:off x="457200" y="805070"/>
            <a:ext cx="8229600" cy="5766647"/>
          </a:xfrm>
        </p:spPr>
        <p:txBody>
          <a:bodyPr/>
          <a:lstStyle/>
          <a:p>
            <a:r>
              <a:rPr lang="en-US" b="1" dirty="0" smtClean="0"/>
              <a:t>Input:</a:t>
            </a:r>
            <a:r>
              <a:rPr lang="en-US" dirty="0" smtClean="0"/>
              <a:t> |V| = 750, |E| = 3604  (# enemies)</a:t>
            </a:r>
          </a:p>
          <a:p>
            <a:endParaRPr lang="en-US" sz="1100" dirty="0" smtClean="0"/>
          </a:p>
          <a:p>
            <a:r>
              <a:rPr lang="en-US" b="1" dirty="0" smtClean="0"/>
              <a:t>Solutions:</a:t>
            </a:r>
            <a:endParaRPr lang="en-US" b="1" dirty="0"/>
          </a:p>
        </p:txBody>
      </p:sp>
      <p:graphicFrame>
        <p:nvGraphicFramePr>
          <p:cNvPr id="4" name="Table 3"/>
          <p:cNvGraphicFramePr>
            <a:graphicFrameLocks noGrp="1"/>
          </p:cNvGraphicFramePr>
          <p:nvPr/>
        </p:nvGraphicFramePr>
        <p:xfrm>
          <a:off x="894523" y="2152375"/>
          <a:ext cx="6530008" cy="1554924"/>
        </p:xfrm>
        <a:graphic>
          <a:graphicData uri="http://schemas.openxmlformats.org/drawingml/2006/table">
            <a:tbl>
              <a:tblPr firstRow="1" bandRow="1">
                <a:tableStyleId>{5C22544A-7EE6-4342-B048-85BDC9FD1C3A}</a:tableStyleId>
              </a:tblPr>
              <a:tblGrid>
                <a:gridCol w="1391826"/>
                <a:gridCol w="1391129"/>
                <a:gridCol w="2703444"/>
                <a:gridCol w="1043609"/>
              </a:tblGrid>
              <a:tr h="388731">
                <a:tc>
                  <a:txBody>
                    <a:bodyPr/>
                    <a:lstStyle/>
                    <a:p>
                      <a:r>
                        <a:rPr lang="en-US" dirty="0" smtClean="0"/>
                        <a:t>Who</a:t>
                      </a:r>
                      <a:endParaRPr lang="en-US" dirty="0"/>
                    </a:p>
                  </a:txBody>
                  <a:tcPr/>
                </a:tc>
                <a:tc>
                  <a:txBody>
                    <a:bodyPr/>
                    <a:lstStyle/>
                    <a:p>
                      <a:r>
                        <a:rPr lang="en-US" dirty="0" smtClean="0"/>
                        <a:t># Cut Edges</a:t>
                      </a:r>
                      <a:endParaRPr lang="en-US" dirty="0"/>
                    </a:p>
                  </a:txBody>
                  <a:tcPr/>
                </a:tc>
                <a:tc>
                  <a:txBody>
                    <a:bodyPr/>
                    <a:lstStyle/>
                    <a:p>
                      <a:r>
                        <a:rPr lang="en-US" dirty="0" smtClean="0"/>
                        <a:t>Upper Bound on Optimum</a:t>
                      </a:r>
                      <a:endParaRPr lang="en-US" dirty="0"/>
                    </a:p>
                  </a:txBody>
                  <a:tcPr/>
                </a:tc>
                <a:tc>
                  <a:txBody>
                    <a:bodyPr/>
                    <a:lstStyle/>
                    <a:p>
                      <a:r>
                        <a:rPr lang="en-US" dirty="0" smtClean="0"/>
                        <a:t>Ratio</a:t>
                      </a:r>
                      <a:endParaRPr lang="en-US" dirty="0"/>
                    </a:p>
                  </a:txBody>
                  <a:tcPr/>
                </a:tc>
              </a:tr>
              <a:tr h="388731">
                <a:tc>
                  <a:txBody>
                    <a:bodyPr/>
                    <a:lstStyle/>
                    <a:p>
                      <a:r>
                        <a:rPr lang="en-US" dirty="0" smtClean="0"/>
                        <a:t>Student</a:t>
                      </a:r>
                      <a:r>
                        <a:rPr lang="en-US" baseline="0" dirty="0" smtClean="0"/>
                        <a:t> X</a:t>
                      </a:r>
                      <a:endParaRPr lang="en-US" dirty="0"/>
                    </a:p>
                  </a:txBody>
                  <a:tcPr/>
                </a:tc>
                <a:tc>
                  <a:txBody>
                    <a:bodyPr/>
                    <a:lstStyle/>
                    <a:p>
                      <a:r>
                        <a:rPr lang="en-US" dirty="0" smtClean="0"/>
                        <a:t>1897</a:t>
                      </a:r>
                      <a:endParaRPr lang="en-US" dirty="0"/>
                    </a:p>
                  </a:txBody>
                  <a:tcPr/>
                </a:tc>
                <a:tc>
                  <a:txBody>
                    <a:bodyPr/>
                    <a:lstStyle/>
                    <a:p>
                      <a:r>
                        <a:rPr lang="en-US" dirty="0" smtClean="0"/>
                        <a:t>3604</a:t>
                      </a:r>
                      <a:endParaRPr lang="en-US" dirty="0"/>
                    </a:p>
                  </a:txBody>
                  <a:tcPr/>
                </a:tc>
                <a:tc>
                  <a:txBody>
                    <a:bodyPr/>
                    <a:lstStyle/>
                    <a:p>
                      <a:r>
                        <a:rPr lang="en-US" dirty="0" smtClean="0"/>
                        <a:t>52.6%</a:t>
                      </a:r>
                      <a:endParaRPr lang="en-US" dirty="0"/>
                    </a:p>
                  </a:txBody>
                  <a:tcPr/>
                </a:tc>
              </a:tr>
              <a:tr h="388731">
                <a:tc>
                  <a:txBody>
                    <a:bodyPr/>
                    <a:lstStyle/>
                    <a:p>
                      <a:r>
                        <a:rPr lang="en-US" dirty="0" smtClean="0"/>
                        <a:t>Me</a:t>
                      </a:r>
                      <a:endParaRPr lang="en-US" dirty="0"/>
                    </a:p>
                  </a:txBody>
                  <a:tcPr/>
                </a:tc>
                <a:tc>
                  <a:txBody>
                    <a:bodyPr/>
                    <a:lstStyle/>
                    <a:p>
                      <a:r>
                        <a:rPr lang="en-US" dirty="0" smtClean="0"/>
                        <a:t>2962</a:t>
                      </a:r>
                      <a:endParaRPr lang="en-US" dirty="0"/>
                    </a:p>
                  </a:txBody>
                  <a:tcPr/>
                </a:tc>
                <a:tc>
                  <a:txBody>
                    <a:bodyPr/>
                    <a:lstStyle/>
                    <a:p>
                      <a:r>
                        <a:rPr lang="en-US" dirty="0" smtClean="0"/>
                        <a:t>3207</a:t>
                      </a:r>
                      <a:endParaRPr lang="en-US" dirty="0"/>
                    </a:p>
                  </a:txBody>
                  <a:tcPr/>
                </a:tc>
                <a:tc>
                  <a:txBody>
                    <a:bodyPr/>
                    <a:lstStyle/>
                    <a:p>
                      <a:r>
                        <a:rPr lang="en-US" dirty="0" smtClean="0"/>
                        <a:t>92.3%</a:t>
                      </a:r>
                      <a:endParaRPr lang="en-US" dirty="0"/>
                    </a:p>
                  </a:txBody>
                  <a:tcPr/>
                </a:tc>
              </a:tr>
              <a:tr h="388731">
                <a:tc>
                  <a:txBody>
                    <a:bodyPr/>
                    <a:lstStyle/>
                    <a:p>
                      <a:r>
                        <a:rPr lang="en-US" dirty="0" smtClean="0"/>
                        <a:t>Student Y</a:t>
                      </a:r>
                      <a:endParaRPr lang="en-US" dirty="0"/>
                    </a:p>
                  </a:txBody>
                  <a:tcPr/>
                </a:tc>
                <a:tc>
                  <a:txBody>
                    <a:bodyPr/>
                    <a:lstStyle/>
                    <a:p>
                      <a:r>
                        <a:rPr lang="en-US" dirty="0" smtClean="0"/>
                        <a:t>2989</a:t>
                      </a:r>
                      <a:endParaRPr lang="en-US" dirty="0"/>
                    </a:p>
                  </a:txBody>
                  <a:tcPr/>
                </a:tc>
                <a:tc>
                  <a:txBody>
                    <a:bodyPr/>
                    <a:lstStyle/>
                    <a:p>
                      <a:r>
                        <a:rPr lang="en-US" dirty="0" smtClean="0"/>
                        <a:t>3125</a:t>
                      </a:r>
                      <a:endParaRPr lang="en-US" dirty="0"/>
                    </a:p>
                  </a:txBody>
                  <a:tcPr/>
                </a:tc>
                <a:tc>
                  <a:txBody>
                    <a:bodyPr/>
                    <a:lstStyle/>
                    <a:p>
                      <a:r>
                        <a:rPr lang="en-US" dirty="0" smtClean="0"/>
                        <a:t>95.6%</a:t>
                      </a:r>
                      <a:endParaRPr lang="en-US" dirty="0"/>
                    </a:p>
                  </a:txBody>
                  <a:tcPr/>
                </a:tc>
              </a:tr>
            </a:tbl>
          </a:graphicData>
        </a:graphic>
      </p:graphicFrame>
      <p:sp>
        <p:nvSpPr>
          <p:cNvPr id="5" name="Right Brace 4"/>
          <p:cNvSpPr/>
          <p:nvPr/>
        </p:nvSpPr>
        <p:spPr>
          <a:xfrm rot="5400000">
            <a:off x="4917384" y="2566784"/>
            <a:ext cx="258417" cy="2609022"/>
          </a:xfrm>
          <a:prstGeom prst="rightBrace">
            <a:avLst>
              <a:gd name="adj1" fmla="val 73718"/>
              <a:gd name="adj2" fmla="val 50000"/>
            </a:avLst>
          </a:prstGeom>
          <a:ln w="1905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 name="TextBox 5"/>
          <p:cNvSpPr txBox="1"/>
          <p:nvPr/>
        </p:nvSpPr>
        <p:spPr>
          <a:xfrm>
            <a:off x="3765621" y="3965717"/>
            <a:ext cx="2713307" cy="707886"/>
          </a:xfrm>
          <a:prstGeom prst="rect">
            <a:avLst/>
          </a:prstGeom>
          <a:noFill/>
        </p:spPr>
        <p:txBody>
          <a:bodyPr wrap="none" rtlCol="0">
            <a:spAutoFit/>
          </a:bodyPr>
          <a:lstStyle/>
          <a:p>
            <a:pPr algn="ctr"/>
            <a:r>
              <a:rPr lang="en-US" sz="2000" i="1" dirty="0" smtClean="0"/>
              <a:t>Every</a:t>
            </a:r>
            <a:r>
              <a:rPr lang="en-US" sz="2000" dirty="0" smtClean="0"/>
              <a:t> solution cuts</a:t>
            </a:r>
            <a:br>
              <a:rPr lang="en-US" sz="2000" dirty="0" smtClean="0"/>
            </a:br>
            <a:r>
              <a:rPr lang="en-US" sz="2000" dirty="0" smtClean="0"/>
              <a:t>at most this many edges</a:t>
            </a:r>
            <a:endParaRPr lang="en-US" sz="2000" dirty="0"/>
          </a:p>
        </p:txBody>
      </p:sp>
      <p:sp>
        <p:nvSpPr>
          <p:cNvPr id="7" name="Oval 6"/>
          <p:cNvSpPr/>
          <p:nvPr/>
        </p:nvSpPr>
        <p:spPr>
          <a:xfrm>
            <a:off x="2136914" y="2872409"/>
            <a:ext cx="2524539" cy="447261"/>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p:cNvSpPr txBox="1"/>
          <p:nvPr/>
        </p:nvSpPr>
        <p:spPr>
          <a:xfrm>
            <a:off x="516835" y="4035287"/>
            <a:ext cx="1448986" cy="1477328"/>
          </a:xfrm>
          <a:prstGeom prst="rect">
            <a:avLst/>
          </a:prstGeom>
          <a:noFill/>
        </p:spPr>
        <p:txBody>
          <a:bodyPr wrap="none" rtlCol="0">
            <a:spAutoFit/>
          </a:bodyPr>
          <a:lstStyle/>
          <a:p>
            <a:r>
              <a:rPr lang="en-US" dirty="0" smtClean="0">
                <a:solidFill>
                  <a:srgbClr val="FF0000"/>
                </a:solidFill>
              </a:rPr>
              <a:t>An algorithm</a:t>
            </a:r>
            <a:br>
              <a:rPr lang="en-US" dirty="0" smtClean="0">
                <a:solidFill>
                  <a:srgbClr val="FF0000"/>
                </a:solidFill>
              </a:rPr>
            </a:br>
            <a:r>
              <a:rPr lang="en-US" dirty="0" smtClean="0">
                <a:solidFill>
                  <a:srgbClr val="FF0000"/>
                </a:solidFill>
              </a:rPr>
              <a:t>based on</a:t>
            </a:r>
          </a:p>
          <a:p>
            <a:r>
              <a:rPr lang="en-US" dirty="0" err="1" smtClean="0">
                <a:solidFill>
                  <a:srgbClr val="FF0000"/>
                </a:solidFill>
              </a:rPr>
              <a:t>Semidefinite</a:t>
            </a:r>
            <a:r>
              <a:rPr lang="en-US" dirty="0" smtClean="0">
                <a:solidFill>
                  <a:srgbClr val="FF0000"/>
                </a:solidFill>
              </a:rPr>
              <a:t/>
            </a:r>
            <a:br>
              <a:rPr lang="en-US" dirty="0" smtClean="0">
                <a:solidFill>
                  <a:srgbClr val="FF0000"/>
                </a:solidFill>
              </a:rPr>
            </a:br>
            <a:r>
              <a:rPr lang="en-US" dirty="0" smtClean="0">
                <a:solidFill>
                  <a:srgbClr val="FF0000"/>
                </a:solidFill>
              </a:rPr>
              <a:t>Programming</a:t>
            </a:r>
          </a:p>
          <a:p>
            <a:r>
              <a:rPr lang="en-US" dirty="0" smtClean="0">
                <a:solidFill>
                  <a:srgbClr val="FF0000"/>
                </a:solidFill>
              </a:rPr>
              <a:t>(Lecture 24)</a:t>
            </a:r>
            <a:endParaRPr lang="en-US" dirty="0">
              <a:solidFill>
                <a:srgbClr val="FF0000"/>
              </a:solidFill>
            </a:endParaRPr>
          </a:p>
        </p:txBody>
      </p:sp>
      <p:cxnSp>
        <p:nvCxnSpPr>
          <p:cNvPr id="10" name="Straight Connector 9"/>
          <p:cNvCxnSpPr/>
          <p:nvPr/>
        </p:nvCxnSpPr>
        <p:spPr>
          <a:xfrm rot="5400000" flipH="1" flipV="1">
            <a:off x="1564880" y="3214777"/>
            <a:ext cx="834887" cy="865769"/>
          </a:xfrm>
          <a:prstGeom prst="line">
            <a:avLst/>
          </a:prstGeom>
          <a:ln w="28575">
            <a:solidFill>
              <a:srgbClr val="FF0000"/>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15" name="Oval 14"/>
          <p:cNvSpPr/>
          <p:nvPr/>
        </p:nvSpPr>
        <p:spPr>
          <a:xfrm>
            <a:off x="2226365" y="3329610"/>
            <a:ext cx="795132" cy="387626"/>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p:cNvSpPr txBox="1"/>
          <p:nvPr/>
        </p:nvSpPr>
        <p:spPr>
          <a:xfrm>
            <a:off x="2146852" y="4333461"/>
            <a:ext cx="1122615" cy="646331"/>
          </a:xfrm>
          <a:prstGeom prst="rect">
            <a:avLst/>
          </a:prstGeom>
          <a:noFill/>
        </p:spPr>
        <p:txBody>
          <a:bodyPr wrap="none" rtlCol="0">
            <a:spAutoFit/>
          </a:bodyPr>
          <a:lstStyle/>
          <a:p>
            <a:r>
              <a:rPr lang="en-US" dirty="0" smtClean="0">
                <a:solidFill>
                  <a:srgbClr val="FF0000"/>
                </a:solidFill>
              </a:rPr>
              <a:t>Simulated</a:t>
            </a:r>
            <a:br>
              <a:rPr lang="en-US" dirty="0" smtClean="0">
                <a:solidFill>
                  <a:srgbClr val="FF0000"/>
                </a:solidFill>
              </a:rPr>
            </a:br>
            <a:r>
              <a:rPr lang="en-US" dirty="0" smtClean="0">
                <a:solidFill>
                  <a:srgbClr val="FF0000"/>
                </a:solidFill>
              </a:rPr>
              <a:t>Annealing</a:t>
            </a:r>
            <a:endParaRPr lang="en-US" dirty="0">
              <a:solidFill>
                <a:srgbClr val="FF0000"/>
              </a:solidFill>
            </a:endParaRPr>
          </a:p>
        </p:txBody>
      </p:sp>
      <p:cxnSp>
        <p:nvCxnSpPr>
          <p:cNvPr id="18" name="Straight Connector 17"/>
          <p:cNvCxnSpPr>
            <a:endCxn id="15" idx="4"/>
          </p:cNvCxnSpPr>
          <p:nvPr/>
        </p:nvCxnSpPr>
        <p:spPr>
          <a:xfrm rot="16200000" flipV="1">
            <a:off x="2340667" y="4000501"/>
            <a:ext cx="616225" cy="49695"/>
          </a:xfrm>
          <a:prstGeom prst="line">
            <a:avLst/>
          </a:prstGeom>
          <a:ln w="28575">
            <a:solidFill>
              <a:srgbClr val="FF0000"/>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21" name="Oval 20"/>
          <p:cNvSpPr/>
          <p:nvPr/>
        </p:nvSpPr>
        <p:spPr>
          <a:xfrm>
            <a:off x="2236304" y="2524541"/>
            <a:ext cx="795132" cy="387626"/>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2" name="Straight Connector 21"/>
          <p:cNvCxnSpPr/>
          <p:nvPr/>
        </p:nvCxnSpPr>
        <p:spPr>
          <a:xfrm rot="5400000" flipH="1" flipV="1">
            <a:off x="2385392" y="2146853"/>
            <a:ext cx="576470" cy="159024"/>
          </a:xfrm>
          <a:prstGeom prst="line">
            <a:avLst/>
          </a:prstGeom>
          <a:ln w="28575">
            <a:solidFill>
              <a:srgbClr val="FF0000"/>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2604053" y="1361661"/>
            <a:ext cx="1116011" cy="646331"/>
          </a:xfrm>
          <a:prstGeom prst="rect">
            <a:avLst/>
          </a:prstGeom>
          <a:noFill/>
        </p:spPr>
        <p:txBody>
          <a:bodyPr wrap="none" rtlCol="0">
            <a:spAutoFit/>
          </a:bodyPr>
          <a:lstStyle/>
          <a:p>
            <a:pPr algn="ctr"/>
            <a:r>
              <a:rPr lang="en-US" dirty="0" smtClean="0">
                <a:solidFill>
                  <a:srgbClr val="FF0000"/>
                </a:solidFill>
              </a:rPr>
              <a:t>A Greedy</a:t>
            </a:r>
            <a:br>
              <a:rPr lang="en-US" dirty="0" smtClean="0">
                <a:solidFill>
                  <a:srgbClr val="FF0000"/>
                </a:solidFill>
              </a:rPr>
            </a:br>
            <a:r>
              <a:rPr lang="en-US" dirty="0" smtClean="0">
                <a:solidFill>
                  <a:srgbClr val="FF0000"/>
                </a:solidFill>
              </a:rPr>
              <a:t>Algorithm</a:t>
            </a:r>
            <a:endParaRPr lang="en-US" dirty="0">
              <a:solidFill>
                <a:srgbClr val="FF0000"/>
              </a:solidFill>
            </a:endParaRPr>
          </a:p>
        </p:txBody>
      </p:sp>
      <p:sp>
        <p:nvSpPr>
          <p:cNvPr id="25" name="Oval 24"/>
          <p:cNvSpPr/>
          <p:nvPr/>
        </p:nvSpPr>
        <p:spPr>
          <a:xfrm>
            <a:off x="3597965" y="2524541"/>
            <a:ext cx="795132" cy="387626"/>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6" name="Straight Connector 25"/>
          <p:cNvCxnSpPr/>
          <p:nvPr/>
        </p:nvCxnSpPr>
        <p:spPr>
          <a:xfrm rot="5400000" flipH="1" flipV="1">
            <a:off x="3747053" y="2146853"/>
            <a:ext cx="576470" cy="159024"/>
          </a:xfrm>
          <a:prstGeom prst="line">
            <a:avLst/>
          </a:prstGeom>
          <a:ln w="28575">
            <a:solidFill>
              <a:srgbClr val="FF0000"/>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27" name="TextBox 26"/>
          <p:cNvSpPr txBox="1"/>
          <p:nvPr/>
        </p:nvSpPr>
        <p:spPr>
          <a:xfrm>
            <a:off x="3780249" y="1361661"/>
            <a:ext cx="1526700" cy="646331"/>
          </a:xfrm>
          <a:prstGeom prst="rect">
            <a:avLst/>
          </a:prstGeom>
          <a:noFill/>
        </p:spPr>
        <p:txBody>
          <a:bodyPr wrap="none" rtlCol="0">
            <a:spAutoFit/>
          </a:bodyPr>
          <a:lstStyle/>
          <a:p>
            <a:pPr algn="ctr"/>
            <a:r>
              <a:rPr lang="en-US" dirty="0" smtClean="0">
                <a:solidFill>
                  <a:srgbClr val="FF0000"/>
                </a:solidFill>
              </a:rPr>
              <a:t>Can cut at</a:t>
            </a:r>
            <a:br>
              <a:rPr lang="en-US" dirty="0" smtClean="0">
                <a:solidFill>
                  <a:srgbClr val="FF0000"/>
                </a:solidFill>
              </a:rPr>
            </a:br>
            <a:r>
              <a:rPr lang="en-US" dirty="0" smtClean="0">
                <a:solidFill>
                  <a:srgbClr val="FF0000"/>
                </a:solidFill>
              </a:rPr>
              <a:t>most </a:t>
            </a:r>
            <a:r>
              <a:rPr lang="en-US" i="1" dirty="0" smtClean="0">
                <a:solidFill>
                  <a:srgbClr val="FF0000"/>
                </a:solidFill>
              </a:rPr>
              <a:t>all</a:t>
            </a:r>
            <a:r>
              <a:rPr lang="en-US" dirty="0" smtClean="0">
                <a:solidFill>
                  <a:srgbClr val="FF0000"/>
                </a:solidFill>
              </a:rPr>
              <a:t> edges</a:t>
            </a:r>
            <a:endParaRPr lang="en-US" dirty="0">
              <a:solidFill>
                <a:srgbClr val="FF0000"/>
              </a:solidFill>
            </a:endParaRPr>
          </a:p>
        </p:txBody>
      </p:sp>
      <p:sp>
        <p:nvSpPr>
          <p:cNvPr id="28" name="Oval 27"/>
          <p:cNvSpPr/>
          <p:nvPr/>
        </p:nvSpPr>
        <p:spPr>
          <a:xfrm>
            <a:off x="3637722" y="3319671"/>
            <a:ext cx="795132" cy="387626"/>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TextBox 28"/>
          <p:cNvSpPr txBox="1"/>
          <p:nvPr/>
        </p:nvSpPr>
        <p:spPr>
          <a:xfrm>
            <a:off x="4160545" y="4800600"/>
            <a:ext cx="3071995" cy="1354217"/>
          </a:xfrm>
          <a:prstGeom prst="rect">
            <a:avLst/>
          </a:prstGeom>
          <a:noFill/>
        </p:spPr>
        <p:txBody>
          <a:bodyPr wrap="none" rtlCol="0">
            <a:spAutoFit/>
          </a:bodyPr>
          <a:lstStyle/>
          <a:p>
            <a:pPr algn="ctr"/>
            <a:r>
              <a:rPr lang="en-US" dirty="0" smtClean="0">
                <a:solidFill>
                  <a:srgbClr val="FF0000"/>
                </a:solidFill>
              </a:rPr>
              <a:t>For any odd-cycle of length k,</a:t>
            </a:r>
            <a:br>
              <a:rPr lang="en-US" dirty="0" smtClean="0">
                <a:solidFill>
                  <a:srgbClr val="FF0000"/>
                </a:solidFill>
              </a:rPr>
            </a:br>
            <a:r>
              <a:rPr lang="en-US" dirty="0" smtClean="0">
                <a:solidFill>
                  <a:srgbClr val="FF0000"/>
                </a:solidFill>
              </a:rPr>
              <a:t>any cut cuts at most k-1 edges.</a:t>
            </a:r>
          </a:p>
          <a:p>
            <a:pPr algn="ctr"/>
            <a:endParaRPr lang="en-US" sz="1000" dirty="0" smtClean="0">
              <a:solidFill>
                <a:srgbClr val="FF0000"/>
              </a:solidFill>
            </a:endParaRPr>
          </a:p>
          <a:p>
            <a:pPr algn="ctr"/>
            <a:r>
              <a:rPr lang="en-US" dirty="0" smtClean="0">
                <a:solidFill>
                  <a:srgbClr val="FF0000"/>
                </a:solidFill>
              </a:rPr>
              <a:t>This bound is based on</a:t>
            </a:r>
            <a:br>
              <a:rPr lang="en-US" dirty="0" smtClean="0">
                <a:solidFill>
                  <a:srgbClr val="FF0000"/>
                </a:solidFill>
              </a:rPr>
            </a:br>
            <a:r>
              <a:rPr lang="en-US" dirty="0" smtClean="0">
                <a:solidFill>
                  <a:srgbClr val="FF0000"/>
                </a:solidFill>
              </a:rPr>
              <a:t>greedily packing odd-cycles.</a:t>
            </a:r>
            <a:endParaRPr lang="en-US" dirty="0">
              <a:solidFill>
                <a:srgbClr val="FF0000"/>
              </a:solidFill>
            </a:endParaRPr>
          </a:p>
        </p:txBody>
      </p:sp>
      <p:cxnSp>
        <p:nvCxnSpPr>
          <p:cNvPr id="30" name="Straight Connector 29"/>
          <p:cNvCxnSpPr/>
          <p:nvPr/>
        </p:nvCxnSpPr>
        <p:spPr>
          <a:xfrm rot="16200000" flipV="1">
            <a:off x="3756993" y="4124739"/>
            <a:ext cx="1192695" cy="357810"/>
          </a:xfrm>
          <a:prstGeom prst="line">
            <a:avLst/>
          </a:prstGeom>
          <a:ln w="28575">
            <a:solidFill>
              <a:srgbClr val="FF0000"/>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2"/>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7"/>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8"/>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7"/>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8"/>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5"/>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8"/>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30"/>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p:bldP spid="15" grpId="0" animBg="1"/>
      <p:bldP spid="17" grpId="0"/>
      <p:bldP spid="21" grpId="0" animBg="1"/>
      <p:bldP spid="24" grpId="0"/>
      <p:bldP spid="25" grpId="0" animBg="1"/>
      <p:bldP spid="27" grpId="0"/>
      <p:bldP spid="28" grpId="0" animBg="1"/>
      <p:bldP spid="29"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9451"/>
            <a:ext cx="8229600" cy="922946"/>
          </a:xfrm>
        </p:spPr>
        <p:txBody>
          <a:bodyPr>
            <a:normAutofit/>
          </a:bodyPr>
          <a:lstStyle/>
          <a:p>
            <a:r>
              <a:rPr lang="en-US" sz="4000" dirty="0" smtClean="0"/>
              <a:t>History of Max Cut</a:t>
            </a:r>
            <a:endParaRPr lang="en-US" sz="4000" dirty="0"/>
          </a:p>
        </p:txBody>
      </p:sp>
      <p:sp>
        <p:nvSpPr>
          <p:cNvPr id="3" name="Content Placeholder 2"/>
          <p:cNvSpPr>
            <a:spLocks noGrp="1"/>
          </p:cNvSpPr>
          <p:nvPr>
            <p:ph idx="1"/>
          </p:nvPr>
        </p:nvSpPr>
        <p:spPr>
          <a:xfrm>
            <a:off x="457200" y="805070"/>
            <a:ext cx="8229600" cy="5766647"/>
          </a:xfrm>
        </p:spPr>
        <p:txBody>
          <a:bodyPr/>
          <a:lstStyle/>
          <a:p>
            <a:r>
              <a:rPr lang="en-US" dirty="0" smtClean="0"/>
              <a:t>Approximation Algorithms</a:t>
            </a:r>
          </a:p>
          <a:p>
            <a:endParaRPr lang="en-US" dirty="0" smtClean="0"/>
          </a:p>
          <a:p>
            <a:endParaRPr lang="en-US" dirty="0" smtClean="0"/>
          </a:p>
          <a:p>
            <a:endParaRPr lang="en-US" dirty="0" smtClean="0"/>
          </a:p>
          <a:p>
            <a:endParaRPr lang="en-US" dirty="0" smtClean="0"/>
          </a:p>
          <a:p>
            <a:endParaRPr lang="en-US" sz="2400" dirty="0" smtClean="0"/>
          </a:p>
          <a:p>
            <a:r>
              <a:rPr lang="en-US" dirty="0" smtClean="0"/>
              <a:t>We will see two algorithms:</a:t>
            </a:r>
          </a:p>
          <a:p>
            <a:pPr lvl="1"/>
            <a:r>
              <a:rPr lang="en-US" dirty="0" smtClean="0"/>
              <a:t>Local-Ratio Method: Also achieves ratio 50%</a:t>
            </a:r>
          </a:p>
          <a:p>
            <a:pPr lvl="1"/>
            <a:r>
              <a:rPr lang="en-US" dirty="0" err="1" smtClean="0"/>
              <a:t>Goemans</a:t>
            </a:r>
            <a:r>
              <a:rPr lang="en-US" dirty="0" smtClean="0"/>
              <a:t>-Williamson Algorithm  (next Lecture)</a:t>
            </a:r>
          </a:p>
          <a:p>
            <a:endParaRPr lang="en-US" dirty="0"/>
          </a:p>
        </p:txBody>
      </p:sp>
      <p:graphicFrame>
        <p:nvGraphicFramePr>
          <p:cNvPr id="4" name="Table 3"/>
          <p:cNvGraphicFramePr>
            <a:graphicFrameLocks noGrp="1"/>
          </p:cNvGraphicFramePr>
          <p:nvPr/>
        </p:nvGraphicFramePr>
        <p:xfrm>
          <a:off x="824947" y="1486453"/>
          <a:ext cx="7444408" cy="2332386"/>
        </p:xfrm>
        <a:graphic>
          <a:graphicData uri="http://schemas.openxmlformats.org/drawingml/2006/table">
            <a:tbl>
              <a:tblPr firstRow="1" bandRow="1">
                <a:tableStyleId>{5C22544A-7EE6-4342-B048-85BDC9FD1C3A}</a:tableStyleId>
              </a:tblPr>
              <a:tblGrid>
                <a:gridCol w="2842591"/>
                <a:gridCol w="934278"/>
                <a:gridCol w="3667539"/>
              </a:tblGrid>
              <a:tr h="388731">
                <a:tc>
                  <a:txBody>
                    <a:bodyPr/>
                    <a:lstStyle/>
                    <a:p>
                      <a:r>
                        <a:rPr lang="en-US" dirty="0" smtClean="0"/>
                        <a:t>Who</a:t>
                      </a:r>
                      <a:endParaRPr lang="en-US" dirty="0"/>
                    </a:p>
                  </a:txBody>
                  <a:tcPr/>
                </a:tc>
                <a:tc>
                  <a:txBody>
                    <a:bodyPr/>
                    <a:lstStyle/>
                    <a:p>
                      <a:r>
                        <a:rPr lang="en-US" dirty="0" smtClean="0"/>
                        <a:t>Ratio</a:t>
                      </a:r>
                      <a:endParaRPr lang="en-US" dirty="0"/>
                    </a:p>
                  </a:txBody>
                  <a:tcPr/>
                </a:tc>
                <a:tc>
                  <a:txBody>
                    <a:bodyPr/>
                    <a:lstStyle/>
                    <a:p>
                      <a:r>
                        <a:rPr lang="en-US" dirty="0" smtClean="0"/>
                        <a:t>Technique</a:t>
                      </a:r>
                      <a:endParaRPr lang="en-US" dirty="0"/>
                    </a:p>
                  </a:txBody>
                  <a:tcPr/>
                </a:tc>
              </a:tr>
              <a:tr h="388731">
                <a:tc>
                  <a:txBody>
                    <a:bodyPr/>
                    <a:lstStyle/>
                    <a:p>
                      <a:r>
                        <a:rPr lang="en-US" dirty="0" err="1" smtClean="0"/>
                        <a:t>Sahni</a:t>
                      </a:r>
                      <a:r>
                        <a:rPr lang="en-US" dirty="0" smtClean="0"/>
                        <a:t>-Gonzales 1976</a:t>
                      </a:r>
                      <a:endParaRPr lang="en-US" dirty="0"/>
                    </a:p>
                  </a:txBody>
                  <a:tcPr/>
                </a:tc>
                <a:tc>
                  <a:txBody>
                    <a:bodyPr/>
                    <a:lstStyle/>
                    <a:p>
                      <a:r>
                        <a:rPr lang="en-US" dirty="0" smtClean="0"/>
                        <a:t>50%</a:t>
                      </a:r>
                      <a:endParaRPr lang="en-US" dirty="0"/>
                    </a:p>
                  </a:txBody>
                  <a:tcPr/>
                </a:tc>
                <a:tc>
                  <a:txBody>
                    <a:bodyPr/>
                    <a:lstStyle/>
                    <a:p>
                      <a:r>
                        <a:rPr lang="en-US" dirty="0" smtClean="0"/>
                        <a:t>Greedy algorithm</a:t>
                      </a:r>
                      <a:endParaRPr lang="en-US" dirty="0"/>
                    </a:p>
                  </a:txBody>
                  <a:tcPr/>
                </a:tc>
              </a:tr>
              <a:tr h="388731">
                <a:tc>
                  <a:txBody>
                    <a:bodyPr/>
                    <a:lstStyle/>
                    <a:p>
                      <a:r>
                        <a:rPr lang="en-US" dirty="0" smtClean="0"/>
                        <a:t>Folklore</a:t>
                      </a:r>
                      <a:endParaRPr lang="en-US" dirty="0"/>
                    </a:p>
                  </a:txBody>
                  <a:tcPr/>
                </a:tc>
                <a:tc>
                  <a:txBody>
                    <a:bodyPr/>
                    <a:lstStyle/>
                    <a:p>
                      <a:r>
                        <a:rPr lang="en-US" dirty="0" smtClean="0"/>
                        <a:t>50%</a:t>
                      </a:r>
                      <a:endParaRPr lang="en-US" dirty="0"/>
                    </a:p>
                  </a:txBody>
                  <a:tcPr/>
                </a:tc>
                <a:tc>
                  <a:txBody>
                    <a:bodyPr/>
                    <a:lstStyle/>
                    <a:p>
                      <a:r>
                        <a:rPr lang="en-US" dirty="0" smtClean="0"/>
                        <a:t>Random </a:t>
                      </a:r>
                      <a:r>
                        <a:rPr lang="en-US" dirty="0" smtClean="0"/>
                        <a:t>C</a:t>
                      </a:r>
                      <a:r>
                        <a:rPr lang="en-US" baseline="0" dirty="0" smtClean="0"/>
                        <a:t>ut</a:t>
                      </a:r>
                      <a:endParaRPr lang="en-US" dirty="0"/>
                    </a:p>
                  </a:txBody>
                  <a:tcPr/>
                </a:tc>
              </a:tr>
              <a:tr h="388731">
                <a:tc>
                  <a:txBody>
                    <a:bodyPr/>
                    <a:lstStyle/>
                    <a:p>
                      <a:r>
                        <a:rPr lang="en-US" dirty="0" smtClean="0"/>
                        <a:t>Folklore</a:t>
                      </a:r>
                      <a:endParaRPr lang="en-US" dirty="0"/>
                    </a:p>
                  </a:txBody>
                  <a:tcPr/>
                </a:tc>
                <a:tc>
                  <a:txBody>
                    <a:bodyPr/>
                    <a:lstStyle/>
                    <a:p>
                      <a:r>
                        <a:rPr lang="en-US" dirty="0" smtClean="0"/>
                        <a:t>50%</a:t>
                      </a:r>
                      <a:endParaRPr lang="en-US" dirty="0"/>
                    </a:p>
                  </a:txBody>
                  <a:tcPr/>
                </a:tc>
                <a:tc>
                  <a:txBody>
                    <a:bodyPr/>
                    <a:lstStyle/>
                    <a:p>
                      <a:r>
                        <a:rPr lang="en-US" dirty="0" smtClean="0"/>
                        <a:t>Linear</a:t>
                      </a:r>
                      <a:r>
                        <a:rPr lang="en-US" baseline="0" dirty="0" smtClean="0"/>
                        <a:t> Programming</a:t>
                      </a:r>
                      <a:endParaRPr lang="en-US" dirty="0"/>
                    </a:p>
                  </a:txBody>
                  <a:tcPr/>
                </a:tc>
              </a:tr>
              <a:tr h="388731">
                <a:tc>
                  <a:txBody>
                    <a:bodyPr/>
                    <a:lstStyle/>
                    <a:p>
                      <a:r>
                        <a:rPr lang="en-US" dirty="0" err="1" smtClean="0"/>
                        <a:t>Goemans</a:t>
                      </a:r>
                      <a:r>
                        <a:rPr lang="en-US" dirty="0" smtClean="0"/>
                        <a:t>-Williamson</a:t>
                      </a:r>
                      <a:r>
                        <a:rPr lang="en-US" baseline="0" dirty="0" smtClean="0"/>
                        <a:t> 1995</a:t>
                      </a:r>
                      <a:endParaRPr lang="en-US" dirty="0"/>
                    </a:p>
                  </a:txBody>
                  <a:tcPr/>
                </a:tc>
                <a:tc>
                  <a:txBody>
                    <a:bodyPr/>
                    <a:lstStyle/>
                    <a:p>
                      <a:r>
                        <a:rPr lang="en-US" dirty="0" smtClean="0"/>
                        <a:t>87.8%</a:t>
                      </a:r>
                      <a:endParaRPr lang="en-US" dirty="0"/>
                    </a:p>
                  </a:txBody>
                  <a:tcPr/>
                </a:tc>
                <a:tc>
                  <a:txBody>
                    <a:bodyPr/>
                    <a:lstStyle/>
                    <a:p>
                      <a:r>
                        <a:rPr lang="en-US" dirty="0" err="1" smtClean="0"/>
                        <a:t>Semidefinite</a:t>
                      </a:r>
                      <a:r>
                        <a:rPr lang="en-US" baseline="0" dirty="0" smtClean="0"/>
                        <a:t> Programming</a:t>
                      </a:r>
                      <a:endParaRPr lang="en-US" dirty="0"/>
                    </a:p>
                  </a:txBody>
                  <a:tcPr/>
                </a:tc>
              </a:tr>
              <a:tr h="388731">
                <a:tc>
                  <a:txBody>
                    <a:bodyPr/>
                    <a:lstStyle/>
                    <a:p>
                      <a:r>
                        <a:rPr lang="en-US" dirty="0" err="1" smtClean="0"/>
                        <a:t>Trevisan</a:t>
                      </a:r>
                      <a:r>
                        <a:rPr lang="en-US" dirty="0" smtClean="0"/>
                        <a:t> 2009</a:t>
                      </a:r>
                      <a:endParaRPr lang="en-US" dirty="0"/>
                    </a:p>
                  </a:txBody>
                  <a:tcPr/>
                </a:tc>
                <a:tc>
                  <a:txBody>
                    <a:bodyPr/>
                    <a:lstStyle/>
                    <a:p>
                      <a:r>
                        <a:rPr lang="en-US" dirty="0" smtClean="0"/>
                        <a:t>53.1%</a:t>
                      </a:r>
                      <a:endParaRPr lang="en-US" dirty="0"/>
                    </a:p>
                  </a:txBody>
                  <a:tcPr/>
                </a:tc>
                <a:tc>
                  <a:txBody>
                    <a:bodyPr/>
                    <a:lstStyle/>
                    <a:p>
                      <a:r>
                        <a:rPr lang="en-US" dirty="0" smtClean="0"/>
                        <a:t>Spectral Graph Theory</a:t>
                      </a:r>
                      <a:endParaRPr lang="en-US" dirty="0"/>
                    </a:p>
                  </a:txBody>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7" end="7"/>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7148"/>
            <a:ext cx="8229600" cy="922946"/>
          </a:xfrm>
        </p:spPr>
        <p:txBody>
          <a:bodyPr/>
          <a:lstStyle/>
          <a:p>
            <a:r>
              <a:rPr lang="en-US" dirty="0" smtClean="0"/>
              <a:t>Topics</a:t>
            </a:r>
            <a:endParaRPr lang="en-US" dirty="0"/>
          </a:p>
        </p:txBody>
      </p:sp>
      <p:sp>
        <p:nvSpPr>
          <p:cNvPr id="3" name="Content Placeholder 2"/>
          <p:cNvSpPr>
            <a:spLocks noGrp="1"/>
          </p:cNvSpPr>
          <p:nvPr>
            <p:ph idx="1"/>
          </p:nvPr>
        </p:nvSpPr>
        <p:spPr>
          <a:xfrm>
            <a:off x="457199" y="1197077"/>
            <a:ext cx="8411497" cy="4525963"/>
          </a:xfrm>
        </p:spPr>
        <p:txBody>
          <a:bodyPr/>
          <a:lstStyle/>
          <a:p>
            <a:r>
              <a:rPr lang="en-US" dirty="0" smtClean="0"/>
              <a:t>Weight-Splitting Method</a:t>
            </a:r>
          </a:p>
          <a:p>
            <a:r>
              <a:rPr lang="en-US" dirty="0" smtClean="0"/>
              <a:t>Shortest Paths</a:t>
            </a:r>
          </a:p>
          <a:p>
            <a:r>
              <a:rPr lang="en-US" dirty="0" smtClean="0"/>
              <a:t>Primal-Dual Interpretation</a:t>
            </a:r>
          </a:p>
          <a:p>
            <a:r>
              <a:rPr lang="en-US" dirty="0" smtClean="0"/>
              <a:t>Local-Ratio Method</a:t>
            </a:r>
          </a:p>
          <a:p>
            <a:r>
              <a:rPr lang="en-US" dirty="0" smtClean="0"/>
              <a:t>Max Cut</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Weighted Max Cut</a:t>
            </a:r>
            <a:endParaRPr lang="en-US" dirty="0"/>
          </a:p>
        </p:txBody>
      </p:sp>
      <p:sp>
        <p:nvSpPr>
          <p:cNvPr id="3" name="Content Placeholder 2"/>
          <p:cNvSpPr>
            <a:spLocks noGrp="1"/>
          </p:cNvSpPr>
          <p:nvPr>
            <p:ph idx="1"/>
          </p:nvPr>
        </p:nvSpPr>
        <p:spPr>
          <a:xfrm>
            <a:off x="457200" y="837861"/>
            <a:ext cx="8229600" cy="5614587"/>
          </a:xfrm>
        </p:spPr>
        <p:txBody>
          <a:bodyPr>
            <a:normAutofit/>
          </a:bodyPr>
          <a:lstStyle/>
          <a:p>
            <a:r>
              <a:rPr lang="en-US" sz="2800" dirty="0" smtClean="0"/>
              <a:t>We can handle the weighted version of the problem</a:t>
            </a:r>
            <a:endParaRPr lang="en-US" sz="2400" dirty="0" smtClean="0"/>
          </a:p>
          <a:p>
            <a:r>
              <a:rPr lang="en-US" sz="2800" dirty="0" smtClean="0"/>
              <a:t>Let G=(V,E) be complete graph with n vertices.</a:t>
            </a:r>
            <a:br>
              <a:rPr lang="en-US" sz="2800" dirty="0" smtClean="0"/>
            </a:br>
            <a:r>
              <a:rPr lang="en-US" sz="2800" dirty="0" smtClean="0"/>
              <a:t>For each e</a:t>
            </a:r>
            <a:r>
              <a:rPr lang="en-US" sz="2800" dirty="0" smtClean="0">
                <a:latin typeface="cmsy10"/>
              </a:rPr>
              <a:t>2</a:t>
            </a:r>
            <a:r>
              <a:rPr lang="en-US" sz="2800" dirty="0" smtClean="0"/>
              <a:t>E, there is an integer weight </a:t>
            </a:r>
            <a:r>
              <a:rPr lang="en-US" sz="2800" dirty="0" smtClean="0">
                <a:latin typeface="Calibri"/>
              </a:rPr>
              <a:t>w(</a:t>
            </a:r>
            <a:r>
              <a:rPr lang="en-US" sz="2800" dirty="0" smtClean="0"/>
              <a:t>e)</a:t>
            </a:r>
            <a:r>
              <a:rPr lang="en-US" sz="2800" dirty="0" smtClean="0"/>
              <a:t> </a:t>
            </a:r>
            <a:r>
              <a:rPr lang="en-US" sz="2800" dirty="0" smtClean="0">
                <a:latin typeface="cmsy10"/>
              </a:rPr>
              <a:t>¸</a:t>
            </a:r>
            <a:r>
              <a:rPr lang="en-US" sz="2800" dirty="0" smtClean="0"/>
              <a:t> </a:t>
            </a:r>
            <a:r>
              <a:rPr lang="en-US" sz="2800" dirty="0" smtClean="0"/>
              <a:t>0</a:t>
            </a:r>
          </a:p>
          <a:p>
            <a:endParaRPr lang="en-US" sz="1100" b="1" dirty="0" smtClean="0"/>
          </a:p>
          <a:p>
            <a:r>
              <a:rPr lang="en-US" sz="2800" b="1" dirty="0" smtClean="0"/>
              <a:t>Notation:</a:t>
            </a:r>
            <a:br>
              <a:rPr lang="en-US" sz="2800" b="1" dirty="0" smtClean="0"/>
            </a:br>
            <a:r>
              <a:rPr lang="en-US" sz="2800" dirty="0" smtClean="0"/>
              <a:t>For </a:t>
            </a:r>
            <a:r>
              <a:rPr lang="en-US" sz="2800" dirty="0" smtClean="0"/>
              <a:t>U </a:t>
            </a:r>
            <a:r>
              <a:rPr lang="en-US" sz="2800" dirty="0" smtClean="0">
                <a:latin typeface="cmsy10"/>
              </a:rPr>
              <a:t>µ</a:t>
            </a:r>
            <a:r>
              <a:rPr lang="en-US" sz="2800" dirty="0" smtClean="0"/>
              <a:t> V, let </a:t>
            </a:r>
            <a:r>
              <a:rPr lang="en-US" sz="2800" dirty="0" smtClean="0">
                <a:latin typeface="cmmi10"/>
              </a:rPr>
              <a:t>±</a:t>
            </a:r>
            <a:r>
              <a:rPr lang="en-US" sz="2800" dirty="0" smtClean="0"/>
              <a:t>(U) = { {</a:t>
            </a:r>
            <a:r>
              <a:rPr lang="en-US" sz="2800" dirty="0" err="1" smtClean="0"/>
              <a:t>u,v</a:t>
            </a:r>
            <a:r>
              <a:rPr lang="en-US" sz="2800" dirty="0" smtClean="0"/>
              <a:t>} : u</a:t>
            </a:r>
            <a:r>
              <a:rPr lang="en-US" sz="2800" dirty="0" smtClean="0">
                <a:latin typeface="cmsy10"/>
              </a:rPr>
              <a:t>2</a:t>
            </a:r>
            <a:r>
              <a:rPr lang="en-US" sz="2800" dirty="0" smtClean="0"/>
              <a:t>U, </a:t>
            </a:r>
            <a:r>
              <a:rPr lang="en-US" sz="2800" dirty="0" err="1" smtClean="0"/>
              <a:t>v</a:t>
            </a:r>
            <a:r>
              <a:rPr lang="en-US" sz="2800" dirty="0" err="1" smtClean="0">
                <a:latin typeface="Symbol"/>
                <a:sym typeface="Symbol"/>
              </a:rPr>
              <a:t></a:t>
            </a:r>
            <a:r>
              <a:rPr lang="en-US" sz="2800" dirty="0" err="1" smtClean="0"/>
              <a:t>U</a:t>
            </a:r>
            <a:r>
              <a:rPr lang="en-US" sz="2800" dirty="0" smtClean="0"/>
              <a:t> </a:t>
            </a:r>
            <a:r>
              <a:rPr lang="en-US" sz="2800" dirty="0" smtClean="0"/>
              <a:t>}</a:t>
            </a:r>
            <a:br>
              <a:rPr lang="en-US" sz="2800" dirty="0" smtClean="0"/>
            </a:br>
            <a:r>
              <a:rPr lang="en-US" sz="2800" dirty="0" smtClean="0"/>
              <a:t>Let </a:t>
            </a:r>
            <a:r>
              <a:rPr lang="en-US" sz="2800" dirty="0" smtClean="0">
                <a:latin typeface="cmmi10"/>
              </a:rPr>
              <a:t>±</a:t>
            </a:r>
            <a:r>
              <a:rPr lang="en-US" sz="2800" dirty="0" smtClean="0"/>
              <a:t>(U)</a:t>
            </a:r>
            <a:r>
              <a:rPr lang="en-US" sz="2800" baseline="30000" dirty="0" smtClean="0"/>
              <a:t>T</a:t>
            </a:r>
            <a:r>
              <a:rPr lang="en-US" sz="2800" dirty="0" smtClean="0"/>
              <a:t> w denote </a:t>
            </a:r>
            <a:r>
              <a:rPr lang="en-US" sz="2800" dirty="0" smtClean="0">
                <a:latin typeface="cmmi10"/>
              </a:rPr>
              <a:t>§</a:t>
            </a:r>
            <a:r>
              <a:rPr lang="en-US" sz="2800" baseline="-25000" dirty="0" smtClean="0"/>
              <a:t>e</a:t>
            </a:r>
            <a:r>
              <a:rPr lang="en-US" sz="2800" baseline="-25000" dirty="0" smtClean="0">
                <a:latin typeface="cmsy10"/>
              </a:rPr>
              <a:t>2</a:t>
            </a:r>
            <a:r>
              <a:rPr lang="en-US" sz="2800" baseline="-25000" dirty="0" smtClean="0">
                <a:latin typeface="cmmi10"/>
              </a:rPr>
              <a:t>±</a:t>
            </a:r>
            <a:r>
              <a:rPr lang="en-US" sz="2800" baseline="-25000" dirty="0" smtClean="0"/>
              <a:t>(U)</a:t>
            </a:r>
            <a:r>
              <a:rPr lang="en-US" sz="2800" dirty="0" smtClean="0"/>
              <a:t> </a:t>
            </a:r>
            <a:r>
              <a:rPr lang="en-US" sz="2800" dirty="0" smtClean="0"/>
              <a:t>w(</a:t>
            </a:r>
            <a:r>
              <a:rPr lang="en-US" sz="2800" dirty="0" smtClean="0"/>
              <a:t>e)</a:t>
            </a:r>
            <a:endParaRPr lang="en-US" sz="2800" dirty="0" smtClean="0"/>
          </a:p>
          <a:p>
            <a:endParaRPr lang="en-US" sz="1100" dirty="0" smtClean="0"/>
          </a:p>
          <a:p>
            <a:r>
              <a:rPr lang="en-US" sz="2800" b="1" dirty="0" smtClean="0"/>
              <a:t>Objective:</a:t>
            </a:r>
            <a:r>
              <a:rPr lang="en-US" sz="2800" dirty="0" smtClean="0"/>
              <a:t/>
            </a:r>
            <a:br>
              <a:rPr lang="en-US" sz="2800" dirty="0" smtClean="0"/>
            </a:br>
            <a:r>
              <a:rPr lang="en-US" sz="2800" dirty="0" smtClean="0"/>
              <a:t>Find </a:t>
            </a:r>
            <a:r>
              <a:rPr lang="en-US" sz="2800" dirty="0" smtClean="0"/>
              <a:t>a set U </a:t>
            </a:r>
            <a:r>
              <a:rPr lang="en-US" sz="2800" dirty="0" smtClean="0">
                <a:latin typeface="cmsy10"/>
              </a:rPr>
              <a:t>µ</a:t>
            </a:r>
            <a:r>
              <a:rPr lang="en-US" sz="2800" dirty="0" smtClean="0"/>
              <a:t> V such that </a:t>
            </a:r>
            <a:r>
              <a:rPr lang="en-US" sz="2800" dirty="0" smtClean="0">
                <a:latin typeface="cmmi10"/>
              </a:rPr>
              <a:t>±</a:t>
            </a:r>
            <a:r>
              <a:rPr lang="en-US" sz="2800" dirty="0" smtClean="0"/>
              <a:t>(U)</a:t>
            </a:r>
            <a:r>
              <a:rPr lang="en-US" sz="2800" baseline="30000" dirty="0" smtClean="0"/>
              <a:t>T</a:t>
            </a:r>
            <a:r>
              <a:rPr lang="en-US" sz="2800" dirty="0" smtClean="0"/>
              <a:t> w </a:t>
            </a:r>
            <a:r>
              <a:rPr lang="en-US" sz="2800" dirty="0" smtClean="0"/>
              <a:t>is maximized</a:t>
            </a:r>
            <a:endParaRPr lang="en-US" sz="2800" dirty="0"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45882" y="2146858"/>
            <a:ext cx="8799335" cy="2862465"/>
          </a:xfrm>
          <a:prstGeom prst="rect">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85212" y="695743"/>
            <a:ext cx="8680494" cy="4343397"/>
          </a:xfrm>
        </p:spPr>
        <p:txBody>
          <a:bodyPr>
            <a:normAutofit/>
          </a:bodyPr>
          <a:lstStyle/>
          <a:p>
            <a:pPr marL="342900" lvl="1" indent="-342900">
              <a:buNone/>
            </a:pPr>
            <a:r>
              <a:rPr lang="en-US" sz="2800" b="1" dirty="0" err="1" smtClean="0"/>
              <a:t>MaxCut</a:t>
            </a:r>
            <a:r>
              <a:rPr lang="en-US" sz="2800" dirty="0" smtClean="0"/>
              <a:t>( G, w )</a:t>
            </a:r>
            <a:r>
              <a:rPr lang="en-US" sz="2800" b="1" dirty="0" smtClean="0"/>
              <a:t/>
            </a:r>
            <a:br>
              <a:rPr lang="en-US" sz="2800" b="1" dirty="0" smtClean="0"/>
            </a:br>
            <a:r>
              <a:rPr lang="en-US" sz="2800" b="1" dirty="0" smtClean="0"/>
              <a:t>Input: </a:t>
            </a:r>
            <a:r>
              <a:rPr lang="en-US" sz="2800" dirty="0" smtClean="0"/>
              <a:t>Complete graph G = (V,E), edge weights w</a:t>
            </a:r>
            <a:br>
              <a:rPr lang="en-US" sz="2800" dirty="0" smtClean="0"/>
            </a:br>
            <a:r>
              <a:rPr lang="en-US" sz="2800" b="1" dirty="0" smtClean="0"/>
              <a:t>Output:</a:t>
            </a:r>
            <a:r>
              <a:rPr lang="en-US" sz="2800" dirty="0" smtClean="0"/>
              <a:t> X</a:t>
            </a:r>
            <a:r>
              <a:rPr lang="en-US" sz="2800" dirty="0" smtClean="0">
                <a:latin typeface="cmsy10"/>
              </a:rPr>
              <a:t>½</a:t>
            </a:r>
            <a:r>
              <a:rPr lang="en-US" sz="2800" dirty="0" smtClean="0"/>
              <a:t>V </a:t>
            </a:r>
            <a:r>
              <a:rPr lang="en-US" sz="2800" dirty="0" err="1" smtClean="0"/>
              <a:t>s.t</a:t>
            </a:r>
            <a:r>
              <a:rPr lang="en-US" sz="2800" dirty="0" smtClean="0"/>
              <a:t>. </a:t>
            </a:r>
            <a:r>
              <a:rPr lang="en-US" sz="2800" dirty="0" smtClean="0">
                <a:latin typeface="cmmi10"/>
              </a:rPr>
              <a:t>±</a:t>
            </a:r>
            <a:r>
              <a:rPr lang="en-US" sz="2800" dirty="0" smtClean="0"/>
              <a:t>(</a:t>
            </a:r>
            <a:r>
              <a:rPr lang="en-US" sz="2800" dirty="0" smtClean="0">
                <a:latin typeface="Calibri"/>
              </a:rPr>
              <a:t>X)</a:t>
            </a:r>
            <a:r>
              <a:rPr lang="en-US" sz="2800" baseline="30000" dirty="0" smtClean="0">
                <a:latin typeface="Calibri"/>
              </a:rPr>
              <a:t>T</a:t>
            </a:r>
            <a:r>
              <a:rPr lang="en-US" sz="2800" dirty="0" smtClean="0"/>
              <a:t> w </a:t>
            </a:r>
            <a:r>
              <a:rPr lang="en-US" sz="2800" dirty="0" smtClean="0">
                <a:latin typeface="cmsy10"/>
              </a:rPr>
              <a:t>¸</a:t>
            </a:r>
            <a:r>
              <a:rPr lang="en-US" sz="2800" dirty="0" smtClean="0"/>
              <a:t> (1/2) </a:t>
            </a:r>
            <a:r>
              <a:rPr lang="en-US" sz="2800" dirty="0" smtClean="0">
                <a:latin typeface="cmsy10"/>
              </a:rPr>
              <a:t>¢</a:t>
            </a:r>
            <a:r>
              <a:rPr lang="en-US" sz="2800" dirty="0" smtClean="0"/>
              <a:t> optimum</a:t>
            </a:r>
          </a:p>
          <a:p>
            <a:endParaRPr lang="en-US" sz="1000" dirty="0" smtClean="0"/>
          </a:p>
          <a:p>
            <a:pPr>
              <a:spcBef>
                <a:spcPts val="200"/>
              </a:spcBef>
            </a:pPr>
            <a:r>
              <a:rPr lang="en-US" sz="2800" dirty="0" smtClean="0"/>
              <a:t>If |V|=1</a:t>
            </a:r>
          </a:p>
          <a:p>
            <a:pPr lvl="1">
              <a:spcBef>
                <a:spcPts val="200"/>
              </a:spcBef>
            </a:pPr>
            <a:r>
              <a:rPr lang="en-US" dirty="0" smtClean="0"/>
              <a:t>Return X = </a:t>
            </a:r>
            <a:r>
              <a:rPr lang="en-US" dirty="0" smtClean="0">
                <a:latin typeface="cmsy10"/>
              </a:rPr>
              <a:t>;</a:t>
            </a:r>
          </a:p>
          <a:p>
            <a:pPr>
              <a:spcBef>
                <a:spcPts val="200"/>
              </a:spcBef>
            </a:pPr>
            <a:r>
              <a:rPr lang="en-US" sz="2800" dirty="0" smtClean="0"/>
              <a:t>Else</a:t>
            </a:r>
          </a:p>
          <a:p>
            <a:pPr lvl="1">
              <a:spcBef>
                <a:spcPts val="200"/>
              </a:spcBef>
            </a:pPr>
            <a:r>
              <a:rPr lang="en-US" dirty="0" smtClean="0"/>
              <a:t>Pick any v</a:t>
            </a:r>
            <a:r>
              <a:rPr lang="en-US" dirty="0" smtClean="0">
                <a:latin typeface="cmsy10"/>
              </a:rPr>
              <a:t>2</a:t>
            </a:r>
            <a:r>
              <a:rPr lang="en-US" dirty="0" smtClean="0"/>
              <a:t>V</a:t>
            </a:r>
          </a:p>
          <a:p>
            <a:pPr lvl="1">
              <a:spcBef>
                <a:spcPts val="200"/>
              </a:spcBef>
            </a:pPr>
            <a:r>
              <a:rPr lang="en-US" dirty="0" smtClean="0"/>
              <a:t>Let X = </a:t>
            </a:r>
            <a:r>
              <a:rPr lang="en-US" b="1" dirty="0" err="1" smtClean="0"/>
              <a:t>MaxCut</a:t>
            </a:r>
            <a:r>
              <a:rPr lang="en-US" dirty="0" smtClean="0"/>
              <a:t>( G\v, </a:t>
            </a:r>
            <a:r>
              <a:rPr lang="en-US" dirty="0" smtClean="0">
                <a:latin typeface="Calibri"/>
              </a:rPr>
              <a:t>w</a:t>
            </a:r>
            <a:r>
              <a:rPr lang="en-US" baseline="30000" dirty="0" smtClean="0">
                <a:latin typeface="Calibri"/>
              </a:rPr>
              <a:t> </a:t>
            </a:r>
            <a:r>
              <a:rPr lang="en-US" dirty="0" smtClean="0"/>
              <a:t>)</a:t>
            </a:r>
          </a:p>
          <a:p>
            <a:pPr lvl="1">
              <a:spcBef>
                <a:spcPts val="200"/>
              </a:spcBef>
            </a:pPr>
            <a:r>
              <a:rPr lang="en-US" dirty="0" smtClean="0"/>
              <a:t>Return either X or X</a:t>
            </a:r>
            <a:r>
              <a:rPr lang="en-US" dirty="0" smtClean="0">
                <a:latin typeface="cmsy10"/>
              </a:rPr>
              <a:t>[</a:t>
            </a:r>
            <a:r>
              <a:rPr lang="en-US" dirty="0" smtClean="0"/>
              <a:t>{v}, whichever is better</a:t>
            </a:r>
          </a:p>
        </p:txBody>
      </p:sp>
      <p:sp>
        <p:nvSpPr>
          <p:cNvPr id="4" name="Title 1"/>
          <p:cNvSpPr>
            <a:spLocks noGrp="1"/>
          </p:cNvSpPr>
          <p:nvPr>
            <p:ph type="title"/>
          </p:nvPr>
        </p:nvSpPr>
        <p:spPr>
          <a:xfrm>
            <a:off x="457200" y="0"/>
            <a:ext cx="8229600" cy="737419"/>
          </a:xfrm>
        </p:spPr>
        <p:txBody>
          <a:bodyPr>
            <a:noAutofit/>
          </a:bodyPr>
          <a:lstStyle/>
          <a:p>
            <a:r>
              <a:rPr lang="en-US" dirty="0" smtClean="0"/>
              <a:t>Sketch of Algorithm</a:t>
            </a:r>
            <a:endParaRPr lang="en-US" dirty="0"/>
          </a:p>
        </p:txBody>
      </p:sp>
      <p:sp>
        <p:nvSpPr>
          <p:cNvPr id="6" name="Content Placeholder 2"/>
          <p:cNvSpPr txBox="1">
            <a:spLocks/>
          </p:cNvSpPr>
          <p:nvPr/>
        </p:nvSpPr>
        <p:spPr>
          <a:xfrm>
            <a:off x="457200" y="5218041"/>
            <a:ext cx="8229600" cy="1351723"/>
          </a:xfrm>
          <a:prstGeom prst="rect">
            <a:avLst/>
          </a:prstGeom>
        </p:spPr>
        <p:txBody>
          <a:bodyPr vert="horz" lIns="91440" tIns="45720" rIns="91440" bIns="45720" rtlCol="0">
            <a:normAutofit lnSpcReduction="10000"/>
          </a:bodyPr>
          <a:lstStyle/>
          <a:p>
            <a:pPr marL="342900" lvl="0" indent="-342900">
              <a:spcBef>
                <a:spcPct val="20000"/>
              </a:spcBef>
              <a:buFont typeface="Arial" pitchFamily="34" charset="0"/>
              <a:buChar char="•"/>
            </a:pPr>
            <a:r>
              <a:rPr kumimoji="0" lang="en-US" sz="2800" b="1" i="0" u="none" strike="noStrike" kern="1200" cap="none" spc="0" normalizeH="0" noProof="0" dirty="0" smtClean="0">
                <a:ln>
                  <a:noFill/>
                </a:ln>
                <a:solidFill>
                  <a:schemeClr val="tx1"/>
                </a:solidFill>
                <a:effectLst/>
                <a:uLnTx/>
                <a:uFillTx/>
                <a:latin typeface="+mn-lt"/>
                <a:ea typeface="+mn-ea"/>
                <a:cs typeface="+mn-cs"/>
              </a:rPr>
              <a:t>Analysis </a:t>
            </a:r>
            <a:r>
              <a:rPr kumimoji="0" lang="en-US" sz="2800" b="1" i="0" u="none" strike="noStrike" kern="1200" cap="none" spc="0" normalizeH="0" noProof="0" dirty="0" smtClean="0">
                <a:ln>
                  <a:noFill/>
                </a:ln>
                <a:solidFill>
                  <a:schemeClr val="tx1"/>
                </a:solidFill>
                <a:effectLst/>
                <a:uLnTx/>
                <a:uFillTx/>
                <a:latin typeface="+mn-lt"/>
                <a:ea typeface="+mn-ea"/>
                <a:cs typeface="+mn-cs"/>
              </a:rPr>
              <a:t>Idea:  </a:t>
            </a:r>
            <a:r>
              <a:rPr kumimoji="0" lang="en-US" sz="2800" i="0" u="none" strike="noStrike" kern="1200" cap="none" spc="0" normalizeH="0" noProof="0" dirty="0" smtClean="0">
                <a:ln>
                  <a:noFill/>
                </a:ln>
                <a:solidFill>
                  <a:schemeClr val="tx1"/>
                </a:solidFill>
                <a:effectLst/>
                <a:uLnTx/>
                <a:uFillTx/>
                <a:latin typeface="+mn-lt"/>
                <a:ea typeface="+mn-ea"/>
                <a:cs typeface="+mn-cs"/>
              </a:rPr>
              <a:t>Either </a:t>
            </a:r>
            <a:r>
              <a:rPr kumimoji="0" lang="en-US" sz="2800" i="0" u="none" strike="noStrike" kern="1200" cap="none" spc="0" normalizeH="0" noProof="0" dirty="0" smtClean="0">
                <a:ln>
                  <a:noFill/>
                </a:ln>
                <a:solidFill>
                  <a:schemeClr val="tx1"/>
                </a:solidFill>
                <a:effectLst/>
                <a:uLnTx/>
                <a:uFillTx/>
                <a:latin typeface="+mn-lt"/>
                <a:ea typeface="+mn-ea"/>
                <a:cs typeface="+mn-cs"/>
              </a:rPr>
              <a:t>X or </a:t>
            </a:r>
            <a:r>
              <a:rPr lang="en-US" sz="2800" dirty="0" smtClean="0"/>
              <a:t>X</a:t>
            </a:r>
            <a:r>
              <a:rPr lang="en-US" sz="2800" dirty="0" smtClean="0">
                <a:latin typeface="cmsy10"/>
              </a:rPr>
              <a:t>[</a:t>
            </a:r>
            <a:r>
              <a:rPr lang="en-US" sz="2800" dirty="0" smtClean="0"/>
              <a:t>{v}</a:t>
            </a:r>
            <a:r>
              <a:rPr kumimoji="0" lang="en-US" sz="2800" i="0" u="none" strike="noStrike" kern="1200" cap="none" spc="0" normalizeH="0" noProof="0" dirty="0" smtClean="0">
                <a:ln>
                  <a:noFill/>
                </a:ln>
                <a:solidFill>
                  <a:schemeClr val="tx1"/>
                </a:solidFill>
                <a:effectLst/>
                <a:uLnTx/>
                <a:uFillTx/>
                <a:latin typeface="+mn-lt"/>
                <a:ea typeface="+mn-ea"/>
                <a:cs typeface="+mn-cs"/>
              </a:rPr>
              <a:t> cuts half the weight of edges incident on v. Since this holds for all v, we cut at least half the edges.</a:t>
            </a:r>
            <a:endParaRPr kumimoji="0" lang="en-US" sz="500" b="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45882" y="2146858"/>
            <a:ext cx="8799335" cy="4184373"/>
          </a:xfrm>
          <a:prstGeom prst="rect">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85212" y="695743"/>
            <a:ext cx="8680494" cy="5655365"/>
          </a:xfrm>
        </p:spPr>
        <p:txBody>
          <a:bodyPr>
            <a:normAutofit/>
          </a:bodyPr>
          <a:lstStyle/>
          <a:p>
            <a:pPr marL="342900" lvl="1" indent="-342900">
              <a:buNone/>
            </a:pPr>
            <a:r>
              <a:rPr lang="en-US" sz="2800" b="1" dirty="0" err="1" smtClean="0"/>
              <a:t>MaxCut</a:t>
            </a:r>
            <a:r>
              <a:rPr lang="en-US" sz="2800" dirty="0" smtClean="0"/>
              <a:t>( G, w )</a:t>
            </a:r>
            <a:r>
              <a:rPr lang="en-US" sz="2800" b="1" dirty="0" smtClean="0"/>
              <a:t/>
            </a:r>
            <a:br>
              <a:rPr lang="en-US" sz="2800" b="1" dirty="0" smtClean="0"/>
            </a:br>
            <a:r>
              <a:rPr lang="en-US" sz="2800" b="1" dirty="0" smtClean="0"/>
              <a:t>Input: </a:t>
            </a:r>
            <a:r>
              <a:rPr lang="en-US" sz="2800" dirty="0" smtClean="0"/>
              <a:t>Complete graph G = (V,E), edge weights w</a:t>
            </a:r>
            <a:br>
              <a:rPr lang="en-US" sz="2800" dirty="0" smtClean="0"/>
            </a:br>
            <a:r>
              <a:rPr lang="en-US" sz="2800" b="1" dirty="0" smtClean="0"/>
              <a:t>Output:</a:t>
            </a:r>
            <a:r>
              <a:rPr lang="en-US" sz="2800" dirty="0" smtClean="0"/>
              <a:t> X</a:t>
            </a:r>
            <a:r>
              <a:rPr lang="en-US" sz="2800" dirty="0" smtClean="0">
                <a:latin typeface="cmsy10"/>
              </a:rPr>
              <a:t>½</a:t>
            </a:r>
            <a:r>
              <a:rPr lang="en-US" sz="2800" dirty="0" smtClean="0"/>
              <a:t>V </a:t>
            </a:r>
            <a:r>
              <a:rPr lang="en-US" sz="2800" dirty="0" err="1" smtClean="0"/>
              <a:t>s.t</a:t>
            </a:r>
            <a:r>
              <a:rPr lang="en-US" sz="2800" dirty="0" smtClean="0"/>
              <a:t>. </a:t>
            </a:r>
            <a:r>
              <a:rPr lang="en-US" sz="2800" dirty="0" smtClean="0">
                <a:latin typeface="cmmi10"/>
              </a:rPr>
              <a:t>±</a:t>
            </a:r>
            <a:r>
              <a:rPr lang="en-US" sz="2800" dirty="0" smtClean="0"/>
              <a:t>(</a:t>
            </a:r>
            <a:r>
              <a:rPr lang="en-US" sz="2800" dirty="0" smtClean="0">
                <a:latin typeface="Calibri"/>
              </a:rPr>
              <a:t>X)</a:t>
            </a:r>
            <a:r>
              <a:rPr lang="en-US" sz="2800" baseline="30000" dirty="0" smtClean="0">
                <a:latin typeface="Calibri"/>
              </a:rPr>
              <a:t>T</a:t>
            </a:r>
            <a:r>
              <a:rPr lang="en-US" sz="2800" dirty="0" smtClean="0"/>
              <a:t> w </a:t>
            </a:r>
            <a:r>
              <a:rPr lang="en-US" sz="2800" dirty="0" smtClean="0">
                <a:latin typeface="cmsy10"/>
              </a:rPr>
              <a:t>¸</a:t>
            </a:r>
            <a:r>
              <a:rPr lang="en-US" sz="2800" dirty="0" smtClean="0"/>
              <a:t> (1/2) </a:t>
            </a:r>
            <a:r>
              <a:rPr lang="en-US" sz="2800" dirty="0" smtClean="0">
                <a:latin typeface="cmsy10"/>
              </a:rPr>
              <a:t>¢</a:t>
            </a:r>
            <a:r>
              <a:rPr lang="en-US" sz="2800" dirty="0" smtClean="0"/>
              <a:t> optimum</a:t>
            </a:r>
          </a:p>
          <a:p>
            <a:endParaRPr lang="en-US" sz="1000" dirty="0" smtClean="0"/>
          </a:p>
          <a:p>
            <a:pPr>
              <a:spcBef>
                <a:spcPts val="200"/>
              </a:spcBef>
            </a:pPr>
            <a:r>
              <a:rPr lang="en-US" sz="2800" dirty="0" smtClean="0"/>
              <a:t>If |V|=1</a:t>
            </a:r>
          </a:p>
          <a:p>
            <a:pPr lvl="1">
              <a:spcBef>
                <a:spcPts val="200"/>
              </a:spcBef>
            </a:pPr>
            <a:r>
              <a:rPr lang="en-US" dirty="0" smtClean="0"/>
              <a:t>Return X = </a:t>
            </a:r>
            <a:r>
              <a:rPr lang="en-US" dirty="0" smtClean="0">
                <a:latin typeface="cmsy10"/>
              </a:rPr>
              <a:t>;</a:t>
            </a:r>
          </a:p>
          <a:p>
            <a:pPr>
              <a:spcBef>
                <a:spcPts val="200"/>
              </a:spcBef>
            </a:pPr>
            <a:r>
              <a:rPr lang="en-US" sz="2800" dirty="0" smtClean="0"/>
              <a:t>Else</a:t>
            </a:r>
          </a:p>
          <a:p>
            <a:pPr lvl="1">
              <a:spcBef>
                <a:spcPts val="200"/>
              </a:spcBef>
            </a:pPr>
            <a:r>
              <a:rPr lang="en-US" dirty="0" smtClean="0"/>
              <a:t>Pick any v</a:t>
            </a:r>
            <a:r>
              <a:rPr lang="en-US" dirty="0" smtClean="0">
                <a:latin typeface="cmsy10"/>
              </a:rPr>
              <a:t>2</a:t>
            </a:r>
            <a:r>
              <a:rPr lang="en-US" dirty="0" smtClean="0"/>
              <a:t>V</a:t>
            </a:r>
          </a:p>
          <a:p>
            <a:pPr lvl="1">
              <a:spcBef>
                <a:spcPts val="200"/>
              </a:spcBef>
            </a:pPr>
            <a:r>
              <a:rPr lang="en-US" dirty="0" smtClean="0"/>
              <a:t>Set </a:t>
            </a:r>
            <a:r>
              <a:rPr lang="en-US" dirty="0" smtClean="0">
                <a:latin typeface="Calibri"/>
              </a:rPr>
              <a:t>w</a:t>
            </a:r>
            <a:r>
              <a:rPr lang="en-US" baseline="-25000" dirty="0" smtClean="0">
                <a:latin typeface="Calibri"/>
              </a:rPr>
              <a:t>1</a:t>
            </a:r>
            <a:r>
              <a:rPr lang="en-US" sz="2400" dirty="0" smtClean="0"/>
              <a:t>(e</a:t>
            </a:r>
            <a:r>
              <a:rPr lang="en-US" sz="2400" dirty="0" smtClean="0"/>
              <a:t>)</a:t>
            </a:r>
            <a:r>
              <a:rPr lang="en-US" dirty="0" smtClean="0"/>
              <a:t>=</a:t>
            </a:r>
            <a:r>
              <a:rPr lang="en-US" dirty="0" smtClean="0">
                <a:latin typeface="Calibri"/>
              </a:rPr>
              <a:t>w(</a:t>
            </a:r>
            <a:r>
              <a:rPr lang="en-US" sz="2400" dirty="0" smtClean="0"/>
              <a:t>e</a:t>
            </a:r>
            <a:r>
              <a:rPr lang="en-US" sz="2400" dirty="0" smtClean="0"/>
              <a:t>)</a:t>
            </a:r>
            <a:r>
              <a:rPr lang="en-US" dirty="0" smtClean="0"/>
              <a:t> </a:t>
            </a:r>
            <a:r>
              <a:rPr lang="en-US" dirty="0" smtClean="0"/>
              <a:t>if e is incident on v, otherwise </a:t>
            </a:r>
            <a:r>
              <a:rPr lang="en-US" dirty="0" smtClean="0"/>
              <a:t>w</a:t>
            </a:r>
            <a:r>
              <a:rPr lang="en-US" baseline="-25000" dirty="0" smtClean="0"/>
              <a:t>1</a:t>
            </a:r>
            <a:r>
              <a:rPr lang="en-US" sz="2400" dirty="0" smtClean="0"/>
              <a:t>(e</a:t>
            </a:r>
            <a:r>
              <a:rPr lang="en-US" sz="2400" dirty="0" smtClean="0"/>
              <a:t>)</a:t>
            </a:r>
            <a:r>
              <a:rPr lang="en-US" dirty="0" smtClean="0"/>
              <a:t>=0</a:t>
            </a:r>
            <a:endParaRPr lang="en-US" dirty="0" smtClean="0"/>
          </a:p>
          <a:p>
            <a:pPr lvl="1">
              <a:spcBef>
                <a:spcPts val="200"/>
              </a:spcBef>
            </a:pPr>
            <a:r>
              <a:rPr lang="en-US" dirty="0" smtClean="0"/>
              <a:t>Set </a:t>
            </a:r>
            <a:r>
              <a:rPr lang="en-US" dirty="0" smtClean="0">
                <a:latin typeface="Calibri"/>
              </a:rPr>
              <a:t>w</a:t>
            </a:r>
            <a:r>
              <a:rPr lang="en-US" baseline="-25000" dirty="0" smtClean="0">
                <a:latin typeface="Calibri"/>
              </a:rPr>
              <a:t>2</a:t>
            </a:r>
            <a:r>
              <a:rPr lang="en-US" dirty="0" smtClean="0"/>
              <a:t> = w - </a:t>
            </a:r>
            <a:r>
              <a:rPr lang="en-US" dirty="0" smtClean="0">
                <a:latin typeface="Calibri"/>
              </a:rPr>
              <a:t>w</a:t>
            </a:r>
            <a:r>
              <a:rPr lang="en-US" baseline="-25000" dirty="0" smtClean="0">
                <a:latin typeface="Calibri"/>
              </a:rPr>
              <a:t>1</a:t>
            </a:r>
          </a:p>
          <a:p>
            <a:pPr lvl="1">
              <a:spcBef>
                <a:spcPts val="200"/>
              </a:spcBef>
            </a:pPr>
            <a:r>
              <a:rPr lang="en-US" dirty="0" smtClean="0"/>
              <a:t>Let G’= G\v</a:t>
            </a:r>
          </a:p>
          <a:p>
            <a:pPr lvl="1">
              <a:spcBef>
                <a:spcPts val="200"/>
              </a:spcBef>
            </a:pPr>
            <a:r>
              <a:rPr lang="en-US" dirty="0" smtClean="0"/>
              <a:t>Let X’ = </a:t>
            </a:r>
            <a:r>
              <a:rPr lang="en-US" b="1" dirty="0" err="1" smtClean="0"/>
              <a:t>MaxCut</a:t>
            </a:r>
            <a:r>
              <a:rPr lang="en-US" dirty="0" smtClean="0"/>
              <a:t>( G\v, </a:t>
            </a:r>
            <a:r>
              <a:rPr lang="en-US" dirty="0" smtClean="0">
                <a:latin typeface="Calibri"/>
              </a:rPr>
              <a:t>w</a:t>
            </a:r>
            <a:r>
              <a:rPr lang="en-US" baseline="-25000" dirty="0" smtClean="0">
                <a:latin typeface="Calibri"/>
              </a:rPr>
              <a:t>2</a:t>
            </a:r>
            <a:r>
              <a:rPr lang="en-US" dirty="0" smtClean="0"/>
              <a:t> )</a:t>
            </a:r>
          </a:p>
          <a:p>
            <a:pPr lvl="1">
              <a:spcBef>
                <a:spcPts val="200"/>
              </a:spcBef>
            </a:pPr>
            <a:r>
              <a:rPr lang="en-US" dirty="0" smtClean="0"/>
              <a:t>Return either X’ or X’</a:t>
            </a:r>
            <a:r>
              <a:rPr lang="en-US" dirty="0" smtClean="0">
                <a:latin typeface="cmsy10"/>
              </a:rPr>
              <a:t>[</a:t>
            </a:r>
            <a:r>
              <a:rPr lang="en-US" dirty="0" smtClean="0"/>
              <a:t>{v}, whichever is better</a:t>
            </a:r>
          </a:p>
        </p:txBody>
      </p:sp>
      <p:sp>
        <p:nvSpPr>
          <p:cNvPr id="4" name="Title 1"/>
          <p:cNvSpPr>
            <a:spLocks noGrp="1"/>
          </p:cNvSpPr>
          <p:nvPr>
            <p:ph type="title"/>
          </p:nvPr>
        </p:nvSpPr>
        <p:spPr>
          <a:xfrm>
            <a:off x="457200" y="0"/>
            <a:ext cx="8229600" cy="737419"/>
          </a:xfrm>
        </p:spPr>
        <p:txBody>
          <a:bodyPr>
            <a:noAutofit/>
          </a:bodyPr>
          <a:lstStyle/>
          <a:p>
            <a:r>
              <a:rPr lang="en-US" dirty="0" smtClean="0"/>
              <a:t>Local-Ratio Algorithm</a:t>
            </a: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6982" y="806247"/>
            <a:ext cx="8967018" cy="3994353"/>
          </a:xfrm>
        </p:spPr>
        <p:txBody>
          <a:bodyPr>
            <a:normAutofit/>
          </a:bodyPr>
          <a:lstStyle/>
          <a:p>
            <a:r>
              <a:rPr lang="en-US" sz="2700" b="1" dirty="0" smtClean="0"/>
              <a:t>Claim:</a:t>
            </a:r>
            <a:r>
              <a:rPr lang="en-US" sz="2700" dirty="0" smtClean="0"/>
              <a:t> Algorithm returns X</a:t>
            </a:r>
            <a:r>
              <a:rPr lang="en-US" sz="2700" dirty="0" smtClean="0">
                <a:latin typeface="cmsy10"/>
              </a:rPr>
              <a:t>½</a:t>
            </a:r>
            <a:r>
              <a:rPr lang="en-US" sz="2700" dirty="0" smtClean="0"/>
              <a:t>V </a:t>
            </a:r>
            <a:r>
              <a:rPr lang="en-US" sz="2700" dirty="0" err="1" smtClean="0"/>
              <a:t>s.t</a:t>
            </a:r>
            <a:r>
              <a:rPr lang="en-US" sz="2700" dirty="0" smtClean="0"/>
              <a:t>. </a:t>
            </a:r>
            <a:r>
              <a:rPr lang="en-US" sz="2700" dirty="0" smtClean="0">
                <a:latin typeface="cmmi10"/>
              </a:rPr>
              <a:t>±</a:t>
            </a:r>
            <a:r>
              <a:rPr lang="en-US" sz="2700" dirty="0" smtClean="0"/>
              <a:t>(</a:t>
            </a:r>
            <a:r>
              <a:rPr lang="en-US" sz="2700" dirty="0" smtClean="0">
                <a:latin typeface="Calibri"/>
              </a:rPr>
              <a:t>X)</a:t>
            </a:r>
            <a:r>
              <a:rPr lang="en-US" sz="2700" baseline="30000" dirty="0" smtClean="0">
                <a:latin typeface="Calibri"/>
              </a:rPr>
              <a:t>T</a:t>
            </a:r>
            <a:r>
              <a:rPr lang="en-US" sz="2700" dirty="0" smtClean="0"/>
              <a:t> w </a:t>
            </a:r>
            <a:r>
              <a:rPr lang="en-US" sz="2700" dirty="0" smtClean="0">
                <a:latin typeface="cmsy10"/>
              </a:rPr>
              <a:t>¸</a:t>
            </a:r>
            <a:r>
              <a:rPr lang="en-US" sz="2700" dirty="0" smtClean="0"/>
              <a:t> ½ optimum</a:t>
            </a:r>
          </a:p>
          <a:p>
            <a:r>
              <a:rPr lang="en-US" sz="2700" b="1" dirty="0" smtClean="0"/>
              <a:t>Proof: </a:t>
            </a:r>
            <a:r>
              <a:rPr lang="en-US" sz="2700" dirty="0" smtClean="0"/>
              <a:t>By induction on |V|.</a:t>
            </a:r>
          </a:p>
          <a:p>
            <a:r>
              <a:rPr lang="en-US" sz="2700" dirty="0" smtClean="0"/>
              <a:t>If |V|=1, then any cut is optimal.</a:t>
            </a:r>
          </a:p>
          <a:p>
            <a:r>
              <a:rPr lang="en-US" sz="2700" dirty="0" smtClean="0"/>
              <a:t>By induction, X’ is ½-optimal for graph G’ with weights </a:t>
            </a:r>
            <a:r>
              <a:rPr lang="en-US" sz="2700" dirty="0" smtClean="0">
                <a:latin typeface="Calibri"/>
              </a:rPr>
              <a:t>w</a:t>
            </a:r>
            <a:r>
              <a:rPr lang="en-US" sz="2700" baseline="-25000" dirty="0" smtClean="0">
                <a:latin typeface="Calibri"/>
              </a:rPr>
              <a:t>2</a:t>
            </a:r>
            <a:r>
              <a:rPr lang="en-US" sz="2800" dirty="0" smtClean="0"/>
              <a:t>.</a:t>
            </a:r>
            <a:r>
              <a:rPr lang="en-US" sz="2700" dirty="0" smtClean="0"/>
              <a:t> </a:t>
            </a:r>
          </a:p>
          <a:p>
            <a:r>
              <a:rPr lang="en-US" sz="2700" dirty="0" smtClean="0"/>
              <a:t>The edges incident on v have w</a:t>
            </a:r>
            <a:r>
              <a:rPr lang="en-US" sz="2700" baseline="-25000" dirty="0" smtClean="0"/>
              <a:t>2</a:t>
            </a:r>
            <a:r>
              <a:rPr lang="en-US" sz="2700" dirty="0" smtClean="0"/>
              <a:t>-weight zero.</a:t>
            </a:r>
            <a:br>
              <a:rPr lang="en-US" sz="2700" dirty="0" smtClean="0"/>
            </a:br>
            <a:r>
              <a:rPr lang="en-US" sz="2700" dirty="0" smtClean="0"/>
              <a:t>So </a:t>
            </a:r>
            <a:r>
              <a:rPr lang="en-US" sz="2700" b="1" dirty="0" smtClean="0"/>
              <a:t>both</a:t>
            </a:r>
            <a:r>
              <a:rPr lang="en-US" sz="2700" dirty="0" smtClean="0"/>
              <a:t> X’ and X’</a:t>
            </a:r>
            <a:r>
              <a:rPr lang="en-US" sz="2700" dirty="0" smtClean="0">
                <a:latin typeface="cmsy10"/>
              </a:rPr>
              <a:t>[</a:t>
            </a:r>
            <a:r>
              <a:rPr lang="en-US" sz="2700" dirty="0" smtClean="0"/>
              <a:t>{v} are ½-optimal for G with weights w</a:t>
            </a:r>
            <a:r>
              <a:rPr lang="en-US" sz="2700" baseline="-25000" dirty="0" smtClean="0"/>
              <a:t>2</a:t>
            </a:r>
            <a:r>
              <a:rPr lang="en-US" sz="2700" dirty="0" smtClean="0"/>
              <a:t>.</a:t>
            </a:r>
          </a:p>
        </p:txBody>
      </p:sp>
      <p:sp>
        <p:nvSpPr>
          <p:cNvPr id="4" name="Title 1"/>
          <p:cNvSpPr>
            <a:spLocks noGrp="1"/>
          </p:cNvSpPr>
          <p:nvPr>
            <p:ph type="title"/>
          </p:nvPr>
        </p:nvSpPr>
        <p:spPr>
          <a:xfrm>
            <a:off x="457200" y="0"/>
            <a:ext cx="8229600" cy="737419"/>
          </a:xfrm>
        </p:spPr>
        <p:txBody>
          <a:bodyPr>
            <a:noAutofit/>
          </a:bodyPr>
          <a:lstStyle/>
          <a:p>
            <a:r>
              <a:rPr lang="en-US" dirty="0" smtClean="0"/>
              <a:t>Correctness of Algorithm</a:t>
            </a:r>
            <a:endParaRPr lang="en-US" dirty="0"/>
          </a:p>
        </p:txBody>
      </p:sp>
      <p:sp>
        <p:nvSpPr>
          <p:cNvPr id="18" name="Oval 17"/>
          <p:cNvSpPr/>
          <p:nvPr/>
        </p:nvSpPr>
        <p:spPr>
          <a:xfrm>
            <a:off x="6697598" y="4261751"/>
            <a:ext cx="1297433" cy="1741484"/>
          </a:xfrm>
          <a:prstGeom prst="ellipse">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p:cNvSpPr txBox="1"/>
          <p:nvPr/>
        </p:nvSpPr>
        <p:spPr>
          <a:xfrm>
            <a:off x="5561547" y="4765546"/>
            <a:ext cx="300082" cy="400110"/>
          </a:xfrm>
          <a:prstGeom prst="rect">
            <a:avLst/>
          </a:prstGeom>
          <a:noFill/>
        </p:spPr>
        <p:txBody>
          <a:bodyPr wrap="none" rtlCol="0">
            <a:spAutoFit/>
          </a:bodyPr>
          <a:lstStyle/>
          <a:p>
            <a:r>
              <a:rPr lang="en-US" sz="2000" dirty="0" smtClean="0"/>
              <a:t>v</a:t>
            </a:r>
            <a:endParaRPr lang="en-US" sz="2000" dirty="0"/>
          </a:p>
        </p:txBody>
      </p:sp>
      <p:sp>
        <p:nvSpPr>
          <p:cNvPr id="23" name="TextBox 22"/>
          <p:cNvSpPr txBox="1"/>
          <p:nvPr/>
        </p:nvSpPr>
        <p:spPr>
          <a:xfrm>
            <a:off x="7893288" y="4380915"/>
            <a:ext cx="659155" cy="461665"/>
          </a:xfrm>
          <a:prstGeom prst="rect">
            <a:avLst/>
          </a:prstGeom>
          <a:noFill/>
        </p:spPr>
        <p:txBody>
          <a:bodyPr wrap="none" rtlCol="0">
            <a:spAutoFit/>
          </a:bodyPr>
          <a:lstStyle/>
          <a:p>
            <a:r>
              <a:rPr lang="en-US" sz="2400" dirty="0" smtClean="0">
                <a:solidFill>
                  <a:srgbClr val="00B050"/>
                </a:solidFill>
              </a:rPr>
              <a:t>G\v</a:t>
            </a:r>
            <a:endParaRPr lang="en-US" sz="2400" dirty="0">
              <a:solidFill>
                <a:srgbClr val="00B050"/>
              </a:solidFill>
            </a:endParaRPr>
          </a:p>
        </p:txBody>
      </p:sp>
      <p:cxnSp>
        <p:nvCxnSpPr>
          <p:cNvPr id="25" name="Straight Connector 24"/>
          <p:cNvCxnSpPr>
            <a:stCxn id="18" idx="2"/>
            <a:endCxn id="18" idx="6"/>
          </p:cNvCxnSpPr>
          <p:nvPr/>
        </p:nvCxnSpPr>
        <p:spPr>
          <a:xfrm rot="10800000" flipH="1">
            <a:off x="6697597" y="5132493"/>
            <a:ext cx="1297433" cy="0"/>
          </a:xfrm>
          <a:prstGeom prst="line">
            <a:avLst/>
          </a:prstGeom>
          <a:ln w="28575">
            <a:solidFill>
              <a:srgbClr val="00B050"/>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26" name="TextBox 25"/>
          <p:cNvSpPr txBox="1"/>
          <p:nvPr/>
        </p:nvSpPr>
        <p:spPr>
          <a:xfrm>
            <a:off x="7160144" y="4253949"/>
            <a:ext cx="419795" cy="461665"/>
          </a:xfrm>
          <a:prstGeom prst="rect">
            <a:avLst/>
          </a:prstGeom>
          <a:noFill/>
        </p:spPr>
        <p:txBody>
          <a:bodyPr wrap="none" rtlCol="0">
            <a:spAutoFit/>
          </a:bodyPr>
          <a:lstStyle/>
          <a:p>
            <a:r>
              <a:rPr lang="en-US" sz="2400" dirty="0" smtClean="0"/>
              <a:t>X’</a:t>
            </a:r>
            <a:endParaRPr lang="en-US" sz="2400" dirty="0"/>
          </a:p>
        </p:txBody>
      </p:sp>
      <p:cxnSp>
        <p:nvCxnSpPr>
          <p:cNvPr id="29" name="Straight Connector 28"/>
          <p:cNvCxnSpPr/>
          <p:nvPr/>
        </p:nvCxnSpPr>
        <p:spPr>
          <a:xfrm rot="5400000" flipH="1" flipV="1">
            <a:off x="6263736" y="4303589"/>
            <a:ext cx="419276" cy="1095246"/>
          </a:xfrm>
          <a:prstGeom prst="line">
            <a:avLst/>
          </a:prstGeom>
          <a:ln w="28575">
            <a:solidFill>
              <a:schemeClr val="bg1">
                <a:lumMod val="7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flipV="1">
            <a:off x="5995324" y="4750905"/>
            <a:ext cx="1333785" cy="339764"/>
          </a:xfrm>
          <a:prstGeom prst="line">
            <a:avLst/>
          </a:prstGeom>
          <a:ln w="28575">
            <a:solidFill>
              <a:schemeClr val="bg1">
                <a:lumMod val="7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flipV="1">
            <a:off x="5985385" y="4959626"/>
            <a:ext cx="1592203" cy="190677"/>
          </a:xfrm>
          <a:prstGeom prst="line">
            <a:avLst/>
          </a:prstGeom>
          <a:ln w="28575">
            <a:solidFill>
              <a:schemeClr val="bg1">
                <a:lumMod val="7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955567" y="5180120"/>
            <a:ext cx="1373542" cy="107498"/>
          </a:xfrm>
          <a:prstGeom prst="line">
            <a:avLst/>
          </a:prstGeom>
          <a:ln w="28575">
            <a:solidFill>
              <a:schemeClr val="bg1">
                <a:lumMod val="7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a:off x="5915810" y="5190059"/>
            <a:ext cx="1443117" cy="445428"/>
          </a:xfrm>
          <a:prstGeom prst="line">
            <a:avLst/>
          </a:prstGeom>
          <a:ln w="28575">
            <a:solidFill>
              <a:schemeClr val="bg1">
                <a:lumMod val="7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40" name="Oval 39"/>
          <p:cNvSpPr/>
          <p:nvPr/>
        </p:nvSpPr>
        <p:spPr>
          <a:xfrm>
            <a:off x="2341235" y="4261751"/>
            <a:ext cx="1297433" cy="1741484"/>
          </a:xfrm>
          <a:prstGeom prst="ellipse">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TextBox 41"/>
          <p:cNvSpPr txBox="1"/>
          <p:nvPr/>
        </p:nvSpPr>
        <p:spPr>
          <a:xfrm>
            <a:off x="1205184" y="4765546"/>
            <a:ext cx="300082" cy="400110"/>
          </a:xfrm>
          <a:prstGeom prst="rect">
            <a:avLst/>
          </a:prstGeom>
          <a:noFill/>
        </p:spPr>
        <p:txBody>
          <a:bodyPr wrap="none" rtlCol="0">
            <a:spAutoFit/>
          </a:bodyPr>
          <a:lstStyle/>
          <a:p>
            <a:r>
              <a:rPr lang="en-US" sz="2000" dirty="0" smtClean="0"/>
              <a:t>v</a:t>
            </a:r>
            <a:endParaRPr lang="en-US" sz="2000" dirty="0"/>
          </a:p>
        </p:txBody>
      </p:sp>
      <p:sp>
        <p:nvSpPr>
          <p:cNvPr id="43" name="TextBox 42"/>
          <p:cNvSpPr txBox="1"/>
          <p:nvPr/>
        </p:nvSpPr>
        <p:spPr>
          <a:xfrm>
            <a:off x="3536925" y="4380915"/>
            <a:ext cx="659155" cy="461665"/>
          </a:xfrm>
          <a:prstGeom prst="rect">
            <a:avLst/>
          </a:prstGeom>
          <a:noFill/>
        </p:spPr>
        <p:txBody>
          <a:bodyPr wrap="none" rtlCol="0">
            <a:spAutoFit/>
          </a:bodyPr>
          <a:lstStyle/>
          <a:p>
            <a:r>
              <a:rPr lang="en-US" sz="2400" dirty="0" smtClean="0">
                <a:solidFill>
                  <a:srgbClr val="00B050"/>
                </a:solidFill>
              </a:rPr>
              <a:t>G\v</a:t>
            </a:r>
            <a:endParaRPr lang="en-US" sz="2400" dirty="0">
              <a:solidFill>
                <a:srgbClr val="00B050"/>
              </a:solidFill>
            </a:endParaRPr>
          </a:p>
        </p:txBody>
      </p:sp>
      <p:cxnSp>
        <p:nvCxnSpPr>
          <p:cNvPr id="44" name="Straight Connector 43"/>
          <p:cNvCxnSpPr>
            <a:stCxn id="40" idx="2"/>
            <a:endCxn id="40" idx="6"/>
          </p:cNvCxnSpPr>
          <p:nvPr/>
        </p:nvCxnSpPr>
        <p:spPr>
          <a:xfrm rot="10800000" flipH="1">
            <a:off x="2341234" y="5132493"/>
            <a:ext cx="1297433" cy="0"/>
          </a:xfrm>
          <a:prstGeom prst="line">
            <a:avLst/>
          </a:prstGeom>
          <a:ln w="28575">
            <a:solidFill>
              <a:srgbClr val="00B050"/>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45" name="TextBox 44"/>
          <p:cNvSpPr txBox="1"/>
          <p:nvPr/>
        </p:nvSpPr>
        <p:spPr>
          <a:xfrm>
            <a:off x="2803781" y="4253949"/>
            <a:ext cx="419795" cy="461665"/>
          </a:xfrm>
          <a:prstGeom prst="rect">
            <a:avLst/>
          </a:prstGeom>
          <a:noFill/>
        </p:spPr>
        <p:txBody>
          <a:bodyPr wrap="none" rtlCol="0">
            <a:spAutoFit/>
          </a:bodyPr>
          <a:lstStyle/>
          <a:p>
            <a:r>
              <a:rPr lang="en-US" sz="2400" dirty="0" smtClean="0"/>
              <a:t>X’</a:t>
            </a:r>
            <a:endParaRPr lang="en-US" sz="2400" dirty="0"/>
          </a:p>
        </p:txBody>
      </p:sp>
      <p:cxnSp>
        <p:nvCxnSpPr>
          <p:cNvPr id="46" name="Straight Connector 45"/>
          <p:cNvCxnSpPr/>
          <p:nvPr/>
        </p:nvCxnSpPr>
        <p:spPr>
          <a:xfrm rot="5400000" flipH="1" flipV="1">
            <a:off x="1907373" y="4303589"/>
            <a:ext cx="419276" cy="1095246"/>
          </a:xfrm>
          <a:prstGeom prst="line">
            <a:avLst/>
          </a:prstGeom>
          <a:ln w="28575">
            <a:solidFill>
              <a:schemeClr val="bg1">
                <a:lumMod val="7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flipV="1">
            <a:off x="1638961" y="4750905"/>
            <a:ext cx="1333785" cy="339764"/>
          </a:xfrm>
          <a:prstGeom prst="line">
            <a:avLst/>
          </a:prstGeom>
          <a:ln w="28575">
            <a:solidFill>
              <a:schemeClr val="bg1">
                <a:lumMod val="7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flipV="1">
            <a:off x="1629022" y="4959626"/>
            <a:ext cx="1592203" cy="190677"/>
          </a:xfrm>
          <a:prstGeom prst="line">
            <a:avLst/>
          </a:prstGeom>
          <a:ln w="28575">
            <a:solidFill>
              <a:schemeClr val="bg1">
                <a:lumMod val="7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a:off x="1599204" y="5180120"/>
            <a:ext cx="1373542" cy="107498"/>
          </a:xfrm>
          <a:prstGeom prst="line">
            <a:avLst/>
          </a:prstGeom>
          <a:ln w="28575">
            <a:solidFill>
              <a:schemeClr val="bg1">
                <a:lumMod val="7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a:off x="1559447" y="5190059"/>
            <a:ext cx="1443117" cy="445428"/>
          </a:xfrm>
          <a:prstGeom prst="line">
            <a:avLst/>
          </a:prstGeom>
          <a:ln w="28575">
            <a:solidFill>
              <a:schemeClr val="bg1">
                <a:lumMod val="7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52" name="Freeform 51"/>
          <p:cNvSpPr/>
          <p:nvPr/>
        </p:nvSpPr>
        <p:spPr>
          <a:xfrm>
            <a:off x="5361162" y="4265544"/>
            <a:ext cx="2789582" cy="1205945"/>
          </a:xfrm>
          <a:custGeom>
            <a:avLst/>
            <a:gdLst>
              <a:gd name="connsiteX0" fmla="*/ 800100 w 2610678"/>
              <a:gd name="connsiteY0" fmla="*/ 9940 h 993913"/>
              <a:gd name="connsiteX1" fmla="*/ 203753 w 2610678"/>
              <a:gd name="connsiteY1" fmla="*/ 298174 h 993913"/>
              <a:gd name="connsiteX2" fmla="*/ 193813 w 2610678"/>
              <a:gd name="connsiteY2" fmla="*/ 904461 h 993913"/>
              <a:gd name="connsiteX3" fmla="*/ 1366631 w 2610678"/>
              <a:gd name="connsiteY3" fmla="*/ 834887 h 993913"/>
              <a:gd name="connsiteX4" fmla="*/ 2469874 w 2610678"/>
              <a:gd name="connsiteY4" fmla="*/ 467140 h 993913"/>
              <a:gd name="connsiteX5" fmla="*/ 2211457 w 2610678"/>
              <a:gd name="connsiteY5" fmla="*/ 99392 h 993913"/>
              <a:gd name="connsiteX6" fmla="*/ 849796 w 2610678"/>
              <a:gd name="connsiteY6" fmla="*/ 0 h 993913"/>
              <a:gd name="connsiteX0" fmla="*/ 800100 w 2610678"/>
              <a:gd name="connsiteY0" fmla="*/ 9940 h 993913"/>
              <a:gd name="connsiteX1" fmla="*/ 203753 w 2610678"/>
              <a:gd name="connsiteY1" fmla="*/ 298174 h 993913"/>
              <a:gd name="connsiteX2" fmla="*/ 193813 w 2610678"/>
              <a:gd name="connsiteY2" fmla="*/ 904461 h 993913"/>
              <a:gd name="connsiteX3" fmla="*/ 1366631 w 2610678"/>
              <a:gd name="connsiteY3" fmla="*/ 834887 h 993913"/>
              <a:gd name="connsiteX4" fmla="*/ 2469874 w 2610678"/>
              <a:gd name="connsiteY4" fmla="*/ 467140 h 993913"/>
              <a:gd name="connsiteX5" fmla="*/ 2211457 w 2610678"/>
              <a:gd name="connsiteY5" fmla="*/ 99392 h 993913"/>
              <a:gd name="connsiteX6" fmla="*/ 849796 w 2610678"/>
              <a:gd name="connsiteY6" fmla="*/ 0 h 993913"/>
              <a:gd name="connsiteX7" fmla="*/ 800100 w 2610678"/>
              <a:gd name="connsiteY7" fmla="*/ 9940 h 993913"/>
              <a:gd name="connsiteX0" fmla="*/ 949187 w 2610678"/>
              <a:gd name="connsiteY0" fmla="*/ 19879 h 993913"/>
              <a:gd name="connsiteX1" fmla="*/ 203753 w 2610678"/>
              <a:gd name="connsiteY1" fmla="*/ 298174 h 993913"/>
              <a:gd name="connsiteX2" fmla="*/ 193813 w 2610678"/>
              <a:gd name="connsiteY2" fmla="*/ 904461 h 993913"/>
              <a:gd name="connsiteX3" fmla="*/ 1366631 w 2610678"/>
              <a:gd name="connsiteY3" fmla="*/ 834887 h 993913"/>
              <a:gd name="connsiteX4" fmla="*/ 2469874 w 2610678"/>
              <a:gd name="connsiteY4" fmla="*/ 467140 h 993913"/>
              <a:gd name="connsiteX5" fmla="*/ 2211457 w 2610678"/>
              <a:gd name="connsiteY5" fmla="*/ 99392 h 993913"/>
              <a:gd name="connsiteX6" fmla="*/ 849796 w 2610678"/>
              <a:gd name="connsiteY6" fmla="*/ 0 h 993913"/>
              <a:gd name="connsiteX7" fmla="*/ 949187 w 2610678"/>
              <a:gd name="connsiteY7" fmla="*/ 19879 h 993913"/>
              <a:gd name="connsiteX0" fmla="*/ 849796 w 2610678"/>
              <a:gd name="connsiteY0" fmla="*/ 0 h 993913"/>
              <a:gd name="connsiteX1" fmla="*/ 203753 w 2610678"/>
              <a:gd name="connsiteY1" fmla="*/ 298174 h 993913"/>
              <a:gd name="connsiteX2" fmla="*/ 193813 w 2610678"/>
              <a:gd name="connsiteY2" fmla="*/ 904461 h 993913"/>
              <a:gd name="connsiteX3" fmla="*/ 1366631 w 2610678"/>
              <a:gd name="connsiteY3" fmla="*/ 834887 h 993913"/>
              <a:gd name="connsiteX4" fmla="*/ 2469874 w 2610678"/>
              <a:gd name="connsiteY4" fmla="*/ 467140 h 993913"/>
              <a:gd name="connsiteX5" fmla="*/ 2211457 w 2610678"/>
              <a:gd name="connsiteY5" fmla="*/ 99392 h 993913"/>
              <a:gd name="connsiteX6" fmla="*/ 849796 w 2610678"/>
              <a:gd name="connsiteY6" fmla="*/ 0 h 993913"/>
              <a:gd name="connsiteX0" fmla="*/ 849796 w 2610678"/>
              <a:gd name="connsiteY0" fmla="*/ 10767 h 1004680"/>
              <a:gd name="connsiteX1" fmla="*/ 203753 w 2610678"/>
              <a:gd name="connsiteY1" fmla="*/ 308941 h 1004680"/>
              <a:gd name="connsiteX2" fmla="*/ 193813 w 2610678"/>
              <a:gd name="connsiteY2" fmla="*/ 915228 h 1004680"/>
              <a:gd name="connsiteX3" fmla="*/ 1366631 w 2610678"/>
              <a:gd name="connsiteY3" fmla="*/ 845654 h 1004680"/>
              <a:gd name="connsiteX4" fmla="*/ 2469874 w 2610678"/>
              <a:gd name="connsiteY4" fmla="*/ 477907 h 1004680"/>
              <a:gd name="connsiteX5" fmla="*/ 2211457 w 2610678"/>
              <a:gd name="connsiteY5" fmla="*/ 110159 h 1004680"/>
              <a:gd name="connsiteX6" fmla="*/ 849796 w 2610678"/>
              <a:gd name="connsiteY6" fmla="*/ 10767 h 1004680"/>
              <a:gd name="connsiteX0" fmla="*/ 1128092 w 2610678"/>
              <a:gd name="connsiteY0" fmla="*/ 10767 h 994740"/>
              <a:gd name="connsiteX1" fmla="*/ 203753 w 2610678"/>
              <a:gd name="connsiteY1" fmla="*/ 299001 h 994740"/>
              <a:gd name="connsiteX2" fmla="*/ 193813 w 2610678"/>
              <a:gd name="connsiteY2" fmla="*/ 905288 h 994740"/>
              <a:gd name="connsiteX3" fmla="*/ 1366631 w 2610678"/>
              <a:gd name="connsiteY3" fmla="*/ 835714 h 994740"/>
              <a:gd name="connsiteX4" fmla="*/ 2469874 w 2610678"/>
              <a:gd name="connsiteY4" fmla="*/ 467967 h 994740"/>
              <a:gd name="connsiteX5" fmla="*/ 2211457 w 2610678"/>
              <a:gd name="connsiteY5" fmla="*/ 100219 h 994740"/>
              <a:gd name="connsiteX6" fmla="*/ 1128092 w 2610678"/>
              <a:gd name="connsiteY6" fmla="*/ 10767 h 994740"/>
              <a:gd name="connsiteX0" fmla="*/ 1123122 w 2610678"/>
              <a:gd name="connsiteY0" fmla="*/ 10767 h 959953"/>
              <a:gd name="connsiteX1" fmla="*/ 198783 w 2610678"/>
              <a:gd name="connsiteY1" fmla="*/ 299001 h 959953"/>
              <a:gd name="connsiteX2" fmla="*/ 188843 w 2610678"/>
              <a:gd name="connsiteY2" fmla="*/ 905288 h 959953"/>
              <a:gd name="connsiteX3" fmla="*/ 1331844 w 2610678"/>
              <a:gd name="connsiteY3" fmla="*/ 626993 h 959953"/>
              <a:gd name="connsiteX4" fmla="*/ 2464904 w 2610678"/>
              <a:gd name="connsiteY4" fmla="*/ 467967 h 959953"/>
              <a:gd name="connsiteX5" fmla="*/ 2206487 w 2610678"/>
              <a:gd name="connsiteY5" fmla="*/ 100219 h 959953"/>
              <a:gd name="connsiteX6" fmla="*/ 1123122 w 2610678"/>
              <a:gd name="connsiteY6" fmla="*/ 10767 h 959953"/>
              <a:gd name="connsiteX0" fmla="*/ 1123122 w 2630556"/>
              <a:gd name="connsiteY0" fmla="*/ 145774 h 1094960"/>
              <a:gd name="connsiteX1" fmla="*/ 198783 w 2630556"/>
              <a:gd name="connsiteY1" fmla="*/ 434008 h 1094960"/>
              <a:gd name="connsiteX2" fmla="*/ 188843 w 2630556"/>
              <a:gd name="connsiteY2" fmla="*/ 1040295 h 1094960"/>
              <a:gd name="connsiteX3" fmla="*/ 1331844 w 2630556"/>
              <a:gd name="connsiteY3" fmla="*/ 762000 h 1094960"/>
              <a:gd name="connsiteX4" fmla="*/ 2464904 w 2630556"/>
              <a:gd name="connsiteY4" fmla="*/ 602974 h 1094960"/>
              <a:gd name="connsiteX5" fmla="*/ 2325756 w 2630556"/>
              <a:gd name="connsiteY5" fmla="*/ 76200 h 1094960"/>
              <a:gd name="connsiteX6" fmla="*/ 1123122 w 2630556"/>
              <a:gd name="connsiteY6" fmla="*/ 145774 h 1094960"/>
              <a:gd name="connsiteX0" fmla="*/ 1123122 w 2729948"/>
              <a:gd name="connsiteY0" fmla="*/ 160683 h 1109869"/>
              <a:gd name="connsiteX1" fmla="*/ 198783 w 2729948"/>
              <a:gd name="connsiteY1" fmla="*/ 448917 h 1109869"/>
              <a:gd name="connsiteX2" fmla="*/ 188843 w 2729948"/>
              <a:gd name="connsiteY2" fmla="*/ 1055204 h 1109869"/>
              <a:gd name="connsiteX3" fmla="*/ 1331844 w 2729948"/>
              <a:gd name="connsiteY3" fmla="*/ 776909 h 1109869"/>
              <a:gd name="connsiteX4" fmla="*/ 2564296 w 2729948"/>
              <a:gd name="connsiteY4" fmla="*/ 707335 h 1109869"/>
              <a:gd name="connsiteX5" fmla="*/ 2325756 w 2729948"/>
              <a:gd name="connsiteY5" fmla="*/ 91109 h 1109869"/>
              <a:gd name="connsiteX6" fmla="*/ 1123122 w 2729948"/>
              <a:gd name="connsiteY6" fmla="*/ 160683 h 1109869"/>
              <a:gd name="connsiteX0" fmla="*/ 1123122 w 2729948"/>
              <a:gd name="connsiteY0" fmla="*/ 260073 h 1209259"/>
              <a:gd name="connsiteX1" fmla="*/ 198783 w 2729948"/>
              <a:gd name="connsiteY1" fmla="*/ 548307 h 1209259"/>
              <a:gd name="connsiteX2" fmla="*/ 188843 w 2729948"/>
              <a:gd name="connsiteY2" fmla="*/ 1154594 h 1209259"/>
              <a:gd name="connsiteX3" fmla="*/ 1331844 w 2729948"/>
              <a:gd name="connsiteY3" fmla="*/ 876299 h 1209259"/>
              <a:gd name="connsiteX4" fmla="*/ 2564296 w 2729948"/>
              <a:gd name="connsiteY4" fmla="*/ 806725 h 1209259"/>
              <a:gd name="connsiteX5" fmla="*/ 2325756 w 2729948"/>
              <a:gd name="connsiteY5" fmla="*/ 190499 h 1209259"/>
              <a:gd name="connsiteX6" fmla="*/ 1868556 w 2729948"/>
              <a:gd name="connsiteY6" fmla="*/ 11596 h 1209259"/>
              <a:gd name="connsiteX7" fmla="*/ 1123122 w 2729948"/>
              <a:gd name="connsiteY7" fmla="*/ 260073 h 1209259"/>
              <a:gd name="connsiteX0" fmla="*/ 993913 w 2729948"/>
              <a:gd name="connsiteY0" fmla="*/ 137490 h 1205945"/>
              <a:gd name="connsiteX1" fmla="*/ 198783 w 2729948"/>
              <a:gd name="connsiteY1" fmla="*/ 544993 h 1205945"/>
              <a:gd name="connsiteX2" fmla="*/ 188843 w 2729948"/>
              <a:gd name="connsiteY2" fmla="*/ 1151280 h 1205945"/>
              <a:gd name="connsiteX3" fmla="*/ 1331844 w 2729948"/>
              <a:gd name="connsiteY3" fmla="*/ 872985 h 1205945"/>
              <a:gd name="connsiteX4" fmla="*/ 2564296 w 2729948"/>
              <a:gd name="connsiteY4" fmla="*/ 803411 h 1205945"/>
              <a:gd name="connsiteX5" fmla="*/ 2325756 w 2729948"/>
              <a:gd name="connsiteY5" fmla="*/ 187185 h 1205945"/>
              <a:gd name="connsiteX6" fmla="*/ 1868556 w 2729948"/>
              <a:gd name="connsiteY6" fmla="*/ 8282 h 1205945"/>
              <a:gd name="connsiteX7" fmla="*/ 993913 w 2729948"/>
              <a:gd name="connsiteY7" fmla="*/ 137490 h 1205945"/>
              <a:gd name="connsiteX0" fmla="*/ 993913 w 2789582"/>
              <a:gd name="connsiteY0" fmla="*/ 137490 h 1205945"/>
              <a:gd name="connsiteX1" fmla="*/ 198783 w 2789582"/>
              <a:gd name="connsiteY1" fmla="*/ 544993 h 1205945"/>
              <a:gd name="connsiteX2" fmla="*/ 188843 w 2789582"/>
              <a:gd name="connsiteY2" fmla="*/ 1151280 h 1205945"/>
              <a:gd name="connsiteX3" fmla="*/ 1331844 w 2789582"/>
              <a:gd name="connsiteY3" fmla="*/ 872985 h 1205945"/>
              <a:gd name="connsiteX4" fmla="*/ 2623930 w 2789582"/>
              <a:gd name="connsiteY4" fmla="*/ 813350 h 1205945"/>
              <a:gd name="connsiteX5" fmla="*/ 2325756 w 2789582"/>
              <a:gd name="connsiteY5" fmla="*/ 187185 h 1205945"/>
              <a:gd name="connsiteX6" fmla="*/ 1868556 w 2789582"/>
              <a:gd name="connsiteY6" fmla="*/ 8282 h 1205945"/>
              <a:gd name="connsiteX7" fmla="*/ 993913 w 2789582"/>
              <a:gd name="connsiteY7" fmla="*/ 137490 h 12059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9582" h="1205945">
                <a:moveTo>
                  <a:pt x="993913" y="137490"/>
                </a:moveTo>
                <a:cubicBezTo>
                  <a:pt x="639418" y="197125"/>
                  <a:pt x="308114" y="394250"/>
                  <a:pt x="198783" y="544993"/>
                </a:cubicBezTo>
                <a:cubicBezTo>
                  <a:pt x="72887" y="692423"/>
                  <a:pt x="0" y="1096615"/>
                  <a:pt x="188843" y="1151280"/>
                </a:cubicBezTo>
                <a:cubicBezTo>
                  <a:pt x="377686" y="1205945"/>
                  <a:pt x="925996" y="929307"/>
                  <a:pt x="1331844" y="872985"/>
                </a:cubicBezTo>
                <a:cubicBezTo>
                  <a:pt x="1737692" y="816663"/>
                  <a:pt x="2458278" y="927650"/>
                  <a:pt x="2623930" y="813350"/>
                </a:cubicBezTo>
                <a:cubicBezTo>
                  <a:pt x="2789582" y="699050"/>
                  <a:pt x="2451652" y="321363"/>
                  <a:pt x="2325756" y="187185"/>
                </a:cubicBezTo>
                <a:cubicBezTo>
                  <a:pt x="2199860" y="53007"/>
                  <a:pt x="2090530" y="16564"/>
                  <a:pt x="1868556" y="8282"/>
                </a:cubicBezTo>
                <a:cubicBezTo>
                  <a:pt x="1646582" y="0"/>
                  <a:pt x="1237422" y="79512"/>
                  <a:pt x="993913" y="137490"/>
                </a:cubicBezTo>
                <a:close/>
              </a:path>
            </a:pathLst>
          </a:custGeom>
          <a:ln w="38100">
            <a:solidFill>
              <a:srgbClr val="7030A0"/>
            </a:solidFill>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Freeform 52"/>
          <p:cNvSpPr/>
          <p:nvPr/>
        </p:nvSpPr>
        <p:spPr>
          <a:xfrm flipV="1">
            <a:off x="2303355" y="4277692"/>
            <a:ext cx="1419795" cy="920472"/>
          </a:xfrm>
          <a:custGeom>
            <a:avLst/>
            <a:gdLst>
              <a:gd name="connsiteX0" fmla="*/ 800100 w 2610678"/>
              <a:gd name="connsiteY0" fmla="*/ 9940 h 993913"/>
              <a:gd name="connsiteX1" fmla="*/ 203753 w 2610678"/>
              <a:gd name="connsiteY1" fmla="*/ 298174 h 993913"/>
              <a:gd name="connsiteX2" fmla="*/ 193813 w 2610678"/>
              <a:gd name="connsiteY2" fmla="*/ 904461 h 993913"/>
              <a:gd name="connsiteX3" fmla="*/ 1366631 w 2610678"/>
              <a:gd name="connsiteY3" fmla="*/ 834887 h 993913"/>
              <a:gd name="connsiteX4" fmla="*/ 2469874 w 2610678"/>
              <a:gd name="connsiteY4" fmla="*/ 467140 h 993913"/>
              <a:gd name="connsiteX5" fmla="*/ 2211457 w 2610678"/>
              <a:gd name="connsiteY5" fmla="*/ 99392 h 993913"/>
              <a:gd name="connsiteX6" fmla="*/ 849796 w 2610678"/>
              <a:gd name="connsiteY6" fmla="*/ 0 h 993913"/>
              <a:gd name="connsiteX0" fmla="*/ 800100 w 2610678"/>
              <a:gd name="connsiteY0" fmla="*/ 9940 h 993913"/>
              <a:gd name="connsiteX1" fmla="*/ 203753 w 2610678"/>
              <a:gd name="connsiteY1" fmla="*/ 298174 h 993913"/>
              <a:gd name="connsiteX2" fmla="*/ 193813 w 2610678"/>
              <a:gd name="connsiteY2" fmla="*/ 904461 h 993913"/>
              <a:gd name="connsiteX3" fmla="*/ 1366631 w 2610678"/>
              <a:gd name="connsiteY3" fmla="*/ 834887 h 993913"/>
              <a:gd name="connsiteX4" fmla="*/ 2469874 w 2610678"/>
              <a:gd name="connsiteY4" fmla="*/ 467140 h 993913"/>
              <a:gd name="connsiteX5" fmla="*/ 2211457 w 2610678"/>
              <a:gd name="connsiteY5" fmla="*/ 99392 h 993913"/>
              <a:gd name="connsiteX6" fmla="*/ 849796 w 2610678"/>
              <a:gd name="connsiteY6" fmla="*/ 0 h 993913"/>
              <a:gd name="connsiteX7" fmla="*/ 800100 w 2610678"/>
              <a:gd name="connsiteY7" fmla="*/ 9940 h 993913"/>
              <a:gd name="connsiteX0" fmla="*/ 949187 w 2610678"/>
              <a:gd name="connsiteY0" fmla="*/ 19879 h 993913"/>
              <a:gd name="connsiteX1" fmla="*/ 203753 w 2610678"/>
              <a:gd name="connsiteY1" fmla="*/ 298174 h 993913"/>
              <a:gd name="connsiteX2" fmla="*/ 193813 w 2610678"/>
              <a:gd name="connsiteY2" fmla="*/ 904461 h 993913"/>
              <a:gd name="connsiteX3" fmla="*/ 1366631 w 2610678"/>
              <a:gd name="connsiteY3" fmla="*/ 834887 h 993913"/>
              <a:gd name="connsiteX4" fmla="*/ 2469874 w 2610678"/>
              <a:gd name="connsiteY4" fmla="*/ 467140 h 993913"/>
              <a:gd name="connsiteX5" fmla="*/ 2211457 w 2610678"/>
              <a:gd name="connsiteY5" fmla="*/ 99392 h 993913"/>
              <a:gd name="connsiteX6" fmla="*/ 849796 w 2610678"/>
              <a:gd name="connsiteY6" fmla="*/ 0 h 993913"/>
              <a:gd name="connsiteX7" fmla="*/ 949187 w 2610678"/>
              <a:gd name="connsiteY7" fmla="*/ 19879 h 993913"/>
              <a:gd name="connsiteX0" fmla="*/ 849796 w 2610678"/>
              <a:gd name="connsiteY0" fmla="*/ 0 h 993913"/>
              <a:gd name="connsiteX1" fmla="*/ 203753 w 2610678"/>
              <a:gd name="connsiteY1" fmla="*/ 298174 h 993913"/>
              <a:gd name="connsiteX2" fmla="*/ 193813 w 2610678"/>
              <a:gd name="connsiteY2" fmla="*/ 904461 h 993913"/>
              <a:gd name="connsiteX3" fmla="*/ 1366631 w 2610678"/>
              <a:gd name="connsiteY3" fmla="*/ 834887 h 993913"/>
              <a:gd name="connsiteX4" fmla="*/ 2469874 w 2610678"/>
              <a:gd name="connsiteY4" fmla="*/ 467140 h 993913"/>
              <a:gd name="connsiteX5" fmla="*/ 2211457 w 2610678"/>
              <a:gd name="connsiteY5" fmla="*/ 99392 h 993913"/>
              <a:gd name="connsiteX6" fmla="*/ 849796 w 2610678"/>
              <a:gd name="connsiteY6" fmla="*/ 0 h 993913"/>
              <a:gd name="connsiteX0" fmla="*/ 849796 w 2610678"/>
              <a:gd name="connsiteY0" fmla="*/ 10767 h 1004680"/>
              <a:gd name="connsiteX1" fmla="*/ 203753 w 2610678"/>
              <a:gd name="connsiteY1" fmla="*/ 308941 h 1004680"/>
              <a:gd name="connsiteX2" fmla="*/ 193813 w 2610678"/>
              <a:gd name="connsiteY2" fmla="*/ 915228 h 1004680"/>
              <a:gd name="connsiteX3" fmla="*/ 1366631 w 2610678"/>
              <a:gd name="connsiteY3" fmla="*/ 845654 h 1004680"/>
              <a:gd name="connsiteX4" fmla="*/ 2469874 w 2610678"/>
              <a:gd name="connsiteY4" fmla="*/ 477907 h 1004680"/>
              <a:gd name="connsiteX5" fmla="*/ 2211457 w 2610678"/>
              <a:gd name="connsiteY5" fmla="*/ 110159 h 1004680"/>
              <a:gd name="connsiteX6" fmla="*/ 849796 w 2610678"/>
              <a:gd name="connsiteY6" fmla="*/ 10767 h 1004680"/>
              <a:gd name="connsiteX0" fmla="*/ 1128092 w 2610678"/>
              <a:gd name="connsiteY0" fmla="*/ 10767 h 994740"/>
              <a:gd name="connsiteX1" fmla="*/ 203753 w 2610678"/>
              <a:gd name="connsiteY1" fmla="*/ 299001 h 994740"/>
              <a:gd name="connsiteX2" fmla="*/ 193813 w 2610678"/>
              <a:gd name="connsiteY2" fmla="*/ 905288 h 994740"/>
              <a:gd name="connsiteX3" fmla="*/ 1366631 w 2610678"/>
              <a:gd name="connsiteY3" fmla="*/ 835714 h 994740"/>
              <a:gd name="connsiteX4" fmla="*/ 2469874 w 2610678"/>
              <a:gd name="connsiteY4" fmla="*/ 467967 h 994740"/>
              <a:gd name="connsiteX5" fmla="*/ 2211457 w 2610678"/>
              <a:gd name="connsiteY5" fmla="*/ 100219 h 994740"/>
              <a:gd name="connsiteX6" fmla="*/ 1128092 w 2610678"/>
              <a:gd name="connsiteY6" fmla="*/ 10767 h 994740"/>
              <a:gd name="connsiteX0" fmla="*/ 1123122 w 2610678"/>
              <a:gd name="connsiteY0" fmla="*/ 10767 h 959953"/>
              <a:gd name="connsiteX1" fmla="*/ 198783 w 2610678"/>
              <a:gd name="connsiteY1" fmla="*/ 299001 h 959953"/>
              <a:gd name="connsiteX2" fmla="*/ 188843 w 2610678"/>
              <a:gd name="connsiteY2" fmla="*/ 905288 h 959953"/>
              <a:gd name="connsiteX3" fmla="*/ 1331844 w 2610678"/>
              <a:gd name="connsiteY3" fmla="*/ 626993 h 959953"/>
              <a:gd name="connsiteX4" fmla="*/ 2464904 w 2610678"/>
              <a:gd name="connsiteY4" fmla="*/ 467967 h 959953"/>
              <a:gd name="connsiteX5" fmla="*/ 2206487 w 2610678"/>
              <a:gd name="connsiteY5" fmla="*/ 100219 h 959953"/>
              <a:gd name="connsiteX6" fmla="*/ 1123122 w 2610678"/>
              <a:gd name="connsiteY6" fmla="*/ 10767 h 959953"/>
              <a:gd name="connsiteX0" fmla="*/ 1123122 w 2630556"/>
              <a:gd name="connsiteY0" fmla="*/ 145774 h 1094960"/>
              <a:gd name="connsiteX1" fmla="*/ 198783 w 2630556"/>
              <a:gd name="connsiteY1" fmla="*/ 434008 h 1094960"/>
              <a:gd name="connsiteX2" fmla="*/ 188843 w 2630556"/>
              <a:gd name="connsiteY2" fmla="*/ 1040295 h 1094960"/>
              <a:gd name="connsiteX3" fmla="*/ 1331844 w 2630556"/>
              <a:gd name="connsiteY3" fmla="*/ 762000 h 1094960"/>
              <a:gd name="connsiteX4" fmla="*/ 2464904 w 2630556"/>
              <a:gd name="connsiteY4" fmla="*/ 602974 h 1094960"/>
              <a:gd name="connsiteX5" fmla="*/ 2325756 w 2630556"/>
              <a:gd name="connsiteY5" fmla="*/ 76200 h 1094960"/>
              <a:gd name="connsiteX6" fmla="*/ 1123122 w 2630556"/>
              <a:gd name="connsiteY6" fmla="*/ 145774 h 1094960"/>
              <a:gd name="connsiteX0" fmla="*/ 1123122 w 2729948"/>
              <a:gd name="connsiteY0" fmla="*/ 160683 h 1109869"/>
              <a:gd name="connsiteX1" fmla="*/ 198783 w 2729948"/>
              <a:gd name="connsiteY1" fmla="*/ 448917 h 1109869"/>
              <a:gd name="connsiteX2" fmla="*/ 188843 w 2729948"/>
              <a:gd name="connsiteY2" fmla="*/ 1055204 h 1109869"/>
              <a:gd name="connsiteX3" fmla="*/ 1331844 w 2729948"/>
              <a:gd name="connsiteY3" fmla="*/ 776909 h 1109869"/>
              <a:gd name="connsiteX4" fmla="*/ 2564296 w 2729948"/>
              <a:gd name="connsiteY4" fmla="*/ 707335 h 1109869"/>
              <a:gd name="connsiteX5" fmla="*/ 2325756 w 2729948"/>
              <a:gd name="connsiteY5" fmla="*/ 91109 h 1109869"/>
              <a:gd name="connsiteX6" fmla="*/ 1123122 w 2729948"/>
              <a:gd name="connsiteY6" fmla="*/ 160683 h 1109869"/>
              <a:gd name="connsiteX0" fmla="*/ 1123122 w 2729948"/>
              <a:gd name="connsiteY0" fmla="*/ 260073 h 1209259"/>
              <a:gd name="connsiteX1" fmla="*/ 198783 w 2729948"/>
              <a:gd name="connsiteY1" fmla="*/ 548307 h 1209259"/>
              <a:gd name="connsiteX2" fmla="*/ 188843 w 2729948"/>
              <a:gd name="connsiteY2" fmla="*/ 1154594 h 1209259"/>
              <a:gd name="connsiteX3" fmla="*/ 1331844 w 2729948"/>
              <a:gd name="connsiteY3" fmla="*/ 876299 h 1209259"/>
              <a:gd name="connsiteX4" fmla="*/ 2564296 w 2729948"/>
              <a:gd name="connsiteY4" fmla="*/ 806725 h 1209259"/>
              <a:gd name="connsiteX5" fmla="*/ 2325756 w 2729948"/>
              <a:gd name="connsiteY5" fmla="*/ 190499 h 1209259"/>
              <a:gd name="connsiteX6" fmla="*/ 1868556 w 2729948"/>
              <a:gd name="connsiteY6" fmla="*/ 11596 h 1209259"/>
              <a:gd name="connsiteX7" fmla="*/ 1123122 w 2729948"/>
              <a:gd name="connsiteY7" fmla="*/ 260073 h 1209259"/>
              <a:gd name="connsiteX0" fmla="*/ 993913 w 2729948"/>
              <a:gd name="connsiteY0" fmla="*/ 137490 h 1205945"/>
              <a:gd name="connsiteX1" fmla="*/ 198783 w 2729948"/>
              <a:gd name="connsiteY1" fmla="*/ 544993 h 1205945"/>
              <a:gd name="connsiteX2" fmla="*/ 188843 w 2729948"/>
              <a:gd name="connsiteY2" fmla="*/ 1151280 h 1205945"/>
              <a:gd name="connsiteX3" fmla="*/ 1331844 w 2729948"/>
              <a:gd name="connsiteY3" fmla="*/ 872985 h 1205945"/>
              <a:gd name="connsiteX4" fmla="*/ 2564296 w 2729948"/>
              <a:gd name="connsiteY4" fmla="*/ 803411 h 1205945"/>
              <a:gd name="connsiteX5" fmla="*/ 2325756 w 2729948"/>
              <a:gd name="connsiteY5" fmla="*/ 187185 h 1205945"/>
              <a:gd name="connsiteX6" fmla="*/ 1868556 w 2729948"/>
              <a:gd name="connsiteY6" fmla="*/ 8282 h 1205945"/>
              <a:gd name="connsiteX7" fmla="*/ 993913 w 2729948"/>
              <a:gd name="connsiteY7" fmla="*/ 137490 h 1205945"/>
              <a:gd name="connsiteX0" fmla="*/ 993913 w 2789582"/>
              <a:gd name="connsiteY0" fmla="*/ 137490 h 1205945"/>
              <a:gd name="connsiteX1" fmla="*/ 198783 w 2789582"/>
              <a:gd name="connsiteY1" fmla="*/ 544993 h 1205945"/>
              <a:gd name="connsiteX2" fmla="*/ 188843 w 2789582"/>
              <a:gd name="connsiteY2" fmla="*/ 1151280 h 1205945"/>
              <a:gd name="connsiteX3" fmla="*/ 1331844 w 2789582"/>
              <a:gd name="connsiteY3" fmla="*/ 872985 h 1205945"/>
              <a:gd name="connsiteX4" fmla="*/ 2623930 w 2789582"/>
              <a:gd name="connsiteY4" fmla="*/ 813350 h 1205945"/>
              <a:gd name="connsiteX5" fmla="*/ 2325756 w 2789582"/>
              <a:gd name="connsiteY5" fmla="*/ 187185 h 1205945"/>
              <a:gd name="connsiteX6" fmla="*/ 1868556 w 2789582"/>
              <a:gd name="connsiteY6" fmla="*/ 8282 h 1205945"/>
              <a:gd name="connsiteX7" fmla="*/ 993913 w 2789582"/>
              <a:gd name="connsiteY7" fmla="*/ 137490 h 1205945"/>
              <a:gd name="connsiteX0" fmla="*/ 795130 w 2590799"/>
              <a:gd name="connsiteY0" fmla="*/ 137490 h 927650"/>
              <a:gd name="connsiteX1" fmla="*/ 0 w 2590799"/>
              <a:gd name="connsiteY1" fmla="*/ 544993 h 927650"/>
              <a:gd name="connsiteX2" fmla="*/ 1133061 w 2590799"/>
              <a:gd name="connsiteY2" fmla="*/ 872985 h 927650"/>
              <a:gd name="connsiteX3" fmla="*/ 2425147 w 2590799"/>
              <a:gd name="connsiteY3" fmla="*/ 813350 h 927650"/>
              <a:gd name="connsiteX4" fmla="*/ 2126973 w 2590799"/>
              <a:gd name="connsiteY4" fmla="*/ 187185 h 927650"/>
              <a:gd name="connsiteX5" fmla="*/ 1669773 w 2590799"/>
              <a:gd name="connsiteY5" fmla="*/ 8282 h 927650"/>
              <a:gd name="connsiteX6" fmla="*/ 795130 w 2590799"/>
              <a:gd name="connsiteY6" fmla="*/ 137490 h 927650"/>
              <a:gd name="connsiteX0" fmla="*/ 795130 w 2645464"/>
              <a:gd name="connsiteY0" fmla="*/ 137490 h 1205946"/>
              <a:gd name="connsiteX1" fmla="*/ 0 w 2645464"/>
              <a:gd name="connsiteY1" fmla="*/ 544993 h 1205946"/>
              <a:gd name="connsiteX2" fmla="*/ 805070 w 2645464"/>
              <a:gd name="connsiteY2" fmla="*/ 1161220 h 1205946"/>
              <a:gd name="connsiteX3" fmla="*/ 2425147 w 2645464"/>
              <a:gd name="connsiteY3" fmla="*/ 813350 h 1205946"/>
              <a:gd name="connsiteX4" fmla="*/ 2126973 w 2645464"/>
              <a:gd name="connsiteY4" fmla="*/ 187185 h 1205946"/>
              <a:gd name="connsiteX5" fmla="*/ 1669773 w 2645464"/>
              <a:gd name="connsiteY5" fmla="*/ 8282 h 1205946"/>
              <a:gd name="connsiteX6" fmla="*/ 795130 w 2645464"/>
              <a:gd name="connsiteY6" fmla="*/ 137490 h 1205946"/>
              <a:gd name="connsiteX0" fmla="*/ 851452 w 2701786"/>
              <a:gd name="connsiteY0" fmla="*/ 137490 h 1205946"/>
              <a:gd name="connsiteX1" fmla="*/ 56322 w 2701786"/>
              <a:gd name="connsiteY1" fmla="*/ 544993 h 1205946"/>
              <a:gd name="connsiteX2" fmla="*/ 861392 w 2701786"/>
              <a:gd name="connsiteY2" fmla="*/ 1161220 h 1205946"/>
              <a:gd name="connsiteX3" fmla="*/ 2481469 w 2701786"/>
              <a:gd name="connsiteY3" fmla="*/ 813350 h 1205946"/>
              <a:gd name="connsiteX4" fmla="*/ 2183295 w 2701786"/>
              <a:gd name="connsiteY4" fmla="*/ 187185 h 1205946"/>
              <a:gd name="connsiteX5" fmla="*/ 1726095 w 2701786"/>
              <a:gd name="connsiteY5" fmla="*/ 8282 h 1205946"/>
              <a:gd name="connsiteX6" fmla="*/ 851452 w 2701786"/>
              <a:gd name="connsiteY6" fmla="*/ 137490 h 1205946"/>
              <a:gd name="connsiteX0" fmla="*/ 796787 w 2647121"/>
              <a:gd name="connsiteY0" fmla="*/ 318052 h 1217542"/>
              <a:gd name="connsiteX1" fmla="*/ 1657 w 2647121"/>
              <a:gd name="connsiteY1" fmla="*/ 556589 h 1217542"/>
              <a:gd name="connsiteX2" fmla="*/ 806727 w 2647121"/>
              <a:gd name="connsiteY2" fmla="*/ 1172816 h 1217542"/>
              <a:gd name="connsiteX3" fmla="*/ 2426804 w 2647121"/>
              <a:gd name="connsiteY3" fmla="*/ 824946 h 1217542"/>
              <a:gd name="connsiteX4" fmla="*/ 2128630 w 2647121"/>
              <a:gd name="connsiteY4" fmla="*/ 198781 h 1217542"/>
              <a:gd name="connsiteX5" fmla="*/ 1671430 w 2647121"/>
              <a:gd name="connsiteY5" fmla="*/ 19878 h 1217542"/>
              <a:gd name="connsiteX6" fmla="*/ 796787 w 2647121"/>
              <a:gd name="connsiteY6" fmla="*/ 318052 h 1217542"/>
              <a:gd name="connsiteX0" fmla="*/ 796787 w 2647121"/>
              <a:gd name="connsiteY0" fmla="*/ 202097 h 1101587"/>
              <a:gd name="connsiteX1" fmla="*/ 1657 w 2647121"/>
              <a:gd name="connsiteY1" fmla="*/ 440634 h 1101587"/>
              <a:gd name="connsiteX2" fmla="*/ 806727 w 2647121"/>
              <a:gd name="connsiteY2" fmla="*/ 1056861 h 1101587"/>
              <a:gd name="connsiteX3" fmla="*/ 2426804 w 2647121"/>
              <a:gd name="connsiteY3" fmla="*/ 708991 h 1101587"/>
              <a:gd name="connsiteX4" fmla="*/ 2128630 w 2647121"/>
              <a:gd name="connsiteY4" fmla="*/ 82826 h 1101587"/>
              <a:gd name="connsiteX5" fmla="*/ 1562099 w 2647121"/>
              <a:gd name="connsiteY5" fmla="*/ 212037 h 1101587"/>
              <a:gd name="connsiteX6" fmla="*/ 796787 w 2647121"/>
              <a:gd name="connsiteY6" fmla="*/ 202097 h 1101587"/>
              <a:gd name="connsiteX0" fmla="*/ 796787 w 2254525"/>
              <a:gd name="connsiteY0" fmla="*/ 260075 h 1174474"/>
              <a:gd name="connsiteX1" fmla="*/ 1657 w 2254525"/>
              <a:gd name="connsiteY1" fmla="*/ 498612 h 1174474"/>
              <a:gd name="connsiteX2" fmla="*/ 806727 w 2254525"/>
              <a:gd name="connsiteY2" fmla="*/ 1114839 h 1174474"/>
              <a:gd name="connsiteX3" fmla="*/ 2128630 w 2254525"/>
              <a:gd name="connsiteY3" fmla="*/ 140804 h 1174474"/>
              <a:gd name="connsiteX4" fmla="*/ 1562099 w 2254525"/>
              <a:gd name="connsiteY4" fmla="*/ 270015 h 1174474"/>
              <a:gd name="connsiteX5" fmla="*/ 796787 w 2254525"/>
              <a:gd name="connsiteY5" fmla="*/ 260075 h 1174474"/>
              <a:gd name="connsiteX0" fmla="*/ 796787 w 1646582"/>
              <a:gd name="connsiteY0" fmla="*/ 91108 h 1007164"/>
              <a:gd name="connsiteX1" fmla="*/ 1657 w 1646582"/>
              <a:gd name="connsiteY1" fmla="*/ 329645 h 1007164"/>
              <a:gd name="connsiteX2" fmla="*/ 806727 w 1646582"/>
              <a:gd name="connsiteY2" fmla="*/ 945872 h 1007164"/>
              <a:gd name="connsiteX3" fmla="*/ 1303682 w 1646582"/>
              <a:gd name="connsiteY3" fmla="*/ 697394 h 1007164"/>
              <a:gd name="connsiteX4" fmla="*/ 1562099 w 1646582"/>
              <a:gd name="connsiteY4" fmla="*/ 101048 h 1007164"/>
              <a:gd name="connsiteX5" fmla="*/ 796787 w 1646582"/>
              <a:gd name="connsiteY5" fmla="*/ 91108 h 1007164"/>
              <a:gd name="connsiteX0" fmla="*/ 578126 w 1427921"/>
              <a:gd name="connsiteY0" fmla="*/ 91108 h 1025385"/>
              <a:gd name="connsiteX1" fmla="*/ 1657 w 1427921"/>
              <a:gd name="connsiteY1" fmla="*/ 220315 h 1025385"/>
              <a:gd name="connsiteX2" fmla="*/ 588066 w 1427921"/>
              <a:gd name="connsiteY2" fmla="*/ 945872 h 1025385"/>
              <a:gd name="connsiteX3" fmla="*/ 1085021 w 1427921"/>
              <a:gd name="connsiteY3" fmla="*/ 697394 h 1025385"/>
              <a:gd name="connsiteX4" fmla="*/ 1343438 w 1427921"/>
              <a:gd name="connsiteY4" fmla="*/ 101048 h 1025385"/>
              <a:gd name="connsiteX5" fmla="*/ 578126 w 1427921"/>
              <a:gd name="connsiteY5" fmla="*/ 91108 h 1025385"/>
              <a:gd name="connsiteX0" fmla="*/ 619697 w 1469492"/>
              <a:gd name="connsiteY0" fmla="*/ 91108 h 960228"/>
              <a:gd name="connsiteX1" fmla="*/ 43228 w 1469492"/>
              <a:gd name="connsiteY1" fmla="*/ 220315 h 960228"/>
              <a:gd name="connsiteX2" fmla="*/ 300696 w 1469492"/>
              <a:gd name="connsiteY2" fmla="*/ 783532 h 960228"/>
              <a:gd name="connsiteX3" fmla="*/ 629637 w 1469492"/>
              <a:gd name="connsiteY3" fmla="*/ 945872 h 960228"/>
              <a:gd name="connsiteX4" fmla="*/ 1126592 w 1469492"/>
              <a:gd name="connsiteY4" fmla="*/ 697394 h 960228"/>
              <a:gd name="connsiteX5" fmla="*/ 1385009 w 1469492"/>
              <a:gd name="connsiteY5" fmla="*/ 101048 h 960228"/>
              <a:gd name="connsiteX6" fmla="*/ 619697 w 1469492"/>
              <a:gd name="connsiteY6" fmla="*/ 91108 h 960228"/>
              <a:gd name="connsiteX0" fmla="*/ 619697 w 1469491"/>
              <a:gd name="connsiteY0" fmla="*/ 102703 h 960228"/>
              <a:gd name="connsiteX1" fmla="*/ 43228 w 1469491"/>
              <a:gd name="connsiteY1" fmla="*/ 231910 h 960228"/>
              <a:gd name="connsiteX2" fmla="*/ 300696 w 1469491"/>
              <a:gd name="connsiteY2" fmla="*/ 795127 h 960228"/>
              <a:gd name="connsiteX3" fmla="*/ 629637 w 1469491"/>
              <a:gd name="connsiteY3" fmla="*/ 957467 h 960228"/>
              <a:gd name="connsiteX4" fmla="*/ 1126592 w 1469491"/>
              <a:gd name="connsiteY4" fmla="*/ 778563 h 960228"/>
              <a:gd name="connsiteX5" fmla="*/ 1385009 w 1469491"/>
              <a:gd name="connsiteY5" fmla="*/ 112643 h 960228"/>
              <a:gd name="connsiteX6" fmla="*/ 619697 w 1469491"/>
              <a:gd name="connsiteY6" fmla="*/ 102703 h 960228"/>
              <a:gd name="connsiteX0" fmla="*/ 619697 w 1419795"/>
              <a:gd name="connsiteY0" fmla="*/ 62947 h 920472"/>
              <a:gd name="connsiteX1" fmla="*/ 43228 w 1419795"/>
              <a:gd name="connsiteY1" fmla="*/ 192154 h 920472"/>
              <a:gd name="connsiteX2" fmla="*/ 300696 w 1419795"/>
              <a:gd name="connsiteY2" fmla="*/ 755371 h 920472"/>
              <a:gd name="connsiteX3" fmla="*/ 629637 w 1419795"/>
              <a:gd name="connsiteY3" fmla="*/ 917711 h 920472"/>
              <a:gd name="connsiteX4" fmla="*/ 1126592 w 1419795"/>
              <a:gd name="connsiteY4" fmla="*/ 738807 h 920472"/>
              <a:gd name="connsiteX5" fmla="*/ 1335313 w 1419795"/>
              <a:gd name="connsiteY5" fmla="*/ 112643 h 920472"/>
              <a:gd name="connsiteX6" fmla="*/ 619697 w 1419795"/>
              <a:gd name="connsiteY6" fmla="*/ 62947 h 9204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419795" h="920472">
                <a:moveTo>
                  <a:pt x="619697" y="62947"/>
                </a:moveTo>
                <a:cubicBezTo>
                  <a:pt x="265202" y="122582"/>
                  <a:pt x="41571" y="49693"/>
                  <a:pt x="43228" y="192154"/>
                </a:cubicBezTo>
                <a:cubicBezTo>
                  <a:pt x="0" y="295962"/>
                  <a:pt x="202961" y="634445"/>
                  <a:pt x="300696" y="755371"/>
                </a:cubicBezTo>
                <a:cubicBezTo>
                  <a:pt x="398431" y="876297"/>
                  <a:pt x="491988" y="920472"/>
                  <a:pt x="629637" y="917711"/>
                </a:cubicBezTo>
                <a:cubicBezTo>
                  <a:pt x="767286" y="914950"/>
                  <a:pt x="1008979" y="872985"/>
                  <a:pt x="1126592" y="738807"/>
                </a:cubicBezTo>
                <a:cubicBezTo>
                  <a:pt x="1244205" y="604629"/>
                  <a:pt x="1419795" y="225286"/>
                  <a:pt x="1335313" y="112643"/>
                </a:cubicBezTo>
                <a:cubicBezTo>
                  <a:pt x="1250831" y="0"/>
                  <a:pt x="863206" y="4969"/>
                  <a:pt x="619697" y="62947"/>
                </a:cubicBezTo>
                <a:close/>
              </a:path>
            </a:pathLst>
          </a:custGeom>
          <a:ln w="38100">
            <a:solidFill>
              <a:srgbClr val="0070C0"/>
            </a:solidFill>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4" name="Rectangle 53"/>
          <p:cNvSpPr/>
          <p:nvPr/>
        </p:nvSpPr>
        <p:spPr>
          <a:xfrm>
            <a:off x="4760433" y="4219245"/>
            <a:ext cx="1054328" cy="507831"/>
          </a:xfrm>
          <a:prstGeom prst="rect">
            <a:avLst/>
          </a:prstGeom>
        </p:spPr>
        <p:txBody>
          <a:bodyPr wrap="none">
            <a:spAutoFit/>
          </a:bodyPr>
          <a:lstStyle/>
          <a:p>
            <a:r>
              <a:rPr lang="en-US" sz="2700" dirty="0" smtClean="0">
                <a:solidFill>
                  <a:srgbClr val="7030A0"/>
                </a:solidFill>
              </a:rPr>
              <a:t>X’</a:t>
            </a:r>
            <a:r>
              <a:rPr lang="en-US" sz="2700" dirty="0" smtClean="0">
                <a:solidFill>
                  <a:srgbClr val="7030A0"/>
                </a:solidFill>
                <a:latin typeface="cmsy10"/>
              </a:rPr>
              <a:t>[</a:t>
            </a:r>
            <a:r>
              <a:rPr lang="en-US" sz="2700" dirty="0" smtClean="0">
                <a:solidFill>
                  <a:srgbClr val="7030A0"/>
                </a:solidFill>
              </a:rPr>
              <a:t>{v}</a:t>
            </a:r>
            <a:endParaRPr lang="en-US" dirty="0"/>
          </a:p>
        </p:txBody>
      </p:sp>
      <p:sp>
        <p:nvSpPr>
          <p:cNvPr id="55" name="Rectangle 54"/>
          <p:cNvSpPr/>
          <p:nvPr/>
        </p:nvSpPr>
        <p:spPr>
          <a:xfrm>
            <a:off x="2214861" y="4130551"/>
            <a:ext cx="448392" cy="507831"/>
          </a:xfrm>
          <a:prstGeom prst="rect">
            <a:avLst/>
          </a:prstGeom>
        </p:spPr>
        <p:txBody>
          <a:bodyPr wrap="none">
            <a:spAutoFit/>
          </a:bodyPr>
          <a:lstStyle/>
          <a:p>
            <a:r>
              <a:rPr lang="en-US" sz="2700" dirty="0" smtClean="0">
                <a:solidFill>
                  <a:srgbClr val="0070C0"/>
                </a:solidFill>
              </a:rPr>
              <a:t>X’</a:t>
            </a:r>
            <a:endParaRPr lang="en-US" dirty="0">
              <a:solidFill>
                <a:srgbClr val="0070C0"/>
              </a:solidFill>
            </a:endParaRPr>
          </a:p>
        </p:txBody>
      </p:sp>
      <p:sp>
        <p:nvSpPr>
          <p:cNvPr id="19" name="Oval 18"/>
          <p:cNvSpPr/>
          <p:nvPr/>
        </p:nvSpPr>
        <p:spPr>
          <a:xfrm>
            <a:off x="5846468" y="5052070"/>
            <a:ext cx="127819" cy="127819"/>
          </a:xfrm>
          <a:prstGeom prst="ellipse">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p:cNvSpPr/>
          <p:nvPr/>
        </p:nvSpPr>
        <p:spPr>
          <a:xfrm>
            <a:off x="1490105" y="5052070"/>
            <a:ext cx="127819" cy="127819"/>
          </a:xfrm>
          <a:prstGeom prst="ellipse">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7" name="Straight Connector 56"/>
          <p:cNvCxnSpPr/>
          <p:nvPr/>
        </p:nvCxnSpPr>
        <p:spPr>
          <a:xfrm rot="5400000">
            <a:off x="3210340" y="5188227"/>
            <a:ext cx="477078" cy="0"/>
          </a:xfrm>
          <a:prstGeom prst="line">
            <a:avLst/>
          </a:prstGeom>
          <a:ln w="57150">
            <a:solidFill>
              <a:srgbClr val="FF0000"/>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rot="5400000">
            <a:off x="3051314" y="5188227"/>
            <a:ext cx="477078" cy="0"/>
          </a:xfrm>
          <a:prstGeom prst="line">
            <a:avLst/>
          </a:prstGeom>
          <a:ln w="57150">
            <a:solidFill>
              <a:srgbClr val="FF0000"/>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rot="5400000">
            <a:off x="2842592" y="5188227"/>
            <a:ext cx="477078" cy="0"/>
          </a:xfrm>
          <a:prstGeom prst="line">
            <a:avLst/>
          </a:prstGeom>
          <a:ln w="57150">
            <a:solidFill>
              <a:srgbClr val="FF0000"/>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rot="5400000">
            <a:off x="2653749" y="5188227"/>
            <a:ext cx="477078" cy="0"/>
          </a:xfrm>
          <a:prstGeom prst="line">
            <a:avLst/>
          </a:prstGeom>
          <a:ln w="57150">
            <a:solidFill>
              <a:srgbClr val="FF0000"/>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rot="5400000">
            <a:off x="2395331" y="5188227"/>
            <a:ext cx="477078" cy="0"/>
          </a:xfrm>
          <a:prstGeom prst="line">
            <a:avLst/>
          </a:prstGeom>
          <a:ln w="57150">
            <a:solidFill>
              <a:srgbClr val="FF0000"/>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rot="5400000">
            <a:off x="7563680" y="5188227"/>
            <a:ext cx="477078" cy="0"/>
          </a:xfrm>
          <a:prstGeom prst="line">
            <a:avLst/>
          </a:prstGeom>
          <a:ln w="57150">
            <a:solidFill>
              <a:srgbClr val="FF0000"/>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rot="5400000">
            <a:off x="7404654" y="5188227"/>
            <a:ext cx="477078" cy="0"/>
          </a:xfrm>
          <a:prstGeom prst="line">
            <a:avLst/>
          </a:prstGeom>
          <a:ln w="57150">
            <a:solidFill>
              <a:srgbClr val="FF0000"/>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rot="5400000">
            <a:off x="7195932" y="5188227"/>
            <a:ext cx="477078" cy="0"/>
          </a:xfrm>
          <a:prstGeom prst="line">
            <a:avLst/>
          </a:prstGeom>
          <a:ln w="57150">
            <a:solidFill>
              <a:srgbClr val="FF0000"/>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rot="5400000">
            <a:off x="7007089" y="5188227"/>
            <a:ext cx="477078" cy="0"/>
          </a:xfrm>
          <a:prstGeom prst="line">
            <a:avLst/>
          </a:prstGeom>
          <a:ln w="57150">
            <a:solidFill>
              <a:srgbClr val="FF0000"/>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rot="5400000">
            <a:off x="6748671" y="5188227"/>
            <a:ext cx="477078" cy="0"/>
          </a:xfrm>
          <a:prstGeom prst="line">
            <a:avLst/>
          </a:prstGeom>
          <a:ln w="57150">
            <a:solidFill>
              <a:srgbClr val="FF0000"/>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8"/>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0"/>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3"/>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5"/>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6"/>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29"/>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0"/>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2"/>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34"/>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36"/>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40"/>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42"/>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43"/>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44"/>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45"/>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46"/>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47"/>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48"/>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49"/>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50"/>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52"/>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53"/>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54"/>
                                        </p:tgtEl>
                                        <p:attrNameLst>
                                          <p:attrName>style.visibility</p:attrName>
                                        </p:attrNameLst>
                                      </p:cBhvr>
                                      <p:to>
                                        <p:strVal val="visible"/>
                                      </p:to>
                                    </p:set>
                                  </p:childTnLst>
                                </p:cTn>
                              </p:par>
                              <p:par>
                                <p:cTn id="65" presetID="1" presetClass="entr" presetSubtype="0" fill="hold" grpId="0" nodeType="withEffect">
                                  <p:stCondLst>
                                    <p:cond delay="0"/>
                                  </p:stCondLst>
                                  <p:childTnLst>
                                    <p:set>
                                      <p:cBhvr>
                                        <p:cTn id="66" dur="1" fill="hold">
                                          <p:stCondLst>
                                            <p:cond delay="0"/>
                                          </p:stCondLst>
                                        </p:cTn>
                                        <p:tgtEl>
                                          <p:spTgt spid="55"/>
                                        </p:tgtEl>
                                        <p:attrNameLst>
                                          <p:attrName>style.visibility</p:attrName>
                                        </p:attrNameLst>
                                      </p:cBhvr>
                                      <p:to>
                                        <p:strVal val="visible"/>
                                      </p:to>
                                    </p:set>
                                  </p:childTnLst>
                                </p:cTn>
                              </p:par>
                              <p:par>
                                <p:cTn id="67" presetID="1" presetClass="entr" presetSubtype="0" fill="hold" grpId="0" nodeType="withEffect">
                                  <p:stCondLst>
                                    <p:cond delay="0"/>
                                  </p:stCondLst>
                                  <p:childTnLst>
                                    <p:set>
                                      <p:cBhvr>
                                        <p:cTn id="68" dur="1" fill="hold">
                                          <p:stCondLst>
                                            <p:cond delay="0"/>
                                          </p:stCondLst>
                                        </p:cTn>
                                        <p:tgtEl>
                                          <p:spTgt spid="19"/>
                                        </p:tgtEl>
                                        <p:attrNameLst>
                                          <p:attrName>style.visibility</p:attrName>
                                        </p:attrNameLst>
                                      </p:cBhvr>
                                      <p:to>
                                        <p:strVal val="visible"/>
                                      </p:to>
                                    </p:set>
                                  </p:childTnLst>
                                </p:cTn>
                              </p:par>
                              <p:par>
                                <p:cTn id="69" presetID="1" presetClass="entr" presetSubtype="0" fill="hold" grpId="0" nodeType="withEffect">
                                  <p:stCondLst>
                                    <p:cond delay="0"/>
                                  </p:stCondLst>
                                  <p:childTnLst>
                                    <p:set>
                                      <p:cBhvr>
                                        <p:cTn id="70" dur="1" fill="hold">
                                          <p:stCondLst>
                                            <p:cond delay="0"/>
                                          </p:stCondLst>
                                        </p:cTn>
                                        <p:tgtEl>
                                          <p:spTgt spid="41"/>
                                        </p:tgtEl>
                                        <p:attrNameLst>
                                          <p:attrName>style.visibility</p:attrName>
                                        </p:attrNameLst>
                                      </p:cBhvr>
                                      <p:to>
                                        <p:strVal val="visible"/>
                                      </p:to>
                                    </p:set>
                                  </p:childTnLst>
                                </p:cTn>
                              </p:par>
                              <p:par>
                                <p:cTn id="71" presetID="1" presetClass="entr" presetSubtype="0" fill="hold" nodeType="withEffect">
                                  <p:stCondLst>
                                    <p:cond delay="0"/>
                                  </p:stCondLst>
                                  <p:childTnLst>
                                    <p:set>
                                      <p:cBhvr>
                                        <p:cTn id="72" dur="1" fill="hold">
                                          <p:stCondLst>
                                            <p:cond delay="0"/>
                                          </p:stCondLst>
                                        </p:cTn>
                                        <p:tgtEl>
                                          <p:spTgt spid="57"/>
                                        </p:tgtEl>
                                        <p:attrNameLst>
                                          <p:attrName>style.visibility</p:attrName>
                                        </p:attrNameLst>
                                      </p:cBhvr>
                                      <p:to>
                                        <p:strVal val="visible"/>
                                      </p:to>
                                    </p:set>
                                  </p:childTnLst>
                                </p:cTn>
                              </p:par>
                              <p:par>
                                <p:cTn id="73" presetID="1" presetClass="entr" presetSubtype="0" fill="hold" nodeType="withEffect">
                                  <p:stCondLst>
                                    <p:cond delay="0"/>
                                  </p:stCondLst>
                                  <p:childTnLst>
                                    <p:set>
                                      <p:cBhvr>
                                        <p:cTn id="74" dur="1" fill="hold">
                                          <p:stCondLst>
                                            <p:cond delay="0"/>
                                          </p:stCondLst>
                                        </p:cTn>
                                        <p:tgtEl>
                                          <p:spTgt spid="58"/>
                                        </p:tgtEl>
                                        <p:attrNameLst>
                                          <p:attrName>style.visibility</p:attrName>
                                        </p:attrNameLst>
                                      </p:cBhvr>
                                      <p:to>
                                        <p:strVal val="visible"/>
                                      </p:to>
                                    </p:set>
                                  </p:childTnLst>
                                </p:cTn>
                              </p:par>
                              <p:par>
                                <p:cTn id="75" presetID="1" presetClass="entr" presetSubtype="0" fill="hold" nodeType="withEffect">
                                  <p:stCondLst>
                                    <p:cond delay="0"/>
                                  </p:stCondLst>
                                  <p:childTnLst>
                                    <p:set>
                                      <p:cBhvr>
                                        <p:cTn id="76" dur="1" fill="hold">
                                          <p:stCondLst>
                                            <p:cond delay="0"/>
                                          </p:stCondLst>
                                        </p:cTn>
                                        <p:tgtEl>
                                          <p:spTgt spid="59"/>
                                        </p:tgtEl>
                                        <p:attrNameLst>
                                          <p:attrName>style.visibility</p:attrName>
                                        </p:attrNameLst>
                                      </p:cBhvr>
                                      <p:to>
                                        <p:strVal val="visible"/>
                                      </p:to>
                                    </p:set>
                                  </p:childTnLst>
                                </p:cTn>
                              </p:par>
                              <p:par>
                                <p:cTn id="77" presetID="1" presetClass="entr" presetSubtype="0" fill="hold" nodeType="withEffect">
                                  <p:stCondLst>
                                    <p:cond delay="0"/>
                                  </p:stCondLst>
                                  <p:childTnLst>
                                    <p:set>
                                      <p:cBhvr>
                                        <p:cTn id="78" dur="1" fill="hold">
                                          <p:stCondLst>
                                            <p:cond delay="0"/>
                                          </p:stCondLst>
                                        </p:cTn>
                                        <p:tgtEl>
                                          <p:spTgt spid="60"/>
                                        </p:tgtEl>
                                        <p:attrNameLst>
                                          <p:attrName>style.visibility</p:attrName>
                                        </p:attrNameLst>
                                      </p:cBhvr>
                                      <p:to>
                                        <p:strVal val="visible"/>
                                      </p:to>
                                    </p:set>
                                  </p:childTnLst>
                                </p:cTn>
                              </p:par>
                              <p:par>
                                <p:cTn id="79" presetID="1" presetClass="entr" presetSubtype="0" fill="hold" nodeType="withEffect">
                                  <p:stCondLst>
                                    <p:cond delay="0"/>
                                  </p:stCondLst>
                                  <p:childTnLst>
                                    <p:set>
                                      <p:cBhvr>
                                        <p:cTn id="80" dur="1" fill="hold">
                                          <p:stCondLst>
                                            <p:cond delay="0"/>
                                          </p:stCondLst>
                                        </p:cTn>
                                        <p:tgtEl>
                                          <p:spTgt spid="61"/>
                                        </p:tgtEl>
                                        <p:attrNameLst>
                                          <p:attrName>style.visibility</p:attrName>
                                        </p:attrNameLst>
                                      </p:cBhvr>
                                      <p:to>
                                        <p:strVal val="visible"/>
                                      </p:to>
                                    </p:set>
                                  </p:childTnLst>
                                </p:cTn>
                              </p:par>
                              <p:par>
                                <p:cTn id="81" presetID="1" presetClass="entr" presetSubtype="0" fill="hold" nodeType="withEffect">
                                  <p:stCondLst>
                                    <p:cond delay="0"/>
                                  </p:stCondLst>
                                  <p:childTnLst>
                                    <p:set>
                                      <p:cBhvr>
                                        <p:cTn id="82" dur="1" fill="hold">
                                          <p:stCondLst>
                                            <p:cond delay="0"/>
                                          </p:stCondLst>
                                        </p:cTn>
                                        <p:tgtEl>
                                          <p:spTgt spid="62"/>
                                        </p:tgtEl>
                                        <p:attrNameLst>
                                          <p:attrName>style.visibility</p:attrName>
                                        </p:attrNameLst>
                                      </p:cBhvr>
                                      <p:to>
                                        <p:strVal val="visible"/>
                                      </p:to>
                                    </p:set>
                                  </p:childTnLst>
                                </p:cTn>
                              </p:par>
                              <p:par>
                                <p:cTn id="83" presetID="1" presetClass="entr" presetSubtype="0" fill="hold" nodeType="withEffect">
                                  <p:stCondLst>
                                    <p:cond delay="0"/>
                                  </p:stCondLst>
                                  <p:childTnLst>
                                    <p:set>
                                      <p:cBhvr>
                                        <p:cTn id="84" dur="1" fill="hold">
                                          <p:stCondLst>
                                            <p:cond delay="0"/>
                                          </p:stCondLst>
                                        </p:cTn>
                                        <p:tgtEl>
                                          <p:spTgt spid="63"/>
                                        </p:tgtEl>
                                        <p:attrNameLst>
                                          <p:attrName>style.visibility</p:attrName>
                                        </p:attrNameLst>
                                      </p:cBhvr>
                                      <p:to>
                                        <p:strVal val="visible"/>
                                      </p:to>
                                    </p:set>
                                  </p:childTnLst>
                                </p:cTn>
                              </p:par>
                              <p:par>
                                <p:cTn id="85" presetID="1" presetClass="entr" presetSubtype="0" fill="hold" nodeType="withEffect">
                                  <p:stCondLst>
                                    <p:cond delay="0"/>
                                  </p:stCondLst>
                                  <p:childTnLst>
                                    <p:set>
                                      <p:cBhvr>
                                        <p:cTn id="86" dur="1" fill="hold">
                                          <p:stCondLst>
                                            <p:cond delay="0"/>
                                          </p:stCondLst>
                                        </p:cTn>
                                        <p:tgtEl>
                                          <p:spTgt spid="64"/>
                                        </p:tgtEl>
                                        <p:attrNameLst>
                                          <p:attrName>style.visibility</p:attrName>
                                        </p:attrNameLst>
                                      </p:cBhvr>
                                      <p:to>
                                        <p:strVal val="visible"/>
                                      </p:to>
                                    </p:set>
                                  </p:childTnLst>
                                </p:cTn>
                              </p:par>
                              <p:par>
                                <p:cTn id="87" presetID="1" presetClass="entr" presetSubtype="0" fill="hold" nodeType="withEffect">
                                  <p:stCondLst>
                                    <p:cond delay="0"/>
                                  </p:stCondLst>
                                  <p:childTnLst>
                                    <p:set>
                                      <p:cBhvr>
                                        <p:cTn id="88" dur="1" fill="hold">
                                          <p:stCondLst>
                                            <p:cond delay="0"/>
                                          </p:stCondLst>
                                        </p:cTn>
                                        <p:tgtEl>
                                          <p:spTgt spid="65"/>
                                        </p:tgtEl>
                                        <p:attrNameLst>
                                          <p:attrName>style.visibility</p:attrName>
                                        </p:attrNameLst>
                                      </p:cBhvr>
                                      <p:to>
                                        <p:strVal val="visible"/>
                                      </p:to>
                                    </p:set>
                                  </p:childTnLst>
                                </p:cTn>
                              </p:par>
                              <p:par>
                                <p:cTn id="89" presetID="1" presetClass="entr" presetSubtype="0" fill="hold" nodeType="withEffect">
                                  <p:stCondLst>
                                    <p:cond delay="0"/>
                                  </p:stCondLst>
                                  <p:childTnLst>
                                    <p:set>
                                      <p:cBhvr>
                                        <p:cTn id="90" dur="1" fill="hold">
                                          <p:stCondLst>
                                            <p:cond delay="0"/>
                                          </p:stCondLst>
                                        </p:cTn>
                                        <p:tgtEl>
                                          <p:spTgt spid="6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P spid="20" grpId="0"/>
      <p:bldP spid="23" grpId="0"/>
      <p:bldP spid="26" grpId="0"/>
      <p:bldP spid="40" grpId="0" animBg="1"/>
      <p:bldP spid="42" grpId="0"/>
      <p:bldP spid="43" grpId="0"/>
      <p:bldP spid="45" grpId="0"/>
      <p:bldP spid="52" grpId="0" animBg="1"/>
      <p:bldP spid="53" grpId="0" animBg="1"/>
      <p:bldP spid="54" grpId="0"/>
      <p:bldP spid="55" grpId="0"/>
      <p:bldP spid="19" grpId="0" animBg="1"/>
      <p:bldP spid="41"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6982" y="806247"/>
            <a:ext cx="8967018" cy="3994353"/>
          </a:xfrm>
        </p:spPr>
        <p:txBody>
          <a:bodyPr>
            <a:normAutofit/>
          </a:bodyPr>
          <a:lstStyle/>
          <a:p>
            <a:r>
              <a:rPr lang="en-US" sz="2700" b="1" dirty="0" smtClean="0"/>
              <a:t>Claim:</a:t>
            </a:r>
            <a:r>
              <a:rPr lang="en-US" sz="2700" dirty="0" smtClean="0"/>
              <a:t> Algorithm returns X</a:t>
            </a:r>
            <a:r>
              <a:rPr lang="en-US" sz="2700" dirty="0" smtClean="0">
                <a:latin typeface="cmsy10"/>
              </a:rPr>
              <a:t>½</a:t>
            </a:r>
            <a:r>
              <a:rPr lang="en-US" sz="2700" dirty="0" smtClean="0"/>
              <a:t>V </a:t>
            </a:r>
            <a:r>
              <a:rPr lang="en-US" sz="2700" dirty="0" err="1" smtClean="0"/>
              <a:t>s.t</a:t>
            </a:r>
            <a:r>
              <a:rPr lang="en-US" sz="2700" dirty="0" smtClean="0"/>
              <a:t>. </a:t>
            </a:r>
            <a:r>
              <a:rPr lang="en-US" sz="2700" dirty="0" smtClean="0">
                <a:latin typeface="cmmi10"/>
              </a:rPr>
              <a:t>±</a:t>
            </a:r>
            <a:r>
              <a:rPr lang="en-US" sz="2700" dirty="0" smtClean="0"/>
              <a:t>(</a:t>
            </a:r>
            <a:r>
              <a:rPr lang="en-US" sz="2700" dirty="0" smtClean="0">
                <a:latin typeface="Calibri"/>
              </a:rPr>
              <a:t>X)</a:t>
            </a:r>
            <a:r>
              <a:rPr lang="en-US" sz="2700" baseline="30000" dirty="0" smtClean="0">
                <a:latin typeface="Calibri"/>
              </a:rPr>
              <a:t>T</a:t>
            </a:r>
            <a:r>
              <a:rPr lang="en-US" sz="2700" dirty="0" smtClean="0"/>
              <a:t> w </a:t>
            </a:r>
            <a:r>
              <a:rPr lang="en-US" sz="2700" dirty="0" smtClean="0">
                <a:latin typeface="cmsy10"/>
              </a:rPr>
              <a:t>¸</a:t>
            </a:r>
            <a:r>
              <a:rPr lang="en-US" sz="2700" dirty="0" smtClean="0"/>
              <a:t> ½ optimum</a:t>
            </a:r>
          </a:p>
          <a:p>
            <a:r>
              <a:rPr lang="en-US" sz="2700" b="1" dirty="0" smtClean="0"/>
              <a:t>Proof: </a:t>
            </a:r>
            <a:r>
              <a:rPr lang="en-US" sz="2700" dirty="0" smtClean="0"/>
              <a:t>By induction on |V|.</a:t>
            </a:r>
          </a:p>
          <a:p>
            <a:r>
              <a:rPr lang="en-US" sz="2700" dirty="0" smtClean="0"/>
              <a:t>If |V|=1, then any cut is optimal.</a:t>
            </a:r>
          </a:p>
          <a:p>
            <a:r>
              <a:rPr lang="en-US" sz="2700" dirty="0" smtClean="0"/>
              <a:t>By induction, X’ is ½-optimal for graph G’ with weights </a:t>
            </a:r>
            <a:r>
              <a:rPr lang="en-US" sz="2700" dirty="0" smtClean="0">
                <a:latin typeface="Calibri"/>
              </a:rPr>
              <a:t>w</a:t>
            </a:r>
            <a:r>
              <a:rPr lang="en-US" sz="2700" baseline="-25000" dirty="0" smtClean="0">
                <a:latin typeface="Calibri"/>
              </a:rPr>
              <a:t>2</a:t>
            </a:r>
            <a:r>
              <a:rPr lang="en-US" sz="2800" dirty="0" smtClean="0"/>
              <a:t>.</a:t>
            </a:r>
            <a:r>
              <a:rPr lang="en-US" sz="2700" dirty="0" smtClean="0"/>
              <a:t> </a:t>
            </a:r>
          </a:p>
          <a:p>
            <a:r>
              <a:rPr lang="en-US" sz="2700" dirty="0" smtClean="0"/>
              <a:t>The edges incident on v have w</a:t>
            </a:r>
            <a:r>
              <a:rPr lang="en-US" sz="2700" baseline="-25000" dirty="0" smtClean="0"/>
              <a:t>2</a:t>
            </a:r>
            <a:r>
              <a:rPr lang="en-US" sz="2700" dirty="0" smtClean="0"/>
              <a:t>-weight zero.</a:t>
            </a:r>
            <a:br>
              <a:rPr lang="en-US" sz="2700" dirty="0" smtClean="0"/>
            </a:br>
            <a:r>
              <a:rPr lang="en-US" sz="2700" dirty="0" smtClean="0"/>
              <a:t>So </a:t>
            </a:r>
            <a:r>
              <a:rPr lang="en-US" sz="2700" b="1" dirty="0" smtClean="0"/>
              <a:t>both</a:t>
            </a:r>
            <a:r>
              <a:rPr lang="en-US" sz="2700" dirty="0" smtClean="0"/>
              <a:t> X’ and X’</a:t>
            </a:r>
            <a:r>
              <a:rPr lang="en-US" sz="2700" dirty="0" smtClean="0">
                <a:latin typeface="cmsy10"/>
              </a:rPr>
              <a:t>[</a:t>
            </a:r>
            <a:r>
              <a:rPr lang="en-US" sz="2700" dirty="0" smtClean="0"/>
              <a:t>{v} are ½-optimal for G with weights w</a:t>
            </a:r>
            <a:r>
              <a:rPr lang="en-US" sz="2700" baseline="-25000" dirty="0" smtClean="0"/>
              <a:t>2</a:t>
            </a:r>
            <a:r>
              <a:rPr lang="en-US" sz="2700" dirty="0" smtClean="0"/>
              <a:t>.</a:t>
            </a:r>
          </a:p>
          <a:p>
            <a:r>
              <a:rPr lang="en-US" sz="2700" dirty="0" smtClean="0"/>
              <a:t>Any cut U has </a:t>
            </a:r>
            <a:r>
              <a:rPr lang="en-US" sz="2700" dirty="0" smtClean="0">
                <a:latin typeface="Calibri"/>
              </a:rPr>
              <a:t>w</a:t>
            </a:r>
            <a:r>
              <a:rPr lang="en-US" sz="2700" baseline="-25000" dirty="0" smtClean="0">
                <a:latin typeface="Calibri"/>
              </a:rPr>
              <a:t>1</a:t>
            </a:r>
            <a:r>
              <a:rPr lang="en-US" sz="2700" dirty="0" smtClean="0">
                <a:latin typeface="Calibri"/>
              </a:rPr>
              <a:t>-weight</a:t>
            </a:r>
            <a:r>
              <a:rPr lang="en-US" sz="2700" dirty="0" smtClean="0"/>
              <a:t> at most </a:t>
            </a:r>
            <a:r>
              <a:rPr lang="en-US" sz="2800" dirty="0" smtClean="0">
                <a:latin typeface="cmmi10"/>
              </a:rPr>
              <a:t>§</a:t>
            </a:r>
            <a:r>
              <a:rPr lang="en-US" sz="2800" baseline="-25000" dirty="0" smtClean="0"/>
              <a:t>e</a:t>
            </a:r>
            <a:r>
              <a:rPr lang="en-US" sz="2800" baseline="-25000" dirty="0" smtClean="0">
                <a:latin typeface="cmsy10"/>
              </a:rPr>
              <a:t>2</a:t>
            </a:r>
            <a:r>
              <a:rPr lang="en-US" sz="2800" baseline="-25000" dirty="0" smtClean="0"/>
              <a:t>E</a:t>
            </a:r>
            <a:r>
              <a:rPr lang="en-US" sz="2800" dirty="0" smtClean="0"/>
              <a:t> </a:t>
            </a:r>
            <a:r>
              <a:rPr lang="en-US" sz="2800" dirty="0" smtClean="0"/>
              <a:t>w</a:t>
            </a:r>
            <a:r>
              <a:rPr lang="en-US" sz="2800" baseline="-25000" dirty="0" smtClean="0"/>
              <a:t>1</a:t>
            </a:r>
            <a:r>
              <a:rPr lang="en-US" sz="2800" dirty="0" smtClean="0"/>
              <a:t>(e)</a:t>
            </a:r>
            <a:endParaRPr lang="en-US" sz="2700" dirty="0" smtClean="0"/>
          </a:p>
          <a:p>
            <a:r>
              <a:rPr lang="en-US" sz="2700" dirty="0" smtClean="0"/>
              <a:t>Every edge incident on v is </a:t>
            </a:r>
            <a:r>
              <a:rPr lang="en-US" sz="2700" dirty="0" smtClean="0">
                <a:solidFill>
                  <a:srgbClr val="FF0000"/>
                </a:solidFill>
              </a:rPr>
              <a:t>cut</a:t>
            </a:r>
            <a:r>
              <a:rPr lang="en-US" sz="2700" dirty="0" smtClean="0"/>
              <a:t> by </a:t>
            </a:r>
            <a:r>
              <a:rPr lang="en-US" sz="2700" i="1" dirty="0" smtClean="0"/>
              <a:t>either</a:t>
            </a:r>
            <a:r>
              <a:rPr lang="en-US" sz="2700" dirty="0" smtClean="0"/>
              <a:t> </a:t>
            </a:r>
            <a:r>
              <a:rPr lang="en-US" sz="2700" dirty="0" smtClean="0">
                <a:solidFill>
                  <a:srgbClr val="0070C0"/>
                </a:solidFill>
              </a:rPr>
              <a:t>X’</a:t>
            </a:r>
            <a:r>
              <a:rPr lang="en-US" sz="2700" dirty="0" smtClean="0"/>
              <a:t> </a:t>
            </a:r>
            <a:r>
              <a:rPr lang="en-US" sz="2700" i="1" dirty="0" smtClean="0"/>
              <a:t>or</a:t>
            </a:r>
            <a:r>
              <a:rPr lang="en-US" sz="2700" dirty="0" smtClean="0"/>
              <a:t> </a:t>
            </a:r>
            <a:r>
              <a:rPr lang="en-US" sz="2700" dirty="0" smtClean="0">
                <a:solidFill>
                  <a:srgbClr val="7030A0"/>
                </a:solidFill>
              </a:rPr>
              <a:t>X’</a:t>
            </a:r>
            <a:r>
              <a:rPr lang="en-US" sz="2700" dirty="0" smtClean="0">
                <a:solidFill>
                  <a:srgbClr val="7030A0"/>
                </a:solidFill>
                <a:latin typeface="cmsy10"/>
              </a:rPr>
              <a:t>[</a:t>
            </a:r>
            <a:r>
              <a:rPr lang="en-US" sz="2700" dirty="0" smtClean="0">
                <a:solidFill>
                  <a:srgbClr val="7030A0"/>
                </a:solidFill>
              </a:rPr>
              <a:t>{v}</a:t>
            </a:r>
          </a:p>
        </p:txBody>
      </p:sp>
      <p:sp>
        <p:nvSpPr>
          <p:cNvPr id="4" name="Title 1"/>
          <p:cNvSpPr>
            <a:spLocks noGrp="1"/>
          </p:cNvSpPr>
          <p:nvPr>
            <p:ph type="title"/>
          </p:nvPr>
        </p:nvSpPr>
        <p:spPr>
          <a:xfrm>
            <a:off x="457200" y="0"/>
            <a:ext cx="8229600" cy="737419"/>
          </a:xfrm>
        </p:spPr>
        <p:txBody>
          <a:bodyPr>
            <a:noAutofit/>
          </a:bodyPr>
          <a:lstStyle/>
          <a:p>
            <a:r>
              <a:rPr lang="en-US" dirty="0" smtClean="0"/>
              <a:t>Correctness of Algorithm</a:t>
            </a:r>
            <a:endParaRPr lang="en-US" dirty="0"/>
          </a:p>
        </p:txBody>
      </p:sp>
      <p:sp>
        <p:nvSpPr>
          <p:cNvPr id="18" name="Oval 17"/>
          <p:cNvSpPr/>
          <p:nvPr/>
        </p:nvSpPr>
        <p:spPr>
          <a:xfrm>
            <a:off x="6697598" y="4808403"/>
            <a:ext cx="1297433" cy="1741484"/>
          </a:xfrm>
          <a:prstGeom prst="ellipse">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p:cNvSpPr/>
          <p:nvPr/>
        </p:nvSpPr>
        <p:spPr>
          <a:xfrm>
            <a:off x="5846468" y="5598722"/>
            <a:ext cx="127819" cy="127819"/>
          </a:xfrm>
          <a:prstGeom prst="ellipse">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p:cNvSpPr txBox="1"/>
          <p:nvPr/>
        </p:nvSpPr>
        <p:spPr>
          <a:xfrm>
            <a:off x="5561547" y="5312198"/>
            <a:ext cx="300082" cy="400110"/>
          </a:xfrm>
          <a:prstGeom prst="rect">
            <a:avLst/>
          </a:prstGeom>
          <a:noFill/>
        </p:spPr>
        <p:txBody>
          <a:bodyPr wrap="none" rtlCol="0">
            <a:spAutoFit/>
          </a:bodyPr>
          <a:lstStyle/>
          <a:p>
            <a:r>
              <a:rPr lang="en-US" sz="2000" dirty="0" smtClean="0"/>
              <a:t>v</a:t>
            </a:r>
            <a:endParaRPr lang="en-US" sz="2000" dirty="0"/>
          </a:p>
        </p:txBody>
      </p:sp>
      <p:sp>
        <p:nvSpPr>
          <p:cNvPr id="23" name="TextBox 22"/>
          <p:cNvSpPr txBox="1"/>
          <p:nvPr/>
        </p:nvSpPr>
        <p:spPr>
          <a:xfrm>
            <a:off x="7893288" y="4927567"/>
            <a:ext cx="659155" cy="461665"/>
          </a:xfrm>
          <a:prstGeom prst="rect">
            <a:avLst/>
          </a:prstGeom>
          <a:noFill/>
        </p:spPr>
        <p:txBody>
          <a:bodyPr wrap="none" rtlCol="0">
            <a:spAutoFit/>
          </a:bodyPr>
          <a:lstStyle/>
          <a:p>
            <a:r>
              <a:rPr lang="en-US" sz="2400" dirty="0" smtClean="0">
                <a:solidFill>
                  <a:srgbClr val="00B050"/>
                </a:solidFill>
              </a:rPr>
              <a:t>G\v</a:t>
            </a:r>
            <a:endParaRPr lang="en-US" sz="2400" dirty="0">
              <a:solidFill>
                <a:srgbClr val="00B050"/>
              </a:solidFill>
            </a:endParaRPr>
          </a:p>
        </p:txBody>
      </p:sp>
      <p:cxnSp>
        <p:nvCxnSpPr>
          <p:cNvPr id="25" name="Straight Connector 24"/>
          <p:cNvCxnSpPr>
            <a:stCxn id="18" idx="2"/>
            <a:endCxn id="18" idx="6"/>
          </p:cNvCxnSpPr>
          <p:nvPr/>
        </p:nvCxnSpPr>
        <p:spPr>
          <a:xfrm rot="10800000" flipH="1">
            <a:off x="6697597" y="5679145"/>
            <a:ext cx="1297433" cy="0"/>
          </a:xfrm>
          <a:prstGeom prst="line">
            <a:avLst/>
          </a:prstGeom>
          <a:ln w="28575">
            <a:solidFill>
              <a:srgbClr val="00B050"/>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26" name="TextBox 25"/>
          <p:cNvSpPr txBox="1"/>
          <p:nvPr/>
        </p:nvSpPr>
        <p:spPr>
          <a:xfrm>
            <a:off x="7160144" y="4800601"/>
            <a:ext cx="419795" cy="461665"/>
          </a:xfrm>
          <a:prstGeom prst="rect">
            <a:avLst/>
          </a:prstGeom>
          <a:noFill/>
        </p:spPr>
        <p:txBody>
          <a:bodyPr wrap="none" rtlCol="0">
            <a:spAutoFit/>
          </a:bodyPr>
          <a:lstStyle/>
          <a:p>
            <a:r>
              <a:rPr lang="en-US" sz="2400" dirty="0" smtClean="0"/>
              <a:t>X’</a:t>
            </a:r>
            <a:endParaRPr lang="en-US" sz="2400" dirty="0"/>
          </a:p>
        </p:txBody>
      </p:sp>
      <p:cxnSp>
        <p:nvCxnSpPr>
          <p:cNvPr id="29" name="Straight Connector 28"/>
          <p:cNvCxnSpPr/>
          <p:nvPr/>
        </p:nvCxnSpPr>
        <p:spPr>
          <a:xfrm rot="5400000" flipH="1" flipV="1">
            <a:off x="6263736" y="4850241"/>
            <a:ext cx="419276" cy="1095246"/>
          </a:xfrm>
          <a:prstGeom prst="line">
            <a:avLst/>
          </a:prstGeom>
          <a:ln w="1905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flipV="1">
            <a:off x="5995324" y="5297557"/>
            <a:ext cx="1333785" cy="339764"/>
          </a:xfrm>
          <a:prstGeom prst="line">
            <a:avLst/>
          </a:prstGeom>
          <a:ln w="1905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flipV="1">
            <a:off x="5985385" y="5506278"/>
            <a:ext cx="1592203" cy="190677"/>
          </a:xfrm>
          <a:prstGeom prst="line">
            <a:avLst/>
          </a:prstGeom>
          <a:ln w="1905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955567" y="5726772"/>
            <a:ext cx="1373542" cy="107498"/>
          </a:xfrm>
          <a:prstGeom prst="line">
            <a:avLst/>
          </a:prstGeom>
          <a:ln w="57150">
            <a:solidFill>
              <a:srgbClr val="FF0000"/>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a:off x="5915810" y="5736711"/>
            <a:ext cx="1443117" cy="445428"/>
          </a:xfrm>
          <a:prstGeom prst="line">
            <a:avLst/>
          </a:prstGeom>
          <a:ln w="57150">
            <a:solidFill>
              <a:srgbClr val="FF0000"/>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40" name="Oval 39"/>
          <p:cNvSpPr/>
          <p:nvPr/>
        </p:nvSpPr>
        <p:spPr>
          <a:xfrm>
            <a:off x="2341235" y="4808403"/>
            <a:ext cx="1297433" cy="1741484"/>
          </a:xfrm>
          <a:prstGeom prst="ellipse">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p:cNvSpPr/>
          <p:nvPr/>
        </p:nvSpPr>
        <p:spPr>
          <a:xfrm>
            <a:off x="1490105" y="5598722"/>
            <a:ext cx="127819" cy="127819"/>
          </a:xfrm>
          <a:prstGeom prst="ellipse">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TextBox 41"/>
          <p:cNvSpPr txBox="1"/>
          <p:nvPr/>
        </p:nvSpPr>
        <p:spPr>
          <a:xfrm>
            <a:off x="1205184" y="5312198"/>
            <a:ext cx="300082" cy="400110"/>
          </a:xfrm>
          <a:prstGeom prst="rect">
            <a:avLst/>
          </a:prstGeom>
          <a:noFill/>
        </p:spPr>
        <p:txBody>
          <a:bodyPr wrap="none" rtlCol="0">
            <a:spAutoFit/>
          </a:bodyPr>
          <a:lstStyle/>
          <a:p>
            <a:r>
              <a:rPr lang="en-US" sz="2000" dirty="0" smtClean="0"/>
              <a:t>v</a:t>
            </a:r>
            <a:endParaRPr lang="en-US" sz="2000" dirty="0"/>
          </a:p>
        </p:txBody>
      </p:sp>
      <p:sp>
        <p:nvSpPr>
          <p:cNvPr id="43" name="TextBox 42"/>
          <p:cNvSpPr txBox="1"/>
          <p:nvPr/>
        </p:nvSpPr>
        <p:spPr>
          <a:xfrm>
            <a:off x="3536925" y="4927567"/>
            <a:ext cx="659155" cy="461665"/>
          </a:xfrm>
          <a:prstGeom prst="rect">
            <a:avLst/>
          </a:prstGeom>
          <a:noFill/>
        </p:spPr>
        <p:txBody>
          <a:bodyPr wrap="none" rtlCol="0">
            <a:spAutoFit/>
          </a:bodyPr>
          <a:lstStyle/>
          <a:p>
            <a:r>
              <a:rPr lang="en-US" sz="2400" dirty="0" smtClean="0">
                <a:solidFill>
                  <a:srgbClr val="00B050"/>
                </a:solidFill>
              </a:rPr>
              <a:t>G\v</a:t>
            </a:r>
            <a:endParaRPr lang="en-US" sz="2400" dirty="0">
              <a:solidFill>
                <a:srgbClr val="00B050"/>
              </a:solidFill>
            </a:endParaRPr>
          </a:p>
        </p:txBody>
      </p:sp>
      <p:cxnSp>
        <p:nvCxnSpPr>
          <p:cNvPr id="44" name="Straight Connector 43"/>
          <p:cNvCxnSpPr>
            <a:stCxn id="40" idx="2"/>
            <a:endCxn id="40" idx="6"/>
          </p:cNvCxnSpPr>
          <p:nvPr/>
        </p:nvCxnSpPr>
        <p:spPr>
          <a:xfrm rot="10800000" flipH="1">
            <a:off x="2341234" y="5679145"/>
            <a:ext cx="1297433" cy="0"/>
          </a:xfrm>
          <a:prstGeom prst="line">
            <a:avLst/>
          </a:prstGeom>
          <a:ln w="28575">
            <a:solidFill>
              <a:srgbClr val="00B050"/>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45" name="TextBox 44"/>
          <p:cNvSpPr txBox="1"/>
          <p:nvPr/>
        </p:nvSpPr>
        <p:spPr>
          <a:xfrm>
            <a:off x="2803781" y="4800601"/>
            <a:ext cx="419795" cy="461665"/>
          </a:xfrm>
          <a:prstGeom prst="rect">
            <a:avLst/>
          </a:prstGeom>
          <a:noFill/>
        </p:spPr>
        <p:txBody>
          <a:bodyPr wrap="none" rtlCol="0">
            <a:spAutoFit/>
          </a:bodyPr>
          <a:lstStyle/>
          <a:p>
            <a:r>
              <a:rPr lang="en-US" sz="2400" dirty="0" smtClean="0"/>
              <a:t>X’</a:t>
            </a:r>
            <a:endParaRPr lang="en-US" sz="2400" dirty="0"/>
          </a:p>
        </p:txBody>
      </p:sp>
      <p:cxnSp>
        <p:nvCxnSpPr>
          <p:cNvPr id="46" name="Straight Connector 45"/>
          <p:cNvCxnSpPr/>
          <p:nvPr/>
        </p:nvCxnSpPr>
        <p:spPr>
          <a:xfrm rot="5400000" flipH="1" flipV="1">
            <a:off x="1907373" y="4850241"/>
            <a:ext cx="419276" cy="1095246"/>
          </a:xfrm>
          <a:prstGeom prst="line">
            <a:avLst/>
          </a:prstGeom>
          <a:ln w="57150">
            <a:solidFill>
              <a:srgbClr val="FF0000"/>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flipV="1">
            <a:off x="1638961" y="5297557"/>
            <a:ext cx="1333785" cy="339764"/>
          </a:xfrm>
          <a:prstGeom prst="line">
            <a:avLst/>
          </a:prstGeom>
          <a:ln w="57150">
            <a:solidFill>
              <a:srgbClr val="FF0000"/>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flipV="1">
            <a:off x="1629022" y="5506278"/>
            <a:ext cx="1592203" cy="190677"/>
          </a:xfrm>
          <a:prstGeom prst="line">
            <a:avLst/>
          </a:prstGeom>
          <a:ln w="57150">
            <a:solidFill>
              <a:srgbClr val="FF0000"/>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a:off x="1599204" y="5726772"/>
            <a:ext cx="1373542" cy="107498"/>
          </a:xfrm>
          <a:prstGeom prst="line">
            <a:avLst/>
          </a:prstGeom>
          <a:ln w="1905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a:off x="1559447" y="5736711"/>
            <a:ext cx="1443117" cy="445428"/>
          </a:xfrm>
          <a:prstGeom prst="line">
            <a:avLst/>
          </a:prstGeom>
          <a:ln w="1905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52" name="Freeform 51"/>
          <p:cNvSpPr/>
          <p:nvPr/>
        </p:nvSpPr>
        <p:spPr>
          <a:xfrm>
            <a:off x="5361162" y="4812196"/>
            <a:ext cx="2789582" cy="1205945"/>
          </a:xfrm>
          <a:custGeom>
            <a:avLst/>
            <a:gdLst>
              <a:gd name="connsiteX0" fmla="*/ 800100 w 2610678"/>
              <a:gd name="connsiteY0" fmla="*/ 9940 h 993913"/>
              <a:gd name="connsiteX1" fmla="*/ 203753 w 2610678"/>
              <a:gd name="connsiteY1" fmla="*/ 298174 h 993913"/>
              <a:gd name="connsiteX2" fmla="*/ 193813 w 2610678"/>
              <a:gd name="connsiteY2" fmla="*/ 904461 h 993913"/>
              <a:gd name="connsiteX3" fmla="*/ 1366631 w 2610678"/>
              <a:gd name="connsiteY3" fmla="*/ 834887 h 993913"/>
              <a:gd name="connsiteX4" fmla="*/ 2469874 w 2610678"/>
              <a:gd name="connsiteY4" fmla="*/ 467140 h 993913"/>
              <a:gd name="connsiteX5" fmla="*/ 2211457 w 2610678"/>
              <a:gd name="connsiteY5" fmla="*/ 99392 h 993913"/>
              <a:gd name="connsiteX6" fmla="*/ 849796 w 2610678"/>
              <a:gd name="connsiteY6" fmla="*/ 0 h 993913"/>
              <a:gd name="connsiteX0" fmla="*/ 800100 w 2610678"/>
              <a:gd name="connsiteY0" fmla="*/ 9940 h 993913"/>
              <a:gd name="connsiteX1" fmla="*/ 203753 w 2610678"/>
              <a:gd name="connsiteY1" fmla="*/ 298174 h 993913"/>
              <a:gd name="connsiteX2" fmla="*/ 193813 w 2610678"/>
              <a:gd name="connsiteY2" fmla="*/ 904461 h 993913"/>
              <a:gd name="connsiteX3" fmla="*/ 1366631 w 2610678"/>
              <a:gd name="connsiteY3" fmla="*/ 834887 h 993913"/>
              <a:gd name="connsiteX4" fmla="*/ 2469874 w 2610678"/>
              <a:gd name="connsiteY4" fmla="*/ 467140 h 993913"/>
              <a:gd name="connsiteX5" fmla="*/ 2211457 w 2610678"/>
              <a:gd name="connsiteY5" fmla="*/ 99392 h 993913"/>
              <a:gd name="connsiteX6" fmla="*/ 849796 w 2610678"/>
              <a:gd name="connsiteY6" fmla="*/ 0 h 993913"/>
              <a:gd name="connsiteX7" fmla="*/ 800100 w 2610678"/>
              <a:gd name="connsiteY7" fmla="*/ 9940 h 993913"/>
              <a:gd name="connsiteX0" fmla="*/ 949187 w 2610678"/>
              <a:gd name="connsiteY0" fmla="*/ 19879 h 993913"/>
              <a:gd name="connsiteX1" fmla="*/ 203753 w 2610678"/>
              <a:gd name="connsiteY1" fmla="*/ 298174 h 993913"/>
              <a:gd name="connsiteX2" fmla="*/ 193813 w 2610678"/>
              <a:gd name="connsiteY2" fmla="*/ 904461 h 993913"/>
              <a:gd name="connsiteX3" fmla="*/ 1366631 w 2610678"/>
              <a:gd name="connsiteY3" fmla="*/ 834887 h 993913"/>
              <a:gd name="connsiteX4" fmla="*/ 2469874 w 2610678"/>
              <a:gd name="connsiteY4" fmla="*/ 467140 h 993913"/>
              <a:gd name="connsiteX5" fmla="*/ 2211457 w 2610678"/>
              <a:gd name="connsiteY5" fmla="*/ 99392 h 993913"/>
              <a:gd name="connsiteX6" fmla="*/ 849796 w 2610678"/>
              <a:gd name="connsiteY6" fmla="*/ 0 h 993913"/>
              <a:gd name="connsiteX7" fmla="*/ 949187 w 2610678"/>
              <a:gd name="connsiteY7" fmla="*/ 19879 h 993913"/>
              <a:gd name="connsiteX0" fmla="*/ 849796 w 2610678"/>
              <a:gd name="connsiteY0" fmla="*/ 0 h 993913"/>
              <a:gd name="connsiteX1" fmla="*/ 203753 w 2610678"/>
              <a:gd name="connsiteY1" fmla="*/ 298174 h 993913"/>
              <a:gd name="connsiteX2" fmla="*/ 193813 w 2610678"/>
              <a:gd name="connsiteY2" fmla="*/ 904461 h 993913"/>
              <a:gd name="connsiteX3" fmla="*/ 1366631 w 2610678"/>
              <a:gd name="connsiteY3" fmla="*/ 834887 h 993913"/>
              <a:gd name="connsiteX4" fmla="*/ 2469874 w 2610678"/>
              <a:gd name="connsiteY4" fmla="*/ 467140 h 993913"/>
              <a:gd name="connsiteX5" fmla="*/ 2211457 w 2610678"/>
              <a:gd name="connsiteY5" fmla="*/ 99392 h 993913"/>
              <a:gd name="connsiteX6" fmla="*/ 849796 w 2610678"/>
              <a:gd name="connsiteY6" fmla="*/ 0 h 993913"/>
              <a:gd name="connsiteX0" fmla="*/ 849796 w 2610678"/>
              <a:gd name="connsiteY0" fmla="*/ 10767 h 1004680"/>
              <a:gd name="connsiteX1" fmla="*/ 203753 w 2610678"/>
              <a:gd name="connsiteY1" fmla="*/ 308941 h 1004680"/>
              <a:gd name="connsiteX2" fmla="*/ 193813 w 2610678"/>
              <a:gd name="connsiteY2" fmla="*/ 915228 h 1004680"/>
              <a:gd name="connsiteX3" fmla="*/ 1366631 w 2610678"/>
              <a:gd name="connsiteY3" fmla="*/ 845654 h 1004680"/>
              <a:gd name="connsiteX4" fmla="*/ 2469874 w 2610678"/>
              <a:gd name="connsiteY4" fmla="*/ 477907 h 1004680"/>
              <a:gd name="connsiteX5" fmla="*/ 2211457 w 2610678"/>
              <a:gd name="connsiteY5" fmla="*/ 110159 h 1004680"/>
              <a:gd name="connsiteX6" fmla="*/ 849796 w 2610678"/>
              <a:gd name="connsiteY6" fmla="*/ 10767 h 1004680"/>
              <a:gd name="connsiteX0" fmla="*/ 1128092 w 2610678"/>
              <a:gd name="connsiteY0" fmla="*/ 10767 h 994740"/>
              <a:gd name="connsiteX1" fmla="*/ 203753 w 2610678"/>
              <a:gd name="connsiteY1" fmla="*/ 299001 h 994740"/>
              <a:gd name="connsiteX2" fmla="*/ 193813 w 2610678"/>
              <a:gd name="connsiteY2" fmla="*/ 905288 h 994740"/>
              <a:gd name="connsiteX3" fmla="*/ 1366631 w 2610678"/>
              <a:gd name="connsiteY3" fmla="*/ 835714 h 994740"/>
              <a:gd name="connsiteX4" fmla="*/ 2469874 w 2610678"/>
              <a:gd name="connsiteY4" fmla="*/ 467967 h 994740"/>
              <a:gd name="connsiteX5" fmla="*/ 2211457 w 2610678"/>
              <a:gd name="connsiteY5" fmla="*/ 100219 h 994740"/>
              <a:gd name="connsiteX6" fmla="*/ 1128092 w 2610678"/>
              <a:gd name="connsiteY6" fmla="*/ 10767 h 994740"/>
              <a:gd name="connsiteX0" fmla="*/ 1123122 w 2610678"/>
              <a:gd name="connsiteY0" fmla="*/ 10767 h 959953"/>
              <a:gd name="connsiteX1" fmla="*/ 198783 w 2610678"/>
              <a:gd name="connsiteY1" fmla="*/ 299001 h 959953"/>
              <a:gd name="connsiteX2" fmla="*/ 188843 w 2610678"/>
              <a:gd name="connsiteY2" fmla="*/ 905288 h 959953"/>
              <a:gd name="connsiteX3" fmla="*/ 1331844 w 2610678"/>
              <a:gd name="connsiteY3" fmla="*/ 626993 h 959953"/>
              <a:gd name="connsiteX4" fmla="*/ 2464904 w 2610678"/>
              <a:gd name="connsiteY4" fmla="*/ 467967 h 959953"/>
              <a:gd name="connsiteX5" fmla="*/ 2206487 w 2610678"/>
              <a:gd name="connsiteY5" fmla="*/ 100219 h 959953"/>
              <a:gd name="connsiteX6" fmla="*/ 1123122 w 2610678"/>
              <a:gd name="connsiteY6" fmla="*/ 10767 h 959953"/>
              <a:gd name="connsiteX0" fmla="*/ 1123122 w 2630556"/>
              <a:gd name="connsiteY0" fmla="*/ 145774 h 1094960"/>
              <a:gd name="connsiteX1" fmla="*/ 198783 w 2630556"/>
              <a:gd name="connsiteY1" fmla="*/ 434008 h 1094960"/>
              <a:gd name="connsiteX2" fmla="*/ 188843 w 2630556"/>
              <a:gd name="connsiteY2" fmla="*/ 1040295 h 1094960"/>
              <a:gd name="connsiteX3" fmla="*/ 1331844 w 2630556"/>
              <a:gd name="connsiteY3" fmla="*/ 762000 h 1094960"/>
              <a:gd name="connsiteX4" fmla="*/ 2464904 w 2630556"/>
              <a:gd name="connsiteY4" fmla="*/ 602974 h 1094960"/>
              <a:gd name="connsiteX5" fmla="*/ 2325756 w 2630556"/>
              <a:gd name="connsiteY5" fmla="*/ 76200 h 1094960"/>
              <a:gd name="connsiteX6" fmla="*/ 1123122 w 2630556"/>
              <a:gd name="connsiteY6" fmla="*/ 145774 h 1094960"/>
              <a:gd name="connsiteX0" fmla="*/ 1123122 w 2729948"/>
              <a:gd name="connsiteY0" fmla="*/ 160683 h 1109869"/>
              <a:gd name="connsiteX1" fmla="*/ 198783 w 2729948"/>
              <a:gd name="connsiteY1" fmla="*/ 448917 h 1109869"/>
              <a:gd name="connsiteX2" fmla="*/ 188843 w 2729948"/>
              <a:gd name="connsiteY2" fmla="*/ 1055204 h 1109869"/>
              <a:gd name="connsiteX3" fmla="*/ 1331844 w 2729948"/>
              <a:gd name="connsiteY3" fmla="*/ 776909 h 1109869"/>
              <a:gd name="connsiteX4" fmla="*/ 2564296 w 2729948"/>
              <a:gd name="connsiteY4" fmla="*/ 707335 h 1109869"/>
              <a:gd name="connsiteX5" fmla="*/ 2325756 w 2729948"/>
              <a:gd name="connsiteY5" fmla="*/ 91109 h 1109869"/>
              <a:gd name="connsiteX6" fmla="*/ 1123122 w 2729948"/>
              <a:gd name="connsiteY6" fmla="*/ 160683 h 1109869"/>
              <a:gd name="connsiteX0" fmla="*/ 1123122 w 2729948"/>
              <a:gd name="connsiteY0" fmla="*/ 260073 h 1209259"/>
              <a:gd name="connsiteX1" fmla="*/ 198783 w 2729948"/>
              <a:gd name="connsiteY1" fmla="*/ 548307 h 1209259"/>
              <a:gd name="connsiteX2" fmla="*/ 188843 w 2729948"/>
              <a:gd name="connsiteY2" fmla="*/ 1154594 h 1209259"/>
              <a:gd name="connsiteX3" fmla="*/ 1331844 w 2729948"/>
              <a:gd name="connsiteY3" fmla="*/ 876299 h 1209259"/>
              <a:gd name="connsiteX4" fmla="*/ 2564296 w 2729948"/>
              <a:gd name="connsiteY4" fmla="*/ 806725 h 1209259"/>
              <a:gd name="connsiteX5" fmla="*/ 2325756 w 2729948"/>
              <a:gd name="connsiteY5" fmla="*/ 190499 h 1209259"/>
              <a:gd name="connsiteX6" fmla="*/ 1868556 w 2729948"/>
              <a:gd name="connsiteY6" fmla="*/ 11596 h 1209259"/>
              <a:gd name="connsiteX7" fmla="*/ 1123122 w 2729948"/>
              <a:gd name="connsiteY7" fmla="*/ 260073 h 1209259"/>
              <a:gd name="connsiteX0" fmla="*/ 993913 w 2729948"/>
              <a:gd name="connsiteY0" fmla="*/ 137490 h 1205945"/>
              <a:gd name="connsiteX1" fmla="*/ 198783 w 2729948"/>
              <a:gd name="connsiteY1" fmla="*/ 544993 h 1205945"/>
              <a:gd name="connsiteX2" fmla="*/ 188843 w 2729948"/>
              <a:gd name="connsiteY2" fmla="*/ 1151280 h 1205945"/>
              <a:gd name="connsiteX3" fmla="*/ 1331844 w 2729948"/>
              <a:gd name="connsiteY3" fmla="*/ 872985 h 1205945"/>
              <a:gd name="connsiteX4" fmla="*/ 2564296 w 2729948"/>
              <a:gd name="connsiteY4" fmla="*/ 803411 h 1205945"/>
              <a:gd name="connsiteX5" fmla="*/ 2325756 w 2729948"/>
              <a:gd name="connsiteY5" fmla="*/ 187185 h 1205945"/>
              <a:gd name="connsiteX6" fmla="*/ 1868556 w 2729948"/>
              <a:gd name="connsiteY6" fmla="*/ 8282 h 1205945"/>
              <a:gd name="connsiteX7" fmla="*/ 993913 w 2729948"/>
              <a:gd name="connsiteY7" fmla="*/ 137490 h 1205945"/>
              <a:gd name="connsiteX0" fmla="*/ 993913 w 2789582"/>
              <a:gd name="connsiteY0" fmla="*/ 137490 h 1205945"/>
              <a:gd name="connsiteX1" fmla="*/ 198783 w 2789582"/>
              <a:gd name="connsiteY1" fmla="*/ 544993 h 1205945"/>
              <a:gd name="connsiteX2" fmla="*/ 188843 w 2789582"/>
              <a:gd name="connsiteY2" fmla="*/ 1151280 h 1205945"/>
              <a:gd name="connsiteX3" fmla="*/ 1331844 w 2789582"/>
              <a:gd name="connsiteY3" fmla="*/ 872985 h 1205945"/>
              <a:gd name="connsiteX4" fmla="*/ 2623930 w 2789582"/>
              <a:gd name="connsiteY4" fmla="*/ 813350 h 1205945"/>
              <a:gd name="connsiteX5" fmla="*/ 2325756 w 2789582"/>
              <a:gd name="connsiteY5" fmla="*/ 187185 h 1205945"/>
              <a:gd name="connsiteX6" fmla="*/ 1868556 w 2789582"/>
              <a:gd name="connsiteY6" fmla="*/ 8282 h 1205945"/>
              <a:gd name="connsiteX7" fmla="*/ 993913 w 2789582"/>
              <a:gd name="connsiteY7" fmla="*/ 137490 h 12059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9582" h="1205945">
                <a:moveTo>
                  <a:pt x="993913" y="137490"/>
                </a:moveTo>
                <a:cubicBezTo>
                  <a:pt x="639418" y="197125"/>
                  <a:pt x="308114" y="394250"/>
                  <a:pt x="198783" y="544993"/>
                </a:cubicBezTo>
                <a:cubicBezTo>
                  <a:pt x="72887" y="692423"/>
                  <a:pt x="0" y="1096615"/>
                  <a:pt x="188843" y="1151280"/>
                </a:cubicBezTo>
                <a:cubicBezTo>
                  <a:pt x="377686" y="1205945"/>
                  <a:pt x="925996" y="929307"/>
                  <a:pt x="1331844" y="872985"/>
                </a:cubicBezTo>
                <a:cubicBezTo>
                  <a:pt x="1737692" y="816663"/>
                  <a:pt x="2458278" y="927650"/>
                  <a:pt x="2623930" y="813350"/>
                </a:cubicBezTo>
                <a:cubicBezTo>
                  <a:pt x="2789582" y="699050"/>
                  <a:pt x="2451652" y="321363"/>
                  <a:pt x="2325756" y="187185"/>
                </a:cubicBezTo>
                <a:cubicBezTo>
                  <a:pt x="2199860" y="53007"/>
                  <a:pt x="2090530" y="16564"/>
                  <a:pt x="1868556" y="8282"/>
                </a:cubicBezTo>
                <a:cubicBezTo>
                  <a:pt x="1646582" y="0"/>
                  <a:pt x="1237422" y="79512"/>
                  <a:pt x="993913" y="137490"/>
                </a:cubicBezTo>
                <a:close/>
              </a:path>
            </a:pathLst>
          </a:custGeom>
          <a:ln w="38100">
            <a:solidFill>
              <a:srgbClr val="7030A0"/>
            </a:solidFill>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Freeform 52"/>
          <p:cNvSpPr/>
          <p:nvPr/>
        </p:nvSpPr>
        <p:spPr>
          <a:xfrm flipV="1">
            <a:off x="2303355" y="4824344"/>
            <a:ext cx="1419795" cy="920472"/>
          </a:xfrm>
          <a:custGeom>
            <a:avLst/>
            <a:gdLst>
              <a:gd name="connsiteX0" fmla="*/ 800100 w 2610678"/>
              <a:gd name="connsiteY0" fmla="*/ 9940 h 993913"/>
              <a:gd name="connsiteX1" fmla="*/ 203753 w 2610678"/>
              <a:gd name="connsiteY1" fmla="*/ 298174 h 993913"/>
              <a:gd name="connsiteX2" fmla="*/ 193813 w 2610678"/>
              <a:gd name="connsiteY2" fmla="*/ 904461 h 993913"/>
              <a:gd name="connsiteX3" fmla="*/ 1366631 w 2610678"/>
              <a:gd name="connsiteY3" fmla="*/ 834887 h 993913"/>
              <a:gd name="connsiteX4" fmla="*/ 2469874 w 2610678"/>
              <a:gd name="connsiteY4" fmla="*/ 467140 h 993913"/>
              <a:gd name="connsiteX5" fmla="*/ 2211457 w 2610678"/>
              <a:gd name="connsiteY5" fmla="*/ 99392 h 993913"/>
              <a:gd name="connsiteX6" fmla="*/ 849796 w 2610678"/>
              <a:gd name="connsiteY6" fmla="*/ 0 h 993913"/>
              <a:gd name="connsiteX0" fmla="*/ 800100 w 2610678"/>
              <a:gd name="connsiteY0" fmla="*/ 9940 h 993913"/>
              <a:gd name="connsiteX1" fmla="*/ 203753 w 2610678"/>
              <a:gd name="connsiteY1" fmla="*/ 298174 h 993913"/>
              <a:gd name="connsiteX2" fmla="*/ 193813 w 2610678"/>
              <a:gd name="connsiteY2" fmla="*/ 904461 h 993913"/>
              <a:gd name="connsiteX3" fmla="*/ 1366631 w 2610678"/>
              <a:gd name="connsiteY3" fmla="*/ 834887 h 993913"/>
              <a:gd name="connsiteX4" fmla="*/ 2469874 w 2610678"/>
              <a:gd name="connsiteY4" fmla="*/ 467140 h 993913"/>
              <a:gd name="connsiteX5" fmla="*/ 2211457 w 2610678"/>
              <a:gd name="connsiteY5" fmla="*/ 99392 h 993913"/>
              <a:gd name="connsiteX6" fmla="*/ 849796 w 2610678"/>
              <a:gd name="connsiteY6" fmla="*/ 0 h 993913"/>
              <a:gd name="connsiteX7" fmla="*/ 800100 w 2610678"/>
              <a:gd name="connsiteY7" fmla="*/ 9940 h 993913"/>
              <a:gd name="connsiteX0" fmla="*/ 949187 w 2610678"/>
              <a:gd name="connsiteY0" fmla="*/ 19879 h 993913"/>
              <a:gd name="connsiteX1" fmla="*/ 203753 w 2610678"/>
              <a:gd name="connsiteY1" fmla="*/ 298174 h 993913"/>
              <a:gd name="connsiteX2" fmla="*/ 193813 w 2610678"/>
              <a:gd name="connsiteY2" fmla="*/ 904461 h 993913"/>
              <a:gd name="connsiteX3" fmla="*/ 1366631 w 2610678"/>
              <a:gd name="connsiteY3" fmla="*/ 834887 h 993913"/>
              <a:gd name="connsiteX4" fmla="*/ 2469874 w 2610678"/>
              <a:gd name="connsiteY4" fmla="*/ 467140 h 993913"/>
              <a:gd name="connsiteX5" fmla="*/ 2211457 w 2610678"/>
              <a:gd name="connsiteY5" fmla="*/ 99392 h 993913"/>
              <a:gd name="connsiteX6" fmla="*/ 849796 w 2610678"/>
              <a:gd name="connsiteY6" fmla="*/ 0 h 993913"/>
              <a:gd name="connsiteX7" fmla="*/ 949187 w 2610678"/>
              <a:gd name="connsiteY7" fmla="*/ 19879 h 993913"/>
              <a:gd name="connsiteX0" fmla="*/ 849796 w 2610678"/>
              <a:gd name="connsiteY0" fmla="*/ 0 h 993913"/>
              <a:gd name="connsiteX1" fmla="*/ 203753 w 2610678"/>
              <a:gd name="connsiteY1" fmla="*/ 298174 h 993913"/>
              <a:gd name="connsiteX2" fmla="*/ 193813 w 2610678"/>
              <a:gd name="connsiteY2" fmla="*/ 904461 h 993913"/>
              <a:gd name="connsiteX3" fmla="*/ 1366631 w 2610678"/>
              <a:gd name="connsiteY3" fmla="*/ 834887 h 993913"/>
              <a:gd name="connsiteX4" fmla="*/ 2469874 w 2610678"/>
              <a:gd name="connsiteY4" fmla="*/ 467140 h 993913"/>
              <a:gd name="connsiteX5" fmla="*/ 2211457 w 2610678"/>
              <a:gd name="connsiteY5" fmla="*/ 99392 h 993913"/>
              <a:gd name="connsiteX6" fmla="*/ 849796 w 2610678"/>
              <a:gd name="connsiteY6" fmla="*/ 0 h 993913"/>
              <a:gd name="connsiteX0" fmla="*/ 849796 w 2610678"/>
              <a:gd name="connsiteY0" fmla="*/ 10767 h 1004680"/>
              <a:gd name="connsiteX1" fmla="*/ 203753 w 2610678"/>
              <a:gd name="connsiteY1" fmla="*/ 308941 h 1004680"/>
              <a:gd name="connsiteX2" fmla="*/ 193813 w 2610678"/>
              <a:gd name="connsiteY2" fmla="*/ 915228 h 1004680"/>
              <a:gd name="connsiteX3" fmla="*/ 1366631 w 2610678"/>
              <a:gd name="connsiteY3" fmla="*/ 845654 h 1004680"/>
              <a:gd name="connsiteX4" fmla="*/ 2469874 w 2610678"/>
              <a:gd name="connsiteY4" fmla="*/ 477907 h 1004680"/>
              <a:gd name="connsiteX5" fmla="*/ 2211457 w 2610678"/>
              <a:gd name="connsiteY5" fmla="*/ 110159 h 1004680"/>
              <a:gd name="connsiteX6" fmla="*/ 849796 w 2610678"/>
              <a:gd name="connsiteY6" fmla="*/ 10767 h 1004680"/>
              <a:gd name="connsiteX0" fmla="*/ 1128092 w 2610678"/>
              <a:gd name="connsiteY0" fmla="*/ 10767 h 994740"/>
              <a:gd name="connsiteX1" fmla="*/ 203753 w 2610678"/>
              <a:gd name="connsiteY1" fmla="*/ 299001 h 994740"/>
              <a:gd name="connsiteX2" fmla="*/ 193813 w 2610678"/>
              <a:gd name="connsiteY2" fmla="*/ 905288 h 994740"/>
              <a:gd name="connsiteX3" fmla="*/ 1366631 w 2610678"/>
              <a:gd name="connsiteY3" fmla="*/ 835714 h 994740"/>
              <a:gd name="connsiteX4" fmla="*/ 2469874 w 2610678"/>
              <a:gd name="connsiteY4" fmla="*/ 467967 h 994740"/>
              <a:gd name="connsiteX5" fmla="*/ 2211457 w 2610678"/>
              <a:gd name="connsiteY5" fmla="*/ 100219 h 994740"/>
              <a:gd name="connsiteX6" fmla="*/ 1128092 w 2610678"/>
              <a:gd name="connsiteY6" fmla="*/ 10767 h 994740"/>
              <a:gd name="connsiteX0" fmla="*/ 1123122 w 2610678"/>
              <a:gd name="connsiteY0" fmla="*/ 10767 h 959953"/>
              <a:gd name="connsiteX1" fmla="*/ 198783 w 2610678"/>
              <a:gd name="connsiteY1" fmla="*/ 299001 h 959953"/>
              <a:gd name="connsiteX2" fmla="*/ 188843 w 2610678"/>
              <a:gd name="connsiteY2" fmla="*/ 905288 h 959953"/>
              <a:gd name="connsiteX3" fmla="*/ 1331844 w 2610678"/>
              <a:gd name="connsiteY3" fmla="*/ 626993 h 959953"/>
              <a:gd name="connsiteX4" fmla="*/ 2464904 w 2610678"/>
              <a:gd name="connsiteY4" fmla="*/ 467967 h 959953"/>
              <a:gd name="connsiteX5" fmla="*/ 2206487 w 2610678"/>
              <a:gd name="connsiteY5" fmla="*/ 100219 h 959953"/>
              <a:gd name="connsiteX6" fmla="*/ 1123122 w 2610678"/>
              <a:gd name="connsiteY6" fmla="*/ 10767 h 959953"/>
              <a:gd name="connsiteX0" fmla="*/ 1123122 w 2630556"/>
              <a:gd name="connsiteY0" fmla="*/ 145774 h 1094960"/>
              <a:gd name="connsiteX1" fmla="*/ 198783 w 2630556"/>
              <a:gd name="connsiteY1" fmla="*/ 434008 h 1094960"/>
              <a:gd name="connsiteX2" fmla="*/ 188843 w 2630556"/>
              <a:gd name="connsiteY2" fmla="*/ 1040295 h 1094960"/>
              <a:gd name="connsiteX3" fmla="*/ 1331844 w 2630556"/>
              <a:gd name="connsiteY3" fmla="*/ 762000 h 1094960"/>
              <a:gd name="connsiteX4" fmla="*/ 2464904 w 2630556"/>
              <a:gd name="connsiteY4" fmla="*/ 602974 h 1094960"/>
              <a:gd name="connsiteX5" fmla="*/ 2325756 w 2630556"/>
              <a:gd name="connsiteY5" fmla="*/ 76200 h 1094960"/>
              <a:gd name="connsiteX6" fmla="*/ 1123122 w 2630556"/>
              <a:gd name="connsiteY6" fmla="*/ 145774 h 1094960"/>
              <a:gd name="connsiteX0" fmla="*/ 1123122 w 2729948"/>
              <a:gd name="connsiteY0" fmla="*/ 160683 h 1109869"/>
              <a:gd name="connsiteX1" fmla="*/ 198783 w 2729948"/>
              <a:gd name="connsiteY1" fmla="*/ 448917 h 1109869"/>
              <a:gd name="connsiteX2" fmla="*/ 188843 w 2729948"/>
              <a:gd name="connsiteY2" fmla="*/ 1055204 h 1109869"/>
              <a:gd name="connsiteX3" fmla="*/ 1331844 w 2729948"/>
              <a:gd name="connsiteY3" fmla="*/ 776909 h 1109869"/>
              <a:gd name="connsiteX4" fmla="*/ 2564296 w 2729948"/>
              <a:gd name="connsiteY4" fmla="*/ 707335 h 1109869"/>
              <a:gd name="connsiteX5" fmla="*/ 2325756 w 2729948"/>
              <a:gd name="connsiteY5" fmla="*/ 91109 h 1109869"/>
              <a:gd name="connsiteX6" fmla="*/ 1123122 w 2729948"/>
              <a:gd name="connsiteY6" fmla="*/ 160683 h 1109869"/>
              <a:gd name="connsiteX0" fmla="*/ 1123122 w 2729948"/>
              <a:gd name="connsiteY0" fmla="*/ 260073 h 1209259"/>
              <a:gd name="connsiteX1" fmla="*/ 198783 w 2729948"/>
              <a:gd name="connsiteY1" fmla="*/ 548307 h 1209259"/>
              <a:gd name="connsiteX2" fmla="*/ 188843 w 2729948"/>
              <a:gd name="connsiteY2" fmla="*/ 1154594 h 1209259"/>
              <a:gd name="connsiteX3" fmla="*/ 1331844 w 2729948"/>
              <a:gd name="connsiteY3" fmla="*/ 876299 h 1209259"/>
              <a:gd name="connsiteX4" fmla="*/ 2564296 w 2729948"/>
              <a:gd name="connsiteY4" fmla="*/ 806725 h 1209259"/>
              <a:gd name="connsiteX5" fmla="*/ 2325756 w 2729948"/>
              <a:gd name="connsiteY5" fmla="*/ 190499 h 1209259"/>
              <a:gd name="connsiteX6" fmla="*/ 1868556 w 2729948"/>
              <a:gd name="connsiteY6" fmla="*/ 11596 h 1209259"/>
              <a:gd name="connsiteX7" fmla="*/ 1123122 w 2729948"/>
              <a:gd name="connsiteY7" fmla="*/ 260073 h 1209259"/>
              <a:gd name="connsiteX0" fmla="*/ 993913 w 2729948"/>
              <a:gd name="connsiteY0" fmla="*/ 137490 h 1205945"/>
              <a:gd name="connsiteX1" fmla="*/ 198783 w 2729948"/>
              <a:gd name="connsiteY1" fmla="*/ 544993 h 1205945"/>
              <a:gd name="connsiteX2" fmla="*/ 188843 w 2729948"/>
              <a:gd name="connsiteY2" fmla="*/ 1151280 h 1205945"/>
              <a:gd name="connsiteX3" fmla="*/ 1331844 w 2729948"/>
              <a:gd name="connsiteY3" fmla="*/ 872985 h 1205945"/>
              <a:gd name="connsiteX4" fmla="*/ 2564296 w 2729948"/>
              <a:gd name="connsiteY4" fmla="*/ 803411 h 1205945"/>
              <a:gd name="connsiteX5" fmla="*/ 2325756 w 2729948"/>
              <a:gd name="connsiteY5" fmla="*/ 187185 h 1205945"/>
              <a:gd name="connsiteX6" fmla="*/ 1868556 w 2729948"/>
              <a:gd name="connsiteY6" fmla="*/ 8282 h 1205945"/>
              <a:gd name="connsiteX7" fmla="*/ 993913 w 2729948"/>
              <a:gd name="connsiteY7" fmla="*/ 137490 h 1205945"/>
              <a:gd name="connsiteX0" fmla="*/ 993913 w 2789582"/>
              <a:gd name="connsiteY0" fmla="*/ 137490 h 1205945"/>
              <a:gd name="connsiteX1" fmla="*/ 198783 w 2789582"/>
              <a:gd name="connsiteY1" fmla="*/ 544993 h 1205945"/>
              <a:gd name="connsiteX2" fmla="*/ 188843 w 2789582"/>
              <a:gd name="connsiteY2" fmla="*/ 1151280 h 1205945"/>
              <a:gd name="connsiteX3" fmla="*/ 1331844 w 2789582"/>
              <a:gd name="connsiteY3" fmla="*/ 872985 h 1205945"/>
              <a:gd name="connsiteX4" fmla="*/ 2623930 w 2789582"/>
              <a:gd name="connsiteY4" fmla="*/ 813350 h 1205945"/>
              <a:gd name="connsiteX5" fmla="*/ 2325756 w 2789582"/>
              <a:gd name="connsiteY5" fmla="*/ 187185 h 1205945"/>
              <a:gd name="connsiteX6" fmla="*/ 1868556 w 2789582"/>
              <a:gd name="connsiteY6" fmla="*/ 8282 h 1205945"/>
              <a:gd name="connsiteX7" fmla="*/ 993913 w 2789582"/>
              <a:gd name="connsiteY7" fmla="*/ 137490 h 1205945"/>
              <a:gd name="connsiteX0" fmla="*/ 795130 w 2590799"/>
              <a:gd name="connsiteY0" fmla="*/ 137490 h 927650"/>
              <a:gd name="connsiteX1" fmla="*/ 0 w 2590799"/>
              <a:gd name="connsiteY1" fmla="*/ 544993 h 927650"/>
              <a:gd name="connsiteX2" fmla="*/ 1133061 w 2590799"/>
              <a:gd name="connsiteY2" fmla="*/ 872985 h 927650"/>
              <a:gd name="connsiteX3" fmla="*/ 2425147 w 2590799"/>
              <a:gd name="connsiteY3" fmla="*/ 813350 h 927650"/>
              <a:gd name="connsiteX4" fmla="*/ 2126973 w 2590799"/>
              <a:gd name="connsiteY4" fmla="*/ 187185 h 927650"/>
              <a:gd name="connsiteX5" fmla="*/ 1669773 w 2590799"/>
              <a:gd name="connsiteY5" fmla="*/ 8282 h 927650"/>
              <a:gd name="connsiteX6" fmla="*/ 795130 w 2590799"/>
              <a:gd name="connsiteY6" fmla="*/ 137490 h 927650"/>
              <a:gd name="connsiteX0" fmla="*/ 795130 w 2645464"/>
              <a:gd name="connsiteY0" fmla="*/ 137490 h 1205946"/>
              <a:gd name="connsiteX1" fmla="*/ 0 w 2645464"/>
              <a:gd name="connsiteY1" fmla="*/ 544993 h 1205946"/>
              <a:gd name="connsiteX2" fmla="*/ 805070 w 2645464"/>
              <a:gd name="connsiteY2" fmla="*/ 1161220 h 1205946"/>
              <a:gd name="connsiteX3" fmla="*/ 2425147 w 2645464"/>
              <a:gd name="connsiteY3" fmla="*/ 813350 h 1205946"/>
              <a:gd name="connsiteX4" fmla="*/ 2126973 w 2645464"/>
              <a:gd name="connsiteY4" fmla="*/ 187185 h 1205946"/>
              <a:gd name="connsiteX5" fmla="*/ 1669773 w 2645464"/>
              <a:gd name="connsiteY5" fmla="*/ 8282 h 1205946"/>
              <a:gd name="connsiteX6" fmla="*/ 795130 w 2645464"/>
              <a:gd name="connsiteY6" fmla="*/ 137490 h 1205946"/>
              <a:gd name="connsiteX0" fmla="*/ 851452 w 2701786"/>
              <a:gd name="connsiteY0" fmla="*/ 137490 h 1205946"/>
              <a:gd name="connsiteX1" fmla="*/ 56322 w 2701786"/>
              <a:gd name="connsiteY1" fmla="*/ 544993 h 1205946"/>
              <a:gd name="connsiteX2" fmla="*/ 861392 w 2701786"/>
              <a:gd name="connsiteY2" fmla="*/ 1161220 h 1205946"/>
              <a:gd name="connsiteX3" fmla="*/ 2481469 w 2701786"/>
              <a:gd name="connsiteY3" fmla="*/ 813350 h 1205946"/>
              <a:gd name="connsiteX4" fmla="*/ 2183295 w 2701786"/>
              <a:gd name="connsiteY4" fmla="*/ 187185 h 1205946"/>
              <a:gd name="connsiteX5" fmla="*/ 1726095 w 2701786"/>
              <a:gd name="connsiteY5" fmla="*/ 8282 h 1205946"/>
              <a:gd name="connsiteX6" fmla="*/ 851452 w 2701786"/>
              <a:gd name="connsiteY6" fmla="*/ 137490 h 1205946"/>
              <a:gd name="connsiteX0" fmla="*/ 796787 w 2647121"/>
              <a:gd name="connsiteY0" fmla="*/ 318052 h 1217542"/>
              <a:gd name="connsiteX1" fmla="*/ 1657 w 2647121"/>
              <a:gd name="connsiteY1" fmla="*/ 556589 h 1217542"/>
              <a:gd name="connsiteX2" fmla="*/ 806727 w 2647121"/>
              <a:gd name="connsiteY2" fmla="*/ 1172816 h 1217542"/>
              <a:gd name="connsiteX3" fmla="*/ 2426804 w 2647121"/>
              <a:gd name="connsiteY3" fmla="*/ 824946 h 1217542"/>
              <a:gd name="connsiteX4" fmla="*/ 2128630 w 2647121"/>
              <a:gd name="connsiteY4" fmla="*/ 198781 h 1217542"/>
              <a:gd name="connsiteX5" fmla="*/ 1671430 w 2647121"/>
              <a:gd name="connsiteY5" fmla="*/ 19878 h 1217542"/>
              <a:gd name="connsiteX6" fmla="*/ 796787 w 2647121"/>
              <a:gd name="connsiteY6" fmla="*/ 318052 h 1217542"/>
              <a:gd name="connsiteX0" fmla="*/ 796787 w 2647121"/>
              <a:gd name="connsiteY0" fmla="*/ 202097 h 1101587"/>
              <a:gd name="connsiteX1" fmla="*/ 1657 w 2647121"/>
              <a:gd name="connsiteY1" fmla="*/ 440634 h 1101587"/>
              <a:gd name="connsiteX2" fmla="*/ 806727 w 2647121"/>
              <a:gd name="connsiteY2" fmla="*/ 1056861 h 1101587"/>
              <a:gd name="connsiteX3" fmla="*/ 2426804 w 2647121"/>
              <a:gd name="connsiteY3" fmla="*/ 708991 h 1101587"/>
              <a:gd name="connsiteX4" fmla="*/ 2128630 w 2647121"/>
              <a:gd name="connsiteY4" fmla="*/ 82826 h 1101587"/>
              <a:gd name="connsiteX5" fmla="*/ 1562099 w 2647121"/>
              <a:gd name="connsiteY5" fmla="*/ 212037 h 1101587"/>
              <a:gd name="connsiteX6" fmla="*/ 796787 w 2647121"/>
              <a:gd name="connsiteY6" fmla="*/ 202097 h 1101587"/>
              <a:gd name="connsiteX0" fmla="*/ 796787 w 2254525"/>
              <a:gd name="connsiteY0" fmla="*/ 260075 h 1174474"/>
              <a:gd name="connsiteX1" fmla="*/ 1657 w 2254525"/>
              <a:gd name="connsiteY1" fmla="*/ 498612 h 1174474"/>
              <a:gd name="connsiteX2" fmla="*/ 806727 w 2254525"/>
              <a:gd name="connsiteY2" fmla="*/ 1114839 h 1174474"/>
              <a:gd name="connsiteX3" fmla="*/ 2128630 w 2254525"/>
              <a:gd name="connsiteY3" fmla="*/ 140804 h 1174474"/>
              <a:gd name="connsiteX4" fmla="*/ 1562099 w 2254525"/>
              <a:gd name="connsiteY4" fmla="*/ 270015 h 1174474"/>
              <a:gd name="connsiteX5" fmla="*/ 796787 w 2254525"/>
              <a:gd name="connsiteY5" fmla="*/ 260075 h 1174474"/>
              <a:gd name="connsiteX0" fmla="*/ 796787 w 1646582"/>
              <a:gd name="connsiteY0" fmla="*/ 91108 h 1007164"/>
              <a:gd name="connsiteX1" fmla="*/ 1657 w 1646582"/>
              <a:gd name="connsiteY1" fmla="*/ 329645 h 1007164"/>
              <a:gd name="connsiteX2" fmla="*/ 806727 w 1646582"/>
              <a:gd name="connsiteY2" fmla="*/ 945872 h 1007164"/>
              <a:gd name="connsiteX3" fmla="*/ 1303682 w 1646582"/>
              <a:gd name="connsiteY3" fmla="*/ 697394 h 1007164"/>
              <a:gd name="connsiteX4" fmla="*/ 1562099 w 1646582"/>
              <a:gd name="connsiteY4" fmla="*/ 101048 h 1007164"/>
              <a:gd name="connsiteX5" fmla="*/ 796787 w 1646582"/>
              <a:gd name="connsiteY5" fmla="*/ 91108 h 1007164"/>
              <a:gd name="connsiteX0" fmla="*/ 578126 w 1427921"/>
              <a:gd name="connsiteY0" fmla="*/ 91108 h 1025385"/>
              <a:gd name="connsiteX1" fmla="*/ 1657 w 1427921"/>
              <a:gd name="connsiteY1" fmla="*/ 220315 h 1025385"/>
              <a:gd name="connsiteX2" fmla="*/ 588066 w 1427921"/>
              <a:gd name="connsiteY2" fmla="*/ 945872 h 1025385"/>
              <a:gd name="connsiteX3" fmla="*/ 1085021 w 1427921"/>
              <a:gd name="connsiteY3" fmla="*/ 697394 h 1025385"/>
              <a:gd name="connsiteX4" fmla="*/ 1343438 w 1427921"/>
              <a:gd name="connsiteY4" fmla="*/ 101048 h 1025385"/>
              <a:gd name="connsiteX5" fmla="*/ 578126 w 1427921"/>
              <a:gd name="connsiteY5" fmla="*/ 91108 h 1025385"/>
              <a:gd name="connsiteX0" fmla="*/ 619697 w 1469492"/>
              <a:gd name="connsiteY0" fmla="*/ 91108 h 960228"/>
              <a:gd name="connsiteX1" fmla="*/ 43228 w 1469492"/>
              <a:gd name="connsiteY1" fmla="*/ 220315 h 960228"/>
              <a:gd name="connsiteX2" fmla="*/ 300696 w 1469492"/>
              <a:gd name="connsiteY2" fmla="*/ 783532 h 960228"/>
              <a:gd name="connsiteX3" fmla="*/ 629637 w 1469492"/>
              <a:gd name="connsiteY3" fmla="*/ 945872 h 960228"/>
              <a:gd name="connsiteX4" fmla="*/ 1126592 w 1469492"/>
              <a:gd name="connsiteY4" fmla="*/ 697394 h 960228"/>
              <a:gd name="connsiteX5" fmla="*/ 1385009 w 1469492"/>
              <a:gd name="connsiteY5" fmla="*/ 101048 h 960228"/>
              <a:gd name="connsiteX6" fmla="*/ 619697 w 1469492"/>
              <a:gd name="connsiteY6" fmla="*/ 91108 h 960228"/>
              <a:gd name="connsiteX0" fmla="*/ 619697 w 1469491"/>
              <a:gd name="connsiteY0" fmla="*/ 102703 h 960228"/>
              <a:gd name="connsiteX1" fmla="*/ 43228 w 1469491"/>
              <a:gd name="connsiteY1" fmla="*/ 231910 h 960228"/>
              <a:gd name="connsiteX2" fmla="*/ 300696 w 1469491"/>
              <a:gd name="connsiteY2" fmla="*/ 795127 h 960228"/>
              <a:gd name="connsiteX3" fmla="*/ 629637 w 1469491"/>
              <a:gd name="connsiteY3" fmla="*/ 957467 h 960228"/>
              <a:gd name="connsiteX4" fmla="*/ 1126592 w 1469491"/>
              <a:gd name="connsiteY4" fmla="*/ 778563 h 960228"/>
              <a:gd name="connsiteX5" fmla="*/ 1385009 w 1469491"/>
              <a:gd name="connsiteY5" fmla="*/ 112643 h 960228"/>
              <a:gd name="connsiteX6" fmla="*/ 619697 w 1469491"/>
              <a:gd name="connsiteY6" fmla="*/ 102703 h 960228"/>
              <a:gd name="connsiteX0" fmla="*/ 619697 w 1419795"/>
              <a:gd name="connsiteY0" fmla="*/ 62947 h 920472"/>
              <a:gd name="connsiteX1" fmla="*/ 43228 w 1419795"/>
              <a:gd name="connsiteY1" fmla="*/ 192154 h 920472"/>
              <a:gd name="connsiteX2" fmla="*/ 300696 w 1419795"/>
              <a:gd name="connsiteY2" fmla="*/ 755371 h 920472"/>
              <a:gd name="connsiteX3" fmla="*/ 629637 w 1419795"/>
              <a:gd name="connsiteY3" fmla="*/ 917711 h 920472"/>
              <a:gd name="connsiteX4" fmla="*/ 1126592 w 1419795"/>
              <a:gd name="connsiteY4" fmla="*/ 738807 h 920472"/>
              <a:gd name="connsiteX5" fmla="*/ 1335313 w 1419795"/>
              <a:gd name="connsiteY5" fmla="*/ 112643 h 920472"/>
              <a:gd name="connsiteX6" fmla="*/ 619697 w 1419795"/>
              <a:gd name="connsiteY6" fmla="*/ 62947 h 9204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419795" h="920472">
                <a:moveTo>
                  <a:pt x="619697" y="62947"/>
                </a:moveTo>
                <a:cubicBezTo>
                  <a:pt x="265202" y="122582"/>
                  <a:pt x="41571" y="49693"/>
                  <a:pt x="43228" y="192154"/>
                </a:cubicBezTo>
                <a:cubicBezTo>
                  <a:pt x="0" y="295962"/>
                  <a:pt x="202961" y="634445"/>
                  <a:pt x="300696" y="755371"/>
                </a:cubicBezTo>
                <a:cubicBezTo>
                  <a:pt x="398431" y="876297"/>
                  <a:pt x="491988" y="920472"/>
                  <a:pt x="629637" y="917711"/>
                </a:cubicBezTo>
                <a:cubicBezTo>
                  <a:pt x="767286" y="914950"/>
                  <a:pt x="1008979" y="872985"/>
                  <a:pt x="1126592" y="738807"/>
                </a:cubicBezTo>
                <a:cubicBezTo>
                  <a:pt x="1244205" y="604629"/>
                  <a:pt x="1419795" y="225286"/>
                  <a:pt x="1335313" y="112643"/>
                </a:cubicBezTo>
                <a:cubicBezTo>
                  <a:pt x="1250831" y="0"/>
                  <a:pt x="863206" y="4969"/>
                  <a:pt x="619697" y="62947"/>
                </a:cubicBezTo>
                <a:close/>
              </a:path>
            </a:pathLst>
          </a:custGeom>
          <a:ln w="38100">
            <a:solidFill>
              <a:srgbClr val="0070C0"/>
            </a:solidFill>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4" name="Rectangle 53"/>
          <p:cNvSpPr/>
          <p:nvPr/>
        </p:nvSpPr>
        <p:spPr>
          <a:xfrm>
            <a:off x="4760433" y="4765897"/>
            <a:ext cx="1054328" cy="507831"/>
          </a:xfrm>
          <a:prstGeom prst="rect">
            <a:avLst/>
          </a:prstGeom>
        </p:spPr>
        <p:txBody>
          <a:bodyPr wrap="none">
            <a:spAutoFit/>
          </a:bodyPr>
          <a:lstStyle/>
          <a:p>
            <a:r>
              <a:rPr lang="en-US" sz="2700" dirty="0" smtClean="0">
                <a:solidFill>
                  <a:srgbClr val="7030A0"/>
                </a:solidFill>
              </a:rPr>
              <a:t>X’</a:t>
            </a:r>
            <a:r>
              <a:rPr lang="en-US" sz="2700" dirty="0" smtClean="0">
                <a:solidFill>
                  <a:srgbClr val="7030A0"/>
                </a:solidFill>
                <a:latin typeface="cmsy10"/>
              </a:rPr>
              <a:t>[</a:t>
            </a:r>
            <a:r>
              <a:rPr lang="en-US" sz="2700" dirty="0" smtClean="0">
                <a:solidFill>
                  <a:srgbClr val="7030A0"/>
                </a:solidFill>
              </a:rPr>
              <a:t>{v}</a:t>
            </a:r>
            <a:endParaRPr lang="en-US" dirty="0"/>
          </a:p>
        </p:txBody>
      </p:sp>
      <p:sp>
        <p:nvSpPr>
          <p:cNvPr id="55" name="Rectangle 54"/>
          <p:cNvSpPr/>
          <p:nvPr/>
        </p:nvSpPr>
        <p:spPr>
          <a:xfrm>
            <a:off x="2214861" y="4677203"/>
            <a:ext cx="448392" cy="507831"/>
          </a:xfrm>
          <a:prstGeom prst="rect">
            <a:avLst/>
          </a:prstGeom>
        </p:spPr>
        <p:txBody>
          <a:bodyPr wrap="none">
            <a:spAutoFit/>
          </a:bodyPr>
          <a:lstStyle/>
          <a:p>
            <a:r>
              <a:rPr lang="en-US" sz="2700" dirty="0" smtClean="0">
                <a:solidFill>
                  <a:srgbClr val="0070C0"/>
                </a:solidFill>
              </a:rPr>
              <a:t>X’</a:t>
            </a:r>
            <a:endParaRPr lang="en-US" dirty="0">
              <a:solidFill>
                <a:srgbClr val="0070C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8"/>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0"/>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3"/>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5"/>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6"/>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9"/>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0"/>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2"/>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4"/>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6"/>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40"/>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41"/>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42"/>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43"/>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44"/>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45"/>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46"/>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47"/>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48"/>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49"/>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50"/>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52"/>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53"/>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54"/>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5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P spid="19" grpId="0" animBg="1"/>
      <p:bldP spid="20" grpId="0"/>
      <p:bldP spid="23" grpId="0"/>
      <p:bldP spid="26" grpId="0"/>
      <p:bldP spid="40" grpId="0" animBg="1"/>
      <p:bldP spid="41" grpId="0" animBg="1"/>
      <p:bldP spid="42" grpId="0"/>
      <p:bldP spid="43" grpId="0"/>
      <p:bldP spid="45" grpId="0"/>
      <p:bldP spid="52" grpId="0" animBg="1"/>
      <p:bldP spid="53" grpId="0" animBg="1"/>
      <p:bldP spid="54" grpId="0"/>
      <p:bldP spid="55"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6982" y="806246"/>
            <a:ext cx="8967018" cy="6051753"/>
          </a:xfrm>
        </p:spPr>
        <p:txBody>
          <a:bodyPr>
            <a:normAutofit/>
          </a:bodyPr>
          <a:lstStyle/>
          <a:p>
            <a:r>
              <a:rPr lang="en-US" sz="2700" b="1" dirty="0" smtClean="0"/>
              <a:t>Claim:</a:t>
            </a:r>
            <a:r>
              <a:rPr lang="en-US" sz="2700" dirty="0" smtClean="0"/>
              <a:t> Algorithm returns X</a:t>
            </a:r>
            <a:r>
              <a:rPr lang="en-US" sz="2700" dirty="0" smtClean="0">
                <a:latin typeface="cmsy10"/>
              </a:rPr>
              <a:t>½</a:t>
            </a:r>
            <a:r>
              <a:rPr lang="en-US" sz="2700" dirty="0" smtClean="0"/>
              <a:t>V </a:t>
            </a:r>
            <a:r>
              <a:rPr lang="en-US" sz="2700" dirty="0" err="1" smtClean="0"/>
              <a:t>s.t</a:t>
            </a:r>
            <a:r>
              <a:rPr lang="en-US" sz="2700" dirty="0" smtClean="0"/>
              <a:t>. </a:t>
            </a:r>
            <a:r>
              <a:rPr lang="en-US" sz="2700" dirty="0" smtClean="0">
                <a:latin typeface="cmmi10"/>
              </a:rPr>
              <a:t>±</a:t>
            </a:r>
            <a:r>
              <a:rPr lang="en-US" sz="2700" dirty="0" smtClean="0"/>
              <a:t>(</a:t>
            </a:r>
            <a:r>
              <a:rPr lang="en-US" sz="2700" dirty="0" smtClean="0">
                <a:latin typeface="Calibri"/>
              </a:rPr>
              <a:t>X)</a:t>
            </a:r>
            <a:r>
              <a:rPr lang="en-US" sz="2700" baseline="30000" dirty="0" smtClean="0">
                <a:latin typeface="Calibri"/>
              </a:rPr>
              <a:t>T</a:t>
            </a:r>
            <a:r>
              <a:rPr lang="en-US" sz="2700" dirty="0" smtClean="0"/>
              <a:t> w </a:t>
            </a:r>
            <a:r>
              <a:rPr lang="en-US" sz="2700" dirty="0" smtClean="0">
                <a:latin typeface="cmsy10"/>
              </a:rPr>
              <a:t>¸</a:t>
            </a:r>
            <a:r>
              <a:rPr lang="en-US" sz="2700" dirty="0" smtClean="0"/>
              <a:t> ½ optimum</a:t>
            </a:r>
          </a:p>
          <a:p>
            <a:r>
              <a:rPr lang="en-US" sz="2700" b="1" dirty="0" smtClean="0"/>
              <a:t>Proof: </a:t>
            </a:r>
            <a:r>
              <a:rPr lang="en-US" sz="2700" dirty="0" smtClean="0"/>
              <a:t>By induction on |V|.</a:t>
            </a:r>
          </a:p>
          <a:p>
            <a:r>
              <a:rPr lang="en-US" sz="2700" dirty="0" smtClean="0"/>
              <a:t>If |V|=1, then any cut is optimal.</a:t>
            </a:r>
          </a:p>
          <a:p>
            <a:r>
              <a:rPr lang="en-US" sz="2700" dirty="0" smtClean="0"/>
              <a:t>By induction, X’ is ½-optimal for graph G’ with weights w</a:t>
            </a:r>
            <a:r>
              <a:rPr lang="en-US" sz="2700" baseline="-25000" dirty="0" smtClean="0"/>
              <a:t>2</a:t>
            </a:r>
            <a:r>
              <a:rPr lang="en-US" sz="2800" dirty="0" smtClean="0"/>
              <a:t>.</a:t>
            </a:r>
            <a:r>
              <a:rPr lang="en-US" sz="2700" dirty="0" smtClean="0"/>
              <a:t> </a:t>
            </a:r>
          </a:p>
          <a:p>
            <a:r>
              <a:rPr lang="en-US" sz="2700" dirty="0" smtClean="0"/>
              <a:t>The edges incident on v have w</a:t>
            </a:r>
            <a:r>
              <a:rPr lang="en-US" sz="2700" baseline="-25000" dirty="0" smtClean="0"/>
              <a:t>2</a:t>
            </a:r>
            <a:r>
              <a:rPr lang="en-US" sz="2700" dirty="0" smtClean="0"/>
              <a:t>-weight zero.</a:t>
            </a:r>
            <a:br>
              <a:rPr lang="en-US" sz="2700" dirty="0" smtClean="0"/>
            </a:br>
            <a:r>
              <a:rPr lang="en-US" sz="2700" dirty="0" smtClean="0"/>
              <a:t>So </a:t>
            </a:r>
            <a:r>
              <a:rPr lang="en-US" sz="2700" b="1" dirty="0" smtClean="0"/>
              <a:t>both</a:t>
            </a:r>
            <a:r>
              <a:rPr lang="en-US" sz="2700" dirty="0" smtClean="0"/>
              <a:t> X’ and X’</a:t>
            </a:r>
            <a:r>
              <a:rPr lang="en-US" sz="2700" dirty="0" smtClean="0">
                <a:latin typeface="cmsy10"/>
              </a:rPr>
              <a:t>[</a:t>
            </a:r>
            <a:r>
              <a:rPr lang="en-US" sz="2700" dirty="0" smtClean="0"/>
              <a:t>{v} are ½-optimal for G with weights w</a:t>
            </a:r>
            <a:r>
              <a:rPr lang="en-US" sz="2700" baseline="-25000" dirty="0" smtClean="0"/>
              <a:t>2</a:t>
            </a:r>
            <a:r>
              <a:rPr lang="en-US" sz="2700" dirty="0" smtClean="0"/>
              <a:t>.</a:t>
            </a:r>
          </a:p>
          <a:p>
            <a:r>
              <a:rPr lang="en-US" sz="2700" dirty="0" smtClean="0"/>
              <a:t>Any cut U has w</a:t>
            </a:r>
            <a:r>
              <a:rPr lang="en-US" sz="2700" baseline="-25000" dirty="0" smtClean="0"/>
              <a:t>1</a:t>
            </a:r>
            <a:r>
              <a:rPr lang="en-US" sz="2700" dirty="0" smtClean="0"/>
              <a:t>-weight at most </a:t>
            </a:r>
            <a:r>
              <a:rPr lang="en-US" sz="2800" dirty="0" smtClean="0">
                <a:latin typeface="cmmi10"/>
              </a:rPr>
              <a:t>§</a:t>
            </a:r>
            <a:r>
              <a:rPr lang="en-US" sz="2800" baseline="-25000" dirty="0" smtClean="0"/>
              <a:t>e</a:t>
            </a:r>
            <a:r>
              <a:rPr lang="en-US" sz="2800" baseline="-25000" dirty="0" smtClean="0">
                <a:latin typeface="cmsy10"/>
              </a:rPr>
              <a:t>2</a:t>
            </a:r>
            <a:r>
              <a:rPr lang="en-US" sz="2800" baseline="-25000" dirty="0" smtClean="0"/>
              <a:t>E</a:t>
            </a:r>
            <a:r>
              <a:rPr lang="en-US" sz="2800" dirty="0" smtClean="0"/>
              <a:t> w</a:t>
            </a:r>
            <a:r>
              <a:rPr lang="en-US" sz="2800" baseline="-25000" dirty="0" smtClean="0"/>
              <a:t>1</a:t>
            </a:r>
            <a:r>
              <a:rPr lang="en-US" sz="2800" dirty="0" smtClean="0"/>
              <a:t>(e)</a:t>
            </a:r>
            <a:endParaRPr lang="en-US" sz="2700" dirty="0" smtClean="0"/>
          </a:p>
          <a:p>
            <a:r>
              <a:rPr lang="en-US" sz="2700" dirty="0" smtClean="0"/>
              <a:t>Every </a:t>
            </a:r>
            <a:r>
              <a:rPr lang="en-US" sz="2700" dirty="0" smtClean="0"/>
              <a:t>edge incident on v is cut by </a:t>
            </a:r>
            <a:r>
              <a:rPr lang="en-US" sz="2700" i="1" dirty="0" smtClean="0"/>
              <a:t>either</a:t>
            </a:r>
            <a:r>
              <a:rPr lang="en-US" sz="2700" dirty="0" smtClean="0"/>
              <a:t> X’ </a:t>
            </a:r>
            <a:r>
              <a:rPr lang="en-US" sz="2700" i="1" dirty="0" smtClean="0"/>
              <a:t>or</a:t>
            </a:r>
            <a:r>
              <a:rPr lang="en-US" sz="2700" dirty="0" smtClean="0"/>
              <a:t> X’</a:t>
            </a:r>
            <a:r>
              <a:rPr lang="en-US" sz="2700" dirty="0" smtClean="0">
                <a:latin typeface="cmsy10"/>
              </a:rPr>
              <a:t>[</a:t>
            </a:r>
            <a:r>
              <a:rPr lang="en-US" sz="2700" dirty="0" smtClean="0"/>
              <a:t>{v}</a:t>
            </a:r>
            <a:br>
              <a:rPr lang="en-US" sz="2700" dirty="0" smtClean="0"/>
            </a:br>
            <a:r>
              <a:rPr lang="en-US" sz="2700" spc="-60" dirty="0" smtClean="0"/>
              <a:t>So </a:t>
            </a:r>
            <a:r>
              <a:rPr lang="en-US" sz="2700" spc="-60" dirty="0" smtClean="0">
                <a:latin typeface="cmmi10"/>
              </a:rPr>
              <a:t>±</a:t>
            </a:r>
            <a:r>
              <a:rPr lang="en-US" sz="2700" spc="-60" dirty="0" smtClean="0"/>
              <a:t>(X’)</a:t>
            </a:r>
            <a:r>
              <a:rPr lang="en-US" sz="2700" spc="-60" baseline="30000" dirty="0" smtClean="0"/>
              <a:t>T</a:t>
            </a:r>
            <a:r>
              <a:rPr lang="en-US" sz="2700" spc="-60" dirty="0" smtClean="0"/>
              <a:t> w</a:t>
            </a:r>
            <a:r>
              <a:rPr lang="en-US" sz="2700" spc="-60" baseline="-25000" dirty="0" smtClean="0"/>
              <a:t>1</a:t>
            </a:r>
            <a:r>
              <a:rPr lang="en-US" sz="2800" spc="-60" dirty="0" smtClean="0"/>
              <a:t> + </a:t>
            </a:r>
            <a:r>
              <a:rPr lang="en-US" sz="2700" spc="-60" dirty="0" smtClean="0">
                <a:latin typeface="cmmi10"/>
              </a:rPr>
              <a:t>±</a:t>
            </a:r>
            <a:r>
              <a:rPr lang="en-US" sz="2700" spc="-60" dirty="0" smtClean="0"/>
              <a:t>(X’</a:t>
            </a:r>
            <a:r>
              <a:rPr lang="en-US" sz="2700" spc="-60" dirty="0" smtClean="0">
                <a:latin typeface="cmsy10"/>
              </a:rPr>
              <a:t>[</a:t>
            </a:r>
            <a:r>
              <a:rPr lang="en-US" sz="2700" spc="-60" dirty="0" smtClean="0"/>
              <a:t>{v})</a:t>
            </a:r>
            <a:r>
              <a:rPr lang="en-US" sz="2700" spc="-60" baseline="30000" dirty="0" smtClean="0"/>
              <a:t>T</a:t>
            </a:r>
            <a:r>
              <a:rPr lang="en-US" sz="2700" spc="-60" dirty="0" smtClean="0"/>
              <a:t> w</a:t>
            </a:r>
            <a:r>
              <a:rPr lang="en-US" sz="2700" spc="-60" baseline="-25000" dirty="0" smtClean="0"/>
              <a:t>1</a:t>
            </a:r>
            <a:r>
              <a:rPr lang="en-US" sz="2800" spc="-60" dirty="0" smtClean="0"/>
              <a:t> = </a:t>
            </a:r>
            <a:r>
              <a:rPr lang="en-US" sz="2800" spc="-60" dirty="0" smtClean="0">
                <a:latin typeface="cmmi10"/>
              </a:rPr>
              <a:t>§</a:t>
            </a:r>
            <a:r>
              <a:rPr lang="en-US" sz="2800" spc="-60" baseline="-25000" dirty="0" smtClean="0"/>
              <a:t>e</a:t>
            </a:r>
            <a:r>
              <a:rPr lang="en-US" sz="2800" spc="-60" baseline="-25000" dirty="0" smtClean="0">
                <a:latin typeface="cmsy10"/>
              </a:rPr>
              <a:t>2</a:t>
            </a:r>
            <a:r>
              <a:rPr lang="en-US" sz="2800" spc="-60" baseline="-25000" dirty="0" smtClean="0"/>
              <a:t>E</a:t>
            </a:r>
            <a:r>
              <a:rPr lang="en-US" sz="2800" spc="-60" dirty="0" smtClean="0"/>
              <a:t> </a:t>
            </a:r>
            <a:r>
              <a:rPr lang="en-US" sz="2800" spc="-60" dirty="0" smtClean="0">
                <a:latin typeface="Calibri"/>
              </a:rPr>
              <a:t>w</a:t>
            </a:r>
            <a:r>
              <a:rPr lang="en-US" sz="2800" spc="-60" baseline="-25000" dirty="0" smtClean="0">
                <a:latin typeface="Calibri"/>
              </a:rPr>
              <a:t>1</a:t>
            </a:r>
            <a:r>
              <a:rPr lang="en-US" sz="2800" spc="-60" dirty="0" smtClean="0"/>
              <a:t>(e)</a:t>
            </a:r>
            <a:r>
              <a:rPr lang="en-US" sz="2800" spc="-60" dirty="0" smtClean="0"/>
              <a:t> </a:t>
            </a:r>
            <a:r>
              <a:rPr lang="en-US" sz="2800" spc="-60" dirty="0" smtClean="0">
                <a:latin typeface="cmsy10"/>
              </a:rPr>
              <a:t>¸</a:t>
            </a:r>
            <a:r>
              <a:rPr lang="en-US" sz="2800" spc="-60" dirty="0" smtClean="0"/>
              <a:t> optimum under w</a:t>
            </a:r>
            <a:r>
              <a:rPr lang="en-US" sz="2800" spc="-60" baseline="-25000" dirty="0" smtClean="0"/>
              <a:t>1</a:t>
            </a:r>
            <a:endParaRPr lang="en-US" sz="2800" spc="-60" baseline="-25000" dirty="0" smtClean="0">
              <a:latin typeface="Calibri"/>
            </a:endParaRPr>
          </a:p>
          <a:p>
            <a:r>
              <a:rPr lang="en-US" sz="2800" dirty="0" smtClean="0"/>
              <a:t>So </a:t>
            </a:r>
            <a:r>
              <a:rPr lang="en-US" sz="2800" i="1" dirty="0" smtClean="0"/>
              <a:t>either</a:t>
            </a:r>
            <a:r>
              <a:rPr lang="en-US" sz="2800" dirty="0" smtClean="0"/>
              <a:t> X’ </a:t>
            </a:r>
            <a:r>
              <a:rPr lang="en-US" sz="2800" i="1" dirty="0" smtClean="0"/>
              <a:t>or</a:t>
            </a:r>
            <a:r>
              <a:rPr lang="en-US" sz="2800" dirty="0" smtClean="0"/>
              <a:t> </a:t>
            </a:r>
            <a:r>
              <a:rPr lang="en-US" sz="2800" spc="-30" dirty="0" smtClean="0"/>
              <a:t>X’</a:t>
            </a:r>
            <a:r>
              <a:rPr lang="en-US" sz="2800" spc="-30" dirty="0" smtClean="0">
                <a:latin typeface="cmsy10"/>
              </a:rPr>
              <a:t>[</a:t>
            </a:r>
            <a:r>
              <a:rPr lang="en-US" sz="2800" spc="-30" dirty="0" smtClean="0"/>
              <a:t>{v} </a:t>
            </a:r>
            <a:r>
              <a:rPr lang="en-US" sz="2800" dirty="0" smtClean="0"/>
              <a:t>is ½-optimal under w</a:t>
            </a:r>
            <a:r>
              <a:rPr lang="en-US" sz="2800" baseline="-25000" dirty="0" smtClean="0"/>
              <a:t>1</a:t>
            </a:r>
          </a:p>
          <a:p>
            <a:r>
              <a:rPr lang="en-US" sz="2800" spc="-30" dirty="0" smtClean="0"/>
              <a:t>So the better of X’ or X’</a:t>
            </a:r>
            <a:r>
              <a:rPr lang="en-US" sz="2800" spc="-30" dirty="0" smtClean="0">
                <a:latin typeface="cmsy10"/>
              </a:rPr>
              <a:t>[</a:t>
            </a:r>
            <a:r>
              <a:rPr lang="en-US" sz="2800" spc="-30" dirty="0" smtClean="0"/>
              <a:t>{v} is ½-optimal under w</a:t>
            </a:r>
            <a:r>
              <a:rPr lang="en-US" sz="2800" spc="-30" baseline="-25000" dirty="0" smtClean="0"/>
              <a:t>1</a:t>
            </a:r>
            <a:r>
              <a:rPr lang="en-US" sz="2800" spc="-30" dirty="0" smtClean="0"/>
              <a:t> and w</a:t>
            </a:r>
            <a:r>
              <a:rPr lang="en-US" sz="2800" spc="-30" baseline="-25000" dirty="0" smtClean="0"/>
              <a:t>2</a:t>
            </a:r>
            <a:endParaRPr lang="en-US" sz="2400" spc="-30" baseline="-25000" dirty="0" smtClean="0"/>
          </a:p>
          <a:p>
            <a:pPr>
              <a:buNone/>
            </a:pPr>
            <a:r>
              <a:rPr lang="en-US" sz="2800" dirty="0" smtClean="0"/>
              <a:t>	</a:t>
            </a:r>
            <a:r>
              <a:rPr lang="en-US" sz="2800" dirty="0" smtClean="0">
                <a:latin typeface="cmsy10"/>
              </a:rPr>
              <a:t>)</a:t>
            </a:r>
            <a:r>
              <a:rPr lang="en-US" sz="2800" dirty="0" smtClean="0"/>
              <a:t> also ½-optimal under w.</a:t>
            </a:r>
            <a:r>
              <a:rPr lang="en-US" sz="2400" dirty="0" smtClean="0"/>
              <a:t>					</a:t>
            </a:r>
            <a:r>
              <a:rPr lang="en-US" sz="2400" dirty="0" smtClean="0">
                <a:latin typeface="msam10"/>
              </a:rPr>
              <a:t>¥</a:t>
            </a:r>
            <a:endParaRPr lang="en-US" sz="2800" dirty="0" smtClean="0">
              <a:latin typeface="msam10"/>
            </a:endParaRPr>
          </a:p>
        </p:txBody>
      </p:sp>
      <p:sp>
        <p:nvSpPr>
          <p:cNvPr id="4" name="Title 1"/>
          <p:cNvSpPr>
            <a:spLocks noGrp="1"/>
          </p:cNvSpPr>
          <p:nvPr>
            <p:ph type="title"/>
          </p:nvPr>
        </p:nvSpPr>
        <p:spPr>
          <a:xfrm>
            <a:off x="457200" y="0"/>
            <a:ext cx="8229600" cy="737419"/>
          </a:xfrm>
        </p:spPr>
        <p:txBody>
          <a:bodyPr>
            <a:noAutofit/>
          </a:bodyPr>
          <a:lstStyle/>
          <a:p>
            <a:r>
              <a:rPr lang="en-US" dirty="0" smtClean="0"/>
              <a:t>Correctness of Algorithm</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9451"/>
            <a:ext cx="8229600" cy="922946"/>
          </a:xfrm>
        </p:spPr>
        <p:txBody>
          <a:bodyPr/>
          <a:lstStyle/>
          <a:p>
            <a:r>
              <a:rPr lang="en-US" dirty="0" smtClean="0"/>
              <a:t>What’s Next?</a:t>
            </a:r>
            <a:endParaRPr lang="en-US" dirty="0"/>
          </a:p>
        </p:txBody>
      </p:sp>
      <p:sp>
        <p:nvSpPr>
          <p:cNvPr id="3" name="Content Placeholder 2"/>
          <p:cNvSpPr>
            <a:spLocks noGrp="1"/>
          </p:cNvSpPr>
          <p:nvPr>
            <p:ph idx="1"/>
          </p:nvPr>
        </p:nvSpPr>
        <p:spPr>
          <a:xfrm>
            <a:off x="457200" y="609262"/>
            <a:ext cx="8229600" cy="6228860"/>
          </a:xfrm>
        </p:spPr>
        <p:txBody>
          <a:bodyPr>
            <a:normAutofit/>
          </a:bodyPr>
          <a:lstStyle/>
          <a:p>
            <a:r>
              <a:rPr lang="en-US" dirty="0" smtClean="0"/>
              <a:t>Future C&amp;O classes you could take</a:t>
            </a:r>
          </a:p>
          <a:p>
            <a:endParaRPr lang="en-US" dirty="0" smtClean="0"/>
          </a:p>
          <a:p>
            <a:endParaRPr lang="en-US" dirty="0" smtClean="0"/>
          </a:p>
          <a:p>
            <a:endParaRPr lang="en-US" dirty="0" smtClean="0"/>
          </a:p>
          <a:p>
            <a:endParaRPr lang="en-US" dirty="0" smtClean="0"/>
          </a:p>
          <a:p>
            <a:endParaRPr lang="en-US" dirty="0" smtClean="0"/>
          </a:p>
          <a:p>
            <a:endParaRPr lang="en-US" sz="2800" dirty="0" smtClean="0"/>
          </a:p>
          <a:p>
            <a:endParaRPr lang="en-US" sz="2800" dirty="0" smtClean="0"/>
          </a:p>
          <a:p>
            <a:r>
              <a:rPr lang="en-US" sz="2800" dirty="0" smtClean="0"/>
              <a:t>If you’re unhappy that the ellipsoid method is too slow, you can learn about practical methods in:</a:t>
            </a:r>
          </a:p>
          <a:p>
            <a:pPr lvl="1"/>
            <a:r>
              <a:rPr lang="en-US" sz="2400" dirty="0" smtClean="0"/>
              <a:t>C&amp;O 466: Continuous Optimization</a:t>
            </a:r>
          </a:p>
        </p:txBody>
      </p:sp>
      <p:graphicFrame>
        <p:nvGraphicFramePr>
          <p:cNvPr id="4" name="Table 3"/>
          <p:cNvGraphicFramePr>
            <a:graphicFrameLocks noGrp="1"/>
          </p:cNvGraphicFramePr>
          <p:nvPr/>
        </p:nvGraphicFramePr>
        <p:xfrm>
          <a:off x="718927" y="1158466"/>
          <a:ext cx="7928116" cy="3855720"/>
        </p:xfrm>
        <a:graphic>
          <a:graphicData uri="http://schemas.openxmlformats.org/drawingml/2006/table">
            <a:tbl>
              <a:tblPr firstRow="1" bandRow="1">
                <a:tableStyleId>{5C22544A-7EE6-4342-B048-85BDC9FD1C3A}</a:tableStyleId>
              </a:tblPr>
              <a:tblGrid>
                <a:gridCol w="3964058"/>
                <a:gridCol w="3964058"/>
              </a:tblGrid>
              <a:tr h="370840">
                <a:tc>
                  <a:txBody>
                    <a:bodyPr/>
                    <a:lstStyle/>
                    <a:p>
                      <a:r>
                        <a:rPr lang="en-US" dirty="0" smtClean="0"/>
                        <a:t>If you liked…</a:t>
                      </a:r>
                      <a:endParaRPr lang="en-US" dirty="0"/>
                    </a:p>
                  </a:txBody>
                  <a:tcPr/>
                </a:tc>
                <a:tc>
                  <a:txBody>
                    <a:bodyPr/>
                    <a:lstStyle/>
                    <a:p>
                      <a:r>
                        <a:rPr lang="en-US" dirty="0" smtClean="0"/>
                        <a:t>You might </a:t>
                      </a:r>
                      <a:r>
                        <a:rPr lang="en-US" dirty="0" smtClean="0"/>
                        <a:t>like…</a:t>
                      </a:r>
                      <a:endParaRPr lang="en-US" dirty="0"/>
                    </a:p>
                  </a:txBody>
                  <a:tcPr/>
                </a:tc>
              </a:tr>
              <a:tr h="370840">
                <a:tc>
                  <a:txBody>
                    <a:bodyPr/>
                    <a:lstStyle/>
                    <a:p>
                      <a:r>
                        <a:rPr lang="en-US" dirty="0" smtClean="0"/>
                        <a:t>Max Flows, Min Cuts, Shortest Paths</a:t>
                      </a:r>
                      <a:endParaRPr lang="en-US" dirty="0"/>
                    </a:p>
                  </a:txBody>
                  <a:tcPr/>
                </a:tc>
                <a:tc>
                  <a:txBody>
                    <a:bodyPr/>
                    <a:lstStyle/>
                    <a:p>
                      <a:r>
                        <a:rPr lang="en-US" dirty="0" smtClean="0"/>
                        <a:t>C&amp;O 351</a:t>
                      </a:r>
                      <a:r>
                        <a:rPr lang="en-US" baseline="0" dirty="0" smtClean="0"/>
                        <a:t> “Network Flows”</a:t>
                      </a:r>
                      <a:br>
                        <a:rPr lang="en-US" baseline="0" dirty="0" smtClean="0"/>
                      </a:br>
                      <a:r>
                        <a:rPr lang="en-US" baseline="0" dirty="0" smtClean="0"/>
                        <a:t>C&amp;O 450 “Combinatorial Optimization”</a:t>
                      </a:r>
                      <a:br>
                        <a:rPr lang="en-US" baseline="0" dirty="0" smtClean="0"/>
                      </a:br>
                      <a:r>
                        <a:rPr lang="en-US" baseline="0" dirty="0" smtClean="0"/>
                        <a:t>C&amp;O 453 “Network Design”</a:t>
                      </a:r>
                      <a:endParaRPr lang="en-US" dirty="0"/>
                    </a:p>
                  </a:txBody>
                  <a:tcPr/>
                </a:tc>
              </a:tr>
              <a:tr h="370840">
                <a:tc>
                  <a:txBody>
                    <a:bodyPr/>
                    <a:lstStyle/>
                    <a:p>
                      <a:r>
                        <a:rPr lang="en-US" dirty="0" smtClean="0"/>
                        <a:t>Integer Programs</a:t>
                      </a:r>
                      <a:endParaRPr lang="en-US" dirty="0"/>
                    </a:p>
                  </a:txBody>
                  <a:tcPr/>
                </a:tc>
                <a:tc>
                  <a:txBody>
                    <a:bodyPr/>
                    <a:lstStyle/>
                    <a:p>
                      <a:r>
                        <a:rPr lang="en-US" dirty="0" smtClean="0"/>
                        <a:t>C&amp;O 452</a:t>
                      </a:r>
                      <a:r>
                        <a:rPr lang="en-US" baseline="0" dirty="0" smtClean="0"/>
                        <a:t> “Integer Programming”</a:t>
                      </a:r>
                      <a:endParaRPr lang="en-US" dirty="0"/>
                    </a:p>
                  </a:txBody>
                  <a:tcPr/>
                </a:tc>
              </a:tr>
              <a:tr h="370840">
                <a:tc>
                  <a:txBody>
                    <a:bodyPr/>
                    <a:lstStyle/>
                    <a:p>
                      <a:r>
                        <a:rPr lang="en-US" dirty="0" err="1" smtClean="0"/>
                        <a:t>Konig’s</a:t>
                      </a:r>
                      <a:r>
                        <a:rPr lang="en-US" dirty="0" smtClean="0"/>
                        <a:t> Theorem, Hall’s Theorem</a:t>
                      </a:r>
                      <a:endParaRPr lang="en-US" dirty="0"/>
                    </a:p>
                  </a:txBody>
                  <a:tcPr/>
                </a:tc>
                <a:tc>
                  <a:txBody>
                    <a:bodyPr/>
                    <a:lstStyle/>
                    <a:p>
                      <a:r>
                        <a:rPr lang="en-US" dirty="0" smtClean="0"/>
                        <a:t>C&amp;O 342</a:t>
                      </a:r>
                      <a:r>
                        <a:rPr lang="en-US" baseline="0" dirty="0" smtClean="0"/>
                        <a:t> “Intro to Graph Theory</a:t>
                      </a:r>
                      <a:r>
                        <a:rPr lang="en-US" baseline="0" dirty="0" smtClean="0"/>
                        <a:t>”</a:t>
                      </a:r>
                    </a:p>
                    <a:p>
                      <a:r>
                        <a:rPr lang="en-US" baseline="0" dirty="0" smtClean="0"/>
                        <a:t>C&amp;O 442 “Graph Theory”</a:t>
                      </a:r>
                    </a:p>
                    <a:p>
                      <a:r>
                        <a:rPr lang="en-US" baseline="0" dirty="0" smtClean="0"/>
                        <a:t>C&amp;O 444 “Algebraic Graph Theory”</a:t>
                      </a:r>
                      <a:endParaRPr lang="en-US" dirty="0"/>
                    </a:p>
                  </a:txBody>
                  <a:tcPr/>
                </a:tc>
              </a:tr>
              <a:tr h="370840">
                <a:tc>
                  <a:txBody>
                    <a:bodyPr/>
                    <a:lstStyle/>
                    <a:p>
                      <a:r>
                        <a:rPr lang="en-US" dirty="0" smtClean="0"/>
                        <a:t>Convex Functions,</a:t>
                      </a:r>
                      <a:br>
                        <a:rPr lang="en-US" dirty="0" smtClean="0"/>
                      </a:br>
                      <a:r>
                        <a:rPr lang="en-US" dirty="0" err="1" smtClean="0"/>
                        <a:t>Subgradient</a:t>
                      </a:r>
                      <a:r>
                        <a:rPr lang="en-US" dirty="0" smtClean="0"/>
                        <a:t> Inequality,</a:t>
                      </a:r>
                      <a:br>
                        <a:rPr lang="en-US" dirty="0" smtClean="0"/>
                      </a:br>
                      <a:r>
                        <a:rPr lang="en-US" dirty="0" smtClean="0"/>
                        <a:t>KKT</a:t>
                      </a:r>
                      <a:r>
                        <a:rPr lang="en-US" baseline="0" dirty="0" smtClean="0"/>
                        <a:t> Theorem</a:t>
                      </a:r>
                      <a:endParaRPr lang="en-US" dirty="0"/>
                    </a:p>
                  </a:txBody>
                  <a:tcPr/>
                </a:tc>
                <a:tc>
                  <a:txBody>
                    <a:bodyPr/>
                    <a:lstStyle/>
                    <a:p>
                      <a:r>
                        <a:rPr lang="en-US" dirty="0" smtClean="0"/>
                        <a:t>C&amp;O 367 “Nonlinear Optimization”</a:t>
                      </a:r>
                      <a:br>
                        <a:rPr lang="en-US" dirty="0" smtClean="0"/>
                      </a:br>
                      <a:r>
                        <a:rPr lang="en-US" dirty="0" smtClean="0"/>
                        <a:t>C&amp;O 463 “Convex Optimization”</a:t>
                      </a:r>
                    </a:p>
                    <a:p>
                      <a:r>
                        <a:rPr lang="en-US" dirty="0" smtClean="0"/>
                        <a:t>C&amp;O 466 “Continuous Optimization”</a:t>
                      </a:r>
                      <a:endParaRPr lang="en-US" dirty="0"/>
                    </a:p>
                  </a:txBody>
                  <a:tcPr/>
                </a:tc>
              </a:tr>
              <a:tr h="370840">
                <a:tc>
                  <a:txBody>
                    <a:bodyPr/>
                    <a:lstStyle/>
                    <a:p>
                      <a:r>
                        <a:rPr lang="en-US" dirty="0" err="1" smtClean="0"/>
                        <a:t>Semidefinite</a:t>
                      </a:r>
                      <a:r>
                        <a:rPr lang="en-US" dirty="0" smtClean="0"/>
                        <a:t> Programs</a:t>
                      </a:r>
                      <a:endParaRPr lang="en-US" dirty="0"/>
                    </a:p>
                  </a:txBody>
                  <a:tcPr/>
                </a:tc>
                <a:tc>
                  <a:txBody>
                    <a:bodyPr/>
                    <a:lstStyle/>
                    <a:p>
                      <a:r>
                        <a:rPr lang="en-US" dirty="0" smtClean="0"/>
                        <a:t>C&amp;O 471 “</a:t>
                      </a:r>
                      <a:r>
                        <a:rPr lang="en-US" dirty="0" err="1" smtClean="0"/>
                        <a:t>Semidefinite</a:t>
                      </a:r>
                      <a:r>
                        <a:rPr lang="en-US" dirty="0" smtClean="0"/>
                        <a:t> Optimization”</a:t>
                      </a:r>
                      <a:endParaRPr lang="en-US" dirty="0"/>
                    </a:p>
                  </a:txBody>
                  <a:tcPr/>
                </a:tc>
              </a:tr>
            </a:tbl>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75303" y="2635059"/>
            <a:ext cx="8141109" cy="1337173"/>
          </a:xfrm>
          <a:prstGeom prst="rect">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k</a:t>
            </a:r>
            <a:endParaRPr lang="en-US" dirty="0"/>
          </a:p>
        </p:txBody>
      </p:sp>
      <p:sp>
        <p:nvSpPr>
          <p:cNvPr id="2" name="Title 1"/>
          <p:cNvSpPr>
            <a:spLocks noGrp="1"/>
          </p:cNvSpPr>
          <p:nvPr>
            <p:ph type="title"/>
          </p:nvPr>
        </p:nvSpPr>
        <p:spPr>
          <a:xfrm>
            <a:off x="457200" y="-117984"/>
            <a:ext cx="8229600" cy="922946"/>
          </a:xfrm>
        </p:spPr>
        <p:txBody>
          <a:bodyPr/>
          <a:lstStyle/>
          <a:p>
            <a:r>
              <a:rPr lang="en-US" dirty="0" smtClean="0"/>
              <a:t>Weight-Splitting Method</a:t>
            </a:r>
            <a:endParaRPr lang="en-US" dirty="0"/>
          </a:p>
        </p:txBody>
      </p:sp>
      <p:sp>
        <p:nvSpPr>
          <p:cNvPr id="3" name="Content Placeholder 2"/>
          <p:cNvSpPr>
            <a:spLocks noGrp="1"/>
          </p:cNvSpPr>
          <p:nvPr>
            <p:ph idx="1"/>
          </p:nvPr>
        </p:nvSpPr>
        <p:spPr>
          <a:xfrm>
            <a:off x="344129" y="672002"/>
            <a:ext cx="8342671" cy="3546038"/>
          </a:xfrm>
        </p:spPr>
        <p:txBody>
          <a:bodyPr>
            <a:normAutofit/>
          </a:bodyPr>
          <a:lstStyle/>
          <a:p>
            <a:pPr>
              <a:spcBef>
                <a:spcPts val="300"/>
              </a:spcBef>
            </a:pPr>
            <a:r>
              <a:rPr lang="en-US" sz="2800" dirty="0" smtClean="0"/>
              <a:t>Let C </a:t>
            </a:r>
            <a:r>
              <a:rPr lang="en-US" sz="2800" dirty="0" smtClean="0">
                <a:latin typeface="cmsy10"/>
              </a:rPr>
              <a:t>½</a:t>
            </a:r>
            <a:r>
              <a:rPr lang="en-US" sz="2800" dirty="0" smtClean="0"/>
              <a:t> </a:t>
            </a:r>
            <a:r>
              <a:rPr lang="en-US" sz="2800" dirty="0" err="1" smtClean="0">
                <a:latin typeface="msbm10"/>
              </a:rPr>
              <a:t>R</a:t>
            </a:r>
            <a:r>
              <a:rPr lang="en-US" sz="2800" baseline="30000" dirty="0" err="1" smtClean="0">
                <a:latin typeface="Calibri"/>
              </a:rPr>
              <a:t>n</a:t>
            </a:r>
            <a:r>
              <a:rPr lang="en-US" sz="2800" dirty="0" smtClean="0"/>
              <a:t> be set of feasible solutions to some optimization problem.</a:t>
            </a:r>
          </a:p>
          <a:p>
            <a:pPr>
              <a:spcBef>
                <a:spcPts val="300"/>
              </a:spcBef>
            </a:pPr>
            <a:r>
              <a:rPr lang="en-US" sz="2800" dirty="0" smtClean="0"/>
              <a:t>Let w</a:t>
            </a:r>
            <a:r>
              <a:rPr lang="en-US" sz="2800" dirty="0" smtClean="0">
                <a:latin typeface="cmsy10"/>
              </a:rPr>
              <a:t>2</a:t>
            </a:r>
            <a:r>
              <a:rPr lang="en-US" sz="2800" dirty="0" smtClean="0">
                <a:latin typeface="msbm10"/>
              </a:rPr>
              <a:t>R</a:t>
            </a:r>
            <a:r>
              <a:rPr lang="en-US" sz="2800" baseline="30000" dirty="0" smtClean="0">
                <a:latin typeface="Calibri"/>
              </a:rPr>
              <a:t>n</a:t>
            </a:r>
            <a:r>
              <a:rPr lang="en-US" sz="2800" dirty="0" smtClean="0"/>
              <a:t> be a “weight vector”.</a:t>
            </a:r>
          </a:p>
          <a:p>
            <a:pPr>
              <a:spcBef>
                <a:spcPts val="300"/>
              </a:spcBef>
            </a:pPr>
            <a:r>
              <a:rPr lang="en-US" sz="2800" dirty="0" smtClean="0"/>
              <a:t>x is “optimal under w” if x optimizes min { </a:t>
            </a:r>
            <a:r>
              <a:rPr lang="en-US" sz="2800" dirty="0" err="1" smtClean="0">
                <a:latin typeface="Calibri"/>
              </a:rPr>
              <a:t>w</a:t>
            </a:r>
            <a:r>
              <a:rPr lang="en-US" sz="2800" baseline="30000" dirty="0" err="1" smtClean="0">
                <a:latin typeface="Calibri"/>
              </a:rPr>
              <a:t>T</a:t>
            </a:r>
            <a:r>
              <a:rPr lang="en-US" sz="2800" baseline="30000" dirty="0" smtClean="0">
                <a:latin typeface="Calibri"/>
              </a:rPr>
              <a:t> </a:t>
            </a:r>
            <a:r>
              <a:rPr lang="en-US" sz="2800" dirty="0" smtClean="0"/>
              <a:t>y : y</a:t>
            </a:r>
            <a:r>
              <a:rPr lang="en-US" sz="2800" dirty="0" smtClean="0">
                <a:latin typeface="cmsy10"/>
              </a:rPr>
              <a:t>2</a:t>
            </a:r>
            <a:r>
              <a:rPr lang="en-US" sz="2800" dirty="0" smtClean="0"/>
              <a:t>C } </a:t>
            </a:r>
          </a:p>
          <a:p>
            <a:pPr>
              <a:spcBef>
                <a:spcPts val="300"/>
              </a:spcBef>
            </a:pPr>
            <a:endParaRPr lang="en-US" sz="500" b="1" dirty="0" smtClean="0"/>
          </a:p>
          <a:p>
            <a:pPr>
              <a:spcBef>
                <a:spcPts val="300"/>
              </a:spcBef>
            </a:pPr>
            <a:r>
              <a:rPr lang="en-US" sz="2800" b="1" dirty="0" smtClean="0"/>
              <a:t>Lemma: </a:t>
            </a:r>
            <a:r>
              <a:rPr lang="en-US" sz="2800" dirty="0" smtClean="0"/>
              <a:t>Suppose w = </a:t>
            </a:r>
            <a:r>
              <a:rPr lang="en-US" sz="2800" dirty="0" smtClean="0">
                <a:latin typeface="Calibri"/>
              </a:rPr>
              <a:t>w</a:t>
            </a:r>
            <a:r>
              <a:rPr lang="en-US" sz="2800" baseline="-25000" dirty="0" smtClean="0">
                <a:latin typeface="Calibri"/>
              </a:rPr>
              <a:t>1</a:t>
            </a:r>
            <a:r>
              <a:rPr lang="en-US" sz="2800" dirty="0" smtClean="0"/>
              <a:t> + </a:t>
            </a:r>
            <a:r>
              <a:rPr lang="en-US" sz="2800" dirty="0" smtClean="0">
                <a:latin typeface="Calibri"/>
              </a:rPr>
              <a:t>w</a:t>
            </a:r>
            <a:r>
              <a:rPr lang="en-US" sz="2800" baseline="-25000" dirty="0" smtClean="0">
                <a:latin typeface="Calibri"/>
              </a:rPr>
              <a:t>2</a:t>
            </a:r>
            <a:r>
              <a:rPr lang="en-US" sz="2800" dirty="0" smtClean="0"/>
              <a:t>. Suppose that</a:t>
            </a:r>
            <a:br>
              <a:rPr lang="en-US" sz="2800" dirty="0" smtClean="0"/>
            </a:br>
            <a:r>
              <a:rPr lang="en-US" sz="2800" dirty="0" smtClean="0"/>
              <a:t>x is optimal under </a:t>
            </a:r>
            <a:r>
              <a:rPr lang="en-US" sz="2800" dirty="0" smtClean="0">
                <a:latin typeface="Calibri"/>
              </a:rPr>
              <a:t>w</a:t>
            </a:r>
            <a:r>
              <a:rPr lang="en-US" sz="2800" baseline="-25000" dirty="0" smtClean="0">
                <a:latin typeface="Calibri"/>
              </a:rPr>
              <a:t>1</a:t>
            </a:r>
            <a:r>
              <a:rPr lang="en-US" sz="2800" dirty="0" smtClean="0"/>
              <a:t>, and x is optimal under </a:t>
            </a:r>
            <a:r>
              <a:rPr lang="en-US" sz="2800" dirty="0" smtClean="0">
                <a:latin typeface="Calibri"/>
              </a:rPr>
              <a:t>w</a:t>
            </a:r>
            <a:r>
              <a:rPr lang="en-US" sz="2800" baseline="-25000" dirty="0" smtClean="0">
                <a:latin typeface="Calibri"/>
              </a:rPr>
              <a:t>2</a:t>
            </a:r>
            <a:r>
              <a:rPr lang="en-US" sz="2800" dirty="0" smtClean="0"/>
              <a:t>.</a:t>
            </a:r>
            <a:br>
              <a:rPr lang="en-US" sz="2800" dirty="0" smtClean="0"/>
            </a:br>
            <a:r>
              <a:rPr lang="en-US" sz="2800" dirty="0" smtClean="0"/>
              <a:t>Then x is optimal under w.</a:t>
            </a:r>
          </a:p>
        </p:txBody>
      </p:sp>
      <p:pic>
        <p:nvPicPr>
          <p:cNvPr id="5" name="Picture 4" descr="Hassin.jpg"/>
          <p:cNvPicPr>
            <a:picLocks noChangeAspect="1"/>
          </p:cNvPicPr>
          <p:nvPr/>
        </p:nvPicPr>
        <p:blipFill>
          <a:blip r:embed="rId2" cstate="print"/>
          <a:stretch>
            <a:fillRect/>
          </a:stretch>
        </p:blipFill>
        <p:spPr>
          <a:xfrm>
            <a:off x="5075583" y="4379978"/>
            <a:ext cx="1553496" cy="1064145"/>
          </a:xfrm>
          <a:prstGeom prst="rect">
            <a:avLst/>
          </a:prstGeom>
        </p:spPr>
      </p:pic>
      <p:sp>
        <p:nvSpPr>
          <p:cNvPr id="6" name="TextBox 5">
            <a:hlinkClick r:id="rId3"/>
          </p:cNvPr>
          <p:cNvSpPr txBox="1"/>
          <p:nvPr/>
        </p:nvSpPr>
        <p:spPr>
          <a:xfrm>
            <a:off x="4987091" y="5447077"/>
            <a:ext cx="1138453" cy="369332"/>
          </a:xfrm>
          <a:prstGeom prst="rect">
            <a:avLst/>
          </a:prstGeom>
          <a:noFill/>
        </p:spPr>
        <p:txBody>
          <a:bodyPr wrap="none" rtlCol="0">
            <a:spAutoFit/>
          </a:bodyPr>
          <a:lstStyle/>
          <a:p>
            <a:r>
              <a:rPr lang="en-US" dirty="0" err="1" smtClean="0">
                <a:hlinkClick r:id="rId3"/>
              </a:rPr>
              <a:t>Hassin</a:t>
            </a:r>
            <a:r>
              <a:rPr lang="en-US" dirty="0" smtClean="0"/>
              <a:t> ‘82</a:t>
            </a:r>
            <a:endParaRPr lang="en-US" dirty="0"/>
          </a:p>
        </p:txBody>
      </p:sp>
      <p:pic>
        <p:nvPicPr>
          <p:cNvPr id="7" name="Picture 6" descr="Frank.jpg"/>
          <p:cNvPicPr>
            <a:picLocks noChangeAspect="1"/>
          </p:cNvPicPr>
          <p:nvPr/>
        </p:nvPicPr>
        <p:blipFill>
          <a:blip r:embed="rId4" cstate="print"/>
          <a:stretch>
            <a:fillRect/>
          </a:stretch>
        </p:blipFill>
        <p:spPr>
          <a:xfrm>
            <a:off x="3197619" y="4383818"/>
            <a:ext cx="796414" cy="1065916"/>
          </a:xfrm>
          <a:prstGeom prst="rect">
            <a:avLst/>
          </a:prstGeom>
        </p:spPr>
      </p:pic>
      <p:sp>
        <p:nvSpPr>
          <p:cNvPr id="8" name="TextBox 7">
            <a:hlinkClick r:id="rId3"/>
          </p:cNvPr>
          <p:cNvSpPr txBox="1"/>
          <p:nvPr/>
        </p:nvSpPr>
        <p:spPr>
          <a:xfrm>
            <a:off x="3079629" y="5447077"/>
            <a:ext cx="1040734" cy="369332"/>
          </a:xfrm>
          <a:prstGeom prst="rect">
            <a:avLst/>
          </a:prstGeom>
          <a:noFill/>
        </p:spPr>
        <p:txBody>
          <a:bodyPr wrap="none" rtlCol="0">
            <a:spAutoFit/>
          </a:bodyPr>
          <a:lstStyle/>
          <a:p>
            <a:r>
              <a:rPr lang="en-US" dirty="0" smtClean="0">
                <a:hlinkClick r:id="rId5"/>
              </a:rPr>
              <a:t>Frank</a:t>
            </a:r>
            <a:r>
              <a:rPr lang="en-US" dirty="0" smtClean="0"/>
              <a:t> ‘81</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7984"/>
            <a:ext cx="8229600" cy="922946"/>
          </a:xfrm>
        </p:spPr>
        <p:txBody>
          <a:bodyPr/>
          <a:lstStyle/>
          <a:p>
            <a:r>
              <a:rPr lang="en-US" dirty="0" smtClean="0"/>
              <a:t>Weight-Splitting Method</a:t>
            </a:r>
            <a:endParaRPr lang="en-US" dirty="0"/>
          </a:p>
        </p:txBody>
      </p:sp>
      <p:sp>
        <p:nvSpPr>
          <p:cNvPr id="16" name="Content Placeholder 2"/>
          <p:cNvSpPr>
            <a:spLocks noGrp="1"/>
          </p:cNvSpPr>
          <p:nvPr>
            <p:ph idx="1"/>
          </p:nvPr>
        </p:nvSpPr>
        <p:spPr>
          <a:xfrm>
            <a:off x="344129" y="672002"/>
            <a:ext cx="8342671" cy="3546038"/>
          </a:xfrm>
        </p:spPr>
        <p:txBody>
          <a:bodyPr>
            <a:normAutofit/>
          </a:bodyPr>
          <a:lstStyle/>
          <a:p>
            <a:pPr>
              <a:spcBef>
                <a:spcPts val="300"/>
              </a:spcBef>
            </a:pPr>
            <a:r>
              <a:rPr lang="en-US" sz="2800" dirty="0" smtClean="0"/>
              <a:t>Appears in this paper:</a:t>
            </a:r>
          </a:p>
        </p:txBody>
      </p:sp>
      <p:pic>
        <p:nvPicPr>
          <p:cNvPr id="1026" name="Picture 2"/>
          <p:cNvPicPr>
            <a:picLocks noChangeAspect="1" noChangeArrowheads="1"/>
          </p:cNvPicPr>
          <p:nvPr/>
        </p:nvPicPr>
        <p:blipFill>
          <a:blip r:embed="rId2" cstate="print"/>
          <a:srcRect/>
          <a:stretch>
            <a:fillRect/>
          </a:stretch>
        </p:blipFill>
        <p:spPr bwMode="auto">
          <a:xfrm>
            <a:off x="607737" y="1144339"/>
            <a:ext cx="7919012" cy="5394110"/>
          </a:xfrm>
          <a:prstGeom prst="rect">
            <a:avLst/>
          </a:prstGeom>
          <a:noFill/>
          <a:ln w="9525">
            <a:noFill/>
            <a:miter lim="800000"/>
            <a:headEnd/>
            <a:tailEnd/>
          </a:ln>
        </p:spPr>
      </p:pic>
      <p:pic>
        <p:nvPicPr>
          <p:cNvPr id="17" name="Picture 16" descr="Frank.jpg"/>
          <p:cNvPicPr>
            <a:picLocks noChangeAspect="1"/>
          </p:cNvPicPr>
          <p:nvPr/>
        </p:nvPicPr>
        <p:blipFill>
          <a:blip r:embed="rId3" cstate="print"/>
          <a:stretch>
            <a:fillRect/>
          </a:stretch>
        </p:blipFill>
        <p:spPr>
          <a:xfrm>
            <a:off x="7806813" y="-1"/>
            <a:ext cx="1337187" cy="1789683"/>
          </a:xfrm>
          <a:prstGeom prst="rect">
            <a:avLst/>
          </a:prstGeom>
        </p:spPr>
      </p:pic>
      <p:sp>
        <p:nvSpPr>
          <p:cNvPr id="18" name="TextBox 17">
            <a:hlinkClick r:id="rId4"/>
          </p:cNvPr>
          <p:cNvSpPr txBox="1"/>
          <p:nvPr/>
        </p:nvSpPr>
        <p:spPr>
          <a:xfrm>
            <a:off x="7755778" y="1790846"/>
            <a:ext cx="1430263" cy="369332"/>
          </a:xfrm>
          <a:prstGeom prst="rect">
            <a:avLst/>
          </a:prstGeom>
          <a:noFill/>
        </p:spPr>
        <p:txBody>
          <a:bodyPr wrap="none" rtlCol="0">
            <a:spAutoFit/>
          </a:bodyPr>
          <a:lstStyle/>
          <a:p>
            <a:r>
              <a:rPr lang="en-US" dirty="0" err="1" smtClean="0">
                <a:hlinkClick r:id="rId5"/>
              </a:rPr>
              <a:t>Andr</a:t>
            </a:r>
            <a:r>
              <a:rPr lang="en-US" sz="1600" dirty="0" err="1" smtClean="0">
                <a:latin typeface="Arial"/>
                <a:cs typeface="Arial"/>
                <a:hlinkClick r:id="rId5"/>
              </a:rPr>
              <a:t>á</a:t>
            </a:r>
            <a:r>
              <a:rPr lang="en-US" dirty="0" err="1" smtClean="0">
                <a:hlinkClick r:id="rId5"/>
              </a:rPr>
              <a:t>s</a:t>
            </a:r>
            <a:r>
              <a:rPr lang="en-US" dirty="0" smtClean="0">
                <a:hlinkClick r:id="rId5"/>
              </a:rPr>
              <a:t> Frank</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p:cNvPicPr>
            <a:picLocks noChangeAspect="1" noChangeArrowheads="1"/>
          </p:cNvPicPr>
          <p:nvPr/>
        </p:nvPicPr>
        <p:blipFill>
          <a:blip r:embed="rId2" cstate="print"/>
          <a:srcRect/>
          <a:stretch>
            <a:fillRect/>
          </a:stretch>
        </p:blipFill>
        <p:spPr bwMode="auto">
          <a:xfrm>
            <a:off x="681905" y="1380323"/>
            <a:ext cx="7813167" cy="3474620"/>
          </a:xfrm>
          <a:prstGeom prst="rect">
            <a:avLst/>
          </a:prstGeom>
          <a:noFill/>
          <a:ln w="9525">
            <a:noFill/>
            <a:miter lim="800000"/>
            <a:headEnd/>
            <a:tailEnd/>
          </a:ln>
        </p:spPr>
      </p:pic>
      <p:sp>
        <p:nvSpPr>
          <p:cNvPr id="2" name="Title 1"/>
          <p:cNvSpPr>
            <a:spLocks noGrp="1"/>
          </p:cNvSpPr>
          <p:nvPr>
            <p:ph type="title"/>
          </p:nvPr>
        </p:nvSpPr>
        <p:spPr>
          <a:xfrm>
            <a:off x="457200" y="-117984"/>
            <a:ext cx="8229600" cy="922946"/>
          </a:xfrm>
        </p:spPr>
        <p:txBody>
          <a:bodyPr/>
          <a:lstStyle/>
          <a:p>
            <a:r>
              <a:rPr lang="en-US" dirty="0" smtClean="0"/>
              <a:t>Weight-Splitting Method</a:t>
            </a:r>
            <a:endParaRPr lang="en-US" dirty="0"/>
          </a:p>
        </p:txBody>
      </p:sp>
      <p:sp>
        <p:nvSpPr>
          <p:cNvPr id="16" name="Content Placeholder 2"/>
          <p:cNvSpPr>
            <a:spLocks noGrp="1"/>
          </p:cNvSpPr>
          <p:nvPr>
            <p:ph idx="1"/>
          </p:nvPr>
        </p:nvSpPr>
        <p:spPr>
          <a:xfrm>
            <a:off x="344129" y="672002"/>
            <a:ext cx="8342671" cy="3546038"/>
          </a:xfrm>
        </p:spPr>
        <p:txBody>
          <a:bodyPr>
            <a:normAutofit/>
          </a:bodyPr>
          <a:lstStyle/>
          <a:p>
            <a:pPr>
              <a:spcBef>
                <a:spcPts val="300"/>
              </a:spcBef>
            </a:pPr>
            <a:r>
              <a:rPr lang="en-US" sz="2800" dirty="0" smtClean="0"/>
              <a:t>Scroll down a bit…</a:t>
            </a:r>
          </a:p>
        </p:txBody>
      </p:sp>
      <p:pic>
        <p:nvPicPr>
          <p:cNvPr id="17" name="Picture 16" descr="Frank.jpg"/>
          <p:cNvPicPr>
            <a:picLocks noChangeAspect="1"/>
          </p:cNvPicPr>
          <p:nvPr/>
        </p:nvPicPr>
        <p:blipFill>
          <a:blip r:embed="rId3" cstate="print"/>
          <a:stretch>
            <a:fillRect/>
          </a:stretch>
        </p:blipFill>
        <p:spPr>
          <a:xfrm>
            <a:off x="7806813" y="-1"/>
            <a:ext cx="1337187" cy="1789683"/>
          </a:xfrm>
          <a:prstGeom prst="rect">
            <a:avLst/>
          </a:prstGeom>
        </p:spPr>
      </p:pic>
      <p:sp>
        <p:nvSpPr>
          <p:cNvPr id="18" name="TextBox 17">
            <a:hlinkClick r:id="rId4"/>
          </p:cNvPr>
          <p:cNvSpPr txBox="1"/>
          <p:nvPr/>
        </p:nvSpPr>
        <p:spPr>
          <a:xfrm>
            <a:off x="7755778" y="1790846"/>
            <a:ext cx="1430263" cy="369332"/>
          </a:xfrm>
          <a:prstGeom prst="rect">
            <a:avLst/>
          </a:prstGeom>
          <a:solidFill>
            <a:schemeClr val="bg1"/>
          </a:solidFill>
        </p:spPr>
        <p:txBody>
          <a:bodyPr wrap="none" rtlCol="0">
            <a:spAutoFit/>
          </a:bodyPr>
          <a:lstStyle/>
          <a:p>
            <a:r>
              <a:rPr lang="en-US" dirty="0" err="1" smtClean="0">
                <a:hlinkClick r:id="rId5"/>
              </a:rPr>
              <a:t>Andr</a:t>
            </a:r>
            <a:r>
              <a:rPr lang="en-US" sz="1600" dirty="0" err="1" smtClean="0">
                <a:latin typeface="Arial"/>
                <a:cs typeface="Arial"/>
                <a:hlinkClick r:id="rId5"/>
              </a:rPr>
              <a:t>á</a:t>
            </a:r>
            <a:r>
              <a:rPr lang="en-US" dirty="0" err="1" smtClean="0">
                <a:hlinkClick r:id="rId5"/>
              </a:rPr>
              <a:t>s</a:t>
            </a:r>
            <a:r>
              <a:rPr lang="en-US" dirty="0" smtClean="0">
                <a:hlinkClick r:id="rId5"/>
              </a:rPr>
              <a:t> Frank</a:t>
            </a:r>
            <a:endParaRPr lang="en-US" dirty="0"/>
          </a:p>
        </p:txBody>
      </p:sp>
      <p:sp>
        <p:nvSpPr>
          <p:cNvPr id="9" name="Freeform 8"/>
          <p:cNvSpPr/>
          <p:nvPr/>
        </p:nvSpPr>
        <p:spPr>
          <a:xfrm>
            <a:off x="587632" y="4225001"/>
            <a:ext cx="8030344" cy="589128"/>
          </a:xfrm>
          <a:custGeom>
            <a:avLst/>
            <a:gdLst>
              <a:gd name="connsiteX0" fmla="*/ 1951055 w 4746171"/>
              <a:gd name="connsiteY0" fmla="*/ 58615 h 411982"/>
              <a:gd name="connsiteX1" fmla="*/ 363415 w 4746171"/>
              <a:gd name="connsiteY1" fmla="*/ 88760 h 411982"/>
              <a:gd name="connsiteX2" fmla="*/ 333270 w 4746171"/>
              <a:gd name="connsiteY2" fmla="*/ 360065 h 411982"/>
              <a:gd name="connsiteX3" fmla="*/ 2363037 w 4746171"/>
              <a:gd name="connsiteY3" fmla="*/ 390211 h 411982"/>
              <a:gd name="connsiteX4" fmla="*/ 2352989 w 4746171"/>
              <a:gd name="connsiteY4" fmla="*/ 229437 h 411982"/>
              <a:gd name="connsiteX5" fmla="*/ 4382756 w 4746171"/>
              <a:gd name="connsiteY5" fmla="*/ 229437 h 411982"/>
              <a:gd name="connsiteX6" fmla="*/ 4362659 w 4746171"/>
              <a:gd name="connsiteY6" fmla="*/ 28470 h 411982"/>
              <a:gd name="connsiteX7" fmla="*/ 2081683 w 4746171"/>
              <a:gd name="connsiteY7" fmla="*/ 58615 h 411982"/>
              <a:gd name="connsiteX0" fmla="*/ 1951055 w 4746171"/>
              <a:gd name="connsiteY0" fmla="*/ 58615 h 411982"/>
              <a:gd name="connsiteX1" fmla="*/ 363415 w 4746171"/>
              <a:gd name="connsiteY1" fmla="*/ 88760 h 411982"/>
              <a:gd name="connsiteX2" fmla="*/ 333270 w 4746171"/>
              <a:gd name="connsiteY2" fmla="*/ 360065 h 411982"/>
              <a:gd name="connsiteX3" fmla="*/ 2363037 w 4746171"/>
              <a:gd name="connsiteY3" fmla="*/ 390211 h 411982"/>
              <a:gd name="connsiteX4" fmla="*/ 2352989 w 4746171"/>
              <a:gd name="connsiteY4" fmla="*/ 229437 h 411982"/>
              <a:gd name="connsiteX5" fmla="*/ 4382756 w 4746171"/>
              <a:gd name="connsiteY5" fmla="*/ 229437 h 411982"/>
              <a:gd name="connsiteX6" fmla="*/ 4362659 w 4746171"/>
              <a:gd name="connsiteY6" fmla="*/ 28470 h 411982"/>
              <a:gd name="connsiteX7" fmla="*/ 2081683 w 4746171"/>
              <a:gd name="connsiteY7" fmla="*/ 58615 h 411982"/>
              <a:gd name="connsiteX8" fmla="*/ 1951055 w 4746171"/>
              <a:gd name="connsiteY8" fmla="*/ 58615 h 411982"/>
              <a:gd name="connsiteX0" fmla="*/ 1951055 w 4767942"/>
              <a:gd name="connsiteY0" fmla="*/ 58615 h 411982"/>
              <a:gd name="connsiteX1" fmla="*/ 363415 w 4767942"/>
              <a:gd name="connsiteY1" fmla="*/ 88760 h 411982"/>
              <a:gd name="connsiteX2" fmla="*/ 333270 w 4767942"/>
              <a:gd name="connsiteY2" fmla="*/ 360065 h 411982"/>
              <a:gd name="connsiteX3" fmla="*/ 2363037 w 4767942"/>
              <a:gd name="connsiteY3" fmla="*/ 390211 h 411982"/>
              <a:gd name="connsiteX4" fmla="*/ 2352989 w 4767942"/>
              <a:gd name="connsiteY4" fmla="*/ 229437 h 411982"/>
              <a:gd name="connsiteX5" fmla="*/ 4382756 w 4767942"/>
              <a:gd name="connsiteY5" fmla="*/ 229437 h 411982"/>
              <a:gd name="connsiteX6" fmla="*/ 4362659 w 4767942"/>
              <a:gd name="connsiteY6" fmla="*/ 28470 h 411982"/>
              <a:gd name="connsiteX7" fmla="*/ 1951055 w 4767942"/>
              <a:gd name="connsiteY7" fmla="*/ 58615 h 411982"/>
              <a:gd name="connsiteX0" fmla="*/ 1951055 w 4767942"/>
              <a:gd name="connsiteY0" fmla="*/ 58615 h 410993"/>
              <a:gd name="connsiteX1" fmla="*/ 363415 w 4767942"/>
              <a:gd name="connsiteY1" fmla="*/ 88760 h 410993"/>
              <a:gd name="connsiteX2" fmla="*/ 333270 w 4767942"/>
              <a:gd name="connsiteY2" fmla="*/ 360065 h 410993"/>
              <a:gd name="connsiteX3" fmla="*/ 2363037 w 4767942"/>
              <a:gd name="connsiteY3" fmla="*/ 390211 h 410993"/>
              <a:gd name="connsiteX4" fmla="*/ 2424241 w 4767942"/>
              <a:gd name="connsiteY4" fmla="*/ 235375 h 410993"/>
              <a:gd name="connsiteX5" fmla="*/ 4382756 w 4767942"/>
              <a:gd name="connsiteY5" fmla="*/ 229437 h 410993"/>
              <a:gd name="connsiteX6" fmla="*/ 4362659 w 4767942"/>
              <a:gd name="connsiteY6" fmla="*/ 28470 h 410993"/>
              <a:gd name="connsiteX7" fmla="*/ 1951055 w 4767942"/>
              <a:gd name="connsiteY7" fmla="*/ 58615 h 410993"/>
              <a:gd name="connsiteX0" fmla="*/ 1935222 w 4752109"/>
              <a:gd name="connsiteY0" fmla="*/ 58615 h 407338"/>
              <a:gd name="connsiteX1" fmla="*/ 347582 w 4752109"/>
              <a:gd name="connsiteY1" fmla="*/ 88760 h 407338"/>
              <a:gd name="connsiteX2" fmla="*/ 317437 w 4752109"/>
              <a:gd name="connsiteY2" fmla="*/ 360065 h 407338"/>
              <a:gd name="connsiteX3" fmla="*/ 2252202 w 4752109"/>
              <a:gd name="connsiteY3" fmla="*/ 372398 h 407338"/>
              <a:gd name="connsiteX4" fmla="*/ 2408408 w 4752109"/>
              <a:gd name="connsiteY4" fmla="*/ 235375 h 407338"/>
              <a:gd name="connsiteX5" fmla="*/ 4366923 w 4752109"/>
              <a:gd name="connsiteY5" fmla="*/ 229437 h 407338"/>
              <a:gd name="connsiteX6" fmla="*/ 4346826 w 4752109"/>
              <a:gd name="connsiteY6" fmla="*/ 28470 h 407338"/>
              <a:gd name="connsiteX7" fmla="*/ 1935222 w 4752109"/>
              <a:gd name="connsiteY7" fmla="*/ 58615 h 407338"/>
              <a:gd name="connsiteX0" fmla="*/ 1935222 w 4752109"/>
              <a:gd name="connsiteY0" fmla="*/ 58615 h 407338"/>
              <a:gd name="connsiteX1" fmla="*/ 347582 w 4752109"/>
              <a:gd name="connsiteY1" fmla="*/ 88760 h 407338"/>
              <a:gd name="connsiteX2" fmla="*/ 317437 w 4752109"/>
              <a:gd name="connsiteY2" fmla="*/ 360065 h 407338"/>
              <a:gd name="connsiteX3" fmla="*/ 2252202 w 4752109"/>
              <a:gd name="connsiteY3" fmla="*/ 372398 h 407338"/>
              <a:gd name="connsiteX4" fmla="*/ 2467785 w 4752109"/>
              <a:gd name="connsiteY4" fmla="*/ 229438 h 407338"/>
              <a:gd name="connsiteX5" fmla="*/ 4366923 w 4752109"/>
              <a:gd name="connsiteY5" fmla="*/ 229437 h 407338"/>
              <a:gd name="connsiteX6" fmla="*/ 4346826 w 4752109"/>
              <a:gd name="connsiteY6" fmla="*/ 28470 h 407338"/>
              <a:gd name="connsiteX7" fmla="*/ 1935222 w 4752109"/>
              <a:gd name="connsiteY7" fmla="*/ 58615 h 407338"/>
              <a:gd name="connsiteX0" fmla="*/ 1926315 w 4743202"/>
              <a:gd name="connsiteY0" fmla="*/ 58615 h 407338"/>
              <a:gd name="connsiteX1" fmla="*/ 338675 w 4743202"/>
              <a:gd name="connsiteY1" fmla="*/ 88760 h 407338"/>
              <a:gd name="connsiteX2" fmla="*/ 308530 w 4743202"/>
              <a:gd name="connsiteY2" fmla="*/ 360065 h 407338"/>
              <a:gd name="connsiteX3" fmla="*/ 2189856 w 4743202"/>
              <a:gd name="connsiteY3" fmla="*/ 372398 h 407338"/>
              <a:gd name="connsiteX4" fmla="*/ 2458878 w 4743202"/>
              <a:gd name="connsiteY4" fmla="*/ 229438 h 407338"/>
              <a:gd name="connsiteX5" fmla="*/ 4358016 w 4743202"/>
              <a:gd name="connsiteY5" fmla="*/ 229437 h 407338"/>
              <a:gd name="connsiteX6" fmla="*/ 4337919 w 4743202"/>
              <a:gd name="connsiteY6" fmla="*/ 28470 h 407338"/>
              <a:gd name="connsiteX7" fmla="*/ 1926315 w 4743202"/>
              <a:gd name="connsiteY7" fmla="*/ 58615 h 407338"/>
              <a:gd name="connsiteX0" fmla="*/ 1926315 w 4743202"/>
              <a:gd name="connsiteY0" fmla="*/ 58615 h 407338"/>
              <a:gd name="connsiteX1" fmla="*/ 338675 w 4743202"/>
              <a:gd name="connsiteY1" fmla="*/ 88760 h 407338"/>
              <a:gd name="connsiteX2" fmla="*/ 308530 w 4743202"/>
              <a:gd name="connsiteY2" fmla="*/ 360065 h 407338"/>
              <a:gd name="connsiteX3" fmla="*/ 2189856 w 4743202"/>
              <a:gd name="connsiteY3" fmla="*/ 372398 h 407338"/>
              <a:gd name="connsiteX4" fmla="*/ 2470753 w 4743202"/>
              <a:gd name="connsiteY4" fmla="*/ 235376 h 407338"/>
              <a:gd name="connsiteX5" fmla="*/ 4358016 w 4743202"/>
              <a:gd name="connsiteY5" fmla="*/ 229437 h 407338"/>
              <a:gd name="connsiteX6" fmla="*/ 4337919 w 4743202"/>
              <a:gd name="connsiteY6" fmla="*/ 28470 h 407338"/>
              <a:gd name="connsiteX7" fmla="*/ 1926315 w 4743202"/>
              <a:gd name="connsiteY7" fmla="*/ 58615 h 407338"/>
              <a:gd name="connsiteX0" fmla="*/ 1892668 w 4709555"/>
              <a:gd name="connsiteY0" fmla="*/ 58615 h 405359"/>
              <a:gd name="connsiteX1" fmla="*/ 506908 w 4709555"/>
              <a:gd name="connsiteY1" fmla="*/ 100636 h 405359"/>
              <a:gd name="connsiteX2" fmla="*/ 274883 w 4709555"/>
              <a:gd name="connsiteY2" fmla="*/ 360065 h 405359"/>
              <a:gd name="connsiteX3" fmla="*/ 2156209 w 4709555"/>
              <a:gd name="connsiteY3" fmla="*/ 372398 h 405359"/>
              <a:gd name="connsiteX4" fmla="*/ 2437106 w 4709555"/>
              <a:gd name="connsiteY4" fmla="*/ 235376 h 405359"/>
              <a:gd name="connsiteX5" fmla="*/ 4324369 w 4709555"/>
              <a:gd name="connsiteY5" fmla="*/ 229437 h 405359"/>
              <a:gd name="connsiteX6" fmla="*/ 4304272 w 4709555"/>
              <a:gd name="connsiteY6" fmla="*/ 28470 h 405359"/>
              <a:gd name="connsiteX7" fmla="*/ 1892668 w 4709555"/>
              <a:gd name="connsiteY7" fmla="*/ 58615 h 405359"/>
              <a:gd name="connsiteX0" fmla="*/ 1892668 w 4709555"/>
              <a:gd name="connsiteY0" fmla="*/ 58615 h 405359"/>
              <a:gd name="connsiteX1" fmla="*/ 506908 w 4709555"/>
              <a:gd name="connsiteY1" fmla="*/ 100636 h 405359"/>
              <a:gd name="connsiteX2" fmla="*/ 274883 w 4709555"/>
              <a:gd name="connsiteY2" fmla="*/ 360065 h 405359"/>
              <a:gd name="connsiteX3" fmla="*/ 2156209 w 4709555"/>
              <a:gd name="connsiteY3" fmla="*/ 372398 h 405359"/>
              <a:gd name="connsiteX4" fmla="*/ 2437106 w 4709555"/>
              <a:gd name="connsiteY4" fmla="*/ 235376 h 405359"/>
              <a:gd name="connsiteX5" fmla="*/ 4324369 w 4709555"/>
              <a:gd name="connsiteY5" fmla="*/ 229437 h 405359"/>
              <a:gd name="connsiteX6" fmla="*/ 4304272 w 4709555"/>
              <a:gd name="connsiteY6" fmla="*/ 28470 h 405359"/>
              <a:gd name="connsiteX7" fmla="*/ 1892668 w 4709555"/>
              <a:gd name="connsiteY7" fmla="*/ 58615 h 405359"/>
              <a:gd name="connsiteX0" fmla="*/ 1899596 w 4716483"/>
              <a:gd name="connsiteY0" fmla="*/ 58615 h 402390"/>
              <a:gd name="connsiteX1" fmla="*/ 472273 w 4716483"/>
              <a:gd name="connsiteY1" fmla="*/ 118449 h 402390"/>
              <a:gd name="connsiteX2" fmla="*/ 281811 w 4716483"/>
              <a:gd name="connsiteY2" fmla="*/ 360065 h 402390"/>
              <a:gd name="connsiteX3" fmla="*/ 2163137 w 4716483"/>
              <a:gd name="connsiteY3" fmla="*/ 372398 h 402390"/>
              <a:gd name="connsiteX4" fmla="*/ 2444034 w 4716483"/>
              <a:gd name="connsiteY4" fmla="*/ 235376 h 402390"/>
              <a:gd name="connsiteX5" fmla="*/ 4331297 w 4716483"/>
              <a:gd name="connsiteY5" fmla="*/ 229437 h 402390"/>
              <a:gd name="connsiteX6" fmla="*/ 4311200 w 4716483"/>
              <a:gd name="connsiteY6" fmla="*/ 28470 h 402390"/>
              <a:gd name="connsiteX7" fmla="*/ 1899596 w 4716483"/>
              <a:gd name="connsiteY7" fmla="*/ 58615 h 402390"/>
              <a:gd name="connsiteX0" fmla="*/ 1899596 w 4716483"/>
              <a:gd name="connsiteY0" fmla="*/ 58615 h 402390"/>
              <a:gd name="connsiteX1" fmla="*/ 472273 w 4716483"/>
              <a:gd name="connsiteY1" fmla="*/ 118449 h 402390"/>
              <a:gd name="connsiteX2" fmla="*/ 281811 w 4716483"/>
              <a:gd name="connsiteY2" fmla="*/ 360065 h 402390"/>
              <a:gd name="connsiteX3" fmla="*/ 2163137 w 4716483"/>
              <a:gd name="connsiteY3" fmla="*/ 372398 h 402390"/>
              <a:gd name="connsiteX4" fmla="*/ 2444034 w 4716483"/>
              <a:gd name="connsiteY4" fmla="*/ 235376 h 402390"/>
              <a:gd name="connsiteX5" fmla="*/ 4331297 w 4716483"/>
              <a:gd name="connsiteY5" fmla="*/ 229437 h 402390"/>
              <a:gd name="connsiteX6" fmla="*/ 4311200 w 4716483"/>
              <a:gd name="connsiteY6" fmla="*/ 28470 h 402390"/>
              <a:gd name="connsiteX7" fmla="*/ 1899596 w 4716483"/>
              <a:gd name="connsiteY7" fmla="*/ 58615 h 402390"/>
              <a:gd name="connsiteX0" fmla="*/ 1899596 w 4716483"/>
              <a:gd name="connsiteY0" fmla="*/ 58615 h 402390"/>
              <a:gd name="connsiteX1" fmla="*/ 472273 w 4716483"/>
              <a:gd name="connsiteY1" fmla="*/ 118449 h 402390"/>
              <a:gd name="connsiteX2" fmla="*/ 281811 w 4716483"/>
              <a:gd name="connsiteY2" fmla="*/ 360065 h 402390"/>
              <a:gd name="connsiteX3" fmla="*/ 2163137 w 4716483"/>
              <a:gd name="connsiteY3" fmla="*/ 372398 h 402390"/>
              <a:gd name="connsiteX4" fmla="*/ 2444034 w 4716483"/>
              <a:gd name="connsiteY4" fmla="*/ 235376 h 402390"/>
              <a:gd name="connsiteX5" fmla="*/ 4331297 w 4716483"/>
              <a:gd name="connsiteY5" fmla="*/ 229437 h 402390"/>
              <a:gd name="connsiteX6" fmla="*/ 4311200 w 4716483"/>
              <a:gd name="connsiteY6" fmla="*/ 28470 h 402390"/>
              <a:gd name="connsiteX7" fmla="*/ 1899596 w 4716483"/>
              <a:gd name="connsiteY7" fmla="*/ 58615 h 402390"/>
              <a:gd name="connsiteX0" fmla="*/ 1903554 w 4720441"/>
              <a:gd name="connsiteY0" fmla="*/ 58615 h 405359"/>
              <a:gd name="connsiteX1" fmla="*/ 452480 w 4720441"/>
              <a:gd name="connsiteY1" fmla="*/ 100636 h 405359"/>
              <a:gd name="connsiteX2" fmla="*/ 285769 w 4720441"/>
              <a:gd name="connsiteY2" fmla="*/ 360065 h 405359"/>
              <a:gd name="connsiteX3" fmla="*/ 2167095 w 4720441"/>
              <a:gd name="connsiteY3" fmla="*/ 372398 h 405359"/>
              <a:gd name="connsiteX4" fmla="*/ 2447992 w 4720441"/>
              <a:gd name="connsiteY4" fmla="*/ 235376 h 405359"/>
              <a:gd name="connsiteX5" fmla="*/ 4335255 w 4720441"/>
              <a:gd name="connsiteY5" fmla="*/ 229437 h 405359"/>
              <a:gd name="connsiteX6" fmla="*/ 4315158 w 4720441"/>
              <a:gd name="connsiteY6" fmla="*/ 28470 h 405359"/>
              <a:gd name="connsiteX7" fmla="*/ 1903554 w 4720441"/>
              <a:gd name="connsiteY7" fmla="*/ 58615 h 405359"/>
              <a:gd name="connsiteX0" fmla="*/ 1903554 w 4708565"/>
              <a:gd name="connsiteY0" fmla="*/ 22990 h 369734"/>
              <a:gd name="connsiteX1" fmla="*/ 452480 w 4708565"/>
              <a:gd name="connsiteY1" fmla="*/ 65011 h 369734"/>
              <a:gd name="connsiteX2" fmla="*/ 285769 w 4708565"/>
              <a:gd name="connsiteY2" fmla="*/ 324440 h 369734"/>
              <a:gd name="connsiteX3" fmla="*/ 2167095 w 4708565"/>
              <a:gd name="connsiteY3" fmla="*/ 336773 h 369734"/>
              <a:gd name="connsiteX4" fmla="*/ 2447992 w 4708565"/>
              <a:gd name="connsiteY4" fmla="*/ 199751 h 369734"/>
              <a:gd name="connsiteX5" fmla="*/ 4335255 w 4708565"/>
              <a:gd name="connsiteY5" fmla="*/ 193812 h 369734"/>
              <a:gd name="connsiteX6" fmla="*/ 4303282 w 4708565"/>
              <a:gd name="connsiteY6" fmla="*/ 28470 h 369734"/>
              <a:gd name="connsiteX7" fmla="*/ 1903554 w 4708565"/>
              <a:gd name="connsiteY7" fmla="*/ 22990 h 369734"/>
              <a:gd name="connsiteX0" fmla="*/ 1885741 w 4711534"/>
              <a:gd name="connsiteY0" fmla="*/ 42782 h 365776"/>
              <a:gd name="connsiteX1" fmla="*/ 452480 w 4711534"/>
              <a:gd name="connsiteY1" fmla="*/ 61053 h 365776"/>
              <a:gd name="connsiteX2" fmla="*/ 285769 w 4711534"/>
              <a:gd name="connsiteY2" fmla="*/ 320482 h 365776"/>
              <a:gd name="connsiteX3" fmla="*/ 2167095 w 4711534"/>
              <a:gd name="connsiteY3" fmla="*/ 332815 h 365776"/>
              <a:gd name="connsiteX4" fmla="*/ 2447992 w 4711534"/>
              <a:gd name="connsiteY4" fmla="*/ 195793 h 365776"/>
              <a:gd name="connsiteX5" fmla="*/ 4335255 w 4711534"/>
              <a:gd name="connsiteY5" fmla="*/ 189854 h 365776"/>
              <a:gd name="connsiteX6" fmla="*/ 4303282 w 4711534"/>
              <a:gd name="connsiteY6" fmla="*/ 24512 h 365776"/>
              <a:gd name="connsiteX7" fmla="*/ 1885741 w 4711534"/>
              <a:gd name="connsiteY7" fmla="*/ 42782 h 365776"/>
              <a:gd name="connsiteX0" fmla="*/ 1891679 w 4717472"/>
              <a:gd name="connsiteY0" fmla="*/ 42782 h 359838"/>
              <a:gd name="connsiteX1" fmla="*/ 458418 w 4717472"/>
              <a:gd name="connsiteY1" fmla="*/ 61053 h 359838"/>
              <a:gd name="connsiteX2" fmla="*/ 285769 w 4717472"/>
              <a:gd name="connsiteY2" fmla="*/ 314544 h 359838"/>
              <a:gd name="connsiteX3" fmla="*/ 2173033 w 4717472"/>
              <a:gd name="connsiteY3" fmla="*/ 332815 h 359838"/>
              <a:gd name="connsiteX4" fmla="*/ 2453930 w 4717472"/>
              <a:gd name="connsiteY4" fmla="*/ 195793 h 359838"/>
              <a:gd name="connsiteX5" fmla="*/ 4341193 w 4717472"/>
              <a:gd name="connsiteY5" fmla="*/ 189854 h 359838"/>
              <a:gd name="connsiteX6" fmla="*/ 4309220 w 4717472"/>
              <a:gd name="connsiteY6" fmla="*/ 24512 h 359838"/>
              <a:gd name="connsiteX7" fmla="*/ 1891679 w 4717472"/>
              <a:gd name="connsiteY7" fmla="*/ 42782 h 359838"/>
              <a:gd name="connsiteX0" fmla="*/ 1891679 w 4717472"/>
              <a:gd name="connsiteY0" fmla="*/ 42782 h 353901"/>
              <a:gd name="connsiteX1" fmla="*/ 458418 w 4717472"/>
              <a:gd name="connsiteY1" fmla="*/ 61053 h 353901"/>
              <a:gd name="connsiteX2" fmla="*/ 285769 w 4717472"/>
              <a:gd name="connsiteY2" fmla="*/ 314544 h 353901"/>
              <a:gd name="connsiteX3" fmla="*/ 2173033 w 4717472"/>
              <a:gd name="connsiteY3" fmla="*/ 332815 h 353901"/>
              <a:gd name="connsiteX4" fmla="*/ 2453930 w 4717472"/>
              <a:gd name="connsiteY4" fmla="*/ 195793 h 353901"/>
              <a:gd name="connsiteX5" fmla="*/ 4341193 w 4717472"/>
              <a:gd name="connsiteY5" fmla="*/ 189854 h 353901"/>
              <a:gd name="connsiteX6" fmla="*/ 4309220 w 4717472"/>
              <a:gd name="connsiteY6" fmla="*/ 24512 h 353901"/>
              <a:gd name="connsiteX7" fmla="*/ 1891679 w 4717472"/>
              <a:gd name="connsiteY7" fmla="*/ 42782 h 353901"/>
              <a:gd name="connsiteX0" fmla="*/ 1844178 w 4669971"/>
              <a:gd name="connsiteY0" fmla="*/ 42782 h 353901"/>
              <a:gd name="connsiteX1" fmla="*/ 410917 w 4669971"/>
              <a:gd name="connsiteY1" fmla="*/ 61053 h 353901"/>
              <a:gd name="connsiteX2" fmla="*/ 238268 w 4669971"/>
              <a:gd name="connsiteY2" fmla="*/ 314544 h 353901"/>
              <a:gd name="connsiteX3" fmla="*/ 2125532 w 4669971"/>
              <a:gd name="connsiteY3" fmla="*/ 332815 h 353901"/>
              <a:gd name="connsiteX4" fmla="*/ 2406429 w 4669971"/>
              <a:gd name="connsiteY4" fmla="*/ 195793 h 353901"/>
              <a:gd name="connsiteX5" fmla="*/ 4293692 w 4669971"/>
              <a:gd name="connsiteY5" fmla="*/ 189854 h 353901"/>
              <a:gd name="connsiteX6" fmla="*/ 4261719 w 4669971"/>
              <a:gd name="connsiteY6" fmla="*/ 24512 h 353901"/>
              <a:gd name="connsiteX7" fmla="*/ 1844178 w 4669971"/>
              <a:gd name="connsiteY7" fmla="*/ 42782 h 353901"/>
              <a:gd name="connsiteX0" fmla="*/ 1820427 w 4646220"/>
              <a:gd name="connsiteY0" fmla="*/ 42782 h 371714"/>
              <a:gd name="connsiteX1" fmla="*/ 387166 w 4646220"/>
              <a:gd name="connsiteY1" fmla="*/ 61053 h 371714"/>
              <a:gd name="connsiteX2" fmla="*/ 238268 w 4646220"/>
              <a:gd name="connsiteY2" fmla="*/ 332357 h 371714"/>
              <a:gd name="connsiteX3" fmla="*/ 2101781 w 4646220"/>
              <a:gd name="connsiteY3" fmla="*/ 332815 h 371714"/>
              <a:gd name="connsiteX4" fmla="*/ 2382678 w 4646220"/>
              <a:gd name="connsiteY4" fmla="*/ 195793 h 371714"/>
              <a:gd name="connsiteX5" fmla="*/ 4269941 w 4646220"/>
              <a:gd name="connsiteY5" fmla="*/ 189854 h 371714"/>
              <a:gd name="connsiteX6" fmla="*/ 4237968 w 4646220"/>
              <a:gd name="connsiteY6" fmla="*/ 24512 h 371714"/>
              <a:gd name="connsiteX7" fmla="*/ 1820427 w 4646220"/>
              <a:gd name="connsiteY7" fmla="*/ 42782 h 371714"/>
              <a:gd name="connsiteX0" fmla="*/ 1820427 w 4646220"/>
              <a:gd name="connsiteY0" fmla="*/ 42782 h 355576"/>
              <a:gd name="connsiteX1" fmla="*/ 387166 w 4646220"/>
              <a:gd name="connsiteY1" fmla="*/ 61053 h 355576"/>
              <a:gd name="connsiteX2" fmla="*/ 238268 w 4646220"/>
              <a:gd name="connsiteY2" fmla="*/ 332357 h 355576"/>
              <a:gd name="connsiteX3" fmla="*/ 2101781 w 4646220"/>
              <a:gd name="connsiteY3" fmla="*/ 332815 h 355576"/>
              <a:gd name="connsiteX4" fmla="*/ 2382678 w 4646220"/>
              <a:gd name="connsiteY4" fmla="*/ 195793 h 355576"/>
              <a:gd name="connsiteX5" fmla="*/ 4269941 w 4646220"/>
              <a:gd name="connsiteY5" fmla="*/ 189854 h 355576"/>
              <a:gd name="connsiteX6" fmla="*/ 4237968 w 4646220"/>
              <a:gd name="connsiteY6" fmla="*/ 24512 h 355576"/>
              <a:gd name="connsiteX7" fmla="*/ 1820427 w 4646220"/>
              <a:gd name="connsiteY7" fmla="*/ 42782 h 355576"/>
              <a:gd name="connsiteX0" fmla="*/ 1820427 w 4646220"/>
              <a:gd name="connsiteY0" fmla="*/ 42782 h 365777"/>
              <a:gd name="connsiteX1" fmla="*/ 387166 w 4646220"/>
              <a:gd name="connsiteY1" fmla="*/ 61053 h 365777"/>
              <a:gd name="connsiteX2" fmla="*/ 238268 w 4646220"/>
              <a:gd name="connsiteY2" fmla="*/ 332357 h 365777"/>
              <a:gd name="connsiteX3" fmla="*/ 2101781 w 4646220"/>
              <a:gd name="connsiteY3" fmla="*/ 332815 h 365777"/>
              <a:gd name="connsiteX4" fmla="*/ 2382678 w 4646220"/>
              <a:gd name="connsiteY4" fmla="*/ 195793 h 365777"/>
              <a:gd name="connsiteX5" fmla="*/ 4269941 w 4646220"/>
              <a:gd name="connsiteY5" fmla="*/ 189854 h 365777"/>
              <a:gd name="connsiteX6" fmla="*/ 4237968 w 4646220"/>
              <a:gd name="connsiteY6" fmla="*/ 24512 h 365777"/>
              <a:gd name="connsiteX7" fmla="*/ 1820427 w 4646220"/>
              <a:gd name="connsiteY7" fmla="*/ 42782 h 365777"/>
              <a:gd name="connsiteX0" fmla="*/ 1820427 w 4645231"/>
              <a:gd name="connsiteY0" fmla="*/ 40803 h 363798"/>
              <a:gd name="connsiteX1" fmla="*/ 387166 w 4645231"/>
              <a:gd name="connsiteY1" fmla="*/ 59074 h 363798"/>
              <a:gd name="connsiteX2" fmla="*/ 238268 w 4645231"/>
              <a:gd name="connsiteY2" fmla="*/ 330378 h 363798"/>
              <a:gd name="connsiteX3" fmla="*/ 2101781 w 4645231"/>
              <a:gd name="connsiteY3" fmla="*/ 330836 h 363798"/>
              <a:gd name="connsiteX4" fmla="*/ 2382678 w 4645231"/>
              <a:gd name="connsiteY4" fmla="*/ 193814 h 363798"/>
              <a:gd name="connsiteX5" fmla="*/ 4264003 w 4645231"/>
              <a:gd name="connsiteY5" fmla="*/ 175999 h 363798"/>
              <a:gd name="connsiteX6" fmla="*/ 4237968 w 4645231"/>
              <a:gd name="connsiteY6" fmla="*/ 22533 h 363798"/>
              <a:gd name="connsiteX7" fmla="*/ 1820427 w 4645231"/>
              <a:gd name="connsiteY7" fmla="*/ 40803 h 363798"/>
              <a:gd name="connsiteX0" fmla="*/ 1820427 w 4624449"/>
              <a:gd name="connsiteY0" fmla="*/ 39813 h 362808"/>
              <a:gd name="connsiteX1" fmla="*/ 387166 w 4624449"/>
              <a:gd name="connsiteY1" fmla="*/ 58084 h 362808"/>
              <a:gd name="connsiteX2" fmla="*/ 238268 w 4624449"/>
              <a:gd name="connsiteY2" fmla="*/ 329388 h 362808"/>
              <a:gd name="connsiteX3" fmla="*/ 2101781 w 4624449"/>
              <a:gd name="connsiteY3" fmla="*/ 329846 h 362808"/>
              <a:gd name="connsiteX4" fmla="*/ 2382678 w 4624449"/>
              <a:gd name="connsiteY4" fmla="*/ 192824 h 362808"/>
              <a:gd name="connsiteX5" fmla="*/ 4139312 w 4624449"/>
              <a:gd name="connsiteY5" fmla="*/ 169071 h 362808"/>
              <a:gd name="connsiteX6" fmla="*/ 4237968 w 4624449"/>
              <a:gd name="connsiteY6" fmla="*/ 21543 h 362808"/>
              <a:gd name="connsiteX7" fmla="*/ 1820427 w 4624449"/>
              <a:gd name="connsiteY7" fmla="*/ 39813 h 362808"/>
              <a:gd name="connsiteX0" fmla="*/ 1820427 w 4517571"/>
              <a:gd name="connsiteY0" fmla="*/ 51688 h 374683"/>
              <a:gd name="connsiteX1" fmla="*/ 387166 w 4517571"/>
              <a:gd name="connsiteY1" fmla="*/ 69959 h 374683"/>
              <a:gd name="connsiteX2" fmla="*/ 238268 w 4517571"/>
              <a:gd name="connsiteY2" fmla="*/ 341263 h 374683"/>
              <a:gd name="connsiteX3" fmla="*/ 2101781 w 4517571"/>
              <a:gd name="connsiteY3" fmla="*/ 341721 h 374683"/>
              <a:gd name="connsiteX4" fmla="*/ 2382678 w 4517571"/>
              <a:gd name="connsiteY4" fmla="*/ 204699 h 374683"/>
              <a:gd name="connsiteX5" fmla="*/ 4139312 w 4517571"/>
              <a:gd name="connsiteY5" fmla="*/ 180946 h 374683"/>
              <a:gd name="connsiteX6" fmla="*/ 4131090 w 4517571"/>
              <a:gd name="connsiteY6" fmla="*/ 21543 h 374683"/>
              <a:gd name="connsiteX7" fmla="*/ 1820427 w 4517571"/>
              <a:gd name="connsiteY7" fmla="*/ 51688 h 374683"/>
              <a:gd name="connsiteX0" fmla="*/ 1820427 w 4511633"/>
              <a:gd name="connsiteY0" fmla="*/ 39813 h 362808"/>
              <a:gd name="connsiteX1" fmla="*/ 387166 w 4511633"/>
              <a:gd name="connsiteY1" fmla="*/ 58084 h 362808"/>
              <a:gd name="connsiteX2" fmla="*/ 238268 w 4511633"/>
              <a:gd name="connsiteY2" fmla="*/ 329388 h 362808"/>
              <a:gd name="connsiteX3" fmla="*/ 2101781 w 4511633"/>
              <a:gd name="connsiteY3" fmla="*/ 329846 h 362808"/>
              <a:gd name="connsiteX4" fmla="*/ 2382678 w 4511633"/>
              <a:gd name="connsiteY4" fmla="*/ 192824 h 362808"/>
              <a:gd name="connsiteX5" fmla="*/ 4139312 w 4511633"/>
              <a:gd name="connsiteY5" fmla="*/ 169071 h 362808"/>
              <a:gd name="connsiteX6" fmla="*/ 4125152 w 4511633"/>
              <a:gd name="connsiteY6" fmla="*/ 21543 h 362808"/>
              <a:gd name="connsiteX7" fmla="*/ 1820427 w 4511633"/>
              <a:gd name="connsiteY7" fmla="*/ 39813 h 362808"/>
              <a:gd name="connsiteX0" fmla="*/ 1820427 w 4511633"/>
              <a:gd name="connsiteY0" fmla="*/ 39813 h 362808"/>
              <a:gd name="connsiteX1" fmla="*/ 387166 w 4511633"/>
              <a:gd name="connsiteY1" fmla="*/ 58084 h 362808"/>
              <a:gd name="connsiteX2" fmla="*/ 238268 w 4511633"/>
              <a:gd name="connsiteY2" fmla="*/ 329388 h 362808"/>
              <a:gd name="connsiteX3" fmla="*/ 2101781 w 4511633"/>
              <a:gd name="connsiteY3" fmla="*/ 329846 h 362808"/>
              <a:gd name="connsiteX4" fmla="*/ 2382678 w 4511633"/>
              <a:gd name="connsiteY4" fmla="*/ 192824 h 362808"/>
              <a:gd name="connsiteX5" fmla="*/ 4139312 w 4511633"/>
              <a:gd name="connsiteY5" fmla="*/ 169071 h 362808"/>
              <a:gd name="connsiteX6" fmla="*/ 4125152 w 4511633"/>
              <a:gd name="connsiteY6" fmla="*/ 21543 h 362808"/>
              <a:gd name="connsiteX7" fmla="*/ 1820427 w 4511633"/>
              <a:gd name="connsiteY7" fmla="*/ 39813 h 362808"/>
              <a:gd name="connsiteX0" fmla="*/ 1820427 w 4511633"/>
              <a:gd name="connsiteY0" fmla="*/ 39813 h 362808"/>
              <a:gd name="connsiteX1" fmla="*/ 387166 w 4511633"/>
              <a:gd name="connsiteY1" fmla="*/ 58084 h 362808"/>
              <a:gd name="connsiteX2" fmla="*/ 238268 w 4511633"/>
              <a:gd name="connsiteY2" fmla="*/ 329388 h 362808"/>
              <a:gd name="connsiteX3" fmla="*/ 2101781 w 4511633"/>
              <a:gd name="connsiteY3" fmla="*/ 329846 h 362808"/>
              <a:gd name="connsiteX4" fmla="*/ 2382678 w 4511633"/>
              <a:gd name="connsiteY4" fmla="*/ 192824 h 362808"/>
              <a:gd name="connsiteX5" fmla="*/ 4139312 w 4511633"/>
              <a:gd name="connsiteY5" fmla="*/ 169071 h 362808"/>
              <a:gd name="connsiteX6" fmla="*/ 4125152 w 4511633"/>
              <a:gd name="connsiteY6" fmla="*/ 21543 h 362808"/>
              <a:gd name="connsiteX7" fmla="*/ 1820427 w 4511633"/>
              <a:gd name="connsiteY7" fmla="*/ 39813 h 362808"/>
              <a:gd name="connsiteX0" fmla="*/ 1820427 w 4511633"/>
              <a:gd name="connsiteY0" fmla="*/ 39813 h 362808"/>
              <a:gd name="connsiteX1" fmla="*/ 387166 w 4511633"/>
              <a:gd name="connsiteY1" fmla="*/ 58084 h 362808"/>
              <a:gd name="connsiteX2" fmla="*/ 238268 w 4511633"/>
              <a:gd name="connsiteY2" fmla="*/ 329388 h 362808"/>
              <a:gd name="connsiteX3" fmla="*/ 2101781 w 4511633"/>
              <a:gd name="connsiteY3" fmla="*/ 329846 h 362808"/>
              <a:gd name="connsiteX4" fmla="*/ 4139312 w 4511633"/>
              <a:gd name="connsiteY4" fmla="*/ 169071 h 362808"/>
              <a:gd name="connsiteX5" fmla="*/ 4125152 w 4511633"/>
              <a:gd name="connsiteY5" fmla="*/ 21543 h 362808"/>
              <a:gd name="connsiteX6" fmla="*/ 1820427 w 4511633"/>
              <a:gd name="connsiteY6" fmla="*/ 39813 h 362808"/>
              <a:gd name="connsiteX0" fmla="*/ 1820427 w 4633857"/>
              <a:gd name="connsiteY0" fmla="*/ 67671 h 415461"/>
              <a:gd name="connsiteX1" fmla="*/ 387166 w 4633857"/>
              <a:gd name="connsiteY1" fmla="*/ 85942 h 415461"/>
              <a:gd name="connsiteX2" fmla="*/ 238268 w 4633857"/>
              <a:gd name="connsiteY2" fmla="*/ 357246 h 415461"/>
              <a:gd name="connsiteX3" fmla="*/ 2101781 w 4633857"/>
              <a:gd name="connsiteY3" fmla="*/ 357704 h 415461"/>
              <a:gd name="connsiteX4" fmla="*/ 4296628 w 4633857"/>
              <a:gd name="connsiteY4" fmla="*/ 364077 h 415461"/>
              <a:gd name="connsiteX5" fmla="*/ 4125152 w 4633857"/>
              <a:gd name="connsiteY5" fmla="*/ 49401 h 415461"/>
              <a:gd name="connsiteX6" fmla="*/ 1820427 w 4633857"/>
              <a:gd name="connsiteY6" fmla="*/ 67671 h 415461"/>
              <a:gd name="connsiteX0" fmla="*/ 1820427 w 4636702"/>
              <a:gd name="connsiteY0" fmla="*/ 22322 h 362554"/>
              <a:gd name="connsiteX1" fmla="*/ 387166 w 4636702"/>
              <a:gd name="connsiteY1" fmla="*/ 40593 h 362554"/>
              <a:gd name="connsiteX2" fmla="*/ 238268 w 4636702"/>
              <a:gd name="connsiteY2" fmla="*/ 311897 h 362554"/>
              <a:gd name="connsiteX3" fmla="*/ 2101781 w 4636702"/>
              <a:gd name="connsiteY3" fmla="*/ 312355 h 362554"/>
              <a:gd name="connsiteX4" fmla="*/ 4296628 w 4636702"/>
              <a:gd name="connsiteY4" fmla="*/ 318728 h 362554"/>
              <a:gd name="connsiteX5" fmla="*/ 4142225 w 4636702"/>
              <a:gd name="connsiteY5" fmla="*/ 49401 h 362554"/>
              <a:gd name="connsiteX6" fmla="*/ 1820427 w 4636702"/>
              <a:gd name="connsiteY6" fmla="*/ 22322 h 362554"/>
              <a:gd name="connsiteX0" fmla="*/ 1820427 w 4648085"/>
              <a:gd name="connsiteY0" fmla="*/ 16653 h 339648"/>
              <a:gd name="connsiteX1" fmla="*/ 387166 w 4648085"/>
              <a:gd name="connsiteY1" fmla="*/ 34924 h 339648"/>
              <a:gd name="connsiteX2" fmla="*/ 238268 w 4648085"/>
              <a:gd name="connsiteY2" fmla="*/ 306228 h 339648"/>
              <a:gd name="connsiteX3" fmla="*/ 2101781 w 4648085"/>
              <a:gd name="connsiteY3" fmla="*/ 306686 h 339648"/>
              <a:gd name="connsiteX4" fmla="*/ 4308011 w 4648085"/>
              <a:gd name="connsiteY4" fmla="*/ 279048 h 339648"/>
              <a:gd name="connsiteX5" fmla="*/ 4142225 w 4648085"/>
              <a:gd name="connsiteY5" fmla="*/ 43732 h 339648"/>
              <a:gd name="connsiteX6" fmla="*/ 1820427 w 4648085"/>
              <a:gd name="connsiteY6" fmla="*/ 16653 h 3396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648085" h="339648">
                <a:moveTo>
                  <a:pt x="1820427" y="16653"/>
                </a:moveTo>
                <a:lnTo>
                  <a:pt x="387166" y="34924"/>
                </a:lnTo>
                <a:cubicBezTo>
                  <a:pt x="218475" y="55478"/>
                  <a:pt x="0" y="237183"/>
                  <a:pt x="238268" y="306228"/>
                </a:cubicBezTo>
                <a:cubicBezTo>
                  <a:pt x="1189055" y="339648"/>
                  <a:pt x="1423491" y="311216"/>
                  <a:pt x="2101781" y="306686"/>
                </a:cubicBezTo>
                <a:lnTo>
                  <a:pt x="4308011" y="279048"/>
                </a:lnTo>
                <a:cubicBezTo>
                  <a:pt x="4648085" y="235222"/>
                  <a:pt x="4556822" y="87464"/>
                  <a:pt x="4142225" y="43732"/>
                </a:cubicBezTo>
                <a:cubicBezTo>
                  <a:pt x="3727628" y="0"/>
                  <a:pt x="2486968" y="6605"/>
                  <a:pt x="1820427" y="16653"/>
                </a:cubicBezTo>
                <a:close/>
              </a:path>
            </a:pathLst>
          </a:custGeom>
          <a:ln w="19050">
            <a:solidFill>
              <a:srgbClr val="FF0000"/>
            </a:solidFill>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0" name="TextBox 9"/>
          <p:cNvSpPr txBox="1"/>
          <p:nvPr/>
        </p:nvSpPr>
        <p:spPr>
          <a:xfrm>
            <a:off x="236369" y="5108342"/>
            <a:ext cx="8622495" cy="984885"/>
          </a:xfrm>
          <a:prstGeom prst="rect">
            <a:avLst/>
          </a:prstGeom>
          <a:noFill/>
        </p:spPr>
        <p:txBody>
          <a:bodyPr wrap="square" rtlCol="0">
            <a:spAutoFit/>
          </a:bodyPr>
          <a:lstStyle/>
          <a:p>
            <a:pPr algn="ctr"/>
            <a:r>
              <a:rPr lang="en-US" sz="2900" dirty="0" smtClean="0">
                <a:solidFill>
                  <a:srgbClr val="FF0000"/>
                </a:solidFill>
              </a:rPr>
              <a:t>Weight-Splitting Method was discovered in</a:t>
            </a:r>
          </a:p>
          <a:p>
            <a:pPr algn="ctr"/>
            <a:r>
              <a:rPr lang="en-US" sz="2900" dirty="0" smtClean="0">
                <a:solidFill>
                  <a:srgbClr val="FF0000"/>
                </a:solidFill>
              </a:rPr>
              <a:t>U. Waterloo C&amp;O </a:t>
            </a:r>
            <a:r>
              <a:rPr lang="en-US" sz="2900" dirty="0" smtClean="0">
                <a:solidFill>
                  <a:srgbClr val="FF0000"/>
                </a:solidFill>
              </a:rPr>
              <a:t>Department!</a:t>
            </a:r>
            <a:endParaRPr lang="en-US" sz="2900" dirty="0">
              <a:solidFill>
                <a:srgbClr val="FF0000"/>
              </a:solidFill>
            </a:endParaRP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P spid="9" grpId="0" animBg="1"/>
      <p:bldP spid="1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94967" y="2300748"/>
            <a:ext cx="8209935" cy="3765755"/>
          </a:xfrm>
          <a:prstGeom prst="rect">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334297" y="0"/>
            <a:ext cx="8583561" cy="6858000"/>
          </a:xfrm>
        </p:spPr>
        <p:txBody>
          <a:bodyPr>
            <a:normAutofit/>
          </a:bodyPr>
          <a:lstStyle/>
          <a:p>
            <a:pPr>
              <a:buNone/>
            </a:pPr>
            <a:r>
              <a:rPr lang="en-US" sz="2800" b="1" dirty="0" err="1" smtClean="0"/>
              <a:t>ShortestPath</a:t>
            </a:r>
            <a:r>
              <a:rPr lang="en-US" sz="2800" dirty="0" smtClean="0"/>
              <a:t>( G, S, t, w )</a:t>
            </a:r>
            <a:r>
              <a:rPr lang="en-US" sz="2800" b="1" dirty="0" smtClean="0"/>
              <a:t/>
            </a:r>
            <a:br>
              <a:rPr lang="en-US" sz="2800" b="1" dirty="0" smtClean="0"/>
            </a:br>
            <a:r>
              <a:rPr lang="en-US" sz="2800" b="1" dirty="0" smtClean="0"/>
              <a:t>Input: </a:t>
            </a:r>
            <a:r>
              <a:rPr lang="en-US" sz="2800" dirty="0" smtClean="0"/>
              <a:t>Digraph G = (V,A), source vertices S</a:t>
            </a:r>
            <a:r>
              <a:rPr lang="en-US" sz="2800" dirty="0" smtClean="0">
                <a:latin typeface="cmsy10"/>
              </a:rPr>
              <a:t>µ</a:t>
            </a:r>
            <a:r>
              <a:rPr lang="en-US" sz="2800" dirty="0" smtClean="0"/>
              <a:t>V,</a:t>
            </a:r>
            <a:br>
              <a:rPr lang="en-US" sz="2800" dirty="0" smtClean="0"/>
            </a:br>
            <a:r>
              <a:rPr lang="en-US" sz="2800" dirty="0" smtClean="0"/>
              <a:t>destination vertex t</a:t>
            </a:r>
            <a:r>
              <a:rPr lang="en-US" sz="2800" dirty="0" smtClean="0">
                <a:latin typeface="cmsy10"/>
              </a:rPr>
              <a:t>2</a:t>
            </a:r>
            <a:r>
              <a:rPr lang="en-US" sz="2800" dirty="0" smtClean="0"/>
              <a:t>V, and integer lengths </a:t>
            </a:r>
            <a:r>
              <a:rPr lang="en-US" sz="2800" dirty="0" smtClean="0">
                <a:latin typeface="Calibri"/>
              </a:rPr>
              <a:t>w</a:t>
            </a:r>
            <a:r>
              <a:rPr lang="en-US" sz="2800" dirty="0" smtClean="0"/>
              <a:t>(a),</a:t>
            </a:r>
            <a:br>
              <a:rPr lang="en-US" sz="2800" dirty="0" smtClean="0"/>
            </a:br>
            <a:r>
              <a:rPr lang="en-US" sz="2800" dirty="0" smtClean="0"/>
              <a:t>such that w(a)&gt;0, unless both endpoints of a are in S.</a:t>
            </a:r>
            <a:br>
              <a:rPr lang="en-US" sz="2800" dirty="0" smtClean="0"/>
            </a:br>
            <a:r>
              <a:rPr lang="en-US" sz="2800" b="1" dirty="0" smtClean="0"/>
              <a:t>Output:</a:t>
            </a:r>
            <a:r>
              <a:rPr lang="en-US" sz="2800" dirty="0" smtClean="0"/>
              <a:t> A shortest path from some s</a:t>
            </a:r>
            <a:r>
              <a:rPr lang="en-US" sz="2800" dirty="0" smtClean="0">
                <a:latin typeface="cmsy10"/>
              </a:rPr>
              <a:t>2</a:t>
            </a:r>
            <a:r>
              <a:rPr lang="en-US" sz="2800" dirty="0" smtClean="0"/>
              <a:t>S to t.</a:t>
            </a:r>
          </a:p>
          <a:p>
            <a:endParaRPr lang="en-US" sz="1000" dirty="0" smtClean="0"/>
          </a:p>
          <a:p>
            <a:pPr>
              <a:spcBef>
                <a:spcPts val="200"/>
              </a:spcBef>
            </a:pPr>
            <a:r>
              <a:rPr lang="en-US" sz="2800" dirty="0" smtClean="0"/>
              <a:t>If t</a:t>
            </a:r>
            <a:r>
              <a:rPr lang="en-US" sz="2800" dirty="0" smtClean="0">
                <a:latin typeface="cmsy10"/>
              </a:rPr>
              <a:t>2</a:t>
            </a:r>
            <a:r>
              <a:rPr lang="en-US" sz="2800" dirty="0" smtClean="0"/>
              <a:t>S, return the empty path p=()</a:t>
            </a:r>
          </a:p>
          <a:p>
            <a:pPr>
              <a:spcBef>
                <a:spcPts val="200"/>
              </a:spcBef>
            </a:pPr>
            <a:r>
              <a:rPr lang="en-US" sz="2800" dirty="0" smtClean="0"/>
              <a:t>Set </a:t>
            </a:r>
            <a:r>
              <a:rPr lang="en-US" sz="2800" dirty="0" smtClean="0">
                <a:latin typeface="Calibri"/>
              </a:rPr>
              <a:t>w</a:t>
            </a:r>
            <a:r>
              <a:rPr lang="en-US" sz="2800" baseline="-25000" dirty="0" smtClean="0">
                <a:latin typeface="Calibri"/>
              </a:rPr>
              <a:t>1</a:t>
            </a:r>
            <a:r>
              <a:rPr lang="en-US" sz="2800" dirty="0" smtClean="0">
                <a:latin typeface="Calibri"/>
              </a:rPr>
              <a:t>(a</a:t>
            </a:r>
            <a:r>
              <a:rPr lang="en-US" sz="2800" dirty="0" smtClean="0"/>
              <a:t>)=1 for all a</a:t>
            </a:r>
            <a:r>
              <a:rPr lang="en-US" sz="2800" dirty="0" smtClean="0">
                <a:latin typeface="cmsy10"/>
              </a:rPr>
              <a:t>2</a:t>
            </a:r>
            <a:r>
              <a:rPr lang="en-US" sz="2800" dirty="0" smtClean="0">
                <a:latin typeface="cmmi10"/>
              </a:rPr>
              <a:t>±</a:t>
            </a:r>
            <a:r>
              <a:rPr lang="en-US" sz="2800" baseline="30000" dirty="0" smtClean="0"/>
              <a:t>+</a:t>
            </a:r>
            <a:r>
              <a:rPr lang="en-US" sz="2800" dirty="0" smtClean="0"/>
              <a:t>(S), and w</a:t>
            </a:r>
            <a:r>
              <a:rPr lang="en-US" sz="2800" baseline="30000" dirty="0" smtClean="0"/>
              <a:t>1</a:t>
            </a:r>
            <a:r>
              <a:rPr lang="en-US" sz="2800" dirty="0" smtClean="0"/>
              <a:t>(a)=0 otherwise</a:t>
            </a:r>
          </a:p>
          <a:p>
            <a:pPr>
              <a:spcBef>
                <a:spcPts val="200"/>
              </a:spcBef>
            </a:pPr>
            <a:r>
              <a:rPr lang="en-US" sz="2800" dirty="0" smtClean="0"/>
              <a:t>Set </a:t>
            </a:r>
            <a:r>
              <a:rPr lang="en-US" sz="2800" dirty="0" smtClean="0">
                <a:latin typeface="Calibri"/>
              </a:rPr>
              <a:t>w</a:t>
            </a:r>
            <a:r>
              <a:rPr lang="en-US" sz="2800" baseline="-25000" dirty="0" smtClean="0">
                <a:latin typeface="Calibri"/>
              </a:rPr>
              <a:t>2</a:t>
            </a:r>
            <a:r>
              <a:rPr lang="en-US" sz="2800" dirty="0" smtClean="0"/>
              <a:t> = w - </a:t>
            </a:r>
            <a:r>
              <a:rPr lang="en-US" sz="2800" dirty="0" smtClean="0">
                <a:latin typeface="Calibri"/>
              </a:rPr>
              <a:t>w</a:t>
            </a:r>
            <a:r>
              <a:rPr lang="en-US" sz="2800" baseline="-25000" dirty="0" smtClean="0">
                <a:latin typeface="Calibri"/>
              </a:rPr>
              <a:t>1</a:t>
            </a:r>
            <a:r>
              <a:rPr lang="en-US" sz="2800" dirty="0" smtClean="0"/>
              <a:t>.</a:t>
            </a:r>
          </a:p>
          <a:p>
            <a:pPr>
              <a:spcBef>
                <a:spcPts val="200"/>
              </a:spcBef>
            </a:pPr>
            <a:r>
              <a:rPr lang="en-US" sz="2800" dirty="0" smtClean="0">
                <a:latin typeface="Calibri"/>
              </a:rPr>
              <a:t>Set S’ = S </a:t>
            </a:r>
            <a:r>
              <a:rPr lang="en-US" sz="2800" dirty="0" smtClean="0">
                <a:latin typeface="cmsy10"/>
              </a:rPr>
              <a:t>[</a:t>
            </a:r>
            <a:r>
              <a:rPr lang="en-US" sz="2800" dirty="0" smtClean="0">
                <a:latin typeface="Calibri"/>
              </a:rPr>
              <a:t> { u : </a:t>
            </a:r>
            <a:r>
              <a:rPr lang="en-US" sz="2800" dirty="0" smtClean="0">
                <a:latin typeface="cmsy10"/>
              </a:rPr>
              <a:t>9</a:t>
            </a:r>
            <a:r>
              <a:rPr lang="en-US" sz="2800" dirty="0" smtClean="0">
                <a:latin typeface="Calibri"/>
              </a:rPr>
              <a:t>s</a:t>
            </a:r>
            <a:r>
              <a:rPr lang="en-US" sz="2800" dirty="0" smtClean="0">
                <a:latin typeface="cmsy10"/>
              </a:rPr>
              <a:t>2</a:t>
            </a:r>
            <a:r>
              <a:rPr lang="en-US" sz="2800" dirty="0" smtClean="0">
                <a:latin typeface="Calibri"/>
              </a:rPr>
              <a:t>S with w</a:t>
            </a:r>
            <a:r>
              <a:rPr lang="en-US" sz="2800" baseline="-25000" dirty="0" smtClean="0">
                <a:latin typeface="Calibri"/>
              </a:rPr>
              <a:t>2</a:t>
            </a:r>
            <a:r>
              <a:rPr lang="en-US" sz="2800" dirty="0" smtClean="0">
                <a:latin typeface="Calibri"/>
              </a:rPr>
              <a:t>( (</a:t>
            </a:r>
            <a:r>
              <a:rPr lang="en-US" sz="2800" dirty="0" err="1" smtClean="0">
                <a:latin typeface="Calibri"/>
              </a:rPr>
              <a:t>s,u</a:t>
            </a:r>
            <a:r>
              <a:rPr lang="en-US" sz="2800" dirty="0" smtClean="0">
                <a:latin typeface="Calibri"/>
              </a:rPr>
              <a:t>) ) = 0 }</a:t>
            </a:r>
          </a:p>
          <a:p>
            <a:pPr>
              <a:spcBef>
                <a:spcPts val="200"/>
              </a:spcBef>
            </a:pPr>
            <a:r>
              <a:rPr lang="en-US" sz="2800" dirty="0" smtClean="0"/>
              <a:t>Set p’ = (</a:t>
            </a:r>
            <a:r>
              <a:rPr lang="en-US" sz="2800" dirty="0" smtClean="0">
                <a:latin typeface="Calibri"/>
              </a:rPr>
              <a:t>v</a:t>
            </a:r>
            <a:r>
              <a:rPr lang="en-US" sz="2800" baseline="-25000" dirty="0" smtClean="0">
                <a:latin typeface="Calibri"/>
              </a:rPr>
              <a:t>1</a:t>
            </a:r>
            <a:r>
              <a:rPr lang="en-US" sz="2800" dirty="0" smtClean="0">
                <a:latin typeface="Calibri"/>
              </a:rPr>
              <a:t>,v</a:t>
            </a:r>
            <a:r>
              <a:rPr lang="en-US" sz="2800" baseline="-25000" dirty="0" smtClean="0">
                <a:latin typeface="Calibri"/>
              </a:rPr>
              <a:t>2</a:t>
            </a:r>
            <a:r>
              <a:rPr lang="en-US" sz="2800" dirty="0" smtClean="0"/>
              <a:t>,</a:t>
            </a:r>
            <a:r>
              <a:rPr lang="en-US" sz="2800" dirty="0" smtClean="0">
                <a:latin typeface="Symbol"/>
                <a:sym typeface="Symbol"/>
              </a:rPr>
              <a:t></a:t>
            </a:r>
            <a:r>
              <a:rPr lang="en-US" sz="2800" dirty="0" smtClean="0"/>
              <a:t>,t) = </a:t>
            </a:r>
            <a:r>
              <a:rPr lang="en-US" sz="2800" b="1" dirty="0" err="1" smtClean="0"/>
              <a:t>ShortestPath</a:t>
            </a:r>
            <a:r>
              <a:rPr lang="en-US" sz="2800" dirty="0" smtClean="0"/>
              <a:t>( G, S’, t, </a:t>
            </a:r>
            <a:r>
              <a:rPr lang="en-US" sz="2800" dirty="0" smtClean="0">
                <a:latin typeface="Calibri"/>
              </a:rPr>
              <a:t>w</a:t>
            </a:r>
            <a:r>
              <a:rPr lang="en-US" sz="2800" baseline="-25000" dirty="0" smtClean="0">
                <a:latin typeface="Calibri"/>
              </a:rPr>
              <a:t>2</a:t>
            </a:r>
            <a:r>
              <a:rPr lang="en-US" sz="2800" dirty="0" smtClean="0"/>
              <a:t> )</a:t>
            </a:r>
          </a:p>
          <a:p>
            <a:pPr>
              <a:spcBef>
                <a:spcPts val="200"/>
              </a:spcBef>
            </a:pPr>
            <a:r>
              <a:rPr lang="en-US" sz="2800" dirty="0" smtClean="0"/>
              <a:t>If </a:t>
            </a:r>
            <a:r>
              <a:rPr lang="en-US" sz="2800" dirty="0" smtClean="0">
                <a:latin typeface="Calibri"/>
              </a:rPr>
              <a:t>v</a:t>
            </a:r>
            <a:r>
              <a:rPr lang="en-US" sz="2800" baseline="-25000" dirty="0" smtClean="0">
                <a:latin typeface="Calibri"/>
              </a:rPr>
              <a:t>1</a:t>
            </a:r>
            <a:r>
              <a:rPr lang="en-US" sz="2800" dirty="0" smtClean="0">
                <a:latin typeface="cmsy10"/>
              </a:rPr>
              <a:t>2</a:t>
            </a:r>
            <a:r>
              <a:rPr lang="en-US" sz="2800" dirty="0" smtClean="0"/>
              <a:t>S, then set p=p’</a:t>
            </a:r>
          </a:p>
          <a:p>
            <a:pPr>
              <a:spcBef>
                <a:spcPts val="200"/>
              </a:spcBef>
            </a:pPr>
            <a:r>
              <a:rPr lang="en-US" sz="2800" dirty="0" smtClean="0"/>
              <a:t>Else, set p=(</a:t>
            </a:r>
            <a:r>
              <a:rPr lang="en-US" sz="2800" dirty="0" smtClean="0">
                <a:latin typeface="Calibri"/>
              </a:rPr>
              <a:t>s,v</a:t>
            </a:r>
            <a:r>
              <a:rPr lang="en-US" sz="2800" baseline="-25000" dirty="0" smtClean="0">
                <a:latin typeface="Calibri"/>
              </a:rPr>
              <a:t>1</a:t>
            </a:r>
            <a:r>
              <a:rPr lang="en-US" sz="2800" dirty="0" smtClean="0"/>
              <a:t>,</a:t>
            </a:r>
            <a:r>
              <a:rPr lang="en-US" sz="2800" dirty="0" smtClean="0">
                <a:latin typeface="Calibri"/>
              </a:rPr>
              <a:t>v</a:t>
            </a:r>
            <a:r>
              <a:rPr lang="en-US" sz="2800" baseline="-25000" dirty="0" smtClean="0">
                <a:latin typeface="Calibri"/>
              </a:rPr>
              <a:t>2</a:t>
            </a:r>
            <a:r>
              <a:rPr lang="en-US" sz="2800" dirty="0" smtClean="0"/>
              <a:t>,</a:t>
            </a:r>
            <a:r>
              <a:rPr lang="en-US" sz="2800" dirty="0" smtClean="0">
                <a:latin typeface="Symbol"/>
                <a:sym typeface="Symbol"/>
              </a:rPr>
              <a:t></a:t>
            </a:r>
            <a:r>
              <a:rPr lang="en-US" sz="2800" dirty="0" smtClean="0"/>
              <a:t>,t) where s</a:t>
            </a:r>
            <a:r>
              <a:rPr lang="en-US" sz="2800" dirty="0" smtClean="0">
                <a:latin typeface="cmsy10"/>
              </a:rPr>
              <a:t>2</a:t>
            </a:r>
            <a:r>
              <a:rPr lang="en-US" sz="2800" dirty="0" smtClean="0"/>
              <a:t>S and w</a:t>
            </a:r>
            <a:r>
              <a:rPr lang="en-US" sz="2800" baseline="-25000" dirty="0" smtClean="0"/>
              <a:t>2</a:t>
            </a:r>
            <a:r>
              <a:rPr lang="en-US" sz="2800" dirty="0" smtClean="0"/>
              <a:t>( (</a:t>
            </a:r>
            <a:r>
              <a:rPr lang="en-US" sz="2800" dirty="0" smtClean="0">
                <a:latin typeface="Calibri"/>
              </a:rPr>
              <a:t>s,v</a:t>
            </a:r>
            <a:r>
              <a:rPr lang="en-US" sz="2800" baseline="-25000" dirty="0" smtClean="0">
                <a:latin typeface="Calibri"/>
              </a:rPr>
              <a:t>1</a:t>
            </a:r>
            <a:r>
              <a:rPr lang="en-US" sz="2800" dirty="0" smtClean="0"/>
              <a:t>) )=0</a:t>
            </a:r>
          </a:p>
          <a:p>
            <a:pPr>
              <a:spcBef>
                <a:spcPts val="200"/>
              </a:spcBef>
            </a:pPr>
            <a:r>
              <a:rPr lang="en-US" sz="2800" dirty="0" smtClean="0"/>
              <a:t>Return path p</a:t>
            </a:r>
          </a:p>
          <a:p>
            <a:pPr>
              <a:spcBef>
                <a:spcPts val="300"/>
              </a:spcBef>
              <a:buNone/>
            </a:pPr>
            <a:endParaRPr lang="en-US" sz="1400" dirty="0" smtClean="0"/>
          </a:p>
          <a:p>
            <a:pPr>
              <a:spcBef>
                <a:spcPts val="300"/>
              </a:spcBef>
              <a:buNone/>
            </a:pPr>
            <a:r>
              <a:rPr lang="en-US" sz="2800" dirty="0" smtClean="0"/>
              <a:t>To find shortest s-t path, run </a:t>
            </a:r>
            <a:r>
              <a:rPr lang="en-US" sz="2800" dirty="0" err="1" smtClean="0"/>
              <a:t>ShortestPath</a:t>
            </a:r>
            <a:r>
              <a:rPr lang="en-US" sz="2800" dirty="0" smtClean="0"/>
              <a:t>(G, {s}, t, w)</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Oval 9"/>
          <p:cNvSpPr/>
          <p:nvPr/>
        </p:nvSpPr>
        <p:spPr>
          <a:xfrm>
            <a:off x="1406011" y="4768646"/>
            <a:ext cx="1150375" cy="1671484"/>
          </a:xfrm>
          <a:prstGeom prst="ellipse">
            <a:avLst/>
          </a:prstGeom>
          <a:solidFill>
            <a:srgbClr val="92D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76982" y="806247"/>
            <a:ext cx="8799870" cy="3893572"/>
          </a:xfrm>
        </p:spPr>
        <p:txBody>
          <a:bodyPr>
            <a:normAutofit/>
          </a:bodyPr>
          <a:lstStyle/>
          <a:p>
            <a:r>
              <a:rPr lang="en-US" sz="2800" b="1" dirty="0" smtClean="0"/>
              <a:t>Claim:</a:t>
            </a:r>
            <a:r>
              <a:rPr lang="en-US" sz="2800" dirty="0" smtClean="0"/>
              <a:t> Algorithm returns a shortest path from S to t.</a:t>
            </a:r>
          </a:p>
          <a:p>
            <a:r>
              <a:rPr lang="en-US" sz="2800" b="1" dirty="0" smtClean="0"/>
              <a:t>Proof: </a:t>
            </a:r>
            <a:r>
              <a:rPr lang="en-US" sz="2800" dirty="0" smtClean="0"/>
              <a:t>By induction on number of recursive calls.</a:t>
            </a:r>
          </a:p>
          <a:p>
            <a:r>
              <a:rPr lang="en-US" sz="2800" dirty="0" smtClean="0"/>
              <a:t>If t</a:t>
            </a:r>
            <a:r>
              <a:rPr lang="en-US" sz="2800" dirty="0" smtClean="0">
                <a:latin typeface="cmsy10"/>
              </a:rPr>
              <a:t>2</a:t>
            </a:r>
            <a:r>
              <a:rPr lang="en-US" sz="2800" dirty="0" smtClean="0"/>
              <a:t>S, then the empty path is trivially shortest.</a:t>
            </a:r>
          </a:p>
          <a:p>
            <a:r>
              <a:rPr lang="en-US" sz="2800" dirty="0" smtClean="0"/>
              <a:t>Otherwise, p’ is a shortest path from S’ to t under </a:t>
            </a:r>
            <a:r>
              <a:rPr lang="en-US" sz="2800" dirty="0" smtClean="0">
                <a:latin typeface="Calibri"/>
              </a:rPr>
              <a:t>w</a:t>
            </a:r>
            <a:r>
              <a:rPr lang="en-US" sz="2800" baseline="-25000" dirty="0" smtClean="0">
                <a:latin typeface="Calibri"/>
              </a:rPr>
              <a:t>2</a:t>
            </a:r>
            <a:r>
              <a:rPr lang="en-US" sz="2800" dirty="0" smtClean="0"/>
              <a:t>.</a:t>
            </a:r>
          </a:p>
          <a:p>
            <a:r>
              <a:rPr lang="en-US" sz="2800" dirty="0" smtClean="0"/>
              <a:t>So p is a shortest path from S to t under w</a:t>
            </a:r>
            <a:r>
              <a:rPr lang="en-US" sz="2800" baseline="-25000" dirty="0" smtClean="0"/>
              <a:t>2</a:t>
            </a:r>
            <a:r>
              <a:rPr lang="en-US" sz="2800" dirty="0" smtClean="0"/>
              <a:t>.</a:t>
            </a:r>
            <a:br>
              <a:rPr lang="en-US" sz="2800" dirty="0" smtClean="0"/>
            </a:br>
            <a:r>
              <a:rPr lang="en-US" sz="2000" dirty="0" smtClean="0">
                <a:solidFill>
                  <a:schemeClr val="bg1">
                    <a:lumMod val="50000"/>
                  </a:schemeClr>
                </a:solidFill>
              </a:rPr>
              <a:t>(Note: length</a:t>
            </a:r>
            <a:r>
              <a:rPr lang="en-US" sz="2400" baseline="-14000" dirty="0" smtClean="0">
                <a:solidFill>
                  <a:schemeClr val="bg1">
                    <a:lumMod val="50000"/>
                  </a:schemeClr>
                </a:solidFill>
              </a:rPr>
              <a:t>w</a:t>
            </a:r>
            <a:r>
              <a:rPr lang="en-US" sz="2400" baseline="-24000" dirty="0" smtClean="0">
                <a:solidFill>
                  <a:schemeClr val="bg1">
                    <a:lumMod val="50000"/>
                  </a:schemeClr>
                </a:solidFill>
              </a:rPr>
              <a:t>2</a:t>
            </a:r>
            <a:r>
              <a:rPr lang="en-US" sz="2000" dirty="0" smtClean="0">
                <a:solidFill>
                  <a:schemeClr val="bg1">
                    <a:lumMod val="50000"/>
                  </a:schemeClr>
                </a:solidFill>
              </a:rPr>
              <a:t>(p)=</a:t>
            </a:r>
            <a:r>
              <a:rPr lang="en-US" sz="2000" dirty="0" smtClean="0">
                <a:solidFill>
                  <a:schemeClr val="bg1">
                    <a:lumMod val="50000"/>
                  </a:schemeClr>
                </a:solidFill>
              </a:rPr>
              <a:t>length</a:t>
            </a:r>
            <a:r>
              <a:rPr lang="en-US" sz="2400" baseline="-14000" dirty="0" smtClean="0">
                <a:solidFill>
                  <a:schemeClr val="bg1">
                    <a:lumMod val="50000"/>
                  </a:schemeClr>
                </a:solidFill>
              </a:rPr>
              <a:t>w</a:t>
            </a:r>
            <a:r>
              <a:rPr lang="en-US" sz="2400" baseline="-24000" dirty="0" smtClean="0">
                <a:solidFill>
                  <a:schemeClr val="bg1">
                    <a:lumMod val="50000"/>
                  </a:schemeClr>
                </a:solidFill>
              </a:rPr>
              <a:t>2</a:t>
            </a:r>
            <a:r>
              <a:rPr lang="en-US" sz="2000" dirty="0" smtClean="0">
                <a:solidFill>
                  <a:schemeClr val="bg1">
                    <a:lumMod val="50000"/>
                  </a:schemeClr>
                </a:solidFill>
              </a:rPr>
              <a:t>(p</a:t>
            </a:r>
            <a:r>
              <a:rPr lang="en-US" sz="2000" dirty="0" smtClean="0">
                <a:solidFill>
                  <a:schemeClr val="bg1">
                    <a:lumMod val="50000"/>
                  </a:schemeClr>
                </a:solidFill>
              </a:rPr>
              <a:t>’), because if we added an arc, it has w</a:t>
            </a:r>
            <a:r>
              <a:rPr lang="en-US" sz="2000" baseline="-25000" dirty="0" smtClean="0">
                <a:solidFill>
                  <a:schemeClr val="bg1">
                    <a:lumMod val="50000"/>
                  </a:schemeClr>
                </a:solidFill>
              </a:rPr>
              <a:t>2</a:t>
            </a:r>
            <a:r>
              <a:rPr lang="en-US" sz="2000" dirty="0" smtClean="0">
                <a:solidFill>
                  <a:schemeClr val="bg1">
                    <a:lumMod val="50000"/>
                  </a:schemeClr>
                </a:solidFill>
              </a:rPr>
              <a:t>-length 0.)</a:t>
            </a:r>
            <a:endParaRPr lang="en-US" sz="2800" dirty="0" smtClean="0">
              <a:solidFill>
                <a:schemeClr val="bg1">
                  <a:lumMod val="50000"/>
                </a:schemeClr>
              </a:solidFill>
            </a:endParaRPr>
          </a:p>
          <a:p>
            <a:r>
              <a:rPr lang="en-US" sz="2800" spc="-40" dirty="0" smtClean="0"/>
              <a:t>Note: p cannot re-enter S, otherwise a </a:t>
            </a:r>
            <a:r>
              <a:rPr lang="en-US" sz="2800" spc="-40" dirty="0" err="1" smtClean="0"/>
              <a:t>subpath</a:t>
            </a:r>
            <a:r>
              <a:rPr lang="en-US" sz="2800" spc="-40" dirty="0" smtClean="0"/>
              <a:t> of p would be a shorter S-t path. So p uses exactly one arc of </a:t>
            </a:r>
            <a:r>
              <a:rPr lang="en-US" sz="2800" spc="-40" dirty="0" smtClean="0">
                <a:latin typeface="cmmi10"/>
              </a:rPr>
              <a:t>±</a:t>
            </a:r>
            <a:r>
              <a:rPr lang="en-US" sz="2800" spc="-40" baseline="30000" dirty="0" smtClean="0">
                <a:latin typeface="Calibri"/>
              </a:rPr>
              <a:t>+</a:t>
            </a:r>
            <a:r>
              <a:rPr lang="en-US" sz="2800" spc="-40" dirty="0" smtClean="0">
                <a:latin typeface="Calibri"/>
              </a:rPr>
              <a:t>(</a:t>
            </a:r>
            <a:r>
              <a:rPr lang="en-US" sz="2800" spc="-40" dirty="0" smtClean="0"/>
              <a:t>S).</a:t>
            </a:r>
          </a:p>
        </p:txBody>
      </p:sp>
      <p:sp>
        <p:nvSpPr>
          <p:cNvPr id="4" name="Title 1"/>
          <p:cNvSpPr>
            <a:spLocks noGrp="1"/>
          </p:cNvSpPr>
          <p:nvPr>
            <p:ph type="title"/>
          </p:nvPr>
        </p:nvSpPr>
        <p:spPr>
          <a:xfrm>
            <a:off x="457200" y="0"/>
            <a:ext cx="8229600" cy="737419"/>
          </a:xfrm>
        </p:spPr>
        <p:txBody>
          <a:bodyPr>
            <a:noAutofit/>
          </a:bodyPr>
          <a:lstStyle/>
          <a:p>
            <a:r>
              <a:rPr lang="en-US" dirty="0" smtClean="0"/>
              <a:t>Correctness of Algorithm</a:t>
            </a:r>
            <a:endParaRPr lang="en-US" dirty="0"/>
          </a:p>
        </p:txBody>
      </p:sp>
      <p:sp>
        <p:nvSpPr>
          <p:cNvPr id="6" name="Oval 5"/>
          <p:cNvSpPr/>
          <p:nvPr/>
        </p:nvSpPr>
        <p:spPr>
          <a:xfrm>
            <a:off x="1986116" y="5211095"/>
            <a:ext cx="127819" cy="127819"/>
          </a:xfrm>
          <a:prstGeom prst="ellipse">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1681316" y="5053780"/>
            <a:ext cx="285656" cy="400110"/>
          </a:xfrm>
          <a:prstGeom prst="rect">
            <a:avLst/>
          </a:prstGeom>
          <a:noFill/>
        </p:spPr>
        <p:txBody>
          <a:bodyPr wrap="none" rtlCol="0">
            <a:spAutoFit/>
          </a:bodyPr>
          <a:lstStyle/>
          <a:p>
            <a:r>
              <a:rPr lang="en-US" sz="2000" dirty="0" smtClean="0"/>
              <a:t>s</a:t>
            </a:r>
            <a:endParaRPr lang="en-US" sz="2000" dirty="0"/>
          </a:p>
        </p:txBody>
      </p:sp>
      <p:sp>
        <p:nvSpPr>
          <p:cNvPr id="8" name="Oval 7"/>
          <p:cNvSpPr/>
          <p:nvPr/>
        </p:nvSpPr>
        <p:spPr>
          <a:xfrm>
            <a:off x="1986116" y="5820697"/>
            <a:ext cx="127819" cy="127819"/>
          </a:xfrm>
          <a:prstGeom prst="ellipse">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1681316" y="5663382"/>
            <a:ext cx="341760" cy="400110"/>
          </a:xfrm>
          <a:prstGeom prst="rect">
            <a:avLst/>
          </a:prstGeom>
          <a:noFill/>
        </p:spPr>
        <p:txBody>
          <a:bodyPr wrap="none" rtlCol="0">
            <a:spAutoFit/>
          </a:bodyPr>
          <a:lstStyle/>
          <a:p>
            <a:r>
              <a:rPr lang="en-US" sz="2000" dirty="0" smtClean="0"/>
              <a:t>s'</a:t>
            </a:r>
            <a:endParaRPr lang="en-US" sz="2000" dirty="0"/>
          </a:p>
        </p:txBody>
      </p:sp>
      <p:sp>
        <p:nvSpPr>
          <p:cNvPr id="11" name="TextBox 10"/>
          <p:cNvSpPr txBox="1"/>
          <p:nvPr/>
        </p:nvSpPr>
        <p:spPr>
          <a:xfrm>
            <a:off x="1130709" y="4778480"/>
            <a:ext cx="330540" cy="461665"/>
          </a:xfrm>
          <a:prstGeom prst="rect">
            <a:avLst/>
          </a:prstGeom>
          <a:noFill/>
        </p:spPr>
        <p:txBody>
          <a:bodyPr wrap="none" rtlCol="0">
            <a:spAutoFit/>
          </a:bodyPr>
          <a:lstStyle/>
          <a:p>
            <a:r>
              <a:rPr lang="en-US" sz="2400" b="1" dirty="0" smtClean="0">
                <a:solidFill>
                  <a:srgbClr val="00B050"/>
                </a:solidFill>
              </a:rPr>
              <a:t>S</a:t>
            </a:r>
            <a:endParaRPr lang="en-US" sz="2400" b="1" dirty="0">
              <a:solidFill>
                <a:srgbClr val="00B050"/>
              </a:solidFill>
            </a:endParaRPr>
          </a:p>
        </p:txBody>
      </p:sp>
      <p:sp>
        <p:nvSpPr>
          <p:cNvPr id="12" name="Freeform 11"/>
          <p:cNvSpPr/>
          <p:nvPr/>
        </p:nvSpPr>
        <p:spPr>
          <a:xfrm>
            <a:off x="2104104" y="4806013"/>
            <a:ext cx="4483510" cy="1279833"/>
          </a:xfrm>
          <a:custGeom>
            <a:avLst/>
            <a:gdLst>
              <a:gd name="connsiteX0" fmla="*/ 93407 w 4576917"/>
              <a:gd name="connsiteY0" fmla="*/ 444090 h 1279832"/>
              <a:gd name="connsiteX1" fmla="*/ 771833 w 4576917"/>
              <a:gd name="connsiteY1" fmla="*/ 80297 h 1279832"/>
              <a:gd name="connsiteX2" fmla="*/ 1794388 w 4576917"/>
              <a:gd name="connsiteY2" fmla="*/ 119626 h 1279832"/>
              <a:gd name="connsiteX3" fmla="*/ 1351936 w 4576917"/>
              <a:gd name="connsiteY3" fmla="*/ 798052 h 1279832"/>
              <a:gd name="connsiteX4" fmla="*/ 103239 w 4576917"/>
              <a:gd name="connsiteY4" fmla="*/ 1063523 h 1279832"/>
              <a:gd name="connsiteX5" fmla="*/ 1971369 w 4576917"/>
              <a:gd name="connsiteY5" fmla="*/ 1211006 h 1279832"/>
              <a:gd name="connsiteX6" fmla="*/ 4576917 w 4576917"/>
              <a:gd name="connsiteY6" fmla="*/ 650568 h 1279832"/>
              <a:gd name="connsiteX0" fmla="*/ 93407 w 4576917"/>
              <a:gd name="connsiteY0" fmla="*/ 444090 h 1279832"/>
              <a:gd name="connsiteX1" fmla="*/ 771833 w 4576917"/>
              <a:gd name="connsiteY1" fmla="*/ 80297 h 1279832"/>
              <a:gd name="connsiteX2" fmla="*/ 1794388 w 4576917"/>
              <a:gd name="connsiteY2" fmla="*/ 119626 h 1279832"/>
              <a:gd name="connsiteX3" fmla="*/ 1351936 w 4576917"/>
              <a:gd name="connsiteY3" fmla="*/ 798052 h 1279832"/>
              <a:gd name="connsiteX4" fmla="*/ 103239 w 4576917"/>
              <a:gd name="connsiteY4" fmla="*/ 1063523 h 1279832"/>
              <a:gd name="connsiteX5" fmla="*/ 1971369 w 4576917"/>
              <a:gd name="connsiteY5" fmla="*/ 1211006 h 1279832"/>
              <a:gd name="connsiteX6" fmla="*/ 4576917 w 4576917"/>
              <a:gd name="connsiteY6" fmla="*/ 650568 h 1279832"/>
              <a:gd name="connsiteX0" fmla="*/ 0 w 4483510"/>
              <a:gd name="connsiteY0" fmla="*/ 444090 h 1279832"/>
              <a:gd name="connsiteX1" fmla="*/ 678426 w 4483510"/>
              <a:gd name="connsiteY1" fmla="*/ 80297 h 1279832"/>
              <a:gd name="connsiteX2" fmla="*/ 1700981 w 4483510"/>
              <a:gd name="connsiteY2" fmla="*/ 119626 h 1279832"/>
              <a:gd name="connsiteX3" fmla="*/ 1258529 w 4483510"/>
              <a:gd name="connsiteY3" fmla="*/ 798052 h 1279832"/>
              <a:gd name="connsiteX4" fmla="*/ 9832 w 4483510"/>
              <a:gd name="connsiteY4" fmla="*/ 1063523 h 1279832"/>
              <a:gd name="connsiteX5" fmla="*/ 1877962 w 4483510"/>
              <a:gd name="connsiteY5" fmla="*/ 1211006 h 1279832"/>
              <a:gd name="connsiteX6" fmla="*/ 4483510 w 4483510"/>
              <a:gd name="connsiteY6" fmla="*/ 650568 h 1279832"/>
              <a:gd name="connsiteX0" fmla="*/ 0 w 4483510"/>
              <a:gd name="connsiteY0" fmla="*/ 444090 h 1279832"/>
              <a:gd name="connsiteX1" fmla="*/ 678426 w 4483510"/>
              <a:gd name="connsiteY1" fmla="*/ 80297 h 1279832"/>
              <a:gd name="connsiteX2" fmla="*/ 1700981 w 4483510"/>
              <a:gd name="connsiteY2" fmla="*/ 119626 h 1279832"/>
              <a:gd name="connsiteX3" fmla="*/ 1258529 w 4483510"/>
              <a:gd name="connsiteY3" fmla="*/ 798052 h 1279832"/>
              <a:gd name="connsiteX4" fmla="*/ 9832 w 4483510"/>
              <a:gd name="connsiteY4" fmla="*/ 1063523 h 1279832"/>
              <a:gd name="connsiteX5" fmla="*/ 1877962 w 4483510"/>
              <a:gd name="connsiteY5" fmla="*/ 1211006 h 1279832"/>
              <a:gd name="connsiteX6" fmla="*/ 4483510 w 4483510"/>
              <a:gd name="connsiteY6" fmla="*/ 650568 h 1279832"/>
              <a:gd name="connsiteX0" fmla="*/ 0 w 4483510"/>
              <a:gd name="connsiteY0" fmla="*/ 394928 h 1230670"/>
              <a:gd name="connsiteX1" fmla="*/ 678426 w 4483510"/>
              <a:gd name="connsiteY1" fmla="*/ 31135 h 1230670"/>
              <a:gd name="connsiteX2" fmla="*/ 1720645 w 4483510"/>
              <a:gd name="connsiteY2" fmla="*/ 208115 h 1230670"/>
              <a:gd name="connsiteX3" fmla="*/ 1258529 w 4483510"/>
              <a:gd name="connsiteY3" fmla="*/ 748890 h 1230670"/>
              <a:gd name="connsiteX4" fmla="*/ 9832 w 4483510"/>
              <a:gd name="connsiteY4" fmla="*/ 1014361 h 1230670"/>
              <a:gd name="connsiteX5" fmla="*/ 1877962 w 4483510"/>
              <a:gd name="connsiteY5" fmla="*/ 1161844 h 1230670"/>
              <a:gd name="connsiteX6" fmla="*/ 4483510 w 4483510"/>
              <a:gd name="connsiteY6" fmla="*/ 601406 h 1230670"/>
              <a:gd name="connsiteX0" fmla="*/ 0 w 4483510"/>
              <a:gd name="connsiteY0" fmla="*/ 444091 h 1279833"/>
              <a:gd name="connsiteX1" fmla="*/ 678426 w 4483510"/>
              <a:gd name="connsiteY1" fmla="*/ 80298 h 1279833"/>
              <a:gd name="connsiteX2" fmla="*/ 1720645 w 4483510"/>
              <a:gd name="connsiteY2" fmla="*/ 257278 h 1279833"/>
              <a:gd name="connsiteX3" fmla="*/ 1258529 w 4483510"/>
              <a:gd name="connsiteY3" fmla="*/ 798053 h 1279833"/>
              <a:gd name="connsiteX4" fmla="*/ 9832 w 4483510"/>
              <a:gd name="connsiteY4" fmla="*/ 1063524 h 1279833"/>
              <a:gd name="connsiteX5" fmla="*/ 1877962 w 4483510"/>
              <a:gd name="connsiteY5" fmla="*/ 1211007 h 1279833"/>
              <a:gd name="connsiteX6" fmla="*/ 4483510 w 4483510"/>
              <a:gd name="connsiteY6" fmla="*/ 650569 h 1279833"/>
              <a:gd name="connsiteX0" fmla="*/ 0 w 4483510"/>
              <a:gd name="connsiteY0" fmla="*/ 394928 h 1230670"/>
              <a:gd name="connsiteX1" fmla="*/ 678426 w 4483510"/>
              <a:gd name="connsiteY1" fmla="*/ 31135 h 1230670"/>
              <a:gd name="connsiteX2" fmla="*/ 1720645 w 4483510"/>
              <a:gd name="connsiteY2" fmla="*/ 208115 h 1230670"/>
              <a:gd name="connsiteX3" fmla="*/ 1258529 w 4483510"/>
              <a:gd name="connsiteY3" fmla="*/ 748890 h 1230670"/>
              <a:gd name="connsiteX4" fmla="*/ 9832 w 4483510"/>
              <a:gd name="connsiteY4" fmla="*/ 1014361 h 1230670"/>
              <a:gd name="connsiteX5" fmla="*/ 1877962 w 4483510"/>
              <a:gd name="connsiteY5" fmla="*/ 1161844 h 1230670"/>
              <a:gd name="connsiteX6" fmla="*/ 4483510 w 4483510"/>
              <a:gd name="connsiteY6" fmla="*/ 601406 h 1230670"/>
              <a:gd name="connsiteX0" fmla="*/ 0 w 4483510"/>
              <a:gd name="connsiteY0" fmla="*/ 394928 h 1230670"/>
              <a:gd name="connsiteX1" fmla="*/ 678426 w 4483510"/>
              <a:gd name="connsiteY1" fmla="*/ 31135 h 1230670"/>
              <a:gd name="connsiteX2" fmla="*/ 1720645 w 4483510"/>
              <a:gd name="connsiteY2" fmla="*/ 208115 h 1230670"/>
              <a:gd name="connsiteX3" fmla="*/ 1258529 w 4483510"/>
              <a:gd name="connsiteY3" fmla="*/ 748890 h 1230670"/>
              <a:gd name="connsiteX4" fmla="*/ 9832 w 4483510"/>
              <a:gd name="connsiteY4" fmla="*/ 1014361 h 1230670"/>
              <a:gd name="connsiteX5" fmla="*/ 1877962 w 4483510"/>
              <a:gd name="connsiteY5" fmla="*/ 1161844 h 1230670"/>
              <a:gd name="connsiteX6" fmla="*/ 4483510 w 4483510"/>
              <a:gd name="connsiteY6" fmla="*/ 601406 h 1230670"/>
              <a:gd name="connsiteX0" fmla="*/ 0 w 4483510"/>
              <a:gd name="connsiteY0" fmla="*/ 444091 h 1279833"/>
              <a:gd name="connsiteX1" fmla="*/ 678426 w 4483510"/>
              <a:gd name="connsiteY1" fmla="*/ 80298 h 1279833"/>
              <a:gd name="connsiteX2" fmla="*/ 1720645 w 4483510"/>
              <a:gd name="connsiteY2" fmla="*/ 257278 h 1279833"/>
              <a:gd name="connsiteX3" fmla="*/ 1258529 w 4483510"/>
              <a:gd name="connsiteY3" fmla="*/ 798053 h 1279833"/>
              <a:gd name="connsiteX4" fmla="*/ 9832 w 4483510"/>
              <a:gd name="connsiteY4" fmla="*/ 1063524 h 1279833"/>
              <a:gd name="connsiteX5" fmla="*/ 1877962 w 4483510"/>
              <a:gd name="connsiteY5" fmla="*/ 1211007 h 1279833"/>
              <a:gd name="connsiteX6" fmla="*/ 4483510 w 4483510"/>
              <a:gd name="connsiteY6" fmla="*/ 650569 h 12798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83510" h="1279833">
                <a:moveTo>
                  <a:pt x="0" y="444091"/>
                </a:moveTo>
                <a:cubicBezTo>
                  <a:pt x="197464" y="289233"/>
                  <a:pt x="391652" y="111434"/>
                  <a:pt x="678426" y="80298"/>
                </a:cubicBezTo>
                <a:cubicBezTo>
                  <a:pt x="965200" y="49163"/>
                  <a:pt x="1643625" y="0"/>
                  <a:pt x="1720645" y="257278"/>
                </a:cubicBezTo>
                <a:cubicBezTo>
                  <a:pt x="1797665" y="514556"/>
                  <a:pt x="1543664" y="663679"/>
                  <a:pt x="1258529" y="798053"/>
                </a:cubicBezTo>
                <a:cubicBezTo>
                  <a:pt x="973394" y="932427"/>
                  <a:pt x="604683" y="945536"/>
                  <a:pt x="9832" y="1063524"/>
                </a:cubicBezTo>
                <a:cubicBezTo>
                  <a:pt x="231058" y="1122518"/>
                  <a:pt x="1132349" y="1279833"/>
                  <a:pt x="1877962" y="1211007"/>
                </a:cubicBezTo>
                <a:cubicBezTo>
                  <a:pt x="2623575" y="1142181"/>
                  <a:pt x="3553542" y="896375"/>
                  <a:pt x="4483510" y="650569"/>
                </a:cubicBezTo>
              </a:path>
            </a:pathLst>
          </a:custGeom>
          <a:ln w="57150">
            <a:solidFill>
              <a:srgbClr val="FF3300"/>
            </a:solidFill>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3" name="Oval 12"/>
          <p:cNvSpPr/>
          <p:nvPr/>
        </p:nvSpPr>
        <p:spPr>
          <a:xfrm>
            <a:off x="6587613" y="5378243"/>
            <a:ext cx="127819" cy="127819"/>
          </a:xfrm>
          <a:prstGeom prst="ellipse">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p:cNvSpPr txBox="1"/>
          <p:nvPr/>
        </p:nvSpPr>
        <p:spPr>
          <a:xfrm>
            <a:off x="6735097" y="5220928"/>
            <a:ext cx="271228" cy="400110"/>
          </a:xfrm>
          <a:prstGeom prst="rect">
            <a:avLst/>
          </a:prstGeom>
          <a:noFill/>
        </p:spPr>
        <p:txBody>
          <a:bodyPr wrap="none" rtlCol="0">
            <a:spAutoFit/>
          </a:bodyPr>
          <a:lstStyle/>
          <a:p>
            <a:r>
              <a:rPr lang="en-US" sz="2000" dirty="0" smtClean="0"/>
              <a:t>t</a:t>
            </a:r>
            <a:endParaRPr lang="en-US" sz="2000" dirty="0"/>
          </a:p>
        </p:txBody>
      </p:sp>
      <p:sp>
        <p:nvSpPr>
          <p:cNvPr id="15" name="Freeform 14"/>
          <p:cNvSpPr/>
          <p:nvPr/>
        </p:nvSpPr>
        <p:spPr>
          <a:xfrm>
            <a:off x="2118856" y="5501366"/>
            <a:ext cx="4473678" cy="629264"/>
          </a:xfrm>
          <a:custGeom>
            <a:avLst/>
            <a:gdLst>
              <a:gd name="connsiteX0" fmla="*/ 93407 w 4576917"/>
              <a:gd name="connsiteY0" fmla="*/ 444090 h 1279832"/>
              <a:gd name="connsiteX1" fmla="*/ 771833 w 4576917"/>
              <a:gd name="connsiteY1" fmla="*/ 80297 h 1279832"/>
              <a:gd name="connsiteX2" fmla="*/ 1794388 w 4576917"/>
              <a:gd name="connsiteY2" fmla="*/ 119626 h 1279832"/>
              <a:gd name="connsiteX3" fmla="*/ 1351936 w 4576917"/>
              <a:gd name="connsiteY3" fmla="*/ 798052 h 1279832"/>
              <a:gd name="connsiteX4" fmla="*/ 103239 w 4576917"/>
              <a:gd name="connsiteY4" fmla="*/ 1063523 h 1279832"/>
              <a:gd name="connsiteX5" fmla="*/ 1971369 w 4576917"/>
              <a:gd name="connsiteY5" fmla="*/ 1211006 h 1279832"/>
              <a:gd name="connsiteX6" fmla="*/ 4576917 w 4576917"/>
              <a:gd name="connsiteY6" fmla="*/ 650568 h 1279832"/>
              <a:gd name="connsiteX0" fmla="*/ 93407 w 4576917"/>
              <a:gd name="connsiteY0" fmla="*/ 444090 h 1279832"/>
              <a:gd name="connsiteX1" fmla="*/ 771833 w 4576917"/>
              <a:gd name="connsiteY1" fmla="*/ 80297 h 1279832"/>
              <a:gd name="connsiteX2" fmla="*/ 1794388 w 4576917"/>
              <a:gd name="connsiteY2" fmla="*/ 119626 h 1279832"/>
              <a:gd name="connsiteX3" fmla="*/ 1351936 w 4576917"/>
              <a:gd name="connsiteY3" fmla="*/ 798052 h 1279832"/>
              <a:gd name="connsiteX4" fmla="*/ 103239 w 4576917"/>
              <a:gd name="connsiteY4" fmla="*/ 1063523 h 1279832"/>
              <a:gd name="connsiteX5" fmla="*/ 1971369 w 4576917"/>
              <a:gd name="connsiteY5" fmla="*/ 1211006 h 1279832"/>
              <a:gd name="connsiteX6" fmla="*/ 4576917 w 4576917"/>
              <a:gd name="connsiteY6" fmla="*/ 650568 h 1279832"/>
              <a:gd name="connsiteX0" fmla="*/ 0 w 4483510"/>
              <a:gd name="connsiteY0" fmla="*/ 444090 h 1279832"/>
              <a:gd name="connsiteX1" fmla="*/ 678426 w 4483510"/>
              <a:gd name="connsiteY1" fmla="*/ 80297 h 1279832"/>
              <a:gd name="connsiteX2" fmla="*/ 1700981 w 4483510"/>
              <a:gd name="connsiteY2" fmla="*/ 119626 h 1279832"/>
              <a:gd name="connsiteX3" fmla="*/ 1258529 w 4483510"/>
              <a:gd name="connsiteY3" fmla="*/ 798052 h 1279832"/>
              <a:gd name="connsiteX4" fmla="*/ 9832 w 4483510"/>
              <a:gd name="connsiteY4" fmla="*/ 1063523 h 1279832"/>
              <a:gd name="connsiteX5" fmla="*/ 1877962 w 4483510"/>
              <a:gd name="connsiteY5" fmla="*/ 1211006 h 1279832"/>
              <a:gd name="connsiteX6" fmla="*/ 4483510 w 4483510"/>
              <a:gd name="connsiteY6" fmla="*/ 650568 h 1279832"/>
              <a:gd name="connsiteX0" fmla="*/ 0 w 4483510"/>
              <a:gd name="connsiteY0" fmla="*/ 444090 h 1279832"/>
              <a:gd name="connsiteX1" fmla="*/ 678426 w 4483510"/>
              <a:gd name="connsiteY1" fmla="*/ 80297 h 1279832"/>
              <a:gd name="connsiteX2" fmla="*/ 1700981 w 4483510"/>
              <a:gd name="connsiteY2" fmla="*/ 119626 h 1279832"/>
              <a:gd name="connsiteX3" fmla="*/ 1258529 w 4483510"/>
              <a:gd name="connsiteY3" fmla="*/ 798052 h 1279832"/>
              <a:gd name="connsiteX4" fmla="*/ 9832 w 4483510"/>
              <a:gd name="connsiteY4" fmla="*/ 1063523 h 1279832"/>
              <a:gd name="connsiteX5" fmla="*/ 1877962 w 4483510"/>
              <a:gd name="connsiteY5" fmla="*/ 1211006 h 1279832"/>
              <a:gd name="connsiteX6" fmla="*/ 4483510 w 4483510"/>
              <a:gd name="connsiteY6" fmla="*/ 650568 h 1279832"/>
              <a:gd name="connsiteX0" fmla="*/ 0 w 4483510"/>
              <a:gd name="connsiteY0" fmla="*/ 394928 h 1230670"/>
              <a:gd name="connsiteX1" fmla="*/ 678426 w 4483510"/>
              <a:gd name="connsiteY1" fmla="*/ 31135 h 1230670"/>
              <a:gd name="connsiteX2" fmla="*/ 1720645 w 4483510"/>
              <a:gd name="connsiteY2" fmla="*/ 208115 h 1230670"/>
              <a:gd name="connsiteX3" fmla="*/ 1258529 w 4483510"/>
              <a:gd name="connsiteY3" fmla="*/ 748890 h 1230670"/>
              <a:gd name="connsiteX4" fmla="*/ 9832 w 4483510"/>
              <a:gd name="connsiteY4" fmla="*/ 1014361 h 1230670"/>
              <a:gd name="connsiteX5" fmla="*/ 1877962 w 4483510"/>
              <a:gd name="connsiteY5" fmla="*/ 1161844 h 1230670"/>
              <a:gd name="connsiteX6" fmla="*/ 4483510 w 4483510"/>
              <a:gd name="connsiteY6" fmla="*/ 601406 h 1230670"/>
              <a:gd name="connsiteX0" fmla="*/ 0 w 4483510"/>
              <a:gd name="connsiteY0" fmla="*/ 444091 h 1279833"/>
              <a:gd name="connsiteX1" fmla="*/ 678426 w 4483510"/>
              <a:gd name="connsiteY1" fmla="*/ 80298 h 1279833"/>
              <a:gd name="connsiteX2" fmla="*/ 1720645 w 4483510"/>
              <a:gd name="connsiteY2" fmla="*/ 257278 h 1279833"/>
              <a:gd name="connsiteX3" fmla="*/ 1258529 w 4483510"/>
              <a:gd name="connsiteY3" fmla="*/ 798053 h 1279833"/>
              <a:gd name="connsiteX4" fmla="*/ 9832 w 4483510"/>
              <a:gd name="connsiteY4" fmla="*/ 1063524 h 1279833"/>
              <a:gd name="connsiteX5" fmla="*/ 1877962 w 4483510"/>
              <a:gd name="connsiteY5" fmla="*/ 1211007 h 1279833"/>
              <a:gd name="connsiteX6" fmla="*/ 4483510 w 4483510"/>
              <a:gd name="connsiteY6" fmla="*/ 650569 h 1279833"/>
              <a:gd name="connsiteX0" fmla="*/ 0 w 4483510"/>
              <a:gd name="connsiteY0" fmla="*/ 394928 h 1230670"/>
              <a:gd name="connsiteX1" fmla="*/ 678426 w 4483510"/>
              <a:gd name="connsiteY1" fmla="*/ 31135 h 1230670"/>
              <a:gd name="connsiteX2" fmla="*/ 1720645 w 4483510"/>
              <a:gd name="connsiteY2" fmla="*/ 208115 h 1230670"/>
              <a:gd name="connsiteX3" fmla="*/ 1258529 w 4483510"/>
              <a:gd name="connsiteY3" fmla="*/ 748890 h 1230670"/>
              <a:gd name="connsiteX4" fmla="*/ 9832 w 4483510"/>
              <a:gd name="connsiteY4" fmla="*/ 1014361 h 1230670"/>
              <a:gd name="connsiteX5" fmla="*/ 1877962 w 4483510"/>
              <a:gd name="connsiteY5" fmla="*/ 1161844 h 1230670"/>
              <a:gd name="connsiteX6" fmla="*/ 4483510 w 4483510"/>
              <a:gd name="connsiteY6" fmla="*/ 601406 h 1230670"/>
              <a:gd name="connsiteX0" fmla="*/ 0 w 4483510"/>
              <a:gd name="connsiteY0" fmla="*/ 394928 h 1230670"/>
              <a:gd name="connsiteX1" fmla="*/ 678426 w 4483510"/>
              <a:gd name="connsiteY1" fmla="*/ 31135 h 1230670"/>
              <a:gd name="connsiteX2" fmla="*/ 1720645 w 4483510"/>
              <a:gd name="connsiteY2" fmla="*/ 208115 h 1230670"/>
              <a:gd name="connsiteX3" fmla="*/ 1258529 w 4483510"/>
              <a:gd name="connsiteY3" fmla="*/ 748890 h 1230670"/>
              <a:gd name="connsiteX4" fmla="*/ 9832 w 4483510"/>
              <a:gd name="connsiteY4" fmla="*/ 1014361 h 1230670"/>
              <a:gd name="connsiteX5" fmla="*/ 1877962 w 4483510"/>
              <a:gd name="connsiteY5" fmla="*/ 1161844 h 1230670"/>
              <a:gd name="connsiteX6" fmla="*/ 4483510 w 4483510"/>
              <a:gd name="connsiteY6" fmla="*/ 601406 h 1230670"/>
              <a:gd name="connsiteX0" fmla="*/ 0 w 4483510"/>
              <a:gd name="connsiteY0" fmla="*/ 444091 h 1279833"/>
              <a:gd name="connsiteX1" fmla="*/ 678426 w 4483510"/>
              <a:gd name="connsiteY1" fmla="*/ 80298 h 1279833"/>
              <a:gd name="connsiteX2" fmla="*/ 1720645 w 4483510"/>
              <a:gd name="connsiteY2" fmla="*/ 257278 h 1279833"/>
              <a:gd name="connsiteX3" fmla="*/ 1258529 w 4483510"/>
              <a:gd name="connsiteY3" fmla="*/ 798053 h 1279833"/>
              <a:gd name="connsiteX4" fmla="*/ 9832 w 4483510"/>
              <a:gd name="connsiteY4" fmla="*/ 1063524 h 1279833"/>
              <a:gd name="connsiteX5" fmla="*/ 1877962 w 4483510"/>
              <a:gd name="connsiteY5" fmla="*/ 1211007 h 1279833"/>
              <a:gd name="connsiteX6" fmla="*/ 4483510 w 4483510"/>
              <a:gd name="connsiteY6" fmla="*/ 650569 h 1279833"/>
              <a:gd name="connsiteX0" fmla="*/ 668594 w 4473678"/>
              <a:gd name="connsiteY0" fmla="*/ 80298 h 1279833"/>
              <a:gd name="connsiteX1" fmla="*/ 1710813 w 4473678"/>
              <a:gd name="connsiteY1" fmla="*/ 257278 h 1279833"/>
              <a:gd name="connsiteX2" fmla="*/ 1248697 w 4473678"/>
              <a:gd name="connsiteY2" fmla="*/ 798053 h 1279833"/>
              <a:gd name="connsiteX3" fmla="*/ 0 w 4473678"/>
              <a:gd name="connsiteY3" fmla="*/ 1063524 h 1279833"/>
              <a:gd name="connsiteX4" fmla="*/ 1868130 w 4473678"/>
              <a:gd name="connsiteY4" fmla="*/ 1211007 h 1279833"/>
              <a:gd name="connsiteX5" fmla="*/ 4473678 w 4473678"/>
              <a:gd name="connsiteY5" fmla="*/ 650569 h 1279833"/>
              <a:gd name="connsiteX0" fmla="*/ 1710813 w 4473678"/>
              <a:gd name="connsiteY0" fmla="*/ 0 h 1022555"/>
              <a:gd name="connsiteX1" fmla="*/ 1248697 w 4473678"/>
              <a:gd name="connsiteY1" fmla="*/ 540775 h 1022555"/>
              <a:gd name="connsiteX2" fmla="*/ 0 w 4473678"/>
              <a:gd name="connsiteY2" fmla="*/ 806246 h 1022555"/>
              <a:gd name="connsiteX3" fmla="*/ 1868130 w 4473678"/>
              <a:gd name="connsiteY3" fmla="*/ 953729 h 1022555"/>
              <a:gd name="connsiteX4" fmla="*/ 4473678 w 4473678"/>
              <a:gd name="connsiteY4" fmla="*/ 393291 h 1022555"/>
              <a:gd name="connsiteX0" fmla="*/ 1248697 w 4473678"/>
              <a:gd name="connsiteY0" fmla="*/ 147484 h 629264"/>
              <a:gd name="connsiteX1" fmla="*/ 0 w 4473678"/>
              <a:gd name="connsiteY1" fmla="*/ 412955 h 629264"/>
              <a:gd name="connsiteX2" fmla="*/ 1868130 w 4473678"/>
              <a:gd name="connsiteY2" fmla="*/ 560438 h 629264"/>
              <a:gd name="connsiteX3" fmla="*/ 4473678 w 4473678"/>
              <a:gd name="connsiteY3" fmla="*/ 0 h 629264"/>
              <a:gd name="connsiteX0" fmla="*/ 0 w 4473678"/>
              <a:gd name="connsiteY0" fmla="*/ 412955 h 629264"/>
              <a:gd name="connsiteX1" fmla="*/ 1868130 w 4473678"/>
              <a:gd name="connsiteY1" fmla="*/ 560438 h 629264"/>
              <a:gd name="connsiteX2" fmla="*/ 4473678 w 4473678"/>
              <a:gd name="connsiteY2" fmla="*/ 0 h 629264"/>
            </a:gdLst>
            <a:ahLst/>
            <a:cxnLst>
              <a:cxn ang="0">
                <a:pos x="connsiteX0" y="connsiteY0"/>
              </a:cxn>
              <a:cxn ang="0">
                <a:pos x="connsiteX1" y="connsiteY1"/>
              </a:cxn>
              <a:cxn ang="0">
                <a:pos x="connsiteX2" y="connsiteY2"/>
              </a:cxn>
            </a:cxnLst>
            <a:rect l="l" t="t" r="r" b="b"/>
            <a:pathLst>
              <a:path w="4473678" h="629264">
                <a:moveTo>
                  <a:pt x="0" y="412955"/>
                </a:moveTo>
                <a:cubicBezTo>
                  <a:pt x="221226" y="471949"/>
                  <a:pt x="1122517" y="629264"/>
                  <a:pt x="1868130" y="560438"/>
                </a:cubicBezTo>
                <a:cubicBezTo>
                  <a:pt x="2613743" y="491612"/>
                  <a:pt x="3543710" y="245806"/>
                  <a:pt x="4473678" y="0"/>
                </a:cubicBezTo>
              </a:path>
            </a:pathLst>
          </a:custGeom>
          <a:ln w="57150">
            <a:solidFill>
              <a:srgbClr val="0070C0"/>
            </a:solidFill>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6" name="TextBox 15"/>
          <p:cNvSpPr txBox="1"/>
          <p:nvPr/>
        </p:nvSpPr>
        <p:spPr>
          <a:xfrm>
            <a:off x="3883742" y="4945625"/>
            <a:ext cx="976678" cy="461665"/>
          </a:xfrm>
          <a:prstGeom prst="rect">
            <a:avLst/>
          </a:prstGeom>
          <a:noFill/>
        </p:spPr>
        <p:txBody>
          <a:bodyPr wrap="none" rtlCol="0">
            <a:spAutoFit/>
          </a:bodyPr>
          <a:lstStyle/>
          <a:p>
            <a:r>
              <a:rPr lang="en-US" sz="2400" dirty="0" smtClean="0">
                <a:solidFill>
                  <a:srgbClr val="FF0000"/>
                </a:solidFill>
              </a:rPr>
              <a:t>Path p</a:t>
            </a:r>
            <a:endParaRPr lang="en-US" sz="2400" dirty="0">
              <a:solidFill>
                <a:srgbClr val="FF0000"/>
              </a:solidFill>
            </a:endParaRPr>
          </a:p>
        </p:txBody>
      </p:sp>
      <p:sp>
        <p:nvSpPr>
          <p:cNvPr id="17" name="TextBox 16"/>
          <p:cNvSpPr txBox="1"/>
          <p:nvPr/>
        </p:nvSpPr>
        <p:spPr>
          <a:xfrm>
            <a:off x="4807974" y="5938685"/>
            <a:ext cx="3192092" cy="461665"/>
          </a:xfrm>
          <a:prstGeom prst="rect">
            <a:avLst/>
          </a:prstGeom>
          <a:noFill/>
        </p:spPr>
        <p:txBody>
          <a:bodyPr wrap="none" rtlCol="0">
            <a:spAutoFit/>
          </a:bodyPr>
          <a:lstStyle/>
          <a:p>
            <a:r>
              <a:rPr lang="en-US" sz="2400" dirty="0" smtClean="0">
                <a:solidFill>
                  <a:srgbClr val="0070C0"/>
                </a:solidFill>
              </a:rPr>
              <a:t>This is a shorter S-t path</a:t>
            </a:r>
            <a:endParaRPr lang="en-US" sz="2400" dirty="0">
              <a:solidFill>
                <a:srgbClr val="0070C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6"/>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7"/>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8"/>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9"/>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1"/>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2"/>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3"/>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14"/>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16"/>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0" presetClass="entr" presetSubtype="0" fill="hold" grpId="0" nodeType="clickEffect">
                                  <p:stCondLst>
                                    <p:cond delay="0"/>
                                  </p:stCondLst>
                                  <p:childTnLst>
                                    <p:set>
                                      <p:cBhvr>
                                        <p:cTn id="48" dur="1" fill="hold">
                                          <p:stCondLst>
                                            <p:cond delay="0"/>
                                          </p:stCondLst>
                                        </p:cTn>
                                        <p:tgtEl>
                                          <p:spTgt spid="15"/>
                                        </p:tgtEl>
                                        <p:attrNameLst>
                                          <p:attrName>style.visibility</p:attrName>
                                        </p:attrNameLst>
                                      </p:cBhvr>
                                      <p:to>
                                        <p:strVal val="visible"/>
                                      </p:to>
                                    </p:set>
                                    <p:animEffect transition="in" filter="fade">
                                      <p:cBhvr>
                                        <p:cTn id="49" dur="2000"/>
                                        <p:tgtEl>
                                          <p:spTgt spid="15"/>
                                        </p:tgtEl>
                                      </p:cBhvr>
                                    </p:animEffect>
                                  </p:childTnLst>
                                </p:cTn>
                              </p:par>
                              <p:par>
                                <p:cTn id="50" presetID="10" presetClass="exit" presetSubtype="0" fill="hold" grpId="1" nodeType="withEffect">
                                  <p:stCondLst>
                                    <p:cond delay="0"/>
                                  </p:stCondLst>
                                  <p:childTnLst>
                                    <p:animEffect transition="out" filter="fade">
                                      <p:cBhvr>
                                        <p:cTn id="51" dur="2000"/>
                                        <p:tgtEl>
                                          <p:spTgt spid="12"/>
                                        </p:tgtEl>
                                      </p:cBhvr>
                                    </p:animEffect>
                                    <p:set>
                                      <p:cBhvr>
                                        <p:cTn id="52" dur="1" fill="hold">
                                          <p:stCondLst>
                                            <p:cond delay="1999"/>
                                          </p:stCondLst>
                                        </p:cTn>
                                        <p:tgtEl>
                                          <p:spTgt spid="12"/>
                                        </p:tgtEl>
                                        <p:attrNameLst>
                                          <p:attrName>style.visibility</p:attrName>
                                        </p:attrNameLst>
                                      </p:cBhvr>
                                      <p:to>
                                        <p:strVal val="hidden"/>
                                      </p:to>
                                    </p:set>
                                  </p:childTnLst>
                                </p:cTn>
                              </p:par>
                              <p:par>
                                <p:cTn id="53" presetID="10" presetClass="exit" presetSubtype="0" fill="hold" grpId="1" nodeType="withEffect">
                                  <p:stCondLst>
                                    <p:cond delay="0"/>
                                  </p:stCondLst>
                                  <p:childTnLst>
                                    <p:animEffect transition="out" filter="fade">
                                      <p:cBhvr>
                                        <p:cTn id="54" dur="2000"/>
                                        <p:tgtEl>
                                          <p:spTgt spid="16"/>
                                        </p:tgtEl>
                                      </p:cBhvr>
                                    </p:animEffect>
                                    <p:set>
                                      <p:cBhvr>
                                        <p:cTn id="55" dur="1" fill="hold">
                                          <p:stCondLst>
                                            <p:cond delay="1999"/>
                                          </p:stCondLst>
                                        </p:cTn>
                                        <p:tgtEl>
                                          <p:spTgt spid="16"/>
                                        </p:tgtEl>
                                        <p:attrNameLst>
                                          <p:attrName>style.visibility</p:attrName>
                                        </p:attrNameLst>
                                      </p:cBhvr>
                                      <p:to>
                                        <p:strVal val="hidden"/>
                                      </p:to>
                                    </p:set>
                                  </p:childTnLst>
                                </p:cTn>
                              </p:par>
                            </p:childTnLst>
                          </p:cTn>
                        </p:par>
                        <p:par>
                          <p:cTn id="56" fill="hold">
                            <p:stCondLst>
                              <p:cond delay="2000"/>
                            </p:stCondLst>
                            <p:childTnLst>
                              <p:par>
                                <p:cTn id="57" presetID="1" presetClass="entr" presetSubtype="0" fill="hold" grpId="0" nodeType="afterEffect">
                                  <p:stCondLst>
                                    <p:cond delay="0"/>
                                  </p:stCondLst>
                                  <p:childTnLst>
                                    <p:set>
                                      <p:cBhvr>
                                        <p:cTn id="58"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6" grpId="0" animBg="1"/>
      <p:bldP spid="7" grpId="0"/>
      <p:bldP spid="8" grpId="0" animBg="1"/>
      <p:bldP spid="9" grpId="0"/>
      <p:bldP spid="11" grpId="0"/>
      <p:bldP spid="12" grpId="0" animBg="1"/>
      <p:bldP spid="12" grpId="1" animBg="1"/>
      <p:bldP spid="13" grpId="0" animBg="1"/>
      <p:bldP spid="14" grpId="0"/>
      <p:bldP spid="15" grpId="0" animBg="1"/>
      <p:bldP spid="16" grpId="0"/>
      <p:bldP spid="16" grpId="1"/>
      <p:bldP spid="1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1071715" y="5614219"/>
            <a:ext cx="6390967" cy="422787"/>
          </a:xfrm>
          <a:prstGeom prst="rect">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2035277" y="5112774"/>
            <a:ext cx="6390967" cy="422787"/>
          </a:xfrm>
          <a:prstGeom prst="rect">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540774" y="2930012"/>
            <a:ext cx="6420464" cy="422787"/>
          </a:xfrm>
          <a:prstGeom prst="rect">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76982" y="806247"/>
            <a:ext cx="8799870" cy="6188252"/>
          </a:xfrm>
        </p:spPr>
        <p:txBody>
          <a:bodyPr>
            <a:normAutofit/>
          </a:bodyPr>
          <a:lstStyle/>
          <a:p>
            <a:r>
              <a:rPr lang="en-US" sz="2800" b="1" dirty="0" smtClean="0"/>
              <a:t>Claim:</a:t>
            </a:r>
            <a:r>
              <a:rPr lang="en-US" sz="2800" dirty="0" smtClean="0"/>
              <a:t> Algorithm returns a shortest path from S to t.</a:t>
            </a:r>
          </a:p>
          <a:p>
            <a:r>
              <a:rPr lang="en-US" sz="2800" b="1" dirty="0" smtClean="0"/>
              <a:t>Proof: </a:t>
            </a:r>
            <a:r>
              <a:rPr lang="en-US" sz="2800" dirty="0" smtClean="0"/>
              <a:t>By induction on number of recursive calls.</a:t>
            </a:r>
          </a:p>
          <a:p>
            <a:r>
              <a:rPr lang="en-US" sz="2800" dirty="0" smtClean="0"/>
              <a:t>If t</a:t>
            </a:r>
            <a:r>
              <a:rPr lang="en-US" sz="2800" dirty="0" smtClean="0">
                <a:latin typeface="cmsy10"/>
              </a:rPr>
              <a:t>2</a:t>
            </a:r>
            <a:r>
              <a:rPr lang="en-US" sz="2800" dirty="0" smtClean="0"/>
              <a:t>S, then the empty path is trivially shortest.</a:t>
            </a:r>
          </a:p>
          <a:p>
            <a:r>
              <a:rPr lang="en-US" sz="2800" dirty="0" smtClean="0"/>
              <a:t>Otherwise, p’ is a shortest path from S’ to t under w</a:t>
            </a:r>
            <a:r>
              <a:rPr lang="en-US" sz="2800" baseline="-25000" dirty="0" smtClean="0"/>
              <a:t>2</a:t>
            </a:r>
            <a:r>
              <a:rPr lang="en-US" sz="2800" dirty="0" smtClean="0"/>
              <a:t>.</a:t>
            </a:r>
          </a:p>
          <a:p>
            <a:r>
              <a:rPr lang="en-US" sz="2800" dirty="0" smtClean="0"/>
              <a:t>So p is a shortest path from S to t under w</a:t>
            </a:r>
            <a:r>
              <a:rPr lang="en-US" sz="2800" baseline="-25000" dirty="0" smtClean="0"/>
              <a:t>2</a:t>
            </a:r>
            <a:r>
              <a:rPr lang="en-US" sz="2800" dirty="0" smtClean="0"/>
              <a:t>.</a:t>
            </a:r>
            <a:br>
              <a:rPr lang="en-US" sz="2800" dirty="0" smtClean="0"/>
            </a:br>
            <a:r>
              <a:rPr lang="en-US" sz="2000" dirty="0" smtClean="0">
                <a:solidFill>
                  <a:schemeClr val="bg1">
                    <a:lumMod val="50000"/>
                  </a:schemeClr>
                </a:solidFill>
              </a:rPr>
              <a:t>(Note: length</a:t>
            </a:r>
            <a:r>
              <a:rPr lang="en-US" sz="2400" baseline="-14000" dirty="0" smtClean="0">
                <a:solidFill>
                  <a:schemeClr val="bg1">
                    <a:lumMod val="50000"/>
                  </a:schemeClr>
                </a:solidFill>
              </a:rPr>
              <a:t>w</a:t>
            </a:r>
            <a:r>
              <a:rPr lang="en-US" sz="2400" baseline="-24000" dirty="0" smtClean="0">
                <a:solidFill>
                  <a:schemeClr val="bg1">
                    <a:lumMod val="50000"/>
                  </a:schemeClr>
                </a:solidFill>
              </a:rPr>
              <a:t>2</a:t>
            </a:r>
            <a:r>
              <a:rPr lang="en-US" sz="2000" dirty="0" smtClean="0">
                <a:solidFill>
                  <a:schemeClr val="bg1">
                    <a:lumMod val="50000"/>
                  </a:schemeClr>
                </a:solidFill>
              </a:rPr>
              <a:t>(p)=length</a:t>
            </a:r>
            <a:r>
              <a:rPr lang="en-US" sz="2400" baseline="-14000" dirty="0" smtClean="0">
                <a:solidFill>
                  <a:schemeClr val="bg1">
                    <a:lumMod val="50000"/>
                  </a:schemeClr>
                </a:solidFill>
              </a:rPr>
              <a:t>w</a:t>
            </a:r>
            <a:r>
              <a:rPr lang="en-US" sz="2400" baseline="-24000" dirty="0" smtClean="0">
                <a:solidFill>
                  <a:schemeClr val="bg1">
                    <a:lumMod val="50000"/>
                  </a:schemeClr>
                </a:solidFill>
              </a:rPr>
              <a:t>2</a:t>
            </a:r>
            <a:r>
              <a:rPr lang="en-US" sz="2000" dirty="0" smtClean="0">
                <a:solidFill>
                  <a:schemeClr val="bg1">
                    <a:lumMod val="50000"/>
                  </a:schemeClr>
                </a:solidFill>
              </a:rPr>
              <a:t>(p’), because if we added an arc, it has w</a:t>
            </a:r>
            <a:r>
              <a:rPr lang="en-US" sz="2000" baseline="-25000" dirty="0" smtClean="0">
                <a:solidFill>
                  <a:schemeClr val="bg1">
                    <a:lumMod val="50000"/>
                  </a:schemeClr>
                </a:solidFill>
              </a:rPr>
              <a:t>2</a:t>
            </a:r>
            <a:r>
              <a:rPr lang="en-US" sz="2000" dirty="0" smtClean="0">
                <a:solidFill>
                  <a:schemeClr val="bg1">
                    <a:lumMod val="50000"/>
                  </a:schemeClr>
                </a:solidFill>
              </a:rPr>
              <a:t>-length 0.)</a:t>
            </a:r>
            <a:endParaRPr lang="en-US" sz="2800" dirty="0" smtClean="0">
              <a:solidFill>
                <a:schemeClr val="bg1">
                  <a:lumMod val="50000"/>
                </a:schemeClr>
              </a:solidFill>
            </a:endParaRPr>
          </a:p>
          <a:p>
            <a:r>
              <a:rPr lang="en-US" sz="2800" spc="-40" dirty="0" smtClean="0"/>
              <a:t>Note: p cannot re-enter S, otherwise a </a:t>
            </a:r>
            <a:r>
              <a:rPr lang="en-US" sz="2800" spc="-40" dirty="0" err="1" smtClean="0"/>
              <a:t>subpath</a:t>
            </a:r>
            <a:r>
              <a:rPr lang="en-US" sz="2800" spc="-40" dirty="0" smtClean="0"/>
              <a:t> of p would be a shorter S-t path. So p uses exactly one arc of </a:t>
            </a:r>
            <a:r>
              <a:rPr lang="en-US" sz="2800" spc="-40" dirty="0" smtClean="0">
                <a:latin typeface="cmmi10"/>
              </a:rPr>
              <a:t>±</a:t>
            </a:r>
            <a:r>
              <a:rPr lang="en-US" sz="2800" spc="-40" baseline="30000" dirty="0" smtClean="0"/>
              <a:t>+</a:t>
            </a:r>
            <a:r>
              <a:rPr lang="en-US" sz="2800" spc="-40" dirty="0" smtClean="0"/>
              <a:t>(S).</a:t>
            </a:r>
            <a:endParaRPr lang="en-US" sz="2800" spc="-40" dirty="0" smtClean="0"/>
          </a:p>
          <a:p>
            <a:r>
              <a:rPr lang="en-US" sz="2800" dirty="0" smtClean="0"/>
              <a:t>So length</a:t>
            </a:r>
            <a:r>
              <a:rPr lang="en-US" baseline="-15000" dirty="0" smtClean="0"/>
              <a:t>w</a:t>
            </a:r>
            <a:r>
              <a:rPr lang="en-US" baseline="-25000" dirty="0" smtClean="0"/>
              <a:t>1</a:t>
            </a:r>
            <a:r>
              <a:rPr lang="en-US" sz="2800" dirty="0" smtClean="0"/>
              <a:t>(p)=1. But </a:t>
            </a:r>
            <a:r>
              <a:rPr lang="en-US" sz="2800" b="1" dirty="0" smtClean="0"/>
              <a:t>any</a:t>
            </a:r>
            <a:r>
              <a:rPr lang="en-US" sz="2800" dirty="0" smtClean="0"/>
              <a:t> S-t path has length </a:t>
            </a:r>
            <a:r>
              <a:rPr lang="en-US" sz="2800" b="1" dirty="0" smtClean="0"/>
              <a:t>at least</a:t>
            </a:r>
            <a:r>
              <a:rPr lang="en-US" sz="2800" dirty="0" smtClean="0"/>
              <a:t> 1 under w</a:t>
            </a:r>
            <a:r>
              <a:rPr lang="en-US" sz="2800" baseline="-25000" dirty="0" smtClean="0"/>
              <a:t>1</a:t>
            </a:r>
            <a:r>
              <a:rPr lang="en-US" sz="2800" dirty="0" smtClean="0"/>
              <a:t>. So p is a shortest path from S to t under </a:t>
            </a:r>
            <a:r>
              <a:rPr lang="en-US" sz="2800" dirty="0" smtClean="0">
                <a:latin typeface="Calibri"/>
              </a:rPr>
              <a:t>w</a:t>
            </a:r>
            <a:r>
              <a:rPr lang="en-US" sz="2800" baseline="-25000" dirty="0" smtClean="0">
                <a:latin typeface="Calibri"/>
              </a:rPr>
              <a:t>1</a:t>
            </a:r>
            <a:r>
              <a:rPr lang="en-US" sz="2800" dirty="0" smtClean="0"/>
              <a:t>.</a:t>
            </a:r>
          </a:p>
          <a:p>
            <a:r>
              <a:rPr lang="en-US" sz="2800" dirty="0" smtClean="0"/>
              <a:t> </a:t>
            </a:r>
            <a:r>
              <a:rPr lang="en-US" sz="2800" dirty="0" smtClean="0">
                <a:latin typeface="cmsy10"/>
              </a:rPr>
              <a:t>)</a:t>
            </a:r>
            <a:r>
              <a:rPr lang="en-US" sz="2800" dirty="0" smtClean="0"/>
              <a:t> p is a shortest S-t path under arc-lengths w,</a:t>
            </a:r>
            <a:br>
              <a:rPr lang="en-US" sz="2800" dirty="0" smtClean="0"/>
            </a:br>
            <a:r>
              <a:rPr lang="en-US" sz="2800" dirty="0" smtClean="0"/>
              <a:t>by the Weight-Splitting Lemma.				</a:t>
            </a:r>
            <a:r>
              <a:rPr lang="en-US" sz="2800" dirty="0" smtClean="0">
                <a:latin typeface="msam10"/>
              </a:rPr>
              <a:t>¥</a:t>
            </a:r>
            <a:endParaRPr lang="en-US" sz="2800" dirty="0">
              <a:latin typeface="msam10"/>
            </a:endParaRPr>
          </a:p>
        </p:txBody>
      </p:sp>
      <p:sp>
        <p:nvSpPr>
          <p:cNvPr id="4" name="Title 1"/>
          <p:cNvSpPr>
            <a:spLocks noGrp="1"/>
          </p:cNvSpPr>
          <p:nvPr>
            <p:ph type="title"/>
          </p:nvPr>
        </p:nvSpPr>
        <p:spPr>
          <a:xfrm>
            <a:off x="457200" y="0"/>
            <a:ext cx="8229600" cy="737419"/>
          </a:xfrm>
        </p:spPr>
        <p:txBody>
          <a:bodyPr>
            <a:noAutofit/>
          </a:bodyPr>
          <a:lstStyle/>
          <a:p>
            <a:r>
              <a:rPr lang="en-US" dirty="0" smtClean="0"/>
              <a:t>Correctness of Algorithm</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5"/>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6" grpId="0" animBg="1"/>
      <p:bldP spid="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8320"/>
            <a:ext cx="8229600" cy="922946"/>
          </a:xfrm>
        </p:spPr>
        <p:txBody>
          <a:bodyPr>
            <a:normAutofit/>
          </a:bodyPr>
          <a:lstStyle/>
          <a:p>
            <a:r>
              <a:rPr lang="en-US" dirty="0" smtClean="0"/>
              <a:t>Another IP &amp; LP for Shortest Paths</a:t>
            </a:r>
            <a:endParaRPr lang="en-US" sz="4000" dirty="0"/>
          </a:p>
        </p:txBody>
      </p:sp>
      <p:sp>
        <p:nvSpPr>
          <p:cNvPr id="9" name="Content Placeholder 2"/>
          <p:cNvSpPr txBox="1">
            <a:spLocks/>
          </p:cNvSpPr>
          <p:nvPr/>
        </p:nvSpPr>
        <p:spPr>
          <a:xfrm>
            <a:off x="314631" y="737419"/>
            <a:ext cx="8504903" cy="4758811"/>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en-US" sz="2800" baseline="0" dirty="0" smtClean="0"/>
              <a:t>Make variable</a:t>
            </a:r>
            <a:r>
              <a:rPr lang="en-US" sz="2800" dirty="0" smtClean="0"/>
              <a:t> </a:t>
            </a:r>
            <a:r>
              <a:rPr lang="en-US" sz="2800" dirty="0" err="1" smtClean="0">
                <a:latin typeface="Calibri"/>
              </a:rPr>
              <a:t>x</a:t>
            </a:r>
            <a:r>
              <a:rPr lang="en-US" sz="2800" baseline="-25000" dirty="0" err="1" smtClean="0">
                <a:latin typeface="Calibri"/>
              </a:rPr>
              <a:t>a</a:t>
            </a:r>
            <a:r>
              <a:rPr lang="en-US" sz="2800" dirty="0" smtClean="0"/>
              <a:t> for each arc a </a:t>
            </a:r>
            <a:r>
              <a:rPr lang="en-US" sz="2800" dirty="0" smtClean="0">
                <a:latin typeface="cmsy10"/>
              </a:rPr>
              <a:t>2</a:t>
            </a:r>
            <a:r>
              <a:rPr lang="en-US" sz="2800" dirty="0" smtClean="0"/>
              <a:t> A</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en-US" sz="2800" baseline="0" dirty="0" smtClean="0"/>
              <a:t>The </a:t>
            </a:r>
            <a:r>
              <a:rPr lang="en-US" sz="2800" baseline="0" dirty="0" smtClean="0"/>
              <a:t>IP is:</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lang="en-US" sz="2800" dirty="0" smtClean="0"/>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lang="en-US" sz="3200" baseline="0" dirty="0" smtClean="0"/>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en-US" sz="2800" baseline="0" dirty="0" smtClean="0"/>
              <a:t>Corresponding LP</a:t>
            </a:r>
            <a:r>
              <a:rPr lang="en-US" sz="2800" dirty="0" smtClean="0"/>
              <a:t> &amp; its </a:t>
            </a:r>
            <a:r>
              <a:rPr lang="en-US" sz="2800" dirty="0" smtClean="0"/>
              <a:t>dual:</a:t>
            </a:r>
            <a:r>
              <a:rPr lang="en-US" sz="2800" dirty="0" smtClean="0"/>
              <a:t/>
            </a:r>
            <a:br>
              <a:rPr lang="en-US" sz="2800" dirty="0" smtClean="0"/>
            </a:br>
            <a:r>
              <a:rPr lang="en-US" sz="2800" dirty="0" smtClean="0"/>
              <a:t>Make </a:t>
            </a:r>
            <a:r>
              <a:rPr lang="en-US" sz="2800" dirty="0" smtClean="0"/>
              <a:t>variable </a:t>
            </a:r>
            <a:r>
              <a:rPr lang="en-US" sz="2800" dirty="0" err="1" smtClean="0"/>
              <a:t>y</a:t>
            </a:r>
            <a:r>
              <a:rPr lang="en-US" sz="2800" baseline="-25000" dirty="0" err="1" smtClean="0"/>
              <a:t>C</a:t>
            </a:r>
            <a:r>
              <a:rPr lang="en-US" sz="2800" dirty="0" smtClean="0"/>
              <a:t> for each S-t cut C</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US" sz="2800" b="0" i="0" u="none" strike="noStrike" kern="1200" cap="none" spc="0" normalizeH="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lang="en-US" sz="2800" baseline="0" dirty="0" smtClean="0"/>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US" sz="2800" b="0" i="0" u="none" strike="noStrike" kern="1200" cap="none" spc="0" normalizeH="0" noProof="0" dirty="0" smtClean="0">
              <a:ln>
                <a:noFill/>
              </a:ln>
              <a:solidFill>
                <a:schemeClr val="tx1"/>
              </a:solidFill>
              <a:effectLst/>
              <a:uLnTx/>
              <a:uFillTx/>
              <a:latin typeface="+mn-lt"/>
              <a:ea typeface="+mn-ea"/>
              <a:cs typeface="+mn-cs"/>
            </a:endParaRPr>
          </a:p>
        </p:txBody>
      </p:sp>
      <p:pic>
        <p:nvPicPr>
          <p:cNvPr id="8" name="Picture 7" descr="TP_tmp.png"/>
          <p:cNvPicPr>
            <a:picLocks noChangeAspect="1"/>
          </p:cNvPicPr>
          <p:nvPr>
            <p:custDataLst>
              <p:tags r:id="rId1"/>
            </p:custDataLst>
          </p:nvPr>
        </p:nvPicPr>
        <p:blipFill>
          <a:blip r:embed="rId5" cstate="print"/>
          <a:stretch>
            <a:fillRect/>
          </a:stretch>
        </p:blipFill>
        <p:spPr bwMode="auto">
          <a:xfrm>
            <a:off x="2557506" y="1363490"/>
            <a:ext cx="4028985" cy="1435153"/>
          </a:xfrm>
          <a:prstGeom prst="rect">
            <a:avLst/>
          </a:prstGeom>
          <a:noFill/>
          <a:ln/>
          <a:effectLst/>
        </p:spPr>
      </p:pic>
      <p:sp>
        <p:nvSpPr>
          <p:cNvPr id="63" name="Rectangle 62"/>
          <p:cNvSpPr/>
          <p:nvPr/>
        </p:nvSpPr>
        <p:spPr>
          <a:xfrm>
            <a:off x="668595" y="5712540"/>
            <a:ext cx="7118553" cy="816078"/>
          </a:xfrm>
          <a:prstGeom prst="rect">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indent="1588">
              <a:spcBef>
                <a:spcPct val="20000"/>
              </a:spcBef>
              <a:defRPr/>
            </a:pPr>
            <a:r>
              <a:rPr lang="en-US" sz="2400" b="1" dirty="0" smtClean="0">
                <a:solidFill>
                  <a:schemeClr val="tx1"/>
                </a:solidFill>
              </a:rPr>
              <a:t>Theorem: </a:t>
            </a:r>
            <a:r>
              <a:rPr lang="en-US" sz="2400" dirty="0" smtClean="0">
                <a:solidFill>
                  <a:schemeClr val="tx1"/>
                </a:solidFill>
              </a:rPr>
              <a:t>The Weight-Splitting Algorithm finds optimal</a:t>
            </a:r>
            <a:br>
              <a:rPr lang="en-US" sz="2400" dirty="0" smtClean="0">
                <a:solidFill>
                  <a:schemeClr val="tx1"/>
                </a:solidFill>
              </a:rPr>
            </a:br>
            <a:r>
              <a:rPr lang="en-US" sz="2400" dirty="0" smtClean="0">
                <a:solidFill>
                  <a:schemeClr val="tx1"/>
                </a:solidFill>
              </a:rPr>
              <a:t>primal and dual </a:t>
            </a:r>
            <a:r>
              <a:rPr lang="en-US" sz="2400" dirty="0" smtClean="0">
                <a:solidFill>
                  <a:schemeClr val="tx1"/>
                </a:solidFill>
              </a:rPr>
              <a:t>solutions</a:t>
            </a:r>
            <a:r>
              <a:rPr lang="en-US" sz="2400" dirty="0" smtClean="0">
                <a:solidFill>
                  <a:schemeClr val="tx1"/>
                </a:solidFill>
              </a:rPr>
              <a:t> to these LPs.</a:t>
            </a:r>
            <a:endParaRPr lang="en-US" sz="2400" dirty="0" smtClean="0">
              <a:solidFill>
                <a:schemeClr val="tx1"/>
              </a:solidFill>
            </a:endParaRPr>
          </a:p>
        </p:txBody>
      </p:sp>
      <p:pic>
        <p:nvPicPr>
          <p:cNvPr id="11" name="Picture 10" descr="TP_tmp.png"/>
          <p:cNvPicPr>
            <a:picLocks noChangeAspect="1"/>
          </p:cNvPicPr>
          <p:nvPr>
            <p:custDataLst>
              <p:tags r:id="rId2"/>
            </p:custDataLst>
          </p:nvPr>
        </p:nvPicPr>
        <p:blipFill>
          <a:blip r:embed="rId6" cstate="print"/>
          <a:stretch>
            <a:fillRect/>
          </a:stretch>
        </p:blipFill>
        <p:spPr bwMode="auto">
          <a:xfrm>
            <a:off x="730619" y="3895716"/>
            <a:ext cx="3612201" cy="1412927"/>
          </a:xfrm>
          <a:prstGeom prst="rect">
            <a:avLst/>
          </a:prstGeom>
          <a:noFill/>
          <a:ln/>
          <a:effectLst/>
        </p:spPr>
      </p:pic>
      <p:pic>
        <p:nvPicPr>
          <p:cNvPr id="13" name="Picture 12" descr="TP_tmp.png"/>
          <p:cNvPicPr>
            <a:picLocks noChangeAspect="1"/>
          </p:cNvPicPr>
          <p:nvPr>
            <p:custDataLst>
              <p:tags r:id="rId3"/>
            </p:custDataLst>
          </p:nvPr>
        </p:nvPicPr>
        <p:blipFill>
          <a:blip r:embed="rId7" cstate="print"/>
          <a:stretch>
            <a:fillRect/>
          </a:stretch>
        </p:blipFill>
        <p:spPr bwMode="auto">
          <a:xfrm>
            <a:off x="4938176" y="3895716"/>
            <a:ext cx="3751139" cy="1412930"/>
          </a:xfrm>
          <a:prstGeom prst="rect">
            <a:avLst/>
          </a:prstGeom>
          <a:noFill/>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FIRSTNICK@YOWCMMTFUVWXY5MJ" val="3546"/>
  <p:tag name="DEFAULTDISPLAYSOURCE" val="\documentclass{article}&#10;\usepackage[texpoint]{nickstyle}&#10;\begin{document}&#10;&#10;\end{document}&#10;"/>
  <p:tag name="EMBEDFONTS" val="1"/>
</p:tagLst>
</file>

<file path=ppt/tags/tag2.xml><?xml version="1.0" encoding="utf-8"?>
<p:tagLst xmlns:a="http://schemas.openxmlformats.org/drawingml/2006/main" xmlns:r="http://schemas.openxmlformats.org/officeDocument/2006/relationships" xmlns:p="http://schemas.openxmlformats.org/presentationml/2006/main">
  <p:tag name="HIDDENFONTSHAPE" val="true"/>
</p:tagLst>
</file>

<file path=ppt/tags/tag3.xml><?xml version="1.0" encoding="utf-8"?>
<p:tagLst xmlns:a="http://schemas.openxmlformats.org/drawingml/2006/main" xmlns:r="http://schemas.openxmlformats.org/officeDocument/2006/relationships" xmlns:p="http://schemas.openxmlformats.org/presentationml/2006/main">
  <p:tag name="TEXPOINT" val="latex"/>
  <p:tag name="SOURCE" val="\documentclass{article}&#10;\usepackage[texpoint]{nickstyle}&#10;\begin{document}&#10;\begin{LPmin}{ \sum_{a \in A} w(a) \cdot x_a }&#10;&amp;\sum_{a \in C} x_a &amp;\geq 1 &amp;\forall \text{ $S$-$t$ cuts $C$} \\&#10;&amp;x_a &amp;\in \set{0,1} &amp;\forall a \in A&#10;\end{LPmin}&#10;\end{document}&#10;"/>
  <p:tag name="FILENAME" val="TP_tmp"/>
  <p:tag name="FORMAT" val="png256"/>
  <p:tag name="RES" val="1200"/>
  <p:tag name="BLEND" val="0"/>
  <p:tag name="TRANSPARENT" val="0"/>
  <p:tag name="TBUG" val="0"/>
  <p:tag name="ALLOWFS" val="0"/>
  <p:tag name="ORIGWIDTH" val="174"/>
  <p:tag name="PICTUREFILESIZE" val="24406"/>
</p:tagLst>
</file>

<file path=ppt/tags/tag4.xml><?xml version="1.0" encoding="utf-8"?>
<p:tagLst xmlns:a="http://schemas.openxmlformats.org/drawingml/2006/main" xmlns:r="http://schemas.openxmlformats.org/officeDocument/2006/relationships" xmlns:p="http://schemas.openxmlformats.org/presentationml/2006/main">
  <p:tag name="TEXPOINT" val="latex"/>
  <p:tag name="SOURCE" val="\documentclass{article}&#10;\usepackage[texpoint]{nickstyle}&#10;\begin{document}&#10;\begin{LPmin}{ \sum_{a \in A} w(a) \cdot x_a }&#10;&amp;\sum_{a \in C} x_a &amp;\geq 1 &amp;\forall \text{ $S$-$t$ cuts $C$} \\&#10;&amp;x_a &amp;\geq 0 &amp;\forall a \in A&#10;\end{LPmin}&#10;\end{document}&#10;"/>
  <p:tag name="FILENAME" val="TP_tmp"/>
  <p:tag name="FORMAT" val="png256"/>
  <p:tag name="RES" val="1200"/>
  <p:tag name="BLEND" val="0"/>
  <p:tag name="TRANSPARENT" val="0"/>
  <p:tag name="TBUG" val="0"/>
  <p:tag name="ALLOWFS" val="0"/>
  <p:tag name="ORIGWIDTH" val="156"/>
  <p:tag name="PICTUREFILESIZE" val="22529"/>
</p:tagLst>
</file>

<file path=ppt/tags/tag5.xml><?xml version="1.0" encoding="utf-8"?>
<p:tagLst xmlns:a="http://schemas.openxmlformats.org/drawingml/2006/main" xmlns:r="http://schemas.openxmlformats.org/officeDocument/2006/relationships" xmlns:p="http://schemas.openxmlformats.org/presentationml/2006/main">
  <p:tag name="TEXPOINT" val="latex"/>
  <p:tag name="SOURCE" val="\documentclass{article}&#10;\usepackage[texpoint]{nickstyle}&#10;\begin{document}&#10;\begin{LPmax}{ \sum_{\text{$S$-$t$ cut $C$}} y_C }&#10;&amp;\sum_{C \::\: a \in C} y_C &amp;\leq w(a) &amp;\forall a \in A \\&#10;&amp;y_C &amp;\geq 0 &amp;\forall C&#10;\end{LPmax}&#10;\end{document}&#10;"/>
  <p:tag name="FILENAME" val="TP_tmp"/>
  <p:tag name="FORMAT" val="png256"/>
  <p:tag name="RES" val="1200"/>
  <p:tag name="BLEND" val="0"/>
  <p:tag name="TRANSPARENT" val="0"/>
  <p:tag name="TBUG" val="0"/>
  <p:tag name="ALLOWFS" val="0"/>
  <p:tag name="ORIGWIDTH" val="162"/>
  <p:tag name="PICTUREFILESIZE" val="21522"/>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lnDef>
      <a:spPr>
        <a:ln w="19050">
          <a:solidFill>
            <a:schemeClr val="tx1"/>
          </a:solidFill>
          <a:headEnd type="none" w="med" len="med"/>
          <a:tailEnd type="none" w="med" len="med"/>
        </a:ln>
      </a:spPr>
      <a:bodyPr/>
      <a:lstStyle/>
      <a:style>
        <a:lnRef idx="1">
          <a:schemeClr val="accent1"/>
        </a:lnRef>
        <a:fillRef idx="0">
          <a:schemeClr val="accent1"/>
        </a:fillRef>
        <a:effectRef idx="0">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16139</TotalTime>
  <Words>1201</Words>
  <Application>Microsoft Office PowerPoint</Application>
  <PresentationFormat>On-screen Show (4:3)</PresentationFormat>
  <Paragraphs>316</Paragraphs>
  <Slides>26</Slides>
  <Notes>3</Notes>
  <HiddenSlides>0</HiddenSlides>
  <MMClips>0</MMClips>
  <ScaleCrop>false</ScaleCrop>
  <HeadingPairs>
    <vt:vector size="6" baseType="variant">
      <vt:variant>
        <vt:lpstr>Fonts Used</vt:lpstr>
      </vt:variant>
      <vt:variant>
        <vt:i4>15</vt:i4>
      </vt:variant>
      <vt:variant>
        <vt:lpstr>Theme</vt:lpstr>
      </vt:variant>
      <vt:variant>
        <vt:i4>1</vt:i4>
      </vt:variant>
      <vt:variant>
        <vt:lpstr>Slide Titles</vt:lpstr>
      </vt:variant>
      <vt:variant>
        <vt:i4>26</vt:i4>
      </vt:variant>
    </vt:vector>
  </HeadingPairs>
  <TitlesOfParts>
    <vt:vector size="42" baseType="lpstr">
      <vt:lpstr>Arial</vt:lpstr>
      <vt:lpstr>Calibri</vt:lpstr>
      <vt:lpstr>CMR10</vt:lpstr>
      <vt:lpstr>CMMI10</vt:lpstr>
      <vt:lpstr>CMSY10ORIG</vt:lpstr>
      <vt:lpstr>CMSS8</vt:lpstr>
      <vt:lpstr>CMMI7</vt:lpstr>
      <vt:lpstr>CMEX10</vt:lpstr>
      <vt:lpstr>CMR7</vt:lpstr>
      <vt:lpstr>MSBM10</vt:lpstr>
      <vt:lpstr>CMSY7</vt:lpstr>
      <vt:lpstr>CMMI5</vt:lpstr>
      <vt:lpstr>cmsy10</vt:lpstr>
      <vt:lpstr>Symbol</vt:lpstr>
      <vt:lpstr>msam10</vt:lpstr>
      <vt:lpstr>Office Theme</vt:lpstr>
      <vt:lpstr>C&amp;O 355 Lecture 23</vt:lpstr>
      <vt:lpstr>Topics</vt:lpstr>
      <vt:lpstr>Weight-Splitting Method</vt:lpstr>
      <vt:lpstr>Weight-Splitting Method</vt:lpstr>
      <vt:lpstr>Weight-Splitting Method</vt:lpstr>
      <vt:lpstr>Slide 6</vt:lpstr>
      <vt:lpstr>Correctness of Algorithm</vt:lpstr>
      <vt:lpstr>Correctness of Algorithm</vt:lpstr>
      <vt:lpstr>Another IP &amp; LP for Shortest Paths</vt:lpstr>
      <vt:lpstr>Slide 10</vt:lpstr>
      <vt:lpstr>Proof of Theorem</vt:lpstr>
      <vt:lpstr>Slide 12</vt:lpstr>
      <vt:lpstr>How to solve combinatorial IPs?</vt:lpstr>
      <vt:lpstr>Many optimization problems are hard to solve exactly</vt:lpstr>
      <vt:lpstr>Approximation Algorithms</vt:lpstr>
      <vt:lpstr>Local-Ratio Method</vt:lpstr>
      <vt:lpstr>Our Puzzle</vt:lpstr>
      <vt:lpstr>Puzzle Solution</vt:lpstr>
      <vt:lpstr>History of Max Cut</vt:lpstr>
      <vt:lpstr>Weighted Max Cut</vt:lpstr>
      <vt:lpstr>Sketch of Algorithm</vt:lpstr>
      <vt:lpstr>Local-Ratio Algorithm</vt:lpstr>
      <vt:lpstr>Correctness of Algorithm</vt:lpstr>
      <vt:lpstr>Correctness of Algorithm</vt:lpstr>
      <vt:lpstr>Correctness of Algorithm</vt:lpstr>
      <vt:lpstr>What’s Next?</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Nick</dc:creator>
  <cp:lastModifiedBy>Nick</cp:lastModifiedBy>
  <cp:revision>1456</cp:revision>
  <dcterms:created xsi:type="dcterms:W3CDTF">2009-09-16T13:05:29Z</dcterms:created>
  <dcterms:modified xsi:type="dcterms:W3CDTF">2009-12-01T18:56:46Z</dcterms:modified>
</cp:coreProperties>
</file>