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4"/>
  </p:notesMasterIdLst>
  <p:sldIdLst>
    <p:sldId id="256" r:id="rId2"/>
    <p:sldId id="414" r:id="rId3"/>
    <p:sldId id="474" r:id="rId4"/>
    <p:sldId id="472" r:id="rId5"/>
    <p:sldId id="477" r:id="rId6"/>
    <p:sldId id="479" r:id="rId7"/>
    <p:sldId id="480" r:id="rId8"/>
    <p:sldId id="475" r:id="rId9"/>
    <p:sldId id="476" r:id="rId10"/>
    <p:sldId id="482" r:id="rId11"/>
    <p:sldId id="484" r:id="rId12"/>
    <p:sldId id="481" r:id="rId13"/>
  </p:sldIdLst>
  <p:sldSz cx="9144000" cy="6858000" type="screen4x3"/>
  <p:notesSz cx="6858000" cy="9144000"/>
  <p:embeddedFontLst>
    <p:embeddedFont>
      <p:font typeface="Calibri" pitchFamily="34" charset="0"/>
      <p:regular r:id="rId15"/>
      <p:bold r:id="rId16"/>
      <p:italic r:id="rId17"/>
      <p:boldItalic r:id="rId18"/>
    </p:embeddedFont>
    <p:embeddedFont>
      <p:font typeface="CMR10" pitchFamily="34" charset="0"/>
      <p:regular r:id="rId19"/>
    </p:embeddedFont>
    <p:embeddedFont>
      <p:font typeface="CMMI10" pitchFamily="34" charset="0"/>
      <p:regular r:id="rId20"/>
    </p:embeddedFont>
    <p:embeddedFont>
      <p:font typeface="CMSY10ORIG" pitchFamily="34" charset="0"/>
      <p:regular r:id="rId21"/>
    </p:embeddedFont>
    <p:embeddedFont>
      <p:font typeface="CMSS8" pitchFamily="34" charset="0"/>
      <p:regular r:id="rId22"/>
    </p:embeddedFont>
    <p:embeddedFont>
      <p:font typeface="CMMI7" pitchFamily="34" charset="0"/>
      <p:regular r:id="rId23"/>
    </p:embeddedFont>
    <p:embeddedFont>
      <p:font typeface="CMEX10" pitchFamily="34" charset="0"/>
      <p:regular r:id="rId24"/>
    </p:embeddedFont>
    <p:embeddedFont>
      <p:font typeface="CMR7" pitchFamily="34" charset="0"/>
      <p:regular r:id="rId25"/>
    </p:embeddedFont>
    <p:embeddedFont>
      <p:font typeface="MSBM10" pitchFamily="34" charset="0"/>
      <p:regular r:id="rId26"/>
    </p:embeddedFont>
    <p:embeddedFont>
      <p:font typeface="CMSY7" pitchFamily="34" charset="0"/>
      <p:regular r:id="rId27"/>
    </p:embeddedFont>
    <p:embeddedFont>
      <p:font typeface="CMMI5" pitchFamily="34" charset="0"/>
      <p:regular r:id="rId28"/>
    </p:embeddedFont>
    <p:embeddedFont>
      <p:font typeface="cmsy10" pitchFamily="34" charset="0"/>
      <p:regular r:id="rId29"/>
    </p:embeddedFont>
    <p:embeddedFont>
      <p:font typeface="msam10" pitchFamily="34" charset="0"/>
      <p:regular r:id="rId30"/>
    </p:embeddedFont>
  </p:embeddedFontLst>
  <p:custDataLst>
    <p:tags r:id="rId3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BAB"/>
    <a:srgbClr val="FF6D6D"/>
    <a:srgbClr val="FFFFCC"/>
    <a:srgbClr val="FF3300"/>
    <a:srgbClr val="C6E6A2"/>
    <a:srgbClr val="AFDC7E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91" autoAdjust="0"/>
    <p:restoredTop sz="88732" autoAdjust="0"/>
  </p:normalViewPr>
  <p:slideViewPr>
    <p:cSldViewPr snapToGrid="0">
      <p:cViewPr varScale="1">
        <p:scale>
          <a:sx n="97" d="100"/>
          <a:sy n="97" d="100"/>
        </p:scale>
        <p:origin x="-7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font" Target="fonts/font12.fntdata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font" Target="fonts/font11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29" Type="http://schemas.openxmlformats.org/officeDocument/2006/relationships/font" Target="fonts/font1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0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font" Target="fonts/font14.fntdata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font" Target="fonts/font13.fntdata"/><Relationship Id="rId30" Type="http://schemas.openxmlformats.org/officeDocument/2006/relationships/font" Target="fonts/font16.fntdata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BAAFD-F484-4DB7-86F4-821294F105D4}" type="datetimeFigureOut">
              <a:rPr lang="en-US" smtClean="0"/>
              <a:pPr/>
              <a:t>11/26/2009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97FC3-9866-4ED2-9709-168E31BE3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94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7129"/>
            <a:ext cx="8229600" cy="561458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12498-82DB-4842-8F38-BA008EFB5813}" type="datetimeFigureOut">
              <a:rPr lang="en-US" smtClean="0"/>
              <a:pPr/>
              <a:t>11/26/2009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math.uwaterloo.ca/~harvey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isdom.weizmann.ac.il/~oded/s_even.html" TargetMode="External"/><Relationship Id="rId3" Type="http://schemas.openxmlformats.org/officeDocument/2006/relationships/hyperlink" Target="http://www.math.tau.ac.il/~hassin/" TargetMode="External"/><Relationship Id="rId7" Type="http://schemas.openxmlformats.org/officeDocument/2006/relationships/image" Target="../media/image8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s.technion.ac.il/~reuven/" TargetMode="External"/><Relationship Id="rId5" Type="http://schemas.openxmlformats.org/officeDocument/2006/relationships/hyperlink" Target="http://www.cs.elte.hu/~frank/" TargetMode="External"/><Relationship Id="rId4" Type="http://schemas.openxmlformats.org/officeDocument/2006/relationships/image" Target="../media/image7.jpeg"/><Relationship Id="rId9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C&amp;O 355</a:t>
            </a:r>
            <a:br>
              <a:rPr lang="en-US" dirty="0" smtClean="0"/>
            </a:br>
            <a:r>
              <a:rPr lang="en-US" dirty="0" smtClean="0"/>
              <a:t>Lecture 22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70C0"/>
                </a:solidFill>
                <a:hlinkClick r:id="rId4"/>
              </a:rPr>
              <a:t>N. Harvey</a:t>
            </a:r>
            <a:endParaRPr lang="en-US" sz="4000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0" y="7112000"/>
            <a:ext cx="9144000" cy="6463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dirty="0" err="1" smtClean="0"/>
              <a:t>TexPoint</a:t>
            </a:r>
            <a:r>
              <a:rPr lang="en-US" dirty="0" smtClean="0"/>
              <a:t> fonts used in EMF. </a:t>
            </a:r>
          </a:p>
          <a:p>
            <a:r>
              <a:rPr lang="en-US" dirty="0" smtClean="0"/>
              <a:t>Read the </a:t>
            </a:r>
            <a:r>
              <a:rPr lang="en-US" dirty="0" err="1" smtClean="0"/>
              <a:t>TexPoint</a:t>
            </a:r>
            <a:r>
              <a:rPr lang="en-US" dirty="0" smtClean="0"/>
              <a:t> manual before you delete this box</a:t>
            </a:r>
            <a:r>
              <a:rPr lang="en-US" smtClean="0"/>
              <a:t>.: </a:t>
            </a:r>
            <a:r>
              <a:rPr lang="en-US" smtClean="0">
                <a:latin typeface="CMR10"/>
              </a:rPr>
              <a:t>A</a:t>
            </a:r>
            <a:r>
              <a:rPr lang="en-US" smtClean="0">
                <a:latin typeface="CMMI10"/>
              </a:rPr>
              <a:t>A</a:t>
            </a:r>
            <a:r>
              <a:rPr lang="en-US" smtClean="0">
                <a:latin typeface="CMSY10ORIG"/>
              </a:rPr>
              <a:t>A</a:t>
            </a:r>
            <a:r>
              <a:rPr lang="en-US" smtClean="0">
                <a:latin typeface="CMSS8"/>
              </a:rPr>
              <a:t>A</a:t>
            </a:r>
            <a:r>
              <a:rPr lang="en-US" smtClean="0">
                <a:latin typeface="CMMI7"/>
              </a:rPr>
              <a:t>A</a:t>
            </a:r>
            <a:r>
              <a:rPr lang="en-US" smtClean="0">
                <a:latin typeface="CMEX10"/>
              </a:rPr>
              <a:t>A</a:t>
            </a:r>
            <a:r>
              <a:rPr lang="en-US" smtClean="0">
                <a:latin typeface="CMR7"/>
              </a:rPr>
              <a:t>A</a:t>
            </a:r>
            <a:r>
              <a:rPr lang="en-US" smtClean="0">
                <a:latin typeface="MSBM10"/>
              </a:rPr>
              <a:t>A</a:t>
            </a:r>
            <a:r>
              <a:rPr lang="en-US" smtClean="0">
                <a:latin typeface="CMSY7"/>
              </a:rPr>
              <a:t>A</a:t>
            </a:r>
            <a:r>
              <a:rPr lang="en-US" smtClean="0">
                <a:latin typeface="CMMI5"/>
              </a:rPr>
              <a:t>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Down Arrow 319"/>
          <p:cNvSpPr/>
          <p:nvPr/>
        </p:nvSpPr>
        <p:spPr>
          <a:xfrm>
            <a:off x="5397242" y="4863534"/>
            <a:ext cx="245741" cy="585075"/>
          </a:xfrm>
          <a:prstGeom prst="downArrow">
            <a:avLst/>
          </a:prstGeom>
          <a:solidFill>
            <a:srgbClr val="FFA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Down Arrow 320"/>
          <p:cNvSpPr/>
          <p:nvPr/>
        </p:nvSpPr>
        <p:spPr>
          <a:xfrm rot="19360268">
            <a:off x="6498454" y="4775042"/>
            <a:ext cx="245741" cy="585075"/>
          </a:xfrm>
          <a:prstGeom prst="downArrow">
            <a:avLst/>
          </a:prstGeom>
          <a:solidFill>
            <a:srgbClr val="FFA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Down Arrow 317"/>
          <p:cNvSpPr/>
          <p:nvPr/>
        </p:nvSpPr>
        <p:spPr>
          <a:xfrm>
            <a:off x="3342301" y="3064223"/>
            <a:ext cx="245741" cy="585075"/>
          </a:xfrm>
          <a:prstGeom prst="downArrow">
            <a:avLst/>
          </a:prstGeom>
          <a:solidFill>
            <a:srgbClr val="FFA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Down Arrow 318"/>
          <p:cNvSpPr/>
          <p:nvPr/>
        </p:nvSpPr>
        <p:spPr>
          <a:xfrm rot="19360268">
            <a:off x="4414016" y="2779090"/>
            <a:ext cx="245741" cy="585075"/>
          </a:xfrm>
          <a:prstGeom prst="downArrow">
            <a:avLst/>
          </a:prstGeom>
          <a:solidFill>
            <a:srgbClr val="FFA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Down Arrow 315"/>
          <p:cNvSpPr/>
          <p:nvPr/>
        </p:nvSpPr>
        <p:spPr>
          <a:xfrm>
            <a:off x="1189033" y="1343582"/>
            <a:ext cx="245741" cy="585075"/>
          </a:xfrm>
          <a:prstGeom prst="downArrow">
            <a:avLst/>
          </a:prstGeom>
          <a:solidFill>
            <a:srgbClr val="FFA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5" name="Group 154"/>
          <p:cNvGrpSpPr/>
          <p:nvPr/>
        </p:nvGrpSpPr>
        <p:grpSpPr>
          <a:xfrm>
            <a:off x="294969" y="-137643"/>
            <a:ext cx="1910077" cy="1455171"/>
            <a:chOff x="1111038" y="59001"/>
            <a:chExt cx="2027638" cy="1455171"/>
          </a:xfrm>
        </p:grpSpPr>
        <p:sp>
          <p:nvSpPr>
            <p:cNvPr id="57" name="TextBox 56"/>
            <p:cNvSpPr txBox="1"/>
            <p:nvPr/>
          </p:nvSpPr>
          <p:spPr>
            <a:xfrm>
              <a:off x="2664542" y="59001"/>
              <a:ext cx="4523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70C0"/>
                  </a:solidFill>
                </a:rPr>
                <a:t>w</a:t>
              </a:r>
              <a:endParaRPr lang="en-US" sz="2800" b="1" dirty="0">
                <a:solidFill>
                  <a:srgbClr val="0070C0"/>
                </a:solidFill>
              </a:endParaRPr>
            </a:p>
          </p:txBody>
        </p:sp>
        <p:sp>
          <p:nvSpPr>
            <p:cNvPr id="4" name="Oval 3"/>
            <p:cNvSpPr/>
            <p:nvPr/>
          </p:nvSpPr>
          <p:spPr>
            <a:xfrm>
              <a:off x="2127280" y="406551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2127280" y="1398882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2941991" y="862865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>
              <a:stCxn id="46" idx="7"/>
              <a:endCxn id="4" idx="3"/>
            </p:cNvCxnSpPr>
            <p:nvPr/>
          </p:nvCxnSpPr>
          <p:spPr>
            <a:xfrm rot="5400000" flipH="1" flipV="1">
              <a:off x="1555588" y="306541"/>
              <a:ext cx="390159" cy="78699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4" idx="6"/>
              <a:endCxn id="7" idx="1"/>
            </p:cNvCxnSpPr>
            <p:nvPr/>
          </p:nvCxnSpPr>
          <p:spPr>
            <a:xfrm>
              <a:off x="2242569" y="464196"/>
              <a:ext cx="716306" cy="41555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 flipH="1" flipV="1">
              <a:off x="1746405" y="970194"/>
              <a:ext cx="877041" cy="0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46" idx="5"/>
              <a:endCxn id="6" idx="2"/>
            </p:cNvCxnSpPr>
            <p:nvPr/>
          </p:nvCxnSpPr>
          <p:spPr>
            <a:xfrm rot="16200000" flipH="1">
              <a:off x="1502281" y="831527"/>
              <a:ext cx="479889" cy="770109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6" idx="6"/>
              <a:endCxn id="7" idx="4"/>
            </p:cNvCxnSpPr>
            <p:nvPr/>
          </p:nvCxnSpPr>
          <p:spPr>
            <a:xfrm flipV="1">
              <a:off x="2242569" y="978155"/>
              <a:ext cx="757067" cy="478372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1515756" y="366136"/>
              <a:ext cx="235830" cy="288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514073" y="361126"/>
              <a:ext cx="235831" cy="288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386957" y="1175186"/>
              <a:ext cx="235830" cy="288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135926" y="730547"/>
              <a:ext cx="235830" cy="288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478969" y="1187881"/>
              <a:ext cx="235830" cy="288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130841" y="444572"/>
              <a:ext cx="292543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s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864847" y="892267"/>
              <a:ext cx="273829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t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1258766" y="878232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1111038" y="550605"/>
              <a:ext cx="585424" cy="570277"/>
            </a:xfrm>
            <a:custGeom>
              <a:avLst/>
              <a:gdLst>
                <a:gd name="connsiteX0" fmla="*/ 131097 w 762000"/>
                <a:gd name="connsiteY0" fmla="*/ 68826 h 848851"/>
                <a:gd name="connsiteX1" fmla="*/ 42606 w 762000"/>
                <a:gd name="connsiteY1" fmla="*/ 727587 h 848851"/>
                <a:gd name="connsiteX2" fmla="*/ 386735 w 762000"/>
                <a:gd name="connsiteY2" fmla="*/ 796413 h 848851"/>
                <a:gd name="connsiteX3" fmla="*/ 721032 w 762000"/>
                <a:gd name="connsiteY3" fmla="*/ 452284 h 848851"/>
                <a:gd name="connsiteX4" fmla="*/ 632542 w 762000"/>
                <a:gd name="connsiteY4" fmla="*/ 108155 h 848851"/>
                <a:gd name="connsiteX5" fmla="*/ 268748 w 762000"/>
                <a:gd name="connsiteY5" fmla="*/ 0 h 848851"/>
                <a:gd name="connsiteX0" fmla="*/ 131097 w 762000"/>
                <a:gd name="connsiteY0" fmla="*/ 68826 h 848851"/>
                <a:gd name="connsiteX1" fmla="*/ 42606 w 762000"/>
                <a:gd name="connsiteY1" fmla="*/ 727587 h 848851"/>
                <a:gd name="connsiteX2" fmla="*/ 386735 w 762000"/>
                <a:gd name="connsiteY2" fmla="*/ 796413 h 848851"/>
                <a:gd name="connsiteX3" fmla="*/ 721032 w 762000"/>
                <a:gd name="connsiteY3" fmla="*/ 452284 h 848851"/>
                <a:gd name="connsiteX4" fmla="*/ 632542 w 762000"/>
                <a:gd name="connsiteY4" fmla="*/ 108155 h 848851"/>
                <a:gd name="connsiteX5" fmla="*/ 268748 w 762000"/>
                <a:gd name="connsiteY5" fmla="*/ 0 h 848851"/>
                <a:gd name="connsiteX6" fmla="*/ 131097 w 762000"/>
                <a:gd name="connsiteY6" fmla="*/ 68826 h 848851"/>
                <a:gd name="connsiteX0" fmla="*/ 131097 w 762000"/>
                <a:gd name="connsiteY0" fmla="*/ 103239 h 883264"/>
                <a:gd name="connsiteX1" fmla="*/ 42606 w 762000"/>
                <a:gd name="connsiteY1" fmla="*/ 762000 h 883264"/>
                <a:gd name="connsiteX2" fmla="*/ 386735 w 762000"/>
                <a:gd name="connsiteY2" fmla="*/ 830826 h 883264"/>
                <a:gd name="connsiteX3" fmla="*/ 721032 w 762000"/>
                <a:gd name="connsiteY3" fmla="*/ 486697 h 883264"/>
                <a:gd name="connsiteX4" fmla="*/ 632542 w 762000"/>
                <a:gd name="connsiteY4" fmla="*/ 142568 h 883264"/>
                <a:gd name="connsiteX5" fmla="*/ 131097 w 762000"/>
                <a:gd name="connsiteY5" fmla="*/ 103239 h 883264"/>
                <a:gd name="connsiteX0" fmla="*/ 147484 w 758723"/>
                <a:gd name="connsiteY0" fmla="*/ 103239 h 827549"/>
                <a:gd name="connsiteX1" fmla="*/ 39329 w 758723"/>
                <a:gd name="connsiteY1" fmla="*/ 712839 h 827549"/>
                <a:gd name="connsiteX2" fmla="*/ 383458 w 758723"/>
                <a:gd name="connsiteY2" fmla="*/ 781665 h 827549"/>
                <a:gd name="connsiteX3" fmla="*/ 717755 w 758723"/>
                <a:gd name="connsiteY3" fmla="*/ 437536 h 827549"/>
                <a:gd name="connsiteX4" fmla="*/ 629265 w 758723"/>
                <a:gd name="connsiteY4" fmla="*/ 93407 h 827549"/>
                <a:gd name="connsiteX5" fmla="*/ 147484 w 758723"/>
                <a:gd name="connsiteY5" fmla="*/ 103239 h 827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8723" h="827549">
                  <a:moveTo>
                    <a:pt x="147484" y="103239"/>
                  </a:moveTo>
                  <a:cubicBezTo>
                    <a:pt x="49161" y="206478"/>
                    <a:pt x="0" y="599768"/>
                    <a:pt x="39329" y="712839"/>
                  </a:cubicBezTo>
                  <a:cubicBezTo>
                    <a:pt x="78658" y="825910"/>
                    <a:pt x="270387" y="827549"/>
                    <a:pt x="383458" y="781665"/>
                  </a:cubicBezTo>
                  <a:cubicBezTo>
                    <a:pt x="496529" y="735781"/>
                    <a:pt x="676787" y="552246"/>
                    <a:pt x="717755" y="437536"/>
                  </a:cubicBezTo>
                  <a:cubicBezTo>
                    <a:pt x="758723" y="322826"/>
                    <a:pt x="724310" y="149123"/>
                    <a:pt x="629265" y="93407"/>
                  </a:cubicBezTo>
                  <a:cubicBezTo>
                    <a:pt x="534220" y="37691"/>
                    <a:pt x="245807" y="0"/>
                    <a:pt x="147484" y="103239"/>
                  </a:cubicBezTo>
                  <a:close/>
                </a:path>
              </a:pathLst>
            </a:custGeom>
            <a:ln w="28575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226344" y="78656"/>
              <a:ext cx="33573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solidFill>
                    <a:srgbClr val="00B050"/>
                  </a:solidFill>
                </a:rPr>
                <a:t>S</a:t>
              </a:r>
              <a:endParaRPr lang="en-US" sz="3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156" name="Group 155"/>
          <p:cNvGrpSpPr/>
          <p:nvPr/>
        </p:nvGrpSpPr>
        <p:grpSpPr>
          <a:xfrm>
            <a:off x="334438" y="1885129"/>
            <a:ext cx="1845113" cy="1322315"/>
            <a:chOff x="1170169" y="341462"/>
            <a:chExt cx="1958675" cy="1322315"/>
          </a:xfrm>
        </p:grpSpPr>
        <p:sp>
          <p:nvSpPr>
            <p:cNvPr id="157" name="TextBox 156"/>
            <p:cNvSpPr txBox="1"/>
            <p:nvPr/>
          </p:nvSpPr>
          <p:spPr>
            <a:xfrm>
              <a:off x="1205118" y="1140557"/>
              <a:ext cx="57419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70C0"/>
                  </a:solidFill>
                </a:rPr>
                <a:t>w</a:t>
              </a:r>
              <a:r>
                <a:rPr lang="en-US" sz="2800" b="1" baseline="-25000" dirty="0" smtClean="0">
                  <a:solidFill>
                    <a:srgbClr val="0070C0"/>
                  </a:solidFill>
                </a:rPr>
                <a:t>1</a:t>
              </a:r>
              <a:endParaRPr lang="en-US" sz="2800" b="1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158" name="Oval 157"/>
            <p:cNvSpPr/>
            <p:nvPr/>
          </p:nvSpPr>
          <p:spPr>
            <a:xfrm>
              <a:off x="2127280" y="406551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Oval 158"/>
            <p:cNvSpPr/>
            <p:nvPr/>
          </p:nvSpPr>
          <p:spPr>
            <a:xfrm>
              <a:off x="2127280" y="1398882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/>
            <p:cNvSpPr/>
            <p:nvPr/>
          </p:nvSpPr>
          <p:spPr>
            <a:xfrm>
              <a:off x="2941991" y="862865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1" name="Straight Connector 160"/>
            <p:cNvCxnSpPr>
              <a:stCxn id="173" idx="7"/>
              <a:endCxn id="158" idx="3"/>
            </p:cNvCxnSpPr>
            <p:nvPr/>
          </p:nvCxnSpPr>
          <p:spPr>
            <a:xfrm rot="5400000" flipH="1" flipV="1">
              <a:off x="1555588" y="306541"/>
              <a:ext cx="390159" cy="78699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>
              <a:stCxn id="158" idx="6"/>
              <a:endCxn id="160" idx="1"/>
            </p:cNvCxnSpPr>
            <p:nvPr/>
          </p:nvCxnSpPr>
          <p:spPr>
            <a:xfrm>
              <a:off x="2242569" y="464196"/>
              <a:ext cx="716306" cy="41555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>
              <a:stCxn id="159" idx="0"/>
              <a:endCxn id="158" idx="4"/>
            </p:cNvCxnSpPr>
            <p:nvPr/>
          </p:nvCxnSpPr>
          <p:spPr>
            <a:xfrm rot="5400000" flipH="1" flipV="1">
              <a:off x="1746405" y="960362"/>
              <a:ext cx="877041" cy="0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>
              <a:stCxn id="173" idx="5"/>
              <a:endCxn id="159" idx="2"/>
            </p:cNvCxnSpPr>
            <p:nvPr/>
          </p:nvCxnSpPr>
          <p:spPr>
            <a:xfrm rot="16200000" flipH="1">
              <a:off x="1502281" y="831527"/>
              <a:ext cx="479889" cy="770109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>
              <a:stCxn id="159" idx="6"/>
              <a:endCxn id="160" idx="4"/>
            </p:cNvCxnSpPr>
            <p:nvPr/>
          </p:nvCxnSpPr>
          <p:spPr>
            <a:xfrm flipV="1">
              <a:off x="2242569" y="978155"/>
              <a:ext cx="757067" cy="478372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6" name="TextBox 165"/>
            <p:cNvSpPr txBox="1"/>
            <p:nvPr/>
          </p:nvSpPr>
          <p:spPr>
            <a:xfrm>
              <a:off x="1515756" y="366136"/>
              <a:ext cx="235830" cy="288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2464913" y="34146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1637448" y="91955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2135926" y="73054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2560045" y="115838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1170169" y="385579"/>
              <a:ext cx="292543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s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2855015" y="892267"/>
              <a:ext cx="273829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t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173" name="Oval 172"/>
            <p:cNvSpPr/>
            <p:nvPr/>
          </p:nvSpPr>
          <p:spPr>
            <a:xfrm>
              <a:off x="1258766" y="878232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2473170" y="1453775"/>
            <a:ext cx="1994946" cy="1614746"/>
            <a:chOff x="1121008" y="-60396"/>
            <a:chExt cx="2117729" cy="1614746"/>
          </a:xfrm>
        </p:grpSpPr>
        <p:sp>
          <p:nvSpPr>
            <p:cNvPr id="177" name="TextBox 176"/>
            <p:cNvSpPr txBox="1"/>
            <p:nvPr/>
          </p:nvSpPr>
          <p:spPr>
            <a:xfrm>
              <a:off x="2664541" y="88492"/>
              <a:ext cx="57419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70C0"/>
                  </a:solidFill>
                </a:rPr>
                <a:t>w</a:t>
              </a:r>
              <a:r>
                <a:rPr lang="en-US" sz="2800" b="1" baseline="-25000" dirty="0" smtClean="0">
                  <a:solidFill>
                    <a:srgbClr val="0070C0"/>
                  </a:solidFill>
                </a:rPr>
                <a:t>2</a:t>
              </a:r>
              <a:endParaRPr lang="en-US" sz="2800" b="1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178" name="Oval 177"/>
            <p:cNvSpPr/>
            <p:nvPr/>
          </p:nvSpPr>
          <p:spPr>
            <a:xfrm>
              <a:off x="2127280" y="406551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/>
            <p:cNvSpPr/>
            <p:nvPr/>
          </p:nvSpPr>
          <p:spPr>
            <a:xfrm>
              <a:off x="2127280" y="1398882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/>
            <p:nvPr/>
          </p:nvSpPr>
          <p:spPr>
            <a:xfrm>
              <a:off x="2941991" y="862865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1" name="Straight Connector 180"/>
            <p:cNvCxnSpPr>
              <a:stCxn id="193" idx="7"/>
              <a:endCxn id="178" idx="3"/>
            </p:cNvCxnSpPr>
            <p:nvPr/>
          </p:nvCxnSpPr>
          <p:spPr>
            <a:xfrm rot="5400000" flipH="1" flipV="1">
              <a:off x="1555588" y="306541"/>
              <a:ext cx="390159" cy="78699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>
              <a:stCxn id="178" idx="6"/>
              <a:endCxn id="180" idx="1"/>
            </p:cNvCxnSpPr>
            <p:nvPr/>
          </p:nvCxnSpPr>
          <p:spPr>
            <a:xfrm>
              <a:off x="2242569" y="464196"/>
              <a:ext cx="716306" cy="41555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>
              <a:stCxn id="179" idx="0"/>
              <a:endCxn id="178" idx="4"/>
            </p:cNvCxnSpPr>
            <p:nvPr/>
          </p:nvCxnSpPr>
          <p:spPr>
            <a:xfrm rot="5400000" flipH="1" flipV="1">
              <a:off x="1746405" y="960362"/>
              <a:ext cx="877041" cy="0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>
              <a:stCxn id="193" idx="5"/>
              <a:endCxn id="179" idx="2"/>
            </p:cNvCxnSpPr>
            <p:nvPr/>
          </p:nvCxnSpPr>
          <p:spPr>
            <a:xfrm rot="16200000" flipH="1">
              <a:off x="1502281" y="831527"/>
              <a:ext cx="479889" cy="770109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>
              <a:stCxn id="179" idx="6"/>
              <a:endCxn id="180" idx="4"/>
            </p:cNvCxnSpPr>
            <p:nvPr/>
          </p:nvCxnSpPr>
          <p:spPr>
            <a:xfrm flipV="1">
              <a:off x="2242569" y="978155"/>
              <a:ext cx="757067" cy="478372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6" name="TextBox 185"/>
            <p:cNvSpPr txBox="1"/>
            <p:nvPr/>
          </p:nvSpPr>
          <p:spPr>
            <a:xfrm>
              <a:off x="1515756" y="36613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2453868" y="361126"/>
              <a:ext cx="235831" cy="288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491328" y="118501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2135926" y="730547"/>
              <a:ext cx="235830" cy="288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2480177" y="1158385"/>
              <a:ext cx="235830" cy="288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91" name="TextBox 190"/>
            <p:cNvSpPr txBox="1"/>
            <p:nvPr/>
          </p:nvSpPr>
          <p:spPr>
            <a:xfrm>
              <a:off x="1121008" y="434739"/>
              <a:ext cx="292543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s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2855015" y="892277"/>
              <a:ext cx="273829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t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193" name="Oval 192"/>
            <p:cNvSpPr/>
            <p:nvPr/>
          </p:nvSpPr>
          <p:spPr>
            <a:xfrm>
              <a:off x="1258766" y="878232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Freeform 193"/>
            <p:cNvSpPr/>
            <p:nvPr/>
          </p:nvSpPr>
          <p:spPr>
            <a:xfrm>
              <a:off x="1131076" y="290243"/>
              <a:ext cx="1315918" cy="853584"/>
            </a:xfrm>
            <a:custGeom>
              <a:avLst/>
              <a:gdLst>
                <a:gd name="connsiteX0" fmla="*/ 131097 w 762000"/>
                <a:gd name="connsiteY0" fmla="*/ 68826 h 848851"/>
                <a:gd name="connsiteX1" fmla="*/ 42606 w 762000"/>
                <a:gd name="connsiteY1" fmla="*/ 727587 h 848851"/>
                <a:gd name="connsiteX2" fmla="*/ 386735 w 762000"/>
                <a:gd name="connsiteY2" fmla="*/ 796413 h 848851"/>
                <a:gd name="connsiteX3" fmla="*/ 721032 w 762000"/>
                <a:gd name="connsiteY3" fmla="*/ 452284 h 848851"/>
                <a:gd name="connsiteX4" fmla="*/ 632542 w 762000"/>
                <a:gd name="connsiteY4" fmla="*/ 108155 h 848851"/>
                <a:gd name="connsiteX5" fmla="*/ 268748 w 762000"/>
                <a:gd name="connsiteY5" fmla="*/ 0 h 848851"/>
                <a:gd name="connsiteX0" fmla="*/ 131097 w 762000"/>
                <a:gd name="connsiteY0" fmla="*/ 68826 h 848851"/>
                <a:gd name="connsiteX1" fmla="*/ 42606 w 762000"/>
                <a:gd name="connsiteY1" fmla="*/ 727587 h 848851"/>
                <a:gd name="connsiteX2" fmla="*/ 386735 w 762000"/>
                <a:gd name="connsiteY2" fmla="*/ 796413 h 848851"/>
                <a:gd name="connsiteX3" fmla="*/ 721032 w 762000"/>
                <a:gd name="connsiteY3" fmla="*/ 452284 h 848851"/>
                <a:gd name="connsiteX4" fmla="*/ 632542 w 762000"/>
                <a:gd name="connsiteY4" fmla="*/ 108155 h 848851"/>
                <a:gd name="connsiteX5" fmla="*/ 268748 w 762000"/>
                <a:gd name="connsiteY5" fmla="*/ 0 h 848851"/>
                <a:gd name="connsiteX6" fmla="*/ 131097 w 762000"/>
                <a:gd name="connsiteY6" fmla="*/ 68826 h 848851"/>
                <a:gd name="connsiteX0" fmla="*/ 131097 w 762000"/>
                <a:gd name="connsiteY0" fmla="*/ 103239 h 883264"/>
                <a:gd name="connsiteX1" fmla="*/ 42606 w 762000"/>
                <a:gd name="connsiteY1" fmla="*/ 762000 h 883264"/>
                <a:gd name="connsiteX2" fmla="*/ 386735 w 762000"/>
                <a:gd name="connsiteY2" fmla="*/ 830826 h 883264"/>
                <a:gd name="connsiteX3" fmla="*/ 721032 w 762000"/>
                <a:gd name="connsiteY3" fmla="*/ 486697 h 883264"/>
                <a:gd name="connsiteX4" fmla="*/ 632542 w 762000"/>
                <a:gd name="connsiteY4" fmla="*/ 142568 h 883264"/>
                <a:gd name="connsiteX5" fmla="*/ 131097 w 762000"/>
                <a:gd name="connsiteY5" fmla="*/ 103239 h 883264"/>
                <a:gd name="connsiteX0" fmla="*/ 147484 w 758723"/>
                <a:gd name="connsiteY0" fmla="*/ 103239 h 827549"/>
                <a:gd name="connsiteX1" fmla="*/ 39329 w 758723"/>
                <a:gd name="connsiteY1" fmla="*/ 712839 h 827549"/>
                <a:gd name="connsiteX2" fmla="*/ 383458 w 758723"/>
                <a:gd name="connsiteY2" fmla="*/ 781665 h 827549"/>
                <a:gd name="connsiteX3" fmla="*/ 717755 w 758723"/>
                <a:gd name="connsiteY3" fmla="*/ 437536 h 827549"/>
                <a:gd name="connsiteX4" fmla="*/ 629265 w 758723"/>
                <a:gd name="connsiteY4" fmla="*/ 93407 h 827549"/>
                <a:gd name="connsiteX5" fmla="*/ 147484 w 758723"/>
                <a:gd name="connsiteY5" fmla="*/ 103239 h 827549"/>
                <a:gd name="connsiteX0" fmla="*/ 249765 w 1735246"/>
                <a:gd name="connsiteY0" fmla="*/ 525445 h 1249755"/>
                <a:gd name="connsiteX1" fmla="*/ 141610 w 1735246"/>
                <a:gd name="connsiteY1" fmla="*/ 1135045 h 1249755"/>
                <a:gd name="connsiteX2" fmla="*/ 485739 w 1735246"/>
                <a:gd name="connsiteY2" fmla="*/ 1203871 h 1249755"/>
                <a:gd name="connsiteX3" fmla="*/ 820036 w 1735246"/>
                <a:gd name="connsiteY3" fmla="*/ 859742 h 1249755"/>
                <a:gd name="connsiteX4" fmla="*/ 1640201 w 1735246"/>
                <a:gd name="connsiteY4" fmla="*/ 55716 h 1249755"/>
                <a:gd name="connsiteX5" fmla="*/ 249765 w 1735246"/>
                <a:gd name="connsiteY5" fmla="*/ 525445 h 1249755"/>
                <a:gd name="connsiteX0" fmla="*/ 249765 w 1879390"/>
                <a:gd name="connsiteY0" fmla="*/ 498525 h 1307346"/>
                <a:gd name="connsiteX1" fmla="*/ 141610 w 1879390"/>
                <a:gd name="connsiteY1" fmla="*/ 1108125 h 1307346"/>
                <a:gd name="connsiteX2" fmla="*/ 485739 w 1879390"/>
                <a:gd name="connsiteY2" fmla="*/ 1176951 h 1307346"/>
                <a:gd name="connsiteX3" fmla="*/ 1684900 w 1879390"/>
                <a:gd name="connsiteY3" fmla="*/ 325757 h 1307346"/>
                <a:gd name="connsiteX4" fmla="*/ 1640201 w 1879390"/>
                <a:gd name="connsiteY4" fmla="*/ 28796 h 1307346"/>
                <a:gd name="connsiteX5" fmla="*/ 249765 w 1879390"/>
                <a:gd name="connsiteY5" fmla="*/ 498525 h 1307346"/>
                <a:gd name="connsiteX0" fmla="*/ 311699 w 1742186"/>
                <a:gd name="connsiteY0" fmla="*/ 319674 h 1281795"/>
                <a:gd name="connsiteX1" fmla="*/ 6486 w 1742186"/>
                <a:gd name="connsiteY1" fmla="*/ 1082574 h 1281795"/>
                <a:gd name="connsiteX2" fmla="*/ 350615 w 1742186"/>
                <a:gd name="connsiteY2" fmla="*/ 1151400 h 1281795"/>
                <a:gd name="connsiteX3" fmla="*/ 1549776 w 1742186"/>
                <a:gd name="connsiteY3" fmla="*/ 300206 h 1281795"/>
                <a:gd name="connsiteX4" fmla="*/ 1505077 w 1742186"/>
                <a:gd name="connsiteY4" fmla="*/ 3245 h 1281795"/>
                <a:gd name="connsiteX5" fmla="*/ 311699 w 1742186"/>
                <a:gd name="connsiteY5" fmla="*/ 319674 h 1281795"/>
                <a:gd name="connsiteX0" fmla="*/ 350016 w 1749740"/>
                <a:gd name="connsiteY0" fmla="*/ 319674 h 1185818"/>
                <a:gd name="connsiteX1" fmla="*/ 44803 w 1749740"/>
                <a:gd name="connsiteY1" fmla="*/ 1082574 h 1185818"/>
                <a:gd name="connsiteX2" fmla="*/ 618832 w 1749740"/>
                <a:gd name="connsiteY2" fmla="*/ 939140 h 1185818"/>
                <a:gd name="connsiteX3" fmla="*/ 1588093 w 1749740"/>
                <a:gd name="connsiteY3" fmla="*/ 300206 h 1185818"/>
                <a:gd name="connsiteX4" fmla="*/ 1543394 w 1749740"/>
                <a:gd name="connsiteY4" fmla="*/ 3245 h 1185818"/>
                <a:gd name="connsiteX5" fmla="*/ 350016 w 1749740"/>
                <a:gd name="connsiteY5" fmla="*/ 319674 h 1185818"/>
                <a:gd name="connsiteX0" fmla="*/ 317174 w 1716898"/>
                <a:gd name="connsiteY0" fmla="*/ 319674 h 1079688"/>
                <a:gd name="connsiteX1" fmla="*/ 44803 w 1716898"/>
                <a:gd name="connsiteY1" fmla="*/ 976444 h 1079688"/>
                <a:gd name="connsiteX2" fmla="*/ 585990 w 1716898"/>
                <a:gd name="connsiteY2" fmla="*/ 939140 h 1079688"/>
                <a:gd name="connsiteX3" fmla="*/ 1555251 w 1716898"/>
                <a:gd name="connsiteY3" fmla="*/ 300206 h 1079688"/>
                <a:gd name="connsiteX4" fmla="*/ 1510552 w 1716898"/>
                <a:gd name="connsiteY4" fmla="*/ 3245 h 1079688"/>
                <a:gd name="connsiteX5" fmla="*/ 317174 w 1716898"/>
                <a:gd name="connsiteY5" fmla="*/ 319674 h 1079688"/>
                <a:gd name="connsiteX0" fmla="*/ 390158 w 1694747"/>
                <a:gd name="connsiteY0" fmla="*/ 293532 h 1081060"/>
                <a:gd name="connsiteX1" fmla="*/ 30206 w 1694747"/>
                <a:gd name="connsiteY1" fmla="*/ 973885 h 1081060"/>
                <a:gd name="connsiteX2" fmla="*/ 571393 w 1694747"/>
                <a:gd name="connsiteY2" fmla="*/ 936581 h 1081060"/>
                <a:gd name="connsiteX3" fmla="*/ 1540654 w 1694747"/>
                <a:gd name="connsiteY3" fmla="*/ 297647 h 1081060"/>
                <a:gd name="connsiteX4" fmla="*/ 1495955 w 1694747"/>
                <a:gd name="connsiteY4" fmla="*/ 686 h 1081060"/>
                <a:gd name="connsiteX5" fmla="*/ 390158 w 1694747"/>
                <a:gd name="connsiteY5" fmla="*/ 293532 h 1081060"/>
                <a:gd name="connsiteX0" fmla="*/ 215098 w 1519687"/>
                <a:gd name="connsiteY0" fmla="*/ 293532 h 1057477"/>
                <a:gd name="connsiteX1" fmla="*/ 30309 w 1519687"/>
                <a:gd name="connsiteY1" fmla="*/ 950302 h 1057477"/>
                <a:gd name="connsiteX2" fmla="*/ 396333 w 1519687"/>
                <a:gd name="connsiteY2" fmla="*/ 936581 h 1057477"/>
                <a:gd name="connsiteX3" fmla="*/ 1365594 w 1519687"/>
                <a:gd name="connsiteY3" fmla="*/ 297647 h 1057477"/>
                <a:gd name="connsiteX4" fmla="*/ 1320895 w 1519687"/>
                <a:gd name="connsiteY4" fmla="*/ 686 h 1057477"/>
                <a:gd name="connsiteX5" fmla="*/ 215098 w 1519687"/>
                <a:gd name="connsiteY5" fmla="*/ 293532 h 1057477"/>
                <a:gd name="connsiteX0" fmla="*/ 236890 w 1541479"/>
                <a:gd name="connsiteY0" fmla="*/ 293532 h 1035530"/>
                <a:gd name="connsiteX1" fmla="*/ 30206 w 1541479"/>
                <a:gd name="connsiteY1" fmla="*/ 891342 h 1035530"/>
                <a:gd name="connsiteX2" fmla="*/ 418125 w 1541479"/>
                <a:gd name="connsiteY2" fmla="*/ 936581 h 1035530"/>
                <a:gd name="connsiteX3" fmla="*/ 1387386 w 1541479"/>
                <a:gd name="connsiteY3" fmla="*/ 297647 h 1035530"/>
                <a:gd name="connsiteX4" fmla="*/ 1342687 w 1541479"/>
                <a:gd name="connsiteY4" fmla="*/ 686 h 1035530"/>
                <a:gd name="connsiteX5" fmla="*/ 236890 w 1541479"/>
                <a:gd name="connsiteY5" fmla="*/ 293532 h 1035530"/>
                <a:gd name="connsiteX0" fmla="*/ 266631 w 1535531"/>
                <a:gd name="connsiteY0" fmla="*/ 283705 h 1037495"/>
                <a:gd name="connsiteX1" fmla="*/ 24258 w 1535531"/>
                <a:gd name="connsiteY1" fmla="*/ 893307 h 1037495"/>
                <a:gd name="connsiteX2" fmla="*/ 412177 w 1535531"/>
                <a:gd name="connsiteY2" fmla="*/ 938546 h 1037495"/>
                <a:gd name="connsiteX3" fmla="*/ 1381438 w 1535531"/>
                <a:gd name="connsiteY3" fmla="*/ 299612 h 1037495"/>
                <a:gd name="connsiteX4" fmla="*/ 1336739 w 1535531"/>
                <a:gd name="connsiteY4" fmla="*/ 2651 h 1037495"/>
                <a:gd name="connsiteX5" fmla="*/ 266631 w 1535531"/>
                <a:gd name="connsiteY5" fmla="*/ 283705 h 1037495"/>
                <a:gd name="connsiteX0" fmla="*/ 230942 w 1499842"/>
                <a:gd name="connsiteY0" fmla="*/ 283705 h 1023737"/>
                <a:gd name="connsiteX1" fmla="*/ 24258 w 1499842"/>
                <a:gd name="connsiteY1" fmla="*/ 810761 h 1023737"/>
                <a:gd name="connsiteX2" fmla="*/ 376488 w 1499842"/>
                <a:gd name="connsiteY2" fmla="*/ 938546 h 1023737"/>
                <a:gd name="connsiteX3" fmla="*/ 1345749 w 1499842"/>
                <a:gd name="connsiteY3" fmla="*/ 299612 h 1023737"/>
                <a:gd name="connsiteX4" fmla="*/ 1301050 w 1499842"/>
                <a:gd name="connsiteY4" fmla="*/ 2651 h 1023737"/>
                <a:gd name="connsiteX5" fmla="*/ 230942 w 1499842"/>
                <a:gd name="connsiteY5" fmla="*/ 283705 h 1023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99842" h="1023737">
                  <a:moveTo>
                    <a:pt x="230942" y="283705"/>
                  </a:moveTo>
                  <a:cubicBezTo>
                    <a:pt x="18143" y="418390"/>
                    <a:pt x="0" y="701621"/>
                    <a:pt x="24258" y="810761"/>
                  </a:cubicBezTo>
                  <a:cubicBezTo>
                    <a:pt x="48516" y="919901"/>
                    <a:pt x="156240" y="1023737"/>
                    <a:pt x="376488" y="938546"/>
                  </a:cubicBezTo>
                  <a:cubicBezTo>
                    <a:pt x="596736" y="853355"/>
                    <a:pt x="1191656" y="455594"/>
                    <a:pt x="1345749" y="299612"/>
                  </a:cubicBezTo>
                  <a:cubicBezTo>
                    <a:pt x="1499842" y="143630"/>
                    <a:pt x="1486851" y="5302"/>
                    <a:pt x="1301050" y="2651"/>
                  </a:cubicBezTo>
                  <a:cubicBezTo>
                    <a:pt x="1115249" y="0"/>
                    <a:pt x="443741" y="149020"/>
                    <a:pt x="230942" y="283705"/>
                  </a:cubicBezTo>
                  <a:close/>
                </a:path>
              </a:pathLst>
            </a:custGeom>
            <a:ln w="28575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1404838" y="-60396"/>
              <a:ext cx="335734" cy="525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00B050"/>
                  </a:solidFill>
                </a:rPr>
                <a:t>S</a:t>
              </a:r>
              <a:endParaRPr lang="en-US" sz="3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196" name="Group 195"/>
          <p:cNvGrpSpPr/>
          <p:nvPr/>
        </p:nvGrpSpPr>
        <p:grpSpPr>
          <a:xfrm>
            <a:off x="2199924" y="3654951"/>
            <a:ext cx="2138930" cy="1273142"/>
            <a:chOff x="848434" y="361126"/>
            <a:chExt cx="2270578" cy="1273142"/>
          </a:xfrm>
        </p:grpSpPr>
        <p:sp>
          <p:nvSpPr>
            <p:cNvPr id="197" name="TextBox 196"/>
            <p:cNvSpPr txBox="1"/>
            <p:nvPr/>
          </p:nvSpPr>
          <p:spPr>
            <a:xfrm>
              <a:off x="848434" y="1111048"/>
              <a:ext cx="57419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70C0"/>
                  </a:solidFill>
                </a:rPr>
                <a:t>w</a:t>
              </a:r>
              <a:r>
                <a:rPr lang="en-US" sz="2800" b="1" baseline="-25000" dirty="0" smtClean="0">
                  <a:solidFill>
                    <a:srgbClr val="0070C0"/>
                  </a:solidFill>
                </a:rPr>
                <a:t>1</a:t>
              </a:r>
              <a:endParaRPr lang="en-US" sz="2800" b="1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198" name="Oval 197"/>
            <p:cNvSpPr/>
            <p:nvPr/>
          </p:nvSpPr>
          <p:spPr>
            <a:xfrm>
              <a:off x="2127280" y="406551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/>
            <p:cNvSpPr/>
            <p:nvPr/>
          </p:nvSpPr>
          <p:spPr>
            <a:xfrm>
              <a:off x="2127280" y="1398882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/>
            <p:nvPr/>
          </p:nvSpPr>
          <p:spPr>
            <a:xfrm>
              <a:off x="2941991" y="862865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1" name="Straight Connector 200"/>
            <p:cNvCxnSpPr>
              <a:stCxn id="213" idx="7"/>
              <a:endCxn id="198" idx="3"/>
            </p:cNvCxnSpPr>
            <p:nvPr/>
          </p:nvCxnSpPr>
          <p:spPr>
            <a:xfrm rot="5400000" flipH="1" flipV="1">
              <a:off x="1555588" y="306541"/>
              <a:ext cx="390159" cy="78699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>
              <a:stCxn id="198" idx="6"/>
              <a:endCxn id="200" idx="1"/>
            </p:cNvCxnSpPr>
            <p:nvPr/>
          </p:nvCxnSpPr>
          <p:spPr>
            <a:xfrm>
              <a:off x="2242569" y="464196"/>
              <a:ext cx="716306" cy="41555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/>
            <p:cNvCxnSpPr>
              <a:stCxn id="199" idx="0"/>
              <a:endCxn id="198" idx="4"/>
            </p:cNvCxnSpPr>
            <p:nvPr/>
          </p:nvCxnSpPr>
          <p:spPr>
            <a:xfrm rot="5400000" flipH="1" flipV="1">
              <a:off x="1746405" y="960362"/>
              <a:ext cx="877041" cy="0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Connector 203"/>
            <p:cNvCxnSpPr>
              <a:stCxn id="213" idx="5"/>
              <a:endCxn id="199" idx="2"/>
            </p:cNvCxnSpPr>
            <p:nvPr/>
          </p:nvCxnSpPr>
          <p:spPr>
            <a:xfrm rot="16200000" flipH="1">
              <a:off x="1502281" y="831527"/>
              <a:ext cx="479889" cy="770109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/>
            <p:cNvCxnSpPr>
              <a:stCxn id="199" idx="6"/>
              <a:endCxn id="200" idx="4"/>
            </p:cNvCxnSpPr>
            <p:nvPr/>
          </p:nvCxnSpPr>
          <p:spPr>
            <a:xfrm flipV="1">
              <a:off x="2242569" y="978155"/>
              <a:ext cx="757067" cy="478372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6" name="TextBox 205"/>
            <p:cNvSpPr txBox="1"/>
            <p:nvPr/>
          </p:nvSpPr>
          <p:spPr>
            <a:xfrm>
              <a:off x="1515756" y="36613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2482762" y="36112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1491328" y="118501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2135926" y="73054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2528734" y="115838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211" name="TextBox 210"/>
            <p:cNvSpPr txBox="1"/>
            <p:nvPr/>
          </p:nvSpPr>
          <p:spPr>
            <a:xfrm>
              <a:off x="1111175" y="444572"/>
              <a:ext cx="292543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s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2845183" y="921775"/>
              <a:ext cx="273829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t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213" name="Oval 212"/>
            <p:cNvSpPr/>
            <p:nvPr/>
          </p:nvSpPr>
          <p:spPr>
            <a:xfrm>
              <a:off x="1258766" y="878232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6" name="Group 215"/>
          <p:cNvGrpSpPr/>
          <p:nvPr/>
        </p:nvGrpSpPr>
        <p:grpSpPr>
          <a:xfrm>
            <a:off x="4522856" y="3164597"/>
            <a:ext cx="1948786" cy="1808908"/>
            <a:chOff x="1130678" y="-109558"/>
            <a:chExt cx="2068729" cy="1808908"/>
          </a:xfrm>
        </p:grpSpPr>
        <p:sp>
          <p:nvSpPr>
            <p:cNvPr id="217" name="TextBox 216"/>
            <p:cNvSpPr txBox="1"/>
            <p:nvPr/>
          </p:nvSpPr>
          <p:spPr>
            <a:xfrm>
              <a:off x="2625211" y="4"/>
              <a:ext cx="57419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70C0"/>
                  </a:solidFill>
                </a:rPr>
                <a:t>w</a:t>
              </a:r>
              <a:r>
                <a:rPr lang="en-US" sz="2800" b="1" baseline="-25000" dirty="0" smtClean="0">
                  <a:solidFill>
                    <a:srgbClr val="0070C0"/>
                  </a:solidFill>
                </a:rPr>
                <a:t>2</a:t>
              </a:r>
              <a:endParaRPr lang="en-US" sz="2800" b="1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218" name="Oval 217"/>
            <p:cNvSpPr/>
            <p:nvPr/>
          </p:nvSpPr>
          <p:spPr>
            <a:xfrm>
              <a:off x="2127280" y="406551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Oval 218"/>
            <p:cNvSpPr/>
            <p:nvPr/>
          </p:nvSpPr>
          <p:spPr>
            <a:xfrm>
              <a:off x="2127280" y="1398882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/>
            <p:nvPr/>
          </p:nvSpPr>
          <p:spPr>
            <a:xfrm>
              <a:off x="2941991" y="862865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1" name="Straight Connector 220"/>
            <p:cNvCxnSpPr>
              <a:stCxn id="233" idx="7"/>
              <a:endCxn id="218" idx="3"/>
            </p:cNvCxnSpPr>
            <p:nvPr/>
          </p:nvCxnSpPr>
          <p:spPr>
            <a:xfrm rot="5400000" flipH="1" flipV="1">
              <a:off x="1555588" y="306541"/>
              <a:ext cx="390159" cy="78699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>
              <a:stCxn id="218" idx="6"/>
              <a:endCxn id="220" idx="1"/>
            </p:cNvCxnSpPr>
            <p:nvPr/>
          </p:nvCxnSpPr>
          <p:spPr>
            <a:xfrm>
              <a:off x="2242569" y="464196"/>
              <a:ext cx="716306" cy="41555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>
              <a:stCxn id="219" idx="0"/>
              <a:endCxn id="218" idx="4"/>
            </p:cNvCxnSpPr>
            <p:nvPr/>
          </p:nvCxnSpPr>
          <p:spPr>
            <a:xfrm rot="5400000" flipH="1" flipV="1">
              <a:off x="1746405" y="960362"/>
              <a:ext cx="877041" cy="0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>
              <a:stCxn id="233" idx="5"/>
              <a:endCxn id="219" idx="2"/>
            </p:cNvCxnSpPr>
            <p:nvPr/>
          </p:nvCxnSpPr>
          <p:spPr>
            <a:xfrm rot="16200000" flipH="1">
              <a:off x="1502281" y="831527"/>
              <a:ext cx="479889" cy="770109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>
              <a:stCxn id="219" idx="6"/>
              <a:endCxn id="220" idx="4"/>
            </p:cNvCxnSpPr>
            <p:nvPr/>
          </p:nvCxnSpPr>
          <p:spPr>
            <a:xfrm flipV="1">
              <a:off x="2242569" y="978155"/>
              <a:ext cx="757067" cy="478372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6" name="TextBox 225"/>
            <p:cNvSpPr txBox="1"/>
            <p:nvPr/>
          </p:nvSpPr>
          <p:spPr>
            <a:xfrm>
              <a:off x="1515756" y="36613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227" name="TextBox 226"/>
            <p:cNvSpPr txBox="1"/>
            <p:nvPr/>
          </p:nvSpPr>
          <p:spPr>
            <a:xfrm>
              <a:off x="2514073" y="36112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228" name="TextBox 227"/>
            <p:cNvSpPr txBox="1"/>
            <p:nvPr/>
          </p:nvSpPr>
          <p:spPr>
            <a:xfrm>
              <a:off x="1491328" y="118501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229" name="TextBox 228"/>
            <p:cNvSpPr txBox="1"/>
            <p:nvPr/>
          </p:nvSpPr>
          <p:spPr>
            <a:xfrm>
              <a:off x="2135926" y="73054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30" name="TextBox 229"/>
            <p:cNvSpPr txBox="1"/>
            <p:nvPr/>
          </p:nvSpPr>
          <p:spPr>
            <a:xfrm>
              <a:off x="2560045" y="1158385"/>
              <a:ext cx="235830" cy="288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31" name="TextBox 230"/>
            <p:cNvSpPr txBox="1"/>
            <p:nvPr/>
          </p:nvSpPr>
          <p:spPr>
            <a:xfrm>
              <a:off x="1160336" y="424908"/>
              <a:ext cx="292543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s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232" name="TextBox 231"/>
            <p:cNvSpPr txBox="1"/>
            <p:nvPr/>
          </p:nvSpPr>
          <p:spPr>
            <a:xfrm>
              <a:off x="2845184" y="911944"/>
              <a:ext cx="273829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t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233" name="Oval 232"/>
            <p:cNvSpPr/>
            <p:nvPr/>
          </p:nvSpPr>
          <p:spPr>
            <a:xfrm>
              <a:off x="1258766" y="878232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Freeform 233"/>
            <p:cNvSpPr/>
            <p:nvPr/>
          </p:nvSpPr>
          <p:spPr>
            <a:xfrm>
              <a:off x="1130678" y="290243"/>
              <a:ext cx="1344670" cy="1409107"/>
            </a:xfrm>
            <a:custGeom>
              <a:avLst/>
              <a:gdLst>
                <a:gd name="connsiteX0" fmla="*/ 131097 w 762000"/>
                <a:gd name="connsiteY0" fmla="*/ 68826 h 848851"/>
                <a:gd name="connsiteX1" fmla="*/ 42606 w 762000"/>
                <a:gd name="connsiteY1" fmla="*/ 727587 h 848851"/>
                <a:gd name="connsiteX2" fmla="*/ 386735 w 762000"/>
                <a:gd name="connsiteY2" fmla="*/ 796413 h 848851"/>
                <a:gd name="connsiteX3" fmla="*/ 721032 w 762000"/>
                <a:gd name="connsiteY3" fmla="*/ 452284 h 848851"/>
                <a:gd name="connsiteX4" fmla="*/ 632542 w 762000"/>
                <a:gd name="connsiteY4" fmla="*/ 108155 h 848851"/>
                <a:gd name="connsiteX5" fmla="*/ 268748 w 762000"/>
                <a:gd name="connsiteY5" fmla="*/ 0 h 848851"/>
                <a:gd name="connsiteX0" fmla="*/ 131097 w 762000"/>
                <a:gd name="connsiteY0" fmla="*/ 68826 h 848851"/>
                <a:gd name="connsiteX1" fmla="*/ 42606 w 762000"/>
                <a:gd name="connsiteY1" fmla="*/ 727587 h 848851"/>
                <a:gd name="connsiteX2" fmla="*/ 386735 w 762000"/>
                <a:gd name="connsiteY2" fmla="*/ 796413 h 848851"/>
                <a:gd name="connsiteX3" fmla="*/ 721032 w 762000"/>
                <a:gd name="connsiteY3" fmla="*/ 452284 h 848851"/>
                <a:gd name="connsiteX4" fmla="*/ 632542 w 762000"/>
                <a:gd name="connsiteY4" fmla="*/ 108155 h 848851"/>
                <a:gd name="connsiteX5" fmla="*/ 268748 w 762000"/>
                <a:gd name="connsiteY5" fmla="*/ 0 h 848851"/>
                <a:gd name="connsiteX6" fmla="*/ 131097 w 762000"/>
                <a:gd name="connsiteY6" fmla="*/ 68826 h 848851"/>
                <a:gd name="connsiteX0" fmla="*/ 131097 w 762000"/>
                <a:gd name="connsiteY0" fmla="*/ 103239 h 883264"/>
                <a:gd name="connsiteX1" fmla="*/ 42606 w 762000"/>
                <a:gd name="connsiteY1" fmla="*/ 762000 h 883264"/>
                <a:gd name="connsiteX2" fmla="*/ 386735 w 762000"/>
                <a:gd name="connsiteY2" fmla="*/ 830826 h 883264"/>
                <a:gd name="connsiteX3" fmla="*/ 721032 w 762000"/>
                <a:gd name="connsiteY3" fmla="*/ 486697 h 883264"/>
                <a:gd name="connsiteX4" fmla="*/ 632542 w 762000"/>
                <a:gd name="connsiteY4" fmla="*/ 142568 h 883264"/>
                <a:gd name="connsiteX5" fmla="*/ 131097 w 762000"/>
                <a:gd name="connsiteY5" fmla="*/ 103239 h 883264"/>
                <a:gd name="connsiteX0" fmla="*/ 147484 w 758723"/>
                <a:gd name="connsiteY0" fmla="*/ 103239 h 827549"/>
                <a:gd name="connsiteX1" fmla="*/ 39329 w 758723"/>
                <a:gd name="connsiteY1" fmla="*/ 712839 h 827549"/>
                <a:gd name="connsiteX2" fmla="*/ 383458 w 758723"/>
                <a:gd name="connsiteY2" fmla="*/ 781665 h 827549"/>
                <a:gd name="connsiteX3" fmla="*/ 717755 w 758723"/>
                <a:gd name="connsiteY3" fmla="*/ 437536 h 827549"/>
                <a:gd name="connsiteX4" fmla="*/ 629265 w 758723"/>
                <a:gd name="connsiteY4" fmla="*/ 93407 h 827549"/>
                <a:gd name="connsiteX5" fmla="*/ 147484 w 758723"/>
                <a:gd name="connsiteY5" fmla="*/ 103239 h 827549"/>
                <a:gd name="connsiteX0" fmla="*/ 249765 w 1735246"/>
                <a:gd name="connsiteY0" fmla="*/ 525445 h 1249755"/>
                <a:gd name="connsiteX1" fmla="*/ 141610 w 1735246"/>
                <a:gd name="connsiteY1" fmla="*/ 1135045 h 1249755"/>
                <a:gd name="connsiteX2" fmla="*/ 485739 w 1735246"/>
                <a:gd name="connsiteY2" fmla="*/ 1203871 h 1249755"/>
                <a:gd name="connsiteX3" fmla="*/ 820036 w 1735246"/>
                <a:gd name="connsiteY3" fmla="*/ 859742 h 1249755"/>
                <a:gd name="connsiteX4" fmla="*/ 1640201 w 1735246"/>
                <a:gd name="connsiteY4" fmla="*/ 55716 h 1249755"/>
                <a:gd name="connsiteX5" fmla="*/ 249765 w 1735246"/>
                <a:gd name="connsiteY5" fmla="*/ 525445 h 1249755"/>
                <a:gd name="connsiteX0" fmla="*/ 249765 w 1879390"/>
                <a:gd name="connsiteY0" fmla="*/ 498525 h 1307346"/>
                <a:gd name="connsiteX1" fmla="*/ 141610 w 1879390"/>
                <a:gd name="connsiteY1" fmla="*/ 1108125 h 1307346"/>
                <a:gd name="connsiteX2" fmla="*/ 485739 w 1879390"/>
                <a:gd name="connsiteY2" fmla="*/ 1176951 h 1307346"/>
                <a:gd name="connsiteX3" fmla="*/ 1684900 w 1879390"/>
                <a:gd name="connsiteY3" fmla="*/ 325757 h 1307346"/>
                <a:gd name="connsiteX4" fmla="*/ 1640201 w 1879390"/>
                <a:gd name="connsiteY4" fmla="*/ 28796 h 1307346"/>
                <a:gd name="connsiteX5" fmla="*/ 249765 w 1879390"/>
                <a:gd name="connsiteY5" fmla="*/ 498525 h 1307346"/>
                <a:gd name="connsiteX0" fmla="*/ 311699 w 1742186"/>
                <a:gd name="connsiteY0" fmla="*/ 319674 h 1281795"/>
                <a:gd name="connsiteX1" fmla="*/ 6486 w 1742186"/>
                <a:gd name="connsiteY1" fmla="*/ 1082574 h 1281795"/>
                <a:gd name="connsiteX2" fmla="*/ 350615 w 1742186"/>
                <a:gd name="connsiteY2" fmla="*/ 1151400 h 1281795"/>
                <a:gd name="connsiteX3" fmla="*/ 1549776 w 1742186"/>
                <a:gd name="connsiteY3" fmla="*/ 300206 h 1281795"/>
                <a:gd name="connsiteX4" fmla="*/ 1505077 w 1742186"/>
                <a:gd name="connsiteY4" fmla="*/ 3245 h 1281795"/>
                <a:gd name="connsiteX5" fmla="*/ 311699 w 1742186"/>
                <a:gd name="connsiteY5" fmla="*/ 319674 h 1281795"/>
                <a:gd name="connsiteX0" fmla="*/ 350016 w 1749740"/>
                <a:gd name="connsiteY0" fmla="*/ 319674 h 1185818"/>
                <a:gd name="connsiteX1" fmla="*/ 44803 w 1749740"/>
                <a:gd name="connsiteY1" fmla="*/ 1082574 h 1185818"/>
                <a:gd name="connsiteX2" fmla="*/ 618832 w 1749740"/>
                <a:gd name="connsiteY2" fmla="*/ 939140 h 1185818"/>
                <a:gd name="connsiteX3" fmla="*/ 1588093 w 1749740"/>
                <a:gd name="connsiteY3" fmla="*/ 300206 h 1185818"/>
                <a:gd name="connsiteX4" fmla="*/ 1543394 w 1749740"/>
                <a:gd name="connsiteY4" fmla="*/ 3245 h 1185818"/>
                <a:gd name="connsiteX5" fmla="*/ 350016 w 1749740"/>
                <a:gd name="connsiteY5" fmla="*/ 319674 h 1185818"/>
                <a:gd name="connsiteX0" fmla="*/ 317174 w 1716898"/>
                <a:gd name="connsiteY0" fmla="*/ 319674 h 1079688"/>
                <a:gd name="connsiteX1" fmla="*/ 44803 w 1716898"/>
                <a:gd name="connsiteY1" fmla="*/ 976444 h 1079688"/>
                <a:gd name="connsiteX2" fmla="*/ 585990 w 1716898"/>
                <a:gd name="connsiteY2" fmla="*/ 939140 h 1079688"/>
                <a:gd name="connsiteX3" fmla="*/ 1555251 w 1716898"/>
                <a:gd name="connsiteY3" fmla="*/ 300206 h 1079688"/>
                <a:gd name="connsiteX4" fmla="*/ 1510552 w 1716898"/>
                <a:gd name="connsiteY4" fmla="*/ 3245 h 1079688"/>
                <a:gd name="connsiteX5" fmla="*/ 317174 w 1716898"/>
                <a:gd name="connsiteY5" fmla="*/ 319674 h 1079688"/>
                <a:gd name="connsiteX0" fmla="*/ 390158 w 1694747"/>
                <a:gd name="connsiteY0" fmla="*/ 293532 h 1081060"/>
                <a:gd name="connsiteX1" fmla="*/ 30206 w 1694747"/>
                <a:gd name="connsiteY1" fmla="*/ 973885 h 1081060"/>
                <a:gd name="connsiteX2" fmla="*/ 571393 w 1694747"/>
                <a:gd name="connsiteY2" fmla="*/ 936581 h 1081060"/>
                <a:gd name="connsiteX3" fmla="*/ 1540654 w 1694747"/>
                <a:gd name="connsiteY3" fmla="*/ 297647 h 1081060"/>
                <a:gd name="connsiteX4" fmla="*/ 1495955 w 1694747"/>
                <a:gd name="connsiteY4" fmla="*/ 686 h 1081060"/>
                <a:gd name="connsiteX5" fmla="*/ 390158 w 1694747"/>
                <a:gd name="connsiteY5" fmla="*/ 293532 h 1081060"/>
                <a:gd name="connsiteX0" fmla="*/ 556197 w 1985408"/>
                <a:gd name="connsiteY0" fmla="*/ 293532 h 1662483"/>
                <a:gd name="connsiteX1" fmla="*/ 196245 w 1985408"/>
                <a:gd name="connsiteY1" fmla="*/ 973885 h 1662483"/>
                <a:gd name="connsiteX2" fmla="*/ 1733668 w 1985408"/>
                <a:gd name="connsiteY2" fmla="*/ 1549777 h 1662483"/>
                <a:gd name="connsiteX3" fmla="*/ 1706693 w 1985408"/>
                <a:gd name="connsiteY3" fmla="*/ 297647 h 1662483"/>
                <a:gd name="connsiteX4" fmla="*/ 1661994 w 1985408"/>
                <a:gd name="connsiteY4" fmla="*/ 686 h 1662483"/>
                <a:gd name="connsiteX5" fmla="*/ 556197 w 1985408"/>
                <a:gd name="connsiteY5" fmla="*/ 293532 h 1662483"/>
                <a:gd name="connsiteX0" fmla="*/ 556197 w 2014604"/>
                <a:gd name="connsiteY0" fmla="*/ 340701 h 1662483"/>
                <a:gd name="connsiteX1" fmla="*/ 196245 w 2014604"/>
                <a:gd name="connsiteY1" fmla="*/ 1021054 h 1662483"/>
                <a:gd name="connsiteX2" fmla="*/ 1733668 w 2014604"/>
                <a:gd name="connsiteY2" fmla="*/ 1596946 h 1662483"/>
                <a:gd name="connsiteX3" fmla="*/ 1881855 w 2014604"/>
                <a:gd name="connsiteY3" fmla="*/ 627829 h 1662483"/>
                <a:gd name="connsiteX4" fmla="*/ 1661994 w 2014604"/>
                <a:gd name="connsiteY4" fmla="*/ 47855 h 1662483"/>
                <a:gd name="connsiteX5" fmla="*/ 556197 w 2014604"/>
                <a:gd name="connsiteY5" fmla="*/ 340701 h 1662483"/>
                <a:gd name="connsiteX0" fmla="*/ 446721 w 1886881"/>
                <a:gd name="connsiteY0" fmla="*/ 340701 h 1676241"/>
                <a:gd name="connsiteX1" fmla="*/ 196245 w 1886881"/>
                <a:gd name="connsiteY1" fmla="*/ 1103600 h 1676241"/>
                <a:gd name="connsiteX2" fmla="*/ 1624192 w 1886881"/>
                <a:gd name="connsiteY2" fmla="*/ 1596946 h 1676241"/>
                <a:gd name="connsiteX3" fmla="*/ 1772379 w 1886881"/>
                <a:gd name="connsiteY3" fmla="*/ 627829 h 1676241"/>
                <a:gd name="connsiteX4" fmla="*/ 1552518 w 1886881"/>
                <a:gd name="connsiteY4" fmla="*/ 47855 h 1676241"/>
                <a:gd name="connsiteX5" fmla="*/ 446721 w 1886881"/>
                <a:gd name="connsiteY5" fmla="*/ 340701 h 1676241"/>
                <a:gd name="connsiteX0" fmla="*/ 464967 w 1883232"/>
                <a:gd name="connsiteY0" fmla="*/ 370181 h 1670344"/>
                <a:gd name="connsiteX1" fmla="*/ 192596 w 1883232"/>
                <a:gd name="connsiteY1" fmla="*/ 1097703 h 1670344"/>
                <a:gd name="connsiteX2" fmla="*/ 1620543 w 1883232"/>
                <a:gd name="connsiteY2" fmla="*/ 1591049 h 1670344"/>
                <a:gd name="connsiteX3" fmla="*/ 1768730 w 1883232"/>
                <a:gd name="connsiteY3" fmla="*/ 621932 h 1670344"/>
                <a:gd name="connsiteX4" fmla="*/ 1548869 w 1883232"/>
                <a:gd name="connsiteY4" fmla="*/ 41958 h 1670344"/>
                <a:gd name="connsiteX5" fmla="*/ 464967 w 1883232"/>
                <a:gd name="connsiteY5" fmla="*/ 370181 h 1670344"/>
                <a:gd name="connsiteX0" fmla="*/ 454019 w 1806597"/>
                <a:gd name="connsiteY0" fmla="*/ 370181 h 1670345"/>
                <a:gd name="connsiteX1" fmla="*/ 181648 w 1806597"/>
                <a:gd name="connsiteY1" fmla="*/ 1097703 h 1670345"/>
                <a:gd name="connsiteX2" fmla="*/ 1543909 w 1806597"/>
                <a:gd name="connsiteY2" fmla="*/ 1591050 h 1670345"/>
                <a:gd name="connsiteX3" fmla="*/ 1757782 w 1806597"/>
                <a:gd name="connsiteY3" fmla="*/ 621932 h 1670345"/>
                <a:gd name="connsiteX4" fmla="*/ 1537921 w 1806597"/>
                <a:gd name="connsiteY4" fmla="*/ 41958 h 1670345"/>
                <a:gd name="connsiteX5" fmla="*/ 454019 w 1806597"/>
                <a:gd name="connsiteY5" fmla="*/ 370181 h 1670345"/>
                <a:gd name="connsiteX0" fmla="*/ 224118 w 1538380"/>
                <a:gd name="connsiteY0" fmla="*/ 370181 h 1682137"/>
                <a:gd name="connsiteX1" fmla="*/ 181648 w 1538380"/>
                <a:gd name="connsiteY1" fmla="*/ 1168456 h 1682137"/>
                <a:gd name="connsiteX2" fmla="*/ 1314008 w 1538380"/>
                <a:gd name="connsiteY2" fmla="*/ 1591050 h 1682137"/>
                <a:gd name="connsiteX3" fmla="*/ 1527881 w 1538380"/>
                <a:gd name="connsiteY3" fmla="*/ 621932 h 1682137"/>
                <a:gd name="connsiteX4" fmla="*/ 1308020 w 1538380"/>
                <a:gd name="connsiteY4" fmla="*/ 41958 h 1682137"/>
                <a:gd name="connsiteX5" fmla="*/ 224118 w 1538380"/>
                <a:gd name="connsiteY5" fmla="*/ 370181 h 1682137"/>
                <a:gd name="connsiteX0" fmla="*/ 187729 w 1545781"/>
                <a:gd name="connsiteY0" fmla="*/ 330874 h 1689999"/>
                <a:gd name="connsiteX1" fmla="*/ 189049 w 1545781"/>
                <a:gd name="connsiteY1" fmla="*/ 1176318 h 1689999"/>
                <a:gd name="connsiteX2" fmla="*/ 1321409 w 1545781"/>
                <a:gd name="connsiteY2" fmla="*/ 1598912 h 1689999"/>
                <a:gd name="connsiteX3" fmla="*/ 1535282 w 1545781"/>
                <a:gd name="connsiteY3" fmla="*/ 629794 h 1689999"/>
                <a:gd name="connsiteX4" fmla="*/ 1315421 w 1545781"/>
                <a:gd name="connsiteY4" fmla="*/ 49820 h 1689999"/>
                <a:gd name="connsiteX5" fmla="*/ 187729 w 1545781"/>
                <a:gd name="connsiteY5" fmla="*/ 330874 h 1689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45781" h="1689999">
                  <a:moveTo>
                    <a:pt x="187729" y="330874"/>
                  </a:moveTo>
                  <a:cubicBezTo>
                    <a:pt x="0" y="518624"/>
                    <a:pt x="102" y="964978"/>
                    <a:pt x="189049" y="1176318"/>
                  </a:cubicBezTo>
                  <a:cubicBezTo>
                    <a:pt x="377996" y="1387658"/>
                    <a:pt x="1097037" y="1689999"/>
                    <a:pt x="1321409" y="1598912"/>
                  </a:cubicBezTo>
                  <a:cubicBezTo>
                    <a:pt x="1545781" y="1507825"/>
                    <a:pt x="1536280" y="887976"/>
                    <a:pt x="1535282" y="629794"/>
                  </a:cubicBezTo>
                  <a:cubicBezTo>
                    <a:pt x="1534284" y="371612"/>
                    <a:pt x="1540013" y="99640"/>
                    <a:pt x="1315421" y="49820"/>
                  </a:cubicBezTo>
                  <a:cubicBezTo>
                    <a:pt x="1090829" y="0"/>
                    <a:pt x="375458" y="143124"/>
                    <a:pt x="187729" y="330874"/>
                  </a:cubicBezTo>
                  <a:close/>
                </a:path>
              </a:pathLst>
            </a:custGeom>
            <a:ln w="28575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1354164" y="-109558"/>
              <a:ext cx="335734" cy="525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00B050"/>
                  </a:solidFill>
                </a:rPr>
                <a:t>S</a:t>
              </a:r>
              <a:endParaRPr lang="en-US" sz="3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236" name="Group 235"/>
          <p:cNvGrpSpPr/>
          <p:nvPr/>
        </p:nvGrpSpPr>
        <p:grpSpPr>
          <a:xfrm>
            <a:off x="4115019" y="5464095"/>
            <a:ext cx="2285278" cy="1361633"/>
            <a:chOff x="712745" y="351294"/>
            <a:chExt cx="2425931" cy="1361633"/>
          </a:xfrm>
        </p:grpSpPr>
        <p:sp>
          <p:nvSpPr>
            <p:cNvPr id="237" name="TextBox 236"/>
            <p:cNvSpPr txBox="1"/>
            <p:nvPr/>
          </p:nvSpPr>
          <p:spPr>
            <a:xfrm>
              <a:off x="712745" y="1189707"/>
              <a:ext cx="57419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70C0"/>
                  </a:solidFill>
                </a:rPr>
                <a:t>w</a:t>
              </a:r>
              <a:r>
                <a:rPr lang="en-US" sz="2800" b="1" baseline="-25000" dirty="0" smtClean="0">
                  <a:solidFill>
                    <a:srgbClr val="0070C0"/>
                  </a:solidFill>
                </a:rPr>
                <a:t>1</a:t>
              </a:r>
              <a:endParaRPr lang="en-US" sz="2800" b="1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238" name="Oval 237"/>
            <p:cNvSpPr/>
            <p:nvPr/>
          </p:nvSpPr>
          <p:spPr>
            <a:xfrm>
              <a:off x="2127280" y="406551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/>
            <p:nvPr/>
          </p:nvSpPr>
          <p:spPr>
            <a:xfrm>
              <a:off x="2127280" y="1398882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/>
            <p:nvPr/>
          </p:nvSpPr>
          <p:spPr>
            <a:xfrm>
              <a:off x="2941991" y="862865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1" name="Straight Connector 240"/>
            <p:cNvCxnSpPr>
              <a:stCxn id="253" idx="7"/>
              <a:endCxn id="238" idx="3"/>
            </p:cNvCxnSpPr>
            <p:nvPr/>
          </p:nvCxnSpPr>
          <p:spPr>
            <a:xfrm rot="5400000" flipH="1" flipV="1">
              <a:off x="1555588" y="306541"/>
              <a:ext cx="390159" cy="78699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>
              <a:stCxn id="238" idx="6"/>
              <a:endCxn id="240" idx="1"/>
            </p:cNvCxnSpPr>
            <p:nvPr/>
          </p:nvCxnSpPr>
          <p:spPr>
            <a:xfrm>
              <a:off x="2242569" y="464196"/>
              <a:ext cx="716306" cy="41555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>
              <a:stCxn id="239" idx="0"/>
              <a:endCxn id="238" idx="4"/>
            </p:cNvCxnSpPr>
            <p:nvPr/>
          </p:nvCxnSpPr>
          <p:spPr>
            <a:xfrm rot="5400000" flipH="1" flipV="1">
              <a:off x="1746405" y="960362"/>
              <a:ext cx="877041" cy="0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>
              <a:stCxn id="253" idx="5"/>
              <a:endCxn id="239" idx="2"/>
            </p:cNvCxnSpPr>
            <p:nvPr/>
          </p:nvCxnSpPr>
          <p:spPr>
            <a:xfrm rot="16200000" flipH="1">
              <a:off x="1502281" y="831527"/>
              <a:ext cx="479889" cy="770109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>
              <a:stCxn id="239" idx="6"/>
              <a:endCxn id="240" idx="4"/>
            </p:cNvCxnSpPr>
            <p:nvPr/>
          </p:nvCxnSpPr>
          <p:spPr>
            <a:xfrm flipV="1">
              <a:off x="2242569" y="978155"/>
              <a:ext cx="757067" cy="478372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6" name="TextBox 245"/>
            <p:cNvSpPr txBox="1"/>
            <p:nvPr/>
          </p:nvSpPr>
          <p:spPr>
            <a:xfrm>
              <a:off x="1515756" y="36613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247" name="TextBox 246"/>
            <p:cNvSpPr txBox="1"/>
            <p:nvPr/>
          </p:nvSpPr>
          <p:spPr>
            <a:xfrm>
              <a:off x="2461887" y="351294"/>
              <a:ext cx="3202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48" name="TextBox 247"/>
            <p:cNvSpPr txBox="1"/>
            <p:nvPr/>
          </p:nvSpPr>
          <p:spPr>
            <a:xfrm>
              <a:off x="1491328" y="118501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249" name="TextBox 248"/>
            <p:cNvSpPr txBox="1"/>
            <p:nvPr/>
          </p:nvSpPr>
          <p:spPr>
            <a:xfrm>
              <a:off x="2135926" y="730547"/>
              <a:ext cx="3202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250" name="TextBox 249"/>
            <p:cNvSpPr txBox="1"/>
            <p:nvPr/>
          </p:nvSpPr>
          <p:spPr>
            <a:xfrm>
              <a:off x="2507860" y="1138721"/>
              <a:ext cx="3202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51" name="TextBox 250"/>
            <p:cNvSpPr txBox="1"/>
            <p:nvPr/>
          </p:nvSpPr>
          <p:spPr>
            <a:xfrm>
              <a:off x="993189" y="670713"/>
              <a:ext cx="292543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s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252" name="TextBox 251"/>
            <p:cNvSpPr txBox="1"/>
            <p:nvPr/>
          </p:nvSpPr>
          <p:spPr>
            <a:xfrm>
              <a:off x="2864847" y="921775"/>
              <a:ext cx="273829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t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253" name="Oval 252"/>
            <p:cNvSpPr/>
            <p:nvPr/>
          </p:nvSpPr>
          <p:spPr>
            <a:xfrm>
              <a:off x="1258766" y="878232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6" name="Group 295"/>
          <p:cNvGrpSpPr/>
          <p:nvPr/>
        </p:nvGrpSpPr>
        <p:grpSpPr>
          <a:xfrm>
            <a:off x="6646617" y="4939289"/>
            <a:ext cx="2015602" cy="1781049"/>
            <a:chOff x="1103391" y="-158720"/>
            <a:chExt cx="2139657" cy="1781049"/>
          </a:xfrm>
        </p:grpSpPr>
        <p:sp>
          <p:nvSpPr>
            <p:cNvPr id="297" name="TextBox 296"/>
            <p:cNvSpPr txBox="1"/>
            <p:nvPr/>
          </p:nvSpPr>
          <p:spPr>
            <a:xfrm>
              <a:off x="2633512" y="-68828"/>
              <a:ext cx="60953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70C0"/>
                  </a:solidFill>
                </a:rPr>
                <a:t>w</a:t>
              </a:r>
              <a:r>
                <a:rPr lang="en-US" sz="2800" b="1" baseline="-25000" dirty="0" smtClean="0">
                  <a:solidFill>
                    <a:srgbClr val="0070C0"/>
                  </a:solidFill>
                </a:rPr>
                <a:t>2</a:t>
              </a:r>
              <a:endParaRPr lang="en-US" sz="2800" b="1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298" name="Oval 297"/>
            <p:cNvSpPr/>
            <p:nvPr/>
          </p:nvSpPr>
          <p:spPr>
            <a:xfrm>
              <a:off x="2127280" y="406551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Oval 298"/>
            <p:cNvSpPr/>
            <p:nvPr/>
          </p:nvSpPr>
          <p:spPr>
            <a:xfrm>
              <a:off x="2127280" y="1398882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Oval 299"/>
            <p:cNvSpPr/>
            <p:nvPr/>
          </p:nvSpPr>
          <p:spPr>
            <a:xfrm>
              <a:off x="2941991" y="862865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1" name="Straight Connector 300"/>
            <p:cNvCxnSpPr>
              <a:stCxn id="313" idx="7"/>
              <a:endCxn id="298" idx="3"/>
            </p:cNvCxnSpPr>
            <p:nvPr/>
          </p:nvCxnSpPr>
          <p:spPr>
            <a:xfrm rot="5400000" flipH="1" flipV="1">
              <a:off x="1555588" y="306541"/>
              <a:ext cx="390159" cy="78699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>
              <a:stCxn id="298" idx="6"/>
              <a:endCxn id="300" idx="1"/>
            </p:cNvCxnSpPr>
            <p:nvPr/>
          </p:nvCxnSpPr>
          <p:spPr>
            <a:xfrm>
              <a:off x="2242569" y="464196"/>
              <a:ext cx="716306" cy="41555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Straight Connector 302"/>
            <p:cNvCxnSpPr>
              <a:stCxn id="299" idx="0"/>
              <a:endCxn id="298" idx="4"/>
            </p:cNvCxnSpPr>
            <p:nvPr/>
          </p:nvCxnSpPr>
          <p:spPr>
            <a:xfrm rot="5400000" flipH="1" flipV="1">
              <a:off x="1746405" y="960362"/>
              <a:ext cx="877041" cy="0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Straight Connector 303"/>
            <p:cNvCxnSpPr>
              <a:stCxn id="313" idx="5"/>
              <a:endCxn id="299" idx="2"/>
            </p:cNvCxnSpPr>
            <p:nvPr/>
          </p:nvCxnSpPr>
          <p:spPr>
            <a:xfrm rot="16200000" flipH="1">
              <a:off x="1502281" y="831527"/>
              <a:ext cx="479889" cy="770109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Straight Connector 304"/>
            <p:cNvCxnSpPr>
              <a:stCxn id="299" idx="6"/>
              <a:endCxn id="300" idx="4"/>
            </p:cNvCxnSpPr>
            <p:nvPr/>
          </p:nvCxnSpPr>
          <p:spPr>
            <a:xfrm flipV="1">
              <a:off x="2242569" y="978155"/>
              <a:ext cx="757067" cy="478372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6" name="TextBox 305"/>
            <p:cNvSpPr txBox="1"/>
            <p:nvPr/>
          </p:nvSpPr>
          <p:spPr>
            <a:xfrm>
              <a:off x="1515756" y="36613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307" name="TextBox 306"/>
            <p:cNvSpPr txBox="1"/>
            <p:nvPr/>
          </p:nvSpPr>
          <p:spPr>
            <a:xfrm>
              <a:off x="2494409" y="36112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08" name="TextBox 307"/>
            <p:cNvSpPr txBox="1"/>
            <p:nvPr/>
          </p:nvSpPr>
          <p:spPr>
            <a:xfrm>
              <a:off x="1501160" y="112602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309" name="TextBox 308"/>
            <p:cNvSpPr txBox="1"/>
            <p:nvPr/>
          </p:nvSpPr>
          <p:spPr>
            <a:xfrm>
              <a:off x="2135926" y="73054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10" name="TextBox 309"/>
            <p:cNvSpPr txBox="1"/>
            <p:nvPr/>
          </p:nvSpPr>
          <p:spPr>
            <a:xfrm>
              <a:off x="2540381" y="1158385"/>
              <a:ext cx="3202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311" name="TextBox 310"/>
            <p:cNvSpPr txBox="1"/>
            <p:nvPr/>
          </p:nvSpPr>
          <p:spPr>
            <a:xfrm>
              <a:off x="1180001" y="424907"/>
              <a:ext cx="292543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s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312" name="TextBox 311"/>
            <p:cNvSpPr txBox="1"/>
            <p:nvPr/>
          </p:nvSpPr>
          <p:spPr>
            <a:xfrm>
              <a:off x="2843971" y="420335"/>
              <a:ext cx="273829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t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313" name="Oval 312"/>
            <p:cNvSpPr/>
            <p:nvPr/>
          </p:nvSpPr>
          <p:spPr>
            <a:xfrm>
              <a:off x="1258766" y="878232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4" name="Freeform 313"/>
            <p:cNvSpPr/>
            <p:nvPr/>
          </p:nvSpPr>
          <p:spPr>
            <a:xfrm>
              <a:off x="1103391" y="305436"/>
              <a:ext cx="2139646" cy="1316893"/>
            </a:xfrm>
            <a:custGeom>
              <a:avLst/>
              <a:gdLst>
                <a:gd name="connsiteX0" fmla="*/ 131097 w 762000"/>
                <a:gd name="connsiteY0" fmla="*/ 68826 h 848851"/>
                <a:gd name="connsiteX1" fmla="*/ 42606 w 762000"/>
                <a:gd name="connsiteY1" fmla="*/ 727587 h 848851"/>
                <a:gd name="connsiteX2" fmla="*/ 386735 w 762000"/>
                <a:gd name="connsiteY2" fmla="*/ 796413 h 848851"/>
                <a:gd name="connsiteX3" fmla="*/ 721032 w 762000"/>
                <a:gd name="connsiteY3" fmla="*/ 452284 h 848851"/>
                <a:gd name="connsiteX4" fmla="*/ 632542 w 762000"/>
                <a:gd name="connsiteY4" fmla="*/ 108155 h 848851"/>
                <a:gd name="connsiteX5" fmla="*/ 268748 w 762000"/>
                <a:gd name="connsiteY5" fmla="*/ 0 h 848851"/>
                <a:gd name="connsiteX0" fmla="*/ 131097 w 762000"/>
                <a:gd name="connsiteY0" fmla="*/ 68826 h 848851"/>
                <a:gd name="connsiteX1" fmla="*/ 42606 w 762000"/>
                <a:gd name="connsiteY1" fmla="*/ 727587 h 848851"/>
                <a:gd name="connsiteX2" fmla="*/ 386735 w 762000"/>
                <a:gd name="connsiteY2" fmla="*/ 796413 h 848851"/>
                <a:gd name="connsiteX3" fmla="*/ 721032 w 762000"/>
                <a:gd name="connsiteY3" fmla="*/ 452284 h 848851"/>
                <a:gd name="connsiteX4" fmla="*/ 632542 w 762000"/>
                <a:gd name="connsiteY4" fmla="*/ 108155 h 848851"/>
                <a:gd name="connsiteX5" fmla="*/ 268748 w 762000"/>
                <a:gd name="connsiteY5" fmla="*/ 0 h 848851"/>
                <a:gd name="connsiteX6" fmla="*/ 131097 w 762000"/>
                <a:gd name="connsiteY6" fmla="*/ 68826 h 848851"/>
                <a:gd name="connsiteX0" fmla="*/ 131097 w 762000"/>
                <a:gd name="connsiteY0" fmla="*/ 103239 h 883264"/>
                <a:gd name="connsiteX1" fmla="*/ 42606 w 762000"/>
                <a:gd name="connsiteY1" fmla="*/ 762000 h 883264"/>
                <a:gd name="connsiteX2" fmla="*/ 386735 w 762000"/>
                <a:gd name="connsiteY2" fmla="*/ 830826 h 883264"/>
                <a:gd name="connsiteX3" fmla="*/ 721032 w 762000"/>
                <a:gd name="connsiteY3" fmla="*/ 486697 h 883264"/>
                <a:gd name="connsiteX4" fmla="*/ 632542 w 762000"/>
                <a:gd name="connsiteY4" fmla="*/ 142568 h 883264"/>
                <a:gd name="connsiteX5" fmla="*/ 131097 w 762000"/>
                <a:gd name="connsiteY5" fmla="*/ 103239 h 883264"/>
                <a:gd name="connsiteX0" fmla="*/ 147484 w 758723"/>
                <a:gd name="connsiteY0" fmla="*/ 103239 h 827549"/>
                <a:gd name="connsiteX1" fmla="*/ 39329 w 758723"/>
                <a:gd name="connsiteY1" fmla="*/ 712839 h 827549"/>
                <a:gd name="connsiteX2" fmla="*/ 383458 w 758723"/>
                <a:gd name="connsiteY2" fmla="*/ 781665 h 827549"/>
                <a:gd name="connsiteX3" fmla="*/ 717755 w 758723"/>
                <a:gd name="connsiteY3" fmla="*/ 437536 h 827549"/>
                <a:gd name="connsiteX4" fmla="*/ 629265 w 758723"/>
                <a:gd name="connsiteY4" fmla="*/ 93407 h 827549"/>
                <a:gd name="connsiteX5" fmla="*/ 147484 w 758723"/>
                <a:gd name="connsiteY5" fmla="*/ 103239 h 827549"/>
                <a:gd name="connsiteX0" fmla="*/ 249765 w 1735246"/>
                <a:gd name="connsiteY0" fmla="*/ 525445 h 1249755"/>
                <a:gd name="connsiteX1" fmla="*/ 141610 w 1735246"/>
                <a:gd name="connsiteY1" fmla="*/ 1135045 h 1249755"/>
                <a:gd name="connsiteX2" fmla="*/ 485739 w 1735246"/>
                <a:gd name="connsiteY2" fmla="*/ 1203871 h 1249755"/>
                <a:gd name="connsiteX3" fmla="*/ 820036 w 1735246"/>
                <a:gd name="connsiteY3" fmla="*/ 859742 h 1249755"/>
                <a:gd name="connsiteX4" fmla="*/ 1640201 w 1735246"/>
                <a:gd name="connsiteY4" fmla="*/ 55716 h 1249755"/>
                <a:gd name="connsiteX5" fmla="*/ 249765 w 1735246"/>
                <a:gd name="connsiteY5" fmla="*/ 525445 h 1249755"/>
                <a:gd name="connsiteX0" fmla="*/ 249765 w 1879390"/>
                <a:gd name="connsiteY0" fmla="*/ 498525 h 1307346"/>
                <a:gd name="connsiteX1" fmla="*/ 141610 w 1879390"/>
                <a:gd name="connsiteY1" fmla="*/ 1108125 h 1307346"/>
                <a:gd name="connsiteX2" fmla="*/ 485739 w 1879390"/>
                <a:gd name="connsiteY2" fmla="*/ 1176951 h 1307346"/>
                <a:gd name="connsiteX3" fmla="*/ 1684900 w 1879390"/>
                <a:gd name="connsiteY3" fmla="*/ 325757 h 1307346"/>
                <a:gd name="connsiteX4" fmla="*/ 1640201 w 1879390"/>
                <a:gd name="connsiteY4" fmla="*/ 28796 h 1307346"/>
                <a:gd name="connsiteX5" fmla="*/ 249765 w 1879390"/>
                <a:gd name="connsiteY5" fmla="*/ 498525 h 1307346"/>
                <a:gd name="connsiteX0" fmla="*/ 311699 w 1742186"/>
                <a:gd name="connsiteY0" fmla="*/ 319674 h 1281795"/>
                <a:gd name="connsiteX1" fmla="*/ 6486 w 1742186"/>
                <a:gd name="connsiteY1" fmla="*/ 1082574 h 1281795"/>
                <a:gd name="connsiteX2" fmla="*/ 350615 w 1742186"/>
                <a:gd name="connsiteY2" fmla="*/ 1151400 h 1281795"/>
                <a:gd name="connsiteX3" fmla="*/ 1549776 w 1742186"/>
                <a:gd name="connsiteY3" fmla="*/ 300206 h 1281795"/>
                <a:gd name="connsiteX4" fmla="*/ 1505077 w 1742186"/>
                <a:gd name="connsiteY4" fmla="*/ 3245 h 1281795"/>
                <a:gd name="connsiteX5" fmla="*/ 311699 w 1742186"/>
                <a:gd name="connsiteY5" fmla="*/ 319674 h 1281795"/>
                <a:gd name="connsiteX0" fmla="*/ 350016 w 1749740"/>
                <a:gd name="connsiteY0" fmla="*/ 319674 h 1185818"/>
                <a:gd name="connsiteX1" fmla="*/ 44803 w 1749740"/>
                <a:gd name="connsiteY1" fmla="*/ 1082574 h 1185818"/>
                <a:gd name="connsiteX2" fmla="*/ 618832 w 1749740"/>
                <a:gd name="connsiteY2" fmla="*/ 939140 h 1185818"/>
                <a:gd name="connsiteX3" fmla="*/ 1588093 w 1749740"/>
                <a:gd name="connsiteY3" fmla="*/ 300206 h 1185818"/>
                <a:gd name="connsiteX4" fmla="*/ 1543394 w 1749740"/>
                <a:gd name="connsiteY4" fmla="*/ 3245 h 1185818"/>
                <a:gd name="connsiteX5" fmla="*/ 350016 w 1749740"/>
                <a:gd name="connsiteY5" fmla="*/ 319674 h 1185818"/>
                <a:gd name="connsiteX0" fmla="*/ 317174 w 1716898"/>
                <a:gd name="connsiteY0" fmla="*/ 319674 h 1079688"/>
                <a:gd name="connsiteX1" fmla="*/ 44803 w 1716898"/>
                <a:gd name="connsiteY1" fmla="*/ 976444 h 1079688"/>
                <a:gd name="connsiteX2" fmla="*/ 585990 w 1716898"/>
                <a:gd name="connsiteY2" fmla="*/ 939140 h 1079688"/>
                <a:gd name="connsiteX3" fmla="*/ 1555251 w 1716898"/>
                <a:gd name="connsiteY3" fmla="*/ 300206 h 1079688"/>
                <a:gd name="connsiteX4" fmla="*/ 1510552 w 1716898"/>
                <a:gd name="connsiteY4" fmla="*/ 3245 h 1079688"/>
                <a:gd name="connsiteX5" fmla="*/ 317174 w 1716898"/>
                <a:gd name="connsiteY5" fmla="*/ 319674 h 1079688"/>
                <a:gd name="connsiteX0" fmla="*/ 390158 w 1694747"/>
                <a:gd name="connsiteY0" fmla="*/ 293532 h 1081060"/>
                <a:gd name="connsiteX1" fmla="*/ 30206 w 1694747"/>
                <a:gd name="connsiteY1" fmla="*/ 973885 h 1081060"/>
                <a:gd name="connsiteX2" fmla="*/ 571393 w 1694747"/>
                <a:gd name="connsiteY2" fmla="*/ 936581 h 1081060"/>
                <a:gd name="connsiteX3" fmla="*/ 1540654 w 1694747"/>
                <a:gd name="connsiteY3" fmla="*/ 297647 h 1081060"/>
                <a:gd name="connsiteX4" fmla="*/ 1495955 w 1694747"/>
                <a:gd name="connsiteY4" fmla="*/ 686 h 1081060"/>
                <a:gd name="connsiteX5" fmla="*/ 390158 w 1694747"/>
                <a:gd name="connsiteY5" fmla="*/ 293532 h 1081060"/>
                <a:gd name="connsiteX0" fmla="*/ 556197 w 1985408"/>
                <a:gd name="connsiteY0" fmla="*/ 293532 h 1662483"/>
                <a:gd name="connsiteX1" fmla="*/ 196245 w 1985408"/>
                <a:gd name="connsiteY1" fmla="*/ 973885 h 1662483"/>
                <a:gd name="connsiteX2" fmla="*/ 1733668 w 1985408"/>
                <a:gd name="connsiteY2" fmla="*/ 1549777 h 1662483"/>
                <a:gd name="connsiteX3" fmla="*/ 1706693 w 1985408"/>
                <a:gd name="connsiteY3" fmla="*/ 297647 h 1662483"/>
                <a:gd name="connsiteX4" fmla="*/ 1661994 w 1985408"/>
                <a:gd name="connsiteY4" fmla="*/ 686 h 1662483"/>
                <a:gd name="connsiteX5" fmla="*/ 556197 w 1985408"/>
                <a:gd name="connsiteY5" fmla="*/ 293532 h 1662483"/>
                <a:gd name="connsiteX0" fmla="*/ 556197 w 2014604"/>
                <a:gd name="connsiteY0" fmla="*/ 340701 h 1662483"/>
                <a:gd name="connsiteX1" fmla="*/ 196245 w 2014604"/>
                <a:gd name="connsiteY1" fmla="*/ 1021054 h 1662483"/>
                <a:gd name="connsiteX2" fmla="*/ 1733668 w 2014604"/>
                <a:gd name="connsiteY2" fmla="*/ 1596946 h 1662483"/>
                <a:gd name="connsiteX3" fmla="*/ 1881855 w 2014604"/>
                <a:gd name="connsiteY3" fmla="*/ 627829 h 1662483"/>
                <a:gd name="connsiteX4" fmla="*/ 1661994 w 2014604"/>
                <a:gd name="connsiteY4" fmla="*/ 47855 h 1662483"/>
                <a:gd name="connsiteX5" fmla="*/ 556197 w 2014604"/>
                <a:gd name="connsiteY5" fmla="*/ 340701 h 1662483"/>
                <a:gd name="connsiteX0" fmla="*/ 446721 w 1886881"/>
                <a:gd name="connsiteY0" fmla="*/ 340701 h 1676241"/>
                <a:gd name="connsiteX1" fmla="*/ 196245 w 1886881"/>
                <a:gd name="connsiteY1" fmla="*/ 1103600 h 1676241"/>
                <a:gd name="connsiteX2" fmla="*/ 1624192 w 1886881"/>
                <a:gd name="connsiteY2" fmla="*/ 1596946 h 1676241"/>
                <a:gd name="connsiteX3" fmla="*/ 1772379 w 1886881"/>
                <a:gd name="connsiteY3" fmla="*/ 627829 h 1676241"/>
                <a:gd name="connsiteX4" fmla="*/ 1552518 w 1886881"/>
                <a:gd name="connsiteY4" fmla="*/ 47855 h 1676241"/>
                <a:gd name="connsiteX5" fmla="*/ 446721 w 1886881"/>
                <a:gd name="connsiteY5" fmla="*/ 340701 h 1676241"/>
                <a:gd name="connsiteX0" fmla="*/ 464967 w 1883232"/>
                <a:gd name="connsiteY0" fmla="*/ 370181 h 1670344"/>
                <a:gd name="connsiteX1" fmla="*/ 192596 w 1883232"/>
                <a:gd name="connsiteY1" fmla="*/ 1097703 h 1670344"/>
                <a:gd name="connsiteX2" fmla="*/ 1620543 w 1883232"/>
                <a:gd name="connsiteY2" fmla="*/ 1591049 h 1670344"/>
                <a:gd name="connsiteX3" fmla="*/ 1768730 w 1883232"/>
                <a:gd name="connsiteY3" fmla="*/ 621932 h 1670344"/>
                <a:gd name="connsiteX4" fmla="*/ 1548869 w 1883232"/>
                <a:gd name="connsiteY4" fmla="*/ 41958 h 1670344"/>
                <a:gd name="connsiteX5" fmla="*/ 464967 w 1883232"/>
                <a:gd name="connsiteY5" fmla="*/ 370181 h 1670344"/>
                <a:gd name="connsiteX0" fmla="*/ 454019 w 1806597"/>
                <a:gd name="connsiteY0" fmla="*/ 370181 h 1670345"/>
                <a:gd name="connsiteX1" fmla="*/ 181648 w 1806597"/>
                <a:gd name="connsiteY1" fmla="*/ 1097703 h 1670345"/>
                <a:gd name="connsiteX2" fmla="*/ 1543909 w 1806597"/>
                <a:gd name="connsiteY2" fmla="*/ 1591050 h 1670345"/>
                <a:gd name="connsiteX3" fmla="*/ 1757782 w 1806597"/>
                <a:gd name="connsiteY3" fmla="*/ 621932 h 1670345"/>
                <a:gd name="connsiteX4" fmla="*/ 1537921 w 1806597"/>
                <a:gd name="connsiteY4" fmla="*/ 41958 h 1670345"/>
                <a:gd name="connsiteX5" fmla="*/ 454019 w 1806597"/>
                <a:gd name="connsiteY5" fmla="*/ 370181 h 1670345"/>
                <a:gd name="connsiteX0" fmla="*/ 278857 w 1602242"/>
                <a:gd name="connsiteY0" fmla="*/ 370181 h 1672311"/>
                <a:gd name="connsiteX1" fmla="*/ 181648 w 1602242"/>
                <a:gd name="connsiteY1" fmla="*/ 1109495 h 1672311"/>
                <a:gd name="connsiteX2" fmla="*/ 1368747 w 1602242"/>
                <a:gd name="connsiteY2" fmla="*/ 1591050 h 1672311"/>
                <a:gd name="connsiteX3" fmla="*/ 1582620 w 1602242"/>
                <a:gd name="connsiteY3" fmla="*/ 621932 h 1672311"/>
                <a:gd name="connsiteX4" fmla="*/ 1362759 w 1602242"/>
                <a:gd name="connsiteY4" fmla="*/ 41958 h 1672311"/>
                <a:gd name="connsiteX5" fmla="*/ 278857 w 1602242"/>
                <a:gd name="connsiteY5" fmla="*/ 370181 h 1672311"/>
                <a:gd name="connsiteX0" fmla="*/ 260611 w 1605892"/>
                <a:gd name="connsiteY0" fmla="*/ 291568 h 1688036"/>
                <a:gd name="connsiteX1" fmla="*/ 185298 w 1605892"/>
                <a:gd name="connsiteY1" fmla="*/ 1125220 h 1688036"/>
                <a:gd name="connsiteX2" fmla="*/ 1372397 w 1605892"/>
                <a:gd name="connsiteY2" fmla="*/ 1606775 h 1688036"/>
                <a:gd name="connsiteX3" fmla="*/ 1586270 w 1605892"/>
                <a:gd name="connsiteY3" fmla="*/ 637657 h 1688036"/>
                <a:gd name="connsiteX4" fmla="*/ 1366409 w 1605892"/>
                <a:gd name="connsiteY4" fmla="*/ 57683 h 1688036"/>
                <a:gd name="connsiteX5" fmla="*/ 260611 w 1605892"/>
                <a:gd name="connsiteY5" fmla="*/ 291568 h 1688036"/>
                <a:gd name="connsiteX0" fmla="*/ 260611 w 2514914"/>
                <a:gd name="connsiteY0" fmla="*/ 311220 h 1688035"/>
                <a:gd name="connsiteX1" fmla="*/ 185298 w 2514914"/>
                <a:gd name="connsiteY1" fmla="*/ 1144872 h 1688035"/>
                <a:gd name="connsiteX2" fmla="*/ 1372397 w 2514914"/>
                <a:gd name="connsiteY2" fmla="*/ 1626427 h 1688035"/>
                <a:gd name="connsiteX3" fmla="*/ 2513916 w 2514914"/>
                <a:gd name="connsiteY3" fmla="*/ 775231 h 1688035"/>
                <a:gd name="connsiteX4" fmla="*/ 1366409 w 2514914"/>
                <a:gd name="connsiteY4" fmla="*/ 77335 h 1688035"/>
                <a:gd name="connsiteX5" fmla="*/ 260611 w 2514914"/>
                <a:gd name="connsiteY5" fmla="*/ 311220 h 1688035"/>
                <a:gd name="connsiteX0" fmla="*/ 260611 w 2659639"/>
                <a:gd name="connsiteY0" fmla="*/ 241898 h 1618712"/>
                <a:gd name="connsiteX1" fmla="*/ 185298 w 2659639"/>
                <a:gd name="connsiteY1" fmla="*/ 1075550 h 1618712"/>
                <a:gd name="connsiteX2" fmla="*/ 1372397 w 2659639"/>
                <a:gd name="connsiteY2" fmla="*/ 1557105 h 1618712"/>
                <a:gd name="connsiteX3" fmla="*/ 2513916 w 2659639"/>
                <a:gd name="connsiteY3" fmla="*/ 705909 h 1618712"/>
                <a:gd name="connsiteX4" fmla="*/ 2246735 w 2659639"/>
                <a:gd name="connsiteY4" fmla="*/ 193819 h 1618712"/>
                <a:gd name="connsiteX5" fmla="*/ 1366409 w 2659639"/>
                <a:gd name="connsiteY5" fmla="*/ 8013 h 1618712"/>
                <a:gd name="connsiteX6" fmla="*/ 260611 w 2659639"/>
                <a:gd name="connsiteY6" fmla="*/ 241898 h 1618712"/>
                <a:gd name="connsiteX0" fmla="*/ 260611 w 2489615"/>
                <a:gd name="connsiteY0" fmla="*/ 241898 h 1579404"/>
                <a:gd name="connsiteX1" fmla="*/ 185298 w 2489615"/>
                <a:gd name="connsiteY1" fmla="*/ 1075550 h 1579404"/>
                <a:gd name="connsiteX2" fmla="*/ 1372397 w 2489615"/>
                <a:gd name="connsiteY2" fmla="*/ 1557105 h 1579404"/>
                <a:gd name="connsiteX3" fmla="*/ 2343892 w 2489615"/>
                <a:gd name="connsiteY3" fmla="*/ 941755 h 1579404"/>
                <a:gd name="connsiteX4" fmla="*/ 2246735 w 2489615"/>
                <a:gd name="connsiteY4" fmla="*/ 193819 h 1579404"/>
                <a:gd name="connsiteX5" fmla="*/ 1366409 w 2489615"/>
                <a:gd name="connsiteY5" fmla="*/ 8013 h 1579404"/>
                <a:gd name="connsiteX6" fmla="*/ 260611 w 2489615"/>
                <a:gd name="connsiteY6" fmla="*/ 241898 h 1579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9615" h="1579404">
                  <a:moveTo>
                    <a:pt x="260611" y="241898"/>
                  </a:moveTo>
                  <a:cubicBezTo>
                    <a:pt x="63759" y="419821"/>
                    <a:pt x="0" y="856349"/>
                    <a:pt x="185298" y="1075550"/>
                  </a:cubicBezTo>
                  <a:cubicBezTo>
                    <a:pt x="370596" y="1294751"/>
                    <a:pt x="1012631" y="1579404"/>
                    <a:pt x="1372397" y="1557105"/>
                  </a:cubicBezTo>
                  <a:cubicBezTo>
                    <a:pt x="1732163" y="1534806"/>
                    <a:pt x="2198169" y="1168969"/>
                    <a:pt x="2343892" y="941755"/>
                  </a:cubicBezTo>
                  <a:cubicBezTo>
                    <a:pt x="2489615" y="714541"/>
                    <a:pt x="2409649" y="349443"/>
                    <a:pt x="2246735" y="193819"/>
                  </a:cubicBezTo>
                  <a:cubicBezTo>
                    <a:pt x="2083821" y="38195"/>
                    <a:pt x="1697430" y="0"/>
                    <a:pt x="1366409" y="8013"/>
                  </a:cubicBezTo>
                  <a:cubicBezTo>
                    <a:pt x="1035388" y="16026"/>
                    <a:pt x="457463" y="63975"/>
                    <a:pt x="260611" y="241898"/>
                  </a:cubicBezTo>
                  <a:close/>
                </a:path>
              </a:pathLst>
            </a:custGeom>
            <a:ln w="28575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5" name="TextBox 314"/>
            <p:cNvSpPr txBox="1"/>
            <p:nvPr/>
          </p:nvSpPr>
          <p:spPr>
            <a:xfrm>
              <a:off x="2022011" y="-158720"/>
              <a:ext cx="335733" cy="525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00B050"/>
                  </a:solidFill>
                </a:rPr>
                <a:t>S</a:t>
              </a:r>
              <a:endParaRPr lang="en-US" sz="3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317" name="Down Arrow 316"/>
          <p:cNvSpPr/>
          <p:nvPr/>
        </p:nvSpPr>
        <p:spPr>
          <a:xfrm rot="19360268">
            <a:off x="2044442" y="1363246"/>
            <a:ext cx="245741" cy="585075"/>
          </a:xfrm>
          <a:prstGeom prst="downArrow">
            <a:avLst/>
          </a:prstGeom>
          <a:solidFill>
            <a:srgbClr val="FFA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" grpId="0" animBg="1"/>
      <p:bldP spid="321" grpId="0" animBg="1"/>
      <p:bldP spid="318" grpId="0" animBg="1"/>
      <p:bldP spid="319" grpId="0" animBg="1"/>
      <p:bldP spid="316" grpId="0" animBg="1"/>
      <p:bldP spid="3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Down Arrow 319"/>
          <p:cNvSpPr/>
          <p:nvPr/>
        </p:nvSpPr>
        <p:spPr>
          <a:xfrm>
            <a:off x="5397242" y="4863534"/>
            <a:ext cx="245741" cy="585075"/>
          </a:xfrm>
          <a:prstGeom prst="downArrow">
            <a:avLst/>
          </a:prstGeom>
          <a:solidFill>
            <a:srgbClr val="FFA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Down Arrow 320"/>
          <p:cNvSpPr/>
          <p:nvPr/>
        </p:nvSpPr>
        <p:spPr>
          <a:xfrm rot="19360268">
            <a:off x="6498454" y="4775042"/>
            <a:ext cx="245741" cy="585075"/>
          </a:xfrm>
          <a:prstGeom prst="downArrow">
            <a:avLst/>
          </a:prstGeom>
          <a:solidFill>
            <a:srgbClr val="FFA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Down Arrow 317"/>
          <p:cNvSpPr/>
          <p:nvPr/>
        </p:nvSpPr>
        <p:spPr>
          <a:xfrm>
            <a:off x="3342301" y="3064223"/>
            <a:ext cx="245741" cy="585075"/>
          </a:xfrm>
          <a:prstGeom prst="downArrow">
            <a:avLst/>
          </a:prstGeom>
          <a:solidFill>
            <a:srgbClr val="FFA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Down Arrow 318"/>
          <p:cNvSpPr/>
          <p:nvPr/>
        </p:nvSpPr>
        <p:spPr>
          <a:xfrm rot="19360268">
            <a:off x="4414016" y="2779090"/>
            <a:ext cx="245741" cy="585075"/>
          </a:xfrm>
          <a:prstGeom prst="downArrow">
            <a:avLst/>
          </a:prstGeom>
          <a:solidFill>
            <a:srgbClr val="FFA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Down Arrow 315"/>
          <p:cNvSpPr/>
          <p:nvPr/>
        </p:nvSpPr>
        <p:spPr>
          <a:xfrm>
            <a:off x="1189033" y="1343582"/>
            <a:ext cx="245741" cy="585075"/>
          </a:xfrm>
          <a:prstGeom prst="downArrow">
            <a:avLst/>
          </a:prstGeom>
          <a:solidFill>
            <a:srgbClr val="FFA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54"/>
          <p:cNvGrpSpPr/>
          <p:nvPr/>
        </p:nvGrpSpPr>
        <p:grpSpPr>
          <a:xfrm>
            <a:off x="294969" y="-137643"/>
            <a:ext cx="1910077" cy="1455171"/>
            <a:chOff x="1111038" y="59001"/>
            <a:chExt cx="2027638" cy="1455171"/>
          </a:xfrm>
        </p:grpSpPr>
        <p:sp>
          <p:nvSpPr>
            <p:cNvPr id="57" name="TextBox 56"/>
            <p:cNvSpPr txBox="1"/>
            <p:nvPr/>
          </p:nvSpPr>
          <p:spPr>
            <a:xfrm>
              <a:off x="2664542" y="59001"/>
              <a:ext cx="4523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70C0"/>
                  </a:solidFill>
                </a:rPr>
                <a:t>w</a:t>
              </a:r>
              <a:endParaRPr lang="en-US" sz="2800" b="1" dirty="0">
                <a:solidFill>
                  <a:srgbClr val="0070C0"/>
                </a:solidFill>
              </a:endParaRPr>
            </a:p>
          </p:txBody>
        </p:sp>
        <p:sp>
          <p:nvSpPr>
            <p:cNvPr id="4" name="Oval 3"/>
            <p:cNvSpPr/>
            <p:nvPr/>
          </p:nvSpPr>
          <p:spPr>
            <a:xfrm>
              <a:off x="2127280" y="406551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2127280" y="1398882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2941991" y="862865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>
              <a:stCxn id="46" idx="7"/>
              <a:endCxn id="4" idx="3"/>
            </p:cNvCxnSpPr>
            <p:nvPr/>
          </p:nvCxnSpPr>
          <p:spPr>
            <a:xfrm rot="5400000" flipH="1" flipV="1">
              <a:off x="1555588" y="306541"/>
              <a:ext cx="390159" cy="78699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4" idx="6"/>
              <a:endCxn id="7" idx="1"/>
            </p:cNvCxnSpPr>
            <p:nvPr/>
          </p:nvCxnSpPr>
          <p:spPr>
            <a:xfrm>
              <a:off x="2242569" y="464196"/>
              <a:ext cx="716306" cy="41555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 flipH="1" flipV="1">
              <a:off x="1746405" y="970194"/>
              <a:ext cx="877041" cy="0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46" idx="5"/>
              <a:endCxn id="6" idx="2"/>
            </p:cNvCxnSpPr>
            <p:nvPr/>
          </p:nvCxnSpPr>
          <p:spPr>
            <a:xfrm rot="16200000" flipH="1">
              <a:off x="1502281" y="831527"/>
              <a:ext cx="479889" cy="770109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6" idx="6"/>
              <a:endCxn id="7" idx="4"/>
            </p:cNvCxnSpPr>
            <p:nvPr/>
          </p:nvCxnSpPr>
          <p:spPr>
            <a:xfrm flipV="1">
              <a:off x="2242569" y="978155"/>
              <a:ext cx="757067" cy="478372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1515756" y="366136"/>
              <a:ext cx="235830" cy="288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514073" y="361126"/>
              <a:ext cx="235831" cy="288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386957" y="1175186"/>
              <a:ext cx="235830" cy="288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135926" y="730547"/>
              <a:ext cx="235830" cy="288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478969" y="1187881"/>
              <a:ext cx="235830" cy="288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130841" y="444572"/>
              <a:ext cx="292543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s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864847" y="892267"/>
              <a:ext cx="273829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t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1258766" y="878232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1111038" y="550605"/>
              <a:ext cx="585424" cy="570277"/>
            </a:xfrm>
            <a:custGeom>
              <a:avLst/>
              <a:gdLst>
                <a:gd name="connsiteX0" fmla="*/ 131097 w 762000"/>
                <a:gd name="connsiteY0" fmla="*/ 68826 h 848851"/>
                <a:gd name="connsiteX1" fmla="*/ 42606 w 762000"/>
                <a:gd name="connsiteY1" fmla="*/ 727587 h 848851"/>
                <a:gd name="connsiteX2" fmla="*/ 386735 w 762000"/>
                <a:gd name="connsiteY2" fmla="*/ 796413 h 848851"/>
                <a:gd name="connsiteX3" fmla="*/ 721032 w 762000"/>
                <a:gd name="connsiteY3" fmla="*/ 452284 h 848851"/>
                <a:gd name="connsiteX4" fmla="*/ 632542 w 762000"/>
                <a:gd name="connsiteY4" fmla="*/ 108155 h 848851"/>
                <a:gd name="connsiteX5" fmla="*/ 268748 w 762000"/>
                <a:gd name="connsiteY5" fmla="*/ 0 h 848851"/>
                <a:gd name="connsiteX0" fmla="*/ 131097 w 762000"/>
                <a:gd name="connsiteY0" fmla="*/ 68826 h 848851"/>
                <a:gd name="connsiteX1" fmla="*/ 42606 w 762000"/>
                <a:gd name="connsiteY1" fmla="*/ 727587 h 848851"/>
                <a:gd name="connsiteX2" fmla="*/ 386735 w 762000"/>
                <a:gd name="connsiteY2" fmla="*/ 796413 h 848851"/>
                <a:gd name="connsiteX3" fmla="*/ 721032 w 762000"/>
                <a:gd name="connsiteY3" fmla="*/ 452284 h 848851"/>
                <a:gd name="connsiteX4" fmla="*/ 632542 w 762000"/>
                <a:gd name="connsiteY4" fmla="*/ 108155 h 848851"/>
                <a:gd name="connsiteX5" fmla="*/ 268748 w 762000"/>
                <a:gd name="connsiteY5" fmla="*/ 0 h 848851"/>
                <a:gd name="connsiteX6" fmla="*/ 131097 w 762000"/>
                <a:gd name="connsiteY6" fmla="*/ 68826 h 848851"/>
                <a:gd name="connsiteX0" fmla="*/ 131097 w 762000"/>
                <a:gd name="connsiteY0" fmla="*/ 103239 h 883264"/>
                <a:gd name="connsiteX1" fmla="*/ 42606 w 762000"/>
                <a:gd name="connsiteY1" fmla="*/ 762000 h 883264"/>
                <a:gd name="connsiteX2" fmla="*/ 386735 w 762000"/>
                <a:gd name="connsiteY2" fmla="*/ 830826 h 883264"/>
                <a:gd name="connsiteX3" fmla="*/ 721032 w 762000"/>
                <a:gd name="connsiteY3" fmla="*/ 486697 h 883264"/>
                <a:gd name="connsiteX4" fmla="*/ 632542 w 762000"/>
                <a:gd name="connsiteY4" fmla="*/ 142568 h 883264"/>
                <a:gd name="connsiteX5" fmla="*/ 131097 w 762000"/>
                <a:gd name="connsiteY5" fmla="*/ 103239 h 883264"/>
                <a:gd name="connsiteX0" fmla="*/ 147484 w 758723"/>
                <a:gd name="connsiteY0" fmla="*/ 103239 h 827549"/>
                <a:gd name="connsiteX1" fmla="*/ 39329 w 758723"/>
                <a:gd name="connsiteY1" fmla="*/ 712839 h 827549"/>
                <a:gd name="connsiteX2" fmla="*/ 383458 w 758723"/>
                <a:gd name="connsiteY2" fmla="*/ 781665 h 827549"/>
                <a:gd name="connsiteX3" fmla="*/ 717755 w 758723"/>
                <a:gd name="connsiteY3" fmla="*/ 437536 h 827549"/>
                <a:gd name="connsiteX4" fmla="*/ 629265 w 758723"/>
                <a:gd name="connsiteY4" fmla="*/ 93407 h 827549"/>
                <a:gd name="connsiteX5" fmla="*/ 147484 w 758723"/>
                <a:gd name="connsiteY5" fmla="*/ 103239 h 827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58723" h="827549">
                  <a:moveTo>
                    <a:pt x="147484" y="103239"/>
                  </a:moveTo>
                  <a:cubicBezTo>
                    <a:pt x="49161" y="206478"/>
                    <a:pt x="0" y="599768"/>
                    <a:pt x="39329" y="712839"/>
                  </a:cubicBezTo>
                  <a:cubicBezTo>
                    <a:pt x="78658" y="825910"/>
                    <a:pt x="270387" y="827549"/>
                    <a:pt x="383458" y="781665"/>
                  </a:cubicBezTo>
                  <a:cubicBezTo>
                    <a:pt x="496529" y="735781"/>
                    <a:pt x="676787" y="552246"/>
                    <a:pt x="717755" y="437536"/>
                  </a:cubicBezTo>
                  <a:cubicBezTo>
                    <a:pt x="758723" y="322826"/>
                    <a:pt x="724310" y="149123"/>
                    <a:pt x="629265" y="93407"/>
                  </a:cubicBezTo>
                  <a:cubicBezTo>
                    <a:pt x="534220" y="37691"/>
                    <a:pt x="245807" y="0"/>
                    <a:pt x="147484" y="103239"/>
                  </a:cubicBezTo>
                  <a:close/>
                </a:path>
              </a:pathLst>
            </a:custGeom>
            <a:ln w="28575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226344" y="78656"/>
              <a:ext cx="33573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solidFill>
                    <a:srgbClr val="00B050"/>
                  </a:solidFill>
                </a:rPr>
                <a:t>S</a:t>
              </a:r>
              <a:endParaRPr lang="en-US" sz="3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Group 155"/>
          <p:cNvGrpSpPr/>
          <p:nvPr/>
        </p:nvGrpSpPr>
        <p:grpSpPr>
          <a:xfrm>
            <a:off x="334438" y="1885129"/>
            <a:ext cx="1845113" cy="1322315"/>
            <a:chOff x="1170169" y="341462"/>
            <a:chExt cx="1958675" cy="1322315"/>
          </a:xfrm>
        </p:grpSpPr>
        <p:sp>
          <p:nvSpPr>
            <p:cNvPr id="157" name="TextBox 156"/>
            <p:cNvSpPr txBox="1"/>
            <p:nvPr/>
          </p:nvSpPr>
          <p:spPr>
            <a:xfrm>
              <a:off x="1205118" y="1140557"/>
              <a:ext cx="57419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70C0"/>
                  </a:solidFill>
                </a:rPr>
                <a:t>w</a:t>
              </a:r>
              <a:r>
                <a:rPr lang="en-US" sz="2800" b="1" baseline="-25000" dirty="0" smtClean="0">
                  <a:solidFill>
                    <a:srgbClr val="0070C0"/>
                  </a:solidFill>
                </a:rPr>
                <a:t>1</a:t>
              </a:r>
              <a:endParaRPr lang="en-US" sz="2800" b="1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158" name="Oval 157"/>
            <p:cNvSpPr/>
            <p:nvPr/>
          </p:nvSpPr>
          <p:spPr>
            <a:xfrm>
              <a:off x="2127280" y="406551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Oval 158"/>
            <p:cNvSpPr/>
            <p:nvPr/>
          </p:nvSpPr>
          <p:spPr>
            <a:xfrm>
              <a:off x="2127280" y="1398882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/>
            <p:cNvSpPr/>
            <p:nvPr/>
          </p:nvSpPr>
          <p:spPr>
            <a:xfrm>
              <a:off x="2941991" y="862865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1" name="Straight Connector 160"/>
            <p:cNvCxnSpPr>
              <a:stCxn id="173" idx="7"/>
              <a:endCxn id="158" idx="3"/>
            </p:cNvCxnSpPr>
            <p:nvPr/>
          </p:nvCxnSpPr>
          <p:spPr>
            <a:xfrm rot="5400000" flipH="1" flipV="1">
              <a:off x="1555588" y="306541"/>
              <a:ext cx="390159" cy="78699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>
              <a:stCxn id="158" idx="6"/>
              <a:endCxn id="160" idx="1"/>
            </p:cNvCxnSpPr>
            <p:nvPr/>
          </p:nvCxnSpPr>
          <p:spPr>
            <a:xfrm>
              <a:off x="2242569" y="464196"/>
              <a:ext cx="716306" cy="41555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>
              <a:stCxn id="159" idx="0"/>
              <a:endCxn id="158" idx="4"/>
            </p:cNvCxnSpPr>
            <p:nvPr/>
          </p:nvCxnSpPr>
          <p:spPr>
            <a:xfrm rot="5400000" flipH="1" flipV="1">
              <a:off x="1746405" y="960362"/>
              <a:ext cx="877041" cy="0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>
              <a:stCxn id="173" idx="5"/>
              <a:endCxn id="159" idx="2"/>
            </p:cNvCxnSpPr>
            <p:nvPr/>
          </p:nvCxnSpPr>
          <p:spPr>
            <a:xfrm rot="16200000" flipH="1">
              <a:off x="1502281" y="831527"/>
              <a:ext cx="479889" cy="770109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>
              <a:stCxn id="159" idx="6"/>
              <a:endCxn id="160" idx="4"/>
            </p:cNvCxnSpPr>
            <p:nvPr/>
          </p:nvCxnSpPr>
          <p:spPr>
            <a:xfrm flipV="1">
              <a:off x="2242569" y="978155"/>
              <a:ext cx="757067" cy="478372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6" name="TextBox 165"/>
            <p:cNvSpPr txBox="1"/>
            <p:nvPr/>
          </p:nvSpPr>
          <p:spPr>
            <a:xfrm>
              <a:off x="1515756" y="366136"/>
              <a:ext cx="235830" cy="288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2464913" y="34146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1637448" y="91955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2135926" y="73054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2560045" y="115838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1170169" y="385579"/>
              <a:ext cx="292543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s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2855015" y="892267"/>
              <a:ext cx="273829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t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173" name="Oval 172"/>
            <p:cNvSpPr/>
            <p:nvPr/>
          </p:nvSpPr>
          <p:spPr>
            <a:xfrm>
              <a:off x="1258766" y="878232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175"/>
          <p:cNvGrpSpPr/>
          <p:nvPr/>
        </p:nvGrpSpPr>
        <p:grpSpPr>
          <a:xfrm>
            <a:off x="2473170" y="1453775"/>
            <a:ext cx="1994946" cy="1614746"/>
            <a:chOff x="1121008" y="-60396"/>
            <a:chExt cx="2117729" cy="1614746"/>
          </a:xfrm>
        </p:grpSpPr>
        <p:sp>
          <p:nvSpPr>
            <p:cNvPr id="177" name="TextBox 176"/>
            <p:cNvSpPr txBox="1"/>
            <p:nvPr/>
          </p:nvSpPr>
          <p:spPr>
            <a:xfrm>
              <a:off x="2664541" y="88492"/>
              <a:ext cx="57419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70C0"/>
                  </a:solidFill>
                </a:rPr>
                <a:t>w</a:t>
              </a:r>
              <a:r>
                <a:rPr lang="en-US" sz="2800" b="1" baseline="-25000" dirty="0" smtClean="0">
                  <a:solidFill>
                    <a:srgbClr val="0070C0"/>
                  </a:solidFill>
                </a:rPr>
                <a:t>2</a:t>
              </a:r>
              <a:endParaRPr lang="en-US" sz="2800" b="1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178" name="Oval 177"/>
            <p:cNvSpPr/>
            <p:nvPr/>
          </p:nvSpPr>
          <p:spPr>
            <a:xfrm>
              <a:off x="2127280" y="406551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/>
            <p:cNvSpPr/>
            <p:nvPr/>
          </p:nvSpPr>
          <p:spPr>
            <a:xfrm>
              <a:off x="2127280" y="1398882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/>
            <p:nvPr/>
          </p:nvSpPr>
          <p:spPr>
            <a:xfrm>
              <a:off x="2941991" y="862865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1" name="Straight Connector 180"/>
            <p:cNvCxnSpPr>
              <a:stCxn id="193" idx="7"/>
              <a:endCxn id="178" idx="3"/>
            </p:cNvCxnSpPr>
            <p:nvPr/>
          </p:nvCxnSpPr>
          <p:spPr>
            <a:xfrm rot="5400000" flipH="1" flipV="1">
              <a:off x="1555588" y="306541"/>
              <a:ext cx="390159" cy="78699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>
              <a:stCxn id="178" idx="6"/>
              <a:endCxn id="180" idx="1"/>
            </p:cNvCxnSpPr>
            <p:nvPr/>
          </p:nvCxnSpPr>
          <p:spPr>
            <a:xfrm>
              <a:off x="2242569" y="464196"/>
              <a:ext cx="716306" cy="41555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>
              <a:stCxn id="179" idx="0"/>
              <a:endCxn id="178" idx="4"/>
            </p:cNvCxnSpPr>
            <p:nvPr/>
          </p:nvCxnSpPr>
          <p:spPr>
            <a:xfrm rot="5400000" flipH="1" flipV="1">
              <a:off x="1746405" y="960362"/>
              <a:ext cx="877041" cy="0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>
              <a:stCxn id="193" idx="5"/>
              <a:endCxn id="179" idx="2"/>
            </p:cNvCxnSpPr>
            <p:nvPr/>
          </p:nvCxnSpPr>
          <p:spPr>
            <a:xfrm rot="16200000" flipH="1">
              <a:off x="1502281" y="831527"/>
              <a:ext cx="479889" cy="770109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>
              <a:stCxn id="179" idx="6"/>
              <a:endCxn id="180" idx="4"/>
            </p:cNvCxnSpPr>
            <p:nvPr/>
          </p:nvCxnSpPr>
          <p:spPr>
            <a:xfrm flipV="1">
              <a:off x="2242569" y="978155"/>
              <a:ext cx="757067" cy="478372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6" name="TextBox 185"/>
            <p:cNvSpPr txBox="1"/>
            <p:nvPr/>
          </p:nvSpPr>
          <p:spPr>
            <a:xfrm>
              <a:off x="1515756" y="36613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2453868" y="361126"/>
              <a:ext cx="235831" cy="288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491328" y="118501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2135926" y="730547"/>
              <a:ext cx="235830" cy="288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2480177" y="1158385"/>
              <a:ext cx="235830" cy="288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91" name="TextBox 190"/>
            <p:cNvSpPr txBox="1"/>
            <p:nvPr/>
          </p:nvSpPr>
          <p:spPr>
            <a:xfrm>
              <a:off x="1121008" y="434739"/>
              <a:ext cx="292543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s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2855015" y="892277"/>
              <a:ext cx="273829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t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193" name="Oval 192"/>
            <p:cNvSpPr/>
            <p:nvPr/>
          </p:nvSpPr>
          <p:spPr>
            <a:xfrm>
              <a:off x="1258766" y="878232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Freeform 193"/>
            <p:cNvSpPr/>
            <p:nvPr/>
          </p:nvSpPr>
          <p:spPr>
            <a:xfrm>
              <a:off x="1131076" y="290243"/>
              <a:ext cx="1315918" cy="853584"/>
            </a:xfrm>
            <a:custGeom>
              <a:avLst/>
              <a:gdLst>
                <a:gd name="connsiteX0" fmla="*/ 131097 w 762000"/>
                <a:gd name="connsiteY0" fmla="*/ 68826 h 848851"/>
                <a:gd name="connsiteX1" fmla="*/ 42606 w 762000"/>
                <a:gd name="connsiteY1" fmla="*/ 727587 h 848851"/>
                <a:gd name="connsiteX2" fmla="*/ 386735 w 762000"/>
                <a:gd name="connsiteY2" fmla="*/ 796413 h 848851"/>
                <a:gd name="connsiteX3" fmla="*/ 721032 w 762000"/>
                <a:gd name="connsiteY3" fmla="*/ 452284 h 848851"/>
                <a:gd name="connsiteX4" fmla="*/ 632542 w 762000"/>
                <a:gd name="connsiteY4" fmla="*/ 108155 h 848851"/>
                <a:gd name="connsiteX5" fmla="*/ 268748 w 762000"/>
                <a:gd name="connsiteY5" fmla="*/ 0 h 848851"/>
                <a:gd name="connsiteX0" fmla="*/ 131097 w 762000"/>
                <a:gd name="connsiteY0" fmla="*/ 68826 h 848851"/>
                <a:gd name="connsiteX1" fmla="*/ 42606 w 762000"/>
                <a:gd name="connsiteY1" fmla="*/ 727587 h 848851"/>
                <a:gd name="connsiteX2" fmla="*/ 386735 w 762000"/>
                <a:gd name="connsiteY2" fmla="*/ 796413 h 848851"/>
                <a:gd name="connsiteX3" fmla="*/ 721032 w 762000"/>
                <a:gd name="connsiteY3" fmla="*/ 452284 h 848851"/>
                <a:gd name="connsiteX4" fmla="*/ 632542 w 762000"/>
                <a:gd name="connsiteY4" fmla="*/ 108155 h 848851"/>
                <a:gd name="connsiteX5" fmla="*/ 268748 w 762000"/>
                <a:gd name="connsiteY5" fmla="*/ 0 h 848851"/>
                <a:gd name="connsiteX6" fmla="*/ 131097 w 762000"/>
                <a:gd name="connsiteY6" fmla="*/ 68826 h 848851"/>
                <a:gd name="connsiteX0" fmla="*/ 131097 w 762000"/>
                <a:gd name="connsiteY0" fmla="*/ 103239 h 883264"/>
                <a:gd name="connsiteX1" fmla="*/ 42606 w 762000"/>
                <a:gd name="connsiteY1" fmla="*/ 762000 h 883264"/>
                <a:gd name="connsiteX2" fmla="*/ 386735 w 762000"/>
                <a:gd name="connsiteY2" fmla="*/ 830826 h 883264"/>
                <a:gd name="connsiteX3" fmla="*/ 721032 w 762000"/>
                <a:gd name="connsiteY3" fmla="*/ 486697 h 883264"/>
                <a:gd name="connsiteX4" fmla="*/ 632542 w 762000"/>
                <a:gd name="connsiteY4" fmla="*/ 142568 h 883264"/>
                <a:gd name="connsiteX5" fmla="*/ 131097 w 762000"/>
                <a:gd name="connsiteY5" fmla="*/ 103239 h 883264"/>
                <a:gd name="connsiteX0" fmla="*/ 147484 w 758723"/>
                <a:gd name="connsiteY0" fmla="*/ 103239 h 827549"/>
                <a:gd name="connsiteX1" fmla="*/ 39329 w 758723"/>
                <a:gd name="connsiteY1" fmla="*/ 712839 h 827549"/>
                <a:gd name="connsiteX2" fmla="*/ 383458 w 758723"/>
                <a:gd name="connsiteY2" fmla="*/ 781665 h 827549"/>
                <a:gd name="connsiteX3" fmla="*/ 717755 w 758723"/>
                <a:gd name="connsiteY3" fmla="*/ 437536 h 827549"/>
                <a:gd name="connsiteX4" fmla="*/ 629265 w 758723"/>
                <a:gd name="connsiteY4" fmla="*/ 93407 h 827549"/>
                <a:gd name="connsiteX5" fmla="*/ 147484 w 758723"/>
                <a:gd name="connsiteY5" fmla="*/ 103239 h 827549"/>
                <a:gd name="connsiteX0" fmla="*/ 249765 w 1735246"/>
                <a:gd name="connsiteY0" fmla="*/ 525445 h 1249755"/>
                <a:gd name="connsiteX1" fmla="*/ 141610 w 1735246"/>
                <a:gd name="connsiteY1" fmla="*/ 1135045 h 1249755"/>
                <a:gd name="connsiteX2" fmla="*/ 485739 w 1735246"/>
                <a:gd name="connsiteY2" fmla="*/ 1203871 h 1249755"/>
                <a:gd name="connsiteX3" fmla="*/ 820036 w 1735246"/>
                <a:gd name="connsiteY3" fmla="*/ 859742 h 1249755"/>
                <a:gd name="connsiteX4" fmla="*/ 1640201 w 1735246"/>
                <a:gd name="connsiteY4" fmla="*/ 55716 h 1249755"/>
                <a:gd name="connsiteX5" fmla="*/ 249765 w 1735246"/>
                <a:gd name="connsiteY5" fmla="*/ 525445 h 1249755"/>
                <a:gd name="connsiteX0" fmla="*/ 249765 w 1879390"/>
                <a:gd name="connsiteY0" fmla="*/ 498525 h 1307346"/>
                <a:gd name="connsiteX1" fmla="*/ 141610 w 1879390"/>
                <a:gd name="connsiteY1" fmla="*/ 1108125 h 1307346"/>
                <a:gd name="connsiteX2" fmla="*/ 485739 w 1879390"/>
                <a:gd name="connsiteY2" fmla="*/ 1176951 h 1307346"/>
                <a:gd name="connsiteX3" fmla="*/ 1684900 w 1879390"/>
                <a:gd name="connsiteY3" fmla="*/ 325757 h 1307346"/>
                <a:gd name="connsiteX4" fmla="*/ 1640201 w 1879390"/>
                <a:gd name="connsiteY4" fmla="*/ 28796 h 1307346"/>
                <a:gd name="connsiteX5" fmla="*/ 249765 w 1879390"/>
                <a:gd name="connsiteY5" fmla="*/ 498525 h 1307346"/>
                <a:gd name="connsiteX0" fmla="*/ 311699 w 1742186"/>
                <a:gd name="connsiteY0" fmla="*/ 319674 h 1281795"/>
                <a:gd name="connsiteX1" fmla="*/ 6486 w 1742186"/>
                <a:gd name="connsiteY1" fmla="*/ 1082574 h 1281795"/>
                <a:gd name="connsiteX2" fmla="*/ 350615 w 1742186"/>
                <a:gd name="connsiteY2" fmla="*/ 1151400 h 1281795"/>
                <a:gd name="connsiteX3" fmla="*/ 1549776 w 1742186"/>
                <a:gd name="connsiteY3" fmla="*/ 300206 h 1281795"/>
                <a:gd name="connsiteX4" fmla="*/ 1505077 w 1742186"/>
                <a:gd name="connsiteY4" fmla="*/ 3245 h 1281795"/>
                <a:gd name="connsiteX5" fmla="*/ 311699 w 1742186"/>
                <a:gd name="connsiteY5" fmla="*/ 319674 h 1281795"/>
                <a:gd name="connsiteX0" fmla="*/ 350016 w 1749740"/>
                <a:gd name="connsiteY0" fmla="*/ 319674 h 1185818"/>
                <a:gd name="connsiteX1" fmla="*/ 44803 w 1749740"/>
                <a:gd name="connsiteY1" fmla="*/ 1082574 h 1185818"/>
                <a:gd name="connsiteX2" fmla="*/ 618832 w 1749740"/>
                <a:gd name="connsiteY2" fmla="*/ 939140 h 1185818"/>
                <a:gd name="connsiteX3" fmla="*/ 1588093 w 1749740"/>
                <a:gd name="connsiteY3" fmla="*/ 300206 h 1185818"/>
                <a:gd name="connsiteX4" fmla="*/ 1543394 w 1749740"/>
                <a:gd name="connsiteY4" fmla="*/ 3245 h 1185818"/>
                <a:gd name="connsiteX5" fmla="*/ 350016 w 1749740"/>
                <a:gd name="connsiteY5" fmla="*/ 319674 h 1185818"/>
                <a:gd name="connsiteX0" fmla="*/ 317174 w 1716898"/>
                <a:gd name="connsiteY0" fmla="*/ 319674 h 1079688"/>
                <a:gd name="connsiteX1" fmla="*/ 44803 w 1716898"/>
                <a:gd name="connsiteY1" fmla="*/ 976444 h 1079688"/>
                <a:gd name="connsiteX2" fmla="*/ 585990 w 1716898"/>
                <a:gd name="connsiteY2" fmla="*/ 939140 h 1079688"/>
                <a:gd name="connsiteX3" fmla="*/ 1555251 w 1716898"/>
                <a:gd name="connsiteY3" fmla="*/ 300206 h 1079688"/>
                <a:gd name="connsiteX4" fmla="*/ 1510552 w 1716898"/>
                <a:gd name="connsiteY4" fmla="*/ 3245 h 1079688"/>
                <a:gd name="connsiteX5" fmla="*/ 317174 w 1716898"/>
                <a:gd name="connsiteY5" fmla="*/ 319674 h 1079688"/>
                <a:gd name="connsiteX0" fmla="*/ 390158 w 1694747"/>
                <a:gd name="connsiteY0" fmla="*/ 293532 h 1081060"/>
                <a:gd name="connsiteX1" fmla="*/ 30206 w 1694747"/>
                <a:gd name="connsiteY1" fmla="*/ 973885 h 1081060"/>
                <a:gd name="connsiteX2" fmla="*/ 571393 w 1694747"/>
                <a:gd name="connsiteY2" fmla="*/ 936581 h 1081060"/>
                <a:gd name="connsiteX3" fmla="*/ 1540654 w 1694747"/>
                <a:gd name="connsiteY3" fmla="*/ 297647 h 1081060"/>
                <a:gd name="connsiteX4" fmla="*/ 1495955 w 1694747"/>
                <a:gd name="connsiteY4" fmla="*/ 686 h 1081060"/>
                <a:gd name="connsiteX5" fmla="*/ 390158 w 1694747"/>
                <a:gd name="connsiteY5" fmla="*/ 293532 h 1081060"/>
                <a:gd name="connsiteX0" fmla="*/ 215098 w 1519687"/>
                <a:gd name="connsiteY0" fmla="*/ 293532 h 1057477"/>
                <a:gd name="connsiteX1" fmla="*/ 30309 w 1519687"/>
                <a:gd name="connsiteY1" fmla="*/ 950302 h 1057477"/>
                <a:gd name="connsiteX2" fmla="*/ 396333 w 1519687"/>
                <a:gd name="connsiteY2" fmla="*/ 936581 h 1057477"/>
                <a:gd name="connsiteX3" fmla="*/ 1365594 w 1519687"/>
                <a:gd name="connsiteY3" fmla="*/ 297647 h 1057477"/>
                <a:gd name="connsiteX4" fmla="*/ 1320895 w 1519687"/>
                <a:gd name="connsiteY4" fmla="*/ 686 h 1057477"/>
                <a:gd name="connsiteX5" fmla="*/ 215098 w 1519687"/>
                <a:gd name="connsiteY5" fmla="*/ 293532 h 1057477"/>
                <a:gd name="connsiteX0" fmla="*/ 236890 w 1541479"/>
                <a:gd name="connsiteY0" fmla="*/ 293532 h 1035530"/>
                <a:gd name="connsiteX1" fmla="*/ 30206 w 1541479"/>
                <a:gd name="connsiteY1" fmla="*/ 891342 h 1035530"/>
                <a:gd name="connsiteX2" fmla="*/ 418125 w 1541479"/>
                <a:gd name="connsiteY2" fmla="*/ 936581 h 1035530"/>
                <a:gd name="connsiteX3" fmla="*/ 1387386 w 1541479"/>
                <a:gd name="connsiteY3" fmla="*/ 297647 h 1035530"/>
                <a:gd name="connsiteX4" fmla="*/ 1342687 w 1541479"/>
                <a:gd name="connsiteY4" fmla="*/ 686 h 1035530"/>
                <a:gd name="connsiteX5" fmla="*/ 236890 w 1541479"/>
                <a:gd name="connsiteY5" fmla="*/ 293532 h 1035530"/>
                <a:gd name="connsiteX0" fmla="*/ 266631 w 1535531"/>
                <a:gd name="connsiteY0" fmla="*/ 283705 h 1037495"/>
                <a:gd name="connsiteX1" fmla="*/ 24258 w 1535531"/>
                <a:gd name="connsiteY1" fmla="*/ 893307 h 1037495"/>
                <a:gd name="connsiteX2" fmla="*/ 412177 w 1535531"/>
                <a:gd name="connsiteY2" fmla="*/ 938546 h 1037495"/>
                <a:gd name="connsiteX3" fmla="*/ 1381438 w 1535531"/>
                <a:gd name="connsiteY3" fmla="*/ 299612 h 1037495"/>
                <a:gd name="connsiteX4" fmla="*/ 1336739 w 1535531"/>
                <a:gd name="connsiteY4" fmla="*/ 2651 h 1037495"/>
                <a:gd name="connsiteX5" fmla="*/ 266631 w 1535531"/>
                <a:gd name="connsiteY5" fmla="*/ 283705 h 1037495"/>
                <a:gd name="connsiteX0" fmla="*/ 230942 w 1499842"/>
                <a:gd name="connsiteY0" fmla="*/ 283705 h 1023737"/>
                <a:gd name="connsiteX1" fmla="*/ 24258 w 1499842"/>
                <a:gd name="connsiteY1" fmla="*/ 810761 h 1023737"/>
                <a:gd name="connsiteX2" fmla="*/ 376488 w 1499842"/>
                <a:gd name="connsiteY2" fmla="*/ 938546 h 1023737"/>
                <a:gd name="connsiteX3" fmla="*/ 1345749 w 1499842"/>
                <a:gd name="connsiteY3" fmla="*/ 299612 h 1023737"/>
                <a:gd name="connsiteX4" fmla="*/ 1301050 w 1499842"/>
                <a:gd name="connsiteY4" fmla="*/ 2651 h 1023737"/>
                <a:gd name="connsiteX5" fmla="*/ 230942 w 1499842"/>
                <a:gd name="connsiteY5" fmla="*/ 283705 h 1023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99842" h="1023737">
                  <a:moveTo>
                    <a:pt x="230942" y="283705"/>
                  </a:moveTo>
                  <a:cubicBezTo>
                    <a:pt x="18143" y="418390"/>
                    <a:pt x="0" y="701621"/>
                    <a:pt x="24258" y="810761"/>
                  </a:cubicBezTo>
                  <a:cubicBezTo>
                    <a:pt x="48516" y="919901"/>
                    <a:pt x="156240" y="1023737"/>
                    <a:pt x="376488" y="938546"/>
                  </a:cubicBezTo>
                  <a:cubicBezTo>
                    <a:pt x="596736" y="853355"/>
                    <a:pt x="1191656" y="455594"/>
                    <a:pt x="1345749" y="299612"/>
                  </a:cubicBezTo>
                  <a:cubicBezTo>
                    <a:pt x="1499842" y="143630"/>
                    <a:pt x="1486851" y="5302"/>
                    <a:pt x="1301050" y="2651"/>
                  </a:cubicBezTo>
                  <a:cubicBezTo>
                    <a:pt x="1115249" y="0"/>
                    <a:pt x="443741" y="149020"/>
                    <a:pt x="230942" y="283705"/>
                  </a:cubicBezTo>
                  <a:close/>
                </a:path>
              </a:pathLst>
            </a:custGeom>
            <a:ln w="28575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1404838" y="-60396"/>
              <a:ext cx="335734" cy="525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00B050"/>
                  </a:solidFill>
                </a:rPr>
                <a:t>S</a:t>
              </a:r>
              <a:endParaRPr lang="en-US" sz="3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8" name="Group 195"/>
          <p:cNvGrpSpPr/>
          <p:nvPr/>
        </p:nvGrpSpPr>
        <p:grpSpPr>
          <a:xfrm>
            <a:off x="2199924" y="3654951"/>
            <a:ext cx="2138930" cy="1273142"/>
            <a:chOff x="848434" y="361126"/>
            <a:chExt cx="2270578" cy="1273142"/>
          </a:xfrm>
        </p:grpSpPr>
        <p:sp>
          <p:nvSpPr>
            <p:cNvPr id="197" name="TextBox 196"/>
            <p:cNvSpPr txBox="1"/>
            <p:nvPr/>
          </p:nvSpPr>
          <p:spPr>
            <a:xfrm>
              <a:off x="848434" y="1111048"/>
              <a:ext cx="57419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70C0"/>
                  </a:solidFill>
                </a:rPr>
                <a:t>w</a:t>
              </a:r>
              <a:r>
                <a:rPr lang="en-US" sz="2800" b="1" baseline="-25000" dirty="0" smtClean="0">
                  <a:solidFill>
                    <a:srgbClr val="0070C0"/>
                  </a:solidFill>
                </a:rPr>
                <a:t>1</a:t>
              </a:r>
              <a:endParaRPr lang="en-US" sz="2800" b="1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198" name="Oval 197"/>
            <p:cNvSpPr/>
            <p:nvPr/>
          </p:nvSpPr>
          <p:spPr>
            <a:xfrm>
              <a:off x="2127280" y="406551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/>
            <p:cNvSpPr/>
            <p:nvPr/>
          </p:nvSpPr>
          <p:spPr>
            <a:xfrm>
              <a:off x="2127280" y="1398882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/>
            <p:nvPr/>
          </p:nvSpPr>
          <p:spPr>
            <a:xfrm>
              <a:off x="2941991" y="862865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1" name="Straight Connector 200"/>
            <p:cNvCxnSpPr>
              <a:stCxn id="213" idx="7"/>
              <a:endCxn id="198" idx="3"/>
            </p:cNvCxnSpPr>
            <p:nvPr/>
          </p:nvCxnSpPr>
          <p:spPr>
            <a:xfrm rot="5400000" flipH="1" flipV="1">
              <a:off x="1555588" y="306541"/>
              <a:ext cx="390159" cy="78699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>
              <a:stCxn id="198" idx="6"/>
              <a:endCxn id="200" idx="1"/>
            </p:cNvCxnSpPr>
            <p:nvPr/>
          </p:nvCxnSpPr>
          <p:spPr>
            <a:xfrm>
              <a:off x="2242569" y="464196"/>
              <a:ext cx="716306" cy="41555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/>
            <p:cNvCxnSpPr>
              <a:stCxn id="199" idx="0"/>
              <a:endCxn id="198" idx="4"/>
            </p:cNvCxnSpPr>
            <p:nvPr/>
          </p:nvCxnSpPr>
          <p:spPr>
            <a:xfrm rot="5400000" flipH="1" flipV="1">
              <a:off x="1746405" y="960362"/>
              <a:ext cx="877041" cy="0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Connector 203"/>
            <p:cNvCxnSpPr>
              <a:stCxn id="213" idx="5"/>
              <a:endCxn id="199" idx="2"/>
            </p:cNvCxnSpPr>
            <p:nvPr/>
          </p:nvCxnSpPr>
          <p:spPr>
            <a:xfrm rot="16200000" flipH="1">
              <a:off x="1502281" y="831527"/>
              <a:ext cx="479889" cy="770109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/>
            <p:cNvCxnSpPr>
              <a:stCxn id="199" idx="6"/>
              <a:endCxn id="200" idx="4"/>
            </p:cNvCxnSpPr>
            <p:nvPr/>
          </p:nvCxnSpPr>
          <p:spPr>
            <a:xfrm flipV="1">
              <a:off x="2242569" y="978155"/>
              <a:ext cx="757067" cy="478372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6" name="TextBox 205"/>
            <p:cNvSpPr txBox="1"/>
            <p:nvPr/>
          </p:nvSpPr>
          <p:spPr>
            <a:xfrm>
              <a:off x="1515756" y="36613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2482762" y="36112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1491328" y="118501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2135926" y="73054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2528734" y="115838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211" name="TextBox 210"/>
            <p:cNvSpPr txBox="1"/>
            <p:nvPr/>
          </p:nvSpPr>
          <p:spPr>
            <a:xfrm>
              <a:off x="1111175" y="444572"/>
              <a:ext cx="292543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s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2845183" y="921775"/>
              <a:ext cx="273829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t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213" name="Oval 212"/>
            <p:cNvSpPr/>
            <p:nvPr/>
          </p:nvSpPr>
          <p:spPr>
            <a:xfrm>
              <a:off x="1258766" y="878232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215"/>
          <p:cNvGrpSpPr/>
          <p:nvPr/>
        </p:nvGrpSpPr>
        <p:grpSpPr>
          <a:xfrm>
            <a:off x="4522856" y="3164597"/>
            <a:ext cx="1948786" cy="1808908"/>
            <a:chOff x="1130678" y="-109558"/>
            <a:chExt cx="2068729" cy="1808908"/>
          </a:xfrm>
        </p:grpSpPr>
        <p:sp>
          <p:nvSpPr>
            <p:cNvPr id="217" name="TextBox 216"/>
            <p:cNvSpPr txBox="1"/>
            <p:nvPr/>
          </p:nvSpPr>
          <p:spPr>
            <a:xfrm>
              <a:off x="2625211" y="4"/>
              <a:ext cx="57419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70C0"/>
                  </a:solidFill>
                </a:rPr>
                <a:t>w</a:t>
              </a:r>
              <a:r>
                <a:rPr lang="en-US" sz="2800" b="1" baseline="-25000" dirty="0" smtClean="0">
                  <a:solidFill>
                    <a:srgbClr val="0070C0"/>
                  </a:solidFill>
                </a:rPr>
                <a:t>2</a:t>
              </a:r>
              <a:endParaRPr lang="en-US" sz="2800" b="1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218" name="Oval 217"/>
            <p:cNvSpPr/>
            <p:nvPr/>
          </p:nvSpPr>
          <p:spPr>
            <a:xfrm>
              <a:off x="2127280" y="406551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Oval 218"/>
            <p:cNvSpPr/>
            <p:nvPr/>
          </p:nvSpPr>
          <p:spPr>
            <a:xfrm>
              <a:off x="2127280" y="1398882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/>
            <p:nvPr/>
          </p:nvSpPr>
          <p:spPr>
            <a:xfrm>
              <a:off x="2941991" y="862865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1" name="Straight Connector 220"/>
            <p:cNvCxnSpPr>
              <a:stCxn id="233" idx="7"/>
              <a:endCxn id="218" idx="3"/>
            </p:cNvCxnSpPr>
            <p:nvPr/>
          </p:nvCxnSpPr>
          <p:spPr>
            <a:xfrm rot="5400000" flipH="1" flipV="1">
              <a:off x="1555588" y="306541"/>
              <a:ext cx="390159" cy="78699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>
              <a:stCxn id="218" idx="6"/>
              <a:endCxn id="220" idx="1"/>
            </p:cNvCxnSpPr>
            <p:nvPr/>
          </p:nvCxnSpPr>
          <p:spPr>
            <a:xfrm>
              <a:off x="2242569" y="464196"/>
              <a:ext cx="716306" cy="41555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>
              <a:stCxn id="219" idx="0"/>
              <a:endCxn id="218" idx="4"/>
            </p:cNvCxnSpPr>
            <p:nvPr/>
          </p:nvCxnSpPr>
          <p:spPr>
            <a:xfrm rot="5400000" flipH="1" flipV="1">
              <a:off x="1746405" y="960362"/>
              <a:ext cx="877041" cy="0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>
              <a:stCxn id="233" idx="5"/>
              <a:endCxn id="219" idx="2"/>
            </p:cNvCxnSpPr>
            <p:nvPr/>
          </p:nvCxnSpPr>
          <p:spPr>
            <a:xfrm rot="16200000" flipH="1">
              <a:off x="1502281" y="831527"/>
              <a:ext cx="479889" cy="770109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>
              <a:stCxn id="219" idx="6"/>
              <a:endCxn id="220" idx="4"/>
            </p:cNvCxnSpPr>
            <p:nvPr/>
          </p:nvCxnSpPr>
          <p:spPr>
            <a:xfrm flipV="1">
              <a:off x="2242569" y="978155"/>
              <a:ext cx="757067" cy="478372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6" name="TextBox 225"/>
            <p:cNvSpPr txBox="1"/>
            <p:nvPr/>
          </p:nvSpPr>
          <p:spPr>
            <a:xfrm>
              <a:off x="1515756" y="36613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227" name="TextBox 226"/>
            <p:cNvSpPr txBox="1"/>
            <p:nvPr/>
          </p:nvSpPr>
          <p:spPr>
            <a:xfrm>
              <a:off x="2514073" y="36112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228" name="TextBox 227"/>
            <p:cNvSpPr txBox="1"/>
            <p:nvPr/>
          </p:nvSpPr>
          <p:spPr>
            <a:xfrm>
              <a:off x="1491328" y="118501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229" name="TextBox 228"/>
            <p:cNvSpPr txBox="1"/>
            <p:nvPr/>
          </p:nvSpPr>
          <p:spPr>
            <a:xfrm>
              <a:off x="2135926" y="73054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30" name="TextBox 229"/>
            <p:cNvSpPr txBox="1"/>
            <p:nvPr/>
          </p:nvSpPr>
          <p:spPr>
            <a:xfrm>
              <a:off x="2560045" y="1158385"/>
              <a:ext cx="235830" cy="288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31" name="TextBox 230"/>
            <p:cNvSpPr txBox="1"/>
            <p:nvPr/>
          </p:nvSpPr>
          <p:spPr>
            <a:xfrm>
              <a:off x="1160336" y="424908"/>
              <a:ext cx="292543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s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232" name="TextBox 231"/>
            <p:cNvSpPr txBox="1"/>
            <p:nvPr/>
          </p:nvSpPr>
          <p:spPr>
            <a:xfrm>
              <a:off x="2845184" y="911944"/>
              <a:ext cx="273829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t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233" name="Oval 232"/>
            <p:cNvSpPr/>
            <p:nvPr/>
          </p:nvSpPr>
          <p:spPr>
            <a:xfrm>
              <a:off x="1258766" y="878232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Freeform 233"/>
            <p:cNvSpPr/>
            <p:nvPr/>
          </p:nvSpPr>
          <p:spPr>
            <a:xfrm>
              <a:off x="1130678" y="290243"/>
              <a:ext cx="1344670" cy="1409107"/>
            </a:xfrm>
            <a:custGeom>
              <a:avLst/>
              <a:gdLst>
                <a:gd name="connsiteX0" fmla="*/ 131097 w 762000"/>
                <a:gd name="connsiteY0" fmla="*/ 68826 h 848851"/>
                <a:gd name="connsiteX1" fmla="*/ 42606 w 762000"/>
                <a:gd name="connsiteY1" fmla="*/ 727587 h 848851"/>
                <a:gd name="connsiteX2" fmla="*/ 386735 w 762000"/>
                <a:gd name="connsiteY2" fmla="*/ 796413 h 848851"/>
                <a:gd name="connsiteX3" fmla="*/ 721032 w 762000"/>
                <a:gd name="connsiteY3" fmla="*/ 452284 h 848851"/>
                <a:gd name="connsiteX4" fmla="*/ 632542 w 762000"/>
                <a:gd name="connsiteY4" fmla="*/ 108155 h 848851"/>
                <a:gd name="connsiteX5" fmla="*/ 268748 w 762000"/>
                <a:gd name="connsiteY5" fmla="*/ 0 h 848851"/>
                <a:gd name="connsiteX0" fmla="*/ 131097 w 762000"/>
                <a:gd name="connsiteY0" fmla="*/ 68826 h 848851"/>
                <a:gd name="connsiteX1" fmla="*/ 42606 w 762000"/>
                <a:gd name="connsiteY1" fmla="*/ 727587 h 848851"/>
                <a:gd name="connsiteX2" fmla="*/ 386735 w 762000"/>
                <a:gd name="connsiteY2" fmla="*/ 796413 h 848851"/>
                <a:gd name="connsiteX3" fmla="*/ 721032 w 762000"/>
                <a:gd name="connsiteY3" fmla="*/ 452284 h 848851"/>
                <a:gd name="connsiteX4" fmla="*/ 632542 w 762000"/>
                <a:gd name="connsiteY4" fmla="*/ 108155 h 848851"/>
                <a:gd name="connsiteX5" fmla="*/ 268748 w 762000"/>
                <a:gd name="connsiteY5" fmla="*/ 0 h 848851"/>
                <a:gd name="connsiteX6" fmla="*/ 131097 w 762000"/>
                <a:gd name="connsiteY6" fmla="*/ 68826 h 848851"/>
                <a:gd name="connsiteX0" fmla="*/ 131097 w 762000"/>
                <a:gd name="connsiteY0" fmla="*/ 103239 h 883264"/>
                <a:gd name="connsiteX1" fmla="*/ 42606 w 762000"/>
                <a:gd name="connsiteY1" fmla="*/ 762000 h 883264"/>
                <a:gd name="connsiteX2" fmla="*/ 386735 w 762000"/>
                <a:gd name="connsiteY2" fmla="*/ 830826 h 883264"/>
                <a:gd name="connsiteX3" fmla="*/ 721032 w 762000"/>
                <a:gd name="connsiteY3" fmla="*/ 486697 h 883264"/>
                <a:gd name="connsiteX4" fmla="*/ 632542 w 762000"/>
                <a:gd name="connsiteY4" fmla="*/ 142568 h 883264"/>
                <a:gd name="connsiteX5" fmla="*/ 131097 w 762000"/>
                <a:gd name="connsiteY5" fmla="*/ 103239 h 883264"/>
                <a:gd name="connsiteX0" fmla="*/ 147484 w 758723"/>
                <a:gd name="connsiteY0" fmla="*/ 103239 h 827549"/>
                <a:gd name="connsiteX1" fmla="*/ 39329 w 758723"/>
                <a:gd name="connsiteY1" fmla="*/ 712839 h 827549"/>
                <a:gd name="connsiteX2" fmla="*/ 383458 w 758723"/>
                <a:gd name="connsiteY2" fmla="*/ 781665 h 827549"/>
                <a:gd name="connsiteX3" fmla="*/ 717755 w 758723"/>
                <a:gd name="connsiteY3" fmla="*/ 437536 h 827549"/>
                <a:gd name="connsiteX4" fmla="*/ 629265 w 758723"/>
                <a:gd name="connsiteY4" fmla="*/ 93407 h 827549"/>
                <a:gd name="connsiteX5" fmla="*/ 147484 w 758723"/>
                <a:gd name="connsiteY5" fmla="*/ 103239 h 827549"/>
                <a:gd name="connsiteX0" fmla="*/ 249765 w 1735246"/>
                <a:gd name="connsiteY0" fmla="*/ 525445 h 1249755"/>
                <a:gd name="connsiteX1" fmla="*/ 141610 w 1735246"/>
                <a:gd name="connsiteY1" fmla="*/ 1135045 h 1249755"/>
                <a:gd name="connsiteX2" fmla="*/ 485739 w 1735246"/>
                <a:gd name="connsiteY2" fmla="*/ 1203871 h 1249755"/>
                <a:gd name="connsiteX3" fmla="*/ 820036 w 1735246"/>
                <a:gd name="connsiteY3" fmla="*/ 859742 h 1249755"/>
                <a:gd name="connsiteX4" fmla="*/ 1640201 w 1735246"/>
                <a:gd name="connsiteY4" fmla="*/ 55716 h 1249755"/>
                <a:gd name="connsiteX5" fmla="*/ 249765 w 1735246"/>
                <a:gd name="connsiteY5" fmla="*/ 525445 h 1249755"/>
                <a:gd name="connsiteX0" fmla="*/ 249765 w 1879390"/>
                <a:gd name="connsiteY0" fmla="*/ 498525 h 1307346"/>
                <a:gd name="connsiteX1" fmla="*/ 141610 w 1879390"/>
                <a:gd name="connsiteY1" fmla="*/ 1108125 h 1307346"/>
                <a:gd name="connsiteX2" fmla="*/ 485739 w 1879390"/>
                <a:gd name="connsiteY2" fmla="*/ 1176951 h 1307346"/>
                <a:gd name="connsiteX3" fmla="*/ 1684900 w 1879390"/>
                <a:gd name="connsiteY3" fmla="*/ 325757 h 1307346"/>
                <a:gd name="connsiteX4" fmla="*/ 1640201 w 1879390"/>
                <a:gd name="connsiteY4" fmla="*/ 28796 h 1307346"/>
                <a:gd name="connsiteX5" fmla="*/ 249765 w 1879390"/>
                <a:gd name="connsiteY5" fmla="*/ 498525 h 1307346"/>
                <a:gd name="connsiteX0" fmla="*/ 311699 w 1742186"/>
                <a:gd name="connsiteY0" fmla="*/ 319674 h 1281795"/>
                <a:gd name="connsiteX1" fmla="*/ 6486 w 1742186"/>
                <a:gd name="connsiteY1" fmla="*/ 1082574 h 1281795"/>
                <a:gd name="connsiteX2" fmla="*/ 350615 w 1742186"/>
                <a:gd name="connsiteY2" fmla="*/ 1151400 h 1281795"/>
                <a:gd name="connsiteX3" fmla="*/ 1549776 w 1742186"/>
                <a:gd name="connsiteY3" fmla="*/ 300206 h 1281795"/>
                <a:gd name="connsiteX4" fmla="*/ 1505077 w 1742186"/>
                <a:gd name="connsiteY4" fmla="*/ 3245 h 1281795"/>
                <a:gd name="connsiteX5" fmla="*/ 311699 w 1742186"/>
                <a:gd name="connsiteY5" fmla="*/ 319674 h 1281795"/>
                <a:gd name="connsiteX0" fmla="*/ 350016 w 1749740"/>
                <a:gd name="connsiteY0" fmla="*/ 319674 h 1185818"/>
                <a:gd name="connsiteX1" fmla="*/ 44803 w 1749740"/>
                <a:gd name="connsiteY1" fmla="*/ 1082574 h 1185818"/>
                <a:gd name="connsiteX2" fmla="*/ 618832 w 1749740"/>
                <a:gd name="connsiteY2" fmla="*/ 939140 h 1185818"/>
                <a:gd name="connsiteX3" fmla="*/ 1588093 w 1749740"/>
                <a:gd name="connsiteY3" fmla="*/ 300206 h 1185818"/>
                <a:gd name="connsiteX4" fmla="*/ 1543394 w 1749740"/>
                <a:gd name="connsiteY4" fmla="*/ 3245 h 1185818"/>
                <a:gd name="connsiteX5" fmla="*/ 350016 w 1749740"/>
                <a:gd name="connsiteY5" fmla="*/ 319674 h 1185818"/>
                <a:gd name="connsiteX0" fmla="*/ 317174 w 1716898"/>
                <a:gd name="connsiteY0" fmla="*/ 319674 h 1079688"/>
                <a:gd name="connsiteX1" fmla="*/ 44803 w 1716898"/>
                <a:gd name="connsiteY1" fmla="*/ 976444 h 1079688"/>
                <a:gd name="connsiteX2" fmla="*/ 585990 w 1716898"/>
                <a:gd name="connsiteY2" fmla="*/ 939140 h 1079688"/>
                <a:gd name="connsiteX3" fmla="*/ 1555251 w 1716898"/>
                <a:gd name="connsiteY3" fmla="*/ 300206 h 1079688"/>
                <a:gd name="connsiteX4" fmla="*/ 1510552 w 1716898"/>
                <a:gd name="connsiteY4" fmla="*/ 3245 h 1079688"/>
                <a:gd name="connsiteX5" fmla="*/ 317174 w 1716898"/>
                <a:gd name="connsiteY5" fmla="*/ 319674 h 1079688"/>
                <a:gd name="connsiteX0" fmla="*/ 390158 w 1694747"/>
                <a:gd name="connsiteY0" fmla="*/ 293532 h 1081060"/>
                <a:gd name="connsiteX1" fmla="*/ 30206 w 1694747"/>
                <a:gd name="connsiteY1" fmla="*/ 973885 h 1081060"/>
                <a:gd name="connsiteX2" fmla="*/ 571393 w 1694747"/>
                <a:gd name="connsiteY2" fmla="*/ 936581 h 1081060"/>
                <a:gd name="connsiteX3" fmla="*/ 1540654 w 1694747"/>
                <a:gd name="connsiteY3" fmla="*/ 297647 h 1081060"/>
                <a:gd name="connsiteX4" fmla="*/ 1495955 w 1694747"/>
                <a:gd name="connsiteY4" fmla="*/ 686 h 1081060"/>
                <a:gd name="connsiteX5" fmla="*/ 390158 w 1694747"/>
                <a:gd name="connsiteY5" fmla="*/ 293532 h 1081060"/>
                <a:gd name="connsiteX0" fmla="*/ 556197 w 1985408"/>
                <a:gd name="connsiteY0" fmla="*/ 293532 h 1662483"/>
                <a:gd name="connsiteX1" fmla="*/ 196245 w 1985408"/>
                <a:gd name="connsiteY1" fmla="*/ 973885 h 1662483"/>
                <a:gd name="connsiteX2" fmla="*/ 1733668 w 1985408"/>
                <a:gd name="connsiteY2" fmla="*/ 1549777 h 1662483"/>
                <a:gd name="connsiteX3" fmla="*/ 1706693 w 1985408"/>
                <a:gd name="connsiteY3" fmla="*/ 297647 h 1662483"/>
                <a:gd name="connsiteX4" fmla="*/ 1661994 w 1985408"/>
                <a:gd name="connsiteY4" fmla="*/ 686 h 1662483"/>
                <a:gd name="connsiteX5" fmla="*/ 556197 w 1985408"/>
                <a:gd name="connsiteY5" fmla="*/ 293532 h 1662483"/>
                <a:gd name="connsiteX0" fmla="*/ 556197 w 2014604"/>
                <a:gd name="connsiteY0" fmla="*/ 340701 h 1662483"/>
                <a:gd name="connsiteX1" fmla="*/ 196245 w 2014604"/>
                <a:gd name="connsiteY1" fmla="*/ 1021054 h 1662483"/>
                <a:gd name="connsiteX2" fmla="*/ 1733668 w 2014604"/>
                <a:gd name="connsiteY2" fmla="*/ 1596946 h 1662483"/>
                <a:gd name="connsiteX3" fmla="*/ 1881855 w 2014604"/>
                <a:gd name="connsiteY3" fmla="*/ 627829 h 1662483"/>
                <a:gd name="connsiteX4" fmla="*/ 1661994 w 2014604"/>
                <a:gd name="connsiteY4" fmla="*/ 47855 h 1662483"/>
                <a:gd name="connsiteX5" fmla="*/ 556197 w 2014604"/>
                <a:gd name="connsiteY5" fmla="*/ 340701 h 1662483"/>
                <a:gd name="connsiteX0" fmla="*/ 446721 w 1886881"/>
                <a:gd name="connsiteY0" fmla="*/ 340701 h 1676241"/>
                <a:gd name="connsiteX1" fmla="*/ 196245 w 1886881"/>
                <a:gd name="connsiteY1" fmla="*/ 1103600 h 1676241"/>
                <a:gd name="connsiteX2" fmla="*/ 1624192 w 1886881"/>
                <a:gd name="connsiteY2" fmla="*/ 1596946 h 1676241"/>
                <a:gd name="connsiteX3" fmla="*/ 1772379 w 1886881"/>
                <a:gd name="connsiteY3" fmla="*/ 627829 h 1676241"/>
                <a:gd name="connsiteX4" fmla="*/ 1552518 w 1886881"/>
                <a:gd name="connsiteY4" fmla="*/ 47855 h 1676241"/>
                <a:gd name="connsiteX5" fmla="*/ 446721 w 1886881"/>
                <a:gd name="connsiteY5" fmla="*/ 340701 h 1676241"/>
                <a:gd name="connsiteX0" fmla="*/ 464967 w 1883232"/>
                <a:gd name="connsiteY0" fmla="*/ 370181 h 1670344"/>
                <a:gd name="connsiteX1" fmla="*/ 192596 w 1883232"/>
                <a:gd name="connsiteY1" fmla="*/ 1097703 h 1670344"/>
                <a:gd name="connsiteX2" fmla="*/ 1620543 w 1883232"/>
                <a:gd name="connsiteY2" fmla="*/ 1591049 h 1670344"/>
                <a:gd name="connsiteX3" fmla="*/ 1768730 w 1883232"/>
                <a:gd name="connsiteY3" fmla="*/ 621932 h 1670344"/>
                <a:gd name="connsiteX4" fmla="*/ 1548869 w 1883232"/>
                <a:gd name="connsiteY4" fmla="*/ 41958 h 1670344"/>
                <a:gd name="connsiteX5" fmla="*/ 464967 w 1883232"/>
                <a:gd name="connsiteY5" fmla="*/ 370181 h 1670344"/>
                <a:gd name="connsiteX0" fmla="*/ 454019 w 1806597"/>
                <a:gd name="connsiteY0" fmla="*/ 370181 h 1670345"/>
                <a:gd name="connsiteX1" fmla="*/ 181648 w 1806597"/>
                <a:gd name="connsiteY1" fmla="*/ 1097703 h 1670345"/>
                <a:gd name="connsiteX2" fmla="*/ 1543909 w 1806597"/>
                <a:gd name="connsiteY2" fmla="*/ 1591050 h 1670345"/>
                <a:gd name="connsiteX3" fmla="*/ 1757782 w 1806597"/>
                <a:gd name="connsiteY3" fmla="*/ 621932 h 1670345"/>
                <a:gd name="connsiteX4" fmla="*/ 1537921 w 1806597"/>
                <a:gd name="connsiteY4" fmla="*/ 41958 h 1670345"/>
                <a:gd name="connsiteX5" fmla="*/ 454019 w 1806597"/>
                <a:gd name="connsiteY5" fmla="*/ 370181 h 1670345"/>
                <a:gd name="connsiteX0" fmla="*/ 224118 w 1538380"/>
                <a:gd name="connsiteY0" fmla="*/ 370181 h 1682137"/>
                <a:gd name="connsiteX1" fmla="*/ 181648 w 1538380"/>
                <a:gd name="connsiteY1" fmla="*/ 1168456 h 1682137"/>
                <a:gd name="connsiteX2" fmla="*/ 1314008 w 1538380"/>
                <a:gd name="connsiteY2" fmla="*/ 1591050 h 1682137"/>
                <a:gd name="connsiteX3" fmla="*/ 1527881 w 1538380"/>
                <a:gd name="connsiteY3" fmla="*/ 621932 h 1682137"/>
                <a:gd name="connsiteX4" fmla="*/ 1308020 w 1538380"/>
                <a:gd name="connsiteY4" fmla="*/ 41958 h 1682137"/>
                <a:gd name="connsiteX5" fmla="*/ 224118 w 1538380"/>
                <a:gd name="connsiteY5" fmla="*/ 370181 h 1682137"/>
                <a:gd name="connsiteX0" fmla="*/ 187729 w 1545781"/>
                <a:gd name="connsiteY0" fmla="*/ 330874 h 1689999"/>
                <a:gd name="connsiteX1" fmla="*/ 189049 w 1545781"/>
                <a:gd name="connsiteY1" fmla="*/ 1176318 h 1689999"/>
                <a:gd name="connsiteX2" fmla="*/ 1321409 w 1545781"/>
                <a:gd name="connsiteY2" fmla="*/ 1598912 h 1689999"/>
                <a:gd name="connsiteX3" fmla="*/ 1535282 w 1545781"/>
                <a:gd name="connsiteY3" fmla="*/ 629794 h 1689999"/>
                <a:gd name="connsiteX4" fmla="*/ 1315421 w 1545781"/>
                <a:gd name="connsiteY4" fmla="*/ 49820 h 1689999"/>
                <a:gd name="connsiteX5" fmla="*/ 187729 w 1545781"/>
                <a:gd name="connsiteY5" fmla="*/ 330874 h 1689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45781" h="1689999">
                  <a:moveTo>
                    <a:pt x="187729" y="330874"/>
                  </a:moveTo>
                  <a:cubicBezTo>
                    <a:pt x="0" y="518624"/>
                    <a:pt x="102" y="964978"/>
                    <a:pt x="189049" y="1176318"/>
                  </a:cubicBezTo>
                  <a:cubicBezTo>
                    <a:pt x="377996" y="1387658"/>
                    <a:pt x="1097037" y="1689999"/>
                    <a:pt x="1321409" y="1598912"/>
                  </a:cubicBezTo>
                  <a:cubicBezTo>
                    <a:pt x="1545781" y="1507825"/>
                    <a:pt x="1536280" y="887976"/>
                    <a:pt x="1535282" y="629794"/>
                  </a:cubicBezTo>
                  <a:cubicBezTo>
                    <a:pt x="1534284" y="371612"/>
                    <a:pt x="1540013" y="99640"/>
                    <a:pt x="1315421" y="49820"/>
                  </a:cubicBezTo>
                  <a:cubicBezTo>
                    <a:pt x="1090829" y="0"/>
                    <a:pt x="375458" y="143124"/>
                    <a:pt x="187729" y="330874"/>
                  </a:cubicBezTo>
                  <a:close/>
                </a:path>
              </a:pathLst>
            </a:custGeom>
            <a:ln w="28575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1354164" y="-109558"/>
              <a:ext cx="335734" cy="525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00B050"/>
                  </a:solidFill>
                </a:rPr>
                <a:t>S</a:t>
              </a:r>
              <a:endParaRPr lang="en-US" sz="32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10" name="Group 235"/>
          <p:cNvGrpSpPr/>
          <p:nvPr/>
        </p:nvGrpSpPr>
        <p:grpSpPr>
          <a:xfrm>
            <a:off x="4115019" y="5464095"/>
            <a:ext cx="2285278" cy="1361633"/>
            <a:chOff x="712745" y="351294"/>
            <a:chExt cx="2425931" cy="1361633"/>
          </a:xfrm>
        </p:grpSpPr>
        <p:sp>
          <p:nvSpPr>
            <p:cNvPr id="237" name="TextBox 236"/>
            <p:cNvSpPr txBox="1"/>
            <p:nvPr/>
          </p:nvSpPr>
          <p:spPr>
            <a:xfrm>
              <a:off x="712745" y="1189707"/>
              <a:ext cx="57419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70C0"/>
                  </a:solidFill>
                </a:rPr>
                <a:t>w</a:t>
              </a:r>
              <a:r>
                <a:rPr lang="en-US" sz="2800" b="1" baseline="-25000" dirty="0" smtClean="0">
                  <a:solidFill>
                    <a:srgbClr val="0070C0"/>
                  </a:solidFill>
                </a:rPr>
                <a:t>1</a:t>
              </a:r>
              <a:endParaRPr lang="en-US" sz="2800" b="1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238" name="Oval 237"/>
            <p:cNvSpPr/>
            <p:nvPr/>
          </p:nvSpPr>
          <p:spPr>
            <a:xfrm>
              <a:off x="2127280" y="406551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/>
            <p:nvPr/>
          </p:nvSpPr>
          <p:spPr>
            <a:xfrm>
              <a:off x="2127280" y="1398882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/>
            <p:nvPr/>
          </p:nvSpPr>
          <p:spPr>
            <a:xfrm>
              <a:off x="2941991" y="862865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1" name="Straight Connector 240"/>
            <p:cNvCxnSpPr>
              <a:stCxn id="253" idx="7"/>
              <a:endCxn id="238" idx="3"/>
            </p:cNvCxnSpPr>
            <p:nvPr/>
          </p:nvCxnSpPr>
          <p:spPr>
            <a:xfrm rot="5400000" flipH="1" flipV="1">
              <a:off x="1555588" y="306541"/>
              <a:ext cx="390159" cy="78699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>
              <a:stCxn id="238" idx="6"/>
              <a:endCxn id="240" idx="1"/>
            </p:cNvCxnSpPr>
            <p:nvPr/>
          </p:nvCxnSpPr>
          <p:spPr>
            <a:xfrm>
              <a:off x="2242569" y="464196"/>
              <a:ext cx="716306" cy="41555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>
              <a:stCxn id="239" idx="0"/>
              <a:endCxn id="238" idx="4"/>
            </p:cNvCxnSpPr>
            <p:nvPr/>
          </p:nvCxnSpPr>
          <p:spPr>
            <a:xfrm rot="5400000" flipH="1" flipV="1">
              <a:off x="1746405" y="960362"/>
              <a:ext cx="877041" cy="0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>
              <a:stCxn id="253" idx="5"/>
              <a:endCxn id="239" idx="2"/>
            </p:cNvCxnSpPr>
            <p:nvPr/>
          </p:nvCxnSpPr>
          <p:spPr>
            <a:xfrm rot="16200000" flipH="1">
              <a:off x="1502281" y="831527"/>
              <a:ext cx="479889" cy="770109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>
              <a:stCxn id="239" idx="6"/>
              <a:endCxn id="240" idx="4"/>
            </p:cNvCxnSpPr>
            <p:nvPr/>
          </p:nvCxnSpPr>
          <p:spPr>
            <a:xfrm flipV="1">
              <a:off x="2242569" y="978155"/>
              <a:ext cx="757067" cy="478372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6" name="TextBox 245"/>
            <p:cNvSpPr txBox="1"/>
            <p:nvPr/>
          </p:nvSpPr>
          <p:spPr>
            <a:xfrm>
              <a:off x="1515756" y="36613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247" name="TextBox 246"/>
            <p:cNvSpPr txBox="1"/>
            <p:nvPr/>
          </p:nvSpPr>
          <p:spPr>
            <a:xfrm>
              <a:off x="2461887" y="351294"/>
              <a:ext cx="3202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48" name="TextBox 247"/>
            <p:cNvSpPr txBox="1"/>
            <p:nvPr/>
          </p:nvSpPr>
          <p:spPr>
            <a:xfrm>
              <a:off x="1491328" y="118501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249" name="TextBox 248"/>
            <p:cNvSpPr txBox="1"/>
            <p:nvPr/>
          </p:nvSpPr>
          <p:spPr>
            <a:xfrm>
              <a:off x="2135926" y="730547"/>
              <a:ext cx="3202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250" name="TextBox 249"/>
            <p:cNvSpPr txBox="1"/>
            <p:nvPr/>
          </p:nvSpPr>
          <p:spPr>
            <a:xfrm>
              <a:off x="2507860" y="1138721"/>
              <a:ext cx="3202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51" name="TextBox 250"/>
            <p:cNvSpPr txBox="1"/>
            <p:nvPr/>
          </p:nvSpPr>
          <p:spPr>
            <a:xfrm>
              <a:off x="993189" y="670713"/>
              <a:ext cx="292543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s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252" name="TextBox 251"/>
            <p:cNvSpPr txBox="1"/>
            <p:nvPr/>
          </p:nvSpPr>
          <p:spPr>
            <a:xfrm>
              <a:off x="2864847" y="921775"/>
              <a:ext cx="273829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t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253" name="Oval 252"/>
            <p:cNvSpPr/>
            <p:nvPr/>
          </p:nvSpPr>
          <p:spPr>
            <a:xfrm>
              <a:off x="1258766" y="878232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295"/>
          <p:cNvGrpSpPr/>
          <p:nvPr/>
        </p:nvGrpSpPr>
        <p:grpSpPr>
          <a:xfrm>
            <a:off x="6646617" y="4939289"/>
            <a:ext cx="2015602" cy="1781049"/>
            <a:chOff x="1103391" y="-158720"/>
            <a:chExt cx="2139657" cy="1781049"/>
          </a:xfrm>
        </p:grpSpPr>
        <p:sp>
          <p:nvSpPr>
            <p:cNvPr id="297" name="TextBox 296"/>
            <p:cNvSpPr txBox="1"/>
            <p:nvPr/>
          </p:nvSpPr>
          <p:spPr>
            <a:xfrm>
              <a:off x="2633512" y="-68828"/>
              <a:ext cx="60953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0070C0"/>
                  </a:solidFill>
                </a:rPr>
                <a:t>w</a:t>
              </a:r>
              <a:r>
                <a:rPr lang="en-US" sz="2800" b="1" baseline="-25000" dirty="0" smtClean="0">
                  <a:solidFill>
                    <a:srgbClr val="0070C0"/>
                  </a:solidFill>
                </a:rPr>
                <a:t>2</a:t>
              </a:r>
              <a:endParaRPr lang="en-US" sz="2800" b="1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298" name="Oval 297"/>
            <p:cNvSpPr/>
            <p:nvPr/>
          </p:nvSpPr>
          <p:spPr>
            <a:xfrm>
              <a:off x="2127280" y="406551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Oval 298"/>
            <p:cNvSpPr/>
            <p:nvPr/>
          </p:nvSpPr>
          <p:spPr>
            <a:xfrm>
              <a:off x="2127280" y="1398882"/>
              <a:ext cx="115289" cy="115290"/>
            </a:xfrm>
            <a:prstGeom prst="ellipse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Oval 299"/>
            <p:cNvSpPr/>
            <p:nvPr/>
          </p:nvSpPr>
          <p:spPr>
            <a:xfrm>
              <a:off x="2941991" y="862865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1" name="Straight Connector 300"/>
            <p:cNvCxnSpPr>
              <a:stCxn id="313" idx="7"/>
              <a:endCxn id="298" idx="3"/>
            </p:cNvCxnSpPr>
            <p:nvPr/>
          </p:nvCxnSpPr>
          <p:spPr>
            <a:xfrm rot="5400000" flipH="1" flipV="1">
              <a:off x="1555588" y="306541"/>
              <a:ext cx="390159" cy="78699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>
              <a:stCxn id="298" idx="6"/>
              <a:endCxn id="300" idx="1"/>
            </p:cNvCxnSpPr>
            <p:nvPr/>
          </p:nvCxnSpPr>
          <p:spPr>
            <a:xfrm>
              <a:off x="2242569" y="464196"/>
              <a:ext cx="716306" cy="415553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Straight Connector 302"/>
            <p:cNvCxnSpPr>
              <a:stCxn id="299" idx="0"/>
              <a:endCxn id="298" idx="4"/>
            </p:cNvCxnSpPr>
            <p:nvPr/>
          </p:nvCxnSpPr>
          <p:spPr>
            <a:xfrm rot="5400000" flipH="1" flipV="1">
              <a:off x="1746405" y="960362"/>
              <a:ext cx="877041" cy="0"/>
            </a:xfrm>
            <a:prstGeom prst="line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Straight Connector 303"/>
            <p:cNvCxnSpPr>
              <a:stCxn id="313" idx="5"/>
              <a:endCxn id="299" idx="2"/>
            </p:cNvCxnSpPr>
            <p:nvPr/>
          </p:nvCxnSpPr>
          <p:spPr>
            <a:xfrm rot="16200000" flipH="1">
              <a:off x="1502281" y="831527"/>
              <a:ext cx="479889" cy="770109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Straight Connector 304"/>
            <p:cNvCxnSpPr>
              <a:stCxn id="299" idx="6"/>
              <a:endCxn id="300" idx="4"/>
            </p:cNvCxnSpPr>
            <p:nvPr/>
          </p:nvCxnSpPr>
          <p:spPr>
            <a:xfrm flipV="1">
              <a:off x="2242569" y="978155"/>
              <a:ext cx="757067" cy="478372"/>
            </a:xfrm>
            <a:prstGeom prst="line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6" name="TextBox 305"/>
            <p:cNvSpPr txBox="1"/>
            <p:nvPr/>
          </p:nvSpPr>
          <p:spPr>
            <a:xfrm>
              <a:off x="1515756" y="36613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307" name="TextBox 306"/>
            <p:cNvSpPr txBox="1"/>
            <p:nvPr/>
          </p:nvSpPr>
          <p:spPr>
            <a:xfrm>
              <a:off x="2494409" y="36112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08" name="TextBox 307"/>
            <p:cNvSpPr txBox="1"/>
            <p:nvPr/>
          </p:nvSpPr>
          <p:spPr>
            <a:xfrm>
              <a:off x="1501160" y="112602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309" name="TextBox 308"/>
            <p:cNvSpPr txBox="1"/>
            <p:nvPr/>
          </p:nvSpPr>
          <p:spPr>
            <a:xfrm>
              <a:off x="2135926" y="730547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10" name="TextBox 309"/>
            <p:cNvSpPr txBox="1"/>
            <p:nvPr/>
          </p:nvSpPr>
          <p:spPr>
            <a:xfrm>
              <a:off x="2540381" y="1158385"/>
              <a:ext cx="3202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311" name="TextBox 310"/>
            <p:cNvSpPr txBox="1"/>
            <p:nvPr/>
          </p:nvSpPr>
          <p:spPr>
            <a:xfrm>
              <a:off x="1180001" y="424907"/>
              <a:ext cx="292543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s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312" name="TextBox 311"/>
            <p:cNvSpPr txBox="1"/>
            <p:nvPr/>
          </p:nvSpPr>
          <p:spPr>
            <a:xfrm>
              <a:off x="2843971" y="420335"/>
              <a:ext cx="273829" cy="469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t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  <p:sp>
          <p:nvSpPr>
            <p:cNvPr id="313" name="Oval 312"/>
            <p:cNvSpPr/>
            <p:nvPr/>
          </p:nvSpPr>
          <p:spPr>
            <a:xfrm>
              <a:off x="1258766" y="878232"/>
              <a:ext cx="115289" cy="115290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4" name="Freeform 313"/>
            <p:cNvSpPr/>
            <p:nvPr/>
          </p:nvSpPr>
          <p:spPr>
            <a:xfrm>
              <a:off x="1103391" y="305436"/>
              <a:ext cx="2139646" cy="1316893"/>
            </a:xfrm>
            <a:custGeom>
              <a:avLst/>
              <a:gdLst>
                <a:gd name="connsiteX0" fmla="*/ 131097 w 762000"/>
                <a:gd name="connsiteY0" fmla="*/ 68826 h 848851"/>
                <a:gd name="connsiteX1" fmla="*/ 42606 w 762000"/>
                <a:gd name="connsiteY1" fmla="*/ 727587 h 848851"/>
                <a:gd name="connsiteX2" fmla="*/ 386735 w 762000"/>
                <a:gd name="connsiteY2" fmla="*/ 796413 h 848851"/>
                <a:gd name="connsiteX3" fmla="*/ 721032 w 762000"/>
                <a:gd name="connsiteY3" fmla="*/ 452284 h 848851"/>
                <a:gd name="connsiteX4" fmla="*/ 632542 w 762000"/>
                <a:gd name="connsiteY4" fmla="*/ 108155 h 848851"/>
                <a:gd name="connsiteX5" fmla="*/ 268748 w 762000"/>
                <a:gd name="connsiteY5" fmla="*/ 0 h 848851"/>
                <a:gd name="connsiteX0" fmla="*/ 131097 w 762000"/>
                <a:gd name="connsiteY0" fmla="*/ 68826 h 848851"/>
                <a:gd name="connsiteX1" fmla="*/ 42606 w 762000"/>
                <a:gd name="connsiteY1" fmla="*/ 727587 h 848851"/>
                <a:gd name="connsiteX2" fmla="*/ 386735 w 762000"/>
                <a:gd name="connsiteY2" fmla="*/ 796413 h 848851"/>
                <a:gd name="connsiteX3" fmla="*/ 721032 w 762000"/>
                <a:gd name="connsiteY3" fmla="*/ 452284 h 848851"/>
                <a:gd name="connsiteX4" fmla="*/ 632542 w 762000"/>
                <a:gd name="connsiteY4" fmla="*/ 108155 h 848851"/>
                <a:gd name="connsiteX5" fmla="*/ 268748 w 762000"/>
                <a:gd name="connsiteY5" fmla="*/ 0 h 848851"/>
                <a:gd name="connsiteX6" fmla="*/ 131097 w 762000"/>
                <a:gd name="connsiteY6" fmla="*/ 68826 h 848851"/>
                <a:gd name="connsiteX0" fmla="*/ 131097 w 762000"/>
                <a:gd name="connsiteY0" fmla="*/ 103239 h 883264"/>
                <a:gd name="connsiteX1" fmla="*/ 42606 w 762000"/>
                <a:gd name="connsiteY1" fmla="*/ 762000 h 883264"/>
                <a:gd name="connsiteX2" fmla="*/ 386735 w 762000"/>
                <a:gd name="connsiteY2" fmla="*/ 830826 h 883264"/>
                <a:gd name="connsiteX3" fmla="*/ 721032 w 762000"/>
                <a:gd name="connsiteY3" fmla="*/ 486697 h 883264"/>
                <a:gd name="connsiteX4" fmla="*/ 632542 w 762000"/>
                <a:gd name="connsiteY4" fmla="*/ 142568 h 883264"/>
                <a:gd name="connsiteX5" fmla="*/ 131097 w 762000"/>
                <a:gd name="connsiteY5" fmla="*/ 103239 h 883264"/>
                <a:gd name="connsiteX0" fmla="*/ 147484 w 758723"/>
                <a:gd name="connsiteY0" fmla="*/ 103239 h 827549"/>
                <a:gd name="connsiteX1" fmla="*/ 39329 w 758723"/>
                <a:gd name="connsiteY1" fmla="*/ 712839 h 827549"/>
                <a:gd name="connsiteX2" fmla="*/ 383458 w 758723"/>
                <a:gd name="connsiteY2" fmla="*/ 781665 h 827549"/>
                <a:gd name="connsiteX3" fmla="*/ 717755 w 758723"/>
                <a:gd name="connsiteY3" fmla="*/ 437536 h 827549"/>
                <a:gd name="connsiteX4" fmla="*/ 629265 w 758723"/>
                <a:gd name="connsiteY4" fmla="*/ 93407 h 827549"/>
                <a:gd name="connsiteX5" fmla="*/ 147484 w 758723"/>
                <a:gd name="connsiteY5" fmla="*/ 103239 h 827549"/>
                <a:gd name="connsiteX0" fmla="*/ 249765 w 1735246"/>
                <a:gd name="connsiteY0" fmla="*/ 525445 h 1249755"/>
                <a:gd name="connsiteX1" fmla="*/ 141610 w 1735246"/>
                <a:gd name="connsiteY1" fmla="*/ 1135045 h 1249755"/>
                <a:gd name="connsiteX2" fmla="*/ 485739 w 1735246"/>
                <a:gd name="connsiteY2" fmla="*/ 1203871 h 1249755"/>
                <a:gd name="connsiteX3" fmla="*/ 820036 w 1735246"/>
                <a:gd name="connsiteY3" fmla="*/ 859742 h 1249755"/>
                <a:gd name="connsiteX4" fmla="*/ 1640201 w 1735246"/>
                <a:gd name="connsiteY4" fmla="*/ 55716 h 1249755"/>
                <a:gd name="connsiteX5" fmla="*/ 249765 w 1735246"/>
                <a:gd name="connsiteY5" fmla="*/ 525445 h 1249755"/>
                <a:gd name="connsiteX0" fmla="*/ 249765 w 1879390"/>
                <a:gd name="connsiteY0" fmla="*/ 498525 h 1307346"/>
                <a:gd name="connsiteX1" fmla="*/ 141610 w 1879390"/>
                <a:gd name="connsiteY1" fmla="*/ 1108125 h 1307346"/>
                <a:gd name="connsiteX2" fmla="*/ 485739 w 1879390"/>
                <a:gd name="connsiteY2" fmla="*/ 1176951 h 1307346"/>
                <a:gd name="connsiteX3" fmla="*/ 1684900 w 1879390"/>
                <a:gd name="connsiteY3" fmla="*/ 325757 h 1307346"/>
                <a:gd name="connsiteX4" fmla="*/ 1640201 w 1879390"/>
                <a:gd name="connsiteY4" fmla="*/ 28796 h 1307346"/>
                <a:gd name="connsiteX5" fmla="*/ 249765 w 1879390"/>
                <a:gd name="connsiteY5" fmla="*/ 498525 h 1307346"/>
                <a:gd name="connsiteX0" fmla="*/ 311699 w 1742186"/>
                <a:gd name="connsiteY0" fmla="*/ 319674 h 1281795"/>
                <a:gd name="connsiteX1" fmla="*/ 6486 w 1742186"/>
                <a:gd name="connsiteY1" fmla="*/ 1082574 h 1281795"/>
                <a:gd name="connsiteX2" fmla="*/ 350615 w 1742186"/>
                <a:gd name="connsiteY2" fmla="*/ 1151400 h 1281795"/>
                <a:gd name="connsiteX3" fmla="*/ 1549776 w 1742186"/>
                <a:gd name="connsiteY3" fmla="*/ 300206 h 1281795"/>
                <a:gd name="connsiteX4" fmla="*/ 1505077 w 1742186"/>
                <a:gd name="connsiteY4" fmla="*/ 3245 h 1281795"/>
                <a:gd name="connsiteX5" fmla="*/ 311699 w 1742186"/>
                <a:gd name="connsiteY5" fmla="*/ 319674 h 1281795"/>
                <a:gd name="connsiteX0" fmla="*/ 350016 w 1749740"/>
                <a:gd name="connsiteY0" fmla="*/ 319674 h 1185818"/>
                <a:gd name="connsiteX1" fmla="*/ 44803 w 1749740"/>
                <a:gd name="connsiteY1" fmla="*/ 1082574 h 1185818"/>
                <a:gd name="connsiteX2" fmla="*/ 618832 w 1749740"/>
                <a:gd name="connsiteY2" fmla="*/ 939140 h 1185818"/>
                <a:gd name="connsiteX3" fmla="*/ 1588093 w 1749740"/>
                <a:gd name="connsiteY3" fmla="*/ 300206 h 1185818"/>
                <a:gd name="connsiteX4" fmla="*/ 1543394 w 1749740"/>
                <a:gd name="connsiteY4" fmla="*/ 3245 h 1185818"/>
                <a:gd name="connsiteX5" fmla="*/ 350016 w 1749740"/>
                <a:gd name="connsiteY5" fmla="*/ 319674 h 1185818"/>
                <a:gd name="connsiteX0" fmla="*/ 317174 w 1716898"/>
                <a:gd name="connsiteY0" fmla="*/ 319674 h 1079688"/>
                <a:gd name="connsiteX1" fmla="*/ 44803 w 1716898"/>
                <a:gd name="connsiteY1" fmla="*/ 976444 h 1079688"/>
                <a:gd name="connsiteX2" fmla="*/ 585990 w 1716898"/>
                <a:gd name="connsiteY2" fmla="*/ 939140 h 1079688"/>
                <a:gd name="connsiteX3" fmla="*/ 1555251 w 1716898"/>
                <a:gd name="connsiteY3" fmla="*/ 300206 h 1079688"/>
                <a:gd name="connsiteX4" fmla="*/ 1510552 w 1716898"/>
                <a:gd name="connsiteY4" fmla="*/ 3245 h 1079688"/>
                <a:gd name="connsiteX5" fmla="*/ 317174 w 1716898"/>
                <a:gd name="connsiteY5" fmla="*/ 319674 h 1079688"/>
                <a:gd name="connsiteX0" fmla="*/ 390158 w 1694747"/>
                <a:gd name="connsiteY0" fmla="*/ 293532 h 1081060"/>
                <a:gd name="connsiteX1" fmla="*/ 30206 w 1694747"/>
                <a:gd name="connsiteY1" fmla="*/ 973885 h 1081060"/>
                <a:gd name="connsiteX2" fmla="*/ 571393 w 1694747"/>
                <a:gd name="connsiteY2" fmla="*/ 936581 h 1081060"/>
                <a:gd name="connsiteX3" fmla="*/ 1540654 w 1694747"/>
                <a:gd name="connsiteY3" fmla="*/ 297647 h 1081060"/>
                <a:gd name="connsiteX4" fmla="*/ 1495955 w 1694747"/>
                <a:gd name="connsiteY4" fmla="*/ 686 h 1081060"/>
                <a:gd name="connsiteX5" fmla="*/ 390158 w 1694747"/>
                <a:gd name="connsiteY5" fmla="*/ 293532 h 1081060"/>
                <a:gd name="connsiteX0" fmla="*/ 556197 w 1985408"/>
                <a:gd name="connsiteY0" fmla="*/ 293532 h 1662483"/>
                <a:gd name="connsiteX1" fmla="*/ 196245 w 1985408"/>
                <a:gd name="connsiteY1" fmla="*/ 973885 h 1662483"/>
                <a:gd name="connsiteX2" fmla="*/ 1733668 w 1985408"/>
                <a:gd name="connsiteY2" fmla="*/ 1549777 h 1662483"/>
                <a:gd name="connsiteX3" fmla="*/ 1706693 w 1985408"/>
                <a:gd name="connsiteY3" fmla="*/ 297647 h 1662483"/>
                <a:gd name="connsiteX4" fmla="*/ 1661994 w 1985408"/>
                <a:gd name="connsiteY4" fmla="*/ 686 h 1662483"/>
                <a:gd name="connsiteX5" fmla="*/ 556197 w 1985408"/>
                <a:gd name="connsiteY5" fmla="*/ 293532 h 1662483"/>
                <a:gd name="connsiteX0" fmla="*/ 556197 w 2014604"/>
                <a:gd name="connsiteY0" fmla="*/ 340701 h 1662483"/>
                <a:gd name="connsiteX1" fmla="*/ 196245 w 2014604"/>
                <a:gd name="connsiteY1" fmla="*/ 1021054 h 1662483"/>
                <a:gd name="connsiteX2" fmla="*/ 1733668 w 2014604"/>
                <a:gd name="connsiteY2" fmla="*/ 1596946 h 1662483"/>
                <a:gd name="connsiteX3" fmla="*/ 1881855 w 2014604"/>
                <a:gd name="connsiteY3" fmla="*/ 627829 h 1662483"/>
                <a:gd name="connsiteX4" fmla="*/ 1661994 w 2014604"/>
                <a:gd name="connsiteY4" fmla="*/ 47855 h 1662483"/>
                <a:gd name="connsiteX5" fmla="*/ 556197 w 2014604"/>
                <a:gd name="connsiteY5" fmla="*/ 340701 h 1662483"/>
                <a:gd name="connsiteX0" fmla="*/ 446721 w 1886881"/>
                <a:gd name="connsiteY0" fmla="*/ 340701 h 1676241"/>
                <a:gd name="connsiteX1" fmla="*/ 196245 w 1886881"/>
                <a:gd name="connsiteY1" fmla="*/ 1103600 h 1676241"/>
                <a:gd name="connsiteX2" fmla="*/ 1624192 w 1886881"/>
                <a:gd name="connsiteY2" fmla="*/ 1596946 h 1676241"/>
                <a:gd name="connsiteX3" fmla="*/ 1772379 w 1886881"/>
                <a:gd name="connsiteY3" fmla="*/ 627829 h 1676241"/>
                <a:gd name="connsiteX4" fmla="*/ 1552518 w 1886881"/>
                <a:gd name="connsiteY4" fmla="*/ 47855 h 1676241"/>
                <a:gd name="connsiteX5" fmla="*/ 446721 w 1886881"/>
                <a:gd name="connsiteY5" fmla="*/ 340701 h 1676241"/>
                <a:gd name="connsiteX0" fmla="*/ 464967 w 1883232"/>
                <a:gd name="connsiteY0" fmla="*/ 370181 h 1670344"/>
                <a:gd name="connsiteX1" fmla="*/ 192596 w 1883232"/>
                <a:gd name="connsiteY1" fmla="*/ 1097703 h 1670344"/>
                <a:gd name="connsiteX2" fmla="*/ 1620543 w 1883232"/>
                <a:gd name="connsiteY2" fmla="*/ 1591049 h 1670344"/>
                <a:gd name="connsiteX3" fmla="*/ 1768730 w 1883232"/>
                <a:gd name="connsiteY3" fmla="*/ 621932 h 1670344"/>
                <a:gd name="connsiteX4" fmla="*/ 1548869 w 1883232"/>
                <a:gd name="connsiteY4" fmla="*/ 41958 h 1670344"/>
                <a:gd name="connsiteX5" fmla="*/ 464967 w 1883232"/>
                <a:gd name="connsiteY5" fmla="*/ 370181 h 1670344"/>
                <a:gd name="connsiteX0" fmla="*/ 454019 w 1806597"/>
                <a:gd name="connsiteY0" fmla="*/ 370181 h 1670345"/>
                <a:gd name="connsiteX1" fmla="*/ 181648 w 1806597"/>
                <a:gd name="connsiteY1" fmla="*/ 1097703 h 1670345"/>
                <a:gd name="connsiteX2" fmla="*/ 1543909 w 1806597"/>
                <a:gd name="connsiteY2" fmla="*/ 1591050 h 1670345"/>
                <a:gd name="connsiteX3" fmla="*/ 1757782 w 1806597"/>
                <a:gd name="connsiteY3" fmla="*/ 621932 h 1670345"/>
                <a:gd name="connsiteX4" fmla="*/ 1537921 w 1806597"/>
                <a:gd name="connsiteY4" fmla="*/ 41958 h 1670345"/>
                <a:gd name="connsiteX5" fmla="*/ 454019 w 1806597"/>
                <a:gd name="connsiteY5" fmla="*/ 370181 h 1670345"/>
                <a:gd name="connsiteX0" fmla="*/ 278857 w 1602242"/>
                <a:gd name="connsiteY0" fmla="*/ 370181 h 1672311"/>
                <a:gd name="connsiteX1" fmla="*/ 181648 w 1602242"/>
                <a:gd name="connsiteY1" fmla="*/ 1109495 h 1672311"/>
                <a:gd name="connsiteX2" fmla="*/ 1368747 w 1602242"/>
                <a:gd name="connsiteY2" fmla="*/ 1591050 h 1672311"/>
                <a:gd name="connsiteX3" fmla="*/ 1582620 w 1602242"/>
                <a:gd name="connsiteY3" fmla="*/ 621932 h 1672311"/>
                <a:gd name="connsiteX4" fmla="*/ 1362759 w 1602242"/>
                <a:gd name="connsiteY4" fmla="*/ 41958 h 1672311"/>
                <a:gd name="connsiteX5" fmla="*/ 278857 w 1602242"/>
                <a:gd name="connsiteY5" fmla="*/ 370181 h 1672311"/>
                <a:gd name="connsiteX0" fmla="*/ 260611 w 1605892"/>
                <a:gd name="connsiteY0" fmla="*/ 291568 h 1688036"/>
                <a:gd name="connsiteX1" fmla="*/ 185298 w 1605892"/>
                <a:gd name="connsiteY1" fmla="*/ 1125220 h 1688036"/>
                <a:gd name="connsiteX2" fmla="*/ 1372397 w 1605892"/>
                <a:gd name="connsiteY2" fmla="*/ 1606775 h 1688036"/>
                <a:gd name="connsiteX3" fmla="*/ 1586270 w 1605892"/>
                <a:gd name="connsiteY3" fmla="*/ 637657 h 1688036"/>
                <a:gd name="connsiteX4" fmla="*/ 1366409 w 1605892"/>
                <a:gd name="connsiteY4" fmla="*/ 57683 h 1688036"/>
                <a:gd name="connsiteX5" fmla="*/ 260611 w 1605892"/>
                <a:gd name="connsiteY5" fmla="*/ 291568 h 1688036"/>
                <a:gd name="connsiteX0" fmla="*/ 260611 w 2514914"/>
                <a:gd name="connsiteY0" fmla="*/ 311220 h 1688035"/>
                <a:gd name="connsiteX1" fmla="*/ 185298 w 2514914"/>
                <a:gd name="connsiteY1" fmla="*/ 1144872 h 1688035"/>
                <a:gd name="connsiteX2" fmla="*/ 1372397 w 2514914"/>
                <a:gd name="connsiteY2" fmla="*/ 1626427 h 1688035"/>
                <a:gd name="connsiteX3" fmla="*/ 2513916 w 2514914"/>
                <a:gd name="connsiteY3" fmla="*/ 775231 h 1688035"/>
                <a:gd name="connsiteX4" fmla="*/ 1366409 w 2514914"/>
                <a:gd name="connsiteY4" fmla="*/ 77335 h 1688035"/>
                <a:gd name="connsiteX5" fmla="*/ 260611 w 2514914"/>
                <a:gd name="connsiteY5" fmla="*/ 311220 h 1688035"/>
                <a:gd name="connsiteX0" fmla="*/ 260611 w 2659639"/>
                <a:gd name="connsiteY0" fmla="*/ 241898 h 1618712"/>
                <a:gd name="connsiteX1" fmla="*/ 185298 w 2659639"/>
                <a:gd name="connsiteY1" fmla="*/ 1075550 h 1618712"/>
                <a:gd name="connsiteX2" fmla="*/ 1372397 w 2659639"/>
                <a:gd name="connsiteY2" fmla="*/ 1557105 h 1618712"/>
                <a:gd name="connsiteX3" fmla="*/ 2513916 w 2659639"/>
                <a:gd name="connsiteY3" fmla="*/ 705909 h 1618712"/>
                <a:gd name="connsiteX4" fmla="*/ 2246735 w 2659639"/>
                <a:gd name="connsiteY4" fmla="*/ 193819 h 1618712"/>
                <a:gd name="connsiteX5" fmla="*/ 1366409 w 2659639"/>
                <a:gd name="connsiteY5" fmla="*/ 8013 h 1618712"/>
                <a:gd name="connsiteX6" fmla="*/ 260611 w 2659639"/>
                <a:gd name="connsiteY6" fmla="*/ 241898 h 1618712"/>
                <a:gd name="connsiteX0" fmla="*/ 260611 w 2489615"/>
                <a:gd name="connsiteY0" fmla="*/ 241898 h 1579404"/>
                <a:gd name="connsiteX1" fmla="*/ 185298 w 2489615"/>
                <a:gd name="connsiteY1" fmla="*/ 1075550 h 1579404"/>
                <a:gd name="connsiteX2" fmla="*/ 1372397 w 2489615"/>
                <a:gd name="connsiteY2" fmla="*/ 1557105 h 1579404"/>
                <a:gd name="connsiteX3" fmla="*/ 2343892 w 2489615"/>
                <a:gd name="connsiteY3" fmla="*/ 941755 h 1579404"/>
                <a:gd name="connsiteX4" fmla="*/ 2246735 w 2489615"/>
                <a:gd name="connsiteY4" fmla="*/ 193819 h 1579404"/>
                <a:gd name="connsiteX5" fmla="*/ 1366409 w 2489615"/>
                <a:gd name="connsiteY5" fmla="*/ 8013 h 1579404"/>
                <a:gd name="connsiteX6" fmla="*/ 260611 w 2489615"/>
                <a:gd name="connsiteY6" fmla="*/ 241898 h 1579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9615" h="1579404">
                  <a:moveTo>
                    <a:pt x="260611" y="241898"/>
                  </a:moveTo>
                  <a:cubicBezTo>
                    <a:pt x="63759" y="419821"/>
                    <a:pt x="0" y="856349"/>
                    <a:pt x="185298" y="1075550"/>
                  </a:cubicBezTo>
                  <a:cubicBezTo>
                    <a:pt x="370596" y="1294751"/>
                    <a:pt x="1012631" y="1579404"/>
                    <a:pt x="1372397" y="1557105"/>
                  </a:cubicBezTo>
                  <a:cubicBezTo>
                    <a:pt x="1732163" y="1534806"/>
                    <a:pt x="2198169" y="1168969"/>
                    <a:pt x="2343892" y="941755"/>
                  </a:cubicBezTo>
                  <a:cubicBezTo>
                    <a:pt x="2489615" y="714541"/>
                    <a:pt x="2409649" y="349443"/>
                    <a:pt x="2246735" y="193819"/>
                  </a:cubicBezTo>
                  <a:cubicBezTo>
                    <a:pt x="2083821" y="38195"/>
                    <a:pt x="1697430" y="0"/>
                    <a:pt x="1366409" y="8013"/>
                  </a:cubicBezTo>
                  <a:cubicBezTo>
                    <a:pt x="1035388" y="16026"/>
                    <a:pt x="457463" y="63975"/>
                    <a:pt x="260611" y="241898"/>
                  </a:cubicBezTo>
                  <a:close/>
                </a:path>
              </a:pathLst>
            </a:custGeom>
            <a:ln w="28575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5" name="TextBox 314"/>
            <p:cNvSpPr txBox="1"/>
            <p:nvPr/>
          </p:nvSpPr>
          <p:spPr>
            <a:xfrm>
              <a:off x="2022011" y="-158720"/>
              <a:ext cx="335733" cy="5251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00B050"/>
                  </a:solidFill>
                </a:rPr>
                <a:t>S</a:t>
              </a:r>
              <a:endParaRPr lang="en-US" sz="3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317" name="Down Arrow 316"/>
          <p:cNvSpPr/>
          <p:nvPr/>
        </p:nvSpPr>
        <p:spPr>
          <a:xfrm rot="19360268">
            <a:off x="2044442" y="1363246"/>
            <a:ext cx="245741" cy="585075"/>
          </a:xfrm>
          <a:prstGeom prst="downArrow">
            <a:avLst/>
          </a:prstGeom>
          <a:solidFill>
            <a:srgbClr val="FFA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6" name="Straight Connector 145"/>
          <p:cNvCxnSpPr/>
          <p:nvPr/>
        </p:nvCxnSpPr>
        <p:spPr>
          <a:xfrm flipV="1">
            <a:off x="5591086" y="4227752"/>
            <a:ext cx="713173" cy="478372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 flipV="1">
            <a:off x="3536143" y="2477610"/>
            <a:ext cx="713173" cy="478372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 rot="16200000" flipH="1">
            <a:off x="2823344" y="2363122"/>
            <a:ext cx="479889" cy="725459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flipV="1">
            <a:off x="1373045" y="766796"/>
            <a:ext cx="713173" cy="478372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 rot="16200000" flipH="1">
            <a:off x="660246" y="652308"/>
            <a:ext cx="479889" cy="725459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982" y="884903"/>
            <a:ext cx="8799870" cy="6188252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Claim:</a:t>
            </a:r>
            <a:r>
              <a:rPr lang="en-US" sz="2800" dirty="0" smtClean="0"/>
              <a:t> Algorithm returns a shortest path from S to t.</a:t>
            </a:r>
          </a:p>
          <a:p>
            <a:r>
              <a:rPr lang="en-US" sz="2800" b="1" dirty="0" smtClean="0"/>
              <a:t>Proof: </a:t>
            </a:r>
            <a:r>
              <a:rPr lang="en-US" sz="2800" dirty="0" smtClean="0"/>
              <a:t>By induction on number of recursive calls.</a:t>
            </a:r>
          </a:p>
          <a:p>
            <a:r>
              <a:rPr lang="en-US" sz="2800" dirty="0" smtClean="0"/>
              <a:t>If t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/>
              <a:t>S, then the empty path is trivially shortest.</a:t>
            </a:r>
          </a:p>
          <a:p>
            <a:r>
              <a:rPr lang="en-US" sz="2800" dirty="0" smtClean="0"/>
              <a:t>Otherwise, p’ is a shortest path from S’ to t under </a:t>
            </a:r>
            <a:r>
              <a:rPr lang="en-US" sz="2800" dirty="0" smtClean="0">
                <a:latin typeface="Calibri"/>
              </a:rPr>
              <a:t>w</a:t>
            </a:r>
            <a:r>
              <a:rPr lang="en-US" sz="2800" baseline="-25000" dirty="0" smtClean="0">
                <a:latin typeface="Calibri"/>
              </a:rPr>
              <a:t>2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So p is a shortest path from S to t under w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(Note: length</a:t>
            </a:r>
            <a:r>
              <a:rPr lang="en-US" sz="2400" baseline="-15000" dirty="0" smtClean="0">
                <a:solidFill>
                  <a:schemeClr val="bg1">
                    <a:lumMod val="50000"/>
                  </a:schemeClr>
                </a:solidFill>
              </a:rPr>
              <a:t>w</a:t>
            </a:r>
            <a:r>
              <a:rPr lang="en-US" sz="2400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(p)=length</a:t>
            </a:r>
            <a:r>
              <a:rPr lang="en-US" sz="2400" baseline="-15000" dirty="0" smtClean="0">
                <a:solidFill>
                  <a:schemeClr val="bg1">
                    <a:lumMod val="50000"/>
                  </a:schemeClr>
                </a:solidFill>
              </a:rPr>
              <a:t>w</a:t>
            </a:r>
            <a:r>
              <a:rPr lang="en-US" sz="2400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(p’), because if we added an arc, it has w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-length 0.)</a:t>
            </a:r>
            <a:endParaRPr lang="en-US" sz="28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800" spc="-40" dirty="0" smtClean="0"/>
              <a:t>Note: p cannot re-enter S, otherwise a </a:t>
            </a:r>
            <a:r>
              <a:rPr lang="en-US" sz="2800" spc="-40" dirty="0" err="1" smtClean="0"/>
              <a:t>subpath</a:t>
            </a:r>
            <a:r>
              <a:rPr lang="en-US" sz="2800" spc="-40" dirty="0" smtClean="0"/>
              <a:t> of p would be a shorter S-t path. So p uses exactly one arc of </a:t>
            </a:r>
            <a:r>
              <a:rPr lang="en-US" sz="2800" spc="-40" dirty="0" smtClean="0">
                <a:latin typeface="cmmi10"/>
              </a:rPr>
              <a:t>±</a:t>
            </a:r>
            <a:r>
              <a:rPr lang="en-US" sz="2800" spc="-40" baseline="30000" dirty="0" smtClean="0">
                <a:latin typeface="Calibri"/>
              </a:rPr>
              <a:t>+</a:t>
            </a:r>
            <a:r>
              <a:rPr lang="en-US" sz="2800" spc="-40" dirty="0" smtClean="0">
                <a:latin typeface="Calibri"/>
              </a:rPr>
              <a:t>(</a:t>
            </a:r>
            <a:r>
              <a:rPr lang="en-US" sz="2800" spc="-40" dirty="0" smtClean="0"/>
              <a:t>S).</a:t>
            </a:r>
          </a:p>
          <a:p>
            <a:r>
              <a:rPr lang="en-US" sz="2800" dirty="0" smtClean="0"/>
              <a:t>So length</a:t>
            </a:r>
            <a:r>
              <a:rPr lang="en-US" baseline="-15000" dirty="0" smtClean="0"/>
              <a:t>w</a:t>
            </a:r>
            <a:r>
              <a:rPr lang="en-US" baseline="-25000" dirty="0" smtClean="0"/>
              <a:t>1</a:t>
            </a:r>
            <a:r>
              <a:rPr lang="en-US" sz="2800" dirty="0" smtClean="0"/>
              <a:t>(p)=1. But </a:t>
            </a:r>
            <a:r>
              <a:rPr lang="en-US" sz="2800" b="1" dirty="0" smtClean="0"/>
              <a:t>any</a:t>
            </a:r>
            <a:r>
              <a:rPr lang="en-US" sz="2800" dirty="0" smtClean="0"/>
              <a:t> S-t path has length </a:t>
            </a:r>
            <a:r>
              <a:rPr lang="en-US" sz="2800" b="1" dirty="0" smtClean="0"/>
              <a:t>at least</a:t>
            </a:r>
            <a:r>
              <a:rPr lang="en-US" sz="2800" dirty="0" smtClean="0"/>
              <a:t> 1 under w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. So p is a shortest path from S to t under </a:t>
            </a:r>
            <a:r>
              <a:rPr lang="en-US" sz="2800" dirty="0" smtClean="0">
                <a:latin typeface="Calibri"/>
              </a:rPr>
              <a:t>w</a:t>
            </a:r>
            <a:r>
              <a:rPr lang="en-US" sz="2800" baseline="-25000" dirty="0" smtClean="0">
                <a:latin typeface="Calibri"/>
              </a:rPr>
              <a:t>1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By Weight-Splitting Lemma, p is a shortest S-t path</a:t>
            </a:r>
            <a:br>
              <a:rPr lang="en-US" sz="2800" dirty="0" smtClean="0"/>
            </a:br>
            <a:r>
              <a:rPr lang="en-US" sz="2800" smtClean="0"/>
              <a:t>under arc-lengths w.</a:t>
            </a:r>
            <a:r>
              <a:rPr lang="en-US" sz="2800" dirty="0" smtClean="0"/>
              <a:t>						</a:t>
            </a:r>
            <a:r>
              <a:rPr lang="en-US" sz="2800" dirty="0" smtClean="0">
                <a:latin typeface="msam10"/>
              </a:rPr>
              <a:t>¥</a:t>
            </a:r>
            <a:endParaRPr lang="en-US" sz="2800" dirty="0">
              <a:latin typeface="msam1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37419"/>
          </a:xfrm>
        </p:spPr>
        <p:txBody>
          <a:bodyPr>
            <a:noAutofit/>
          </a:bodyPr>
          <a:lstStyle/>
          <a:p>
            <a:r>
              <a:rPr lang="en-US" dirty="0" smtClean="0"/>
              <a:t>Correctness of Algorithm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7148"/>
            <a:ext cx="8229600" cy="922946"/>
          </a:xfrm>
        </p:spPr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97077"/>
            <a:ext cx="8411497" cy="4525963"/>
          </a:xfrm>
        </p:spPr>
        <p:txBody>
          <a:bodyPr/>
          <a:lstStyle/>
          <a:p>
            <a:r>
              <a:rPr lang="en-US" dirty="0" smtClean="0"/>
              <a:t>Integral </a:t>
            </a:r>
            <a:r>
              <a:rPr lang="en-US" dirty="0" err="1" smtClean="0"/>
              <a:t>Polyhedra</a:t>
            </a:r>
            <a:endParaRPr lang="en-US" dirty="0" smtClean="0"/>
          </a:p>
          <a:p>
            <a:r>
              <a:rPr lang="en-US" dirty="0" smtClean="0"/>
              <a:t>Minimum s-t Cuts via Ellipsoid Method</a:t>
            </a:r>
          </a:p>
          <a:p>
            <a:r>
              <a:rPr lang="en-US" dirty="0" smtClean="0"/>
              <a:t>Weight-Splitting Method</a:t>
            </a:r>
          </a:p>
          <a:p>
            <a:r>
              <a:rPr lang="en-US" dirty="0" smtClean="0"/>
              <a:t>Shortest Paths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8320"/>
            <a:ext cx="8229600" cy="922946"/>
          </a:xfrm>
        </p:spPr>
        <p:txBody>
          <a:bodyPr>
            <a:normAutofit/>
          </a:bodyPr>
          <a:lstStyle/>
          <a:p>
            <a:r>
              <a:rPr lang="en-US" dirty="0" smtClean="0"/>
              <a:t>Minimum s-t Cuts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941575" y="1543661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(LP)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403123" y="855400"/>
            <a:ext cx="6843252" cy="511284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1588"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Theorem:</a:t>
            </a:r>
            <a:r>
              <a:rPr lang="en-US" sz="2400" dirty="0" smtClean="0">
                <a:solidFill>
                  <a:schemeClr val="tx1"/>
                </a:solidFill>
              </a:rPr>
              <a:t> Every optimal BFS of (LP) is optimal for (IP).</a:t>
            </a:r>
          </a:p>
        </p:txBody>
      </p:sp>
      <p:pic>
        <p:nvPicPr>
          <p:cNvPr id="12" name="Picture 11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5513852" y="1985296"/>
            <a:ext cx="3167370" cy="1533941"/>
          </a:xfrm>
          <a:prstGeom prst="rect">
            <a:avLst/>
          </a:prstGeom>
          <a:noFill/>
          <a:ln/>
          <a:effectLst/>
        </p:spPr>
      </p:pic>
      <p:pic>
        <p:nvPicPr>
          <p:cNvPr id="11" name="Picture 10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 bwMode="auto">
          <a:xfrm>
            <a:off x="438025" y="1975459"/>
            <a:ext cx="3705776" cy="1599287"/>
          </a:xfrm>
          <a:prstGeom prst="rect">
            <a:avLst/>
          </a:prstGeom>
          <a:noFill/>
          <a:ln/>
          <a:effectLst/>
        </p:spPr>
      </p:pic>
      <p:sp>
        <p:nvSpPr>
          <p:cNvPr id="17" name="TextBox 16"/>
          <p:cNvSpPr txBox="1"/>
          <p:nvPr/>
        </p:nvSpPr>
        <p:spPr>
          <a:xfrm>
            <a:off x="1946787" y="1543663"/>
            <a:ext cx="606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(IP)</a:t>
            </a:r>
            <a:endParaRPr lang="en-US" sz="2400" dirty="0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255640" y="3932903"/>
            <a:ext cx="8657248" cy="278944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So to solve (IP), we can just solve (LP) and return an optimal BFS.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To solve (LP), the separation oracle is:		           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(Lecture 12)</a:t>
            </a:r>
            <a:endParaRPr lang="en-US" sz="2400" dirty="0" smtClean="0"/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400" dirty="0" smtClean="0"/>
              <a:t>	Check if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-25000" dirty="0" err="1" smtClean="0">
                <a:latin typeface="Calibri"/>
              </a:rPr>
              <a:t>a</a:t>
            </a:r>
            <a:r>
              <a:rPr lang="en-US" sz="2000" dirty="0" smtClean="0"/>
              <a:t>&lt;</a:t>
            </a:r>
            <a:r>
              <a:rPr lang="en-US" sz="2400" dirty="0" smtClean="0"/>
              <a:t>0  for any a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A.  If so, the constraint “</a:t>
            </a:r>
            <a:r>
              <a:rPr lang="en-US" sz="2400" dirty="0" smtClean="0">
                <a:latin typeface="Calibri"/>
              </a:rPr>
              <a:t>y</a:t>
            </a:r>
            <a:r>
              <a:rPr lang="en-US" sz="2400" baseline="-25000" dirty="0" smtClean="0">
                <a:latin typeface="Calibri"/>
              </a:rPr>
              <a:t>a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0” is violated.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400" dirty="0" smtClean="0"/>
              <a:t>	Check if </a:t>
            </a:r>
            <a:r>
              <a:rPr lang="en-US" sz="2400" dirty="0" err="1" smtClean="0"/>
              <a:t>dist</a:t>
            </a:r>
            <a:r>
              <a:rPr lang="en-US" sz="2400" baseline="-17000" dirty="0" err="1" smtClean="0"/>
              <a:t>y</a:t>
            </a:r>
            <a:r>
              <a:rPr lang="en-US" sz="2400" dirty="0" smtClean="0"/>
              <a:t>(</a:t>
            </a:r>
            <a:r>
              <a:rPr lang="en-US" sz="2400" dirty="0" err="1" smtClean="0"/>
              <a:t>s,t</a:t>
            </a:r>
            <a:r>
              <a:rPr lang="en-US" sz="2400" dirty="0" smtClean="0"/>
              <a:t>)&lt;1.  If so, let p be an s-t path with length</a:t>
            </a:r>
            <a:r>
              <a:rPr lang="en-US" sz="2400" baseline="-17000" dirty="0" smtClean="0"/>
              <a:t>y</a:t>
            </a:r>
            <a:r>
              <a:rPr lang="en-US" sz="2400" dirty="0" smtClean="0"/>
              <a:t>(p)&lt;1.</a:t>
            </a:r>
            <a:br>
              <a:rPr lang="en-US" sz="2400" dirty="0" smtClean="0"/>
            </a:br>
            <a:r>
              <a:rPr lang="en-US" sz="2400" dirty="0" smtClean="0"/>
              <a:t>Then the constraint for path p is violated.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So to compute min s-t cuts, we just need an algorithm to compute shortest </a:t>
            </a:r>
            <a:r>
              <a:rPr lang="en-US" sz="2400" dirty="0" err="1" smtClean="0"/>
              <a:t>dipaths</a:t>
            </a:r>
            <a:r>
              <a:rPr lang="en-US" sz="2400" dirty="0" smtClean="0"/>
              <a:t>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54529" y="894736"/>
            <a:ext cx="14396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(Lecture 21)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Shortest Paths in a Digraph</a:t>
            </a:r>
            <a:endParaRPr lang="en-US" sz="40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14631" y="806243"/>
            <a:ext cx="8504903" cy="5162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Let G=(V,A) be a directed graph. Every arc a has a </a:t>
            </a:r>
            <a:r>
              <a:rPr lang="en-US" sz="2800" dirty="0" smtClean="0"/>
              <a:t>“length” </a:t>
            </a:r>
            <a:r>
              <a:rPr kumimoji="0" lang="en-US" sz="2800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</a:t>
            </a:r>
            <a:r>
              <a:rPr kumimoji="0" lang="en-US" sz="2800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</a:t>
            </a:r>
            <a:r>
              <a:rPr lang="en-US" sz="2800" dirty="0" smtClean="0"/>
              <a:t>&gt;0.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/>
              <a:t>Given two vertices s and t,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find a path from s to t of minimum total length.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880853" y="3224994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831691" y="4011575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880853" y="4984969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923072" y="3972246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378246" y="4847317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388078" y="3903421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331974" y="3264325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371303" y="4021409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469625" y="4719499"/>
            <a:ext cx="147484" cy="147484"/>
          </a:xfrm>
          <a:prstGeom prst="ellipse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>
            <a:endCxn id="11" idx="3"/>
          </p:cNvCxnSpPr>
          <p:nvPr/>
        </p:nvCxnSpPr>
        <p:spPr>
          <a:xfrm rot="5400000" flipH="1" flipV="1">
            <a:off x="1964519" y="3095240"/>
            <a:ext cx="682294" cy="1193572"/>
          </a:xfrm>
          <a:prstGeom prst="line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1" idx="6"/>
            <a:endCxn id="14" idx="1"/>
          </p:cNvCxnSpPr>
          <p:nvPr/>
        </p:nvCxnSpPr>
        <p:spPr>
          <a:xfrm>
            <a:off x="3028337" y="3298736"/>
            <a:ext cx="916334" cy="695109"/>
          </a:xfrm>
          <a:prstGeom prst="line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12" idx="2"/>
          </p:cNvCxnSpPr>
          <p:nvPr/>
        </p:nvCxnSpPr>
        <p:spPr>
          <a:xfrm>
            <a:off x="1730479" y="4085316"/>
            <a:ext cx="1101212" cy="1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2" idx="6"/>
            <a:endCxn id="14" idx="2"/>
          </p:cNvCxnSpPr>
          <p:nvPr/>
        </p:nvCxnSpPr>
        <p:spPr>
          <a:xfrm flipV="1">
            <a:off x="2979175" y="4045988"/>
            <a:ext cx="943897" cy="39329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13" idx="2"/>
          </p:cNvCxnSpPr>
          <p:nvPr/>
        </p:nvCxnSpPr>
        <p:spPr>
          <a:xfrm rot="16200000" flipH="1">
            <a:off x="1834240" y="4012098"/>
            <a:ext cx="921252" cy="1171973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3" idx="6"/>
            <a:endCxn id="14" idx="4"/>
          </p:cNvCxnSpPr>
          <p:nvPr/>
        </p:nvCxnSpPr>
        <p:spPr>
          <a:xfrm flipV="1">
            <a:off x="3028337" y="4119730"/>
            <a:ext cx="968477" cy="938981"/>
          </a:xfrm>
          <a:prstGeom prst="line">
            <a:avLst/>
          </a:prstGeom>
          <a:ln w="5715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4" idx="6"/>
            <a:endCxn id="16" idx="2"/>
          </p:cNvCxnSpPr>
          <p:nvPr/>
        </p:nvCxnSpPr>
        <p:spPr>
          <a:xfrm flipV="1">
            <a:off x="4070556" y="3977163"/>
            <a:ext cx="1317522" cy="68825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3" idx="6"/>
            <a:endCxn id="15" idx="2"/>
          </p:cNvCxnSpPr>
          <p:nvPr/>
        </p:nvCxnSpPr>
        <p:spPr>
          <a:xfrm flipV="1">
            <a:off x="3028337" y="4921059"/>
            <a:ext cx="2349909" cy="137652"/>
          </a:xfrm>
          <a:prstGeom prst="line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6" idx="7"/>
            <a:endCxn id="17" idx="3"/>
          </p:cNvCxnSpPr>
          <p:nvPr/>
        </p:nvCxnSpPr>
        <p:spPr>
          <a:xfrm rot="5400000" flipH="1" flipV="1">
            <a:off x="5666363" y="3237810"/>
            <a:ext cx="534810" cy="83961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6" idx="6"/>
            <a:endCxn id="18" idx="2"/>
          </p:cNvCxnSpPr>
          <p:nvPr/>
        </p:nvCxnSpPr>
        <p:spPr>
          <a:xfrm>
            <a:off x="5535562" y="3977163"/>
            <a:ext cx="835741" cy="11798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5" idx="6"/>
            <a:endCxn id="19" idx="2"/>
          </p:cNvCxnSpPr>
          <p:nvPr/>
        </p:nvCxnSpPr>
        <p:spPr>
          <a:xfrm flipV="1">
            <a:off x="5525730" y="4793241"/>
            <a:ext cx="943895" cy="12781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5" idx="7"/>
            <a:endCxn id="18" idx="4"/>
          </p:cNvCxnSpPr>
          <p:nvPr/>
        </p:nvCxnSpPr>
        <p:spPr>
          <a:xfrm rot="5400000" flipH="1" flipV="1">
            <a:off x="5624577" y="4048448"/>
            <a:ext cx="700023" cy="940914"/>
          </a:xfrm>
          <a:prstGeom prst="line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7" idx="6"/>
            <a:endCxn id="56" idx="1"/>
          </p:cNvCxnSpPr>
          <p:nvPr/>
        </p:nvCxnSpPr>
        <p:spPr>
          <a:xfrm>
            <a:off x="6479458" y="3338067"/>
            <a:ext cx="955663" cy="616445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18" idx="6"/>
          </p:cNvCxnSpPr>
          <p:nvPr/>
        </p:nvCxnSpPr>
        <p:spPr>
          <a:xfrm flipV="1">
            <a:off x="6518787" y="4006660"/>
            <a:ext cx="894735" cy="88491"/>
          </a:xfrm>
          <a:prstGeom prst="line">
            <a:avLst/>
          </a:prstGeom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9" idx="6"/>
          </p:cNvCxnSpPr>
          <p:nvPr/>
        </p:nvCxnSpPr>
        <p:spPr>
          <a:xfrm flipV="1">
            <a:off x="6617109" y="4058803"/>
            <a:ext cx="818012" cy="73443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202425" y="323481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4257367" y="451301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4552335" y="359861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3490451" y="334297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946786" y="45425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310580" y="372643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195483" y="372643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6921908" y="33429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6626940" y="371659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7049727" y="430653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6046837" y="45031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5840358" y="41492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5683043" y="32446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5840360" y="371659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283973" y="42770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1170038" y="3765766"/>
            <a:ext cx="3449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629832" y="3657611"/>
            <a:ext cx="3225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7413522" y="3932913"/>
            <a:ext cx="147484" cy="14748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1582995" y="4011569"/>
            <a:ext cx="147484" cy="147484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1818971" y="5211107"/>
            <a:ext cx="54961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These edges form a </a:t>
            </a:r>
            <a:r>
              <a:rPr lang="en-US" sz="2800" b="1" dirty="0" smtClean="0">
                <a:solidFill>
                  <a:srgbClr val="FF0000"/>
                </a:solidFill>
              </a:rPr>
              <a:t>shortest s-t path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8320"/>
            <a:ext cx="8229600" cy="922946"/>
          </a:xfrm>
        </p:spPr>
        <p:txBody>
          <a:bodyPr>
            <a:normAutofit/>
          </a:bodyPr>
          <a:lstStyle/>
          <a:p>
            <a:r>
              <a:rPr lang="en-US" dirty="0" smtClean="0"/>
              <a:t>Shortest Paths in a Digraph</a:t>
            </a:r>
            <a:endParaRPr lang="en-US" sz="40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14631" y="658763"/>
            <a:ext cx="8504903" cy="5781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Let b be vector with </a:t>
            </a:r>
            <a:r>
              <a:rPr kumimoji="0" lang="en-US" sz="2800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</a:t>
            </a:r>
            <a:r>
              <a:rPr kumimoji="0" lang="en-US" sz="2800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=1, </a:t>
            </a:r>
            <a:r>
              <a:rPr kumimoji="0" lang="en-US" sz="2800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</a:t>
            </a:r>
            <a:r>
              <a:rPr kumimoji="0" lang="en-US" sz="2800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=-1, </a:t>
            </a:r>
            <a:r>
              <a:rPr kumimoji="0" lang="en-US" sz="2800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</a:t>
            </a:r>
            <a:r>
              <a:rPr kumimoji="0" lang="en-US" sz="2800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=0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8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2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s,t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baseline="0" dirty="0" smtClean="0"/>
              <a:t>Consider the IP: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baseline="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baseline="0" dirty="0" smtClean="0"/>
              <a:t>And the LP relaxation: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baseline="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0" name="Picture 59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>
          <a:xfrm>
            <a:off x="2048104" y="1683474"/>
            <a:ext cx="5047792" cy="1482520"/>
          </a:xfrm>
          <a:prstGeom prst="rect">
            <a:avLst/>
          </a:prstGeom>
        </p:spPr>
      </p:pic>
      <p:pic>
        <p:nvPicPr>
          <p:cNvPr id="62" name="Picture 61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/>
          <a:stretch>
            <a:fillRect/>
          </a:stretch>
        </p:blipFill>
        <p:spPr>
          <a:xfrm>
            <a:off x="1981194" y="3784604"/>
            <a:ext cx="5181610" cy="1600204"/>
          </a:xfrm>
          <a:prstGeom prst="rect">
            <a:avLst/>
          </a:prstGeom>
        </p:spPr>
      </p:pic>
      <p:sp>
        <p:nvSpPr>
          <p:cNvPr id="63" name="Rectangle 62"/>
          <p:cNvSpPr/>
          <p:nvPr/>
        </p:nvSpPr>
        <p:spPr>
          <a:xfrm>
            <a:off x="265471" y="6145160"/>
            <a:ext cx="7000567" cy="511284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1588"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Theorem:</a:t>
            </a:r>
            <a:r>
              <a:rPr lang="en-US" sz="2400" dirty="0" smtClean="0">
                <a:solidFill>
                  <a:schemeClr val="tx1"/>
                </a:solidFill>
              </a:rPr>
              <a:t> Every optimal BFS of (LP) is optimal for (IP).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325033" y="5869863"/>
            <a:ext cx="17468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(Assignment 5)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5470" y="5525728"/>
            <a:ext cx="7000569" cy="511284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1588">
              <a:spcBef>
                <a:spcPct val="20000"/>
              </a:spcBef>
              <a:defRPr/>
            </a:pPr>
            <a:r>
              <a:rPr lang="en-US" sz="2400" b="1" spc="-40" dirty="0" smtClean="0">
                <a:solidFill>
                  <a:schemeClr val="tx1"/>
                </a:solidFill>
              </a:rPr>
              <a:t>Claim:</a:t>
            </a:r>
            <a:r>
              <a:rPr lang="en-US" sz="2400" spc="-40" dirty="0" smtClean="0">
                <a:solidFill>
                  <a:schemeClr val="tx1"/>
                </a:solidFill>
              </a:rPr>
              <a:t> Every optimal solution of (IP) is a shortest s-t path.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Babushkadolls.JPG"/>
          <p:cNvPicPr>
            <a:picLocks noChangeAspect="1"/>
          </p:cNvPicPr>
          <p:nvPr/>
        </p:nvPicPr>
        <p:blipFill>
          <a:blip r:embed="rId2" cstate="print">
            <a:lum bright="62000" contrast="-71000"/>
          </a:blip>
          <a:stretch>
            <a:fillRect/>
          </a:stretch>
        </p:blipFill>
        <p:spPr>
          <a:xfrm>
            <a:off x="0" y="0"/>
            <a:ext cx="9144000" cy="685800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24462" y="648931"/>
            <a:ext cx="3333136" cy="580114"/>
          </a:xfrm>
          <a:prstGeom prst="round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Minimum S-T Cut Problem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31921" y="2143435"/>
            <a:ext cx="3333136" cy="619444"/>
          </a:xfrm>
          <a:prstGeom prst="round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Shortest Path Problem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 rot="2487813">
            <a:off x="1225162" y="1462615"/>
            <a:ext cx="1181654" cy="599768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310580" y="1258538"/>
            <a:ext cx="3395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Solve by Ellipsoid Method</a:t>
            </a:r>
          </a:p>
          <a:p>
            <a:r>
              <a:rPr lang="en-US" sz="2400" dirty="0" smtClean="0"/>
              <a:t>Separation oracle is…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647145" y="2236880"/>
            <a:ext cx="34968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Solve by Ellipsoid Method!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57200" y="-167144"/>
            <a:ext cx="8229600" cy="922946"/>
          </a:xfrm>
        </p:spPr>
        <p:txBody>
          <a:bodyPr>
            <a:normAutofit/>
          </a:bodyPr>
          <a:lstStyle/>
          <a:p>
            <a:r>
              <a:rPr lang="en-US" dirty="0" smtClean="0"/>
              <a:t>Our Min s-t Cut Algorithm</a:t>
            </a:r>
            <a:endParaRPr lang="en-US" sz="4000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226143" y="2782530"/>
            <a:ext cx="8721212" cy="407547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Inner LP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Has |V| constraints, |A|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variables.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baseline="0" dirty="0" smtClean="0"/>
              <a:t>Our</a:t>
            </a:r>
            <a:r>
              <a:rPr lang="en-US" sz="2800" dirty="0" smtClean="0"/>
              <a:t> analysis in Lecture 12: roughly O(|</a:t>
            </a:r>
            <a:r>
              <a:rPr lang="en-US" sz="2800" dirty="0" smtClean="0">
                <a:latin typeface="Calibri"/>
              </a:rPr>
              <a:t>A|</a:t>
            </a:r>
            <a:r>
              <a:rPr lang="en-US" sz="2800" baseline="30000" dirty="0" smtClean="0">
                <a:latin typeface="Calibri"/>
              </a:rPr>
              <a:t>6</a:t>
            </a:r>
            <a:r>
              <a:rPr lang="en-US" sz="2800" dirty="0" smtClean="0"/>
              <a:t>) iterations</a:t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(actually, depends on # bits to represent lengths w)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Outer LP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Has |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</a:rPr>
              <a:t>P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| constraints, |A| variables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 show </a:t>
            </a:r>
            <a:r>
              <a:rPr kumimoji="0" lang="en-US" sz="280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O(|A|</a:t>
            </a:r>
            <a:r>
              <a:rPr kumimoji="0" lang="en-US" sz="2800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n-US" sz="280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log</a:t>
            </a:r>
            <a:r>
              <a:rPr kumimoji="0" lang="en-US" sz="2800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|A| + </a:t>
            </a:r>
            <a:r>
              <a:rPr kumimoji="0" lang="en-US" sz="280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log</a:t>
            </a:r>
            <a:r>
              <a:rPr kumimoji="0" lang="en-US" sz="2800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</a:t>
            </a:r>
            <a:r>
              <a:rPr kumimoji="0" lang="en-US" sz="2800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max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) iterations suffice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Total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Roughly O(|</a:t>
            </a:r>
            <a:r>
              <a:rPr lang="en-US" sz="2800" dirty="0" smtClean="0">
                <a:latin typeface="Calibri"/>
              </a:rPr>
              <a:t>A|</a:t>
            </a:r>
            <a:r>
              <a:rPr lang="en-US" sz="2800" baseline="30000" dirty="0" smtClean="0">
                <a:latin typeface="Calibri"/>
              </a:rPr>
              <a:t>8</a:t>
            </a:r>
            <a:r>
              <a:rPr lang="en-US" sz="2800" dirty="0" smtClean="0"/>
              <a:t>) iterations, each taking roughly O(|A|</a:t>
            </a:r>
            <a:r>
              <a:rPr lang="en-US" sz="2800" baseline="30000" dirty="0" smtClean="0"/>
              <a:t>3</a:t>
            </a:r>
            <a:r>
              <a:rPr lang="en-US" sz="2800" dirty="0" smtClean="0"/>
              <a:t>) time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Total running time: roughly O(|A|</a:t>
            </a:r>
            <a:r>
              <a:rPr lang="en-US" sz="2800" baseline="30000" dirty="0" smtClean="0"/>
              <a:t>11</a:t>
            </a:r>
            <a:r>
              <a:rPr lang="en-US" sz="2800" dirty="0" smtClean="0"/>
              <a:t>)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Best-known algorithm has running time: O(|A|</a:t>
            </a:r>
            <a:r>
              <a:rPr kumimoji="0" lang="en-US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1.5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Combinatorial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We’ve used the ellipsoid method to prove several problems are solvable in “polynomial time”</a:t>
            </a:r>
          </a:p>
          <a:p>
            <a:pPr lvl="1"/>
            <a:r>
              <a:rPr lang="en-US" sz="2400" dirty="0" smtClean="0"/>
              <a:t>LPs, Maximum Bipartite Matching, Max Weight Perfect Matching, Min s-t Cut, Shortest Paths</a:t>
            </a:r>
          </a:p>
          <a:p>
            <a:pPr lvl="1"/>
            <a:r>
              <a:rPr lang="en-US" sz="2400" dirty="0" smtClean="0"/>
              <a:t>Approximate solutions to SDPs and some Convex Programs</a:t>
            </a:r>
          </a:p>
          <a:p>
            <a:r>
              <a:rPr lang="en-US" sz="2800" dirty="0" smtClean="0"/>
              <a:t>In practice, no one uses the ellipsoid method.</a:t>
            </a:r>
          </a:p>
          <a:p>
            <a:r>
              <a:rPr lang="en-US" sz="2800" dirty="0" smtClean="0"/>
              <a:t>It should be viewed as a “proof of concept” that efficient algorithms exist</a:t>
            </a:r>
          </a:p>
          <a:p>
            <a:r>
              <a:rPr lang="en-US" sz="2800" dirty="0" smtClean="0"/>
              <a:t>For many combinatorial optimization problems, combinatorial algorithms exist and are much faster</a:t>
            </a:r>
          </a:p>
          <a:p>
            <a:r>
              <a:rPr lang="en-US" sz="2800" dirty="0" smtClean="0"/>
              <a:t>Next: a slick way to design combinatorial algorithms, based on </a:t>
            </a:r>
            <a:r>
              <a:rPr lang="en-US" sz="2800" b="1" dirty="0" smtClean="0">
                <a:solidFill>
                  <a:srgbClr val="FF0000"/>
                </a:solidFill>
              </a:rPr>
              <a:t>weight splitting</a:t>
            </a:r>
            <a:r>
              <a:rPr lang="en-US" sz="2800" dirty="0" smtClean="0"/>
              <a:t>.</a:t>
            </a: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5303" y="2635059"/>
            <a:ext cx="8141109" cy="1337173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17984"/>
            <a:ext cx="8229600" cy="922946"/>
          </a:xfrm>
        </p:spPr>
        <p:txBody>
          <a:bodyPr/>
          <a:lstStyle/>
          <a:p>
            <a:r>
              <a:rPr lang="en-US" dirty="0" smtClean="0"/>
              <a:t>Weight-Splitting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129" y="672001"/>
            <a:ext cx="8342671" cy="5614587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sz="2800" dirty="0" smtClean="0"/>
              <a:t>Let C </a:t>
            </a:r>
            <a:r>
              <a:rPr lang="en-US" sz="2800" dirty="0" smtClean="0">
                <a:latin typeface="cmsy10"/>
              </a:rPr>
              <a:t>½</a:t>
            </a:r>
            <a:r>
              <a:rPr lang="en-US" sz="2800" dirty="0" smtClean="0"/>
              <a:t> </a:t>
            </a:r>
            <a:r>
              <a:rPr lang="en-US" sz="2800" dirty="0" err="1" smtClean="0">
                <a:latin typeface="msbm10"/>
              </a:rPr>
              <a:t>R</a:t>
            </a:r>
            <a:r>
              <a:rPr lang="en-US" sz="2800" baseline="30000" dirty="0" err="1" smtClean="0">
                <a:latin typeface="Calibri"/>
              </a:rPr>
              <a:t>n</a:t>
            </a:r>
            <a:r>
              <a:rPr lang="en-US" sz="2800" dirty="0" smtClean="0"/>
              <a:t> be set of feasible solutions to some optimization problem.</a:t>
            </a:r>
          </a:p>
          <a:p>
            <a:pPr>
              <a:spcBef>
                <a:spcPts val="300"/>
              </a:spcBef>
            </a:pPr>
            <a:r>
              <a:rPr lang="en-US" sz="2800" dirty="0" smtClean="0"/>
              <a:t>Let w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/>
              <a:t> be a “weight vector”.</a:t>
            </a:r>
          </a:p>
          <a:p>
            <a:pPr>
              <a:spcBef>
                <a:spcPts val="300"/>
              </a:spcBef>
            </a:pPr>
            <a:r>
              <a:rPr lang="en-US" sz="2800" dirty="0" smtClean="0"/>
              <a:t>x is “optimal under w” if x optimizes min { </a:t>
            </a:r>
            <a:r>
              <a:rPr lang="en-US" sz="2800" dirty="0" err="1" smtClean="0">
                <a:latin typeface="Calibri"/>
              </a:rPr>
              <a:t>w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baseline="30000" dirty="0" smtClean="0">
                <a:latin typeface="Calibri"/>
              </a:rPr>
              <a:t> </a:t>
            </a:r>
            <a:r>
              <a:rPr lang="en-US" sz="2800" dirty="0" smtClean="0"/>
              <a:t>y : y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/>
              <a:t>C } </a:t>
            </a:r>
          </a:p>
          <a:p>
            <a:pPr>
              <a:spcBef>
                <a:spcPts val="300"/>
              </a:spcBef>
            </a:pPr>
            <a:endParaRPr lang="en-US" sz="500" b="1" dirty="0" smtClean="0"/>
          </a:p>
          <a:p>
            <a:pPr>
              <a:spcBef>
                <a:spcPts val="300"/>
              </a:spcBef>
            </a:pPr>
            <a:r>
              <a:rPr lang="en-US" sz="2800" b="1" dirty="0" smtClean="0"/>
              <a:t>Lemma: </a:t>
            </a:r>
            <a:r>
              <a:rPr lang="en-US" sz="2800" dirty="0" smtClean="0"/>
              <a:t>Suppose w = </a:t>
            </a:r>
            <a:r>
              <a:rPr lang="en-US" sz="2800" dirty="0" smtClean="0">
                <a:latin typeface="Calibri"/>
              </a:rPr>
              <a:t>w</a:t>
            </a:r>
            <a:r>
              <a:rPr lang="en-US" sz="2800" baseline="-25000" dirty="0" smtClean="0">
                <a:latin typeface="Calibri"/>
              </a:rPr>
              <a:t>1</a:t>
            </a:r>
            <a:r>
              <a:rPr lang="en-US" sz="2800" dirty="0" smtClean="0"/>
              <a:t> + </a:t>
            </a:r>
            <a:r>
              <a:rPr lang="en-US" sz="2800" dirty="0" smtClean="0">
                <a:latin typeface="Calibri"/>
              </a:rPr>
              <a:t>w</a:t>
            </a:r>
            <a:r>
              <a:rPr lang="en-US" sz="2800" baseline="-25000" dirty="0" smtClean="0">
                <a:latin typeface="Calibri"/>
              </a:rPr>
              <a:t>2</a:t>
            </a:r>
            <a:r>
              <a:rPr lang="en-US" sz="2800" dirty="0" smtClean="0"/>
              <a:t>. Suppose that</a:t>
            </a:r>
            <a:br>
              <a:rPr lang="en-US" sz="2800" dirty="0" smtClean="0"/>
            </a:br>
            <a:r>
              <a:rPr lang="en-US" sz="2800" dirty="0" smtClean="0"/>
              <a:t>x is optimal under </a:t>
            </a:r>
            <a:r>
              <a:rPr lang="en-US" sz="2800" dirty="0" smtClean="0">
                <a:latin typeface="Calibri"/>
              </a:rPr>
              <a:t>w</a:t>
            </a:r>
            <a:r>
              <a:rPr lang="en-US" sz="2800" baseline="-25000" dirty="0" smtClean="0">
                <a:latin typeface="Calibri"/>
              </a:rPr>
              <a:t>1</a:t>
            </a:r>
            <a:r>
              <a:rPr lang="en-US" sz="2800" dirty="0" smtClean="0"/>
              <a:t>, and x is optimal under </a:t>
            </a:r>
            <a:r>
              <a:rPr lang="en-US" sz="2800" dirty="0" smtClean="0">
                <a:latin typeface="Calibri"/>
              </a:rPr>
              <a:t>w</a:t>
            </a:r>
            <a:r>
              <a:rPr lang="en-US" sz="2800" baseline="-25000" dirty="0" smtClean="0">
                <a:latin typeface="Calibri"/>
              </a:rPr>
              <a:t>2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r>
              <a:rPr lang="en-US" sz="2800" dirty="0" smtClean="0"/>
              <a:t>Then x is optimal under w.</a:t>
            </a:r>
          </a:p>
          <a:p>
            <a:pPr>
              <a:spcBef>
                <a:spcPts val="300"/>
              </a:spcBef>
            </a:pPr>
            <a:r>
              <a:rPr lang="en-US" sz="2800" b="1" dirty="0" smtClean="0"/>
              <a:t>Proof:</a:t>
            </a:r>
            <a:r>
              <a:rPr lang="en-US" sz="2800" dirty="0" smtClean="0"/>
              <a:t> Let z be optimal under w. Then:</a:t>
            </a:r>
          </a:p>
          <a:p>
            <a:pPr>
              <a:spcBef>
                <a:spcPts val="300"/>
              </a:spcBef>
              <a:buNone/>
            </a:pPr>
            <a:r>
              <a:rPr lang="en-US" sz="2800" dirty="0" smtClean="0">
                <a:latin typeface="Calibri"/>
              </a:rPr>
              <a:t>		</a:t>
            </a:r>
            <a:r>
              <a:rPr lang="en-US" sz="2800" dirty="0" err="1" smtClean="0">
                <a:latin typeface="Calibri"/>
              </a:rPr>
              <a:t>w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1600" dirty="0" smtClean="0"/>
              <a:t> </a:t>
            </a:r>
            <a:r>
              <a:rPr lang="en-US" sz="2800" dirty="0" smtClean="0"/>
              <a:t>x = </a:t>
            </a:r>
            <a:r>
              <a:rPr lang="en-US" sz="2800" dirty="0" smtClean="0">
                <a:latin typeface="Calibri"/>
              </a:rPr>
              <a:t>w</a:t>
            </a:r>
            <a:r>
              <a:rPr lang="en-US" sz="2800" baseline="-25000" dirty="0" smtClean="0">
                <a:latin typeface="Calibri"/>
              </a:rPr>
              <a:t>1</a:t>
            </a:r>
            <a:r>
              <a:rPr lang="en-US" sz="2800" baseline="30000" dirty="0" smtClean="0">
                <a:latin typeface="Calibri"/>
              </a:rPr>
              <a:t>T</a:t>
            </a:r>
            <a:r>
              <a:rPr lang="en-US" sz="1600" dirty="0" smtClean="0"/>
              <a:t> </a:t>
            </a:r>
            <a:r>
              <a:rPr lang="en-US" sz="2800" dirty="0" smtClean="0"/>
              <a:t>x + </a:t>
            </a:r>
            <a:r>
              <a:rPr lang="en-US" sz="2800" dirty="0" smtClean="0">
                <a:latin typeface="Calibri"/>
              </a:rPr>
              <a:t>w</a:t>
            </a:r>
            <a:r>
              <a:rPr lang="en-US" sz="2800" baseline="-25000" dirty="0" smtClean="0">
                <a:latin typeface="Calibri"/>
              </a:rPr>
              <a:t>2</a:t>
            </a:r>
            <a:r>
              <a:rPr lang="en-US" sz="2800" baseline="30000" dirty="0" smtClean="0">
                <a:latin typeface="Calibri"/>
              </a:rPr>
              <a:t>T</a:t>
            </a:r>
            <a:r>
              <a:rPr lang="en-US" sz="1600" dirty="0" smtClean="0"/>
              <a:t> </a:t>
            </a:r>
            <a:r>
              <a:rPr lang="en-US" sz="2800" dirty="0" smtClean="0"/>
              <a:t>x </a:t>
            </a:r>
            <a:r>
              <a:rPr lang="en-US" sz="2800" dirty="0" smtClean="0">
                <a:latin typeface="cmsy10"/>
              </a:rPr>
              <a:t>·</a:t>
            </a:r>
            <a:r>
              <a:rPr lang="en-US" sz="2800" dirty="0" smtClean="0"/>
              <a:t> w</a:t>
            </a:r>
            <a:r>
              <a:rPr lang="en-US" sz="2800" baseline="-25000" dirty="0" smtClean="0"/>
              <a:t>1</a:t>
            </a:r>
            <a:r>
              <a:rPr lang="en-US" sz="2800" baseline="30000" dirty="0" smtClean="0"/>
              <a:t>T</a:t>
            </a:r>
            <a:r>
              <a:rPr lang="en-US" sz="1600" dirty="0" smtClean="0"/>
              <a:t> </a:t>
            </a:r>
            <a:r>
              <a:rPr lang="en-US" sz="2800" dirty="0" smtClean="0"/>
              <a:t>z + w</a:t>
            </a:r>
            <a:r>
              <a:rPr lang="en-US" sz="2800" baseline="-25000" dirty="0" smtClean="0"/>
              <a:t>2</a:t>
            </a:r>
            <a:r>
              <a:rPr lang="en-US" sz="2800" baseline="30000" dirty="0" smtClean="0"/>
              <a:t>T</a:t>
            </a:r>
            <a:r>
              <a:rPr lang="en-US" sz="1600" dirty="0" smtClean="0"/>
              <a:t> </a:t>
            </a:r>
            <a:r>
              <a:rPr lang="en-US" sz="2800" dirty="0" smtClean="0"/>
              <a:t>z = </a:t>
            </a:r>
            <a:r>
              <a:rPr lang="en-US" sz="2800" dirty="0" err="1" smtClean="0">
                <a:latin typeface="Calibri"/>
              </a:rPr>
              <a:t>w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1600" dirty="0" smtClean="0"/>
              <a:t> </a:t>
            </a:r>
            <a:r>
              <a:rPr lang="en-US" sz="2800" dirty="0" smtClean="0"/>
              <a:t>z</a:t>
            </a:r>
          </a:p>
          <a:p>
            <a:pPr>
              <a:spcBef>
                <a:spcPts val="300"/>
              </a:spcBef>
              <a:buNone/>
            </a:pPr>
            <a:r>
              <a:rPr lang="en-US" sz="2800" dirty="0" smtClean="0"/>
              <a:t>	So x is also optimal under w.				     </a:t>
            </a:r>
            <a:r>
              <a:rPr lang="en-US" sz="2800" dirty="0" smtClean="0">
                <a:latin typeface="msam10"/>
              </a:rPr>
              <a:t>¥</a:t>
            </a:r>
          </a:p>
        </p:txBody>
      </p:sp>
      <p:pic>
        <p:nvPicPr>
          <p:cNvPr id="5" name="Picture 4" descr="Hass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3" y="5373036"/>
            <a:ext cx="1553496" cy="1064145"/>
          </a:xfrm>
          <a:prstGeom prst="rect">
            <a:avLst/>
          </a:prstGeom>
        </p:spPr>
      </p:pic>
      <p:sp>
        <p:nvSpPr>
          <p:cNvPr id="6" name="TextBox 5">
            <a:hlinkClick r:id="rId3"/>
          </p:cNvPr>
          <p:cNvSpPr txBox="1"/>
          <p:nvPr/>
        </p:nvSpPr>
        <p:spPr>
          <a:xfrm>
            <a:off x="3126655" y="6440135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hlinkClick r:id="rId3"/>
              </a:rPr>
              <a:t>Hassin</a:t>
            </a:r>
            <a:endParaRPr lang="en-US" dirty="0"/>
          </a:p>
        </p:txBody>
      </p:sp>
      <p:pic>
        <p:nvPicPr>
          <p:cNvPr id="7" name="Picture 6" descr="Frank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70039" y="5376876"/>
            <a:ext cx="796414" cy="1065916"/>
          </a:xfrm>
          <a:prstGeom prst="rect">
            <a:avLst/>
          </a:prstGeom>
        </p:spPr>
      </p:pic>
      <p:sp>
        <p:nvSpPr>
          <p:cNvPr id="8" name="TextBox 7">
            <a:hlinkClick r:id="rId3"/>
          </p:cNvPr>
          <p:cNvSpPr txBox="1"/>
          <p:nvPr/>
        </p:nvSpPr>
        <p:spPr>
          <a:xfrm>
            <a:off x="1189699" y="6440135"/>
            <a:ext cx="702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5"/>
              </a:rPr>
              <a:t>Frank</a:t>
            </a:r>
            <a:endParaRPr lang="en-US" dirty="0"/>
          </a:p>
        </p:txBody>
      </p:sp>
      <p:sp>
        <p:nvSpPr>
          <p:cNvPr id="10" name="TextBox 9">
            <a:hlinkClick r:id="rId3"/>
          </p:cNvPr>
          <p:cNvSpPr txBox="1"/>
          <p:nvPr/>
        </p:nvSpPr>
        <p:spPr>
          <a:xfrm>
            <a:off x="4984952" y="6440135"/>
            <a:ext cx="1258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6"/>
              </a:rPr>
              <a:t>Bar-</a:t>
            </a:r>
            <a:r>
              <a:rPr lang="en-US" dirty="0" err="1" smtClean="0">
                <a:hlinkClick r:id="rId6"/>
              </a:rPr>
              <a:t>Yehuda</a:t>
            </a:r>
            <a:endParaRPr lang="en-US" dirty="0"/>
          </a:p>
        </p:txBody>
      </p:sp>
      <p:pic>
        <p:nvPicPr>
          <p:cNvPr id="11" name="Picture 10" descr="Frank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228382" y="5376876"/>
            <a:ext cx="761845" cy="1065916"/>
          </a:xfrm>
          <a:prstGeom prst="rect">
            <a:avLst/>
          </a:prstGeom>
        </p:spPr>
      </p:pic>
      <p:sp>
        <p:nvSpPr>
          <p:cNvPr id="12" name="TextBox 11">
            <a:hlinkClick r:id="rId3"/>
          </p:cNvPr>
          <p:cNvSpPr txBox="1"/>
          <p:nvPr/>
        </p:nvSpPr>
        <p:spPr>
          <a:xfrm>
            <a:off x="7138215" y="6440135"/>
            <a:ext cx="630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8"/>
              </a:rPr>
              <a:t>Even</a:t>
            </a:r>
            <a:endParaRPr lang="en-US" dirty="0"/>
          </a:p>
        </p:txBody>
      </p:sp>
      <p:pic>
        <p:nvPicPr>
          <p:cNvPr id="13" name="Picture 12" descr="Frank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033007" y="5376876"/>
            <a:ext cx="842631" cy="10659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8" grpId="0"/>
      <p:bldP spid="10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94967" y="2300748"/>
            <a:ext cx="8209935" cy="3765755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297" y="0"/>
            <a:ext cx="8583561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err="1" smtClean="0"/>
              <a:t>ShortestPath</a:t>
            </a:r>
            <a:r>
              <a:rPr lang="en-US" sz="2800" dirty="0" smtClean="0"/>
              <a:t>( G, S, t, w )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Input: </a:t>
            </a:r>
            <a:r>
              <a:rPr lang="en-US" sz="2800" dirty="0" smtClean="0"/>
              <a:t>Digraph G = (V,A), source vertices S</a:t>
            </a:r>
            <a:r>
              <a:rPr lang="en-US" sz="2800" dirty="0" smtClean="0">
                <a:latin typeface="cmsy10"/>
              </a:rPr>
              <a:t>µ</a:t>
            </a:r>
            <a:r>
              <a:rPr lang="en-US" sz="2800" dirty="0" smtClean="0"/>
              <a:t>V,</a:t>
            </a:r>
            <a:br>
              <a:rPr lang="en-US" sz="2800" dirty="0" smtClean="0"/>
            </a:br>
            <a:r>
              <a:rPr lang="en-US" sz="2800" dirty="0" smtClean="0"/>
              <a:t>destination vertex t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/>
              <a:t>V, and integer lengths </a:t>
            </a:r>
            <a:r>
              <a:rPr lang="en-US" sz="2800" dirty="0" err="1" smtClean="0">
                <a:latin typeface="Calibri"/>
              </a:rPr>
              <a:t>w</a:t>
            </a:r>
            <a:r>
              <a:rPr lang="en-US" sz="2800" baseline="-25000" dirty="0" err="1" smtClean="0"/>
              <a:t>a</a:t>
            </a:r>
            <a:r>
              <a:rPr lang="en-US" sz="2800" dirty="0" smtClean="0"/>
              <a:t>,</a:t>
            </a:r>
            <a:br>
              <a:rPr lang="en-US" sz="2800" dirty="0" smtClean="0"/>
            </a:br>
            <a:r>
              <a:rPr lang="en-US" sz="2800" dirty="0" smtClean="0"/>
              <a:t>such that </a:t>
            </a:r>
            <a:r>
              <a:rPr lang="en-US" sz="2800" dirty="0" err="1" smtClean="0"/>
              <a:t>w</a:t>
            </a:r>
            <a:r>
              <a:rPr lang="en-US" sz="2800" baseline="-25000" dirty="0" err="1" smtClean="0"/>
              <a:t>a</a:t>
            </a:r>
            <a:r>
              <a:rPr lang="en-US" sz="2800" dirty="0" smtClean="0"/>
              <a:t>&gt;0, unless both endpoints of a are in S.</a:t>
            </a:r>
            <a:br>
              <a:rPr lang="en-US" sz="2800" dirty="0" smtClean="0"/>
            </a:br>
            <a:r>
              <a:rPr lang="en-US" sz="2800" b="1" dirty="0" smtClean="0"/>
              <a:t>Output:</a:t>
            </a:r>
            <a:r>
              <a:rPr lang="en-US" sz="2800" dirty="0" smtClean="0"/>
              <a:t> A shortest path from some s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/>
              <a:t>S to t.</a:t>
            </a:r>
          </a:p>
          <a:p>
            <a:endParaRPr lang="en-US" sz="1000" dirty="0" smtClean="0"/>
          </a:p>
          <a:p>
            <a:pPr>
              <a:spcBef>
                <a:spcPts val="200"/>
              </a:spcBef>
            </a:pPr>
            <a:r>
              <a:rPr lang="en-US" sz="2800" dirty="0" smtClean="0"/>
              <a:t>If t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/>
              <a:t>S, return the empty path p=()</a:t>
            </a:r>
          </a:p>
          <a:p>
            <a:pPr>
              <a:spcBef>
                <a:spcPts val="200"/>
              </a:spcBef>
            </a:pPr>
            <a:r>
              <a:rPr lang="en-US" sz="2800" dirty="0" smtClean="0"/>
              <a:t>Set </a:t>
            </a:r>
            <a:r>
              <a:rPr lang="en-US" sz="2800" dirty="0" smtClean="0">
                <a:latin typeface="Calibri"/>
              </a:rPr>
              <a:t>w</a:t>
            </a:r>
            <a:r>
              <a:rPr lang="en-US" sz="2800" baseline="-25000" dirty="0" smtClean="0">
                <a:latin typeface="Calibri"/>
              </a:rPr>
              <a:t>1</a:t>
            </a:r>
            <a:r>
              <a:rPr lang="en-US" sz="2800" dirty="0" smtClean="0">
                <a:latin typeface="Calibri"/>
              </a:rPr>
              <a:t>(a</a:t>
            </a:r>
            <a:r>
              <a:rPr lang="en-US" sz="2800" dirty="0" smtClean="0"/>
              <a:t>)=1 for all a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cmmi10"/>
              </a:rPr>
              <a:t>±</a:t>
            </a:r>
            <a:r>
              <a:rPr lang="en-US" sz="2800" baseline="30000" dirty="0" smtClean="0"/>
              <a:t>+</a:t>
            </a:r>
            <a:r>
              <a:rPr lang="en-US" sz="2800" dirty="0" smtClean="0"/>
              <a:t>(S), and w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(a)=0 otherwise</a:t>
            </a:r>
          </a:p>
          <a:p>
            <a:pPr>
              <a:spcBef>
                <a:spcPts val="200"/>
              </a:spcBef>
            </a:pPr>
            <a:r>
              <a:rPr lang="en-US" sz="2800" dirty="0" smtClean="0"/>
              <a:t>Set </a:t>
            </a:r>
            <a:r>
              <a:rPr lang="en-US" sz="2800" dirty="0" smtClean="0">
                <a:latin typeface="Calibri"/>
              </a:rPr>
              <a:t>w</a:t>
            </a:r>
            <a:r>
              <a:rPr lang="en-US" sz="2800" baseline="-25000" dirty="0" smtClean="0">
                <a:latin typeface="Calibri"/>
              </a:rPr>
              <a:t>2</a:t>
            </a:r>
            <a:r>
              <a:rPr lang="en-US" sz="2800" dirty="0" smtClean="0"/>
              <a:t> = w - </a:t>
            </a:r>
            <a:r>
              <a:rPr lang="en-US" sz="2800" dirty="0" smtClean="0">
                <a:latin typeface="Calibri"/>
              </a:rPr>
              <a:t>w</a:t>
            </a:r>
            <a:r>
              <a:rPr lang="en-US" sz="2800" baseline="-25000" dirty="0" smtClean="0">
                <a:latin typeface="Calibri"/>
              </a:rPr>
              <a:t>1</a:t>
            </a:r>
            <a:r>
              <a:rPr lang="en-US" sz="2800" dirty="0" smtClean="0"/>
              <a:t>.</a:t>
            </a:r>
          </a:p>
          <a:p>
            <a:pPr>
              <a:spcBef>
                <a:spcPts val="200"/>
              </a:spcBef>
            </a:pPr>
            <a:r>
              <a:rPr lang="en-US" sz="2800" dirty="0" smtClean="0">
                <a:latin typeface="Calibri"/>
              </a:rPr>
              <a:t>Set S’ = S </a:t>
            </a:r>
            <a:r>
              <a:rPr lang="en-US" sz="2800" dirty="0" smtClean="0">
                <a:latin typeface="cmsy10"/>
              </a:rPr>
              <a:t>[</a:t>
            </a:r>
            <a:r>
              <a:rPr lang="en-US" sz="2800" dirty="0" smtClean="0">
                <a:latin typeface="Calibri"/>
              </a:rPr>
              <a:t> { u : </a:t>
            </a:r>
            <a:r>
              <a:rPr lang="en-US" sz="2800" dirty="0" smtClean="0">
                <a:latin typeface="cmsy10"/>
              </a:rPr>
              <a:t>9</a:t>
            </a:r>
            <a:r>
              <a:rPr lang="en-US" sz="2800" dirty="0" smtClean="0">
                <a:latin typeface="Calibri"/>
              </a:rPr>
              <a:t>s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Calibri"/>
              </a:rPr>
              <a:t>S with w</a:t>
            </a:r>
            <a:r>
              <a:rPr lang="en-US" sz="2800" baseline="-25000" dirty="0" smtClean="0">
                <a:latin typeface="Calibri"/>
              </a:rPr>
              <a:t>2</a:t>
            </a:r>
            <a:r>
              <a:rPr lang="en-US" sz="2800" dirty="0" smtClean="0">
                <a:latin typeface="Calibri"/>
              </a:rPr>
              <a:t>( (</a:t>
            </a:r>
            <a:r>
              <a:rPr lang="en-US" sz="2800" dirty="0" err="1" smtClean="0">
                <a:latin typeface="Calibri"/>
              </a:rPr>
              <a:t>s,u</a:t>
            </a:r>
            <a:r>
              <a:rPr lang="en-US" sz="2800" dirty="0" smtClean="0">
                <a:latin typeface="Calibri"/>
              </a:rPr>
              <a:t>) ) = 0 }</a:t>
            </a:r>
          </a:p>
          <a:p>
            <a:pPr>
              <a:spcBef>
                <a:spcPts val="200"/>
              </a:spcBef>
            </a:pPr>
            <a:r>
              <a:rPr lang="en-US" sz="2800" dirty="0" smtClean="0"/>
              <a:t>Set p’ = (</a:t>
            </a:r>
            <a:r>
              <a:rPr lang="en-US" sz="2800" dirty="0" smtClean="0">
                <a:latin typeface="Calibri"/>
              </a:rPr>
              <a:t>v</a:t>
            </a:r>
            <a:r>
              <a:rPr lang="en-US" sz="2800" baseline="-25000" dirty="0" smtClean="0">
                <a:latin typeface="Calibri"/>
              </a:rPr>
              <a:t>1</a:t>
            </a:r>
            <a:r>
              <a:rPr lang="en-US" sz="2800" dirty="0" smtClean="0">
                <a:latin typeface="Calibri"/>
              </a:rPr>
              <a:t>,v</a:t>
            </a:r>
            <a:r>
              <a:rPr lang="en-US" sz="2800" baseline="-25000" dirty="0" smtClean="0">
                <a:latin typeface="Calibri"/>
              </a:rPr>
              <a:t>2</a:t>
            </a:r>
            <a:r>
              <a:rPr lang="en-US" sz="2800" dirty="0" smtClean="0">
                <a:latin typeface="Symbol"/>
                <a:sym typeface="Symbol"/>
              </a:rPr>
              <a:t></a:t>
            </a:r>
            <a:r>
              <a:rPr lang="en-US" sz="2800" dirty="0" smtClean="0"/>
              <a:t>,t) = </a:t>
            </a:r>
            <a:r>
              <a:rPr lang="en-US" sz="2800" b="1" dirty="0" err="1" smtClean="0"/>
              <a:t>ShortestPath</a:t>
            </a:r>
            <a:r>
              <a:rPr lang="en-US" sz="2800" dirty="0" smtClean="0"/>
              <a:t>( G, S’, t, </a:t>
            </a:r>
            <a:r>
              <a:rPr lang="en-US" sz="2800" dirty="0" smtClean="0">
                <a:latin typeface="Calibri"/>
              </a:rPr>
              <a:t>w</a:t>
            </a:r>
            <a:r>
              <a:rPr lang="en-US" sz="2800" baseline="-25000" dirty="0" smtClean="0">
                <a:latin typeface="Calibri"/>
              </a:rPr>
              <a:t>2</a:t>
            </a:r>
            <a:r>
              <a:rPr lang="en-US" sz="2800" dirty="0" smtClean="0"/>
              <a:t> )</a:t>
            </a:r>
          </a:p>
          <a:p>
            <a:pPr>
              <a:spcBef>
                <a:spcPts val="200"/>
              </a:spcBef>
            </a:pPr>
            <a:r>
              <a:rPr lang="en-US" sz="2800" dirty="0" smtClean="0"/>
              <a:t>If </a:t>
            </a:r>
            <a:r>
              <a:rPr lang="en-US" sz="2800" dirty="0" smtClean="0">
                <a:latin typeface="Calibri"/>
              </a:rPr>
              <a:t>v</a:t>
            </a:r>
            <a:r>
              <a:rPr lang="en-US" sz="2800" baseline="-25000" dirty="0" smtClean="0">
                <a:latin typeface="Calibri"/>
              </a:rPr>
              <a:t>1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/>
              <a:t>S, then set p=p’</a:t>
            </a:r>
          </a:p>
          <a:p>
            <a:pPr>
              <a:spcBef>
                <a:spcPts val="200"/>
              </a:spcBef>
            </a:pPr>
            <a:r>
              <a:rPr lang="en-US" sz="2800" dirty="0" smtClean="0"/>
              <a:t>Else, set p=(</a:t>
            </a:r>
            <a:r>
              <a:rPr lang="en-US" sz="2800" dirty="0" smtClean="0">
                <a:latin typeface="Calibri"/>
              </a:rPr>
              <a:t>s,v</a:t>
            </a:r>
            <a:r>
              <a:rPr lang="en-US" sz="2800" baseline="-25000" dirty="0" smtClean="0">
                <a:latin typeface="Calibri"/>
              </a:rPr>
              <a:t>1</a:t>
            </a:r>
            <a:r>
              <a:rPr lang="en-US" sz="2800" dirty="0" smtClean="0"/>
              <a:t>,</a:t>
            </a:r>
            <a:r>
              <a:rPr lang="en-US" sz="2800" dirty="0" smtClean="0">
                <a:latin typeface="Calibri"/>
              </a:rPr>
              <a:t>v</a:t>
            </a:r>
            <a:r>
              <a:rPr lang="en-US" sz="2800" baseline="-25000" dirty="0" smtClean="0">
                <a:latin typeface="Calibri"/>
              </a:rPr>
              <a:t>2</a:t>
            </a:r>
            <a:r>
              <a:rPr lang="en-US" sz="2800" dirty="0" smtClean="0"/>
              <a:t>,</a:t>
            </a:r>
            <a:r>
              <a:rPr lang="en-US" sz="2800" dirty="0" smtClean="0">
                <a:latin typeface="Symbol"/>
                <a:sym typeface="Symbol"/>
              </a:rPr>
              <a:t></a:t>
            </a:r>
            <a:r>
              <a:rPr lang="en-US" sz="2800" dirty="0" smtClean="0"/>
              <a:t>,t) where s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/>
              <a:t>S and w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( (</a:t>
            </a:r>
            <a:r>
              <a:rPr lang="en-US" sz="2800" dirty="0" smtClean="0">
                <a:latin typeface="Calibri"/>
              </a:rPr>
              <a:t>s,v</a:t>
            </a:r>
            <a:r>
              <a:rPr lang="en-US" sz="2800" baseline="-25000" dirty="0" smtClean="0">
                <a:latin typeface="Calibri"/>
              </a:rPr>
              <a:t>1</a:t>
            </a:r>
            <a:r>
              <a:rPr lang="en-US" sz="2800" dirty="0" smtClean="0"/>
              <a:t>) )=0</a:t>
            </a:r>
          </a:p>
          <a:p>
            <a:pPr>
              <a:spcBef>
                <a:spcPts val="200"/>
              </a:spcBef>
            </a:pPr>
            <a:r>
              <a:rPr lang="en-US" sz="2800" dirty="0" smtClean="0"/>
              <a:t>Return path p</a:t>
            </a:r>
          </a:p>
          <a:p>
            <a:pPr>
              <a:spcBef>
                <a:spcPts val="300"/>
              </a:spcBef>
              <a:buNone/>
            </a:pPr>
            <a:endParaRPr lang="en-US" sz="1400" dirty="0" smtClean="0"/>
          </a:p>
          <a:p>
            <a:pPr>
              <a:spcBef>
                <a:spcPts val="300"/>
              </a:spcBef>
              <a:buNone/>
            </a:pPr>
            <a:r>
              <a:rPr lang="en-US" sz="2800" dirty="0" smtClean="0"/>
              <a:t>To find shortest s-t path, run </a:t>
            </a:r>
            <a:r>
              <a:rPr lang="en-US" sz="2800" dirty="0" err="1" smtClean="0"/>
              <a:t>ShortestPath</a:t>
            </a:r>
            <a:r>
              <a:rPr lang="en-US" sz="2800" dirty="0" smtClean="0"/>
              <a:t>(G, {s}, t, w)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NICK@YOWCMMTFUVWXY5MJ" val="3546"/>
  <p:tag name="DEFAULTDISPLAYSOURCE" val="\documentclass{article}&#10;\usepackage[texpoint]{nickstyle}&#10;\begin{document}&#10;&#10;\end{document}&#10;"/>
  <p:tag name="EMBEDFONTS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\sum_{a \in A} c_a \cdot y_a}&#10;&amp;\sum_{a \in p} y_a &amp;\geq 1 &amp;\forall p \in \cP \\&#10;&amp;y_a &amp;\geq 0 &amp;\forall a \in A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28"/>
  <p:tag name="PICTUREFILESIZE" val="1924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\sum_{a \in A} c_a \cdot y_a}&#10;&amp;\sum_{a \in p} y_a &amp;\geq 1 &amp;\forall p \in \cP \\&#10;&amp;y_a &amp;\in \set{0,1} &amp;\forall a \in A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46"/>
  <p:tag name="PICTUREFILESIZE" val="2130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 \sum_{a \in A} w_a \cdot x_a }&#10;&amp;\sum_{a \in \delta^+(v)} x_a - \sum_{a \in \delta^-(v)} x_a &amp;= b_v &amp;\forall v \in V \\&#10;&amp;x_a &amp;\in \set{0,1} &amp;\forall a \in A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218"/>
  <p:tag name="PICTUREFILESIZE" val="2556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LPmin}{ \sum_{a \in A} w_a \cdot x_a }&#10;&amp;\sum_{a \in \delta^+(v)} x_a - \sum_{a \in \delta^-(v)} x_a &amp;= b_v &amp;\forall v \in V \\&#10;&amp;0 \leq x_a \leq 1 &amp;&amp;\forall a \in A&#10;\end{LPmin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204"/>
  <p:tag name="PICTUREFILESIZE" val="2459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chemeClr val="tx1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15514</TotalTime>
  <Words>621</Words>
  <Application>Microsoft Office PowerPoint</Application>
  <PresentationFormat>On-screen Show (4:3)</PresentationFormat>
  <Paragraphs>232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8" baseType="lpstr">
      <vt:lpstr>Arial</vt:lpstr>
      <vt:lpstr>Calibri</vt:lpstr>
      <vt:lpstr>CMR10</vt:lpstr>
      <vt:lpstr>CMMI10</vt:lpstr>
      <vt:lpstr>CMSY10ORIG</vt:lpstr>
      <vt:lpstr>CMSS8</vt:lpstr>
      <vt:lpstr>CMMI7</vt:lpstr>
      <vt:lpstr>CMEX10</vt:lpstr>
      <vt:lpstr>CMR7</vt:lpstr>
      <vt:lpstr>MSBM10</vt:lpstr>
      <vt:lpstr>CMSY7</vt:lpstr>
      <vt:lpstr>CMMI5</vt:lpstr>
      <vt:lpstr>cmsy10</vt:lpstr>
      <vt:lpstr>msam10</vt:lpstr>
      <vt:lpstr>Symbol</vt:lpstr>
      <vt:lpstr>Office Theme</vt:lpstr>
      <vt:lpstr>C&amp;O 355 Lecture 22</vt:lpstr>
      <vt:lpstr>Topics</vt:lpstr>
      <vt:lpstr>Minimum s-t Cuts</vt:lpstr>
      <vt:lpstr>Shortest Paths in a Digraph</vt:lpstr>
      <vt:lpstr>Shortest Paths in a Digraph</vt:lpstr>
      <vt:lpstr>Our Min s-t Cut Algorithm</vt:lpstr>
      <vt:lpstr>Combinatorial Algorithms</vt:lpstr>
      <vt:lpstr>Weight-Splitting Method</vt:lpstr>
      <vt:lpstr>Slide 9</vt:lpstr>
      <vt:lpstr>Slide 10</vt:lpstr>
      <vt:lpstr>Slide 11</vt:lpstr>
      <vt:lpstr>Correctness of Algorithm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</dc:creator>
  <cp:lastModifiedBy>Nick</cp:lastModifiedBy>
  <cp:revision>1339</cp:revision>
  <dcterms:created xsi:type="dcterms:W3CDTF">2009-09-16T13:05:29Z</dcterms:created>
  <dcterms:modified xsi:type="dcterms:W3CDTF">2009-11-26T16:25:49Z</dcterms:modified>
</cp:coreProperties>
</file>