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tags/tag2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sldIdLst>
    <p:sldId id="256" r:id="rId2"/>
    <p:sldId id="414" r:id="rId3"/>
    <p:sldId id="417" r:id="rId4"/>
    <p:sldId id="453" r:id="rId5"/>
    <p:sldId id="454" r:id="rId6"/>
    <p:sldId id="455" r:id="rId7"/>
    <p:sldId id="456" r:id="rId8"/>
    <p:sldId id="457" r:id="rId9"/>
    <p:sldId id="434" r:id="rId10"/>
    <p:sldId id="458" r:id="rId11"/>
    <p:sldId id="476" r:id="rId12"/>
    <p:sldId id="477" r:id="rId13"/>
    <p:sldId id="479" r:id="rId14"/>
    <p:sldId id="480" r:id="rId15"/>
    <p:sldId id="461" r:id="rId16"/>
    <p:sldId id="462" r:id="rId17"/>
    <p:sldId id="463" r:id="rId18"/>
    <p:sldId id="464" r:id="rId19"/>
    <p:sldId id="469" r:id="rId20"/>
    <p:sldId id="466" r:id="rId21"/>
    <p:sldId id="465" r:id="rId22"/>
    <p:sldId id="467" r:id="rId23"/>
    <p:sldId id="468" r:id="rId24"/>
  </p:sldIdLst>
  <p:sldSz cx="9144000" cy="6858000" type="screen4x3"/>
  <p:notesSz cx="6858000" cy="9144000"/>
  <p:embeddedFontLst>
    <p:embeddedFont>
      <p:font typeface="Calibri" pitchFamily="34" charset="0"/>
      <p:regular r:id="rId26"/>
      <p:bold r:id="rId27"/>
      <p:italic r:id="rId28"/>
      <p:boldItalic r:id="rId29"/>
    </p:embeddedFont>
    <p:embeddedFont>
      <p:font typeface="CMR10" pitchFamily="34" charset="0"/>
      <p:regular r:id="rId30"/>
    </p:embeddedFont>
    <p:embeddedFont>
      <p:font typeface="CMMI10" pitchFamily="34" charset="0"/>
      <p:regular r:id="rId31"/>
    </p:embeddedFont>
    <p:embeddedFont>
      <p:font typeface="CMSY10ORIG" pitchFamily="34" charset="0"/>
      <p:regular r:id="rId32"/>
    </p:embeddedFont>
    <p:embeddedFont>
      <p:font typeface="CMSS8" pitchFamily="34" charset="0"/>
      <p:regular r:id="rId33"/>
    </p:embeddedFont>
    <p:embeddedFont>
      <p:font typeface="CMMI7" pitchFamily="34" charset="0"/>
      <p:regular r:id="rId34"/>
    </p:embeddedFont>
    <p:embeddedFont>
      <p:font typeface="CMEX10" pitchFamily="34" charset="0"/>
      <p:regular r:id="rId35"/>
    </p:embeddedFont>
    <p:embeddedFont>
      <p:font typeface="CMR7" pitchFamily="34" charset="0"/>
      <p:regular r:id="rId36"/>
    </p:embeddedFont>
    <p:embeddedFont>
      <p:font typeface="MSBM10" pitchFamily="34" charset="0"/>
      <p:regular r:id="rId37"/>
    </p:embeddedFont>
    <p:embeddedFont>
      <p:font typeface="CMSY7" pitchFamily="34" charset="0"/>
      <p:regular r:id="rId38"/>
    </p:embeddedFont>
    <p:embeddedFont>
      <p:font typeface="CMMI5" pitchFamily="34" charset="0"/>
      <p:regular r:id="rId39"/>
    </p:embeddedFont>
    <p:embeddedFont>
      <p:font typeface="cmsy10" pitchFamily="34" charset="0"/>
      <p:regular r:id="rId40"/>
    </p:embeddedFont>
    <p:embeddedFont>
      <p:font typeface="msam10" pitchFamily="34" charset="0"/>
      <p:regular r:id="rId41"/>
    </p:embeddedFont>
  </p:embeddedFontLst>
  <p:custDataLst>
    <p:tags r:id="rId4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6E6A2"/>
    <a:srgbClr val="AFDC7E"/>
    <a:srgbClr val="FFFFCC"/>
    <a:srgbClr val="FF6D6D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1" autoAdjust="0"/>
    <p:restoredTop sz="88732" autoAdjust="0"/>
  </p:normalViewPr>
  <p:slideViewPr>
    <p:cSldViewPr snapToGrid="0">
      <p:cViewPr varScale="1">
        <p:scale>
          <a:sx n="97" d="100"/>
          <a:sy n="97" d="100"/>
        </p:scale>
        <p:origin x="-3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9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38" Type="http://schemas.openxmlformats.org/officeDocument/2006/relationships/font" Target="fonts/font13.fntdata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41" Type="http://schemas.openxmlformats.org/officeDocument/2006/relationships/font" Target="fonts/font1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7.fntdata"/><Relationship Id="rId37" Type="http://schemas.openxmlformats.org/officeDocument/2006/relationships/font" Target="fonts/font12.fntdata"/><Relationship Id="rId40" Type="http://schemas.openxmlformats.org/officeDocument/2006/relationships/font" Target="fonts/font15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11/19/2009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11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23.xml"/><Relationship Id="rId7" Type="http://schemas.openxmlformats.org/officeDocument/2006/relationships/image" Target="../media/image13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.xml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285135" y="5909189"/>
            <a:ext cx="8495071" cy="4522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6032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Dual of Bipartite Matching LP</a:t>
            </a:r>
            <a:endParaRPr lang="en-US" sz="3600" dirty="0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20506" y="589940"/>
            <a:ext cx="8626849" cy="530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dual LP?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37"/>
          <p:cNvGrpSpPr/>
          <p:nvPr/>
        </p:nvGrpSpPr>
        <p:grpSpPr bwMode="auto">
          <a:xfrm>
            <a:off x="769178" y="1083556"/>
            <a:ext cx="6143847" cy="1207810"/>
            <a:chOff x="395261" y="4937800"/>
            <a:chExt cx="6143847" cy="1207810"/>
          </a:xfrm>
        </p:grpSpPr>
        <p:pic>
          <p:nvPicPr>
            <p:cNvPr id="36" name="Picture 3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800219" y="4937800"/>
              <a:ext cx="4738889" cy="120781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32" name="TextBox 31"/>
            <p:cNvSpPr txBox="1"/>
            <p:nvPr/>
          </p:nvSpPr>
          <p:spPr bwMode="auto">
            <a:xfrm>
              <a:off x="395261" y="5166403"/>
              <a:ext cx="13227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(LP-Dual)</a:t>
              </a:r>
              <a:endParaRPr lang="en-US" sz="2400" dirty="0"/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>
          <a:xfrm>
            <a:off x="320506" y="2379411"/>
            <a:ext cx="8626849" cy="943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Note that any optimal solution must satisfy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v</a:t>
            </a:r>
            <a:r>
              <a:rPr lang="en-US" sz="11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1200" dirty="0" smtClean="0"/>
              <a:t> </a:t>
            </a:r>
            <a:r>
              <a:rPr lang="en-US" sz="2400" dirty="0" smtClean="0"/>
              <a:t>1 </a:t>
            </a:r>
            <a:r>
              <a:rPr lang="en-US" sz="11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V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Suppose we impose integrality constraints: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7" name="Group 46"/>
          <p:cNvGrpSpPr/>
          <p:nvPr/>
        </p:nvGrpSpPr>
        <p:grpSpPr bwMode="auto">
          <a:xfrm>
            <a:off x="616285" y="3354803"/>
            <a:ext cx="6695428" cy="1236785"/>
            <a:chOff x="631227" y="3413795"/>
            <a:chExt cx="6695428" cy="1236785"/>
          </a:xfrm>
        </p:grpSpPr>
        <p:pic>
          <p:nvPicPr>
            <p:cNvPr id="45" name="Picture 44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 cstate="print"/>
            <a:stretch>
              <a:fillRect/>
            </a:stretch>
          </p:blipFill>
          <p:spPr bwMode="auto">
            <a:xfrm>
              <a:off x="2015540" y="3413795"/>
              <a:ext cx="5311115" cy="123678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0" name="TextBox 19"/>
            <p:cNvSpPr txBox="1"/>
            <p:nvPr/>
          </p:nvSpPr>
          <p:spPr bwMode="auto">
            <a:xfrm>
              <a:off x="631227" y="3642400"/>
              <a:ext cx="12698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(IP-Dual)</a:t>
              </a:r>
              <a:endParaRPr lang="en-US" sz="2400" dirty="0"/>
            </a:p>
          </p:txBody>
        </p:sp>
      </p:grpSp>
      <p:sp>
        <p:nvSpPr>
          <p:cNvPr id="43" name="Content Placeholder 2"/>
          <p:cNvSpPr txBox="1">
            <a:spLocks/>
          </p:cNvSpPr>
          <p:nvPr/>
        </p:nvSpPr>
        <p:spPr>
          <a:xfrm>
            <a:off x="320506" y="4660494"/>
            <a:ext cx="8626849" cy="1809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Claim: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If y is feasible for IP-dual then C = { v :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4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=1 } is a vertex cover.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Furthermore, the objective value is |C|.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So IP-Dual is precisely the minimum vertex cover problem.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b="1" dirty="0" smtClean="0"/>
              <a:t>Theorem</a:t>
            </a:r>
            <a:r>
              <a:rPr lang="en-US" sz="2400" dirty="0" smtClean="0"/>
              <a:t>: Every optimal BFS of (LP-Dual) is an (IP-Dual) solution.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20506" y="108215"/>
            <a:ext cx="8430203" cy="6700625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Let G=(U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V, E) be a bipartite graph. Define A by</a:t>
            </a:r>
          </a:p>
          <a:p>
            <a:pPr lvl="0"/>
            <a:endParaRPr lang="en-US" sz="2400" baseline="-17000" dirty="0" smtClean="0"/>
          </a:p>
          <a:p>
            <a:pPr lvl="0">
              <a:buNone/>
            </a:pPr>
            <a:endParaRPr lang="en-US" sz="2000" dirty="0" smtClean="0"/>
          </a:p>
          <a:p>
            <a:endParaRPr lang="en-US" sz="1600" baseline="-17000" dirty="0" smtClean="0"/>
          </a:p>
          <a:p>
            <a:pPr lvl="0"/>
            <a:r>
              <a:rPr lang="en-US" sz="2400" b="1" dirty="0" smtClean="0"/>
              <a:t>Lemma:</a:t>
            </a:r>
            <a:r>
              <a:rPr lang="en-US" sz="2400" dirty="0" smtClean="0"/>
              <a:t> A is TUM.</a:t>
            </a:r>
          </a:p>
          <a:p>
            <a:pPr lvl="0"/>
            <a:r>
              <a:rPr lang="en-US" sz="2400" b="1" dirty="0" smtClean="0"/>
              <a:t>Claim:</a:t>
            </a:r>
            <a:r>
              <a:rPr lang="en-US" sz="2400" dirty="0" smtClean="0"/>
              <a:t> If A is TUM then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is TUM.</a:t>
            </a:r>
          </a:p>
          <a:p>
            <a:pPr lvl="0"/>
            <a:r>
              <a:rPr lang="en-US" sz="2400" b="1" dirty="0" smtClean="0"/>
              <a:t>Proof: </a:t>
            </a:r>
            <a:r>
              <a:rPr lang="en-US" sz="2400" dirty="0" smtClean="0"/>
              <a:t>Exercise on Assignment 5.</a:t>
            </a:r>
          </a:p>
          <a:p>
            <a:pPr lvl="0"/>
            <a:r>
              <a:rPr lang="en-US" sz="2400" b="1" dirty="0" smtClean="0"/>
              <a:t>Corollary:</a:t>
            </a:r>
            <a:r>
              <a:rPr lang="en-US" sz="2400" dirty="0" smtClean="0"/>
              <a:t> Every </a:t>
            </a:r>
            <a:r>
              <a:rPr lang="en-US" sz="2400" b="1" dirty="0" smtClean="0">
                <a:solidFill>
                  <a:srgbClr val="FF0000"/>
                </a:solidFill>
              </a:rPr>
              <a:t>BFS</a:t>
            </a:r>
            <a:r>
              <a:rPr lang="en-US" sz="2400" dirty="0" smtClean="0"/>
              <a:t> of P = { x :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 </a:t>
            </a:r>
            <a:r>
              <a:rPr lang="en-US" sz="2400" dirty="0" smtClean="0"/>
              <a:t>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b="1" dirty="0" smtClean="0"/>
              <a:t>1</a:t>
            </a:r>
            <a:r>
              <a:rPr lang="en-US" sz="2400" dirty="0" smtClean="0"/>
              <a:t>, 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} is </a:t>
            </a:r>
            <a:r>
              <a:rPr lang="en-US" sz="2400" dirty="0" smtClean="0">
                <a:solidFill>
                  <a:srgbClr val="FF0000"/>
                </a:solidFill>
              </a:rPr>
              <a:t>integral</a:t>
            </a:r>
            <a:r>
              <a:rPr lang="en-US" sz="2400" dirty="0" smtClean="0"/>
              <a:t>.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en-US" sz="2400" dirty="0" smtClean="0"/>
              <a:t>But LP-Dual is</a:t>
            </a:r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So our Corollary implies every BFS of LP-dual is integral</a:t>
            </a:r>
          </a:p>
          <a:p>
            <a:pPr lvl="0"/>
            <a:r>
              <a:rPr lang="en-US" sz="2400" dirty="0" smtClean="0"/>
              <a:t>Every optimal solution must have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v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1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V</a:t>
            </a:r>
            <a:endParaRPr lang="en-US" sz="1800" dirty="0" smtClean="0"/>
          </a:p>
          <a:p>
            <a:pPr lvl="0">
              <a:buNone/>
            </a:pPr>
            <a:r>
              <a:rPr lang="en-US" sz="1800" dirty="0" smtClean="0">
                <a:latin typeface="cmsy10"/>
              </a:rPr>
              <a:t>	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every optimal BFS has y</a:t>
            </a:r>
            <a:r>
              <a:rPr lang="en-US" sz="2400" baseline="-250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{0,1}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V, and hence it is a feasible solution for IP-Dual.				      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5844" y="688262"/>
            <a:ext cx="1091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 err="1" smtClean="0"/>
              <a:t>A</a:t>
            </a:r>
            <a:r>
              <a:rPr lang="en-US" sz="3200" baseline="-17000" dirty="0" err="1" smtClean="0"/>
              <a:t>v,e</a:t>
            </a:r>
            <a:r>
              <a:rPr lang="en-US" sz="3200" dirty="0" smtClean="0"/>
              <a:t> = </a:t>
            </a:r>
            <a:endParaRPr lang="en-US" sz="2800" baseline="-17000" dirty="0" smtClean="0"/>
          </a:p>
        </p:txBody>
      </p:sp>
      <p:sp>
        <p:nvSpPr>
          <p:cNvPr id="16" name="Left Brace 15"/>
          <p:cNvSpPr/>
          <p:nvPr/>
        </p:nvSpPr>
        <p:spPr>
          <a:xfrm>
            <a:off x="2458064" y="639103"/>
            <a:ext cx="255639" cy="727586"/>
          </a:xfrm>
          <a:prstGeom prst="leftBrace">
            <a:avLst>
              <a:gd name="adj1" fmla="val 48958"/>
              <a:gd name="adj2" fmla="val 50000"/>
            </a:avLst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733367" y="521116"/>
            <a:ext cx="4917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/>
              <a:t>1   if vertex v is an endpoint of edge e</a:t>
            </a:r>
            <a:endParaRPr lang="en-US" sz="2400" baseline="-170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2733367" y="993064"/>
            <a:ext cx="1800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/>
              <a:t>0   otherwise</a:t>
            </a:r>
            <a:endParaRPr lang="en-US" sz="2400" baseline="-17000" dirty="0" smtClean="0"/>
          </a:p>
        </p:txBody>
      </p:sp>
      <p:pic>
        <p:nvPicPr>
          <p:cNvPr id="12" name="Picture 11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739573" y="3663122"/>
            <a:ext cx="4402698" cy="1122124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6429196" y="3663122"/>
            <a:ext cx="1990472" cy="1122269"/>
          </a:xfrm>
          <a:prstGeom prst="rect">
            <a:avLst/>
          </a:prstGeom>
          <a:noFill/>
          <a:ln/>
          <a:effectLst/>
        </p:spPr>
      </p:pic>
      <p:sp>
        <p:nvSpPr>
          <p:cNvPr id="21" name="TextBox 20"/>
          <p:cNvSpPr txBox="1"/>
          <p:nvPr/>
        </p:nvSpPr>
        <p:spPr>
          <a:xfrm>
            <a:off x="5633882" y="391323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=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</a:t>
            </a:r>
            <a:r>
              <a:rPr lang="en-US" dirty="0" err="1" smtClean="0"/>
              <a:t>Konig’s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519652" cy="5614587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Theorem </a:t>
            </a:r>
            <a:r>
              <a:rPr lang="en-US" sz="2400" dirty="0" smtClean="0"/>
              <a:t>(</a:t>
            </a:r>
            <a:r>
              <a:rPr lang="en-US" sz="2400" dirty="0" err="1" smtClean="0"/>
              <a:t>Konig’s</a:t>
            </a:r>
            <a:r>
              <a:rPr lang="en-US" sz="2400" dirty="0" smtClean="0"/>
              <a:t> Theorem): If G is bipartite then there exists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a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b="1" dirty="0" smtClean="0"/>
              <a:t>Proof:</a:t>
            </a:r>
          </a:p>
          <a:p>
            <a:pPr>
              <a:buNone/>
            </a:pPr>
            <a:r>
              <a:rPr lang="en-US" sz="2400" dirty="0" smtClean="0"/>
              <a:t>	Let x be an optimal BFS for (LP).</a:t>
            </a:r>
          </a:p>
          <a:p>
            <a:pPr>
              <a:buNone/>
            </a:pPr>
            <a:r>
              <a:rPr lang="en-US" sz="2400" dirty="0" smtClean="0"/>
              <a:t>	Let y be an optimal BFS for (LP-Dual).</a:t>
            </a:r>
          </a:p>
          <a:p>
            <a:pPr>
              <a:buNone/>
            </a:pPr>
            <a:r>
              <a:rPr lang="en-US" sz="2400" dirty="0" smtClean="0"/>
              <a:t>	Let M = { e :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e</a:t>
            </a:r>
            <a:r>
              <a:rPr lang="en-US" sz="2400" dirty="0" smtClean="0">
                <a:latin typeface="Calibri"/>
              </a:rPr>
              <a:t>=1</a:t>
            </a:r>
            <a:r>
              <a:rPr lang="en-US" sz="2400" dirty="0" smtClean="0"/>
              <a:t> }.</a:t>
            </a:r>
          </a:p>
          <a:p>
            <a:pPr>
              <a:buNone/>
            </a:pPr>
            <a:r>
              <a:rPr lang="en-US" sz="2400" dirty="0" smtClean="0"/>
              <a:t>	M is a matching with |M| = objective value of x.	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(By earlier theorem)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None/>
            </a:pPr>
            <a:r>
              <a:rPr lang="en-US" sz="2400" dirty="0" smtClean="0"/>
              <a:t>	Let C = { v :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v</a:t>
            </a:r>
            <a:r>
              <a:rPr lang="en-US" sz="2400" dirty="0" smtClean="0"/>
              <a:t> = 1 }.</a:t>
            </a:r>
          </a:p>
          <a:p>
            <a:pPr>
              <a:buNone/>
            </a:pPr>
            <a:r>
              <a:rPr lang="en-US" sz="2400" spc="-20" dirty="0" smtClean="0"/>
              <a:t>	C is a vertex cover with |C| = objective value of y. 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(By earlier theorem)</a:t>
            </a:r>
          </a:p>
          <a:p>
            <a:pPr>
              <a:buNone/>
            </a:pPr>
            <a:r>
              <a:rPr lang="en-US" sz="2400" dirty="0" smtClean="0"/>
              <a:t>	By Strong LP Duality:</a:t>
            </a:r>
          </a:p>
          <a:p>
            <a:pPr>
              <a:buNone/>
            </a:pPr>
            <a:r>
              <a:rPr lang="en-US" sz="2400" dirty="0" smtClean="0"/>
              <a:t>	|M| = LP optimal value = LP-Dual optimal value = |C|. 	        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8824"/>
            <a:ext cx="8229600" cy="922946"/>
          </a:xfrm>
        </p:spPr>
        <p:txBody>
          <a:bodyPr/>
          <a:lstStyle/>
          <a:p>
            <a:r>
              <a:rPr lang="en-US" dirty="0" smtClean="0"/>
              <a:t>Hall’s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7587"/>
            <a:ext cx="8519652" cy="584413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G=(U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V, E) be a bipartite graph.</a:t>
            </a:r>
          </a:p>
          <a:p>
            <a:r>
              <a:rPr lang="en-US" sz="2400" b="1" dirty="0" smtClean="0"/>
              <a:t>Notation: </a:t>
            </a:r>
            <a:r>
              <a:rPr lang="en-US" sz="2400" dirty="0" smtClean="0"/>
              <a:t>For S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U, </a:t>
            </a:r>
          </a:p>
          <a:p>
            <a:r>
              <a:rPr lang="en-US" sz="2400" b="1" dirty="0" smtClean="0"/>
              <a:t>Theorem</a:t>
            </a:r>
            <a:r>
              <a:rPr lang="en-US" sz="2400" dirty="0" smtClean="0"/>
              <a:t>:  There exists a matching covering all vertices in U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mi10"/>
              </a:rPr>
              <a:t>¡</a:t>
            </a:r>
            <a:r>
              <a:rPr lang="en-US" sz="2400" dirty="0" smtClean="0"/>
              <a:t>(S)|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|S|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S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U.</a:t>
            </a:r>
          </a:p>
          <a:p>
            <a:r>
              <a:rPr lang="en-US" sz="2400" b="1" dirty="0" smtClean="0"/>
              <a:t>Proof: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: This is the easy direction.</a:t>
            </a:r>
            <a:endParaRPr lang="en-US" sz="2400" dirty="0" smtClean="0">
              <a:latin typeface="msam10"/>
            </a:endParaRPr>
          </a:p>
          <a:p>
            <a:pPr>
              <a:buNone/>
            </a:pPr>
            <a:r>
              <a:rPr lang="en-US" sz="2400" dirty="0" smtClean="0">
                <a:latin typeface="msam10"/>
              </a:rPr>
              <a:t>	</a:t>
            </a:r>
            <a:r>
              <a:rPr lang="en-US" sz="2800" dirty="0" smtClean="0"/>
              <a:t>If 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mi10"/>
              </a:rPr>
              <a:t>¡</a:t>
            </a:r>
            <a:r>
              <a:rPr lang="en-US" sz="2400" dirty="0" smtClean="0"/>
              <a:t>(S)|</a:t>
            </a:r>
            <a:r>
              <a:rPr lang="en-US" sz="2800" dirty="0" smtClean="0"/>
              <a:t>&lt;</a:t>
            </a:r>
            <a:r>
              <a:rPr lang="en-US" sz="2400" dirty="0" smtClean="0"/>
              <a:t>|S| then there can be no matching covering S.</a:t>
            </a:r>
          </a:p>
        </p:txBody>
      </p:sp>
      <p:cxnSp>
        <p:nvCxnSpPr>
          <p:cNvPr id="7" name="Straight Connector 6"/>
          <p:cNvCxnSpPr>
            <a:stCxn id="17" idx="7"/>
            <a:endCxn id="9" idx="4"/>
          </p:cNvCxnSpPr>
          <p:nvPr/>
        </p:nvCxnSpPr>
        <p:spPr>
          <a:xfrm rot="5400000" flipH="1" flipV="1">
            <a:off x="3878681" y="4011561"/>
            <a:ext cx="146023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5" idx="5"/>
            <a:endCxn id="11" idx="1"/>
          </p:cNvCxnSpPr>
          <p:nvPr/>
        </p:nvCxnSpPr>
        <p:spPr>
          <a:xfrm rot="16200000" flipH="1">
            <a:off x="4380126" y="4026163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368413" y="3923071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68413" y="4473676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368413" y="5014451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68413" y="5584721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68413" y="6125496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29781" y="3923071"/>
            <a:ext cx="235974" cy="23597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384283" y="1268359"/>
            <a:ext cx="4509363" cy="307571"/>
          </a:xfrm>
          <a:prstGeom prst="rect">
            <a:avLst/>
          </a:prstGeom>
          <a:noFill/>
          <a:ln/>
          <a:effectLst/>
        </p:spPr>
      </p:pic>
      <p:sp>
        <p:nvSpPr>
          <p:cNvPr id="15" name="Oval 14"/>
          <p:cNvSpPr/>
          <p:nvPr/>
        </p:nvSpPr>
        <p:spPr>
          <a:xfrm>
            <a:off x="3529781" y="4473676"/>
            <a:ext cx="235974" cy="23597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529781" y="5014451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29781" y="5584721"/>
            <a:ext cx="235974" cy="23597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529781" y="6125496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3" idx="2"/>
            <a:endCxn id="18" idx="6"/>
          </p:cNvCxnSpPr>
          <p:nvPr/>
        </p:nvCxnSpPr>
        <p:spPr>
          <a:xfrm rot="10800000">
            <a:off x="3765755" y="6243483"/>
            <a:ext cx="1602658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2"/>
            <a:endCxn id="18" idx="7"/>
          </p:cNvCxnSpPr>
          <p:nvPr/>
        </p:nvCxnSpPr>
        <p:spPr>
          <a:xfrm rot="10800000" flipV="1">
            <a:off x="3731197" y="5702708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6"/>
            <a:endCxn id="9" idx="2"/>
          </p:cNvCxnSpPr>
          <p:nvPr/>
        </p:nvCxnSpPr>
        <p:spPr>
          <a:xfrm>
            <a:off x="3765755" y="4041058"/>
            <a:ext cx="1602658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6"/>
            <a:endCxn id="9" idx="3"/>
          </p:cNvCxnSpPr>
          <p:nvPr/>
        </p:nvCxnSpPr>
        <p:spPr>
          <a:xfrm flipV="1">
            <a:off x="3765755" y="4124487"/>
            <a:ext cx="1637216" cy="4671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0"/>
            <a:endCxn id="10" idx="3"/>
          </p:cNvCxnSpPr>
          <p:nvPr/>
        </p:nvCxnSpPr>
        <p:spPr>
          <a:xfrm rot="5400000" flipH="1" flipV="1">
            <a:off x="3800167" y="4522693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2"/>
            <a:endCxn id="16" idx="6"/>
          </p:cNvCxnSpPr>
          <p:nvPr/>
        </p:nvCxnSpPr>
        <p:spPr>
          <a:xfrm rot="10800000" flipV="1">
            <a:off x="3765755" y="4591662"/>
            <a:ext cx="1602658" cy="54077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2" idx="1"/>
            <a:endCxn id="16" idx="5"/>
          </p:cNvCxnSpPr>
          <p:nvPr/>
        </p:nvCxnSpPr>
        <p:spPr>
          <a:xfrm rot="16200000" flipV="1">
            <a:off x="4365378" y="4581686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6"/>
            <a:endCxn id="11" idx="3"/>
          </p:cNvCxnSpPr>
          <p:nvPr/>
        </p:nvCxnSpPr>
        <p:spPr>
          <a:xfrm flipV="1">
            <a:off x="3765755" y="5215867"/>
            <a:ext cx="1637216" cy="48684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753032" y="4503173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S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27175" y="4218038"/>
            <a:ext cx="8771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mmi10"/>
              </a:rPr>
              <a:t>¡</a:t>
            </a:r>
            <a:r>
              <a:rPr lang="en-US" sz="3200" dirty="0" smtClean="0">
                <a:solidFill>
                  <a:srgbClr val="FF0000"/>
                </a:solidFill>
              </a:rPr>
              <a:t>(S)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60955" y="3411795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309419" y="3411795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8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655"/>
            <a:ext cx="8519652" cy="6420467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Theorem</a:t>
            </a:r>
            <a:r>
              <a:rPr lang="en-US" sz="2400" dirty="0" smtClean="0"/>
              <a:t>:  There exists a matching covering all vertices in U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mi10"/>
              </a:rPr>
              <a:t>¡</a:t>
            </a:r>
            <a:r>
              <a:rPr lang="en-US" sz="2400" dirty="0" smtClean="0"/>
              <a:t>(S)|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|S|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S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U.</a:t>
            </a:r>
          </a:p>
          <a:p>
            <a:r>
              <a:rPr lang="en-US" sz="2400" b="1" dirty="0" smtClean="0"/>
              <a:t>Proof: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(</a:t>
            </a:r>
            <a:r>
              <a:rPr lang="en-US" sz="2400" dirty="0" smtClean="0"/>
              <a:t>: Suppose |</a:t>
            </a:r>
            <a:r>
              <a:rPr lang="en-US" sz="2400" dirty="0" smtClean="0">
                <a:latin typeface="cmmi10"/>
              </a:rPr>
              <a:t>¡</a:t>
            </a:r>
            <a:r>
              <a:rPr lang="en-US" sz="2400" dirty="0" smtClean="0"/>
              <a:t>(S)|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|S| </a:t>
            </a:r>
            <a:r>
              <a:rPr lang="en-US" sz="11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S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U.</a:t>
            </a:r>
            <a:endParaRPr lang="en-US" sz="28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Every vertex cover C has |C|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|U|.</a:t>
            </a:r>
          </a:p>
          <a:p>
            <a:endParaRPr lang="en-US" sz="600" dirty="0" smtClean="0"/>
          </a:p>
          <a:p>
            <a:r>
              <a:rPr lang="en-US" sz="2400" dirty="0" smtClean="0"/>
              <a:t>Then </a:t>
            </a:r>
            <a:r>
              <a:rPr lang="en-US" sz="2400" dirty="0" err="1" smtClean="0"/>
              <a:t>Konig’s</a:t>
            </a:r>
            <a:r>
              <a:rPr lang="en-US" sz="2400" dirty="0" smtClean="0"/>
              <a:t> Theorem implies there is a matching of size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|U|; this matching obviously covers all of U.</a:t>
            </a:r>
          </a:p>
          <a:p>
            <a:endParaRPr lang="en-US" sz="600" b="1" dirty="0" smtClean="0"/>
          </a:p>
          <a:p>
            <a:r>
              <a:rPr lang="en-US" sz="2400" b="1" dirty="0" smtClean="0"/>
              <a:t>Proof of Claim: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Suppose C is a vertex cover with |C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U|=k and |C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V|&lt;|U|-k.</a:t>
            </a:r>
          </a:p>
          <a:p>
            <a:pPr>
              <a:buNone/>
            </a:pPr>
            <a:r>
              <a:rPr lang="en-US" sz="2400" dirty="0" smtClean="0"/>
              <a:t>	Consider the set S = </a:t>
            </a:r>
            <a:r>
              <a:rPr lang="en-US" sz="2400" dirty="0" err="1" smtClean="0"/>
              <a:t>U</a:t>
            </a:r>
            <a:r>
              <a:rPr lang="en-US" sz="2400" dirty="0" err="1" smtClean="0">
                <a:latin typeface="cmsy10"/>
              </a:rPr>
              <a:t>n</a:t>
            </a:r>
            <a:r>
              <a:rPr lang="en-US" sz="2400" dirty="0" err="1" smtClean="0"/>
              <a:t>C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	Then |</a:t>
            </a:r>
            <a:r>
              <a:rPr lang="en-US" sz="2400" dirty="0" smtClean="0">
                <a:latin typeface="cmmi10"/>
              </a:rPr>
              <a:t>¡</a:t>
            </a:r>
            <a:r>
              <a:rPr lang="en-US" sz="2400" dirty="0" smtClean="0"/>
              <a:t>(S)| </a:t>
            </a:r>
            <a:r>
              <a:rPr lang="en-US" sz="2400" dirty="0" smtClean="0">
                <a:latin typeface="cmsy10"/>
              </a:rPr>
              <a:t>¸ </a:t>
            </a:r>
            <a:r>
              <a:rPr lang="en-US" sz="2400" dirty="0" smtClean="0"/>
              <a:t>|S| = |U|-k &gt; |C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V|.</a:t>
            </a:r>
          </a:p>
          <a:p>
            <a:pPr>
              <a:buNone/>
            </a:pPr>
            <a:r>
              <a:rPr lang="en-US" sz="2400" dirty="0" smtClean="0"/>
              <a:t>	So there must be a vertex v in </a:t>
            </a:r>
            <a:r>
              <a:rPr lang="en-US" sz="2400" dirty="0" smtClean="0">
                <a:latin typeface="cmmi10"/>
              </a:rPr>
              <a:t>¡</a:t>
            </a:r>
            <a:r>
              <a:rPr lang="en-US" sz="2400" dirty="0" smtClean="0"/>
              <a:t>(S) </a:t>
            </a:r>
            <a:r>
              <a:rPr lang="en-US" sz="2400" dirty="0" smtClean="0">
                <a:latin typeface="cmsy10"/>
              </a:rPr>
              <a:t>n</a:t>
            </a:r>
            <a:r>
              <a:rPr lang="en-US" sz="2400" dirty="0" smtClean="0"/>
              <a:t> (C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V).</a:t>
            </a:r>
          </a:p>
          <a:p>
            <a:pPr>
              <a:buNone/>
            </a:pPr>
            <a:r>
              <a:rPr lang="en-US" sz="2400" dirty="0" smtClean="0"/>
              <a:t>	There is an edge {</a:t>
            </a:r>
            <a:r>
              <a:rPr lang="en-US" sz="2400" dirty="0" err="1" smtClean="0"/>
              <a:t>s,v</a:t>
            </a:r>
            <a:r>
              <a:rPr lang="en-US" sz="2400" dirty="0" smtClean="0"/>
              <a:t>} with s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S.			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(since v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cmsy10"/>
              </a:rPr>
              <a:t>2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cmmi10"/>
              </a:rPr>
              <a:t>¡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(S))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But </a:t>
            </a:r>
            <a:r>
              <a:rPr lang="en-US" sz="2400" dirty="0" err="1" smtClean="0"/>
              <a:t>s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C</a:t>
            </a:r>
            <a:r>
              <a:rPr lang="en-US" sz="2400" dirty="0" smtClean="0"/>
              <a:t> and </a:t>
            </a:r>
            <a:r>
              <a:rPr lang="en-US" sz="2400" dirty="0" err="1" smtClean="0"/>
              <a:t>v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C</a:t>
            </a:r>
            <a:r>
              <a:rPr lang="en-US" sz="2400" dirty="0" smtClean="0"/>
              <a:t>, so {</a:t>
            </a:r>
            <a:r>
              <a:rPr lang="en-US" sz="2400" dirty="0" err="1" smtClean="0"/>
              <a:t>s,v</a:t>
            </a:r>
            <a:r>
              <a:rPr lang="en-US" sz="2400" dirty="0" smtClean="0"/>
              <a:t>} is not covered by C.</a:t>
            </a:r>
          </a:p>
          <a:p>
            <a:pPr>
              <a:buNone/>
            </a:pPr>
            <a:r>
              <a:rPr lang="en-US" sz="2400" dirty="0" smtClean="0"/>
              <a:t>	This contradicts C being a vertex cover.			        </a:t>
            </a:r>
            <a:r>
              <a:rPr lang="en-US" sz="2400" dirty="0" smtClean="0">
                <a:latin typeface="msam10"/>
              </a:rPr>
              <a:t>¥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  <a:latin typeface="msam1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Minimum s-t Cuts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4631" y="786581"/>
            <a:ext cx="8554066" cy="5162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G=(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V,A)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 a digraph. Fix two vertices s,t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An </a:t>
            </a:r>
            <a:r>
              <a:rPr lang="en-US" sz="2800" b="1" dirty="0" smtClean="0">
                <a:solidFill>
                  <a:srgbClr val="FF0000"/>
                </a:solidFill>
              </a:rPr>
              <a:t>s-t cut </a:t>
            </a:r>
            <a:r>
              <a:rPr lang="en-US" sz="2800" dirty="0" smtClean="0"/>
              <a:t>is a set </a:t>
            </a:r>
            <a:r>
              <a:rPr lang="en-US" sz="2800" dirty="0" smtClean="0">
                <a:solidFill>
                  <a:srgbClr val="FF0000"/>
                </a:solidFill>
              </a:rPr>
              <a:t>F</a:t>
            </a:r>
            <a:r>
              <a:rPr lang="en-US" sz="2800" dirty="0" smtClean="0">
                <a:latin typeface="cmsy10"/>
              </a:rPr>
              <a:t>µ</a:t>
            </a:r>
            <a:r>
              <a:rPr lang="en-US" sz="2800" dirty="0" smtClean="0"/>
              <a:t>A </a:t>
            </a:r>
            <a:r>
              <a:rPr lang="en-US" sz="2800" dirty="0" err="1" smtClean="0"/>
              <a:t>s.t</a:t>
            </a:r>
            <a:r>
              <a:rPr lang="en-US" sz="2800" dirty="0" smtClean="0"/>
              <a:t>. no s-t </a:t>
            </a:r>
            <a:r>
              <a:rPr lang="en-US" sz="2800" dirty="0" err="1" smtClean="0"/>
              <a:t>dipath</a:t>
            </a:r>
            <a:r>
              <a:rPr lang="en-US" sz="2800" dirty="0" smtClean="0"/>
              <a:t> in </a:t>
            </a:r>
            <a:r>
              <a:rPr lang="en-US" sz="2800" dirty="0" err="1" smtClean="0"/>
              <a:t>G</a:t>
            </a:r>
            <a:r>
              <a:rPr lang="en-US" sz="2800" dirty="0" err="1" smtClean="0">
                <a:latin typeface="cmsy10"/>
              </a:rPr>
              <a:t>n</a:t>
            </a:r>
            <a:r>
              <a:rPr lang="en-US" sz="2800" dirty="0" err="1" smtClean="0">
                <a:solidFill>
                  <a:srgbClr val="FF0000"/>
                </a:solidFill>
              </a:rPr>
              <a:t>F</a:t>
            </a:r>
            <a:r>
              <a:rPr lang="en-US" sz="2800" dirty="0" smtClean="0"/>
              <a:t> = (</a:t>
            </a:r>
            <a:r>
              <a:rPr lang="en-US" sz="2800" dirty="0" err="1" smtClean="0"/>
              <a:t>V,A</a:t>
            </a:r>
            <a:r>
              <a:rPr lang="en-US" sz="2800" dirty="0" err="1" smtClean="0">
                <a:latin typeface="cmsy10"/>
              </a:rPr>
              <a:t>n</a:t>
            </a:r>
            <a:r>
              <a:rPr lang="en-US" sz="2800" dirty="0" err="1" smtClean="0">
                <a:solidFill>
                  <a:srgbClr val="FF0000"/>
                </a:solidFill>
              </a:rPr>
              <a:t>F</a:t>
            </a:r>
            <a:r>
              <a:rPr lang="en-US" sz="2800" dirty="0" smtClean="0"/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70038" y="3215149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629832" y="3106994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946788" y="4945626"/>
            <a:ext cx="5264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These edges are a </a:t>
            </a:r>
            <a:r>
              <a:rPr lang="en-US" sz="2800" b="1" dirty="0" smtClean="0">
                <a:solidFill>
                  <a:srgbClr val="FF0000"/>
                </a:solidFill>
              </a:rPr>
              <a:t>minimum</a:t>
            </a:r>
            <a:r>
              <a:rPr lang="en-US" sz="2800" dirty="0" smtClean="0">
                <a:solidFill>
                  <a:srgbClr val="FF0000"/>
                </a:solidFill>
              </a:rPr>
              <a:t> s-t cut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2880853" y="2703883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831691" y="349046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880853" y="4463858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923072" y="345113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378246" y="4326206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388078" y="338231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331974" y="274321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371303" y="3500298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469625" y="4198388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>
            <a:endCxn id="33" idx="3"/>
          </p:cNvCxnSpPr>
          <p:nvPr/>
        </p:nvCxnSpPr>
        <p:spPr>
          <a:xfrm rot="5400000" flipH="1" flipV="1">
            <a:off x="1964519" y="2574129"/>
            <a:ext cx="682294" cy="119357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33" idx="6"/>
            <a:endCxn id="36" idx="1"/>
          </p:cNvCxnSpPr>
          <p:nvPr/>
        </p:nvCxnSpPr>
        <p:spPr>
          <a:xfrm>
            <a:off x="3028337" y="2777625"/>
            <a:ext cx="916334" cy="69510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34" idx="2"/>
          </p:cNvCxnSpPr>
          <p:nvPr/>
        </p:nvCxnSpPr>
        <p:spPr>
          <a:xfrm>
            <a:off x="1730479" y="3564205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34" idx="6"/>
            <a:endCxn id="36" idx="2"/>
          </p:cNvCxnSpPr>
          <p:nvPr/>
        </p:nvCxnSpPr>
        <p:spPr>
          <a:xfrm flipV="1">
            <a:off x="2979175" y="3524877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35" idx="2"/>
          </p:cNvCxnSpPr>
          <p:nvPr/>
        </p:nvCxnSpPr>
        <p:spPr>
          <a:xfrm rot="16200000" flipH="1">
            <a:off x="1834240" y="3490987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5" idx="0"/>
            <a:endCxn id="36" idx="4"/>
          </p:cNvCxnSpPr>
          <p:nvPr/>
        </p:nvCxnSpPr>
        <p:spPr>
          <a:xfrm rot="5400000" flipH="1" flipV="1">
            <a:off x="3043085" y="3510130"/>
            <a:ext cx="865239" cy="104221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36" idx="6"/>
            <a:endCxn id="38" idx="2"/>
          </p:cNvCxnSpPr>
          <p:nvPr/>
        </p:nvCxnSpPr>
        <p:spPr>
          <a:xfrm flipV="1">
            <a:off x="4070556" y="3456052"/>
            <a:ext cx="1317522" cy="68825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35" idx="4"/>
            <a:endCxn id="37" idx="2"/>
          </p:cNvCxnSpPr>
          <p:nvPr/>
        </p:nvCxnSpPr>
        <p:spPr>
          <a:xfrm rot="5400000" flipH="1" flipV="1">
            <a:off x="4060723" y="3293819"/>
            <a:ext cx="211394" cy="2423651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8" idx="7"/>
            <a:endCxn id="68" idx="3"/>
          </p:cNvCxnSpPr>
          <p:nvPr/>
        </p:nvCxnSpPr>
        <p:spPr>
          <a:xfrm rot="5400000" flipH="1" flipV="1">
            <a:off x="5666363" y="2716699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38" idx="6"/>
            <a:endCxn id="69" idx="2"/>
          </p:cNvCxnSpPr>
          <p:nvPr/>
        </p:nvCxnSpPr>
        <p:spPr>
          <a:xfrm>
            <a:off x="5535562" y="3456052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37" idx="6"/>
            <a:endCxn id="70" idx="2"/>
          </p:cNvCxnSpPr>
          <p:nvPr/>
        </p:nvCxnSpPr>
        <p:spPr>
          <a:xfrm flipV="1">
            <a:off x="5525730" y="4272130"/>
            <a:ext cx="943895" cy="12781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37" idx="7"/>
            <a:endCxn id="69" idx="4"/>
          </p:cNvCxnSpPr>
          <p:nvPr/>
        </p:nvCxnSpPr>
        <p:spPr>
          <a:xfrm rot="5400000" flipH="1" flipV="1">
            <a:off x="5624577" y="3527337"/>
            <a:ext cx="700023" cy="94091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68" idx="6"/>
            <a:endCxn id="102" idx="1"/>
          </p:cNvCxnSpPr>
          <p:nvPr/>
        </p:nvCxnSpPr>
        <p:spPr>
          <a:xfrm>
            <a:off x="6479458" y="2816956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69" idx="6"/>
          </p:cNvCxnSpPr>
          <p:nvPr/>
        </p:nvCxnSpPr>
        <p:spPr>
          <a:xfrm flipV="1">
            <a:off x="6518787" y="3485549"/>
            <a:ext cx="894735" cy="8849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0" idx="6"/>
          </p:cNvCxnSpPr>
          <p:nvPr/>
        </p:nvCxnSpPr>
        <p:spPr>
          <a:xfrm flipV="1">
            <a:off x="6617109" y="3537692"/>
            <a:ext cx="818012" cy="7344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Oval 101"/>
          <p:cNvSpPr/>
          <p:nvPr/>
        </p:nvSpPr>
        <p:spPr>
          <a:xfrm>
            <a:off x="7413522" y="3411802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1582995" y="3490458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Arrow Connector 104"/>
          <p:cNvCxnSpPr>
            <a:stCxn id="38" idx="3"/>
            <a:endCxn id="35" idx="6"/>
          </p:cNvCxnSpPr>
          <p:nvPr/>
        </p:nvCxnSpPr>
        <p:spPr>
          <a:xfrm rot="5400000">
            <a:off x="3704305" y="2832227"/>
            <a:ext cx="1029405" cy="238134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Minimum s-t Cuts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4631" y="786580"/>
            <a:ext cx="8563897" cy="5162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G=(V,A) be a digraph. Fix two vertices s,t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An </a:t>
            </a:r>
            <a:r>
              <a:rPr lang="en-US" sz="2800" b="1" dirty="0" smtClean="0">
                <a:solidFill>
                  <a:srgbClr val="FF0000"/>
                </a:solidFill>
              </a:rPr>
              <a:t>s-t cut </a:t>
            </a:r>
            <a:r>
              <a:rPr lang="en-US" sz="2800" dirty="0" smtClean="0"/>
              <a:t>is a set </a:t>
            </a:r>
            <a:r>
              <a:rPr lang="en-US" sz="2800" dirty="0" smtClean="0">
                <a:solidFill>
                  <a:srgbClr val="FF0000"/>
                </a:solidFill>
              </a:rPr>
              <a:t>F</a:t>
            </a:r>
            <a:r>
              <a:rPr lang="en-US" sz="2800" dirty="0" smtClean="0">
                <a:latin typeface="cmsy10"/>
              </a:rPr>
              <a:t>µ</a:t>
            </a:r>
            <a:r>
              <a:rPr lang="en-US" sz="2800" dirty="0" smtClean="0"/>
              <a:t>A </a:t>
            </a:r>
            <a:r>
              <a:rPr lang="en-US" sz="2800" dirty="0" err="1" smtClean="0"/>
              <a:t>s.t</a:t>
            </a:r>
            <a:r>
              <a:rPr lang="en-US" sz="2800" dirty="0" smtClean="0"/>
              <a:t>. no s-t </a:t>
            </a:r>
            <a:r>
              <a:rPr lang="en-US" sz="2800" dirty="0" err="1" smtClean="0"/>
              <a:t>dipath</a:t>
            </a:r>
            <a:r>
              <a:rPr lang="en-US" sz="2800" dirty="0" smtClean="0"/>
              <a:t> in </a:t>
            </a:r>
            <a:r>
              <a:rPr lang="en-US" sz="2800" dirty="0" err="1" smtClean="0"/>
              <a:t>G</a:t>
            </a:r>
            <a:r>
              <a:rPr lang="en-US" sz="2800" dirty="0" err="1" smtClean="0">
                <a:latin typeface="cmsy10"/>
              </a:rPr>
              <a:t>n</a:t>
            </a:r>
            <a:r>
              <a:rPr lang="en-US" sz="2800" dirty="0" err="1" smtClean="0">
                <a:solidFill>
                  <a:srgbClr val="FF0000"/>
                </a:solidFill>
              </a:rPr>
              <a:t>F</a:t>
            </a:r>
            <a:r>
              <a:rPr lang="en-US" sz="2800" dirty="0" smtClean="0"/>
              <a:t> = (</a:t>
            </a:r>
            <a:r>
              <a:rPr lang="en-US" sz="2800" dirty="0" err="1" smtClean="0"/>
              <a:t>V,A</a:t>
            </a:r>
            <a:r>
              <a:rPr lang="en-US" sz="2800" dirty="0" err="1" smtClean="0">
                <a:latin typeface="cmsy10"/>
              </a:rPr>
              <a:t>n</a:t>
            </a:r>
            <a:r>
              <a:rPr lang="en-US" sz="2800" dirty="0" err="1" smtClean="0">
                <a:solidFill>
                  <a:srgbClr val="FF0000"/>
                </a:solidFill>
              </a:rPr>
              <a:t>F</a:t>
            </a:r>
            <a:r>
              <a:rPr lang="en-US" sz="2800" dirty="0" smtClean="0"/>
              <a:t>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Make variable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8</a:t>
            </a:r>
            <a:r>
              <a:rPr lang="en-US" sz="2800" dirty="0" smtClean="0"/>
              <a:t>a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A. Let </a:t>
            </a:r>
            <a:r>
              <a:rPr lang="en-US" sz="2800" dirty="0" smtClean="0">
                <a:latin typeface="cmsy10"/>
              </a:rPr>
              <a:t>P</a:t>
            </a:r>
            <a:r>
              <a:rPr lang="en-US" sz="2800" dirty="0" smtClean="0"/>
              <a:t> be set of all s-t </a:t>
            </a:r>
            <a:r>
              <a:rPr lang="en-US" sz="2800" dirty="0" err="1" smtClean="0"/>
              <a:t>dipaths</a:t>
            </a:r>
            <a:r>
              <a:rPr lang="en-US" sz="2800" dirty="0" smtClean="0"/>
              <a:t>.</a:t>
            </a:r>
            <a:endParaRPr lang="en-US" sz="2800" dirty="0" smtClean="0">
              <a:latin typeface="cmsy1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800" dirty="0" smtClean="0"/>
          </a:p>
        </p:txBody>
      </p:sp>
      <p:pic>
        <p:nvPicPr>
          <p:cNvPr id="19" name="Picture 1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548322" y="2398248"/>
            <a:ext cx="3707276" cy="1599935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560552" y="4227050"/>
            <a:ext cx="3250204" cy="1574057"/>
          </a:xfrm>
          <a:prstGeom prst="rect">
            <a:avLst/>
          </a:prstGeom>
          <a:noFill/>
          <a:ln/>
          <a:effectLst/>
        </p:spPr>
      </p:pic>
      <p:sp>
        <p:nvSpPr>
          <p:cNvPr id="14" name="TextBox 13"/>
          <p:cNvSpPr txBox="1"/>
          <p:nvPr/>
        </p:nvSpPr>
        <p:spPr>
          <a:xfrm>
            <a:off x="698091" y="2969342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(IP)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98091" y="4689987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(LP)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285135" y="5928850"/>
            <a:ext cx="8632723" cy="81607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Theorem:</a:t>
            </a:r>
            <a:r>
              <a:rPr lang="en-US" sz="2400" dirty="0" smtClean="0">
                <a:solidFill>
                  <a:schemeClr val="tx1"/>
                </a:solidFill>
              </a:rPr>
              <a:t> (Fulkerson 1970)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There is an optimal solution to (LP) that is feasible for (IP)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9" descr="Fulkerso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89299" y="2725051"/>
            <a:ext cx="1297858" cy="17028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134929" y="4424517"/>
            <a:ext cx="2006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Delbert Ray Fulkerson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5525728" y="4748980"/>
            <a:ext cx="35448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This proves half of the famous</a:t>
            </a:r>
            <a:br>
              <a:rPr lang="en-US" sz="2000" dirty="0" smtClean="0"/>
            </a:br>
            <a:r>
              <a:rPr lang="en-US" sz="2000" b="1" dirty="0" smtClean="0"/>
              <a:t>max-flow min-cut theorem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en-US" sz="2000" dirty="0" smtClean="0"/>
              <a:t>due to [Ford &amp; Fulkerson, 1956].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 animBg="1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4758811" y="1288026"/>
            <a:ext cx="4050891" cy="207460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0774" y="1288026"/>
            <a:ext cx="3942736" cy="207460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5135" y="3932902"/>
            <a:ext cx="8632723" cy="220242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4631" y="3411794"/>
            <a:ext cx="8563897" cy="2074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We can think of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-25000" dirty="0" err="1" smtClean="0">
                <a:latin typeface="Calibri"/>
              </a:rPr>
              <a:t>a</a:t>
            </a:r>
            <a:r>
              <a:rPr lang="en-US" sz="2800" dirty="0" smtClean="0"/>
              <a:t> as the “length” of arc a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dirty="0" smtClean="0"/>
              <a:t>Notation: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alibri"/>
              </a:rPr>
              <a:t>length</a:t>
            </a:r>
            <a:r>
              <a:rPr lang="en-US" sz="2800" baseline="-17000" dirty="0" smtClean="0">
                <a:latin typeface="Calibri"/>
              </a:rPr>
              <a:t>y</a:t>
            </a:r>
            <a:r>
              <a:rPr lang="en-US" sz="2800" dirty="0" smtClean="0">
                <a:latin typeface="Calibri"/>
              </a:rPr>
              <a:t>(p</a:t>
            </a:r>
            <a:r>
              <a:rPr lang="en-US" sz="2800" dirty="0" smtClean="0"/>
              <a:t>) = total length of path p</a:t>
            </a:r>
          </a:p>
          <a:p>
            <a:pPr marL="342900" lvl="0" indent="-342900">
              <a:spcBef>
                <a:spcPct val="20000"/>
              </a:spcBef>
              <a:tabLst>
                <a:tab pos="1828800" algn="l"/>
              </a:tabLst>
              <a:defRPr/>
            </a:pPr>
            <a:r>
              <a:rPr lang="en-US" sz="2800" dirty="0" smtClean="0"/>
              <a:t>		</a:t>
            </a:r>
            <a:r>
              <a:rPr lang="en-US" sz="2800" dirty="0" err="1" smtClean="0">
                <a:latin typeface="Calibri"/>
              </a:rPr>
              <a:t>dist</a:t>
            </a:r>
            <a:r>
              <a:rPr lang="en-US" sz="2800" baseline="-17000" dirty="0" err="1" smtClean="0">
                <a:latin typeface="Calibri"/>
              </a:rPr>
              <a:t>y</a:t>
            </a:r>
            <a:r>
              <a:rPr lang="en-US" sz="2800" dirty="0" smtClean="0">
                <a:latin typeface="Calibri"/>
              </a:rPr>
              <a:t>(</a:t>
            </a:r>
            <a:r>
              <a:rPr lang="en-US" sz="2800" dirty="0" err="1" smtClean="0">
                <a:latin typeface="Calibri"/>
              </a:rPr>
              <a:t>u,v</a:t>
            </a:r>
            <a:r>
              <a:rPr lang="en-US" sz="2800" dirty="0" smtClean="0"/>
              <a:t>) = shortest-path distance from u to v</a:t>
            </a:r>
          </a:p>
          <a:p>
            <a:pPr marL="342900" lvl="0" indent="-342900">
              <a:spcBef>
                <a:spcPct val="20000"/>
              </a:spcBef>
              <a:tabLst>
                <a:tab pos="1828800" algn="l"/>
              </a:tabLst>
              <a:defRPr/>
            </a:pPr>
            <a:r>
              <a:rPr lang="en-US" sz="2800" dirty="0" smtClean="0"/>
              <a:t>For any U</a:t>
            </a:r>
            <a:r>
              <a:rPr lang="en-US" sz="2800" dirty="0" smtClean="0">
                <a:latin typeface="cmsy10"/>
              </a:rPr>
              <a:t>µ</a:t>
            </a:r>
            <a:r>
              <a:rPr lang="en-US" sz="2800" dirty="0" smtClean="0"/>
              <a:t>V: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30245" y="1268362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(LP)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285135" y="196648"/>
            <a:ext cx="8632723" cy="45228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Theorem:</a:t>
            </a:r>
            <a:r>
              <a:rPr lang="en-US" sz="2400" dirty="0" smtClean="0">
                <a:solidFill>
                  <a:schemeClr val="tx1"/>
                </a:solidFill>
              </a:rPr>
              <a:t> There is an optimal solution to (LP) that is feasible for (IP)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7" name="Picture 1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5126523" y="1709990"/>
            <a:ext cx="3397566" cy="1553881"/>
          </a:xfrm>
          <a:prstGeom prst="rect">
            <a:avLst/>
          </a:prstGeom>
          <a:noFill/>
          <a:ln/>
          <a:effectLst/>
        </p:spPr>
      </p:pic>
      <p:sp>
        <p:nvSpPr>
          <p:cNvPr id="11" name="TextBox 10"/>
          <p:cNvSpPr txBox="1"/>
          <p:nvPr/>
        </p:nvSpPr>
        <p:spPr>
          <a:xfrm>
            <a:off x="6518788" y="1288023"/>
            <a:ext cx="1322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(LP-Dual)</a:t>
            </a:r>
            <a:endParaRPr lang="en-US" sz="2400" dirty="0"/>
          </a:p>
        </p:txBody>
      </p:sp>
      <p:pic>
        <p:nvPicPr>
          <p:cNvPr id="16" name="Picture 15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902279" y="1709995"/>
            <a:ext cx="3167860" cy="1534178"/>
          </a:xfrm>
          <a:prstGeom prst="rect">
            <a:avLst/>
          </a:prstGeom>
          <a:noFill/>
          <a:ln/>
          <a:effectLst/>
        </p:spPr>
      </p:pic>
      <p:sp>
        <p:nvSpPr>
          <p:cNvPr id="23" name="Oval 22"/>
          <p:cNvSpPr/>
          <p:nvPr/>
        </p:nvSpPr>
        <p:spPr>
          <a:xfrm>
            <a:off x="1317523" y="2290916"/>
            <a:ext cx="943897" cy="6390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664541" y="1779640"/>
            <a:ext cx="1564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=length</a:t>
            </a:r>
            <a:r>
              <a:rPr lang="en-US" sz="2400" baseline="-170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>
                <a:solidFill>
                  <a:srgbClr val="FF0000"/>
                </a:solidFill>
              </a:rPr>
              <a:t>(p)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6" name="Straight Connector 25"/>
          <p:cNvCxnSpPr>
            <a:stCxn id="23" idx="7"/>
            <a:endCxn id="24" idx="1"/>
          </p:cNvCxnSpPr>
          <p:nvPr/>
        </p:nvCxnSpPr>
        <p:spPr>
          <a:xfrm rot="5400000" flipH="1" flipV="1">
            <a:off x="2206847" y="1926816"/>
            <a:ext cx="374037" cy="541352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519571" y="5052962"/>
            <a:ext cx="5467970" cy="885725"/>
          </a:xfrm>
          <a:prstGeom prst="rect">
            <a:avLst/>
          </a:prstGeom>
          <a:noFill/>
          <a:ln/>
          <a:effectLst/>
        </p:spPr>
      </p:pic>
      <p:sp>
        <p:nvSpPr>
          <p:cNvPr id="21" name="TextBox 20"/>
          <p:cNvSpPr txBox="1"/>
          <p:nvPr/>
        </p:nvSpPr>
        <p:spPr>
          <a:xfrm>
            <a:off x="855403" y="688260"/>
            <a:ext cx="7374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(Fulkerson’s Proof is much more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general and sophisticated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than ours.)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7" grpId="0" animBg="1"/>
      <p:bldP spid="22" grpId="0" animBg="1"/>
      <p:bldP spid="11" grpId="0"/>
      <p:bldP spid="23" grpId="0" animBg="1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Freeform 83"/>
          <p:cNvSpPr/>
          <p:nvPr/>
        </p:nvSpPr>
        <p:spPr>
          <a:xfrm>
            <a:off x="934064" y="4137350"/>
            <a:ext cx="3475703" cy="2636685"/>
          </a:xfrm>
          <a:custGeom>
            <a:avLst/>
            <a:gdLst>
              <a:gd name="connsiteX0" fmla="*/ 747252 w 3475703"/>
              <a:gd name="connsiteY0" fmla="*/ 263833 h 2636685"/>
              <a:gd name="connsiteX1" fmla="*/ 98323 w 3475703"/>
              <a:gd name="connsiteY1" fmla="*/ 1188065 h 2636685"/>
              <a:gd name="connsiteX2" fmla="*/ 1337188 w 3475703"/>
              <a:gd name="connsiteY2" fmla="*/ 2436762 h 2636685"/>
              <a:gd name="connsiteX3" fmla="*/ 3077497 w 3475703"/>
              <a:gd name="connsiteY3" fmla="*/ 2387601 h 2636685"/>
              <a:gd name="connsiteX4" fmla="*/ 3421626 w 3475703"/>
              <a:gd name="connsiteY4" fmla="*/ 1374878 h 2636685"/>
              <a:gd name="connsiteX5" fmla="*/ 3234813 w 3475703"/>
              <a:gd name="connsiteY5" fmla="*/ 293330 h 2636685"/>
              <a:gd name="connsiteX6" fmla="*/ 1976284 w 3475703"/>
              <a:gd name="connsiteY6" fmla="*/ 8194 h 2636685"/>
              <a:gd name="connsiteX7" fmla="*/ 747252 w 3475703"/>
              <a:gd name="connsiteY7" fmla="*/ 263833 h 263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5703" h="2636685">
                <a:moveTo>
                  <a:pt x="747252" y="263833"/>
                </a:moveTo>
                <a:cubicBezTo>
                  <a:pt x="434259" y="460478"/>
                  <a:pt x="0" y="825910"/>
                  <a:pt x="98323" y="1188065"/>
                </a:cubicBezTo>
                <a:cubicBezTo>
                  <a:pt x="196646" y="1550220"/>
                  <a:pt x="840659" y="2236839"/>
                  <a:pt x="1337188" y="2436762"/>
                </a:cubicBezTo>
                <a:cubicBezTo>
                  <a:pt x="1833717" y="2636685"/>
                  <a:pt x="2730091" y="2564582"/>
                  <a:pt x="3077497" y="2387601"/>
                </a:cubicBezTo>
                <a:cubicBezTo>
                  <a:pt x="3424903" y="2210620"/>
                  <a:pt x="3395407" y="1723923"/>
                  <a:pt x="3421626" y="1374878"/>
                </a:cubicBezTo>
                <a:cubicBezTo>
                  <a:pt x="3447845" y="1025833"/>
                  <a:pt x="3475703" y="521111"/>
                  <a:pt x="3234813" y="293330"/>
                </a:cubicBezTo>
                <a:cubicBezTo>
                  <a:pt x="2993923" y="65549"/>
                  <a:pt x="2385961" y="16388"/>
                  <a:pt x="1976284" y="8194"/>
                </a:cubicBezTo>
                <a:cubicBezTo>
                  <a:pt x="1566607" y="0"/>
                  <a:pt x="1060245" y="67188"/>
                  <a:pt x="747252" y="263833"/>
                </a:cubicBezTo>
                <a:close/>
              </a:path>
            </a:pathLst>
          </a:custGeom>
          <a:solidFill>
            <a:srgbClr val="C6E6A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26142" y="108152"/>
            <a:ext cx="8632723" cy="78658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45808" y="68827"/>
            <a:ext cx="8544232" cy="582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 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optimal for (LP).</a:t>
            </a:r>
            <a:b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u :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</a:t>
            </a:r>
            <a:r>
              <a:rPr kumimoji="0" lang="en-US" sz="2400" b="0" i="0" u="none" strike="noStrike" kern="1200" cap="none" spc="0" normalizeH="0" baseline="-17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s,u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)&lt;1 }. Then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±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) is also optimal for (LP).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1258888" algn="l"/>
              </a:tabLst>
              <a:defRPr/>
            </a:pPr>
            <a:endParaRPr lang="en-US" sz="8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1258888" algn="l"/>
              </a:tabLst>
              <a:defRPr/>
            </a:pPr>
            <a:r>
              <a:rPr lang="en-US" sz="2400" b="1" dirty="0" smtClean="0"/>
              <a:t>Note: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tabLst>
                <a:tab pos="1258888" algn="l"/>
              </a:tabLst>
              <a:defRPr/>
            </a:pPr>
            <a:r>
              <a:rPr lang="en-US" sz="2400" dirty="0" smtClean="0"/>
              <a:t>s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, since </a:t>
            </a:r>
            <a:r>
              <a:rPr lang="en-US" sz="2400" dirty="0" err="1" smtClean="0">
                <a:latin typeface="Calibri"/>
              </a:rPr>
              <a:t>dist</a:t>
            </a:r>
            <a:r>
              <a:rPr lang="en-US" sz="2400" baseline="-17000" dirty="0" err="1" smtClean="0">
                <a:latin typeface="Calibri"/>
              </a:rPr>
              <a:t>y</a:t>
            </a:r>
            <a:r>
              <a:rPr lang="en-US" sz="2400" dirty="0" smtClean="0">
                <a:latin typeface="Calibri"/>
              </a:rPr>
              <a:t>(</a:t>
            </a:r>
            <a:r>
              <a:rPr lang="en-US" sz="2400" dirty="0" err="1" smtClean="0">
                <a:latin typeface="Calibri"/>
              </a:rPr>
              <a:t>s,s</a:t>
            </a:r>
            <a:r>
              <a:rPr lang="en-US" sz="2400" dirty="0" smtClean="0"/>
              <a:t>) = 0.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tabLst>
                <a:tab pos="1258888" algn="l"/>
              </a:tabLst>
              <a:defRPr/>
            </a:pPr>
            <a:r>
              <a:rPr lang="en-US" sz="2400" dirty="0" err="1" smtClean="0"/>
              <a:t>t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, since length</a:t>
            </a:r>
            <a:r>
              <a:rPr lang="en-US" sz="2400" baseline="-17000" dirty="0" smtClean="0"/>
              <a:t>y</a:t>
            </a:r>
            <a:r>
              <a:rPr lang="en-US" sz="2400" dirty="0" smtClean="0"/>
              <a:t>(p)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1 for every s-t path p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s,t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4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1: </a:t>
            </a:r>
            <a:r>
              <a:rPr lang="en-US" sz="2400" dirty="0" smtClean="0"/>
              <a:t>For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,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)|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Proof: </a:t>
            </a:r>
            <a:r>
              <a:rPr lang="en-US" sz="2400" dirty="0" smtClean="0"/>
              <a:t>Every path p</a:t>
            </a:r>
            <a:r>
              <a:rPr lang="en-US" sz="2400" dirty="0" smtClean="0">
                <a:latin typeface="cmsy10"/>
              </a:rPr>
              <a:t>2P </a:t>
            </a:r>
            <a:r>
              <a:rPr lang="en-US" sz="2400" dirty="0" smtClean="0"/>
              <a:t>starts at s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 and ends at </a:t>
            </a:r>
            <a:r>
              <a:rPr lang="en-US" sz="2400" dirty="0" err="1" smtClean="0"/>
              <a:t>t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So some arc of p must be in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00B050"/>
                </a:solidFill>
              </a:rPr>
              <a:t>U</a:t>
            </a:r>
            <a:r>
              <a:rPr lang="en-US" sz="2400" dirty="0" smtClean="0"/>
              <a:t>).				         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1000" dirty="0" smtClean="0">
              <a:latin typeface="msam1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68362" y="4922293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90505" y="4863298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2880855" y="4411027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31693" y="5197608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880855" y="6171002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923074" y="515827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78248" y="603335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388080" y="508945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331976" y="4450358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371305" y="5207442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469627" y="5905532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endCxn id="42" idx="3"/>
          </p:cNvCxnSpPr>
          <p:nvPr/>
        </p:nvCxnSpPr>
        <p:spPr>
          <a:xfrm rot="5400000" flipH="1" flipV="1">
            <a:off x="1964521" y="4281273"/>
            <a:ext cx="682294" cy="119357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2" idx="6"/>
            <a:endCxn id="45" idx="1"/>
          </p:cNvCxnSpPr>
          <p:nvPr/>
        </p:nvCxnSpPr>
        <p:spPr>
          <a:xfrm>
            <a:off x="3028339" y="4484769"/>
            <a:ext cx="916334" cy="69510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43" idx="2"/>
          </p:cNvCxnSpPr>
          <p:nvPr/>
        </p:nvCxnSpPr>
        <p:spPr>
          <a:xfrm>
            <a:off x="1730481" y="5271349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3" idx="6"/>
            <a:endCxn id="45" idx="2"/>
          </p:cNvCxnSpPr>
          <p:nvPr/>
        </p:nvCxnSpPr>
        <p:spPr>
          <a:xfrm flipV="1">
            <a:off x="2979177" y="5232021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44" idx="2"/>
          </p:cNvCxnSpPr>
          <p:nvPr/>
        </p:nvCxnSpPr>
        <p:spPr>
          <a:xfrm rot="16200000" flipH="1">
            <a:off x="1834242" y="5198131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4" idx="0"/>
            <a:endCxn id="45" idx="4"/>
          </p:cNvCxnSpPr>
          <p:nvPr/>
        </p:nvCxnSpPr>
        <p:spPr>
          <a:xfrm rot="5400000" flipH="1" flipV="1">
            <a:off x="3043087" y="5217274"/>
            <a:ext cx="865239" cy="104221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5" idx="6"/>
            <a:endCxn id="47" idx="2"/>
          </p:cNvCxnSpPr>
          <p:nvPr/>
        </p:nvCxnSpPr>
        <p:spPr>
          <a:xfrm flipV="1">
            <a:off x="4070558" y="5163196"/>
            <a:ext cx="1317522" cy="68825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4" idx="4"/>
            <a:endCxn id="46" idx="2"/>
          </p:cNvCxnSpPr>
          <p:nvPr/>
        </p:nvCxnSpPr>
        <p:spPr>
          <a:xfrm rot="5400000" flipH="1" flipV="1">
            <a:off x="4060725" y="5000963"/>
            <a:ext cx="211394" cy="2423651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7" idx="7"/>
            <a:endCxn id="48" idx="3"/>
          </p:cNvCxnSpPr>
          <p:nvPr/>
        </p:nvCxnSpPr>
        <p:spPr>
          <a:xfrm rot="5400000" flipH="1" flipV="1">
            <a:off x="5666365" y="4423843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47" idx="6"/>
            <a:endCxn id="49" idx="2"/>
          </p:cNvCxnSpPr>
          <p:nvPr/>
        </p:nvCxnSpPr>
        <p:spPr>
          <a:xfrm>
            <a:off x="5535564" y="5163196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6" idx="6"/>
            <a:endCxn id="50" idx="2"/>
          </p:cNvCxnSpPr>
          <p:nvPr/>
        </p:nvCxnSpPr>
        <p:spPr>
          <a:xfrm flipV="1">
            <a:off x="5525732" y="5979274"/>
            <a:ext cx="943895" cy="12781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6" idx="7"/>
            <a:endCxn id="49" idx="4"/>
          </p:cNvCxnSpPr>
          <p:nvPr/>
        </p:nvCxnSpPr>
        <p:spPr>
          <a:xfrm rot="5400000" flipH="1" flipV="1">
            <a:off x="5624579" y="5234481"/>
            <a:ext cx="700023" cy="94091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8" idx="6"/>
            <a:endCxn id="66" idx="1"/>
          </p:cNvCxnSpPr>
          <p:nvPr/>
        </p:nvCxnSpPr>
        <p:spPr>
          <a:xfrm>
            <a:off x="6479460" y="4524100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9" idx="6"/>
          </p:cNvCxnSpPr>
          <p:nvPr/>
        </p:nvCxnSpPr>
        <p:spPr>
          <a:xfrm flipV="1">
            <a:off x="6518789" y="5192693"/>
            <a:ext cx="894735" cy="8849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0" idx="6"/>
          </p:cNvCxnSpPr>
          <p:nvPr/>
        </p:nvCxnSpPr>
        <p:spPr>
          <a:xfrm flipV="1">
            <a:off x="6617111" y="5244836"/>
            <a:ext cx="818012" cy="7344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7413524" y="5118946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582997" y="5197602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>
            <a:stCxn id="47" idx="4"/>
            <a:endCxn id="44" idx="6"/>
          </p:cNvCxnSpPr>
          <p:nvPr/>
        </p:nvCxnSpPr>
        <p:spPr>
          <a:xfrm rot="5400000">
            <a:off x="3741178" y="4524100"/>
            <a:ext cx="1007806" cy="243348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927124" y="446017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877962" y="579736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3411794" y="4460177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434348" y="480430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4434348" y="577769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2369575" y="49419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205317" y="49419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781367" y="44995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862918" y="45290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889524" y="49222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6715433" y="49321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653549" y="54434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958349" y="57088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735097" y="53942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3932904" y="547289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963562" y="4184873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U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395900" y="6246287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00"/>
                </a:solidFill>
                <a:latin typeface="cmmi10"/>
              </a:rPr>
              <a:t>±</a:t>
            </a:r>
            <a:r>
              <a:rPr lang="en-US" sz="2800" baseline="30000" dirty="0" smtClean="0">
                <a:solidFill>
                  <a:srgbClr val="FF3300"/>
                </a:solidFill>
              </a:rPr>
              <a:t>+</a:t>
            </a:r>
            <a:r>
              <a:rPr lang="en-US" sz="2800" dirty="0" smtClean="0">
                <a:solidFill>
                  <a:srgbClr val="FF3300"/>
                </a:solidFill>
              </a:rPr>
              <a:t>(U)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205317" y="54630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40" grpId="0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66" grpId="0" animBg="1"/>
      <p:bldP spid="67" grpId="0" animBg="1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5" grpId="0"/>
      <p:bldP spid="86" grpId="0"/>
      <p:bldP spid="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951413" y="2043741"/>
            <a:ext cx="1632160" cy="551872"/>
          </a:xfrm>
          <a:prstGeom prst="rect">
            <a:avLst/>
          </a:prstGeom>
          <a:noFill/>
          <a:ln/>
          <a:effectLst/>
        </p:spPr>
      </p:pic>
      <p:sp>
        <p:nvSpPr>
          <p:cNvPr id="31" name="Rectangle 30"/>
          <p:cNvSpPr/>
          <p:nvPr/>
        </p:nvSpPr>
        <p:spPr>
          <a:xfrm>
            <a:off x="226142" y="108152"/>
            <a:ext cx="8632723" cy="78658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45808" y="68827"/>
            <a:ext cx="8544232" cy="582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 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optimal for (LP).</a:t>
            </a:r>
            <a:b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U = { u :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</a:t>
            </a:r>
            <a:r>
              <a:rPr kumimoji="0" lang="en-US" sz="2400" b="0" i="0" u="none" strike="noStrike" kern="1200" cap="none" spc="0" normalizeH="0" baseline="-17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s,u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)&lt;1 }. Then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±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lang="en-US" sz="2400" dirty="0" smtClean="0"/>
              <a:t>(U) is also optimal for (LP).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1258888" algn="l"/>
              </a:tabLst>
              <a:defRPr/>
            </a:pPr>
            <a:endParaRPr lang="en-US" sz="8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4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1: </a:t>
            </a:r>
            <a:r>
              <a:rPr lang="en-US" sz="2400" dirty="0" smtClean="0"/>
              <a:t>For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,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  <a:endParaRPr lang="en-US" sz="1000" dirty="0" smtClean="0">
              <a:latin typeface="msam1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Let x be optimal for (LP-Dual).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</a:t>
            </a:r>
            <a:r>
              <a:rPr lang="en-US" sz="2400" b="1" dirty="0" smtClean="0"/>
              <a:t>2: </a:t>
            </a:r>
            <a:r>
              <a:rPr lang="en-US" sz="2400" dirty="0" smtClean="0"/>
              <a:t>For every (</a:t>
            </a:r>
            <a:r>
              <a:rPr lang="en-US" sz="2400" dirty="0" err="1" smtClean="0"/>
              <a:t>u,v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(U), we have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(</a:t>
            </a:r>
            <a:r>
              <a:rPr lang="en-US" sz="2400" baseline="-25000" dirty="0" err="1" smtClean="0">
                <a:latin typeface="Calibri"/>
              </a:rPr>
              <a:t>u,v</a:t>
            </a:r>
            <a:r>
              <a:rPr lang="en-US" sz="2400" baseline="-25000" dirty="0" smtClean="0"/>
              <a:t>)</a:t>
            </a:r>
            <a:r>
              <a:rPr lang="en-US" sz="2400" dirty="0" smtClean="0"/>
              <a:t>&gt;0 and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Proof:</a:t>
            </a:r>
            <a:r>
              <a:rPr lang="en-US" sz="2400" dirty="0" smtClean="0"/>
              <a:t>   1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s,u</a:t>
            </a:r>
            <a:r>
              <a:rPr lang="en-US" sz="2400" dirty="0" smtClean="0"/>
              <a:t>) + y</a:t>
            </a:r>
            <a:r>
              <a:rPr lang="en-US" sz="2400" baseline="-17000" dirty="0" smtClean="0"/>
              <a:t>(</a:t>
            </a:r>
            <a:r>
              <a:rPr lang="en-US" sz="2400" baseline="-17000" dirty="0" err="1" smtClean="0"/>
              <a:t>u,v</a:t>
            </a:r>
            <a:r>
              <a:rPr lang="en-US" sz="2400" baseline="-17000" dirty="0" smtClean="0"/>
              <a:t>)</a:t>
            </a:r>
            <a:r>
              <a:rPr lang="en-US" sz="2400" dirty="0" smtClean="0"/>
              <a:t>.</a:t>
            </a:r>
            <a:endParaRPr lang="en-US" sz="2400" b="1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>
              <a:latin typeface="msam1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17529" y="3352789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since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err="1" smtClean="0">
                <a:solidFill>
                  <a:srgbClr val="FF0000"/>
                </a:solidFill>
                <a:latin typeface="Symbol"/>
                <a:sym typeface="Symbol"/>
              </a:rPr>
              <a:t></a:t>
            </a:r>
            <a:r>
              <a:rPr lang="en-US" dirty="0" err="1" smtClean="0">
                <a:solidFill>
                  <a:srgbClr val="FF0000"/>
                </a:solidFill>
              </a:rPr>
              <a:t>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85890" y="3352789"/>
            <a:ext cx="188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triangle inequality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>
            <a:stCxn id="32" idx="0"/>
          </p:cNvCxnSpPr>
          <p:nvPr/>
        </p:nvCxnSpPr>
        <p:spPr>
          <a:xfrm rot="5400000" flipH="1" flipV="1">
            <a:off x="1664448" y="3021287"/>
            <a:ext cx="550604" cy="11240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3099959" y="3021287"/>
            <a:ext cx="550604" cy="11240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ight Brace 35"/>
          <p:cNvSpPr/>
          <p:nvPr/>
        </p:nvSpPr>
        <p:spPr>
          <a:xfrm rot="5400000">
            <a:off x="4050892" y="2359733"/>
            <a:ext cx="206478" cy="1032388"/>
          </a:xfrm>
          <a:prstGeom prst="rightBrace">
            <a:avLst>
              <a:gd name="adj1" fmla="val 55000"/>
              <a:gd name="adj2" fmla="val 50000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011562" y="291034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&lt;1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45629" y="2930005"/>
            <a:ext cx="24561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</a:rPr>
              <a:t>This implies y</a:t>
            </a:r>
            <a:r>
              <a:rPr lang="en-US" sz="2200" baseline="-17000" dirty="0" smtClean="0">
                <a:solidFill>
                  <a:srgbClr val="0070C0"/>
                </a:solidFill>
              </a:rPr>
              <a:t>(</a:t>
            </a:r>
            <a:r>
              <a:rPr lang="en-US" sz="2200" baseline="-17000" dirty="0" err="1" smtClean="0">
                <a:solidFill>
                  <a:srgbClr val="0070C0"/>
                </a:solidFill>
              </a:rPr>
              <a:t>u,v</a:t>
            </a:r>
            <a:r>
              <a:rPr lang="en-US" sz="2200" baseline="-17000" dirty="0" smtClean="0">
                <a:solidFill>
                  <a:srgbClr val="0070C0"/>
                </a:solidFill>
              </a:rPr>
              <a:t>) </a:t>
            </a:r>
            <a:r>
              <a:rPr lang="en-US" sz="2200" dirty="0" smtClean="0">
                <a:solidFill>
                  <a:srgbClr val="0070C0"/>
                </a:solidFill>
              </a:rPr>
              <a:t>&gt; 0</a:t>
            </a:r>
            <a:endParaRPr lang="en-US" sz="2200" dirty="0">
              <a:solidFill>
                <a:srgbClr val="0070C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934064" y="4141012"/>
            <a:ext cx="3475703" cy="2636685"/>
          </a:xfrm>
          <a:custGeom>
            <a:avLst/>
            <a:gdLst>
              <a:gd name="connsiteX0" fmla="*/ 747252 w 3475703"/>
              <a:gd name="connsiteY0" fmla="*/ 263833 h 2636685"/>
              <a:gd name="connsiteX1" fmla="*/ 98323 w 3475703"/>
              <a:gd name="connsiteY1" fmla="*/ 1188065 h 2636685"/>
              <a:gd name="connsiteX2" fmla="*/ 1337188 w 3475703"/>
              <a:gd name="connsiteY2" fmla="*/ 2436762 h 2636685"/>
              <a:gd name="connsiteX3" fmla="*/ 3077497 w 3475703"/>
              <a:gd name="connsiteY3" fmla="*/ 2387601 h 2636685"/>
              <a:gd name="connsiteX4" fmla="*/ 3421626 w 3475703"/>
              <a:gd name="connsiteY4" fmla="*/ 1374878 h 2636685"/>
              <a:gd name="connsiteX5" fmla="*/ 3234813 w 3475703"/>
              <a:gd name="connsiteY5" fmla="*/ 293330 h 2636685"/>
              <a:gd name="connsiteX6" fmla="*/ 1976284 w 3475703"/>
              <a:gd name="connsiteY6" fmla="*/ 8194 h 2636685"/>
              <a:gd name="connsiteX7" fmla="*/ 747252 w 3475703"/>
              <a:gd name="connsiteY7" fmla="*/ 263833 h 263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5703" h="2636685">
                <a:moveTo>
                  <a:pt x="747252" y="263833"/>
                </a:moveTo>
                <a:cubicBezTo>
                  <a:pt x="434259" y="460478"/>
                  <a:pt x="0" y="825910"/>
                  <a:pt x="98323" y="1188065"/>
                </a:cubicBezTo>
                <a:cubicBezTo>
                  <a:pt x="196646" y="1550220"/>
                  <a:pt x="840659" y="2236839"/>
                  <a:pt x="1337188" y="2436762"/>
                </a:cubicBezTo>
                <a:cubicBezTo>
                  <a:pt x="1833717" y="2636685"/>
                  <a:pt x="2730091" y="2564582"/>
                  <a:pt x="3077497" y="2387601"/>
                </a:cubicBezTo>
                <a:cubicBezTo>
                  <a:pt x="3424903" y="2210620"/>
                  <a:pt x="3395407" y="1723923"/>
                  <a:pt x="3421626" y="1374878"/>
                </a:cubicBezTo>
                <a:cubicBezTo>
                  <a:pt x="3447845" y="1025833"/>
                  <a:pt x="3475703" y="521111"/>
                  <a:pt x="3234813" y="293330"/>
                </a:cubicBezTo>
                <a:cubicBezTo>
                  <a:pt x="2993923" y="65549"/>
                  <a:pt x="2385961" y="16388"/>
                  <a:pt x="1976284" y="8194"/>
                </a:cubicBezTo>
                <a:cubicBezTo>
                  <a:pt x="1566607" y="0"/>
                  <a:pt x="1060245" y="67188"/>
                  <a:pt x="747252" y="263833"/>
                </a:cubicBezTo>
                <a:close/>
              </a:path>
            </a:pathLst>
          </a:custGeom>
          <a:solidFill>
            <a:srgbClr val="C6E6A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68362" y="4925955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90505" y="4866960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80855" y="441468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831693" y="520127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80855" y="617466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923074" y="516194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378248" y="6037012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388080" y="5093116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331976" y="445402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71305" y="521110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469627" y="590919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endCxn id="15" idx="3"/>
          </p:cNvCxnSpPr>
          <p:nvPr/>
        </p:nvCxnSpPr>
        <p:spPr>
          <a:xfrm rot="5400000" flipH="1" flipV="1">
            <a:off x="1964521" y="4284935"/>
            <a:ext cx="682294" cy="119357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5" idx="6"/>
            <a:endCxn id="18" idx="1"/>
          </p:cNvCxnSpPr>
          <p:nvPr/>
        </p:nvCxnSpPr>
        <p:spPr>
          <a:xfrm>
            <a:off x="3028339" y="4488431"/>
            <a:ext cx="916334" cy="69510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6" idx="2"/>
          </p:cNvCxnSpPr>
          <p:nvPr/>
        </p:nvCxnSpPr>
        <p:spPr>
          <a:xfrm>
            <a:off x="1730481" y="5275011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6" idx="6"/>
            <a:endCxn id="18" idx="2"/>
          </p:cNvCxnSpPr>
          <p:nvPr/>
        </p:nvCxnSpPr>
        <p:spPr>
          <a:xfrm flipV="1">
            <a:off x="2979177" y="5235683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7" idx="2"/>
          </p:cNvCxnSpPr>
          <p:nvPr/>
        </p:nvCxnSpPr>
        <p:spPr>
          <a:xfrm rot="16200000" flipH="1">
            <a:off x="1834242" y="5201793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7" idx="0"/>
            <a:endCxn id="18" idx="4"/>
          </p:cNvCxnSpPr>
          <p:nvPr/>
        </p:nvCxnSpPr>
        <p:spPr>
          <a:xfrm rot="5400000" flipH="1" flipV="1">
            <a:off x="3043087" y="5220936"/>
            <a:ext cx="865239" cy="104221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8" idx="6"/>
            <a:endCxn id="20" idx="2"/>
          </p:cNvCxnSpPr>
          <p:nvPr/>
        </p:nvCxnSpPr>
        <p:spPr>
          <a:xfrm flipV="1">
            <a:off x="4070558" y="5166858"/>
            <a:ext cx="1317522" cy="68825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7" idx="4"/>
            <a:endCxn id="19" idx="2"/>
          </p:cNvCxnSpPr>
          <p:nvPr/>
        </p:nvCxnSpPr>
        <p:spPr>
          <a:xfrm rot="5400000" flipH="1" flipV="1">
            <a:off x="4060725" y="5004625"/>
            <a:ext cx="211394" cy="2423651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0" idx="7"/>
            <a:endCxn id="21" idx="3"/>
          </p:cNvCxnSpPr>
          <p:nvPr/>
        </p:nvCxnSpPr>
        <p:spPr>
          <a:xfrm rot="5400000" flipH="1" flipV="1">
            <a:off x="5666365" y="4427505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0" idx="6"/>
            <a:endCxn id="22" idx="2"/>
          </p:cNvCxnSpPr>
          <p:nvPr/>
        </p:nvCxnSpPr>
        <p:spPr>
          <a:xfrm>
            <a:off x="5535564" y="5166858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9" idx="6"/>
            <a:endCxn id="23" idx="2"/>
          </p:cNvCxnSpPr>
          <p:nvPr/>
        </p:nvCxnSpPr>
        <p:spPr>
          <a:xfrm flipV="1">
            <a:off x="5525732" y="5982936"/>
            <a:ext cx="943895" cy="12781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7"/>
            <a:endCxn id="22" idx="4"/>
          </p:cNvCxnSpPr>
          <p:nvPr/>
        </p:nvCxnSpPr>
        <p:spPr>
          <a:xfrm rot="5400000" flipH="1" flipV="1">
            <a:off x="5624579" y="5238143"/>
            <a:ext cx="700023" cy="94091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1" idx="6"/>
            <a:endCxn id="48" idx="1"/>
          </p:cNvCxnSpPr>
          <p:nvPr/>
        </p:nvCxnSpPr>
        <p:spPr>
          <a:xfrm>
            <a:off x="6479460" y="4527762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2" idx="6"/>
          </p:cNvCxnSpPr>
          <p:nvPr/>
        </p:nvCxnSpPr>
        <p:spPr>
          <a:xfrm flipV="1">
            <a:off x="6518789" y="5196355"/>
            <a:ext cx="894735" cy="8849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3" idx="6"/>
          </p:cNvCxnSpPr>
          <p:nvPr/>
        </p:nvCxnSpPr>
        <p:spPr>
          <a:xfrm flipV="1">
            <a:off x="6617111" y="5248498"/>
            <a:ext cx="818012" cy="7344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7413524" y="5122608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582997" y="5201264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>
            <a:stCxn id="20" idx="4"/>
            <a:endCxn id="17" idx="6"/>
          </p:cNvCxnSpPr>
          <p:nvPr/>
        </p:nvCxnSpPr>
        <p:spPr>
          <a:xfrm rot="5400000">
            <a:off x="3741178" y="4527762"/>
            <a:ext cx="1007806" cy="243348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927124" y="446383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877962" y="58010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411794" y="446383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434348" y="48079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434348" y="578136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369575" y="49456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3205317" y="49456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781367" y="45031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862918" y="45326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889524" y="49259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715433" y="49357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653549" y="54470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958349" y="5712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735097" y="53979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932904" y="54765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963562" y="4188535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U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395902" y="6246292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00"/>
                </a:solidFill>
                <a:latin typeface="cmmi10"/>
              </a:rPr>
              <a:t>±</a:t>
            </a:r>
            <a:r>
              <a:rPr lang="en-US" sz="2800" baseline="30000" dirty="0" smtClean="0">
                <a:solidFill>
                  <a:srgbClr val="FF3300"/>
                </a:solidFill>
              </a:rPr>
              <a:t>+</a:t>
            </a:r>
            <a:r>
              <a:rPr lang="en-US" sz="2800" dirty="0" smtClean="0">
                <a:solidFill>
                  <a:srgbClr val="FF3300"/>
                </a:solidFill>
              </a:rPr>
              <a:t>(U)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205317" y="54667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913239" y="4778469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5309420" y="4680147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</a:t>
            </a:r>
            <a:endParaRPr lang="en-US" sz="2400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6" grpId="0" animBg="1"/>
      <p:bldP spid="37" grpId="0"/>
      <p:bldP spid="38" grpId="0"/>
      <p:bldP spid="69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148"/>
            <a:ext cx="8229600" cy="922946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97077"/>
            <a:ext cx="8411497" cy="4525963"/>
          </a:xfrm>
        </p:spPr>
        <p:txBody>
          <a:bodyPr/>
          <a:lstStyle/>
          <a:p>
            <a:r>
              <a:rPr lang="en-US" dirty="0" smtClean="0"/>
              <a:t>Vertex Covers</a:t>
            </a:r>
          </a:p>
          <a:p>
            <a:r>
              <a:rPr lang="en-US" dirty="0" err="1" smtClean="0"/>
              <a:t>Konig’s</a:t>
            </a:r>
            <a:r>
              <a:rPr lang="en-US" dirty="0" smtClean="0"/>
              <a:t> Theorem</a:t>
            </a:r>
          </a:p>
          <a:p>
            <a:r>
              <a:rPr lang="en-US" dirty="0" smtClean="0"/>
              <a:t>Hall’s Theorem</a:t>
            </a:r>
          </a:p>
          <a:p>
            <a:r>
              <a:rPr lang="en-US" dirty="0" smtClean="0"/>
              <a:t>Minimum </a:t>
            </a:r>
            <a:r>
              <a:rPr lang="en-US" smtClean="0"/>
              <a:t>s-t Cuts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7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6951413" y="2043741"/>
            <a:ext cx="1632160" cy="551872"/>
          </a:xfrm>
          <a:prstGeom prst="rect">
            <a:avLst/>
          </a:prstGeom>
          <a:noFill/>
          <a:ln/>
          <a:effectLst/>
        </p:spPr>
      </p:pic>
      <p:pic>
        <p:nvPicPr>
          <p:cNvPr id="72" name="Picture 7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6430293" y="2928649"/>
            <a:ext cx="1632160" cy="551872"/>
          </a:xfrm>
          <a:prstGeom prst="rect">
            <a:avLst/>
          </a:prstGeom>
          <a:noFill/>
          <a:ln/>
          <a:effectLst/>
        </p:spPr>
      </p:pic>
      <p:sp>
        <p:nvSpPr>
          <p:cNvPr id="31" name="Rectangle 30"/>
          <p:cNvSpPr/>
          <p:nvPr/>
        </p:nvSpPr>
        <p:spPr>
          <a:xfrm>
            <a:off x="226142" y="108152"/>
            <a:ext cx="8632723" cy="78658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45808" y="68827"/>
            <a:ext cx="8544232" cy="582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 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optimal for (LP).</a:t>
            </a:r>
            <a:b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U = { u :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</a:t>
            </a:r>
            <a:r>
              <a:rPr kumimoji="0" lang="en-US" sz="2400" b="0" i="0" u="none" strike="noStrike" kern="1200" cap="none" spc="0" normalizeH="0" baseline="-17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s,u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)&lt;1 }. Then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±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lang="en-US" sz="2400" dirty="0" smtClean="0"/>
              <a:t>(U) is also optimal for (LP).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1258888" algn="l"/>
              </a:tabLst>
              <a:defRPr/>
            </a:pPr>
            <a:endParaRPr lang="en-US" sz="8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4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1: </a:t>
            </a:r>
            <a:r>
              <a:rPr lang="en-US" sz="2400" dirty="0" smtClean="0"/>
              <a:t>For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,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Let x be optimal for (LP-Dual).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2: </a:t>
            </a:r>
            <a:r>
              <a:rPr lang="en-US" sz="2400" dirty="0" smtClean="0"/>
              <a:t>For every (</a:t>
            </a:r>
            <a:r>
              <a:rPr lang="en-US" sz="2400" dirty="0" err="1" smtClean="0"/>
              <a:t>u,v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(U), we have y</a:t>
            </a:r>
            <a:r>
              <a:rPr lang="en-US" sz="2400" baseline="-25000" dirty="0" smtClean="0"/>
              <a:t>(</a:t>
            </a:r>
            <a:r>
              <a:rPr lang="en-US" sz="2400" baseline="-25000" dirty="0" err="1" smtClean="0"/>
              <a:t>u,v</a:t>
            </a:r>
            <a:r>
              <a:rPr lang="en-US" sz="2400" baseline="-25000" dirty="0" smtClean="0"/>
              <a:t>)</a:t>
            </a:r>
            <a:r>
              <a:rPr lang="en-US" sz="2400" dirty="0" smtClean="0"/>
              <a:t>&gt;0 and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Proof:</a:t>
            </a:r>
            <a:r>
              <a:rPr lang="en-US" sz="2400" dirty="0" smtClean="0"/>
              <a:t>   1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s,u</a:t>
            </a:r>
            <a:r>
              <a:rPr lang="en-US" sz="2400" dirty="0" smtClean="0"/>
              <a:t>) + y</a:t>
            </a:r>
            <a:r>
              <a:rPr lang="en-US" sz="2400" baseline="-17000" dirty="0" smtClean="0"/>
              <a:t>(</a:t>
            </a:r>
            <a:r>
              <a:rPr lang="en-US" sz="2400" baseline="-17000" dirty="0" err="1" smtClean="0"/>
              <a:t>u,v</a:t>
            </a:r>
            <a:r>
              <a:rPr lang="en-US" sz="2400" baseline="-17000" dirty="0" smtClean="0"/>
              <a:t>)</a:t>
            </a:r>
            <a:r>
              <a:rPr lang="en-US" sz="2400" dirty="0" smtClean="0"/>
              <a:t>.</a:t>
            </a:r>
            <a:endParaRPr lang="en-US" sz="2400" b="1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Since y</a:t>
            </a:r>
            <a:r>
              <a:rPr lang="en-US" sz="2400" baseline="-17000" dirty="0" smtClean="0"/>
              <a:t>(</a:t>
            </a:r>
            <a:r>
              <a:rPr lang="en-US" sz="2400" baseline="-17000" dirty="0" err="1" smtClean="0"/>
              <a:t>u,v</a:t>
            </a:r>
            <a:r>
              <a:rPr lang="en-US" sz="2400" baseline="-17000" dirty="0" smtClean="0"/>
              <a:t>)</a:t>
            </a:r>
            <a:r>
              <a:rPr lang="en-US" sz="2400" dirty="0" smtClean="0"/>
              <a:t>&gt;0, complementary slackness implies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98424" y="290051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msam10"/>
              </a:rPr>
              <a:t>¤</a:t>
            </a:r>
            <a:endParaRPr lang="en-US" sz="2400" dirty="0">
              <a:latin typeface="msam1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934064" y="4141012"/>
            <a:ext cx="3475703" cy="2636685"/>
          </a:xfrm>
          <a:custGeom>
            <a:avLst/>
            <a:gdLst>
              <a:gd name="connsiteX0" fmla="*/ 747252 w 3475703"/>
              <a:gd name="connsiteY0" fmla="*/ 263833 h 2636685"/>
              <a:gd name="connsiteX1" fmla="*/ 98323 w 3475703"/>
              <a:gd name="connsiteY1" fmla="*/ 1188065 h 2636685"/>
              <a:gd name="connsiteX2" fmla="*/ 1337188 w 3475703"/>
              <a:gd name="connsiteY2" fmla="*/ 2436762 h 2636685"/>
              <a:gd name="connsiteX3" fmla="*/ 3077497 w 3475703"/>
              <a:gd name="connsiteY3" fmla="*/ 2387601 h 2636685"/>
              <a:gd name="connsiteX4" fmla="*/ 3421626 w 3475703"/>
              <a:gd name="connsiteY4" fmla="*/ 1374878 h 2636685"/>
              <a:gd name="connsiteX5" fmla="*/ 3234813 w 3475703"/>
              <a:gd name="connsiteY5" fmla="*/ 293330 h 2636685"/>
              <a:gd name="connsiteX6" fmla="*/ 1976284 w 3475703"/>
              <a:gd name="connsiteY6" fmla="*/ 8194 h 2636685"/>
              <a:gd name="connsiteX7" fmla="*/ 747252 w 3475703"/>
              <a:gd name="connsiteY7" fmla="*/ 263833 h 263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5703" h="2636685">
                <a:moveTo>
                  <a:pt x="747252" y="263833"/>
                </a:moveTo>
                <a:cubicBezTo>
                  <a:pt x="434259" y="460478"/>
                  <a:pt x="0" y="825910"/>
                  <a:pt x="98323" y="1188065"/>
                </a:cubicBezTo>
                <a:cubicBezTo>
                  <a:pt x="196646" y="1550220"/>
                  <a:pt x="840659" y="2236839"/>
                  <a:pt x="1337188" y="2436762"/>
                </a:cubicBezTo>
                <a:cubicBezTo>
                  <a:pt x="1833717" y="2636685"/>
                  <a:pt x="2730091" y="2564582"/>
                  <a:pt x="3077497" y="2387601"/>
                </a:cubicBezTo>
                <a:cubicBezTo>
                  <a:pt x="3424903" y="2210620"/>
                  <a:pt x="3395407" y="1723923"/>
                  <a:pt x="3421626" y="1374878"/>
                </a:cubicBezTo>
                <a:cubicBezTo>
                  <a:pt x="3447845" y="1025833"/>
                  <a:pt x="3475703" y="521111"/>
                  <a:pt x="3234813" y="293330"/>
                </a:cubicBezTo>
                <a:cubicBezTo>
                  <a:pt x="2993923" y="65549"/>
                  <a:pt x="2385961" y="16388"/>
                  <a:pt x="1976284" y="8194"/>
                </a:cubicBezTo>
                <a:cubicBezTo>
                  <a:pt x="1566607" y="0"/>
                  <a:pt x="1060245" y="67188"/>
                  <a:pt x="747252" y="263833"/>
                </a:cubicBezTo>
                <a:close/>
              </a:path>
            </a:pathLst>
          </a:custGeom>
          <a:solidFill>
            <a:srgbClr val="C6E6A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68362" y="4925955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90505" y="4866960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80855" y="441468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831693" y="520127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80855" y="617466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923074" y="516194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378248" y="6037012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388080" y="5093116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331976" y="4454020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71305" y="521110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469627" y="590919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endCxn id="15" idx="3"/>
          </p:cNvCxnSpPr>
          <p:nvPr/>
        </p:nvCxnSpPr>
        <p:spPr>
          <a:xfrm rot="5400000" flipH="1" flipV="1">
            <a:off x="1964521" y="4284935"/>
            <a:ext cx="682294" cy="119357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5" idx="6"/>
            <a:endCxn id="18" idx="1"/>
          </p:cNvCxnSpPr>
          <p:nvPr/>
        </p:nvCxnSpPr>
        <p:spPr>
          <a:xfrm>
            <a:off x="3028339" y="4488431"/>
            <a:ext cx="916334" cy="69510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6" idx="2"/>
          </p:cNvCxnSpPr>
          <p:nvPr/>
        </p:nvCxnSpPr>
        <p:spPr>
          <a:xfrm>
            <a:off x="1730481" y="5275011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6" idx="6"/>
            <a:endCxn id="18" idx="2"/>
          </p:cNvCxnSpPr>
          <p:nvPr/>
        </p:nvCxnSpPr>
        <p:spPr>
          <a:xfrm flipV="1">
            <a:off x="2979177" y="5235683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7" idx="2"/>
          </p:cNvCxnSpPr>
          <p:nvPr/>
        </p:nvCxnSpPr>
        <p:spPr>
          <a:xfrm rot="16200000" flipH="1">
            <a:off x="1834242" y="5201793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7" idx="0"/>
            <a:endCxn id="18" idx="4"/>
          </p:cNvCxnSpPr>
          <p:nvPr/>
        </p:nvCxnSpPr>
        <p:spPr>
          <a:xfrm rot="5400000" flipH="1" flipV="1">
            <a:off x="3043087" y="5220936"/>
            <a:ext cx="865239" cy="104221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8" idx="6"/>
            <a:endCxn id="20" idx="2"/>
          </p:cNvCxnSpPr>
          <p:nvPr/>
        </p:nvCxnSpPr>
        <p:spPr>
          <a:xfrm flipV="1">
            <a:off x="4070558" y="5166858"/>
            <a:ext cx="1317522" cy="68825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7" idx="4"/>
            <a:endCxn id="19" idx="2"/>
          </p:cNvCxnSpPr>
          <p:nvPr/>
        </p:nvCxnSpPr>
        <p:spPr>
          <a:xfrm rot="5400000" flipH="1" flipV="1">
            <a:off x="4060725" y="5004625"/>
            <a:ext cx="211394" cy="2423651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0" idx="7"/>
            <a:endCxn id="21" idx="3"/>
          </p:cNvCxnSpPr>
          <p:nvPr/>
        </p:nvCxnSpPr>
        <p:spPr>
          <a:xfrm rot="5400000" flipH="1" flipV="1">
            <a:off x="5666365" y="4427505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0" idx="6"/>
            <a:endCxn id="22" idx="2"/>
          </p:cNvCxnSpPr>
          <p:nvPr/>
        </p:nvCxnSpPr>
        <p:spPr>
          <a:xfrm>
            <a:off x="5535564" y="5166858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9" idx="6"/>
            <a:endCxn id="23" idx="2"/>
          </p:cNvCxnSpPr>
          <p:nvPr/>
        </p:nvCxnSpPr>
        <p:spPr>
          <a:xfrm flipV="1">
            <a:off x="5525732" y="5982936"/>
            <a:ext cx="943895" cy="12781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7"/>
            <a:endCxn id="22" idx="4"/>
          </p:cNvCxnSpPr>
          <p:nvPr/>
        </p:nvCxnSpPr>
        <p:spPr>
          <a:xfrm rot="5400000" flipH="1" flipV="1">
            <a:off x="5624579" y="5238143"/>
            <a:ext cx="700023" cy="94091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1" idx="6"/>
            <a:endCxn id="48" idx="1"/>
          </p:cNvCxnSpPr>
          <p:nvPr/>
        </p:nvCxnSpPr>
        <p:spPr>
          <a:xfrm>
            <a:off x="6479460" y="4527762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2" idx="6"/>
          </p:cNvCxnSpPr>
          <p:nvPr/>
        </p:nvCxnSpPr>
        <p:spPr>
          <a:xfrm flipV="1">
            <a:off x="6518789" y="5196355"/>
            <a:ext cx="894735" cy="8849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3" idx="6"/>
          </p:cNvCxnSpPr>
          <p:nvPr/>
        </p:nvCxnSpPr>
        <p:spPr>
          <a:xfrm flipV="1">
            <a:off x="6617111" y="5248498"/>
            <a:ext cx="818012" cy="7344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7413524" y="5122608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582997" y="5201264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>
            <a:stCxn id="20" idx="4"/>
            <a:endCxn id="17" idx="6"/>
          </p:cNvCxnSpPr>
          <p:nvPr/>
        </p:nvCxnSpPr>
        <p:spPr>
          <a:xfrm rot="5400000">
            <a:off x="3741178" y="4527762"/>
            <a:ext cx="1007806" cy="243348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927124" y="446383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877962" y="580102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411794" y="446383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434348" y="48079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434348" y="578136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369575" y="49456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3205317" y="49456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781367" y="45031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862918" y="45326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889524" y="49259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715433" y="49357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653549" y="54470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958349" y="5712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735097" y="53979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932904" y="54765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963562" y="4188535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U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395902" y="6246292"/>
            <a:ext cx="910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3300"/>
                </a:solidFill>
                <a:latin typeface="cmmi10"/>
              </a:rPr>
              <a:t>±</a:t>
            </a:r>
            <a:r>
              <a:rPr lang="en-US" sz="2800" baseline="30000" dirty="0" smtClean="0">
                <a:solidFill>
                  <a:srgbClr val="FF3300"/>
                </a:solidFill>
              </a:rPr>
              <a:t>+</a:t>
            </a:r>
            <a:r>
              <a:rPr lang="en-US" sz="2800" dirty="0" smtClean="0">
                <a:solidFill>
                  <a:srgbClr val="FF3300"/>
                </a:solidFill>
              </a:rPr>
              <a:t>(U)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205317" y="54667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913239" y="4778469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5309420" y="4680147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</a:t>
            </a:r>
            <a:endParaRPr lang="en-US" sz="2400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951413" y="578735"/>
            <a:ext cx="1632160" cy="551872"/>
          </a:xfrm>
          <a:prstGeom prst="rect">
            <a:avLst/>
          </a:prstGeom>
          <a:noFill/>
          <a:ln/>
          <a:effectLst/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55640" y="0"/>
            <a:ext cx="8544232" cy="582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1: </a:t>
            </a:r>
            <a:r>
              <a:rPr lang="en-US" sz="2400" dirty="0" smtClean="0"/>
              <a:t>For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,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  <a:endParaRPr lang="en-US" sz="24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5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2: </a:t>
            </a:r>
            <a:r>
              <a:rPr lang="en-US" sz="2400" dirty="0" smtClean="0"/>
              <a:t>For every (</a:t>
            </a:r>
            <a:r>
              <a:rPr lang="en-US" sz="2400" dirty="0" err="1" smtClean="0"/>
              <a:t>u,v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(U), we have y</a:t>
            </a:r>
            <a:r>
              <a:rPr lang="en-US" sz="2400" baseline="-25000" dirty="0" smtClean="0"/>
              <a:t>(</a:t>
            </a:r>
            <a:r>
              <a:rPr lang="en-US" sz="2400" baseline="-25000" dirty="0" err="1" smtClean="0"/>
              <a:t>u,v</a:t>
            </a:r>
            <a:r>
              <a:rPr lang="en-US" sz="2400" baseline="-25000" dirty="0" smtClean="0"/>
              <a:t>)</a:t>
            </a:r>
            <a:r>
              <a:rPr lang="en-US" sz="2400" dirty="0" smtClean="0"/>
              <a:t>&gt;0 and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6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3:</a:t>
            </a:r>
            <a:r>
              <a:rPr lang="en-US" sz="2400" dirty="0" smtClean="0"/>
              <a:t>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 with </a:t>
            </a:r>
            <a:r>
              <a:rPr lang="en-US" sz="2400" dirty="0" err="1" smtClean="0"/>
              <a:t>x</a:t>
            </a:r>
            <a:r>
              <a:rPr lang="en-US" sz="2400" baseline="-17000" dirty="0" err="1" smtClean="0"/>
              <a:t>p</a:t>
            </a:r>
            <a:r>
              <a:rPr lang="en-US" sz="2400" dirty="0" smtClean="0"/>
              <a:t>&gt;0 has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/>
              <a:t>=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Proof:</a:t>
            </a:r>
            <a:r>
              <a:rPr lang="en-US" sz="2400" dirty="0" smtClean="0"/>
              <a:t> </a:t>
            </a:r>
            <a:r>
              <a:rPr lang="en-US" sz="2400" spc="-40" dirty="0" smtClean="0"/>
              <a:t>Consider a path p </a:t>
            </a:r>
            <a:r>
              <a:rPr lang="en-US" sz="2400" spc="-40" dirty="0" err="1" smtClean="0"/>
              <a:t>s.t</a:t>
            </a:r>
            <a:r>
              <a:rPr lang="en-US" sz="2400" spc="-40" dirty="0" smtClean="0"/>
              <a:t>. |p</a:t>
            </a:r>
            <a:r>
              <a:rPr lang="en-US" sz="1200" spc="-40" dirty="0" smtClean="0"/>
              <a:t> </a:t>
            </a:r>
            <a:r>
              <a:rPr lang="en-US" sz="2400" spc="-40" dirty="0" smtClean="0">
                <a:latin typeface="cmsy10"/>
              </a:rPr>
              <a:t>Å</a:t>
            </a:r>
            <a:r>
              <a:rPr lang="en-US" sz="1400" spc="-40" dirty="0" smtClean="0"/>
              <a:t> </a:t>
            </a:r>
            <a:r>
              <a:rPr lang="en-US" sz="2400" spc="-40" dirty="0" smtClean="0">
                <a:latin typeface="cmmi10"/>
              </a:rPr>
              <a:t>±</a:t>
            </a:r>
            <a:r>
              <a:rPr lang="en-US" sz="2400" spc="-40" baseline="30000" dirty="0" smtClean="0"/>
              <a:t>+</a:t>
            </a:r>
            <a:r>
              <a:rPr lang="en-US" sz="2400" spc="-40" dirty="0" smtClean="0"/>
              <a:t>(U)|</a:t>
            </a:r>
            <a:r>
              <a:rPr lang="en-US" sz="2400" spc="-40" dirty="0" smtClean="0">
                <a:latin typeface="cmsy10"/>
              </a:rPr>
              <a:t>¸</a:t>
            </a:r>
            <a:r>
              <a:rPr lang="en-US" sz="2400" spc="-40" dirty="0" smtClean="0"/>
              <a:t>2.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spc="-80" dirty="0" smtClean="0">
                <a:solidFill>
                  <a:schemeClr val="bg1">
                    <a:lumMod val="65000"/>
                  </a:schemeClr>
                </a:solidFill>
              </a:rPr>
              <a:t>(i.e., p leaves U at least twice)</a:t>
            </a:r>
            <a:endParaRPr lang="en-US" sz="2400" spc="-8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Let (</a:t>
            </a:r>
            <a:r>
              <a:rPr lang="en-US" sz="2400" dirty="0" err="1" smtClean="0"/>
              <a:t>w,u</a:t>
            </a:r>
            <a:r>
              <a:rPr lang="en-US" sz="2400" dirty="0" smtClean="0"/>
              <a:t>) be any arc in p that re-enters U, i.e., (</a:t>
            </a:r>
            <a:r>
              <a:rPr lang="en-US" sz="2400" dirty="0" err="1" smtClean="0"/>
              <a:t>w,u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p</a:t>
            </a:r>
            <a:r>
              <a:rPr lang="en-US" sz="2400" dirty="0" err="1" smtClean="0">
                <a:latin typeface="cmsy10"/>
              </a:rPr>
              <a:t>Å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>
                <a:latin typeface="Calibri"/>
              </a:rPr>
              <a:t>-</a:t>
            </a:r>
            <a:r>
              <a:rPr lang="en-US" sz="2400" dirty="0" smtClean="0"/>
              <a:t>(U).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length</a:t>
            </a:r>
            <a:r>
              <a:rPr lang="en-US" sz="2400" baseline="-17000" dirty="0" smtClean="0"/>
              <a:t>y</a:t>
            </a:r>
            <a:r>
              <a:rPr lang="en-US" sz="2400" dirty="0" smtClean="0"/>
              <a:t>(p)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s,w</a:t>
            </a:r>
            <a:r>
              <a:rPr lang="en-US" sz="2400" dirty="0" smtClean="0"/>
              <a:t>) + y</a:t>
            </a:r>
            <a:r>
              <a:rPr lang="en-US" sz="2400" baseline="-17000" dirty="0" smtClean="0"/>
              <a:t>(</a:t>
            </a:r>
            <a:r>
              <a:rPr lang="en-US" sz="2400" baseline="-17000" dirty="0" err="1" smtClean="0"/>
              <a:t>w,u</a:t>
            </a:r>
            <a:r>
              <a:rPr lang="en-US" sz="2400" baseline="-17000" dirty="0" smtClean="0"/>
              <a:t>)</a:t>
            </a:r>
            <a:r>
              <a:rPr lang="en-US" sz="2400" dirty="0" smtClean="0"/>
              <a:t> +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u,t</a:t>
            </a:r>
            <a:r>
              <a:rPr lang="en-US" sz="2400" dirty="0" smtClean="0"/>
              <a:t>)</a:t>
            </a:r>
          </a:p>
        </p:txBody>
      </p:sp>
      <p:sp>
        <p:nvSpPr>
          <p:cNvPr id="70" name="Freeform 69"/>
          <p:cNvSpPr/>
          <p:nvPr/>
        </p:nvSpPr>
        <p:spPr>
          <a:xfrm>
            <a:off x="934064" y="4141017"/>
            <a:ext cx="3475703" cy="2636685"/>
          </a:xfrm>
          <a:custGeom>
            <a:avLst/>
            <a:gdLst>
              <a:gd name="connsiteX0" fmla="*/ 747252 w 3475703"/>
              <a:gd name="connsiteY0" fmla="*/ 263833 h 2636685"/>
              <a:gd name="connsiteX1" fmla="*/ 98323 w 3475703"/>
              <a:gd name="connsiteY1" fmla="*/ 1188065 h 2636685"/>
              <a:gd name="connsiteX2" fmla="*/ 1337188 w 3475703"/>
              <a:gd name="connsiteY2" fmla="*/ 2436762 h 2636685"/>
              <a:gd name="connsiteX3" fmla="*/ 3077497 w 3475703"/>
              <a:gd name="connsiteY3" fmla="*/ 2387601 h 2636685"/>
              <a:gd name="connsiteX4" fmla="*/ 3421626 w 3475703"/>
              <a:gd name="connsiteY4" fmla="*/ 1374878 h 2636685"/>
              <a:gd name="connsiteX5" fmla="*/ 3234813 w 3475703"/>
              <a:gd name="connsiteY5" fmla="*/ 293330 h 2636685"/>
              <a:gd name="connsiteX6" fmla="*/ 1976284 w 3475703"/>
              <a:gd name="connsiteY6" fmla="*/ 8194 h 2636685"/>
              <a:gd name="connsiteX7" fmla="*/ 747252 w 3475703"/>
              <a:gd name="connsiteY7" fmla="*/ 263833 h 263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5703" h="2636685">
                <a:moveTo>
                  <a:pt x="747252" y="263833"/>
                </a:moveTo>
                <a:cubicBezTo>
                  <a:pt x="434259" y="460478"/>
                  <a:pt x="0" y="825910"/>
                  <a:pt x="98323" y="1188065"/>
                </a:cubicBezTo>
                <a:cubicBezTo>
                  <a:pt x="196646" y="1550220"/>
                  <a:pt x="840659" y="2236839"/>
                  <a:pt x="1337188" y="2436762"/>
                </a:cubicBezTo>
                <a:cubicBezTo>
                  <a:pt x="1833717" y="2636685"/>
                  <a:pt x="2730091" y="2564582"/>
                  <a:pt x="3077497" y="2387601"/>
                </a:cubicBezTo>
                <a:cubicBezTo>
                  <a:pt x="3424903" y="2210620"/>
                  <a:pt x="3395407" y="1723923"/>
                  <a:pt x="3421626" y="1374878"/>
                </a:cubicBezTo>
                <a:cubicBezTo>
                  <a:pt x="3447845" y="1025833"/>
                  <a:pt x="3475703" y="521111"/>
                  <a:pt x="3234813" y="293330"/>
                </a:cubicBezTo>
                <a:cubicBezTo>
                  <a:pt x="2993923" y="65549"/>
                  <a:pt x="2385961" y="16388"/>
                  <a:pt x="1976284" y="8194"/>
                </a:cubicBezTo>
                <a:cubicBezTo>
                  <a:pt x="1566607" y="0"/>
                  <a:pt x="1060245" y="67188"/>
                  <a:pt x="747252" y="263833"/>
                </a:cubicBezTo>
                <a:close/>
              </a:path>
            </a:pathLst>
          </a:custGeom>
          <a:solidFill>
            <a:srgbClr val="C6E6A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268362" y="4925960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590505" y="4866965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2880855" y="441469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2831693" y="520127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923074" y="5161946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378248" y="6037017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5388080" y="509312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6331976" y="445402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71305" y="521110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6469627" y="590919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>
            <a:endCxn id="73" idx="3"/>
          </p:cNvCxnSpPr>
          <p:nvPr/>
        </p:nvCxnSpPr>
        <p:spPr>
          <a:xfrm rot="5400000" flipH="1" flipV="1">
            <a:off x="1964521" y="4284940"/>
            <a:ext cx="682294" cy="1193572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73" idx="6"/>
            <a:endCxn id="76" idx="1"/>
          </p:cNvCxnSpPr>
          <p:nvPr/>
        </p:nvCxnSpPr>
        <p:spPr>
          <a:xfrm>
            <a:off x="3028339" y="4488436"/>
            <a:ext cx="916334" cy="695109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endCxn id="74" idx="2"/>
          </p:cNvCxnSpPr>
          <p:nvPr/>
        </p:nvCxnSpPr>
        <p:spPr>
          <a:xfrm>
            <a:off x="1730481" y="5275016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4" idx="6"/>
            <a:endCxn id="76" idx="2"/>
          </p:cNvCxnSpPr>
          <p:nvPr/>
        </p:nvCxnSpPr>
        <p:spPr>
          <a:xfrm flipV="1">
            <a:off x="2979177" y="5235688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endCxn id="75" idx="2"/>
          </p:cNvCxnSpPr>
          <p:nvPr/>
        </p:nvCxnSpPr>
        <p:spPr>
          <a:xfrm rot="16200000" flipH="1">
            <a:off x="1834242" y="5201798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75" idx="0"/>
            <a:endCxn id="76" idx="4"/>
          </p:cNvCxnSpPr>
          <p:nvPr/>
        </p:nvCxnSpPr>
        <p:spPr>
          <a:xfrm rot="5400000" flipH="1" flipV="1">
            <a:off x="3043087" y="5220941"/>
            <a:ext cx="865239" cy="104221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6" idx="6"/>
            <a:endCxn id="78" idx="2"/>
          </p:cNvCxnSpPr>
          <p:nvPr/>
        </p:nvCxnSpPr>
        <p:spPr>
          <a:xfrm flipV="1">
            <a:off x="4070558" y="5166863"/>
            <a:ext cx="1317522" cy="6882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75" idx="4"/>
            <a:endCxn id="77" idx="2"/>
          </p:cNvCxnSpPr>
          <p:nvPr/>
        </p:nvCxnSpPr>
        <p:spPr>
          <a:xfrm rot="5400000" flipH="1" flipV="1">
            <a:off x="4060725" y="5004630"/>
            <a:ext cx="211394" cy="242365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78" idx="7"/>
            <a:endCxn id="79" idx="3"/>
          </p:cNvCxnSpPr>
          <p:nvPr/>
        </p:nvCxnSpPr>
        <p:spPr>
          <a:xfrm rot="5400000" flipH="1" flipV="1">
            <a:off x="5666365" y="4427510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78" idx="6"/>
            <a:endCxn id="80" idx="2"/>
          </p:cNvCxnSpPr>
          <p:nvPr/>
        </p:nvCxnSpPr>
        <p:spPr>
          <a:xfrm>
            <a:off x="5535564" y="5166863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7" idx="6"/>
            <a:endCxn id="81" idx="2"/>
          </p:cNvCxnSpPr>
          <p:nvPr/>
        </p:nvCxnSpPr>
        <p:spPr>
          <a:xfrm flipV="1">
            <a:off x="5525732" y="5982941"/>
            <a:ext cx="943895" cy="12781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77" idx="7"/>
            <a:endCxn id="80" idx="4"/>
          </p:cNvCxnSpPr>
          <p:nvPr/>
        </p:nvCxnSpPr>
        <p:spPr>
          <a:xfrm rot="5400000" flipH="1" flipV="1">
            <a:off x="5624579" y="5238148"/>
            <a:ext cx="700023" cy="94091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79" idx="6"/>
            <a:endCxn id="97" idx="1"/>
          </p:cNvCxnSpPr>
          <p:nvPr/>
        </p:nvCxnSpPr>
        <p:spPr>
          <a:xfrm>
            <a:off x="6479460" y="4527767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80" idx="6"/>
          </p:cNvCxnSpPr>
          <p:nvPr/>
        </p:nvCxnSpPr>
        <p:spPr>
          <a:xfrm flipV="1">
            <a:off x="6518789" y="5196360"/>
            <a:ext cx="894735" cy="8849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81" idx="6"/>
          </p:cNvCxnSpPr>
          <p:nvPr/>
        </p:nvCxnSpPr>
        <p:spPr>
          <a:xfrm flipV="1">
            <a:off x="6617111" y="5248503"/>
            <a:ext cx="818012" cy="73443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7413524" y="5122613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1582997" y="5201269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Arrow Connector 98"/>
          <p:cNvCxnSpPr>
            <a:stCxn id="78" idx="4"/>
            <a:endCxn id="75" idx="6"/>
          </p:cNvCxnSpPr>
          <p:nvPr/>
        </p:nvCxnSpPr>
        <p:spPr>
          <a:xfrm rot="5400000">
            <a:off x="3741178" y="4527767"/>
            <a:ext cx="1007806" cy="2433483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1927124" y="446384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1877962" y="580103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3411794" y="446384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4434348" y="4807973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4434348" y="578136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2369575" y="49456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3205317" y="49456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5781367" y="45031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6862918" y="45326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5889524" y="4925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6715433" y="49357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5653549" y="5447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5958349" y="57125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735097" y="53979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3932904" y="54765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963562" y="4188540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U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205317" y="546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2782529" y="6263146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5270092" y="4680152"/>
            <a:ext cx="413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  <p:sp>
        <p:nvSpPr>
          <p:cNvPr id="75" name="Oval 74"/>
          <p:cNvSpPr/>
          <p:nvPr/>
        </p:nvSpPr>
        <p:spPr>
          <a:xfrm>
            <a:off x="2880855" y="617466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ight Brace 119"/>
          <p:cNvSpPr/>
          <p:nvPr/>
        </p:nvSpPr>
        <p:spPr>
          <a:xfrm rot="5400000">
            <a:off x="2718617" y="2325327"/>
            <a:ext cx="206480" cy="1120879"/>
          </a:xfrm>
          <a:prstGeom prst="rightBrace">
            <a:avLst>
              <a:gd name="adj1" fmla="val 55000"/>
              <a:gd name="adj2" fmla="val 50000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2566219" y="292018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70C0"/>
                </a:solidFill>
              </a:rPr>
              <a:t> 1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2" name="Right Brace 121"/>
          <p:cNvSpPr/>
          <p:nvPr/>
        </p:nvSpPr>
        <p:spPr>
          <a:xfrm rot="5400000">
            <a:off x="4935789" y="2369573"/>
            <a:ext cx="216315" cy="1042221"/>
          </a:xfrm>
          <a:prstGeom prst="rightBrace">
            <a:avLst>
              <a:gd name="adj1" fmla="val 55000"/>
              <a:gd name="adj2" fmla="val 50000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4837470" y="2920180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&gt; 0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604388" y="2418736"/>
            <a:ext cx="562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&gt; 1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19" grpId="0"/>
      <p:bldP spid="120" grpId="0" animBg="1"/>
      <p:bldP spid="121" grpId="0"/>
      <p:bldP spid="122" grpId="0" animBg="1"/>
      <p:bldP spid="123" grpId="0"/>
      <p:bldP spid="1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951413" y="578735"/>
            <a:ext cx="1632160" cy="551872"/>
          </a:xfrm>
          <a:prstGeom prst="rect">
            <a:avLst/>
          </a:prstGeom>
          <a:noFill/>
          <a:ln/>
          <a:effectLst/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55640" y="0"/>
            <a:ext cx="8544232" cy="582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1: </a:t>
            </a:r>
            <a:r>
              <a:rPr lang="en-US" sz="2400" dirty="0" smtClean="0"/>
              <a:t>For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,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  <a:endParaRPr lang="en-US" sz="24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5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2: </a:t>
            </a:r>
            <a:r>
              <a:rPr lang="en-US" sz="2400" dirty="0" smtClean="0"/>
              <a:t>For every (</a:t>
            </a:r>
            <a:r>
              <a:rPr lang="en-US" sz="2400" dirty="0" err="1" smtClean="0"/>
              <a:t>u,v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(U), we have y</a:t>
            </a:r>
            <a:r>
              <a:rPr lang="en-US" sz="2400" baseline="-25000" dirty="0" smtClean="0"/>
              <a:t>(</a:t>
            </a:r>
            <a:r>
              <a:rPr lang="en-US" sz="2400" baseline="-25000" dirty="0" err="1" smtClean="0"/>
              <a:t>u,v</a:t>
            </a:r>
            <a:r>
              <a:rPr lang="en-US" sz="2400" baseline="-25000" dirty="0" smtClean="0"/>
              <a:t>)</a:t>
            </a:r>
            <a:r>
              <a:rPr lang="en-US" sz="2400" dirty="0" smtClean="0"/>
              <a:t>&gt;0 and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6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3:</a:t>
            </a:r>
            <a:r>
              <a:rPr lang="en-US" sz="2400" dirty="0" smtClean="0"/>
              <a:t>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 with </a:t>
            </a:r>
            <a:r>
              <a:rPr lang="en-US" sz="2400" dirty="0" err="1" smtClean="0"/>
              <a:t>x</a:t>
            </a:r>
            <a:r>
              <a:rPr lang="en-US" sz="2400" baseline="-17000" dirty="0" err="1" smtClean="0"/>
              <a:t>p</a:t>
            </a:r>
            <a:r>
              <a:rPr lang="en-US" sz="2400" dirty="0" smtClean="0"/>
              <a:t>&gt;0 has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/>
              <a:t>=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Proof:</a:t>
            </a:r>
            <a:r>
              <a:rPr lang="en-US" sz="2400" dirty="0" smtClean="0"/>
              <a:t> </a:t>
            </a:r>
            <a:r>
              <a:rPr lang="en-US" sz="2400" spc="-40" dirty="0" smtClean="0"/>
              <a:t>Consider a path p </a:t>
            </a:r>
            <a:r>
              <a:rPr lang="en-US" sz="2400" spc="-40" dirty="0" err="1" smtClean="0"/>
              <a:t>s.t</a:t>
            </a:r>
            <a:r>
              <a:rPr lang="en-US" sz="2400" spc="-40" dirty="0" smtClean="0"/>
              <a:t>. |p</a:t>
            </a:r>
            <a:r>
              <a:rPr lang="en-US" sz="1200" spc="-40" dirty="0" smtClean="0"/>
              <a:t> </a:t>
            </a:r>
            <a:r>
              <a:rPr lang="en-US" sz="2400" spc="-40" dirty="0" smtClean="0">
                <a:latin typeface="cmsy10"/>
              </a:rPr>
              <a:t>Å</a:t>
            </a:r>
            <a:r>
              <a:rPr lang="en-US" sz="1400" spc="-40" dirty="0" smtClean="0"/>
              <a:t> </a:t>
            </a:r>
            <a:r>
              <a:rPr lang="en-US" sz="2400" spc="-40" dirty="0" smtClean="0">
                <a:latin typeface="cmmi10"/>
              </a:rPr>
              <a:t>±</a:t>
            </a:r>
            <a:r>
              <a:rPr lang="en-US" sz="2400" spc="-40" baseline="30000" dirty="0" smtClean="0"/>
              <a:t>+</a:t>
            </a:r>
            <a:r>
              <a:rPr lang="en-US" sz="2400" spc="-40" dirty="0" smtClean="0"/>
              <a:t>(U)|</a:t>
            </a:r>
            <a:r>
              <a:rPr lang="en-US" sz="2400" spc="-40" dirty="0" smtClean="0">
                <a:latin typeface="cmsy10"/>
              </a:rPr>
              <a:t>¸</a:t>
            </a:r>
            <a:r>
              <a:rPr lang="en-US" sz="2400" spc="-40" dirty="0" smtClean="0"/>
              <a:t>2.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spc="-80" dirty="0" smtClean="0">
                <a:solidFill>
                  <a:schemeClr val="bg1">
                    <a:lumMod val="65000"/>
                  </a:schemeClr>
                </a:solidFill>
              </a:rPr>
              <a:t>(i.e., p leaves U at least twice)</a:t>
            </a:r>
            <a:endParaRPr lang="en-US" sz="2400" spc="-8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Let (</a:t>
            </a:r>
            <a:r>
              <a:rPr lang="en-US" sz="2400" dirty="0" err="1" smtClean="0"/>
              <a:t>w,u</a:t>
            </a:r>
            <a:r>
              <a:rPr lang="en-US" sz="2400" dirty="0" smtClean="0"/>
              <a:t>) be any arc in p that re-enters U, i.e., (</a:t>
            </a:r>
            <a:r>
              <a:rPr lang="en-US" sz="2400" dirty="0" err="1" smtClean="0"/>
              <a:t>w,u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p</a:t>
            </a:r>
            <a:r>
              <a:rPr lang="en-US" sz="2400" dirty="0" err="1" smtClean="0">
                <a:latin typeface="cmsy10"/>
              </a:rPr>
              <a:t>Å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(U).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length</a:t>
            </a:r>
            <a:r>
              <a:rPr lang="en-US" sz="2400" baseline="-17000" dirty="0" smtClean="0"/>
              <a:t>y</a:t>
            </a:r>
            <a:r>
              <a:rPr lang="en-US" sz="2400" dirty="0" smtClean="0"/>
              <a:t>(p)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s,w</a:t>
            </a:r>
            <a:r>
              <a:rPr lang="en-US" sz="2400" dirty="0" smtClean="0"/>
              <a:t>) + y</a:t>
            </a:r>
            <a:r>
              <a:rPr lang="en-US" sz="2400" baseline="-17000" dirty="0" smtClean="0"/>
              <a:t>(</a:t>
            </a:r>
            <a:r>
              <a:rPr lang="en-US" sz="2400" baseline="-17000" dirty="0" err="1" smtClean="0"/>
              <a:t>w,u</a:t>
            </a:r>
            <a:r>
              <a:rPr lang="en-US" sz="2400" baseline="-17000" dirty="0" smtClean="0"/>
              <a:t>)</a:t>
            </a:r>
            <a:r>
              <a:rPr lang="en-US" sz="2400" dirty="0" smtClean="0"/>
              <a:t> +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u,t</a:t>
            </a:r>
            <a:r>
              <a:rPr lang="en-US" sz="2400" dirty="0" smtClean="0"/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So </a:t>
            </a:r>
            <a:r>
              <a:rPr lang="en-US" sz="2400" dirty="0" err="1" smtClean="0"/>
              <a:t>p</a:t>
            </a:r>
            <a:r>
              <a:rPr lang="en-US" sz="2400" baseline="30000" dirty="0" err="1" smtClean="0"/>
              <a:t>th</a:t>
            </a:r>
            <a:r>
              <a:rPr lang="en-US" sz="2400" dirty="0" smtClean="0"/>
              <a:t> constraint of (LP) is </a:t>
            </a:r>
            <a:r>
              <a:rPr lang="en-US" sz="2400" b="1" dirty="0" smtClean="0"/>
              <a:t>not tight</a:t>
            </a:r>
            <a:r>
              <a:rPr lang="en-US" sz="2400" dirty="0" smtClean="0"/>
              <a:t>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So complementary slackness implies that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17000" dirty="0" err="1" smtClean="0">
                <a:latin typeface="Calibri"/>
              </a:rPr>
              <a:t>p</a:t>
            </a:r>
            <a:r>
              <a:rPr lang="en-US" sz="2400" dirty="0" smtClean="0"/>
              <a:t>=0.		         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  <p:sp>
        <p:nvSpPr>
          <p:cNvPr id="70" name="Freeform 69"/>
          <p:cNvSpPr/>
          <p:nvPr/>
        </p:nvSpPr>
        <p:spPr>
          <a:xfrm>
            <a:off x="934064" y="4141017"/>
            <a:ext cx="3475703" cy="2636685"/>
          </a:xfrm>
          <a:custGeom>
            <a:avLst/>
            <a:gdLst>
              <a:gd name="connsiteX0" fmla="*/ 747252 w 3475703"/>
              <a:gd name="connsiteY0" fmla="*/ 263833 h 2636685"/>
              <a:gd name="connsiteX1" fmla="*/ 98323 w 3475703"/>
              <a:gd name="connsiteY1" fmla="*/ 1188065 h 2636685"/>
              <a:gd name="connsiteX2" fmla="*/ 1337188 w 3475703"/>
              <a:gd name="connsiteY2" fmla="*/ 2436762 h 2636685"/>
              <a:gd name="connsiteX3" fmla="*/ 3077497 w 3475703"/>
              <a:gd name="connsiteY3" fmla="*/ 2387601 h 2636685"/>
              <a:gd name="connsiteX4" fmla="*/ 3421626 w 3475703"/>
              <a:gd name="connsiteY4" fmla="*/ 1374878 h 2636685"/>
              <a:gd name="connsiteX5" fmla="*/ 3234813 w 3475703"/>
              <a:gd name="connsiteY5" fmla="*/ 293330 h 2636685"/>
              <a:gd name="connsiteX6" fmla="*/ 1976284 w 3475703"/>
              <a:gd name="connsiteY6" fmla="*/ 8194 h 2636685"/>
              <a:gd name="connsiteX7" fmla="*/ 747252 w 3475703"/>
              <a:gd name="connsiteY7" fmla="*/ 263833 h 263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5703" h="2636685">
                <a:moveTo>
                  <a:pt x="747252" y="263833"/>
                </a:moveTo>
                <a:cubicBezTo>
                  <a:pt x="434259" y="460478"/>
                  <a:pt x="0" y="825910"/>
                  <a:pt x="98323" y="1188065"/>
                </a:cubicBezTo>
                <a:cubicBezTo>
                  <a:pt x="196646" y="1550220"/>
                  <a:pt x="840659" y="2236839"/>
                  <a:pt x="1337188" y="2436762"/>
                </a:cubicBezTo>
                <a:cubicBezTo>
                  <a:pt x="1833717" y="2636685"/>
                  <a:pt x="2730091" y="2564582"/>
                  <a:pt x="3077497" y="2387601"/>
                </a:cubicBezTo>
                <a:cubicBezTo>
                  <a:pt x="3424903" y="2210620"/>
                  <a:pt x="3395407" y="1723923"/>
                  <a:pt x="3421626" y="1374878"/>
                </a:cubicBezTo>
                <a:cubicBezTo>
                  <a:pt x="3447845" y="1025833"/>
                  <a:pt x="3475703" y="521111"/>
                  <a:pt x="3234813" y="293330"/>
                </a:cubicBezTo>
                <a:cubicBezTo>
                  <a:pt x="2993923" y="65549"/>
                  <a:pt x="2385961" y="16388"/>
                  <a:pt x="1976284" y="8194"/>
                </a:cubicBezTo>
                <a:cubicBezTo>
                  <a:pt x="1566607" y="0"/>
                  <a:pt x="1060245" y="67188"/>
                  <a:pt x="747252" y="263833"/>
                </a:cubicBezTo>
                <a:close/>
              </a:path>
            </a:pathLst>
          </a:custGeom>
          <a:solidFill>
            <a:srgbClr val="C6E6A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268362" y="4925960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590505" y="4866965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2880855" y="441469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2831693" y="520127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923074" y="5161946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378248" y="6037017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5388080" y="509312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6331976" y="445402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71305" y="521110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6469627" y="590919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>
            <a:endCxn id="73" idx="3"/>
          </p:cNvCxnSpPr>
          <p:nvPr/>
        </p:nvCxnSpPr>
        <p:spPr>
          <a:xfrm rot="5400000" flipH="1" flipV="1">
            <a:off x="1964521" y="4284940"/>
            <a:ext cx="682294" cy="1193572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73" idx="6"/>
            <a:endCxn id="76" idx="1"/>
          </p:cNvCxnSpPr>
          <p:nvPr/>
        </p:nvCxnSpPr>
        <p:spPr>
          <a:xfrm>
            <a:off x="3028339" y="4488436"/>
            <a:ext cx="916334" cy="695109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endCxn id="74" idx="2"/>
          </p:cNvCxnSpPr>
          <p:nvPr/>
        </p:nvCxnSpPr>
        <p:spPr>
          <a:xfrm>
            <a:off x="1730481" y="5275016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4" idx="6"/>
            <a:endCxn id="76" idx="2"/>
          </p:cNvCxnSpPr>
          <p:nvPr/>
        </p:nvCxnSpPr>
        <p:spPr>
          <a:xfrm flipV="1">
            <a:off x="2979177" y="5235688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endCxn id="75" idx="2"/>
          </p:cNvCxnSpPr>
          <p:nvPr/>
        </p:nvCxnSpPr>
        <p:spPr>
          <a:xfrm rot="16200000" flipH="1">
            <a:off x="1834242" y="5201798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75" idx="0"/>
            <a:endCxn id="76" idx="4"/>
          </p:cNvCxnSpPr>
          <p:nvPr/>
        </p:nvCxnSpPr>
        <p:spPr>
          <a:xfrm rot="5400000" flipH="1" flipV="1">
            <a:off x="3043087" y="5220941"/>
            <a:ext cx="865239" cy="104221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6" idx="6"/>
            <a:endCxn id="78" idx="2"/>
          </p:cNvCxnSpPr>
          <p:nvPr/>
        </p:nvCxnSpPr>
        <p:spPr>
          <a:xfrm flipV="1">
            <a:off x="4070558" y="5166863"/>
            <a:ext cx="1317522" cy="6882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75" idx="4"/>
            <a:endCxn id="77" idx="2"/>
          </p:cNvCxnSpPr>
          <p:nvPr/>
        </p:nvCxnSpPr>
        <p:spPr>
          <a:xfrm rot="5400000" flipH="1" flipV="1">
            <a:off x="4060725" y="5004630"/>
            <a:ext cx="211394" cy="242365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78" idx="7"/>
            <a:endCxn id="79" idx="3"/>
          </p:cNvCxnSpPr>
          <p:nvPr/>
        </p:nvCxnSpPr>
        <p:spPr>
          <a:xfrm rot="5400000" flipH="1" flipV="1">
            <a:off x="5666365" y="4427510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78" idx="6"/>
            <a:endCxn id="80" idx="2"/>
          </p:cNvCxnSpPr>
          <p:nvPr/>
        </p:nvCxnSpPr>
        <p:spPr>
          <a:xfrm>
            <a:off x="5535564" y="5166863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7" idx="6"/>
            <a:endCxn id="81" idx="2"/>
          </p:cNvCxnSpPr>
          <p:nvPr/>
        </p:nvCxnSpPr>
        <p:spPr>
          <a:xfrm flipV="1">
            <a:off x="5525732" y="5982941"/>
            <a:ext cx="943895" cy="12781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77" idx="7"/>
            <a:endCxn id="80" idx="4"/>
          </p:cNvCxnSpPr>
          <p:nvPr/>
        </p:nvCxnSpPr>
        <p:spPr>
          <a:xfrm rot="5400000" flipH="1" flipV="1">
            <a:off x="5624579" y="5238148"/>
            <a:ext cx="700023" cy="940914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79" idx="6"/>
            <a:endCxn id="97" idx="1"/>
          </p:cNvCxnSpPr>
          <p:nvPr/>
        </p:nvCxnSpPr>
        <p:spPr>
          <a:xfrm>
            <a:off x="6479460" y="4527767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80" idx="6"/>
          </p:cNvCxnSpPr>
          <p:nvPr/>
        </p:nvCxnSpPr>
        <p:spPr>
          <a:xfrm flipV="1">
            <a:off x="6518789" y="5196360"/>
            <a:ext cx="894735" cy="8849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81" idx="6"/>
          </p:cNvCxnSpPr>
          <p:nvPr/>
        </p:nvCxnSpPr>
        <p:spPr>
          <a:xfrm flipV="1">
            <a:off x="6617111" y="5248503"/>
            <a:ext cx="818012" cy="73443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7413524" y="5122613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1582997" y="5201269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Arrow Connector 98"/>
          <p:cNvCxnSpPr>
            <a:stCxn id="78" idx="4"/>
            <a:endCxn id="75" idx="6"/>
          </p:cNvCxnSpPr>
          <p:nvPr/>
        </p:nvCxnSpPr>
        <p:spPr>
          <a:xfrm rot="5400000">
            <a:off x="3741178" y="4527767"/>
            <a:ext cx="1007806" cy="2433483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1927124" y="446384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1877962" y="580103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3411794" y="446384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0.25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4434348" y="4807973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4434348" y="578136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2369575" y="49456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3205317" y="49456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5781367" y="45031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6862918" y="45326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5889524" y="4925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6715433" y="49357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5653549" y="5447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5958349" y="57125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735097" y="53979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3932904" y="54765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963562" y="4188540"/>
            <a:ext cx="447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U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205317" y="5466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2782529" y="6263146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5270092" y="4680152"/>
            <a:ext cx="413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en-US" sz="2400" b="1" dirty="0"/>
          </a:p>
        </p:txBody>
      </p:sp>
      <p:sp>
        <p:nvSpPr>
          <p:cNvPr id="75" name="Oval 74"/>
          <p:cNvSpPr/>
          <p:nvPr/>
        </p:nvSpPr>
        <p:spPr>
          <a:xfrm>
            <a:off x="2880855" y="617466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5604388" y="2418736"/>
            <a:ext cx="562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&gt; 1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6951413" y="578735"/>
            <a:ext cx="1632160" cy="551872"/>
          </a:xfrm>
          <a:prstGeom prst="rect">
            <a:avLst/>
          </a:prstGeom>
          <a:noFill/>
          <a:ln/>
          <a:effectLst/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55640" y="-1"/>
            <a:ext cx="8657248" cy="6722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1: </a:t>
            </a:r>
            <a:r>
              <a:rPr lang="en-US" sz="2400" dirty="0" smtClean="0"/>
              <a:t>For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,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  <a:endParaRPr lang="en-US" sz="24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5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2: </a:t>
            </a:r>
            <a:r>
              <a:rPr lang="en-US" sz="2400" dirty="0" smtClean="0"/>
              <a:t>For every (</a:t>
            </a:r>
            <a:r>
              <a:rPr lang="en-US" sz="2400" dirty="0" err="1" smtClean="0"/>
              <a:t>u,v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(U), we have y</a:t>
            </a:r>
            <a:r>
              <a:rPr lang="en-US" sz="2400" baseline="-25000" dirty="0" smtClean="0"/>
              <a:t>(</a:t>
            </a:r>
            <a:r>
              <a:rPr lang="en-US" sz="2400" baseline="-25000" dirty="0" err="1" smtClean="0"/>
              <a:t>u,v</a:t>
            </a:r>
            <a:r>
              <a:rPr lang="en-US" sz="2400" baseline="-25000" dirty="0" smtClean="0"/>
              <a:t>)</a:t>
            </a:r>
            <a:r>
              <a:rPr lang="en-US" sz="2400" dirty="0" smtClean="0"/>
              <a:t>&gt;0 and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6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Claim 3:</a:t>
            </a:r>
            <a:r>
              <a:rPr lang="en-US" sz="2400" dirty="0" smtClean="0"/>
              <a:t> Every path p</a:t>
            </a:r>
            <a:r>
              <a:rPr lang="en-US" sz="2400" dirty="0" smtClean="0">
                <a:latin typeface="cmsy10"/>
              </a:rPr>
              <a:t>2P</a:t>
            </a:r>
            <a:r>
              <a:rPr lang="en-US" sz="2400" dirty="0" smtClean="0"/>
              <a:t> with </a:t>
            </a:r>
            <a:r>
              <a:rPr lang="en-US" sz="2400" dirty="0" err="1" smtClean="0"/>
              <a:t>x</a:t>
            </a:r>
            <a:r>
              <a:rPr lang="en-US" sz="2400" baseline="-17000" dirty="0" err="1" smtClean="0"/>
              <a:t>p</a:t>
            </a:r>
            <a:r>
              <a:rPr lang="en-US" sz="2400" dirty="0" smtClean="0"/>
              <a:t>&gt;0 has |p </a:t>
            </a:r>
            <a:r>
              <a:rPr lang="en-US" sz="2400" dirty="0" smtClean="0">
                <a:latin typeface="cmsy10"/>
              </a:rPr>
              <a:t>Å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(U)|</a:t>
            </a:r>
            <a:r>
              <a:rPr lang="en-US" sz="1600" dirty="0" smtClean="0"/>
              <a:t> </a:t>
            </a:r>
            <a:r>
              <a:rPr lang="en-US" sz="2400" dirty="0" smtClean="0"/>
              <a:t>=</a:t>
            </a:r>
            <a:r>
              <a:rPr lang="en-US" sz="1600" dirty="0" smtClean="0">
                <a:latin typeface="cmsy10"/>
              </a:rPr>
              <a:t> </a:t>
            </a:r>
            <a:r>
              <a:rPr lang="en-US" sz="2400" dirty="0" smtClean="0"/>
              <a:t>1.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8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Define the vector z by </a:t>
            </a:r>
            <a:r>
              <a:rPr lang="en-US" sz="2400" dirty="0" smtClean="0">
                <a:latin typeface="Calibri"/>
              </a:rPr>
              <a:t>z</a:t>
            </a:r>
            <a:r>
              <a:rPr lang="en-US" sz="2400" baseline="-25000" dirty="0" smtClean="0">
                <a:latin typeface="Calibri"/>
              </a:rPr>
              <a:t>(</a:t>
            </a:r>
            <a:r>
              <a:rPr lang="en-US" sz="2400" baseline="-25000" dirty="0" err="1" smtClean="0">
                <a:latin typeface="Calibri"/>
              </a:rPr>
              <a:t>u,v</a:t>
            </a:r>
            <a:r>
              <a:rPr lang="en-US" sz="2400" baseline="-25000" dirty="0" smtClean="0">
                <a:latin typeface="Calibri"/>
              </a:rPr>
              <a:t>)</a:t>
            </a:r>
            <a:r>
              <a:rPr lang="en-US" sz="2400" dirty="0" smtClean="0"/>
              <a:t>=1 if (</a:t>
            </a:r>
            <a:r>
              <a:rPr lang="en-US" sz="2400" dirty="0" err="1" smtClean="0"/>
              <a:t>u,v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(U) and </a:t>
            </a:r>
            <a:r>
              <a:rPr lang="en-US" sz="2400" dirty="0" smtClean="0">
                <a:latin typeface="Calibri"/>
              </a:rPr>
              <a:t>z</a:t>
            </a:r>
            <a:r>
              <a:rPr lang="en-US" sz="2400" baseline="-25000" dirty="0" smtClean="0">
                <a:latin typeface="Calibri"/>
              </a:rPr>
              <a:t>(</a:t>
            </a:r>
            <a:r>
              <a:rPr lang="en-US" sz="2400" baseline="-25000" dirty="0" err="1" smtClean="0">
                <a:latin typeface="Calibri"/>
              </a:rPr>
              <a:t>u,v</a:t>
            </a:r>
            <a:r>
              <a:rPr lang="en-US" sz="2400" baseline="-25000" dirty="0" smtClean="0">
                <a:latin typeface="Calibri"/>
              </a:rPr>
              <a:t>)</a:t>
            </a:r>
            <a:r>
              <a:rPr lang="en-US" sz="2400" dirty="0" smtClean="0"/>
              <a:t>=0 otherwise.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Note that z is feasible for (LP) and (IP).   </a:t>
            </a:r>
            <a:r>
              <a:rPr lang="en-US" sz="2000" dirty="0" smtClean="0">
                <a:solidFill>
                  <a:srgbClr val="FF0000"/>
                </a:solidFill>
              </a:rPr>
              <a:t>(by Claim 1)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The LP objective value at z is: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11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400" dirty="0" smtClean="0"/>
              <a:t>	So z is optimal for (LP).						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pic>
        <p:nvPicPr>
          <p:cNvPr id="65" name="Picture 6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2378276" y="4211060"/>
            <a:ext cx="5307132" cy="609491"/>
          </a:xfrm>
          <a:prstGeom prst="rect">
            <a:avLst/>
          </a:prstGeom>
          <a:noFill/>
          <a:ln/>
          <a:effectLst/>
        </p:spPr>
      </p:pic>
      <p:pic>
        <p:nvPicPr>
          <p:cNvPr id="130" name="Picture 12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2356588" y="5125456"/>
            <a:ext cx="1142302" cy="583337"/>
          </a:xfrm>
          <a:prstGeom prst="rect">
            <a:avLst/>
          </a:prstGeom>
          <a:noFill/>
          <a:ln/>
          <a:effectLst/>
        </p:spPr>
      </p:pic>
      <p:cxnSp>
        <p:nvCxnSpPr>
          <p:cNvPr id="116" name="Straight Arrow Connector 115"/>
          <p:cNvCxnSpPr>
            <a:stCxn id="120" idx="1"/>
          </p:cNvCxnSpPr>
          <p:nvPr/>
        </p:nvCxnSpPr>
        <p:spPr>
          <a:xfrm rot="10800000" flipV="1">
            <a:off x="4342616" y="2890481"/>
            <a:ext cx="629264" cy="41510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4971880" y="2705816"/>
            <a:ext cx="1156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by Claim 2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2" name="Straight Arrow Connector 121"/>
          <p:cNvCxnSpPr/>
          <p:nvPr/>
        </p:nvCxnSpPr>
        <p:spPr>
          <a:xfrm>
            <a:off x="1496340" y="5027970"/>
            <a:ext cx="617920" cy="26751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803004" y="4662435"/>
            <a:ext cx="1156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by Claim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3675645" y="5084466"/>
            <a:ext cx="3747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  Optimal value of (LP-Dual)</a:t>
            </a:r>
            <a:endParaRPr lang="en-US" sz="2400" dirty="0"/>
          </a:p>
        </p:txBody>
      </p:sp>
      <p:pic>
        <p:nvPicPr>
          <p:cNvPr id="129" name="Picture 128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/>
          <a:stretch>
            <a:fillRect/>
          </a:stretch>
        </p:blipFill>
        <p:spPr bwMode="auto">
          <a:xfrm>
            <a:off x="873612" y="3308219"/>
            <a:ext cx="6298153" cy="609549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3" grpId="0"/>
      <p:bldP spid="1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>
            <a:stCxn id="50" idx="7"/>
            <a:endCxn id="31" idx="4"/>
          </p:cNvCxnSpPr>
          <p:nvPr/>
        </p:nvCxnSpPr>
        <p:spPr>
          <a:xfrm rot="5400000" flipH="1" flipV="1">
            <a:off x="3878681" y="4100052"/>
            <a:ext cx="146023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8" idx="5"/>
            <a:endCxn id="40" idx="1"/>
          </p:cNvCxnSpPr>
          <p:nvPr/>
        </p:nvCxnSpPr>
        <p:spPr>
          <a:xfrm rot="16200000" flipH="1">
            <a:off x="4380126" y="4114654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Bipartite Matching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69" y="786642"/>
            <a:ext cx="8691718" cy="209421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bipartite graph.</a:t>
            </a:r>
          </a:p>
          <a:p>
            <a:r>
              <a:rPr lang="en-US" sz="2400" dirty="0" smtClean="0"/>
              <a:t>We’re interested in </a:t>
            </a:r>
            <a:r>
              <a:rPr lang="en-US" sz="2400" b="1" dirty="0" smtClean="0">
                <a:solidFill>
                  <a:srgbClr val="0070C0"/>
                </a:solidFill>
              </a:rPr>
              <a:t>maximum size </a:t>
            </a:r>
            <a:r>
              <a:rPr lang="en-US" sz="2400" b="1" dirty="0" err="1" smtClean="0">
                <a:solidFill>
                  <a:srgbClr val="0070C0"/>
                </a:solidFill>
              </a:rPr>
              <a:t>matchings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How do I know M has maximum size? Is there a 5-edge matching?</a:t>
            </a:r>
          </a:p>
          <a:p>
            <a:r>
              <a:rPr lang="en-US" sz="2400" dirty="0" smtClean="0"/>
              <a:t>Is there a </a:t>
            </a:r>
            <a:r>
              <a:rPr lang="en-US" sz="2400" b="1" dirty="0" smtClean="0">
                <a:solidFill>
                  <a:srgbClr val="FF0000"/>
                </a:solidFill>
              </a:rPr>
              <a:t>certificate</a:t>
            </a:r>
            <a:r>
              <a:rPr lang="en-US" sz="2400" dirty="0" smtClean="0"/>
              <a:t> that a matching has maximum size?</a:t>
            </a:r>
          </a:p>
        </p:txBody>
      </p:sp>
      <p:sp>
        <p:nvSpPr>
          <p:cNvPr id="31" name="Oval 30"/>
          <p:cNvSpPr/>
          <p:nvPr/>
        </p:nvSpPr>
        <p:spPr>
          <a:xfrm>
            <a:off x="5368413" y="401156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368413" y="45621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68413" y="510294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68413" y="567321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68413" y="621398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29781" y="401156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29781" y="45621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529781" y="510294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29781" y="567321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529781" y="621398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6" idx="2"/>
            <a:endCxn id="51" idx="6"/>
          </p:cNvCxnSpPr>
          <p:nvPr/>
        </p:nvCxnSpPr>
        <p:spPr>
          <a:xfrm rot="10800000">
            <a:off x="3765755" y="6331974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51" idx="7"/>
          </p:cNvCxnSpPr>
          <p:nvPr/>
        </p:nvCxnSpPr>
        <p:spPr>
          <a:xfrm rot="10800000" flipV="1">
            <a:off x="3731197" y="5791199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7" idx="6"/>
            <a:endCxn id="31" idx="2"/>
          </p:cNvCxnSpPr>
          <p:nvPr/>
        </p:nvCxnSpPr>
        <p:spPr>
          <a:xfrm>
            <a:off x="3765755" y="4129549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8" idx="6"/>
            <a:endCxn id="31" idx="3"/>
          </p:cNvCxnSpPr>
          <p:nvPr/>
        </p:nvCxnSpPr>
        <p:spPr>
          <a:xfrm flipV="1">
            <a:off x="3765755" y="4212978"/>
            <a:ext cx="1637216" cy="4671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0"/>
            <a:endCxn id="39" idx="3"/>
          </p:cNvCxnSpPr>
          <p:nvPr/>
        </p:nvCxnSpPr>
        <p:spPr>
          <a:xfrm rot="5400000" flipH="1" flipV="1">
            <a:off x="3800167" y="4611184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9" idx="2"/>
            <a:endCxn id="49" idx="6"/>
          </p:cNvCxnSpPr>
          <p:nvPr/>
        </p:nvCxnSpPr>
        <p:spPr>
          <a:xfrm rot="10800000" flipV="1">
            <a:off x="3765755" y="4680153"/>
            <a:ext cx="1602658" cy="54077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1"/>
            <a:endCxn id="49" idx="5"/>
          </p:cNvCxnSpPr>
          <p:nvPr/>
        </p:nvCxnSpPr>
        <p:spPr>
          <a:xfrm rot="16200000" flipV="1">
            <a:off x="4365378" y="4670177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0" idx="6"/>
            <a:endCxn id="40" idx="3"/>
          </p:cNvCxnSpPr>
          <p:nvPr/>
        </p:nvCxnSpPr>
        <p:spPr>
          <a:xfrm flipV="1">
            <a:off x="3765755" y="5304358"/>
            <a:ext cx="1637216" cy="48684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40"/>
          <p:cNvSpPr txBox="1">
            <a:spLocks noChangeArrowheads="1"/>
          </p:cNvSpPr>
          <p:nvPr/>
        </p:nvSpPr>
        <p:spPr bwMode="auto">
          <a:xfrm>
            <a:off x="403122" y="4616660"/>
            <a:ext cx="28415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0070C0"/>
                </a:solidFill>
                <a:latin typeface="+mj-lt"/>
              </a:rPr>
              <a:t>Blue</a:t>
            </a:r>
            <a:r>
              <a:rPr lang="en-CA" sz="2600" dirty="0" smtClean="0">
                <a:latin typeface="+mj-lt"/>
              </a:rPr>
              <a:t> </a:t>
            </a:r>
            <a:r>
              <a:rPr lang="en-CA" sz="2600" dirty="0">
                <a:latin typeface="+mj-lt"/>
              </a:rPr>
              <a:t>edges are a </a:t>
            </a:r>
            <a:r>
              <a:rPr lang="en-CA" sz="2600" dirty="0" smtClean="0">
                <a:latin typeface="+mj-lt"/>
              </a:rPr>
              <a:t>maximum-size matching </a:t>
            </a:r>
            <a:r>
              <a:rPr lang="en-CA" sz="2600" dirty="0">
                <a:solidFill>
                  <a:srgbClr val="0070C0"/>
                </a:solidFill>
                <a:latin typeface="+mj-lt"/>
              </a:rPr>
              <a:t>M</a:t>
            </a:r>
            <a:endParaRPr lang="en-US" sz="26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>
            <a:stCxn id="50" idx="7"/>
            <a:endCxn id="31" idx="4"/>
          </p:cNvCxnSpPr>
          <p:nvPr/>
        </p:nvCxnSpPr>
        <p:spPr>
          <a:xfrm rot="5400000" flipH="1" flipV="1">
            <a:off x="3878681" y="4097223"/>
            <a:ext cx="146023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8" idx="5"/>
            <a:endCxn id="40" idx="1"/>
          </p:cNvCxnSpPr>
          <p:nvPr/>
        </p:nvCxnSpPr>
        <p:spPr>
          <a:xfrm rot="16200000" flipH="1">
            <a:off x="4380126" y="4111825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2"/>
            <a:ext cx="8445910" cy="317575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endParaRPr lang="en-US" sz="600" b="1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b="1" dirty="0" smtClean="0"/>
              <a:t>Proof:</a:t>
            </a:r>
            <a:r>
              <a:rPr lang="en-US" sz="2400" dirty="0" smtClean="0"/>
              <a:t> Every edge in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	Since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matching, its edges have distinct endpoints.</a:t>
            </a:r>
          </a:p>
          <a:p>
            <a:pPr>
              <a:buNone/>
            </a:pPr>
            <a:r>
              <a:rPr lang="en-US" sz="2400" dirty="0" smtClean="0"/>
              <a:t>	So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must contain at least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 vertices.			      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  <p:sp>
        <p:nvSpPr>
          <p:cNvPr id="31" name="Oval 30"/>
          <p:cNvSpPr/>
          <p:nvPr/>
        </p:nvSpPr>
        <p:spPr>
          <a:xfrm>
            <a:off x="5368413" y="400873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368413" y="4559338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68413" y="510011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68413" y="567038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68413" y="6211158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29781" y="4008733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29781" y="4559338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529781" y="5100113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29781" y="5670383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529781" y="6211158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6" idx="2"/>
            <a:endCxn id="51" idx="6"/>
          </p:cNvCxnSpPr>
          <p:nvPr/>
        </p:nvCxnSpPr>
        <p:spPr>
          <a:xfrm rot="10800000">
            <a:off x="3765755" y="6329145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51" idx="7"/>
          </p:cNvCxnSpPr>
          <p:nvPr/>
        </p:nvCxnSpPr>
        <p:spPr>
          <a:xfrm rot="10800000" flipV="1">
            <a:off x="3731197" y="5788370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7" idx="6"/>
            <a:endCxn id="31" idx="2"/>
          </p:cNvCxnSpPr>
          <p:nvPr/>
        </p:nvCxnSpPr>
        <p:spPr>
          <a:xfrm>
            <a:off x="3765755" y="4126720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8" idx="6"/>
            <a:endCxn id="31" idx="3"/>
          </p:cNvCxnSpPr>
          <p:nvPr/>
        </p:nvCxnSpPr>
        <p:spPr>
          <a:xfrm flipV="1">
            <a:off x="3765755" y="4210149"/>
            <a:ext cx="1637216" cy="4671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0"/>
            <a:endCxn id="39" idx="3"/>
          </p:cNvCxnSpPr>
          <p:nvPr/>
        </p:nvCxnSpPr>
        <p:spPr>
          <a:xfrm rot="5400000" flipH="1" flipV="1">
            <a:off x="3800167" y="4608355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9" idx="2"/>
            <a:endCxn id="49" idx="6"/>
          </p:cNvCxnSpPr>
          <p:nvPr/>
        </p:nvCxnSpPr>
        <p:spPr>
          <a:xfrm rot="10800000" flipV="1">
            <a:off x="3765755" y="4677324"/>
            <a:ext cx="1602658" cy="54077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1"/>
            <a:endCxn id="49" idx="5"/>
          </p:cNvCxnSpPr>
          <p:nvPr/>
        </p:nvCxnSpPr>
        <p:spPr>
          <a:xfrm rot="16200000" flipV="1">
            <a:off x="4365378" y="4667348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0" idx="6"/>
            <a:endCxn id="40" idx="3"/>
          </p:cNvCxnSpPr>
          <p:nvPr/>
        </p:nvCxnSpPr>
        <p:spPr>
          <a:xfrm flipV="1">
            <a:off x="3765755" y="5301529"/>
            <a:ext cx="1637216" cy="48684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5909187" y="4682652"/>
            <a:ext cx="284152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Red</a:t>
            </a:r>
            <a:r>
              <a:rPr lang="en-CA" sz="2600" dirty="0" smtClean="0">
                <a:latin typeface="+mj-lt"/>
              </a:rPr>
              <a:t> vertices form a vertex cover </a:t>
            </a:r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C</a:t>
            </a:r>
            <a:endParaRPr lang="en-US" sz="2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Text Box 40"/>
          <p:cNvSpPr txBox="1">
            <a:spLocks noChangeArrowheads="1"/>
          </p:cNvSpPr>
          <p:nvPr/>
        </p:nvSpPr>
        <p:spPr bwMode="auto">
          <a:xfrm>
            <a:off x="403122" y="4616660"/>
            <a:ext cx="28415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0070C0"/>
                </a:solidFill>
                <a:latin typeface="+mj-lt"/>
              </a:rPr>
              <a:t>Blue</a:t>
            </a:r>
            <a:r>
              <a:rPr lang="en-CA" sz="2600" dirty="0" smtClean="0">
                <a:latin typeface="+mj-lt"/>
              </a:rPr>
              <a:t> </a:t>
            </a:r>
            <a:r>
              <a:rPr lang="en-CA" sz="2600" dirty="0">
                <a:latin typeface="+mj-lt"/>
              </a:rPr>
              <a:t>edges are a </a:t>
            </a:r>
            <a:r>
              <a:rPr lang="en-CA" sz="2600" dirty="0" smtClean="0">
                <a:latin typeface="+mj-lt"/>
              </a:rPr>
              <a:t>maximum-size matching </a:t>
            </a:r>
            <a:r>
              <a:rPr lang="en-CA" sz="2600" dirty="0">
                <a:solidFill>
                  <a:srgbClr val="0070C0"/>
                </a:solidFill>
                <a:latin typeface="+mj-lt"/>
              </a:rPr>
              <a:t>M</a:t>
            </a:r>
            <a:endParaRPr lang="en-US" sz="26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2"/>
            <a:ext cx="8445910" cy="591895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endParaRPr lang="en-US" sz="6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b="1" dirty="0" smtClean="0"/>
              <a:t>Proof:</a:t>
            </a:r>
            <a:r>
              <a:rPr lang="en-US" sz="2400" dirty="0" smtClean="0"/>
              <a:t> Every edge in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	Since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matching, its edges have distinct endpoints.</a:t>
            </a:r>
          </a:p>
          <a:p>
            <a:pPr>
              <a:buNone/>
            </a:pPr>
            <a:r>
              <a:rPr lang="en-US" sz="2400" dirty="0" smtClean="0"/>
              <a:t>	So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must contain at least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 vertices.			        </a:t>
            </a:r>
            <a:r>
              <a:rPr lang="en-US" sz="2400" dirty="0" smtClean="0">
                <a:latin typeface="msam10"/>
              </a:rPr>
              <a:t>¤</a:t>
            </a:r>
          </a:p>
          <a:p>
            <a:endParaRPr lang="en-US" sz="600" dirty="0" smtClean="0"/>
          </a:p>
          <a:p>
            <a:r>
              <a:rPr lang="en-US" sz="2400" dirty="0" smtClean="0"/>
              <a:t>Suppose we find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must be a maximum cardinality matching:</a:t>
            </a:r>
            <a:br>
              <a:rPr lang="en-US" sz="2400" dirty="0" smtClean="0"/>
            </a:br>
            <a:r>
              <a:rPr lang="en-US" sz="2400" dirty="0" smtClean="0"/>
              <a:t>every other matching </a:t>
            </a:r>
            <a:r>
              <a:rPr lang="en-US" sz="2400" dirty="0" smtClean="0">
                <a:solidFill>
                  <a:srgbClr val="00B050"/>
                </a:solidFill>
              </a:rPr>
              <a:t>M’</a:t>
            </a:r>
            <a:r>
              <a:rPr lang="en-US" sz="2400" dirty="0" smtClean="0"/>
              <a:t> satisfies |</a:t>
            </a:r>
            <a:r>
              <a:rPr lang="en-US" sz="2400" dirty="0" smtClean="0">
                <a:solidFill>
                  <a:srgbClr val="00B050"/>
                </a:solidFill>
              </a:rPr>
              <a:t>M’</a:t>
            </a:r>
            <a:r>
              <a:rPr lang="en-US" sz="2400" dirty="0" smtClean="0"/>
              <a:t>|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 =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|.</a:t>
            </a:r>
          </a:p>
          <a:p>
            <a:r>
              <a:rPr lang="en-US" sz="2400" dirty="0" smtClean="0"/>
              <a:t>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must be a minimum cardinality vertex cover:</a:t>
            </a:r>
            <a:br>
              <a:rPr lang="en-US" sz="2400" dirty="0" smtClean="0"/>
            </a:br>
            <a:r>
              <a:rPr lang="en-US" sz="2400" dirty="0" smtClean="0"/>
              <a:t>every other vertex cover </a:t>
            </a:r>
            <a:r>
              <a:rPr lang="en-US" sz="2400" dirty="0" smtClean="0">
                <a:solidFill>
                  <a:srgbClr val="00B050"/>
                </a:solidFill>
              </a:rPr>
              <a:t>C’</a:t>
            </a:r>
            <a:r>
              <a:rPr lang="en-US" sz="2400" dirty="0" smtClean="0"/>
              <a:t> satisfies |</a:t>
            </a:r>
            <a:r>
              <a:rPr lang="en-US" sz="2400" dirty="0" smtClean="0">
                <a:solidFill>
                  <a:srgbClr val="00B050"/>
                </a:solidFill>
              </a:rPr>
              <a:t>C’</a:t>
            </a:r>
            <a:r>
              <a:rPr lang="en-US" sz="2400" dirty="0" smtClean="0"/>
              <a:t>|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 = 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certifies optimality of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and vice-versa.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 &amp; </a:t>
            </a:r>
            <a:r>
              <a:rPr lang="en-US" dirty="0" err="1" smtClean="0"/>
              <a:t>matchings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2"/>
            <a:ext cx="8445910" cy="409015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C.</a:t>
            </a:r>
          </a:p>
          <a:p>
            <a:endParaRPr lang="en-US" sz="6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endParaRPr lang="en-US" sz="1000" dirty="0" smtClean="0"/>
          </a:p>
          <a:p>
            <a:r>
              <a:rPr lang="en-US" sz="2400" dirty="0" smtClean="0"/>
              <a:t>Suppose we find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certifies optimality of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and vice-versa.</a:t>
            </a:r>
          </a:p>
          <a:p>
            <a:endParaRPr lang="en-US" sz="1000" dirty="0" smtClean="0"/>
          </a:p>
          <a:p>
            <a:r>
              <a:rPr lang="en-US" sz="2400" dirty="0" smtClean="0"/>
              <a:t>Do such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always exist?</a:t>
            </a:r>
          </a:p>
          <a:p>
            <a:r>
              <a:rPr lang="en-US" sz="2400" dirty="0" smtClean="0"/>
              <a:t>No…</a:t>
            </a:r>
          </a:p>
        </p:txBody>
      </p:sp>
      <p:sp>
        <p:nvSpPr>
          <p:cNvPr id="5" name="Oval 4"/>
          <p:cNvSpPr/>
          <p:nvPr/>
        </p:nvSpPr>
        <p:spPr>
          <a:xfrm>
            <a:off x="4100052" y="560155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60955" y="4854307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00517" y="5749041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6"/>
            <a:endCxn id="5" idx="3"/>
          </p:cNvCxnSpPr>
          <p:nvPr/>
        </p:nvCxnSpPr>
        <p:spPr>
          <a:xfrm flipV="1">
            <a:off x="3136491" y="5802975"/>
            <a:ext cx="998119" cy="640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1"/>
            <a:endCxn id="6" idx="5"/>
          </p:cNvCxnSpPr>
          <p:nvPr/>
        </p:nvCxnSpPr>
        <p:spPr>
          <a:xfrm rot="16200000" flipV="1">
            <a:off x="3608294" y="5109800"/>
            <a:ext cx="580394" cy="4722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3"/>
            <a:endCxn id="7" idx="7"/>
          </p:cNvCxnSpPr>
          <p:nvPr/>
        </p:nvCxnSpPr>
        <p:spPr>
          <a:xfrm rot="5400000">
            <a:off x="2934785" y="5222871"/>
            <a:ext cx="727876" cy="39358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9148" y="4827641"/>
            <a:ext cx="35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Maximum size of a matching = 1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39148" y="5319253"/>
            <a:ext cx="380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Minimum size of a vertex cover = 2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65471" y="5132439"/>
            <a:ext cx="8318090" cy="90456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 &amp; </a:t>
            </a:r>
            <a:r>
              <a:rPr lang="en-US" dirty="0" err="1" smtClean="0"/>
              <a:t>matchings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1"/>
            <a:ext cx="8445910" cy="57321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C.</a:t>
            </a:r>
          </a:p>
          <a:p>
            <a:endParaRPr lang="en-US" sz="6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|M|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endParaRPr lang="en-US" sz="1000" dirty="0" smtClean="0"/>
          </a:p>
          <a:p>
            <a:r>
              <a:rPr lang="en-US" sz="2400" dirty="0" smtClean="0"/>
              <a:t>Suppose we find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certifies optimality of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and vice-versa.</a:t>
            </a:r>
          </a:p>
          <a:p>
            <a:endParaRPr lang="en-US" sz="1000" dirty="0" smtClean="0"/>
          </a:p>
          <a:p>
            <a:r>
              <a:rPr lang="en-US" sz="2400" dirty="0" smtClean="0"/>
              <a:t>Do such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always exist?</a:t>
            </a:r>
          </a:p>
          <a:p>
            <a:r>
              <a:rPr lang="en-US" sz="2400" dirty="0" smtClean="0"/>
              <a:t>No… unless G is bipartite!</a:t>
            </a:r>
          </a:p>
          <a:p>
            <a:endParaRPr lang="en-US" sz="2400" dirty="0" smtClean="0"/>
          </a:p>
          <a:p>
            <a:r>
              <a:rPr lang="en-US" sz="2400" b="1" dirty="0" smtClean="0"/>
              <a:t>Theorem </a:t>
            </a:r>
            <a:r>
              <a:rPr lang="en-US" sz="2400" dirty="0" smtClean="0"/>
              <a:t>(</a:t>
            </a:r>
            <a:r>
              <a:rPr lang="en-US" sz="2400" dirty="0" err="1" smtClean="0"/>
              <a:t>Konig’s</a:t>
            </a:r>
            <a:r>
              <a:rPr lang="en-US" sz="2400" dirty="0" smtClean="0"/>
              <a:t> Theorem): If G is bipartite then there exists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a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>
            <a:stCxn id="50" idx="7"/>
            <a:endCxn id="31" idx="4"/>
          </p:cNvCxnSpPr>
          <p:nvPr/>
        </p:nvCxnSpPr>
        <p:spPr>
          <a:xfrm rot="5400000" flipH="1" flipV="1">
            <a:off x="3878681" y="3038169"/>
            <a:ext cx="146023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8" idx="5"/>
            <a:endCxn id="40" idx="1"/>
          </p:cNvCxnSpPr>
          <p:nvPr/>
        </p:nvCxnSpPr>
        <p:spPr>
          <a:xfrm rot="16200000" flipH="1">
            <a:off x="4380126" y="3052771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Earlier Example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69" y="786642"/>
            <a:ext cx="8691718" cy="209421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bipartite graph.</a:t>
            </a:r>
          </a:p>
          <a:p>
            <a:r>
              <a:rPr lang="en-US" sz="2400" dirty="0" smtClean="0"/>
              <a:t>We’re interested in </a:t>
            </a:r>
            <a:r>
              <a:rPr lang="en-US" sz="2400" b="1" dirty="0" smtClean="0">
                <a:solidFill>
                  <a:srgbClr val="0070C0"/>
                </a:solidFill>
              </a:rPr>
              <a:t>maximum size </a:t>
            </a:r>
            <a:r>
              <a:rPr lang="en-US" sz="2400" b="1" dirty="0" err="1" smtClean="0">
                <a:solidFill>
                  <a:srgbClr val="0070C0"/>
                </a:solidFill>
              </a:rPr>
              <a:t>matchings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How do I know M has maximum size? Is there a 5-edge matching?</a:t>
            </a:r>
          </a:p>
          <a:p>
            <a:r>
              <a:rPr lang="en-US" sz="2400" dirty="0" smtClean="0"/>
              <a:t>Is there a </a:t>
            </a:r>
            <a:r>
              <a:rPr lang="en-US" sz="2400" b="1" dirty="0" smtClean="0">
                <a:solidFill>
                  <a:srgbClr val="FF0000"/>
                </a:solidFill>
              </a:rPr>
              <a:t>certificate</a:t>
            </a:r>
            <a:r>
              <a:rPr lang="en-US" sz="2400" dirty="0" smtClean="0"/>
              <a:t> that a matching has maximum size?</a:t>
            </a:r>
          </a:p>
        </p:txBody>
      </p:sp>
      <p:sp>
        <p:nvSpPr>
          <p:cNvPr id="31" name="Oval 30"/>
          <p:cNvSpPr/>
          <p:nvPr/>
        </p:nvSpPr>
        <p:spPr>
          <a:xfrm>
            <a:off x="5368413" y="294967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368413" y="3500284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68413" y="404105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68413" y="4611329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68413" y="5152104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29781" y="2949679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29781" y="3500284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529781" y="404105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29781" y="4611329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529781" y="5152104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6" idx="2"/>
            <a:endCxn id="51" idx="6"/>
          </p:cNvCxnSpPr>
          <p:nvPr/>
        </p:nvCxnSpPr>
        <p:spPr>
          <a:xfrm rot="10800000">
            <a:off x="3765755" y="5270091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51" idx="7"/>
          </p:cNvCxnSpPr>
          <p:nvPr/>
        </p:nvCxnSpPr>
        <p:spPr>
          <a:xfrm rot="10800000" flipV="1">
            <a:off x="3731197" y="4729316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7" idx="6"/>
            <a:endCxn id="31" idx="2"/>
          </p:cNvCxnSpPr>
          <p:nvPr/>
        </p:nvCxnSpPr>
        <p:spPr>
          <a:xfrm>
            <a:off x="3765755" y="3067666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8" idx="6"/>
            <a:endCxn id="31" idx="3"/>
          </p:cNvCxnSpPr>
          <p:nvPr/>
        </p:nvCxnSpPr>
        <p:spPr>
          <a:xfrm flipV="1">
            <a:off x="3765755" y="3151095"/>
            <a:ext cx="1637216" cy="4671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0"/>
            <a:endCxn id="39" idx="3"/>
          </p:cNvCxnSpPr>
          <p:nvPr/>
        </p:nvCxnSpPr>
        <p:spPr>
          <a:xfrm rot="5400000" flipH="1" flipV="1">
            <a:off x="3800167" y="3549301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9" idx="2"/>
            <a:endCxn id="49" idx="6"/>
          </p:cNvCxnSpPr>
          <p:nvPr/>
        </p:nvCxnSpPr>
        <p:spPr>
          <a:xfrm rot="10800000" flipV="1">
            <a:off x="3765755" y="3618270"/>
            <a:ext cx="1602658" cy="54077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1"/>
            <a:endCxn id="49" idx="5"/>
          </p:cNvCxnSpPr>
          <p:nvPr/>
        </p:nvCxnSpPr>
        <p:spPr>
          <a:xfrm rot="16200000" flipV="1">
            <a:off x="4365378" y="3608294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0" idx="6"/>
            <a:endCxn id="40" idx="3"/>
          </p:cNvCxnSpPr>
          <p:nvPr/>
        </p:nvCxnSpPr>
        <p:spPr>
          <a:xfrm flipV="1">
            <a:off x="3765755" y="4242475"/>
            <a:ext cx="1637216" cy="48684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403122" y="3417123"/>
            <a:ext cx="28415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0070C0"/>
                </a:solidFill>
                <a:latin typeface="+mj-lt"/>
              </a:rPr>
              <a:t>Blue</a:t>
            </a:r>
            <a:r>
              <a:rPr lang="en-CA" sz="2600" dirty="0" smtClean="0">
                <a:latin typeface="+mj-lt"/>
              </a:rPr>
              <a:t> </a:t>
            </a:r>
            <a:r>
              <a:rPr lang="en-CA" sz="2600" dirty="0">
                <a:latin typeface="+mj-lt"/>
              </a:rPr>
              <a:t>edges are a </a:t>
            </a:r>
            <a:r>
              <a:rPr lang="en-CA" sz="2600" dirty="0" smtClean="0">
                <a:latin typeface="+mj-lt"/>
              </a:rPr>
              <a:t>maximum-size matching </a:t>
            </a:r>
            <a:r>
              <a:rPr lang="en-CA" sz="2600" dirty="0">
                <a:solidFill>
                  <a:srgbClr val="0070C0"/>
                </a:solidFill>
                <a:latin typeface="+mj-lt"/>
              </a:rPr>
              <a:t>M</a:t>
            </a:r>
            <a:endParaRPr lang="en-US" sz="2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5909187" y="3620769"/>
            <a:ext cx="284152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Red</a:t>
            </a:r>
            <a:r>
              <a:rPr lang="en-CA" sz="2600" dirty="0" smtClean="0">
                <a:latin typeface="+mj-lt"/>
              </a:rPr>
              <a:t> vertices form a vertex cover </a:t>
            </a:r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C</a:t>
            </a:r>
            <a:endParaRPr lang="en-US" sz="2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265469" y="5712604"/>
            <a:ext cx="8691718" cy="550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Since |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|=|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|=4,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both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optimal!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LPs for Bipartite Matching</a:t>
            </a:r>
            <a:endParaRPr lang="en-US" sz="3600" dirty="0"/>
          </a:p>
        </p:txBody>
      </p:sp>
      <p:grpSp>
        <p:nvGrpSpPr>
          <p:cNvPr id="28" name="Group 27"/>
          <p:cNvGrpSpPr/>
          <p:nvPr/>
        </p:nvGrpSpPr>
        <p:grpSpPr bwMode="auto">
          <a:xfrm>
            <a:off x="1323389" y="2873030"/>
            <a:ext cx="6284129" cy="1207805"/>
            <a:chOff x="222179" y="3207323"/>
            <a:chExt cx="6284129" cy="1207805"/>
          </a:xfrm>
        </p:grpSpPr>
        <p:pic>
          <p:nvPicPr>
            <p:cNvPr id="26" name="Picture 25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073899" y="3207323"/>
              <a:ext cx="5432409" cy="120780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4" name="TextBox 43"/>
            <p:cNvSpPr txBox="1"/>
            <p:nvPr/>
          </p:nvSpPr>
          <p:spPr bwMode="auto">
            <a:xfrm>
              <a:off x="222179" y="343592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(LP)</a:t>
              </a:r>
              <a:endParaRPr lang="en-US" sz="2400" dirty="0"/>
            </a:p>
          </p:txBody>
        </p:sp>
      </p:grpSp>
      <p:grpSp>
        <p:nvGrpSpPr>
          <p:cNvPr id="23" name="Group 22"/>
          <p:cNvGrpSpPr/>
          <p:nvPr/>
        </p:nvGrpSpPr>
        <p:grpSpPr bwMode="auto">
          <a:xfrm>
            <a:off x="1387637" y="1513715"/>
            <a:ext cx="6781647" cy="1236500"/>
            <a:chOff x="237264" y="1710358"/>
            <a:chExt cx="6781647" cy="1236500"/>
          </a:xfrm>
        </p:grpSpPr>
        <p:pic>
          <p:nvPicPr>
            <p:cNvPr id="16" name="Picture 1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7" cstate="print"/>
            <a:stretch>
              <a:fillRect/>
            </a:stretch>
          </p:blipFill>
          <p:spPr bwMode="auto">
            <a:xfrm>
              <a:off x="1044608" y="1710358"/>
              <a:ext cx="5974303" cy="12365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8" name="TextBox 47"/>
            <p:cNvSpPr txBox="1"/>
            <p:nvPr/>
          </p:nvSpPr>
          <p:spPr bwMode="auto">
            <a:xfrm>
              <a:off x="237264" y="1930030"/>
              <a:ext cx="6062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(IP)</a:t>
              </a:r>
              <a:endParaRPr lang="en-US" sz="2400" dirty="0"/>
            </a:p>
          </p:txBody>
        </p:sp>
      </p:grp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20506" y="570335"/>
            <a:ext cx="8626849" cy="15436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Let G=(V, E) be a bipartite graph.</a:t>
            </a:r>
          </a:p>
          <a:p>
            <a:pPr lvl="0"/>
            <a:r>
              <a:rPr lang="en-US" sz="2400" dirty="0" smtClean="0"/>
              <a:t>Recall our IP and LP formulations for maximum-size matching.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20506" y="4218040"/>
            <a:ext cx="8626849" cy="8750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b="1" dirty="0" smtClean="0"/>
              <a:t>Theorem</a:t>
            </a:r>
            <a:r>
              <a:rPr lang="en-US" sz="2400" dirty="0" smtClean="0"/>
              <a:t>: Every BFS of (LP) is actually an (IP) solution.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dual of (LP)?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 bwMode="auto">
          <a:xfrm>
            <a:off x="769178" y="5163941"/>
            <a:ext cx="6143847" cy="1207810"/>
            <a:chOff x="395261" y="4937800"/>
            <a:chExt cx="6143847" cy="1207810"/>
          </a:xfrm>
        </p:grpSpPr>
        <p:pic>
          <p:nvPicPr>
            <p:cNvPr id="36" name="Picture 35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8" cstate="print"/>
            <a:stretch>
              <a:fillRect/>
            </a:stretch>
          </p:blipFill>
          <p:spPr bwMode="auto">
            <a:xfrm>
              <a:off x="1800219" y="4937800"/>
              <a:ext cx="4738889" cy="120781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32" name="TextBox 31"/>
            <p:cNvSpPr txBox="1"/>
            <p:nvPr/>
          </p:nvSpPr>
          <p:spPr bwMode="auto">
            <a:xfrm>
              <a:off x="395261" y="5166403"/>
              <a:ext cx="13227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(LP-Dual)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Gamma(S) = \setst{ v }{ \exists u \in S \text{ s.t. } (u,v) \in E 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61"/>
  <p:tag name="PICTUREFILESIZE" val="96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a \in A} y_a}&#10;&amp;\sum_{a \in p} y_a &amp;\geq 1 &amp;\forall p \in \cP \\&#10;&amp;y_a &amp;\in \set{0,1} 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2070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a \in A} y_a}&#10;&amp;\sum_{a \in p} y_a &amp;\geq 1 &amp;\forall p \in \cP \\&#10;&amp;y_a &amp;\geq 0 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8"/>
  <p:tag name="PICTUREFILESIZE" val="186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\sum_{p \in \cP} x_p}&#10;&amp;\sum_{p \::\: a \in p} x_p &amp;\leq 1 &amp;\forall a \in A \\&#10;&amp;x_p &amp;\geq 0 &amp;\forall p \in \cP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0"/>
  <p:tag name="PICTUREFILESIZE" val="1969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a \in A} y_a}&#10;&amp;\sum_{a \in p} y_a &amp;\geq 1 &amp;\forall p \in \cP \\&#10;&amp;y_a &amp;\geq 0 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8"/>
  <p:tag name="PICTUREFILESIZE" val="1863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\delta^+(U) &amp;~=~ \setst{ (u,v) \in A }{ u \in U, v \not \in U } \\&#10;\delta^-(U) &amp;~=~ \setst{ (v,u) \in A }{ u \in U, v \not \in U } &#10;\end{align*}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73"/>
  <p:tag name="PICTUREFILESIZE" val="2040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p \::\: (u,v) \in p} x_p = 1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1"/>
  <p:tag name="PICTUREFILESIZE" val="634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p \::\: (u,v) \in p} x_p = 1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1"/>
  <p:tag name="PICTUREFILESIZE" val="634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p \::\: (u,v) \in p} x_p = 1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1"/>
  <p:tag name="PICTUREFILESIZE" val="634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p \::\: (u,v) \in p} x_p = 1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1"/>
  <p:tag name="PICTUREFILESIZE" val="634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p \::\: (u,v) \in p} x_p = 1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1"/>
  <p:tag name="PICTUREFILESIZE" val="634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p \::\: (u,v) \in p} x_p = 1.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1"/>
  <p:tag name="PICTUREFILESIZE" val="634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 ~=~ \sum_{p} ~ \sum_{(u,v) \in p \intersect \delta^+(U)} x_p&#10; ~=~ \sum_{p} ~ x_p \cdot \card{ p \intersect \delta^+(U)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09"/>
  <p:tag name="PICTUREFILESIZE" val="1587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 ~=~ \sum_{p} ~ x_p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45"/>
  <p:tag name="PICTUREFILESIZE" val="40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(u,v) \in A} z_{(u,v)}&#10; ~=~ \sum_{(u,v) \in \delta^+(U)} 1&#10; ~=~ \sum_{(u,v) \in \delta^+(U)} ~ \sum_{p \::\: (u,v) \in p} x_p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48"/>
  <p:tag name="PICTUREFILESIZE" val="1753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 x_e }&#10;&amp; \smallsum{e \text{ incident to } v}{} ~x_e &amp;\leq 1 &amp;\forall v \in V \\&#10;&amp; x_e &amp; \in \set{0,1}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98"/>
  <p:tag name="PICTUREFILESIZE" val="2321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geq 0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80"/>
  <p:tag name="PICTUREFILESIZE" val="2176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\in \set{0,1}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76"/>
  <p:tag name="PICTUREFILESIZE" val="2080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A \transpose y &amp;\geq \mathbf{1} \\&#10;&amp; y &amp; \geq 0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71"/>
  <p:tag name="PICTUREFILESIZE" val="1063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14062</TotalTime>
  <Words>1180</Words>
  <Application>Microsoft Office PowerPoint</Application>
  <PresentationFormat>On-screen Show (4:3)</PresentationFormat>
  <Paragraphs>354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9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Symbol</vt:lpstr>
      <vt:lpstr>Office Theme</vt:lpstr>
      <vt:lpstr>C&amp;O 355 Lecture 20</vt:lpstr>
      <vt:lpstr>Topics</vt:lpstr>
      <vt:lpstr>Maximum Bipartite Matching</vt:lpstr>
      <vt:lpstr>Vertex covers</vt:lpstr>
      <vt:lpstr>Vertex covers</vt:lpstr>
      <vt:lpstr>Vertex covers &amp; matchings</vt:lpstr>
      <vt:lpstr>Vertex covers &amp; matchings</vt:lpstr>
      <vt:lpstr>Earlier Example</vt:lpstr>
      <vt:lpstr>LPs for Bipartite Matching</vt:lpstr>
      <vt:lpstr>Dual of Bipartite Matching LP</vt:lpstr>
      <vt:lpstr>Slide 11</vt:lpstr>
      <vt:lpstr>Proof of Konig’s Theorem</vt:lpstr>
      <vt:lpstr>Hall’s Theorem</vt:lpstr>
      <vt:lpstr>Slide 14</vt:lpstr>
      <vt:lpstr>Minimum s-t Cuts</vt:lpstr>
      <vt:lpstr>Minimum s-t Cuts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1092</cp:revision>
  <dcterms:created xsi:type="dcterms:W3CDTF">2009-09-16T13:05:29Z</dcterms:created>
  <dcterms:modified xsi:type="dcterms:W3CDTF">2009-11-19T17:41:05Z</dcterms:modified>
</cp:coreProperties>
</file>