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14.xml" ContentType="application/vnd.openxmlformats-officedocument.presentationml.tags+xml"/>
  <Override PartName="/ppt/notesSlides/notesSlide9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22.xml" ContentType="application/vnd.openxmlformats-officedocument.presentationml.tags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tags/tag17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5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sldIdLst>
    <p:sldId id="256" r:id="rId2"/>
    <p:sldId id="270" r:id="rId3"/>
    <p:sldId id="257" r:id="rId4"/>
    <p:sldId id="258" r:id="rId5"/>
    <p:sldId id="260" r:id="rId6"/>
    <p:sldId id="294" r:id="rId7"/>
    <p:sldId id="295" r:id="rId8"/>
    <p:sldId id="296" r:id="rId9"/>
    <p:sldId id="297" r:id="rId10"/>
    <p:sldId id="265" r:id="rId11"/>
    <p:sldId id="267" r:id="rId12"/>
    <p:sldId id="268" r:id="rId13"/>
    <p:sldId id="269" r:id="rId14"/>
    <p:sldId id="292" r:id="rId15"/>
    <p:sldId id="293" r:id="rId16"/>
    <p:sldId id="271" r:id="rId17"/>
    <p:sldId id="273" r:id="rId18"/>
    <p:sldId id="276" r:id="rId19"/>
    <p:sldId id="279" r:id="rId20"/>
    <p:sldId id="280" r:id="rId21"/>
    <p:sldId id="281" r:id="rId22"/>
    <p:sldId id="282" r:id="rId23"/>
  </p:sldIdLst>
  <p:sldSz cx="9144000" cy="6858000" type="screen4x3"/>
  <p:notesSz cx="6858000" cy="9144000"/>
  <p:embeddedFontLst>
    <p:embeddedFont>
      <p:font typeface="Calibri" pitchFamily="34" charset="0"/>
      <p:regular r:id="rId25"/>
      <p:bold r:id="rId26"/>
      <p:italic r:id="rId27"/>
      <p:boldItalic r:id="rId28"/>
    </p:embeddedFont>
    <p:embeddedFont>
      <p:font typeface="CMR10" pitchFamily="34" charset="0"/>
      <p:regular r:id="rId29"/>
    </p:embeddedFont>
    <p:embeddedFont>
      <p:font typeface="CMMI10" pitchFamily="34" charset="0"/>
      <p:regular r:id="rId30"/>
    </p:embeddedFont>
    <p:embeddedFont>
      <p:font typeface="CMSY10ORIG" pitchFamily="34" charset="0"/>
      <p:regular r:id="rId31"/>
    </p:embeddedFont>
    <p:embeddedFont>
      <p:font typeface="CMSS8" pitchFamily="34" charset="0"/>
      <p:regular r:id="rId32"/>
    </p:embeddedFont>
    <p:embeddedFont>
      <p:font typeface="CMMI7" pitchFamily="34" charset="0"/>
      <p:regular r:id="rId33"/>
    </p:embeddedFont>
    <p:embeddedFont>
      <p:font typeface="CMEX10" pitchFamily="34" charset="0"/>
      <p:regular r:id="rId34"/>
    </p:embeddedFont>
    <p:embeddedFont>
      <p:font typeface="CMR7" pitchFamily="34" charset="0"/>
      <p:regular r:id="rId35"/>
    </p:embeddedFont>
    <p:embeddedFont>
      <p:font typeface="MSBM10" pitchFamily="34" charset="0"/>
      <p:regular r:id="rId36"/>
    </p:embeddedFont>
    <p:embeddedFont>
      <p:font typeface="CMSY7" pitchFamily="34" charset="0"/>
      <p:regular r:id="rId37"/>
    </p:embeddedFont>
    <p:embeddedFont>
      <p:font typeface="CMMI5" pitchFamily="34" charset="0"/>
      <p:regular r:id="rId38"/>
    </p:embeddedFont>
    <p:embeddedFont>
      <p:font typeface="cmsy10" pitchFamily="34" charset="0"/>
      <p:regular r:id="rId39"/>
    </p:embeddedFont>
    <p:embeddedFont>
      <p:font typeface="Gill Sans MT Condensed" pitchFamily="34" charset="0"/>
      <p:regular r:id="rId40"/>
    </p:embeddedFont>
  </p:embeddedFontLst>
  <p:custDataLst>
    <p:tags r:id="rId4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080" autoAdjust="0"/>
  </p:normalViewPr>
  <p:slideViewPr>
    <p:cSldViewPr>
      <p:cViewPr>
        <p:scale>
          <a:sx n="100" d="100"/>
          <a:sy n="100" d="100"/>
        </p:scale>
        <p:origin x="-5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9" Type="http://schemas.openxmlformats.org/officeDocument/2006/relationships/font" Target="fonts/font15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10.fntdata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font" Target="fonts/font9.fntdata"/><Relationship Id="rId38" Type="http://schemas.openxmlformats.org/officeDocument/2006/relationships/font" Target="fonts/font1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41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8.fntdata"/><Relationship Id="rId37" Type="http://schemas.openxmlformats.org/officeDocument/2006/relationships/font" Target="fonts/font13.fntdata"/><Relationship Id="rId40" Type="http://schemas.openxmlformats.org/officeDocument/2006/relationships/font" Target="fonts/font16.fntdata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36" Type="http://schemas.openxmlformats.org/officeDocument/2006/relationships/font" Target="fonts/font1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7.fntdata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font" Target="fonts/font11.fntdata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BAAFD-F484-4DB7-86F4-821294F105D4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97FC3-9866-4ED2-9709-168E31BE3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 of Lecture 1:</a:t>
            </a:r>
            <a:br>
              <a:rPr lang="en-US" dirty="0" smtClean="0"/>
            </a:br>
            <a:r>
              <a:rPr lang="en-US" baseline="0" dirty="0" smtClean="0"/>
              <a:t> - What is a general Mathematical Program is? Special cases: LP, Convex, SDP, IP.</a:t>
            </a:r>
          </a:p>
          <a:p>
            <a:r>
              <a:rPr lang="en-US" baseline="0" dirty="0" smtClean="0"/>
              <a:t> - Many different areas connected to Mathematical Programming.</a:t>
            </a:r>
          </a:p>
          <a:p>
            <a:r>
              <a:rPr lang="en-US" baseline="0" dirty="0" smtClean="0"/>
              <a:t> - If you want to work at Google, should learn Machine Learning = Statistics + Optimization.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the “strong duality theorem of linear programming”. Textbook Page 83.</a:t>
            </a:r>
          </a:p>
          <a:p>
            <a:r>
              <a:rPr lang="en-US" dirty="0" smtClean="0"/>
              <a:t>The textbook contains 5 proofs, all in Chapter 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Simplex Method is in Chapter 5 of the text.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Textbook Theorem 4.2.3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Textbook Section 2.4</a:t>
            </a:r>
          </a:p>
          <a:p>
            <a:r>
              <a:rPr lang="en-US" dirty="0" smtClean="0"/>
              <a:t>But what if I do ordinary</a:t>
            </a:r>
            <a:r>
              <a:rPr lang="en-US" baseline="0" dirty="0" smtClean="0"/>
              <a:t> linear regression but impose the constraint a&gt;=0 and b&gt;=0? Then vector calculus goes out the window. But it’s still a convex program, so we can use the theory in this course to analyze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Textbook Section 3.2.</a:t>
            </a:r>
            <a:r>
              <a:rPr lang="en-US" baseline="0" dirty="0" smtClean="0"/>
              <a:t> </a:t>
            </a:r>
            <a:r>
              <a:rPr lang="en-US" dirty="0" smtClean="0"/>
              <a:t>We will probably do the proof in Section 8.2 (Theorem 8.2.2).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Textbook Section</a:t>
            </a:r>
            <a:r>
              <a:rPr lang="en-US" baseline="0" dirty="0" smtClean="0"/>
              <a:t> 3.4</a:t>
            </a:r>
          </a:p>
          <a:p>
            <a:r>
              <a:rPr lang="en-US" baseline="0" dirty="0" smtClean="0"/>
              <a:t>The complete graph with </a:t>
            </a:r>
            <a:r>
              <a:rPr lang="en-US" baseline="0" dirty="0" err="1" smtClean="0"/>
              <a:t>x_v</a:t>
            </a:r>
            <a:r>
              <a:rPr lang="en-US" baseline="0" dirty="0" smtClean="0"/>
              <a:t> = 1/2 for every vertex is such an example.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Section 4.3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1: </a:t>
            </a:r>
            <a:r>
              <a:rPr lang="en-US" dirty="0" smtClean="0"/>
              <a:t>a</a:t>
            </a:r>
            <a:r>
              <a:rPr lang="en-US" baseline="0" dirty="0" smtClean="0"/>
              <a:t>x&lt;=b and ay&lt;=b</a:t>
            </a:r>
          </a:p>
          <a:p>
            <a:pPr>
              <a:buFont typeface="Symbol" pitchFamily="18" charset="2"/>
              <a:buChar char="Þ"/>
            </a:pPr>
            <a:r>
              <a:rPr lang="en-US" baseline="0" dirty="0" err="1" smtClean="0"/>
              <a:t>cax</a:t>
            </a:r>
            <a:r>
              <a:rPr lang="en-US" baseline="0" dirty="0" smtClean="0"/>
              <a:t>&lt;=</a:t>
            </a:r>
            <a:r>
              <a:rPr lang="en-US" baseline="0" dirty="0" err="1" smtClean="0"/>
              <a:t>cb</a:t>
            </a:r>
            <a:r>
              <a:rPr lang="en-US" baseline="0" dirty="0" smtClean="0"/>
              <a:t> and (1-c)ay&lt;=(1-cb)</a:t>
            </a:r>
          </a:p>
          <a:p>
            <a:pPr>
              <a:buFont typeface="Symbol" pitchFamily="18" charset="2"/>
              <a:buChar char="Þ"/>
            </a:pPr>
            <a:r>
              <a:rPr lang="en-US" baseline="0" dirty="0" err="1" smtClean="0"/>
              <a:t>cax</a:t>
            </a:r>
            <a:r>
              <a:rPr lang="en-US" baseline="0" dirty="0" smtClean="0"/>
              <a:t>+(1-c)ay&lt;=</a:t>
            </a:r>
            <a:r>
              <a:rPr lang="en-US" baseline="0" dirty="0" err="1" smtClean="0"/>
              <a:t>cb</a:t>
            </a:r>
            <a:r>
              <a:rPr lang="en-US" baseline="0" dirty="0" smtClean="0"/>
              <a:t>+(1-cb)=b</a:t>
            </a:r>
          </a:p>
          <a:p>
            <a:pPr>
              <a:buFont typeface="Symbol" pitchFamily="18" charset="2"/>
              <a:buChar char="Þ"/>
            </a:pPr>
            <a:r>
              <a:rPr lang="en-US" baseline="0" dirty="0" err="1" smtClean="0"/>
              <a:t>a^T</a:t>
            </a:r>
            <a:r>
              <a:rPr lang="en-US" baseline="0" dirty="0" smtClean="0"/>
              <a:t>(</a:t>
            </a:r>
            <a:r>
              <a:rPr lang="en-US" baseline="0" dirty="0" err="1" smtClean="0"/>
              <a:t>cx</a:t>
            </a:r>
            <a:r>
              <a:rPr lang="en-US" baseline="0" dirty="0" smtClean="0"/>
              <a:t>+(1-c)y)&lt;=b</a:t>
            </a:r>
          </a:p>
          <a:p>
            <a:pPr>
              <a:buFont typeface="Symbol" pitchFamily="18" charset="2"/>
              <a:buChar char="Þ"/>
            </a:pPr>
            <a:endParaRPr lang="en-US" baseline="0" dirty="0" smtClean="0"/>
          </a:p>
          <a:p>
            <a:pPr>
              <a:buFont typeface="Symbol" pitchFamily="18" charset="2"/>
              <a:buNone/>
            </a:pPr>
            <a:r>
              <a:rPr lang="en-US" baseline="0" dirty="0" smtClean="0"/>
              <a:t>2: </a:t>
            </a:r>
            <a:r>
              <a:rPr lang="en-US" baseline="0" dirty="0" err="1" smtClean="0"/>
              <a:t>x,y</a:t>
            </a:r>
            <a:r>
              <a:rPr lang="en-US" baseline="0" dirty="0" smtClean="0"/>
              <a:t> in C =&gt; </a:t>
            </a:r>
            <a:r>
              <a:rPr lang="en-US" baseline="0" dirty="0" err="1" smtClean="0"/>
              <a:t>x,y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C_i</a:t>
            </a:r>
            <a:r>
              <a:rPr lang="en-US" baseline="0" dirty="0" smtClean="0"/>
              <a:t> for each </a:t>
            </a:r>
            <a:r>
              <a:rPr lang="en-US" baseline="0" dirty="0" err="1" smtClean="0"/>
              <a:t>i</a:t>
            </a:r>
            <a:endParaRPr lang="en-US" baseline="0" dirty="0" smtClean="0"/>
          </a:p>
          <a:p>
            <a:pPr>
              <a:buFont typeface="Symbol" pitchFamily="18" charset="2"/>
              <a:buNone/>
            </a:pPr>
            <a:r>
              <a:rPr lang="en-US" baseline="0" dirty="0" smtClean="0"/>
              <a:t>They are convex, so </a:t>
            </a:r>
            <a:r>
              <a:rPr lang="en-US" baseline="0" dirty="0" err="1" smtClean="0"/>
              <a:t>cx</a:t>
            </a:r>
            <a:r>
              <a:rPr lang="en-US" baseline="0" dirty="0" smtClean="0"/>
              <a:t>+(1-c)y in </a:t>
            </a:r>
            <a:r>
              <a:rPr lang="en-US" baseline="0" dirty="0" err="1" smtClean="0"/>
              <a:t>C_i</a:t>
            </a:r>
            <a:r>
              <a:rPr lang="en-US" baseline="0" dirty="0" smtClean="0"/>
              <a:t> for each </a:t>
            </a:r>
            <a:r>
              <a:rPr lang="en-US" baseline="0" dirty="0" err="1" smtClean="0"/>
              <a:t>i</a:t>
            </a:r>
            <a:endParaRPr lang="en-US" baseline="0" dirty="0" smtClean="0"/>
          </a:p>
          <a:p>
            <a:pPr>
              <a:buFont typeface="Symbol" pitchFamily="18" charset="2"/>
              <a:buNone/>
            </a:pPr>
            <a:r>
              <a:rPr lang="en-US" baseline="0" dirty="0" smtClean="0"/>
              <a:t>So </a:t>
            </a:r>
            <a:r>
              <a:rPr lang="en-US" baseline="0" dirty="0" err="1" smtClean="0"/>
              <a:t>cx</a:t>
            </a:r>
            <a:r>
              <a:rPr lang="en-US" baseline="0" dirty="0" smtClean="0"/>
              <a:t>+(1-c)y in C</a:t>
            </a:r>
          </a:p>
          <a:p>
            <a:pPr>
              <a:buFont typeface="Symbol" pitchFamily="18" charset="2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Textbook</a:t>
            </a:r>
            <a:r>
              <a:rPr lang="en-US" baseline="0" dirty="0" smtClean="0"/>
              <a:t> </a:t>
            </a:r>
            <a:r>
              <a:rPr lang="en-US" dirty="0" smtClean="0"/>
              <a:t>Theorem 4.2.3.</a:t>
            </a:r>
          </a:p>
          <a:p>
            <a:r>
              <a:rPr lang="en-US" dirty="0" smtClean="0"/>
              <a:t>We’ll define corner </a:t>
            </a:r>
            <a:r>
              <a:rPr lang="en-US" smtClean="0"/>
              <a:t>points rigorously later 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topic is called “duality”. It is quite deep.</a:t>
            </a:r>
          </a:p>
          <a:p>
            <a:r>
              <a:rPr lang="en-US" dirty="0" smtClean="0"/>
              <a:t>But don’t worry if you don’t understand it yet, this just an introductory example.</a:t>
            </a:r>
          </a:p>
          <a:p>
            <a:r>
              <a:rPr lang="en-US" dirty="0" smtClean="0"/>
              <a:t>We’ll revisit this</a:t>
            </a:r>
            <a:r>
              <a:rPr lang="en-US" baseline="0" dirty="0" smtClean="0"/>
              <a:t> topic later.</a:t>
            </a:r>
          </a:p>
          <a:p>
            <a:r>
              <a:rPr lang="en-US" baseline="0" dirty="0" smtClean="0"/>
              <a:t>A similar example: Textbook page 81.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12498-82DB-4842-8F38-BA008EFB5813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2.xml"/><Relationship Id="rId7" Type="http://schemas.openxmlformats.org/officeDocument/2006/relationships/notesSlide" Target="../notesSlides/notesSlide3.xml"/><Relationship Id="rId12" Type="http://schemas.openxmlformats.org/officeDocument/2006/relationships/image" Target="../media/image11.png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10.emf"/><Relationship Id="rId5" Type="http://schemas.openxmlformats.org/officeDocument/2006/relationships/tags" Target="../tags/tag14.xml"/><Relationship Id="rId10" Type="http://schemas.openxmlformats.org/officeDocument/2006/relationships/image" Target="../media/image9.png"/><Relationship Id="rId4" Type="http://schemas.openxmlformats.org/officeDocument/2006/relationships/tags" Target="../tags/tag13.xml"/><Relationship Id="rId9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notesSlide" Target="../notesSlides/notesSlide5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tags" Target="../tags/tag21.xml"/><Relationship Id="rId7" Type="http://schemas.openxmlformats.org/officeDocument/2006/relationships/image" Target="../media/image1.png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6.pn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C&amp;O 355</a:t>
            </a:r>
            <a:br>
              <a:rPr lang="en-US" dirty="0" smtClean="0"/>
            </a:br>
            <a:r>
              <a:rPr lang="en-US" dirty="0" smtClean="0"/>
              <a:t>Lecture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70C0"/>
                </a:solidFill>
              </a:rPr>
              <a:t>N. Harvey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http://www.math.uwaterloo.ca/~harvey/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0" y="7112000"/>
            <a:ext cx="9144000" cy="6463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dirty="0" err="1" smtClean="0"/>
              <a:t>TexPoint</a:t>
            </a:r>
            <a:r>
              <a:rPr lang="en-US" dirty="0" smtClean="0"/>
              <a:t> fonts used in EMF. </a:t>
            </a:r>
          </a:p>
          <a:p>
            <a:r>
              <a:rPr lang="en-US" dirty="0" smtClean="0"/>
              <a:t>Read the </a:t>
            </a:r>
            <a:r>
              <a:rPr lang="en-US" dirty="0" err="1" smtClean="0"/>
              <a:t>TexPoint</a:t>
            </a:r>
            <a:r>
              <a:rPr lang="en-US" dirty="0" smtClean="0"/>
              <a:t> manual before you delete this box</a:t>
            </a:r>
            <a:r>
              <a:rPr lang="en-US" smtClean="0"/>
              <a:t>.: </a:t>
            </a:r>
            <a:r>
              <a:rPr lang="en-US" smtClean="0">
                <a:latin typeface="CMR10"/>
              </a:rPr>
              <a:t>A</a:t>
            </a:r>
            <a:r>
              <a:rPr lang="en-US" smtClean="0">
                <a:latin typeface="CMMI10"/>
              </a:rPr>
              <a:t>A</a:t>
            </a:r>
            <a:r>
              <a:rPr lang="en-US" smtClean="0">
                <a:latin typeface="CMSY10ORIG"/>
              </a:rPr>
              <a:t>A</a:t>
            </a:r>
            <a:r>
              <a:rPr lang="en-US" smtClean="0">
                <a:latin typeface="CMSS8"/>
              </a:rPr>
              <a:t>A</a:t>
            </a:r>
            <a:r>
              <a:rPr lang="en-US" smtClean="0">
                <a:latin typeface="CMMI7"/>
              </a:rPr>
              <a:t>A</a:t>
            </a:r>
            <a:r>
              <a:rPr lang="en-US" smtClean="0">
                <a:latin typeface="CMEX10"/>
              </a:rPr>
              <a:t>A</a:t>
            </a:r>
            <a:r>
              <a:rPr lang="en-US" smtClean="0">
                <a:latin typeface="CMR7"/>
              </a:rPr>
              <a:t>A</a:t>
            </a:r>
            <a:r>
              <a:rPr lang="en-US" smtClean="0">
                <a:latin typeface="MSBM10"/>
              </a:rPr>
              <a:t>A</a:t>
            </a:r>
            <a:r>
              <a:rPr lang="en-US" smtClean="0">
                <a:latin typeface="CMSY7"/>
              </a:rPr>
              <a:t>A</a:t>
            </a:r>
            <a:r>
              <a:rPr lang="en-US" smtClean="0">
                <a:latin typeface="CMMI5"/>
              </a:rPr>
              <a:t>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“Fundamental Theorem” of 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Theorem</a:t>
            </a:r>
            <a:r>
              <a:rPr lang="en-US" dirty="0" smtClean="0"/>
              <a:t>: For any LP, the outcome is either:</a:t>
            </a:r>
          </a:p>
          <a:p>
            <a:pPr lvl="1"/>
            <a:r>
              <a:rPr lang="en-US" dirty="0" smtClean="0"/>
              <a:t>Optimal solution  (unique or infinitely many)</a:t>
            </a:r>
          </a:p>
          <a:p>
            <a:pPr lvl="1"/>
            <a:r>
              <a:rPr lang="en-US" dirty="0" smtClean="0"/>
              <a:t>Infeasible</a:t>
            </a:r>
          </a:p>
          <a:p>
            <a:pPr lvl="1"/>
            <a:r>
              <a:rPr lang="en-US" dirty="0" smtClean="0"/>
              <a:t>Unbounded  (optimal value is </a:t>
            </a:r>
            <a:r>
              <a:rPr lang="en-US" dirty="0" smtClean="0">
                <a:latin typeface="cmsy10"/>
              </a:rPr>
              <a:t>1</a:t>
            </a:r>
            <a:r>
              <a:rPr lang="en-US" dirty="0"/>
              <a:t> </a:t>
            </a:r>
            <a:r>
              <a:rPr lang="en-US" dirty="0" smtClean="0"/>
              <a:t>or -</a:t>
            </a:r>
            <a:r>
              <a:rPr lang="en-US" dirty="0" smtClean="0">
                <a:latin typeface="cmsy10"/>
              </a:rPr>
              <a:t>1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b="1" dirty="0" smtClean="0"/>
              <a:t>Proof</a:t>
            </a:r>
            <a:r>
              <a:rPr lang="en-US" dirty="0" smtClean="0"/>
              <a:t>: Later in the course!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29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Example: Linear regression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1295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Given data (</a:t>
            </a:r>
            <a:r>
              <a:rPr lang="en-US" sz="2400" dirty="0" smtClean="0">
                <a:latin typeface="Calibri"/>
              </a:rPr>
              <a:t>x</a:t>
            </a:r>
            <a:r>
              <a:rPr lang="en-US" sz="2400" baseline="-25000" dirty="0" smtClean="0">
                <a:latin typeface="Calibri"/>
              </a:rPr>
              <a:t>1</a:t>
            </a:r>
            <a:r>
              <a:rPr lang="en-US" sz="2400" dirty="0" smtClean="0"/>
              <a:t>, </a:t>
            </a:r>
            <a:r>
              <a:rPr lang="en-US" sz="2400" dirty="0" smtClean="0">
                <a:latin typeface="Calibri"/>
              </a:rPr>
              <a:t>y</a:t>
            </a:r>
            <a:r>
              <a:rPr lang="en-US" sz="2400" baseline="-25000" dirty="0" smtClean="0">
                <a:latin typeface="Calibri"/>
              </a:rPr>
              <a:t>1</a:t>
            </a:r>
            <a:r>
              <a:rPr lang="en-US" sz="2400" dirty="0" smtClean="0"/>
              <a:t>), …, (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n</a:t>
            </a:r>
            <a:r>
              <a:rPr lang="en-US" sz="2400" dirty="0" smtClean="0"/>
              <a:t>, 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-25000" dirty="0" err="1" smtClean="0">
                <a:latin typeface="Calibri"/>
              </a:rPr>
              <a:t>n</a:t>
            </a:r>
            <a:r>
              <a:rPr lang="en-US" sz="2400" dirty="0" smtClean="0"/>
              <a:t>) in 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>
                <a:latin typeface="Calibri"/>
              </a:rPr>
              <a:t>2</a:t>
            </a:r>
          </a:p>
          <a:p>
            <a:r>
              <a:rPr lang="en-US" sz="2400" dirty="0" smtClean="0"/>
              <a:t>Find a line y = ax + b that fits the points</a:t>
            </a:r>
            <a:endParaRPr lang="en-US" sz="2400" dirty="0"/>
          </a:p>
        </p:txBody>
      </p:sp>
      <p:pic>
        <p:nvPicPr>
          <p:cNvPr id="8" name="Picture 7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/>
          <a:stretch>
            <a:fillRect/>
          </a:stretch>
        </p:blipFill>
        <p:spPr bwMode="auto">
          <a:xfrm>
            <a:off x="1143000" y="2209800"/>
            <a:ext cx="2719635" cy="355360"/>
          </a:xfrm>
          <a:prstGeom prst="rect">
            <a:avLst/>
          </a:prstGeom>
          <a:noFill/>
          <a:ln/>
          <a:effectLst/>
        </p:spPr>
      </p:pic>
      <p:sp>
        <p:nvSpPr>
          <p:cNvPr id="9" name="TextBox 8"/>
          <p:cNvSpPr txBox="1"/>
          <p:nvPr/>
        </p:nvSpPr>
        <p:spPr>
          <a:xfrm>
            <a:off x="1676400" y="1676400"/>
            <a:ext cx="1649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Usual setup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4" name="Group 23"/>
          <p:cNvGrpSpPr/>
          <p:nvPr/>
        </p:nvGrpSpPr>
        <p:grpSpPr>
          <a:xfrm>
            <a:off x="5257800" y="1676400"/>
            <a:ext cx="2541715" cy="1358903"/>
            <a:chOff x="5257800" y="1676400"/>
            <a:chExt cx="2541715" cy="1358903"/>
          </a:xfrm>
        </p:grpSpPr>
        <p:pic>
          <p:nvPicPr>
            <p:cNvPr id="11" name="Picture 10" descr="TP_tmp.emf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9"/>
            <a:stretch>
              <a:fillRect/>
            </a:stretch>
          </p:blipFill>
          <p:spPr bwMode="auto">
            <a:xfrm>
              <a:off x="5257800" y="2209800"/>
              <a:ext cx="2541715" cy="355360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12" name="TextBox 11"/>
            <p:cNvSpPr txBox="1"/>
            <p:nvPr/>
          </p:nvSpPr>
          <p:spPr>
            <a:xfrm>
              <a:off x="5791200" y="1676400"/>
              <a:ext cx="1425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70C0"/>
                  </a:solidFill>
                </a:rPr>
                <a:t>Our setup</a:t>
              </a:r>
              <a:endParaRPr lang="en-US" sz="2400" dirty="0">
                <a:solidFill>
                  <a:srgbClr val="0070C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562600" y="2665971"/>
              <a:ext cx="19268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70C0"/>
                  </a:solidFill>
                </a:rPr>
                <a:t>Not differentiable!</a:t>
              </a:r>
              <a:endParaRPr lang="en-US" dirty="0">
                <a:solidFill>
                  <a:srgbClr val="0070C0"/>
                </a:solidFill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066800" y="2665971"/>
            <a:ext cx="2966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Easy: differentiate, set to zero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381000" y="35052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Absolute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valu</a:t>
            </a:r>
            <a:r>
              <a:rPr lang="en-US" sz="2800" dirty="0" smtClean="0"/>
              <a:t>e trick:</a:t>
            </a:r>
            <a:endParaRPr lang="en-US" sz="2800" dirty="0"/>
          </a:p>
        </p:txBody>
      </p:sp>
      <p:grpSp>
        <p:nvGrpSpPr>
          <p:cNvPr id="24" name="Group 23"/>
          <p:cNvGrpSpPr/>
          <p:nvPr/>
        </p:nvGrpSpPr>
        <p:grpSpPr bwMode="auto">
          <a:xfrm>
            <a:off x="4584886" y="3429000"/>
            <a:ext cx="3404716" cy="965345"/>
            <a:chOff x="4572306" y="3429000"/>
            <a:chExt cx="3404716" cy="965345"/>
          </a:xfrm>
        </p:grpSpPr>
        <p:pic>
          <p:nvPicPr>
            <p:cNvPr id="19" name="Picture 18" descr="TP_tmp.emf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10"/>
            <a:stretch>
              <a:fillRect/>
            </a:stretch>
          </p:blipFill>
          <p:spPr bwMode="auto">
            <a:xfrm>
              <a:off x="6273561" y="3429000"/>
              <a:ext cx="1703461" cy="965345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25" name="Picture 24" descr="TP_tmp.emf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11"/>
            <a:stretch>
              <a:fillRect/>
            </a:stretch>
          </p:blipFill>
          <p:spPr bwMode="auto">
            <a:xfrm>
              <a:off x="4572306" y="3657600"/>
              <a:ext cx="330571" cy="330125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20" name="Rectangle 19"/>
            <p:cNvSpPr/>
            <p:nvPr/>
          </p:nvSpPr>
          <p:spPr bwMode="auto">
            <a:xfrm>
              <a:off x="5334000" y="3581400"/>
              <a:ext cx="42351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latin typeface="cmsy10"/>
                </a:rPr>
                <a:t>´</a:t>
              </a:r>
              <a:endParaRPr lang="en-US" sz="2400" dirty="0"/>
            </a:p>
          </p:txBody>
        </p:sp>
      </p:grpSp>
      <p:grpSp>
        <p:nvGrpSpPr>
          <p:cNvPr id="29" name="Group 28"/>
          <p:cNvGrpSpPr/>
          <p:nvPr/>
        </p:nvGrpSpPr>
        <p:grpSpPr bwMode="auto">
          <a:xfrm>
            <a:off x="393580" y="4344429"/>
            <a:ext cx="6302063" cy="1931904"/>
            <a:chOff x="381000" y="4344429"/>
            <a:chExt cx="6302063" cy="1931904"/>
          </a:xfrm>
        </p:grpSpPr>
        <p:pic>
          <p:nvPicPr>
            <p:cNvPr id="27" name="Picture 26" descr="TP_tmp.emf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12"/>
            <a:stretch>
              <a:fillRect/>
            </a:stretch>
          </p:blipFill>
          <p:spPr bwMode="auto">
            <a:xfrm>
              <a:off x="2844559" y="4801629"/>
              <a:ext cx="3838504" cy="1474704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22" name="Rectangle 21"/>
            <p:cNvSpPr/>
            <p:nvPr/>
          </p:nvSpPr>
          <p:spPr bwMode="auto">
            <a:xfrm>
              <a:off x="381000" y="4344429"/>
              <a:ext cx="541911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lvl="0" indent="-342900">
                <a:spcBef>
                  <a:spcPct val="20000"/>
                </a:spcBef>
                <a:buFont typeface="Arial" pitchFamily="34" charset="0"/>
                <a:buChar char="•"/>
                <a:defRPr/>
              </a:pPr>
              <a:r>
                <a:rPr lang="en-US" sz="2800" dirty="0" smtClean="0"/>
                <a:t>Our setup can be written as an LP</a:t>
              </a:r>
              <a:endParaRPr lang="en-US" sz="2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Example: Bipartite Matching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507" y="639157"/>
            <a:ext cx="8229600" cy="1295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Given bipartite graph G=(V, E)</a:t>
            </a:r>
          </a:p>
          <a:p>
            <a:r>
              <a:rPr lang="en-US" sz="2400" dirty="0" smtClean="0"/>
              <a:t>Find a maximum size matching</a:t>
            </a:r>
          </a:p>
          <a:p>
            <a:pPr lvl="1"/>
            <a:r>
              <a:rPr lang="en-US" sz="2000" dirty="0" smtClean="0"/>
              <a:t>A set M </a:t>
            </a:r>
            <a:r>
              <a:rPr lang="en-US" sz="2000" dirty="0" smtClean="0">
                <a:latin typeface="cmsy10"/>
              </a:rPr>
              <a:t>µ</a:t>
            </a:r>
            <a:r>
              <a:rPr lang="en-US" sz="2000" dirty="0" smtClean="0"/>
              <a:t> E </a:t>
            </a:r>
            <a:r>
              <a:rPr lang="en-US" sz="2000" dirty="0" err="1" smtClean="0"/>
              <a:t>s.t</a:t>
            </a:r>
            <a:r>
              <a:rPr lang="en-US" sz="2000" dirty="0" smtClean="0"/>
              <a:t>. every vertex has at most one incident edge in M</a:t>
            </a:r>
            <a:endParaRPr lang="en-US" sz="2000" dirty="0"/>
          </a:p>
        </p:txBody>
      </p:sp>
      <p:grpSp>
        <p:nvGrpSpPr>
          <p:cNvPr id="18" name="Group 17"/>
          <p:cNvGrpSpPr/>
          <p:nvPr/>
        </p:nvGrpSpPr>
        <p:grpSpPr bwMode="auto">
          <a:xfrm>
            <a:off x="320506" y="3581400"/>
            <a:ext cx="7385999" cy="1669464"/>
            <a:chOff x="320507" y="3581400"/>
            <a:chExt cx="7385999" cy="1669464"/>
          </a:xfrm>
        </p:grpSpPr>
        <p:pic>
          <p:nvPicPr>
            <p:cNvPr id="16" name="Picture 15" descr="TP_tmp.emf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5"/>
            <a:stretch>
              <a:fillRect/>
            </a:stretch>
          </p:blipFill>
          <p:spPr bwMode="auto">
            <a:xfrm>
              <a:off x="1536021" y="4043064"/>
              <a:ext cx="5432386" cy="1207800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42" name="Rectangle 41"/>
            <p:cNvSpPr/>
            <p:nvPr/>
          </p:nvSpPr>
          <p:spPr bwMode="auto">
            <a:xfrm>
              <a:off x="427269" y="3581400"/>
              <a:ext cx="727923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lvl="0" indent="-342900">
                <a:spcBef>
                  <a:spcPct val="20000"/>
                </a:spcBef>
                <a:buFont typeface="Arial" pitchFamily="34" charset="0"/>
                <a:buChar char="•"/>
                <a:defRPr/>
              </a:pPr>
              <a:r>
                <a:rPr lang="en-US" sz="2400" dirty="0" smtClean="0"/>
                <a:t>But we don’t know how to solve IPs. Try an LP instead.</a:t>
              </a:r>
              <a:endParaRPr lang="en-US" sz="2400" dirty="0"/>
            </a:p>
          </p:txBody>
        </p:sp>
        <p:sp>
          <p:nvSpPr>
            <p:cNvPr id="44" name="TextBox 43"/>
            <p:cNvSpPr txBox="1"/>
            <p:nvPr/>
          </p:nvSpPr>
          <p:spPr bwMode="auto">
            <a:xfrm>
              <a:off x="320507" y="4271665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(LP)</a:t>
              </a:r>
              <a:endParaRPr lang="en-US" sz="2400" dirty="0"/>
            </a:p>
          </p:txBody>
        </p:sp>
      </p:grpSp>
      <p:sp>
        <p:nvSpPr>
          <p:cNvPr id="46" name="Rectangle 45"/>
          <p:cNvSpPr/>
          <p:nvPr/>
        </p:nvSpPr>
        <p:spPr bwMode="auto">
          <a:xfrm>
            <a:off x="432670" y="5410200"/>
            <a:ext cx="8422237" cy="1348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Theorem</a:t>
            </a:r>
            <a:r>
              <a:rPr lang="en-US" sz="2400" dirty="0" smtClean="0"/>
              <a:t>: (IP) and (LP) have the same solution!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Proof</a:t>
            </a:r>
            <a:r>
              <a:rPr lang="en-US" sz="2400" dirty="0" smtClean="0"/>
              <a:t>: Later in the course!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Corollary</a:t>
            </a:r>
            <a:r>
              <a:rPr lang="en-US" sz="2400" dirty="0" smtClean="0"/>
              <a:t>: Bipartite matching can be solved efficiently (it’s in P). </a:t>
            </a:r>
            <a:endParaRPr lang="en-US" sz="2400" dirty="0"/>
          </a:p>
        </p:txBody>
      </p:sp>
      <p:grpSp>
        <p:nvGrpSpPr>
          <p:cNvPr id="15" name="Group 14"/>
          <p:cNvGrpSpPr/>
          <p:nvPr/>
        </p:nvGrpSpPr>
        <p:grpSpPr bwMode="auto">
          <a:xfrm>
            <a:off x="319883" y="1828800"/>
            <a:ext cx="6964485" cy="1698160"/>
            <a:chOff x="304800" y="1828800"/>
            <a:chExt cx="6964485" cy="1698160"/>
          </a:xfrm>
        </p:grpSpPr>
        <p:pic>
          <p:nvPicPr>
            <p:cNvPr id="13" name="Picture 12" descr="TP_tmp.emf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6"/>
            <a:stretch>
              <a:fillRect/>
            </a:stretch>
          </p:blipFill>
          <p:spPr bwMode="auto">
            <a:xfrm>
              <a:off x="1295005" y="2290465"/>
              <a:ext cx="5974280" cy="1236495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22" name="Rectangle 21"/>
            <p:cNvSpPr/>
            <p:nvPr/>
          </p:nvSpPr>
          <p:spPr bwMode="auto">
            <a:xfrm>
              <a:off x="304800" y="1828800"/>
              <a:ext cx="376224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lvl="0" indent="-342900">
                <a:spcBef>
                  <a:spcPct val="20000"/>
                </a:spcBef>
                <a:buFont typeface="Arial" pitchFamily="34" charset="0"/>
                <a:buChar char="•"/>
                <a:defRPr/>
              </a:pPr>
              <a:r>
                <a:rPr lang="en-US" sz="2400" dirty="0" smtClean="0"/>
                <a:t>Write an integer program</a:t>
              </a:r>
              <a:endParaRPr lang="en-US" sz="2400" dirty="0"/>
            </a:p>
          </p:txBody>
        </p:sp>
        <p:sp>
          <p:nvSpPr>
            <p:cNvPr id="48" name="TextBox 47"/>
            <p:cNvSpPr txBox="1"/>
            <p:nvPr/>
          </p:nvSpPr>
          <p:spPr bwMode="auto">
            <a:xfrm>
              <a:off x="320507" y="2510135"/>
              <a:ext cx="60625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(IP)</a:t>
              </a:r>
              <a:endParaRPr lang="en-US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Example: Independent Set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507" y="609600"/>
            <a:ext cx="8229600" cy="1295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Given graph G=(V, E)</a:t>
            </a:r>
          </a:p>
          <a:p>
            <a:r>
              <a:rPr lang="en-US" sz="2400" dirty="0" smtClean="0"/>
              <a:t>Find a maximum size independent set</a:t>
            </a:r>
          </a:p>
          <a:p>
            <a:pPr lvl="1"/>
            <a:r>
              <a:rPr lang="en-US" sz="2000" dirty="0" smtClean="0"/>
              <a:t>A set U</a:t>
            </a:r>
            <a:r>
              <a:rPr lang="en-US" sz="2000" dirty="0" smtClean="0">
                <a:latin typeface="cmsy10"/>
              </a:rPr>
              <a:t>µ</a:t>
            </a:r>
            <a:r>
              <a:rPr lang="en-US" sz="2000" dirty="0" smtClean="0"/>
              <a:t>V </a:t>
            </a:r>
            <a:r>
              <a:rPr lang="en-US" sz="2000" dirty="0" err="1" smtClean="0"/>
              <a:t>s.t</a:t>
            </a:r>
            <a:r>
              <a:rPr lang="en-US" sz="2000" dirty="0" smtClean="0"/>
              <a:t>. {</a:t>
            </a:r>
            <a:r>
              <a:rPr lang="en-US" sz="2000" dirty="0" err="1" smtClean="0"/>
              <a:t>u,v</a:t>
            </a:r>
            <a:r>
              <a:rPr lang="en-US" sz="2000" dirty="0" smtClean="0"/>
              <a:t>} </a:t>
            </a:r>
            <a:r>
              <a:rPr lang="en-US" sz="2000" dirty="0" smtClean="0">
                <a:latin typeface="Symbol"/>
                <a:sym typeface="Symbol"/>
              </a:rPr>
              <a:t></a:t>
            </a:r>
            <a:r>
              <a:rPr lang="en-US" sz="2000" dirty="0" smtClean="0"/>
              <a:t> E for every distinct </a:t>
            </a:r>
            <a:r>
              <a:rPr lang="en-US" sz="2000" dirty="0" err="1" smtClean="0"/>
              <a:t>u,v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msy10"/>
              </a:rPr>
              <a:t>2</a:t>
            </a:r>
            <a:r>
              <a:rPr lang="en-US" sz="2000" dirty="0" smtClean="0"/>
              <a:t> U</a:t>
            </a:r>
            <a:endParaRPr lang="en-US" sz="2000" dirty="0"/>
          </a:p>
        </p:txBody>
      </p:sp>
      <p:grpSp>
        <p:nvGrpSpPr>
          <p:cNvPr id="18" name="Group 17"/>
          <p:cNvGrpSpPr/>
          <p:nvPr/>
        </p:nvGrpSpPr>
        <p:grpSpPr bwMode="auto">
          <a:xfrm>
            <a:off x="320504" y="3586472"/>
            <a:ext cx="7385999" cy="1670009"/>
            <a:chOff x="320505" y="3586472"/>
            <a:chExt cx="7385999" cy="1670009"/>
          </a:xfrm>
        </p:grpSpPr>
        <p:pic>
          <p:nvPicPr>
            <p:cNvPr id="16" name="Picture 15" descr="TP_tmp.emf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5"/>
            <a:stretch>
              <a:fillRect/>
            </a:stretch>
          </p:blipFill>
          <p:spPr bwMode="auto">
            <a:xfrm>
              <a:off x="1836429" y="4048137"/>
              <a:ext cx="4831563" cy="1208344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42" name="Rectangle 41"/>
            <p:cNvSpPr/>
            <p:nvPr/>
          </p:nvSpPr>
          <p:spPr bwMode="auto">
            <a:xfrm>
              <a:off x="427267" y="3586472"/>
              <a:ext cx="727923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lvl="0" indent="-342900">
                <a:spcBef>
                  <a:spcPct val="20000"/>
                </a:spcBef>
                <a:buFont typeface="Arial" pitchFamily="34" charset="0"/>
                <a:buChar char="•"/>
                <a:defRPr/>
              </a:pPr>
              <a:r>
                <a:rPr lang="en-US" sz="2400" dirty="0" smtClean="0"/>
                <a:t>But we don’t know how to solve IPs. Try an LP instead.</a:t>
              </a:r>
              <a:endParaRPr lang="en-US" sz="2400" dirty="0"/>
            </a:p>
          </p:txBody>
        </p:sp>
        <p:sp>
          <p:nvSpPr>
            <p:cNvPr id="44" name="TextBox 43"/>
            <p:cNvSpPr txBox="1"/>
            <p:nvPr/>
          </p:nvSpPr>
          <p:spPr bwMode="auto">
            <a:xfrm>
              <a:off x="320505" y="4276737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(LP)</a:t>
              </a:r>
              <a:endParaRPr lang="en-US" sz="2400" dirty="0"/>
            </a:p>
          </p:txBody>
        </p:sp>
      </p:grpSp>
      <p:sp>
        <p:nvSpPr>
          <p:cNvPr id="46" name="Rectangle 45"/>
          <p:cNvSpPr/>
          <p:nvPr/>
        </p:nvSpPr>
        <p:spPr bwMode="auto">
          <a:xfrm>
            <a:off x="432670" y="5486400"/>
            <a:ext cx="8422237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Unfortunately (IP) and (LP) are extremely different.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rgbClr val="FF0000"/>
                </a:solidFill>
              </a:rPr>
              <a:t>Fact</a:t>
            </a:r>
            <a:r>
              <a:rPr lang="en-US" sz="2400" dirty="0" smtClean="0">
                <a:solidFill>
                  <a:srgbClr val="FF0000"/>
                </a:solidFill>
              </a:rPr>
              <a:t>: There are graphs for which </a:t>
            </a:r>
            <a:r>
              <a:rPr lang="en-US" sz="2400" dirty="0" smtClean="0">
                <a:solidFill>
                  <a:srgbClr val="FF0000"/>
                </a:solidFill>
                <a:latin typeface="Calibri"/>
              </a:rPr>
              <a:t>OPT</a:t>
            </a:r>
            <a:r>
              <a:rPr lang="en-US" sz="2400" baseline="-25000" dirty="0" smtClean="0">
                <a:solidFill>
                  <a:srgbClr val="FF0000"/>
                </a:solidFill>
                <a:latin typeface="Calibri"/>
              </a:rPr>
              <a:t>LP</a:t>
            </a:r>
            <a:r>
              <a:rPr lang="en-US" sz="2400" dirty="0" smtClean="0">
                <a:solidFill>
                  <a:srgbClr val="FF0000"/>
                </a:solidFill>
              </a:rPr>
              <a:t> / </a:t>
            </a:r>
            <a:r>
              <a:rPr lang="en-US" sz="2400" dirty="0" smtClean="0">
                <a:solidFill>
                  <a:srgbClr val="FF0000"/>
                </a:solidFill>
                <a:latin typeface="Calibri"/>
              </a:rPr>
              <a:t>OPT</a:t>
            </a:r>
            <a:r>
              <a:rPr lang="en-US" sz="2400" baseline="-25000" dirty="0" smtClean="0">
                <a:solidFill>
                  <a:srgbClr val="FF0000"/>
                </a:solidFill>
                <a:latin typeface="Calibri"/>
              </a:rPr>
              <a:t>IP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cmsy10"/>
              </a:rPr>
              <a:t>¸</a:t>
            </a:r>
            <a:r>
              <a:rPr lang="en-US" sz="2400" dirty="0" smtClean="0">
                <a:solidFill>
                  <a:srgbClr val="FF0000"/>
                </a:solidFill>
              </a:rPr>
              <a:t> |V|/2.</a:t>
            </a:r>
          </a:p>
        </p:txBody>
      </p:sp>
      <p:grpSp>
        <p:nvGrpSpPr>
          <p:cNvPr id="15" name="Group 14"/>
          <p:cNvGrpSpPr/>
          <p:nvPr/>
        </p:nvGrpSpPr>
        <p:grpSpPr bwMode="auto">
          <a:xfrm>
            <a:off x="469688" y="1762137"/>
            <a:ext cx="6664871" cy="1698996"/>
            <a:chOff x="454745" y="1762137"/>
            <a:chExt cx="6664871" cy="1698996"/>
          </a:xfrm>
        </p:grpSpPr>
        <p:pic>
          <p:nvPicPr>
            <p:cNvPr id="13" name="Picture 12" descr="TP_tmp.emf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6"/>
            <a:stretch>
              <a:fillRect/>
            </a:stretch>
          </p:blipFill>
          <p:spPr bwMode="auto">
            <a:xfrm>
              <a:off x="1744563" y="2223802"/>
              <a:ext cx="5375053" cy="1237331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22" name="Rectangle 21"/>
            <p:cNvSpPr/>
            <p:nvPr/>
          </p:nvSpPr>
          <p:spPr bwMode="auto">
            <a:xfrm>
              <a:off x="454745" y="1762137"/>
              <a:ext cx="376224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lvl="0" indent="-342900">
                <a:spcBef>
                  <a:spcPct val="20000"/>
                </a:spcBef>
                <a:buFont typeface="Arial" pitchFamily="34" charset="0"/>
                <a:buChar char="•"/>
                <a:defRPr/>
              </a:pPr>
              <a:r>
                <a:rPr lang="en-US" sz="2400" dirty="0" smtClean="0"/>
                <a:t>Write an integer program</a:t>
              </a:r>
              <a:endParaRPr lang="en-US" sz="2400" dirty="0"/>
            </a:p>
          </p:txBody>
        </p:sp>
        <p:sp>
          <p:nvSpPr>
            <p:cNvPr id="48" name="TextBox 47"/>
            <p:cNvSpPr txBox="1"/>
            <p:nvPr/>
          </p:nvSpPr>
          <p:spPr bwMode="auto">
            <a:xfrm>
              <a:off x="470452" y="2443472"/>
              <a:ext cx="60625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(IP)</a:t>
              </a:r>
              <a:endParaRPr lang="en-US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92162"/>
          </a:xfrm>
        </p:spPr>
        <p:txBody>
          <a:bodyPr/>
          <a:lstStyle/>
          <a:p>
            <a:r>
              <a:rPr lang="en-US" dirty="0" smtClean="0"/>
              <a:t>Feasible Region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105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For any a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/>
              <a:t>, b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dirty="0" smtClean="0"/>
              <a:t>, define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3600" dirty="0"/>
          </a:p>
          <a:p>
            <a:r>
              <a:rPr lang="en-US" sz="2800" dirty="0" smtClean="0"/>
              <a:t>So feasible region of  </a:t>
            </a:r>
          </a:p>
          <a:p>
            <a:pPr>
              <a:buNone/>
            </a:pPr>
            <a:r>
              <a:rPr lang="en-US" sz="2800" dirty="0" smtClean="0"/>
              <a:t>	is </a:t>
            </a:r>
          </a:p>
          <a:p>
            <a:endParaRPr lang="en-US" sz="900" dirty="0" smtClean="0"/>
          </a:p>
          <a:p>
            <a:r>
              <a:rPr lang="en-US" sz="2800" dirty="0" smtClean="0"/>
              <a:t>Intersection of finitely many </a:t>
            </a:r>
            <a:r>
              <a:rPr lang="en-US" sz="2800" dirty="0" err="1" smtClean="0"/>
              <a:t>halfspaces</a:t>
            </a:r>
            <a:r>
              <a:rPr lang="en-US" sz="2800" dirty="0" smtClean="0"/>
              <a:t> is </a:t>
            </a:r>
            <a:r>
              <a:rPr lang="en-US" sz="2800" b="1" dirty="0" smtClean="0">
                <a:solidFill>
                  <a:srgbClr val="FF0000"/>
                </a:solidFill>
              </a:rPr>
              <a:t>polyhedron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 smtClean="0"/>
              <a:t>A </a:t>
            </a:r>
            <a:r>
              <a:rPr lang="en-US" sz="2800" b="1" dirty="0" smtClean="0"/>
              <a:t>bounded </a:t>
            </a:r>
            <a:r>
              <a:rPr lang="en-US" sz="2800" dirty="0" smtClean="0"/>
              <a:t>polyhedron is a </a:t>
            </a:r>
            <a:r>
              <a:rPr lang="en-US" sz="2800" b="1" dirty="0" err="1" smtClean="0">
                <a:solidFill>
                  <a:srgbClr val="FF0000"/>
                </a:solidFill>
              </a:rPr>
              <a:t>polytope</a:t>
            </a:r>
            <a:r>
              <a:rPr lang="en-US" sz="2800" dirty="0" smtClean="0"/>
              <a:t>,</a:t>
            </a:r>
            <a:br>
              <a:rPr lang="en-US" sz="2800" dirty="0" smtClean="0"/>
            </a:br>
            <a:r>
              <a:rPr lang="en-US" sz="2800" dirty="0" smtClean="0"/>
              <a:t>i.e., P </a:t>
            </a:r>
            <a:r>
              <a:rPr lang="en-US" sz="2800" dirty="0" smtClean="0">
                <a:latin typeface="cmsy10"/>
              </a:rPr>
              <a:t>µ</a:t>
            </a:r>
            <a:r>
              <a:rPr lang="en-US" sz="2800" dirty="0" smtClean="0"/>
              <a:t> { x : -M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alibri"/>
              </a:rPr>
              <a:t>x</a:t>
            </a:r>
            <a:r>
              <a:rPr lang="en-US" sz="2800" baseline="-25000" dirty="0" smtClean="0">
                <a:latin typeface="Calibri"/>
              </a:rPr>
              <a:t>i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/>
              <a:t> M  </a:t>
            </a:r>
            <a:r>
              <a:rPr lang="en-US" sz="2800" dirty="0" smtClean="0">
                <a:latin typeface="cmsy10"/>
              </a:rPr>
              <a:t>8</a:t>
            </a:r>
            <a:r>
              <a:rPr lang="en-US" sz="2800" dirty="0" smtClean="0"/>
              <a:t>i }  for some M</a:t>
            </a:r>
          </a:p>
          <a:p>
            <a:pPr>
              <a:buNone/>
            </a:pPr>
            <a:endParaRPr lang="en-US" sz="2800" dirty="0" smtClean="0">
              <a:solidFill>
                <a:srgbClr val="FF0000"/>
              </a:solidFill>
            </a:endParaRPr>
          </a:p>
        </p:txBody>
      </p:sp>
      <p:pic>
        <p:nvPicPr>
          <p:cNvPr id="12" name="Picture 11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 bwMode="auto">
          <a:xfrm>
            <a:off x="1097013" y="1447800"/>
            <a:ext cx="4059933" cy="1465018"/>
          </a:xfrm>
          <a:prstGeom prst="rect">
            <a:avLst/>
          </a:prstGeom>
          <a:noFill/>
          <a:ln/>
          <a:effectLst/>
        </p:spPr>
      </p:pic>
      <p:sp>
        <p:nvSpPr>
          <p:cNvPr id="7" name="TextBox 6"/>
          <p:cNvSpPr txBox="1"/>
          <p:nvPr/>
        </p:nvSpPr>
        <p:spPr>
          <a:xfrm>
            <a:off x="6096000" y="1524000"/>
            <a:ext cx="1635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Hyperplane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00866" y="2209800"/>
            <a:ext cx="15191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Halfspaces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" name="Right Brace 8"/>
          <p:cNvSpPr/>
          <p:nvPr/>
        </p:nvSpPr>
        <p:spPr>
          <a:xfrm>
            <a:off x="5562600" y="1981200"/>
            <a:ext cx="381000" cy="914400"/>
          </a:xfrm>
          <a:prstGeom prst="rightBrace">
            <a:avLst>
              <a:gd name="adj1" fmla="val 33333"/>
              <a:gd name="adj2" fmla="val 50000"/>
            </a:avLst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/>
          <p:cNvGrpSpPr/>
          <p:nvPr/>
        </p:nvGrpSpPr>
        <p:grpSpPr bwMode="auto">
          <a:xfrm>
            <a:off x="3962400" y="3048000"/>
            <a:ext cx="3810000" cy="838200"/>
            <a:chOff x="3962400" y="3048000"/>
            <a:chExt cx="3810000" cy="838200"/>
          </a:xfrm>
        </p:grpSpPr>
        <p:sp>
          <p:nvSpPr>
            <p:cNvPr id="14" name="Rectangle 13"/>
            <p:cNvSpPr/>
            <p:nvPr/>
          </p:nvSpPr>
          <p:spPr bwMode="auto">
            <a:xfrm>
              <a:off x="3962400" y="3048000"/>
              <a:ext cx="3810000" cy="838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Picture 12" descr="TP_tmp.emf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7"/>
            <a:stretch>
              <a:fillRect/>
            </a:stretch>
          </p:blipFill>
          <p:spPr bwMode="auto">
            <a:xfrm>
              <a:off x="4063648" y="3084471"/>
              <a:ext cx="3607502" cy="676407"/>
            </a:xfrm>
            <a:prstGeom prst="rect">
              <a:avLst/>
            </a:prstGeom>
            <a:noFill/>
            <a:ln/>
            <a:effectLst/>
          </p:spPr>
        </p:pic>
      </p:grpSp>
      <p:pic>
        <p:nvPicPr>
          <p:cNvPr id="16" name="Picture 15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 bwMode="auto">
          <a:xfrm>
            <a:off x="1071422" y="3581229"/>
            <a:ext cx="1747978" cy="762171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/>
          <a:lstStyle/>
          <a:p>
            <a:r>
              <a:rPr lang="en-US" dirty="0" smtClean="0"/>
              <a:t>Convex Sets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943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 </a:t>
            </a:r>
            <a:r>
              <a:rPr lang="en-US" dirty="0" smtClean="0">
                <a:latin typeface="cmsy10"/>
              </a:rPr>
              <a:t>µ </a:t>
            </a:r>
            <a:r>
              <a:rPr lang="en-US" dirty="0" err="1" smtClean="0">
                <a:latin typeface="msbm10"/>
              </a:rPr>
              <a:t>R</a:t>
            </a:r>
            <a:r>
              <a:rPr lang="en-US" baseline="30000" dirty="0" err="1" smtClean="0">
                <a:latin typeface="Calibri"/>
              </a:rPr>
              <a:t>n</a:t>
            </a:r>
            <a:r>
              <a:rPr lang="en-US" dirty="0" smtClean="0"/>
              <a:t> is </a:t>
            </a:r>
            <a:r>
              <a:rPr lang="en-US" b="1" dirty="0" smtClean="0">
                <a:solidFill>
                  <a:srgbClr val="FF0000"/>
                </a:solidFill>
              </a:rPr>
              <a:t>convex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if for every </a:t>
            </a:r>
            <a:r>
              <a:rPr lang="en-US" dirty="0" err="1" smtClean="0"/>
              <a:t>x,y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/>
              <a:t> C,</a:t>
            </a:r>
            <a:br>
              <a:rPr lang="en-US" dirty="0" smtClean="0"/>
            </a:br>
            <a:r>
              <a:rPr lang="en-US" dirty="0" smtClean="0"/>
              <a:t>C contains </a:t>
            </a:r>
            <a:r>
              <a:rPr lang="en-US" b="1" dirty="0" smtClean="0"/>
              <a:t>line segment </a:t>
            </a:r>
            <a:r>
              <a:rPr lang="en-US" dirty="0" smtClean="0"/>
              <a:t>between x and y.</a:t>
            </a:r>
          </a:p>
          <a:p>
            <a:pPr>
              <a:buNone/>
            </a:pPr>
            <a:r>
              <a:rPr lang="en-US" dirty="0" smtClean="0"/>
              <a:t>	i.e.,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>
                <a:latin typeface="cmmi10"/>
              </a:rPr>
              <a:t>®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/>
              <a:t>[0,1], we have </a:t>
            </a:r>
            <a:r>
              <a:rPr lang="en-US" dirty="0" smtClean="0">
                <a:latin typeface="cmmi10"/>
              </a:rPr>
              <a:t>®</a:t>
            </a:r>
            <a:r>
              <a:rPr lang="en-US" dirty="0" smtClean="0"/>
              <a:t>x + (1-</a:t>
            </a:r>
            <a:r>
              <a:rPr lang="en-US" dirty="0" smtClean="0">
                <a:latin typeface="cmmi10"/>
              </a:rPr>
              <a:t>®</a:t>
            </a:r>
            <a:r>
              <a:rPr lang="en-US" dirty="0" smtClean="0"/>
              <a:t>)y 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/>
              <a:t> C.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sz="2800" dirty="0" smtClean="0"/>
          </a:p>
          <a:p>
            <a:r>
              <a:rPr lang="en-US" b="1" dirty="0" smtClean="0"/>
              <a:t>Claim 1</a:t>
            </a:r>
            <a:r>
              <a:rPr lang="en-US" dirty="0" smtClean="0"/>
              <a:t>: Any </a:t>
            </a:r>
            <a:r>
              <a:rPr lang="en-US" dirty="0" err="1" smtClean="0"/>
              <a:t>halfspace</a:t>
            </a:r>
            <a:r>
              <a:rPr lang="en-US" dirty="0" smtClean="0"/>
              <a:t> is convex.</a:t>
            </a:r>
          </a:p>
          <a:p>
            <a:r>
              <a:rPr lang="en-US" b="1" dirty="0" smtClean="0"/>
              <a:t>Claim 2</a:t>
            </a:r>
            <a:r>
              <a:rPr lang="en-US" dirty="0" smtClean="0"/>
              <a:t>: The intersection of any number of convex sets is convex.</a:t>
            </a:r>
          </a:p>
          <a:p>
            <a:r>
              <a:rPr lang="en-US" b="1" dirty="0" smtClean="0"/>
              <a:t>Corollary</a:t>
            </a:r>
            <a:r>
              <a:rPr lang="en-US" dirty="0" smtClean="0"/>
              <a:t>: Any polyhedron is convex.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3200400" y="2514600"/>
            <a:ext cx="1981200" cy="1514578"/>
            <a:chOff x="5105400" y="2362200"/>
            <a:chExt cx="2578266" cy="1971020"/>
          </a:xfrm>
        </p:grpSpPr>
        <p:sp>
          <p:nvSpPr>
            <p:cNvPr id="17" name="Freeform 16"/>
            <p:cNvSpPr/>
            <p:nvPr/>
          </p:nvSpPr>
          <p:spPr>
            <a:xfrm>
              <a:off x="5105400" y="2362200"/>
              <a:ext cx="2228850" cy="1362075"/>
            </a:xfrm>
            <a:custGeom>
              <a:avLst/>
              <a:gdLst>
                <a:gd name="connsiteX0" fmla="*/ 819150 w 2228850"/>
                <a:gd name="connsiteY0" fmla="*/ 114300 h 1362075"/>
                <a:gd name="connsiteX1" fmla="*/ 781050 w 2228850"/>
                <a:gd name="connsiteY1" fmla="*/ 123825 h 1362075"/>
                <a:gd name="connsiteX2" fmla="*/ 409575 w 2228850"/>
                <a:gd name="connsiteY2" fmla="*/ 352425 h 1362075"/>
                <a:gd name="connsiteX3" fmla="*/ 285750 w 2228850"/>
                <a:gd name="connsiteY3" fmla="*/ 466725 h 1362075"/>
                <a:gd name="connsiteX4" fmla="*/ 200025 w 2228850"/>
                <a:gd name="connsiteY4" fmla="*/ 590550 h 1362075"/>
                <a:gd name="connsiteX5" fmla="*/ 171450 w 2228850"/>
                <a:gd name="connsiteY5" fmla="*/ 647700 h 1362075"/>
                <a:gd name="connsiteX6" fmla="*/ 142875 w 2228850"/>
                <a:gd name="connsiteY6" fmla="*/ 685800 h 1362075"/>
                <a:gd name="connsiteX7" fmla="*/ 104775 w 2228850"/>
                <a:gd name="connsiteY7" fmla="*/ 781050 h 1362075"/>
                <a:gd name="connsiteX8" fmla="*/ 85725 w 2228850"/>
                <a:gd name="connsiteY8" fmla="*/ 828675 h 1362075"/>
                <a:gd name="connsiteX9" fmla="*/ 66675 w 2228850"/>
                <a:gd name="connsiteY9" fmla="*/ 857250 h 1362075"/>
                <a:gd name="connsiteX10" fmla="*/ 47625 w 2228850"/>
                <a:gd name="connsiteY10" fmla="*/ 914400 h 1362075"/>
                <a:gd name="connsiteX11" fmla="*/ 28575 w 2228850"/>
                <a:gd name="connsiteY11" fmla="*/ 952500 h 1362075"/>
                <a:gd name="connsiteX12" fmla="*/ 0 w 2228850"/>
                <a:gd name="connsiteY12" fmla="*/ 1057275 h 1362075"/>
                <a:gd name="connsiteX13" fmla="*/ 19050 w 2228850"/>
                <a:gd name="connsiteY13" fmla="*/ 1219200 h 1362075"/>
                <a:gd name="connsiteX14" fmla="*/ 38100 w 2228850"/>
                <a:gd name="connsiteY14" fmla="*/ 1276350 h 1362075"/>
                <a:gd name="connsiteX15" fmla="*/ 123825 w 2228850"/>
                <a:gd name="connsiteY15" fmla="*/ 1323975 h 1362075"/>
                <a:gd name="connsiteX16" fmla="*/ 190500 w 2228850"/>
                <a:gd name="connsiteY16" fmla="*/ 1352550 h 1362075"/>
                <a:gd name="connsiteX17" fmla="*/ 295275 w 2228850"/>
                <a:gd name="connsiteY17" fmla="*/ 1362075 h 1362075"/>
                <a:gd name="connsiteX18" fmla="*/ 352425 w 2228850"/>
                <a:gd name="connsiteY18" fmla="*/ 1352550 h 1362075"/>
                <a:gd name="connsiteX19" fmla="*/ 419100 w 2228850"/>
                <a:gd name="connsiteY19" fmla="*/ 1343025 h 1362075"/>
                <a:gd name="connsiteX20" fmla="*/ 447675 w 2228850"/>
                <a:gd name="connsiteY20" fmla="*/ 1333500 h 1362075"/>
                <a:gd name="connsiteX21" fmla="*/ 504825 w 2228850"/>
                <a:gd name="connsiteY21" fmla="*/ 1285875 h 1362075"/>
                <a:gd name="connsiteX22" fmla="*/ 542925 w 2228850"/>
                <a:gd name="connsiteY22" fmla="*/ 1228725 h 1362075"/>
                <a:gd name="connsiteX23" fmla="*/ 561975 w 2228850"/>
                <a:gd name="connsiteY23" fmla="*/ 1162050 h 1362075"/>
                <a:gd name="connsiteX24" fmla="*/ 581025 w 2228850"/>
                <a:gd name="connsiteY24" fmla="*/ 1085850 h 1362075"/>
                <a:gd name="connsiteX25" fmla="*/ 600075 w 2228850"/>
                <a:gd name="connsiteY25" fmla="*/ 838200 h 1362075"/>
                <a:gd name="connsiteX26" fmla="*/ 619125 w 2228850"/>
                <a:gd name="connsiteY26" fmla="*/ 771525 h 1362075"/>
                <a:gd name="connsiteX27" fmla="*/ 657225 w 2228850"/>
                <a:gd name="connsiteY27" fmla="*/ 714375 h 1362075"/>
                <a:gd name="connsiteX28" fmla="*/ 714375 w 2228850"/>
                <a:gd name="connsiteY28" fmla="*/ 685800 h 1362075"/>
                <a:gd name="connsiteX29" fmla="*/ 742950 w 2228850"/>
                <a:gd name="connsiteY29" fmla="*/ 657225 h 1362075"/>
                <a:gd name="connsiteX30" fmla="*/ 771525 w 2228850"/>
                <a:gd name="connsiteY30" fmla="*/ 647700 h 1362075"/>
                <a:gd name="connsiteX31" fmla="*/ 819150 w 2228850"/>
                <a:gd name="connsiteY31" fmla="*/ 628650 h 1362075"/>
                <a:gd name="connsiteX32" fmla="*/ 847725 w 2228850"/>
                <a:gd name="connsiteY32" fmla="*/ 619125 h 1362075"/>
                <a:gd name="connsiteX33" fmla="*/ 914400 w 2228850"/>
                <a:gd name="connsiteY33" fmla="*/ 590550 h 1362075"/>
                <a:gd name="connsiteX34" fmla="*/ 952500 w 2228850"/>
                <a:gd name="connsiteY34" fmla="*/ 581025 h 1362075"/>
                <a:gd name="connsiteX35" fmla="*/ 990600 w 2228850"/>
                <a:gd name="connsiteY35" fmla="*/ 561975 h 1362075"/>
                <a:gd name="connsiteX36" fmla="*/ 1066800 w 2228850"/>
                <a:gd name="connsiteY36" fmla="*/ 552450 h 1362075"/>
                <a:gd name="connsiteX37" fmla="*/ 1123950 w 2228850"/>
                <a:gd name="connsiteY37" fmla="*/ 542925 h 1362075"/>
                <a:gd name="connsiteX38" fmla="*/ 1438275 w 2228850"/>
                <a:gd name="connsiteY38" fmla="*/ 552450 h 1362075"/>
                <a:gd name="connsiteX39" fmla="*/ 1628775 w 2228850"/>
                <a:gd name="connsiteY39" fmla="*/ 581025 h 1362075"/>
                <a:gd name="connsiteX40" fmla="*/ 1762125 w 2228850"/>
                <a:gd name="connsiteY40" fmla="*/ 600075 h 1362075"/>
                <a:gd name="connsiteX41" fmla="*/ 1819275 w 2228850"/>
                <a:gd name="connsiteY41" fmla="*/ 609600 h 1362075"/>
                <a:gd name="connsiteX42" fmla="*/ 1885950 w 2228850"/>
                <a:gd name="connsiteY42" fmla="*/ 600075 h 1362075"/>
                <a:gd name="connsiteX43" fmla="*/ 1933575 w 2228850"/>
                <a:gd name="connsiteY43" fmla="*/ 590550 h 1362075"/>
                <a:gd name="connsiteX44" fmla="*/ 2000250 w 2228850"/>
                <a:gd name="connsiteY44" fmla="*/ 571500 h 1362075"/>
                <a:gd name="connsiteX45" fmla="*/ 2047875 w 2228850"/>
                <a:gd name="connsiteY45" fmla="*/ 552450 h 1362075"/>
                <a:gd name="connsiteX46" fmla="*/ 2076450 w 2228850"/>
                <a:gd name="connsiteY46" fmla="*/ 533400 h 1362075"/>
                <a:gd name="connsiteX47" fmla="*/ 2133600 w 2228850"/>
                <a:gd name="connsiteY47" fmla="*/ 504825 h 1362075"/>
                <a:gd name="connsiteX48" fmla="*/ 2190750 w 2228850"/>
                <a:gd name="connsiteY48" fmla="*/ 447675 h 1362075"/>
                <a:gd name="connsiteX49" fmla="*/ 2209800 w 2228850"/>
                <a:gd name="connsiteY49" fmla="*/ 400050 h 1362075"/>
                <a:gd name="connsiteX50" fmla="*/ 2219325 w 2228850"/>
                <a:gd name="connsiteY50" fmla="*/ 361950 h 1362075"/>
                <a:gd name="connsiteX51" fmla="*/ 2228850 w 2228850"/>
                <a:gd name="connsiteY51" fmla="*/ 333375 h 1362075"/>
                <a:gd name="connsiteX52" fmla="*/ 2219325 w 2228850"/>
                <a:gd name="connsiteY52" fmla="*/ 266700 h 1362075"/>
                <a:gd name="connsiteX53" fmla="*/ 2190750 w 2228850"/>
                <a:gd name="connsiteY53" fmla="*/ 171450 h 1362075"/>
                <a:gd name="connsiteX54" fmla="*/ 2133600 w 2228850"/>
                <a:gd name="connsiteY54" fmla="*/ 114300 h 1362075"/>
                <a:gd name="connsiteX55" fmla="*/ 1962150 w 2228850"/>
                <a:gd name="connsiteY55" fmla="*/ 28575 h 1362075"/>
                <a:gd name="connsiteX56" fmla="*/ 1895475 w 2228850"/>
                <a:gd name="connsiteY56" fmla="*/ 9525 h 1362075"/>
                <a:gd name="connsiteX57" fmla="*/ 1828800 w 2228850"/>
                <a:gd name="connsiteY57" fmla="*/ 0 h 1362075"/>
                <a:gd name="connsiteX58" fmla="*/ 1666875 w 2228850"/>
                <a:gd name="connsiteY58" fmla="*/ 9525 h 1362075"/>
                <a:gd name="connsiteX59" fmla="*/ 1485900 w 2228850"/>
                <a:gd name="connsiteY59" fmla="*/ 19050 h 1362075"/>
                <a:gd name="connsiteX60" fmla="*/ 1047750 w 2228850"/>
                <a:gd name="connsiteY60" fmla="*/ 47625 h 1362075"/>
                <a:gd name="connsiteX61" fmla="*/ 914400 w 2228850"/>
                <a:gd name="connsiteY61" fmla="*/ 66675 h 1362075"/>
                <a:gd name="connsiteX62" fmla="*/ 847725 w 2228850"/>
                <a:gd name="connsiteY62" fmla="*/ 85725 h 1362075"/>
                <a:gd name="connsiteX63" fmla="*/ 809625 w 2228850"/>
                <a:gd name="connsiteY63" fmla="*/ 95250 h 1362075"/>
                <a:gd name="connsiteX64" fmla="*/ 819150 w 2228850"/>
                <a:gd name="connsiteY64" fmla="*/ 114300 h 1362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2228850" h="1362075">
                  <a:moveTo>
                    <a:pt x="819150" y="114300"/>
                  </a:moveTo>
                  <a:cubicBezTo>
                    <a:pt x="814388" y="119062"/>
                    <a:pt x="793637" y="120229"/>
                    <a:pt x="781050" y="123825"/>
                  </a:cubicBezTo>
                  <a:cubicBezTo>
                    <a:pt x="645352" y="162596"/>
                    <a:pt x="469773" y="312293"/>
                    <a:pt x="409575" y="352425"/>
                  </a:cubicBezTo>
                  <a:cubicBezTo>
                    <a:pt x="384401" y="369208"/>
                    <a:pt x="298825" y="447112"/>
                    <a:pt x="285750" y="466725"/>
                  </a:cubicBezTo>
                  <a:cubicBezTo>
                    <a:pt x="232500" y="546600"/>
                    <a:pt x="260958" y="505244"/>
                    <a:pt x="200025" y="590550"/>
                  </a:cubicBezTo>
                  <a:cubicBezTo>
                    <a:pt x="187645" y="607881"/>
                    <a:pt x="182408" y="629437"/>
                    <a:pt x="171450" y="647700"/>
                  </a:cubicBezTo>
                  <a:cubicBezTo>
                    <a:pt x="163282" y="661313"/>
                    <a:pt x="152400" y="673100"/>
                    <a:pt x="142875" y="685800"/>
                  </a:cubicBezTo>
                  <a:cubicBezTo>
                    <a:pt x="106121" y="796061"/>
                    <a:pt x="142149" y="696959"/>
                    <a:pt x="104775" y="781050"/>
                  </a:cubicBezTo>
                  <a:cubicBezTo>
                    <a:pt x="97831" y="796674"/>
                    <a:pt x="93371" y="813382"/>
                    <a:pt x="85725" y="828675"/>
                  </a:cubicBezTo>
                  <a:cubicBezTo>
                    <a:pt x="80605" y="838914"/>
                    <a:pt x="71324" y="846789"/>
                    <a:pt x="66675" y="857250"/>
                  </a:cubicBezTo>
                  <a:cubicBezTo>
                    <a:pt x="58520" y="875600"/>
                    <a:pt x="53975" y="895350"/>
                    <a:pt x="47625" y="914400"/>
                  </a:cubicBezTo>
                  <a:cubicBezTo>
                    <a:pt x="43135" y="927870"/>
                    <a:pt x="33848" y="939317"/>
                    <a:pt x="28575" y="952500"/>
                  </a:cubicBezTo>
                  <a:cubicBezTo>
                    <a:pt x="9239" y="1000839"/>
                    <a:pt x="9566" y="1009446"/>
                    <a:pt x="0" y="1057275"/>
                  </a:cubicBezTo>
                  <a:cubicBezTo>
                    <a:pt x="4437" y="1110523"/>
                    <a:pt x="4751" y="1166769"/>
                    <a:pt x="19050" y="1219200"/>
                  </a:cubicBezTo>
                  <a:cubicBezTo>
                    <a:pt x="24334" y="1238573"/>
                    <a:pt x="23901" y="1262151"/>
                    <a:pt x="38100" y="1276350"/>
                  </a:cubicBezTo>
                  <a:cubicBezTo>
                    <a:pt x="80874" y="1319124"/>
                    <a:pt x="53896" y="1300665"/>
                    <a:pt x="123825" y="1323975"/>
                  </a:cubicBezTo>
                  <a:cubicBezTo>
                    <a:pt x="152639" y="1333580"/>
                    <a:pt x="161371" y="1348389"/>
                    <a:pt x="190500" y="1352550"/>
                  </a:cubicBezTo>
                  <a:cubicBezTo>
                    <a:pt x="225217" y="1357510"/>
                    <a:pt x="260350" y="1358900"/>
                    <a:pt x="295275" y="1362075"/>
                  </a:cubicBezTo>
                  <a:lnTo>
                    <a:pt x="352425" y="1352550"/>
                  </a:lnTo>
                  <a:cubicBezTo>
                    <a:pt x="374615" y="1349136"/>
                    <a:pt x="397085" y="1347428"/>
                    <a:pt x="419100" y="1343025"/>
                  </a:cubicBezTo>
                  <a:cubicBezTo>
                    <a:pt x="428945" y="1341056"/>
                    <a:pt x="438150" y="1336675"/>
                    <a:pt x="447675" y="1333500"/>
                  </a:cubicBezTo>
                  <a:cubicBezTo>
                    <a:pt x="473075" y="1316567"/>
                    <a:pt x="485080" y="1311262"/>
                    <a:pt x="504825" y="1285875"/>
                  </a:cubicBezTo>
                  <a:cubicBezTo>
                    <a:pt x="518881" y="1267803"/>
                    <a:pt x="535685" y="1250445"/>
                    <a:pt x="542925" y="1228725"/>
                  </a:cubicBezTo>
                  <a:cubicBezTo>
                    <a:pt x="565763" y="1160212"/>
                    <a:pt x="538055" y="1245771"/>
                    <a:pt x="561975" y="1162050"/>
                  </a:cubicBezTo>
                  <a:cubicBezTo>
                    <a:pt x="581501" y="1093709"/>
                    <a:pt x="561660" y="1182676"/>
                    <a:pt x="581025" y="1085850"/>
                  </a:cubicBezTo>
                  <a:cubicBezTo>
                    <a:pt x="587130" y="963751"/>
                    <a:pt x="581429" y="931428"/>
                    <a:pt x="600075" y="838200"/>
                  </a:cubicBezTo>
                  <a:cubicBezTo>
                    <a:pt x="601616" y="830493"/>
                    <a:pt x="613451" y="781738"/>
                    <a:pt x="619125" y="771525"/>
                  </a:cubicBezTo>
                  <a:cubicBezTo>
                    <a:pt x="630244" y="751511"/>
                    <a:pt x="644525" y="733425"/>
                    <a:pt x="657225" y="714375"/>
                  </a:cubicBezTo>
                  <a:cubicBezTo>
                    <a:pt x="667776" y="698548"/>
                    <a:pt x="698075" y="691233"/>
                    <a:pt x="714375" y="685800"/>
                  </a:cubicBezTo>
                  <a:cubicBezTo>
                    <a:pt x="723900" y="676275"/>
                    <a:pt x="731742" y="664697"/>
                    <a:pt x="742950" y="657225"/>
                  </a:cubicBezTo>
                  <a:cubicBezTo>
                    <a:pt x="751304" y="651656"/>
                    <a:pt x="762124" y="651225"/>
                    <a:pt x="771525" y="647700"/>
                  </a:cubicBezTo>
                  <a:cubicBezTo>
                    <a:pt x="787534" y="641697"/>
                    <a:pt x="803141" y="634653"/>
                    <a:pt x="819150" y="628650"/>
                  </a:cubicBezTo>
                  <a:cubicBezTo>
                    <a:pt x="828551" y="625125"/>
                    <a:pt x="838403" y="622854"/>
                    <a:pt x="847725" y="619125"/>
                  </a:cubicBezTo>
                  <a:cubicBezTo>
                    <a:pt x="870176" y="610145"/>
                    <a:pt x="891676" y="598813"/>
                    <a:pt x="914400" y="590550"/>
                  </a:cubicBezTo>
                  <a:cubicBezTo>
                    <a:pt x="926703" y="586076"/>
                    <a:pt x="940243" y="585622"/>
                    <a:pt x="952500" y="581025"/>
                  </a:cubicBezTo>
                  <a:cubicBezTo>
                    <a:pt x="965795" y="576039"/>
                    <a:pt x="976825" y="565419"/>
                    <a:pt x="990600" y="561975"/>
                  </a:cubicBezTo>
                  <a:cubicBezTo>
                    <a:pt x="1015433" y="555767"/>
                    <a:pt x="1041460" y="556070"/>
                    <a:pt x="1066800" y="552450"/>
                  </a:cubicBezTo>
                  <a:cubicBezTo>
                    <a:pt x="1085919" y="549719"/>
                    <a:pt x="1104900" y="546100"/>
                    <a:pt x="1123950" y="542925"/>
                  </a:cubicBezTo>
                  <a:lnTo>
                    <a:pt x="1438275" y="552450"/>
                  </a:lnTo>
                  <a:cubicBezTo>
                    <a:pt x="1521322" y="556313"/>
                    <a:pt x="1547312" y="564732"/>
                    <a:pt x="1628775" y="581025"/>
                  </a:cubicBezTo>
                  <a:cubicBezTo>
                    <a:pt x="1685592" y="592388"/>
                    <a:pt x="1700669" y="591296"/>
                    <a:pt x="1762125" y="600075"/>
                  </a:cubicBezTo>
                  <a:cubicBezTo>
                    <a:pt x="1781244" y="602806"/>
                    <a:pt x="1800225" y="606425"/>
                    <a:pt x="1819275" y="609600"/>
                  </a:cubicBezTo>
                  <a:cubicBezTo>
                    <a:pt x="1841500" y="606425"/>
                    <a:pt x="1863805" y="603766"/>
                    <a:pt x="1885950" y="600075"/>
                  </a:cubicBezTo>
                  <a:cubicBezTo>
                    <a:pt x="1901919" y="597413"/>
                    <a:pt x="1917771" y="594062"/>
                    <a:pt x="1933575" y="590550"/>
                  </a:cubicBezTo>
                  <a:cubicBezTo>
                    <a:pt x="1958140" y="585091"/>
                    <a:pt x="1977107" y="580178"/>
                    <a:pt x="2000250" y="571500"/>
                  </a:cubicBezTo>
                  <a:cubicBezTo>
                    <a:pt x="2016259" y="565497"/>
                    <a:pt x="2032582" y="560096"/>
                    <a:pt x="2047875" y="552450"/>
                  </a:cubicBezTo>
                  <a:cubicBezTo>
                    <a:pt x="2058114" y="547330"/>
                    <a:pt x="2066443" y="538959"/>
                    <a:pt x="2076450" y="533400"/>
                  </a:cubicBezTo>
                  <a:cubicBezTo>
                    <a:pt x="2095068" y="523057"/>
                    <a:pt x="2116561" y="517604"/>
                    <a:pt x="2133600" y="504825"/>
                  </a:cubicBezTo>
                  <a:cubicBezTo>
                    <a:pt x="2155153" y="488661"/>
                    <a:pt x="2190750" y="447675"/>
                    <a:pt x="2190750" y="447675"/>
                  </a:cubicBezTo>
                  <a:cubicBezTo>
                    <a:pt x="2197100" y="431800"/>
                    <a:pt x="2204393" y="416270"/>
                    <a:pt x="2209800" y="400050"/>
                  </a:cubicBezTo>
                  <a:cubicBezTo>
                    <a:pt x="2213940" y="387631"/>
                    <a:pt x="2215729" y="374537"/>
                    <a:pt x="2219325" y="361950"/>
                  </a:cubicBezTo>
                  <a:cubicBezTo>
                    <a:pt x="2222083" y="352296"/>
                    <a:pt x="2225675" y="342900"/>
                    <a:pt x="2228850" y="333375"/>
                  </a:cubicBezTo>
                  <a:cubicBezTo>
                    <a:pt x="2225675" y="311150"/>
                    <a:pt x="2222739" y="288890"/>
                    <a:pt x="2219325" y="266700"/>
                  </a:cubicBezTo>
                  <a:cubicBezTo>
                    <a:pt x="2213975" y="231924"/>
                    <a:pt x="2213651" y="200077"/>
                    <a:pt x="2190750" y="171450"/>
                  </a:cubicBezTo>
                  <a:cubicBezTo>
                    <a:pt x="2173920" y="150413"/>
                    <a:pt x="2152650" y="133350"/>
                    <a:pt x="2133600" y="114300"/>
                  </a:cubicBezTo>
                  <a:cubicBezTo>
                    <a:pt x="2098355" y="79055"/>
                    <a:pt x="2005349" y="42975"/>
                    <a:pt x="1962150" y="28575"/>
                  </a:cubicBezTo>
                  <a:cubicBezTo>
                    <a:pt x="1937667" y="20414"/>
                    <a:pt x="1921787" y="14309"/>
                    <a:pt x="1895475" y="9525"/>
                  </a:cubicBezTo>
                  <a:cubicBezTo>
                    <a:pt x="1873386" y="5509"/>
                    <a:pt x="1851025" y="3175"/>
                    <a:pt x="1828800" y="0"/>
                  </a:cubicBezTo>
                  <a:lnTo>
                    <a:pt x="1666875" y="9525"/>
                  </a:lnTo>
                  <a:lnTo>
                    <a:pt x="1485900" y="19050"/>
                  </a:lnTo>
                  <a:cubicBezTo>
                    <a:pt x="1006136" y="51761"/>
                    <a:pt x="1474096" y="27323"/>
                    <a:pt x="1047750" y="47625"/>
                  </a:cubicBezTo>
                  <a:cubicBezTo>
                    <a:pt x="972864" y="55946"/>
                    <a:pt x="975054" y="53196"/>
                    <a:pt x="914400" y="66675"/>
                  </a:cubicBezTo>
                  <a:cubicBezTo>
                    <a:pt x="847402" y="81563"/>
                    <a:pt x="903412" y="69814"/>
                    <a:pt x="847725" y="85725"/>
                  </a:cubicBezTo>
                  <a:cubicBezTo>
                    <a:pt x="835138" y="89321"/>
                    <a:pt x="822325" y="92075"/>
                    <a:pt x="809625" y="95250"/>
                  </a:cubicBezTo>
                  <a:cubicBezTo>
                    <a:pt x="778408" y="116061"/>
                    <a:pt x="823912" y="109538"/>
                    <a:pt x="819150" y="114300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867400" y="3810000"/>
              <a:ext cx="18162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Not convex</a:t>
              </a:r>
              <a:endParaRPr lang="en-US" sz="2800" dirty="0"/>
            </a:p>
          </p:txBody>
        </p:sp>
        <p:cxnSp>
          <p:nvCxnSpPr>
            <p:cNvPr id="21" name="Straight Connector 20"/>
            <p:cNvCxnSpPr/>
            <p:nvPr/>
          </p:nvCxnSpPr>
          <p:spPr>
            <a:xfrm flipV="1">
              <a:off x="5486400" y="2743200"/>
              <a:ext cx="1295400" cy="6858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5181600" y="3124200"/>
              <a:ext cx="34977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x</a:t>
              </a:r>
              <a:endParaRPr lang="en-US" sz="2800" b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781800" y="2438400"/>
              <a:ext cx="35458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y</a:t>
              </a:r>
              <a:endParaRPr lang="en-US" sz="2800" b="1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838200" y="2514600"/>
            <a:ext cx="1878805" cy="1600200"/>
            <a:chOff x="1371600" y="2438400"/>
            <a:chExt cx="2224720" cy="1894820"/>
          </a:xfrm>
        </p:grpSpPr>
        <p:sp>
          <p:nvSpPr>
            <p:cNvPr id="15" name="Freeform 14"/>
            <p:cNvSpPr/>
            <p:nvPr/>
          </p:nvSpPr>
          <p:spPr>
            <a:xfrm>
              <a:off x="1371600" y="2438400"/>
              <a:ext cx="2219325" cy="1410650"/>
            </a:xfrm>
            <a:custGeom>
              <a:avLst/>
              <a:gdLst>
                <a:gd name="connsiteX0" fmla="*/ 685800 w 2219325"/>
                <a:gd name="connsiteY0" fmla="*/ 162875 h 1410650"/>
                <a:gd name="connsiteX1" fmla="*/ 657225 w 2219325"/>
                <a:gd name="connsiteY1" fmla="*/ 153350 h 1410650"/>
                <a:gd name="connsiteX2" fmla="*/ 600075 w 2219325"/>
                <a:gd name="connsiteY2" fmla="*/ 172400 h 1410650"/>
                <a:gd name="connsiteX3" fmla="*/ 161925 w 2219325"/>
                <a:gd name="connsiteY3" fmla="*/ 496250 h 1410650"/>
                <a:gd name="connsiteX4" fmla="*/ 114300 w 2219325"/>
                <a:gd name="connsiteY4" fmla="*/ 562925 h 1410650"/>
                <a:gd name="connsiteX5" fmla="*/ 76200 w 2219325"/>
                <a:gd name="connsiteY5" fmla="*/ 629600 h 1410650"/>
                <a:gd name="connsiteX6" fmla="*/ 28575 w 2219325"/>
                <a:gd name="connsiteY6" fmla="*/ 734375 h 1410650"/>
                <a:gd name="connsiteX7" fmla="*/ 19050 w 2219325"/>
                <a:gd name="connsiteY7" fmla="*/ 772475 h 1410650"/>
                <a:gd name="connsiteX8" fmla="*/ 0 w 2219325"/>
                <a:gd name="connsiteY8" fmla="*/ 896300 h 1410650"/>
                <a:gd name="connsiteX9" fmla="*/ 9525 w 2219325"/>
                <a:gd name="connsiteY9" fmla="*/ 1010600 h 1410650"/>
                <a:gd name="connsiteX10" fmla="*/ 66675 w 2219325"/>
                <a:gd name="connsiteY10" fmla="*/ 1143950 h 1410650"/>
                <a:gd name="connsiteX11" fmla="*/ 152400 w 2219325"/>
                <a:gd name="connsiteY11" fmla="*/ 1220150 h 1410650"/>
                <a:gd name="connsiteX12" fmla="*/ 180975 w 2219325"/>
                <a:gd name="connsiteY12" fmla="*/ 1248725 h 1410650"/>
                <a:gd name="connsiteX13" fmla="*/ 238125 w 2219325"/>
                <a:gd name="connsiteY13" fmla="*/ 1286825 h 1410650"/>
                <a:gd name="connsiteX14" fmla="*/ 295275 w 2219325"/>
                <a:gd name="connsiteY14" fmla="*/ 1324925 h 1410650"/>
                <a:gd name="connsiteX15" fmla="*/ 323850 w 2219325"/>
                <a:gd name="connsiteY15" fmla="*/ 1334450 h 1410650"/>
                <a:gd name="connsiteX16" fmla="*/ 504825 w 2219325"/>
                <a:gd name="connsiteY16" fmla="*/ 1391600 h 1410650"/>
                <a:gd name="connsiteX17" fmla="*/ 542925 w 2219325"/>
                <a:gd name="connsiteY17" fmla="*/ 1401125 h 1410650"/>
                <a:gd name="connsiteX18" fmla="*/ 723900 w 2219325"/>
                <a:gd name="connsiteY18" fmla="*/ 1410650 h 1410650"/>
                <a:gd name="connsiteX19" fmla="*/ 971550 w 2219325"/>
                <a:gd name="connsiteY19" fmla="*/ 1391600 h 1410650"/>
                <a:gd name="connsiteX20" fmla="*/ 1095375 w 2219325"/>
                <a:gd name="connsiteY20" fmla="*/ 1382075 h 1410650"/>
                <a:gd name="connsiteX21" fmla="*/ 1238250 w 2219325"/>
                <a:gd name="connsiteY21" fmla="*/ 1372550 h 1410650"/>
                <a:gd name="connsiteX22" fmla="*/ 1276350 w 2219325"/>
                <a:gd name="connsiteY22" fmla="*/ 1363025 h 1410650"/>
                <a:gd name="connsiteX23" fmla="*/ 1400175 w 2219325"/>
                <a:gd name="connsiteY23" fmla="*/ 1343975 h 1410650"/>
                <a:gd name="connsiteX24" fmla="*/ 1562100 w 2219325"/>
                <a:gd name="connsiteY24" fmla="*/ 1296350 h 1410650"/>
                <a:gd name="connsiteX25" fmla="*/ 1609725 w 2219325"/>
                <a:gd name="connsiteY25" fmla="*/ 1277300 h 1410650"/>
                <a:gd name="connsiteX26" fmla="*/ 1647825 w 2219325"/>
                <a:gd name="connsiteY26" fmla="*/ 1267775 h 1410650"/>
                <a:gd name="connsiteX27" fmla="*/ 1724025 w 2219325"/>
                <a:gd name="connsiteY27" fmla="*/ 1229675 h 1410650"/>
                <a:gd name="connsiteX28" fmla="*/ 1800225 w 2219325"/>
                <a:gd name="connsiteY28" fmla="*/ 1210625 h 1410650"/>
                <a:gd name="connsiteX29" fmla="*/ 1838325 w 2219325"/>
                <a:gd name="connsiteY29" fmla="*/ 1191575 h 1410650"/>
                <a:gd name="connsiteX30" fmla="*/ 1895475 w 2219325"/>
                <a:gd name="connsiteY30" fmla="*/ 1172525 h 1410650"/>
                <a:gd name="connsiteX31" fmla="*/ 1952625 w 2219325"/>
                <a:gd name="connsiteY31" fmla="*/ 1134425 h 1410650"/>
                <a:gd name="connsiteX32" fmla="*/ 2000250 w 2219325"/>
                <a:gd name="connsiteY32" fmla="*/ 1077275 h 1410650"/>
                <a:gd name="connsiteX33" fmla="*/ 2028825 w 2219325"/>
                <a:gd name="connsiteY33" fmla="*/ 1048700 h 1410650"/>
                <a:gd name="connsiteX34" fmla="*/ 2095500 w 2219325"/>
                <a:gd name="connsiteY34" fmla="*/ 962975 h 1410650"/>
                <a:gd name="connsiteX35" fmla="*/ 2143125 w 2219325"/>
                <a:gd name="connsiteY35" fmla="*/ 896300 h 1410650"/>
                <a:gd name="connsiteX36" fmla="*/ 2162175 w 2219325"/>
                <a:gd name="connsiteY36" fmla="*/ 848675 h 1410650"/>
                <a:gd name="connsiteX37" fmla="*/ 2200275 w 2219325"/>
                <a:gd name="connsiteY37" fmla="*/ 782000 h 1410650"/>
                <a:gd name="connsiteX38" fmla="*/ 2209800 w 2219325"/>
                <a:gd name="connsiteY38" fmla="*/ 743900 h 1410650"/>
                <a:gd name="connsiteX39" fmla="*/ 2219325 w 2219325"/>
                <a:gd name="connsiteY39" fmla="*/ 715325 h 1410650"/>
                <a:gd name="connsiteX40" fmla="*/ 2209800 w 2219325"/>
                <a:gd name="connsiteY40" fmla="*/ 486725 h 1410650"/>
                <a:gd name="connsiteX41" fmla="*/ 2190750 w 2219325"/>
                <a:gd name="connsiteY41" fmla="*/ 448625 h 1410650"/>
                <a:gd name="connsiteX42" fmla="*/ 2143125 w 2219325"/>
                <a:gd name="connsiteY42" fmla="*/ 381950 h 1410650"/>
                <a:gd name="connsiteX43" fmla="*/ 2114550 w 2219325"/>
                <a:gd name="connsiteY43" fmla="*/ 334325 h 1410650"/>
                <a:gd name="connsiteX44" fmla="*/ 2009775 w 2219325"/>
                <a:gd name="connsiteY44" fmla="*/ 239075 h 1410650"/>
                <a:gd name="connsiteX45" fmla="*/ 1981200 w 2219325"/>
                <a:gd name="connsiteY45" fmla="*/ 210500 h 1410650"/>
                <a:gd name="connsiteX46" fmla="*/ 1924050 w 2219325"/>
                <a:gd name="connsiteY46" fmla="*/ 172400 h 1410650"/>
                <a:gd name="connsiteX47" fmla="*/ 1895475 w 2219325"/>
                <a:gd name="connsiteY47" fmla="*/ 153350 h 1410650"/>
                <a:gd name="connsiteX48" fmla="*/ 1866900 w 2219325"/>
                <a:gd name="connsiteY48" fmla="*/ 143825 h 1410650"/>
                <a:gd name="connsiteX49" fmla="*/ 1733550 w 2219325"/>
                <a:gd name="connsiteY49" fmla="*/ 86675 h 1410650"/>
                <a:gd name="connsiteX50" fmla="*/ 1657350 w 2219325"/>
                <a:gd name="connsiteY50" fmla="*/ 48575 h 1410650"/>
                <a:gd name="connsiteX51" fmla="*/ 1619250 w 2219325"/>
                <a:gd name="connsiteY51" fmla="*/ 39050 h 1410650"/>
                <a:gd name="connsiteX52" fmla="*/ 1457325 w 2219325"/>
                <a:gd name="connsiteY52" fmla="*/ 10475 h 1410650"/>
                <a:gd name="connsiteX53" fmla="*/ 1285875 w 2219325"/>
                <a:gd name="connsiteY53" fmla="*/ 950 h 1410650"/>
                <a:gd name="connsiteX54" fmla="*/ 933450 w 2219325"/>
                <a:gd name="connsiteY54" fmla="*/ 20000 h 1410650"/>
                <a:gd name="connsiteX55" fmla="*/ 781050 w 2219325"/>
                <a:gd name="connsiteY55" fmla="*/ 48575 h 1410650"/>
                <a:gd name="connsiteX56" fmla="*/ 723900 w 2219325"/>
                <a:gd name="connsiteY56" fmla="*/ 67625 h 1410650"/>
                <a:gd name="connsiteX57" fmla="*/ 666750 w 2219325"/>
                <a:gd name="connsiteY57" fmla="*/ 105725 h 1410650"/>
                <a:gd name="connsiteX58" fmla="*/ 609600 w 2219325"/>
                <a:gd name="connsiteY58" fmla="*/ 153350 h 1410650"/>
                <a:gd name="connsiteX59" fmla="*/ 581025 w 2219325"/>
                <a:gd name="connsiteY59" fmla="*/ 200975 h 141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2219325" h="1410650">
                  <a:moveTo>
                    <a:pt x="685800" y="162875"/>
                  </a:moveTo>
                  <a:cubicBezTo>
                    <a:pt x="676275" y="159700"/>
                    <a:pt x="667204" y="152241"/>
                    <a:pt x="657225" y="153350"/>
                  </a:cubicBezTo>
                  <a:cubicBezTo>
                    <a:pt x="637267" y="155568"/>
                    <a:pt x="600075" y="172400"/>
                    <a:pt x="600075" y="172400"/>
                  </a:cubicBezTo>
                  <a:cubicBezTo>
                    <a:pt x="443096" y="277053"/>
                    <a:pt x="384521" y="315391"/>
                    <a:pt x="161925" y="496250"/>
                  </a:cubicBezTo>
                  <a:cubicBezTo>
                    <a:pt x="140727" y="513473"/>
                    <a:pt x="129069" y="539950"/>
                    <a:pt x="114300" y="562925"/>
                  </a:cubicBezTo>
                  <a:cubicBezTo>
                    <a:pt x="100458" y="584457"/>
                    <a:pt x="88457" y="607128"/>
                    <a:pt x="76200" y="629600"/>
                  </a:cubicBezTo>
                  <a:cubicBezTo>
                    <a:pt x="60886" y="657675"/>
                    <a:pt x="37966" y="708551"/>
                    <a:pt x="28575" y="734375"/>
                  </a:cubicBezTo>
                  <a:cubicBezTo>
                    <a:pt x="24101" y="746678"/>
                    <a:pt x="21890" y="759696"/>
                    <a:pt x="19050" y="772475"/>
                  </a:cubicBezTo>
                  <a:cubicBezTo>
                    <a:pt x="6583" y="828578"/>
                    <a:pt x="8248" y="830319"/>
                    <a:pt x="0" y="896300"/>
                  </a:cubicBezTo>
                  <a:cubicBezTo>
                    <a:pt x="3175" y="934400"/>
                    <a:pt x="3240" y="972888"/>
                    <a:pt x="9525" y="1010600"/>
                  </a:cubicBezTo>
                  <a:cubicBezTo>
                    <a:pt x="16533" y="1052645"/>
                    <a:pt x="49325" y="1109251"/>
                    <a:pt x="66675" y="1143950"/>
                  </a:cubicBezTo>
                  <a:cubicBezTo>
                    <a:pt x="93139" y="1196878"/>
                    <a:pt x="117888" y="1191390"/>
                    <a:pt x="152400" y="1220150"/>
                  </a:cubicBezTo>
                  <a:cubicBezTo>
                    <a:pt x="162748" y="1228774"/>
                    <a:pt x="170342" y="1240455"/>
                    <a:pt x="180975" y="1248725"/>
                  </a:cubicBezTo>
                  <a:cubicBezTo>
                    <a:pt x="199047" y="1262781"/>
                    <a:pt x="219075" y="1274125"/>
                    <a:pt x="238125" y="1286825"/>
                  </a:cubicBezTo>
                  <a:lnTo>
                    <a:pt x="295275" y="1324925"/>
                  </a:lnTo>
                  <a:cubicBezTo>
                    <a:pt x="303629" y="1330494"/>
                    <a:pt x="314449" y="1330925"/>
                    <a:pt x="323850" y="1334450"/>
                  </a:cubicBezTo>
                  <a:cubicBezTo>
                    <a:pt x="416678" y="1369260"/>
                    <a:pt x="348868" y="1352611"/>
                    <a:pt x="504825" y="1391600"/>
                  </a:cubicBezTo>
                  <a:cubicBezTo>
                    <a:pt x="517525" y="1394775"/>
                    <a:pt x="529883" y="1399991"/>
                    <a:pt x="542925" y="1401125"/>
                  </a:cubicBezTo>
                  <a:cubicBezTo>
                    <a:pt x="603106" y="1406358"/>
                    <a:pt x="663575" y="1407475"/>
                    <a:pt x="723900" y="1410650"/>
                  </a:cubicBezTo>
                  <a:cubicBezTo>
                    <a:pt x="850137" y="1389611"/>
                    <a:pt x="740782" y="1405586"/>
                    <a:pt x="971550" y="1391600"/>
                  </a:cubicBezTo>
                  <a:cubicBezTo>
                    <a:pt x="1012871" y="1389096"/>
                    <a:pt x="1054083" y="1385024"/>
                    <a:pt x="1095375" y="1382075"/>
                  </a:cubicBezTo>
                  <a:lnTo>
                    <a:pt x="1238250" y="1372550"/>
                  </a:lnTo>
                  <a:cubicBezTo>
                    <a:pt x="1250950" y="1369375"/>
                    <a:pt x="1263437" y="1365177"/>
                    <a:pt x="1276350" y="1363025"/>
                  </a:cubicBezTo>
                  <a:cubicBezTo>
                    <a:pt x="1326011" y="1354748"/>
                    <a:pt x="1354394" y="1356461"/>
                    <a:pt x="1400175" y="1343975"/>
                  </a:cubicBezTo>
                  <a:cubicBezTo>
                    <a:pt x="1454454" y="1329172"/>
                    <a:pt x="1509863" y="1317245"/>
                    <a:pt x="1562100" y="1296350"/>
                  </a:cubicBezTo>
                  <a:cubicBezTo>
                    <a:pt x="1577975" y="1290000"/>
                    <a:pt x="1593505" y="1282707"/>
                    <a:pt x="1609725" y="1277300"/>
                  </a:cubicBezTo>
                  <a:cubicBezTo>
                    <a:pt x="1622144" y="1273160"/>
                    <a:pt x="1635741" y="1272810"/>
                    <a:pt x="1647825" y="1267775"/>
                  </a:cubicBezTo>
                  <a:cubicBezTo>
                    <a:pt x="1674039" y="1256853"/>
                    <a:pt x="1697435" y="1239646"/>
                    <a:pt x="1724025" y="1229675"/>
                  </a:cubicBezTo>
                  <a:cubicBezTo>
                    <a:pt x="1748540" y="1220482"/>
                    <a:pt x="1775387" y="1218904"/>
                    <a:pt x="1800225" y="1210625"/>
                  </a:cubicBezTo>
                  <a:cubicBezTo>
                    <a:pt x="1813695" y="1206135"/>
                    <a:pt x="1825142" y="1196848"/>
                    <a:pt x="1838325" y="1191575"/>
                  </a:cubicBezTo>
                  <a:cubicBezTo>
                    <a:pt x="1856969" y="1184117"/>
                    <a:pt x="1895475" y="1172525"/>
                    <a:pt x="1895475" y="1172525"/>
                  </a:cubicBezTo>
                  <a:cubicBezTo>
                    <a:pt x="1914525" y="1159825"/>
                    <a:pt x="1934553" y="1148481"/>
                    <a:pt x="1952625" y="1134425"/>
                  </a:cubicBezTo>
                  <a:cubicBezTo>
                    <a:pt x="1992169" y="1103668"/>
                    <a:pt x="1971285" y="1112033"/>
                    <a:pt x="2000250" y="1077275"/>
                  </a:cubicBezTo>
                  <a:cubicBezTo>
                    <a:pt x="2008874" y="1066927"/>
                    <a:pt x="2020201" y="1059048"/>
                    <a:pt x="2028825" y="1048700"/>
                  </a:cubicBezTo>
                  <a:cubicBezTo>
                    <a:pt x="2052000" y="1020890"/>
                    <a:pt x="2073428" y="991668"/>
                    <a:pt x="2095500" y="962975"/>
                  </a:cubicBezTo>
                  <a:cubicBezTo>
                    <a:pt x="2101664" y="954962"/>
                    <a:pt x="2136383" y="909783"/>
                    <a:pt x="2143125" y="896300"/>
                  </a:cubicBezTo>
                  <a:cubicBezTo>
                    <a:pt x="2150771" y="881007"/>
                    <a:pt x="2155231" y="864299"/>
                    <a:pt x="2162175" y="848675"/>
                  </a:cubicBezTo>
                  <a:cubicBezTo>
                    <a:pt x="2178288" y="812421"/>
                    <a:pt x="2179844" y="812646"/>
                    <a:pt x="2200275" y="782000"/>
                  </a:cubicBezTo>
                  <a:cubicBezTo>
                    <a:pt x="2203450" y="769300"/>
                    <a:pt x="2206204" y="756487"/>
                    <a:pt x="2209800" y="743900"/>
                  </a:cubicBezTo>
                  <a:cubicBezTo>
                    <a:pt x="2212558" y="734246"/>
                    <a:pt x="2219325" y="725365"/>
                    <a:pt x="2219325" y="715325"/>
                  </a:cubicBezTo>
                  <a:cubicBezTo>
                    <a:pt x="2219325" y="639059"/>
                    <a:pt x="2217925" y="562557"/>
                    <a:pt x="2209800" y="486725"/>
                  </a:cubicBezTo>
                  <a:cubicBezTo>
                    <a:pt x="2208287" y="472607"/>
                    <a:pt x="2197795" y="460953"/>
                    <a:pt x="2190750" y="448625"/>
                  </a:cubicBezTo>
                  <a:cubicBezTo>
                    <a:pt x="2173711" y="418806"/>
                    <a:pt x="2163568" y="412615"/>
                    <a:pt x="2143125" y="381950"/>
                  </a:cubicBezTo>
                  <a:cubicBezTo>
                    <a:pt x="2132856" y="366546"/>
                    <a:pt x="2126402" y="348547"/>
                    <a:pt x="2114550" y="334325"/>
                  </a:cubicBezTo>
                  <a:cubicBezTo>
                    <a:pt x="2042961" y="248418"/>
                    <a:pt x="2069832" y="290553"/>
                    <a:pt x="2009775" y="239075"/>
                  </a:cubicBezTo>
                  <a:cubicBezTo>
                    <a:pt x="1999548" y="230309"/>
                    <a:pt x="1991833" y="218770"/>
                    <a:pt x="1981200" y="210500"/>
                  </a:cubicBezTo>
                  <a:cubicBezTo>
                    <a:pt x="1963128" y="196444"/>
                    <a:pt x="1943100" y="185100"/>
                    <a:pt x="1924050" y="172400"/>
                  </a:cubicBezTo>
                  <a:cubicBezTo>
                    <a:pt x="1914525" y="166050"/>
                    <a:pt x="1906335" y="156970"/>
                    <a:pt x="1895475" y="153350"/>
                  </a:cubicBezTo>
                  <a:lnTo>
                    <a:pt x="1866900" y="143825"/>
                  </a:lnTo>
                  <a:cubicBezTo>
                    <a:pt x="1787965" y="91202"/>
                    <a:pt x="1831962" y="111278"/>
                    <a:pt x="1733550" y="86675"/>
                  </a:cubicBezTo>
                  <a:cubicBezTo>
                    <a:pt x="1706000" y="79787"/>
                    <a:pt x="1684900" y="55463"/>
                    <a:pt x="1657350" y="48575"/>
                  </a:cubicBezTo>
                  <a:cubicBezTo>
                    <a:pt x="1644650" y="45400"/>
                    <a:pt x="1632029" y="41890"/>
                    <a:pt x="1619250" y="39050"/>
                  </a:cubicBezTo>
                  <a:cubicBezTo>
                    <a:pt x="1567950" y="27650"/>
                    <a:pt x="1505997" y="18587"/>
                    <a:pt x="1457325" y="10475"/>
                  </a:cubicBezTo>
                  <a:cubicBezTo>
                    <a:pt x="1400866" y="1065"/>
                    <a:pt x="1343025" y="4125"/>
                    <a:pt x="1285875" y="950"/>
                  </a:cubicBezTo>
                  <a:cubicBezTo>
                    <a:pt x="1083472" y="7929"/>
                    <a:pt x="1073449" y="0"/>
                    <a:pt x="933450" y="20000"/>
                  </a:cubicBezTo>
                  <a:cubicBezTo>
                    <a:pt x="903174" y="24325"/>
                    <a:pt x="796636" y="43380"/>
                    <a:pt x="781050" y="48575"/>
                  </a:cubicBezTo>
                  <a:lnTo>
                    <a:pt x="723900" y="67625"/>
                  </a:lnTo>
                  <a:lnTo>
                    <a:pt x="666750" y="105725"/>
                  </a:lnTo>
                  <a:cubicBezTo>
                    <a:pt x="637355" y="125322"/>
                    <a:pt x="634046" y="124829"/>
                    <a:pt x="609600" y="153350"/>
                  </a:cubicBezTo>
                  <a:cubicBezTo>
                    <a:pt x="579120" y="188910"/>
                    <a:pt x="581025" y="176591"/>
                    <a:pt x="581025" y="200975"/>
                  </a:cubicBezTo>
                </a:path>
              </a:pathLst>
            </a:cu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362200" y="3810000"/>
              <a:ext cx="123412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Convex</a:t>
              </a:r>
              <a:endParaRPr lang="en-US" sz="2800" dirty="0"/>
            </a:p>
          </p:txBody>
        </p:sp>
        <p:cxnSp>
          <p:nvCxnSpPr>
            <p:cNvPr id="24" name="Straight Connector 23"/>
            <p:cNvCxnSpPr/>
            <p:nvPr/>
          </p:nvCxnSpPr>
          <p:spPr>
            <a:xfrm flipV="1">
              <a:off x="1752600" y="2819400"/>
              <a:ext cx="1295400" cy="6858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1447800" y="3200400"/>
              <a:ext cx="34977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x</a:t>
              </a:r>
              <a:endParaRPr lang="en-US" sz="2800" b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048000" y="2514600"/>
              <a:ext cx="35458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y</a:t>
              </a:r>
              <a:endParaRPr lang="en-US" sz="2800" b="1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762500" y="2162175"/>
            <a:ext cx="4094989" cy="1151156"/>
            <a:chOff x="4762500" y="2162175"/>
            <a:chExt cx="4094989" cy="1151156"/>
          </a:xfrm>
        </p:grpSpPr>
        <p:sp>
          <p:nvSpPr>
            <p:cNvPr id="20" name="Right Brace 19"/>
            <p:cNvSpPr/>
            <p:nvPr/>
          </p:nvSpPr>
          <p:spPr>
            <a:xfrm rot="5400000">
              <a:off x="5524500" y="1400175"/>
              <a:ext cx="304800" cy="1828800"/>
            </a:xfrm>
            <a:prstGeom prst="rightBrace">
              <a:avLst>
                <a:gd name="adj1" fmla="val 58333"/>
                <a:gd name="adj2" fmla="val 50000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791200" y="2667000"/>
              <a:ext cx="3066289" cy="646331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Such a point is called a</a:t>
              </a:r>
              <a:br>
                <a:rPr lang="en-US" dirty="0" smtClean="0"/>
              </a:br>
              <a:r>
                <a:rPr lang="en-US" b="1" dirty="0" smtClean="0"/>
                <a:t>convex combination </a:t>
              </a:r>
              <a:r>
                <a:rPr lang="en-US" dirty="0" smtClean="0"/>
                <a:t>of x and y</a:t>
              </a:r>
              <a:endParaRPr lang="en-US" dirty="0"/>
            </a:p>
          </p:txBody>
        </p:sp>
        <p:cxnSp>
          <p:nvCxnSpPr>
            <p:cNvPr id="29" name="Straight Arrow Connector 28"/>
            <p:cNvCxnSpPr>
              <a:stCxn id="27" idx="1"/>
              <a:endCxn id="20" idx="1"/>
            </p:cNvCxnSpPr>
            <p:nvPr/>
          </p:nvCxnSpPr>
          <p:spPr>
            <a:xfrm rot="10800000">
              <a:off x="5676900" y="2466976"/>
              <a:ext cx="114300" cy="523191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Where are optimal solutions?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533400" y="3200400"/>
            <a:ext cx="350520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981200" y="4267200"/>
            <a:ext cx="5257800" cy="1588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600200" y="1828800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H="1" flipV="1">
            <a:off x="1676400" y="1447800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3352800" y="3276600"/>
            <a:ext cx="29718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315200" y="40386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33600" y="9906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91000" y="1143000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019800" y="2133600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572000" y="4736068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4x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10</a:t>
            </a:r>
            <a:endParaRPr lang="en-US" dirty="0"/>
          </a:p>
        </p:txBody>
      </p:sp>
      <p:sp>
        <p:nvSpPr>
          <p:cNvPr id="20" name="Freeform 19"/>
          <p:cNvSpPr/>
          <p:nvPr/>
        </p:nvSpPr>
        <p:spPr>
          <a:xfrm>
            <a:off x="2274689" y="2128935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3048000" y="2514600"/>
            <a:ext cx="1228531" cy="1065245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5057775" y="2305050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3508311" y="2128935"/>
            <a:ext cx="1614195" cy="261257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3429000" y="2057400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00000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Where are optimal solutions?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533400" y="3200400"/>
            <a:ext cx="350520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981200" y="4267200"/>
            <a:ext cx="5257800" cy="1588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600200" y="1828800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H="1" flipV="1">
            <a:off x="1676400" y="1447800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3352800" y="3276600"/>
            <a:ext cx="29718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315200" y="40386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33600" y="9906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91000" y="1143000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019800" y="2133600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572000" y="4736068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4x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10</a:t>
            </a:r>
            <a:endParaRPr lang="en-US" dirty="0"/>
          </a:p>
        </p:txBody>
      </p:sp>
      <p:sp>
        <p:nvSpPr>
          <p:cNvPr id="20" name="Freeform 19"/>
          <p:cNvSpPr/>
          <p:nvPr/>
        </p:nvSpPr>
        <p:spPr>
          <a:xfrm>
            <a:off x="2274689" y="2128935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3429000" y="2057400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>
          <a:xfrm rot="5400000" flipH="1" flipV="1">
            <a:off x="2924176" y="2905127"/>
            <a:ext cx="1571624" cy="352423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2282549" y="2128935"/>
            <a:ext cx="1225762" cy="123993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2209800" y="3276600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3900000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Where are optimal solutions?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681832" y="3052762"/>
            <a:ext cx="3209131" cy="794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981200" y="4267200"/>
            <a:ext cx="5257800" cy="1588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600200" y="1828800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H="1" flipV="1">
            <a:off x="1676400" y="1447800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3609975" y="3114675"/>
            <a:ext cx="2552700" cy="5905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315200" y="40386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33600" y="9906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91000" y="1143000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019800" y="2133600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724400" y="4495800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4x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10</a:t>
            </a:r>
            <a:endParaRPr lang="en-US" dirty="0"/>
          </a:p>
        </p:txBody>
      </p:sp>
      <p:sp>
        <p:nvSpPr>
          <p:cNvPr id="20" name="Freeform 19"/>
          <p:cNvSpPr/>
          <p:nvPr/>
        </p:nvSpPr>
        <p:spPr>
          <a:xfrm>
            <a:off x="2274689" y="2128935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2209800" y="3276600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>
            <a:stCxn id="20" idx="1"/>
          </p:cNvCxnSpPr>
          <p:nvPr/>
        </p:nvCxnSpPr>
        <p:spPr>
          <a:xfrm flipV="1">
            <a:off x="2276669" y="3368865"/>
            <a:ext cx="5880" cy="89678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500000" flipH="1" flipV="1">
            <a:off x="2924176" y="2905127"/>
            <a:ext cx="1571624" cy="352423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209800" y="4191000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7201" y="4953000"/>
            <a:ext cx="813913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</a:rPr>
              <a:t>Lemma</a:t>
            </a:r>
            <a:r>
              <a:rPr lang="en-US" sz="2600" dirty="0" smtClean="0">
                <a:solidFill>
                  <a:srgbClr val="FF0000"/>
                </a:solidFill>
              </a:rPr>
              <a:t>:  For any objective function, a “corner point” is an optimal solution. 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(Assuming an optimal solution exists and some corner point exists).</a:t>
            </a:r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Proof</a:t>
            </a:r>
            <a:r>
              <a:rPr lang="en-US" sz="2800" dirty="0" smtClean="0">
                <a:solidFill>
                  <a:srgbClr val="FF0000"/>
                </a:solidFill>
              </a:rPr>
              <a:t>: Later in the course!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3900000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/>
          <a:lstStyle/>
          <a:p>
            <a:r>
              <a:rPr lang="en-US" dirty="0" smtClean="0"/>
              <a:t>Proving optimality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981200" y="5000624"/>
            <a:ext cx="350520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429000" y="6067424"/>
            <a:ext cx="4724400" cy="1427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048000" y="3629024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3124200" y="3524250"/>
            <a:ext cx="2247900" cy="223837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4881563" y="5033962"/>
            <a:ext cx="2847975" cy="6477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229600" y="5838824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33800" y="3095624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10200" y="3505200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-x</a:t>
            </a:r>
            <a:r>
              <a:rPr lang="en-US" baseline="-25000" dirty="0" smtClean="0"/>
              <a:t>1</a:t>
            </a:r>
            <a:r>
              <a:rPr lang="en-US" dirty="0" smtClean="0">
                <a:latin typeface="Calibri"/>
              </a:rPr>
              <a:t>+x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467600" y="3933824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019800" y="6296024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4x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10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3722489" y="3929159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 rot="16200000" flipV="1">
            <a:off x="2520882" y="4841941"/>
            <a:ext cx="1744340" cy="690105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 bwMode="auto">
          <a:xfrm>
            <a:off x="406403" y="3857623"/>
            <a:ext cx="2515172" cy="1727085"/>
          </a:xfrm>
          <a:prstGeom prst="rect">
            <a:avLst/>
          </a:prstGeom>
          <a:noFill/>
          <a:ln/>
          <a:effectLst/>
        </p:spPr>
      </p:pic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320507" y="762000"/>
            <a:ext cx="8229600" cy="22860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Question: What is optimal point in direction c = (-7,14)?</a:t>
            </a:r>
          </a:p>
          <a:p>
            <a:r>
              <a:rPr lang="en-US" sz="2000" dirty="0" smtClean="0"/>
              <a:t>Solution: Optimal point is x=(9/7,16/7), optimal value is 23.</a:t>
            </a:r>
          </a:p>
          <a:p>
            <a:r>
              <a:rPr lang="en-US" sz="2000" dirty="0" smtClean="0"/>
              <a:t>How can I be sure?</a:t>
            </a:r>
          </a:p>
          <a:p>
            <a:pPr lvl="1"/>
            <a:r>
              <a:rPr lang="en-US" sz="2000" b="1" dirty="0" smtClean="0"/>
              <a:t>Every </a:t>
            </a:r>
            <a:r>
              <a:rPr lang="en-US" sz="2000" dirty="0" smtClean="0"/>
              <a:t>feasible point satisfies </a:t>
            </a:r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/>
              <a:t>+6x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msy10"/>
              </a:rPr>
              <a:t>·</a:t>
            </a:r>
            <a:r>
              <a:rPr lang="en-US" sz="2000" dirty="0" smtClean="0"/>
              <a:t> 15</a:t>
            </a:r>
          </a:p>
          <a:p>
            <a:pPr lvl="1"/>
            <a:r>
              <a:rPr lang="en-US" sz="2000" b="1" dirty="0" smtClean="0"/>
              <a:t>Every </a:t>
            </a:r>
            <a:r>
              <a:rPr lang="en-US" sz="2000" dirty="0" smtClean="0"/>
              <a:t>feasible point satisfies -</a:t>
            </a:r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>
                <a:latin typeface="Calibri"/>
              </a:rPr>
              <a:t>+x</a:t>
            </a:r>
            <a:r>
              <a:rPr lang="en-US" sz="2000" baseline="-25000" dirty="0" smtClean="0">
                <a:latin typeface="Calibri"/>
              </a:rPr>
              <a:t>2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msy10"/>
              </a:rPr>
              <a:t>·</a:t>
            </a:r>
            <a:r>
              <a:rPr lang="en-US" sz="2000" dirty="0" smtClean="0"/>
              <a:t> 1  </a:t>
            </a:r>
            <a:r>
              <a:rPr lang="en-US" sz="2000" dirty="0" smtClean="0">
                <a:latin typeface="cmsy10"/>
              </a:rPr>
              <a:t>)</a:t>
            </a:r>
            <a:r>
              <a:rPr lang="en-US" sz="2000" dirty="0" smtClean="0"/>
              <a:t>  -</a:t>
            </a:r>
            <a:r>
              <a:rPr lang="en-US" sz="2000" dirty="0" smtClean="0">
                <a:latin typeface="Calibri"/>
              </a:rPr>
              <a:t>8x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>
                <a:latin typeface="Calibri"/>
              </a:rPr>
              <a:t>+8x</a:t>
            </a:r>
            <a:r>
              <a:rPr lang="en-US" sz="2000" baseline="-25000" dirty="0" smtClean="0">
                <a:latin typeface="Calibri"/>
              </a:rPr>
              <a:t>2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msy10"/>
              </a:rPr>
              <a:t>·</a:t>
            </a:r>
            <a:r>
              <a:rPr lang="en-US" sz="2000" dirty="0" smtClean="0"/>
              <a:t> 8</a:t>
            </a:r>
          </a:p>
          <a:p>
            <a:pPr lvl="1"/>
            <a:r>
              <a:rPr lang="en-US" sz="2000" b="1" dirty="0" smtClean="0"/>
              <a:t>Every </a:t>
            </a:r>
            <a:r>
              <a:rPr lang="en-US" sz="2000" dirty="0" smtClean="0"/>
              <a:t>feasible point satisfies their sum: -</a:t>
            </a:r>
            <a:r>
              <a:rPr lang="en-US" sz="2000" dirty="0" smtClean="0">
                <a:latin typeface="Calibri"/>
              </a:rPr>
              <a:t>7x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>
                <a:latin typeface="Calibri"/>
              </a:rPr>
              <a:t>+14x</a:t>
            </a:r>
            <a:r>
              <a:rPr lang="en-US" sz="2000" baseline="-25000" dirty="0" smtClean="0">
                <a:latin typeface="Calibri"/>
              </a:rPr>
              <a:t>2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msy10"/>
              </a:rPr>
              <a:t>·</a:t>
            </a:r>
            <a:r>
              <a:rPr lang="en-US" sz="2000" dirty="0" smtClean="0"/>
              <a:t> 23</a:t>
            </a:r>
          </a:p>
        </p:txBody>
      </p:sp>
      <p:sp>
        <p:nvSpPr>
          <p:cNvPr id="28" name="Oval 27"/>
          <p:cNvSpPr/>
          <p:nvPr/>
        </p:nvSpPr>
        <p:spPr>
          <a:xfrm>
            <a:off x="4905375" y="3848099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095750" y="3438524"/>
            <a:ext cx="1148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(9/7,16/7)</a:t>
            </a:r>
            <a:endParaRPr lang="en-US" dirty="0"/>
          </a:p>
        </p:txBody>
      </p:sp>
      <p:sp>
        <p:nvSpPr>
          <p:cNvPr id="31" name="Right Brace 30"/>
          <p:cNvSpPr/>
          <p:nvPr/>
        </p:nvSpPr>
        <p:spPr>
          <a:xfrm rot="5400000">
            <a:off x="5600700" y="2476500"/>
            <a:ext cx="228600" cy="1066800"/>
          </a:xfrm>
          <a:prstGeom prst="rightBrace">
            <a:avLst>
              <a:gd name="adj1" fmla="val 67708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295900" y="3067050"/>
            <a:ext cx="3319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This is the objective function!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  <p:bldP spid="31" grpId="0" animBg="1"/>
      <p:bldP spid="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LP definition &amp; some equivalent forms</a:t>
            </a:r>
          </a:p>
          <a:p>
            <a:r>
              <a:rPr lang="en-US" dirty="0" smtClean="0"/>
              <a:t>Example in 2D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ossible outcomes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Linear regression, bipartite matching, </a:t>
            </a:r>
            <a:r>
              <a:rPr lang="en-US" dirty="0" err="1" smtClean="0"/>
              <a:t>indep</a:t>
            </a:r>
            <a:r>
              <a:rPr lang="en-US" dirty="0" smtClean="0"/>
              <a:t> set</a:t>
            </a:r>
          </a:p>
          <a:p>
            <a:r>
              <a:rPr lang="en-US" dirty="0" smtClean="0"/>
              <a:t>Feasible Region, Convex Sets</a:t>
            </a:r>
          </a:p>
          <a:p>
            <a:r>
              <a:rPr lang="en-US" dirty="0" smtClean="0"/>
              <a:t>Corner solutions &amp; certificates</a:t>
            </a:r>
          </a:p>
          <a:p>
            <a:r>
              <a:rPr lang="en-US" dirty="0" smtClean="0"/>
              <a:t>Local-Search Algorithm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/>
          <a:lstStyle/>
          <a:p>
            <a:r>
              <a:rPr lang="en-US" dirty="0" smtClean="0"/>
              <a:t>Proving optimality</a:t>
            </a:r>
            <a:endParaRPr lang="en-US" dirty="0"/>
          </a:p>
        </p:txBody>
      </p:sp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320507" y="762000"/>
            <a:ext cx="8229600" cy="22860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Question: What is optimal point in direction c = (-7,14)?</a:t>
            </a:r>
          </a:p>
          <a:p>
            <a:r>
              <a:rPr lang="en-US" sz="2000" dirty="0" smtClean="0"/>
              <a:t>Solution: Optimal point is x=(9/7,16/7), optimal value is 23.</a:t>
            </a:r>
          </a:p>
          <a:p>
            <a:r>
              <a:rPr lang="en-US" sz="2000" dirty="0" smtClean="0"/>
              <a:t>How can I be sure?</a:t>
            </a:r>
          </a:p>
          <a:p>
            <a:pPr lvl="1"/>
            <a:r>
              <a:rPr lang="en-US" sz="2000" b="1" dirty="0" smtClean="0"/>
              <a:t>Every </a:t>
            </a:r>
            <a:r>
              <a:rPr lang="en-US" sz="2000" dirty="0" smtClean="0"/>
              <a:t>feasible point satisfies </a:t>
            </a:r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/>
              <a:t>+6x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msy10"/>
              </a:rPr>
              <a:t>·</a:t>
            </a:r>
            <a:r>
              <a:rPr lang="en-US" sz="2000" dirty="0" smtClean="0"/>
              <a:t> 15</a:t>
            </a:r>
          </a:p>
          <a:p>
            <a:pPr lvl="1"/>
            <a:r>
              <a:rPr lang="en-US" sz="2000" b="1" dirty="0" smtClean="0"/>
              <a:t>Every </a:t>
            </a:r>
            <a:r>
              <a:rPr lang="en-US" sz="2000" dirty="0" smtClean="0"/>
              <a:t>feasible point satisfies -</a:t>
            </a:r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>
                <a:latin typeface="Calibri"/>
              </a:rPr>
              <a:t>+x</a:t>
            </a:r>
            <a:r>
              <a:rPr lang="en-US" sz="2000" baseline="-25000" dirty="0" smtClean="0">
                <a:latin typeface="Calibri"/>
              </a:rPr>
              <a:t>2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msy10"/>
              </a:rPr>
              <a:t>·</a:t>
            </a:r>
            <a:r>
              <a:rPr lang="en-US" sz="2000" dirty="0" smtClean="0"/>
              <a:t> 1  </a:t>
            </a:r>
            <a:r>
              <a:rPr lang="en-US" sz="2000" dirty="0" smtClean="0">
                <a:latin typeface="cmsy10"/>
              </a:rPr>
              <a:t>)</a:t>
            </a:r>
            <a:r>
              <a:rPr lang="en-US" sz="2000" dirty="0" smtClean="0"/>
              <a:t>  -</a:t>
            </a:r>
            <a:r>
              <a:rPr lang="en-US" sz="2000" dirty="0" smtClean="0">
                <a:latin typeface="Calibri"/>
              </a:rPr>
              <a:t>8x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>
                <a:latin typeface="Calibri"/>
              </a:rPr>
              <a:t>+8x</a:t>
            </a:r>
            <a:r>
              <a:rPr lang="en-US" sz="2000" baseline="-25000" dirty="0" smtClean="0">
                <a:latin typeface="Calibri"/>
              </a:rPr>
              <a:t>2</a:t>
            </a:r>
            <a:r>
              <a:rPr lang="en-US" sz="2000" dirty="0" smtClean="0">
                <a:latin typeface="Calibri"/>
              </a:rPr>
              <a:t> </a:t>
            </a:r>
            <a:r>
              <a:rPr lang="en-US" sz="2000" dirty="0" smtClean="0">
                <a:latin typeface="cmsy10"/>
              </a:rPr>
              <a:t>·</a:t>
            </a:r>
            <a:r>
              <a:rPr lang="en-US" sz="2000" dirty="0" smtClean="0">
                <a:latin typeface="Calibri"/>
              </a:rPr>
              <a:t> 8</a:t>
            </a:r>
            <a:endParaRPr lang="en-US" sz="2000" dirty="0" smtClean="0"/>
          </a:p>
          <a:p>
            <a:pPr lvl="1"/>
            <a:r>
              <a:rPr lang="en-US" sz="2000" b="1" dirty="0" smtClean="0"/>
              <a:t>Every </a:t>
            </a:r>
            <a:r>
              <a:rPr lang="en-US" sz="2000" dirty="0" smtClean="0"/>
              <a:t>feasible point satisfies their sum: -</a:t>
            </a:r>
            <a:r>
              <a:rPr lang="en-US" sz="2000" dirty="0" smtClean="0">
                <a:latin typeface="Calibri"/>
              </a:rPr>
              <a:t>7x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>
                <a:latin typeface="Calibri"/>
              </a:rPr>
              <a:t>+14x</a:t>
            </a:r>
            <a:r>
              <a:rPr lang="en-US" sz="2000" baseline="-25000" dirty="0" smtClean="0">
                <a:latin typeface="Calibri"/>
              </a:rPr>
              <a:t>2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msy10"/>
              </a:rPr>
              <a:t>· </a:t>
            </a:r>
            <a:r>
              <a:rPr lang="en-US" sz="2000" dirty="0" smtClean="0"/>
              <a:t>23</a:t>
            </a:r>
          </a:p>
        </p:txBody>
      </p:sp>
      <p:sp>
        <p:nvSpPr>
          <p:cNvPr id="31" name="Right Brace 30"/>
          <p:cNvSpPr/>
          <p:nvPr/>
        </p:nvSpPr>
        <p:spPr>
          <a:xfrm rot="5400000">
            <a:off x="5600700" y="2476500"/>
            <a:ext cx="228600" cy="1066800"/>
          </a:xfrm>
          <a:prstGeom prst="rightBrace">
            <a:avLst>
              <a:gd name="adj1" fmla="val 67708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381000" y="3352800"/>
            <a:ext cx="8382000" cy="31242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b="1" dirty="0" smtClean="0"/>
              <a:t>Certificates</a:t>
            </a:r>
            <a:endParaRPr lang="en-US" sz="2400" dirty="0" smtClean="0"/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convince you that optimal value is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</a:rPr>
              <a:t>¸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k, I can find x such that </a:t>
            </a:r>
            <a:r>
              <a:rPr kumimoji="0" lang="en-US" sz="2400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</a:t>
            </a:r>
            <a:r>
              <a:rPr kumimoji="0" lang="en-US" sz="2400" strike="noStrike" kern="1200" cap="none" spc="0" normalizeH="0" baseline="30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x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</a:rPr>
              <a:t>¸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/>
              <a:t>To convince you that optimal value is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/>
              <a:t>k, I can </a:t>
            </a:r>
            <a:r>
              <a:rPr lang="en-US" sz="2400" dirty="0" smtClean="0"/>
              <a:t>find a linear combination of the constraints which proves that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/>
              <a:t> x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k.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b="1" dirty="0" smtClean="0"/>
              <a:t>Theorem:</a:t>
            </a:r>
            <a:r>
              <a:rPr lang="en-US" sz="2800" dirty="0" smtClean="0"/>
              <a:t> Such certificates always exists.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b="1" dirty="0" smtClean="0"/>
              <a:t>Proof:</a:t>
            </a:r>
            <a:r>
              <a:rPr lang="en-US" sz="2800" dirty="0" smtClean="0"/>
              <a:t> Later in the course!</a:t>
            </a:r>
            <a:endParaRPr lang="en-US" sz="2800" b="1" dirty="0"/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95900" y="3067050"/>
            <a:ext cx="3319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This is the objective function!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Local-Search Algorithm</a:t>
            </a:r>
            <a:br>
              <a:rPr lang="en-US" sz="3600" dirty="0" smtClean="0"/>
            </a:br>
            <a:r>
              <a:rPr lang="en-US" sz="2400" dirty="0" smtClean="0"/>
              <a:t>(The “Simplex Method”)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1"/>
            <a:ext cx="8686800" cy="1676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Gill Sans MT Condensed" pitchFamily="34" charset="0"/>
              </a:rPr>
              <a:t>“The obvious idea of moving along edges from one vertex of a convex polygon to the next” [</a:t>
            </a:r>
            <a:r>
              <a:rPr lang="en-US" dirty="0" err="1" smtClean="0">
                <a:latin typeface="Gill Sans MT Condensed" pitchFamily="34" charset="0"/>
              </a:rPr>
              <a:t>Dantzig</a:t>
            </a:r>
            <a:r>
              <a:rPr lang="en-US" dirty="0" smtClean="0">
                <a:latin typeface="Gill Sans MT Condensed" pitchFamily="34" charset="0"/>
              </a:rPr>
              <a:t>, 1963]</a:t>
            </a:r>
          </a:p>
          <a:p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743200" y="2438400"/>
            <a:ext cx="3733800" cy="1938992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fontAlgn="ctr"/>
            <a:r>
              <a:rPr lang="en-US" sz="2400" b="1" dirty="0" smtClean="0"/>
              <a:t>Algorithm</a:t>
            </a:r>
          </a:p>
          <a:p>
            <a:pPr fontAlgn="ctr"/>
            <a:r>
              <a:rPr lang="en-US" sz="2400" dirty="0" smtClean="0"/>
              <a:t>Let x be any corner point</a:t>
            </a:r>
          </a:p>
          <a:p>
            <a:pPr fontAlgn="ctr"/>
            <a:r>
              <a:rPr lang="en-US" sz="2400" dirty="0" smtClean="0"/>
              <a:t>For </a:t>
            </a:r>
            <a:r>
              <a:rPr lang="en-US" sz="2400" dirty="0"/>
              <a:t>each </a:t>
            </a:r>
            <a:r>
              <a:rPr lang="en-US" sz="2400" dirty="0" smtClean="0"/>
              <a:t>neighbor y </a:t>
            </a:r>
            <a:r>
              <a:rPr lang="en-US" sz="2400" dirty="0"/>
              <a:t>of x</a:t>
            </a:r>
            <a:endParaRPr lang="en-US" sz="2400" dirty="0" smtClean="0"/>
          </a:p>
          <a:p>
            <a:pPr lvl="1" fontAlgn="ctr"/>
            <a:r>
              <a:rPr lang="en-US" sz="2400" dirty="0"/>
              <a:t>If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&gt;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then set x=y</a:t>
            </a:r>
          </a:p>
          <a:p>
            <a:pPr fontAlgn="ctr"/>
            <a:r>
              <a:rPr lang="en-US" sz="2400" dirty="0" smtClean="0"/>
              <a:t>Halt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4572000"/>
            <a:ext cx="8763000" cy="213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practice,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very efficient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600" baseline="0" dirty="0" smtClean="0"/>
              <a:t>Its analysis</a:t>
            </a:r>
            <a:r>
              <a:rPr lang="en-US" sz="2600" dirty="0" smtClean="0"/>
              <a:t> proves all the theorems mentioned earlier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Every known variant of this algorithm takes exponential time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Open problem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does some variant run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polynomial time?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Pitfalls and missing details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743200" y="990600"/>
            <a:ext cx="3733800" cy="1938992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fontAlgn="ctr"/>
            <a:r>
              <a:rPr lang="en-US" sz="2400" b="1" dirty="0" smtClean="0"/>
              <a:t>Algorithm</a:t>
            </a:r>
          </a:p>
          <a:p>
            <a:pPr fontAlgn="ctr"/>
            <a:r>
              <a:rPr lang="en-US" sz="2400" dirty="0" smtClean="0"/>
              <a:t>Let x be any corner point</a:t>
            </a:r>
          </a:p>
          <a:p>
            <a:pPr fontAlgn="ctr"/>
            <a:r>
              <a:rPr lang="en-US" sz="2400" dirty="0" smtClean="0"/>
              <a:t>For </a:t>
            </a:r>
            <a:r>
              <a:rPr lang="en-US" sz="2400" dirty="0"/>
              <a:t>each </a:t>
            </a:r>
            <a:r>
              <a:rPr lang="en-US" sz="2400" dirty="0" smtClean="0"/>
              <a:t>neighbor y </a:t>
            </a:r>
            <a:r>
              <a:rPr lang="en-US" sz="2400" dirty="0"/>
              <a:t>of x</a:t>
            </a:r>
            <a:endParaRPr lang="en-US" sz="2400" dirty="0" smtClean="0"/>
          </a:p>
          <a:p>
            <a:pPr lvl="1" fontAlgn="ctr"/>
            <a:r>
              <a:rPr lang="en-US" sz="2400" dirty="0"/>
              <a:t>If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&gt;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then set x=y</a:t>
            </a:r>
          </a:p>
          <a:p>
            <a:pPr fontAlgn="ctr"/>
            <a:r>
              <a:rPr lang="en-US" sz="2400" dirty="0" smtClean="0"/>
              <a:t>Halt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3124200"/>
            <a:ext cx="7924800" cy="3429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600" dirty="0" smtClean="0"/>
              <a:t>What is a corner point?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if there are no corner points?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600" dirty="0" smtClean="0"/>
              <a:t>What are the “neighboring” corner points?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if there are no neighboring corner points?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600" dirty="0" smtClean="0"/>
              <a:t>How can I find a starting corner point?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600" dirty="0" smtClean="0"/>
              <a:t>Does the algorithm terminate?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Does it produce the right answer?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Linear Program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General definition</a:t>
            </a:r>
          </a:p>
          <a:p>
            <a:pPr lvl="1"/>
            <a:r>
              <a:rPr lang="en-US" dirty="0" smtClean="0"/>
              <a:t>Parameters: c, </a:t>
            </a:r>
            <a:r>
              <a:rPr lang="en-US" dirty="0" smtClean="0">
                <a:latin typeface="Calibri"/>
              </a:rPr>
              <a:t>a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,…,</a:t>
            </a:r>
            <a:r>
              <a:rPr lang="en-US" dirty="0" smtClean="0">
                <a:latin typeface="Calibri"/>
              </a:rPr>
              <a:t>a</a:t>
            </a:r>
            <a:r>
              <a:rPr lang="en-US" baseline="-25000" dirty="0" smtClean="0">
                <a:latin typeface="Calibri"/>
              </a:rPr>
              <a:t>m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55000" dirty="0" smtClean="0">
                <a:latin typeface="Calibri"/>
              </a:rPr>
              <a:t>n</a:t>
            </a:r>
            <a:r>
              <a:rPr lang="en-US" dirty="0" smtClean="0"/>
              <a:t>, </a:t>
            </a:r>
            <a:r>
              <a:rPr lang="en-US" dirty="0" smtClean="0">
                <a:latin typeface="Calibri"/>
              </a:rPr>
              <a:t>b</a:t>
            </a:r>
            <a:r>
              <a:rPr lang="en-US" baseline="-5000" dirty="0" smtClean="0">
                <a:latin typeface="Calibri"/>
              </a:rPr>
              <a:t>1</a:t>
            </a:r>
            <a:r>
              <a:rPr lang="en-US" dirty="0" smtClean="0"/>
              <a:t>,…,</a:t>
            </a:r>
            <a:r>
              <a:rPr lang="en-US" dirty="0" smtClean="0">
                <a:latin typeface="Calibri"/>
              </a:rPr>
              <a:t>b</a:t>
            </a:r>
            <a:r>
              <a:rPr lang="en-US" baseline="-5000" dirty="0" smtClean="0">
                <a:latin typeface="Calibri"/>
              </a:rPr>
              <a:t>m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</a:p>
          <a:p>
            <a:pPr lvl="1"/>
            <a:r>
              <a:rPr lang="en-US" dirty="0" smtClean="0"/>
              <a:t>Variables: x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>
                <a:latin typeface="Calibri"/>
              </a:rPr>
              <a:t>n</a:t>
            </a:r>
          </a:p>
          <a:p>
            <a:endParaRPr lang="en-US" dirty="0" smtClean="0"/>
          </a:p>
          <a:p>
            <a:endParaRPr lang="en-US" baseline="30000" dirty="0">
              <a:latin typeface="Calibri"/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Terminology</a:t>
            </a:r>
            <a:endParaRPr lang="en-US" sz="2800" dirty="0" smtClean="0">
              <a:solidFill>
                <a:srgbClr val="0070C0"/>
              </a:solidFill>
            </a:endParaRPr>
          </a:p>
          <a:p>
            <a:pPr lvl="1"/>
            <a:r>
              <a:rPr lang="en-US" sz="2400" dirty="0" smtClean="0">
                <a:solidFill>
                  <a:srgbClr val="0070C0"/>
                </a:solidFill>
              </a:rPr>
              <a:t>Feasible point: any x satisfying constraints</a:t>
            </a:r>
          </a:p>
          <a:p>
            <a:pPr lvl="1"/>
            <a:r>
              <a:rPr lang="en-US" sz="2400" dirty="0" smtClean="0">
                <a:solidFill>
                  <a:srgbClr val="0070C0"/>
                </a:solidFill>
              </a:rPr>
              <a:t>Optimal point: any feasible x that minimizes obj. </a:t>
            </a:r>
            <a:r>
              <a:rPr lang="en-US" sz="2400" dirty="0" err="1" smtClean="0">
                <a:solidFill>
                  <a:srgbClr val="0070C0"/>
                </a:solidFill>
              </a:rPr>
              <a:t>func</a:t>
            </a:r>
            <a:endParaRPr lang="en-US" sz="2400" dirty="0" smtClean="0">
              <a:solidFill>
                <a:srgbClr val="0070C0"/>
              </a:solidFill>
            </a:endParaRPr>
          </a:p>
          <a:p>
            <a:pPr lvl="1"/>
            <a:r>
              <a:rPr lang="en-US" sz="2400" dirty="0" smtClean="0">
                <a:solidFill>
                  <a:srgbClr val="0070C0"/>
                </a:solidFill>
              </a:rPr>
              <a:t>Optimal value: value of obj. </a:t>
            </a:r>
            <a:r>
              <a:rPr lang="en-US" sz="2400" dirty="0" err="1" smtClean="0">
                <a:solidFill>
                  <a:srgbClr val="0070C0"/>
                </a:solidFill>
              </a:rPr>
              <a:t>func</a:t>
            </a:r>
            <a:r>
              <a:rPr lang="en-US" sz="2400" dirty="0" smtClean="0">
                <a:solidFill>
                  <a:srgbClr val="0070C0"/>
                </a:solidFill>
              </a:rPr>
              <a:t> for any optimal point</a:t>
            </a: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67" name="Picture 66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4"/>
          <a:stretch>
            <a:fillRect/>
          </a:stretch>
        </p:blipFill>
        <p:spPr bwMode="auto">
          <a:xfrm>
            <a:off x="2616024" y="2971800"/>
            <a:ext cx="3693411" cy="692515"/>
          </a:xfrm>
          <a:prstGeom prst="rect">
            <a:avLst/>
          </a:prstGeom>
          <a:noFill/>
          <a:ln/>
          <a:effectLst/>
        </p:spPr>
      </p:pic>
      <p:sp>
        <p:nvSpPr>
          <p:cNvPr id="19" name="Content Placeholder 11"/>
          <p:cNvSpPr txBox="1">
            <a:spLocks/>
          </p:cNvSpPr>
          <p:nvPr/>
        </p:nvSpPr>
        <p:spPr>
          <a:xfrm>
            <a:off x="533400" y="3962400"/>
            <a:ext cx="8229600" cy="2666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76800" y="2895600"/>
            <a:ext cx="21041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Objective function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629400" y="3276600"/>
            <a:ext cx="13619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Constraints</a:t>
            </a:r>
            <a:endParaRPr lang="en-US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1"/>
          <p:cNvSpPr txBox="1">
            <a:spLocks/>
          </p:cNvSpPr>
          <p:nvPr/>
        </p:nvSpPr>
        <p:spPr>
          <a:xfrm>
            <a:off x="533400" y="3962400"/>
            <a:ext cx="8229600" cy="266699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Matrix form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32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3200" dirty="0"/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600" dirty="0" smtClean="0"/>
              <a:t>Parameters: c</a:t>
            </a:r>
            <a:r>
              <a:rPr lang="en-US" sz="26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600" baseline="55000" dirty="0" smtClean="0"/>
              <a:t>n</a:t>
            </a:r>
            <a:r>
              <a:rPr lang="en-US" sz="2600" dirty="0" smtClean="0"/>
              <a:t>, A</a:t>
            </a:r>
            <a:r>
              <a:rPr lang="en-US" sz="26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600" baseline="30000" dirty="0" smtClean="0">
                <a:latin typeface="Calibri"/>
              </a:rPr>
              <a:t>m</a:t>
            </a:r>
            <a:r>
              <a:rPr lang="en-US" sz="2600" baseline="30000" dirty="0" smtClean="0">
                <a:latin typeface="cmsy10"/>
              </a:rPr>
              <a:t>£</a:t>
            </a:r>
            <a:r>
              <a:rPr lang="en-US" sz="2600" baseline="30000" dirty="0" smtClean="0"/>
              <a:t>n</a:t>
            </a:r>
            <a:r>
              <a:rPr lang="en-US" sz="2600" dirty="0" smtClean="0"/>
              <a:t>, b</a:t>
            </a:r>
            <a:r>
              <a:rPr lang="en-US" sz="26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600" baseline="30000" dirty="0" smtClean="0">
                <a:latin typeface="Calibri"/>
              </a:rPr>
              <a:t>m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600" dirty="0" smtClean="0"/>
              <a:t>Variables: x</a:t>
            </a:r>
            <a:r>
              <a:rPr lang="en-US" sz="26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600" baseline="30000" dirty="0" smtClean="0"/>
              <a:t>n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8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 bwMode="auto">
          <a:xfrm>
            <a:off x="2562414" y="4648200"/>
            <a:ext cx="1667028" cy="666504"/>
          </a:xfrm>
          <a:prstGeom prst="rect">
            <a:avLst/>
          </a:prstGeom>
          <a:noFill/>
          <a:ln/>
          <a:effectLst/>
        </p:spPr>
      </p:pic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Linear Program</a:t>
            </a:r>
            <a:endParaRPr lang="en-US" dirty="0"/>
          </a:p>
        </p:txBody>
      </p:sp>
      <p:sp>
        <p:nvSpPr>
          <p:cNvPr id="21" name="Content Placeholder 1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2133600"/>
          </a:xfrm>
        </p:spPr>
        <p:txBody>
          <a:bodyPr>
            <a:normAutofit/>
          </a:bodyPr>
          <a:lstStyle/>
          <a:p>
            <a:r>
              <a:rPr lang="en-US" dirty="0" smtClean="0"/>
              <a:t>General definition</a:t>
            </a:r>
          </a:p>
          <a:p>
            <a:pPr lvl="1"/>
            <a:r>
              <a:rPr lang="en-US" dirty="0" smtClean="0"/>
              <a:t>Parameters: c, </a:t>
            </a:r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 smtClean="0"/>
              <a:t>,…,</a:t>
            </a:r>
            <a:r>
              <a:rPr lang="en-US" dirty="0"/>
              <a:t>a</a:t>
            </a:r>
            <a:r>
              <a:rPr lang="en-US" baseline="-25000" dirty="0"/>
              <a:t>m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55000" dirty="0"/>
              <a:t>n</a:t>
            </a:r>
            <a:r>
              <a:rPr lang="en-US" dirty="0" smtClean="0"/>
              <a:t>, </a:t>
            </a:r>
            <a:r>
              <a:rPr lang="en-US" dirty="0"/>
              <a:t>b</a:t>
            </a:r>
            <a:r>
              <a:rPr lang="en-US" baseline="-5000" dirty="0"/>
              <a:t>1</a:t>
            </a:r>
            <a:r>
              <a:rPr lang="en-US" dirty="0" smtClean="0"/>
              <a:t>,…,</a:t>
            </a:r>
            <a:r>
              <a:rPr lang="en-US" dirty="0"/>
              <a:t>b</a:t>
            </a:r>
            <a:r>
              <a:rPr lang="en-US" baseline="-5000" dirty="0"/>
              <a:t>m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</a:p>
          <a:p>
            <a:pPr lvl="1"/>
            <a:r>
              <a:rPr lang="en-US" dirty="0" smtClean="0"/>
              <a:t>Variables: x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/>
              <a:t>n</a:t>
            </a:r>
            <a:endParaRPr lang="en-US" baseline="30000" dirty="0"/>
          </a:p>
        </p:txBody>
      </p:sp>
      <p:pic>
        <p:nvPicPr>
          <p:cNvPr id="8" name="Picture 7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 bwMode="auto">
          <a:xfrm>
            <a:off x="2616439" y="2971800"/>
            <a:ext cx="3692581" cy="692359"/>
          </a:xfrm>
          <a:prstGeom prst="rect">
            <a:avLst/>
          </a:prstGeom>
          <a:noFill/>
          <a:ln/>
          <a:effectLst/>
        </p:spPr>
      </p:pic>
      <p:sp>
        <p:nvSpPr>
          <p:cNvPr id="24" name="Content Placeholder 11"/>
          <p:cNvSpPr txBox="1">
            <a:spLocks/>
          </p:cNvSpPr>
          <p:nvPr/>
        </p:nvSpPr>
        <p:spPr>
          <a:xfrm>
            <a:off x="533400" y="3962400"/>
            <a:ext cx="8229600" cy="2666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LP Manipulations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“max” instead of “min”</a:t>
            </a:r>
          </a:p>
          <a:p>
            <a:pPr lvl="1">
              <a:buNone/>
            </a:pPr>
            <a:r>
              <a:rPr lang="en-US" dirty="0" smtClean="0"/>
              <a:t>max </a:t>
            </a:r>
            <a:r>
              <a:rPr lang="en-US" dirty="0" err="1" smtClean="0">
                <a:latin typeface="Calibri"/>
              </a:rPr>
              <a:t>c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smtClean="0"/>
              <a:t> x     </a:t>
            </a:r>
            <a:r>
              <a:rPr lang="en-US" dirty="0" smtClean="0">
                <a:latin typeface="cmsy10"/>
              </a:rPr>
              <a:t>´</a:t>
            </a:r>
            <a:r>
              <a:rPr lang="en-US" dirty="0" smtClean="0"/>
              <a:t>    min –</a:t>
            </a:r>
            <a:r>
              <a:rPr lang="en-US" dirty="0" err="1" smtClean="0">
                <a:latin typeface="Calibri"/>
              </a:rPr>
              <a:t>c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smtClean="0"/>
              <a:t> x</a:t>
            </a:r>
          </a:p>
          <a:p>
            <a:endParaRPr lang="en-US" dirty="0" smtClean="0"/>
          </a:p>
          <a:p>
            <a:r>
              <a:rPr lang="en-US" dirty="0" smtClean="0"/>
              <a:t> “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” instead of “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”</a:t>
            </a:r>
            <a:endParaRPr lang="en-US" dirty="0" smtClean="0">
              <a:latin typeface="cmsy10"/>
            </a:endParaRPr>
          </a:p>
          <a:p>
            <a:pPr lvl="1">
              <a:buNone/>
            </a:pPr>
            <a:r>
              <a:rPr lang="en-US" dirty="0" err="1" smtClean="0">
                <a:latin typeface="Calibri"/>
              </a:rPr>
              <a:t>a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b   </a:t>
            </a:r>
            <a:r>
              <a:rPr lang="en-US" dirty="0" smtClean="0">
                <a:latin typeface="cmsy10"/>
              </a:rPr>
              <a:t>,</a:t>
            </a:r>
            <a:r>
              <a:rPr lang="en-US" dirty="0" smtClean="0"/>
              <a:t>   -</a:t>
            </a:r>
            <a:r>
              <a:rPr lang="en-US" dirty="0" err="1" smtClean="0">
                <a:latin typeface="Calibri"/>
              </a:rPr>
              <a:t>a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-b</a:t>
            </a:r>
          </a:p>
          <a:p>
            <a:endParaRPr lang="en-US" dirty="0" smtClean="0"/>
          </a:p>
          <a:p>
            <a:r>
              <a:rPr lang="en-US" dirty="0" smtClean="0"/>
              <a:t>“=” instead of “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”</a:t>
            </a:r>
            <a:endParaRPr lang="en-US" dirty="0" smtClean="0">
              <a:latin typeface="cmsy10"/>
            </a:endParaRPr>
          </a:p>
          <a:p>
            <a:pPr lvl="1">
              <a:buNone/>
            </a:pPr>
            <a:r>
              <a:rPr lang="en-US" dirty="0" err="1" smtClean="0"/>
              <a:t>a</a:t>
            </a:r>
            <a:r>
              <a:rPr lang="en-US" baseline="30000" dirty="0" err="1" smtClean="0"/>
              <a:t>T</a:t>
            </a:r>
            <a:r>
              <a:rPr lang="en-US" dirty="0" err="1" smtClean="0"/>
              <a:t>x</a:t>
            </a:r>
            <a:r>
              <a:rPr lang="en-US" dirty="0" smtClean="0"/>
              <a:t>=b      </a:t>
            </a:r>
            <a:r>
              <a:rPr lang="en-US" dirty="0" smtClean="0">
                <a:latin typeface="cmsy10"/>
              </a:rPr>
              <a:t>,   </a:t>
            </a:r>
            <a:r>
              <a:rPr lang="en-US" dirty="0" smtClean="0"/>
              <a:t> </a:t>
            </a:r>
            <a:r>
              <a:rPr lang="en-US" dirty="0" err="1" smtClean="0"/>
              <a:t>a</a:t>
            </a:r>
            <a:r>
              <a:rPr lang="en-US" baseline="30000" dirty="0" err="1" smtClean="0"/>
              <a:t>T</a:t>
            </a: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b  and  </a:t>
            </a:r>
            <a:r>
              <a:rPr lang="en-US" dirty="0" err="1" smtClean="0">
                <a:latin typeface="Calibri"/>
              </a:rPr>
              <a:t>a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err="1" smtClean="0">
                <a:latin typeface="Calibri"/>
              </a:rPr>
              <a:t>x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b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rot="5400000">
            <a:off x="1687711" y="3586065"/>
            <a:ext cx="350520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3135511" y="4648200"/>
            <a:ext cx="4789289" cy="4666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754511" y="2214465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2830711" y="1833465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4507111" y="3662265"/>
            <a:ext cx="29718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943200" y="44196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9000" y="16764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62600" y="1752600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400800" y="3048000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15000" y="5181600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4x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10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3429000" y="2514600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3429000" y="3581400"/>
            <a:ext cx="1228531" cy="1065245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212086" y="2690715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419600" y="3810000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(1,1)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19400" y="4648200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(0,0)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705600" y="3581400"/>
            <a:ext cx="2064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Feasible region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>
            <a:stCxn id="22" idx="1"/>
          </p:cNvCxnSpPr>
          <p:nvPr/>
        </p:nvCxnSpPr>
        <p:spPr>
          <a:xfrm rot="10800000" flipV="1">
            <a:off x="5486400" y="3812233"/>
            <a:ext cx="1219200" cy="1524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5" idx="1"/>
          </p:cNvCxnSpPr>
          <p:nvPr/>
        </p:nvCxnSpPr>
        <p:spPr>
          <a:xfrm rot="10800000" flipV="1">
            <a:off x="5410200" y="1219200"/>
            <a:ext cx="1752600" cy="607367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162800" y="988368"/>
            <a:ext cx="1472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Constraint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67600" y="1678633"/>
            <a:ext cx="11851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Optimal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point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7" name="Straight Arrow Connector 26"/>
          <p:cNvCxnSpPr>
            <a:stCxn id="26" idx="1"/>
          </p:cNvCxnSpPr>
          <p:nvPr/>
        </p:nvCxnSpPr>
        <p:spPr>
          <a:xfrm rot="10800000" flipV="1">
            <a:off x="6400800" y="2094131"/>
            <a:ext cx="1066800" cy="649067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2D Example</a:t>
            </a:r>
            <a:br>
              <a:rPr lang="en-US" dirty="0" smtClean="0"/>
            </a:br>
            <a:r>
              <a:rPr lang="en-US" sz="2700" dirty="0" smtClean="0"/>
              <a:t>(Textbook, Ch 1)</a:t>
            </a:r>
            <a:endParaRPr lang="en-US" dirty="0"/>
          </a:p>
        </p:txBody>
      </p:sp>
      <p:cxnSp>
        <p:nvCxnSpPr>
          <p:cNvPr id="32" name="Straight Connector 31"/>
          <p:cNvCxnSpPr/>
          <p:nvPr/>
        </p:nvCxnSpPr>
        <p:spPr>
          <a:xfrm rot="5400000" flipH="1" flipV="1">
            <a:off x="3429000" y="51054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 flipH="1" flipV="1">
            <a:off x="3429000" y="50292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 flipH="1" flipV="1">
            <a:off x="3429000" y="49530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3429000" y="4876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581400" y="48768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427445" y="41910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 rot="5400000" flipH="1" flipV="1">
            <a:off x="69342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 flipV="1">
            <a:off x="70104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 flipH="1" flipV="1">
            <a:off x="70866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 flipH="1" flipV="1">
            <a:off x="71628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5029200" y="2062886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5138318" y="1986076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5202326" y="1907438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5268162" y="1848917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0800000" flipV="1">
            <a:off x="6773266" y="2886455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V="1">
            <a:off x="6857391" y="2891941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10800000" flipV="1">
            <a:off x="6923228" y="2906572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 flipV="1">
            <a:off x="6996380" y="2913887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16200000" flipV="1">
            <a:off x="5499201" y="5277307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16200000" flipV="1">
            <a:off x="5521147" y="519684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16200000" flipV="1">
            <a:off x="5536997" y="513588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16200000" flipV="1">
            <a:off x="5565038" y="5043221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Picture 48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 bwMode="auto">
          <a:xfrm>
            <a:off x="329671" y="2057400"/>
            <a:ext cx="2465423" cy="2084250"/>
          </a:xfrm>
          <a:prstGeom prst="rect">
            <a:avLst/>
          </a:prstGeom>
          <a:noFill/>
          <a:ln/>
          <a:effectLst/>
        </p:spPr>
      </p:pic>
      <p:sp>
        <p:nvSpPr>
          <p:cNvPr id="62" name="TextBox 61"/>
          <p:cNvSpPr txBox="1"/>
          <p:nvPr/>
        </p:nvSpPr>
        <p:spPr>
          <a:xfrm>
            <a:off x="1828800" y="5715000"/>
            <a:ext cx="52343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Unique optimal solution exists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791200" y="2286000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(3,2)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rot="5400000">
            <a:off x="1687711" y="3586065"/>
            <a:ext cx="350520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3135511" y="4648200"/>
            <a:ext cx="4789289" cy="4666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754511" y="2214465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2830711" y="1833465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4507111" y="3662265"/>
            <a:ext cx="29718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943200" y="44196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9000" y="16764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62600" y="1752600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400800" y="3048000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15000" y="5181600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4x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10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3429000" y="2514600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rot="5400000" flipH="1" flipV="1">
            <a:off x="2896377" y="3656823"/>
            <a:ext cx="1522446" cy="457200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810000" y="3581400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(1/6,1)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19400" y="4648200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(0,0)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705600" y="3581400"/>
            <a:ext cx="2064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Feasible region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>
            <a:stCxn id="22" idx="1"/>
          </p:cNvCxnSpPr>
          <p:nvPr/>
        </p:nvCxnSpPr>
        <p:spPr>
          <a:xfrm rot="10800000" flipV="1">
            <a:off x="5486400" y="3812233"/>
            <a:ext cx="1219200" cy="1524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5" idx="1"/>
          </p:cNvCxnSpPr>
          <p:nvPr/>
        </p:nvCxnSpPr>
        <p:spPr>
          <a:xfrm rot="10800000" flipV="1">
            <a:off x="5410200" y="1219200"/>
            <a:ext cx="1752600" cy="607367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162800" y="988368"/>
            <a:ext cx="1472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Constraint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67600" y="1678633"/>
            <a:ext cx="11851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Optimal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points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7" name="Straight Arrow Connector 26"/>
          <p:cNvCxnSpPr>
            <a:stCxn id="26" idx="1"/>
          </p:cNvCxnSpPr>
          <p:nvPr/>
        </p:nvCxnSpPr>
        <p:spPr>
          <a:xfrm rot="10800000" flipV="1">
            <a:off x="5410200" y="2094132"/>
            <a:ext cx="2057400" cy="496668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2D Example</a:t>
            </a:r>
            <a:endParaRPr lang="en-US" dirty="0"/>
          </a:p>
        </p:txBody>
      </p:sp>
      <p:cxnSp>
        <p:nvCxnSpPr>
          <p:cNvPr id="32" name="Straight Connector 31"/>
          <p:cNvCxnSpPr/>
          <p:nvPr/>
        </p:nvCxnSpPr>
        <p:spPr>
          <a:xfrm rot="5400000" flipH="1" flipV="1">
            <a:off x="3429000" y="51054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 flipH="1" flipV="1">
            <a:off x="3429000" y="50292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 flipH="1" flipV="1">
            <a:off x="3429000" y="49530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3429000" y="4876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581400" y="48768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427445" y="41910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 rot="5400000" flipH="1" flipV="1">
            <a:off x="69342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 flipV="1">
            <a:off x="70104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 flipH="1" flipV="1">
            <a:off x="70866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 flipH="1" flipV="1">
            <a:off x="71628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5029200" y="2062886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5138318" y="1986076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5202326" y="1907438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5268162" y="1848917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0800000" flipV="1">
            <a:off x="6773266" y="2886455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V="1">
            <a:off x="6857391" y="2891941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10800000" flipV="1">
            <a:off x="6923228" y="2906572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 flipV="1">
            <a:off x="6996380" y="2913887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16200000" flipV="1">
            <a:off x="5499201" y="5277307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16200000" flipV="1">
            <a:off x="5521147" y="519684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16200000" flipV="1">
            <a:off x="5536997" y="513588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16200000" flipV="1">
            <a:off x="5565038" y="5043221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Picture 48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 bwMode="auto">
          <a:xfrm>
            <a:off x="329393" y="2057400"/>
            <a:ext cx="2465977" cy="2135044"/>
          </a:xfrm>
          <a:prstGeom prst="rect">
            <a:avLst/>
          </a:prstGeom>
          <a:noFill/>
          <a:ln/>
          <a:effectLst/>
        </p:spPr>
      </p:pic>
      <p:sp>
        <p:nvSpPr>
          <p:cNvPr id="54" name="TextBox 53"/>
          <p:cNvSpPr txBox="1"/>
          <p:nvPr/>
        </p:nvSpPr>
        <p:spPr>
          <a:xfrm>
            <a:off x="2438400" y="5475982"/>
            <a:ext cx="409778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Optimal solutions exist:</a:t>
            </a:r>
          </a:p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Infinitely many!</a:t>
            </a:r>
            <a:endParaRPr lang="en-US" sz="3200" dirty="0">
              <a:solidFill>
                <a:srgbClr val="0070C0"/>
              </a:solidFill>
            </a:endParaRPr>
          </a:p>
        </p:txBody>
      </p:sp>
      <p:cxnSp>
        <p:nvCxnSpPr>
          <p:cNvPr id="60" name="Straight Connector 59"/>
          <p:cNvCxnSpPr>
            <a:stCxn id="14" idx="4"/>
            <a:endCxn id="14" idx="3"/>
          </p:cNvCxnSpPr>
          <p:nvPr/>
        </p:nvCxnSpPr>
        <p:spPr>
          <a:xfrm>
            <a:off x="4662622" y="2514600"/>
            <a:ext cx="1614195" cy="261257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rot="5400000">
            <a:off x="1687711" y="3586065"/>
            <a:ext cx="350520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3135511" y="4648200"/>
            <a:ext cx="4789289" cy="4666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754511" y="2214465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2830711" y="1833465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4507111" y="3662265"/>
            <a:ext cx="29718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943200" y="44196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9000" y="16764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62600" y="1752600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400800" y="3048000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961944" y="5105400"/>
            <a:ext cx="135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4x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10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3429000" y="3581400"/>
            <a:ext cx="1228531" cy="1065245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419600" y="3810000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(1,1)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19400" y="4648200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(0,0)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553200" y="3581400"/>
            <a:ext cx="2444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No feasible region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rot="10800000" flipV="1">
            <a:off x="5334001" y="3812233"/>
            <a:ext cx="1219200" cy="1524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5" idx="1"/>
          </p:cNvCxnSpPr>
          <p:nvPr/>
        </p:nvCxnSpPr>
        <p:spPr>
          <a:xfrm rot="10800000" flipV="1">
            <a:off x="5410200" y="1219200"/>
            <a:ext cx="1752600" cy="607367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162800" y="988368"/>
            <a:ext cx="1472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Constraint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2D Example</a:t>
            </a:r>
            <a:br>
              <a:rPr lang="en-US" dirty="0" smtClean="0"/>
            </a:br>
            <a:r>
              <a:rPr lang="en-US" sz="2700" dirty="0" smtClean="0"/>
              <a:t>(Textbook, Ch 1)</a:t>
            </a:r>
            <a:endParaRPr lang="en-US" dirty="0"/>
          </a:p>
        </p:txBody>
      </p:sp>
      <p:cxnSp>
        <p:nvCxnSpPr>
          <p:cNvPr id="32" name="Straight Connector 31"/>
          <p:cNvCxnSpPr/>
          <p:nvPr/>
        </p:nvCxnSpPr>
        <p:spPr>
          <a:xfrm rot="5400000" flipH="1" flipV="1">
            <a:off x="3429000" y="51054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 flipH="1" flipV="1">
            <a:off x="3429000" y="50292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 flipH="1" flipV="1">
            <a:off x="3429000" y="49530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3429000" y="4876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581400" y="48768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427445" y="41910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 rot="5400000" flipH="1" flipV="1">
            <a:off x="69342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 flipV="1">
            <a:off x="70104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 flipH="1" flipV="1">
            <a:off x="70866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 flipH="1" flipV="1">
            <a:off x="71628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4800600" y="2062886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4909718" y="1986076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4973726" y="1907438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5039562" y="1848917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0800000" flipV="1">
            <a:off x="6773266" y="2886455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V="1">
            <a:off x="6857391" y="2891941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10800000" flipV="1">
            <a:off x="6923228" y="2906572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 flipV="1">
            <a:off x="6996380" y="2913887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16200000" flipV="1">
            <a:off x="5680176" y="5315407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16200000" flipV="1">
            <a:off x="5702122" y="523494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16200000" flipV="1">
            <a:off x="5717972" y="517398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16200000" flipV="1">
            <a:off x="5746013" y="5081321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Picture 43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 bwMode="auto">
          <a:xfrm>
            <a:off x="329393" y="2057400"/>
            <a:ext cx="2465977" cy="2084718"/>
          </a:xfrm>
          <a:prstGeom prst="rect">
            <a:avLst/>
          </a:prstGeom>
          <a:noFill/>
          <a:ln/>
          <a:effectLst/>
        </p:spPr>
      </p:pic>
      <p:sp>
        <p:nvSpPr>
          <p:cNvPr id="49" name="TextBox 48"/>
          <p:cNvSpPr txBox="1"/>
          <p:nvPr/>
        </p:nvSpPr>
        <p:spPr>
          <a:xfrm>
            <a:off x="2590800" y="5410200"/>
            <a:ext cx="364978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</a:rPr>
              <a:t>Infeasible</a:t>
            </a:r>
          </a:p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No feasible solutions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3429001" y="342900"/>
            <a:ext cx="5686424" cy="4308409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4905217"/>
              <a:gd name="connsiteY0" fmla="*/ 2121673 h 3018453"/>
              <a:gd name="connsiteX1" fmla="*/ 1980 w 4905217"/>
              <a:gd name="connsiteY1" fmla="*/ 3018453 h 3018453"/>
              <a:gd name="connsiteX2" fmla="*/ 2427940 w 4905217"/>
              <a:gd name="connsiteY2" fmla="*/ 3009122 h 3018453"/>
              <a:gd name="connsiteX3" fmla="*/ 4905217 w 4905217"/>
              <a:gd name="connsiteY3" fmla="*/ 0 h 3018453"/>
              <a:gd name="connsiteX4" fmla="*/ 1233621 w 4905217"/>
              <a:gd name="connsiteY4" fmla="*/ 881743 h 3018453"/>
              <a:gd name="connsiteX5" fmla="*/ 0 w 4905217"/>
              <a:gd name="connsiteY5" fmla="*/ 2112974 h 3018453"/>
              <a:gd name="connsiteX0" fmla="*/ 7860 w 4905217"/>
              <a:gd name="connsiteY0" fmla="*/ 2121673 h 3018453"/>
              <a:gd name="connsiteX1" fmla="*/ 1980 w 4905217"/>
              <a:gd name="connsiteY1" fmla="*/ 3018453 h 3018453"/>
              <a:gd name="connsiteX2" fmla="*/ 2427940 w 4905217"/>
              <a:gd name="connsiteY2" fmla="*/ 3009122 h 3018453"/>
              <a:gd name="connsiteX3" fmla="*/ 4905217 w 4905217"/>
              <a:gd name="connsiteY3" fmla="*/ 0 h 3018453"/>
              <a:gd name="connsiteX4" fmla="*/ 2071821 w 4905217"/>
              <a:gd name="connsiteY4" fmla="*/ 43543 h 3018453"/>
              <a:gd name="connsiteX5" fmla="*/ 0 w 4905217"/>
              <a:gd name="connsiteY5" fmla="*/ 2112974 h 3018453"/>
              <a:gd name="connsiteX0" fmla="*/ 7860 w 4905217"/>
              <a:gd name="connsiteY0" fmla="*/ 2121673 h 3018453"/>
              <a:gd name="connsiteX1" fmla="*/ 1980 w 4905217"/>
              <a:gd name="connsiteY1" fmla="*/ 3018453 h 3018453"/>
              <a:gd name="connsiteX2" fmla="*/ 4332940 w 4905217"/>
              <a:gd name="connsiteY2" fmla="*/ 3009122 h 3018453"/>
              <a:gd name="connsiteX3" fmla="*/ 4905217 w 4905217"/>
              <a:gd name="connsiteY3" fmla="*/ 0 h 3018453"/>
              <a:gd name="connsiteX4" fmla="*/ 2071821 w 4905217"/>
              <a:gd name="connsiteY4" fmla="*/ 43543 h 3018453"/>
              <a:gd name="connsiteX5" fmla="*/ 0 w 4905217"/>
              <a:gd name="connsiteY5" fmla="*/ 2112974 h 3018453"/>
              <a:gd name="connsiteX0" fmla="*/ 7860 w 4371817"/>
              <a:gd name="connsiteY0" fmla="*/ 2121673 h 3018453"/>
              <a:gd name="connsiteX1" fmla="*/ 1980 w 4371817"/>
              <a:gd name="connsiteY1" fmla="*/ 3018453 h 3018453"/>
              <a:gd name="connsiteX2" fmla="*/ 4332940 w 4371817"/>
              <a:gd name="connsiteY2" fmla="*/ 3009122 h 3018453"/>
              <a:gd name="connsiteX3" fmla="*/ 4371817 w 4371817"/>
              <a:gd name="connsiteY3" fmla="*/ 0 h 3018453"/>
              <a:gd name="connsiteX4" fmla="*/ 2071821 w 4371817"/>
              <a:gd name="connsiteY4" fmla="*/ 43543 h 3018453"/>
              <a:gd name="connsiteX5" fmla="*/ 0 w 4371817"/>
              <a:gd name="connsiteY5" fmla="*/ 2112974 h 3018453"/>
              <a:gd name="connsiteX0" fmla="*/ 7860 w 5675692"/>
              <a:gd name="connsiteY0" fmla="*/ 2875517 h 3772297"/>
              <a:gd name="connsiteX1" fmla="*/ 1980 w 5675692"/>
              <a:gd name="connsiteY1" fmla="*/ 3772297 h 3772297"/>
              <a:gd name="connsiteX2" fmla="*/ 4332940 w 5675692"/>
              <a:gd name="connsiteY2" fmla="*/ 3762966 h 3772297"/>
              <a:gd name="connsiteX3" fmla="*/ 5675692 w 5675692"/>
              <a:gd name="connsiteY3" fmla="*/ 0 h 3772297"/>
              <a:gd name="connsiteX4" fmla="*/ 2071821 w 5675692"/>
              <a:gd name="connsiteY4" fmla="*/ 797387 h 3772297"/>
              <a:gd name="connsiteX5" fmla="*/ 0 w 5675692"/>
              <a:gd name="connsiteY5" fmla="*/ 2866818 h 3772297"/>
              <a:gd name="connsiteX0" fmla="*/ 7860 w 5723628"/>
              <a:gd name="connsiteY0" fmla="*/ 2875517 h 3772297"/>
              <a:gd name="connsiteX1" fmla="*/ 1980 w 5723628"/>
              <a:gd name="connsiteY1" fmla="*/ 3772297 h 3772297"/>
              <a:gd name="connsiteX2" fmla="*/ 4332940 w 5723628"/>
              <a:gd name="connsiteY2" fmla="*/ 3762966 h 3772297"/>
              <a:gd name="connsiteX3" fmla="*/ 5723628 w 5723628"/>
              <a:gd name="connsiteY3" fmla="*/ 3740952 h 3772297"/>
              <a:gd name="connsiteX4" fmla="*/ 5675692 w 5723628"/>
              <a:gd name="connsiteY4" fmla="*/ 0 h 3772297"/>
              <a:gd name="connsiteX5" fmla="*/ 2071821 w 5723628"/>
              <a:gd name="connsiteY5" fmla="*/ 797387 h 3772297"/>
              <a:gd name="connsiteX6" fmla="*/ 0 w 5723628"/>
              <a:gd name="connsiteY6" fmla="*/ 2866818 h 3772297"/>
              <a:gd name="connsiteX0" fmla="*/ 7860 w 5723628"/>
              <a:gd name="connsiteY0" fmla="*/ 2875517 h 3772297"/>
              <a:gd name="connsiteX1" fmla="*/ 1980 w 5723628"/>
              <a:gd name="connsiteY1" fmla="*/ 3772297 h 3772297"/>
              <a:gd name="connsiteX2" fmla="*/ 4332940 w 5723628"/>
              <a:gd name="connsiteY2" fmla="*/ 3762966 h 3772297"/>
              <a:gd name="connsiteX3" fmla="*/ 5723628 w 5723628"/>
              <a:gd name="connsiteY3" fmla="*/ 3740952 h 3772297"/>
              <a:gd name="connsiteX4" fmla="*/ 5675692 w 5723628"/>
              <a:gd name="connsiteY4" fmla="*/ 0 h 3772297"/>
              <a:gd name="connsiteX5" fmla="*/ 2838806 w 5723628"/>
              <a:gd name="connsiteY5" fmla="*/ 43543 h 3772297"/>
              <a:gd name="connsiteX6" fmla="*/ 0 w 5723628"/>
              <a:gd name="connsiteY6" fmla="*/ 2866818 h 3772297"/>
              <a:gd name="connsiteX0" fmla="*/ 7860 w 5723628"/>
              <a:gd name="connsiteY0" fmla="*/ 3365516 h 4262296"/>
              <a:gd name="connsiteX1" fmla="*/ 1980 w 5723628"/>
              <a:gd name="connsiteY1" fmla="*/ 4262296 h 4262296"/>
              <a:gd name="connsiteX2" fmla="*/ 4332940 w 5723628"/>
              <a:gd name="connsiteY2" fmla="*/ 4252965 h 4262296"/>
              <a:gd name="connsiteX3" fmla="*/ 5723628 w 5723628"/>
              <a:gd name="connsiteY3" fmla="*/ 4230951 h 4262296"/>
              <a:gd name="connsiteX4" fmla="*/ 5675692 w 5723628"/>
              <a:gd name="connsiteY4" fmla="*/ 489999 h 4262296"/>
              <a:gd name="connsiteX5" fmla="*/ 3825339 w 5723628"/>
              <a:gd name="connsiteY5" fmla="*/ 0 h 4262296"/>
              <a:gd name="connsiteX6" fmla="*/ 2838806 w 5723628"/>
              <a:gd name="connsiteY6" fmla="*/ 533542 h 4262296"/>
              <a:gd name="connsiteX7" fmla="*/ 0 w 5723628"/>
              <a:gd name="connsiteY7" fmla="*/ 3356817 h 4262296"/>
              <a:gd name="connsiteX0" fmla="*/ 7860 w 5723628"/>
              <a:gd name="connsiteY0" fmla="*/ 3365516 h 4262296"/>
              <a:gd name="connsiteX1" fmla="*/ 1980 w 5723628"/>
              <a:gd name="connsiteY1" fmla="*/ 4262296 h 4262296"/>
              <a:gd name="connsiteX2" fmla="*/ 4332940 w 5723628"/>
              <a:gd name="connsiteY2" fmla="*/ 4252965 h 4262296"/>
              <a:gd name="connsiteX3" fmla="*/ 5723628 w 5723628"/>
              <a:gd name="connsiteY3" fmla="*/ 4230951 h 4262296"/>
              <a:gd name="connsiteX4" fmla="*/ 5675692 w 5723628"/>
              <a:gd name="connsiteY4" fmla="*/ 489999 h 4262296"/>
              <a:gd name="connsiteX5" fmla="*/ 3825339 w 5723628"/>
              <a:gd name="connsiteY5" fmla="*/ 0 h 4262296"/>
              <a:gd name="connsiteX6" fmla="*/ 2838806 w 5723628"/>
              <a:gd name="connsiteY6" fmla="*/ 533542 h 4262296"/>
              <a:gd name="connsiteX7" fmla="*/ 0 w 5723628"/>
              <a:gd name="connsiteY7" fmla="*/ 3356817 h 4262296"/>
              <a:gd name="connsiteX0" fmla="*/ 7860 w 5723628"/>
              <a:gd name="connsiteY0" fmla="*/ 3365516 h 4262296"/>
              <a:gd name="connsiteX1" fmla="*/ 1980 w 5723628"/>
              <a:gd name="connsiteY1" fmla="*/ 4262296 h 4262296"/>
              <a:gd name="connsiteX2" fmla="*/ 4332940 w 5723628"/>
              <a:gd name="connsiteY2" fmla="*/ 4252965 h 4262296"/>
              <a:gd name="connsiteX3" fmla="*/ 5723628 w 5723628"/>
              <a:gd name="connsiteY3" fmla="*/ 4230951 h 4262296"/>
              <a:gd name="connsiteX4" fmla="*/ 5675692 w 5723628"/>
              <a:gd name="connsiteY4" fmla="*/ 489999 h 4262296"/>
              <a:gd name="connsiteX5" fmla="*/ 3825339 w 5723628"/>
              <a:gd name="connsiteY5" fmla="*/ 0 h 4262296"/>
              <a:gd name="connsiteX6" fmla="*/ 2838806 w 5723628"/>
              <a:gd name="connsiteY6" fmla="*/ 533542 h 4262296"/>
              <a:gd name="connsiteX7" fmla="*/ 0 w 5723628"/>
              <a:gd name="connsiteY7" fmla="*/ 3356817 h 4262296"/>
              <a:gd name="connsiteX0" fmla="*/ 7860 w 5723628"/>
              <a:gd name="connsiteY0" fmla="*/ 3753890 h 4650670"/>
              <a:gd name="connsiteX1" fmla="*/ 1980 w 5723628"/>
              <a:gd name="connsiteY1" fmla="*/ 4650670 h 4650670"/>
              <a:gd name="connsiteX2" fmla="*/ 4332940 w 5723628"/>
              <a:gd name="connsiteY2" fmla="*/ 4641339 h 4650670"/>
              <a:gd name="connsiteX3" fmla="*/ 5723628 w 5723628"/>
              <a:gd name="connsiteY3" fmla="*/ 4619325 h 4650670"/>
              <a:gd name="connsiteX4" fmla="*/ 5675692 w 5723628"/>
              <a:gd name="connsiteY4" fmla="*/ 878373 h 4650670"/>
              <a:gd name="connsiteX5" fmla="*/ 3825339 w 5723628"/>
              <a:gd name="connsiteY5" fmla="*/ 388374 h 4650670"/>
              <a:gd name="connsiteX6" fmla="*/ 2838806 w 5723628"/>
              <a:gd name="connsiteY6" fmla="*/ 921916 h 4650670"/>
              <a:gd name="connsiteX7" fmla="*/ 0 w 5723628"/>
              <a:gd name="connsiteY7" fmla="*/ 3745191 h 4650670"/>
              <a:gd name="connsiteX0" fmla="*/ 7860 w 5723628"/>
              <a:gd name="connsiteY0" fmla="*/ 3365516 h 4262296"/>
              <a:gd name="connsiteX1" fmla="*/ 1980 w 5723628"/>
              <a:gd name="connsiteY1" fmla="*/ 4262296 h 4262296"/>
              <a:gd name="connsiteX2" fmla="*/ 4332940 w 5723628"/>
              <a:gd name="connsiteY2" fmla="*/ 4252965 h 4262296"/>
              <a:gd name="connsiteX3" fmla="*/ 5723628 w 5723628"/>
              <a:gd name="connsiteY3" fmla="*/ 4230951 h 4262296"/>
              <a:gd name="connsiteX4" fmla="*/ 5675692 w 5723628"/>
              <a:gd name="connsiteY4" fmla="*/ 489999 h 4262296"/>
              <a:gd name="connsiteX5" fmla="*/ 3825339 w 5723628"/>
              <a:gd name="connsiteY5" fmla="*/ 0 h 4262296"/>
              <a:gd name="connsiteX6" fmla="*/ 2838806 w 5723628"/>
              <a:gd name="connsiteY6" fmla="*/ 533542 h 4262296"/>
              <a:gd name="connsiteX7" fmla="*/ 0 w 5723628"/>
              <a:gd name="connsiteY7" fmla="*/ 3356817 h 4262296"/>
              <a:gd name="connsiteX0" fmla="*/ 7860 w 5723628"/>
              <a:gd name="connsiteY0" fmla="*/ 3365516 h 4262296"/>
              <a:gd name="connsiteX1" fmla="*/ 1980 w 5723628"/>
              <a:gd name="connsiteY1" fmla="*/ 4262296 h 4262296"/>
              <a:gd name="connsiteX2" fmla="*/ 4332940 w 5723628"/>
              <a:gd name="connsiteY2" fmla="*/ 4252965 h 4262296"/>
              <a:gd name="connsiteX3" fmla="*/ 5723628 w 5723628"/>
              <a:gd name="connsiteY3" fmla="*/ 4230951 h 4262296"/>
              <a:gd name="connsiteX4" fmla="*/ 5675692 w 5723628"/>
              <a:gd name="connsiteY4" fmla="*/ 489999 h 4262296"/>
              <a:gd name="connsiteX5" fmla="*/ 3825339 w 5723628"/>
              <a:gd name="connsiteY5" fmla="*/ 0 h 4262296"/>
              <a:gd name="connsiteX6" fmla="*/ 2838806 w 5723628"/>
              <a:gd name="connsiteY6" fmla="*/ 533542 h 4262296"/>
              <a:gd name="connsiteX7" fmla="*/ 0 w 5723628"/>
              <a:gd name="connsiteY7" fmla="*/ 3356817 h 4262296"/>
              <a:gd name="connsiteX0" fmla="*/ 7860 w 5723628"/>
              <a:gd name="connsiteY0" fmla="*/ 3365516 h 4262296"/>
              <a:gd name="connsiteX1" fmla="*/ 1980 w 5723628"/>
              <a:gd name="connsiteY1" fmla="*/ 4262296 h 4262296"/>
              <a:gd name="connsiteX2" fmla="*/ 4332940 w 5723628"/>
              <a:gd name="connsiteY2" fmla="*/ 4252965 h 4262296"/>
              <a:gd name="connsiteX3" fmla="*/ 5723628 w 5723628"/>
              <a:gd name="connsiteY3" fmla="*/ 4230951 h 4262296"/>
              <a:gd name="connsiteX4" fmla="*/ 5675692 w 5723628"/>
              <a:gd name="connsiteY4" fmla="*/ 489999 h 4262296"/>
              <a:gd name="connsiteX5" fmla="*/ 4352641 w 5723628"/>
              <a:gd name="connsiteY5" fmla="*/ 697306 h 4262296"/>
              <a:gd name="connsiteX6" fmla="*/ 3825339 w 5723628"/>
              <a:gd name="connsiteY6" fmla="*/ 0 h 4262296"/>
              <a:gd name="connsiteX7" fmla="*/ 2838806 w 5723628"/>
              <a:gd name="connsiteY7" fmla="*/ 533542 h 4262296"/>
              <a:gd name="connsiteX8" fmla="*/ 0 w 5723628"/>
              <a:gd name="connsiteY8" fmla="*/ 3356817 h 4262296"/>
              <a:gd name="connsiteX0" fmla="*/ 7860 w 5723628"/>
              <a:gd name="connsiteY0" fmla="*/ 3365516 h 4262296"/>
              <a:gd name="connsiteX1" fmla="*/ 1980 w 5723628"/>
              <a:gd name="connsiteY1" fmla="*/ 4262296 h 4262296"/>
              <a:gd name="connsiteX2" fmla="*/ 4332940 w 5723628"/>
              <a:gd name="connsiteY2" fmla="*/ 4252965 h 4262296"/>
              <a:gd name="connsiteX3" fmla="*/ 5723628 w 5723628"/>
              <a:gd name="connsiteY3" fmla="*/ 4230951 h 4262296"/>
              <a:gd name="connsiteX4" fmla="*/ 5675692 w 5723628"/>
              <a:gd name="connsiteY4" fmla="*/ 489999 h 4262296"/>
              <a:gd name="connsiteX5" fmla="*/ 5042928 w 5723628"/>
              <a:gd name="connsiteY5" fmla="*/ 113077 h 4262296"/>
              <a:gd name="connsiteX6" fmla="*/ 4352641 w 5723628"/>
              <a:gd name="connsiteY6" fmla="*/ 697306 h 4262296"/>
              <a:gd name="connsiteX7" fmla="*/ 3825339 w 5723628"/>
              <a:gd name="connsiteY7" fmla="*/ 0 h 4262296"/>
              <a:gd name="connsiteX8" fmla="*/ 2838806 w 5723628"/>
              <a:gd name="connsiteY8" fmla="*/ 533542 h 4262296"/>
              <a:gd name="connsiteX9" fmla="*/ 0 w 5723628"/>
              <a:gd name="connsiteY9" fmla="*/ 3356817 h 4262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23628" h="4262296">
                <a:moveTo>
                  <a:pt x="7860" y="3365516"/>
                </a:moveTo>
                <a:lnTo>
                  <a:pt x="1980" y="4262296"/>
                </a:lnTo>
                <a:lnTo>
                  <a:pt x="4332940" y="4252965"/>
                </a:lnTo>
                <a:lnTo>
                  <a:pt x="5723628" y="4230951"/>
                </a:lnTo>
                <a:lnTo>
                  <a:pt x="5675692" y="489999"/>
                </a:lnTo>
                <a:lnTo>
                  <a:pt x="5042928" y="113077"/>
                </a:lnTo>
                <a:lnTo>
                  <a:pt x="4352641" y="697306"/>
                </a:lnTo>
                <a:lnTo>
                  <a:pt x="3825339" y="0"/>
                </a:lnTo>
                <a:lnTo>
                  <a:pt x="2838806" y="533542"/>
                </a:lnTo>
                <a:lnTo>
                  <a:pt x="0" y="3356817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687711" y="3586065"/>
            <a:ext cx="350520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3135511" y="4648200"/>
            <a:ext cx="4789289" cy="4666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2830711" y="1833465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943200" y="44196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9000" y="16764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62600" y="1752600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3429000" y="3581400"/>
            <a:ext cx="1228531" cy="1065245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419600" y="3810000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(1,1)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19400" y="4648200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(0,0)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324600" y="4800600"/>
            <a:ext cx="2064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Feasible region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>
            <a:stCxn id="22" idx="1"/>
          </p:cNvCxnSpPr>
          <p:nvPr/>
        </p:nvCxnSpPr>
        <p:spPr>
          <a:xfrm rot="10800000">
            <a:off x="5486400" y="3810001"/>
            <a:ext cx="838200" cy="1221433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191000" y="1676400"/>
            <a:ext cx="762000" cy="5334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667000" y="1219200"/>
            <a:ext cx="1472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Constraint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2D Example</a:t>
            </a:r>
            <a:br>
              <a:rPr lang="en-US" dirty="0" smtClean="0"/>
            </a:br>
            <a:r>
              <a:rPr lang="en-US" sz="2700" dirty="0" smtClean="0"/>
              <a:t>(Textbook, Ch 1)</a:t>
            </a:r>
            <a:endParaRPr lang="en-US" dirty="0"/>
          </a:p>
        </p:txBody>
      </p:sp>
      <p:cxnSp>
        <p:nvCxnSpPr>
          <p:cNvPr id="32" name="Straight Connector 31"/>
          <p:cNvCxnSpPr/>
          <p:nvPr/>
        </p:nvCxnSpPr>
        <p:spPr>
          <a:xfrm rot="5400000" flipH="1" flipV="1">
            <a:off x="3429000" y="51054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 flipH="1" flipV="1">
            <a:off x="3429000" y="50292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 flipH="1" flipV="1">
            <a:off x="3429000" y="49530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3429000" y="4876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581400" y="48768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781800" y="41148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 rot="5400000" flipH="1" flipV="1">
            <a:off x="69342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 flipV="1">
            <a:off x="70104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 flipH="1" flipV="1">
            <a:off x="70866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 flipH="1" flipV="1">
            <a:off x="71628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5029200" y="2062886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5138318" y="1986076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5202326" y="1907438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5268162" y="1848917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37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 bwMode="auto">
          <a:xfrm>
            <a:off x="456735" y="2057400"/>
            <a:ext cx="2211294" cy="1322201"/>
          </a:xfrm>
          <a:prstGeom prst="rect">
            <a:avLst/>
          </a:prstGeom>
          <a:noFill/>
          <a:ln/>
          <a:effectLst/>
        </p:spPr>
      </p:pic>
      <p:sp>
        <p:nvSpPr>
          <p:cNvPr id="64" name="TextBox 63"/>
          <p:cNvSpPr txBox="1"/>
          <p:nvPr/>
        </p:nvSpPr>
        <p:spPr>
          <a:xfrm>
            <a:off x="762000" y="5135940"/>
            <a:ext cx="725891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</a:rPr>
              <a:t>Unbounded</a:t>
            </a:r>
            <a:endParaRPr lang="en-US" sz="3200" dirty="0" smtClean="0">
              <a:solidFill>
                <a:srgbClr val="0070C0"/>
              </a:solidFill>
            </a:endParaRPr>
          </a:p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Feasible solutions, but no optimal solution</a:t>
            </a:r>
          </a:p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(Optimal value = </a:t>
            </a:r>
            <a:r>
              <a:rPr lang="en-US" sz="3200" dirty="0" smtClean="0">
                <a:solidFill>
                  <a:srgbClr val="0070C0"/>
                </a:solidFill>
                <a:latin typeface="cmsy10"/>
              </a:rPr>
              <a:t>1</a:t>
            </a:r>
            <a:r>
              <a:rPr lang="en-US" sz="3200" dirty="0" smtClean="0">
                <a:solidFill>
                  <a:srgbClr val="0070C0"/>
                </a:solidFill>
              </a:rPr>
              <a:t>)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NICK@YOWCMMTFUVWXY5MJ" val="3546"/>
  <p:tag name="DEFAULTDISPLAYSOURCE" val="\documentclass{article}&#10;\usepackage[texpoint]{nickstyle}&#10;\begin{document}&#10;&#10;\end{document}&#10;"/>
  <p:tag name="EMBEDFONTS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\min \sum_{i=1}^n (a x_i + b - y_i)^2 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107"/>
  <p:tag name="PICTUREFILESIZE" val="775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&#10;{\sum_{i=1}^n e_i}&#10;&amp; e_i &amp;\geq a x_i + b - y_i  &amp;\forall i \\&#10;&amp; e_i &amp;\geq -(a x_i + b - y_i)  &amp;\forall i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51"/>
  <p:tag name="PICTUREFILESIZE" val="2246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&#10;{e}&#10;&amp; e &amp;\geq w \\&#10;&amp; e &amp;\geq -w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67"/>
  <p:tag name="PICTUREFILESIZE" val="804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\abs{ w }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13"/>
  <p:tag name="PICTUREFILESIZE" val="177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 \min \sum_{i=1}^n \abs{ a x_i + b - y_i } 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100"/>
  <p:tag name="PICTUREFILESIZE" val="725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&#10;{\smallsum{e \in E}{} ~x_e }&#10;&amp; \smallsum{e \text{ incident to } v}{} ~x_e &amp;\leq 1 &amp;\forall v \in V \\&#10;&amp; x_e &amp; \in \set{0,1} &amp;\forall e \in E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98"/>
  <p:tag name="PICTUREFILESIZE" val="2321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&#10;{\smallsum{e \in E}{} ~x_e }&#10;&amp; \smallsum{e \text{ incident to } v}{} ~x_e &amp;\leq 1 &amp;\forall v \in V \\&#10;&amp; x_e &amp; \geq 0 &amp;\forall e \in E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80"/>
  <p:tag name="PICTUREFILESIZE" val="2176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&#10;{\smallsum{v \in V}{} ~x_v }&#10;&amp; x_u + x_v &amp;\leq 1 &amp;\forall \set{u,v} \in E \\&#10;&amp; x_v &amp; \in \set{0,1} &amp;\forall v \in V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78"/>
  <p:tag name="PICTUREFILESIZE" val="2128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&#10;{\smallsum{v \in V}{} ~x_v }&#10;&amp; x_u + x_v &amp;\leq 1 &amp;\forall \set{u,v} \in E \\&#10;&amp; x_v &amp; \geq 0 &amp;\forall v \in V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60"/>
  <p:tag name="PICTUREFILESIZE" val="1962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align*}&#10;H_{a,b} &amp;~=~ \setst{ x \in \bR^n }{ a \transpose x = b } \\&#10;H_{a,b}^+ &amp;~=~ \setst{ x \in \bR^n }{ a \transpose x \geq b } \\&#10;H_{a,b}^- &amp;~=~ \setst{ x \in \bR^n }{ a \transpose x \leq b }&#10;\end{align*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33"/>
  <p:tag name="PICTUREFILESIZE" val="2336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P ~=~ \Intersect_{i=1}^m H_{a_i,b_i}^-&#10;$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71"/>
  <p:tag name="PICTUREFILESIZE" val="646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c \transpose x}&#10;&amp;a_i \transpose x &amp;\leq b_i &amp;\forall i = 1, \ldots, m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44"/>
  <p:tag name="PICTUREFILESIZE" val="1084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-7x_1 + 14x_2}&#10;&amp;-x_1 + x_2 &amp;\leq 1 \\&#10;&amp;x_1 + 6x_2 &amp;\leq 15 \\&#10;&amp;4x_1 - x_2 &amp;\leq 10 \\&#10;&amp;x &amp;\geq 0 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99"/>
  <p:tag name="PICTUREFILESIZE" val="2059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c \transpose x}&#10;&amp;a_i \transpose x &amp;\leq b_i &amp;\forall i = 1, \ldots, m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44"/>
  <p:tag name="PICTUREFILESIZE" val="1084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c \transpose x}&#10;&amp;A x &amp;\leq b &amp;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65"/>
  <p:tag name="PICTUREFILESIZE" val="641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c \transpose x}&#10;&amp;a_i \transpose x &amp;\leq b_i &amp;\forall i = 1, \ldots, m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44"/>
  <p:tag name="PICTUREFILESIZE" val="1084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x_1 + x_2}&#10;&amp; x_2 - x_1 &amp;\leq 1 \\&#10;&amp; x_1 + 6x_2 &amp;\leq 15 \\&#10;&amp; 4x_1 - x_2 &amp;\leq 10 \\&#10;&amp; x_1 &amp;\geq 0 \\&#10;&amp; x_2&amp;\geq 0 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97"/>
  <p:tag name="PICTUREFILESIZE" val="2324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x_1/6 + x_2}&#10;&amp; x_2 - x_1 &amp;\leq 1 \\&#10;&amp; x_1 + 6x_2 &amp;\leq 15 \\&#10;&amp; 4x_1 - x_2 &amp;\leq 10 \\&#10;&amp; x_1 &amp;\geq 0 \\&#10;&amp; x_2&amp;\geq 0 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97"/>
  <p:tag name="PICTUREFILESIZE" val="2430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x_1 + x_2}&#10;&amp; x_2 - x_1 &amp;\geq 1 \\&#10;&amp; x_1 + 6x_2 &amp;\leq 15 \\&#10;&amp; 4x_1 - x_2 &amp;\geq 10 \\&#10;&amp; x_1 &amp;\geq 0 \\&#10;&amp; x_2&amp;\geq 0 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97"/>
  <p:tag name="PICTUREFILESIZE" val="2326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x_1 + x_2}&#10;&amp; x_2 - x_1 &amp;\leq 1 \\&#10;&amp; x_1 &amp;\geq 0 \\&#10;&amp; x_2&amp;\geq 0 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87"/>
  <p:tag name="PICTUREFILESIZE" val="1391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1765</TotalTime>
  <Words>1399</Words>
  <Application>Microsoft Office PowerPoint</Application>
  <PresentationFormat>On-screen Show (4:3)</PresentationFormat>
  <Paragraphs>280</Paragraphs>
  <Slides>22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8" baseType="lpstr">
      <vt:lpstr>Arial</vt:lpstr>
      <vt:lpstr>Calibri</vt:lpstr>
      <vt:lpstr>CMR10</vt:lpstr>
      <vt:lpstr>CMMI10</vt:lpstr>
      <vt:lpstr>CMSY10ORIG</vt:lpstr>
      <vt:lpstr>CMSS8</vt:lpstr>
      <vt:lpstr>CMMI7</vt:lpstr>
      <vt:lpstr>CMEX10</vt:lpstr>
      <vt:lpstr>CMR7</vt:lpstr>
      <vt:lpstr>MSBM10</vt:lpstr>
      <vt:lpstr>CMSY7</vt:lpstr>
      <vt:lpstr>CMMI5</vt:lpstr>
      <vt:lpstr>cmsy10</vt:lpstr>
      <vt:lpstr>Symbol</vt:lpstr>
      <vt:lpstr>Gill Sans MT Condensed</vt:lpstr>
      <vt:lpstr>Office Theme</vt:lpstr>
      <vt:lpstr>C&amp;O 355 Lecture 2</vt:lpstr>
      <vt:lpstr>Outline</vt:lpstr>
      <vt:lpstr>Linear Program</vt:lpstr>
      <vt:lpstr>Linear Program</vt:lpstr>
      <vt:lpstr>Simple LP Manipulations</vt:lpstr>
      <vt:lpstr>2D Example (Textbook, Ch 1)</vt:lpstr>
      <vt:lpstr>2D Example</vt:lpstr>
      <vt:lpstr>2D Example (Textbook, Ch 1)</vt:lpstr>
      <vt:lpstr>2D Example (Textbook, Ch 1)</vt:lpstr>
      <vt:lpstr>“Fundamental Theorem” of LP</vt:lpstr>
      <vt:lpstr>Example: Linear regression</vt:lpstr>
      <vt:lpstr>Example: Bipartite Matching</vt:lpstr>
      <vt:lpstr>Example: Independent Set</vt:lpstr>
      <vt:lpstr>Feasible Region</vt:lpstr>
      <vt:lpstr>Convex Sets</vt:lpstr>
      <vt:lpstr>Where are optimal solutions?</vt:lpstr>
      <vt:lpstr>Where are optimal solutions?</vt:lpstr>
      <vt:lpstr>Where are optimal solutions?</vt:lpstr>
      <vt:lpstr>Proving optimality</vt:lpstr>
      <vt:lpstr>Proving optimality</vt:lpstr>
      <vt:lpstr>Local-Search Algorithm (The “Simplex Method”)</vt:lpstr>
      <vt:lpstr>Pitfalls and missing details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</dc:creator>
  <cp:lastModifiedBy>Nick</cp:lastModifiedBy>
  <cp:revision>98</cp:revision>
  <dcterms:created xsi:type="dcterms:W3CDTF">2009-09-16T13:05:29Z</dcterms:created>
  <dcterms:modified xsi:type="dcterms:W3CDTF">2009-09-24T18:54:55Z</dcterms:modified>
</cp:coreProperties>
</file>