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256" r:id="rId2"/>
    <p:sldId id="414" r:id="rId3"/>
    <p:sldId id="415" r:id="rId4"/>
    <p:sldId id="421" r:id="rId5"/>
    <p:sldId id="417" r:id="rId6"/>
    <p:sldId id="416" r:id="rId7"/>
    <p:sldId id="418" r:id="rId8"/>
    <p:sldId id="419" r:id="rId9"/>
    <p:sldId id="420" r:id="rId10"/>
    <p:sldId id="422" r:id="rId11"/>
    <p:sldId id="423" r:id="rId12"/>
    <p:sldId id="424" r:id="rId13"/>
    <p:sldId id="431" r:id="rId14"/>
    <p:sldId id="425" r:id="rId15"/>
    <p:sldId id="426" r:id="rId16"/>
    <p:sldId id="427" r:id="rId17"/>
    <p:sldId id="428" r:id="rId18"/>
    <p:sldId id="429" r:id="rId19"/>
    <p:sldId id="434" r:id="rId20"/>
    <p:sldId id="435" r:id="rId21"/>
    <p:sldId id="436" r:id="rId22"/>
    <p:sldId id="437" r:id="rId23"/>
    <p:sldId id="438" r:id="rId24"/>
    <p:sldId id="439" r:id="rId25"/>
  </p:sldIdLst>
  <p:sldSz cx="9144000" cy="6858000" type="screen4x3"/>
  <p:notesSz cx="6858000" cy="9144000"/>
  <p:embeddedFontLst>
    <p:embeddedFont>
      <p:font typeface="Calibri" pitchFamily="34" charset="0"/>
      <p:regular r:id="rId27"/>
      <p:bold r:id="rId28"/>
      <p:italic r:id="rId29"/>
      <p:boldItalic r:id="rId30"/>
    </p:embeddedFont>
    <p:embeddedFont>
      <p:font typeface="CMR10" pitchFamily="34" charset="0"/>
      <p:regular r:id="rId31"/>
    </p:embeddedFont>
    <p:embeddedFont>
      <p:font typeface="CMMI10" pitchFamily="34" charset="0"/>
      <p:regular r:id="rId32"/>
    </p:embeddedFont>
    <p:embeddedFont>
      <p:font typeface="CMSY10ORIG" pitchFamily="34" charset="0"/>
      <p:regular r:id="rId33"/>
    </p:embeddedFont>
    <p:embeddedFont>
      <p:font typeface="CMSS8" pitchFamily="34" charset="0"/>
      <p:regular r:id="rId34"/>
    </p:embeddedFont>
    <p:embeddedFont>
      <p:font typeface="CMMI7" pitchFamily="34" charset="0"/>
      <p:regular r:id="rId35"/>
    </p:embeddedFont>
    <p:embeddedFont>
      <p:font typeface="CMEX10" pitchFamily="34" charset="0"/>
      <p:regular r:id="rId36"/>
    </p:embeddedFont>
    <p:embeddedFont>
      <p:font typeface="CMR7" pitchFamily="34" charset="0"/>
      <p:regular r:id="rId37"/>
    </p:embeddedFont>
    <p:embeddedFont>
      <p:font typeface="MSBM10" pitchFamily="34" charset="0"/>
      <p:regular r:id="rId38"/>
    </p:embeddedFont>
    <p:embeddedFont>
      <p:font typeface="CMSY7" pitchFamily="34" charset="0"/>
      <p:regular r:id="rId39"/>
    </p:embeddedFont>
    <p:embeddedFont>
      <p:font typeface="CMMI5" pitchFamily="34" charset="0"/>
      <p:regular r:id="rId40"/>
    </p:embeddedFont>
    <p:embeddedFont>
      <p:font typeface="cmsy10" pitchFamily="34" charset="0"/>
      <p:regular r:id="rId41"/>
    </p:embeddedFont>
    <p:embeddedFont>
      <p:font typeface="msam10" pitchFamily="34" charset="0"/>
      <p:regular r:id="rId42"/>
    </p:embeddedFont>
  </p:embeddedFontLst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8732" autoAdjust="0"/>
  </p:normalViewPr>
  <p:slideViewPr>
    <p:cSldViewPr snapToGrid="0">
      <p:cViewPr varScale="1">
        <p:scale>
          <a:sx n="97" d="100"/>
          <a:sy n="97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font" Target="fonts/font16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Convexity and Hessian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19" y="957129"/>
            <a:ext cx="8514736" cy="5614587"/>
          </a:xfrm>
        </p:spPr>
        <p:txBody>
          <a:bodyPr>
            <a:normAutofit/>
          </a:bodyPr>
          <a:lstStyle/>
          <a:p>
            <a:r>
              <a:rPr lang="en-US" b="1" dirty="0" smtClean="0"/>
              <a:t>Prop:</a:t>
            </a:r>
            <a:r>
              <a:rPr lang="en-US" dirty="0" smtClean="0"/>
              <a:t> Let f: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be a </a:t>
            </a:r>
            <a:r>
              <a:rPr lang="en-US" dirty="0" smtClean="0">
                <a:latin typeface="Calibri"/>
              </a:rPr>
              <a:t>C</a:t>
            </a:r>
            <a:r>
              <a:rPr lang="en-US" baseline="30000" dirty="0" smtClean="0">
                <a:latin typeface="Calibri"/>
              </a:rPr>
              <a:t>2</a:t>
            </a:r>
            <a:r>
              <a:rPr lang="en-US" dirty="0" smtClean="0">
                <a:latin typeface="Calibri"/>
              </a:rPr>
              <a:t>-function.</a:t>
            </a:r>
            <a:br>
              <a:rPr lang="en-US" dirty="0" smtClean="0">
                <a:latin typeface="Calibri"/>
              </a:rPr>
            </a:br>
            <a:r>
              <a:rPr lang="en-US" dirty="0" smtClean="0">
                <a:latin typeface="Calibri"/>
              </a:rPr>
              <a:t>Let H(x) denote the Hessian of f at point x.</a:t>
            </a:r>
            <a:br>
              <a:rPr lang="en-US" dirty="0" smtClean="0">
                <a:latin typeface="Calibri"/>
              </a:rPr>
            </a:br>
            <a:r>
              <a:rPr lang="en-US" dirty="0" smtClean="0">
                <a:latin typeface="Calibri"/>
              </a:rPr>
              <a:t>Then f is convex </a:t>
            </a:r>
            <a:r>
              <a:rPr lang="en-US" dirty="0" err="1" smtClean="0">
                <a:latin typeface="Calibri"/>
              </a:rPr>
              <a:t>iff</a:t>
            </a:r>
            <a:r>
              <a:rPr lang="en-US" dirty="0" smtClean="0">
                <a:latin typeface="Calibri"/>
              </a:rPr>
              <a:t> H(x) is PSD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>
                <a:latin typeface="Calibri"/>
              </a:rPr>
              <a:t>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>
                <a:latin typeface="Calibri"/>
              </a:rPr>
              <a:t>.</a:t>
            </a:r>
          </a:p>
          <a:p>
            <a:r>
              <a:rPr lang="en-US" b="1" dirty="0" smtClean="0">
                <a:latin typeface="Calibri"/>
              </a:rPr>
              <a:t>Proof:</a:t>
            </a:r>
            <a:r>
              <a:rPr lang="en-US" dirty="0" smtClean="0">
                <a:latin typeface="Calibri"/>
              </a:rPr>
              <a:t> </a:t>
            </a:r>
            <a:r>
              <a:rPr lang="en-US" dirty="0" smtClean="0">
                <a:latin typeface="cmsy10"/>
              </a:rPr>
              <a:t>(</a:t>
            </a:r>
            <a:r>
              <a:rPr lang="en-US" dirty="0" smtClean="0">
                <a:latin typeface="Calibri"/>
              </a:rPr>
              <a:t> direction. Fix x,y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55000" dirty="0" smtClean="0">
                <a:latin typeface="Calibri"/>
              </a:rPr>
              <a:t>n</a:t>
            </a:r>
            <a:r>
              <a:rPr lang="en-US" dirty="0" smtClean="0">
                <a:latin typeface="Calibri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Calibri"/>
              </a:rPr>
              <a:t>	Define g : </a:t>
            </a:r>
            <a:r>
              <a:rPr lang="en-US" dirty="0" smtClean="0"/>
              <a:t>[0,1] </a:t>
            </a:r>
            <a:r>
              <a:rPr lang="en-US" dirty="0" smtClean="0">
                <a:latin typeface="cmsy10"/>
              </a:rPr>
              <a:t>!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>
                <a:latin typeface="Calibri"/>
              </a:rPr>
              <a:t> by g(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alibri"/>
              </a:rPr>
              <a:t>) = f(x+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alibri"/>
              </a:rPr>
              <a:t>(y-x)).</a:t>
            </a:r>
          </a:p>
          <a:p>
            <a:pPr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	</a:t>
            </a:r>
            <a:r>
              <a:rPr lang="en-US" dirty="0" smtClean="0">
                <a:latin typeface="Calibri"/>
              </a:rPr>
              <a:t>For all 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alibri"/>
              </a:rPr>
              <a:t>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 </a:t>
            </a:r>
            <a:r>
              <a:rPr lang="en-US" dirty="0" smtClean="0"/>
              <a:t>g’’(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</a:t>
            </a:r>
            <a:r>
              <a:rPr lang="en-US" sz="1100" dirty="0" smtClean="0"/>
              <a:t> </a:t>
            </a:r>
            <a:r>
              <a:rPr lang="en-US" dirty="0" smtClean="0"/>
              <a:t>=(</a:t>
            </a:r>
            <a:r>
              <a:rPr lang="en-US" dirty="0" smtClean="0">
                <a:latin typeface="Calibri"/>
              </a:rPr>
              <a:t>y-x)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sz="1400" baseline="30000" dirty="0" smtClean="0">
                <a:latin typeface="Calibri"/>
              </a:rPr>
              <a:t> </a:t>
            </a:r>
            <a:r>
              <a:rPr lang="en-US" dirty="0" smtClean="0"/>
              <a:t>H(x+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(y-x</a:t>
            </a:r>
            <a:r>
              <a:rPr lang="en-US" dirty="0" smtClean="0"/>
              <a:t>))</a:t>
            </a:r>
            <a:r>
              <a:rPr lang="en-US" sz="1100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y-x)</a:t>
            </a:r>
            <a:r>
              <a:rPr lang="en-US" sz="1600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sz="1800" dirty="0" smtClean="0"/>
              <a:t> </a:t>
            </a:r>
            <a:r>
              <a:rPr lang="en-US" dirty="0" smtClean="0"/>
              <a:t>0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he equality was stated in Lecture 14.  The inequality holds since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 is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PSD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.)</a:t>
            </a:r>
            <a:endParaRPr lang="en-US" sz="25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	So g is convex.	     </a:t>
            </a:r>
            <a:r>
              <a:rPr lang="en-US" sz="2400" spc="-80" dirty="0" smtClean="0">
                <a:solidFill>
                  <a:schemeClr val="bg1">
                    <a:lumMod val="50000"/>
                  </a:schemeClr>
                </a:solidFill>
              </a:rPr>
              <a:t>(By Prop “Convexity and Second Derivative”)</a:t>
            </a:r>
            <a:endParaRPr lang="en-US" spc="-8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	f((1-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)x+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y) = g(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(1-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)g(0) + 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g(1)</a:t>
            </a:r>
          </a:p>
          <a:p>
            <a:pPr>
              <a:buNone/>
            </a:pPr>
            <a:r>
              <a:rPr lang="en-US" dirty="0" smtClean="0"/>
              <a:t>				         </a:t>
            </a:r>
            <a:r>
              <a:rPr lang="en-US" sz="1050" dirty="0" smtClean="0"/>
              <a:t> </a:t>
            </a:r>
            <a:r>
              <a:rPr lang="en-US" dirty="0" smtClean="0"/>
              <a:t>= </a:t>
            </a:r>
            <a:r>
              <a:rPr lang="en-US" sz="2400" dirty="0" smtClean="0"/>
              <a:t> </a:t>
            </a:r>
            <a:r>
              <a:rPr lang="en-US" dirty="0" smtClean="0"/>
              <a:t>(1-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)f(x) + 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f(y).             </a:t>
            </a:r>
            <a:r>
              <a:rPr lang="en-US" dirty="0" smtClean="0">
                <a:latin typeface="msam10"/>
              </a:rPr>
              <a:t>¥</a:t>
            </a:r>
          </a:p>
          <a:p>
            <a:pPr>
              <a:buNone/>
            </a:pPr>
            <a:endParaRPr lang="en-US" baseline="300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09368" y="5083277"/>
            <a:ext cx="1848463" cy="52110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09368" y="3883742"/>
            <a:ext cx="2448232" cy="52110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267200" y="2123768"/>
            <a:ext cx="2812026" cy="52110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Hessian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5" y="957129"/>
            <a:ext cx="8362335" cy="5614587"/>
          </a:xfrm>
        </p:spPr>
        <p:txBody>
          <a:bodyPr/>
          <a:lstStyle/>
          <a:p>
            <a:r>
              <a:rPr lang="en-US" b="1" dirty="0" smtClean="0"/>
              <a:t>Example: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Let M be a symmetric </a:t>
            </a:r>
            <a:r>
              <a:rPr lang="en-US" dirty="0" err="1" smtClean="0"/>
              <a:t>n</a:t>
            </a:r>
            <a:r>
              <a:rPr lang="en-US" sz="24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matrix. 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 f(x) =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Mx</a:t>
            </a:r>
            <a:r>
              <a:rPr lang="en-US" dirty="0" smtClean="0"/>
              <a:t> -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z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>
                <a:latin typeface="cmmi10"/>
              </a:rPr>
              <a:t>	</a:t>
            </a:r>
            <a:r>
              <a:rPr lang="en-US" dirty="0" smtClean="0"/>
              <a:t>Note f(x)</a:t>
            </a:r>
            <a:r>
              <a:rPr lang="en-US" sz="20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dirty="0" smtClean="0">
                <a:latin typeface="cmmi10"/>
              </a:rPr>
              <a:t>§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mmi10"/>
              </a:rPr>
              <a:t>§</a:t>
            </a:r>
            <a:r>
              <a:rPr lang="en-US" baseline="-25000" dirty="0" smtClean="0"/>
              <a:t>j</a:t>
            </a:r>
            <a:r>
              <a:rPr lang="en-US" dirty="0" smtClean="0"/>
              <a:t> </a:t>
            </a:r>
            <a:r>
              <a:rPr lang="en-US" dirty="0" err="1" smtClean="0">
                <a:latin typeface="Calibri"/>
              </a:rPr>
              <a:t>M</a:t>
            </a:r>
            <a:r>
              <a:rPr lang="en-US" baseline="-25000" dirty="0" err="1" smtClean="0">
                <a:latin typeface="Calibri"/>
              </a:rPr>
              <a:t>i,j</a:t>
            </a:r>
            <a:r>
              <a:rPr lang="en-US" sz="2400" dirty="0" smtClean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 - </a:t>
            </a:r>
            <a:r>
              <a:rPr lang="en-US" dirty="0" smtClean="0">
                <a:latin typeface="cmmi10"/>
              </a:rPr>
              <a:t>§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dirty="0" err="1" smtClean="0">
                <a:latin typeface="Calibri"/>
              </a:rPr>
              <a:t>z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.</a:t>
            </a:r>
            <a:endParaRPr lang="en-US" baseline="-25000" dirty="0" smtClean="0">
              <a:latin typeface="Calibri"/>
            </a:endParaRPr>
          </a:p>
          <a:p>
            <a:pPr>
              <a:buNone/>
            </a:pPr>
            <a:r>
              <a:rPr lang="en-US" dirty="0" smtClean="0"/>
              <a:t>	Taking partial derivatives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>
                <a:latin typeface="Calibri"/>
              </a:rPr>
              <a:t>f</a:t>
            </a:r>
            <a:r>
              <a:rPr lang="en-US" dirty="0" smtClean="0">
                <a:latin typeface="Calibri"/>
              </a:rPr>
              <a:t>(x)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 = 2</a:t>
            </a:r>
            <a:r>
              <a:rPr lang="en-US" sz="1600" dirty="0" smtClean="0"/>
              <a:t> </a:t>
            </a:r>
            <a:r>
              <a:rPr lang="en-US" dirty="0" smtClean="0">
                <a:latin typeface="cmmi10"/>
              </a:rPr>
              <a:t>§</a:t>
            </a:r>
            <a:r>
              <a:rPr lang="en-US" baseline="-25000" dirty="0" smtClean="0"/>
              <a:t>j</a:t>
            </a:r>
            <a:r>
              <a:rPr lang="en-US" sz="2400" dirty="0" smtClean="0"/>
              <a:t>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i,j</a:t>
            </a:r>
            <a:r>
              <a:rPr lang="en-US" sz="1600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sz="1800" dirty="0" smtClean="0"/>
              <a:t> </a:t>
            </a:r>
            <a:r>
              <a:rPr lang="en-US" dirty="0" smtClean="0"/>
              <a:t>-</a:t>
            </a:r>
            <a:r>
              <a:rPr lang="en-US" sz="1800" dirty="0" smtClean="0"/>
              <a:t>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So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sz="14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dirty="0" smtClean="0"/>
              <a:t>2Mx-z.</a:t>
            </a:r>
          </a:p>
          <a:p>
            <a:pPr>
              <a:buNone/>
            </a:pPr>
            <a:r>
              <a:rPr lang="en-US" dirty="0" smtClean="0"/>
              <a:t>	Recall the Hessian at x is H(x) = </a:t>
            </a:r>
            <a:r>
              <a:rPr lang="en-US" dirty="0" smtClean="0">
                <a:latin typeface="cmsy10"/>
              </a:rPr>
              <a:t>r</a:t>
            </a:r>
            <a:r>
              <a:rPr lang="en-US" dirty="0" smtClean="0"/>
              <a:t>(</a:t>
            </a:r>
            <a:r>
              <a:rPr lang="en-US" dirty="0" smtClean="0">
                <a:latin typeface="cmsy10"/>
              </a:rPr>
              <a:t>r</a:t>
            </a:r>
            <a:r>
              <a:rPr lang="en-US" sz="1600" dirty="0" smtClean="0"/>
              <a:t> </a:t>
            </a:r>
            <a:r>
              <a:rPr lang="en-US" dirty="0" smtClean="0"/>
              <a:t>f(x)).</a:t>
            </a:r>
          </a:p>
          <a:p>
            <a:pPr>
              <a:buNone/>
            </a:pPr>
            <a:r>
              <a:rPr lang="en-US" dirty="0" smtClean="0"/>
              <a:t>	So H(x) = 2M.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Smallest Ball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884903"/>
            <a:ext cx="8721212" cy="27137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{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Find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(unique!)</a:t>
            </a:r>
            <a:r>
              <a:rPr lang="en-US" dirty="0" smtClean="0"/>
              <a:t> ball of smallest volume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(not an ellipsoid!)</a:t>
            </a:r>
            <a:b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/>
              <a:t>that contains all the 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>
                <a:latin typeface="Calibri"/>
              </a:rPr>
              <a:t>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other words, we want to solve:</a:t>
            </a:r>
          </a:p>
          <a:p>
            <a:pPr>
              <a:buNone/>
            </a:pPr>
            <a:r>
              <a:rPr lang="en-US" dirty="0" smtClean="0"/>
              <a:t>		min { r :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B(</a:t>
            </a:r>
            <a:r>
              <a:rPr lang="en-US" dirty="0" err="1" smtClean="0"/>
              <a:t>y,r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i }</a:t>
            </a:r>
          </a:p>
        </p:txBody>
      </p:sp>
      <p:sp>
        <p:nvSpPr>
          <p:cNvPr id="4" name="Oval 3"/>
          <p:cNvSpPr/>
          <p:nvPr/>
        </p:nvSpPr>
        <p:spPr>
          <a:xfrm>
            <a:off x="3038168" y="4503170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916130" y="3824744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01497" y="6056666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100052" y="3755918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18272" y="5447066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59510" y="3588771"/>
            <a:ext cx="2684205" cy="26842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78711" y="4660485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34118" y="5024279"/>
            <a:ext cx="137652" cy="137652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Smallest Ball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884903"/>
            <a:ext cx="8721212" cy="56868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{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Find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(unique!)</a:t>
            </a:r>
            <a:r>
              <a:rPr lang="en-US" dirty="0" smtClean="0"/>
              <a:t> ball of smallest volume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(not an ellipsoid!)</a:t>
            </a:r>
            <a:b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/>
              <a:t>that contains all the p</a:t>
            </a:r>
            <a:r>
              <a:rPr lang="en-US" baseline="-25000" dirty="0" smtClean="0"/>
              <a:t>i</a:t>
            </a:r>
            <a:r>
              <a:rPr lang="en-US" dirty="0" smtClean="0"/>
              <a:t>’s.</a:t>
            </a:r>
          </a:p>
          <a:p>
            <a:r>
              <a:rPr lang="en-US" dirty="0" smtClean="0"/>
              <a:t>In other words, we want to solve:</a:t>
            </a:r>
          </a:p>
          <a:p>
            <a:pPr>
              <a:buNone/>
            </a:pPr>
            <a:r>
              <a:rPr lang="en-US" dirty="0" smtClean="0"/>
              <a:t>		min { r :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B(</a:t>
            </a:r>
            <a:r>
              <a:rPr lang="en-US" dirty="0" err="1" smtClean="0"/>
              <a:t>y,r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i }</a:t>
            </a:r>
          </a:p>
          <a:p>
            <a:r>
              <a:rPr lang="en-US" dirty="0" smtClean="0"/>
              <a:t>We will formulate this as a convex program.</a:t>
            </a:r>
          </a:p>
          <a:p>
            <a:r>
              <a:rPr lang="en-US" dirty="0" smtClean="0"/>
              <a:t>In fact, our convex program will be of the form</a:t>
            </a:r>
          </a:p>
          <a:p>
            <a:pPr>
              <a:buNone/>
            </a:pPr>
            <a:r>
              <a:rPr lang="en-US" dirty="0" smtClean="0"/>
              <a:t>		min { f(x) : Ax=b, 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},  where f is convex.</a:t>
            </a:r>
            <a:br>
              <a:rPr lang="en-US" dirty="0" smtClean="0"/>
            </a:br>
            <a:r>
              <a:rPr lang="en-US" sz="2400" dirty="0" smtClean="0">
                <a:solidFill>
                  <a:srgbClr val="00B050"/>
                </a:solidFill>
              </a:rPr>
              <a:t>Minimizing a convex function over an (equality form) polyhedron</a:t>
            </a:r>
          </a:p>
          <a:p>
            <a:r>
              <a:rPr lang="en-US" dirty="0" smtClean="0"/>
              <a:t>To solve this, we will need </a:t>
            </a:r>
            <a:r>
              <a:rPr lang="en-US" dirty="0" smtClean="0">
                <a:solidFill>
                  <a:srgbClr val="FF0000"/>
                </a:solidFill>
              </a:rPr>
              <a:t>optimality conditions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for convex programs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6981" y="894735"/>
            <a:ext cx="8160774" cy="290051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(Mini)-</a:t>
            </a:r>
            <a:r>
              <a:rPr lang="en-US" dirty="0" smtClean="0"/>
              <a:t>KKT Theorem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58819" y="4011562"/>
            <a:ext cx="160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j</a:t>
            </a:r>
            <a:r>
              <a:rPr lang="en-US" baseline="30000" dirty="0" err="1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column of A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16200000" flipV="1">
            <a:off x="5361930" y="3811568"/>
            <a:ext cx="393290" cy="6698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135" y="957130"/>
            <a:ext cx="8583562" cy="280862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35975" y="4611329"/>
            <a:ext cx="8721212" cy="2064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Proven by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Karush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1939 (his Master’s thesis!), and by Kuhn and Tucker in 1951.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(Mini)-</a:t>
            </a:r>
            <a:r>
              <a:rPr lang="en-US" dirty="0" smtClean="0"/>
              <a:t>KKT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4" y="957129"/>
            <a:ext cx="8858865" cy="5614587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Special Case:</a:t>
            </a:r>
            <a:r>
              <a:rPr lang="en-US" sz="2800" dirty="0" smtClean="0"/>
              <a:t> (Strong LP Duality)</a:t>
            </a:r>
            <a:br>
              <a:rPr lang="en-US" sz="2800" dirty="0" smtClean="0"/>
            </a:br>
            <a:r>
              <a:rPr lang="en-US" sz="2800" dirty="0" smtClean="0"/>
              <a:t>Let f(x) = -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. 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(So the convex program is max {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</a:t>
            </a:r>
            <a:r>
              <a:rPr lang="en-US" sz="2400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: Ax=b, 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0 })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/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  <a:endParaRPr lang="en-US" sz="2400" dirty="0" smtClean="0"/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-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&gt;0 then -</a:t>
            </a:r>
            <a:r>
              <a:rPr lang="en-US" dirty="0" err="1" smtClean="0"/>
              <a:t>c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 = 0.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948514" y="5093105"/>
            <a:ext cx="3057833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 is feasible for Dual LP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948514" y="5574887"/>
            <a:ext cx="3057833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Complementary Slackness holds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583562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(</a:t>
            </a:r>
            <a:r>
              <a:rPr lang="en-US" sz="2800" dirty="0" smtClean="0"/>
              <a:t> direction. Suppose such a y exists. Then</a:t>
            </a:r>
            <a:br>
              <a:rPr lang="en-US" sz="2800" dirty="0" smtClean="0"/>
            </a:br>
            <a:r>
              <a:rPr lang="en-US" sz="2800" dirty="0" smtClean="0"/>
              <a:t>	(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) x  =  0.       </a:t>
            </a:r>
            <a:r>
              <a:rPr lang="en-US" sz="2400" spc="-100" dirty="0" smtClean="0">
                <a:solidFill>
                  <a:schemeClr val="bg1">
                    <a:lumMod val="50000"/>
                  </a:schemeClr>
                </a:solidFill>
              </a:rPr>
              <a:t>(Just like complementary slackness)</a:t>
            </a:r>
            <a:endParaRPr lang="en-US" sz="28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For any feasible z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, we have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	(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) z 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Subtracting these, and using Ax=</a:t>
            </a:r>
            <a:r>
              <a:rPr lang="en-US" sz="2800" dirty="0" err="1" smtClean="0"/>
              <a:t>Az</a:t>
            </a:r>
            <a:r>
              <a:rPr lang="en-US" sz="2800" dirty="0" smtClean="0"/>
              <a:t>=b, we get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	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    </a:t>
            </a:r>
            <a:r>
              <a:rPr lang="en-US" sz="2800" dirty="0" smtClean="0">
                <a:latin typeface="cmsy10"/>
              </a:rPr>
              <a:t>8</a:t>
            </a:r>
            <a:r>
              <a:rPr lang="en-US" sz="2800" dirty="0" smtClean="0"/>
              <a:t> feasible z.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x is optimal. </a:t>
            </a:r>
            <a:r>
              <a:rPr lang="en-US" sz="2200" spc="-40" dirty="0" smtClean="0">
                <a:solidFill>
                  <a:schemeClr val="bg1">
                    <a:lumMod val="50000"/>
                  </a:schemeClr>
                </a:solidFill>
              </a:rPr>
              <a:t>(By earlier proposition “Minimizing over a Convex Set”)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583562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direction. Suppose x is optimal. Let c=-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Then 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z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  for all feasible points z.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633" y="3824748"/>
            <a:ext cx="7076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pc="-40" dirty="0" smtClean="0">
                <a:solidFill>
                  <a:srgbClr val="FF0000"/>
                </a:solidFill>
              </a:rPr>
              <a:t>By our earlier proposition “Minimizing over a Convex Set”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2753034" y="3667434"/>
            <a:ext cx="373626" cy="3932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681884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direction. Suppose x is optimal. Let c=-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Then 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z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  for all feasible points z.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x is optimal for the LP max {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spc="-60" dirty="0" smtClean="0"/>
              <a:t>So there is an optimal solution y to dual LP min { </a:t>
            </a:r>
            <a:r>
              <a:rPr lang="en-US" sz="2800" spc="-60" dirty="0" err="1" smtClean="0">
                <a:latin typeface="Calibri"/>
              </a:rPr>
              <a:t>b</a:t>
            </a:r>
            <a:r>
              <a:rPr lang="en-US" sz="2800" spc="-60" baseline="30000" dirty="0" err="1" smtClean="0">
                <a:latin typeface="Calibri"/>
              </a:rPr>
              <a:t>T</a:t>
            </a:r>
            <a:r>
              <a:rPr lang="en-US" sz="2800" spc="-60" dirty="0" err="1" smtClean="0"/>
              <a:t>y</a:t>
            </a:r>
            <a:r>
              <a:rPr lang="en-US" sz="2800" spc="-60" dirty="0" smtClean="0"/>
              <a:t> : </a:t>
            </a:r>
            <a:r>
              <a:rPr lang="en-US" sz="2800" spc="-60" dirty="0" err="1" smtClean="0">
                <a:latin typeface="Calibri"/>
              </a:rPr>
              <a:t>A</a:t>
            </a:r>
            <a:r>
              <a:rPr lang="en-US" sz="2800" spc="-60" baseline="30000" dirty="0" err="1" smtClean="0">
                <a:latin typeface="Calibri"/>
              </a:rPr>
              <a:t>T</a:t>
            </a:r>
            <a:r>
              <a:rPr lang="en-US" sz="2800" spc="-60" dirty="0" err="1" smtClean="0"/>
              <a:t>y</a:t>
            </a:r>
            <a:r>
              <a:rPr lang="en-US" sz="2800" spc="-60" dirty="0" err="1" smtClean="0">
                <a:latin typeface="cmsy10"/>
              </a:rPr>
              <a:t>¸</a:t>
            </a:r>
            <a:r>
              <a:rPr lang="en-US" sz="2800" spc="-60" dirty="0" err="1" smtClean="0"/>
              <a:t>c</a:t>
            </a:r>
            <a:r>
              <a:rPr lang="en-US" sz="2800" spc="-60" dirty="0" smtClean="0"/>
              <a:t> }.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= -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 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 (1) holds.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Furthermore, </a:t>
            </a:r>
            <a:r>
              <a:rPr lang="en-US" sz="2800" dirty="0" smtClean="0">
                <a:latin typeface="Calibri"/>
              </a:rPr>
              <a:t>x and y are both optimal so C.S. holds.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msy10"/>
              </a:rPr>
              <a:t>     ) </a:t>
            </a:r>
            <a:r>
              <a:rPr lang="en-US" sz="2800" dirty="0" smtClean="0">
                <a:latin typeface="Calibri"/>
              </a:rPr>
              <a:t>whenever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>
                <a:latin typeface="Calibri"/>
              </a:rPr>
              <a:t>&gt;0, the </a:t>
            </a:r>
            <a:r>
              <a:rPr lang="en-US" sz="2800" dirty="0" err="1" smtClean="0">
                <a:latin typeface="Calibri"/>
              </a:rPr>
              <a:t>j</a:t>
            </a:r>
            <a:r>
              <a:rPr lang="en-US" sz="2800" baseline="30000" dirty="0" err="1" smtClean="0">
                <a:latin typeface="Calibri"/>
              </a:rPr>
              <a:t>th</a:t>
            </a:r>
            <a:r>
              <a:rPr lang="en-US" sz="2800" dirty="0" smtClean="0">
                <a:latin typeface="Calibri"/>
              </a:rPr>
              <a:t> dual constraint is tight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msy10"/>
              </a:rPr>
              <a:t>     )</a:t>
            </a:r>
            <a:r>
              <a:rPr lang="en-US" sz="2800" dirty="0" smtClean="0">
                <a:latin typeface="Calibri"/>
              </a:rPr>
              <a:t> 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smtClean="0">
                <a:latin typeface="Calibri"/>
              </a:rPr>
              <a:t> 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>
                <a:latin typeface="Calibri"/>
              </a:rPr>
              <a:t> =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	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  (2) holds.			          </a:t>
            </a:r>
            <a:r>
              <a:rPr lang="en-US" sz="2800" dirty="0" smtClean="0">
                <a:latin typeface="msam10"/>
              </a:rPr>
              <a:t>¥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Smallest Ball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825909"/>
            <a:ext cx="8760541" cy="5899356"/>
          </a:xfrm>
        </p:spPr>
        <p:txBody>
          <a:bodyPr>
            <a:normAutofit/>
          </a:bodyPr>
          <a:lstStyle/>
          <a:p>
            <a:r>
              <a:rPr lang="en-US" dirty="0" smtClean="0"/>
              <a:t>Let P={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r>
              <a:rPr lang="en-US" dirty="0" smtClean="0"/>
              <a:t> satisfy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f(x)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baseline="30000" dirty="0" err="1" smtClean="0"/>
              <a:t>T</a:t>
            </a:r>
            <a:r>
              <a:rPr lang="en-US" dirty="0" err="1" smtClean="0"/>
              <a:t>Qx</a:t>
            </a:r>
            <a:r>
              <a:rPr lang="en-US" dirty="0" smtClean="0"/>
              <a:t> -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z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Claim 1:</a:t>
            </a:r>
            <a:r>
              <a:rPr lang="en-US" dirty="0" smtClean="0"/>
              <a:t> f is convex.</a:t>
            </a:r>
          </a:p>
          <a:p>
            <a:r>
              <a:rPr lang="en-US" dirty="0" smtClean="0"/>
              <a:t>Consider the convex program</a:t>
            </a:r>
            <a:br>
              <a:rPr lang="en-US" dirty="0" smtClean="0"/>
            </a:br>
            <a:r>
              <a:rPr lang="en-US" dirty="0" smtClean="0"/>
              <a:t>		min { f(x) :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dirty="0" smtClean="0"/>
              <a:t>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 = 1, 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  <a:p>
            <a:r>
              <a:rPr lang="en-US" b="1" dirty="0" smtClean="0"/>
              <a:t>Claim 2:</a:t>
            </a:r>
            <a:r>
              <a:rPr lang="en-US" dirty="0" smtClean="0"/>
              <a:t> This program has an optimal solution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Claim 3:</a:t>
            </a:r>
            <a:r>
              <a:rPr lang="en-US" dirty="0" smtClean="0"/>
              <a:t> Let p</a:t>
            </a:r>
            <a:r>
              <a:rPr lang="en-US" baseline="30000" dirty="0" smtClean="0"/>
              <a:t>*</a:t>
            </a:r>
            <a:r>
              <a:rPr lang="en-US" dirty="0" smtClean="0"/>
              <a:t>=</a:t>
            </a:r>
            <a:r>
              <a:rPr lang="en-US" dirty="0" err="1" smtClean="0"/>
              <a:t>Q</a:t>
            </a:r>
            <a:r>
              <a:rPr lang="en-US" dirty="0" err="1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 and r=</a:t>
            </a:r>
            <a:r>
              <a:rPr lang="en-US" dirty="0" smtClean="0">
                <a:latin typeface="Arial"/>
                <a:cs typeface="Arial"/>
              </a:rPr>
              <a:t>√</a:t>
            </a:r>
            <a:r>
              <a:rPr lang="en-US" dirty="0" smtClean="0"/>
              <a:t>-f(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). Then P</a:t>
            </a:r>
            <a:r>
              <a:rPr lang="en-US" dirty="0" smtClean="0">
                <a:latin typeface="cmsy10"/>
              </a:rPr>
              <a:t>½</a:t>
            </a:r>
            <a:r>
              <a:rPr lang="en-US" dirty="0" smtClean="0"/>
              <a:t>B(p</a:t>
            </a:r>
            <a:r>
              <a:rPr lang="en-US" baseline="30000" dirty="0" smtClean="0"/>
              <a:t>*</a:t>
            </a:r>
            <a:r>
              <a:rPr lang="en-US" dirty="0" smtClean="0"/>
              <a:t>,r).</a:t>
            </a:r>
          </a:p>
          <a:p>
            <a:r>
              <a:rPr lang="en-US" b="1" dirty="0" smtClean="0"/>
              <a:t>Claim 4:</a:t>
            </a:r>
            <a:r>
              <a:rPr lang="en-US" dirty="0" smtClean="0"/>
              <a:t> B(p</a:t>
            </a:r>
            <a:r>
              <a:rPr lang="en-US" baseline="30000" dirty="0" smtClean="0"/>
              <a:t>*</a:t>
            </a:r>
            <a:r>
              <a:rPr lang="en-US" dirty="0" smtClean="0"/>
              <a:t>,r) is the smallest ball containing P.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063613" y="5181600"/>
            <a:ext cx="69809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11497" cy="4525963"/>
          </a:xfrm>
        </p:spPr>
        <p:txBody>
          <a:bodyPr/>
          <a:lstStyle/>
          <a:p>
            <a:r>
              <a:rPr lang="en-US" dirty="0" err="1" smtClean="0"/>
              <a:t>Subgradient</a:t>
            </a:r>
            <a:r>
              <a:rPr lang="en-US" dirty="0" smtClean="0"/>
              <a:t> Inequality</a:t>
            </a:r>
          </a:p>
          <a:p>
            <a:r>
              <a:rPr lang="en-US" dirty="0" smtClean="0"/>
              <a:t>Characterizations of Convex Functions</a:t>
            </a:r>
          </a:p>
          <a:p>
            <a:r>
              <a:rPr lang="en-US" dirty="0" smtClean="0"/>
              <a:t>Convex Minimization over a Polyhedron</a:t>
            </a:r>
          </a:p>
          <a:p>
            <a:r>
              <a:rPr lang="en-US" dirty="0" smtClean="0"/>
              <a:t>(Mini)-KKT Theorem</a:t>
            </a:r>
          </a:p>
          <a:p>
            <a:r>
              <a:rPr lang="en-US" dirty="0" smtClean="0"/>
              <a:t>Smallest Enclosing Ball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157315"/>
            <a:ext cx="8721212" cy="56240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P={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r>
              <a:rPr lang="en-US" dirty="0" smtClean="0"/>
              <a:t> satisfy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f(x) =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Qx</a:t>
            </a:r>
            <a:r>
              <a:rPr lang="en-US" dirty="0" smtClean="0">
                <a:latin typeface="Calibri"/>
              </a:rPr>
              <a:t> </a:t>
            </a:r>
            <a:r>
              <a:rPr lang="en-US" dirty="0" smtClean="0"/>
              <a:t>-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z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Claim 1:</a:t>
            </a:r>
            <a:r>
              <a:rPr lang="en-US" dirty="0" smtClean="0"/>
              <a:t> f is convex.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our earlier example, the Hessian of f at x is</a:t>
            </a:r>
            <a:br>
              <a:rPr lang="en-US" dirty="0" smtClean="0"/>
            </a:br>
            <a:r>
              <a:rPr lang="en-US" dirty="0" smtClean="0"/>
              <a:t>	H(x) = 2</a:t>
            </a:r>
            <a:r>
              <a:rPr lang="en-US" dirty="0" smtClean="0">
                <a:latin typeface="cmsy10"/>
              </a:rPr>
              <a:t>¢</a:t>
            </a:r>
            <a:r>
              <a:rPr lang="en-US" dirty="0" smtClean="0">
                <a:latin typeface="Calibri"/>
              </a:rPr>
              <a:t>Q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Q.</a:t>
            </a:r>
            <a:br>
              <a:rPr lang="en-US" dirty="0" smtClean="0"/>
            </a:br>
            <a:r>
              <a:rPr lang="en-US" dirty="0" smtClean="0"/>
              <a:t>This is positive semi-definite.</a:t>
            </a:r>
          </a:p>
          <a:p>
            <a:pPr>
              <a:buNone/>
            </a:pPr>
            <a:r>
              <a:rPr lang="en-US" dirty="0" smtClean="0"/>
              <a:t>	By our proposition “Convexity and Hessian”,</a:t>
            </a:r>
            <a:br>
              <a:rPr lang="en-US" dirty="0" smtClean="0"/>
            </a:br>
            <a:r>
              <a:rPr lang="en-US" dirty="0" smtClean="0"/>
              <a:t>f is convex.						      </a:t>
            </a:r>
            <a:r>
              <a:rPr lang="en-US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157312"/>
            <a:ext cx="8721212" cy="67252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P={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r>
              <a:rPr lang="en-US" dirty="0" smtClean="0"/>
              <a:t> satisfy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f(x)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baseline="30000" dirty="0" err="1" smtClean="0"/>
              <a:t>T</a:t>
            </a:r>
            <a:r>
              <a:rPr lang="en-US" dirty="0" err="1" smtClean="0"/>
              <a:t>Qx</a:t>
            </a:r>
            <a:r>
              <a:rPr lang="en-US" dirty="0" smtClean="0"/>
              <a:t> -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z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Consider the convex program</a:t>
            </a:r>
            <a:br>
              <a:rPr lang="en-US" dirty="0" smtClean="0"/>
            </a:br>
            <a:r>
              <a:rPr lang="en-US" dirty="0" smtClean="0"/>
              <a:t>		min { f(x) :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dirty="0" smtClean="0"/>
              <a:t>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 = 1, 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  <a:p>
            <a:r>
              <a:rPr lang="en-US" b="1" dirty="0" smtClean="0"/>
              <a:t>Claim 2:</a:t>
            </a:r>
            <a:r>
              <a:rPr lang="en-US" dirty="0" smtClean="0"/>
              <a:t> This program has an optimal solution.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objective function is continuous.</a:t>
            </a:r>
          </a:p>
          <a:p>
            <a:pPr>
              <a:buNone/>
            </a:pPr>
            <a:r>
              <a:rPr lang="en-US" dirty="0" smtClean="0"/>
              <a:t>	The feasible region is a bounded polyhedron,</a:t>
            </a:r>
            <a:br>
              <a:rPr lang="en-US" dirty="0" smtClean="0"/>
            </a:br>
            <a:r>
              <a:rPr lang="en-US" dirty="0" smtClean="0"/>
              <a:t>and hence compact.</a:t>
            </a:r>
          </a:p>
          <a:p>
            <a:pPr>
              <a:buNone/>
            </a:pPr>
            <a:r>
              <a:rPr lang="en-US" dirty="0" smtClean="0"/>
              <a:t>	By </a:t>
            </a:r>
            <a:r>
              <a:rPr lang="en-US" dirty="0" err="1" smtClean="0"/>
              <a:t>Weierstrass</a:t>
            </a:r>
            <a:r>
              <a:rPr lang="en-US" dirty="0" smtClean="0"/>
              <a:t>’ Theorem, an optimal solution exists.							        </a:t>
            </a:r>
            <a:r>
              <a:rPr lang="en-US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0"/>
            <a:ext cx="8780206" cy="6725265"/>
          </a:xfrm>
        </p:spPr>
        <p:txBody>
          <a:bodyPr>
            <a:normAutofit/>
          </a:bodyPr>
          <a:lstStyle/>
          <a:p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latin typeface="Calibri"/>
              </a:rPr>
              <a:t>p</a:t>
            </a:r>
            <a:r>
              <a:rPr lang="en-US" baseline="-25000" dirty="0" smtClean="0">
                <a:latin typeface="Calibri"/>
              </a:rPr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/>
              <a:t> satisfy </a:t>
            </a:r>
            <a:r>
              <a:rPr lang="en-US" dirty="0" err="1" smtClean="0">
                <a:latin typeface="Calibri"/>
              </a:rPr>
              <a:t>z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f(x)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baseline="30000" dirty="0" err="1" smtClean="0"/>
              <a:t>T</a:t>
            </a:r>
            <a:r>
              <a:rPr lang="en-US" dirty="0" err="1" smtClean="0"/>
              <a:t>Qx</a:t>
            </a:r>
            <a:r>
              <a:rPr lang="en-US" dirty="0" smtClean="0"/>
              <a:t> -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z</a:t>
            </a:r>
            <a:r>
              <a:rPr lang="en-US" dirty="0" smtClean="0"/>
              <a:t>.</a:t>
            </a:r>
          </a:p>
          <a:p>
            <a:r>
              <a:rPr lang="en-US" spc="-100" dirty="0" smtClean="0"/>
              <a:t>Let x be an optimal solution of min {</a:t>
            </a:r>
            <a:r>
              <a:rPr lang="en-US" sz="2000" spc="-100" dirty="0" smtClean="0"/>
              <a:t> </a:t>
            </a:r>
            <a:r>
              <a:rPr lang="en-US" spc="-100" dirty="0" smtClean="0"/>
              <a:t>f(x)</a:t>
            </a:r>
            <a:r>
              <a:rPr lang="en-US" sz="2400" spc="-100" dirty="0" smtClean="0"/>
              <a:t> </a:t>
            </a:r>
            <a:r>
              <a:rPr lang="en-US" spc="-100" dirty="0" smtClean="0"/>
              <a:t>:</a:t>
            </a:r>
            <a:r>
              <a:rPr lang="en-US" sz="1800" spc="-100" dirty="0" smtClean="0"/>
              <a:t> </a:t>
            </a:r>
            <a:r>
              <a:rPr lang="en-US" spc="-100" dirty="0" smtClean="0">
                <a:latin typeface="Symbol"/>
                <a:sym typeface="Symbol"/>
              </a:rPr>
              <a:t></a:t>
            </a:r>
            <a:r>
              <a:rPr lang="en-US" spc="-100" baseline="-25000" dirty="0" smtClean="0">
                <a:sym typeface="Symbol"/>
              </a:rPr>
              <a:t>j</a:t>
            </a:r>
            <a:r>
              <a:rPr lang="en-US" sz="1800" spc="-100" dirty="0" smtClean="0"/>
              <a:t> </a:t>
            </a:r>
            <a:r>
              <a:rPr lang="en-US" spc="-100" dirty="0" err="1" smtClean="0">
                <a:latin typeface="Calibri"/>
              </a:rPr>
              <a:t>x</a:t>
            </a:r>
            <a:r>
              <a:rPr lang="en-US" spc="-100" baseline="-25000" dirty="0" err="1" smtClean="0">
                <a:latin typeface="Calibri"/>
              </a:rPr>
              <a:t>j</a:t>
            </a:r>
            <a:r>
              <a:rPr lang="en-US" spc="-100" dirty="0" smtClean="0"/>
              <a:t>=1,</a:t>
            </a:r>
            <a:r>
              <a:rPr lang="en-US" sz="2400" spc="-100" dirty="0" smtClean="0"/>
              <a:t> </a:t>
            </a:r>
            <a:r>
              <a:rPr lang="en-US" spc="-100" dirty="0" smtClean="0"/>
              <a:t>x</a:t>
            </a:r>
            <a:r>
              <a:rPr lang="en-US" spc="-100" dirty="0" smtClean="0">
                <a:latin typeface="cmsy10"/>
              </a:rPr>
              <a:t>¸</a:t>
            </a:r>
            <a:r>
              <a:rPr lang="en-US" spc="-100" dirty="0" smtClean="0"/>
              <a:t>0 }</a:t>
            </a:r>
            <a:br>
              <a:rPr lang="en-US" spc="-100" dirty="0" smtClean="0"/>
            </a:br>
            <a:r>
              <a:rPr lang="en-US" spc="-50" dirty="0" smtClean="0"/>
              <a:t>Let p</a:t>
            </a:r>
            <a:r>
              <a:rPr lang="en-US" spc="-50" baseline="30000" dirty="0" smtClean="0"/>
              <a:t>*</a:t>
            </a:r>
            <a:r>
              <a:rPr lang="en-US" spc="-50" dirty="0" smtClean="0"/>
              <a:t> = </a:t>
            </a:r>
            <a:r>
              <a:rPr lang="en-US" spc="-50" dirty="0" err="1" smtClean="0"/>
              <a:t>Qx</a:t>
            </a:r>
            <a:r>
              <a:rPr lang="en-US" spc="-50" dirty="0" smtClean="0"/>
              <a:t> and r</a:t>
            </a:r>
            <a:r>
              <a:rPr lang="en-US" spc="-50" baseline="30000" dirty="0" smtClean="0"/>
              <a:t>2</a:t>
            </a:r>
            <a:r>
              <a:rPr lang="en-US" spc="-50" dirty="0" smtClean="0"/>
              <a:t> = -f(x)</a:t>
            </a:r>
            <a:r>
              <a:rPr lang="en-US" sz="1600" spc="-50" dirty="0" smtClean="0"/>
              <a:t> </a:t>
            </a:r>
            <a:r>
              <a:rPr lang="en-US" spc="-50" dirty="0" smtClean="0"/>
              <a:t>=</a:t>
            </a:r>
            <a:r>
              <a:rPr lang="en-US" sz="2800" spc="-50" dirty="0" smtClean="0"/>
              <a:t> </a:t>
            </a:r>
            <a:r>
              <a:rPr lang="en-US" spc="-50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sz="1200" spc="-50" dirty="0" smtClean="0"/>
              <a:t> </a:t>
            </a:r>
            <a:r>
              <a:rPr lang="en-US" spc="-50" dirty="0" err="1" smtClean="0">
                <a:latin typeface="Calibri"/>
              </a:rPr>
              <a:t>x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z="1800" spc="-50" dirty="0" smtClean="0"/>
              <a:t> </a:t>
            </a:r>
            <a:r>
              <a:rPr lang="en-US" spc="-50" dirty="0" err="1" smtClean="0">
                <a:latin typeface="Calibri"/>
              </a:rPr>
              <a:t>p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pc="-50" baseline="15000" dirty="0" err="1" smtClean="0">
                <a:latin typeface="Calibri"/>
              </a:rPr>
              <a:t>T</a:t>
            </a:r>
            <a:r>
              <a:rPr lang="en-US" sz="1800" spc="-50" dirty="0" smtClean="0"/>
              <a:t> </a:t>
            </a:r>
            <a:r>
              <a:rPr lang="en-US" spc="-50" dirty="0" err="1" smtClean="0">
                <a:latin typeface="Calibri"/>
              </a:rPr>
              <a:t>p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z="2400" spc="-50" dirty="0" smtClean="0"/>
              <a:t> </a:t>
            </a:r>
            <a:r>
              <a:rPr lang="en-US" spc="-50" dirty="0" smtClean="0"/>
              <a:t>-</a:t>
            </a:r>
            <a:r>
              <a:rPr lang="en-US" sz="2400" spc="-50" dirty="0" smtClean="0"/>
              <a:t> </a:t>
            </a:r>
            <a:r>
              <a:rPr lang="en-US" dirty="0" smtClean="0"/>
              <a:t>p</a:t>
            </a:r>
            <a:r>
              <a:rPr lang="en-US" baseline="30000" dirty="0" smtClean="0"/>
              <a:t>*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30000" dirty="0" smtClean="0"/>
              <a:t>*</a:t>
            </a:r>
            <a:r>
              <a:rPr lang="en-US" dirty="0" smtClean="0"/>
              <a:t>.</a:t>
            </a:r>
            <a:endParaRPr lang="en-US" spc="-50" dirty="0" smtClean="0"/>
          </a:p>
          <a:p>
            <a:r>
              <a:rPr lang="en-US" b="1" dirty="0" smtClean="0"/>
              <a:t>Claim 3:</a:t>
            </a:r>
            <a:r>
              <a:rPr lang="en-US" dirty="0" smtClean="0"/>
              <a:t> The ball B(p</a:t>
            </a:r>
            <a:r>
              <a:rPr lang="en-US" baseline="30000" dirty="0" smtClean="0"/>
              <a:t>*</a:t>
            </a:r>
            <a:r>
              <a:rPr lang="en-US" dirty="0" smtClean="0"/>
              <a:t>,r) contains P.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Note that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 = 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>
                <a:latin typeface="Calibri"/>
              </a:rPr>
              <a:t>Q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Q - </a:t>
            </a:r>
            <a:r>
              <a:rPr lang="en-US" dirty="0" err="1" smtClean="0">
                <a:latin typeface="Calibri"/>
              </a:rPr>
              <a:t>z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smtClean="0"/>
              <a:t>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By KKT,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latin typeface="Calibri"/>
              </a:rPr>
              <a:t>2p</a:t>
            </a:r>
            <a:r>
              <a:rPr lang="en-US" baseline="-25000" dirty="0" smtClean="0">
                <a:latin typeface="Calibri"/>
              </a:rPr>
              <a:t>j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p</a:t>
            </a:r>
            <a:r>
              <a:rPr lang="en-US" baseline="30000" dirty="0" smtClean="0"/>
              <a:t>*</a:t>
            </a:r>
            <a:r>
              <a:rPr lang="en-US" sz="2000" dirty="0" smtClean="0"/>
              <a:t> </a:t>
            </a:r>
            <a:r>
              <a:rPr lang="en-US" dirty="0" smtClean="0"/>
              <a:t>-</a:t>
            </a:r>
            <a:r>
              <a:rPr lang="en-US" sz="1600" dirty="0" smtClean="0"/>
              <a:t> 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sz="2000" dirty="0" smtClean="0"/>
              <a:t> </a:t>
            </a:r>
            <a:r>
              <a:rPr lang="en-US" dirty="0" smtClean="0"/>
              <a:t>+</a:t>
            </a:r>
            <a:r>
              <a:rPr lang="en-US" sz="1600" dirty="0" smtClean="0"/>
              <a:t> </a:t>
            </a:r>
            <a:r>
              <a:rPr lang="en-US" dirty="0" smtClean="0"/>
              <a:t>y</a:t>
            </a:r>
            <a:r>
              <a:rPr lang="en-US" sz="2000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sz="1800" dirty="0" smtClean="0"/>
              <a:t> 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Furthermore, equality holds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&gt;0.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 	</a:t>
            </a:r>
            <a:r>
              <a:rPr lang="en-US" spc="-60" dirty="0" smtClean="0"/>
              <a:t>So y =</a:t>
            </a:r>
            <a:r>
              <a:rPr lang="en-US" sz="20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800" spc="-60" dirty="0" smtClean="0"/>
              <a:t> </a:t>
            </a:r>
            <a:r>
              <a:rPr lang="en-US" spc="-60" dirty="0" err="1" smtClean="0"/>
              <a:t>x</a:t>
            </a:r>
            <a:r>
              <a:rPr lang="en-US" spc="-60" baseline="-25000" dirty="0" err="1" smtClean="0"/>
              <a:t>j</a:t>
            </a:r>
            <a:r>
              <a:rPr lang="en-US" sz="1400" spc="-60" dirty="0" smtClean="0"/>
              <a:t> </a:t>
            </a:r>
            <a:r>
              <a:rPr lang="en-US" spc="-60" dirty="0" smtClean="0"/>
              <a:t>y</a:t>
            </a:r>
            <a:r>
              <a:rPr lang="en-US" sz="2000" spc="-60" dirty="0" smtClean="0"/>
              <a:t> </a:t>
            </a:r>
            <a:r>
              <a:rPr lang="en-US" spc="-60" dirty="0" smtClean="0"/>
              <a:t>=</a:t>
            </a:r>
            <a:r>
              <a:rPr lang="en-US" sz="12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800" spc="-60" dirty="0" smtClean="0"/>
              <a:t> </a:t>
            </a:r>
            <a:r>
              <a:rPr lang="en-US" spc="-60" dirty="0" err="1" smtClean="0"/>
              <a:t>x</a:t>
            </a:r>
            <a:r>
              <a:rPr lang="en-US" spc="-60" baseline="-25000" dirty="0" err="1" smtClean="0"/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z="2000" spc="-60" dirty="0" smtClean="0"/>
              <a:t> </a:t>
            </a:r>
            <a:r>
              <a:rPr lang="en-US" spc="-60" dirty="0" smtClean="0"/>
              <a:t>-</a:t>
            </a:r>
            <a:r>
              <a:rPr lang="en-US" sz="1200" spc="-60" dirty="0" smtClean="0"/>
              <a:t> </a:t>
            </a:r>
            <a:r>
              <a:rPr lang="en-US" spc="-60" dirty="0" smtClean="0"/>
              <a:t>2</a:t>
            </a:r>
            <a:r>
              <a:rPr lang="en-US" sz="11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/>
              <a:t>x</a:t>
            </a:r>
            <a:r>
              <a:rPr lang="en-US" spc="-60" baseline="-25000" dirty="0" err="1" smtClean="0"/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  <a:r>
              <a:rPr lang="en-US" sz="2400" spc="-60" dirty="0" smtClean="0"/>
              <a:t> </a:t>
            </a:r>
            <a:r>
              <a:rPr lang="en-US" spc="-60" dirty="0" smtClean="0"/>
              <a:t>=</a:t>
            </a:r>
            <a:r>
              <a:rPr lang="en-US" sz="20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/>
              <a:t>x</a:t>
            </a:r>
            <a:r>
              <a:rPr lang="en-US" spc="-60" baseline="-25000" dirty="0" err="1" smtClean="0"/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z="2400" spc="-60" dirty="0" smtClean="0"/>
              <a:t> </a:t>
            </a:r>
            <a:r>
              <a:rPr lang="en-US" spc="-60" dirty="0" smtClean="0"/>
              <a:t>-</a:t>
            </a:r>
            <a:r>
              <a:rPr lang="en-US" sz="1600" spc="-60" dirty="0" smtClean="0"/>
              <a:t> </a:t>
            </a:r>
            <a:r>
              <a:rPr lang="en-US" spc="-60" dirty="0" smtClean="0"/>
              <a:t>2p</a:t>
            </a:r>
            <a:r>
              <a:rPr lang="en-US" spc="-60" baseline="30000" dirty="0" smtClean="0"/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  <a:r>
              <a:rPr lang="en-US" dirty="0" smtClean="0"/>
              <a:t>.</a:t>
            </a:r>
          </a:p>
          <a:p>
            <a:pPr>
              <a:spcBef>
                <a:spcPts val="400"/>
              </a:spcBef>
              <a:buNone/>
            </a:pPr>
            <a:r>
              <a:rPr lang="en-US" sz="2400" spc="-60" dirty="0" smtClean="0"/>
              <a:t>	</a:t>
            </a:r>
            <a:endParaRPr lang="en-US" sz="1400" spc="-60" dirty="0" smtClean="0"/>
          </a:p>
          <a:p>
            <a:pPr>
              <a:spcBef>
                <a:spcPts val="400"/>
              </a:spcBef>
              <a:buNone/>
            </a:pPr>
            <a:r>
              <a:rPr lang="en-US" spc="-60" dirty="0" smtClean="0"/>
              <a:t>	So y</a:t>
            </a:r>
            <a:r>
              <a:rPr lang="en-US" sz="2000" spc="-60" dirty="0" smtClean="0"/>
              <a:t> </a:t>
            </a:r>
            <a:r>
              <a:rPr lang="en-US" spc="-60" dirty="0" smtClean="0"/>
              <a:t>+</a:t>
            </a:r>
            <a:r>
              <a:rPr lang="en-US" sz="2400" spc="-60" dirty="0" smtClean="0"/>
              <a:t> </a:t>
            </a:r>
            <a:r>
              <a:rPr lang="en-US" spc="-60" dirty="0" smtClean="0"/>
              <a:t>p</a:t>
            </a:r>
            <a:r>
              <a:rPr lang="en-US" spc="-60" baseline="30000" dirty="0" smtClean="0"/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  <a:r>
              <a:rPr lang="en-US" sz="16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/>
              <a:t>x</a:t>
            </a:r>
            <a:r>
              <a:rPr lang="en-US" spc="-60" baseline="-25000" dirty="0" err="1" smtClean="0"/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-25000" dirty="0" err="1" smtClean="0"/>
              <a:t>j</a:t>
            </a:r>
            <a:r>
              <a:rPr lang="en-US" sz="2400" spc="-60" dirty="0" smtClean="0"/>
              <a:t> </a:t>
            </a:r>
            <a:r>
              <a:rPr lang="en-US" spc="-60" dirty="0" smtClean="0"/>
              <a:t>-</a:t>
            </a:r>
            <a:r>
              <a:rPr lang="en-US" sz="1600" spc="-60" dirty="0" smtClean="0"/>
              <a:t> </a:t>
            </a:r>
            <a:r>
              <a:rPr lang="en-US" spc="-60" dirty="0" smtClean="0"/>
              <a:t>p</a:t>
            </a:r>
            <a:r>
              <a:rPr lang="en-US" spc="-60" baseline="30000" dirty="0" smtClean="0"/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  <a:r>
              <a:rPr lang="en-US" sz="2400" dirty="0" smtClean="0"/>
              <a:t> </a:t>
            </a:r>
            <a:r>
              <a:rPr lang="en-US" dirty="0" smtClean="0"/>
              <a:t>= -f(x) </a:t>
            </a:r>
            <a:r>
              <a:rPr lang="en-US" spc="-60" dirty="0" smtClean="0">
                <a:latin typeface="cmsy10"/>
              </a:rPr>
              <a:t>)</a:t>
            </a:r>
            <a:r>
              <a:rPr lang="en-US" spc="-60" dirty="0" smtClean="0"/>
              <a:t> r = </a:t>
            </a:r>
            <a:r>
              <a:rPr lang="en-US" spc="-60" dirty="0" smtClean="0">
                <a:latin typeface="Arial"/>
                <a:cs typeface="Arial"/>
              </a:rPr>
              <a:t>√</a:t>
            </a:r>
            <a:r>
              <a:rPr lang="en-US" spc="-60" dirty="0" smtClean="0"/>
              <a:t>y + p</a:t>
            </a:r>
            <a:r>
              <a:rPr lang="en-US" spc="-60" baseline="30000" dirty="0" smtClean="0"/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  <a:endParaRPr lang="en-US" spc="-60" dirty="0" smtClean="0"/>
          </a:p>
          <a:p>
            <a:pPr>
              <a:spcBef>
                <a:spcPts val="400"/>
              </a:spcBef>
              <a:buNone/>
            </a:pPr>
            <a:endParaRPr lang="en-US" dirty="0" smtClean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7256207" y="5850197"/>
            <a:ext cx="1356851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380180" y="4601498"/>
            <a:ext cx="2136878" cy="1074994"/>
          </a:xfrm>
          <a:custGeom>
            <a:avLst/>
            <a:gdLst>
              <a:gd name="connsiteX0" fmla="*/ 209755 w 2227006"/>
              <a:gd name="connsiteY0" fmla="*/ 0 h 1097935"/>
              <a:gd name="connsiteX1" fmla="*/ 32774 w 2227006"/>
              <a:gd name="connsiteY1" fmla="*/ 314632 h 1097935"/>
              <a:gd name="connsiteX2" fmla="*/ 406400 w 2227006"/>
              <a:gd name="connsiteY2" fmla="*/ 993058 h 1097935"/>
              <a:gd name="connsiteX3" fmla="*/ 1930400 w 2227006"/>
              <a:gd name="connsiteY3" fmla="*/ 943896 h 1097935"/>
              <a:gd name="connsiteX4" fmla="*/ 2186039 w 2227006"/>
              <a:gd name="connsiteY4" fmla="*/ 629264 h 1097935"/>
              <a:gd name="connsiteX0" fmla="*/ 190091 w 2207342"/>
              <a:gd name="connsiteY0" fmla="*/ 0 h 1078271"/>
              <a:gd name="connsiteX1" fmla="*/ 32774 w 2207342"/>
              <a:gd name="connsiteY1" fmla="*/ 432619 h 1078271"/>
              <a:gd name="connsiteX2" fmla="*/ 386736 w 2207342"/>
              <a:gd name="connsiteY2" fmla="*/ 993058 h 1078271"/>
              <a:gd name="connsiteX3" fmla="*/ 1910736 w 2207342"/>
              <a:gd name="connsiteY3" fmla="*/ 943896 h 1078271"/>
              <a:gd name="connsiteX4" fmla="*/ 2166375 w 2207342"/>
              <a:gd name="connsiteY4" fmla="*/ 629264 h 1078271"/>
              <a:gd name="connsiteX0" fmla="*/ 190091 w 2186858"/>
              <a:gd name="connsiteY0" fmla="*/ 0 h 1074994"/>
              <a:gd name="connsiteX1" fmla="*/ 32774 w 2186858"/>
              <a:gd name="connsiteY1" fmla="*/ 432619 h 1074994"/>
              <a:gd name="connsiteX2" fmla="*/ 386736 w 2186858"/>
              <a:gd name="connsiteY2" fmla="*/ 993058 h 1074994"/>
              <a:gd name="connsiteX3" fmla="*/ 1812414 w 2186858"/>
              <a:gd name="connsiteY3" fmla="*/ 924232 h 1074994"/>
              <a:gd name="connsiteX4" fmla="*/ 2166375 w 2186858"/>
              <a:gd name="connsiteY4" fmla="*/ 629264 h 1074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6858" h="1074994">
                <a:moveTo>
                  <a:pt x="190091" y="0"/>
                </a:moveTo>
                <a:cubicBezTo>
                  <a:pt x="85213" y="74561"/>
                  <a:pt x="0" y="267109"/>
                  <a:pt x="32774" y="432619"/>
                </a:cubicBezTo>
                <a:cubicBezTo>
                  <a:pt x="65548" y="598129"/>
                  <a:pt x="90129" y="911123"/>
                  <a:pt x="386736" y="993058"/>
                </a:cubicBezTo>
                <a:cubicBezTo>
                  <a:pt x="683343" y="1074994"/>
                  <a:pt x="1515808" y="984864"/>
                  <a:pt x="1812414" y="924232"/>
                </a:cubicBezTo>
                <a:cubicBezTo>
                  <a:pt x="2109020" y="863600"/>
                  <a:pt x="2186858" y="756264"/>
                  <a:pt x="2166375" y="629264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49085" y="4109881"/>
            <a:ext cx="2366296" cy="1763253"/>
          </a:xfrm>
          <a:custGeom>
            <a:avLst/>
            <a:gdLst>
              <a:gd name="connsiteX0" fmla="*/ 209755 w 2227006"/>
              <a:gd name="connsiteY0" fmla="*/ 0 h 1097935"/>
              <a:gd name="connsiteX1" fmla="*/ 32774 w 2227006"/>
              <a:gd name="connsiteY1" fmla="*/ 314632 h 1097935"/>
              <a:gd name="connsiteX2" fmla="*/ 406400 w 2227006"/>
              <a:gd name="connsiteY2" fmla="*/ 993058 h 1097935"/>
              <a:gd name="connsiteX3" fmla="*/ 1930400 w 2227006"/>
              <a:gd name="connsiteY3" fmla="*/ 943896 h 1097935"/>
              <a:gd name="connsiteX4" fmla="*/ 2186039 w 2227006"/>
              <a:gd name="connsiteY4" fmla="*/ 629264 h 1097935"/>
              <a:gd name="connsiteX0" fmla="*/ 190091 w 2207342"/>
              <a:gd name="connsiteY0" fmla="*/ 0 h 1078271"/>
              <a:gd name="connsiteX1" fmla="*/ 32774 w 2207342"/>
              <a:gd name="connsiteY1" fmla="*/ 432619 h 1078271"/>
              <a:gd name="connsiteX2" fmla="*/ 386736 w 2207342"/>
              <a:gd name="connsiteY2" fmla="*/ 993058 h 1078271"/>
              <a:gd name="connsiteX3" fmla="*/ 1910736 w 2207342"/>
              <a:gd name="connsiteY3" fmla="*/ 943896 h 1078271"/>
              <a:gd name="connsiteX4" fmla="*/ 2166375 w 2207342"/>
              <a:gd name="connsiteY4" fmla="*/ 629264 h 1078271"/>
              <a:gd name="connsiteX0" fmla="*/ 190091 w 2186858"/>
              <a:gd name="connsiteY0" fmla="*/ 0 h 1074994"/>
              <a:gd name="connsiteX1" fmla="*/ 32774 w 2186858"/>
              <a:gd name="connsiteY1" fmla="*/ 432619 h 1074994"/>
              <a:gd name="connsiteX2" fmla="*/ 386736 w 2186858"/>
              <a:gd name="connsiteY2" fmla="*/ 993058 h 1074994"/>
              <a:gd name="connsiteX3" fmla="*/ 1812414 w 2186858"/>
              <a:gd name="connsiteY3" fmla="*/ 924232 h 1074994"/>
              <a:gd name="connsiteX4" fmla="*/ 2166375 w 2186858"/>
              <a:gd name="connsiteY4" fmla="*/ 629264 h 1074994"/>
              <a:gd name="connsiteX0" fmla="*/ 295084 w 2165859"/>
              <a:gd name="connsiteY0" fmla="*/ 0 h 1097159"/>
              <a:gd name="connsiteX1" fmla="*/ 11775 w 2165859"/>
              <a:gd name="connsiteY1" fmla="*/ 454784 h 1097159"/>
              <a:gd name="connsiteX2" fmla="*/ 365737 w 2165859"/>
              <a:gd name="connsiteY2" fmla="*/ 1015223 h 1097159"/>
              <a:gd name="connsiteX3" fmla="*/ 1791415 w 2165859"/>
              <a:gd name="connsiteY3" fmla="*/ 946397 h 1097159"/>
              <a:gd name="connsiteX4" fmla="*/ 2145376 w 2165859"/>
              <a:gd name="connsiteY4" fmla="*/ 651429 h 1097159"/>
              <a:gd name="connsiteX0" fmla="*/ 295084 w 2165859"/>
              <a:gd name="connsiteY0" fmla="*/ 0 h 1044914"/>
              <a:gd name="connsiteX1" fmla="*/ 11775 w 2165859"/>
              <a:gd name="connsiteY1" fmla="*/ 454784 h 1044914"/>
              <a:gd name="connsiteX2" fmla="*/ 365737 w 2165859"/>
              <a:gd name="connsiteY2" fmla="*/ 962978 h 1044914"/>
              <a:gd name="connsiteX3" fmla="*/ 1791415 w 2165859"/>
              <a:gd name="connsiteY3" fmla="*/ 946397 h 1044914"/>
              <a:gd name="connsiteX4" fmla="*/ 2145376 w 2165859"/>
              <a:gd name="connsiteY4" fmla="*/ 651429 h 1044914"/>
              <a:gd name="connsiteX0" fmla="*/ 295084 w 2165859"/>
              <a:gd name="connsiteY0" fmla="*/ 0 h 1041043"/>
              <a:gd name="connsiteX1" fmla="*/ 11775 w 2165859"/>
              <a:gd name="connsiteY1" fmla="*/ 454784 h 1041043"/>
              <a:gd name="connsiteX2" fmla="*/ 365737 w 2165859"/>
              <a:gd name="connsiteY2" fmla="*/ 962978 h 1041043"/>
              <a:gd name="connsiteX3" fmla="*/ 1800415 w 2165859"/>
              <a:gd name="connsiteY3" fmla="*/ 923177 h 1041043"/>
              <a:gd name="connsiteX4" fmla="*/ 2145376 w 2165859"/>
              <a:gd name="connsiteY4" fmla="*/ 651429 h 1041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859" h="1041043">
                <a:moveTo>
                  <a:pt x="295084" y="0"/>
                </a:moveTo>
                <a:cubicBezTo>
                  <a:pt x="190206" y="74561"/>
                  <a:pt x="0" y="294288"/>
                  <a:pt x="11775" y="454784"/>
                </a:cubicBezTo>
                <a:cubicBezTo>
                  <a:pt x="23550" y="615280"/>
                  <a:pt x="67630" y="884913"/>
                  <a:pt x="365737" y="962978"/>
                </a:cubicBezTo>
                <a:cubicBezTo>
                  <a:pt x="663844" y="1041043"/>
                  <a:pt x="1503808" y="975102"/>
                  <a:pt x="1800415" y="923177"/>
                </a:cubicBezTo>
                <a:cubicBezTo>
                  <a:pt x="2097022" y="871252"/>
                  <a:pt x="2165859" y="778429"/>
                  <a:pt x="2145376" y="651429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49160"/>
            <a:ext cx="8780206" cy="6858000"/>
          </a:xfrm>
        </p:spPr>
        <p:txBody>
          <a:bodyPr>
            <a:normAutofit lnSpcReduction="10000"/>
          </a:bodyPr>
          <a:lstStyle/>
          <a:p>
            <a:r>
              <a:rPr lang="en-US" spc="-50" dirty="0" smtClean="0"/>
              <a:t>Let p</a:t>
            </a:r>
            <a:r>
              <a:rPr lang="en-US" spc="-50" baseline="30000" dirty="0" smtClean="0"/>
              <a:t>*</a:t>
            </a:r>
            <a:r>
              <a:rPr lang="en-US" spc="-50" dirty="0" smtClean="0"/>
              <a:t> = </a:t>
            </a:r>
            <a:r>
              <a:rPr lang="en-US" spc="-50" dirty="0" err="1" smtClean="0"/>
              <a:t>Qx</a:t>
            </a:r>
            <a:r>
              <a:rPr lang="en-US" spc="-50" dirty="0" smtClean="0"/>
              <a:t> and r</a:t>
            </a:r>
            <a:r>
              <a:rPr lang="en-US" spc="-50" baseline="30000" dirty="0" smtClean="0"/>
              <a:t>2</a:t>
            </a:r>
            <a:r>
              <a:rPr lang="en-US" spc="-50" dirty="0" smtClean="0"/>
              <a:t> = -f(x)</a:t>
            </a:r>
            <a:r>
              <a:rPr lang="en-US" sz="1600" spc="-50" dirty="0" smtClean="0"/>
              <a:t> </a:t>
            </a:r>
            <a:r>
              <a:rPr lang="en-US" spc="-50" dirty="0" smtClean="0"/>
              <a:t>=</a:t>
            </a:r>
            <a:r>
              <a:rPr lang="en-US" sz="2800" spc="-50" dirty="0" smtClean="0"/>
              <a:t> </a:t>
            </a:r>
            <a:r>
              <a:rPr lang="en-US" spc="-50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sz="1200" spc="-50" dirty="0" smtClean="0"/>
              <a:t> </a:t>
            </a:r>
            <a:r>
              <a:rPr lang="en-US" spc="-50" dirty="0" err="1" smtClean="0">
                <a:latin typeface="Calibri"/>
              </a:rPr>
              <a:t>x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z="1800" spc="-50" dirty="0" smtClean="0"/>
              <a:t> </a:t>
            </a:r>
            <a:r>
              <a:rPr lang="en-US" spc="-50" dirty="0" err="1" smtClean="0">
                <a:latin typeface="Calibri"/>
              </a:rPr>
              <a:t>p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pc="-50" baseline="15000" dirty="0" err="1" smtClean="0">
                <a:latin typeface="Calibri"/>
              </a:rPr>
              <a:t>T</a:t>
            </a:r>
            <a:r>
              <a:rPr lang="en-US" sz="1800" spc="-50" dirty="0" smtClean="0"/>
              <a:t> </a:t>
            </a:r>
            <a:r>
              <a:rPr lang="en-US" spc="-50" dirty="0" err="1" smtClean="0">
                <a:latin typeface="Calibri"/>
              </a:rPr>
              <a:t>p</a:t>
            </a:r>
            <a:r>
              <a:rPr lang="en-US" spc="-50" baseline="-25000" dirty="0" err="1" smtClean="0">
                <a:latin typeface="Calibri"/>
              </a:rPr>
              <a:t>j</a:t>
            </a:r>
            <a:r>
              <a:rPr lang="en-US" sz="2400" spc="-50" dirty="0" smtClean="0"/>
              <a:t> </a:t>
            </a:r>
            <a:r>
              <a:rPr lang="en-US" spc="-50" dirty="0" smtClean="0"/>
              <a:t>-</a:t>
            </a:r>
            <a:r>
              <a:rPr lang="en-US" sz="2400" spc="-50" dirty="0" smtClean="0"/>
              <a:t> </a:t>
            </a:r>
            <a:r>
              <a:rPr lang="en-US" dirty="0" smtClean="0"/>
              <a:t>p</a:t>
            </a:r>
            <a:r>
              <a:rPr lang="en-US" baseline="30000" dirty="0" smtClean="0"/>
              <a:t>*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30000" dirty="0" smtClean="0"/>
              <a:t>*</a:t>
            </a:r>
            <a:r>
              <a:rPr lang="en-US" dirty="0" smtClean="0"/>
              <a:t>.</a:t>
            </a:r>
            <a:endParaRPr lang="en-US" spc="-50" dirty="0" smtClean="0"/>
          </a:p>
          <a:p>
            <a:r>
              <a:rPr lang="en-US" b="1" dirty="0" smtClean="0"/>
              <a:t>Claim 3:</a:t>
            </a:r>
            <a:r>
              <a:rPr lang="en-US" dirty="0" smtClean="0"/>
              <a:t> The ball B(p</a:t>
            </a:r>
            <a:r>
              <a:rPr lang="en-US" baseline="30000" dirty="0" smtClean="0"/>
              <a:t>*</a:t>
            </a:r>
            <a:r>
              <a:rPr lang="en-US" dirty="0" smtClean="0"/>
              <a:t>,r) contains P.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Note that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 = 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>
                <a:latin typeface="Calibri"/>
              </a:rPr>
              <a:t>Q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Q - z.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By KKT,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latin typeface="Calibri"/>
              </a:rPr>
              <a:t>2p</a:t>
            </a:r>
            <a:r>
              <a:rPr lang="en-US" baseline="-25000" dirty="0" smtClean="0">
                <a:latin typeface="Calibri"/>
              </a:rPr>
              <a:t>j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p</a:t>
            </a:r>
            <a:r>
              <a:rPr lang="en-US" baseline="30000" dirty="0" smtClean="0"/>
              <a:t>*</a:t>
            </a:r>
            <a:r>
              <a:rPr lang="en-US" sz="2000" dirty="0" smtClean="0"/>
              <a:t> </a:t>
            </a:r>
            <a:r>
              <a:rPr lang="en-US" dirty="0" smtClean="0"/>
              <a:t>-</a:t>
            </a:r>
            <a:r>
              <a:rPr lang="en-US" sz="1600" dirty="0" smtClean="0"/>
              <a:t> 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p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sz="2000" dirty="0" smtClean="0"/>
              <a:t> </a:t>
            </a:r>
            <a:r>
              <a:rPr lang="en-US" dirty="0" smtClean="0"/>
              <a:t>+</a:t>
            </a:r>
            <a:r>
              <a:rPr lang="en-US" sz="1600" dirty="0" smtClean="0"/>
              <a:t> </a:t>
            </a:r>
            <a:r>
              <a:rPr lang="en-US" dirty="0" smtClean="0"/>
              <a:t>y</a:t>
            </a:r>
            <a:r>
              <a:rPr lang="en-US" sz="2000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sz="1800" dirty="0" smtClean="0"/>
              <a:t> 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Furthermore, equality holds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&gt;0.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 	  </a:t>
            </a:r>
            <a:r>
              <a:rPr lang="en-US" spc="-60" dirty="0" smtClean="0">
                <a:latin typeface="cmsy10"/>
              </a:rPr>
              <a:t>)</a:t>
            </a:r>
            <a:r>
              <a:rPr lang="en-US" spc="-60" baseline="30000" dirty="0" smtClean="0">
                <a:latin typeface="Calibri"/>
              </a:rPr>
              <a:t> </a:t>
            </a:r>
            <a:r>
              <a:rPr lang="en-US" dirty="0" smtClean="0"/>
              <a:t> r =</a:t>
            </a:r>
            <a:r>
              <a:rPr lang="en-US" spc="-60" dirty="0" smtClean="0"/>
              <a:t> </a:t>
            </a:r>
            <a:r>
              <a:rPr lang="en-US" spc="-60" dirty="0" smtClean="0">
                <a:latin typeface="Arial"/>
                <a:cs typeface="Arial"/>
              </a:rPr>
              <a:t>√</a:t>
            </a:r>
            <a:r>
              <a:rPr lang="en-US" spc="-60" dirty="0" smtClean="0"/>
              <a:t>y + p</a:t>
            </a:r>
            <a:r>
              <a:rPr lang="en-US" spc="-60" baseline="30000" dirty="0" smtClean="0"/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/>
              <a:t>p</a:t>
            </a:r>
            <a:r>
              <a:rPr lang="en-US" spc="-60" baseline="30000" dirty="0" smtClean="0"/>
              <a:t>*</a:t>
            </a:r>
          </a:p>
          <a:p>
            <a:pPr>
              <a:spcBef>
                <a:spcPts val="400"/>
              </a:spcBef>
              <a:buNone/>
            </a:pPr>
            <a:r>
              <a:rPr lang="en-US" sz="2400" dirty="0" smtClean="0"/>
              <a:t>	</a:t>
            </a:r>
            <a:endParaRPr lang="en-US" sz="1050" dirty="0" smtClean="0"/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It remains to show that B(p</a:t>
            </a:r>
            <a:r>
              <a:rPr lang="en-US" baseline="30000" dirty="0" smtClean="0"/>
              <a:t>*</a:t>
            </a:r>
            <a:r>
              <a:rPr lang="en-US" dirty="0" smtClean="0"/>
              <a:t>,r) contains P.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This holds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-p</a:t>
            </a:r>
            <a:r>
              <a:rPr lang="en-US" baseline="30000" dirty="0" smtClean="0"/>
              <a:t>*</a:t>
            </a:r>
            <a:r>
              <a:rPr lang="en-US" dirty="0" smtClean="0">
                <a:latin typeface="cmsy10"/>
              </a:rPr>
              <a:t>k</a:t>
            </a:r>
            <a:r>
              <a:rPr lang="en-US" sz="1800" dirty="0" smtClean="0">
                <a:latin typeface="cmsy1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sz="1600" dirty="0" smtClean="0">
                <a:latin typeface="cmsy10"/>
              </a:rPr>
              <a:t> </a:t>
            </a:r>
            <a:r>
              <a:rPr lang="en-US" dirty="0" smtClean="0"/>
              <a:t>r </a:t>
            </a:r>
            <a:r>
              <a:rPr lang="en-US" sz="1800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Now 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-p</a:t>
            </a:r>
            <a:r>
              <a:rPr lang="en-US" baseline="30000" dirty="0" smtClean="0"/>
              <a:t>*</a:t>
            </a:r>
            <a:r>
              <a:rPr lang="en-US" dirty="0" smtClean="0">
                <a:latin typeface="cmsy10"/>
              </a:rPr>
              <a:t>k</a:t>
            </a:r>
            <a:r>
              <a:rPr lang="en-US" baseline="30000" dirty="0" smtClean="0"/>
              <a:t>2</a:t>
            </a:r>
            <a:r>
              <a:rPr lang="en-US" sz="24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-p</a:t>
            </a:r>
            <a:r>
              <a:rPr lang="en-US" baseline="30000" dirty="0" smtClean="0"/>
              <a:t>*</a:t>
            </a:r>
            <a:r>
              <a:rPr lang="en-US" dirty="0" smtClean="0"/>
              <a:t>)</a:t>
            </a:r>
            <a:r>
              <a:rPr lang="en-US" baseline="30000" dirty="0" smtClean="0"/>
              <a:t>T</a:t>
            </a:r>
            <a:r>
              <a:rPr lang="en-US" dirty="0" smtClean="0"/>
              <a:t>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-p</a:t>
            </a:r>
            <a:r>
              <a:rPr lang="en-US" baseline="30000" dirty="0" smtClean="0"/>
              <a:t>*</a:t>
            </a:r>
            <a:r>
              <a:rPr lang="en-US" dirty="0" smtClean="0"/>
              <a:t>)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		        = p</a:t>
            </a:r>
            <a:r>
              <a:rPr lang="en-US" baseline="30000" dirty="0" smtClean="0"/>
              <a:t>*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30000" dirty="0" smtClean="0"/>
              <a:t>*</a:t>
            </a:r>
            <a:r>
              <a:rPr lang="en-US" dirty="0" smtClean="0"/>
              <a:t>-2p</a:t>
            </a:r>
            <a:r>
              <a:rPr lang="en-US" baseline="-25000" dirty="0" smtClean="0"/>
              <a:t>j</a:t>
            </a:r>
            <a:r>
              <a:rPr lang="en-US" baseline="30000" dirty="0" smtClean="0"/>
              <a:t>T</a:t>
            </a:r>
            <a:r>
              <a:rPr lang="en-US" dirty="0" smtClean="0"/>
              <a:t>p</a:t>
            </a:r>
            <a:r>
              <a:rPr lang="en-US" baseline="30000" dirty="0" smtClean="0"/>
              <a:t>*</a:t>
            </a:r>
            <a:r>
              <a:rPr lang="en-US" dirty="0" smtClean="0"/>
              <a:t>+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sz="2000" dirty="0" smtClean="0"/>
              <a:t> </a:t>
            </a:r>
          </a:p>
          <a:p>
            <a:pPr>
              <a:spcBef>
                <a:spcPts val="400"/>
              </a:spcBef>
              <a:buNone/>
            </a:pPr>
            <a:r>
              <a:rPr lang="en-US" sz="2000" dirty="0" smtClean="0">
                <a:latin typeface="cmsy10"/>
              </a:rPr>
              <a:t>			       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dirty="0" err="1" smtClean="0"/>
              <a:t>y+p</a:t>
            </a:r>
            <a:r>
              <a:rPr lang="en-US" baseline="30000" dirty="0" smtClean="0"/>
              <a:t>*</a:t>
            </a:r>
            <a:r>
              <a:rPr lang="en-US" baseline="30000" dirty="0" err="1" smtClean="0"/>
              <a:t>T</a:t>
            </a:r>
            <a:r>
              <a:rPr lang="en-US" dirty="0" err="1" smtClean="0"/>
              <a:t>p</a:t>
            </a:r>
            <a:r>
              <a:rPr lang="en-US" baseline="30000" dirty="0" smtClean="0"/>
              <a:t>*</a:t>
            </a:r>
            <a:r>
              <a:rPr lang="en-US" sz="3600" baseline="30000" dirty="0" smtClean="0"/>
              <a:t> </a:t>
            </a:r>
            <a:r>
              <a:rPr lang="en-US" dirty="0" smtClean="0"/>
              <a:t>=</a:t>
            </a:r>
            <a:r>
              <a:rPr lang="en-US" sz="2400" dirty="0" smtClean="0"/>
              <a:t> </a:t>
            </a:r>
            <a:r>
              <a:rPr lang="en-US" dirty="0" smtClean="0">
                <a:latin typeface="Calibri"/>
              </a:rPr>
              <a:t>r</a:t>
            </a:r>
            <a:r>
              <a:rPr lang="en-US" baseline="30000" dirty="0" smtClean="0">
                <a:latin typeface="Calibri"/>
              </a:rPr>
              <a:t>2</a:t>
            </a:r>
            <a:r>
              <a:rPr lang="en-US" sz="2800" dirty="0" smtClean="0"/>
              <a:t> </a:t>
            </a:r>
            <a:r>
              <a:rPr lang="en-US" sz="1200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                         </a:t>
            </a:r>
            <a:r>
              <a:rPr lang="en-US" dirty="0" smtClean="0">
                <a:latin typeface="msam10"/>
              </a:rPr>
              <a:t>¤</a:t>
            </a:r>
          </a:p>
          <a:p>
            <a:pPr>
              <a:spcBef>
                <a:spcPts val="400"/>
              </a:spcBef>
              <a:buNone/>
            </a:pPr>
            <a:endParaRPr lang="en-US" sz="300" dirty="0" smtClean="0"/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</a:t>
            </a:r>
            <a:endParaRPr lang="en-US" spc="-60" baseline="30000" dirty="0" smtClean="0">
              <a:latin typeface="Calibri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064775" y="2556391"/>
            <a:ext cx="1356851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2900516" y="2054942"/>
            <a:ext cx="4884994" cy="4424515"/>
          </a:xfrm>
          <a:custGeom>
            <a:avLst/>
            <a:gdLst>
              <a:gd name="connsiteX0" fmla="*/ 3156155 w 4947264"/>
              <a:gd name="connsiteY0" fmla="*/ 231058 h 4767007"/>
              <a:gd name="connsiteX1" fmla="*/ 4611329 w 4947264"/>
              <a:gd name="connsiteY1" fmla="*/ 349045 h 4767007"/>
              <a:gd name="connsiteX2" fmla="*/ 4729316 w 4947264"/>
              <a:gd name="connsiteY2" fmla="*/ 2325329 h 4767007"/>
              <a:gd name="connsiteX3" fmla="*/ 3303639 w 4947264"/>
              <a:gd name="connsiteY3" fmla="*/ 4380271 h 4767007"/>
              <a:gd name="connsiteX4" fmla="*/ 894736 w 4947264"/>
              <a:gd name="connsiteY4" fmla="*/ 4645742 h 4767007"/>
              <a:gd name="connsiteX5" fmla="*/ 0 w 4947264"/>
              <a:gd name="connsiteY5" fmla="*/ 4124632 h 4767007"/>
              <a:gd name="connsiteX0" fmla="*/ 3156155 w 4962013"/>
              <a:gd name="connsiteY0" fmla="*/ 115529 h 4651478"/>
              <a:gd name="connsiteX1" fmla="*/ 4699819 w 4962013"/>
              <a:gd name="connsiteY1" fmla="*/ 656303 h 4651478"/>
              <a:gd name="connsiteX2" fmla="*/ 4729316 w 4962013"/>
              <a:gd name="connsiteY2" fmla="*/ 2209800 h 4651478"/>
              <a:gd name="connsiteX3" fmla="*/ 3303639 w 4962013"/>
              <a:gd name="connsiteY3" fmla="*/ 4264742 h 4651478"/>
              <a:gd name="connsiteX4" fmla="*/ 894736 w 4962013"/>
              <a:gd name="connsiteY4" fmla="*/ 4530213 h 4651478"/>
              <a:gd name="connsiteX5" fmla="*/ 0 w 4962013"/>
              <a:gd name="connsiteY5" fmla="*/ 4009103 h 4651478"/>
              <a:gd name="connsiteX0" fmla="*/ 3156155 w 4962013"/>
              <a:gd name="connsiteY0" fmla="*/ 0 h 4535949"/>
              <a:gd name="connsiteX1" fmla="*/ 4699819 w 4962013"/>
              <a:gd name="connsiteY1" fmla="*/ 540774 h 4535949"/>
              <a:gd name="connsiteX2" fmla="*/ 4729316 w 4962013"/>
              <a:gd name="connsiteY2" fmla="*/ 2094271 h 4535949"/>
              <a:gd name="connsiteX3" fmla="*/ 3303639 w 4962013"/>
              <a:gd name="connsiteY3" fmla="*/ 4149213 h 4535949"/>
              <a:gd name="connsiteX4" fmla="*/ 894736 w 4962013"/>
              <a:gd name="connsiteY4" fmla="*/ 4414684 h 4535949"/>
              <a:gd name="connsiteX5" fmla="*/ 0 w 4962013"/>
              <a:gd name="connsiteY5" fmla="*/ 3893574 h 4535949"/>
              <a:gd name="connsiteX0" fmla="*/ 3156155 w 4952181"/>
              <a:gd name="connsiteY0" fmla="*/ 0 h 4535949"/>
              <a:gd name="connsiteX1" fmla="*/ 4640826 w 4952181"/>
              <a:gd name="connsiteY1" fmla="*/ 501445 h 4535949"/>
              <a:gd name="connsiteX2" fmla="*/ 4729316 w 4952181"/>
              <a:gd name="connsiteY2" fmla="*/ 2094271 h 4535949"/>
              <a:gd name="connsiteX3" fmla="*/ 3303639 w 4952181"/>
              <a:gd name="connsiteY3" fmla="*/ 4149213 h 4535949"/>
              <a:gd name="connsiteX4" fmla="*/ 894736 w 4952181"/>
              <a:gd name="connsiteY4" fmla="*/ 4414684 h 4535949"/>
              <a:gd name="connsiteX5" fmla="*/ 0 w 4952181"/>
              <a:gd name="connsiteY5" fmla="*/ 3893574 h 4535949"/>
              <a:gd name="connsiteX0" fmla="*/ 3156155 w 4884994"/>
              <a:gd name="connsiteY0" fmla="*/ 0 h 4509729"/>
              <a:gd name="connsiteX1" fmla="*/ 4640826 w 4884994"/>
              <a:gd name="connsiteY1" fmla="*/ 501445 h 4509729"/>
              <a:gd name="connsiteX2" fmla="*/ 4621161 w 4884994"/>
              <a:gd name="connsiteY2" fmla="*/ 2251587 h 4509729"/>
              <a:gd name="connsiteX3" fmla="*/ 3303639 w 4884994"/>
              <a:gd name="connsiteY3" fmla="*/ 4149213 h 4509729"/>
              <a:gd name="connsiteX4" fmla="*/ 894736 w 4884994"/>
              <a:gd name="connsiteY4" fmla="*/ 4414684 h 4509729"/>
              <a:gd name="connsiteX5" fmla="*/ 0 w 4884994"/>
              <a:gd name="connsiteY5" fmla="*/ 3893574 h 450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84994" h="4509729">
                <a:moveTo>
                  <a:pt x="3156155" y="0"/>
                </a:moveTo>
                <a:cubicBezTo>
                  <a:pt x="3811639" y="22123"/>
                  <a:pt x="4396658" y="126181"/>
                  <a:pt x="4640826" y="501445"/>
                </a:cubicBezTo>
                <a:cubicBezTo>
                  <a:pt x="4884994" y="876709"/>
                  <a:pt x="4844026" y="1643626"/>
                  <a:pt x="4621161" y="2251587"/>
                </a:cubicBezTo>
                <a:cubicBezTo>
                  <a:pt x="4398297" y="2859548"/>
                  <a:pt x="3924710" y="3788697"/>
                  <a:pt x="3303639" y="4149213"/>
                </a:cubicBezTo>
                <a:cubicBezTo>
                  <a:pt x="2682568" y="4509729"/>
                  <a:pt x="1445342" y="4457290"/>
                  <a:pt x="894736" y="4414684"/>
                </a:cubicBezTo>
                <a:cubicBezTo>
                  <a:pt x="344130" y="4372078"/>
                  <a:pt x="172065" y="4132826"/>
                  <a:pt x="0" y="3893574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1"/>
            <a:ext cx="8780206" cy="4050890"/>
          </a:xfrm>
        </p:spPr>
        <p:txBody>
          <a:bodyPr>
            <a:normAutofit/>
          </a:bodyPr>
          <a:lstStyle/>
          <a:p>
            <a:r>
              <a:rPr lang="en-US" b="1" dirty="0" smtClean="0"/>
              <a:t>Claim 4:</a:t>
            </a:r>
            <a:r>
              <a:rPr lang="en-US" dirty="0" smtClean="0"/>
              <a:t> B(p</a:t>
            </a:r>
            <a:r>
              <a:rPr lang="en-US" baseline="30000" dirty="0" smtClean="0"/>
              <a:t>*</a:t>
            </a:r>
            <a:r>
              <a:rPr lang="en-US" dirty="0" smtClean="0"/>
              <a:t>,r) is the smallest ball containing P.</a:t>
            </a:r>
          </a:p>
          <a:p>
            <a:r>
              <a:rPr lang="en-US" b="1" spc="-60" dirty="0" smtClean="0"/>
              <a:t>Proof:</a:t>
            </a:r>
            <a:r>
              <a:rPr lang="en-US" spc="-60" dirty="0" smtClean="0"/>
              <a:t> See Textbook.</a:t>
            </a:r>
          </a:p>
          <a:p>
            <a:pPr>
              <a:spcBef>
                <a:spcPts val="400"/>
              </a:spcBef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664"/>
            <a:ext cx="8229600" cy="922946"/>
          </a:xfrm>
        </p:spPr>
        <p:txBody>
          <a:bodyPr/>
          <a:lstStyle/>
          <a:p>
            <a:r>
              <a:rPr lang="en-US" dirty="0" err="1" smtClean="0"/>
              <a:t>Subgradient</a:t>
            </a:r>
            <a:r>
              <a:rPr lang="en-US" dirty="0" smtClean="0"/>
              <a:t>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712" y="957129"/>
            <a:ext cx="8229600" cy="5614587"/>
          </a:xfrm>
        </p:spPr>
        <p:txBody>
          <a:bodyPr/>
          <a:lstStyle/>
          <a:p>
            <a:r>
              <a:rPr lang="en-US" b="1" dirty="0" smtClean="0"/>
              <a:t>Prop:</a:t>
            </a:r>
            <a:r>
              <a:rPr lang="en-US" dirty="0" smtClean="0"/>
              <a:t> Suppose f :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is differentiable. Then f is convex </a:t>
            </a:r>
            <a:r>
              <a:rPr lang="en-US" dirty="0" err="1" smtClean="0"/>
              <a:t>iff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f(y)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f(x) + f’(x)(y-x)		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x,y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msy10"/>
              </a:rPr>
              <a:t>(</a:t>
            </a:r>
            <a:r>
              <a:rPr lang="en-US" dirty="0" smtClean="0"/>
              <a:t>: See Notes Section 3.2.</a:t>
            </a:r>
          </a:p>
          <a:p>
            <a:pPr>
              <a:buNone/>
            </a:pPr>
            <a:r>
              <a:rPr lang="en-US" dirty="0" smtClean="0">
                <a:latin typeface="cmsy10"/>
              </a:rPr>
              <a:t>	)</a:t>
            </a:r>
            <a:r>
              <a:rPr lang="en-US" dirty="0" smtClean="0"/>
              <a:t>: Exercise for Assignment 4.  </a:t>
            </a:r>
            <a:r>
              <a:rPr lang="en-US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316" y="934065"/>
            <a:ext cx="8652387" cy="10717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Convexity and Second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627" y="957129"/>
            <a:ext cx="8436076" cy="5614587"/>
          </a:xfrm>
        </p:spPr>
        <p:txBody>
          <a:bodyPr/>
          <a:lstStyle/>
          <a:p>
            <a:r>
              <a:rPr lang="en-US" b="1" dirty="0" smtClean="0"/>
              <a:t>Prop:</a:t>
            </a:r>
            <a:r>
              <a:rPr lang="en-US" dirty="0" smtClean="0"/>
              <a:t> Suppose f :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is twice-differentiable. Then f is convex </a:t>
            </a:r>
            <a:r>
              <a:rPr lang="en-US" dirty="0" err="1" smtClean="0"/>
              <a:t>iff</a:t>
            </a:r>
            <a:r>
              <a:rPr lang="en-US" dirty="0" smtClean="0"/>
              <a:t> f’’(x)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See Notes Section 3.2.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316" y="934065"/>
            <a:ext cx="8652387" cy="160265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Subgradient</a:t>
            </a:r>
            <a:r>
              <a:rPr lang="en-US" dirty="0" smtClean="0"/>
              <a:t> Inequality in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endParaRPr lang="en-US" baseline="30000" dirty="0"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712" y="957129"/>
            <a:ext cx="8229600" cy="5614587"/>
          </a:xfrm>
        </p:spPr>
        <p:txBody>
          <a:bodyPr/>
          <a:lstStyle/>
          <a:p>
            <a:r>
              <a:rPr lang="en-US" b="1" dirty="0" smtClean="0"/>
              <a:t>Prop:</a:t>
            </a:r>
            <a:r>
              <a:rPr lang="en-US" dirty="0" smtClean="0"/>
              <a:t> Suppose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is differentiable. Then f is convex </a:t>
            </a:r>
            <a:r>
              <a:rPr lang="en-US" dirty="0" err="1" smtClean="0"/>
              <a:t>iff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f(y)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f(x) +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>
                <a:latin typeface="Calibri"/>
              </a:rPr>
              <a:t>f</a:t>
            </a:r>
            <a:r>
              <a:rPr lang="en-US" baseline="30000" dirty="0" smtClean="0">
                <a:latin typeface="Calibri"/>
              </a:rPr>
              <a:t> </a:t>
            </a:r>
            <a:r>
              <a:rPr lang="en-US" dirty="0" smtClean="0">
                <a:latin typeface="Calibri"/>
              </a:rPr>
              <a:t>(x</a:t>
            </a:r>
            <a:r>
              <a:rPr lang="en-US" dirty="0" smtClean="0"/>
              <a:t>)</a:t>
            </a:r>
            <a:r>
              <a:rPr lang="en-US" baseline="30000" dirty="0" smtClean="0"/>
              <a:t>T</a:t>
            </a:r>
            <a:r>
              <a:rPr lang="en-US" dirty="0" smtClean="0"/>
              <a:t>(y-x)	   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x,y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msy10"/>
              </a:rPr>
              <a:t>(</a:t>
            </a:r>
            <a:r>
              <a:rPr lang="en-US" dirty="0" smtClean="0"/>
              <a:t>: Exercise for Assignment 4.</a:t>
            </a:r>
          </a:p>
          <a:p>
            <a:pPr>
              <a:buNone/>
            </a:pPr>
            <a:r>
              <a:rPr lang="en-US" dirty="0" smtClean="0">
                <a:latin typeface="cmsy10"/>
              </a:rPr>
              <a:t>	)</a:t>
            </a:r>
            <a:r>
              <a:rPr lang="en-US" dirty="0" smtClean="0"/>
              <a:t>: See Notes Section 3.2.  </a:t>
            </a:r>
            <a:r>
              <a:rPr lang="en-US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7316" y="924232"/>
            <a:ext cx="8652387" cy="161249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Minimizing over a Convex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11" y="953729"/>
            <a:ext cx="8642553" cy="5617987"/>
          </a:xfrm>
        </p:spPr>
        <p:txBody>
          <a:bodyPr/>
          <a:lstStyle/>
          <a:p>
            <a:r>
              <a:rPr lang="en-US" b="1" dirty="0" smtClean="0"/>
              <a:t>Prop: </a:t>
            </a:r>
            <a:r>
              <a:rPr lang="en-US" dirty="0" smtClean="0"/>
              <a:t>Let </a:t>
            </a:r>
            <a:r>
              <a:rPr lang="en-US" dirty="0" err="1" smtClean="0"/>
              <a:t>C</a:t>
            </a:r>
            <a:r>
              <a:rPr lang="en-US" dirty="0" err="1" smtClean="0">
                <a:latin typeface="cmsy10"/>
              </a:rPr>
              <a:t>µ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smtClean="0"/>
              <a:t> be a convex set.</a:t>
            </a:r>
            <a:br>
              <a:rPr lang="en-US" dirty="0" smtClean="0"/>
            </a:br>
            <a:r>
              <a:rPr lang="en-US" dirty="0" smtClean="0"/>
              <a:t>Let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err="1" smtClean="0">
                <a:latin typeface="cmsy10"/>
              </a:rPr>
              <a:t>!</a:t>
            </a:r>
            <a:r>
              <a:rPr lang="en-US" dirty="0" err="1" smtClean="0">
                <a:latin typeface="msbm10"/>
              </a:rPr>
              <a:t>R</a:t>
            </a:r>
            <a:r>
              <a:rPr lang="en-US" dirty="0" smtClean="0"/>
              <a:t> be convex and differentiable.</a:t>
            </a:r>
            <a:br>
              <a:rPr lang="en-US" dirty="0" smtClean="0"/>
            </a:br>
            <a:r>
              <a:rPr lang="en-US" dirty="0" smtClean="0"/>
              <a:t>Then x minimizes f over C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(z-x)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C.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(</a:t>
            </a:r>
            <a:r>
              <a:rPr lang="en-US" dirty="0" smtClean="0"/>
              <a:t> direction</a:t>
            </a:r>
          </a:p>
          <a:p>
            <a:pPr>
              <a:buNone/>
            </a:pPr>
            <a:r>
              <a:rPr lang="en-US" dirty="0" smtClean="0"/>
              <a:t>	Direct from </a:t>
            </a:r>
            <a:r>
              <a:rPr lang="en-US" dirty="0" err="1" smtClean="0"/>
              <a:t>subgradient</a:t>
            </a:r>
            <a:r>
              <a:rPr lang="en-US" dirty="0" smtClean="0"/>
              <a:t> inequality.</a:t>
            </a:r>
          </a:p>
          <a:p>
            <a:pPr>
              <a:buNone/>
            </a:pPr>
            <a:r>
              <a:rPr lang="en-US" dirty="0" smtClean="0"/>
              <a:t>		f(z) 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 f(x) +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(z-x) </a:t>
            </a:r>
            <a:r>
              <a:rPr lang="en-US" dirty="0" smtClean="0">
                <a:latin typeface="cmsy10"/>
              </a:rPr>
              <a:t>¸ </a:t>
            </a:r>
            <a:r>
              <a:rPr lang="en-US" dirty="0" smtClean="0"/>
              <a:t>f(x)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60207" y="4847303"/>
            <a:ext cx="25350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Subgradient</a:t>
            </a:r>
            <a:r>
              <a:rPr lang="en-US" sz="2000" dirty="0" smtClean="0">
                <a:solidFill>
                  <a:srgbClr val="FF0000"/>
                </a:solidFill>
              </a:rPr>
              <a:t> inequality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16200000" flipV="1">
            <a:off x="2010280" y="4429849"/>
            <a:ext cx="609600" cy="225308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37472" y="4827638"/>
            <a:ext cx="1762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Our hypothesis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rot="16200000" flipV="1">
            <a:off x="5238665" y="4347788"/>
            <a:ext cx="589934" cy="36976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7316" y="924232"/>
            <a:ext cx="8652387" cy="161249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Minimizing over a Convex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09" y="953729"/>
            <a:ext cx="8740877" cy="5673213"/>
          </a:xfrm>
        </p:spPr>
        <p:txBody>
          <a:bodyPr>
            <a:normAutofit/>
          </a:bodyPr>
          <a:lstStyle/>
          <a:p>
            <a:r>
              <a:rPr lang="en-US" b="1" dirty="0" smtClean="0"/>
              <a:t>Prop: </a:t>
            </a:r>
            <a:r>
              <a:rPr lang="en-US" dirty="0" smtClean="0"/>
              <a:t>Let </a:t>
            </a:r>
            <a:r>
              <a:rPr lang="en-US" dirty="0" err="1" smtClean="0"/>
              <a:t>C</a:t>
            </a:r>
            <a:r>
              <a:rPr lang="en-US" dirty="0" err="1" smtClean="0">
                <a:latin typeface="cmsy10"/>
              </a:rPr>
              <a:t>µ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be a convex set.</a:t>
            </a:r>
            <a:br>
              <a:rPr lang="en-US" dirty="0" smtClean="0"/>
            </a:br>
            <a:r>
              <a:rPr lang="en-US" dirty="0" smtClean="0"/>
              <a:t>Let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err="1" smtClean="0">
                <a:latin typeface="cmsy10"/>
              </a:rPr>
              <a:t>!</a:t>
            </a:r>
            <a:r>
              <a:rPr lang="en-US" dirty="0" err="1" smtClean="0">
                <a:latin typeface="msbm10"/>
              </a:rPr>
              <a:t>R</a:t>
            </a:r>
            <a:r>
              <a:rPr lang="en-US" dirty="0" smtClean="0"/>
              <a:t> be convex and differentiable.</a:t>
            </a:r>
            <a:br>
              <a:rPr lang="en-US" dirty="0" smtClean="0"/>
            </a:br>
            <a:r>
              <a:rPr lang="en-US" dirty="0" smtClean="0"/>
              <a:t>Then x minimizes f over C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(z-x)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C.</a:t>
            </a:r>
          </a:p>
          <a:p>
            <a:r>
              <a:rPr lang="en-US" b="1" dirty="0" smtClean="0"/>
              <a:t>Proof: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direction</a:t>
            </a:r>
          </a:p>
          <a:p>
            <a:pPr>
              <a:buNone/>
            </a:pPr>
            <a:r>
              <a:rPr lang="en-US" dirty="0" smtClean="0"/>
              <a:t>	Let x be a </a:t>
            </a:r>
            <a:r>
              <a:rPr lang="en-US" dirty="0" err="1" smtClean="0"/>
              <a:t>minimizer</a:t>
            </a:r>
            <a:r>
              <a:rPr lang="en-US" dirty="0" smtClean="0"/>
              <a:t>, 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C and let y = z-x.</a:t>
            </a:r>
          </a:p>
          <a:p>
            <a:pPr>
              <a:buNone/>
            </a:pPr>
            <a:r>
              <a:rPr lang="en-US" dirty="0" smtClean="0"/>
              <a:t>	Recall that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y = f’(</a:t>
            </a:r>
            <a:r>
              <a:rPr lang="en-US" dirty="0" err="1" smtClean="0"/>
              <a:t>x;y</a:t>
            </a:r>
            <a:r>
              <a:rPr lang="en-US" dirty="0" smtClean="0"/>
              <a:t>) = </a:t>
            </a:r>
            <a:r>
              <a:rPr lang="en-US" dirty="0" smtClean="0">
                <a:latin typeface="Calibri"/>
              </a:rPr>
              <a:t>lim</a:t>
            </a:r>
            <a:r>
              <a:rPr lang="en-US" baseline="-25000" dirty="0" smtClean="0">
                <a:latin typeface="Calibri"/>
              </a:rPr>
              <a:t>t</a:t>
            </a:r>
            <a:r>
              <a:rPr lang="en-US" baseline="-25000" dirty="0" smtClean="0">
                <a:latin typeface="cmsy10"/>
              </a:rPr>
              <a:t>!</a:t>
            </a:r>
            <a:r>
              <a:rPr lang="en-US" baseline="-25000" dirty="0" smtClean="0"/>
              <a:t>0</a:t>
            </a:r>
            <a:r>
              <a:rPr lang="en-US" dirty="0" smtClean="0"/>
              <a:t> f(</a:t>
            </a:r>
            <a:r>
              <a:rPr lang="en-US" dirty="0" err="1" smtClean="0"/>
              <a:t>x+ty</a:t>
            </a:r>
            <a:r>
              <a:rPr lang="en-US" dirty="0" smtClean="0"/>
              <a:t>)-f(x).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	If limit is negative then we have f(</a:t>
            </a:r>
            <a:r>
              <a:rPr lang="en-US" dirty="0" err="1" smtClean="0"/>
              <a:t>x+ty</a:t>
            </a:r>
            <a:r>
              <a:rPr lang="en-US" dirty="0" smtClean="0"/>
              <a:t>)&lt;f(x) for some t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[0,1], contradicting that x is a </a:t>
            </a:r>
            <a:r>
              <a:rPr lang="en-US" dirty="0" err="1" smtClean="0"/>
              <a:t>minimizer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So the limit is non-negative, and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0.   </a:t>
            </a:r>
            <a:r>
              <a:rPr lang="en-US" dirty="0" smtClean="0">
                <a:latin typeface="msam10"/>
              </a:rPr>
              <a:t>¥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440129" y="4198374"/>
            <a:ext cx="176980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59562" y="4060725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316" y="2074606"/>
            <a:ext cx="8652387" cy="6194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Positive </a:t>
            </a:r>
            <a:r>
              <a:rPr lang="en-US" dirty="0" err="1" smtClean="0"/>
              <a:t>Semidefinite</a:t>
            </a:r>
            <a:r>
              <a:rPr lang="en-US" dirty="0" smtClean="0"/>
              <a:t> Matrices (again)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M is symmetric</a:t>
            </a:r>
          </a:p>
          <a:p>
            <a:r>
              <a:rPr lang="en-US" b="1" dirty="0" smtClean="0"/>
              <a:t>Old definition: </a:t>
            </a:r>
            <a:r>
              <a:rPr lang="en-US" dirty="0" smtClean="0"/>
              <a:t>M is PSD if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V </a:t>
            </a:r>
            <a:r>
              <a:rPr lang="en-US" dirty="0" err="1" smtClean="0"/>
              <a:t>s.t</a:t>
            </a:r>
            <a:r>
              <a:rPr lang="en-US" dirty="0" smtClean="0"/>
              <a:t>. M = </a:t>
            </a:r>
            <a:r>
              <a:rPr lang="en-US" dirty="0" smtClean="0">
                <a:latin typeface="Calibri"/>
              </a:rPr>
              <a:t>V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V.</a:t>
            </a:r>
          </a:p>
          <a:p>
            <a:r>
              <a:rPr lang="en-US" b="1" dirty="0" smtClean="0"/>
              <a:t>New definition: </a:t>
            </a:r>
            <a:r>
              <a:rPr lang="en-US" dirty="0" smtClean="0"/>
              <a:t>M is PSD if </a:t>
            </a:r>
            <a:r>
              <a:rPr lang="en-US" dirty="0" err="1" smtClean="0">
                <a:latin typeface="Calibri"/>
              </a:rPr>
              <a:t>y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My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Claim:</a:t>
            </a:r>
            <a:r>
              <a:rPr lang="en-US" dirty="0" smtClean="0"/>
              <a:t> Old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New.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</a:t>
            </a:r>
            <a:r>
              <a:rPr lang="en-US" dirty="0" err="1" smtClean="0">
                <a:latin typeface="Calibri"/>
              </a:rPr>
              <a:t>y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My</a:t>
            </a:r>
            <a:r>
              <a:rPr lang="en-US" dirty="0" smtClean="0"/>
              <a:t> = </a:t>
            </a:r>
            <a:r>
              <a:rPr lang="en-US" dirty="0" err="1" smtClean="0">
                <a:latin typeface="Calibri"/>
              </a:rPr>
              <a:t>y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V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Vy</a:t>
            </a:r>
            <a:r>
              <a:rPr lang="en-US" dirty="0" smtClean="0"/>
              <a:t> = </a:t>
            </a:r>
            <a:r>
              <a:rPr lang="en-US" dirty="0" smtClean="0">
                <a:latin typeface="cmsy10"/>
              </a:rPr>
              <a:t>k</a:t>
            </a:r>
            <a:r>
              <a:rPr lang="en-US" dirty="0" smtClean="0"/>
              <a:t>Vy</a:t>
            </a:r>
            <a:r>
              <a:rPr lang="en-US" dirty="0" smtClean="0">
                <a:latin typeface="cmsy10"/>
              </a:rPr>
              <a:t>k</a:t>
            </a:r>
            <a:r>
              <a:rPr lang="en-US" baseline="30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0.</a:t>
            </a:r>
          </a:p>
          <a:p>
            <a:r>
              <a:rPr lang="en-US" b="1" dirty="0" smtClean="0"/>
              <a:t>Claim:</a:t>
            </a:r>
            <a:r>
              <a:rPr lang="en-US" dirty="0" smtClean="0"/>
              <a:t> New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Old.</a:t>
            </a:r>
          </a:p>
          <a:p>
            <a:r>
              <a:rPr lang="en-US" b="1" dirty="0" smtClean="0"/>
              <a:t>Proof:</a:t>
            </a:r>
            <a:r>
              <a:rPr lang="en-US" dirty="0" smtClean="0"/>
              <a:t> Based on spectral decomposition of 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Convexity and Hessian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57129"/>
            <a:ext cx="8421329" cy="5614587"/>
          </a:xfrm>
        </p:spPr>
        <p:txBody>
          <a:bodyPr/>
          <a:lstStyle/>
          <a:p>
            <a:r>
              <a:rPr lang="en-US" b="1" dirty="0" smtClean="0"/>
              <a:t>Prop:</a:t>
            </a:r>
            <a:r>
              <a:rPr lang="en-US" dirty="0" smtClean="0"/>
              <a:t> Let f: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be a </a:t>
            </a:r>
            <a:r>
              <a:rPr lang="en-US" dirty="0" smtClean="0">
                <a:latin typeface="Calibri"/>
              </a:rPr>
              <a:t>C</a:t>
            </a:r>
            <a:r>
              <a:rPr lang="en-US" baseline="30000" dirty="0" smtClean="0">
                <a:latin typeface="Calibri"/>
              </a:rPr>
              <a:t>2</a:t>
            </a:r>
            <a:r>
              <a:rPr lang="en-US" dirty="0" smtClean="0">
                <a:latin typeface="Calibri"/>
              </a:rPr>
              <a:t>-function.</a:t>
            </a:r>
            <a:br>
              <a:rPr lang="en-US" dirty="0" smtClean="0">
                <a:latin typeface="Calibri"/>
              </a:rPr>
            </a:br>
            <a:r>
              <a:rPr lang="en-US" dirty="0" smtClean="0">
                <a:latin typeface="Calibri"/>
              </a:rPr>
              <a:t>Let H(x) denote the Hessian of f at point x.</a:t>
            </a:r>
            <a:br>
              <a:rPr lang="en-US" dirty="0" smtClean="0">
                <a:latin typeface="Calibri"/>
              </a:rPr>
            </a:br>
            <a:r>
              <a:rPr lang="en-US" dirty="0" smtClean="0">
                <a:latin typeface="Calibri"/>
              </a:rPr>
              <a:t>Then f is convex </a:t>
            </a:r>
            <a:r>
              <a:rPr lang="en-US" dirty="0" err="1" smtClean="0">
                <a:latin typeface="Calibri"/>
              </a:rPr>
              <a:t>iff</a:t>
            </a:r>
            <a:r>
              <a:rPr lang="en-US" dirty="0" smtClean="0">
                <a:latin typeface="Calibri"/>
              </a:rPr>
              <a:t> H(x) is PSD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>
                <a:latin typeface="Calibri"/>
              </a:rPr>
              <a:t>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>
                <a:latin typeface="Calibri"/>
              </a:rPr>
              <a:t>.</a:t>
            </a:r>
          </a:p>
          <a:p>
            <a:r>
              <a:rPr lang="en-US" b="1" dirty="0" smtClean="0">
                <a:latin typeface="Calibri"/>
              </a:rPr>
              <a:t>Proof:</a:t>
            </a:r>
            <a:r>
              <a:rPr lang="en-US" dirty="0" smtClean="0">
                <a:latin typeface="Calibri"/>
              </a:rPr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>
                <a:latin typeface="Calibri"/>
              </a:rPr>
              <a:t> direction</a:t>
            </a:r>
          </a:p>
          <a:p>
            <a:pPr>
              <a:buNone/>
            </a:pPr>
            <a:r>
              <a:rPr lang="en-US" dirty="0" smtClean="0">
                <a:latin typeface="Calibri"/>
              </a:rPr>
              <a:t>	Fix 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>
                <a:latin typeface="Calibri"/>
              </a:rPr>
              <a:t>. Consider function </a:t>
            </a:r>
            <a:r>
              <a:rPr lang="en-US" dirty="0" err="1" smtClean="0">
                <a:latin typeface="Calibri"/>
              </a:rPr>
              <a:t>g</a:t>
            </a:r>
            <a:r>
              <a:rPr lang="en-US" baseline="-25000" dirty="0" err="1" smtClean="0">
                <a:latin typeface="Calibri"/>
              </a:rPr>
              <a:t>y</a:t>
            </a:r>
            <a:r>
              <a:rPr lang="en-US" dirty="0" smtClean="0">
                <a:latin typeface="Calibri"/>
              </a:rPr>
              <a:t>(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alibri"/>
              </a:rPr>
              <a:t>) = f(x+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alibri"/>
              </a:rPr>
              <a:t>y).</a:t>
            </a:r>
          </a:p>
          <a:p>
            <a:pPr>
              <a:buNone/>
            </a:pPr>
            <a:r>
              <a:rPr lang="en-US" dirty="0" smtClean="0">
                <a:latin typeface="Calibri"/>
              </a:rPr>
              <a:t>	Convexity of </a:t>
            </a:r>
            <a:r>
              <a:rPr lang="en-US" dirty="0" err="1" smtClean="0">
                <a:latin typeface="Calibri"/>
              </a:rPr>
              <a:t>g</a:t>
            </a:r>
            <a:r>
              <a:rPr lang="en-US" baseline="-25000" dirty="0" err="1" smtClean="0">
                <a:latin typeface="Calibri"/>
              </a:rPr>
              <a:t>y</a:t>
            </a:r>
            <a:r>
              <a:rPr lang="en-US" dirty="0" smtClean="0">
                <a:latin typeface="Calibri"/>
              </a:rPr>
              <a:t> follows from convexity of f.</a:t>
            </a:r>
          </a:p>
          <a:p>
            <a:pPr>
              <a:buNone/>
            </a:pPr>
            <a:r>
              <a:rPr lang="en-US" dirty="0" smtClean="0">
                <a:latin typeface="Calibri"/>
              </a:rPr>
              <a:t>	Thus </a:t>
            </a:r>
            <a:r>
              <a:rPr lang="en-US" dirty="0" err="1" smtClean="0">
                <a:latin typeface="Calibri"/>
              </a:rPr>
              <a:t>g</a:t>
            </a:r>
            <a:r>
              <a:rPr lang="en-US" baseline="-25000" dirty="0" err="1" smtClean="0">
                <a:latin typeface="Calibri"/>
              </a:rPr>
              <a:t>y</a:t>
            </a:r>
            <a:r>
              <a:rPr lang="en-US" dirty="0" smtClean="0">
                <a:latin typeface="Calibri"/>
              </a:rPr>
              <a:t>’’(0)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>
                <a:latin typeface="Calibri"/>
              </a:rPr>
              <a:t> 0.		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(convexity &amp; 2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derivative)</a:t>
            </a:r>
            <a:endParaRPr lang="en-US" dirty="0" smtClean="0">
              <a:latin typeface="Calibri"/>
            </a:endParaRPr>
          </a:p>
          <a:p>
            <a:pPr>
              <a:buNone/>
            </a:pPr>
            <a:r>
              <a:rPr lang="en-US" dirty="0" smtClean="0">
                <a:latin typeface="Calibri"/>
              </a:rPr>
              <a:t>	</a:t>
            </a:r>
            <a:r>
              <a:rPr lang="en-US" i="1" dirty="0" smtClean="0">
                <a:latin typeface="Calibri"/>
              </a:rPr>
              <a:t>Fact: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g</a:t>
            </a:r>
            <a:r>
              <a:rPr lang="en-US" baseline="-25000" dirty="0" err="1" smtClean="0">
                <a:latin typeface="Calibri"/>
              </a:rPr>
              <a:t>y</a:t>
            </a:r>
            <a:r>
              <a:rPr lang="en-US" dirty="0" smtClean="0">
                <a:latin typeface="Calibri"/>
              </a:rPr>
              <a:t>’’(0) = </a:t>
            </a:r>
            <a:r>
              <a:rPr lang="en-US" dirty="0" err="1" smtClean="0">
                <a:latin typeface="Calibri"/>
              </a:rPr>
              <a:t>y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baseline="30000" dirty="0" smtClean="0">
                <a:latin typeface="Calibri"/>
              </a:rPr>
              <a:t> </a:t>
            </a:r>
            <a:r>
              <a:rPr lang="en-US" dirty="0" smtClean="0">
                <a:latin typeface="Calibri"/>
              </a:rPr>
              <a:t>H(x)</a:t>
            </a:r>
            <a:r>
              <a:rPr lang="en-US" baseline="30000" dirty="0" smtClean="0">
                <a:latin typeface="Calibri"/>
              </a:rPr>
              <a:t> </a:t>
            </a:r>
            <a:r>
              <a:rPr lang="en-US" dirty="0" smtClean="0">
                <a:latin typeface="Calibri"/>
              </a:rPr>
              <a:t>y		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(stated in Lecture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14)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>
              <a:buNone/>
            </a:pPr>
            <a:r>
              <a:rPr lang="en-US" dirty="0" smtClean="0"/>
              <a:t>	So </a:t>
            </a:r>
            <a:r>
              <a:rPr lang="en-US" dirty="0" err="1" smtClean="0">
                <a:latin typeface="Calibri"/>
              </a:rPr>
              <a:t>y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baseline="30000" dirty="0" smtClean="0"/>
              <a:t> </a:t>
            </a:r>
            <a:r>
              <a:rPr lang="en-US" dirty="0" smtClean="0"/>
              <a:t>H(x)</a:t>
            </a:r>
            <a:r>
              <a:rPr lang="en-US" baseline="30000" dirty="0" smtClean="0"/>
              <a:t> 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  <a:r>
              <a:rPr lang="en-US" dirty="0" smtClean="0"/>
              <a:t> 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 H(x) is PSD.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msam10"/>
            </a:endParaRPr>
          </a:p>
          <a:p>
            <a:pPr>
              <a:buNone/>
            </a:pPr>
            <a:endParaRPr lang="en-US" baseline="300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10871</TotalTime>
  <Words>487</Words>
  <Application>Microsoft Office PowerPoint</Application>
  <PresentationFormat>On-screen Show (4:3)</PresentationFormat>
  <Paragraphs>168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0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Lecture 15</vt:lpstr>
      <vt:lpstr>Topics</vt:lpstr>
      <vt:lpstr>Subgradient Inequality</vt:lpstr>
      <vt:lpstr>Convexity and Second Derivative</vt:lpstr>
      <vt:lpstr>Subgradient Inequality in Rn</vt:lpstr>
      <vt:lpstr>Minimizing over a Convex Set</vt:lpstr>
      <vt:lpstr>Minimizing over a Convex Set</vt:lpstr>
      <vt:lpstr>Positive Semidefinite Matrices (again)</vt:lpstr>
      <vt:lpstr>Convexity and Hessian</vt:lpstr>
      <vt:lpstr>Convexity and Hessian</vt:lpstr>
      <vt:lpstr>Hessian Example</vt:lpstr>
      <vt:lpstr>Smallest Ball Problem</vt:lpstr>
      <vt:lpstr>Smallest Ball Problem</vt:lpstr>
      <vt:lpstr>(Mini)-KKT Theorem</vt:lpstr>
      <vt:lpstr>(Mini)-KKT Theorem</vt:lpstr>
      <vt:lpstr>Slide 16</vt:lpstr>
      <vt:lpstr>Slide 17</vt:lpstr>
      <vt:lpstr>Slide 18</vt:lpstr>
      <vt:lpstr>Smallest Ball Problem</vt:lpstr>
      <vt:lpstr>Slide 20</vt:lpstr>
      <vt:lpstr>Slide 21</vt:lpstr>
      <vt:lpstr>Slide 22</vt:lpstr>
      <vt:lpstr>Slide 23</vt:lpstr>
      <vt:lpstr>Slide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665</cp:revision>
  <dcterms:created xsi:type="dcterms:W3CDTF">2009-09-16T13:05:29Z</dcterms:created>
  <dcterms:modified xsi:type="dcterms:W3CDTF">2009-11-12T18:09:23Z</dcterms:modified>
</cp:coreProperties>
</file>