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414" r:id="rId3"/>
    <p:sldId id="420" r:id="rId4"/>
    <p:sldId id="418" r:id="rId5"/>
    <p:sldId id="428" r:id="rId6"/>
    <p:sldId id="429" r:id="rId7"/>
    <p:sldId id="430" r:id="rId8"/>
    <p:sldId id="421" r:id="rId9"/>
    <p:sldId id="427" r:id="rId10"/>
    <p:sldId id="422" r:id="rId11"/>
    <p:sldId id="423" r:id="rId12"/>
    <p:sldId id="417" r:id="rId13"/>
    <p:sldId id="424" r:id="rId14"/>
    <p:sldId id="440" r:id="rId15"/>
    <p:sldId id="425" r:id="rId16"/>
    <p:sldId id="432" r:id="rId17"/>
    <p:sldId id="433" r:id="rId18"/>
    <p:sldId id="434" r:id="rId19"/>
    <p:sldId id="444" r:id="rId20"/>
    <p:sldId id="445" r:id="rId21"/>
    <p:sldId id="435" r:id="rId22"/>
    <p:sldId id="436" r:id="rId23"/>
    <p:sldId id="437" r:id="rId24"/>
    <p:sldId id="438" r:id="rId25"/>
    <p:sldId id="439" r:id="rId26"/>
    <p:sldId id="441" r:id="rId27"/>
    <p:sldId id="443" r:id="rId28"/>
    <p:sldId id="442" r:id="rId29"/>
  </p:sldIdLst>
  <p:sldSz cx="9144000" cy="6858000" type="screen4x3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MR10" pitchFamily="34" charset="0"/>
      <p:regular r:id="rId35"/>
    </p:embeddedFont>
    <p:embeddedFont>
      <p:font typeface="CMMI10" pitchFamily="34" charset="0"/>
      <p:regular r:id="rId36"/>
    </p:embeddedFont>
    <p:embeddedFont>
      <p:font typeface="CMSY10ORIG" pitchFamily="34" charset="0"/>
      <p:regular r:id="rId37"/>
    </p:embeddedFont>
    <p:embeddedFont>
      <p:font typeface="CMSS8" pitchFamily="34" charset="0"/>
      <p:regular r:id="rId38"/>
    </p:embeddedFont>
    <p:embeddedFont>
      <p:font typeface="CMMI7" pitchFamily="34" charset="0"/>
      <p:regular r:id="rId39"/>
    </p:embeddedFont>
    <p:embeddedFont>
      <p:font typeface="CMEX10" pitchFamily="34" charset="0"/>
      <p:regular r:id="rId40"/>
    </p:embeddedFont>
    <p:embeddedFont>
      <p:font typeface="CMR7" pitchFamily="34" charset="0"/>
      <p:regular r:id="rId41"/>
    </p:embeddedFont>
    <p:embeddedFont>
      <p:font typeface="MSBM10" pitchFamily="34" charset="0"/>
      <p:regular r:id="rId42"/>
    </p:embeddedFont>
    <p:embeddedFont>
      <p:font typeface="CMSY7" pitchFamily="34" charset="0"/>
      <p:regular r:id="rId43"/>
    </p:embeddedFont>
    <p:embeddedFont>
      <p:font typeface="CMMI5" pitchFamily="34" charset="0"/>
      <p:regular r:id="rId44"/>
    </p:embeddedFont>
    <p:embeddedFont>
      <p:font typeface="cmsy10" pitchFamily="34" charset="0"/>
      <p:regular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AFDC7E"/>
    <a:srgbClr val="FF6D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3" autoAdjust="0"/>
    <p:restoredTop sz="88732" autoAdjust="0"/>
  </p:normalViewPr>
  <p:slideViewPr>
    <p:cSldViewPr snapToGrid="0">
      <p:cViewPr varScale="1">
        <p:scale>
          <a:sx n="97" d="100"/>
          <a:sy n="97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See: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Grotschel-Lovasz-Schrijver</a:t>
            </a:r>
            <a:r>
              <a:rPr lang="en-US" baseline="0" dirty="0" smtClean="0"/>
              <a:t> “Geometric Algorithms and Combinatorial Optimization”</a:t>
            </a:r>
            <a:endParaRPr lang="en-US" dirty="0" smtClean="0"/>
          </a:p>
          <a:p>
            <a:r>
              <a:rPr lang="en-US" baseline="0" dirty="0" smtClean="0"/>
              <a:t> - </a:t>
            </a:r>
            <a:r>
              <a:rPr lang="en-US" dirty="0" err="1" smtClean="0"/>
              <a:t>Schrijver</a:t>
            </a:r>
            <a:r>
              <a:rPr lang="en-US" dirty="0" smtClean="0"/>
              <a:t> “Theory of Linear and Integer Programming”</a:t>
            </a:r>
          </a:p>
          <a:p>
            <a:r>
              <a:rPr lang="en-US" baseline="0" dirty="0" smtClean="0"/>
              <a:t> - </a:t>
            </a:r>
            <a:r>
              <a:rPr lang="en-US" dirty="0" err="1" smtClean="0"/>
              <a:t>Korte</a:t>
            </a:r>
            <a:r>
              <a:rPr lang="en-US" dirty="0" smtClean="0"/>
              <a:t>-</a:t>
            </a:r>
            <a:r>
              <a:rPr lang="en-US" dirty="0" err="1" smtClean="0"/>
              <a:t>Vygen</a:t>
            </a:r>
            <a:r>
              <a:rPr lang="en-US" baseline="0" dirty="0" smtClean="0"/>
              <a:t> “Combinatorial Optimization: Theory and Algorithms”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Schrijver</a:t>
            </a:r>
            <a:r>
              <a:rPr lang="en-US" dirty="0" smtClean="0"/>
              <a:t> “On the history of combinatorial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optimziation</a:t>
            </a:r>
            <a:r>
              <a:rPr lang="en-US" baseline="0" dirty="0" smtClean="0"/>
              <a:t> (till 1960)”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Schrijver</a:t>
            </a:r>
            <a:r>
              <a:rPr lang="en-US" dirty="0" smtClean="0"/>
              <a:t> “Combinatorial Optimization: </a:t>
            </a:r>
            <a:r>
              <a:rPr lang="en-US" dirty="0" err="1" smtClean="0"/>
              <a:t>Polyhedra</a:t>
            </a:r>
            <a:r>
              <a:rPr lang="en-US" dirty="0" smtClean="0"/>
              <a:t> and Efficiency” Corollary 13.1c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ath.uwaterloo.ca/~harvey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Hirsch_conjectu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ilkalai.wordpress.com/2009/08/09/the-polynomial-hirsch-conjecture-discussion-thread/" TargetMode="External"/><Relationship Id="rId2" Type="http://schemas.openxmlformats.org/officeDocument/2006/relationships/hyperlink" Target="http://en.wikipedia.org/wiki/Hirsch_conjectu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C&amp;O 355</a:t>
            </a:r>
            <a:br>
              <a:rPr lang="en-US" dirty="0" smtClean="0"/>
            </a:br>
            <a:r>
              <a:rPr lang="en-US" dirty="0" smtClean="0"/>
              <a:t>Lecture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95"/>
            <a:ext cx="8229600" cy="873226"/>
          </a:xfrm>
        </p:spPr>
        <p:txBody>
          <a:bodyPr/>
          <a:lstStyle/>
          <a:p>
            <a:r>
              <a:rPr lang="en-US" dirty="0" smtClean="0"/>
              <a:t>Issues with Ellipsoid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45" y="992221"/>
            <a:ext cx="8790039" cy="53988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It needs to compute square roots, so it must work with </a:t>
            </a:r>
            <a:r>
              <a:rPr lang="en-US" sz="2800" dirty="0" smtClean="0">
                <a:solidFill>
                  <a:srgbClr val="FF0000"/>
                </a:solidFill>
              </a:rPr>
              <a:t>irrational numbers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dirty="0" smtClean="0"/>
              <a:t>Solution:</a:t>
            </a:r>
            <a:r>
              <a:rPr lang="en-US" sz="2400" dirty="0" smtClean="0"/>
              <a:t> Approximate irrational numbers by </a:t>
            </a:r>
            <a:r>
              <a:rPr lang="en-US" sz="2400" dirty="0" err="1" smtClean="0"/>
              <a:t>rationals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Approximations proliferate, and it gets messy.</a:t>
            </a: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Can only work with </a:t>
            </a:r>
            <a:r>
              <a:rPr lang="en-US" sz="2800" dirty="0" smtClean="0">
                <a:solidFill>
                  <a:srgbClr val="FF0000"/>
                </a:solidFill>
              </a:rPr>
              <a:t>bounded</a:t>
            </a:r>
            <a:r>
              <a:rPr lang="en-US" sz="2800" dirty="0" smtClean="0"/>
              <a:t> </a:t>
            </a:r>
            <a:r>
              <a:rPr lang="en-US" sz="2800" dirty="0" err="1" smtClean="0"/>
              <a:t>polyhedra</a:t>
            </a:r>
            <a:r>
              <a:rPr lang="en-US" sz="2800" dirty="0" smtClean="0"/>
              <a:t> P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dirty="0" smtClean="0"/>
              <a:t>Solution:</a:t>
            </a:r>
            <a:r>
              <a:rPr lang="en-US" sz="2400" dirty="0" smtClean="0"/>
              <a:t> If P non-empty, there exists a solution x </a:t>
            </a:r>
            <a:r>
              <a:rPr lang="en-US" sz="2400" dirty="0" err="1" smtClean="0"/>
              <a:t>s.t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|</a:t>
            </a:r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i</a:t>
            </a:r>
            <a:r>
              <a:rPr lang="en-US" sz="2400" dirty="0" smtClean="0"/>
              <a:t>|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U </a:t>
            </a:r>
            <a:r>
              <a:rPr lang="en-US" sz="1100" dirty="0" smtClean="0"/>
              <a:t> </a:t>
            </a:r>
            <a:r>
              <a:rPr lang="en-US" sz="2400" dirty="0" smtClean="0">
                <a:latin typeface="cmsy10"/>
              </a:rPr>
              <a:t>8</a:t>
            </a:r>
            <a:r>
              <a:rPr lang="en-US" sz="2400" dirty="0" smtClean="0"/>
              <a:t>i, where U is a bound based on numbers in A and b.</a:t>
            </a:r>
            <a:br>
              <a:rPr lang="en-US" sz="2400" dirty="0" smtClean="0"/>
            </a:br>
            <a:r>
              <a:rPr lang="en-US" sz="2400" dirty="0" smtClean="0"/>
              <a:t>So we can assume that -U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U for all </a:t>
            </a:r>
            <a:r>
              <a:rPr lang="en-US" sz="2400" dirty="0" err="1" smtClean="0"/>
              <a:t>i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Polyhedron P needs to </a:t>
            </a:r>
            <a:r>
              <a:rPr lang="en-US" sz="2800" dirty="0" smtClean="0">
                <a:solidFill>
                  <a:srgbClr val="FF0000"/>
                </a:solidFill>
              </a:rPr>
              <a:t>contain a small ball</a:t>
            </a:r>
            <a:r>
              <a:rPr lang="en-US" sz="2800" dirty="0" smtClean="0"/>
              <a:t> B(</a:t>
            </a:r>
            <a:r>
              <a:rPr lang="en-US" sz="2800" dirty="0" err="1" smtClean="0"/>
              <a:t>z,k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dirty="0" smtClean="0"/>
              <a:t>Solution:</a:t>
            </a:r>
            <a:r>
              <a:rPr lang="en-US" sz="2400" dirty="0" smtClean="0"/>
              <a:t> If P = { x : </a:t>
            </a:r>
            <a:r>
              <a:rPr lang="en-US" sz="2400" dirty="0" err="1" smtClean="0"/>
              <a:t>Ax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 } then we can perturb b by a tiny amount. The perturbed polyhedron is feasible </a:t>
            </a:r>
            <a:r>
              <a:rPr lang="en-US" sz="2400" dirty="0" err="1" smtClean="0"/>
              <a:t>iff</a:t>
            </a:r>
            <a:r>
              <a:rPr lang="en-US" sz="2400" dirty="0" smtClean="0"/>
              <a:t> P is, and</a:t>
            </a:r>
            <a:br>
              <a:rPr lang="en-US" sz="2400" dirty="0" smtClean="0"/>
            </a:br>
            <a:r>
              <a:rPr lang="en-US" sz="2400" dirty="0" smtClean="0"/>
              <a:t>if it is feasible, it contains a small ball.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78"/>
            <a:ext cx="8229600" cy="8343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Ellipsoid Method in Polynomial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51" y="1060316"/>
            <a:ext cx="8317149" cy="5645284"/>
          </a:xfrm>
        </p:spPr>
        <p:txBody>
          <a:bodyPr/>
          <a:lstStyle/>
          <a:p>
            <a:pPr marL="342900" lvl="2" indent="-342900"/>
            <a:r>
              <a:rPr lang="en-US" b="1" dirty="0" smtClean="0"/>
              <a:t>Input:</a:t>
            </a:r>
            <a:r>
              <a:rPr lang="en-US" dirty="0" smtClean="0"/>
              <a:t> A polyhedron P = { x : </a:t>
            </a:r>
            <a:r>
              <a:rPr lang="en-US" dirty="0" err="1" smtClean="0"/>
              <a:t>Ax</a:t>
            </a:r>
            <a:r>
              <a:rPr lang="en-US" dirty="0" err="1" smtClean="0">
                <a:latin typeface="cmsy10"/>
              </a:rPr>
              <a:t>·</a:t>
            </a:r>
            <a:r>
              <a:rPr lang="en-US" dirty="0" err="1" smtClean="0"/>
              <a:t>b</a:t>
            </a:r>
            <a:r>
              <a:rPr lang="en-US" dirty="0" smtClean="0"/>
              <a:t> } where A has size m x d.</a:t>
            </a:r>
            <a:br>
              <a:rPr lang="en-US" dirty="0" smtClean="0"/>
            </a:br>
            <a:r>
              <a:rPr lang="en-US" dirty="0" smtClean="0"/>
              <a:t>This is given as a binary file containing matrix A and vector b.</a:t>
            </a:r>
          </a:p>
          <a:p>
            <a:pPr marL="342900" lvl="2" indent="-342900"/>
            <a:r>
              <a:rPr lang="en-US" b="1" dirty="0" smtClean="0"/>
              <a:t>Input size: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 = # of bits used to store this binary file</a:t>
            </a:r>
          </a:p>
          <a:p>
            <a:r>
              <a:rPr lang="en-US" sz="2400" b="1" dirty="0" smtClean="0"/>
              <a:t>Output:</a:t>
            </a:r>
            <a:r>
              <a:rPr lang="en-US" sz="2400" dirty="0" smtClean="0"/>
              <a:t> A point x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P, or announce “P is empty”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Boundedness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Can add constraints -</a:t>
            </a:r>
            <a:r>
              <a:rPr lang="en-US" sz="2400" dirty="0" err="1" smtClean="0"/>
              <a:t>U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U</a:t>
            </a:r>
            <a:r>
              <a:rPr lang="en-US" sz="2400" dirty="0" smtClean="0"/>
              <a:t>, where U = 16</a:t>
            </a:r>
            <a:r>
              <a:rPr lang="en-US" sz="2800" baseline="20000" dirty="0" smtClean="0"/>
              <a:t>d</a:t>
            </a:r>
            <a:r>
              <a:rPr lang="en-US" sz="2800" baseline="35000" dirty="0" smtClean="0"/>
              <a:t>2</a:t>
            </a:r>
            <a:r>
              <a:rPr lang="en-US" sz="2800" baseline="20000" dirty="0" smtClean="0"/>
              <a:t>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The new P is contained in a ball B(0,K), where K&lt;</a:t>
            </a:r>
            <a:r>
              <a:rPr lang="en-US" sz="2400" dirty="0" err="1" smtClean="0"/>
              <a:t>n</a:t>
            </a:r>
            <a:r>
              <a:rPr lang="en-US" sz="2400" dirty="0" err="1" smtClean="0">
                <a:latin typeface="cmsy10"/>
              </a:rPr>
              <a:t>¢</a:t>
            </a:r>
            <a:r>
              <a:rPr lang="en-US" sz="2400" dirty="0" err="1" smtClean="0"/>
              <a:t>U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Contains ball:</a:t>
            </a:r>
            <a:r>
              <a:rPr lang="en-US" sz="2400" dirty="0" smtClean="0"/>
              <a:t> Add </a:t>
            </a:r>
            <a:r>
              <a:rPr lang="en-US" sz="2400" dirty="0" smtClean="0">
                <a:latin typeface="cmmi10"/>
              </a:rPr>
              <a:t>²</a:t>
            </a:r>
            <a:r>
              <a:rPr lang="en-US" sz="2400" dirty="0" smtClean="0"/>
              <a:t> to </a:t>
            </a:r>
            <a:r>
              <a:rPr lang="en-US" sz="2400" dirty="0" smtClean="0">
                <a:latin typeface="Calibri"/>
              </a:rPr>
              <a:t>b</a:t>
            </a:r>
            <a:r>
              <a:rPr lang="en-US" sz="2400" baseline="-25000" dirty="0" smtClean="0">
                <a:latin typeface="Calibri"/>
              </a:rPr>
              <a:t>i</a:t>
            </a:r>
            <a:r>
              <a:rPr lang="en-US" sz="2400" dirty="0" smtClean="0"/>
              <a:t>, for every </a:t>
            </a:r>
            <a:r>
              <a:rPr lang="en-US" sz="2400" dirty="0" err="1" smtClean="0"/>
              <a:t>i</a:t>
            </a:r>
            <a:r>
              <a:rPr lang="en-US" sz="2400" dirty="0" smtClean="0"/>
              <a:t>, where </a:t>
            </a:r>
            <a:r>
              <a:rPr lang="en-US" sz="2400" dirty="0" smtClean="0">
                <a:latin typeface="cmmi10"/>
              </a:rPr>
              <a:t>²</a:t>
            </a:r>
            <a:r>
              <a:rPr lang="en-US" sz="2400" dirty="0" smtClean="0"/>
              <a:t> = 32</a:t>
            </a:r>
            <a:r>
              <a:rPr lang="en-US" sz="2400" baseline="20000" dirty="0" smtClean="0"/>
              <a:t>-d</a:t>
            </a:r>
            <a:r>
              <a:rPr lang="en-US" sz="2400" baseline="35000" dirty="0" smtClean="0"/>
              <a:t>2</a:t>
            </a:r>
            <a:r>
              <a:rPr lang="en-US" sz="2400" baseline="20000" dirty="0" smtClean="0"/>
              <a:t>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The new P contains a ball of radius k = </a:t>
            </a:r>
            <a:r>
              <a:rPr lang="en-US" sz="2400" dirty="0" smtClean="0">
                <a:latin typeface="cmmi10"/>
              </a:rPr>
              <a:t>²</a:t>
            </a:r>
            <a:r>
              <a:rPr lang="en-US" sz="2400" dirty="0" smtClean="0">
                <a:latin typeface="cmsy10"/>
              </a:rPr>
              <a:t>¢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-dn</a:t>
            </a:r>
            <a:r>
              <a:rPr lang="en-US" sz="2400" dirty="0" smtClean="0"/>
              <a:t> &gt; 64</a:t>
            </a:r>
            <a:r>
              <a:rPr lang="en-US" sz="2400" baseline="20000" dirty="0" smtClean="0"/>
              <a:t>-d</a:t>
            </a:r>
            <a:r>
              <a:rPr lang="en-US" sz="2400" baseline="35000" dirty="0" smtClean="0"/>
              <a:t>2</a:t>
            </a:r>
            <a:r>
              <a:rPr lang="en-US" sz="2400" baseline="20000" dirty="0" smtClean="0"/>
              <a:t>n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Iterations:</a:t>
            </a:r>
            <a:r>
              <a:rPr lang="en-US" sz="2400" dirty="0" smtClean="0"/>
              <a:t> We proved last time that:</a:t>
            </a:r>
            <a:br>
              <a:rPr lang="en-US" sz="2400" dirty="0" smtClean="0"/>
            </a:br>
            <a:r>
              <a:rPr lang="en-US" sz="2400" dirty="0" smtClean="0"/>
              <a:t>   # iterations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4d(d+1)log(K/k), and this is &lt; 40d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Each iteration does only basic matrix operations and can be implemented in polynomial time.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Conclusion: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Overall running time is polynomial in n (and d)!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567"/>
            <a:ext cx="8229600" cy="911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Ellipsoid Method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242" y="5822595"/>
            <a:ext cx="7364361" cy="10550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Input:</a:t>
            </a:r>
            <a:r>
              <a:rPr lang="en-US" sz="2800" dirty="0" smtClean="0"/>
              <a:t> A </a:t>
            </a:r>
            <a:r>
              <a:rPr lang="en-US" sz="2800" dirty="0" err="1" smtClean="0"/>
              <a:t>polytope</a:t>
            </a:r>
            <a:r>
              <a:rPr lang="en-US" sz="2800" dirty="0" smtClean="0"/>
              <a:t> P = { </a:t>
            </a:r>
            <a:r>
              <a:rPr lang="en-US" sz="2800" dirty="0" err="1" smtClean="0"/>
              <a:t>Ax</a:t>
            </a:r>
            <a:r>
              <a:rPr lang="en-US" sz="2800" dirty="0" err="1" smtClean="0">
                <a:latin typeface="cmsy10"/>
              </a:rPr>
              <a:t>·</a:t>
            </a:r>
            <a:r>
              <a:rPr lang="en-US" sz="2800" dirty="0" err="1" smtClean="0"/>
              <a:t>b</a:t>
            </a:r>
            <a:r>
              <a:rPr lang="en-US" sz="2800" dirty="0" smtClean="0"/>
              <a:t> }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/>
              <a:t>Output:</a:t>
            </a:r>
            <a:r>
              <a:rPr lang="en-US" sz="2800" dirty="0" smtClean="0"/>
              <a:t> A point x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P, or announce “P is empty”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419" y="2695534"/>
            <a:ext cx="8068826" cy="30469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Let E(</a:t>
            </a:r>
            <a:r>
              <a:rPr lang="en-US" sz="2400" dirty="0" err="1" smtClean="0"/>
              <a:t>M,z</a:t>
            </a:r>
            <a:r>
              <a:rPr lang="en-US" sz="2400" dirty="0" smtClean="0"/>
              <a:t>) be an ellipsoid </a:t>
            </a:r>
            <a:r>
              <a:rPr lang="en-US" sz="2400" dirty="0" err="1" smtClean="0"/>
              <a:t>s.t</a:t>
            </a:r>
            <a:r>
              <a:rPr lang="en-US" sz="2400" dirty="0" smtClean="0"/>
              <a:t>. P</a:t>
            </a:r>
            <a:r>
              <a:rPr lang="en-US" sz="2400" dirty="0" smtClean="0">
                <a:latin typeface="cmsy10"/>
              </a:rPr>
              <a:t>µ</a:t>
            </a:r>
            <a:r>
              <a:rPr lang="en-US" sz="2400" dirty="0" smtClean="0"/>
              <a:t>E(</a:t>
            </a:r>
            <a:r>
              <a:rPr lang="en-US" sz="2400" dirty="0" err="1" smtClean="0"/>
              <a:t>M,z</a:t>
            </a:r>
            <a:r>
              <a:rPr lang="en-US" sz="2400" dirty="0" smtClean="0"/>
              <a:t>)</a:t>
            </a:r>
          </a:p>
          <a:p>
            <a:pPr fontAlgn="ctr"/>
            <a:r>
              <a:rPr lang="en-US" sz="2400" dirty="0" smtClean="0"/>
              <a:t>If </a:t>
            </a:r>
            <a:r>
              <a:rPr lang="en-US" sz="2400" dirty="0" err="1" smtClean="0"/>
              <a:t>vol</a:t>
            </a:r>
            <a:r>
              <a:rPr lang="en-US" sz="2400" dirty="0" smtClean="0"/>
              <a:t> E(</a:t>
            </a:r>
            <a:r>
              <a:rPr lang="en-US" sz="2400" dirty="0" err="1" smtClean="0"/>
              <a:t>M,z</a:t>
            </a:r>
            <a:r>
              <a:rPr lang="en-US" sz="2400" dirty="0" smtClean="0"/>
              <a:t>) &lt; </a:t>
            </a:r>
            <a:r>
              <a:rPr lang="en-US" sz="2400" dirty="0" err="1" smtClean="0"/>
              <a:t>vol</a:t>
            </a:r>
            <a:r>
              <a:rPr lang="en-US" sz="2400" dirty="0" smtClean="0"/>
              <a:t> B(0,r) then </a:t>
            </a:r>
            <a:r>
              <a:rPr lang="en-US" sz="2400" dirty="0" smtClean="0">
                <a:solidFill>
                  <a:srgbClr val="0070C0"/>
                </a:solidFill>
              </a:rPr>
              <a:t>Halt: “P is empty”</a:t>
            </a:r>
          </a:p>
          <a:p>
            <a:pPr fontAlgn="ctr">
              <a:tabLst>
                <a:tab pos="461963" algn="l"/>
              </a:tabLst>
            </a:pPr>
            <a:r>
              <a:rPr lang="en-US" sz="2400" dirty="0" smtClean="0"/>
              <a:t>If z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P, </a:t>
            </a:r>
            <a:r>
              <a:rPr lang="en-US" sz="2400" dirty="0" smtClean="0">
                <a:solidFill>
                  <a:srgbClr val="0070C0"/>
                </a:solidFill>
              </a:rPr>
              <a:t>Halt: “z </a:t>
            </a:r>
            <a:r>
              <a:rPr lang="en-US" sz="2400" dirty="0" smtClean="0">
                <a:solidFill>
                  <a:srgbClr val="0070C0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 P”</a:t>
            </a:r>
          </a:p>
          <a:p>
            <a:pPr fontAlgn="ctr">
              <a:tabLst>
                <a:tab pos="461963" algn="l"/>
              </a:tabLst>
            </a:pPr>
            <a:r>
              <a:rPr lang="en-US" sz="2400" dirty="0" smtClean="0"/>
              <a:t>Else</a:t>
            </a:r>
          </a:p>
          <a:p>
            <a:pPr fontAlgn="ctr">
              <a:tabLst>
                <a:tab pos="461963" algn="l"/>
              </a:tabLst>
            </a:pPr>
            <a:r>
              <a:rPr lang="en-US" sz="2400" dirty="0" smtClean="0"/>
              <a:t>	Let “</a:t>
            </a:r>
            <a:r>
              <a:rPr lang="en-US" sz="2400" dirty="0" err="1" smtClean="0">
                <a:latin typeface="Calibri"/>
              </a:rPr>
              <a:t>a</a:t>
            </a:r>
            <a:r>
              <a:rPr lang="en-US" sz="2400" baseline="-25000" dirty="0" err="1" smtClean="0">
                <a:latin typeface="Calibri"/>
              </a:rPr>
              <a:t>i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b</a:t>
            </a:r>
            <a:r>
              <a:rPr lang="en-US" sz="2400" baseline="-25000" dirty="0" smtClean="0">
                <a:latin typeface="Calibri"/>
              </a:rPr>
              <a:t>i</a:t>
            </a:r>
            <a:r>
              <a:rPr lang="en-US" sz="2400" dirty="0" smtClean="0"/>
              <a:t>” be a constraint of P violated by z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(i.e.,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2400" baseline="-250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400" baseline="30000" dirty="0" err="1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&gt;b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fontAlgn="ctr">
              <a:tabLst>
                <a:tab pos="461963" algn="l"/>
              </a:tabLst>
            </a:pPr>
            <a:r>
              <a:rPr lang="en-US" sz="2400" dirty="0" smtClean="0"/>
              <a:t>	Let H = { x :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a</a:t>
            </a:r>
            <a:r>
              <a:rPr lang="en-US" sz="2400" baseline="-25000" dirty="0" err="1" smtClean="0">
                <a:latin typeface="Calibri"/>
              </a:rPr>
              <a:t>i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z</a:t>
            </a:r>
            <a:r>
              <a:rPr lang="en-US" sz="2400" dirty="0" smtClean="0"/>
              <a:t> }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(so P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M,z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H)</a:t>
            </a:r>
          </a:p>
          <a:p>
            <a:pPr fontAlgn="ctr">
              <a:tabLst>
                <a:tab pos="461963" algn="l"/>
              </a:tabLst>
            </a:pPr>
            <a:r>
              <a:rPr lang="en-US" sz="2400" dirty="0" smtClean="0"/>
              <a:t>	Let E(</a:t>
            </a:r>
            <a:r>
              <a:rPr lang="en-US" sz="2400" dirty="0" err="1" smtClean="0"/>
              <a:t>M’,z</a:t>
            </a:r>
            <a:r>
              <a:rPr lang="en-US" sz="2400" dirty="0" smtClean="0"/>
              <a:t>’) be an ellipsoid covering E(</a:t>
            </a:r>
            <a:r>
              <a:rPr lang="en-US" sz="2400" dirty="0" err="1" smtClean="0"/>
              <a:t>M,z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cmsy10"/>
              </a:rPr>
              <a:t>Å</a:t>
            </a:r>
            <a:r>
              <a:rPr lang="en-US" sz="2400" dirty="0" smtClean="0"/>
              <a:t>H</a:t>
            </a:r>
          </a:p>
          <a:p>
            <a:pPr fontAlgn="ctr">
              <a:tabLst>
                <a:tab pos="461963" algn="l"/>
              </a:tabLst>
            </a:pPr>
            <a:r>
              <a:rPr lang="en-US" sz="2400" dirty="0" smtClean="0"/>
              <a:t>	Set M</a:t>
            </a:r>
            <a:r>
              <a:rPr lang="en-US" sz="2400" dirty="0" smtClean="0">
                <a:sym typeface="Wingdings" pitchFamily="2" charset="2"/>
              </a:rPr>
              <a:t>M’ and </a:t>
            </a:r>
            <a:r>
              <a:rPr lang="en-US" sz="2400" dirty="0" err="1" smtClean="0">
                <a:sym typeface="Wingdings" pitchFamily="2" charset="2"/>
              </a:rPr>
              <a:t>zz</a:t>
            </a:r>
            <a:r>
              <a:rPr lang="en-US" sz="2400" dirty="0" smtClean="0">
                <a:sym typeface="Wingdings" pitchFamily="2" charset="2"/>
              </a:rPr>
              <a:t>’ and go back to Start</a:t>
            </a:r>
            <a:endParaRPr lang="en-US" sz="2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3299" y="670499"/>
            <a:ext cx="8544224" cy="20235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algorithm uses almost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nothing about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polyhedra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(basic feasible solutions, etc.)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2800" dirty="0" smtClean="0"/>
              <a:t>It just needs to </a:t>
            </a:r>
            <a:r>
              <a:rPr lang="en-US" sz="2000" dirty="0" smtClean="0"/>
              <a:t>(repeatedly)</a:t>
            </a:r>
            <a:r>
              <a:rPr lang="en-US" sz="2800" dirty="0" smtClean="0"/>
              <a:t> answer the question: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Is z</a:t>
            </a:r>
            <a:r>
              <a:rPr lang="en-US" sz="28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P?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If not, give me a constraint “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</a:rPr>
              <a:t>a</a:t>
            </a:r>
            <a:r>
              <a:rPr lang="en-US" sz="2800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2800" dirty="0" err="1" smtClean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” of P violated by z</a:t>
            </a:r>
          </a:p>
        </p:txBody>
      </p:sp>
      <p:sp>
        <p:nvSpPr>
          <p:cNvPr id="12" name="Freeform 11"/>
          <p:cNvSpPr/>
          <p:nvPr/>
        </p:nvSpPr>
        <p:spPr>
          <a:xfrm>
            <a:off x="344129" y="3460956"/>
            <a:ext cx="6612948" cy="1137120"/>
          </a:xfrm>
          <a:custGeom>
            <a:avLst/>
            <a:gdLst>
              <a:gd name="connsiteX0" fmla="*/ 3224981 w 6612948"/>
              <a:gd name="connsiteY0" fmla="*/ 137651 h 1107623"/>
              <a:gd name="connsiteX1" fmla="*/ 3185652 w 6612948"/>
              <a:gd name="connsiteY1" fmla="*/ 127819 h 1107623"/>
              <a:gd name="connsiteX2" fmla="*/ 3028336 w 6612948"/>
              <a:gd name="connsiteY2" fmla="*/ 78658 h 1107623"/>
              <a:gd name="connsiteX3" fmla="*/ 2930013 w 6612948"/>
              <a:gd name="connsiteY3" fmla="*/ 58993 h 1107623"/>
              <a:gd name="connsiteX4" fmla="*/ 2684206 w 6612948"/>
              <a:gd name="connsiteY4" fmla="*/ 39329 h 1107623"/>
              <a:gd name="connsiteX5" fmla="*/ 2369574 w 6612948"/>
              <a:gd name="connsiteY5" fmla="*/ 19664 h 1107623"/>
              <a:gd name="connsiteX6" fmla="*/ 2104103 w 6612948"/>
              <a:gd name="connsiteY6" fmla="*/ 29497 h 1107623"/>
              <a:gd name="connsiteX7" fmla="*/ 1818968 w 6612948"/>
              <a:gd name="connsiteY7" fmla="*/ 19664 h 1107623"/>
              <a:gd name="connsiteX8" fmla="*/ 1641987 w 6612948"/>
              <a:gd name="connsiteY8" fmla="*/ 0 h 1107623"/>
              <a:gd name="connsiteX9" fmla="*/ 1445342 w 6612948"/>
              <a:gd name="connsiteY9" fmla="*/ 9832 h 1107623"/>
              <a:gd name="connsiteX10" fmla="*/ 1101213 w 6612948"/>
              <a:gd name="connsiteY10" fmla="*/ 29497 h 1107623"/>
              <a:gd name="connsiteX11" fmla="*/ 934065 w 6612948"/>
              <a:gd name="connsiteY11" fmla="*/ 9832 h 1107623"/>
              <a:gd name="connsiteX12" fmla="*/ 658761 w 6612948"/>
              <a:gd name="connsiteY12" fmla="*/ 29497 h 1107623"/>
              <a:gd name="connsiteX13" fmla="*/ 580103 w 6612948"/>
              <a:gd name="connsiteY13" fmla="*/ 39329 h 1107623"/>
              <a:gd name="connsiteX14" fmla="*/ 373626 w 6612948"/>
              <a:gd name="connsiteY14" fmla="*/ 58993 h 1107623"/>
              <a:gd name="connsiteX15" fmla="*/ 294968 w 6612948"/>
              <a:gd name="connsiteY15" fmla="*/ 68826 h 1107623"/>
              <a:gd name="connsiteX16" fmla="*/ 206477 w 6612948"/>
              <a:gd name="connsiteY16" fmla="*/ 88490 h 1107623"/>
              <a:gd name="connsiteX17" fmla="*/ 176981 w 6612948"/>
              <a:gd name="connsiteY17" fmla="*/ 108155 h 1107623"/>
              <a:gd name="connsiteX18" fmla="*/ 78658 w 6612948"/>
              <a:gd name="connsiteY18" fmla="*/ 206477 h 1107623"/>
              <a:gd name="connsiteX19" fmla="*/ 29497 w 6612948"/>
              <a:gd name="connsiteY19" fmla="*/ 304800 h 1107623"/>
              <a:gd name="connsiteX20" fmla="*/ 19665 w 6612948"/>
              <a:gd name="connsiteY20" fmla="*/ 373626 h 1107623"/>
              <a:gd name="connsiteX21" fmla="*/ 9832 w 6612948"/>
              <a:gd name="connsiteY21" fmla="*/ 422787 h 1107623"/>
              <a:gd name="connsiteX22" fmla="*/ 0 w 6612948"/>
              <a:gd name="connsiteY22" fmla="*/ 491613 h 1107623"/>
              <a:gd name="connsiteX23" fmla="*/ 29497 w 6612948"/>
              <a:gd name="connsiteY23" fmla="*/ 668593 h 1107623"/>
              <a:gd name="connsiteX24" fmla="*/ 49161 w 6612948"/>
              <a:gd name="connsiteY24" fmla="*/ 727587 h 1107623"/>
              <a:gd name="connsiteX25" fmla="*/ 68826 w 6612948"/>
              <a:gd name="connsiteY25" fmla="*/ 796413 h 1107623"/>
              <a:gd name="connsiteX26" fmla="*/ 98323 w 6612948"/>
              <a:gd name="connsiteY26" fmla="*/ 884903 h 1107623"/>
              <a:gd name="connsiteX27" fmla="*/ 117987 w 6612948"/>
              <a:gd name="connsiteY27" fmla="*/ 953729 h 1107623"/>
              <a:gd name="connsiteX28" fmla="*/ 137652 w 6612948"/>
              <a:gd name="connsiteY28" fmla="*/ 1002890 h 1107623"/>
              <a:gd name="connsiteX29" fmla="*/ 255639 w 6612948"/>
              <a:gd name="connsiteY29" fmla="*/ 1071716 h 1107623"/>
              <a:gd name="connsiteX30" fmla="*/ 353961 w 6612948"/>
              <a:gd name="connsiteY30" fmla="*/ 1101213 h 1107623"/>
              <a:gd name="connsiteX31" fmla="*/ 521110 w 6612948"/>
              <a:gd name="connsiteY31" fmla="*/ 1091381 h 1107623"/>
              <a:gd name="connsiteX32" fmla="*/ 560439 w 6612948"/>
              <a:gd name="connsiteY32" fmla="*/ 1081548 h 1107623"/>
              <a:gd name="connsiteX33" fmla="*/ 786581 w 6612948"/>
              <a:gd name="connsiteY33" fmla="*/ 1061884 h 1107623"/>
              <a:gd name="connsiteX34" fmla="*/ 943897 w 6612948"/>
              <a:gd name="connsiteY34" fmla="*/ 1071716 h 1107623"/>
              <a:gd name="connsiteX35" fmla="*/ 983226 w 6612948"/>
              <a:gd name="connsiteY35" fmla="*/ 1061884 h 1107623"/>
              <a:gd name="connsiteX36" fmla="*/ 1081548 w 6612948"/>
              <a:gd name="connsiteY36" fmla="*/ 1071716 h 1107623"/>
              <a:gd name="connsiteX37" fmla="*/ 1160206 w 6612948"/>
              <a:gd name="connsiteY37" fmla="*/ 1081548 h 1107623"/>
              <a:gd name="connsiteX38" fmla="*/ 1268361 w 6612948"/>
              <a:gd name="connsiteY38" fmla="*/ 1101213 h 1107623"/>
              <a:gd name="connsiteX39" fmla="*/ 1465006 w 6612948"/>
              <a:gd name="connsiteY39" fmla="*/ 1091381 h 1107623"/>
              <a:gd name="connsiteX40" fmla="*/ 1641987 w 6612948"/>
              <a:gd name="connsiteY40" fmla="*/ 1081548 h 1107623"/>
              <a:gd name="connsiteX41" fmla="*/ 1740310 w 6612948"/>
              <a:gd name="connsiteY41" fmla="*/ 1091381 h 1107623"/>
              <a:gd name="connsiteX42" fmla="*/ 1877961 w 6612948"/>
              <a:gd name="connsiteY42" fmla="*/ 1081548 h 1107623"/>
              <a:gd name="connsiteX43" fmla="*/ 2045110 w 6612948"/>
              <a:gd name="connsiteY43" fmla="*/ 1071716 h 1107623"/>
              <a:gd name="connsiteX44" fmla="*/ 2123768 w 6612948"/>
              <a:gd name="connsiteY44" fmla="*/ 1061884 h 1107623"/>
              <a:gd name="connsiteX45" fmla="*/ 2448232 w 6612948"/>
              <a:gd name="connsiteY45" fmla="*/ 1061884 h 1107623"/>
              <a:gd name="connsiteX46" fmla="*/ 2694039 w 6612948"/>
              <a:gd name="connsiteY46" fmla="*/ 1071716 h 1107623"/>
              <a:gd name="connsiteX47" fmla="*/ 2949677 w 6612948"/>
              <a:gd name="connsiteY47" fmla="*/ 1061884 h 1107623"/>
              <a:gd name="connsiteX48" fmla="*/ 3126658 w 6612948"/>
              <a:gd name="connsiteY48" fmla="*/ 1071716 h 1107623"/>
              <a:gd name="connsiteX49" fmla="*/ 3392129 w 6612948"/>
              <a:gd name="connsiteY49" fmla="*/ 1052051 h 1107623"/>
              <a:gd name="connsiteX50" fmla="*/ 3539613 w 6612948"/>
              <a:gd name="connsiteY50" fmla="*/ 1042219 h 1107623"/>
              <a:gd name="connsiteX51" fmla="*/ 3834581 w 6612948"/>
              <a:gd name="connsiteY51" fmla="*/ 1052051 h 1107623"/>
              <a:gd name="connsiteX52" fmla="*/ 3893574 w 6612948"/>
              <a:gd name="connsiteY52" fmla="*/ 1042219 h 1107623"/>
              <a:gd name="connsiteX53" fmla="*/ 3952568 w 6612948"/>
              <a:gd name="connsiteY53" fmla="*/ 1052051 h 1107623"/>
              <a:gd name="connsiteX54" fmla="*/ 4286865 w 6612948"/>
              <a:gd name="connsiteY54" fmla="*/ 1061884 h 1107623"/>
              <a:gd name="connsiteX55" fmla="*/ 4444181 w 6612948"/>
              <a:gd name="connsiteY55" fmla="*/ 1071716 h 1107623"/>
              <a:gd name="connsiteX56" fmla="*/ 4522839 w 6612948"/>
              <a:gd name="connsiteY56" fmla="*/ 1081548 h 1107623"/>
              <a:gd name="connsiteX57" fmla="*/ 4896465 w 6612948"/>
              <a:gd name="connsiteY57" fmla="*/ 1061884 h 1107623"/>
              <a:gd name="connsiteX58" fmla="*/ 5565058 w 6612948"/>
              <a:gd name="connsiteY58" fmla="*/ 1061884 h 1107623"/>
              <a:gd name="connsiteX59" fmla="*/ 6105832 w 6612948"/>
              <a:gd name="connsiteY59" fmla="*/ 1071716 h 1107623"/>
              <a:gd name="connsiteX60" fmla="*/ 6223819 w 6612948"/>
              <a:gd name="connsiteY60" fmla="*/ 1081548 h 1107623"/>
              <a:gd name="connsiteX61" fmla="*/ 6587613 w 6612948"/>
              <a:gd name="connsiteY61" fmla="*/ 1061884 h 1107623"/>
              <a:gd name="connsiteX62" fmla="*/ 6607277 w 6612948"/>
              <a:gd name="connsiteY62" fmla="*/ 1032387 h 1107623"/>
              <a:gd name="connsiteX63" fmla="*/ 6587613 w 6612948"/>
              <a:gd name="connsiteY63" fmla="*/ 934064 h 1107623"/>
              <a:gd name="connsiteX64" fmla="*/ 6567948 w 6612948"/>
              <a:gd name="connsiteY64" fmla="*/ 835742 h 1107623"/>
              <a:gd name="connsiteX65" fmla="*/ 6548284 w 6612948"/>
              <a:gd name="connsiteY65" fmla="*/ 737419 h 1107623"/>
              <a:gd name="connsiteX66" fmla="*/ 6528619 w 6612948"/>
              <a:gd name="connsiteY66" fmla="*/ 698090 h 1107623"/>
              <a:gd name="connsiteX67" fmla="*/ 6449961 w 6612948"/>
              <a:gd name="connsiteY67" fmla="*/ 599768 h 1107623"/>
              <a:gd name="connsiteX68" fmla="*/ 6381136 w 6612948"/>
              <a:gd name="connsiteY68" fmla="*/ 550606 h 1107623"/>
              <a:gd name="connsiteX69" fmla="*/ 6341806 w 6612948"/>
              <a:gd name="connsiteY69" fmla="*/ 521110 h 1107623"/>
              <a:gd name="connsiteX70" fmla="*/ 6282813 w 6612948"/>
              <a:gd name="connsiteY70" fmla="*/ 501445 h 1107623"/>
              <a:gd name="connsiteX71" fmla="*/ 6204155 w 6612948"/>
              <a:gd name="connsiteY71" fmla="*/ 471948 h 1107623"/>
              <a:gd name="connsiteX72" fmla="*/ 6125497 w 6612948"/>
              <a:gd name="connsiteY72" fmla="*/ 442451 h 1107623"/>
              <a:gd name="connsiteX73" fmla="*/ 6086168 w 6612948"/>
              <a:gd name="connsiteY73" fmla="*/ 432619 h 1107623"/>
              <a:gd name="connsiteX74" fmla="*/ 5928852 w 6612948"/>
              <a:gd name="connsiteY74" fmla="*/ 412955 h 1107623"/>
              <a:gd name="connsiteX75" fmla="*/ 5604387 w 6612948"/>
              <a:gd name="connsiteY75" fmla="*/ 393290 h 1107623"/>
              <a:gd name="connsiteX76" fmla="*/ 5496232 w 6612948"/>
              <a:gd name="connsiteY76" fmla="*/ 363793 h 1107623"/>
              <a:gd name="connsiteX77" fmla="*/ 5466736 w 6612948"/>
              <a:gd name="connsiteY77" fmla="*/ 353961 h 1107623"/>
              <a:gd name="connsiteX78" fmla="*/ 5407742 w 6612948"/>
              <a:gd name="connsiteY78" fmla="*/ 344129 h 1107623"/>
              <a:gd name="connsiteX79" fmla="*/ 5368413 w 6612948"/>
              <a:gd name="connsiteY79" fmla="*/ 334297 h 1107623"/>
              <a:gd name="connsiteX80" fmla="*/ 5161936 w 6612948"/>
              <a:gd name="connsiteY80" fmla="*/ 314632 h 1107623"/>
              <a:gd name="connsiteX81" fmla="*/ 4857136 w 6612948"/>
              <a:gd name="connsiteY81" fmla="*/ 294968 h 1107623"/>
              <a:gd name="connsiteX82" fmla="*/ 4729316 w 6612948"/>
              <a:gd name="connsiteY82" fmla="*/ 285135 h 1107623"/>
              <a:gd name="connsiteX83" fmla="*/ 4424516 w 6612948"/>
              <a:gd name="connsiteY83" fmla="*/ 265471 h 1107623"/>
              <a:gd name="connsiteX84" fmla="*/ 4247536 w 6612948"/>
              <a:gd name="connsiteY84" fmla="*/ 226142 h 1107623"/>
              <a:gd name="connsiteX85" fmla="*/ 4159045 w 6612948"/>
              <a:gd name="connsiteY85" fmla="*/ 216310 h 1107623"/>
              <a:gd name="connsiteX86" fmla="*/ 4109884 w 6612948"/>
              <a:gd name="connsiteY86" fmla="*/ 206477 h 1107623"/>
              <a:gd name="connsiteX87" fmla="*/ 3854245 w 6612948"/>
              <a:gd name="connsiteY87" fmla="*/ 176981 h 1107623"/>
              <a:gd name="connsiteX88" fmla="*/ 3618271 w 6612948"/>
              <a:gd name="connsiteY88" fmla="*/ 157316 h 1107623"/>
              <a:gd name="connsiteX89" fmla="*/ 3323303 w 6612948"/>
              <a:gd name="connsiteY89" fmla="*/ 147484 h 1107623"/>
              <a:gd name="connsiteX90" fmla="*/ 3264310 w 6612948"/>
              <a:gd name="connsiteY90" fmla="*/ 127819 h 1107623"/>
              <a:gd name="connsiteX91" fmla="*/ 3234813 w 6612948"/>
              <a:gd name="connsiteY91" fmla="*/ 117987 h 1107623"/>
              <a:gd name="connsiteX92" fmla="*/ 3205316 w 6612948"/>
              <a:gd name="connsiteY92" fmla="*/ 127819 h 1107623"/>
              <a:gd name="connsiteX93" fmla="*/ 3165987 w 6612948"/>
              <a:gd name="connsiteY93" fmla="*/ 98322 h 110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612948" h="1107623">
                <a:moveTo>
                  <a:pt x="3224981" y="137651"/>
                </a:moveTo>
                <a:cubicBezTo>
                  <a:pt x="3211871" y="134374"/>
                  <a:pt x="3198595" y="131702"/>
                  <a:pt x="3185652" y="127819"/>
                </a:cubicBezTo>
                <a:cubicBezTo>
                  <a:pt x="3133029" y="112032"/>
                  <a:pt x="3082209" y="89433"/>
                  <a:pt x="3028336" y="78658"/>
                </a:cubicBezTo>
                <a:cubicBezTo>
                  <a:pt x="2995562" y="72103"/>
                  <a:pt x="2963232" y="62684"/>
                  <a:pt x="2930013" y="58993"/>
                </a:cubicBezTo>
                <a:cubicBezTo>
                  <a:pt x="2789303" y="43359"/>
                  <a:pt x="2871143" y="51012"/>
                  <a:pt x="2684206" y="39329"/>
                </a:cubicBezTo>
                <a:cubicBezTo>
                  <a:pt x="2556787" y="23402"/>
                  <a:pt x="2544481" y="19664"/>
                  <a:pt x="2369574" y="19664"/>
                </a:cubicBezTo>
                <a:cubicBezTo>
                  <a:pt x="2281023" y="19664"/>
                  <a:pt x="2192593" y="26219"/>
                  <a:pt x="2104103" y="29497"/>
                </a:cubicBezTo>
                <a:lnTo>
                  <a:pt x="1818968" y="19664"/>
                </a:lnTo>
                <a:cubicBezTo>
                  <a:pt x="1776705" y="17497"/>
                  <a:pt x="1687264" y="5659"/>
                  <a:pt x="1641987" y="0"/>
                </a:cubicBezTo>
                <a:lnTo>
                  <a:pt x="1445342" y="9832"/>
                </a:lnTo>
                <a:lnTo>
                  <a:pt x="1101213" y="29497"/>
                </a:lnTo>
                <a:cubicBezTo>
                  <a:pt x="1044961" y="20121"/>
                  <a:pt x="992257" y="9832"/>
                  <a:pt x="934065" y="9832"/>
                </a:cubicBezTo>
                <a:cubicBezTo>
                  <a:pt x="878787" y="9832"/>
                  <a:pt x="726500" y="22366"/>
                  <a:pt x="658761" y="29497"/>
                </a:cubicBezTo>
                <a:cubicBezTo>
                  <a:pt x="632483" y="32263"/>
                  <a:pt x="606381" y="36563"/>
                  <a:pt x="580103" y="39329"/>
                </a:cubicBezTo>
                <a:cubicBezTo>
                  <a:pt x="373901" y="61034"/>
                  <a:pt x="567333" y="37469"/>
                  <a:pt x="373626" y="58993"/>
                </a:cubicBezTo>
                <a:cubicBezTo>
                  <a:pt x="347364" y="61911"/>
                  <a:pt x="321084" y="64808"/>
                  <a:pt x="294968" y="68826"/>
                </a:cubicBezTo>
                <a:cubicBezTo>
                  <a:pt x="262509" y="73820"/>
                  <a:pt x="237798" y="80660"/>
                  <a:pt x="206477" y="88490"/>
                </a:cubicBezTo>
                <a:cubicBezTo>
                  <a:pt x="196645" y="95045"/>
                  <a:pt x="186434" y="101065"/>
                  <a:pt x="176981" y="108155"/>
                </a:cubicBezTo>
                <a:cubicBezTo>
                  <a:pt x="136048" y="138855"/>
                  <a:pt x="106837" y="161391"/>
                  <a:pt x="78658" y="206477"/>
                </a:cubicBezTo>
                <a:cubicBezTo>
                  <a:pt x="59237" y="237550"/>
                  <a:pt x="29497" y="304800"/>
                  <a:pt x="29497" y="304800"/>
                </a:cubicBezTo>
                <a:cubicBezTo>
                  <a:pt x="26220" y="327742"/>
                  <a:pt x="23475" y="350766"/>
                  <a:pt x="19665" y="373626"/>
                </a:cubicBezTo>
                <a:cubicBezTo>
                  <a:pt x="16918" y="390110"/>
                  <a:pt x="12579" y="406303"/>
                  <a:pt x="9832" y="422787"/>
                </a:cubicBezTo>
                <a:cubicBezTo>
                  <a:pt x="6022" y="445647"/>
                  <a:pt x="3277" y="468671"/>
                  <a:pt x="0" y="491613"/>
                </a:cubicBezTo>
                <a:cubicBezTo>
                  <a:pt x="9507" y="577177"/>
                  <a:pt x="7122" y="584686"/>
                  <a:pt x="29497" y="668593"/>
                </a:cubicBezTo>
                <a:cubicBezTo>
                  <a:pt x="34838" y="688621"/>
                  <a:pt x="43065" y="707775"/>
                  <a:pt x="49161" y="727587"/>
                </a:cubicBezTo>
                <a:cubicBezTo>
                  <a:pt x="56178" y="750392"/>
                  <a:pt x="61709" y="773639"/>
                  <a:pt x="68826" y="796413"/>
                </a:cubicBezTo>
                <a:cubicBezTo>
                  <a:pt x="78100" y="826090"/>
                  <a:pt x="90782" y="854739"/>
                  <a:pt x="98323" y="884903"/>
                </a:cubicBezTo>
                <a:cubicBezTo>
                  <a:pt x="106070" y="915890"/>
                  <a:pt x="107409" y="925522"/>
                  <a:pt x="117987" y="953729"/>
                </a:cubicBezTo>
                <a:cubicBezTo>
                  <a:pt x="124184" y="970255"/>
                  <a:pt x="125780" y="989831"/>
                  <a:pt x="137652" y="1002890"/>
                </a:cubicBezTo>
                <a:cubicBezTo>
                  <a:pt x="198763" y="1070111"/>
                  <a:pt x="196206" y="1053886"/>
                  <a:pt x="255639" y="1071716"/>
                </a:cubicBezTo>
                <a:cubicBezTo>
                  <a:pt x="375327" y="1107623"/>
                  <a:pt x="263312" y="1078551"/>
                  <a:pt x="353961" y="1101213"/>
                </a:cubicBezTo>
                <a:cubicBezTo>
                  <a:pt x="409677" y="1097936"/>
                  <a:pt x="465549" y="1096673"/>
                  <a:pt x="521110" y="1091381"/>
                </a:cubicBezTo>
                <a:cubicBezTo>
                  <a:pt x="534562" y="1090100"/>
                  <a:pt x="547008" y="1083040"/>
                  <a:pt x="560439" y="1081548"/>
                </a:cubicBezTo>
                <a:cubicBezTo>
                  <a:pt x="635641" y="1073192"/>
                  <a:pt x="786581" y="1061884"/>
                  <a:pt x="786581" y="1061884"/>
                </a:cubicBezTo>
                <a:cubicBezTo>
                  <a:pt x="839020" y="1065161"/>
                  <a:pt x="891356" y="1071716"/>
                  <a:pt x="943897" y="1071716"/>
                </a:cubicBezTo>
                <a:cubicBezTo>
                  <a:pt x="957410" y="1071716"/>
                  <a:pt x="969713" y="1061884"/>
                  <a:pt x="983226" y="1061884"/>
                </a:cubicBezTo>
                <a:cubicBezTo>
                  <a:pt x="1016163" y="1061884"/>
                  <a:pt x="1048812" y="1068079"/>
                  <a:pt x="1081548" y="1071716"/>
                </a:cubicBezTo>
                <a:cubicBezTo>
                  <a:pt x="1107810" y="1074634"/>
                  <a:pt x="1134048" y="1077811"/>
                  <a:pt x="1160206" y="1081548"/>
                </a:cubicBezTo>
                <a:cubicBezTo>
                  <a:pt x="1204220" y="1087836"/>
                  <a:pt x="1226026" y="1092746"/>
                  <a:pt x="1268361" y="1101213"/>
                </a:cubicBezTo>
                <a:lnTo>
                  <a:pt x="1465006" y="1091381"/>
                </a:lnTo>
                <a:cubicBezTo>
                  <a:pt x="1524009" y="1088276"/>
                  <a:pt x="1582902" y="1081548"/>
                  <a:pt x="1641987" y="1081548"/>
                </a:cubicBezTo>
                <a:cubicBezTo>
                  <a:pt x="1674925" y="1081548"/>
                  <a:pt x="1707536" y="1088103"/>
                  <a:pt x="1740310" y="1091381"/>
                </a:cubicBezTo>
                <a:lnTo>
                  <a:pt x="1877961" y="1081548"/>
                </a:lnTo>
                <a:cubicBezTo>
                  <a:pt x="1933658" y="1077955"/>
                  <a:pt x="1989475" y="1076167"/>
                  <a:pt x="2045110" y="1071716"/>
                </a:cubicBezTo>
                <a:cubicBezTo>
                  <a:pt x="2071449" y="1069609"/>
                  <a:pt x="2097549" y="1065161"/>
                  <a:pt x="2123768" y="1061884"/>
                </a:cubicBezTo>
                <a:cubicBezTo>
                  <a:pt x="2450132" y="1085195"/>
                  <a:pt x="2043983" y="1061884"/>
                  <a:pt x="2448232" y="1061884"/>
                </a:cubicBezTo>
                <a:cubicBezTo>
                  <a:pt x="2530233" y="1061884"/>
                  <a:pt x="2612103" y="1068439"/>
                  <a:pt x="2694039" y="1071716"/>
                </a:cubicBezTo>
                <a:cubicBezTo>
                  <a:pt x="2779252" y="1068439"/>
                  <a:pt x="2864401" y="1061884"/>
                  <a:pt x="2949677" y="1061884"/>
                </a:cubicBezTo>
                <a:cubicBezTo>
                  <a:pt x="3008762" y="1061884"/>
                  <a:pt x="3067573" y="1071716"/>
                  <a:pt x="3126658" y="1071716"/>
                </a:cubicBezTo>
                <a:cubicBezTo>
                  <a:pt x="3244807" y="1071716"/>
                  <a:pt x="3286593" y="1060494"/>
                  <a:pt x="3392129" y="1052051"/>
                </a:cubicBezTo>
                <a:cubicBezTo>
                  <a:pt x="3441243" y="1048122"/>
                  <a:pt x="3490452" y="1045496"/>
                  <a:pt x="3539613" y="1042219"/>
                </a:cubicBezTo>
                <a:cubicBezTo>
                  <a:pt x="3637936" y="1045496"/>
                  <a:pt x="3736204" y="1052051"/>
                  <a:pt x="3834581" y="1052051"/>
                </a:cubicBezTo>
                <a:cubicBezTo>
                  <a:pt x="3854517" y="1052051"/>
                  <a:pt x="3873638" y="1042219"/>
                  <a:pt x="3893574" y="1042219"/>
                </a:cubicBezTo>
                <a:cubicBezTo>
                  <a:pt x="3913510" y="1042219"/>
                  <a:pt x="3932657" y="1051055"/>
                  <a:pt x="3952568" y="1052051"/>
                </a:cubicBezTo>
                <a:cubicBezTo>
                  <a:pt x="4063909" y="1057618"/>
                  <a:pt x="4175433" y="1058606"/>
                  <a:pt x="4286865" y="1061884"/>
                </a:cubicBezTo>
                <a:cubicBezTo>
                  <a:pt x="4339304" y="1065161"/>
                  <a:pt x="4391821" y="1067353"/>
                  <a:pt x="4444181" y="1071716"/>
                </a:cubicBezTo>
                <a:cubicBezTo>
                  <a:pt x="4470513" y="1073910"/>
                  <a:pt x="4496416" y="1081548"/>
                  <a:pt x="4522839" y="1081548"/>
                </a:cubicBezTo>
                <a:cubicBezTo>
                  <a:pt x="4640311" y="1081548"/>
                  <a:pt x="4776385" y="1070461"/>
                  <a:pt x="4896465" y="1061884"/>
                </a:cubicBezTo>
                <a:cubicBezTo>
                  <a:pt x="5480700" y="1084354"/>
                  <a:pt x="4758439" y="1061884"/>
                  <a:pt x="5565058" y="1061884"/>
                </a:cubicBezTo>
                <a:cubicBezTo>
                  <a:pt x="5745346" y="1061884"/>
                  <a:pt x="5925574" y="1068439"/>
                  <a:pt x="6105832" y="1071716"/>
                </a:cubicBezTo>
                <a:cubicBezTo>
                  <a:pt x="6145161" y="1074993"/>
                  <a:pt x="6184354" y="1081548"/>
                  <a:pt x="6223819" y="1081548"/>
                </a:cubicBezTo>
                <a:cubicBezTo>
                  <a:pt x="6485694" y="1081548"/>
                  <a:pt x="6440675" y="1086373"/>
                  <a:pt x="6587613" y="1061884"/>
                </a:cubicBezTo>
                <a:cubicBezTo>
                  <a:pt x="6594168" y="1052052"/>
                  <a:pt x="6606101" y="1044145"/>
                  <a:pt x="6607277" y="1032387"/>
                </a:cubicBezTo>
                <a:cubicBezTo>
                  <a:pt x="6612948" y="975675"/>
                  <a:pt x="6597185" y="975541"/>
                  <a:pt x="6587613" y="934064"/>
                </a:cubicBezTo>
                <a:cubicBezTo>
                  <a:pt x="6580097" y="901497"/>
                  <a:pt x="6573443" y="868710"/>
                  <a:pt x="6567948" y="835742"/>
                </a:cubicBezTo>
                <a:cubicBezTo>
                  <a:pt x="6564550" y="815354"/>
                  <a:pt x="6557084" y="760886"/>
                  <a:pt x="6548284" y="737419"/>
                </a:cubicBezTo>
                <a:cubicBezTo>
                  <a:pt x="6543138" y="723695"/>
                  <a:pt x="6536160" y="710658"/>
                  <a:pt x="6528619" y="698090"/>
                </a:cubicBezTo>
                <a:cubicBezTo>
                  <a:pt x="6500730" y="651609"/>
                  <a:pt x="6488959" y="633892"/>
                  <a:pt x="6449961" y="599768"/>
                </a:cubicBezTo>
                <a:cubicBezTo>
                  <a:pt x="6421411" y="574787"/>
                  <a:pt x="6409677" y="570992"/>
                  <a:pt x="6381136" y="550606"/>
                </a:cubicBezTo>
                <a:cubicBezTo>
                  <a:pt x="6367801" y="541081"/>
                  <a:pt x="6356463" y="528439"/>
                  <a:pt x="6341806" y="521110"/>
                </a:cubicBezTo>
                <a:cubicBezTo>
                  <a:pt x="6323266" y="511840"/>
                  <a:pt x="6301353" y="510715"/>
                  <a:pt x="6282813" y="501445"/>
                </a:cubicBezTo>
                <a:cubicBezTo>
                  <a:pt x="6221720" y="470899"/>
                  <a:pt x="6266626" y="489797"/>
                  <a:pt x="6204155" y="471948"/>
                </a:cubicBezTo>
                <a:cubicBezTo>
                  <a:pt x="6155805" y="458133"/>
                  <a:pt x="6187873" y="463243"/>
                  <a:pt x="6125497" y="442451"/>
                </a:cubicBezTo>
                <a:cubicBezTo>
                  <a:pt x="6112677" y="438178"/>
                  <a:pt x="6099532" y="434623"/>
                  <a:pt x="6086168" y="432619"/>
                </a:cubicBezTo>
                <a:cubicBezTo>
                  <a:pt x="6033906" y="424780"/>
                  <a:pt x="5981524" y="417255"/>
                  <a:pt x="5928852" y="412955"/>
                </a:cubicBezTo>
                <a:cubicBezTo>
                  <a:pt x="5820858" y="404139"/>
                  <a:pt x="5604387" y="393290"/>
                  <a:pt x="5604387" y="393290"/>
                </a:cubicBezTo>
                <a:cubicBezTo>
                  <a:pt x="5555145" y="380980"/>
                  <a:pt x="5554683" y="381328"/>
                  <a:pt x="5496232" y="363793"/>
                </a:cubicBezTo>
                <a:cubicBezTo>
                  <a:pt x="5486305" y="360815"/>
                  <a:pt x="5476853" y="356209"/>
                  <a:pt x="5466736" y="353961"/>
                </a:cubicBezTo>
                <a:cubicBezTo>
                  <a:pt x="5447275" y="349636"/>
                  <a:pt x="5427291" y="348039"/>
                  <a:pt x="5407742" y="344129"/>
                </a:cubicBezTo>
                <a:cubicBezTo>
                  <a:pt x="5394491" y="341479"/>
                  <a:pt x="5381742" y="336519"/>
                  <a:pt x="5368413" y="334297"/>
                </a:cubicBezTo>
                <a:cubicBezTo>
                  <a:pt x="5300539" y="322984"/>
                  <a:pt x="5230088" y="320311"/>
                  <a:pt x="5161936" y="314632"/>
                </a:cubicBezTo>
                <a:cubicBezTo>
                  <a:pt x="4870628" y="290357"/>
                  <a:pt x="5303491" y="322020"/>
                  <a:pt x="4857136" y="294968"/>
                </a:cubicBezTo>
                <a:cubicBezTo>
                  <a:pt x="4814482" y="292383"/>
                  <a:pt x="4771950" y="288042"/>
                  <a:pt x="4729316" y="285135"/>
                </a:cubicBezTo>
                <a:lnTo>
                  <a:pt x="4424516" y="265471"/>
                </a:lnTo>
                <a:cubicBezTo>
                  <a:pt x="4378026" y="253848"/>
                  <a:pt x="4292479" y="231135"/>
                  <a:pt x="4247536" y="226142"/>
                </a:cubicBezTo>
                <a:cubicBezTo>
                  <a:pt x="4218039" y="222865"/>
                  <a:pt x="4188425" y="220507"/>
                  <a:pt x="4159045" y="216310"/>
                </a:cubicBezTo>
                <a:cubicBezTo>
                  <a:pt x="4142501" y="213947"/>
                  <a:pt x="4126428" y="208840"/>
                  <a:pt x="4109884" y="206477"/>
                </a:cubicBezTo>
                <a:cubicBezTo>
                  <a:pt x="4034147" y="195657"/>
                  <a:pt x="3933936" y="184013"/>
                  <a:pt x="3854245" y="176981"/>
                </a:cubicBezTo>
                <a:cubicBezTo>
                  <a:pt x="3775620" y="170043"/>
                  <a:pt x="3697158" y="159945"/>
                  <a:pt x="3618271" y="157316"/>
                </a:cubicBezTo>
                <a:lnTo>
                  <a:pt x="3323303" y="147484"/>
                </a:lnTo>
                <a:lnTo>
                  <a:pt x="3264310" y="127819"/>
                </a:lnTo>
                <a:lnTo>
                  <a:pt x="3234813" y="117987"/>
                </a:lnTo>
                <a:cubicBezTo>
                  <a:pt x="3224981" y="121264"/>
                  <a:pt x="3215281" y="130666"/>
                  <a:pt x="3205316" y="127819"/>
                </a:cubicBezTo>
                <a:cubicBezTo>
                  <a:pt x="3189559" y="123317"/>
                  <a:pt x="3165987" y="98322"/>
                  <a:pt x="3165987" y="98322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567"/>
            <a:ext cx="8229600" cy="911067"/>
          </a:xfrm>
        </p:spPr>
        <p:txBody>
          <a:bodyPr/>
          <a:lstStyle/>
          <a:p>
            <a:r>
              <a:rPr lang="en-US" dirty="0" smtClean="0"/>
              <a:t>The Ellipsoid Method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813" y="641000"/>
            <a:ext cx="8652387" cy="618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algorithm uses almost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nothing about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polyhedra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(basic feasible solutions, etc.)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8975" algn="l"/>
              </a:tabLst>
              <a:defRPr/>
            </a:pPr>
            <a:r>
              <a:rPr lang="en-US" sz="2800" dirty="0" smtClean="0"/>
              <a:t>It just needs to </a:t>
            </a:r>
            <a:r>
              <a:rPr lang="en-US" sz="2000" dirty="0" smtClean="0"/>
              <a:t>(repeatedly)</a:t>
            </a:r>
            <a:r>
              <a:rPr lang="en-US" sz="2800" dirty="0" smtClean="0"/>
              <a:t> answer the question: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88975" algn="l"/>
              </a:tabLst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88975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8975" algn="l"/>
              </a:tabLst>
              <a:defRPr/>
            </a:pPr>
            <a:endParaRPr lang="en-US" sz="9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8975" algn="l"/>
              </a:tabLst>
              <a:defRPr/>
            </a:pPr>
            <a:r>
              <a:rPr lang="en-US" sz="2800" dirty="0" smtClean="0"/>
              <a:t>The algorithm works for </a:t>
            </a:r>
            <a:r>
              <a:rPr lang="en-US" sz="2800" b="1" dirty="0" smtClean="0"/>
              <a:t>any convex set </a:t>
            </a:r>
            <a:r>
              <a:rPr lang="en-US" sz="2800" dirty="0" smtClean="0"/>
              <a:t>P, as long as</a:t>
            </a:r>
            <a:br>
              <a:rPr lang="en-US" sz="2800" dirty="0" smtClean="0"/>
            </a:br>
            <a:r>
              <a:rPr lang="en-US" sz="2800" dirty="0" smtClean="0"/>
              <a:t>you can give a separation oracle.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2000" dirty="0" smtClean="0"/>
              <a:t>P still needs to be bounded and contain a small ball.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8975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Remarkable Theorem:</a:t>
            </a:r>
            <a:r>
              <a:rPr lang="en-US" sz="2800" b="1" dirty="0" smtClean="0"/>
              <a:t>                  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Grotschel-Lovasz-Schijver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‘81]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 smtClean="0"/>
              <a:t>For any convex set </a:t>
            </a:r>
            <a:r>
              <a:rPr lang="en-US" sz="2800" dirty="0" err="1" smtClean="0"/>
              <a:t>P</a:t>
            </a:r>
            <a:r>
              <a:rPr lang="en-US" sz="2800" dirty="0" err="1" smtClean="0">
                <a:latin typeface="cmsy10"/>
              </a:rPr>
              <a:t>µ</a:t>
            </a:r>
            <a:r>
              <a:rPr lang="en-US" sz="2800" dirty="0" err="1" smtClean="0">
                <a:latin typeface="msbm10"/>
              </a:rPr>
              <a:t>R</a:t>
            </a:r>
            <a:r>
              <a:rPr lang="en-US" sz="2800" baseline="30000" dirty="0" err="1" smtClean="0">
                <a:latin typeface="Calibri"/>
              </a:rPr>
              <a:t>n</a:t>
            </a:r>
            <a:r>
              <a:rPr lang="en-US" sz="2800" baseline="30000" dirty="0" smtClean="0">
                <a:latin typeface="Calibri"/>
              </a:rPr>
              <a:t> </a:t>
            </a:r>
            <a:r>
              <a:rPr lang="en-US" sz="2800" dirty="0" smtClean="0">
                <a:latin typeface="Calibri"/>
              </a:rPr>
              <a:t>with</a:t>
            </a:r>
            <a:r>
              <a:rPr lang="en-US" sz="2800" dirty="0" smtClean="0"/>
              <a:t> a separation oracle,</a:t>
            </a:r>
            <a:br>
              <a:rPr lang="en-US" sz="2800" dirty="0" smtClean="0"/>
            </a:br>
            <a:r>
              <a:rPr lang="en-US" sz="2800" dirty="0" smtClean="0"/>
              <a:t>you can find a feasible point efficiently.</a:t>
            </a:r>
          </a:p>
          <a:p>
            <a:pPr marL="342900" indent="-342900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2400" b="1" dirty="0" smtClean="0"/>
              <a:t>Caveats:</a:t>
            </a:r>
          </a:p>
          <a:p>
            <a:pPr marL="347663" lvl="1" indent="-171450">
              <a:buFont typeface="Arial" pitchFamily="34" charset="0"/>
              <a:buChar char="•"/>
            </a:pPr>
            <a:r>
              <a:rPr lang="en-US" sz="2000" dirty="0" smtClean="0"/>
              <a:t>“Efficiently” depends on size of ball containing P and inside P.</a:t>
            </a:r>
          </a:p>
          <a:p>
            <a:pPr marL="347663" lvl="1" indent="-171450">
              <a:buFont typeface="Arial" pitchFamily="34" charset="0"/>
              <a:buChar char="•"/>
            </a:pPr>
            <a:r>
              <a:rPr lang="en-US" sz="2000" spc="-100" dirty="0" smtClean="0"/>
              <a:t>Errors approximating irrational numbers means we get “approximately feasible point”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9698" y="1838633"/>
            <a:ext cx="6567948" cy="1189701"/>
            <a:chOff x="599768" y="1838633"/>
            <a:chExt cx="6567948" cy="1189701"/>
          </a:xfrm>
        </p:grpSpPr>
        <p:sp>
          <p:nvSpPr>
            <p:cNvPr id="7" name="Rectangle 6"/>
            <p:cNvSpPr/>
            <p:nvPr/>
          </p:nvSpPr>
          <p:spPr>
            <a:xfrm>
              <a:off x="599768" y="1900305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5795" y="1838633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tsch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420" y="1232448"/>
            <a:ext cx="1522465" cy="2135993"/>
          </a:xfrm>
          <a:prstGeom prst="rect">
            <a:avLst/>
          </a:prstGeom>
        </p:spPr>
      </p:pic>
      <p:pic>
        <p:nvPicPr>
          <p:cNvPr id="5" name="Picture 4" descr="Lova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4637" y="1209368"/>
            <a:ext cx="3296262" cy="2197508"/>
          </a:xfrm>
          <a:prstGeom prst="rect">
            <a:avLst/>
          </a:prstGeom>
        </p:spPr>
      </p:pic>
      <p:pic>
        <p:nvPicPr>
          <p:cNvPr id="6" name="Picture 5" descr="Schrij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7401" y="1170040"/>
            <a:ext cx="1729664" cy="2254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768" y="3441291"/>
            <a:ext cx="177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</a:t>
            </a:r>
            <a:r>
              <a:rPr lang="en-US" dirty="0" err="1" smtClean="0"/>
              <a:t>Grotschel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5581" y="3441291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Laszlo </a:t>
            </a:r>
            <a:r>
              <a:rPr lang="en-US" dirty="0" err="1" smtClean="0"/>
              <a:t>Lovasz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2310" y="3441291"/>
            <a:ext cx="199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Alexander </a:t>
            </a:r>
            <a:r>
              <a:rPr lang="en-US" dirty="0" err="1" smtClean="0"/>
              <a:t>Schrijver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567"/>
            <a:ext cx="8229600" cy="911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Ellipsoid Method For Convex Sets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813" y="641000"/>
            <a:ext cx="8652387" cy="618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88975" algn="l"/>
              </a:tabLst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8975" algn="l"/>
              </a:tabLst>
              <a:defRPr/>
            </a:pPr>
            <a:endParaRPr lang="en-US" sz="9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8975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Feasibility Theorem:</a:t>
            </a:r>
            <a:r>
              <a:rPr lang="en-US" sz="2800" b="1" dirty="0" smtClean="0"/>
              <a:t>		      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Grotschel-Lovasz-Schijver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‘81]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 smtClean="0"/>
              <a:t>For any convex set </a:t>
            </a:r>
            <a:r>
              <a:rPr lang="en-US" sz="2800" dirty="0" err="1" smtClean="0"/>
              <a:t>P</a:t>
            </a:r>
            <a:r>
              <a:rPr lang="en-US" sz="2800" dirty="0" err="1" smtClean="0">
                <a:latin typeface="cmsy10"/>
              </a:rPr>
              <a:t>µ</a:t>
            </a:r>
            <a:r>
              <a:rPr lang="en-US" sz="2800" dirty="0" err="1" smtClean="0">
                <a:latin typeface="msbm10"/>
              </a:rPr>
              <a:t>R</a:t>
            </a:r>
            <a:r>
              <a:rPr lang="en-US" sz="2800" baseline="30000" dirty="0" err="1" smtClean="0">
                <a:latin typeface="Calibri"/>
              </a:rPr>
              <a:t>n</a:t>
            </a:r>
            <a:r>
              <a:rPr lang="en-US" sz="2800" baseline="30000" dirty="0" smtClean="0">
                <a:latin typeface="Calibri"/>
              </a:rPr>
              <a:t> </a:t>
            </a:r>
            <a:r>
              <a:rPr lang="en-US" sz="2800" dirty="0" smtClean="0">
                <a:latin typeface="Calibri"/>
              </a:rPr>
              <a:t>with</a:t>
            </a:r>
            <a:r>
              <a:rPr lang="en-US" sz="2800" dirty="0" smtClean="0"/>
              <a:t> a separation oracle,</a:t>
            </a:r>
            <a:br>
              <a:rPr lang="en-US" sz="2800" dirty="0" smtClean="0"/>
            </a:br>
            <a:r>
              <a:rPr lang="en-US" sz="2800" dirty="0" smtClean="0"/>
              <a:t>you can find a feasible point efficiently.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2000" dirty="0" smtClean="0"/>
              <a:t>Ignoring (many, technical) details, this follows from ellipsoid algorithm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688975" algn="l"/>
              </a:tabLst>
            </a:pPr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Optimization Theorem:	      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Grotschel-Lovasz-Schijver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‘81]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342900" indent="-342900">
              <a:tabLst>
                <a:tab pos="688975" algn="l"/>
              </a:tabLst>
            </a:pPr>
            <a:r>
              <a:rPr lang="en-US" sz="2800" dirty="0" smtClean="0"/>
              <a:t>	For any convex set </a:t>
            </a:r>
            <a:r>
              <a:rPr lang="en-US" sz="2800" dirty="0" err="1" smtClean="0"/>
              <a:t>P</a:t>
            </a:r>
            <a:r>
              <a:rPr lang="en-US" sz="2800" dirty="0" err="1" smtClean="0">
                <a:latin typeface="cmsy10"/>
              </a:rPr>
              <a:t>µ</a:t>
            </a:r>
            <a:r>
              <a:rPr lang="en-US" sz="2800" dirty="0" err="1" smtClean="0">
                <a:latin typeface="msbm10"/>
              </a:rPr>
              <a:t>R</a:t>
            </a:r>
            <a:r>
              <a:rPr lang="en-US" sz="2800" baseline="30000" dirty="0" err="1" smtClean="0"/>
              <a:t>n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with a separation oracle,</a:t>
            </a:r>
            <a:br>
              <a:rPr lang="en-US" sz="2800" dirty="0" smtClean="0"/>
            </a:br>
            <a:r>
              <a:rPr lang="en-US" sz="2800" dirty="0" smtClean="0"/>
              <a:t>you can solve optimization problem max { </a:t>
            </a:r>
            <a:r>
              <a:rPr lang="en-US" sz="2800" dirty="0" err="1" smtClean="0">
                <a:latin typeface="Calibri"/>
              </a:rPr>
              <a:t>c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x</a:t>
            </a:r>
            <a:r>
              <a:rPr lang="en-US" sz="2800" dirty="0" smtClean="0"/>
              <a:t> : x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P }.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2000" dirty="0" smtClean="0"/>
              <a:t>How?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2000" dirty="0" smtClean="0"/>
              <a:t>Follows from previous theorem and binary search on objective value.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  <a:tabLst>
                <a:tab pos="688975" algn="l"/>
              </a:tabLst>
            </a:pPr>
            <a:endParaRPr lang="en-US" sz="600" dirty="0" smtClean="0"/>
          </a:p>
          <a:p>
            <a:pPr marL="342900" indent="-342900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2800" dirty="0" smtClean="0"/>
              <a:t>This can be generalized </a:t>
            </a:r>
            <a:r>
              <a:rPr lang="en-US" sz="2800" smtClean="0"/>
              <a:t>to minimizing non-linear </a:t>
            </a:r>
            <a:r>
              <a:rPr lang="en-US" sz="2800" dirty="0" smtClean="0"/>
              <a:t>(convex) objective functions.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88018" y="757088"/>
            <a:ext cx="6567948" cy="1189701"/>
            <a:chOff x="599768" y="1838633"/>
            <a:chExt cx="6567948" cy="1189701"/>
          </a:xfrm>
        </p:grpSpPr>
        <p:sp>
          <p:nvSpPr>
            <p:cNvPr id="14" name="Rectangle 13"/>
            <p:cNvSpPr/>
            <p:nvPr/>
          </p:nvSpPr>
          <p:spPr>
            <a:xfrm>
              <a:off x="599768" y="1900305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5795" y="1838633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22"/>
            <a:ext cx="8229600" cy="767581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Oracle for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4568"/>
            <a:ext cx="8229600" cy="5712541"/>
          </a:xfrm>
        </p:spPr>
        <p:txBody>
          <a:bodyPr>
            <a:normAutofit/>
          </a:bodyPr>
          <a:lstStyle/>
          <a:p>
            <a:r>
              <a:rPr lang="en-US" dirty="0" smtClean="0"/>
              <a:t>Let’s design a separation oracle for the convex set P = { x : </a:t>
            </a:r>
            <a:r>
              <a:rPr lang="en-US" dirty="0" smtClean="0">
                <a:latin typeface="cmsy10"/>
              </a:rPr>
              <a:t>k</a:t>
            </a:r>
            <a:r>
              <a:rPr lang="en-US" dirty="0" smtClean="0"/>
              <a:t>x</a:t>
            </a:r>
            <a:r>
              <a:rPr lang="en-US" dirty="0" smtClean="0">
                <a:latin typeface="cmsy10"/>
              </a:rPr>
              <a:t>k·</a:t>
            </a:r>
            <a:r>
              <a:rPr lang="en-US" dirty="0" smtClean="0"/>
              <a:t>1 } = unit ball B(0,1).</a:t>
            </a:r>
          </a:p>
          <a:p>
            <a:endParaRPr lang="en-US" dirty="0" smtClean="0"/>
          </a:p>
          <a:p>
            <a:endParaRPr lang="en-US" sz="4000" dirty="0" smtClean="0"/>
          </a:p>
          <a:p>
            <a:r>
              <a:rPr lang="en-US" b="1" dirty="0" smtClean="0"/>
              <a:t>Input:</a:t>
            </a:r>
            <a:r>
              <a:rPr lang="en-US" dirty="0" smtClean="0"/>
              <a:t> a point z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If </a:t>
            </a:r>
            <a:r>
              <a:rPr lang="en-US" dirty="0" smtClean="0">
                <a:latin typeface="cmsy10"/>
              </a:rPr>
              <a:t>k</a:t>
            </a:r>
            <a:r>
              <a:rPr lang="en-US" dirty="0" smtClean="0"/>
              <a:t>z</a:t>
            </a:r>
            <a:r>
              <a:rPr lang="en-US" dirty="0" smtClean="0">
                <a:latin typeface="cmsy10"/>
              </a:rPr>
              <a:t>k·</a:t>
            </a:r>
            <a:r>
              <a:rPr lang="en-US" dirty="0" smtClean="0"/>
              <a:t>1, </a:t>
            </a:r>
            <a:r>
              <a:rPr lang="en-US" dirty="0" smtClean="0">
                <a:solidFill>
                  <a:srgbClr val="0070C0"/>
                </a:solidFill>
              </a:rPr>
              <a:t>return “Yes”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If 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err="1" smtClean="0"/>
              <a:t>z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smtClean="0"/>
              <a:t>&gt;1, </a:t>
            </a:r>
            <a:r>
              <a:rPr lang="en-US" dirty="0" smtClean="0">
                <a:solidFill>
                  <a:srgbClr val="0070C0"/>
                </a:solidFill>
              </a:rPr>
              <a:t>return a=z/</a:t>
            </a:r>
            <a:r>
              <a:rPr lang="en-US" dirty="0" err="1" smtClean="0">
                <a:solidFill>
                  <a:srgbClr val="0070C0"/>
                </a:solidFill>
                <a:latin typeface="cmsy10"/>
              </a:rPr>
              <a:t>k</a:t>
            </a:r>
            <a:r>
              <a:rPr lang="en-US" dirty="0" err="1" smtClean="0">
                <a:solidFill>
                  <a:srgbClr val="0070C0"/>
                </a:solidFill>
              </a:rPr>
              <a:t>z</a:t>
            </a:r>
            <a:r>
              <a:rPr lang="en-US" dirty="0" err="1" smtClean="0">
                <a:solidFill>
                  <a:srgbClr val="0070C0"/>
                </a:solidFill>
                <a:latin typeface="cmsy10"/>
              </a:rPr>
              <a:t>k</a:t>
            </a:r>
            <a:endParaRPr lang="en-US" dirty="0" smtClean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  <a:latin typeface="Calibri"/>
              </a:rPr>
              <a:t>For all x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Calibri"/>
              </a:rPr>
              <a:t>P we have</a:t>
            </a:r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dirty="0" err="1" smtClean="0">
                <a:latin typeface="Calibri"/>
              </a:rPr>
              <a:t>a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>
                <a:latin typeface="Calibri"/>
              </a:rPr>
              <a:t> = 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/>
              <a:t>/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err="1" smtClean="0"/>
              <a:t>z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smtClean="0"/>
              <a:t>	     </a:t>
            </a:r>
            <a:r>
              <a:rPr lang="en-US" sz="2400" b="1" dirty="0" smtClean="0">
                <a:solidFill>
                  <a:srgbClr val="7030A0"/>
                </a:solidFill>
              </a:rPr>
              <a:t>Why?</a:t>
            </a:r>
            <a:endParaRPr lang="en-US" b="1" baseline="-25000" dirty="0" smtClean="0">
              <a:solidFill>
                <a:srgbClr val="7030A0"/>
              </a:solidFill>
              <a:latin typeface="cmsy1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</a:rPr>
              <a:t>For z we have</a:t>
            </a:r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dirty="0" err="1" smtClean="0">
                <a:latin typeface="Calibri"/>
              </a:rPr>
              <a:t>a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/>
              <a:t>z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/>
              <a:t>z</a:t>
            </a:r>
            <a:r>
              <a:rPr lang="en-US" dirty="0" smtClean="0"/>
              <a:t>/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err="1" smtClean="0"/>
              <a:t>z</a:t>
            </a:r>
            <a:r>
              <a:rPr lang="en-US" dirty="0" err="1" smtClean="0">
                <a:latin typeface="cmsy10"/>
              </a:rPr>
              <a:t>k</a:t>
            </a:r>
            <a:r>
              <a:rPr lang="en-US" sz="1600" dirty="0" smtClean="0"/>
              <a:t> </a:t>
            </a:r>
            <a:r>
              <a:rPr lang="en-US" dirty="0" smtClean="0"/>
              <a:t>=</a:t>
            </a:r>
            <a:r>
              <a:rPr lang="en-US" sz="1600" dirty="0" smtClean="0"/>
              <a:t> 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err="1" smtClean="0"/>
              <a:t>z</a:t>
            </a:r>
            <a:r>
              <a:rPr lang="en-US" dirty="0" err="1" smtClean="0">
                <a:latin typeface="cmsy10"/>
              </a:rPr>
              <a:t>k</a:t>
            </a:r>
            <a:r>
              <a:rPr lang="en-US" sz="1600" dirty="0" smtClean="0"/>
              <a:t> </a:t>
            </a:r>
            <a:r>
              <a:rPr lang="en-US" dirty="0" smtClean="0"/>
              <a:t>&gt;</a:t>
            </a:r>
            <a:r>
              <a:rPr lang="en-US" sz="1400" dirty="0" smtClean="0"/>
              <a:t> </a:t>
            </a:r>
            <a:r>
              <a:rPr lang="en-US" dirty="0" smtClean="0"/>
              <a:t>1</a:t>
            </a:r>
            <a:r>
              <a:rPr lang="en-US" sz="1200" dirty="0" smtClean="0"/>
              <a:t> </a:t>
            </a:r>
            <a:r>
              <a:rPr lang="en-US" dirty="0" smtClean="0">
                <a:latin typeface="cmsy10"/>
              </a:rPr>
              <a:t>¸</a:t>
            </a:r>
            <a:r>
              <a:rPr lang="en-US" sz="1600" dirty="0" smtClean="0"/>
              <a:t> 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err="1" smtClean="0"/>
              <a:t>x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smtClean="0">
                <a:latin typeface="cmsy10"/>
              </a:rPr>
              <a:t>   ) </a:t>
            </a:r>
            <a:r>
              <a:rPr lang="en-US" dirty="0" err="1" smtClean="0"/>
              <a:t>a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>
                <a:latin typeface="cmsy10"/>
              </a:rPr>
              <a:t> </a:t>
            </a:r>
            <a:r>
              <a:rPr lang="en-US" dirty="0" smtClean="0"/>
              <a:t>&lt; </a:t>
            </a:r>
            <a:r>
              <a:rPr lang="en-US" dirty="0" err="1" smtClean="0"/>
              <a:t>a</a:t>
            </a:r>
            <a:r>
              <a:rPr lang="en-US" baseline="30000" dirty="0" err="1" smtClean="0"/>
              <a:t>T</a:t>
            </a:r>
            <a:r>
              <a:rPr lang="en-US" dirty="0" err="1" smtClean="0"/>
              <a:t>z</a:t>
            </a:r>
            <a:endParaRPr lang="en-US" dirty="0" smtClean="0">
              <a:latin typeface="cmsy1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89698" y="2025446"/>
            <a:ext cx="6567948" cy="1189701"/>
            <a:chOff x="599768" y="1838633"/>
            <a:chExt cx="6567948" cy="1189701"/>
          </a:xfrm>
        </p:grpSpPr>
        <p:sp>
          <p:nvSpPr>
            <p:cNvPr id="11" name="Rectangle 10"/>
            <p:cNvSpPr/>
            <p:nvPr/>
          </p:nvSpPr>
          <p:spPr>
            <a:xfrm>
              <a:off x="599768" y="1900305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5795" y="1838633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78248" y="5220930"/>
            <a:ext cx="220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Cauchy-Schwarz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22"/>
            <a:ext cx="8229600" cy="767581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Oracle for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560"/>
            <a:ext cx="8391832" cy="57125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Let’s design a separation oracle for the convex set P = { x : </a:t>
            </a:r>
            <a:r>
              <a:rPr lang="en-US" dirty="0" smtClean="0">
                <a:latin typeface="cmsy10"/>
              </a:rPr>
              <a:t>k</a:t>
            </a:r>
            <a:r>
              <a:rPr lang="en-US" dirty="0" smtClean="0"/>
              <a:t>x</a:t>
            </a:r>
            <a:r>
              <a:rPr lang="en-US" dirty="0" smtClean="0">
                <a:latin typeface="cmsy10"/>
              </a:rPr>
              <a:t>k·</a:t>
            </a:r>
            <a:r>
              <a:rPr lang="en-US" dirty="0" smtClean="0"/>
              <a:t>1 } = unit ball B(0,1).</a:t>
            </a:r>
          </a:p>
          <a:p>
            <a:endParaRPr lang="en-US" dirty="0" smtClean="0"/>
          </a:p>
          <a:p>
            <a:endParaRPr lang="en-US" sz="4800" dirty="0" smtClean="0"/>
          </a:p>
          <a:p>
            <a:r>
              <a:rPr lang="en-US" b="1" dirty="0" smtClean="0"/>
              <a:t>Conclusion: </a:t>
            </a:r>
            <a:r>
              <a:rPr lang="en-US" dirty="0" smtClean="0"/>
              <a:t>Since we were able to give a separation oracle for P, we can optimize a linear function over it.</a:t>
            </a:r>
          </a:p>
          <a:p>
            <a:r>
              <a:rPr lang="en-US" b="1" dirty="0" smtClean="0"/>
              <a:t>Note:</a:t>
            </a:r>
            <a:r>
              <a:rPr lang="en-US" dirty="0" smtClean="0"/>
              <a:t> max {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/>
              <a:t>x</a:t>
            </a:r>
            <a:r>
              <a:rPr lang="en-US" dirty="0" smtClean="0"/>
              <a:t> : x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P } is a </a:t>
            </a:r>
            <a:r>
              <a:rPr lang="en-US" b="1" dirty="0" smtClean="0">
                <a:solidFill>
                  <a:srgbClr val="FF0000"/>
                </a:solidFill>
              </a:rPr>
              <a:t>non-linear program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(Actually, it’s a </a:t>
            </a:r>
            <a:r>
              <a:rPr lang="en-US" b="1" dirty="0" smtClean="0">
                <a:solidFill>
                  <a:srgbClr val="0070C0"/>
                </a:solidFill>
              </a:rPr>
              <a:t>convex program</a:t>
            </a:r>
            <a:r>
              <a:rPr lang="en-US" dirty="0" smtClean="0"/>
              <a:t>.)</a:t>
            </a:r>
          </a:p>
          <a:p>
            <a:r>
              <a:rPr lang="en-US" dirty="0" smtClean="0"/>
              <a:t>Our next topic:</a:t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convex analysis and convex programs</a:t>
            </a:r>
            <a:r>
              <a:rPr lang="en-US" dirty="0" smtClean="0"/>
              <a:t>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89698" y="2025446"/>
            <a:ext cx="6567948" cy="1189701"/>
            <a:chOff x="599768" y="1838633"/>
            <a:chExt cx="6567948" cy="1189701"/>
          </a:xfrm>
        </p:grpSpPr>
        <p:sp>
          <p:nvSpPr>
            <p:cNvPr id="14" name="Rectangle 13"/>
            <p:cNvSpPr/>
            <p:nvPr/>
          </p:nvSpPr>
          <p:spPr>
            <a:xfrm>
              <a:off x="599768" y="1900305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5795" y="1838633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897"/>
          </a:xfrm>
        </p:spPr>
        <p:txBody>
          <a:bodyPr/>
          <a:lstStyle/>
          <a:p>
            <a:r>
              <a:rPr lang="en-US" dirty="0" smtClean="0"/>
              <a:t>Minimum s-t Cut in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963562"/>
            <a:ext cx="8391832" cy="5162602"/>
          </a:xfrm>
        </p:spPr>
        <p:txBody>
          <a:bodyPr/>
          <a:lstStyle/>
          <a:p>
            <a:r>
              <a:rPr lang="en-US" dirty="0" smtClean="0"/>
              <a:t>Let G=(V,E) be a graph. Fix two vertices s,t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V.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s-t cut </a:t>
            </a:r>
            <a:r>
              <a:rPr lang="en-US" dirty="0" smtClean="0"/>
              <a:t>is a set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latin typeface="cmsy10"/>
              </a:rPr>
              <a:t>µ</a:t>
            </a:r>
            <a:r>
              <a:rPr lang="en-US" dirty="0" smtClean="0"/>
              <a:t>E such that, if you delete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, then s and t are disconnected</a:t>
            </a:r>
            <a:br>
              <a:rPr lang="en-US" dirty="0" smtClean="0"/>
            </a:br>
            <a:r>
              <a:rPr lang="en-US" dirty="0" smtClean="0"/>
              <a:t>i.e., there is no s-t path in G\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= (V,E\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80853" y="3569112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31691" y="4355693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80853" y="532908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23072" y="4316364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78246" y="5191435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88078" y="4247539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1974" y="3608443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71303" y="436552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69625" y="506361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13522" y="4277036"/>
            <a:ext cx="147484" cy="14748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70038" y="410988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9832" y="4001729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Connector 21"/>
          <p:cNvCxnSpPr>
            <a:stCxn id="4" idx="7"/>
            <a:endCxn id="5" idx="3"/>
          </p:cNvCxnSpPr>
          <p:nvPr/>
        </p:nvCxnSpPr>
        <p:spPr>
          <a:xfrm rot="5400000" flipH="1" flipV="1">
            <a:off x="1964519" y="3439358"/>
            <a:ext cx="682294" cy="11935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  <a:endCxn id="12" idx="1"/>
          </p:cNvCxnSpPr>
          <p:nvPr/>
        </p:nvCxnSpPr>
        <p:spPr>
          <a:xfrm>
            <a:off x="3028337" y="3642854"/>
            <a:ext cx="916334" cy="69510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6"/>
            <a:endCxn id="10" idx="2"/>
          </p:cNvCxnSpPr>
          <p:nvPr/>
        </p:nvCxnSpPr>
        <p:spPr>
          <a:xfrm>
            <a:off x="1730479" y="4429434"/>
            <a:ext cx="1101212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2" idx="2"/>
          </p:cNvCxnSpPr>
          <p:nvPr/>
        </p:nvCxnSpPr>
        <p:spPr>
          <a:xfrm flipV="1">
            <a:off x="2979175" y="4390106"/>
            <a:ext cx="943897" cy="3932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5"/>
            <a:endCxn id="11" idx="2"/>
          </p:cNvCxnSpPr>
          <p:nvPr/>
        </p:nvCxnSpPr>
        <p:spPr>
          <a:xfrm rot="16200000" flipH="1">
            <a:off x="1834240" y="4356216"/>
            <a:ext cx="921252" cy="117197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6"/>
            <a:endCxn id="12" idx="4"/>
          </p:cNvCxnSpPr>
          <p:nvPr/>
        </p:nvCxnSpPr>
        <p:spPr>
          <a:xfrm flipV="1">
            <a:off x="3028337" y="4463848"/>
            <a:ext cx="968477" cy="93898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0"/>
            <a:endCxn id="14" idx="2"/>
          </p:cNvCxnSpPr>
          <p:nvPr/>
        </p:nvCxnSpPr>
        <p:spPr>
          <a:xfrm rot="16200000" flipH="1">
            <a:off x="4689987" y="3623190"/>
            <a:ext cx="4917" cy="139126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6"/>
            <a:endCxn id="13" idx="2"/>
          </p:cNvCxnSpPr>
          <p:nvPr/>
        </p:nvCxnSpPr>
        <p:spPr>
          <a:xfrm flipV="1">
            <a:off x="3028337" y="5265177"/>
            <a:ext cx="2349909" cy="13765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7"/>
            <a:endCxn id="15" idx="1"/>
          </p:cNvCxnSpPr>
          <p:nvPr/>
        </p:nvCxnSpPr>
        <p:spPr>
          <a:xfrm rot="5400000" flipH="1" flipV="1">
            <a:off x="5614220" y="3529785"/>
            <a:ext cx="639096" cy="83961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6"/>
            <a:endCxn id="16" idx="2"/>
          </p:cNvCxnSpPr>
          <p:nvPr/>
        </p:nvCxnSpPr>
        <p:spPr>
          <a:xfrm>
            <a:off x="5535562" y="4321281"/>
            <a:ext cx="835741" cy="1179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3" idx="6"/>
            <a:endCxn id="17" idx="2"/>
          </p:cNvCxnSpPr>
          <p:nvPr/>
        </p:nvCxnSpPr>
        <p:spPr>
          <a:xfrm flipV="1">
            <a:off x="5525730" y="5137359"/>
            <a:ext cx="943895" cy="1278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3" idx="7"/>
            <a:endCxn id="16" idx="4"/>
          </p:cNvCxnSpPr>
          <p:nvPr/>
        </p:nvCxnSpPr>
        <p:spPr>
          <a:xfrm rot="5400000" flipH="1" flipV="1">
            <a:off x="5624577" y="4392566"/>
            <a:ext cx="700023" cy="94091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5" idx="6"/>
            <a:endCxn id="18" idx="2"/>
          </p:cNvCxnSpPr>
          <p:nvPr/>
        </p:nvCxnSpPr>
        <p:spPr>
          <a:xfrm>
            <a:off x="6479458" y="3682185"/>
            <a:ext cx="934064" cy="66859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6"/>
            <a:endCxn id="18" idx="2"/>
          </p:cNvCxnSpPr>
          <p:nvPr/>
        </p:nvCxnSpPr>
        <p:spPr>
          <a:xfrm flipV="1">
            <a:off x="6518787" y="4350778"/>
            <a:ext cx="894735" cy="884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6"/>
            <a:endCxn id="18" idx="3"/>
          </p:cNvCxnSpPr>
          <p:nvPr/>
        </p:nvCxnSpPr>
        <p:spPr>
          <a:xfrm flipV="1">
            <a:off x="6617109" y="4402921"/>
            <a:ext cx="818012" cy="73443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582995" y="4355692"/>
            <a:ext cx="147484" cy="14748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897"/>
          </a:xfrm>
        </p:spPr>
        <p:txBody>
          <a:bodyPr/>
          <a:lstStyle/>
          <a:p>
            <a:r>
              <a:rPr lang="en-US" dirty="0" smtClean="0"/>
              <a:t>Minimum s-t Cut in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963562"/>
            <a:ext cx="8391832" cy="5162602"/>
          </a:xfrm>
        </p:spPr>
        <p:txBody>
          <a:bodyPr/>
          <a:lstStyle/>
          <a:p>
            <a:r>
              <a:rPr lang="en-US" dirty="0" smtClean="0"/>
              <a:t>Let G=(V,E) be a graph. Fix two vertices s,t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V.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s-t cut </a:t>
            </a:r>
            <a:r>
              <a:rPr lang="en-US" dirty="0" smtClean="0"/>
              <a:t>is a set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latin typeface="cmsy10"/>
              </a:rPr>
              <a:t>µ</a:t>
            </a:r>
            <a:r>
              <a:rPr lang="en-US" dirty="0" smtClean="0"/>
              <a:t>E such that, if you delete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, then s and t are disconnected</a:t>
            </a:r>
            <a:br>
              <a:rPr lang="en-US" dirty="0" smtClean="0"/>
            </a:br>
            <a:r>
              <a:rPr lang="en-US" dirty="0" smtClean="0"/>
              <a:t>i.e., there is no s-t path in G\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= (V,E\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80853" y="3569112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31691" y="4355693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80853" y="532908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23072" y="4316364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78246" y="5191435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88078" y="4247539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1974" y="3608443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71303" y="436552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69625" y="506361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13522" y="4277036"/>
            <a:ext cx="147484" cy="14748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70038" y="410988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9832" y="4001729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>
            <a:stCxn id="11" idx="6"/>
            <a:endCxn id="12" idx="4"/>
          </p:cNvCxnSpPr>
          <p:nvPr/>
        </p:nvCxnSpPr>
        <p:spPr>
          <a:xfrm flipV="1">
            <a:off x="3028337" y="4463848"/>
            <a:ext cx="968477" cy="93898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0"/>
            <a:endCxn id="14" idx="2"/>
          </p:cNvCxnSpPr>
          <p:nvPr/>
        </p:nvCxnSpPr>
        <p:spPr>
          <a:xfrm rot="16200000" flipH="1">
            <a:off x="4689987" y="3623190"/>
            <a:ext cx="4917" cy="139126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6"/>
            <a:endCxn id="13" idx="2"/>
          </p:cNvCxnSpPr>
          <p:nvPr/>
        </p:nvCxnSpPr>
        <p:spPr>
          <a:xfrm flipV="1">
            <a:off x="3028337" y="5265177"/>
            <a:ext cx="2349909" cy="13765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7"/>
            <a:endCxn id="15" idx="1"/>
          </p:cNvCxnSpPr>
          <p:nvPr/>
        </p:nvCxnSpPr>
        <p:spPr>
          <a:xfrm rot="5400000" flipH="1" flipV="1">
            <a:off x="5614220" y="3529785"/>
            <a:ext cx="639096" cy="83961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6"/>
            <a:endCxn id="16" idx="2"/>
          </p:cNvCxnSpPr>
          <p:nvPr/>
        </p:nvCxnSpPr>
        <p:spPr>
          <a:xfrm>
            <a:off x="5535562" y="4321281"/>
            <a:ext cx="835741" cy="1179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3" idx="6"/>
            <a:endCxn id="17" idx="2"/>
          </p:cNvCxnSpPr>
          <p:nvPr/>
        </p:nvCxnSpPr>
        <p:spPr>
          <a:xfrm flipV="1">
            <a:off x="5525730" y="5137359"/>
            <a:ext cx="943895" cy="1278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5" idx="6"/>
            <a:endCxn id="18" idx="2"/>
          </p:cNvCxnSpPr>
          <p:nvPr/>
        </p:nvCxnSpPr>
        <p:spPr>
          <a:xfrm>
            <a:off x="6479458" y="3682185"/>
            <a:ext cx="934064" cy="66859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6"/>
            <a:endCxn id="18" idx="3"/>
          </p:cNvCxnSpPr>
          <p:nvPr/>
        </p:nvCxnSpPr>
        <p:spPr>
          <a:xfrm flipV="1">
            <a:off x="6617109" y="4402921"/>
            <a:ext cx="818012" cy="73443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1964521" y="3429527"/>
            <a:ext cx="682294" cy="119357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730481" y="4419603"/>
            <a:ext cx="1101212" cy="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1834242" y="4346385"/>
            <a:ext cx="921252" cy="117197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582995" y="4355692"/>
            <a:ext cx="147484" cy="14748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3028339" y="3633022"/>
            <a:ext cx="916334" cy="695109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79177" y="4380274"/>
            <a:ext cx="943897" cy="39329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5624579" y="4382734"/>
            <a:ext cx="700023" cy="94091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518789" y="4340946"/>
            <a:ext cx="894735" cy="884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18736" y="5712542"/>
            <a:ext cx="396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edges are an s-t cut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1497" cy="4525963"/>
          </a:xfrm>
        </p:spPr>
        <p:txBody>
          <a:bodyPr/>
          <a:lstStyle/>
          <a:p>
            <a:r>
              <a:rPr lang="en-US" dirty="0" smtClean="0"/>
              <a:t>Polynomial-Time Algorithms</a:t>
            </a:r>
          </a:p>
          <a:p>
            <a:r>
              <a:rPr lang="en-US" dirty="0" smtClean="0"/>
              <a:t>Ellipsoid Method Solves LPs in Polynomial Time</a:t>
            </a:r>
          </a:p>
          <a:p>
            <a:r>
              <a:rPr lang="en-US" dirty="0" smtClean="0"/>
              <a:t>Separation Oracles</a:t>
            </a:r>
          </a:p>
          <a:p>
            <a:r>
              <a:rPr lang="en-US" dirty="0" smtClean="0"/>
              <a:t>Convex Programs</a:t>
            </a:r>
          </a:p>
          <a:p>
            <a:r>
              <a:rPr lang="en-US" dirty="0" smtClean="0"/>
              <a:t>Minimum s-t Cut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897"/>
          </a:xfrm>
        </p:spPr>
        <p:txBody>
          <a:bodyPr/>
          <a:lstStyle/>
          <a:p>
            <a:r>
              <a:rPr lang="en-US" dirty="0" smtClean="0"/>
              <a:t>Minimum s-t Cut in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963562"/>
            <a:ext cx="8391832" cy="5162602"/>
          </a:xfrm>
        </p:spPr>
        <p:txBody>
          <a:bodyPr/>
          <a:lstStyle/>
          <a:p>
            <a:r>
              <a:rPr lang="en-US" dirty="0" smtClean="0"/>
              <a:t>Let G=(V,E) be a graph. Fix two vertices s,t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V.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s-t cut </a:t>
            </a:r>
            <a:r>
              <a:rPr lang="en-US" dirty="0" smtClean="0"/>
              <a:t>is a set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latin typeface="cmsy10"/>
              </a:rPr>
              <a:t>µ</a:t>
            </a:r>
            <a:r>
              <a:rPr lang="en-US" dirty="0" smtClean="0"/>
              <a:t>E such that, if you delete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, then s and t are disconnected</a:t>
            </a:r>
            <a:br>
              <a:rPr lang="en-US" dirty="0" smtClean="0"/>
            </a:br>
            <a:r>
              <a:rPr lang="en-US" dirty="0" smtClean="0"/>
              <a:t>i.e., there is no s-t path in G\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= (V,E\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80853" y="3569112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31691" y="4355693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80853" y="532908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23072" y="4316364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78246" y="5191435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88078" y="4247539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1974" y="3608443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71303" y="436552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69625" y="5063617"/>
            <a:ext cx="147484" cy="1474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13522" y="4277036"/>
            <a:ext cx="147484" cy="14748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70038" y="410988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9832" y="4001729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Connector 21"/>
          <p:cNvCxnSpPr>
            <a:stCxn id="4" idx="7"/>
            <a:endCxn id="5" idx="3"/>
          </p:cNvCxnSpPr>
          <p:nvPr/>
        </p:nvCxnSpPr>
        <p:spPr>
          <a:xfrm rot="5400000" flipH="1" flipV="1">
            <a:off x="1964519" y="3439358"/>
            <a:ext cx="682294" cy="11935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  <a:endCxn id="12" idx="1"/>
          </p:cNvCxnSpPr>
          <p:nvPr/>
        </p:nvCxnSpPr>
        <p:spPr>
          <a:xfrm>
            <a:off x="3028337" y="3642854"/>
            <a:ext cx="916334" cy="69510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6"/>
            <a:endCxn id="10" idx="2"/>
          </p:cNvCxnSpPr>
          <p:nvPr/>
        </p:nvCxnSpPr>
        <p:spPr>
          <a:xfrm>
            <a:off x="1730479" y="4429434"/>
            <a:ext cx="1101212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2" idx="2"/>
          </p:cNvCxnSpPr>
          <p:nvPr/>
        </p:nvCxnSpPr>
        <p:spPr>
          <a:xfrm flipV="1">
            <a:off x="2979175" y="4390106"/>
            <a:ext cx="943897" cy="3932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5"/>
            <a:endCxn id="11" idx="2"/>
          </p:cNvCxnSpPr>
          <p:nvPr/>
        </p:nvCxnSpPr>
        <p:spPr>
          <a:xfrm rot="16200000" flipH="1">
            <a:off x="1834240" y="4356216"/>
            <a:ext cx="921252" cy="117197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6"/>
            <a:endCxn id="12" idx="4"/>
          </p:cNvCxnSpPr>
          <p:nvPr/>
        </p:nvCxnSpPr>
        <p:spPr>
          <a:xfrm flipV="1">
            <a:off x="3028337" y="4463848"/>
            <a:ext cx="968477" cy="93898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6"/>
            <a:endCxn id="14" idx="2"/>
          </p:cNvCxnSpPr>
          <p:nvPr/>
        </p:nvCxnSpPr>
        <p:spPr>
          <a:xfrm flipV="1">
            <a:off x="4070556" y="4321281"/>
            <a:ext cx="1317522" cy="6882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6"/>
            <a:endCxn id="13" idx="2"/>
          </p:cNvCxnSpPr>
          <p:nvPr/>
        </p:nvCxnSpPr>
        <p:spPr>
          <a:xfrm flipV="1">
            <a:off x="3028337" y="5265177"/>
            <a:ext cx="2349909" cy="13765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7"/>
            <a:endCxn id="15" idx="1"/>
          </p:cNvCxnSpPr>
          <p:nvPr/>
        </p:nvCxnSpPr>
        <p:spPr>
          <a:xfrm rot="5400000" flipH="1" flipV="1">
            <a:off x="5614220" y="3529785"/>
            <a:ext cx="639096" cy="83961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6"/>
            <a:endCxn id="16" idx="2"/>
          </p:cNvCxnSpPr>
          <p:nvPr/>
        </p:nvCxnSpPr>
        <p:spPr>
          <a:xfrm>
            <a:off x="5535562" y="4321281"/>
            <a:ext cx="835741" cy="1179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3" idx="6"/>
            <a:endCxn id="17" idx="2"/>
          </p:cNvCxnSpPr>
          <p:nvPr/>
        </p:nvCxnSpPr>
        <p:spPr>
          <a:xfrm flipV="1">
            <a:off x="5525730" y="5137359"/>
            <a:ext cx="943895" cy="1278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3" idx="7"/>
            <a:endCxn id="16" idx="4"/>
          </p:cNvCxnSpPr>
          <p:nvPr/>
        </p:nvCxnSpPr>
        <p:spPr>
          <a:xfrm rot="5400000" flipH="1" flipV="1">
            <a:off x="5624577" y="4392566"/>
            <a:ext cx="700023" cy="94091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5" idx="6"/>
            <a:endCxn id="18" idx="2"/>
          </p:cNvCxnSpPr>
          <p:nvPr/>
        </p:nvCxnSpPr>
        <p:spPr>
          <a:xfrm>
            <a:off x="6479458" y="3682185"/>
            <a:ext cx="934064" cy="66859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6"/>
            <a:endCxn id="18" idx="2"/>
          </p:cNvCxnSpPr>
          <p:nvPr/>
        </p:nvCxnSpPr>
        <p:spPr>
          <a:xfrm flipV="1">
            <a:off x="6518787" y="4350778"/>
            <a:ext cx="894735" cy="884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6"/>
            <a:endCxn id="18" idx="3"/>
          </p:cNvCxnSpPr>
          <p:nvPr/>
        </p:nvCxnSpPr>
        <p:spPr>
          <a:xfrm flipV="1">
            <a:off x="6617109" y="4402921"/>
            <a:ext cx="818012" cy="73443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582995" y="4355692"/>
            <a:ext cx="147484" cy="14748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46788" y="5712542"/>
            <a:ext cx="5264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edges are a </a:t>
            </a:r>
            <a:r>
              <a:rPr lang="en-US" sz="2800" b="1" dirty="0" smtClean="0">
                <a:solidFill>
                  <a:srgbClr val="FF0000"/>
                </a:solidFill>
              </a:rPr>
              <a:t>minimum</a:t>
            </a:r>
            <a:r>
              <a:rPr lang="en-US" sz="2800" dirty="0" smtClean="0">
                <a:solidFill>
                  <a:srgbClr val="FF0000"/>
                </a:solidFill>
              </a:rPr>
              <a:t> s-t cut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988"/>
            <a:ext cx="8229600" cy="964227"/>
          </a:xfrm>
        </p:spPr>
        <p:txBody>
          <a:bodyPr/>
          <a:lstStyle/>
          <a:p>
            <a:r>
              <a:rPr lang="en-US" dirty="0" smtClean="0"/>
              <a:t>Minimum Cut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388" y="709163"/>
            <a:ext cx="6774312" cy="498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2538" y="5804046"/>
            <a:ext cx="8971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Harris and Ross [1955]: Schematic diagram of the railway network of the Western Soviet</a:t>
            </a:r>
          </a:p>
          <a:p>
            <a:r>
              <a:rPr lang="en-US" dirty="0" smtClean="0"/>
              <a:t>Union and Eastern European countries, with a maximum flow of value 163,000 tons from</a:t>
            </a:r>
          </a:p>
          <a:p>
            <a:r>
              <a:rPr lang="en-US" dirty="0" smtClean="0"/>
              <a:t>Russia to Eastern Europe, and a cut of capacity 163,000 tons indicated as `The bottleneck'.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328"/>
            <a:ext cx="8229600" cy="924897"/>
          </a:xfrm>
        </p:spPr>
        <p:txBody>
          <a:bodyPr/>
          <a:lstStyle/>
          <a:p>
            <a:r>
              <a:rPr lang="en-US" dirty="0" smtClean="0"/>
              <a:t>Minimum s-t Cut in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825911"/>
            <a:ext cx="8391832" cy="51626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 G=(V,E) be a graph. Fix two vertices s,t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V.</a:t>
            </a:r>
          </a:p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s-t cut </a:t>
            </a:r>
            <a:r>
              <a:rPr lang="en-US" sz="2800" dirty="0" smtClean="0"/>
              <a:t>is a set </a:t>
            </a:r>
            <a:r>
              <a:rPr lang="en-US" sz="2800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>
                <a:latin typeface="cmsy10"/>
              </a:rPr>
              <a:t>µ</a:t>
            </a:r>
            <a:r>
              <a:rPr lang="en-US" sz="2800" dirty="0" smtClean="0"/>
              <a:t>E such that, if you delete </a:t>
            </a:r>
            <a:r>
              <a:rPr lang="en-US" sz="2800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then s and t are disconnected</a:t>
            </a:r>
            <a:br>
              <a:rPr lang="en-US" sz="2800" dirty="0" smtClean="0"/>
            </a:br>
            <a:r>
              <a:rPr lang="en-US" sz="2800" dirty="0" smtClean="0"/>
              <a:t>i.e., there is no s-t path in </a:t>
            </a:r>
            <a:r>
              <a:rPr lang="en-US" sz="2800" dirty="0" err="1" smtClean="0"/>
              <a:t>G</a:t>
            </a:r>
            <a:r>
              <a:rPr lang="en-US" sz="2800" dirty="0" err="1" smtClean="0">
                <a:latin typeface="cmsy1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 = (</a:t>
            </a:r>
            <a:r>
              <a:rPr lang="en-US" sz="2800" dirty="0" err="1" smtClean="0"/>
              <a:t>V,E</a:t>
            </a:r>
            <a:r>
              <a:rPr lang="en-US" sz="2800" dirty="0" err="1" smtClean="0">
                <a:latin typeface="cmsy1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Can write this as 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integer program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Make variable 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e</a:t>
            </a:r>
            <a:r>
              <a:rPr lang="en-US" sz="2800" dirty="0" smtClean="0"/>
              <a:t> for every e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 E.</a:t>
            </a:r>
            <a:br>
              <a:rPr lang="en-US" sz="2800" dirty="0" smtClean="0"/>
            </a:br>
            <a:r>
              <a:rPr lang="en-US" sz="2800" dirty="0" smtClean="0"/>
              <a:t>Let </a:t>
            </a:r>
            <a:r>
              <a:rPr lang="en-US" sz="2800" dirty="0" smtClean="0">
                <a:latin typeface="cmsy10"/>
              </a:rPr>
              <a:t>P</a:t>
            </a:r>
            <a:r>
              <a:rPr lang="en-US" sz="2800" dirty="0" smtClean="0"/>
              <a:t> be (huge!) set of all s-t paths.</a:t>
            </a:r>
            <a:endParaRPr lang="en-US" sz="2800" dirty="0" smtClean="0">
              <a:latin typeface="cmsy10"/>
            </a:endParaRPr>
          </a:p>
          <a:p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387" y="4149215"/>
            <a:ext cx="4913226" cy="239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328"/>
            <a:ext cx="8229600" cy="924897"/>
          </a:xfrm>
        </p:spPr>
        <p:txBody>
          <a:bodyPr/>
          <a:lstStyle/>
          <a:p>
            <a:r>
              <a:rPr lang="en-US" dirty="0" smtClean="0"/>
              <a:t>Minimum s-t Cut in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727588"/>
            <a:ext cx="8721213" cy="59190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write this as an</a:t>
            </a:r>
            <a:r>
              <a:rPr lang="en-US" sz="2800" dirty="0" smtClean="0">
                <a:solidFill>
                  <a:srgbClr val="0070C0"/>
                </a:solidFill>
              </a:rPr>
              <a:t> integer program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Make variable 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e</a:t>
            </a:r>
            <a:r>
              <a:rPr lang="en-US" sz="2800" dirty="0" smtClean="0"/>
              <a:t> for every e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 E.</a:t>
            </a:r>
            <a:br>
              <a:rPr lang="en-US" sz="2800" dirty="0" smtClean="0"/>
            </a:br>
            <a:r>
              <a:rPr lang="en-US" sz="2800" dirty="0" smtClean="0"/>
              <a:t>Let </a:t>
            </a:r>
            <a:r>
              <a:rPr lang="en-US" sz="2800" dirty="0" smtClean="0">
                <a:latin typeface="cmsy10"/>
              </a:rPr>
              <a:t>P</a:t>
            </a:r>
            <a:r>
              <a:rPr lang="en-US" sz="2800" dirty="0" smtClean="0"/>
              <a:t> be (huge!) set of all s-t paths.</a:t>
            </a:r>
            <a:endParaRPr lang="en-US" sz="2800" dirty="0" smtClean="0">
              <a:latin typeface="cmsy10"/>
            </a:endParaRPr>
          </a:p>
          <a:p>
            <a:r>
              <a:rPr lang="en-US" sz="2800" dirty="0" smtClean="0"/>
              <a:t>We don’t know how to deal with </a:t>
            </a:r>
            <a:r>
              <a:rPr lang="en-US" sz="2800" dirty="0" smtClean="0">
                <a:solidFill>
                  <a:srgbClr val="0070C0"/>
                </a:solidFill>
              </a:rPr>
              <a:t>integer programs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so relax it to a </a:t>
            </a:r>
            <a:r>
              <a:rPr lang="en-US" sz="2800" b="1" dirty="0" smtClean="0">
                <a:solidFill>
                  <a:srgbClr val="0070C0"/>
                </a:solidFill>
              </a:rPr>
              <a:t>linear program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Theorem:</a:t>
            </a:r>
            <a:r>
              <a:rPr lang="en-US" sz="2800" dirty="0" smtClean="0"/>
              <a:t> Every BFS of this LP has </a:t>
            </a:r>
            <a:r>
              <a:rPr lang="en-US" sz="2800" dirty="0" smtClean="0">
                <a:latin typeface="Calibri"/>
              </a:rPr>
              <a:t>x</a:t>
            </a:r>
            <a:r>
              <a:rPr lang="en-US" sz="2800" baseline="-25000" dirty="0" smtClean="0">
                <a:latin typeface="Calibri"/>
              </a:rPr>
              <a:t>e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{0,1} 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e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E.</a:t>
            </a:r>
            <a:br>
              <a:rPr lang="en-US" sz="2800" dirty="0" smtClean="0"/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(So integer program and linear program are basically the same!)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dirty="0" smtClean="0"/>
              <a:t>Proof: </a:t>
            </a:r>
            <a:r>
              <a:rPr lang="en-US" sz="2800" dirty="0" smtClean="0"/>
              <a:t>Maybe later in the course, maybe in C&amp;O 450.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387" y="3009101"/>
            <a:ext cx="4031226" cy="21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328"/>
            <a:ext cx="8229600" cy="924897"/>
          </a:xfrm>
        </p:spPr>
        <p:txBody>
          <a:bodyPr/>
          <a:lstStyle/>
          <a:p>
            <a:r>
              <a:rPr lang="en-US" dirty="0" smtClean="0"/>
              <a:t>Minimum s-t Cut in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2880850"/>
            <a:ext cx="8721213" cy="38149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can we solve this LP?</a:t>
            </a:r>
            <a:br>
              <a:rPr lang="en-US" sz="2800" dirty="0" smtClean="0"/>
            </a:br>
            <a:r>
              <a:rPr lang="en-US" sz="2800" dirty="0" smtClean="0"/>
              <a:t>If graph has |V|=n, then |</a:t>
            </a:r>
            <a:r>
              <a:rPr lang="en-US" sz="2800" dirty="0" smtClean="0">
                <a:latin typeface="cmsy10"/>
              </a:rPr>
              <a:t>P</a:t>
            </a:r>
            <a:r>
              <a:rPr lang="en-US" sz="2800" dirty="0" smtClean="0"/>
              <a:t>| can be enormous!</a:t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(Exponential in n).</a:t>
            </a:r>
          </a:p>
          <a:p>
            <a:r>
              <a:rPr lang="en-US" sz="2800" dirty="0" smtClean="0"/>
              <a:t>Our local-search algorithm will take a </a:t>
            </a:r>
            <a:r>
              <a:rPr lang="en-US" sz="2800" b="1" dirty="0" smtClean="0"/>
              <a:t>very</a:t>
            </a:r>
            <a:r>
              <a:rPr lang="en-US" sz="2800" dirty="0" smtClean="0"/>
              <a:t> long time.</a:t>
            </a:r>
          </a:p>
          <a:p>
            <a:r>
              <a:rPr lang="en-US" sz="2800" spc="-50" dirty="0" smtClean="0"/>
              <a:t>Can use Ellipsoid method, if we can give separation oracle.</a:t>
            </a:r>
            <a:endParaRPr lang="en-US" sz="3600" spc="-5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039" y="721683"/>
            <a:ext cx="3755922" cy="197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328"/>
            <a:ext cx="8229600" cy="924897"/>
          </a:xfrm>
        </p:spPr>
        <p:txBody>
          <a:bodyPr/>
          <a:lstStyle/>
          <a:p>
            <a:r>
              <a:rPr lang="en-US" dirty="0" smtClean="0"/>
              <a:t>Minimum s-t Cut in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4021394"/>
            <a:ext cx="8721213" cy="2674372"/>
          </a:xfrm>
        </p:spPr>
        <p:txBody>
          <a:bodyPr>
            <a:normAutofit fontScale="92500" lnSpcReduction="10000"/>
          </a:bodyPr>
          <a:lstStyle/>
          <a:p>
            <a:r>
              <a:rPr lang="en-US" sz="2800" spc="-50" dirty="0" smtClean="0"/>
              <a:t>Can use Ellipsoid method, if we can give separation oracle.</a:t>
            </a:r>
          </a:p>
          <a:p>
            <a:r>
              <a:rPr lang="en-US" sz="2800" dirty="0" smtClean="0"/>
              <a:t>If I give you z, can you decide if it is feasible?</a:t>
            </a:r>
          </a:p>
          <a:p>
            <a:r>
              <a:rPr lang="en-US" sz="2800" dirty="0" smtClean="0"/>
              <a:t>Need to test if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baseline="-17000" dirty="0" smtClean="0"/>
              <a:t>e</a:t>
            </a:r>
            <a:r>
              <a:rPr lang="en-US" baseline="-17000" dirty="0" smtClean="0">
                <a:latin typeface="cmsy10"/>
              </a:rPr>
              <a:t>2</a:t>
            </a:r>
            <a:r>
              <a:rPr lang="en-US" baseline="-17000" dirty="0" smtClean="0"/>
              <a:t>p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alibri"/>
              </a:rPr>
              <a:t>z</a:t>
            </a:r>
            <a:r>
              <a:rPr lang="en-US" sz="2800" baseline="-25000" dirty="0" err="1" smtClean="0">
                <a:latin typeface="Calibri"/>
              </a:rPr>
              <a:t>e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1  </a:t>
            </a:r>
            <a:r>
              <a:rPr lang="en-US" sz="2800" b="1" dirty="0" smtClean="0"/>
              <a:t>for every</a:t>
            </a:r>
            <a:r>
              <a:rPr lang="en-US" sz="2800" dirty="0" smtClean="0"/>
              <a:t> s-t path p.</a:t>
            </a:r>
          </a:p>
          <a:p>
            <a:r>
              <a:rPr lang="en-US" sz="2800" dirty="0" smtClean="0"/>
              <a:t>Think of value </a:t>
            </a:r>
            <a:r>
              <a:rPr lang="en-US" sz="2800" dirty="0" err="1" smtClean="0">
                <a:latin typeface="Calibri"/>
              </a:rPr>
              <a:t>z</a:t>
            </a:r>
            <a:r>
              <a:rPr lang="en-US" sz="2800" baseline="-25000" dirty="0" err="1" smtClean="0">
                <a:latin typeface="Calibri"/>
              </a:rPr>
              <a:t>e</a:t>
            </a:r>
            <a:r>
              <a:rPr lang="en-US" sz="2800" dirty="0" smtClean="0"/>
              <a:t> as giving “</a:t>
            </a:r>
            <a:r>
              <a:rPr lang="en-US" sz="2800" b="1" dirty="0" smtClean="0">
                <a:solidFill>
                  <a:srgbClr val="0070C0"/>
                </a:solidFill>
              </a:rPr>
              <a:t>length</a:t>
            </a:r>
            <a:r>
              <a:rPr lang="en-US" sz="2800" dirty="0" smtClean="0"/>
              <a:t>” of edge e.</a:t>
            </a:r>
            <a:br>
              <a:rPr lang="en-US" sz="2800" dirty="0" smtClean="0"/>
            </a:br>
            <a:r>
              <a:rPr lang="en-US" sz="2800" dirty="0" smtClean="0"/>
              <a:t>Need to test if </a:t>
            </a:r>
            <a:r>
              <a:rPr lang="en-US" sz="2800" b="1" dirty="0" smtClean="0">
                <a:solidFill>
                  <a:srgbClr val="0070C0"/>
                </a:solidFill>
              </a:rPr>
              <a:t>shortest</a:t>
            </a:r>
            <a:r>
              <a:rPr lang="en-US" sz="2800" dirty="0" smtClean="0"/>
              <a:t> s-t path p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 has </a:t>
            </a:r>
            <a:r>
              <a:rPr lang="en-US" sz="2800" b="1" dirty="0" smtClean="0">
                <a:solidFill>
                  <a:srgbClr val="0070C0"/>
                </a:solidFill>
              </a:rPr>
              <a:t>length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1.</a:t>
            </a:r>
          </a:p>
          <a:p>
            <a:r>
              <a:rPr lang="en-US" sz="2800" dirty="0" smtClean="0"/>
              <a:t>If so, z is feasible. If not, constraint for p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 is violated by z.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89698" y="2694042"/>
            <a:ext cx="6567948" cy="1170037"/>
            <a:chOff x="599768" y="1700985"/>
            <a:chExt cx="6567948" cy="1170037"/>
          </a:xfrm>
        </p:grpSpPr>
        <p:sp>
          <p:nvSpPr>
            <p:cNvPr id="6" name="Rectangle 5"/>
            <p:cNvSpPr/>
            <p:nvPr/>
          </p:nvSpPr>
          <p:spPr>
            <a:xfrm>
              <a:off x="599768" y="1742993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5795" y="1700985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039" y="721683"/>
            <a:ext cx="3755922" cy="197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328"/>
            <a:ext cx="8229600" cy="924897"/>
          </a:xfrm>
        </p:spPr>
        <p:txBody>
          <a:bodyPr/>
          <a:lstStyle/>
          <a:p>
            <a:r>
              <a:rPr lang="en-US" dirty="0" smtClean="0"/>
              <a:t>Minimum s-t Cut in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825908"/>
            <a:ext cx="8721213" cy="5791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I give you z, can you decide if it is feasible?</a:t>
            </a:r>
          </a:p>
          <a:p>
            <a:r>
              <a:rPr lang="en-US" sz="2800" dirty="0" smtClean="0"/>
              <a:t>Need to test if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baseline="-17000" dirty="0" smtClean="0"/>
              <a:t>e</a:t>
            </a:r>
            <a:r>
              <a:rPr lang="en-US" baseline="-17000" dirty="0" smtClean="0">
                <a:latin typeface="cmsy10"/>
              </a:rPr>
              <a:t>2</a:t>
            </a:r>
            <a:r>
              <a:rPr lang="en-US" baseline="-17000" dirty="0" smtClean="0"/>
              <a:t>p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alibri"/>
              </a:rPr>
              <a:t>z</a:t>
            </a:r>
            <a:r>
              <a:rPr lang="en-US" sz="2800" baseline="-25000" dirty="0" err="1" smtClean="0">
                <a:latin typeface="Calibri"/>
              </a:rPr>
              <a:t>e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1  </a:t>
            </a:r>
            <a:r>
              <a:rPr lang="en-US" sz="2800" b="1" dirty="0" smtClean="0"/>
              <a:t>for every</a:t>
            </a:r>
            <a:r>
              <a:rPr lang="en-US" sz="2800" dirty="0" smtClean="0"/>
              <a:t> s-t path p.</a:t>
            </a:r>
          </a:p>
          <a:p>
            <a:r>
              <a:rPr lang="en-US" sz="2800" dirty="0" smtClean="0"/>
              <a:t>Think of value </a:t>
            </a:r>
            <a:r>
              <a:rPr lang="en-US" sz="2800" dirty="0" err="1" smtClean="0">
                <a:latin typeface="Calibri"/>
              </a:rPr>
              <a:t>z</a:t>
            </a:r>
            <a:r>
              <a:rPr lang="en-US" sz="2800" baseline="-25000" dirty="0" err="1" smtClean="0">
                <a:latin typeface="Calibri"/>
              </a:rPr>
              <a:t>e</a:t>
            </a:r>
            <a:r>
              <a:rPr lang="en-US" sz="2800" dirty="0" smtClean="0"/>
              <a:t> as giving “</a:t>
            </a:r>
            <a:r>
              <a:rPr lang="en-US" sz="2800" b="1" dirty="0" smtClean="0">
                <a:solidFill>
                  <a:srgbClr val="0070C0"/>
                </a:solidFill>
              </a:rPr>
              <a:t>length</a:t>
            </a:r>
            <a:r>
              <a:rPr lang="en-US" sz="2800" dirty="0" smtClean="0"/>
              <a:t>” of edge e.</a:t>
            </a:r>
            <a:br>
              <a:rPr lang="en-US" sz="2800" dirty="0" smtClean="0"/>
            </a:br>
            <a:r>
              <a:rPr lang="en-US" sz="2800" dirty="0" smtClean="0"/>
              <a:t>Need to test if </a:t>
            </a:r>
            <a:r>
              <a:rPr lang="en-US" sz="2800" b="1" dirty="0" smtClean="0">
                <a:solidFill>
                  <a:srgbClr val="0070C0"/>
                </a:solidFill>
              </a:rPr>
              <a:t>shortest</a:t>
            </a:r>
            <a:r>
              <a:rPr lang="en-US" sz="2800" dirty="0" smtClean="0"/>
              <a:t> s-t path p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 has </a:t>
            </a:r>
            <a:r>
              <a:rPr lang="en-US" sz="2800" b="1" dirty="0" smtClean="0">
                <a:solidFill>
                  <a:srgbClr val="0070C0"/>
                </a:solidFill>
              </a:rPr>
              <a:t>length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1.</a:t>
            </a:r>
          </a:p>
          <a:p>
            <a:r>
              <a:rPr lang="en-US" sz="2800" dirty="0" smtClean="0"/>
              <a:t>If so, z is feasible. If not, constraint for p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 is violated by z.</a:t>
            </a:r>
          </a:p>
          <a:p>
            <a:endParaRPr lang="en-US" sz="1050" dirty="0" smtClean="0"/>
          </a:p>
          <a:p>
            <a:r>
              <a:rPr lang="en-US" sz="2800" b="1" dirty="0" smtClean="0">
                <a:solidFill>
                  <a:srgbClr val="00B050"/>
                </a:solidFill>
              </a:rPr>
              <a:t>How to efficiently find shortest s-t path in a graph?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en-US" sz="2800" spc="-70" dirty="0" smtClean="0"/>
              <a:t>There are efficient algorithms that </a:t>
            </a:r>
            <a:r>
              <a:rPr lang="en-US" sz="2800" b="1" spc="-70" dirty="0" smtClean="0"/>
              <a:t>don’t</a:t>
            </a:r>
            <a:r>
              <a:rPr lang="en-US" sz="2800" spc="-70" dirty="0" smtClean="0"/>
              <a:t> check </a:t>
            </a:r>
            <a:r>
              <a:rPr lang="en-US" sz="2800" b="1" spc="-70" dirty="0" smtClean="0"/>
              <a:t>every </a:t>
            </a:r>
            <a:r>
              <a:rPr lang="en-US" sz="2800" spc="-70" dirty="0" smtClean="0"/>
              <a:t>path.</a:t>
            </a:r>
            <a:br>
              <a:rPr lang="en-US" sz="2800" spc="-70" dirty="0" smtClean="0"/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e.g.,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Dijkstra’s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algorithm. Such topics are discussed in C&amp;O 351.</a:t>
            </a:r>
          </a:p>
          <a:p>
            <a:r>
              <a:rPr lang="en-US" sz="2800" b="1" dirty="0" smtClean="0"/>
              <a:t>Another way:</a:t>
            </a:r>
            <a:r>
              <a:rPr lang="en-US" sz="2800" dirty="0" smtClean="0"/>
              <a:t> Let’s use our favorite trick again.</a:t>
            </a:r>
            <a:br>
              <a:rPr lang="en-US" sz="2800" dirty="0" smtClean="0"/>
            </a:br>
            <a:r>
              <a:rPr lang="en-US" sz="2800" dirty="0" smtClean="0"/>
              <a:t>Write down IP, relax to LP, prove they are equivalent, then solve using the Ellipsoid Method!</a:t>
            </a:r>
            <a:endParaRPr lang="en-US" sz="18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bushkadolls.JPG"/>
          <p:cNvPicPr>
            <a:picLocks noChangeAspect="1"/>
          </p:cNvPicPr>
          <p:nvPr/>
        </p:nvPicPr>
        <p:blipFill>
          <a:blip r:embed="rId2" cstate="print">
            <a:lum bright="44000" contrast="-58000"/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28"/>
            <a:ext cx="8229600" cy="924897"/>
          </a:xfrm>
        </p:spPr>
        <p:txBody>
          <a:bodyPr/>
          <a:lstStyle/>
          <a:p>
            <a:r>
              <a:rPr lang="en-US" dirty="0" smtClean="0"/>
              <a:t>This can get crazy…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50607" y="934065"/>
            <a:ext cx="3333136" cy="122903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common Linear Program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relaxation of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Traveling Salesman Problem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74371" y="3126664"/>
            <a:ext cx="3333136" cy="95372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Minimum S-T Cut Problem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14450" y="4955464"/>
            <a:ext cx="3333136" cy="934064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Shortest Path Problem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487813">
            <a:off x="1997079" y="2399608"/>
            <a:ext cx="1220209" cy="59976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85653" y="2202435"/>
            <a:ext cx="3395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Solve by Ellipsoid Method</a:t>
            </a:r>
          </a:p>
          <a:p>
            <a:r>
              <a:rPr lang="en-US" sz="2400" dirty="0" smtClean="0"/>
              <a:t>Separation oracle uses…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 rot="2487813">
            <a:off x="4007691" y="4294302"/>
            <a:ext cx="1181654" cy="59976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93109" y="4090225"/>
            <a:ext cx="3395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Solve by Ellipsoid Method</a:t>
            </a:r>
          </a:p>
          <a:p>
            <a:r>
              <a:rPr lang="en-US" sz="2400" dirty="0" smtClean="0"/>
              <a:t>Separation oracle is…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9586" y="5992799"/>
            <a:ext cx="349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Solve by Ellipsoid Method!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735" y="953727"/>
            <a:ext cx="367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Everything runs in polynomial time!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5" y="-39328"/>
            <a:ext cx="8573730" cy="924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Solving Discrete Optimization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825908"/>
            <a:ext cx="8721213" cy="57911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How to efficiently find shortest s-t path in a graph?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en-US" sz="2800" dirty="0" smtClean="0"/>
              <a:t>Let’s use our favorite trick again.</a:t>
            </a:r>
            <a:br>
              <a:rPr lang="en-US" sz="2800" dirty="0" smtClean="0"/>
            </a:br>
            <a:r>
              <a:rPr lang="en-US" sz="2800" dirty="0" smtClean="0"/>
              <a:t>Write down IP, relax to LP, prove they are equivalent, then solve using the Ellipsoid Method!</a:t>
            </a:r>
            <a:endParaRPr lang="en-US" sz="1800" dirty="0" smtClean="0"/>
          </a:p>
          <a:p>
            <a:endParaRPr lang="en-US" sz="9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Very general &amp; powerful approach for solving discrete optimization problems.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Almost every problem discussed in C&amp;O 351 and C&amp;O 450 can be solved this way.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dirty="0" smtClean="0"/>
              <a:t>Main Ingredient: </a:t>
            </a:r>
            <a:r>
              <a:rPr lang="en-US" sz="2800" dirty="0" smtClean="0"/>
              <a:t>Proving that the Integer Program and Linear Program give the same solution.</a:t>
            </a:r>
          </a:p>
          <a:p>
            <a:r>
              <a:rPr lang="en-US" sz="2800" dirty="0" smtClean="0"/>
              <a:t>We will discuss this topic in last few weeks of CO 355.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778"/>
            <a:ext cx="8229600" cy="1031648"/>
          </a:xfrm>
        </p:spPr>
        <p:txBody>
          <a:bodyPr>
            <a:normAutofit/>
          </a:bodyPr>
          <a:lstStyle/>
          <a:p>
            <a:r>
              <a:rPr lang="en-US" dirty="0" smtClean="0"/>
              <a:t>Polynomial Time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7" y="812640"/>
            <a:ext cx="8651630" cy="5727557"/>
          </a:xfrm>
        </p:spPr>
        <p:txBody>
          <a:bodyPr/>
          <a:lstStyle/>
          <a:p>
            <a:pPr marL="236538" lvl="1" indent="-225425">
              <a:buFont typeface="Arial" pitchFamily="34" charset="0"/>
              <a:buChar char="•"/>
            </a:pPr>
            <a:r>
              <a:rPr lang="en-US" dirty="0" smtClean="0"/>
              <a:t>P = class of problems that can be solved efficiently</a:t>
            </a:r>
            <a:br>
              <a:rPr lang="en-US" dirty="0" smtClean="0"/>
            </a:br>
            <a:r>
              <a:rPr lang="en-US" sz="2400" dirty="0" smtClean="0"/>
              <a:t>i.e., solved in time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b="1" dirty="0" err="1" smtClean="0">
                <a:solidFill>
                  <a:srgbClr val="0070C0"/>
                </a:solidFill>
                <a:latin typeface="Calibri"/>
              </a:rPr>
              <a:t>n</a:t>
            </a:r>
            <a:r>
              <a:rPr lang="en-US" sz="2400" b="1" baseline="30000" dirty="0" err="1" smtClean="0">
                <a:solidFill>
                  <a:srgbClr val="0070C0"/>
                </a:solidFill>
                <a:latin typeface="Calibri"/>
              </a:rPr>
              <a:t>c</a:t>
            </a:r>
            <a:r>
              <a:rPr lang="en-US" sz="2400" dirty="0" smtClean="0"/>
              <a:t>, for some constant </a:t>
            </a:r>
            <a:r>
              <a:rPr lang="en-US" sz="2400" b="1" dirty="0" smtClean="0">
                <a:solidFill>
                  <a:srgbClr val="0070C0"/>
                </a:solidFill>
              </a:rPr>
              <a:t>c</a:t>
            </a:r>
            <a:r>
              <a:rPr lang="en-US" sz="2400" dirty="0" smtClean="0"/>
              <a:t>, where </a:t>
            </a:r>
            <a:r>
              <a:rPr lang="en-US" sz="2400" b="1" dirty="0" smtClean="0">
                <a:solidFill>
                  <a:srgbClr val="0070C0"/>
                </a:solidFill>
              </a:rPr>
              <a:t>n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FF0000"/>
                </a:solidFill>
              </a:rPr>
              <a:t>input size</a:t>
            </a:r>
          </a:p>
          <a:p>
            <a:pPr marL="236538" lvl="1" indent="-225425">
              <a:buFont typeface="Arial" pitchFamily="34" charset="0"/>
              <a:buChar char="•"/>
            </a:pPr>
            <a:r>
              <a:rPr lang="en-US" dirty="0" smtClean="0"/>
              <a:t>This is a bit vague</a:t>
            </a:r>
          </a:p>
          <a:p>
            <a:pPr marL="457200" lvl="2" indent="-233363"/>
            <a:r>
              <a:rPr lang="en-US" dirty="0" smtClean="0"/>
              <a:t>Consider an LP max {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/>
              <a:t>x</a:t>
            </a:r>
            <a:r>
              <a:rPr lang="en-US" dirty="0" smtClean="0"/>
              <a:t> : </a:t>
            </a:r>
            <a:r>
              <a:rPr lang="en-US" dirty="0" err="1" smtClean="0"/>
              <a:t>Ax</a:t>
            </a:r>
            <a:r>
              <a:rPr lang="en-US" dirty="0" err="1" smtClean="0">
                <a:latin typeface="cmsy10"/>
              </a:rPr>
              <a:t>·</a:t>
            </a:r>
            <a:r>
              <a:rPr lang="en-US" dirty="0" err="1" smtClean="0"/>
              <a:t>b</a:t>
            </a:r>
            <a:r>
              <a:rPr lang="en-US" dirty="0" smtClean="0"/>
              <a:t> } where A has size m x d</a:t>
            </a:r>
          </a:p>
          <a:p>
            <a:pPr marL="457200" lvl="2" indent="-233363"/>
            <a:r>
              <a:rPr lang="en-US" dirty="0" smtClean="0"/>
              <a:t>Input is a binary file containing the matrix A, vectors b and c</a:t>
            </a:r>
          </a:p>
          <a:p>
            <a:pPr marL="57150" lvl="1" indent="-233363">
              <a:buFont typeface="Arial" pitchFamily="34" charset="0"/>
              <a:buChar char="•"/>
            </a:pPr>
            <a:r>
              <a:rPr lang="en-US" dirty="0" smtClean="0"/>
              <a:t>Two ways to define </a:t>
            </a:r>
            <a:r>
              <a:rPr lang="en-US" dirty="0" smtClean="0">
                <a:solidFill>
                  <a:srgbClr val="FF0000"/>
                </a:solidFill>
              </a:rPr>
              <a:t>“input size”</a:t>
            </a:r>
            <a:endParaRPr lang="en-US" dirty="0" smtClean="0"/>
          </a:p>
          <a:p>
            <a:pPr marL="692150" lvl="3" indent="-352425">
              <a:buFont typeface="+mj-lt"/>
              <a:buAutoNum type="alphaUcPeriod"/>
            </a:pPr>
            <a:r>
              <a:rPr lang="en-US" sz="2400" dirty="0" smtClean="0">
                <a:solidFill>
                  <a:srgbClr val="00B050"/>
                </a:solidFill>
              </a:rPr>
              <a:t># of bits used to store the binary input file</a:t>
            </a:r>
          </a:p>
          <a:p>
            <a:pPr marL="692150" lvl="3" indent="-352425">
              <a:buFont typeface="+mj-lt"/>
              <a:buAutoNum type="alphaUcPeriod"/>
            </a:pPr>
            <a:r>
              <a:rPr lang="en-US" sz="2400" dirty="0" smtClean="0">
                <a:solidFill>
                  <a:srgbClr val="7030A0"/>
                </a:solidFill>
              </a:rPr>
              <a:t># of numbers in input file, i.e., </a:t>
            </a:r>
            <a:r>
              <a:rPr lang="en-US" sz="2400" dirty="0" err="1" smtClean="0">
                <a:solidFill>
                  <a:srgbClr val="7030A0"/>
                </a:solidFill>
              </a:rPr>
              <a:t>m</a:t>
            </a:r>
            <a:r>
              <a:rPr lang="en-US" sz="2400" dirty="0" err="1" smtClean="0">
                <a:solidFill>
                  <a:srgbClr val="7030A0"/>
                </a:solidFill>
                <a:latin typeface="cmsy10"/>
              </a:rPr>
              <a:t>¢</a:t>
            </a:r>
            <a:r>
              <a:rPr lang="en-US" sz="2400" dirty="0" err="1" smtClean="0">
                <a:solidFill>
                  <a:srgbClr val="7030A0"/>
                </a:solidFill>
              </a:rPr>
              <a:t>d</a:t>
            </a:r>
            <a:r>
              <a:rPr lang="en-US" sz="2400" dirty="0" smtClean="0">
                <a:solidFill>
                  <a:srgbClr val="7030A0"/>
                </a:solidFill>
              </a:rPr>
              <a:t> + m + d</a:t>
            </a:r>
          </a:p>
          <a:p>
            <a:pPr marL="60325" lvl="1" indent="-236538">
              <a:buFont typeface="Arial" pitchFamily="34" charset="0"/>
              <a:buChar char="•"/>
            </a:pPr>
            <a:r>
              <a:rPr lang="en-US" spc="-60" dirty="0" smtClean="0"/>
              <a:t>Leads to two definitions of “efficient algorithms”</a:t>
            </a:r>
          </a:p>
          <a:p>
            <a:pPr marL="690563" lvl="3" indent="-350838">
              <a:buFont typeface="+mj-lt"/>
              <a:buAutoNum type="alphaUcPeriod"/>
            </a:pPr>
            <a:r>
              <a:rPr lang="en-US" sz="2400" spc="-80" dirty="0" smtClean="0"/>
              <a:t>Running time </a:t>
            </a:r>
            <a:r>
              <a:rPr lang="en-US" sz="2400" spc="-80" dirty="0" smtClean="0">
                <a:latin typeface="cmsy10"/>
              </a:rPr>
              <a:t>·</a:t>
            </a:r>
            <a:r>
              <a:rPr lang="en-US" sz="2400" b="1" spc="-80" dirty="0" err="1" smtClean="0">
                <a:solidFill>
                  <a:srgbClr val="0070C0"/>
                </a:solidFill>
              </a:rPr>
              <a:t>n</a:t>
            </a:r>
            <a:r>
              <a:rPr lang="en-US" sz="2400" b="1" spc="-80" baseline="30000" dirty="0" err="1" smtClean="0">
                <a:solidFill>
                  <a:srgbClr val="0070C0"/>
                </a:solidFill>
              </a:rPr>
              <a:t>c</a:t>
            </a:r>
            <a:r>
              <a:rPr lang="en-US" sz="2400" b="1" spc="-80" baseline="30000" dirty="0" smtClean="0">
                <a:solidFill>
                  <a:srgbClr val="0070C0"/>
                </a:solidFill>
              </a:rPr>
              <a:t> </a:t>
            </a:r>
            <a:r>
              <a:rPr lang="en-US" sz="2400" spc="-80" dirty="0" smtClean="0"/>
              <a:t>where </a:t>
            </a:r>
            <a:r>
              <a:rPr lang="en-US" sz="2400" b="1" spc="-80" dirty="0" smtClean="0">
                <a:solidFill>
                  <a:srgbClr val="0070C0"/>
                </a:solidFill>
              </a:rPr>
              <a:t>n</a:t>
            </a:r>
            <a:r>
              <a:rPr lang="en-US" sz="2400" spc="-80" dirty="0" smtClean="0"/>
              <a:t> = </a:t>
            </a:r>
            <a:r>
              <a:rPr lang="en-US" sz="2400" spc="-80" dirty="0" smtClean="0">
                <a:solidFill>
                  <a:srgbClr val="00B050"/>
                </a:solidFill>
              </a:rPr>
              <a:t># bits in input file</a:t>
            </a:r>
          </a:p>
          <a:p>
            <a:pPr marL="690563" lvl="3" indent="-350838">
              <a:buFont typeface="+mj-lt"/>
              <a:buAutoNum type="alphaUcPeriod"/>
            </a:pPr>
            <a:r>
              <a:rPr lang="en-US" sz="2400" spc="-80" dirty="0" smtClean="0"/>
              <a:t>Running time </a:t>
            </a:r>
            <a:r>
              <a:rPr lang="en-US" sz="2400" spc="-80" dirty="0" smtClean="0">
                <a:latin typeface="cmsy10"/>
              </a:rPr>
              <a:t>·</a:t>
            </a:r>
            <a:r>
              <a:rPr lang="en-US" sz="2400" b="1" spc="-80" dirty="0" err="1" smtClean="0">
                <a:solidFill>
                  <a:srgbClr val="0070C0"/>
                </a:solidFill>
              </a:rPr>
              <a:t>n</a:t>
            </a:r>
            <a:r>
              <a:rPr lang="en-US" sz="2400" b="1" spc="-80" baseline="30000" dirty="0" err="1" smtClean="0">
                <a:solidFill>
                  <a:srgbClr val="0070C0"/>
                </a:solidFill>
              </a:rPr>
              <a:t>c</a:t>
            </a:r>
            <a:r>
              <a:rPr lang="en-US" sz="2400" b="1" spc="-80" baseline="30000" dirty="0" smtClean="0">
                <a:solidFill>
                  <a:srgbClr val="0070C0"/>
                </a:solidFill>
              </a:rPr>
              <a:t> </a:t>
            </a:r>
            <a:r>
              <a:rPr lang="en-US" sz="2400" spc="-80" dirty="0" smtClean="0"/>
              <a:t>where </a:t>
            </a:r>
            <a:r>
              <a:rPr lang="en-US" sz="2400" b="1" spc="-80" dirty="0" smtClean="0">
                <a:solidFill>
                  <a:srgbClr val="0070C0"/>
                </a:solidFill>
              </a:rPr>
              <a:t>n</a:t>
            </a:r>
            <a:r>
              <a:rPr lang="en-US" sz="2400" spc="-80" dirty="0" smtClean="0"/>
              <a:t> = </a:t>
            </a:r>
            <a:r>
              <a:rPr lang="en-US" sz="2400" spc="-80" dirty="0" err="1" smtClean="0">
                <a:solidFill>
                  <a:srgbClr val="7030A0"/>
                </a:solidFill>
              </a:rPr>
              <a:t>m</a:t>
            </a:r>
            <a:r>
              <a:rPr lang="en-US" sz="2400" spc="-80" dirty="0" err="1" smtClean="0">
                <a:solidFill>
                  <a:srgbClr val="7030A0"/>
                </a:solidFill>
                <a:latin typeface="cmsy10"/>
              </a:rPr>
              <a:t>¢</a:t>
            </a:r>
            <a:r>
              <a:rPr lang="en-US" sz="2400" spc="-80" dirty="0" err="1" smtClean="0">
                <a:solidFill>
                  <a:srgbClr val="7030A0"/>
                </a:solidFill>
              </a:rPr>
              <a:t>d</a:t>
            </a:r>
            <a:r>
              <a:rPr lang="en-US" sz="2400" spc="-80" dirty="0" smtClean="0">
                <a:solidFill>
                  <a:srgbClr val="7030A0"/>
                </a:solidFill>
              </a:rPr>
              <a:t> + m + 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0808" y="4153116"/>
            <a:ext cx="22036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B050"/>
                </a:solidFill>
              </a:rPr>
              <a:t>“Polynomial Time</a:t>
            </a:r>
          </a:p>
          <a:p>
            <a:pPr algn="ctr"/>
            <a:r>
              <a:rPr lang="en-US" sz="2200" dirty="0" smtClean="0">
                <a:solidFill>
                  <a:srgbClr val="00B050"/>
                </a:solidFill>
              </a:rPr>
              <a:t>Algorithm”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6465" y="5361094"/>
            <a:ext cx="2600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7030A0"/>
                </a:solidFill>
              </a:rPr>
              <a:t>“</a:t>
            </a:r>
            <a:r>
              <a:rPr lang="en-US" sz="2200" b="1" dirty="0" smtClean="0">
                <a:solidFill>
                  <a:srgbClr val="7030A0"/>
                </a:solidFill>
              </a:rPr>
              <a:t>Strongly</a:t>
            </a:r>
            <a:r>
              <a:rPr lang="en-US" sz="2200" dirty="0" smtClean="0">
                <a:solidFill>
                  <a:srgbClr val="7030A0"/>
                </a:solidFill>
              </a:rPr>
              <a:t> Polynomial</a:t>
            </a:r>
            <a:br>
              <a:rPr lang="en-US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Time Algorithm”</a:t>
            </a:r>
            <a:endParaRPr lang="en-US" sz="2200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302369" y="4886631"/>
            <a:ext cx="1445451" cy="3492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784684" y="5653655"/>
            <a:ext cx="1009407" cy="17687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"/>
            <a:ext cx="8229600" cy="924128"/>
          </a:xfrm>
        </p:spPr>
        <p:txBody>
          <a:bodyPr/>
          <a:lstStyle/>
          <a:p>
            <a:r>
              <a:rPr lang="en-US" dirty="0" smtClean="0"/>
              <a:t>Algorithms for Solving LPs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0736" y="4847301"/>
            <a:ext cx="8229600" cy="18848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Unsolved Problems:</a:t>
            </a:r>
          </a:p>
          <a:p>
            <a:pPr lvl="1"/>
            <a:r>
              <a:rPr lang="en-US" dirty="0" smtClean="0"/>
              <a:t>Is there a </a:t>
            </a:r>
            <a:r>
              <a:rPr lang="en-US" b="1" dirty="0" smtClean="0"/>
              <a:t>strongly polynomial time</a:t>
            </a:r>
            <a:r>
              <a:rPr lang="en-US" dirty="0" smtClean="0"/>
              <a:t> algorithm?</a:t>
            </a:r>
          </a:p>
          <a:p>
            <a:pPr lvl="1"/>
            <a:r>
              <a:rPr lang="en-US" dirty="0" smtClean="0"/>
              <a:t>Does some implementation of </a:t>
            </a:r>
            <a:r>
              <a:rPr lang="en-US" b="1" dirty="0" smtClean="0"/>
              <a:t>simplex method </a:t>
            </a:r>
            <a:r>
              <a:rPr lang="en-US" dirty="0" smtClean="0"/>
              <a:t>run in polynomial time?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190" y="874649"/>
          <a:ext cx="8715983" cy="3830313"/>
        </p:xfrm>
        <a:graphic>
          <a:graphicData uri="http://schemas.openxmlformats.org/drawingml/2006/table">
            <a:tbl>
              <a:tblPr/>
              <a:tblGrid>
                <a:gridCol w="3258767"/>
                <a:gridCol w="2616741"/>
                <a:gridCol w="1449421"/>
                <a:gridCol w="1391054"/>
              </a:tblGrid>
              <a:tr h="38045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</a:rPr>
                        <a:t>Name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</a:rPr>
                        <a:t>Publication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</a:rPr>
                        <a:t>Running Time</a:t>
                      </a:r>
                      <a:endParaRPr lang="en-US" sz="1800" b="1" dirty="0"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</a:rPr>
                        <a:t>Practical?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3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Calibri"/>
                        </a:rPr>
                        <a:t>Fourier-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Calibri"/>
                        </a:rPr>
                        <a:t>Motzkin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Elimination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</a:rPr>
                        <a:t>Fourier 1827, </a:t>
                      </a:r>
                      <a:r>
                        <a:rPr lang="en-US" sz="1600" dirty="0" err="1" smtClean="0">
                          <a:latin typeface="Calibri"/>
                        </a:rPr>
                        <a:t>Motzkin</a:t>
                      </a:r>
                      <a:r>
                        <a:rPr lang="en-US" sz="1600" dirty="0" smtClean="0">
                          <a:latin typeface="Calibri"/>
                        </a:rPr>
                        <a:t> 1936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Exponential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3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</a:rPr>
                        <a:t>Simplex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Calibri"/>
                        </a:rPr>
                        <a:t>Method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</a:rPr>
                        <a:t>Dantzig '47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</a:rPr>
                        <a:t>Exponential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4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</a:rPr>
                        <a:t>Perceptron Method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</a:rPr>
                        <a:t>Agmon '54, Rosenblatt '62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</a:rPr>
                        <a:t>Exponential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</a:rPr>
                        <a:t>Sort of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3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</a:rPr>
                        <a:t>Ellipsoid Method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</a:rPr>
                        <a:t>Khachiyan</a:t>
                      </a:r>
                      <a:r>
                        <a:rPr lang="en-US" sz="1600" baseline="0" dirty="0" smtClean="0">
                          <a:latin typeface="Calibri"/>
                        </a:rPr>
                        <a:t> '79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latin typeface="Calibri"/>
                        </a:rPr>
                        <a:t>Polynomial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4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</a:rPr>
                        <a:t>Interior Point Method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</a:rPr>
                        <a:t>Karmarkar '84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latin typeface="Calibri"/>
                        </a:rPr>
                        <a:t>Polynomial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B05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4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0" baseline="0" dirty="0">
                          <a:latin typeface="Calibri"/>
                        </a:rPr>
                        <a:t>Analytic Center Cutting Plane Method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</a:rPr>
                        <a:t>Vaidya</a:t>
                      </a:r>
                      <a:r>
                        <a:rPr lang="en-US" sz="1600" dirty="0">
                          <a:latin typeface="Calibri"/>
                        </a:rPr>
                        <a:t> '89 &amp; '96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latin typeface="Calibri"/>
                        </a:rPr>
                        <a:t>Polynomial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4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</a:rPr>
                        <a:t>Random Walk Method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</a:rPr>
                        <a:t>Bertsimas &amp; Vempala '02-'04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latin typeface="Calibri"/>
                        </a:rPr>
                        <a:t>Polynomial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</a:rPr>
                        <a:t>Probably not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4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</a:rPr>
                        <a:t>Boosted </a:t>
                      </a:r>
                      <a:r>
                        <a:rPr lang="en-US" sz="1800" dirty="0" err="1" smtClean="0">
                          <a:latin typeface="Calibri"/>
                        </a:rPr>
                        <a:t>Perceptron</a:t>
                      </a:r>
                      <a:r>
                        <a:rPr lang="en-US" sz="1800" dirty="0" smtClean="0">
                          <a:latin typeface="Calibri"/>
                        </a:rPr>
                        <a:t> Method</a:t>
                      </a:r>
                      <a:endParaRPr lang="en-US" sz="1800" dirty="0"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</a:rPr>
                        <a:t>Dunagan</a:t>
                      </a:r>
                      <a:r>
                        <a:rPr lang="en-US" sz="1600" dirty="0" smtClean="0">
                          <a:latin typeface="Calibri"/>
                        </a:rPr>
                        <a:t> &amp; </a:t>
                      </a:r>
                      <a:r>
                        <a:rPr lang="en-US" sz="1600" dirty="0" err="1" smtClean="0">
                          <a:latin typeface="Calibri"/>
                        </a:rPr>
                        <a:t>Vempala</a:t>
                      </a:r>
                      <a:r>
                        <a:rPr lang="en-US" sz="1600" dirty="0" smtClean="0">
                          <a:latin typeface="Calibri"/>
                        </a:rPr>
                        <a:t> '04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latin typeface="Calibri"/>
                        </a:rPr>
                        <a:t>Polynomial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</a:rPr>
                        <a:t>Probably not</a:t>
                      </a: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4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</a:rPr>
                        <a:t>Random Shadow-Vertex</a:t>
                      </a:r>
                      <a:r>
                        <a:rPr lang="en-US" sz="1800" baseline="0" dirty="0" smtClean="0">
                          <a:latin typeface="Calibri"/>
                        </a:rPr>
                        <a:t> Method</a:t>
                      </a:r>
                      <a:endParaRPr lang="en-US" sz="1800" dirty="0"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</a:rPr>
                        <a:t>Kelner</a:t>
                      </a:r>
                      <a:r>
                        <a:rPr lang="en-US" sz="1600" dirty="0" smtClean="0">
                          <a:latin typeface="Calibri"/>
                        </a:rPr>
                        <a:t> &amp; </a:t>
                      </a:r>
                      <a:r>
                        <a:rPr lang="en-US" sz="1600" dirty="0" err="1" smtClean="0">
                          <a:latin typeface="Calibri"/>
                        </a:rPr>
                        <a:t>Spielman</a:t>
                      </a:r>
                      <a:r>
                        <a:rPr lang="en-US" sz="1600" dirty="0" smtClean="0">
                          <a:latin typeface="Calibri"/>
                        </a:rPr>
                        <a:t> '06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Polynomial</a:t>
                      </a:r>
                      <a:endParaRPr lang="en-US" sz="1800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Probably not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9419" marR="49419" marT="49419" marB="4941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924234"/>
            <a:ext cx="8362335" cy="5142938"/>
          </a:xfrm>
        </p:spPr>
        <p:txBody>
          <a:bodyPr/>
          <a:lstStyle/>
          <a:p>
            <a:r>
              <a:rPr lang="en-US" dirty="0" smtClean="0"/>
              <a:t>Recall how the algorithm works:</a:t>
            </a:r>
          </a:p>
          <a:p>
            <a:pPr lvl="1"/>
            <a:r>
              <a:rPr lang="en-US" dirty="0" smtClean="0"/>
              <a:t>It starts at a vertex of the polyhedron</a:t>
            </a:r>
          </a:p>
          <a:p>
            <a:pPr lvl="1"/>
            <a:r>
              <a:rPr lang="en-US" dirty="0" smtClean="0"/>
              <a:t>It </a:t>
            </a:r>
            <a:r>
              <a:rPr lang="en-US" dirty="0" smtClean="0">
                <a:solidFill>
                  <a:srgbClr val="FF0000"/>
                </a:solidFill>
              </a:rPr>
              <a:t>moves</a:t>
            </a:r>
            <a:r>
              <a:rPr lang="en-US" dirty="0" smtClean="0"/>
              <a:t> to a “neighboring vertex” with better objective value</a:t>
            </a:r>
          </a:p>
          <a:p>
            <a:pPr lvl="1"/>
            <a:r>
              <a:rPr lang="en-US" dirty="0" smtClean="0"/>
              <a:t>It stops when it reaches the optimum</a:t>
            </a:r>
          </a:p>
          <a:p>
            <a:r>
              <a:rPr lang="en-US" dirty="0" smtClean="0"/>
              <a:t>How many </a:t>
            </a:r>
            <a:r>
              <a:rPr lang="en-US" dirty="0" smtClean="0">
                <a:solidFill>
                  <a:srgbClr val="FF0000"/>
                </a:solidFill>
              </a:rPr>
              <a:t>moves</a:t>
            </a:r>
            <a:r>
              <a:rPr lang="en-US" dirty="0" smtClean="0"/>
              <a:t> can this take?</a:t>
            </a:r>
          </a:p>
          <a:p>
            <a:r>
              <a:rPr lang="en-US" dirty="0" smtClean="0"/>
              <a:t>For any polyhedron, and for any two vertices, can you move between them with </a:t>
            </a:r>
            <a:r>
              <a:rPr lang="en-US" dirty="0" smtClean="0">
                <a:solidFill>
                  <a:srgbClr val="0070C0"/>
                </a:solidFill>
              </a:rPr>
              <a:t>few moves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6142" y="1"/>
            <a:ext cx="8691716" cy="8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is analyzing the simplex method hard?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835747"/>
            <a:ext cx="8362335" cy="27333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For any polyhedron, and for any two vertices, can you move between them with </a:t>
            </a:r>
            <a:r>
              <a:rPr lang="en-US" sz="2800" dirty="0" smtClean="0">
                <a:solidFill>
                  <a:srgbClr val="0070C0"/>
                </a:solidFill>
              </a:rPr>
              <a:t>few moves</a:t>
            </a:r>
            <a:r>
              <a:rPr lang="en-US" sz="2800" dirty="0" smtClean="0"/>
              <a:t>?</a:t>
            </a:r>
          </a:p>
          <a:p>
            <a:r>
              <a:rPr lang="en-US" sz="2800" b="1" dirty="0" smtClean="0">
                <a:hlinkClick r:id="rId2"/>
              </a:rPr>
              <a:t>The Hirsch Conjecture</a:t>
            </a:r>
            <a:r>
              <a:rPr lang="en-US" sz="2800" b="1" dirty="0" smtClean="0"/>
              <a:t> </a:t>
            </a:r>
            <a:r>
              <a:rPr lang="en-US" sz="2800" dirty="0" smtClean="0"/>
              <a:t>(1957)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Let P = { x : </a:t>
            </a:r>
            <a:r>
              <a:rPr lang="en-US" sz="2800" dirty="0" err="1" smtClean="0"/>
              <a:t>Ax</a:t>
            </a:r>
            <a:r>
              <a:rPr lang="en-US" sz="2800" dirty="0" err="1" smtClean="0">
                <a:latin typeface="cmsy10"/>
              </a:rPr>
              <a:t>·</a:t>
            </a:r>
            <a:r>
              <a:rPr lang="en-US" sz="2800" dirty="0" err="1" smtClean="0"/>
              <a:t>b</a:t>
            </a:r>
            <a:r>
              <a:rPr lang="en-US" sz="2800" dirty="0" smtClean="0"/>
              <a:t> } where A has size m x n.</a:t>
            </a:r>
            <a:br>
              <a:rPr lang="en-US" sz="2800" dirty="0" smtClean="0"/>
            </a:br>
            <a:r>
              <a:rPr lang="en-US" sz="2800" dirty="0" smtClean="0"/>
              <a:t>You can move between any two vertices using</a:t>
            </a:r>
            <a:br>
              <a:rPr lang="en-US" sz="2800" dirty="0" smtClean="0"/>
            </a:br>
            <a:r>
              <a:rPr lang="en-US" sz="2800" dirty="0" smtClean="0"/>
              <a:t>only m-n moves.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792048" y="3563431"/>
            <a:ext cx="1738648" cy="164849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 prstMaterial="flat">
            <a:bevelT w="38100" prst="cross"/>
            <a:bevelB w="139700" prst="cross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88310" y="3323302"/>
            <a:ext cx="2025445" cy="1887794"/>
          </a:xfrm>
          <a:custGeom>
            <a:avLst/>
            <a:gdLst>
              <a:gd name="connsiteX0" fmla="*/ 0 w 2054942"/>
              <a:gd name="connsiteY0" fmla="*/ 216310 h 1887794"/>
              <a:gd name="connsiteX1" fmla="*/ 550606 w 2054942"/>
              <a:gd name="connsiteY1" fmla="*/ 0 h 1887794"/>
              <a:gd name="connsiteX2" fmla="*/ 2005781 w 2054942"/>
              <a:gd name="connsiteY2" fmla="*/ 0 h 1887794"/>
              <a:gd name="connsiteX3" fmla="*/ 1750142 w 2054942"/>
              <a:gd name="connsiteY3" fmla="*/ 235974 h 1887794"/>
              <a:gd name="connsiteX4" fmla="*/ 1750142 w 2054942"/>
              <a:gd name="connsiteY4" fmla="*/ 1887794 h 1887794"/>
              <a:gd name="connsiteX5" fmla="*/ 2054942 w 2054942"/>
              <a:gd name="connsiteY5" fmla="*/ 1553497 h 1887794"/>
              <a:gd name="connsiteX6" fmla="*/ 2025445 w 2054942"/>
              <a:gd name="connsiteY6" fmla="*/ 353962 h 1887794"/>
              <a:gd name="connsiteX0" fmla="*/ 0 w 2054942"/>
              <a:gd name="connsiteY0" fmla="*/ 216310 h 1887794"/>
              <a:gd name="connsiteX1" fmla="*/ 550606 w 2054942"/>
              <a:gd name="connsiteY1" fmla="*/ 0 h 1887794"/>
              <a:gd name="connsiteX2" fmla="*/ 2005781 w 2054942"/>
              <a:gd name="connsiteY2" fmla="*/ 0 h 1887794"/>
              <a:gd name="connsiteX3" fmla="*/ 1750142 w 2054942"/>
              <a:gd name="connsiteY3" fmla="*/ 235974 h 1887794"/>
              <a:gd name="connsiteX4" fmla="*/ 1750142 w 2054942"/>
              <a:gd name="connsiteY4" fmla="*/ 1887794 h 1887794"/>
              <a:gd name="connsiteX5" fmla="*/ 2054942 w 2054942"/>
              <a:gd name="connsiteY5" fmla="*/ 1553497 h 1887794"/>
              <a:gd name="connsiteX6" fmla="*/ 2025445 w 2054942"/>
              <a:gd name="connsiteY6" fmla="*/ 353962 h 1887794"/>
              <a:gd name="connsiteX7" fmla="*/ 0 w 2054942"/>
              <a:gd name="connsiteY7" fmla="*/ 216310 h 1887794"/>
              <a:gd name="connsiteX0" fmla="*/ 0 w 2054942"/>
              <a:gd name="connsiteY0" fmla="*/ 216310 h 1887794"/>
              <a:gd name="connsiteX1" fmla="*/ 550606 w 2054942"/>
              <a:gd name="connsiteY1" fmla="*/ 0 h 1887794"/>
              <a:gd name="connsiteX2" fmla="*/ 2005781 w 2054942"/>
              <a:gd name="connsiteY2" fmla="*/ 0 h 1887794"/>
              <a:gd name="connsiteX3" fmla="*/ 1750142 w 2054942"/>
              <a:gd name="connsiteY3" fmla="*/ 235974 h 1887794"/>
              <a:gd name="connsiteX4" fmla="*/ 1750142 w 2054942"/>
              <a:gd name="connsiteY4" fmla="*/ 1887794 h 1887794"/>
              <a:gd name="connsiteX5" fmla="*/ 2054942 w 2054942"/>
              <a:gd name="connsiteY5" fmla="*/ 1553497 h 1887794"/>
              <a:gd name="connsiteX6" fmla="*/ 2025445 w 2054942"/>
              <a:gd name="connsiteY6" fmla="*/ 353962 h 1887794"/>
              <a:gd name="connsiteX7" fmla="*/ 1750142 w 2054942"/>
              <a:gd name="connsiteY7" fmla="*/ 216310 h 1887794"/>
              <a:gd name="connsiteX8" fmla="*/ 0 w 2054942"/>
              <a:gd name="connsiteY8" fmla="*/ 216310 h 1887794"/>
              <a:gd name="connsiteX0" fmla="*/ 0 w 2054942"/>
              <a:gd name="connsiteY0" fmla="*/ 216310 h 1887794"/>
              <a:gd name="connsiteX1" fmla="*/ 550606 w 2054942"/>
              <a:gd name="connsiteY1" fmla="*/ 0 h 1887794"/>
              <a:gd name="connsiteX2" fmla="*/ 2005781 w 2054942"/>
              <a:gd name="connsiteY2" fmla="*/ 0 h 1887794"/>
              <a:gd name="connsiteX3" fmla="*/ 1750142 w 2054942"/>
              <a:gd name="connsiteY3" fmla="*/ 235974 h 1887794"/>
              <a:gd name="connsiteX4" fmla="*/ 1750142 w 2054942"/>
              <a:gd name="connsiteY4" fmla="*/ 1887794 h 1887794"/>
              <a:gd name="connsiteX5" fmla="*/ 2054942 w 2054942"/>
              <a:gd name="connsiteY5" fmla="*/ 1553497 h 1887794"/>
              <a:gd name="connsiteX6" fmla="*/ 2005781 w 2054942"/>
              <a:gd name="connsiteY6" fmla="*/ 9833 h 1887794"/>
              <a:gd name="connsiteX7" fmla="*/ 1750142 w 2054942"/>
              <a:gd name="connsiteY7" fmla="*/ 216310 h 1887794"/>
              <a:gd name="connsiteX8" fmla="*/ 0 w 2054942"/>
              <a:gd name="connsiteY8" fmla="*/ 216310 h 1887794"/>
              <a:gd name="connsiteX0" fmla="*/ 0 w 2005781"/>
              <a:gd name="connsiteY0" fmla="*/ 216310 h 1887794"/>
              <a:gd name="connsiteX1" fmla="*/ 550606 w 2005781"/>
              <a:gd name="connsiteY1" fmla="*/ 0 h 1887794"/>
              <a:gd name="connsiteX2" fmla="*/ 2005781 w 2005781"/>
              <a:gd name="connsiteY2" fmla="*/ 0 h 1887794"/>
              <a:gd name="connsiteX3" fmla="*/ 1750142 w 2005781"/>
              <a:gd name="connsiteY3" fmla="*/ 235974 h 1887794"/>
              <a:gd name="connsiteX4" fmla="*/ 1750142 w 2005781"/>
              <a:gd name="connsiteY4" fmla="*/ 1887794 h 1887794"/>
              <a:gd name="connsiteX5" fmla="*/ 2005781 w 2005781"/>
              <a:gd name="connsiteY5" fmla="*/ 1602658 h 1887794"/>
              <a:gd name="connsiteX6" fmla="*/ 2005781 w 2005781"/>
              <a:gd name="connsiteY6" fmla="*/ 9833 h 1887794"/>
              <a:gd name="connsiteX7" fmla="*/ 1750142 w 2005781"/>
              <a:gd name="connsiteY7" fmla="*/ 216310 h 1887794"/>
              <a:gd name="connsiteX8" fmla="*/ 0 w 2005781"/>
              <a:gd name="connsiteY8" fmla="*/ 216310 h 1887794"/>
              <a:gd name="connsiteX0" fmla="*/ 0 w 2025445"/>
              <a:gd name="connsiteY0" fmla="*/ 216310 h 1887794"/>
              <a:gd name="connsiteX1" fmla="*/ 550606 w 2025445"/>
              <a:gd name="connsiteY1" fmla="*/ 0 h 1887794"/>
              <a:gd name="connsiteX2" fmla="*/ 2005781 w 2025445"/>
              <a:gd name="connsiteY2" fmla="*/ 0 h 1887794"/>
              <a:gd name="connsiteX3" fmla="*/ 1750142 w 2025445"/>
              <a:gd name="connsiteY3" fmla="*/ 235974 h 1887794"/>
              <a:gd name="connsiteX4" fmla="*/ 1750142 w 2025445"/>
              <a:gd name="connsiteY4" fmla="*/ 1887794 h 1887794"/>
              <a:gd name="connsiteX5" fmla="*/ 2025445 w 2025445"/>
              <a:gd name="connsiteY5" fmla="*/ 1592826 h 1887794"/>
              <a:gd name="connsiteX6" fmla="*/ 2005781 w 2025445"/>
              <a:gd name="connsiteY6" fmla="*/ 9833 h 1887794"/>
              <a:gd name="connsiteX7" fmla="*/ 1750142 w 2025445"/>
              <a:gd name="connsiteY7" fmla="*/ 216310 h 1887794"/>
              <a:gd name="connsiteX8" fmla="*/ 0 w 2025445"/>
              <a:gd name="connsiteY8" fmla="*/ 216310 h 1887794"/>
              <a:gd name="connsiteX0" fmla="*/ 0 w 2025445"/>
              <a:gd name="connsiteY0" fmla="*/ 216310 h 1887794"/>
              <a:gd name="connsiteX1" fmla="*/ 550606 w 2025445"/>
              <a:gd name="connsiteY1" fmla="*/ 0 h 1887794"/>
              <a:gd name="connsiteX2" fmla="*/ 2005781 w 2025445"/>
              <a:gd name="connsiteY2" fmla="*/ 0 h 1887794"/>
              <a:gd name="connsiteX3" fmla="*/ 1750142 w 2025445"/>
              <a:gd name="connsiteY3" fmla="*/ 235974 h 1887794"/>
              <a:gd name="connsiteX4" fmla="*/ 1750142 w 2025445"/>
              <a:gd name="connsiteY4" fmla="*/ 1887794 h 1887794"/>
              <a:gd name="connsiteX5" fmla="*/ 2025445 w 2025445"/>
              <a:gd name="connsiteY5" fmla="*/ 1592826 h 1887794"/>
              <a:gd name="connsiteX6" fmla="*/ 2005781 w 2025445"/>
              <a:gd name="connsiteY6" fmla="*/ 9833 h 1887794"/>
              <a:gd name="connsiteX7" fmla="*/ 1740310 w 2025445"/>
              <a:gd name="connsiteY7" fmla="*/ 216310 h 1887794"/>
              <a:gd name="connsiteX8" fmla="*/ 0 w 2025445"/>
              <a:gd name="connsiteY8" fmla="*/ 216310 h 188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5445" h="1887794">
                <a:moveTo>
                  <a:pt x="0" y="216310"/>
                </a:moveTo>
                <a:lnTo>
                  <a:pt x="550606" y="0"/>
                </a:lnTo>
                <a:lnTo>
                  <a:pt x="2005781" y="0"/>
                </a:lnTo>
                <a:lnTo>
                  <a:pt x="1750142" y="235974"/>
                </a:lnTo>
                <a:lnTo>
                  <a:pt x="1750142" y="1887794"/>
                </a:lnTo>
                <a:lnTo>
                  <a:pt x="2025445" y="1592826"/>
                </a:lnTo>
                <a:lnTo>
                  <a:pt x="2005781" y="9833"/>
                </a:lnTo>
                <a:lnTo>
                  <a:pt x="1740310" y="216310"/>
                </a:lnTo>
                <a:lnTo>
                  <a:pt x="0" y="21631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4903" y="3696929"/>
            <a:ext cx="3335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Example:</a:t>
            </a:r>
            <a:r>
              <a:rPr lang="en-US" sz="2400" dirty="0" smtClean="0"/>
              <a:t> A cube.</a:t>
            </a:r>
          </a:p>
          <a:p>
            <a:r>
              <a:rPr lang="en-US" sz="2400" dirty="0" smtClean="0"/>
              <a:t>Dimension n=3.</a:t>
            </a:r>
          </a:p>
          <a:p>
            <a:r>
              <a:rPr lang="en-US" sz="2400" dirty="0" smtClean="0"/>
              <a:t># constraints m=6.</a:t>
            </a:r>
          </a:p>
          <a:p>
            <a:r>
              <a:rPr lang="en-US" sz="2400" dirty="0" smtClean="0"/>
              <a:t>Do m-n=3 moves suffice?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2684" y="3932903"/>
            <a:ext cx="76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Yes!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6" idx="0"/>
            <a:endCxn id="6" idx="7"/>
          </p:cNvCxnSpPr>
          <p:nvPr/>
        </p:nvCxnSpPr>
        <p:spPr>
          <a:xfrm>
            <a:off x="4788310" y="3539612"/>
            <a:ext cx="174031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7"/>
          </p:cNvCxnSpPr>
          <p:nvPr/>
        </p:nvCxnSpPr>
        <p:spPr>
          <a:xfrm rot="5400000" flipH="1" flipV="1">
            <a:off x="5697794" y="4350774"/>
            <a:ext cx="1641987" cy="1966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6" idx="5"/>
          </p:cNvCxnSpPr>
          <p:nvPr/>
        </p:nvCxnSpPr>
        <p:spPr>
          <a:xfrm flipV="1">
            <a:off x="6499123" y="4916128"/>
            <a:ext cx="314632" cy="285137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6142" y="1"/>
            <a:ext cx="8691716" cy="835742"/>
          </a:xfrm>
        </p:spPr>
        <p:txBody>
          <a:bodyPr>
            <a:noAutofit/>
          </a:bodyPr>
          <a:lstStyle/>
          <a:p>
            <a:r>
              <a:rPr lang="en-US" sz="3800" dirty="0" smtClean="0"/>
              <a:t>Why is analyzing the simplex method hard?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42" y="1"/>
            <a:ext cx="8691716" cy="835742"/>
          </a:xfrm>
        </p:spPr>
        <p:txBody>
          <a:bodyPr>
            <a:noAutofit/>
          </a:bodyPr>
          <a:lstStyle/>
          <a:p>
            <a:r>
              <a:rPr lang="en-US" sz="3800" dirty="0" smtClean="0"/>
              <a:t>Why is analyzing the simplex method hard?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835743"/>
            <a:ext cx="8362335" cy="579119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For any polyhedron, and for any two vertices, can you move between them with </a:t>
            </a:r>
            <a:r>
              <a:rPr lang="en-US" sz="2800" dirty="0" smtClean="0">
                <a:solidFill>
                  <a:srgbClr val="0070C0"/>
                </a:solidFill>
              </a:rPr>
              <a:t>few moves</a:t>
            </a:r>
            <a:r>
              <a:rPr lang="en-US" sz="2800" dirty="0" smtClean="0"/>
              <a:t>?</a:t>
            </a:r>
          </a:p>
          <a:p>
            <a:r>
              <a:rPr lang="en-US" sz="2800" b="1" dirty="0" smtClean="0">
                <a:hlinkClick r:id="rId2"/>
              </a:rPr>
              <a:t>The Hirsch Conjecture</a:t>
            </a:r>
            <a:r>
              <a:rPr lang="en-US" sz="2800" b="1" dirty="0" smtClean="0"/>
              <a:t> </a:t>
            </a:r>
            <a:r>
              <a:rPr lang="en-US" sz="2800" dirty="0" smtClean="0"/>
              <a:t>(1957)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Let P = { x : </a:t>
            </a:r>
            <a:r>
              <a:rPr lang="en-US" sz="2800" dirty="0" err="1" smtClean="0"/>
              <a:t>Ax</a:t>
            </a:r>
            <a:r>
              <a:rPr lang="en-US" sz="2800" dirty="0" err="1" smtClean="0">
                <a:latin typeface="cmsy10"/>
              </a:rPr>
              <a:t>·</a:t>
            </a:r>
            <a:r>
              <a:rPr lang="en-US" sz="2800" dirty="0" err="1" smtClean="0"/>
              <a:t>b</a:t>
            </a:r>
            <a:r>
              <a:rPr lang="en-US" sz="2800" dirty="0" smtClean="0"/>
              <a:t> } where A has size m x n.</a:t>
            </a:r>
            <a:br>
              <a:rPr lang="en-US" sz="2800" dirty="0" smtClean="0"/>
            </a:br>
            <a:r>
              <a:rPr lang="en-US" sz="2800" dirty="0" smtClean="0"/>
              <a:t>You can move between any two vertices using</a:t>
            </a:r>
            <a:br>
              <a:rPr lang="en-US" sz="2800" dirty="0" smtClean="0"/>
            </a:br>
            <a:r>
              <a:rPr lang="en-US" sz="2800" dirty="0" smtClean="0"/>
              <a:t>only m-n moves.</a:t>
            </a:r>
          </a:p>
          <a:p>
            <a:r>
              <a:rPr lang="en-US" sz="2800" dirty="0" smtClean="0"/>
              <a:t>We have no idea how to prove this.</a:t>
            </a:r>
          </a:p>
          <a:p>
            <a:r>
              <a:rPr lang="en-US" sz="2800" b="1" dirty="0" smtClean="0"/>
              <a:t>Theorem:</a:t>
            </a:r>
            <a:r>
              <a:rPr lang="en-US" sz="2800" dirty="0" smtClean="0"/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Kalai-Kleitman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1992]</a:t>
            </a:r>
            <a:r>
              <a:rPr lang="en-US" sz="2800" dirty="0" smtClean="0"/>
              <a:t> </a:t>
            </a:r>
            <a:r>
              <a:rPr lang="en-US" sz="2000" dirty="0" smtClean="0"/>
              <a:t> </a:t>
            </a:r>
            <a:r>
              <a:rPr lang="en-US" sz="2800" dirty="0" err="1" smtClean="0">
                <a:latin typeface="Calibri"/>
              </a:rPr>
              <a:t>m</a:t>
            </a:r>
            <a:r>
              <a:rPr lang="en-US" sz="2800" baseline="30000" dirty="0" err="1" smtClean="0">
                <a:latin typeface="Calibri"/>
              </a:rPr>
              <a:t>log</a:t>
            </a:r>
            <a:r>
              <a:rPr lang="en-US" sz="2800" baseline="30000" dirty="0" smtClean="0"/>
              <a:t> n+2 </a:t>
            </a:r>
            <a:r>
              <a:rPr lang="en-US" sz="2800" dirty="0" smtClean="0"/>
              <a:t>moves suffice.</a:t>
            </a:r>
          </a:p>
          <a:p>
            <a:r>
              <a:rPr lang="en-US" sz="2800" dirty="0" smtClean="0"/>
              <a:t>Still the best known result. Proof </a:t>
            </a:r>
            <a:r>
              <a:rPr lang="en-US" sz="2800" b="1" dirty="0" smtClean="0">
                <a:solidFill>
                  <a:srgbClr val="00B050"/>
                </a:solidFill>
              </a:rPr>
              <a:t>amazingly beautiful</a:t>
            </a:r>
            <a:r>
              <a:rPr lang="en-US" sz="2800" dirty="0" smtClean="0"/>
              <a:t>! We might prove it later in the course…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Want to prove a better bound?</a:t>
            </a:r>
            <a:r>
              <a:rPr lang="en-US" sz="2800" dirty="0" smtClean="0"/>
              <a:t> A group of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(eminent)</a:t>
            </a:r>
            <a:r>
              <a:rPr lang="en-US" sz="2800" dirty="0" smtClean="0"/>
              <a:t> mathematicians have a </a:t>
            </a:r>
            <a:r>
              <a:rPr lang="en-US" sz="2800" dirty="0" smtClean="0">
                <a:hlinkClick r:id="rId3"/>
              </a:rPr>
              <a:t>blog</a:t>
            </a:r>
            <a:r>
              <a:rPr lang="en-US" sz="2800" dirty="0" smtClean="0"/>
              <a:t> organizing a massively collaborative project to do just that.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00"/>
            <a:ext cx="8229600" cy="844043"/>
          </a:xfrm>
        </p:spPr>
        <p:txBody>
          <a:bodyPr/>
          <a:lstStyle/>
          <a:p>
            <a:r>
              <a:rPr lang="en-US" dirty="0" smtClean="0"/>
              <a:t>Ellipsoid Method for Solving 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85" y="835743"/>
            <a:ext cx="8579795" cy="6331974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Ellipsoid method </a:t>
            </a:r>
            <a:r>
              <a:rPr lang="en-US" sz="2700" dirty="0" smtClean="0">
                <a:solidFill>
                  <a:srgbClr val="FF0000"/>
                </a:solidFill>
              </a:rPr>
              <a:t>finds feasible point</a:t>
            </a:r>
            <a:r>
              <a:rPr lang="en-US" sz="2700" dirty="0" smtClean="0"/>
              <a:t> in P = { x : Ax </a:t>
            </a:r>
            <a:r>
              <a:rPr lang="en-US" sz="2700" dirty="0" smtClean="0">
                <a:latin typeface="cmsy10"/>
              </a:rPr>
              <a:t>·</a:t>
            </a:r>
            <a:r>
              <a:rPr lang="en-US" sz="2700" dirty="0" smtClean="0"/>
              <a:t> b }</a:t>
            </a:r>
            <a:br>
              <a:rPr lang="en-US" sz="2700" dirty="0" smtClean="0"/>
            </a:br>
            <a:r>
              <a:rPr lang="en-US" sz="2400" dirty="0" smtClean="0"/>
              <a:t>i.e., it can </a:t>
            </a:r>
            <a:r>
              <a:rPr lang="en-US" sz="2400" dirty="0" smtClean="0">
                <a:solidFill>
                  <a:srgbClr val="FF0000"/>
                </a:solidFill>
              </a:rPr>
              <a:t>solve a system of inequalities</a:t>
            </a:r>
            <a:endParaRPr lang="en-US" sz="27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/>
              <a:t>But we want to </a:t>
            </a:r>
            <a:r>
              <a:rPr lang="en-US" sz="2400" b="1" dirty="0" smtClean="0">
                <a:solidFill>
                  <a:srgbClr val="0070C0"/>
                </a:solidFill>
              </a:rPr>
              <a:t>optimize</a:t>
            </a:r>
            <a:r>
              <a:rPr lang="en-US" sz="2400" dirty="0" smtClean="0"/>
              <a:t>, i.e., solve max {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: x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P }</a:t>
            </a:r>
          </a:p>
          <a:p>
            <a:endParaRPr lang="en-US" sz="300" dirty="0" smtClean="0"/>
          </a:p>
          <a:p>
            <a:r>
              <a:rPr lang="en-US" sz="2800" b="1" dirty="0" smtClean="0"/>
              <a:t>Restatement of Strong Duality Theorem:</a:t>
            </a:r>
            <a:r>
              <a:rPr lang="en-US" sz="2800" dirty="0" smtClean="0"/>
              <a:t> </a:t>
            </a:r>
            <a:r>
              <a:rPr lang="en-US" sz="1800" dirty="0" smtClean="0"/>
              <a:t>  (from Lecture 8)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      </a:t>
            </a:r>
            <a:r>
              <a:rPr lang="en-US" sz="1200" dirty="0" smtClean="0"/>
              <a:t> </a:t>
            </a:r>
            <a:r>
              <a:rPr lang="en-US" sz="2400" dirty="0" smtClean="0"/>
              <a:t>Primal has optimal solution  </a:t>
            </a:r>
            <a:r>
              <a:rPr lang="en-US" sz="2400" dirty="0" smtClean="0">
                <a:latin typeface="cmsy10"/>
              </a:rPr>
              <a:t>,</a:t>
            </a:r>
            <a:r>
              <a:rPr lang="en-US" sz="2400" dirty="0" smtClean="0"/>
              <a:t>  Dual has optimal solution</a:t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2400" dirty="0" smtClean="0">
                <a:latin typeface="cmsy10"/>
              </a:rPr>
              <a:t>, </a:t>
            </a:r>
            <a:r>
              <a:rPr lang="en-US" sz="2400" dirty="0" smtClean="0"/>
              <a:t> the following system is solvable:</a:t>
            </a:r>
          </a:p>
          <a:p>
            <a:endParaRPr lang="en-US" sz="12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“Solving an LP is equivalent to solving a system of inequalities”</a:t>
            </a:r>
            <a:endParaRPr lang="en-US" sz="20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Ellipsoid method can be used to solve LPs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02077" y="3316729"/>
            <a:ext cx="5921758" cy="3663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00"/>
            <a:ext cx="8229600" cy="844043"/>
          </a:xfrm>
        </p:spPr>
        <p:txBody>
          <a:bodyPr/>
          <a:lstStyle/>
          <a:p>
            <a:r>
              <a:rPr lang="en-US" dirty="0" smtClean="0"/>
              <a:t>Ellipsoid Method for Solving 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85" y="835743"/>
            <a:ext cx="8579795" cy="6331974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Ellipsoid method </a:t>
            </a:r>
            <a:r>
              <a:rPr lang="en-US" sz="2700" dirty="0" smtClean="0">
                <a:solidFill>
                  <a:srgbClr val="FF0000"/>
                </a:solidFill>
              </a:rPr>
              <a:t>finds feasible point</a:t>
            </a:r>
            <a:r>
              <a:rPr lang="en-US" sz="2700" dirty="0" smtClean="0"/>
              <a:t> in P = { x : Ax </a:t>
            </a:r>
            <a:r>
              <a:rPr lang="en-US" sz="2700" dirty="0" smtClean="0">
                <a:latin typeface="cmsy10"/>
              </a:rPr>
              <a:t>·</a:t>
            </a:r>
            <a:r>
              <a:rPr lang="en-US" sz="2700" dirty="0" smtClean="0"/>
              <a:t> b }</a:t>
            </a:r>
            <a:br>
              <a:rPr lang="en-US" sz="2700" dirty="0" smtClean="0"/>
            </a:br>
            <a:r>
              <a:rPr lang="en-US" sz="2400" dirty="0" smtClean="0"/>
              <a:t>i.e., it can </a:t>
            </a:r>
            <a:r>
              <a:rPr lang="en-US" sz="2400" dirty="0" smtClean="0">
                <a:solidFill>
                  <a:srgbClr val="FF0000"/>
                </a:solidFill>
              </a:rPr>
              <a:t>solve a system of inequalities</a:t>
            </a:r>
            <a:endParaRPr lang="en-US" sz="27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/>
              <a:t>But we want to </a:t>
            </a:r>
            <a:r>
              <a:rPr lang="en-US" sz="2400" b="1" dirty="0" smtClean="0">
                <a:solidFill>
                  <a:srgbClr val="0070C0"/>
                </a:solidFill>
              </a:rPr>
              <a:t>optimize</a:t>
            </a:r>
            <a:r>
              <a:rPr lang="en-US" sz="2400" dirty="0" smtClean="0"/>
              <a:t>, i.e., solve max {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: x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P }</a:t>
            </a:r>
          </a:p>
          <a:p>
            <a:endParaRPr lang="en-US" sz="300" dirty="0" smtClean="0"/>
          </a:p>
          <a:p>
            <a:endParaRPr lang="en-US" sz="100" dirty="0" smtClean="0"/>
          </a:p>
          <a:p>
            <a:r>
              <a:rPr lang="en-US" sz="2800" b="1" dirty="0" smtClean="0"/>
              <a:t>Alternative approach:</a:t>
            </a:r>
            <a:r>
              <a:rPr lang="en-US" sz="2800" dirty="0" smtClean="0"/>
              <a:t> Binary search for optimal value</a:t>
            </a:r>
          </a:p>
          <a:p>
            <a:pPr lvl="1"/>
            <a:r>
              <a:rPr lang="en-US" sz="2000" dirty="0" smtClean="0"/>
              <a:t>Suppose we know optimal value is in interval [L,U]</a:t>
            </a:r>
          </a:p>
          <a:p>
            <a:pPr lvl="1"/>
            <a:r>
              <a:rPr lang="en-US" sz="2000" dirty="0" smtClean="0"/>
              <a:t>Add a new constraint </a:t>
            </a:r>
            <a:r>
              <a:rPr lang="en-US" sz="2000" dirty="0" err="1" smtClean="0">
                <a:latin typeface="Calibri"/>
              </a:rPr>
              <a:t>c</a:t>
            </a:r>
            <a:r>
              <a:rPr lang="en-US" sz="2000" baseline="30000" dirty="0" err="1" smtClean="0">
                <a:latin typeface="Calibri"/>
              </a:rPr>
              <a:t>T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/>
              <a:t> (L+U)/2</a:t>
            </a:r>
            <a:endParaRPr lang="en-US" sz="2000" dirty="0" smtClean="0">
              <a:latin typeface="cmmi10"/>
            </a:endParaRPr>
          </a:p>
          <a:p>
            <a:pPr lvl="1"/>
            <a:r>
              <a:rPr lang="en-US" sz="2000" dirty="0" smtClean="0"/>
              <a:t>If LP still feasible, replace L with (L+U)/2 and repeat</a:t>
            </a:r>
            <a:endParaRPr lang="en-US" sz="2000" dirty="0" smtClean="0">
              <a:latin typeface="cmmi10"/>
            </a:endParaRPr>
          </a:p>
          <a:p>
            <a:pPr lvl="1"/>
            <a:r>
              <a:rPr lang="en-US" sz="2000" dirty="0" smtClean="0"/>
              <a:t>If LP not feasible, replace U with (L+U)/2 and repeat</a:t>
            </a:r>
          </a:p>
          <a:p>
            <a:pPr lvl="1"/>
            <a:endParaRPr lang="en-US" sz="2400" dirty="0" smtClean="0"/>
          </a:p>
        </p:txBody>
      </p:sp>
      <p:sp>
        <p:nvSpPr>
          <p:cNvPr id="5" name="Freeform 4"/>
          <p:cNvSpPr/>
          <p:nvPr/>
        </p:nvSpPr>
        <p:spPr>
          <a:xfrm>
            <a:off x="2566221" y="4345860"/>
            <a:ext cx="2379406" cy="2202426"/>
          </a:xfrm>
          <a:custGeom>
            <a:avLst/>
            <a:gdLst>
              <a:gd name="connsiteX0" fmla="*/ 1101213 w 3480619"/>
              <a:gd name="connsiteY0" fmla="*/ 0 h 2202426"/>
              <a:gd name="connsiteX1" fmla="*/ 0 w 3480619"/>
              <a:gd name="connsiteY1" fmla="*/ 914400 h 2202426"/>
              <a:gd name="connsiteX2" fmla="*/ 580103 w 3480619"/>
              <a:gd name="connsiteY2" fmla="*/ 2202426 h 2202426"/>
              <a:gd name="connsiteX3" fmla="*/ 2585884 w 3480619"/>
              <a:gd name="connsiteY3" fmla="*/ 1877961 h 2202426"/>
              <a:gd name="connsiteX4" fmla="*/ 3480619 w 3480619"/>
              <a:gd name="connsiteY4" fmla="*/ 865239 h 2202426"/>
              <a:gd name="connsiteX5" fmla="*/ 3165987 w 3480619"/>
              <a:gd name="connsiteY5" fmla="*/ 452284 h 2202426"/>
              <a:gd name="connsiteX6" fmla="*/ 1288026 w 3480619"/>
              <a:gd name="connsiteY6" fmla="*/ 49161 h 2202426"/>
              <a:gd name="connsiteX0" fmla="*/ 1101213 w 3480619"/>
              <a:gd name="connsiteY0" fmla="*/ 0 h 2202426"/>
              <a:gd name="connsiteX1" fmla="*/ 0 w 3480619"/>
              <a:gd name="connsiteY1" fmla="*/ 914400 h 2202426"/>
              <a:gd name="connsiteX2" fmla="*/ 580103 w 3480619"/>
              <a:gd name="connsiteY2" fmla="*/ 2202426 h 2202426"/>
              <a:gd name="connsiteX3" fmla="*/ 2585884 w 3480619"/>
              <a:gd name="connsiteY3" fmla="*/ 1877961 h 2202426"/>
              <a:gd name="connsiteX4" fmla="*/ 3480619 w 3480619"/>
              <a:gd name="connsiteY4" fmla="*/ 865239 h 2202426"/>
              <a:gd name="connsiteX5" fmla="*/ 3165987 w 3480619"/>
              <a:gd name="connsiteY5" fmla="*/ 452284 h 2202426"/>
              <a:gd name="connsiteX6" fmla="*/ 1288026 w 3480619"/>
              <a:gd name="connsiteY6" fmla="*/ 49161 h 2202426"/>
              <a:gd name="connsiteX7" fmla="*/ 1101213 w 3480619"/>
              <a:gd name="connsiteY7" fmla="*/ 0 h 2202426"/>
              <a:gd name="connsiteX0" fmla="*/ 1101213 w 3480619"/>
              <a:gd name="connsiteY0" fmla="*/ 0 h 2202426"/>
              <a:gd name="connsiteX1" fmla="*/ 0 w 3480619"/>
              <a:gd name="connsiteY1" fmla="*/ 914400 h 2202426"/>
              <a:gd name="connsiteX2" fmla="*/ 580103 w 3480619"/>
              <a:gd name="connsiteY2" fmla="*/ 2202426 h 2202426"/>
              <a:gd name="connsiteX3" fmla="*/ 2585884 w 3480619"/>
              <a:gd name="connsiteY3" fmla="*/ 1877961 h 2202426"/>
              <a:gd name="connsiteX4" fmla="*/ 3480619 w 3480619"/>
              <a:gd name="connsiteY4" fmla="*/ 865239 h 2202426"/>
              <a:gd name="connsiteX5" fmla="*/ 3165987 w 3480619"/>
              <a:gd name="connsiteY5" fmla="*/ 452284 h 2202426"/>
              <a:gd name="connsiteX6" fmla="*/ 1101213 w 3480619"/>
              <a:gd name="connsiteY6" fmla="*/ 0 h 220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619" h="2202426">
                <a:moveTo>
                  <a:pt x="1101213" y="0"/>
                </a:moveTo>
                <a:lnTo>
                  <a:pt x="0" y="914400"/>
                </a:lnTo>
                <a:lnTo>
                  <a:pt x="580103" y="2202426"/>
                </a:lnTo>
                <a:lnTo>
                  <a:pt x="2585884" y="1877961"/>
                </a:lnTo>
                <a:lnTo>
                  <a:pt x="3480619" y="865239"/>
                </a:lnTo>
                <a:lnTo>
                  <a:pt x="3165987" y="452284"/>
                </a:lnTo>
                <a:lnTo>
                  <a:pt x="1101213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9716" y="5073446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838200" y="5149646"/>
            <a:ext cx="2620297" cy="67842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2052" y="4404851"/>
            <a:ext cx="831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en-US" sz="2000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 = L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914969" y="4178711"/>
            <a:ext cx="1056046" cy="2620297"/>
            <a:chOff x="7914969" y="4178711"/>
            <a:chExt cx="1056046" cy="2620297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6944033" y="5149647"/>
              <a:ext cx="2620297" cy="67842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82117" y="4404852"/>
              <a:ext cx="888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Calibri"/>
                </a:rPr>
                <a:t>c</a:t>
              </a:r>
              <a:r>
                <a:rPr lang="en-US" sz="20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2000" dirty="0" smtClean="0">
                  <a:solidFill>
                    <a:srgbClr val="FF0000"/>
                  </a:solidFill>
                </a:rPr>
                <a:t> = 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34118" y="4121138"/>
            <a:ext cx="1596755" cy="2677870"/>
            <a:chOff x="5034118" y="4121138"/>
            <a:chExt cx="1596755" cy="2677870"/>
          </a:xfrm>
        </p:grpSpPr>
        <p:sp>
          <p:nvSpPr>
            <p:cNvPr id="14" name="TextBox 13"/>
            <p:cNvSpPr txBox="1"/>
            <p:nvPr/>
          </p:nvSpPr>
          <p:spPr>
            <a:xfrm>
              <a:off x="5164894" y="4121138"/>
              <a:ext cx="1465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Calibri"/>
                </a:rPr>
                <a:t>c</a:t>
              </a:r>
              <a:r>
                <a:rPr lang="en-US" sz="20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2000" dirty="0" smtClean="0">
                  <a:solidFill>
                    <a:srgbClr val="FF0000"/>
                  </a:solidFill>
                  <a:latin typeface="cmsy10"/>
                </a:rPr>
                <a:t>¸</a:t>
              </a:r>
              <a:r>
                <a:rPr lang="en-US" sz="2000" dirty="0" smtClean="0">
                  <a:solidFill>
                    <a:srgbClr val="FF0000"/>
                  </a:solidFill>
                </a:rPr>
                <a:t>(L+U)/2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034118" y="4178711"/>
              <a:ext cx="678426" cy="2620297"/>
              <a:chOff x="5034118" y="4178711"/>
              <a:chExt cx="678426" cy="262029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4063182" y="5149647"/>
                <a:ext cx="2620297" cy="67842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047700" y="4223153"/>
                <a:ext cx="137425" cy="52856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058271" y="4276008"/>
                <a:ext cx="137425" cy="52856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079414" y="4339435"/>
                <a:ext cx="137425" cy="52856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37567E-6 L -0.17917 -2.3756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84918E-6 L -0.31979 3.8491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  <p:tag name="TEXPOINTINIT" val="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 Ax \leq b  \qquad A\transpose y = c  \qquad y \geq 0 \qquad c \transpose x \geq b \transpose y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89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10163</TotalTime>
  <Words>1210</Words>
  <Application>Microsoft Office PowerPoint</Application>
  <PresentationFormat>On-screen Show (4:3)</PresentationFormat>
  <Paragraphs>289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cmsy10</vt:lpstr>
      <vt:lpstr>Wingdings</vt:lpstr>
      <vt:lpstr>Office Theme</vt:lpstr>
      <vt:lpstr>C&amp;O 355 Lecture 12</vt:lpstr>
      <vt:lpstr>Topics</vt:lpstr>
      <vt:lpstr>Polynomial Time Algorithms</vt:lpstr>
      <vt:lpstr>Algorithms for Solving LPs</vt:lpstr>
      <vt:lpstr>Slide 5</vt:lpstr>
      <vt:lpstr>Why is analyzing the simplex method hard?</vt:lpstr>
      <vt:lpstr>Why is analyzing the simplex method hard?</vt:lpstr>
      <vt:lpstr>Ellipsoid Method for Solving LPs</vt:lpstr>
      <vt:lpstr>Ellipsoid Method for Solving LPs</vt:lpstr>
      <vt:lpstr>Issues with Ellipsoid Method</vt:lpstr>
      <vt:lpstr>Ellipsoid Method in Polynomial Time</vt:lpstr>
      <vt:lpstr>What Does Ellipsoid Method Need?</vt:lpstr>
      <vt:lpstr>The Ellipsoid Method</vt:lpstr>
      <vt:lpstr>Slide 14</vt:lpstr>
      <vt:lpstr>The Ellipsoid Method For Convex Sets</vt:lpstr>
      <vt:lpstr>Separation Oracle for Ball</vt:lpstr>
      <vt:lpstr>Separation Oracle for Ball</vt:lpstr>
      <vt:lpstr>Minimum s-t Cut in a Graph</vt:lpstr>
      <vt:lpstr>Minimum s-t Cut in a Graph</vt:lpstr>
      <vt:lpstr>Minimum s-t Cut in a Graph</vt:lpstr>
      <vt:lpstr>Minimum Cut Example</vt:lpstr>
      <vt:lpstr>Minimum s-t Cut in a Graph</vt:lpstr>
      <vt:lpstr>Minimum s-t Cut in a Graph</vt:lpstr>
      <vt:lpstr>Minimum s-t Cut in a Graph</vt:lpstr>
      <vt:lpstr>Minimum s-t Cut in a Graph</vt:lpstr>
      <vt:lpstr>Minimum s-t Cut in a Graph</vt:lpstr>
      <vt:lpstr>This can get crazy…</vt:lpstr>
      <vt:lpstr>Solving Discrete Optimization Problems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552</cp:revision>
  <dcterms:created xsi:type="dcterms:W3CDTF">2009-09-16T13:05:29Z</dcterms:created>
  <dcterms:modified xsi:type="dcterms:W3CDTF">2009-10-27T00:04:35Z</dcterms:modified>
</cp:coreProperties>
</file>