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414" r:id="rId3"/>
    <p:sldId id="415" r:id="rId4"/>
    <p:sldId id="418" r:id="rId5"/>
    <p:sldId id="421" r:id="rId6"/>
    <p:sldId id="420" r:id="rId7"/>
    <p:sldId id="422" r:id="rId8"/>
    <p:sldId id="423" r:id="rId9"/>
    <p:sldId id="424" r:id="rId10"/>
    <p:sldId id="427" r:id="rId11"/>
    <p:sldId id="425" r:id="rId12"/>
    <p:sldId id="426" r:id="rId13"/>
    <p:sldId id="417" r:id="rId14"/>
    <p:sldId id="412" r:id="rId15"/>
    <p:sldId id="413" r:id="rId16"/>
    <p:sldId id="428" r:id="rId17"/>
  </p:sldIdLst>
  <p:sldSz cx="9144000" cy="6858000" type="screen4x3"/>
  <p:notesSz cx="6858000" cy="9144000"/>
  <p:embeddedFontLst>
    <p:embeddedFont>
      <p:font typeface="Calibri" pitchFamily="34" charset="0"/>
      <p:regular r:id="rId19"/>
      <p:bold r:id="rId20"/>
      <p:italic r:id="rId21"/>
      <p:boldItalic r:id="rId22"/>
    </p:embeddedFont>
    <p:embeddedFont>
      <p:font typeface="CMR10" pitchFamily="34" charset="0"/>
      <p:regular r:id="rId23"/>
    </p:embeddedFont>
    <p:embeddedFont>
      <p:font typeface="CMMI10" pitchFamily="34" charset="0"/>
      <p:regular r:id="rId24"/>
    </p:embeddedFont>
    <p:embeddedFont>
      <p:font typeface="CMSY10ORIG" pitchFamily="34" charset="0"/>
      <p:regular r:id="rId25"/>
    </p:embeddedFont>
    <p:embeddedFont>
      <p:font typeface="CMSS8" pitchFamily="34" charset="0"/>
      <p:regular r:id="rId26"/>
    </p:embeddedFont>
    <p:embeddedFont>
      <p:font typeface="CMMI7" pitchFamily="34" charset="0"/>
      <p:regular r:id="rId27"/>
    </p:embeddedFont>
    <p:embeddedFont>
      <p:font typeface="CMEX10" pitchFamily="34" charset="0"/>
      <p:regular r:id="rId28"/>
    </p:embeddedFont>
    <p:embeddedFont>
      <p:font typeface="CMR7" pitchFamily="34" charset="0"/>
      <p:regular r:id="rId29"/>
    </p:embeddedFont>
    <p:embeddedFont>
      <p:font typeface="MSBM10" pitchFamily="34" charset="0"/>
      <p:regular r:id="rId30"/>
    </p:embeddedFont>
    <p:embeddedFont>
      <p:font typeface="CMSY7" pitchFamily="34" charset="0"/>
      <p:regular r:id="rId31"/>
    </p:embeddedFont>
    <p:embeddedFont>
      <p:font typeface="CMMI5" pitchFamily="34" charset="0"/>
      <p:regular r:id="rId32"/>
    </p:embeddedFont>
    <p:embeddedFont>
      <p:font typeface="Gill Sans MT Condensed" pitchFamily="34" charset="0"/>
      <p:regular r:id="rId33"/>
    </p:embeddedFont>
    <p:embeddedFont>
      <p:font typeface="cmsy10" pitchFamily="34" charset="0"/>
      <p:regular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AFDC7E"/>
    <a:srgbClr val="FF6D6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3" autoAdjust="0"/>
    <p:restoredTop sz="90023" autoAdjust="0"/>
  </p:normalViewPr>
  <p:slideViewPr>
    <p:cSldViewPr snapToGrid="0">
      <p:cViewPr varScale="1">
        <p:scale>
          <a:sx n="98" d="100"/>
          <a:sy n="98" d="100"/>
        </p:scale>
        <p:origin x="-34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BAAFD-F484-4DB7-86F4-821294F105D4}" type="datetimeFigureOut">
              <a:rPr lang="en-US" smtClean="0"/>
              <a:pPr/>
              <a:t>10/20/2009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97FC3-9866-4ED2-9709-168E31BE31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697FC3-9866-4ED2-9709-168E31BE316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Intelligence gathered by this and other governments leaves no doubt that the Iraq regime continues to possess and conceal some of the most lethal weapons ever devised.</a:t>
            </a:r>
          </a:p>
          <a:p>
            <a:r>
              <a:rPr lang="en-US" smtClean="0"/>
              <a:t>George Bush March 18, 2003</a:t>
            </a:r>
          </a:p>
          <a:p>
            <a:endParaRPr lang="en-US" smtClean="0"/>
          </a:p>
          <a:p>
            <a:r>
              <a:rPr lang="en-US" smtClean="0"/>
              <a:t>We are learning more as we interrogate or have discussions with Iraqi scientists and people within the Iraqi structure, that perhaps he destroyed some, perhaps he dispersed some. And so we will find them.</a:t>
            </a:r>
          </a:p>
          <a:p>
            <a:r>
              <a:rPr lang="en-US" smtClean="0"/>
              <a:t>George Bush April 24, 2003</a:t>
            </a:r>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697FC3-9866-4ED2-9709-168E31BE316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12498-82DB-4842-8F38-BA008EFB5813}" type="datetimeFigureOut">
              <a:rPr lang="en-US" smtClean="0"/>
              <a:pPr/>
              <a:t>10/20/2009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CE138-F8DE-49C7-B84E-53A46C07EB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2498-82DB-4842-8F38-BA008EFB5813}" type="datetimeFigureOut">
              <a:rPr lang="en-US" smtClean="0"/>
              <a:pPr/>
              <a:t>10/20/2009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E138-F8DE-49C7-B84E-53A46C07EB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www.math.uwaterloo.ca/~harve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eonid_Khachiya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C&amp;O 355</a:t>
            </a:r>
            <a:br>
              <a:rPr lang="en-US" dirty="0" smtClean="0"/>
            </a:br>
            <a:r>
              <a:rPr lang="en-US" dirty="0" smtClean="0"/>
              <a:t>Lecture 11</a:t>
            </a:r>
            <a:endParaRPr lang="en-US" dirty="0"/>
          </a:p>
        </p:txBody>
      </p:sp>
      <p:sp>
        <p:nvSpPr>
          <p:cNvPr id="3" name="Subtitle 2"/>
          <p:cNvSpPr>
            <a:spLocks noGrp="1"/>
          </p:cNvSpPr>
          <p:nvPr>
            <p:ph type="subTitle" idx="1"/>
          </p:nvPr>
        </p:nvSpPr>
        <p:spPr/>
        <p:txBody>
          <a:bodyPr>
            <a:normAutofit/>
          </a:bodyPr>
          <a:lstStyle/>
          <a:p>
            <a:r>
              <a:rPr lang="en-US" sz="4000" dirty="0" smtClean="0">
                <a:solidFill>
                  <a:srgbClr val="0070C0"/>
                </a:solidFill>
                <a:hlinkClick r:id="rId4"/>
              </a:rPr>
              <a:t>N. Harvey</a:t>
            </a:r>
            <a:endParaRPr lang="en-US" sz="4000" dirty="0" smtClean="0">
              <a:solidFill>
                <a:srgbClr val="0070C0"/>
              </a:solidFill>
            </a:endParaRPr>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dirty="0" err="1" smtClean="0"/>
              <a:t>TexPoint</a:t>
            </a:r>
            <a:r>
              <a:rPr lang="en-US" dirty="0" smtClean="0"/>
              <a:t> fonts used in EMF. </a:t>
            </a:r>
          </a:p>
          <a:p>
            <a:r>
              <a:rPr lang="en-US" dirty="0" smtClean="0"/>
              <a:t>Read the </a:t>
            </a:r>
            <a:r>
              <a:rPr lang="en-US" dirty="0" err="1" smtClean="0"/>
              <a:t>TexPoint</a:t>
            </a:r>
            <a:r>
              <a:rPr lang="en-US" dirty="0" smtClean="0"/>
              <a:t> manual before you delete this box</a:t>
            </a:r>
            <a:r>
              <a:rPr lang="en-US" smtClean="0"/>
              <a:t>.: </a:t>
            </a:r>
            <a:r>
              <a:rPr lang="en-US" smtClean="0">
                <a:latin typeface="CMR10"/>
              </a:rPr>
              <a:t>A</a:t>
            </a:r>
            <a:r>
              <a:rPr lang="en-US" smtClean="0">
                <a:latin typeface="CMMI10"/>
              </a:rPr>
              <a:t>A</a:t>
            </a:r>
            <a:r>
              <a:rPr lang="en-US" smtClean="0">
                <a:latin typeface="CMSY10ORIG"/>
              </a:rPr>
              <a:t>A</a:t>
            </a:r>
            <a:r>
              <a:rPr lang="en-US" smtClean="0">
                <a:latin typeface="CMSS8"/>
              </a:rPr>
              <a:t>A</a:t>
            </a:r>
            <a:r>
              <a:rPr lang="en-US" smtClean="0">
                <a:latin typeface="CMMI7"/>
              </a:rPr>
              <a:t>A</a:t>
            </a:r>
            <a:r>
              <a:rPr lang="en-US" smtClean="0">
                <a:latin typeface="CMEX10"/>
              </a:rPr>
              <a:t>A</a:t>
            </a:r>
            <a:r>
              <a:rPr lang="en-US" smtClean="0">
                <a:latin typeface="CMR7"/>
              </a:rPr>
              <a:t>A</a:t>
            </a:r>
            <a:r>
              <a:rPr lang="en-US" smtClean="0">
                <a:latin typeface="MSBM10"/>
              </a:rPr>
              <a:t>A</a:t>
            </a:r>
            <a:r>
              <a:rPr lang="en-US" smtClean="0">
                <a:latin typeface="CMSY7"/>
              </a:rPr>
              <a:t>A</a:t>
            </a:r>
            <a:r>
              <a:rPr lang="en-US" smtClean="0">
                <a:latin typeface="CMMI5"/>
              </a:rPr>
              <a: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5"/>
            <a:ext cx="8229600" cy="840729"/>
          </a:xfrm>
        </p:spPr>
        <p:txBody>
          <a:bodyPr>
            <a:normAutofit fontScale="90000"/>
          </a:bodyPr>
          <a:lstStyle/>
          <a:p>
            <a:r>
              <a:rPr lang="en-US" dirty="0" smtClean="0"/>
              <a:t>Generalization to Higher Dimensions</a:t>
            </a:r>
            <a:endParaRPr lang="en-US" dirty="0"/>
          </a:p>
        </p:txBody>
      </p:sp>
      <p:sp>
        <p:nvSpPr>
          <p:cNvPr id="4" name="TextBox 3"/>
          <p:cNvSpPr txBox="1"/>
          <p:nvPr/>
        </p:nvSpPr>
        <p:spPr>
          <a:xfrm>
            <a:off x="673240" y="5777802"/>
            <a:ext cx="7982246" cy="584775"/>
          </a:xfrm>
          <a:prstGeom prst="rect">
            <a:avLst/>
          </a:prstGeom>
          <a:noFill/>
        </p:spPr>
        <p:txBody>
          <a:bodyPr wrap="square" rtlCol="0">
            <a:spAutoFit/>
          </a:bodyPr>
          <a:lstStyle/>
          <a:p>
            <a:pPr algn="ctr"/>
            <a:r>
              <a:rPr lang="en-US" sz="3200" dirty="0" smtClean="0">
                <a:latin typeface="Gill Sans MT Condensed" pitchFamily="34" charset="0"/>
              </a:rPr>
              <a:t>Even smarter than George W. Bush!</a:t>
            </a:r>
          </a:p>
        </p:txBody>
      </p:sp>
      <p:pic>
        <p:nvPicPr>
          <p:cNvPr id="7" name="Picture 6" descr="Khachiyan.jpg"/>
          <p:cNvPicPr>
            <a:picLocks noChangeAspect="1"/>
          </p:cNvPicPr>
          <p:nvPr/>
        </p:nvPicPr>
        <p:blipFill>
          <a:blip r:embed="rId2" cstate="print"/>
          <a:stretch>
            <a:fillRect/>
          </a:stretch>
        </p:blipFill>
        <p:spPr>
          <a:xfrm>
            <a:off x="3170897" y="989760"/>
            <a:ext cx="2802206" cy="4175090"/>
          </a:xfrm>
          <a:prstGeom prst="rect">
            <a:avLst/>
          </a:prstGeom>
        </p:spPr>
      </p:pic>
      <p:sp>
        <p:nvSpPr>
          <p:cNvPr id="8" name="TextBox 7"/>
          <p:cNvSpPr txBox="1"/>
          <p:nvPr/>
        </p:nvSpPr>
        <p:spPr>
          <a:xfrm>
            <a:off x="3379044" y="5144759"/>
            <a:ext cx="2369688" cy="461665"/>
          </a:xfrm>
          <a:prstGeom prst="rect">
            <a:avLst/>
          </a:prstGeom>
          <a:noFill/>
        </p:spPr>
        <p:txBody>
          <a:bodyPr wrap="none" rtlCol="0">
            <a:spAutoFit/>
          </a:bodyPr>
          <a:lstStyle/>
          <a:p>
            <a:pPr algn="ctr"/>
            <a:r>
              <a:rPr lang="en-US" sz="2400" dirty="0" smtClean="0">
                <a:hlinkClick r:id="rId3"/>
              </a:rPr>
              <a:t>Leonid </a:t>
            </a:r>
            <a:r>
              <a:rPr lang="en-US" sz="2400" dirty="0" err="1" smtClean="0">
                <a:hlinkClick r:id="rId3"/>
              </a:rPr>
              <a:t>Khachiyan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2539772">
            <a:off x="2602563" y="3599672"/>
            <a:ext cx="3639778" cy="2291327"/>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44461" y="3572189"/>
            <a:ext cx="1939331" cy="2667837"/>
          </a:xfrm>
          <a:custGeom>
            <a:avLst/>
            <a:gdLst>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68026 w 1930874"/>
              <a:gd name="connsiteY168" fmla="*/ 994787 h 2632668"/>
              <a:gd name="connsiteX169" fmla="*/ 1657978 w 1930874"/>
              <a:gd name="connsiteY169" fmla="*/ 959618 h 2632668"/>
              <a:gd name="connsiteX170" fmla="*/ 1647929 w 1930874"/>
              <a:gd name="connsiteY170" fmla="*/ 944545 h 2632668"/>
              <a:gd name="connsiteX171" fmla="*/ 1632857 w 1930874"/>
              <a:gd name="connsiteY171" fmla="*/ 899328 h 2632668"/>
              <a:gd name="connsiteX172" fmla="*/ 1627833 w 1930874"/>
              <a:gd name="connsiteY172" fmla="*/ 884255 h 2632668"/>
              <a:gd name="connsiteX173" fmla="*/ 1617784 w 1930874"/>
              <a:gd name="connsiteY173" fmla="*/ 874207 h 2632668"/>
              <a:gd name="connsiteX174" fmla="*/ 1592663 w 1930874"/>
              <a:gd name="connsiteY174" fmla="*/ 828989 h 2632668"/>
              <a:gd name="connsiteX175" fmla="*/ 1572567 w 1930874"/>
              <a:gd name="connsiteY175" fmla="*/ 803868 h 2632668"/>
              <a:gd name="connsiteX176" fmla="*/ 1557494 w 1930874"/>
              <a:gd name="connsiteY176" fmla="*/ 778747 h 2632668"/>
              <a:gd name="connsiteX177" fmla="*/ 1542422 w 1930874"/>
              <a:gd name="connsiteY177" fmla="*/ 743578 h 2632668"/>
              <a:gd name="connsiteX178" fmla="*/ 1532373 w 1930874"/>
              <a:gd name="connsiteY178" fmla="*/ 728506 h 2632668"/>
              <a:gd name="connsiteX179" fmla="*/ 1497204 w 1930874"/>
              <a:gd name="connsiteY179" fmla="*/ 693337 h 2632668"/>
              <a:gd name="connsiteX180" fmla="*/ 1487156 w 1930874"/>
              <a:gd name="connsiteY180" fmla="*/ 683288 h 2632668"/>
              <a:gd name="connsiteX181" fmla="*/ 1482131 w 1930874"/>
              <a:gd name="connsiteY181" fmla="*/ 668216 h 2632668"/>
              <a:gd name="connsiteX182" fmla="*/ 1467059 w 1930874"/>
              <a:gd name="connsiteY182" fmla="*/ 658167 h 2632668"/>
              <a:gd name="connsiteX183" fmla="*/ 1441938 w 1930874"/>
              <a:gd name="connsiteY183" fmla="*/ 633046 h 2632668"/>
              <a:gd name="connsiteX184" fmla="*/ 1441938 w 1930874"/>
              <a:gd name="connsiteY184" fmla="*/ 633046 h 2632668"/>
              <a:gd name="connsiteX185" fmla="*/ 1431890 w 1930874"/>
              <a:gd name="connsiteY185" fmla="*/ 617974 h 2632668"/>
              <a:gd name="connsiteX186" fmla="*/ 1421841 w 1930874"/>
              <a:gd name="connsiteY186" fmla="*/ 607926 h 2632668"/>
              <a:gd name="connsiteX187" fmla="*/ 1401745 w 1930874"/>
              <a:gd name="connsiteY187" fmla="*/ 577780 h 2632668"/>
              <a:gd name="connsiteX188" fmla="*/ 1391696 w 1930874"/>
              <a:gd name="connsiteY188" fmla="*/ 567732 h 2632668"/>
              <a:gd name="connsiteX189" fmla="*/ 1371600 w 1930874"/>
              <a:gd name="connsiteY189" fmla="*/ 542611 h 2632668"/>
              <a:gd name="connsiteX190" fmla="*/ 1356527 w 1930874"/>
              <a:gd name="connsiteY190" fmla="*/ 532563 h 2632668"/>
              <a:gd name="connsiteX191" fmla="*/ 1341454 w 1930874"/>
              <a:gd name="connsiteY191" fmla="*/ 517490 h 2632668"/>
              <a:gd name="connsiteX192" fmla="*/ 1321358 w 1930874"/>
              <a:gd name="connsiteY192" fmla="*/ 492369 h 2632668"/>
              <a:gd name="connsiteX193" fmla="*/ 1306285 w 1930874"/>
              <a:gd name="connsiteY193" fmla="*/ 487345 h 2632668"/>
              <a:gd name="connsiteX194" fmla="*/ 1296237 w 1930874"/>
              <a:gd name="connsiteY194" fmla="*/ 472273 h 2632668"/>
              <a:gd name="connsiteX195" fmla="*/ 1276140 w 1930874"/>
              <a:gd name="connsiteY195" fmla="*/ 452176 h 2632668"/>
              <a:gd name="connsiteX196" fmla="*/ 1256043 w 1930874"/>
              <a:gd name="connsiteY196" fmla="*/ 422031 h 2632668"/>
              <a:gd name="connsiteX197" fmla="*/ 1245995 w 1930874"/>
              <a:gd name="connsiteY197" fmla="*/ 406958 h 2632668"/>
              <a:gd name="connsiteX198" fmla="*/ 1210826 w 1930874"/>
              <a:gd name="connsiteY198" fmla="*/ 371789 h 2632668"/>
              <a:gd name="connsiteX199" fmla="*/ 1195753 w 1930874"/>
              <a:gd name="connsiteY199" fmla="*/ 356717 h 2632668"/>
              <a:gd name="connsiteX200" fmla="*/ 1185705 w 1930874"/>
              <a:gd name="connsiteY200" fmla="*/ 346668 h 2632668"/>
              <a:gd name="connsiteX201" fmla="*/ 1170633 w 1930874"/>
              <a:gd name="connsiteY201" fmla="*/ 336620 h 2632668"/>
              <a:gd name="connsiteX202" fmla="*/ 1150536 w 1930874"/>
              <a:gd name="connsiteY202" fmla="*/ 316523 h 2632668"/>
              <a:gd name="connsiteX203" fmla="*/ 1120391 w 1930874"/>
              <a:gd name="connsiteY203" fmla="*/ 296427 h 2632668"/>
              <a:gd name="connsiteX204" fmla="*/ 1095270 w 1930874"/>
              <a:gd name="connsiteY204" fmla="*/ 276330 h 2632668"/>
              <a:gd name="connsiteX205" fmla="*/ 1080197 w 1930874"/>
              <a:gd name="connsiteY205" fmla="*/ 251209 h 2632668"/>
              <a:gd name="connsiteX206" fmla="*/ 1070149 w 1930874"/>
              <a:gd name="connsiteY206" fmla="*/ 236137 h 2632668"/>
              <a:gd name="connsiteX207" fmla="*/ 1050052 w 1930874"/>
              <a:gd name="connsiteY207" fmla="*/ 216040 h 2632668"/>
              <a:gd name="connsiteX208" fmla="*/ 1040004 w 1930874"/>
              <a:gd name="connsiteY208" fmla="*/ 205991 h 2632668"/>
              <a:gd name="connsiteX209" fmla="*/ 1024931 w 1930874"/>
              <a:gd name="connsiteY209" fmla="*/ 190919 h 2632668"/>
              <a:gd name="connsiteX210" fmla="*/ 999811 w 1930874"/>
              <a:gd name="connsiteY210" fmla="*/ 165798 h 2632668"/>
              <a:gd name="connsiteX211" fmla="*/ 974690 w 1930874"/>
              <a:gd name="connsiteY211" fmla="*/ 150726 h 2632668"/>
              <a:gd name="connsiteX212" fmla="*/ 959617 w 1930874"/>
              <a:gd name="connsiteY212" fmla="*/ 140677 h 2632668"/>
              <a:gd name="connsiteX213" fmla="*/ 944545 w 1930874"/>
              <a:gd name="connsiteY213" fmla="*/ 135653 h 2632668"/>
              <a:gd name="connsiteX214" fmla="*/ 919424 w 1930874"/>
              <a:gd name="connsiteY214" fmla="*/ 120580 h 2632668"/>
              <a:gd name="connsiteX215" fmla="*/ 894303 w 1930874"/>
              <a:gd name="connsiteY215" fmla="*/ 105508 h 2632668"/>
              <a:gd name="connsiteX216" fmla="*/ 869182 w 1930874"/>
              <a:gd name="connsiteY216" fmla="*/ 90435 h 2632668"/>
              <a:gd name="connsiteX217" fmla="*/ 864158 w 1930874"/>
              <a:gd name="connsiteY217" fmla="*/ 75363 h 2632668"/>
              <a:gd name="connsiteX218" fmla="*/ 834013 w 1930874"/>
              <a:gd name="connsiteY218" fmla="*/ 65315 h 2632668"/>
              <a:gd name="connsiteX219" fmla="*/ 823964 w 1930874"/>
              <a:gd name="connsiteY219" fmla="*/ 55266 h 2632668"/>
              <a:gd name="connsiteX220" fmla="*/ 793819 w 1930874"/>
              <a:gd name="connsiteY220" fmla="*/ 35169 h 2632668"/>
              <a:gd name="connsiteX221" fmla="*/ 788795 w 1930874"/>
              <a:gd name="connsiteY221"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57978 w 1930874"/>
              <a:gd name="connsiteY168" fmla="*/ 959618 h 2632668"/>
              <a:gd name="connsiteX169" fmla="*/ 1647929 w 1930874"/>
              <a:gd name="connsiteY169" fmla="*/ 944545 h 2632668"/>
              <a:gd name="connsiteX170" fmla="*/ 1632857 w 1930874"/>
              <a:gd name="connsiteY170" fmla="*/ 899328 h 2632668"/>
              <a:gd name="connsiteX171" fmla="*/ 1627833 w 1930874"/>
              <a:gd name="connsiteY171" fmla="*/ 884255 h 2632668"/>
              <a:gd name="connsiteX172" fmla="*/ 1617784 w 1930874"/>
              <a:gd name="connsiteY172" fmla="*/ 874207 h 2632668"/>
              <a:gd name="connsiteX173" fmla="*/ 1592663 w 1930874"/>
              <a:gd name="connsiteY173" fmla="*/ 828989 h 2632668"/>
              <a:gd name="connsiteX174" fmla="*/ 1572567 w 1930874"/>
              <a:gd name="connsiteY174" fmla="*/ 803868 h 2632668"/>
              <a:gd name="connsiteX175" fmla="*/ 1557494 w 1930874"/>
              <a:gd name="connsiteY175" fmla="*/ 778747 h 2632668"/>
              <a:gd name="connsiteX176" fmla="*/ 1542422 w 1930874"/>
              <a:gd name="connsiteY176" fmla="*/ 743578 h 2632668"/>
              <a:gd name="connsiteX177" fmla="*/ 1532373 w 1930874"/>
              <a:gd name="connsiteY177" fmla="*/ 728506 h 2632668"/>
              <a:gd name="connsiteX178" fmla="*/ 1497204 w 1930874"/>
              <a:gd name="connsiteY178" fmla="*/ 693337 h 2632668"/>
              <a:gd name="connsiteX179" fmla="*/ 1487156 w 1930874"/>
              <a:gd name="connsiteY179" fmla="*/ 683288 h 2632668"/>
              <a:gd name="connsiteX180" fmla="*/ 1482131 w 1930874"/>
              <a:gd name="connsiteY180" fmla="*/ 668216 h 2632668"/>
              <a:gd name="connsiteX181" fmla="*/ 1467059 w 1930874"/>
              <a:gd name="connsiteY181" fmla="*/ 658167 h 2632668"/>
              <a:gd name="connsiteX182" fmla="*/ 1441938 w 1930874"/>
              <a:gd name="connsiteY182" fmla="*/ 633046 h 2632668"/>
              <a:gd name="connsiteX183" fmla="*/ 1441938 w 1930874"/>
              <a:gd name="connsiteY183" fmla="*/ 633046 h 2632668"/>
              <a:gd name="connsiteX184" fmla="*/ 1431890 w 1930874"/>
              <a:gd name="connsiteY184" fmla="*/ 617974 h 2632668"/>
              <a:gd name="connsiteX185" fmla="*/ 1421841 w 1930874"/>
              <a:gd name="connsiteY185" fmla="*/ 607926 h 2632668"/>
              <a:gd name="connsiteX186" fmla="*/ 1401745 w 1930874"/>
              <a:gd name="connsiteY186" fmla="*/ 577780 h 2632668"/>
              <a:gd name="connsiteX187" fmla="*/ 1391696 w 1930874"/>
              <a:gd name="connsiteY187" fmla="*/ 567732 h 2632668"/>
              <a:gd name="connsiteX188" fmla="*/ 1371600 w 1930874"/>
              <a:gd name="connsiteY188" fmla="*/ 542611 h 2632668"/>
              <a:gd name="connsiteX189" fmla="*/ 1356527 w 1930874"/>
              <a:gd name="connsiteY189" fmla="*/ 532563 h 2632668"/>
              <a:gd name="connsiteX190" fmla="*/ 1341454 w 1930874"/>
              <a:gd name="connsiteY190" fmla="*/ 517490 h 2632668"/>
              <a:gd name="connsiteX191" fmla="*/ 1321358 w 1930874"/>
              <a:gd name="connsiteY191" fmla="*/ 492369 h 2632668"/>
              <a:gd name="connsiteX192" fmla="*/ 1306285 w 1930874"/>
              <a:gd name="connsiteY192" fmla="*/ 487345 h 2632668"/>
              <a:gd name="connsiteX193" fmla="*/ 1296237 w 1930874"/>
              <a:gd name="connsiteY193" fmla="*/ 472273 h 2632668"/>
              <a:gd name="connsiteX194" fmla="*/ 1276140 w 1930874"/>
              <a:gd name="connsiteY194" fmla="*/ 452176 h 2632668"/>
              <a:gd name="connsiteX195" fmla="*/ 1256043 w 1930874"/>
              <a:gd name="connsiteY195" fmla="*/ 422031 h 2632668"/>
              <a:gd name="connsiteX196" fmla="*/ 1245995 w 1930874"/>
              <a:gd name="connsiteY196" fmla="*/ 406958 h 2632668"/>
              <a:gd name="connsiteX197" fmla="*/ 1210826 w 1930874"/>
              <a:gd name="connsiteY197" fmla="*/ 371789 h 2632668"/>
              <a:gd name="connsiteX198" fmla="*/ 1195753 w 1930874"/>
              <a:gd name="connsiteY198" fmla="*/ 356717 h 2632668"/>
              <a:gd name="connsiteX199" fmla="*/ 1185705 w 1930874"/>
              <a:gd name="connsiteY199" fmla="*/ 346668 h 2632668"/>
              <a:gd name="connsiteX200" fmla="*/ 1170633 w 1930874"/>
              <a:gd name="connsiteY200" fmla="*/ 336620 h 2632668"/>
              <a:gd name="connsiteX201" fmla="*/ 1150536 w 1930874"/>
              <a:gd name="connsiteY201" fmla="*/ 316523 h 2632668"/>
              <a:gd name="connsiteX202" fmla="*/ 1120391 w 1930874"/>
              <a:gd name="connsiteY202" fmla="*/ 296427 h 2632668"/>
              <a:gd name="connsiteX203" fmla="*/ 1095270 w 1930874"/>
              <a:gd name="connsiteY203" fmla="*/ 276330 h 2632668"/>
              <a:gd name="connsiteX204" fmla="*/ 1080197 w 1930874"/>
              <a:gd name="connsiteY204" fmla="*/ 251209 h 2632668"/>
              <a:gd name="connsiteX205" fmla="*/ 1070149 w 1930874"/>
              <a:gd name="connsiteY205" fmla="*/ 236137 h 2632668"/>
              <a:gd name="connsiteX206" fmla="*/ 1050052 w 1930874"/>
              <a:gd name="connsiteY206" fmla="*/ 216040 h 2632668"/>
              <a:gd name="connsiteX207" fmla="*/ 1040004 w 1930874"/>
              <a:gd name="connsiteY207" fmla="*/ 205991 h 2632668"/>
              <a:gd name="connsiteX208" fmla="*/ 1024931 w 1930874"/>
              <a:gd name="connsiteY208" fmla="*/ 190919 h 2632668"/>
              <a:gd name="connsiteX209" fmla="*/ 999811 w 1930874"/>
              <a:gd name="connsiteY209" fmla="*/ 165798 h 2632668"/>
              <a:gd name="connsiteX210" fmla="*/ 974690 w 1930874"/>
              <a:gd name="connsiteY210" fmla="*/ 150726 h 2632668"/>
              <a:gd name="connsiteX211" fmla="*/ 959617 w 1930874"/>
              <a:gd name="connsiteY211" fmla="*/ 140677 h 2632668"/>
              <a:gd name="connsiteX212" fmla="*/ 944545 w 1930874"/>
              <a:gd name="connsiteY212" fmla="*/ 135653 h 2632668"/>
              <a:gd name="connsiteX213" fmla="*/ 919424 w 1930874"/>
              <a:gd name="connsiteY213" fmla="*/ 120580 h 2632668"/>
              <a:gd name="connsiteX214" fmla="*/ 894303 w 1930874"/>
              <a:gd name="connsiteY214" fmla="*/ 105508 h 2632668"/>
              <a:gd name="connsiteX215" fmla="*/ 869182 w 1930874"/>
              <a:gd name="connsiteY215" fmla="*/ 90435 h 2632668"/>
              <a:gd name="connsiteX216" fmla="*/ 864158 w 1930874"/>
              <a:gd name="connsiteY216" fmla="*/ 75363 h 2632668"/>
              <a:gd name="connsiteX217" fmla="*/ 834013 w 1930874"/>
              <a:gd name="connsiteY217" fmla="*/ 65315 h 2632668"/>
              <a:gd name="connsiteX218" fmla="*/ 823964 w 1930874"/>
              <a:gd name="connsiteY218" fmla="*/ 55266 h 2632668"/>
              <a:gd name="connsiteX219" fmla="*/ 793819 w 1930874"/>
              <a:gd name="connsiteY219" fmla="*/ 35169 h 2632668"/>
              <a:gd name="connsiteX220" fmla="*/ 788795 w 1930874"/>
              <a:gd name="connsiteY220"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57978 w 1930874"/>
              <a:gd name="connsiteY167" fmla="*/ 959618 h 2632668"/>
              <a:gd name="connsiteX168" fmla="*/ 1647929 w 1930874"/>
              <a:gd name="connsiteY168" fmla="*/ 944545 h 2632668"/>
              <a:gd name="connsiteX169" fmla="*/ 1632857 w 1930874"/>
              <a:gd name="connsiteY169" fmla="*/ 899328 h 2632668"/>
              <a:gd name="connsiteX170" fmla="*/ 1627833 w 1930874"/>
              <a:gd name="connsiteY170" fmla="*/ 884255 h 2632668"/>
              <a:gd name="connsiteX171" fmla="*/ 1617784 w 1930874"/>
              <a:gd name="connsiteY171" fmla="*/ 874207 h 2632668"/>
              <a:gd name="connsiteX172" fmla="*/ 1592663 w 1930874"/>
              <a:gd name="connsiteY172" fmla="*/ 828989 h 2632668"/>
              <a:gd name="connsiteX173" fmla="*/ 1572567 w 1930874"/>
              <a:gd name="connsiteY173" fmla="*/ 803868 h 2632668"/>
              <a:gd name="connsiteX174" fmla="*/ 1557494 w 1930874"/>
              <a:gd name="connsiteY174" fmla="*/ 778747 h 2632668"/>
              <a:gd name="connsiteX175" fmla="*/ 1542422 w 1930874"/>
              <a:gd name="connsiteY175" fmla="*/ 743578 h 2632668"/>
              <a:gd name="connsiteX176" fmla="*/ 1532373 w 1930874"/>
              <a:gd name="connsiteY176" fmla="*/ 728506 h 2632668"/>
              <a:gd name="connsiteX177" fmla="*/ 1497204 w 1930874"/>
              <a:gd name="connsiteY177" fmla="*/ 693337 h 2632668"/>
              <a:gd name="connsiteX178" fmla="*/ 1487156 w 1930874"/>
              <a:gd name="connsiteY178" fmla="*/ 683288 h 2632668"/>
              <a:gd name="connsiteX179" fmla="*/ 1482131 w 1930874"/>
              <a:gd name="connsiteY179" fmla="*/ 668216 h 2632668"/>
              <a:gd name="connsiteX180" fmla="*/ 1467059 w 1930874"/>
              <a:gd name="connsiteY180" fmla="*/ 658167 h 2632668"/>
              <a:gd name="connsiteX181" fmla="*/ 1441938 w 1930874"/>
              <a:gd name="connsiteY181" fmla="*/ 633046 h 2632668"/>
              <a:gd name="connsiteX182" fmla="*/ 1441938 w 1930874"/>
              <a:gd name="connsiteY182" fmla="*/ 633046 h 2632668"/>
              <a:gd name="connsiteX183" fmla="*/ 1431890 w 1930874"/>
              <a:gd name="connsiteY183" fmla="*/ 617974 h 2632668"/>
              <a:gd name="connsiteX184" fmla="*/ 1421841 w 1930874"/>
              <a:gd name="connsiteY184" fmla="*/ 607926 h 2632668"/>
              <a:gd name="connsiteX185" fmla="*/ 1401745 w 1930874"/>
              <a:gd name="connsiteY185" fmla="*/ 577780 h 2632668"/>
              <a:gd name="connsiteX186" fmla="*/ 1391696 w 1930874"/>
              <a:gd name="connsiteY186" fmla="*/ 567732 h 2632668"/>
              <a:gd name="connsiteX187" fmla="*/ 1371600 w 1930874"/>
              <a:gd name="connsiteY187" fmla="*/ 542611 h 2632668"/>
              <a:gd name="connsiteX188" fmla="*/ 1356527 w 1930874"/>
              <a:gd name="connsiteY188" fmla="*/ 532563 h 2632668"/>
              <a:gd name="connsiteX189" fmla="*/ 1341454 w 1930874"/>
              <a:gd name="connsiteY189" fmla="*/ 517490 h 2632668"/>
              <a:gd name="connsiteX190" fmla="*/ 1321358 w 1930874"/>
              <a:gd name="connsiteY190" fmla="*/ 492369 h 2632668"/>
              <a:gd name="connsiteX191" fmla="*/ 1306285 w 1930874"/>
              <a:gd name="connsiteY191" fmla="*/ 487345 h 2632668"/>
              <a:gd name="connsiteX192" fmla="*/ 1296237 w 1930874"/>
              <a:gd name="connsiteY192" fmla="*/ 472273 h 2632668"/>
              <a:gd name="connsiteX193" fmla="*/ 1276140 w 1930874"/>
              <a:gd name="connsiteY193" fmla="*/ 452176 h 2632668"/>
              <a:gd name="connsiteX194" fmla="*/ 1256043 w 1930874"/>
              <a:gd name="connsiteY194" fmla="*/ 422031 h 2632668"/>
              <a:gd name="connsiteX195" fmla="*/ 1245995 w 1930874"/>
              <a:gd name="connsiteY195" fmla="*/ 406958 h 2632668"/>
              <a:gd name="connsiteX196" fmla="*/ 1210826 w 1930874"/>
              <a:gd name="connsiteY196" fmla="*/ 371789 h 2632668"/>
              <a:gd name="connsiteX197" fmla="*/ 1195753 w 1930874"/>
              <a:gd name="connsiteY197" fmla="*/ 356717 h 2632668"/>
              <a:gd name="connsiteX198" fmla="*/ 1185705 w 1930874"/>
              <a:gd name="connsiteY198" fmla="*/ 346668 h 2632668"/>
              <a:gd name="connsiteX199" fmla="*/ 1170633 w 1930874"/>
              <a:gd name="connsiteY199" fmla="*/ 336620 h 2632668"/>
              <a:gd name="connsiteX200" fmla="*/ 1150536 w 1930874"/>
              <a:gd name="connsiteY200" fmla="*/ 316523 h 2632668"/>
              <a:gd name="connsiteX201" fmla="*/ 1120391 w 1930874"/>
              <a:gd name="connsiteY201" fmla="*/ 296427 h 2632668"/>
              <a:gd name="connsiteX202" fmla="*/ 1095270 w 1930874"/>
              <a:gd name="connsiteY202" fmla="*/ 276330 h 2632668"/>
              <a:gd name="connsiteX203" fmla="*/ 1080197 w 1930874"/>
              <a:gd name="connsiteY203" fmla="*/ 251209 h 2632668"/>
              <a:gd name="connsiteX204" fmla="*/ 1070149 w 1930874"/>
              <a:gd name="connsiteY204" fmla="*/ 236137 h 2632668"/>
              <a:gd name="connsiteX205" fmla="*/ 1050052 w 1930874"/>
              <a:gd name="connsiteY205" fmla="*/ 216040 h 2632668"/>
              <a:gd name="connsiteX206" fmla="*/ 1040004 w 1930874"/>
              <a:gd name="connsiteY206" fmla="*/ 205991 h 2632668"/>
              <a:gd name="connsiteX207" fmla="*/ 1024931 w 1930874"/>
              <a:gd name="connsiteY207" fmla="*/ 190919 h 2632668"/>
              <a:gd name="connsiteX208" fmla="*/ 999811 w 1930874"/>
              <a:gd name="connsiteY208" fmla="*/ 165798 h 2632668"/>
              <a:gd name="connsiteX209" fmla="*/ 974690 w 1930874"/>
              <a:gd name="connsiteY209" fmla="*/ 150726 h 2632668"/>
              <a:gd name="connsiteX210" fmla="*/ 959617 w 1930874"/>
              <a:gd name="connsiteY210" fmla="*/ 140677 h 2632668"/>
              <a:gd name="connsiteX211" fmla="*/ 944545 w 1930874"/>
              <a:gd name="connsiteY211" fmla="*/ 135653 h 2632668"/>
              <a:gd name="connsiteX212" fmla="*/ 919424 w 1930874"/>
              <a:gd name="connsiteY212" fmla="*/ 120580 h 2632668"/>
              <a:gd name="connsiteX213" fmla="*/ 894303 w 1930874"/>
              <a:gd name="connsiteY213" fmla="*/ 105508 h 2632668"/>
              <a:gd name="connsiteX214" fmla="*/ 869182 w 1930874"/>
              <a:gd name="connsiteY214" fmla="*/ 90435 h 2632668"/>
              <a:gd name="connsiteX215" fmla="*/ 864158 w 1930874"/>
              <a:gd name="connsiteY215" fmla="*/ 75363 h 2632668"/>
              <a:gd name="connsiteX216" fmla="*/ 834013 w 1930874"/>
              <a:gd name="connsiteY216" fmla="*/ 65315 h 2632668"/>
              <a:gd name="connsiteX217" fmla="*/ 823964 w 1930874"/>
              <a:gd name="connsiteY217" fmla="*/ 55266 h 2632668"/>
              <a:gd name="connsiteX218" fmla="*/ 793819 w 1930874"/>
              <a:gd name="connsiteY218" fmla="*/ 35169 h 2632668"/>
              <a:gd name="connsiteX219" fmla="*/ 788795 w 1930874"/>
              <a:gd name="connsiteY219"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43323 w 1930874"/>
              <a:gd name="connsiteY164" fmla="*/ 1085091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930874" h="2632668">
                <a:moveTo>
                  <a:pt x="788795" y="0"/>
                </a:moveTo>
                <a:cubicBezTo>
                  <a:pt x="785446" y="5024"/>
                  <a:pt x="781199" y="9555"/>
                  <a:pt x="778747" y="15073"/>
                </a:cubicBezTo>
                <a:cubicBezTo>
                  <a:pt x="778745" y="15078"/>
                  <a:pt x="766187" y="52751"/>
                  <a:pt x="763674" y="60290"/>
                </a:cubicBezTo>
                <a:cubicBezTo>
                  <a:pt x="763674" y="60291"/>
                  <a:pt x="753627" y="90434"/>
                  <a:pt x="753626" y="90435"/>
                </a:cubicBezTo>
                <a:lnTo>
                  <a:pt x="743578" y="105508"/>
                </a:lnTo>
                <a:cubicBezTo>
                  <a:pt x="741903" y="113882"/>
                  <a:pt x="740800" y="122390"/>
                  <a:pt x="738553" y="130629"/>
                </a:cubicBezTo>
                <a:cubicBezTo>
                  <a:pt x="735766" y="140848"/>
                  <a:pt x="731854" y="150726"/>
                  <a:pt x="728505" y="160774"/>
                </a:cubicBezTo>
                <a:lnTo>
                  <a:pt x="713433" y="205991"/>
                </a:lnTo>
                <a:lnTo>
                  <a:pt x="703384" y="236137"/>
                </a:lnTo>
                <a:cubicBezTo>
                  <a:pt x="687679" y="298958"/>
                  <a:pt x="707751" y="220853"/>
                  <a:pt x="693336" y="271306"/>
                </a:cubicBezTo>
                <a:cubicBezTo>
                  <a:pt x="678152" y="324451"/>
                  <a:pt x="702140" y="249917"/>
                  <a:pt x="678263" y="321547"/>
                </a:cubicBezTo>
                <a:lnTo>
                  <a:pt x="668215" y="351693"/>
                </a:lnTo>
                <a:cubicBezTo>
                  <a:pt x="666540" y="356717"/>
                  <a:pt x="666129" y="362359"/>
                  <a:pt x="663191" y="366765"/>
                </a:cubicBezTo>
                <a:lnTo>
                  <a:pt x="653142" y="381838"/>
                </a:lnTo>
                <a:lnTo>
                  <a:pt x="622997" y="472273"/>
                </a:lnTo>
                <a:lnTo>
                  <a:pt x="617973" y="487345"/>
                </a:lnTo>
                <a:cubicBezTo>
                  <a:pt x="616298" y="492369"/>
                  <a:pt x="615887" y="498011"/>
                  <a:pt x="612949" y="502418"/>
                </a:cubicBezTo>
                <a:cubicBezTo>
                  <a:pt x="609600" y="507442"/>
                  <a:pt x="605601" y="512089"/>
                  <a:pt x="602901" y="517490"/>
                </a:cubicBezTo>
                <a:cubicBezTo>
                  <a:pt x="598883" y="525526"/>
                  <a:pt x="595000" y="545141"/>
                  <a:pt x="592852" y="552660"/>
                </a:cubicBezTo>
                <a:cubicBezTo>
                  <a:pt x="591397" y="557752"/>
                  <a:pt x="590196" y="562995"/>
                  <a:pt x="587828" y="567732"/>
                </a:cubicBezTo>
                <a:cubicBezTo>
                  <a:pt x="585128" y="573133"/>
                  <a:pt x="581129" y="577781"/>
                  <a:pt x="577780" y="582805"/>
                </a:cubicBezTo>
                <a:cubicBezTo>
                  <a:pt x="576105" y="589504"/>
                  <a:pt x="574740" y="596287"/>
                  <a:pt x="572756" y="602901"/>
                </a:cubicBezTo>
                <a:cubicBezTo>
                  <a:pt x="569712" y="613046"/>
                  <a:pt x="565276" y="622770"/>
                  <a:pt x="562707" y="633046"/>
                </a:cubicBezTo>
                <a:cubicBezTo>
                  <a:pt x="547005" y="695857"/>
                  <a:pt x="567071" y="617772"/>
                  <a:pt x="552659" y="668216"/>
                </a:cubicBezTo>
                <a:cubicBezTo>
                  <a:pt x="550762" y="674855"/>
                  <a:pt x="549619" y="681698"/>
                  <a:pt x="547635" y="688312"/>
                </a:cubicBezTo>
                <a:cubicBezTo>
                  <a:pt x="544591" y="698457"/>
                  <a:pt x="540155" y="708181"/>
                  <a:pt x="537586" y="718457"/>
                </a:cubicBezTo>
                <a:cubicBezTo>
                  <a:pt x="535911" y="725156"/>
                  <a:pt x="534546" y="731940"/>
                  <a:pt x="532562" y="738554"/>
                </a:cubicBezTo>
                <a:cubicBezTo>
                  <a:pt x="529519" y="748699"/>
                  <a:pt x="525083" y="758423"/>
                  <a:pt x="522514" y="768699"/>
                </a:cubicBezTo>
                <a:cubicBezTo>
                  <a:pt x="506808" y="831527"/>
                  <a:pt x="526882" y="753414"/>
                  <a:pt x="512465" y="803868"/>
                </a:cubicBezTo>
                <a:cubicBezTo>
                  <a:pt x="510568" y="810507"/>
                  <a:pt x="509425" y="817351"/>
                  <a:pt x="507441" y="823965"/>
                </a:cubicBezTo>
                <a:cubicBezTo>
                  <a:pt x="504398" y="834110"/>
                  <a:pt x="500742" y="844062"/>
                  <a:pt x="497393" y="854110"/>
                </a:cubicBezTo>
                <a:cubicBezTo>
                  <a:pt x="495718" y="859134"/>
                  <a:pt x="496114" y="865438"/>
                  <a:pt x="492369" y="869183"/>
                </a:cubicBezTo>
                <a:lnTo>
                  <a:pt x="482320" y="879231"/>
                </a:lnTo>
                <a:cubicBezTo>
                  <a:pt x="480645" y="885930"/>
                  <a:pt x="479280" y="892714"/>
                  <a:pt x="477296" y="899328"/>
                </a:cubicBezTo>
                <a:cubicBezTo>
                  <a:pt x="474253" y="909473"/>
                  <a:pt x="469817" y="919197"/>
                  <a:pt x="467248" y="929473"/>
                </a:cubicBezTo>
                <a:cubicBezTo>
                  <a:pt x="451552" y="992256"/>
                  <a:pt x="471608" y="914218"/>
                  <a:pt x="457200" y="964642"/>
                </a:cubicBezTo>
                <a:cubicBezTo>
                  <a:pt x="455303" y="971282"/>
                  <a:pt x="454159" y="978125"/>
                  <a:pt x="452175" y="984739"/>
                </a:cubicBezTo>
                <a:cubicBezTo>
                  <a:pt x="449131" y="994884"/>
                  <a:pt x="445476" y="1004836"/>
                  <a:pt x="442127" y="1014884"/>
                </a:cubicBezTo>
                <a:lnTo>
                  <a:pt x="427054" y="1060101"/>
                </a:lnTo>
                <a:lnTo>
                  <a:pt x="406958" y="1120391"/>
                </a:lnTo>
                <a:cubicBezTo>
                  <a:pt x="406956" y="1120396"/>
                  <a:pt x="396912" y="1150533"/>
                  <a:pt x="396909" y="1150537"/>
                </a:cubicBezTo>
                <a:lnTo>
                  <a:pt x="386861" y="1165609"/>
                </a:lnTo>
                <a:lnTo>
                  <a:pt x="366764" y="1225899"/>
                </a:lnTo>
                <a:lnTo>
                  <a:pt x="356716" y="1256044"/>
                </a:lnTo>
                <a:cubicBezTo>
                  <a:pt x="355041" y="1261068"/>
                  <a:pt x="354630" y="1266711"/>
                  <a:pt x="351692" y="1271117"/>
                </a:cubicBezTo>
                <a:lnTo>
                  <a:pt x="341643" y="1286189"/>
                </a:lnTo>
                <a:cubicBezTo>
                  <a:pt x="339968" y="1291213"/>
                  <a:pt x="337903" y="1296124"/>
                  <a:pt x="336619" y="1301262"/>
                </a:cubicBezTo>
                <a:cubicBezTo>
                  <a:pt x="329448" y="1329948"/>
                  <a:pt x="334307" y="1320691"/>
                  <a:pt x="326571" y="1346479"/>
                </a:cubicBezTo>
                <a:cubicBezTo>
                  <a:pt x="323528" y="1356624"/>
                  <a:pt x="319872" y="1366576"/>
                  <a:pt x="316523" y="1376624"/>
                </a:cubicBezTo>
                <a:cubicBezTo>
                  <a:pt x="314848" y="1381648"/>
                  <a:pt x="314436" y="1387290"/>
                  <a:pt x="311498" y="1391697"/>
                </a:cubicBezTo>
                <a:lnTo>
                  <a:pt x="301450" y="1406769"/>
                </a:lnTo>
                <a:lnTo>
                  <a:pt x="286378" y="1451987"/>
                </a:lnTo>
                <a:cubicBezTo>
                  <a:pt x="286375" y="1451997"/>
                  <a:pt x="276332" y="1482121"/>
                  <a:pt x="276329" y="1482132"/>
                </a:cubicBezTo>
                <a:cubicBezTo>
                  <a:pt x="272980" y="1495530"/>
                  <a:pt x="270648" y="1509224"/>
                  <a:pt x="266281" y="1522326"/>
                </a:cubicBezTo>
                <a:cubicBezTo>
                  <a:pt x="264606" y="1527350"/>
                  <a:pt x="262712" y="1532306"/>
                  <a:pt x="261257" y="1537398"/>
                </a:cubicBezTo>
                <a:cubicBezTo>
                  <a:pt x="246072" y="1590546"/>
                  <a:pt x="270062" y="1516009"/>
                  <a:pt x="246184" y="1587640"/>
                </a:cubicBezTo>
                <a:cubicBezTo>
                  <a:pt x="244509" y="1592664"/>
                  <a:pt x="244097" y="1598306"/>
                  <a:pt x="241160" y="1602712"/>
                </a:cubicBezTo>
                <a:cubicBezTo>
                  <a:pt x="225237" y="1626598"/>
                  <a:pt x="233021" y="1612057"/>
                  <a:pt x="221063" y="1647930"/>
                </a:cubicBezTo>
                <a:lnTo>
                  <a:pt x="200967" y="1708220"/>
                </a:lnTo>
                <a:lnTo>
                  <a:pt x="190918" y="1738365"/>
                </a:lnTo>
                <a:cubicBezTo>
                  <a:pt x="189243" y="1743389"/>
                  <a:pt x="188832" y="1749031"/>
                  <a:pt x="185894" y="1753438"/>
                </a:cubicBezTo>
                <a:lnTo>
                  <a:pt x="175846" y="1768510"/>
                </a:lnTo>
                <a:cubicBezTo>
                  <a:pt x="174171" y="1775209"/>
                  <a:pt x="172806" y="1781993"/>
                  <a:pt x="170822" y="1788607"/>
                </a:cubicBezTo>
                <a:cubicBezTo>
                  <a:pt x="159328" y="1826921"/>
                  <a:pt x="159532" y="1814907"/>
                  <a:pt x="150725" y="1858945"/>
                </a:cubicBezTo>
                <a:cubicBezTo>
                  <a:pt x="148028" y="1872430"/>
                  <a:pt x="142939" y="1903280"/>
                  <a:pt x="135652" y="1914211"/>
                </a:cubicBezTo>
                <a:cubicBezTo>
                  <a:pt x="132303" y="1919235"/>
                  <a:pt x="128056" y="1923766"/>
                  <a:pt x="125604" y="1929284"/>
                </a:cubicBezTo>
                <a:cubicBezTo>
                  <a:pt x="107132" y="1970849"/>
                  <a:pt x="126144" y="1948842"/>
                  <a:pt x="105507" y="1969477"/>
                </a:cubicBezTo>
                <a:lnTo>
                  <a:pt x="95459" y="1999622"/>
                </a:lnTo>
                <a:cubicBezTo>
                  <a:pt x="93784" y="2004646"/>
                  <a:pt x="91719" y="2009557"/>
                  <a:pt x="90435" y="2014695"/>
                </a:cubicBezTo>
                <a:cubicBezTo>
                  <a:pt x="88760" y="2021394"/>
                  <a:pt x="86909" y="2028051"/>
                  <a:pt x="85411" y="2034791"/>
                </a:cubicBezTo>
                <a:cubicBezTo>
                  <a:pt x="83558" y="2043127"/>
                  <a:pt x="82633" y="2051673"/>
                  <a:pt x="80386" y="2059912"/>
                </a:cubicBezTo>
                <a:cubicBezTo>
                  <a:pt x="77599" y="2070131"/>
                  <a:pt x="73687" y="2080009"/>
                  <a:pt x="70338" y="2090057"/>
                </a:cubicBezTo>
                <a:lnTo>
                  <a:pt x="65314" y="2105130"/>
                </a:lnTo>
                <a:lnTo>
                  <a:pt x="50241" y="2150347"/>
                </a:lnTo>
                <a:cubicBezTo>
                  <a:pt x="48566" y="2155371"/>
                  <a:pt x="48155" y="2161013"/>
                  <a:pt x="45217" y="2165420"/>
                </a:cubicBezTo>
                <a:cubicBezTo>
                  <a:pt x="41868" y="2170444"/>
                  <a:pt x="37869" y="2175092"/>
                  <a:pt x="35169" y="2180493"/>
                </a:cubicBezTo>
                <a:cubicBezTo>
                  <a:pt x="29072" y="2192687"/>
                  <a:pt x="28559" y="2208077"/>
                  <a:pt x="25120" y="2220686"/>
                </a:cubicBezTo>
                <a:cubicBezTo>
                  <a:pt x="22333" y="2230905"/>
                  <a:pt x="18421" y="2240783"/>
                  <a:pt x="15072" y="2250831"/>
                </a:cubicBezTo>
                <a:lnTo>
                  <a:pt x="5024" y="2280976"/>
                </a:lnTo>
                <a:lnTo>
                  <a:pt x="0" y="2296049"/>
                </a:lnTo>
                <a:cubicBezTo>
                  <a:pt x="10048" y="2302748"/>
                  <a:pt x="21606" y="2307605"/>
                  <a:pt x="30145" y="2316145"/>
                </a:cubicBezTo>
                <a:cubicBezTo>
                  <a:pt x="33494" y="2319495"/>
                  <a:pt x="35956" y="2324076"/>
                  <a:pt x="40193" y="2326194"/>
                </a:cubicBezTo>
                <a:cubicBezTo>
                  <a:pt x="77370" y="2344783"/>
                  <a:pt x="60782" y="2326586"/>
                  <a:pt x="85411" y="2346290"/>
                </a:cubicBezTo>
                <a:cubicBezTo>
                  <a:pt x="89110" y="2349249"/>
                  <a:pt x="91222" y="2354221"/>
                  <a:pt x="95459" y="2356339"/>
                </a:cubicBezTo>
                <a:cubicBezTo>
                  <a:pt x="104933" y="2361076"/>
                  <a:pt x="125604" y="2366387"/>
                  <a:pt x="125604" y="2366387"/>
                </a:cubicBezTo>
                <a:cubicBezTo>
                  <a:pt x="130628" y="2369736"/>
                  <a:pt x="135961" y="2372663"/>
                  <a:pt x="140676" y="2376435"/>
                </a:cubicBezTo>
                <a:cubicBezTo>
                  <a:pt x="144375" y="2379394"/>
                  <a:pt x="146488" y="2384365"/>
                  <a:pt x="150725" y="2386484"/>
                </a:cubicBezTo>
                <a:cubicBezTo>
                  <a:pt x="160199" y="2391221"/>
                  <a:pt x="180870" y="2396532"/>
                  <a:pt x="180870" y="2396532"/>
                </a:cubicBezTo>
                <a:cubicBezTo>
                  <a:pt x="185894" y="2399881"/>
                  <a:pt x="191227" y="2402808"/>
                  <a:pt x="195942" y="2406580"/>
                </a:cubicBezTo>
                <a:cubicBezTo>
                  <a:pt x="199641" y="2409539"/>
                  <a:pt x="202201" y="2413787"/>
                  <a:pt x="205991" y="2416629"/>
                </a:cubicBezTo>
                <a:cubicBezTo>
                  <a:pt x="215652" y="2423875"/>
                  <a:pt x="226088" y="2430027"/>
                  <a:pt x="236136" y="2436726"/>
                </a:cubicBezTo>
                <a:lnTo>
                  <a:pt x="266281" y="2456822"/>
                </a:lnTo>
                <a:lnTo>
                  <a:pt x="401934" y="2502040"/>
                </a:lnTo>
                <a:cubicBezTo>
                  <a:pt x="456889" y="2520358"/>
                  <a:pt x="373656" y="2491146"/>
                  <a:pt x="432079" y="2517112"/>
                </a:cubicBezTo>
                <a:cubicBezTo>
                  <a:pt x="432084" y="2517114"/>
                  <a:pt x="469757" y="2529672"/>
                  <a:pt x="477296" y="2532185"/>
                </a:cubicBezTo>
                <a:lnTo>
                  <a:pt x="492369" y="2537209"/>
                </a:lnTo>
                <a:lnTo>
                  <a:pt x="507441" y="2542233"/>
                </a:lnTo>
                <a:cubicBezTo>
                  <a:pt x="512465" y="2545583"/>
                  <a:pt x="516996" y="2549829"/>
                  <a:pt x="522514" y="2552282"/>
                </a:cubicBezTo>
                <a:cubicBezTo>
                  <a:pt x="547107" y="2563212"/>
                  <a:pt x="550274" y="2560610"/>
                  <a:pt x="572756" y="2567354"/>
                </a:cubicBezTo>
                <a:cubicBezTo>
                  <a:pt x="582901" y="2570397"/>
                  <a:pt x="592853" y="2574052"/>
                  <a:pt x="602901" y="2577402"/>
                </a:cubicBezTo>
                <a:lnTo>
                  <a:pt x="633046" y="2587451"/>
                </a:lnTo>
                <a:lnTo>
                  <a:pt x="663191" y="2597499"/>
                </a:lnTo>
                <a:cubicBezTo>
                  <a:pt x="761023" y="2609728"/>
                  <a:pt x="638917" y="2594801"/>
                  <a:pt x="753626" y="2607547"/>
                </a:cubicBezTo>
                <a:cubicBezTo>
                  <a:pt x="767045" y="2609038"/>
                  <a:pt x="780421" y="2610897"/>
                  <a:pt x="793819" y="2612572"/>
                </a:cubicBezTo>
                <a:cubicBezTo>
                  <a:pt x="806733" y="2616876"/>
                  <a:pt x="815110" y="2620097"/>
                  <a:pt x="828989" y="2622620"/>
                </a:cubicBezTo>
                <a:cubicBezTo>
                  <a:pt x="881672" y="2632198"/>
                  <a:pt x="919570" y="2630053"/>
                  <a:pt x="979714" y="2632668"/>
                </a:cubicBezTo>
                <a:lnTo>
                  <a:pt x="1135463" y="2627644"/>
                </a:lnTo>
                <a:cubicBezTo>
                  <a:pt x="1159475" y="2626527"/>
                  <a:pt x="1219963" y="2620199"/>
                  <a:pt x="1245995" y="2617596"/>
                </a:cubicBezTo>
                <a:cubicBezTo>
                  <a:pt x="1252694" y="2615921"/>
                  <a:pt x="1259478" y="2614556"/>
                  <a:pt x="1266092" y="2612572"/>
                </a:cubicBezTo>
                <a:cubicBezTo>
                  <a:pt x="1281310" y="2608007"/>
                  <a:pt x="1296237" y="2602523"/>
                  <a:pt x="1311309" y="2597499"/>
                </a:cubicBezTo>
                <a:lnTo>
                  <a:pt x="1326382" y="2592475"/>
                </a:lnTo>
                <a:cubicBezTo>
                  <a:pt x="1331406" y="2590800"/>
                  <a:pt x="1336316" y="2588735"/>
                  <a:pt x="1341454" y="2587451"/>
                </a:cubicBezTo>
                <a:cubicBezTo>
                  <a:pt x="1348153" y="2585776"/>
                  <a:pt x="1354912" y="2584324"/>
                  <a:pt x="1361551" y="2582427"/>
                </a:cubicBezTo>
                <a:cubicBezTo>
                  <a:pt x="1366643" y="2580972"/>
                  <a:pt x="1371514" y="2578796"/>
                  <a:pt x="1376624" y="2577402"/>
                </a:cubicBezTo>
                <a:cubicBezTo>
                  <a:pt x="1389947" y="2573768"/>
                  <a:pt x="1403419" y="2570703"/>
                  <a:pt x="1416817" y="2567354"/>
                </a:cubicBezTo>
                <a:cubicBezTo>
                  <a:pt x="1423516" y="2565679"/>
                  <a:pt x="1430363" y="2564514"/>
                  <a:pt x="1436914" y="2562330"/>
                </a:cubicBezTo>
                <a:cubicBezTo>
                  <a:pt x="1446962" y="2558981"/>
                  <a:pt x="1456673" y="2554360"/>
                  <a:pt x="1467059" y="2552282"/>
                </a:cubicBezTo>
                <a:cubicBezTo>
                  <a:pt x="1497373" y="2546218"/>
                  <a:pt x="1484079" y="2549957"/>
                  <a:pt x="1507252" y="2542233"/>
                </a:cubicBezTo>
                <a:cubicBezTo>
                  <a:pt x="1531521" y="2517967"/>
                  <a:pt x="1500677" y="2547494"/>
                  <a:pt x="1532373" y="2522137"/>
                </a:cubicBezTo>
                <a:cubicBezTo>
                  <a:pt x="1536072" y="2519178"/>
                  <a:pt x="1538723" y="2515047"/>
                  <a:pt x="1542422" y="2512088"/>
                </a:cubicBezTo>
                <a:cubicBezTo>
                  <a:pt x="1556335" y="2500957"/>
                  <a:pt x="1556647" y="2502322"/>
                  <a:pt x="1572567" y="2497016"/>
                </a:cubicBezTo>
                <a:cubicBezTo>
                  <a:pt x="1609687" y="2459892"/>
                  <a:pt x="1552041" y="2514548"/>
                  <a:pt x="1597687" y="2481943"/>
                </a:cubicBezTo>
                <a:cubicBezTo>
                  <a:pt x="1605396" y="2476436"/>
                  <a:pt x="1609901" y="2467101"/>
                  <a:pt x="1617784" y="2461846"/>
                </a:cubicBezTo>
                <a:cubicBezTo>
                  <a:pt x="1651871" y="2439122"/>
                  <a:pt x="1639390" y="2450289"/>
                  <a:pt x="1657978" y="2431701"/>
                </a:cubicBezTo>
                <a:cubicBezTo>
                  <a:pt x="1659653" y="2426677"/>
                  <a:pt x="1660277" y="2421170"/>
                  <a:pt x="1663002" y="2416629"/>
                </a:cubicBezTo>
                <a:cubicBezTo>
                  <a:pt x="1669190" y="2406315"/>
                  <a:pt x="1679472" y="2404102"/>
                  <a:pt x="1688123" y="2396532"/>
                </a:cubicBezTo>
                <a:cubicBezTo>
                  <a:pt x="1697035" y="2388734"/>
                  <a:pt x="1706674" y="2381264"/>
                  <a:pt x="1713243" y="2371411"/>
                </a:cubicBezTo>
                <a:cubicBezTo>
                  <a:pt x="1716593" y="2366387"/>
                  <a:pt x="1719362" y="2360924"/>
                  <a:pt x="1723292" y="2356339"/>
                </a:cubicBezTo>
                <a:cubicBezTo>
                  <a:pt x="1729458" y="2349146"/>
                  <a:pt x="1738134" y="2344125"/>
                  <a:pt x="1743389" y="2336242"/>
                </a:cubicBezTo>
                <a:cubicBezTo>
                  <a:pt x="1746738" y="2331218"/>
                  <a:pt x="1749571" y="2325808"/>
                  <a:pt x="1753437" y="2321169"/>
                </a:cubicBezTo>
                <a:cubicBezTo>
                  <a:pt x="1785680" y="2282476"/>
                  <a:pt x="1753603" y="2328455"/>
                  <a:pt x="1778558" y="2291024"/>
                </a:cubicBezTo>
                <a:cubicBezTo>
                  <a:pt x="1780233" y="2286000"/>
                  <a:pt x="1781010" y="2280581"/>
                  <a:pt x="1783582" y="2275952"/>
                </a:cubicBezTo>
                <a:cubicBezTo>
                  <a:pt x="1789447" y="2265395"/>
                  <a:pt x="1803679" y="2245807"/>
                  <a:pt x="1803679" y="2245807"/>
                </a:cubicBezTo>
                <a:lnTo>
                  <a:pt x="1813727" y="2215662"/>
                </a:lnTo>
                <a:cubicBezTo>
                  <a:pt x="1815402" y="2210638"/>
                  <a:pt x="1815006" y="2204334"/>
                  <a:pt x="1818751" y="2200589"/>
                </a:cubicBezTo>
                <a:cubicBezTo>
                  <a:pt x="1827105" y="2192236"/>
                  <a:pt x="1833777" y="2186879"/>
                  <a:pt x="1838848" y="2175468"/>
                </a:cubicBezTo>
                <a:cubicBezTo>
                  <a:pt x="1843150" y="2165789"/>
                  <a:pt x="1845547" y="2155371"/>
                  <a:pt x="1848896" y="2145323"/>
                </a:cubicBezTo>
                <a:cubicBezTo>
                  <a:pt x="1850571" y="2140299"/>
                  <a:pt x="1850175" y="2133996"/>
                  <a:pt x="1853920" y="2130251"/>
                </a:cubicBezTo>
                <a:lnTo>
                  <a:pt x="1863969" y="2120202"/>
                </a:lnTo>
                <a:cubicBezTo>
                  <a:pt x="1876597" y="2082319"/>
                  <a:pt x="1859563" y="2129015"/>
                  <a:pt x="1879041" y="2090057"/>
                </a:cubicBezTo>
                <a:cubicBezTo>
                  <a:pt x="1882644" y="2082851"/>
                  <a:pt x="1887481" y="2061324"/>
                  <a:pt x="1889090" y="2054888"/>
                </a:cubicBezTo>
                <a:cubicBezTo>
                  <a:pt x="1890765" y="2036466"/>
                  <a:pt x="1890899" y="2017839"/>
                  <a:pt x="1894114" y="1999622"/>
                </a:cubicBezTo>
                <a:cubicBezTo>
                  <a:pt x="1895955" y="1989191"/>
                  <a:pt x="1900813" y="1979525"/>
                  <a:pt x="1904162" y="1969477"/>
                </a:cubicBezTo>
                <a:cubicBezTo>
                  <a:pt x="1905837" y="1964453"/>
                  <a:pt x="1908315" y="1959629"/>
                  <a:pt x="1909186" y="1954405"/>
                </a:cubicBezTo>
                <a:lnTo>
                  <a:pt x="1914211" y="1924260"/>
                </a:lnTo>
                <a:cubicBezTo>
                  <a:pt x="1912536" y="1910862"/>
                  <a:pt x="1909186" y="1897568"/>
                  <a:pt x="1909186" y="1884066"/>
                </a:cubicBezTo>
                <a:cubicBezTo>
                  <a:pt x="1909186" y="1866069"/>
                  <a:pt x="1914839" y="1846386"/>
                  <a:pt x="1919235" y="1828800"/>
                </a:cubicBezTo>
                <a:cubicBezTo>
                  <a:pt x="1917560" y="1791956"/>
                  <a:pt x="1914211" y="1755150"/>
                  <a:pt x="1914211" y="1718268"/>
                </a:cubicBezTo>
                <a:cubicBezTo>
                  <a:pt x="1914211" y="1712972"/>
                  <a:pt x="1918086" y="1708366"/>
                  <a:pt x="1919235" y="1703196"/>
                </a:cubicBezTo>
                <a:cubicBezTo>
                  <a:pt x="1921445" y="1693252"/>
                  <a:pt x="1922584" y="1683099"/>
                  <a:pt x="1924259" y="1673051"/>
                </a:cubicBezTo>
                <a:cubicBezTo>
                  <a:pt x="1910426" y="1617716"/>
                  <a:pt x="1930874" y="1704280"/>
                  <a:pt x="1914211" y="1587640"/>
                </a:cubicBezTo>
                <a:cubicBezTo>
                  <a:pt x="1911057" y="1565565"/>
                  <a:pt x="1901270" y="1538771"/>
                  <a:pt x="1894114" y="1517301"/>
                </a:cubicBezTo>
                <a:lnTo>
                  <a:pt x="1879041" y="1472084"/>
                </a:lnTo>
                <a:cubicBezTo>
                  <a:pt x="1877366" y="1467060"/>
                  <a:pt x="1875301" y="1462149"/>
                  <a:pt x="1874017" y="1457011"/>
                </a:cubicBezTo>
                <a:cubicBezTo>
                  <a:pt x="1872408" y="1450574"/>
                  <a:pt x="1867572" y="1429048"/>
                  <a:pt x="1863969" y="1421842"/>
                </a:cubicBezTo>
                <a:cubicBezTo>
                  <a:pt x="1861268" y="1416441"/>
                  <a:pt x="1857270" y="1411793"/>
                  <a:pt x="1853920" y="1406769"/>
                </a:cubicBezTo>
                <a:cubicBezTo>
                  <a:pt x="1850571" y="1396721"/>
                  <a:pt x="1845186" y="1387134"/>
                  <a:pt x="1843872" y="1376624"/>
                </a:cubicBezTo>
                <a:cubicBezTo>
                  <a:pt x="1841746" y="1359619"/>
                  <a:pt x="1839813" y="1322805"/>
                  <a:pt x="1828800" y="1306286"/>
                </a:cubicBezTo>
                <a:lnTo>
                  <a:pt x="1818751" y="1291213"/>
                </a:lnTo>
                <a:cubicBezTo>
                  <a:pt x="1804818" y="1249413"/>
                  <a:pt x="1826025" y="1316030"/>
                  <a:pt x="1808703" y="1240972"/>
                </a:cubicBezTo>
                <a:cubicBezTo>
                  <a:pt x="1794343" y="1178747"/>
                  <a:pt x="1805898" y="1234663"/>
                  <a:pt x="1788606" y="1195754"/>
                </a:cubicBezTo>
                <a:cubicBezTo>
                  <a:pt x="1784304" y="1186075"/>
                  <a:pt x="1781907" y="1175657"/>
                  <a:pt x="1778558" y="1165609"/>
                </a:cubicBezTo>
                <a:lnTo>
                  <a:pt x="1773534" y="1150537"/>
                </a:lnTo>
                <a:cubicBezTo>
                  <a:pt x="1771859" y="1145513"/>
                  <a:pt x="1771447" y="1139871"/>
                  <a:pt x="1768509" y="1135464"/>
                </a:cubicBezTo>
                <a:lnTo>
                  <a:pt x="1743323" y="1085091"/>
                </a:lnTo>
                <a:cubicBezTo>
                  <a:pt x="1735859" y="1073895"/>
                  <a:pt x="1713447" y="1023532"/>
                  <a:pt x="1703217" y="1015348"/>
                </a:cubicBezTo>
                <a:cubicBezTo>
                  <a:pt x="1691494" y="996089"/>
                  <a:pt x="1668026" y="977203"/>
                  <a:pt x="1657978" y="959618"/>
                </a:cubicBezTo>
                <a:cubicBezTo>
                  <a:pt x="1655599" y="954068"/>
                  <a:pt x="1651279" y="949569"/>
                  <a:pt x="1647929" y="944545"/>
                </a:cubicBezTo>
                <a:lnTo>
                  <a:pt x="1632857" y="899328"/>
                </a:lnTo>
                <a:cubicBezTo>
                  <a:pt x="1631182" y="894304"/>
                  <a:pt x="1631578" y="888000"/>
                  <a:pt x="1627833" y="884255"/>
                </a:cubicBezTo>
                <a:lnTo>
                  <a:pt x="1617784" y="874207"/>
                </a:lnTo>
                <a:cubicBezTo>
                  <a:pt x="1608941" y="847677"/>
                  <a:pt x="1615698" y="863541"/>
                  <a:pt x="1592663" y="828989"/>
                </a:cubicBezTo>
                <a:cubicBezTo>
                  <a:pt x="1579987" y="809975"/>
                  <a:pt x="1586885" y="818187"/>
                  <a:pt x="1572567" y="803868"/>
                </a:cubicBezTo>
                <a:cubicBezTo>
                  <a:pt x="1560902" y="768880"/>
                  <a:pt x="1575886" y="806335"/>
                  <a:pt x="1557494" y="778747"/>
                </a:cubicBezTo>
                <a:cubicBezTo>
                  <a:pt x="1536578" y="747372"/>
                  <a:pt x="1555824" y="770382"/>
                  <a:pt x="1542422" y="743578"/>
                </a:cubicBezTo>
                <a:cubicBezTo>
                  <a:pt x="1539722" y="738177"/>
                  <a:pt x="1536303" y="733091"/>
                  <a:pt x="1532373" y="728506"/>
                </a:cubicBezTo>
                <a:lnTo>
                  <a:pt x="1497204" y="693337"/>
                </a:lnTo>
                <a:lnTo>
                  <a:pt x="1487156" y="683288"/>
                </a:lnTo>
                <a:cubicBezTo>
                  <a:pt x="1485481" y="678264"/>
                  <a:pt x="1485439" y="672351"/>
                  <a:pt x="1482131" y="668216"/>
                </a:cubicBezTo>
                <a:cubicBezTo>
                  <a:pt x="1478359" y="663501"/>
                  <a:pt x="1471603" y="662143"/>
                  <a:pt x="1467059" y="658167"/>
                </a:cubicBezTo>
                <a:cubicBezTo>
                  <a:pt x="1458147" y="650369"/>
                  <a:pt x="1450312" y="641420"/>
                  <a:pt x="1441938" y="633046"/>
                </a:cubicBezTo>
                <a:lnTo>
                  <a:pt x="1441938" y="633046"/>
                </a:lnTo>
                <a:cubicBezTo>
                  <a:pt x="1438589" y="628022"/>
                  <a:pt x="1435662" y="622689"/>
                  <a:pt x="1431890" y="617974"/>
                </a:cubicBezTo>
                <a:cubicBezTo>
                  <a:pt x="1428931" y="614275"/>
                  <a:pt x="1424683" y="611716"/>
                  <a:pt x="1421841" y="607926"/>
                </a:cubicBezTo>
                <a:cubicBezTo>
                  <a:pt x="1414595" y="598265"/>
                  <a:pt x="1410285" y="586319"/>
                  <a:pt x="1401745" y="577780"/>
                </a:cubicBezTo>
                <a:cubicBezTo>
                  <a:pt x="1398395" y="574431"/>
                  <a:pt x="1394655" y="571431"/>
                  <a:pt x="1391696" y="567732"/>
                </a:cubicBezTo>
                <a:cubicBezTo>
                  <a:pt x="1380092" y="553227"/>
                  <a:pt x="1385077" y="553393"/>
                  <a:pt x="1371600" y="542611"/>
                </a:cubicBezTo>
                <a:cubicBezTo>
                  <a:pt x="1366885" y="538839"/>
                  <a:pt x="1361166" y="536429"/>
                  <a:pt x="1356527" y="532563"/>
                </a:cubicBezTo>
                <a:cubicBezTo>
                  <a:pt x="1351068" y="528014"/>
                  <a:pt x="1346003" y="522949"/>
                  <a:pt x="1341454" y="517490"/>
                </a:cubicBezTo>
                <a:cubicBezTo>
                  <a:pt x="1334610" y="509277"/>
                  <a:pt x="1331100" y="498215"/>
                  <a:pt x="1321358" y="492369"/>
                </a:cubicBezTo>
                <a:cubicBezTo>
                  <a:pt x="1316817" y="489644"/>
                  <a:pt x="1311309" y="489020"/>
                  <a:pt x="1306285" y="487345"/>
                </a:cubicBezTo>
                <a:cubicBezTo>
                  <a:pt x="1302936" y="482321"/>
                  <a:pt x="1300167" y="476857"/>
                  <a:pt x="1296237" y="472273"/>
                </a:cubicBezTo>
                <a:cubicBezTo>
                  <a:pt x="1290072" y="465080"/>
                  <a:pt x="1281395" y="460059"/>
                  <a:pt x="1276140" y="452176"/>
                </a:cubicBezTo>
                <a:lnTo>
                  <a:pt x="1256043" y="422031"/>
                </a:lnTo>
                <a:cubicBezTo>
                  <a:pt x="1252694" y="417007"/>
                  <a:pt x="1250265" y="411228"/>
                  <a:pt x="1245995" y="406958"/>
                </a:cubicBezTo>
                <a:lnTo>
                  <a:pt x="1210826" y="371789"/>
                </a:lnTo>
                <a:lnTo>
                  <a:pt x="1195753" y="356717"/>
                </a:lnTo>
                <a:cubicBezTo>
                  <a:pt x="1192403" y="353367"/>
                  <a:pt x="1189646" y="349296"/>
                  <a:pt x="1185705" y="346668"/>
                </a:cubicBezTo>
                <a:cubicBezTo>
                  <a:pt x="1180681" y="343319"/>
                  <a:pt x="1175217" y="340550"/>
                  <a:pt x="1170633" y="336620"/>
                </a:cubicBezTo>
                <a:cubicBezTo>
                  <a:pt x="1163440" y="330455"/>
                  <a:pt x="1158419" y="321778"/>
                  <a:pt x="1150536" y="316523"/>
                </a:cubicBezTo>
                <a:cubicBezTo>
                  <a:pt x="1140488" y="309824"/>
                  <a:pt x="1128930" y="304966"/>
                  <a:pt x="1120391" y="296427"/>
                </a:cubicBezTo>
                <a:cubicBezTo>
                  <a:pt x="1106072" y="282108"/>
                  <a:pt x="1114284" y="289006"/>
                  <a:pt x="1095270" y="276330"/>
                </a:cubicBezTo>
                <a:cubicBezTo>
                  <a:pt x="1086545" y="250153"/>
                  <a:pt x="1095962" y="270914"/>
                  <a:pt x="1080197" y="251209"/>
                </a:cubicBezTo>
                <a:cubicBezTo>
                  <a:pt x="1076425" y="246494"/>
                  <a:pt x="1074079" y="240721"/>
                  <a:pt x="1070149" y="236137"/>
                </a:cubicBezTo>
                <a:cubicBezTo>
                  <a:pt x="1063984" y="228944"/>
                  <a:pt x="1056751" y="222739"/>
                  <a:pt x="1050052" y="216040"/>
                </a:cubicBezTo>
                <a:lnTo>
                  <a:pt x="1040004" y="205991"/>
                </a:lnTo>
                <a:cubicBezTo>
                  <a:pt x="1034980" y="200967"/>
                  <a:pt x="1028872" y="196831"/>
                  <a:pt x="1024931" y="190919"/>
                </a:cubicBezTo>
                <a:cubicBezTo>
                  <a:pt x="1007707" y="165082"/>
                  <a:pt x="1023733" y="184935"/>
                  <a:pt x="999811" y="165798"/>
                </a:cubicBezTo>
                <a:cubicBezTo>
                  <a:pt x="980107" y="150035"/>
                  <a:pt x="1000863" y="159450"/>
                  <a:pt x="974690" y="150726"/>
                </a:cubicBezTo>
                <a:cubicBezTo>
                  <a:pt x="969666" y="147376"/>
                  <a:pt x="965018" y="143378"/>
                  <a:pt x="959617" y="140677"/>
                </a:cubicBezTo>
                <a:cubicBezTo>
                  <a:pt x="954880" y="138309"/>
                  <a:pt x="949086" y="138378"/>
                  <a:pt x="944545" y="135653"/>
                </a:cubicBezTo>
                <a:cubicBezTo>
                  <a:pt x="910057" y="114961"/>
                  <a:pt x="962126" y="134817"/>
                  <a:pt x="919424" y="120580"/>
                </a:cubicBezTo>
                <a:cubicBezTo>
                  <a:pt x="893962" y="95120"/>
                  <a:pt x="926914" y="125074"/>
                  <a:pt x="894303" y="105508"/>
                </a:cubicBezTo>
                <a:cubicBezTo>
                  <a:pt x="859815" y="84816"/>
                  <a:pt x="911884" y="104672"/>
                  <a:pt x="869182" y="90435"/>
                </a:cubicBezTo>
                <a:cubicBezTo>
                  <a:pt x="867507" y="85411"/>
                  <a:pt x="868467" y="78441"/>
                  <a:pt x="864158" y="75363"/>
                </a:cubicBezTo>
                <a:cubicBezTo>
                  <a:pt x="855539" y="69207"/>
                  <a:pt x="834013" y="65315"/>
                  <a:pt x="834013" y="65315"/>
                </a:cubicBezTo>
                <a:cubicBezTo>
                  <a:pt x="830663" y="61965"/>
                  <a:pt x="827754" y="58108"/>
                  <a:pt x="823964" y="55266"/>
                </a:cubicBezTo>
                <a:cubicBezTo>
                  <a:pt x="814303" y="48020"/>
                  <a:pt x="793819" y="35169"/>
                  <a:pt x="793819" y="35169"/>
                </a:cubicBezTo>
                <a:lnTo>
                  <a:pt x="788795" y="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 name="Title 1"/>
          <p:cNvSpPr>
            <a:spLocks noGrp="1"/>
          </p:cNvSpPr>
          <p:nvPr>
            <p:ph type="title"/>
          </p:nvPr>
        </p:nvSpPr>
        <p:spPr>
          <a:xfrm>
            <a:off x="457200" y="0"/>
            <a:ext cx="8229600" cy="780439"/>
          </a:xfrm>
        </p:spPr>
        <p:txBody>
          <a:bodyPr/>
          <a:lstStyle/>
          <a:p>
            <a:r>
              <a:rPr lang="en-US" dirty="0" smtClean="0"/>
              <a:t>The Ellipsoid Method</a:t>
            </a:r>
            <a:endParaRPr lang="en-US" dirty="0"/>
          </a:p>
        </p:txBody>
      </p:sp>
      <p:sp>
        <p:nvSpPr>
          <p:cNvPr id="6" name="Content Placeholder 5"/>
          <p:cNvSpPr>
            <a:spLocks noGrp="1"/>
          </p:cNvSpPr>
          <p:nvPr>
            <p:ph idx="1"/>
          </p:nvPr>
        </p:nvSpPr>
        <p:spPr>
          <a:xfrm>
            <a:off x="472273" y="633051"/>
            <a:ext cx="8360227" cy="2622620"/>
          </a:xfrm>
        </p:spPr>
        <p:txBody>
          <a:bodyPr>
            <a:normAutofit/>
          </a:bodyPr>
          <a:lstStyle/>
          <a:p>
            <a:pPr>
              <a:spcBef>
                <a:spcPts val="0"/>
              </a:spcBef>
            </a:pPr>
            <a:r>
              <a:rPr lang="en-US" sz="3000" dirty="0" smtClean="0"/>
              <a:t>Want to find x</a:t>
            </a:r>
            <a:r>
              <a:rPr lang="en-US" sz="3000" dirty="0" smtClean="0">
                <a:latin typeface="cmsy10"/>
              </a:rPr>
              <a:t>2</a:t>
            </a:r>
            <a:r>
              <a:rPr lang="en-US" sz="3000" dirty="0" smtClean="0">
                <a:solidFill>
                  <a:srgbClr val="0070C0"/>
                </a:solidFill>
              </a:rPr>
              <a:t>P</a:t>
            </a:r>
          </a:p>
          <a:p>
            <a:pPr>
              <a:spcBef>
                <a:spcPts val="0"/>
              </a:spcBef>
            </a:pPr>
            <a:r>
              <a:rPr lang="en-US" sz="3000" dirty="0" smtClean="0"/>
              <a:t>Have ellipsoid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a:t>
            </a:r>
            <a:r>
              <a:rPr lang="en-US" sz="3000" dirty="0" smtClean="0"/>
              <a:t> </a:t>
            </a:r>
            <a:r>
              <a:rPr lang="en-US" sz="3000" dirty="0" smtClean="0">
                <a:solidFill>
                  <a:srgbClr val="0070C0"/>
                </a:solidFill>
              </a:rPr>
              <a:t>P</a:t>
            </a:r>
          </a:p>
          <a:p>
            <a:pPr>
              <a:spcBef>
                <a:spcPts val="0"/>
              </a:spcBef>
            </a:pPr>
            <a:r>
              <a:rPr lang="en-US" sz="3000" dirty="0" smtClean="0"/>
              <a:t>If </a:t>
            </a:r>
            <a:r>
              <a:rPr lang="en-US" sz="3000" dirty="0" err="1" smtClean="0"/>
              <a:t>z</a:t>
            </a:r>
            <a:r>
              <a:rPr lang="en-US" sz="3000" dirty="0" err="1" smtClean="0">
                <a:latin typeface="Symbol"/>
                <a:sym typeface="Symbol"/>
              </a:rPr>
              <a:t></a:t>
            </a:r>
            <a:r>
              <a:rPr lang="en-US" sz="3000" dirty="0" err="1" smtClean="0"/>
              <a:t>P</a:t>
            </a:r>
            <a:r>
              <a:rPr lang="en-US" sz="3000" dirty="0" smtClean="0"/>
              <a:t> then it violates a constraint </a:t>
            </a:r>
            <a:r>
              <a:rPr lang="en-US" sz="2800" dirty="0" smtClean="0">
                <a:solidFill>
                  <a:srgbClr val="FF0000"/>
                </a:solidFill>
              </a:rPr>
              <a:t>“</a:t>
            </a:r>
            <a:r>
              <a:rPr lang="en-US" sz="2800" dirty="0" err="1" smtClean="0">
                <a:solidFill>
                  <a:srgbClr val="FF0000"/>
                </a:solidFill>
              </a:rPr>
              <a:t>a</a:t>
            </a:r>
            <a:r>
              <a:rPr lang="en-US" sz="2800" baseline="-25000" dirty="0" err="1" smtClean="0">
                <a:solidFill>
                  <a:srgbClr val="FF0000"/>
                </a:solidFill>
              </a:rPr>
              <a:t>i</a:t>
            </a:r>
            <a:r>
              <a:rPr lang="en-US" sz="2800" baseline="30000" dirty="0" err="1" smtClean="0">
                <a:solidFill>
                  <a:srgbClr val="FF0000"/>
                </a:solidFill>
              </a:rPr>
              <a:t>T</a:t>
            </a:r>
            <a:r>
              <a:rPr lang="en-US" sz="2800" dirty="0" err="1" smtClean="0">
                <a:solidFill>
                  <a:srgbClr val="FF0000"/>
                </a:solidFill>
              </a:rPr>
              <a:t>x</a:t>
            </a:r>
            <a:r>
              <a:rPr lang="en-US" sz="2800" dirty="0" smtClean="0">
                <a:solidFill>
                  <a:srgbClr val="FF0000"/>
                </a:solidFill>
              </a:rPr>
              <a:t> </a:t>
            </a:r>
            <a:r>
              <a:rPr lang="en-US" sz="2800" dirty="0" smtClean="0">
                <a:solidFill>
                  <a:srgbClr val="FF0000"/>
                </a:solidFill>
                <a:latin typeface="cmsy10"/>
              </a:rPr>
              <a:t>·</a:t>
            </a:r>
            <a:r>
              <a:rPr lang="en-US" sz="2800" dirty="0" smtClean="0">
                <a:solidFill>
                  <a:srgbClr val="FF0000"/>
                </a:solidFill>
              </a:rPr>
              <a:t> b</a:t>
            </a:r>
            <a:r>
              <a:rPr lang="en-US" sz="2800" baseline="-25000" dirty="0" smtClean="0">
                <a:solidFill>
                  <a:srgbClr val="FF0000"/>
                </a:solidFill>
              </a:rPr>
              <a:t>i</a:t>
            </a:r>
            <a:r>
              <a:rPr lang="en-US" sz="2800" dirty="0" smtClean="0">
                <a:solidFill>
                  <a:srgbClr val="FF0000"/>
                </a:solidFill>
              </a:rPr>
              <a:t>”</a:t>
            </a:r>
            <a:endParaRPr lang="en-US" sz="3000" dirty="0" smtClean="0">
              <a:solidFill>
                <a:srgbClr val="FF0000"/>
              </a:solidFill>
            </a:endParaRPr>
          </a:p>
          <a:p>
            <a:pPr>
              <a:spcBef>
                <a:spcPts val="0"/>
              </a:spcBef>
            </a:pPr>
            <a:r>
              <a:rPr lang="en-US" sz="3000" dirty="0" smtClean="0"/>
              <a:t>So P </a:t>
            </a:r>
            <a:r>
              <a:rPr lang="en-US" sz="3000" dirty="0" smtClean="0">
                <a:latin typeface="cmsy10"/>
              </a:rPr>
              <a:t>µ</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r>
              <a:rPr lang="en-US" sz="3000" dirty="0" smtClean="0"/>
              <a:t>So P </a:t>
            </a:r>
            <a:r>
              <a:rPr lang="en-US" sz="3000" dirty="0" smtClean="0">
                <a:latin typeface="cmsy10"/>
              </a:rPr>
              <a:t>µ</a:t>
            </a:r>
            <a:r>
              <a:rPr lang="en-US" sz="3000" dirty="0" smtClean="0"/>
              <a:t>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Å</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endParaRPr lang="en-US" sz="3000" dirty="0" smtClean="0"/>
          </a:p>
        </p:txBody>
      </p:sp>
      <p:sp>
        <p:nvSpPr>
          <p:cNvPr id="9" name="TextBox 8"/>
          <p:cNvSpPr txBox="1"/>
          <p:nvPr/>
        </p:nvSpPr>
        <p:spPr>
          <a:xfrm>
            <a:off x="4451420" y="4471515"/>
            <a:ext cx="346570" cy="584775"/>
          </a:xfrm>
          <a:prstGeom prst="rect">
            <a:avLst/>
          </a:prstGeom>
          <a:noFill/>
        </p:spPr>
        <p:txBody>
          <a:bodyPr wrap="none" rtlCol="0">
            <a:spAutoFit/>
          </a:bodyPr>
          <a:lstStyle/>
          <a:p>
            <a:r>
              <a:rPr lang="en-US" sz="3200" b="1" dirty="0" smtClean="0"/>
              <a:t>z</a:t>
            </a:r>
            <a:endParaRPr lang="en-US" sz="3200" b="1" dirty="0"/>
          </a:p>
        </p:txBody>
      </p:sp>
      <p:sp>
        <p:nvSpPr>
          <p:cNvPr id="30" name="Freeform 29"/>
          <p:cNvSpPr/>
          <p:nvPr/>
        </p:nvSpPr>
        <p:spPr>
          <a:xfrm>
            <a:off x="5092810" y="4345388"/>
            <a:ext cx="429371" cy="1029694"/>
          </a:xfrm>
          <a:custGeom>
            <a:avLst/>
            <a:gdLst>
              <a:gd name="connsiteX0" fmla="*/ 345882 w 433347"/>
              <a:gd name="connsiteY0" fmla="*/ 0 h 997889"/>
              <a:gd name="connsiteX1" fmla="*/ 345882 w 433347"/>
              <a:gd name="connsiteY1" fmla="*/ 0 h 997889"/>
              <a:gd name="connsiteX2" fmla="*/ 0 w 433347"/>
              <a:gd name="connsiteY2" fmla="*/ 997889 h 997889"/>
              <a:gd name="connsiteX3" fmla="*/ 433347 w 433347"/>
              <a:gd name="connsiteY3" fmla="*/ 365760 h 997889"/>
              <a:gd name="connsiteX0" fmla="*/ 345882 w 433347"/>
              <a:gd name="connsiteY0" fmla="*/ 31805 h 1029694"/>
              <a:gd name="connsiteX1" fmla="*/ 333955 w 433347"/>
              <a:gd name="connsiteY1" fmla="*/ 0 h 1029694"/>
              <a:gd name="connsiteX2" fmla="*/ 0 w 433347"/>
              <a:gd name="connsiteY2" fmla="*/ 1029694 h 1029694"/>
              <a:gd name="connsiteX3" fmla="*/ 433347 w 433347"/>
              <a:gd name="connsiteY3" fmla="*/ 397565 h 1029694"/>
              <a:gd name="connsiteX0" fmla="*/ 345882 w 429371"/>
              <a:gd name="connsiteY0" fmla="*/ 31805 h 1029694"/>
              <a:gd name="connsiteX1" fmla="*/ 333955 w 429371"/>
              <a:gd name="connsiteY1" fmla="*/ 0 h 1029694"/>
              <a:gd name="connsiteX2" fmla="*/ 0 w 429371"/>
              <a:gd name="connsiteY2" fmla="*/ 1029694 h 1029694"/>
              <a:gd name="connsiteX3" fmla="*/ 429371 w 429371"/>
              <a:gd name="connsiteY3" fmla="*/ 397565 h 1029694"/>
            </a:gdLst>
            <a:ahLst/>
            <a:cxnLst>
              <a:cxn ang="0">
                <a:pos x="connsiteX0" y="connsiteY0"/>
              </a:cxn>
              <a:cxn ang="0">
                <a:pos x="connsiteX1" y="connsiteY1"/>
              </a:cxn>
              <a:cxn ang="0">
                <a:pos x="connsiteX2" y="connsiteY2"/>
              </a:cxn>
              <a:cxn ang="0">
                <a:pos x="connsiteX3" y="connsiteY3"/>
              </a:cxn>
            </a:cxnLst>
            <a:rect l="l" t="t" r="r" b="b"/>
            <a:pathLst>
              <a:path w="429371" h="1029694">
                <a:moveTo>
                  <a:pt x="345882" y="31805"/>
                </a:moveTo>
                <a:lnTo>
                  <a:pt x="333955" y="0"/>
                </a:lnTo>
                <a:lnTo>
                  <a:pt x="0" y="1029694"/>
                </a:lnTo>
                <a:lnTo>
                  <a:pt x="429371" y="397565"/>
                </a:lnTo>
              </a:path>
            </a:pathLst>
          </a:custGeom>
          <a:solidFill>
            <a:srgbClr val="0070C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16200000" flipV="1">
            <a:off x="3763109" y="4486590"/>
            <a:ext cx="3587261" cy="82396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677697" y="4099728"/>
            <a:ext cx="3125037" cy="212020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958" y="5061006"/>
            <a:ext cx="375424" cy="523220"/>
          </a:xfrm>
          <a:prstGeom prst="rect">
            <a:avLst/>
          </a:prstGeom>
          <a:noFill/>
        </p:spPr>
        <p:txBody>
          <a:bodyPr wrap="none" rtlCol="0">
            <a:spAutoFit/>
          </a:bodyPr>
          <a:lstStyle/>
          <a:p>
            <a:r>
              <a:rPr lang="en-US" sz="2800" b="1" dirty="0" smtClean="0"/>
              <a:t>P</a:t>
            </a:r>
            <a:endParaRPr lang="en-US" sz="2800" b="1" dirty="0"/>
          </a:p>
        </p:txBody>
      </p:sp>
      <p:grpSp>
        <p:nvGrpSpPr>
          <p:cNvPr id="44" name="Group 43"/>
          <p:cNvGrpSpPr/>
          <p:nvPr/>
        </p:nvGrpSpPr>
        <p:grpSpPr>
          <a:xfrm>
            <a:off x="4629199" y="3100177"/>
            <a:ext cx="1262718" cy="3604845"/>
            <a:chOff x="4629199" y="3100177"/>
            <a:chExt cx="1262718" cy="3604845"/>
          </a:xfrm>
        </p:grpSpPr>
        <p:cxnSp>
          <p:nvCxnSpPr>
            <p:cNvPr id="11" name="Straight Connector 10"/>
            <p:cNvCxnSpPr/>
            <p:nvPr/>
          </p:nvCxnSpPr>
          <p:spPr>
            <a:xfrm rot="5400000" flipH="1" flipV="1">
              <a:off x="344098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760720" y="3228228"/>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732890" y="3271960"/>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705061" y="334164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146357" y="3458815"/>
            <a:ext cx="103368" cy="318052"/>
            <a:chOff x="5788549" y="3502548"/>
            <a:chExt cx="103368" cy="318052"/>
          </a:xfrm>
        </p:grpSpPr>
        <p:cxnSp>
          <p:nvCxnSpPr>
            <p:cNvPr id="36" name="Straight Connector 35"/>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11295105" flipV="1">
            <a:off x="5072930" y="3128835"/>
            <a:ext cx="103368" cy="318052"/>
            <a:chOff x="5788549" y="3502548"/>
            <a:chExt cx="103368" cy="318052"/>
          </a:xfrm>
        </p:grpSpPr>
        <p:cxnSp>
          <p:nvCxnSpPr>
            <p:cNvPr id="41" name="Straight Connector 40"/>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629196" y="3100177"/>
            <a:ext cx="1262718" cy="3604845"/>
            <a:chOff x="4629199" y="3100177"/>
            <a:chExt cx="1262718" cy="3604845"/>
          </a:xfrm>
        </p:grpSpPr>
        <p:cxnSp>
          <p:nvCxnSpPr>
            <p:cNvPr id="46" name="Straight Connector 45"/>
            <p:cNvCxnSpPr/>
            <p:nvPr/>
          </p:nvCxnSpPr>
          <p:spPr>
            <a:xfrm rot="5400000" flipH="1" flipV="1">
              <a:off x="3440983" y="4288393"/>
              <a:ext cx="3604845" cy="1228413"/>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5760720" y="3228228"/>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732890" y="3271960"/>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5705061" y="3341643"/>
              <a:ext cx="218661" cy="43733"/>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1725453" y="4013857"/>
            <a:ext cx="1183337" cy="553998"/>
          </a:xfrm>
          <a:prstGeom prst="rect">
            <a:avLst/>
          </a:prstGeom>
        </p:spPr>
        <p:txBody>
          <a:bodyPr wrap="none">
            <a:spAutoFit/>
          </a:bodyPr>
          <a:lstStyle/>
          <a:p>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3.61111E-6 1.23988E-6 L -0.09496 1.23988E-6 " pathEditMode="relative" rAng="0" ptsTypes="AA">
                                      <p:cBhvr>
                                        <p:cTn id="26" dur="2000" fill="hold"/>
                                        <p:tgtEl>
                                          <p:spTgt spid="45"/>
                                        </p:tgtEl>
                                        <p:attrNameLst>
                                          <p:attrName>ppt_x</p:attrName>
                                          <p:attrName>ppt_y</p:attrName>
                                        </p:attrNameLst>
                                      </p:cBhvr>
                                      <p:rCtr x="-48"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56"/>
                                        </p:tgtEl>
                                      </p:cBhvr>
                                    </p:animEffect>
                                    <p:set>
                                      <p:cBhvr>
                                        <p:cTn id="41" dur="1" fill="hold">
                                          <p:stCondLst>
                                            <p:cond delay="1999"/>
                                          </p:stCondLst>
                                        </p:cTn>
                                        <p:tgtEl>
                                          <p:spTgt spid="5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1" animBg="1"/>
      <p:bldP spid="10" grpId="2" animBg="1"/>
      <p:bldP spid="55" grpId="0" animBg="1"/>
      <p:bldP spid="9" grpId="0"/>
      <p:bldP spid="9" grpId="1"/>
      <p:bldP spid="56" grpId="0"/>
      <p:bldP spid="5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6657959">
            <a:off x="3436170" y="3822957"/>
            <a:ext cx="3378608" cy="2170732"/>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044461" y="3572189"/>
            <a:ext cx="1939331" cy="2667837"/>
          </a:xfrm>
          <a:custGeom>
            <a:avLst/>
            <a:gdLst>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68026 w 1930874"/>
              <a:gd name="connsiteY168" fmla="*/ 994787 h 2632668"/>
              <a:gd name="connsiteX169" fmla="*/ 1657978 w 1930874"/>
              <a:gd name="connsiteY169" fmla="*/ 959618 h 2632668"/>
              <a:gd name="connsiteX170" fmla="*/ 1647929 w 1930874"/>
              <a:gd name="connsiteY170" fmla="*/ 944545 h 2632668"/>
              <a:gd name="connsiteX171" fmla="*/ 1632857 w 1930874"/>
              <a:gd name="connsiteY171" fmla="*/ 899328 h 2632668"/>
              <a:gd name="connsiteX172" fmla="*/ 1627833 w 1930874"/>
              <a:gd name="connsiteY172" fmla="*/ 884255 h 2632668"/>
              <a:gd name="connsiteX173" fmla="*/ 1617784 w 1930874"/>
              <a:gd name="connsiteY173" fmla="*/ 874207 h 2632668"/>
              <a:gd name="connsiteX174" fmla="*/ 1592663 w 1930874"/>
              <a:gd name="connsiteY174" fmla="*/ 828989 h 2632668"/>
              <a:gd name="connsiteX175" fmla="*/ 1572567 w 1930874"/>
              <a:gd name="connsiteY175" fmla="*/ 803868 h 2632668"/>
              <a:gd name="connsiteX176" fmla="*/ 1557494 w 1930874"/>
              <a:gd name="connsiteY176" fmla="*/ 778747 h 2632668"/>
              <a:gd name="connsiteX177" fmla="*/ 1542422 w 1930874"/>
              <a:gd name="connsiteY177" fmla="*/ 743578 h 2632668"/>
              <a:gd name="connsiteX178" fmla="*/ 1532373 w 1930874"/>
              <a:gd name="connsiteY178" fmla="*/ 728506 h 2632668"/>
              <a:gd name="connsiteX179" fmla="*/ 1497204 w 1930874"/>
              <a:gd name="connsiteY179" fmla="*/ 693337 h 2632668"/>
              <a:gd name="connsiteX180" fmla="*/ 1487156 w 1930874"/>
              <a:gd name="connsiteY180" fmla="*/ 683288 h 2632668"/>
              <a:gd name="connsiteX181" fmla="*/ 1482131 w 1930874"/>
              <a:gd name="connsiteY181" fmla="*/ 668216 h 2632668"/>
              <a:gd name="connsiteX182" fmla="*/ 1467059 w 1930874"/>
              <a:gd name="connsiteY182" fmla="*/ 658167 h 2632668"/>
              <a:gd name="connsiteX183" fmla="*/ 1441938 w 1930874"/>
              <a:gd name="connsiteY183" fmla="*/ 633046 h 2632668"/>
              <a:gd name="connsiteX184" fmla="*/ 1441938 w 1930874"/>
              <a:gd name="connsiteY184" fmla="*/ 633046 h 2632668"/>
              <a:gd name="connsiteX185" fmla="*/ 1431890 w 1930874"/>
              <a:gd name="connsiteY185" fmla="*/ 617974 h 2632668"/>
              <a:gd name="connsiteX186" fmla="*/ 1421841 w 1930874"/>
              <a:gd name="connsiteY186" fmla="*/ 607926 h 2632668"/>
              <a:gd name="connsiteX187" fmla="*/ 1401745 w 1930874"/>
              <a:gd name="connsiteY187" fmla="*/ 577780 h 2632668"/>
              <a:gd name="connsiteX188" fmla="*/ 1391696 w 1930874"/>
              <a:gd name="connsiteY188" fmla="*/ 567732 h 2632668"/>
              <a:gd name="connsiteX189" fmla="*/ 1371600 w 1930874"/>
              <a:gd name="connsiteY189" fmla="*/ 542611 h 2632668"/>
              <a:gd name="connsiteX190" fmla="*/ 1356527 w 1930874"/>
              <a:gd name="connsiteY190" fmla="*/ 532563 h 2632668"/>
              <a:gd name="connsiteX191" fmla="*/ 1341454 w 1930874"/>
              <a:gd name="connsiteY191" fmla="*/ 517490 h 2632668"/>
              <a:gd name="connsiteX192" fmla="*/ 1321358 w 1930874"/>
              <a:gd name="connsiteY192" fmla="*/ 492369 h 2632668"/>
              <a:gd name="connsiteX193" fmla="*/ 1306285 w 1930874"/>
              <a:gd name="connsiteY193" fmla="*/ 487345 h 2632668"/>
              <a:gd name="connsiteX194" fmla="*/ 1296237 w 1930874"/>
              <a:gd name="connsiteY194" fmla="*/ 472273 h 2632668"/>
              <a:gd name="connsiteX195" fmla="*/ 1276140 w 1930874"/>
              <a:gd name="connsiteY195" fmla="*/ 452176 h 2632668"/>
              <a:gd name="connsiteX196" fmla="*/ 1256043 w 1930874"/>
              <a:gd name="connsiteY196" fmla="*/ 422031 h 2632668"/>
              <a:gd name="connsiteX197" fmla="*/ 1245995 w 1930874"/>
              <a:gd name="connsiteY197" fmla="*/ 406958 h 2632668"/>
              <a:gd name="connsiteX198" fmla="*/ 1210826 w 1930874"/>
              <a:gd name="connsiteY198" fmla="*/ 371789 h 2632668"/>
              <a:gd name="connsiteX199" fmla="*/ 1195753 w 1930874"/>
              <a:gd name="connsiteY199" fmla="*/ 356717 h 2632668"/>
              <a:gd name="connsiteX200" fmla="*/ 1185705 w 1930874"/>
              <a:gd name="connsiteY200" fmla="*/ 346668 h 2632668"/>
              <a:gd name="connsiteX201" fmla="*/ 1170633 w 1930874"/>
              <a:gd name="connsiteY201" fmla="*/ 336620 h 2632668"/>
              <a:gd name="connsiteX202" fmla="*/ 1150536 w 1930874"/>
              <a:gd name="connsiteY202" fmla="*/ 316523 h 2632668"/>
              <a:gd name="connsiteX203" fmla="*/ 1120391 w 1930874"/>
              <a:gd name="connsiteY203" fmla="*/ 296427 h 2632668"/>
              <a:gd name="connsiteX204" fmla="*/ 1095270 w 1930874"/>
              <a:gd name="connsiteY204" fmla="*/ 276330 h 2632668"/>
              <a:gd name="connsiteX205" fmla="*/ 1080197 w 1930874"/>
              <a:gd name="connsiteY205" fmla="*/ 251209 h 2632668"/>
              <a:gd name="connsiteX206" fmla="*/ 1070149 w 1930874"/>
              <a:gd name="connsiteY206" fmla="*/ 236137 h 2632668"/>
              <a:gd name="connsiteX207" fmla="*/ 1050052 w 1930874"/>
              <a:gd name="connsiteY207" fmla="*/ 216040 h 2632668"/>
              <a:gd name="connsiteX208" fmla="*/ 1040004 w 1930874"/>
              <a:gd name="connsiteY208" fmla="*/ 205991 h 2632668"/>
              <a:gd name="connsiteX209" fmla="*/ 1024931 w 1930874"/>
              <a:gd name="connsiteY209" fmla="*/ 190919 h 2632668"/>
              <a:gd name="connsiteX210" fmla="*/ 999811 w 1930874"/>
              <a:gd name="connsiteY210" fmla="*/ 165798 h 2632668"/>
              <a:gd name="connsiteX211" fmla="*/ 974690 w 1930874"/>
              <a:gd name="connsiteY211" fmla="*/ 150726 h 2632668"/>
              <a:gd name="connsiteX212" fmla="*/ 959617 w 1930874"/>
              <a:gd name="connsiteY212" fmla="*/ 140677 h 2632668"/>
              <a:gd name="connsiteX213" fmla="*/ 944545 w 1930874"/>
              <a:gd name="connsiteY213" fmla="*/ 135653 h 2632668"/>
              <a:gd name="connsiteX214" fmla="*/ 919424 w 1930874"/>
              <a:gd name="connsiteY214" fmla="*/ 120580 h 2632668"/>
              <a:gd name="connsiteX215" fmla="*/ 894303 w 1930874"/>
              <a:gd name="connsiteY215" fmla="*/ 105508 h 2632668"/>
              <a:gd name="connsiteX216" fmla="*/ 869182 w 1930874"/>
              <a:gd name="connsiteY216" fmla="*/ 90435 h 2632668"/>
              <a:gd name="connsiteX217" fmla="*/ 864158 w 1930874"/>
              <a:gd name="connsiteY217" fmla="*/ 75363 h 2632668"/>
              <a:gd name="connsiteX218" fmla="*/ 834013 w 1930874"/>
              <a:gd name="connsiteY218" fmla="*/ 65315 h 2632668"/>
              <a:gd name="connsiteX219" fmla="*/ 823964 w 1930874"/>
              <a:gd name="connsiteY219" fmla="*/ 55266 h 2632668"/>
              <a:gd name="connsiteX220" fmla="*/ 793819 w 1930874"/>
              <a:gd name="connsiteY220" fmla="*/ 35169 h 2632668"/>
              <a:gd name="connsiteX221" fmla="*/ 788795 w 1930874"/>
              <a:gd name="connsiteY221"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78074 w 1930874"/>
              <a:gd name="connsiteY167" fmla="*/ 1009860 h 2632668"/>
              <a:gd name="connsiteX168" fmla="*/ 1657978 w 1930874"/>
              <a:gd name="connsiteY168" fmla="*/ 959618 h 2632668"/>
              <a:gd name="connsiteX169" fmla="*/ 1647929 w 1930874"/>
              <a:gd name="connsiteY169" fmla="*/ 944545 h 2632668"/>
              <a:gd name="connsiteX170" fmla="*/ 1632857 w 1930874"/>
              <a:gd name="connsiteY170" fmla="*/ 899328 h 2632668"/>
              <a:gd name="connsiteX171" fmla="*/ 1627833 w 1930874"/>
              <a:gd name="connsiteY171" fmla="*/ 884255 h 2632668"/>
              <a:gd name="connsiteX172" fmla="*/ 1617784 w 1930874"/>
              <a:gd name="connsiteY172" fmla="*/ 874207 h 2632668"/>
              <a:gd name="connsiteX173" fmla="*/ 1592663 w 1930874"/>
              <a:gd name="connsiteY173" fmla="*/ 828989 h 2632668"/>
              <a:gd name="connsiteX174" fmla="*/ 1572567 w 1930874"/>
              <a:gd name="connsiteY174" fmla="*/ 803868 h 2632668"/>
              <a:gd name="connsiteX175" fmla="*/ 1557494 w 1930874"/>
              <a:gd name="connsiteY175" fmla="*/ 778747 h 2632668"/>
              <a:gd name="connsiteX176" fmla="*/ 1542422 w 1930874"/>
              <a:gd name="connsiteY176" fmla="*/ 743578 h 2632668"/>
              <a:gd name="connsiteX177" fmla="*/ 1532373 w 1930874"/>
              <a:gd name="connsiteY177" fmla="*/ 728506 h 2632668"/>
              <a:gd name="connsiteX178" fmla="*/ 1497204 w 1930874"/>
              <a:gd name="connsiteY178" fmla="*/ 693337 h 2632668"/>
              <a:gd name="connsiteX179" fmla="*/ 1487156 w 1930874"/>
              <a:gd name="connsiteY179" fmla="*/ 683288 h 2632668"/>
              <a:gd name="connsiteX180" fmla="*/ 1482131 w 1930874"/>
              <a:gd name="connsiteY180" fmla="*/ 668216 h 2632668"/>
              <a:gd name="connsiteX181" fmla="*/ 1467059 w 1930874"/>
              <a:gd name="connsiteY181" fmla="*/ 658167 h 2632668"/>
              <a:gd name="connsiteX182" fmla="*/ 1441938 w 1930874"/>
              <a:gd name="connsiteY182" fmla="*/ 633046 h 2632668"/>
              <a:gd name="connsiteX183" fmla="*/ 1441938 w 1930874"/>
              <a:gd name="connsiteY183" fmla="*/ 633046 h 2632668"/>
              <a:gd name="connsiteX184" fmla="*/ 1431890 w 1930874"/>
              <a:gd name="connsiteY184" fmla="*/ 617974 h 2632668"/>
              <a:gd name="connsiteX185" fmla="*/ 1421841 w 1930874"/>
              <a:gd name="connsiteY185" fmla="*/ 607926 h 2632668"/>
              <a:gd name="connsiteX186" fmla="*/ 1401745 w 1930874"/>
              <a:gd name="connsiteY186" fmla="*/ 577780 h 2632668"/>
              <a:gd name="connsiteX187" fmla="*/ 1391696 w 1930874"/>
              <a:gd name="connsiteY187" fmla="*/ 567732 h 2632668"/>
              <a:gd name="connsiteX188" fmla="*/ 1371600 w 1930874"/>
              <a:gd name="connsiteY188" fmla="*/ 542611 h 2632668"/>
              <a:gd name="connsiteX189" fmla="*/ 1356527 w 1930874"/>
              <a:gd name="connsiteY189" fmla="*/ 532563 h 2632668"/>
              <a:gd name="connsiteX190" fmla="*/ 1341454 w 1930874"/>
              <a:gd name="connsiteY190" fmla="*/ 517490 h 2632668"/>
              <a:gd name="connsiteX191" fmla="*/ 1321358 w 1930874"/>
              <a:gd name="connsiteY191" fmla="*/ 492369 h 2632668"/>
              <a:gd name="connsiteX192" fmla="*/ 1306285 w 1930874"/>
              <a:gd name="connsiteY192" fmla="*/ 487345 h 2632668"/>
              <a:gd name="connsiteX193" fmla="*/ 1296237 w 1930874"/>
              <a:gd name="connsiteY193" fmla="*/ 472273 h 2632668"/>
              <a:gd name="connsiteX194" fmla="*/ 1276140 w 1930874"/>
              <a:gd name="connsiteY194" fmla="*/ 452176 h 2632668"/>
              <a:gd name="connsiteX195" fmla="*/ 1256043 w 1930874"/>
              <a:gd name="connsiteY195" fmla="*/ 422031 h 2632668"/>
              <a:gd name="connsiteX196" fmla="*/ 1245995 w 1930874"/>
              <a:gd name="connsiteY196" fmla="*/ 406958 h 2632668"/>
              <a:gd name="connsiteX197" fmla="*/ 1210826 w 1930874"/>
              <a:gd name="connsiteY197" fmla="*/ 371789 h 2632668"/>
              <a:gd name="connsiteX198" fmla="*/ 1195753 w 1930874"/>
              <a:gd name="connsiteY198" fmla="*/ 356717 h 2632668"/>
              <a:gd name="connsiteX199" fmla="*/ 1185705 w 1930874"/>
              <a:gd name="connsiteY199" fmla="*/ 346668 h 2632668"/>
              <a:gd name="connsiteX200" fmla="*/ 1170633 w 1930874"/>
              <a:gd name="connsiteY200" fmla="*/ 336620 h 2632668"/>
              <a:gd name="connsiteX201" fmla="*/ 1150536 w 1930874"/>
              <a:gd name="connsiteY201" fmla="*/ 316523 h 2632668"/>
              <a:gd name="connsiteX202" fmla="*/ 1120391 w 1930874"/>
              <a:gd name="connsiteY202" fmla="*/ 296427 h 2632668"/>
              <a:gd name="connsiteX203" fmla="*/ 1095270 w 1930874"/>
              <a:gd name="connsiteY203" fmla="*/ 276330 h 2632668"/>
              <a:gd name="connsiteX204" fmla="*/ 1080197 w 1930874"/>
              <a:gd name="connsiteY204" fmla="*/ 251209 h 2632668"/>
              <a:gd name="connsiteX205" fmla="*/ 1070149 w 1930874"/>
              <a:gd name="connsiteY205" fmla="*/ 236137 h 2632668"/>
              <a:gd name="connsiteX206" fmla="*/ 1050052 w 1930874"/>
              <a:gd name="connsiteY206" fmla="*/ 216040 h 2632668"/>
              <a:gd name="connsiteX207" fmla="*/ 1040004 w 1930874"/>
              <a:gd name="connsiteY207" fmla="*/ 205991 h 2632668"/>
              <a:gd name="connsiteX208" fmla="*/ 1024931 w 1930874"/>
              <a:gd name="connsiteY208" fmla="*/ 190919 h 2632668"/>
              <a:gd name="connsiteX209" fmla="*/ 999811 w 1930874"/>
              <a:gd name="connsiteY209" fmla="*/ 165798 h 2632668"/>
              <a:gd name="connsiteX210" fmla="*/ 974690 w 1930874"/>
              <a:gd name="connsiteY210" fmla="*/ 150726 h 2632668"/>
              <a:gd name="connsiteX211" fmla="*/ 959617 w 1930874"/>
              <a:gd name="connsiteY211" fmla="*/ 140677 h 2632668"/>
              <a:gd name="connsiteX212" fmla="*/ 944545 w 1930874"/>
              <a:gd name="connsiteY212" fmla="*/ 135653 h 2632668"/>
              <a:gd name="connsiteX213" fmla="*/ 919424 w 1930874"/>
              <a:gd name="connsiteY213" fmla="*/ 120580 h 2632668"/>
              <a:gd name="connsiteX214" fmla="*/ 894303 w 1930874"/>
              <a:gd name="connsiteY214" fmla="*/ 105508 h 2632668"/>
              <a:gd name="connsiteX215" fmla="*/ 869182 w 1930874"/>
              <a:gd name="connsiteY215" fmla="*/ 90435 h 2632668"/>
              <a:gd name="connsiteX216" fmla="*/ 864158 w 1930874"/>
              <a:gd name="connsiteY216" fmla="*/ 75363 h 2632668"/>
              <a:gd name="connsiteX217" fmla="*/ 834013 w 1930874"/>
              <a:gd name="connsiteY217" fmla="*/ 65315 h 2632668"/>
              <a:gd name="connsiteX218" fmla="*/ 823964 w 1930874"/>
              <a:gd name="connsiteY218" fmla="*/ 55266 h 2632668"/>
              <a:gd name="connsiteX219" fmla="*/ 793819 w 1930874"/>
              <a:gd name="connsiteY219" fmla="*/ 35169 h 2632668"/>
              <a:gd name="connsiteX220" fmla="*/ 788795 w 1930874"/>
              <a:gd name="connsiteY220"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93147 w 1930874"/>
              <a:gd name="connsiteY166" fmla="*/ 1040005 h 2632668"/>
              <a:gd name="connsiteX167" fmla="*/ 1657978 w 1930874"/>
              <a:gd name="connsiteY167" fmla="*/ 959618 h 2632668"/>
              <a:gd name="connsiteX168" fmla="*/ 1647929 w 1930874"/>
              <a:gd name="connsiteY168" fmla="*/ 944545 h 2632668"/>
              <a:gd name="connsiteX169" fmla="*/ 1632857 w 1930874"/>
              <a:gd name="connsiteY169" fmla="*/ 899328 h 2632668"/>
              <a:gd name="connsiteX170" fmla="*/ 1627833 w 1930874"/>
              <a:gd name="connsiteY170" fmla="*/ 884255 h 2632668"/>
              <a:gd name="connsiteX171" fmla="*/ 1617784 w 1930874"/>
              <a:gd name="connsiteY171" fmla="*/ 874207 h 2632668"/>
              <a:gd name="connsiteX172" fmla="*/ 1592663 w 1930874"/>
              <a:gd name="connsiteY172" fmla="*/ 828989 h 2632668"/>
              <a:gd name="connsiteX173" fmla="*/ 1572567 w 1930874"/>
              <a:gd name="connsiteY173" fmla="*/ 803868 h 2632668"/>
              <a:gd name="connsiteX174" fmla="*/ 1557494 w 1930874"/>
              <a:gd name="connsiteY174" fmla="*/ 778747 h 2632668"/>
              <a:gd name="connsiteX175" fmla="*/ 1542422 w 1930874"/>
              <a:gd name="connsiteY175" fmla="*/ 743578 h 2632668"/>
              <a:gd name="connsiteX176" fmla="*/ 1532373 w 1930874"/>
              <a:gd name="connsiteY176" fmla="*/ 728506 h 2632668"/>
              <a:gd name="connsiteX177" fmla="*/ 1497204 w 1930874"/>
              <a:gd name="connsiteY177" fmla="*/ 693337 h 2632668"/>
              <a:gd name="connsiteX178" fmla="*/ 1487156 w 1930874"/>
              <a:gd name="connsiteY178" fmla="*/ 683288 h 2632668"/>
              <a:gd name="connsiteX179" fmla="*/ 1482131 w 1930874"/>
              <a:gd name="connsiteY179" fmla="*/ 668216 h 2632668"/>
              <a:gd name="connsiteX180" fmla="*/ 1467059 w 1930874"/>
              <a:gd name="connsiteY180" fmla="*/ 658167 h 2632668"/>
              <a:gd name="connsiteX181" fmla="*/ 1441938 w 1930874"/>
              <a:gd name="connsiteY181" fmla="*/ 633046 h 2632668"/>
              <a:gd name="connsiteX182" fmla="*/ 1441938 w 1930874"/>
              <a:gd name="connsiteY182" fmla="*/ 633046 h 2632668"/>
              <a:gd name="connsiteX183" fmla="*/ 1431890 w 1930874"/>
              <a:gd name="connsiteY183" fmla="*/ 617974 h 2632668"/>
              <a:gd name="connsiteX184" fmla="*/ 1421841 w 1930874"/>
              <a:gd name="connsiteY184" fmla="*/ 607926 h 2632668"/>
              <a:gd name="connsiteX185" fmla="*/ 1401745 w 1930874"/>
              <a:gd name="connsiteY185" fmla="*/ 577780 h 2632668"/>
              <a:gd name="connsiteX186" fmla="*/ 1391696 w 1930874"/>
              <a:gd name="connsiteY186" fmla="*/ 567732 h 2632668"/>
              <a:gd name="connsiteX187" fmla="*/ 1371600 w 1930874"/>
              <a:gd name="connsiteY187" fmla="*/ 542611 h 2632668"/>
              <a:gd name="connsiteX188" fmla="*/ 1356527 w 1930874"/>
              <a:gd name="connsiteY188" fmla="*/ 532563 h 2632668"/>
              <a:gd name="connsiteX189" fmla="*/ 1341454 w 1930874"/>
              <a:gd name="connsiteY189" fmla="*/ 517490 h 2632668"/>
              <a:gd name="connsiteX190" fmla="*/ 1321358 w 1930874"/>
              <a:gd name="connsiteY190" fmla="*/ 492369 h 2632668"/>
              <a:gd name="connsiteX191" fmla="*/ 1306285 w 1930874"/>
              <a:gd name="connsiteY191" fmla="*/ 487345 h 2632668"/>
              <a:gd name="connsiteX192" fmla="*/ 1296237 w 1930874"/>
              <a:gd name="connsiteY192" fmla="*/ 472273 h 2632668"/>
              <a:gd name="connsiteX193" fmla="*/ 1276140 w 1930874"/>
              <a:gd name="connsiteY193" fmla="*/ 452176 h 2632668"/>
              <a:gd name="connsiteX194" fmla="*/ 1256043 w 1930874"/>
              <a:gd name="connsiteY194" fmla="*/ 422031 h 2632668"/>
              <a:gd name="connsiteX195" fmla="*/ 1245995 w 1930874"/>
              <a:gd name="connsiteY195" fmla="*/ 406958 h 2632668"/>
              <a:gd name="connsiteX196" fmla="*/ 1210826 w 1930874"/>
              <a:gd name="connsiteY196" fmla="*/ 371789 h 2632668"/>
              <a:gd name="connsiteX197" fmla="*/ 1195753 w 1930874"/>
              <a:gd name="connsiteY197" fmla="*/ 356717 h 2632668"/>
              <a:gd name="connsiteX198" fmla="*/ 1185705 w 1930874"/>
              <a:gd name="connsiteY198" fmla="*/ 346668 h 2632668"/>
              <a:gd name="connsiteX199" fmla="*/ 1170633 w 1930874"/>
              <a:gd name="connsiteY199" fmla="*/ 336620 h 2632668"/>
              <a:gd name="connsiteX200" fmla="*/ 1150536 w 1930874"/>
              <a:gd name="connsiteY200" fmla="*/ 316523 h 2632668"/>
              <a:gd name="connsiteX201" fmla="*/ 1120391 w 1930874"/>
              <a:gd name="connsiteY201" fmla="*/ 296427 h 2632668"/>
              <a:gd name="connsiteX202" fmla="*/ 1095270 w 1930874"/>
              <a:gd name="connsiteY202" fmla="*/ 276330 h 2632668"/>
              <a:gd name="connsiteX203" fmla="*/ 1080197 w 1930874"/>
              <a:gd name="connsiteY203" fmla="*/ 251209 h 2632668"/>
              <a:gd name="connsiteX204" fmla="*/ 1070149 w 1930874"/>
              <a:gd name="connsiteY204" fmla="*/ 236137 h 2632668"/>
              <a:gd name="connsiteX205" fmla="*/ 1050052 w 1930874"/>
              <a:gd name="connsiteY205" fmla="*/ 216040 h 2632668"/>
              <a:gd name="connsiteX206" fmla="*/ 1040004 w 1930874"/>
              <a:gd name="connsiteY206" fmla="*/ 205991 h 2632668"/>
              <a:gd name="connsiteX207" fmla="*/ 1024931 w 1930874"/>
              <a:gd name="connsiteY207" fmla="*/ 190919 h 2632668"/>
              <a:gd name="connsiteX208" fmla="*/ 999811 w 1930874"/>
              <a:gd name="connsiteY208" fmla="*/ 165798 h 2632668"/>
              <a:gd name="connsiteX209" fmla="*/ 974690 w 1930874"/>
              <a:gd name="connsiteY209" fmla="*/ 150726 h 2632668"/>
              <a:gd name="connsiteX210" fmla="*/ 959617 w 1930874"/>
              <a:gd name="connsiteY210" fmla="*/ 140677 h 2632668"/>
              <a:gd name="connsiteX211" fmla="*/ 944545 w 1930874"/>
              <a:gd name="connsiteY211" fmla="*/ 135653 h 2632668"/>
              <a:gd name="connsiteX212" fmla="*/ 919424 w 1930874"/>
              <a:gd name="connsiteY212" fmla="*/ 120580 h 2632668"/>
              <a:gd name="connsiteX213" fmla="*/ 894303 w 1930874"/>
              <a:gd name="connsiteY213" fmla="*/ 105508 h 2632668"/>
              <a:gd name="connsiteX214" fmla="*/ 869182 w 1930874"/>
              <a:gd name="connsiteY214" fmla="*/ 90435 h 2632668"/>
              <a:gd name="connsiteX215" fmla="*/ 864158 w 1930874"/>
              <a:gd name="connsiteY215" fmla="*/ 75363 h 2632668"/>
              <a:gd name="connsiteX216" fmla="*/ 834013 w 1930874"/>
              <a:gd name="connsiteY216" fmla="*/ 65315 h 2632668"/>
              <a:gd name="connsiteX217" fmla="*/ 823964 w 1930874"/>
              <a:gd name="connsiteY217" fmla="*/ 55266 h 2632668"/>
              <a:gd name="connsiteX218" fmla="*/ 793819 w 1930874"/>
              <a:gd name="connsiteY218" fmla="*/ 35169 h 2632668"/>
              <a:gd name="connsiteX219" fmla="*/ 788795 w 1930874"/>
              <a:gd name="connsiteY219"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8219 w 1930874"/>
              <a:gd name="connsiteY165" fmla="*/ 1050053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28316 w 1930874"/>
              <a:gd name="connsiteY164" fmla="*/ 1075174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 name="connsiteX0" fmla="*/ 788795 w 1930874"/>
              <a:gd name="connsiteY0" fmla="*/ 0 h 2632668"/>
              <a:gd name="connsiteX1" fmla="*/ 778747 w 1930874"/>
              <a:gd name="connsiteY1" fmla="*/ 15073 h 2632668"/>
              <a:gd name="connsiteX2" fmla="*/ 763674 w 1930874"/>
              <a:gd name="connsiteY2" fmla="*/ 60290 h 2632668"/>
              <a:gd name="connsiteX3" fmla="*/ 753626 w 1930874"/>
              <a:gd name="connsiteY3" fmla="*/ 90435 h 2632668"/>
              <a:gd name="connsiteX4" fmla="*/ 743578 w 1930874"/>
              <a:gd name="connsiteY4" fmla="*/ 105508 h 2632668"/>
              <a:gd name="connsiteX5" fmla="*/ 738553 w 1930874"/>
              <a:gd name="connsiteY5" fmla="*/ 130629 h 2632668"/>
              <a:gd name="connsiteX6" fmla="*/ 728505 w 1930874"/>
              <a:gd name="connsiteY6" fmla="*/ 160774 h 2632668"/>
              <a:gd name="connsiteX7" fmla="*/ 713433 w 1930874"/>
              <a:gd name="connsiteY7" fmla="*/ 205991 h 2632668"/>
              <a:gd name="connsiteX8" fmla="*/ 703384 w 1930874"/>
              <a:gd name="connsiteY8" fmla="*/ 236137 h 2632668"/>
              <a:gd name="connsiteX9" fmla="*/ 693336 w 1930874"/>
              <a:gd name="connsiteY9" fmla="*/ 271306 h 2632668"/>
              <a:gd name="connsiteX10" fmla="*/ 678263 w 1930874"/>
              <a:gd name="connsiteY10" fmla="*/ 321547 h 2632668"/>
              <a:gd name="connsiteX11" fmla="*/ 668215 w 1930874"/>
              <a:gd name="connsiteY11" fmla="*/ 351693 h 2632668"/>
              <a:gd name="connsiteX12" fmla="*/ 663191 w 1930874"/>
              <a:gd name="connsiteY12" fmla="*/ 366765 h 2632668"/>
              <a:gd name="connsiteX13" fmla="*/ 653142 w 1930874"/>
              <a:gd name="connsiteY13" fmla="*/ 381838 h 2632668"/>
              <a:gd name="connsiteX14" fmla="*/ 622997 w 1930874"/>
              <a:gd name="connsiteY14" fmla="*/ 472273 h 2632668"/>
              <a:gd name="connsiteX15" fmla="*/ 617973 w 1930874"/>
              <a:gd name="connsiteY15" fmla="*/ 487345 h 2632668"/>
              <a:gd name="connsiteX16" fmla="*/ 612949 w 1930874"/>
              <a:gd name="connsiteY16" fmla="*/ 502418 h 2632668"/>
              <a:gd name="connsiteX17" fmla="*/ 602901 w 1930874"/>
              <a:gd name="connsiteY17" fmla="*/ 517490 h 2632668"/>
              <a:gd name="connsiteX18" fmla="*/ 592852 w 1930874"/>
              <a:gd name="connsiteY18" fmla="*/ 552660 h 2632668"/>
              <a:gd name="connsiteX19" fmla="*/ 587828 w 1930874"/>
              <a:gd name="connsiteY19" fmla="*/ 567732 h 2632668"/>
              <a:gd name="connsiteX20" fmla="*/ 577780 w 1930874"/>
              <a:gd name="connsiteY20" fmla="*/ 582805 h 2632668"/>
              <a:gd name="connsiteX21" fmla="*/ 572756 w 1930874"/>
              <a:gd name="connsiteY21" fmla="*/ 602901 h 2632668"/>
              <a:gd name="connsiteX22" fmla="*/ 562707 w 1930874"/>
              <a:gd name="connsiteY22" fmla="*/ 633046 h 2632668"/>
              <a:gd name="connsiteX23" fmla="*/ 552659 w 1930874"/>
              <a:gd name="connsiteY23" fmla="*/ 668216 h 2632668"/>
              <a:gd name="connsiteX24" fmla="*/ 547635 w 1930874"/>
              <a:gd name="connsiteY24" fmla="*/ 688312 h 2632668"/>
              <a:gd name="connsiteX25" fmla="*/ 537586 w 1930874"/>
              <a:gd name="connsiteY25" fmla="*/ 718457 h 2632668"/>
              <a:gd name="connsiteX26" fmla="*/ 532562 w 1930874"/>
              <a:gd name="connsiteY26" fmla="*/ 738554 h 2632668"/>
              <a:gd name="connsiteX27" fmla="*/ 522514 w 1930874"/>
              <a:gd name="connsiteY27" fmla="*/ 768699 h 2632668"/>
              <a:gd name="connsiteX28" fmla="*/ 512465 w 1930874"/>
              <a:gd name="connsiteY28" fmla="*/ 803868 h 2632668"/>
              <a:gd name="connsiteX29" fmla="*/ 507441 w 1930874"/>
              <a:gd name="connsiteY29" fmla="*/ 823965 h 2632668"/>
              <a:gd name="connsiteX30" fmla="*/ 497393 w 1930874"/>
              <a:gd name="connsiteY30" fmla="*/ 854110 h 2632668"/>
              <a:gd name="connsiteX31" fmla="*/ 492369 w 1930874"/>
              <a:gd name="connsiteY31" fmla="*/ 869183 h 2632668"/>
              <a:gd name="connsiteX32" fmla="*/ 482320 w 1930874"/>
              <a:gd name="connsiteY32" fmla="*/ 879231 h 2632668"/>
              <a:gd name="connsiteX33" fmla="*/ 477296 w 1930874"/>
              <a:gd name="connsiteY33" fmla="*/ 899328 h 2632668"/>
              <a:gd name="connsiteX34" fmla="*/ 467248 w 1930874"/>
              <a:gd name="connsiteY34" fmla="*/ 929473 h 2632668"/>
              <a:gd name="connsiteX35" fmla="*/ 457200 w 1930874"/>
              <a:gd name="connsiteY35" fmla="*/ 964642 h 2632668"/>
              <a:gd name="connsiteX36" fmla="*/ 452175 w 1930874"/>
              <a:gd name="connsiteY36" fmla="*/ 984739 h 2632668"/>
              <a:gd name="connsiteX37" fmla="*/ 442127 w 1930874"/>
              <a:gd name="connsiteY37" fmla="*/ 1014884 h 2632668"/>
              <a:gd name="connsiteX38" fmla="*/ 427054 w 1930874"/>
              <a:gd name="connsiteY38" fmla="*/ 1060101 h 2632668"/>
              <a:gd name="connsiteX39" fmla="*/ 406958 w 1930874"/>
              <a:gd name="connsiteY39" fmla="*/ 1120391 h 2632668"/>
              <a:gd name="connsiteX40" fmla="*/ 396909 w 1930874"/>
              <a:gd name="connsiteY40" fmla="*/ 1150537 h 2632668"/>
              <a:gd name="connsiteX41" fmla="*/ 386861 w 1930874"/>
              <a:gd name="connsiteY41" fmla="*/ 1165609 h 2632668"/>
              <a:gd name="connsiteX42" fmla="*/ 366764 w 1930874"/>
              <a:gd name="connsiteY42" fmla="*/ 1225899 h 2632668"/>
              <a:gd name="connsiteX43" fmla="*/ 356716 w 1930874"/>
              <a:gd name="connsiteY43" fmla="*/ 1256044 h 2632668"/>
              <a:gd name="connsiteX44" fmla="*/ 351692 w 1930874"/>
              <a:gd name="connsiteY44" fmla="*/ 1271117 h 2632668"/>
              <a:gd name="connsiteX45" fmla="*/ 341643 w 1930874"/>
              <a:gd name="connsiteY45" fmla="*/ 1286189 h 2632668"/>
              <a:gd name="connsiteX46" fmla="*/ 336619 w 1930874"/>
              <a:gd name="connsiteY46" fmla="*/ 1301262 h 2632668"/>
              <a:gd name="connsiteX47" fmla="*/ 326571 w 1930874"/>
              <a:gd name="connsiteY47" fmla="*/ 1346479 h 2632668"/>
              <a:gd name="connsiteX48" fmla="*/ 316523 w 1930874"/>
              <a:gd name="connsiteY48" fmla="*/ 1376624 h 2632668"/>
              <a:gd name="connsiteX49" fmla="*/ 311498 w 1930874"/>
              <a:gd name="connsiteY49" fmla="*/ 1391697 h 2632668"/>
              <a:gd name="connsiteX50" fmla="*/ 301450 w 1930874"/>
              <a:gd name="connsiteY50" fmla="*/ 1406769 h 2632668"/>
              <a:gd name="connsiteX51" fmla="*/ 286378 w 1930874"/>
              <a:gd name="connsiteY51" fmla="*/ 1451987 h 2632668"/>
              <a:gd name="connsiteX52" fmla="*/ 276329 w 1930874"/>
              <a:gd name="connsiteY52" fmla="*/ 1482132 h 2632668"/>
              <a:gd name="connsiteX53" fmla="*/ 266281 w 1930874"/>
              <a:gd name="connsiteY53" fmla="*/ 1522326 h 2632668"/>
              <a:gd name="connsiteX54" fmla="*/ 261257 w 1930874"/>
              <a:gd name="connsiteY54" fmla="*/ 1537398 h 2632668"/>
              <a:gd name="connsiteX55" fmla="*/ 246184 w 1930874"/>
              <a:gd name="connsiteY55" fmla="*/ 1587640 h 2632668"/>
              <a:gd name="connsiteX56" fmla="*/ 241160 w 1930874"/>
              <a:gd name="connsiteY56" fmla="*/ 1602712 h 2632668"/>
              <a:gd name="connsiteX57" fmla="*/ 221063 w 1930874"/>
              <a:gd name="connsiteY57" fmla="*/ 1647930 h 2632668"/>
              <a:gd name="connsiteX58" fmla="*/ 200967 w 1930874"/>
              <a:gd name="connsiteY58" fmla="*/ 1708220 h 2632668"/>
              <a:gd name="connsiteX59" fmla="*/ 190918 w 1930874"/>
              <a:gd name="connsiteY59" fmla="*/ 1738365 h 2632668"/>
              <a:gd name="connsiteX60" fmla="*/ 185894 w 1930874"/>
              <a:gd name="connsiteY60" fmla="*/ 1753438 h 2632668"/>
              <a:gd name="connsiteX61" fmla="*/ 175846 w 1930874"/>
              <a:gd name="connsiteY61" fmla="*/ 1768510 h 2632668"/>
              <a:gd name="connsiteX62" fmla="*/ 170822 w 1930874"/>
              <a:gd name="connsiteY62" fmla="*/ 1788607 h 2632668"/>
              <a:gd name="connsiteX63" fmla="*/ 150725 w 1930874"/>
              <a:gd name="connsiteY63" fmla="*/ 1858945 h 2632668"/>
              <a:gd name="connsiteX64" fmla="*/ 135652 w 1930874"/>
              <a:gd name="connsiteY64" fmla="*/ 1914211 h 2632668"/>
              <a:gd name="connsiteX65" fmla="*/ 125604 w 1930874"/>
              <a:gd name="connsiteY65" fmla="*/ 1929284 h 2632668"/>
              <a:gd name="connsiteX66" fmla="*/ 105507 w 1930874"/>
              <a:gd name="connsiteY66" fmla="*/ 1969477 h 2632668"/>
              <a:gd name="connsiteX67" fmla="*/ 95459 w 1930874"/>
              <a:gd name="connsiteY67" fmla="*/ 1999622 h 2632668"/>
              <a:gd name="connsiteX68" fmla="*/ 90435 w 1930874"/>
              <a:gd name="connsiteY68" fmla="*/ 2014695 h 2632668"/>
              <a:gd name="connsiteX69" fmla="*/ 85411 w 1930874"/>
              <a:gd name="connsiteY69" fmla="*/ 2034791 h 2632668"/>
              <a:gd name="connsiteX70" fmla="*/ 80386 w 1930874"/>
              <a:gd name="connsiteY70" fmla="*/ 2059912 h 2632668"/>
              <a:gd name="connsiteX71" fmla="*/ 70338 w 1930874"/>
              <a:gd name="connsiteY71" fmla="*/ 2090057 h 2632668"/>
              <a:gd name="connsiteX72" fmla="*/ 65314 w 1930874"/>
              <a:gd name="connsiteY72" fmla="*/ 2105130 h 2632668"/>
              <a:gd name="connsiteX73" fmla="*/ 50241 w 1930874"/>
              <a:gd name="connsiteY73" fmla="*/ 2150347 h 2632668"/>
              <a:gd name="connsiteX74" fmla="*/ 45217 w 1930874"/>
              <a:gd name="connsiteY74" fmla="*/ 2165420 h 2632668"/>
              <a:gd name="connsiteX75" fmla="*/ 35169 w 1930874"/>
              <a:gd name="connsiteY75" fmla="*/ 2180493 h 2632668"/>
              <a:gd name="connsiteX76" fmla="*/ 25120 w 1930874"/>
              <a:gd name="connsiteY76" fmla="*/ 2220686 h 2632668"/>
              <a:gd name="connsiteX77" fmla="*/ 15072 w 1930874"/>
              <a:gd name="connsiteY77" fmla="*/ 2250831 h 2632668"/>
              <a:gd name="connsiteX78" fmla="*/ 5024 w 1930874"/>
              <a:gd name="connsiteY78" fmla="*/ 2280976 h 2632668"/>
              <a:gd name="connsiteX79" fmla="*/ 0 w 1930874"/>
              <a:gd name="connsiteY79" fmla="*/ 2296049 h 2632668"/>
              <a:gd name="connsiteX80" fmla="*/ 30145 w 1930874"/>
              <a:gd name="connsiteY80" fmla="*/ 2316145 h 2632668"/>
              <a:gd name="connsiteX81" fmla="*/ 40193 w 1930874"/>
              <a:gd name="connsiteY81" fmla="*/ 2326194 h 2632668"/>
              <a:gd name="connsiteX82" fmla="*/ 85411 w 1930874"/>
              <a:gd name="connsiteY82" fmla="*/ 2346290 h 2632668"/>
              <a:gd name="connsiteX83" fmla="*/ 95459 w 1930874"/>
              <a:gd name="connsiteY83" fmla="*/ 2356339 h 2632668"/>
              <a:gd name="connsiteX84" fmla="*/ 125604 w 1930874"/>
              <a:gd name="connsiteY84" fmla="*/ 2366387 h 2632668"/>
              <a:gd name="connsiteX85" fmla="*/ 140676 w 1930874"/>
              <a:gd name="connsiteY85" fmla="*/ 2376435 h 2632668"/>
              <a:gd name="connsiteX86" fmla="*/ 150725 w 1930874"/>
              <a:gd name="connsiteY86" fmla="*/ 2386484 h 2632668"/>
              <a:gd name="connsiteX87" fmla="*/ 180870 w 1930874"/>
              <a:gd name="connsiteY87" fmla="*/ 2396532 h 2632668"/>
              <a:gd name="connsiteX88" fmla="*/ 195942 w 1930874"/>
              <a:gd name="connsiteY88" fmla="*/ 2406580 h 2632668"/>
              <a:gd name="connsiteX89" fmla="*/ 205991 w 1930874"/>
              <a:gd name="connsiteY89" fmla="*/ 2416629 h 2632668"/>
              <a:gd name="connsiteX90" fmla="*/ 236136 w 1930874"/>
              <a:gd name="connsiteY90" fmla="*/ 2436726 h 2632668"/>
              <a:gd name="connsiteX91" fmla="*/ 266281 w 1930874"/>
              <a:gd name="connsiteY91" fmla="*/ 2456822 h 2632668"/>
              <a:gd name="connsiteX92" fmla="*/ 401934 w 1930874"/>
              <a:gd name="connsiteY92" fmla="*/ 2502040 h 2632668"/>
              <a:gd name="connsiteX93" fmla="*/ 432079 w 1930874"/>
              <a:gd name="connsiteY93" fmla="*/ 2517112 h 2632668"/>
              <a:gd name="connsiteX94" fmla="*/ 477296 w 1930874"/>
              <a:gd name="connsiteY94" fmla="*/ 2532185 h 2632668"/>
              <a:gd name="connsiteX95" fmla="*/ 492369 w 1930874"/>
              <a:gd name="connsiteY95" fmla="*/ 2537209 h 2632668"/>
              <a:gd name="connsiteX96" fmla="*/ 507441 w 1930874"/>
              <a:gd name="connsiteY96" fmla="*/ 2542233 h 2632668"/>
              <a:gd name="connsiteX97" fmla="*/ 522514 w 1930874"/>
              <a:gd name="connsiteY97" fmla="*/ 2552282 h 2632668"/>
              <a:gd name="connsiteX98" fmla="*/ 572756 w 1930874"/>
              <a:gd name="connsiteY98" fmla="*/ 2567354 h 2632668"/>
              <a:gd name="connsiteX99" fmla="*/ 602901 w 1930874"/>
              <a:gd name="connsiteY99" fmla="*/ 2577402 h 2632668"/>
              <a:gd name="connsiteX100" fmla="*/ 633046 w 1930874"/>
              <a:gd name="connsiteY100" fmla="*/ 2587451 h 2632668"/>
              <a:gd name="connsiteX101" fmla="*/ 663191 w 1930874"/>
              <a:gd name="connsiteY101" fmla="*/ 2597499 h 2632668"/>
              <a:gd name="connsiteX102" fmla="*/ 753626 w 1930874"/>
              <a:gd name="connsiteY102" fmla="*/ 2607547 h 2632668"/>
              <a:gd name="connsiteX103" fmla="*/ 793819 w 1930874"/>
              <a:gd name="connsiteY103" fmla="*/ 2612572 h 2632668"/>
              <a:gd name="connsiteX104" fmla="*/ 828989 w 1930874"/>
              <a:gd name="connsiteY104" fmla="*/ 2622620 h 2632668"/>
              <a:gd name="connsiteX105" fmla="*/ 979714 w 1930874"/>
              <a:gd name="connsiteY105" fmla="*/ 2632668 h 2632668"/>
              <a:gd name="connsiteX106" fmla="*/ 1135463 w 1930874"/>
              <a:gd name="connsiteY106" fmla="*/ 2627644 h 2632668"/>
              <a:gd name="connsiteX107" fmla="*/ 1245995 w 1930874"/>
              <a:gd name="connsiteY107" fmla="*/ 2617596 h 2632668"/>
              <a:gd name="connsiteX108" fmla="*/ 1266092 w 1930874"/>
              <a:gd name="connsiteY108" fmla="*/ 2612572 h 2632668"/>
              <a:gd name="connsiteX109" fmla="*/ 1311309 w 1930874"/>
              <a:gd name="connsiteY109" fmla="*/ 2597499 h 2632668"/>
              <a:gd name="connsiteX110" fmla="*/ 1326382 w 1930874"/>
              <a:gd name="connsiteY110" fmla="*/ 2592475 h 2632668"/>
              <a:gd name="connsiteX111" fmla="*/ 1341454 w 1930874"/>
              <a:gd name="connsiteY111" fmla="*/ 2587451 h 2632668"/>
              <a:gd name="connsiteX112" fmla="*/ 1361551 w 1930874"/>
              <a:gd name="connsiteY112" fmla="*/ 2582427 h 2632668"/>
              <a:gd name="connsiteX113" fmla="*/ 1376624 w 1930874"/>
              <a:gd name="connsiteY113" fmla="*/ 2577402 h 2632668"/>
              <a:gd name="connsiteX114" fmla="*/ 1416817 w 1930874"/>
              <a:gd name="connsiteY114" fmla="*/ 2567354 h 2632668"/>
              <a:gd name="connsiteX115" fmla="*/ 1436914 w 1930874"/>
              <a:gd name="connsiteY115" fmla="*/ 2562330 h 2632668"/>
              <a:gd name="connsiteX116" fmla="*/ 1467059 w 1930874"/>
              <a:gd name="connsiteY116" fmla="*/ 2552282 h 2632668"/>
              <a:gd name="connsiteX117" fmla="*/ 1507252 w 1930874"/>
              <a:gd name="connsiteY117" fmla="*/ 2542233 h 2632668"/>
              <a:gd name="connsiteX118" fmla="*/ 1532373 w 1930874"/>
              <a:gd name="connsiteY118" fmla="*/ 2522137 h 2632668"/>
              <a:gd name="connsiteX119" fmla="*/ 1542422 w 1930874"/>
              <a:gd name="connsiteY119" fmla="*/ 2512088 h 2632668"/>
              <a:gd name="connsiteX120" fmla="*/ 1572567 w 1930874"/>
              <a:gd name="connsiteY120" fmla="*/ 2497016 h 2632668"/>
              <a:gd name="connsiteX121" fmla="*/ 1597687 w 1930874"/>
              <a:gd name="connsiteY121" fmla="*/ 2481943 h 2632668"/>
              <a:gd name="connsiteX122" fmla="*/ 1617784 w 1930874"/>
              <a:gd name="connsiteY122" fmla="*/ 2461846 h 2632668"/>
              <a:gd name="connsiteX123" fmla="*/ 1657978 w 1930874"/>
              <a:gd name="connsiteY123" fmla="*/ 2431701 h 2632668"/>
              <a:gd name="connsiteX124" fmla="*/ 1663002 w 1930874"/>
              <a:gd name="connsiteY124" fmla="*/ 2416629 h 2632668"/>
              <a:gd name="connsiteX125" fmla="*/ 1688123 w 1930874"/>
              <a:gd name="connsiteY125" fmla="*/ 2396532 h 2632668"/>
              <a:gd name="connsiteX126" fmla="*/ 1713243 w 1930874"/>
              <a:gd name="connsiteY126" fmla="*/ 2371411 h 2632668"/>
              <a:gd name="connsiteX127" fmla="*/ 1723292 w 1930874"/>
              <a:gd name="connsiteY127" fmla="*/ 2356339 h 2632668"/>
              <a:gd name="connsiteX128" fmla="*/ 1743389 w 1930874"/>
              <a:gd name="connsiteY128" fmla="*/ 2336242 h 2632668"/>
              <a:gd name="connsiteX129" fmla="*/ 1753437 w 1930874"/>
              <a:gd name="connsiteY129" fmla="*/ 2321169 h 2632668"/>
              <a:gd name="connsiteX130" fmla="*/ 1778558 w 1930874"/>
              <a:gd name="connsiteY130" fmla="*/ 2291024 h 2632668"/>
              <a:gd name="connsiteX131" fmla="*/ 1783582 w 1930874"/>
              <a:gd name="connsiteY131" fmla="*/ 2275952 h 2632668"/>
              <a:gd name="connsiteX132" fmla="*/ 1803679 w 1930874"/>
              <a:gd name="connsiteY132" fmla="*/ 2245807 h 2632668"/>
              <a:gd name="connsiteX133" fmla="*/ 1813727 w 1930874"/>
              <a:gd name="connsiteY133" fmla="*/ 2215662 h 2632668"/>
              <a:gd name="connsiteX134" fmla="*/ 1818751 w 1930874"/>
              <a:gd name="connsiteY134" fmla="*/ 2200589 h 2632668"/>
              <a:gd name="connsiteX135" fmla="*/ 1838848 w 1930874"/>
              <a:gd name="connsiteY135" fmla="*/ 2175468 h 2632668"/>
              <a:gd name="connsiteX136" fmla="*/ 1848896 w 1930874"/>
              <a:gd name="connsiteY136" fmla="*/ 2145323 h 2632668"/>
              <a:gd name="connsiteX137" fmla="*/ 1853920 w 1930874"/>
              <a:gd name="connsiteY137" fmla="*/ 2130251 h 2632668"/>
              <a:gd name="connsiteX138" fmla="*/ 1863969 w 1930874"/>
              <a:gd name="connsiteY138" fmla="*/ 2120202 h 2632668"/>
              <a:gd name="connsiteX139" fmla="*/ 1879041 w 1930874"/>
              <a:gd name="connsiteY139" fmla="*/ 2090057 h 2632668"/>
              <a:gd name="connsiteX140" fmla="*/ 1889090 w 1930874"/>
              <a:gd name="connsiteY140" fmla="*/ 2054888 h 2632668"/>
              <a:gd name="connsiteX141" fmla="*/ 1894114 w 1930874"/>
              <a:gd name="connsiteY141" fmla="*/ 1999622 h 2632668"/>
              <a:gd name="connsiteX142" fmla="*/ 1904162 w 1930874"/>
              <a:gd name="connsiteY142" fmla="*/ 1969477 h 2632668"/>
              <a:gd name="connsiteX143" fmla="*/ 1909186 w 1930874"/>
              <a:gd name="connsiteY143" fmla="*/ 1954405 h 2632668"/>
              <a:gd name="connsiteX144" fmla="*/ 1914211 w 1930874"/>
              <a:gd name="connsiteY144" fmla="*/ 1924260 h 2632668"/>
              <a:gd name="connsiteX145" fmla="*/ 1909186 w 1930874"/>
              <a:gd name="connsiteY145" fmla="*/ 1884066 h 2632668"/>
              <a:gd name="connsiteX146" fmla="*/ 1919235 w 1930874"/>
              <a:gd name="connsiteY146" fmla="*/ 1828800 h 2632668"/>
              <a:gd name="connsiteX147" fmla="*/ 1914211 w 1930874"/>
              <a:gd name="connsiteY147" fmla="*/ 1718268 h 2632668"/>
              <a:gd name="connsiteX148" fmla="*/ 1919235 w 1930874"/>
              <a:gd name="connsiteY148" fmla="*/ 1703196 h 2632668"/>
              <a:gd name="connsiteX149" fmla="*/ 1924259 w 1930874"/>
              <a:gd name="connsiteY149" fmla="*/ 1673051 h 2632668"/>
              <a:gd name="connsiteX150" fmla="*/ 1914211 w 1930874"/>
              <a:gd name="connsiteY150" fmla="*/ 1587640 h 2632668"/>
              <a:gd name="connsiteX151" fmla="*/ 1894114 w 1930874"/>
              <a:gd name="connsiteY151" fmla="*/ 1517301 h 2632668"/>
              <a:gd name="connsiteX152" fmla="*/ 1879041 w 1930874"/>
              <a:gd name="connsiteY152" fmla="*/ 1472084 h 2632668"/>
              <a:gd name="connsiteX153" fmla="*/ 1874017 w 1930874"/>
              <a:gd name="connsiteY153" fmla="*/ 1457011 h 2632668"/>
              <a:gd name="connsiteX154" fmla="*/ 1863969 w 1930874"/>
              <a:gd name="connsiteY154" fmla="*/ 1421842 h 2632668"/>
              <a:gd name="connsiteX155" fmla="*/ 1853920 w 1930874"/>
              <a:gd name="connsiteY155" fmla="*/ 1406769 h 2632668"/>
              <a:gd name="connsiteX156" fmla="*/ 1843872 w 1930874"/>
              <a:gd name="connsiteY156" fmla="*/ 1376624 h 2632668"/>
              <a:gd name="connsiteX157" fmla="*/ 1828800 w 1930874"/>
              <a:gd name="connsiteY157" fmla="*/ 1306286 h 2632668"/>
              <a:gd name="connsiteX158" fmla="*/ 1818751 w 1930874"/>
              <a:gd name="connsiteY158" fmla="*/ 1291213 h 2632668"/>
              <a:gd name="connsiteX159" fmla="*/ 1808703 w 1930874"/>
              <a:gd name="connsiteY159" fmla="*/ 1240972 h 2632668"/>
              <a:gd name="connsiteX160" fmla="*/ 1788606 w 1930874"/>
              <a:gd name="connsiteY160" fmla="*/ 1195754 h 2632668"/>
              <a:gd name="connsiteX161" fmla="*/ 1778558 w 1930874"/>
              <a:gd name="connsiteY161" fmla="*/ 1165609 h 2632668"/>
              <a:gd name="connsiteX162" fmla="*/ 1773534 w 1930874"/>
              <a:gd name="connsiteY162" fmla="*/ 1150537 h 2632668"/>
              <a:gd name="connsiteX163" fmla="*/ 1768509 w 1930874"/>
              <a:gd name="connsiteY163" fmla="*/ 1135464 h 2632668"/>
              <a:gd name="connsiteX164" fmla="*/ 1743323 w 1930874"/>
              <a:gd name="connsiteY164" fmla="*/ 1085091 h 2632668"/>
              <a:gd name="connsiteX165" fmla="*/ 1703217 w 1930874"/>
              <a:gd name="connsiteY165" fmla="*/ 1015348 h 2632668"/>
              <a:gd name="connsiteX166" fmla="*/ 1657978 w 1930874"/>
              <a:gd name="connsiteY166" fmla="*/ 959618 h 2632668"/>
              <a:gd name="connsiteX167" fmla="*/ 1647929 w 1930874"/>
              <a:gd name="connsiteY167" fmla="*/ 944545 h 2632668"/>
              <a:gd name="connsiteX168" fmla="*/ 1632857 w 1930874"/>
              <a:gd name="connsiteY168" fmla="*/ 899328 h 2632668"/>
              <a:gd name="connsiteX169" fmla="*/ 1627833 w 1930874"/>
              <a:gd name="connsiteY169" fmla="*/ 884255 h 2632668"/>
              <a:gd name="connsiteX170" fmla="*/ 1617784 w 1930874"/>
              <a:gd name="connsiteY170" fmla="*/ 874207 h 2632668"/>
              <a:gd name="connsiteX171" fmla="*/ 1592663 w 1930874"/>
              <a:gd name="connsiteY171" fmla="*/ 828989 h 2632668"/>
              <a:gd name="connsiteX172" fmla="*/ 1572567 w 1930874"/>
              <a:gd name="connsiteY172" fmla="*/ 803868 h 2632668"/>
              <a:gd name="connsiteX173" fmla="*/ 1557494 w 1930874"/>
              <a:gd name="connsiteY173" fmla="*/ 778747 h 2632668"/>
              <a:gd name="connsiteX174" fmla="*/ 1542422 w 1930874"/>
              <a:gd name="connsiteY174" fmla="*/ 743578 h 2632668"/>
              <a:gd name="connsiteX175" fmla="*/ 1532373 w 1930874"/>
              <a:gd name="connsiteY175" fmla="*/ 728506 h 2632668"/>
              <a:gd name="connsiteX176" fmla="*/ 1497204 w 1930874"/>
              <a:gd name="connsiteY176" fmla="*/ 693337 h 2632668"/>
              <a:gd name="connsiteX177" fmla="*/ 1487156 w 1930874"/>
              <a:gd name="connsiteY177" fmla="*/ 683288 h 2632668"/>
              <a:gd name="connsiteX178" fmla="*/ 1482131 w 1930874"/>
              <a:gd name="connsiteY178" fmla="*/ 668216 h 2632668"/>
              <a:gd name="connsiteX179" fmla="*/ 1467059 w 1930874"/>
              <a:gd name="connsiteY179" fmla="*/ 658167 h 2632668"/>
              <a:gd name="connsiteX180" fmla="*/ 1441938 w 1930874"/>
              <a:gd name="connsiteY180" fmla="*/ 633046 h 2632668"/>
              <a:gd name="connsiteX181" fmla="*/ 1441938 w 1930874"/>
              <a:gd name="connsiteY181" fmla="*/ 633046 h 2632668"/>
              <a:gd name="connsiteX182" fmla="*/ 1431890 w 1930874"/>
              <a:gd name="connsiteY182" fmla="*/ 617974 h 2632668"/>
              <a:gd name="connsiteX183" fmla="*/ 1421841 w 1930874"/>
              <a:gd name="connsiteY183" fmla="*/ 607926 h 2632668"/>
              <a:gd name="connsiteX184" fmla="*/ 1401745 w 1930874"/>
              <a:gd name="connsiteY184" fmla="*/ 577780 h 2632668"/>
              <a:gd name="connsiteX185" fmla="*/ 1391696 w 1930874"/>
              <a:gd name="connsiteY185" fmla="*/ 567732 h 2632668"/>
              <a:gd name="connsiteX186" fmla="*/ 1371600 w 1930874"/>
              <a:gd name="connsiteY186" fmla="*/ 542611 h 2632668"/>
              <a:gd name="connsiteX187" fmla="*/ 1356527 w 1930874"/>
              <a:gd name="connsiteY187" fmla="*/ 532563 h 2632668"/>
              <a:gd name="connsiteX188" fmla="*/ 1341454 w 1930874"/>
              <a:gd name="connsiteY188" fmla="*/ 517490 h 2632668"/>
              <a:gd name="connsiteX189" fmla="*/ 1321358 w 1930874"/>
              <a:gd name="connsiteY189" fmla="*/ 492369 h 2632668"/>
              <a:gd name="connsiteX190" fmla="*/ 1306285 w 1930874"/>
              <a:gd name="connsiteY190" fmla="*/ 487345 h 2632668"/>
              <a:gd name="connsiteX191" fmla="*/ 1296237 w 1930874"/>
              <a:gd name="connsiteY191" fmla="*/ 472273 h 2632668"/>
              <a:gd name="connsiteX192" fmla="*/ 1276140 w 1930874"/>
              <a:gd name="connsiteY192" fmla="*/ 452176 h 2632668"/>
              <a:gd name="connsiteX193" fmla="*/ 1256043 w 1930874"/>
              <a:gd name="connsiteY193" fmla="*/ 422031 h 2632668"/>
              <a:gd name="connsiteX194" fmla="*/ 1245995 w 1930874"/>
              <a:gd name="connsiteY194" fmla="*/ 406958 h 2632668"/>
              <a:gd name="connsiteX195" fmla="*/ 1210826 w 1930874"/>
              <a:gd name="connsiteY195" fmla="*/ 371789 h 2632668"/>
              <a:gd name="connsiteX196" fmla="*/ 1195753 w 1930874"/>
              <a:gd name="connsiteY196" fmla="*/ 356717 h 2632668"/>
              <a:gd name="connsiteX197" fmla="*/ 1185705 w 1930874"/>
              <a:gd name="connsiteY197" fmla="*/ 346668 h 2632668"/>
              <a:gd name="connsiteX198" fmla="*/ 1170633 w 1930874"/>
              <a:gd name="connsiteY198" fmla="*/ 336620 h 2632668"/>
              <a:gd name="connsiteX199" fmla="*/ 1150536 w 1930874"/>
              <a:gd name="connsiteY199" fmla="*/ 316523 h 2632668"/>
              <a:gd name="connsiteX200" fmla="*/ 1120391 w 1930874"/>
              <a:gd name="connsiteY200" fmla="*/ 296427 h 2632668"/>
              <a:gd name="connsiteX201" fmla="*/ 1095270 w 1930874"/>
              <a:gd name="connsiteY201" fmla="*/ 276330 h 2632668"/>
              <a:gd name="connsiteX202" fmla="*/ 1080197 w 1930874"/>
              <a:gd name="connsiteY202" fmla="*/ 251209 h 2632668"/>
              <a:gd name="connsiteX203" fmla="*/ 1070149 w 1930874"/>
              <a:gd name="connsiteY203" fmla="*/ 236137 h 2632668"/>
              <a:gd name="connsiteX204" fmla="*/ 1050052 w 1930874"/>
              <a:gd name="connsiteY204" fmla="*/ 216040 h 2632668"/>
              <a:gd name="connsiteX205" fmla="*/ 1040004 w 1930874"/>
              <a:gd name="connsiteY205" fmla="*/ 205991 h 2632668"/>
              <a:gd name="connsiteX206" fmla="*/ 1024931 w 1930874"/>
              <a:gd name="connsiteY206" fmla="*/ 190919 h 2632668"/>
              <a:gd name="connsiteX207" fmla="*/ 999811 w 1930874"/>
              <a:gd name="connsiteY207" fmla="*/ 165798 h 2632668"/>
              <a:gd name="connsiteX208" fmla="*/ 974690 w 1930874"/>
              <a:gd name="connsiteY208" fmla="*/ 150726 h 2632668"/>
              <a:gd name="connsiteX209" fmla="*/ 959617 w 1930874"/>
              <a:gd name="connsiteY209" fmla="*/ 140677 h 2632668"/>
              <a:gd name="connsiteX210" fmla="*/ 944545 w 1930874"/>
              <a:gd name="connsiteY210" fmla="*/ 135653 h 2632668"/>
              <a:gd name="connsiteX211" fmla="*/ 919424 w 1930874"/>
              <a:gd name="connsiteY211" fmla="*/ 120580 h 2632668"/>
              <a:gd name="connsiteX212" fmla="*/ 894303 w 1930874"/>
              <a:gd name="connsiteY212" fmla="*/ 105508 h 2632668"/>
              <a:gd name="connsiteX213" fmla="*/ 869182 w 1930874"/>
              <a:gd name="connsiteY213" fmla="*/ 90435 h 2632668"/>
              <a:gd name="connsiteX214" fmla="*/ 864158 w 1930874"/>
              <a:gd name="connsiteY214" fmla="*/ 75363 h 2632668"/>
              <a:gd name="connsiteX215" fmla="*/ 834013 w 1930874"/>
              <a:gd name="connsiteY215" fmla="*/ 65315 h 2632668"/>
              <a:gd name="connsiteX216" fmla="*/ 823964 w 1930874"/>
              <a:gd name="connsiteY216" fmla="*/ 55266 h 2632668"/>
              <a:gd name="connsiteX217" fmla="*/ 793819 w 1930874"/>
              <a:gd name="connsiteY217" fmla="*/ 35169 h 2632668"/>
              <a:gd name="connsiteX218" fmla="*/ 788795 w 1930874"/>
              <a:gd name="connsiteY218" fmla="*/ 0 h 2632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930874" h="2632668">
                <a:moveTo>
                  <a:pt x="788795" y="0"/>
                </a:moveTo>
                <a:cubicBezTo>
                  <a:pt x="785446" y="5024"/>
                  <a:pt x="781199" y="9555"/>
                  <a:pt x="778747" y="15073"/>
                </a:cubicBezTo>
                <a:cubicBezTo>
                  <a:pt x="778745" y="15078"/>
                  <a:pt x="766187" y="52751"/>
                  <a:pt x="763674" y="60290"/>
                </a:cubicBezTo>
                <a:cubicBezTo>
                  <a:pt x="763674" y="60291"/>
                  <a:pt x="753627" y="90434"/>
                  <a:pt x="753626" y="90435"/>
                </a:cubicBezTo>
                <a:lnTo>
                  <a:pt x="743578" y="105508"/>
                </a:lnTo>
                <a:cubicBezTo>
                  <a:pt x="741903" y="113882"/>
                  <a:pt x="740800" y="122390"/>
                  <a:pt x="738553" y="130629"/>
                </a:cubicBezTo>
                <a:cubicBezTo>
                  <a:pt x="735766" y="140848"/>
                  <a:pt x="731854" y="150726"/>
                  <a:pt x="728505" y="160774"/>
                </a:cubicBezTo>
                <a:lnTo>
                  <a:pt x="713433" y="205991"/>
                </a:lnTo>
                <a:lnTo>
                  <a:pt x="703384" y="236137"/>
                </a:lnTo>
                <a:cubicBezTo>
                  <a:pt x="687679" y="298958"/>
                  <a:pt x="707751" y="220853"/>
                  <a:pt x="693336" y="271306"/>
                </a:cubicBezTo>
                <a:cubicBezTo>
                  <a:pt x="678152" y="324451"/>
                  <a:pt x="702140" y="249917"/>
                  <a:pt x="678263" y="321547"/>
                </a:cubicBezTo>
                <a:lnTo>
                  <a:pt x="668215" y="351693"/>
                </a:lnTo>
                <a:cubicBezTo>
                  <a:pt x="666540" y="356717"/>
                  <a:pt x="666129" y="362359"/>
                  <a:pt x="663191" y="366765"/>
                </a:cubicBezTo>
                <a:lnTo>
                  <a:pt x="653142" y="381838"/>
                </a:lnTo>
                <a:lnTo>
                  <a:pt x="622997" y="472273"/>
                </a:lnTo>
                <a:lnTo>
                  <a:pt x="617973" y="487345"/>
                </a:lnTo>
                <a:cubicBezTo>
                  <a:pt x="616298" y="492369"/>
                  <a:pt x="615887" y="498011"/>
                  <a:pt x="612949" y="502418"/>
                </a:cubicBezTo>
                <a:cubicBezTo>
                  <a:pt x="609600" y="507442"/>
                  <a:pt x="605601" y="512089"/>
                  <a:pt x="602901" y="517490"/>
                </a:cubicBezTo>
                <a:cubicBezTo>
                  <a:pt x="598883" y="525526"/>
                  <a:pt x="595000" y="545141"/>
                  <a:pt x="592852" y="552660"/>
                </a:cubicBezTo>
                <a:cubicBezTo>
                  <a:pt x="591397" y="557752"/>
                  <a:pt x="590196" y="562995"/>
                  <a:pt x="587828" y="567732"/>
                </a:cubicBezTo>
                <a:cubicBezTo>
                  <a:pt x="585128" y="573133"/>
                  <a:pt x="581129" y="577781"/>
                  <a:pt x="577780" y="582805"/>
                </a:cubicBezTo>
                <a:cubicBezTo>
                  <a:pt x="576105" y="589504"/>
                  <a:pt x="574740" y="596287"/>
                  <a:pt x="572756" y="602901"/>
                </a:cubicBezTo>
                <a:cubicBezTo>
                  <a:pt x="569712" y="613046"/>
                  <a:pt x="565276" y="622770"/>
                  <a:pt x="562707" y="633046"/>
                </a:cubicBezTo>
                <a:cubicBezTo>
                  <a:pt x="547005" y="695857"/>
                  <a:pt x="567071" y="617772"/>
                  <a:pt x="552659" y="668216"/>
                </a:cubicBezTo>
                <a:cubicBezTo>
                  <a:pt x="550762" y="674855"/>
                  <a:pt x="549619" y="681698"/>
                  <a:pt x="547635" y="688312"/>
                </a:cubicBezTo>
                <a:cubicBezTo>
                  <a:pt x="544591" y="698457"/>
                  <a:pt x="540155" y="708181"/>
                  <a:pt x="537586" y="718457"/>
                </a:cubicBezTo>
                <a:cubicBezTo>
                  <a:pt x="535911" y="725156"/>
                  <a:pt x="534546" y="731940"/>
                  <a:pt x="532562" y="738554"/>
                </a:cubicBezTo>
                <a:cubicBezTo>
                  <a:pt x="529519" y="748699"/>
                  <a:pt x="525083" y="758423"/>
                  <a:pt x="522514" y="768699"/>
                </a:cubicBezTo>
                <a:cubicBezTo>
                  <a:pt x="506808" y="831527"/>
                  <a:pt x="526882" y="753414"/>
                  <a:pt x="512465" y="803868"/>
                </a:cubicBezTo>
                <a:cubicBezTo>
                  <a:pt x="510568" y="810507"/>
                  <a:pt x="509425" y="817351"/>
                  <a:pt x="507441" y="823965"/>
                </a:cubicBezTo>
                <a:cubicBezTo>
                  <a:pt x="504398" y="834110"/>
                  <a:pt x="500742" y="844062"/>
                  <a:pt x="497393" y="854110"/>
                </a:cubicBezTo>
                <a:cubicBezTo>
                  <a:pt x="495718" y="859134"/>
                  <a:pt x="496114" y="865438"/>
                  <a:pt x="492369" y="869183"/>
                </a:cubicBezTo>
                <a:lnTo>
                  <a:pt x="482320" y="879231"/>
                </a:lnTo>
                <a:cubicBezTo>
                  <a:pt x="480645" y="885930"/>
                  <a:pt x="479280" y="892714"/>
                  <a:pt x="477296" y="899328"/>
                </a:cubicBezTo>
                <a:cubicBezTo>
                  <a:pt x="474253" y="909473"/>
                  <a:pt x="469817" y="919197"/>
                  <a:pt x="467248" y="929473"/>
                </a:cubicBezTo>
                <a:cubicBezTo>
                  <a:pt x="451552" y="992256"/>
                  <a:pt x="471608" y="914218"/>
                  <a:pt x="457200" y="964642"/>
                </a:cubicBezTo>
                <a:cubicBezTo>
                  <a:pt x="455303" y="971282"/>
                  <a:pt x="454159" y="978125"/>
                  <a:pt x="452175" y="984739"/>
                </a:cubicBezTo>
                <a:cubicBezTo>
                  <a:pt x="449131" y="994884"/>
                  <a:pt x="445476" y="1004836"/>
                  <a:pt x="442127" y="1014884"/>
                </a:cubicBezTo>
                <a:lnTo>
                  <a:pt x="427054" y="1060101"/>
                </a:lnTo>
                <a:lnTo>
                  <a:pt x="406958" y="1120391"/>
                </a:lnTo>
                <a:cubicBezTo>
                  <a:pt x="406956" y="1120396"/>
                  <a:pt x="396912" y="1150533"/>
                  <a:pt x="396909" y="1150537"/>
                </a:cubicBezTo>
                <a:lnTo>
                  <a:pt x="386861" y="1165609"/>
                </a:lnTo>
                <a:lnTo>
                  <a:pt x="366764" y="1225899"/>
                </a:lnTo>
                <a:lnTo>
                  <a:pt x="356716" y="1256044"/>
                </a:lnTo>
                <a:cubicBezTo>
                  <a:pt x="355041" y="1261068"/>
                  <a:pt x="354630" y="1266711"/>
                  <a:pt x="351692" y="1271117"/>
                </a:cubicBezTo>
                <a:lnTo>
                  <a:pt x="341643" y="1286189"/>
                </a:lnTo>
                <a:cubicBezTo>
                  <a:pt x="339968" y="1291213"/>
                  <a:pt x="337903" y="1296124"/>
                  <a:pt x="336619" y="1301262"/>
                </a:cubicBezTo>
                <a:cubicBezTo>
                  <a:pt x="329448" y="1329948"/>
                  <a:pt x="334307" y="1320691"/>
                  <a:pt x="326571" y="1346479"/>
                </a:cubicBezTo>
                <a:cubicBezTo>
                  <a:pt x="323528" y="1356624"/>
                  <a:pt x="319872" y="1366576"/>
                  <a:pt x="316523" y="1376624"/>
                </a:cubicBezTo>
                <a:cubicBezTo>
                  <a:pt x="314848" y="1381648"/>
                  <a:pt x="314436" y="1387290"/>
                  <a:pt x="311498" y="1391697"/>
                </a:cubicBezTo>
                <a:lnTo>
                  <a:pt x="301450" y="1406769"/>
                </a:lnTo>
                <a:lnTo>
                  <a:pt x="286378" y="1451987"/>
                </a:lnTo>
                <a:cubicBezTo>
                  <a:pt x="286375" y="1451997"/>
                  <a:pt x="276332" y="1482121"/>
                  <a:pt x="276329" y="1482132"/>
                </a:cubicBezTo>
                <a:cubicBezTo>
                  <a:pt x="272980" y="1495530"/>
                  <a:pt x="270648" y="1509224"/>
                  <a:pt x="266281" y="1522326"/>
                </a:cubicBezTo>
                <a:cubicBezTo>
                  <a:pt x="264606" y="1527350"/>
                  <a:pt x="262712" y="1532306"/>
                  <a:pt x="261257" y="1537398"/>
                </a:cubicBezTo>
                <a:cubicBezTo>
                  <a:pt x="246072" y="1590546"/>
                  <a:pt x="270062" y="1516009"/>
                  <a:pt x="246184" y="1587640"/>
                </a:cubicBezTo>
                <a:cubicBezTo>
                  <a:pt x="244509" y="1592664"/>
                  <a:pt x="244097" y="1598306"/>
                  <a:pt x="241160" y="1602712"/>
                </a:cubicBezTo>
                <a:cubicBezTo>
                  <a:pt x="225237" y="1626598"/>
                  <a:pt x="233021" y="1612057"/>
                  <a:pt x="221063" y="1647930"/>
                </a:cubicBezTo>
                <a:lnTo>
                  <a:pt x="200967" y="1708220"/>
                </a:lnTo>
                <a:lnTo>
                  <a:pt x="190918" y="1738365"/>
                </a:lnTo>
                <a:cubicBezTo>
                  <a:pt x="189243" y="1743389"/>
                  <a:pt x="188832" y="1749031"/>
                  <a:pt x="185894" y="1753438"/>
                </a:cubicBezTo>
                <a:lnTo>
                  <a:pt x="175846" y="1768510"/>
                </a:lnTo>
                <a:cubicBezTo>
                  <a:pt x="174171" y="1775209"/>
                  <a:pt x="172806" y="1781993"/>
                  <a:pt x="170822" y="1788607"/>
                </a:cubicBezTo>
                <a:cubicBezTo>
                  <a:pt x="159328" y="1826921"/>
                  <a:pt x="159532" y="1814907"/>
                  <a:pt x="150725" y="1858945"/>
                </a:cubicBezTo>
                <a:cubicBezTo>
                  <a:pt x="148028" y="1872430"/>
                  <a:pt x="142939" y="1903280"/>
                  <a:pt x="135652" y="1914211"/>
                </a:cubicBezTo>
                <a:cubicBezTo>
                  <a:pt x="132303" y="1919235"/>
                  <a:pt x="128056" y="1923766"/>
                  <a:pt x="125604" y="1929284"/>
                </a:cubicBezTo>
                <a:cubicBezTo>
                  <a:pt x="107132" y="1970849"/>
                  <a:pt x="126144" y="1948842"/>
                  <a:pt x="105507" y="1969477"/>
                </a:cubicBezTo>
                <a:lnTo>
                  <a:pt x="95459" y="1999622"/>
                </a:lnTo>
                <a:cubicBezTo>
                  <a:pt x="93784" y="2004646"/>
                  <a:pt x="91719" y="2009557"/>
                  <a:pt x="90435" y="2014695"/>
                </a:cubicBezTo>
                <a:cubicBezTo>
                  <a:pt x="88760" y="2021394"/>
                  <a:pt x="86909" y="2028051"/>
                  <a:pt x="85411" y="2034791"/>
                </a:cubicBezTo>
                <a:cubicBezTo>
                  <a:pt x="83558" y="2043127"/>
                  <a:pt x="82633" y="2051673"/>
                  <a:pt x="80386" y="2059912"/>
                </a:cubicBezTo>
                <a:cubicBezTo>
                  <a:pt x="77599" y="2070131"/>
                  <a:pt x="73687" y="2080009"/>
                  <a:pt x="70338" y="2090057"/>
                </a:cubicBezTo>
                <a:lnTo>
                  <a:pt x="65314" y="2105130"/>
                </a:lnTo>
                <a:lnTo>
                  <a:pt x="50241" y="2150347"/>
                </a:lnTo>
                <a:cubicBezTo>
                  <a:pt x="48566" y="2155371"/>
                  <a:pt x="48155" y="2161013"/>
                  <a:pt x="45217" y="2165420"/>
                </a:cubicBezTo>
                <a:cubicBezTo>
                  <a:pt x="41868" y="2170444"/>
                  <a:pt x="37869" y="2175092"/>
                  <a:pt x="35169" y="2180493"/>
                </a:cubicBezTo>
                <a:cubicBezTo>
                  <a:pt x="29072" y="2192687"/>
                  <a:pt x="28559" y="2208077"/>
                  <a:pt x="25120" y="2220686"/>
                </a:cubicBezTo>
                <a:cubicBezTo>
                  <a:pt x="22333" y="2230905"/>
                  <a:pt x="18421" y="2240783"/>
                  <a:pt x="15072" y="2250831"/>
                </a:cubicBezTo>
                <a:lnTo>
                  <a:pt x="5024" y="2280976"/>
                </a:lnTo>
                <a:lnTo>
                  <a:pt x="0" y="2296049"/>
                </a:lnTo>
                <a:cubicBezTo>
                  <a:pt x="10048" y="2302748"/>
                  <a:pt x="21606" y="2307605"/>
                  <a:pt x="30145" y="2316145"/>
                </a:cubicBezTo>
                <a:cubicBezTo>
                  <a:pt x="33494" y="2319495"/>
                  <a:pt x="35956" y="2324076"/>
                  <a:pt x="40193" y="2326194"/>
                </a:cubicBezTo>
                <a:cubicBezTo>
                  <a:pt x="77370" y="2344783"/>
                  <a:pt x="60782" y="2326586"/>
                  <a:pt x="85411" y="2346290"/>
                </a:cubicBezTo>
                <a:cubicBezTo>
                  <a:pt x="89110" y="2349249"/>
                  <a:pt x="91222" y="2354221"/>
                  <a:pt x="95459" y="2356339"/>
                </a:cubicBezTo>
                <a:cubicBezTo>
                  <a:pt x="104933" y="2361076"/>
                  <a:pt x="125604" y="2366387"/>
                  <a:pt x="125604" y="2366387"/>
                </a:cubicBezTo>
                <a:cubicBezTo>
                  <a:pt x="130628" y="2369736"/>
                  <a:pt x="135961" y="2372663"/>
                  <a:pt x="140676" y="2376435"/>
                </a:cubicBezTo>
                <a:cubicBezTo>
                  <a:pt x="144375" y="2379394"/>
                  <a:pt x="146488" y="2384365"/>
                  <a:pt x="150725" y="2386484"/>
                </a:cubicBezTo>
                <a:cubicBezTo>
                  <a:pt x="160199" y="2391221"/>
                  <a:pt x="180870" y="2396532"/>
                  <a:pt x="180870" y="2396532"/>
                </a:cubicBezTo>
                <a:cubicBezTo>
                  <a:pt x="185894" y="2399881"/>
                  <a:pt x="191227" y="2402808"/>
                  <a:pt x="195942" y="2406580"/>
                </a:cubicBezTo>
                <a:cubicBezTo>
                  <a:pt x="199641" y="2409539"/>
                  <a:pt x="202201" y="2413787"/>
                  <a:pt x="205991" y="2416629"/>
                </a:cubicBezTo>
                <a:cubicBezTo>
                  <a:pt x="215652" y="2423875"/>
                  <a:pt x="226088" y="2430027"/>
                  <a:pt x="236136" y="2436726"/>
                </a:cubicBezTo>
                <a:lnTo>
                  <a:pt x="266281" y="2456822"/>
                </a:lnTo>
                <a:lnTo>
                  <a:pt x="401934" y="2502040"/>
                </a:lnTo>
                <a:cubicBezTo>
                  <a:pt x="456889" y="2520358"/>
                  <a:pt x="373656" y="2491146"/>
                  <a:pt x="432079" y="2517112"/>
                </a:cubicBezTo>
                <a:cubicBezTo>
                  <a:pt x="432084" y="2517114"/>
                  <a:pt x="469757" y="2529672"/>
                  <a:pt x="477296" y="2532185"/>
                </a:cubicBezTo>
                <a:lnTo>
                  <a:pt x="492369" y="2537209"/>
                </a:lnTo>
                <a:lnTo>
                  <a:pt x="507441" y="2542233"/>
                </a:lnTo>
                <a:cubicBezTo>
                  <a:pt x="512465" y="2545583"/>
                  <a:pt x="516996" y="2549829"/>
                  <a:pt x="522514" y="2552282"/>
                </a:cubicBezTo>
                <a:cubicBezTo>
                  <a:pt x="547107" y="2563212"/>
                  <a:pt x="550274" y="2560610"/>
                  <a:pt x="572756" y="2567354"/>
                </a:cubicBezTo>
                <a:cubicBezTo>
                  <a:pt x="582901" y="2570397"/>
                  <a:pt x="592853" y="2574052"/>
                  <a:pt x="602901" y="2577402"/>
                </a:cubicBezTo>
                <a:lnTo>
                  <a:pt x="633046" y="2587451"/>
                </a:lnTo>
                <a:lnTo>
                  <a:pt x="663191" y="2597499"/>
                </a:lnTo>
                <a:cubicBezTo>
                  <a:pt x="761023" y="2609728"/>
                  <a:pt x="638917" y="2594801"/>
                  <a:pt x="753626" y="2607547"/>
                </a:cubicBezTo>
                <a:cubicBezTo>
                  <a:pt x="767045" y="2609038"/>
                  <a:pt x="780421" y="2610897"/>
                  <a:pt x="793819" y="2612572"/>
                </a:cubicBezTo>
                <a:cubicBezTo>
                  <a:pt x="806733" y="2616876"/>
                  <a:pt x="815110" y="2620097"/>
                  <a:pt x="828989" y="2622620"/>
                </a:cubicBezTo>
                <a:cubicBezTo>
                  <a:pt x="881672" y="2632198"/>
                  <a:pt x="919570" y="2630053"/>
                  <a:pt x="979714" y="2632668"/>
                </a:cubicBezTo>
                <a:lnTo>
                  <a:pt x="1135463" y="2627644"/>
                </a:lnTo>
                <a:cubicBezTo>
                  <a:pt x="1159475" y="2626527"/>
                  <a:pt x="1219963" y="2620199"/>
                  <a:pt x="1245995" y="2617596"/>
                </a:cubicBezTo>
                <a:cubicBezTo>
                  <a:pt x="1252694" y="2615921"/>
                  <a:pt x="1259478" y="2614556"/>
                  <a:pt x="1266092" y="2612572"/>
                </a:cubicBezTo>
                <a:cubicBezTo>
                  <a:pt x="1281310" y="2608007"/>
                  <a:pt x="1296237" y="2602523"/>
                  <a:pt x="1311309" y="2597499"/>
                </a:cubicBezTo>
                <a:lnTo>
                  <a:pt x="1326382" y="2592475"/>
                </a:lnTo>
                <a:cubicBezTo>
                  <a:pt x="1331406" y="2590800"/>
                  <a:pt x="1336316" y="2588735"/>
                  <a:pt x="1341454" y="2587451"/>
                </a:cubicBezTo>
                <a:cubicBezTo>
                  <a:pt x="1348153" y="2585776"/>
                  <a:pt x="1354912" y="2584324"/>
                  <a:pt x="1361551" y="2582427"/>
                </a:cubicBezTo>
                <a:cubicBezTo>
                  <a:pt x="1366643" y="2580972"/>
                  <a:pt x="1371514" y="2578796"/>
                  <a:pt x="1376624" y="2577402"/>
                </a:cubicBezTo>
                <a:cubicBezTo>
                  <a:pt x="1389947" y="2573768"/>
                  <a:pt x="1403419" y="2570703"/>
                  <a:pt x="1416817" y="2567354"/>
                </a:cubicBezTo>
                <a:cubicBezTo>
                  <a:pt x="1423516" y="2565679"/>
                  <a:pt x="1430363" y="2564514"/>
                  <a:pt x="1436914" y="2562330"/>
                </a:cubicBezTo>
                <a:cubicBezTo>
                  <a:pt x="1446962" y="2558981"/>
                  <a:pt x="1456673" y="2554360"/>
                  <a:pt x="1467059" y="2552282"/>
                </a:cubicBezTo>
                <a:cubicBezTo>
                  <a:pt x="1497373" y="2546218"/>
                  <a:pt x="1484079" y="2549957"/>
                  <a:pt x="1507252" y="2542233"/>
                </a:cubicBezTo>
                <a:cubicBezTo>
                  <a:pt x="1531521" y="2517967"/>
                  <a:pt x="1500677" y="2547494"/>
                  <a:pt x="1532373" y="2522137"/>
                </a:cubicBezTo>
                <a:cubicBezTo>
                  <a:pt x="1536072" y="2519178"/>
                  <a:pt x="1538723" y="2515047"/>
                  <a:pt x="1542422" y="2512088"/>
                </a:cubicBezTo>
                <a:cubicBezTo>
                  <a:pt x="1556335" y="2500957"/>
                  <a:pt x="1556647" y="2502322"/>
                  <a:pt x="1572567" y="2497016"/>
                </a:cubicBezTo>
                <a:cubicBezTo>
                  <a:pt x="1609687" y="2459892"/>
                  <a:pt x="1552041" y="2514548"/>
                  <a:pt x="1597687" y="2481943"/>
                </a:cubicBezTo>
                <a:cubicBezTo>
                  <a:pt x="1605396" y="2476436"/>
                  <a:pt x="1609901" y="2467101"/>
                  <a:pt x="1617784" y="2461846"/>
                </a:cubicBezTo>
                <a:cubicBezTo>
                  <a:pt x="1651871" y="2439122"/>
                  <a:pt x="1639390" y="2450289"/>
                  <a:pt x="1657978" y="2431701"/>
                </a:cubicBezTo>
                <a:cubicBezTo>
                  <a:pt x="1659653" y="2426677"/>
                  <a:pt x="1660277" y="2421170"/>
                  <a:pt x="1663002" y="2416629"/>
                </a:cubicBezTo>
                <a:cubicBezTo>
                  <a:pt x="1669190" y="2406315"/>
                  <a:pt x="1679472" y="2404102"/>
                  <a:pt x="1688123" y="2396532"/>
                </a:cubicBezTo>
                <a:cubicBezTo>
                  <a:pt x="1697035" y="2388734"/>
                  <a:pt x="1706674" y="2381264"/>
                  <a:pt x="1713243" y="2371411"/>
                </a:cubicBezTo>
                <a:cubicBezTo>
                  <a:pt x="1716593" y="2366387"/>
                  <a:pt x="1719362" y="2360924"/>
                  <a:pt x="1723292" y="2356339"/>
                </a:cubicBezTo>
                <a:cubicBezTo>
                  <a:pt x="1729458" y="2349146"/>
                  <a:pt x="1738134" y="2344125"/>
                  <a:pt x="1743389" y="2336242"/>
                </a:cubicBezTo>
                <a:cubicBezTo>
                  <a:pt x="1746738" y="2331218"/>
                  <a:pt x="1749571" y="2325808"/>
                  <a:pt x="1753437" y="2321169"/>
                </a:cubicBezTo>
                <a:cubicBezTo>
                  <a:pt x="1785680" y="2282476"/>
                  <a:pt x="1753603" y="2328455"/>
                  <a:pt x="1778558" y="2291024"/>
                </a:cubicBezTo>
                <a:cubicBezTo>
                  <a:pt x="1780233" y="2286000"/>
                  <a:pt x="1781010" y="2280581"/>
                  <a:pt x="1783582" y="2275952"/>
                </a:cubicBezTo>
                <a:cubicBezTo>
                  <a:pt x="1789447" y="2265395"/>
                  <a:pt x="1803679" y="2245807"/>
                  <a:pt x="1803679" y="2245807"/>
                </a:cubicBezTo>
                <a:lnTo>
                  <a:pt x="1813727" y="2215662"/>
                </a:lnTo>
                <a:cubicBezTo>
                  <a:pt x="1815402" y="2210638"/>
                  <a:pt x="1815006" y="2204334"/>
                  <a:pt x="1818751" y="2200589"/>
                </a:cubicBezTo>
                <a:cubicBezTo>
                  <a:pt x="1827105" y="2192236"/>
                  <a:pt x="1833777" y="2186879"/>
                  <a:pt x="1838848" y="2175468"/>
                </a:cubicBezTo>
                <a:cubicBezTo>
                  <a:pt x="1843150" y="2165789"/>
                  <a:pt x="1845547" y="2155371"/>
                  <a:pt x="1848896" y="2145323"/>
                </a:cubicBezTo>
                <a:cubicBezTo>
                  <a:pt x="1850571" y="2140299"/>
                  <a:pt x="1850175" y="2133996"/>
                  <a:pt x="1853920" y="2130251"/>
                </a:cubicBezTo>
                <a:lnTo>
                  <a:pt x="1863969" y="2120202"/>
                </a:lnTo>
                <a:cubicBezTo>
                  <a:pt x="1876597" y="2082319"/>
                  <a:pt x="1859563" y="2129015"/>
                  <a:pt x="1879041" y="2090057"/>
                </a:cubicBezTo>
                <a:cubicBezTo>
                  <a:pt x="1882644" y="2082851"/>
                  <a:pt x="1887481" y="2061324"/>
                  <a:pt x="1889090" y="2054888"/>
                </a:cubicBezTo>
                <a:cubicBezTo>
                  <a:pt x="1890765" y="2036466"/>
                  <a:pt x="1890899" y="2017839"/>
                  <a:pt x="1894114" y="1999622"/>
                </a:cubicBezTo>
                <a:cubicBezTo>
                  <a:pt x="1895955" y="1989191"/>
                  <a:pt x="1900813" y="1979525"/>
                  <a:pt x="1904162" y="1969477"/>
                </a:cubicBezTo>
                <a:cubicBezTo>
                  <a:pt x="1905837" y="1964453"/>
                  <a:pt x="1908315" y="1959629"/>
                  <a:pt x="1909186" y="1954405"/>
                </a:cubicBezTo>
                <a:lnTo>
                  <a:pt x="1914211" y="1924260"/>
                </a:lnTo>
                <a:cubicBezTo>
                  <a:pt x="1912536" y="1910862"/>
                  <a:pt x="1909186" y="1897568"/>
                  <a:pt x="1909186" y="1884066"/>
                </a:cubicBezTo>
                <a:cubicBezTo>
                  <a:pt x="1909186" y="1866069"/>
                  <a:pt x="1914839" y="1846386"/>
                  <a:pt x="1919235" y="1828800"/>
                </a:cubicBezTo>
                <a:cubicBezTo>
                  <a:pt x="1917560" y="1791956"/>
                  <a:pt x="1914211" y="1755150"/>
                  <a:pt x="1914211" y="1718268"/>
                </a:cubicBezTo>
                <a:cubicBezTo>
                  <a:pt x="1914211" y="1712972"/>
                  <a:pt x="1918086" y="1708366"/>
                  <a:pt x="1919235" y="1703196"/>
                </a:cubicBezTo>
                <a:cubicBezTo>
                  <a:pt x="1921445" y="1693252"/>
                  <a:pt x="1922584" y="1683099"/>
                  <a:pt x="1924259" y="1673051"/>
                </a:cubicBezTo>
                <a:cubicBezTo>
                  <a:pt x="1910426" y="1617716"/>
                  <a:pt x="1930874" y="1704280"/>
                  <a:pt x="1914211" y="1587640"/>
                </a:cubicBezTo>
                <a:cubicBezTo>
                  <a:pt x="1911057" y="1565565"/>
                  <a:pt x="1901270" y="1538771"/>
                  <a:pt x="1894114" y="1517301"/>
                </a:cubicBezTo>
                <a:lnTo>
                  <a:pt x="1879041" y="1472084"/>
                </a:lnTo>
                <a:cubicBezTo>
                  <a:pt x="1877366" y="1467060"/>
                  <a:pt x="1875301" y="1462149"/>
                  <a:pt x="1874017" y="1457011"/>
                </a:cubicBezTo>
                <a:cubicBezTo>
                  <a:pt x="1872408" y="1450574"/>
                  <a:pt x="1867572" y="1429048"/>
                  <a:pt x="1863969" y="1421842"/>
                </a:cubicBezTo>
                <a:cubicBezTo>
                  <a:pt x="1861268" y="1416441"/>
                  <a:pt x="1857270" y="1411793"/>
                  <a:pt x="1853920" y="1406769"/>
                </a:cubicBezTo>
                <a:cubicBezTo>
                  <a:pt x="1850571" y="1396721"/>
                  <a:pt x="1845186" y="1387134"/>
                  <a:pt x="1843872" y="1376624"/>
                </a:cubicBezTo>
                <a:cubicBezTo>
                  <a:pt x="1841746" y="1359619"/>
                  <a:pt x="1839813" y="1322805"/>
                  <a:pt x="1828800" y="1306286"/>
                </a:cubicBezTo>
                <a:lnTo>
                  <a:pt x="1818751" y="1291213"/>
                </a:lnTo>
                <a:cubicBezTo>
                  <a:pt x="1804818" y="1249413"/>
                  <a:pt x="1826025" y="1316030"/>
                  <a:pt x="1808703" y="1240972"/>
                </a:cubicBezTo>
                <a:cubicBezTo>
                  <a:pt x="1794343" y="1178747"/>
                  <a:pt x="1805898" y="1234663"/>
                  <a:pt x="1788606" y="1195754"/>
                </a:cubicBezTo>
                <a:cubicBezTo>
                  <a:pt x="1784304" y="1186075"/>
                  <a:pt x="1781907" y="1175657"/>
                  <a:pt x="1778558" y="1165609"/>
                </a:cubicBezTo>
                <a:lnTo>
                  <a:pt x="1773534" y="1150537"/>
                </a:lnTo>
                <a:cubicBezTo>
                  <a:pt x="1771859" y="1145513"/>
                  <a:pt x="1771447" y="1139871"/>
                  <a:pt x="1768509" y="1135464"/>
                </a:cubicBezTo>
                <a:lnTo>
                  <a:pt x="1743323" y="1085091"/>
                </a:lnTo>
                <a:cubicBezTo>
                  <a:pt x="1735859" y="1073895"/>
                  <a:pt x="1713447" y="1023532"/>
                  <a:pt x="1703217" y="1015348"/>
                </a:cubicBezTo>
                <a:cubicBezTo>
                  <a:pt x="1691494" y="996089"/>
                  <a:pt x="1668026" y="977203"/>
                  <a:pt x="1657978" y="959618"/>
                </a:cubicBezTo>
                <a:cubicBezTo>
                  <a:pt x="1655599" y="954068"/>
                  <a:pt x="1651279" y="949569"/>
                  <a:pt x="1647929" y="944545"/>
                </a:cubicBezTo>
                <a:lnTo>
                  <a:pt x="1632857" y="899328"/>
                </a:lnTo>
                <a:cubicBezTo>
                  <a:pt x="1631182" y="894304"/>
                  <a:pt x="1631578" y="888000"/>
                  <a:pt x="1627833" y="884255"/>
                </a:cubicBezTo>
                <a:lnTo>
                  <a:pt x="1617784" y="874207"/>
                </a:lnTo>
                <a:cubicBezTo>
                  <a:pt x="1608941" y="847677"/>
                  <a:pt x="1615698" y="863541"/>
                  <a:pt x="1592663" y="828989"/>
                </a:cubicBezTo>
                <a:cubicBezTo>
                  <a:pt x="1579987" y="809975"/>
                  <a:pt x="1586885" y="818187"/>
                  <a:pt x="1572567" y="803868"/>
                </a:cubicBezTo>
                <a:cubicBezTo>
                  <a:pt x="1560902" y="768880"/>
                  <a:pt x="1575886" y="806335"/>
                  <a:pt x="1557494" y="778747"/>
                </a:cubicBezTo>
                <a:cubicBezTo>
                  <a:pt x="1536578" y="747372"/>
                  <a:pt x="1555824" y="770382"/>
                  <a:pt x="1542422" y="743578"/>
                </a:cubicBezTo>
                <a:cubicBezTo>
                  <a:pt x="1539722" y="738177"/>
                  <a:pt x="1536303" y="733091"/>
                  <a:pt x="1532373" y="728506"/>
                </a:cubicBezTo>
                <a:lnTo>
                  <a:pt x="1497204" y="693337"/>
                </a:lnTo>
                <a:lnTo>
                  <a:pt x="1487156" y="683288"/>
                </a:lnTo>
                <a:cubicBezTo>
                  <a:pt x="1485481" y="678264"/>
                  <a:pt x="1485439" y="672351"/>
                  <a:pt x="1482131" y="668216"/>
                </a:cubicBezTo>
                <a:cubicBezTo>
                  <a:pt x="1478359" y="663501"/>
                  <a:pt x="1471603" y="662143"/>
                  <a:pt x="1467059" y="658167"/>
                </a:cubicBezTo>
                <a:cubicBezTo>
                  <a:pt x="1458147" y="650369"/>
                  <a:pt x="1450312" y="641420"/>
                  <a:pt x="1441938" y="633046"/>
                </a:cubicBezTo>
                <a:lnTo>
                  <a:pt x="1441938" y="633046"/>
                </a:lnTo>
                <a:cubicBezTo>
                  <a:pt x="1438589" y="628022"/>
                  <a:pt x="1435662" y="622689"/>
                  <a:pt x="1431890" y="617974"/>
                </a:cubicBezTo>
                <a:cubicBezTo>
                  <a:pt x="1428931" y="614275"/>
                  <a:pt x="1424683" y="611716"/>
                  <a:pt x="1421841" y="607926"/>
                </a:cubicBezTo>
                <a:cubicBezTo>
                  <a:pt x="1414595" y="598265"/>
                  <a:pt x="1410285" y="586319"/>
                  <a:pt x="1401745" y="577780"/>
                </a:cubicBezTo>
                <a:cubicBezTo>
                  <a:pt x="1398395" y="574431"/>
                  <a:pt x="1394655" y="571431"/>
                  <a:pt x="1391696" y="567732"/>
                </a:cubicBezTo>
                <a:cubicBezTo>
                  <a:pt x="1380092" y="553227"/>
                  <a:pt x="1385077" y="553393"/>
                  <a:pt x="1371600" y="542611"/>
                </a:cubicBezTo>
                <a:cubicBezTo>
                  <a:pt x="1366885" y="538839"/>
                  <a:pt x="1361166" y="536429"/>
                  <a:pt x="1356527" y="532563"/>
                </a:cubicBezTo>
                <a:cubicBezTo>
                  <a:pt x="1351068" y="528014"/>
                  <a:pt x="1346003" y="522949"/>
                  <a:pt x="1341454" y="517490"/>
                </a:cubicBezTo>
                <a:cubicBezTo>
                  <a:pt x="1334610" y="509277"/>
                  <a:pt x="1331100" y="498215"/>
                  <a:pt x="1321358" y="492369"/>
                </a:cubicBezTo>
                <a:cubicBezTo>
                  <a:pt x="1316817" y="489644"/>
                  <a:pt x="1311309" y="489020"/>
                  <a:pt x="1306285" y="487345"/>
                </a:cubicBezTo>
                <a:cubicBezTo>
                  <a:pt x="1302936" y="482321"/>
                  <a:pt x="1300167" y="476857"/>
                  <a:pt x="1296237" y="472273"/>
                </a:cubicBezTo>
                <a:cubicBezTo>
                  <a:pt x="1290072" y="465080"/>
                  <a:pt x="1281395" y="460059"/>
                  <a:pt x="1276140" y="452176"/>
                </a:cubicBezTo>
                <a:lnTo>
                  <a:pt x="1256043" y="422031"/>
                </a:lnTo>
                <a:cubicBezTo>
                  <a:pt x="1252694" y="417007"/>
                  <a:pt x="1250265" y="411228"/>
                  <a:pt x="1245995" y="406958"/>
                </a:cubicBezTo>
                <a:lnTo>
                  <a:pt x="1210826" y="371789"/>
                </a:lnTo>
                <a:lnTo>
                  <a:pt x="1195753" y="356717"/>
                </a:lnTo>
                <a:cubicBezTo>
                  <a:pt x="1192403" y="353367"/>
                  <a:pt x="1189646" y="349296"/>
                  <a:pt x="1185705" y="346668"/>
                </a:cubicBezTo>
                <a:cubicBezTo>
                  <a:pt x="1180681" y="343319"/>
                  <a:pt x="1175217" y="340550"/>
                  <a:pt x="1170633" y="336620"/>
                </a:cubicBezTo>
                <a:cubicBezTo>
                  <a:pt x="1163440" y="330455"/>
                  <a:pt x="1158419" y="321778"/>
                  <a:pt x="1150536" y="316523"/>
                </a:cubicBezTo>
                <a:cubicBezTo>
                  <a:pt x="1140488" y="309824"/>
                  <a:pt x="1128930" y="304966"/>
                  <a:pt x="1120391" y="296427"/>
                </a:cubicBezTo>
                <a:cubicBezTo>
                  <a:pt x="1106072" y="282108"/>
                  <a:pt x="1114284" y="289006"/>
                  <a:pt x="1095270" y="276330"/>
                </a:cubicBezTo>
                <a:cubicBezTo>
                  <a:pt x="1086545" y="250153"/>
                  <a:pt x="1095962" y="270914"/>
                  <a:pt x="1080197" y="251209"/>
                </a:cubicBezTo>
                <a:cubicBezTo>
                  <a:pt x="1076425" y="246494"/>
                  <a:pt x="1074079" y="240721"/>
                  <a:pt x="1070149" y="236137"/>
                </a:cubicBezTo>
                <a:cubicBezTo>
                  <a:pt x="1063984" y="228944"/>
                  <a:pt x="1056751" y="222739"/>
                  <a:pt x="1050052" y="216040"/>
                </a:cubicBezTo>
                <a:lnTo>
                  <a:pt x="1040004" y="205991"/>
                </a:lnTo>
                <a:cubicBezTo>
                  <a:pt x="1034980" y="200967"/>
                  <a:pt x="1028872" y="196831"/>
                  <a:pt x="1024931" y="190919"/>
                </a:cubicBezTo>
                <a:cubicBezTo>
                  <a:pt x="1007707" y="165082"/>
                  <a:pt x="1023733" y="184935"/>
                  <a:pt x="999811" y="165798"/>
                </a:cubicBezTo>
                <a:cubicBezTo>
                  <a:pt x="980107" y="150035"/>
                  <a:pt x="1000863" y="159450"/>
                  <a:pt x="974690" y="150726"/>
                </a:cubicBezTo>
                <a:cubicBezTo>
                  <a:pt x="969666" y="147376"/>
                  <a:pt x="965018" y="143378"/>
                  <a:pt x="959617" y="140677"/>
                </a:cubicBezTo>
                <a:cubicBezTo>
                  <a:pt x="954880" y="138309"/>
                  <a:pt x="949086" y="138378"/>
                  <a:pt x="944545" y="135653"/>
                </a:cubicBezTo>
                <a:cubicBezTo>
                  <a:pt x="910057" y="114961"/>
                  <a:pt x="962126" y="134817"/>
                  <a:pt x="919424" y="120580"/>
                </a:cubicBezTo>
                <a:cubicBezTo>
                  <a:pt x="893962" y="95120"/>
                  <a:pt x="926914" y="125074"/>
                  <a:pt x="894303" y="105508"/>
                </a:cubicBezTo>
                <a:cubicBezTo>
                  <a:pt x="859815" y="84816"/>
                  <a:pt x="911884" y="104672"/>
                  <a:pt x="869182" y="90435"/>
                </a:cubicBezTo>
                <a:cubicBezTo>
                  <a:pt x="867507" y="85411"/>
                  <a:pt x="868467" y="78441"/>
                  <a:pt x="864158" y="75363"/>
                </a:cubicBezTo>
                <a:cubicBezTo>
                  <a:pt x="855539" y="69207"/>
                  <a:pt x="834013" y="65315"/>
                  <a:pt x="834013" y="65315"/>
                </a:cubicBezTo>
                <a:cubicBezTo>
                  <a:pt x="830663" y="61965"/>
                  <a:pt x="827754" y="58108"/>
                  <a:pt x="823964" y="55266"/>
                </a:cubicBezTo>
                <a:cubicBezTo>
                  <a:pt x="814303" y="48020"/>
                  <a:pt x="793819" y="35169"/>
                  <a:pt x="793819" y="35169"/>
                </a:cubicBezTo>
                <a:lnTo>
                  <a:pt x="788795" y="0"/>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 name="Title 1"/>
          <p:cNvSpPr>
            <a:spLocks noGrp="1"/>
          </p:cNvSpPr>
          <p:nvPr>
            <p:ph type="title"/>
          </p:nvPr>
        </p:nvSpPr>
        <p:spPr>
          <a:xfrm>
            <a:off x="457200" y="0"/>
            <a:ext cx="8229600" cy="780439"/>
          </a:xfrm>
        </p:spPr>
        <p:txBody>
          <a:bodyPr/>
          <a:lstStyle/>
          <a:p>
            <a:r>
              <a:rPr lang="en-US" dirty="0" smtClean="0"/>
              <a:t>The Ellipsoid Method</a:t>
            </a:r>
            <a:endParaRPr lang="en-US" dirty="0"/>
          </a:p>
        </p:txBody>
      </p:sp>
      <p:sp>
        <p:nvSpPr>
          <p:cNvPr id="6" name="Content Placeholder 5"/>
          <p:cNvSpPr>
            <a:spLocks noGrp="1"/>
          </p:cNvSpPr>
          <p:nvPr>
            <p:ph idx="1"/>
          </p:nvPr>
        </p:nvSpPr>
        <p:spPr>
          <a:xfrm>
            <a:off x="472273" y="633050"/>
            <a:ext cx="8360227" cy="2914017"/>
          </a:xfrm>
        </p:spPr>
        <p:txBody>
          <a:bodyPr>
            <a:normAutofit/>
          </a:bodyPr>
          <a:lstStyle/>
          <a:p>
            <a:pPr>
              <a:spcBef>
                <a:spcPts val="0"/>
              </a:spcBef>
            </a:pPr>
            <a:r>
              <a:rPr lang="en-US" sz="3000" dirty="0" smtClean="0"/>
              <a:t>Have ellipsoid </a:t>
            </a:r>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r>
              <a:rPr lang="en-US" sz="3000" dirty="0" smtClean="0"/>
              <a:t> </a:t>
            </a:r>
            <a:r>
              <a:rPr lang="en-US" sz="3000" dirty="0" smtClean="0">
                <a:latin typeface="cmsy10"/>
              </a:rPr>
              <a:t>¶</a:t>
            </a:r>
            <a:r>
              <a:rPr lang="en-US" sz="3000" dirty="0" smtClean="0"/>
              <a:t> </a:t>
            </a:r>
            <a:r>
              <a:rPr lang="en-US" sz="3000" dirty="0" smtClean="0">
                <a:solidFill>
                  <a:srgbClr val="0070C0"/>
                </a:solidFill>
              </a:rPr>
              <a:t>P</a:t>
            </a:r>
          </a:p>
          <a:p>
            <a:pPr>
              <a:spcBef>
                <a:spcPts val="0"/>
              </a:spcBef>
            </a:pPr>
            <a:r>
              <a:rPr lang="en-US" sz="3000" dirty="0" smtClean="0"/>
              <a:t>If </a:t>
            </a:r>
            <a:r>
              <a:rPr lang="en-US" sz="3000" dirty="0" err="1" smtClean="0"/>
              <a:t>z</a:t>
            </a:r>
            <a:r>
              <a:rPr lang="en-US" sz="3000" dirty="0" err="1" smtClean="0">
                <a:latin typeface="Symbol"/>
                <a:sym typeface="Symbol"/>
              </a:rPr>
              <a:t></a:t>
            </a:r>
            <a:r>
              <a:rPr lang="en-US" sz="3000" dirty="0" err="1" smtClean="0"/>
              <a:t>P</a:t>
            </a:r>
            <a:r>
              <a:rPr lang="en-US" sz="3000" dirty="0" smtClean="0"/>
              <a:t> then it violates a constraint </a:t>
            </a:r>
            <a:r>
              <a:rPr lang="en-US" sz="2800" dirty="0" smtClean="0">
                <a:solidFill>
                  <a:srgbClr val="FF0000"/>
                </a:solidFill>
              </a:rPr>
              <a:t>“</a:t>
            </a:r>
            <a:r>
              <a:rPr lang="en-US" sz="2800" dirty="0" err="1" smtClean="0">
                <a:solidFill>
                  <a:srgbClr val="FF0000"/>
                </a:solidFill>
              </a:rPr>
              <a:t>a</a:t>
            </a:r>
            <a:r>
              <a:rPr lang="en-US" sz="2800" baseline="-25000" dirty="0" err="1" smtClean="0">
                <a:solidFill>
                  <a:srgbClr val="FF0000"/>
                </a:solidFill>
              </a:rPr>
              <a:t>i</a:t>
            </a:r>
            <a:r>
              <a:rPr lang="en-US" sz="2800" baseline="30000" dirty="0" err="1" smtClean="0">
                <a:solidFill>
                  <a:srgbClr val="FF0000"/>
                </a:solidFill>
              </a:rPr>
              <a:t>T</a:t>
            </a:r>
            <a:r>
              <a:rPr lang="en-US" sz="2800" dirty="0" err="1" smtClean="0">
                <a:solidFill>
                  <a:srgbClr val="FF0000"/>
                </a:solidFill>
              </a:rPr>
              <a:t>x</a:t>
            </a:r>
            <a:r>
              <a:rPr lang="en-US" sz="2800" dirty="0" smtClean="0">
                <a:solidFill>
                  <a:srgbClr val="FF0000"/>
                </a:solidFill>
              </a:rPr>
              <a:t> </a:t>
            </a:r>
            <a:r>
              <a:rPr lang="en-US" sz="2800" dirty="0" smtClean="0">
                <a:solidFill>
                  <a:srgbClr val="FF0000"/>
                </a:solidFill>
                <a:latin typeface="cmsy10"/>
              </a:rPr>
              <a:t>·</a:t>
            </a:r>
            <a:r>
              <a:rPr lang="en-US" sz="2800" dirty="0" smtClean="0">
                <a:solidFill>
                  <a:srgbClr val="FF0000"/>
                </a:solidFill>
              </a:rPr>
              <a:t> b</a:t>
            </a:r>
            <a:r>
              <a:rPr lang="en-US" sz="2800" baseline="-25000" dirty="0" smtClean="0">
                <a:solidFill>
                  <a:srgbClr val="FF0000"/>
                </a:solidFill>
              </a:rPr>
              <a:t>i</a:t>
            </a:r>
            <a:r>
              <a:rPr lang="en-US" sz="2800" dirty="0" smtClean="0">
                <a:solidFill>
                  <a:srgbClr val="FF0000"/>
                </a:solidFill>
              </a:rPr>
              <a:t>”</a:t>
            </a:r>
            <a:endParaRPr lang="en-US" sz="3000" dirty="0" smtClean="0">
              <a:solidFill>
                <a:srgbClr val="FF0000"/>
              </a:solidFill>
            </a:endParaRPr>
          </a:p>
          <a:p>
            <a:pPr>
              <a:spcBef>
                <a:spcPts val="0"/>
              </a:spcBef>
            </a:pPr>
            <a:r>
              <a:rPr lang="en-US" sz="3000" dirty="0" smtClean="0"/>
              <a:t>So P </a:t>
            </a:r>
            <a:r>
              <a:rPr lang="en-US" sz="3000" dirty="0" smtClean="0">
                <a:latin typeface="cmsy10"/>
              </a:rPr>
              <a:t>µ</a:t>
            </a:r>
            <a:r>
              <a:rPr lang="en-US" sz="3000" dirty="0" smtClean="0"/>
              <a:t> { x :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x</a:t>
            </a:r>
            <a:r>
              <a:rPr lang="en-US" sz="3000" dirty="0" smtClean="0">
                <a:solidFill>
                  <a:srgbClr val="FF0000"/>
                </a:solidFill>
              </a:rPr>
              <a:t> </a:t>
            </a:r>
            <a:r>
              <a:rPr lang="en-US" sz="3000" dirty="0" smtClean="0">
                <a:solidFill>
                  <a:srgbClr val="FF0000"/>
                </a:solidFill>
                <a:latin typeface="cmsy10"/>
              </a:rPr>
              <a:t>·</a:t>
            </a:r>
            <a:r>
              <a:rPr lang="en-US" sz="3000" dirty="0" smtClean="0">
                <a:solidFill>
                  <a:srgbClr val="FF0000"/>
                </a:solidFill>
              </a:rPr>
              <a:t> </a:t>
            </a:r>
            <a:r>
              <a:rPr lang="en-US" sz="3000" dirty="0" err="1" smtClean="0">
                <a:solidFill>
                  <a:srgbClr val="FF0000"/>
                </a:solidFill>
              </a:rPr>
              <a:t>a</a:t>
            </a:r>
            <a:r>
              <a:rPr lang="en-US" sz="3000" baseline="-25000" dirty="0" err="1" smtClean="0">
                <a:solidFill>
                  <a:srgbClr val="FF0000"/>
                </a:solidFill>
              </a:rPr>
              <a:t>i</a:t>
            </a:r>
            <a:r>
              <a:rPr lang="en-US" sz="3000" baseline="30000" dirty="0" err="1" smtClean="0">
                <a:solidFill>
                  <a:srgbClr val="FF0000"/>
                </a:solidFill>
              </a:rPr>
              <a:t>T</a:t>
            </a:r>
            <a:r>
              <a:rPr lang="en-US" sz="3000" dirty="0" err="1" smtClean="0">
                <a:solidFill>
                  <a:srgbClr val="FF0000"/>
                </a:solidFill>
              </a:rPr>
              <a:t>z</a:t>
            </a:r>
            <a:r>
              <a:rPr lang="en-US" sz="3000" dirty="0" smtClean="0"/>
              <a:t> }</a:t>
            </a:r>
          </a:p>
          <a:p>
            <a:pPr>
              <a:spcBef>
                <a:spcPts val="0"/>
              </a:spcBef>
            </a:pPr>
            <a:r>
              <a:rPr lang="en-US" sz="3000" dirty="0" smtClean="0"/>
              <a:t>So P </a:t>
            </a:r>
            <a:r>
              <a:rPr lang="en-US" sz="3000" dirty="0" smtClean="0">
                <a:latin typeface="cmsy10"/>
              </a:rPr>
              <a:t>µ</a:t>
            </a:r>
            <a:r>
              <a:rPr lang="en-US" sz="3000" dirty="0" smtClean="0"/>
              <a:t> </a:t>
            </a:r>
            <a:r>
              <a:rPr lang="en-US" sz="3000" dirty="0" smtClean="0">
                <a:solidFill>
                  <a:srgbClr val="00B050"/>
                </a:solidFill>
              </a:rPr>
              <a:t>E(</a:t>
            </a:r>
            <a:r>
              <a:rPr lang="en-US" sz="3000" dirty="0" err="1" smtClean="0">
                <a:solidFill>
                  <a:srgbClr val="00B050"/>
                </a:solidFill>
              </a:rPr>
              <a:t>M,z</a:t>
            </a:r>
            <a:r>
              <a:rPr lang="en-US" sz="3000" dirty="0" smtClean="0">
                <a:solidFill>
                  <a:srgbClr val="00B050"/>
                </a:solidFill>
              </a:rPr>
              <a:t>) </a:t>
            </a:r>
            <a:r>
              <a:rPr lang="en-US" sz="3000" dirty="0" smtClean="0">
                <a:solidFill>
                  <a:srgbClr val="00B050"/>
                </a:solidFill>
                <a:latin typeface="cmsy10"/>
              </a:rPr>
              <a:t>Å</a:t>
            </a:r>
            <a:r>
              <a:rPr lang="en-US" sz="3000" dirty="0" smtClean="0">
                <a:solidFill>
                  <a:srgbClr val="00B050"/>
                </a:solidFill>
              </a:rPr>
              <a:t> { x : </a:t>
            </a:r>
            <a:r>
              <a:rPr lang="en-US" sz="3000" dirty="0" err="1" smtClean="0">
                <a:solidFill>
                  <a:srgbClr val="00B050"/>
                </a:solidFill>
              </a:rPr>
              <a:t>a</a:t>
            </a:r>
            <a:r>
              <a:rPr lang="en-US" sz="3000" baseline="-25000" dirty="0" err="1" smtClean="0">
                <a:solidFill>
                  <a:srgbClr val="00B050"/>
                </a:solidFill>
              </a:rPr>
              <a:t>i</a:t>
            </a:r>
            <a:r>
              <a:rPr lang="en-US" sz="3000" baseline="30000" dirty="0" err="1" smtClean="0">
                <a:solidFill>
                  <a:srgbClr val="00B050"/>
                </a:solidFill>
              </a:rPr>
              <a:t>T</a:t>
            </a:r>
            <a:r>
              <a:rPr lang="en-US" sz="3000" dirty="0" err="1" smtClean="0">
                <a:solidFill>
                  <a:srgbClr val="00B050"/>
                </a:solidFill>
              </a:rPr>
              <a:t>x</a:t>
            </a:r>
            <a:r>
              <a:rPr lang="en-US" sz="3000" dirty="0" smtClean="0">
                <a:solidFill>
                  <a:srgbClr val="00B050"/>
                </a:solidFill>
              </a:rPr>
              <a:t> </a:t>
            </a:r>
            <a:r>
              <a:rPr lang="en-US" sz="3000" dirty="0" smtClean="0">
                <a:solidFill>
                  <a:srgbClr val="00B050"/>
                </a:solidFill>
                <a:latin typeface="cmsy10"/>
              </a:rPr>
              <a:t>·</a:t>
            </a:r>
            <a:r>
              <a:rPr lang="en-US" sz="3000" dirty="0" smtClean="0">
                <a:solidFill>
                  <a:srgbClr val="00B050"/>
                </a:solidFill>
              </a:rPr>
              <a:t> </a:t>
            </a:r>
            <a:r>
              <a:rPr lang="en-US" sz="3000" dirty="0" err="1" smtClean="0">
                <a:solidFill>
                  <a:srgbClr val="00B050"/>
                </a:solidFill>
              </a:rPr>
              <a:t>a</a:t>
            </a:r>
            <a:r>
              <a:rPr lang="en-US" sz="3000" baseline="-25000" dirty="0" err="1" smtClean="0">
                <a:solidFill>
                  <a:srgbClr val="00B050"/>
                </a:solidFill>
              </a:rPr>
              <a:t>i</a:t>
            </a:r>
            <a:r>
              <a:rPr lang="en-US" sz="3000" baseline="30000" dirty="0" err="1" smtClean="0">
                <a:solidFill>
                  <a:srgbClr val="00B050"/>
                </a:solidFill>
              </a:rPr>
              <a:t>T</a:t>
            </a:r>
            <a:r>
              <a:rPr lang="en-US" sz="3000" dirty="0" err="1" smtClean="0">
                <a:solidFill>
                  <a:srgbClr val="00B050"/>
                </a:solidFill>
              </a:rPr>
              <a:t>z</a:t>
            </a:r>
            <a:r>
              <a:rPr lang="en-US" sz="3000" dirty="0" smtClean="0">
                <a:solidFill>
                  <a:srgbClr val="00B050"/>
                </a:solidFill>
              </a:rPr>
              <a:t> }</a:t>
            </a:r>
          </a:p>
          <a:p>
            <a:pPr>
              <a:spcBef>
                <a:spcPts val="0"/>
              </a:spcBef>
            </a:pPr>
            <a:r>
              <a:rPr lang="en-US" sz="3000" spc="-100" dirty="0" smtClean="0"/>
              <a:t>Let </a:t>
            </a:r>
            <a:r>
              <a:rPr lang="en-US" sz="3000" spc="-100" dirty="0" smtClean="0">
                <a:solidFill>
                  <a:srgbClr val="7030A0"/>
                </a:solidFill>
              </a:rPr>
              <a:t>E(</a:t>
            </a:r>
            <a:r>
              <a:rPr lang="en-US" sz="3000" spc="-100" dirty="0" err="1" smtClean="0">
                <a:solidFill>
                  <a:srgbClr val="7030A0"/>
                </a:solidFill>
              </a:rPr>
              <a:t>M’,z</a:t>
            </a:r>
            <a:r>
              <a:rPr lang="en-US" sz="3000" spc="-100" dirty="0" smtClean="0">
                <a:solidFill>
                  <a:srgbClr val="7030A0"/>
                </a:solidFill>
              </a:rPr>
              <a:t>’)</a:t>
            </a:r>
            <a:r>
              <a:rPr lang="en-US" sz="3000" spc="-100" dirty="0" smtClean="0"/>
              <a:t> be ellipsoid covering </a:t>
            </a:r>
            <a:r>
              <a:rPr lang="en-US" sz="3000" spc="-100" dirty="0" smtClean="0">
                <a:solidFill>
                  <a:srgbClr val="00B050"/>
                </a:solidFill>
              </a:rPr>
              <a:t>E(</a:t>
            </a:r>
            <a:r>
              <a:rPr lang="en-US" sz="3000" spc="-100" dirty="0" err="1" smtClean="0">
                <a:solidFill>
                  <a:srgbClr val="00B050"/>
                </a:solidFill>
              </a:rPr>
              <a:t>M,z</a:t>
            </a:r>
            <a:r>
              <a:rPr lang="en-US" sz="3000" spc="-100" dirty="0" smtClean="0">
                <a:solidFill>
                  <a:srgbClr val="00B050"/>
                </a:solidFill>
              </a:rPr>
              <a:t>) </a:t>
            </a:r>
            <a:r>
              <a:rPr lang="en-US" sz="3000" spc="-100" dirty="0" smtClean="0">
                <a:solidFill>
                  <a:srgbClr val="00B050"/>
                </a:solidFill>
                <a:latin typeface="cmsy10"/>
              </a:rPr>
              <a:t>Å</a:t>
            </a:r>
            <a:r>
              <a:rPr lang="en-US" sz="3000" spc="-100" dirty="0" smtClean="0">
                <a:solidFill>
                  <a:srgbClr val="00B050"/>
                </a:solidFill>
              </a:rPr>
              <a:t> {x : </a:t>
            </a:r>
            <a:r>
              <a:rPr lang="en-US" sz="3000" spc="-100" dirty="0" err="1" smtClean="0">
                <a:solidFill>
                  <a:srgbClr val="00B050"/>
                </a:solidFill>
              </a:rPr>
              <a:t>a</a:t>
            </a:r>
            <a:r>
              <a:rPr lang="en-US" sz="3000" spc="-100" baseline="-25000" dirty="0" err="1" smtClean="0">
                <a:solidFill>
                  <a:srgbClr val="00B050"/>
                </a:solidFill>
              </a:rPr>
              <a:t>i</a:t>
            </a:r>
            <a:r>
              <a:rPr lang="en-US" sz="3000" spc="-100" baseline="30000" dirty="0" err="1" smtClean="0">
                <a:solidFill>
                  <a:srgbClr val="00B050"/>
                </a:solidFill>
              </a:rPr>
              <a:t>T</a:t>
            </a:r>
            <a:r>
              <a:rPr lang="en-US" sz="3000" spc="-100" dirty="0" err="1" smtClean="0">
                <a:solidFill>
                  <a:srgbClr val="00B050"/>
                </a:solidFill>
              </a:rPr>
              <a:t>x</a:t>
            </a:r>
            <a:r>
              <a:rPr lang="en-US" sz="3000" spc="-100" dirty="0" err="1" smtClean="0">
                <a:solidFill>
                  <a:srgbClr val="00B050"/>
                </a:solidFill>
                <a:latin typeface="cmsy10"/>
              </a:rPr>
              <a:t>·</a:t>
            </a:r>
            <a:r>
              <a:rPr lang="en-US" sz="3000" spc="-100" dirty="0" err="1" smtClean="0">
                <a:solidFill>
                  <a:srgbClr val="00B050"/>
                </a:solidFill>
              </a:rPr>
              <a:t>a</a:t>
            </a:r>
            <a:r>
              <a:rPr lang="en-US" sz="3000" spc="-100" baseline="-25000" dirty="0" err="1" smtClean="0">
                <a:solidFill>
                  <a:srgbClr val="00B050"/>
                </a:solidFill>
              </a:rPr>
              <a:t>i</a:t>
            </a:r>
            <a:r>
              <a:rPr lang="en-US" sz="3000" spc="-100" baseline="30000" dirty="0" err="1" smtClean="0">
                <a:solidFill>
                  <a:srgbClr val="00B050"/>
                </a:solidFill>
              </a:rPr>
              <a:t>T</a:t>
            </a:r>
            <a:r>
              <a:rPr lang="en-US" sz="3000" spc="-100" dirty="0" err="1" smtClean="0">
                <a:solidFill>
                  <a:srgbClr val="00B050"/>
                </a:solidFill>
              </a:rPr>
              <a:t>z</a:t>
            </a:r>
            <a:r>
              <a:rPr lang="en-US" sz="3000" spc="-100" dirty="0" smtClean="0">
                <a:solidFill>
                  <a:srgbClr val="00B050"/>
                </a:solidFill>
              </a:rPr>
              <a:t>}</a:t>
            </a:r>
          </a:p>
          <a:p>
            <a:pPr>
              <a:spcBef>
                <a:spcPts val="0"/>
              </a:spcBef>
            </a:pPr>
            <a:r>
              <a:rPr lang="en-US" sz="3000" dirty="0" smtClean="0"/>
              <a:t>Repeat…</a:t>
            </a:r>
          </a:p>
        </p:txBody>
      </p:sp>
      <p:sp>
        <p:nvSpPr>
          <p:cNvPr id="9" name="TextBox 8"/>
          <p:cNvSpPr txBox="1"/>
          <p:nvPr/>
        </p:nvSpPr>
        <p:spPr>
          <a:xfrm>
            <a:off x="4853355" y="4240404"/>
            <a:ext cx="458972" cy="584775"/>
          </a:xfrm>
          <a:prstGeom prst="rect">
            <a:avLst/>
          </a:prstGeom>
          <a:noFill/>
        </p:spPr>
        <p:txBody>
          <a:bodyPr wrap="none" rtlCol="0">
            <a:spAutoFit/>
          </a:bodyPr>
          <a:lstStyle/>
          <a:p>
            <a:r>
              <a:rPr lang="en-US" sz="3200" b="1" dirty="0" smtClean="0"/>
              <a:t>z’</a:t>
            </a:r>
            <a:endParaRPr lang="en-US" sz="3200" b="1" dirty="0"/>
          </a:p>
        </p:txBody>
      </p:sp>
      <p:sp>
        <p:nvSpPr>
          <p:cNvPr id="30" name="Freeform 29"/>
          <p:cNvSpPr/>
          <p:nvPr/>
        </p:nvSpPr>
        <p:spPr>
          <a:xfrm>
            <a:off x="5092810" y="4345388"/>
            <a:ext cx="429371" cy="1029694"/>
          </a:xfrm>
          <a:custGeom>
            <a:avLst/>
            <a:gdLst>
              <a:gd name="connsiteX0" fmla="*/ 345882 w 433347"/>
              <a:gd name="connsiteY0" fmla="*/ 0 h 997889"/>
              <a:gd name="connsiteX1" fmla="*/ 345882 w 433347"/>
              <a:gd name="connsiteY1" fmla="*/ 0 h 997889"/>
              <a:gd name="connsiteX2" fmla="*/ 0 w 433347"/>
              <a:gd name="connsiteY2" fmla="*/ 997889 h 997889"/>
              <a:gd name="connsiteX3" fmla="*/ 433347 w 433347"/>
              <a:gd name="connsiteY3" fmla="*/ 365760 h 997889"/>
              <a:gd name="connsiteX0" fmla="*/ 345882 w 433347"/>
              <a:gd name="connsiteY0" fmla="*/ 31805 h 1029694"/>
              <a:gd name="connsiteX1" fmla="*/ 333955 w 433347"/>
              <a:gd name="connsiteY1" fmla="*/ 0 h 1029694"/>
              <a:gd name="connsiteX2" fmla="*/ 0 w 433347"/>
              <a:gd name="connsiteY2" fmla="*/ 1029694 h 1029694"/>
              <a:gd name="connsiteX3" fmla="*/ 433347 w 433347"/>
              <a:gd name="connsiteY3" fmla="*/ 397565 h 1029694"/>
              <a:gd name="connsiteX0" fmla="*/ 345882 w 429371"/>
              <a:gd name="connsiteY0" fmla="*/ 31805 h 1029694"/>
              <a:gd name="connsiteX1" fmla="*/ 333955 w 429371"/>
              <a:gd name="connsiteY1" fmla="*/ 0 h 1029694"/>
              <a:gd name="connsiteX2" fmla="*/ 0 w 429371"/>
              <a:gd name="connsiteY2" fmla="*/ 1029694 h 1029694"/>
              <a:gd name="connsiteX3" fmla="*/ 429371 w 429371"/>
              <a:gd name="connsiteY3" fmla="*/ 397565 h 1029694"/>
            </a:gdLst>
            <a:ahLst/>
            <a:cxnLst>
              <a:cxn ang="0">
                <a:pos x="connsiteX0" y="connsiteY0"/>
              </a:cxn>
              <a:cxn ang="0">
                <a:pos x="connsiteX1" y="connsiteY1"/>
              </a:cxn>
              <a:cxn ang="0">
                <a:pos x="connsiteX2" y="connsiteY2"/>
              </a:cxn>
              <a:cxn ang="0">
                <a:pos x="connsiteX3" y="connsiteY3"/>
              </a:cxn>
            </a:cxnLst>
            <a:rect l="l" t="t" r="r" b="b"/>
            <a:pathLst>
              <a:path w="429371" h="1029694">
                <a:moveTo>
                  <a:pt x="345882" y="31805"/>
                </a:moveTo>
                <a:lnTo>
                  <a:pt x="333955" y="0"/>
                </a:lnTo>
                <a:lnTo>
                  <a:pt x="0" y="1029694"/>
                </a:lnTo>
                <a:lnTo>
                  <a:pt x="429371" y="397565"/>
                </a:lnTo>
              </a:path>
            </a:pathLst>
          </a:custGeom>
          <a:solidFill>
            <a:srgbClr val="0070C0"/>
          </a:solidFill>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rot="16200000" flipV="1">
            <a:off x="3763109" y="4486590"/>
            <a:ext cx="3587261" cy="823964"/>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677697" y="4099728"/>
            <a:ext cx="3125037" cy="2120202"/>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1958" y="5061006"/>
            <a:ext cx="375424" cy="523220"/>
          </a:xfrm>
          <a:prstGeom prst="rect">
            <a:avLst/>
          </a:prstGeom>
          <a:noFill/>
        </p:spPr>
        <p:txBody>
          <a:bodyPr wrap="none" rtlCol="0">
            <a:spAutoFit/>
          </a:bodyPr>
          <a:lstStyle/>
          <a:p>
            <a:r>
              <a:rPr lang="en-US" sz="2800" b="1" dirty="0" smtClean="0"/>
              <a:t>P</a:t>
            </a:r>
            <a:endParaRPr lang="en-US" sz="2800" b="1" dirty="0"/>
          </a:p>
        </p:txBody>
      </p:sp>
      <p:grpSp>
        <p:nvGrpSpPr>
          <p:cNvPr id="3" name="Group 43"/>
          <p:cNvGrpSpPr/>
          <p:nvPr/>
        </p:nvGrpSpPr>
        <p:grpSpPr>
          <a:xfrm>
            <a:off x="4629199" y="3100177"/>
            <a:ext cx="1262718" cy="3604845"/>
            <a:chOff x="4629199" y="3100177"/>
            <a:chExt cx="1262718" cy="3604845"/>
          </a:xfrm>
        </p:grpSpPr>
        <p:cxnSp>
          <p:nvCxnSpPr>
            <p:cNvPr id="11" name="Straight Connector 10"/>
            <p:cNvCxnSpPr/>
            <p:nvPr/>
          </p:nvCxnSpPr>
          <p:spPr>
            <a:xfrm rot="5400000" flipH="1" flipV="1">
              <a:off x="344098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760720" y="3228228"/>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5732890" y="3271960"/>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705061" y="334164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 name="Group 38"/>
          <p:cNvGrpSpPr/>
          <p:nvPr/>
        </p:nvGrpSpPr>
        <p:grpSpPr>
          <a:xfrm>
            <a:off x="6146357" y="3458815"/>
            <a:ext cx="103368" cy="318052"/>
            <a:chOff x="5788549" y="3502548"/>
            <a:chExt cx="103368" cy="318052"/>
          </a:xfrm>
        </p:grpSpPr>
        <p:cxnSp>
          <p:nvCxnSpPr>
            <p:cNvPr id="36" name="Straight Connector 35"/>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39"/>
          <p:cNvGrpSpPr/>
          <p:nvPr/>
        </p:nvGrpSpPr>
        <p:grpSpPr>
          <a:xfrm rot="11295105" flipV="1">
            <a:off x="5072930" y="3128835"/>
            <a:ext cx="103368" cy="318052"/>
            <a:chOff x="5788549" y="3502548"/>
            <a:chExt cx="103368" cy="318052"/>
          </a:xfrm>
        </p:grpSpPr>
        <p:cxnSp>
          <p:nvCxnSpPr>
            <p:cNvPr id="41" name="Straight Connector 40"/>
            <p:cNvCxnSpPr/>
            <p:nvPr/>
          </p:nvCxnSpPr>
          <p:spPr>
            <a:xfrm rot="16200000" flipH="1">
              <a:off x="5760720" y="3590012"/>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732890" y="3633744"/>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5701085" y="3689403"/>
              <a:ext cx="218661" cy="4373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5103982" y="472800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820723" y="4013857"/>
            <a:ext cx="1343766" cy="553998"/>
          </a:xfrm>
          <a:prstGeom prst="rect">
            <a:avLst/>
          </a:prstGeom>
        </p:spPr>
        <p:txBody>
          <a:bodyPr wrap="none">
            <a:spAutoFit/>
          </a:bodyPr>
          <a:lstStyle/>
          <a:p>
            <a:r>
              <a:rPr lang="en-US" sz="3000" dirty="0" smtClean="0">
                <a:solidFill>
                  <a:srgbClr val="7030A0"/>
                </a:solidFill>
              </a:rPr>
              <a:t>E(</a:t>
            </a:r>
            <a:r>
              <a:rPr lang="en-US" sz="3000" dirty="0" err="1" smtClean="0">
                <a:solidFill>
                  <a:srgbClr val="7030A0"/>
                </a:solidFill>
              </a:rPr>
              <a:t>M’,z</a:t>
            </a:r>
            <a:r>
              <a:rPr lang="en-US" sz="3000" dirty="0" smtClean="0">
                <a:solidFill>
                  <a:srgbClr val="7030A0"/>
                </a:solidFil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903"/>
            <a:ext cx="8229600" cy="911067"/>
          </a:xfrm>
        </p:spPr>
        <p:txBody>
          <a:bodyPr/>
          <a:lstStyle/>
          <a:p>
            <a:r>
              <a:rPr lang="en-US" dirty="0" smtClean="0"/>
              <a:t>The Ellipsoid Method</a:t>
            </a:r>
            <a:endParaRPr lang="en-US" dirty="0"/>
          </a:p>
        </p:txBody>
      </p:sp>
      <p:sp>
        <p:nvSpPr>
          <p:cNvPr id="3" name="Content Placeholder 2"/>
          <p:cNvSpPr>
            <a:spLocks noGrp="1"/>
          </p:cNvSpPr>
          <p:nvPr>
            <p:ph idx="1"/>
          </p:nvPr>
        </p:nvSpPr>
        <p:spPr>
          <a:xfrm>
            <a:off x="160773" y="693347"/>
            <a:ext cx="8788017" cy="1055069"/>
          </a:xfrm>
        </p:spPr>
        <p:txBody>
          <a:bodyPr>
            <a:normAutofit/>
          </a:bodyPr>
          <a:lstStyle/>
          <a:p>
            <a:pPr>
              <a:spcBef>
                <a:spcPts val="0"/>
              </a:spcBef>
            </a:pPr>
            <a:r>
              <a:rPr lang="en-US" sz="2800" b="1" dirty="0" smtClean="0"/>
              <a:t>Input:</a:t>
            </a:r>
            <a:r>
              <a:rPr lang="en-US" sz="2800" dirty="0" smtClean="0"/>
              <a:t> A </a:t>
            </a:r>
            <a:r>
              <a:rPr lang="en-US" sz="2800" dirty="0" err="1" smtClean="0"/>
              <a:t>polytope</a:t>
            </a:r>
            <a:r>
              <a:rPr lang="en-US" sz="2800" dirty="0" smtClean="0"/>
              <a:t> P = { </a:t>
            </a:r>
            <a:r>
              <a:rPr lang="en-US" sz="2800" dirty="0" err="1" smtClean="0"/>
              <a:t>Ax</a:t>
            </a:r>
            <a:r>
              <a:rPr lang="en-US" sz="2800" dirty="0" err="1" smtClean="0">
                <a:latin typeface="cmsy10"/>
              </a:rPr>
              <a:t>·</a:t>
            </a:r>
            <a:r>
              <a:rPr lang="en-US" sz="2800" dirty="0" err="1" smtClean="0"/>
              <a:t>b</a:t>
            </a:r>
            <a:r>
              <a:rPr lang="en-US" sz="2800" dirty="0" smtClean="0"/>
              <a:t> }	</a:t>
            </a:r>
            <a:r>
              <a:rPr lang="en-US" sz="2800" dirty="0" smtClean="0"/>
              <a:t>               </a:t>
            </a:r>
            <a:r>
              <a:rPr lang="en-US" sz="2400" dirty="0" smtClean="0">
                <a:solidFill>
                  <a:schemeClr val="bg1">
                    <a:lumMod val="50000"/>
                  </a:schemeClr>
                </a:solidFill>
              </a:rPr>
              <a:t>(</a:t>
            </a:r>
            <a:r>
              <a:rPr lang="en-US" sz="2400" dirty="0" smtClean="0">
                <a:solidFill>
                  <a:schemeClr val="bg1">
                    <a:lumMod val="50000"/>
                  </a:schemeClr>
                </a:solidFill>
              </a:rPr>
              <a:t>e.g., P=WMD)</a:t>
            </a:r>
            <a:endParaRPr lang="en-US" sz="2800" dirty="0" smtClean="0">
              <a:solidFill>
                <a:schemeClr val="bg1">
                  <a:lumMod val="50000"/>
                </a:schemeClr>
              </a:solidFill>
            </a:endParaRPr>
          </a:p>
          <a:p>
            <a:pPr>
              <a:spcBef>
                <a:spcPts val="0"/>
              </a:spcBef>
            </a:pPr>
            <a:r>
              <a:rPr lang="en-US" sz="2800" b="1" dirty="0" smtClean="0"/>
              <a:t>Output:</a:t>
            </a:r>
            <a:r>
              <a:rPr lang="en-US" sz="2800" dirty="0" smtClean="0"/>
              <a:t> A point x</a:t>
            </a:r>
            <a:r>
              <a:rPr lang="en-US" sz="2800" dirty="0" smtClean="0">
                <a:latin typeface="cmsy10"/>
              </a:rPr>
              <a:t>2</a:t>
            </a:r>
            <a:r>
              <a:rPr lang="en-US" sz="2800" dirty="0" smtClean="0"/>
              <a:t>P, or announce “P is empty”</a:t>
            </a:r>
          </a:p>
        </p:txBody>
      </p:sp>
      <p:sp>
        <p:nvSpPr>
          <p:cNvPr id="4" name="TextBox 3"/>
          <p:cNvSpPr txBox="1"/>
          <p:nvPr/>
        </p:nvSpPr>
        <p:spPr>
          <a:xfrm>
            <a:off x="502419" y="1722143"/>
            <a:ext cx="8068826" cy="3046988"/>
          </a:xfrm>
          <a:prstGeom prst="rect">
            <a:avLst/>
          </a:prstGeom>
          <a:solidFill>
            <a:srgbClr val="FFFF99"/>
          </a:solidFill>
          <a:ln>
            <a:solidFill>
              <a:schemeClr val="tx1"/>
            </a:solidFill>
          </a:ln>
        </p:spPr>
        <p:txBody>
          <a:bodyPr wrap="square" rtlCol="0">
            <a:spAutoFit/>
          </a:bodyPr>
          <a:lstStyle/>
          <a:p>
            <a:pPr fontAlgn="ctr"/>
            <a:r>
              <a:rPr lang="en-US" sz="2400" dirty="0" smtClean="0"/>
              <a:t>Let E(</a:t>
            </a:r>
            <a:r>
              <a:rPr lang="en-US" sz="2400" dirty="0" err="1" smtClean="0"/>
              <a:t>M,z</a:t>
            </a:r>
            <a:r>
              <a:rPr lang="en-US" sz="2400" dirty="0" smtClean="0"/>
              <a:t>) be an ellipsoid </a:t>
            </a:r>
            <a:r>
              <a:rPr lang="en-US" sz="2400" dirty="0" err="1" smtClean="0"/>
              <a:t>s.t</a:t>
            </a:r>
            <a:r>
              <a:rPr lang="en-US" sz="2400" dirty="0" smtClean="0"/>
              <a:t>. P</a:t>
            </a:r>
            <a:r>
              <a:rPr lang="en-US" sz="2400" dirty="0" smtClean="0">
                <a:latin typeface="cmsy10"/>
              </a:rPr>
              <a:t>µ</a:t>
            </a:r>
            <a:r>
              <a:rPr lang="en-US" sz="2400" dirty="0" smtClean="0"/>
              <a:t>E(</a:t>
            </a:r>
            <a:r>
              <a:rPr lang="en-US" sz="2400" dirty="0" err="1" smtClean="0"/>
              <a:t>M,z</a:t>
            </a:r>
            <a:r>
              <a:rPr lang="en-US" sz="2400" dirty="0" smtClean="0"/>
              <a:t>)</a:t>
            </a:r>
          </a:p>
          <a:p>
            <a:pPr fontAlgn="ctr"/>
            <a:r>
              <a:rPr lang="en-US" sz="2400" dirty="0" smtClean="0"/>
              <a:t>If </a:t>
            </a:r>
            <a:r>
              <a:rPr lang="en-US" sz="2400" dirty="0" err="1" smtClean="0"/>
              <a:t>vol</a:t>
            </a:r>
            <a:r>
              <a:rPr lang="en-US" sz="2400" dirty="0" smtClean="0"/>
              <a:t> E(</a:t>
            </a:r>
            <a:r>
              <a:rPr lang="en-US" sz="2400" dirty="0" err="1" smtClean="0"/>
              <a:t>M,z</a:t>
            </a:r>
            <a:r>
              <a:rPr lang="en-US" sz="2400" dirty="0" smtClean="0"/>
              <a:t>) &lt; </a:t>
            </a:r>
            <a:r>
              <a:rPr lang="en-US" sz="2400" dirty="0" err="1" smtClean="0"/>
              <a:t>vol</a:t>
            </a:r>
            <a:r>
              <a:rPr lang="en-US" sz="2400" dirty="0" smtClean="0"/>
              <a:t> B(0,r) then </a:t>
            </a:r>
            <a:r>
              <a:rPr lang="en-US" sz="2400" dirty="0" smtClean="0">
                <a:solidFill>
                  <a:srgbClr val="0070C0"/>
                </a:solidFill>
              </a:rPr>
              <a:t>Halt: “P is empty”</a:t>
            </a:r>
          </a:p>
          <a:p>
            <a:pPr fontAlgn="ctr">
              <a:tabLst>
                <a:tab pos="461963" algn="l"/>
              </a:tabLst>
            </a:pPr>
            <a:r>
              <a:rPr lang="en-US" sz="2400" dirty="0" smtClean="0"/>
              <a:t>If z</a:t>
            </a:r>
            <a:r>
              <a:rPr lang="en-US" sz="2400" dirty="0" smtClean="0">
                <a:latin typeface="cmsy10"/>
              </a:rPr>
              <a:t>2</a:t>
            </a:r>
            <a:r>
              <a:rPr lang="en-US" sz="2400" dirty="0" smtClean="0"/>
              <a:t>P, </a:t>
            </a:r>
            <a:r>
              <a:rPr lang="en-US" sz="2400" dirty="0" smtClean="0">
                <a:solidFill>
                  <a:srgbClr val="0070C0"/>
                </a:solidFill>
              </a:rPr>
              <a:t>Halt: “z </a:t>
            </a:r>
            <a:r>
              <a:rPr lang="en-US" sz="2400" dirty="0" smtClean="0">
                <a:solidFill>
                  <a:srgbClr val="0070C0"/>
                </a:solidFill>
                <a:latin typeface="cmsy10"/>
              </a:rPr>
              <a:t>2</a:t>
            </a:r>
            <a:r>
              <a:rPr lang="en-US" sz="2400" dirty="0" smtClean="0">
                <a:solidFill>
                  <a:srgbClr val="0070C0"/>
                </a:solidFill>
              </a:rPr>
              <a:t> P”</a:t>
            </a:r>
          </a:p>
          <a:p>
            <a:pPr fontAlgn="ctr">
              <a:tabLst>
                <a:tab pos="461963" algn="l"/>
              </a:tabLst>
            </a:pPr>
            <a:r>
              <a:rPr lang="en-US" sz="2400" dirty="0" smtClean="0"/>
              <a:t>Else</a:t>
            </a:r>
          </a:p>
          <a:p>
            <a:pPr fontAlgn="ctr">
              <a:tabLst>
                <a:tab pos="461963" algn="l"/>
              </a:tabLst>
            </a:pPr>
            <a:r>
              <a:rPr lang="en-US" sz="2400" dirty="0" smtClean="0"/>
              <a:t>	Let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x</a:t>
            </a:r>
            <a:r>
              <a:rPr lang="en-US" sz="2400" dirty="0" smtClean="0"/>
              <a:t> </a:t>
            </a:r>
            <a:r>
              <a:rPr lang="en-US" sz="2400" dirty="0" smtClean="0">
                <a:latin typeface="cmsy10"/>
              </a:rPr>
              <a:t>·</a:t>
            </a:r>
            <a:r>
              <a:rPr lang="en-US" sz="2400" dirty="0" smtClean="0"/>
              <a:t> </a:t>
            </a:r>
            <a:r>
              <a:rPr lang="en-US" sz="2400" dirty="0" smtClean="0">
                <a:latin typeface="Calibri"/>
              </a:rPr>
              <a:t>b</a:t>
            </a:r>
            <a:r>
              <a:rPr lang="en-US" sz="2400" baseline="-25000" dirty="0" smtClean="0">
                <a:latin typeface="Calibri"/>
              </a:rPr>
              <a:t>i</a:t>
            </a:r>
            <a:r>
              <a:rPr lang="en-US" sz="2400" dirty="0" smtClean="0"/>
              <a:t>” be a constraint of P violated by z   </a:t>
            </a:r>
            <a:r>
              <a:rPr lang="en-US" sz="2400" dirty="0" smtClean="0">
                <a:solidFill>
                  <a:schemeClr val="bg1">
                    <a:lumMod val="50000"/>
                  </a:schemeClr>
                </a:solidFill>
              </a:rPr>
              <a:t>(i.e., </a:t>
            </a:r>
            <a:r>
              <a:rPr lang="en-US" sz="2400" dirty="0" err="1" smtClean="0">
                <a:solidFill>
                  <a:schemeClr val="bg1">
                    <a:lumMod val="50000"/>
                  </a:schemeClr>
                </a:solidFill>
              </a:rPr>
              <a:t>a</a:t>
            </a:r>
            <a:r>
              <a:rPr lang="en-US" sz="2400" baseline="-25000" dirty="0" err="1" smtClean="0">
                <a:solidFill>
                  <a:schemeClr val="bg1">
                    <a:lumMod val="50000"/>
                  </a:schemeClr>
                </a:solidFill>
              </a:rPr>
              <a:t>i</a:t>
            </a:r>
            <a:r>
              <a:rPr lang="en-US" sz="2400" baseline="30000" dirty="0" err="1" smtClean="0">
                <a:solidFill>
                  <a:schemeClr val="bg1">
                    <a:lumMod val="50000"/>
                  </a:schemeClr>
                </a:solidFill>
              </a:rPr>
              <a:t>T</a:t>
            </a:r>
            <a:r>
              <a:rPr lang="en-US" sz="2400" dirty="0" err="1" smtClean="0">
                <a:solidFill>
                  <a:schemeClr val="bg1">
                    <a:lumMod val="50000"/>
                  </a:schemeClr>
                </a:solidFill>
              </a:rPr>
              <a:t>z</a:t>
            </a:r>
            <a:r>
              <a:rPr lang="en-US" sz="2400" dirty="0" smtClean="0">
                <a:solidFill>
                  <a:schemeClr val="bg1">
                    <a:lumMod val="50000"/>
                  </a:schemeClr>
                </a:solidFill>
              </a:rPr>
              <a:t>&gt;b</a:t>
            </a:r>
            <a:r>
              <a:rPr lang="en-US" sz="2400" baseline="-25000" dirty="0" smtClean="0">
                <a:solidFill>
                  <a:schemeClr val="bg1">
                    <a:lumMod val="50000"/>
                  </a:schemeClr>
                </a:solidFill>
              </a:rPr>
              <a:t>i</a:t>
            </a:r>
            <a:r>
              <a:rPr lang="en-US" sz="2400" dirty="0" smtClean="0">
                <a:solidFill>
                  <a:schemeClr val="bg1">
                    <a:lumMod val="50000"/>
                  </a:schemeClr>
                </a:solidFill>
              </a:rPr>
              <a:t>)</a:t>
            </a:r>
          </a:p>
          <a:p>
            <a:pPr fontAlgn="ctr">
              <a:tabLst>
                <a:tab pos="461963" algn="l"/>
              </a:tabLst>
            </a:pPr>
            <a:r>
              <a:rPr lang="en-US" sz="2400" dirty="0" smtClean="0"/>
              <a:t>	Let H = { x : </a:t>
            </a:r>
            <a:r>
              <a:rPr lang="en-US" sz="2400" dirty="0" err="1" smtClean="0"/>
              <a:t>a</a:t>
            </a:r>
            <a:r>
              <a:rPr lang="en-US" sz="2400" baseline="-25000" dirty="0" err="1" smtClean="0"/>
              <a:t>i</a:t>
            </a:r>
            <a:r>
              <a:rPr lang="en-US" sz="2400" baseline="30000" dirty="0" err="1" smtClean="0"/>
              <a:t>T</a:t>
            </a:r>
            <a:r>
              <a:rPr lang="en-US" sz="2400" dirty="0" err="1" smtClean="0"/>
              <a:t>x</a:t>
            </a:r>
            <a:r>
              <a:rPr lang="en-US" sz="2400" dirty="0" smtClean="0"/>
              <a:t> </a:t>
            </a:r>
            <a:r>
              <a:rPr lang="en-US" sz="2400" dirty="0" smtClean="0">
                <a:latin typeface="cmsy10"/>
              </a:rPr>
              <a:t>·</a:t>
            </a:r>
            <a:r>
              <a:rPr lang="en-US" sz="2400" dirty="0" smtClean="0"/>
              <a:t> </a:t>
            </a:r>
            <a:r>
              <a:rPr lang="en-US" sz="2400" dirty="0" err="1" smtClean="0">
                <a:latin typeface="Calibri"/>
              </a:rPr>
              <a:t>a</a:t>
            </a:r>
            <a:r>
              <a:rPr lang="en-US" sz="2400" baseline="-25000" dirty="0" err="1" smtClean="0">
                <a:latin typeface="Calibri"/>
              </a:rPr>
              <a:t>i</a:t>
            </a:r>
            <a:r>
              <a:rPr lang="en-US" sz="2400" baseline="30000" dirty="0" err="1" smtClean="0">
                <a:latin typeface="Calibri"/>
              </a:rPr>
              <a:t>T</a:t>
            </a:r>
            <a:r>
              <a:rPr lang="en-US" sz="2400" dirty="0" err="1" smtClean="0"/>
              <a:t>z</a:t>
            </a:r>
            <a:r>
              <a:rPr lang="en-US" sz="2400" dirty="0" smtClean="0"/>
              <a:t> }     </a:t>
            </a:r>
            <a:r>
              <a:rPr lang="en-US" sz="2400" dirty="0" smtClean="0">
                <a:solidFill>
                  <a:schemeClr val="bg1">
                    <a:lumMod val="50000"/>
                  </a:schemeClr>
                </a:solidFill>
              </a:rPr>
              <a:t>(so P </a:t>
            </a:r>
            <a:r>
              <a:rPr lang="en-US" sz="2400" dirty="0" smtClean="0">
                <a:solidFill>
                  <a:schemeClr val="bg1">
                    <a:lumMod val="50000"/>
                  </a:schemeClr>
                </a:solidFill>
                <a:latin typeface="cmsy10"/>
              </a:rPr>
              <a:t>µ</a:t>
            </a:r>
            <a:r>
              <a:rPr lang="en-US" sz="2400" dirty="0" smtClean="0">
                <a:solidFill>
                  <a:schemeClr val="bg1">
                    <a:lumMod val="50000"/>
                  </a:schemeClr>
                </a:solidFill>
              </a:rPr>
              <a:t> E(</a:t>
            </a:r>
            <a:r>
              <a:rPr lang="en-US" sz="2400" dirty="0" err="1" smtClean="0">
                <a:solidFill>
                  <a:schemeClr val="bg1">
                    <a:lumMod val="50000"/>
                  </a:schemeClr>
                </a:solidFill>
              </a:rPr>
              <a:t>M,z</a:t>
            </a:r>
            <a:r>
              <a:rPr lang="en-US" sz="2400" dirty="0" smtClean="0">
                <a:solidFill>
                  <a:schemeClr val="bg1">
                    <a:lumMod val="50000"/>
                  </a:schemeClr>
                </a:solidFill>
              </a:rPr>
              <a:t>)</a:t>
            </a:r>
            <a:r>
              <a:rPr lang="en-US" sz="2400" dirty="0" smtClean="0">
                <a:solidFill>
                  <a:schemeClr val="bg1">
                    <a:lumMod val="50000"/>
                  </a:schemeClr>
                </a:solidFill>
                <a:latin typeface="cmsy10"/>
              </a:rPr>
              <a:t>Å</a:t>
            </a:r>
            <a:r>
              <a:rPr lang="en-US" sz="2400" dirty="0" smtClean="0">
                <a:solidFill>
                  <a:schemeClr val="bg1">
                    <a:lumMod val="50000"/>
                  </a:schemeClr>
                </a:solidFill>
              </a:rPr>
              <a:t>H)</a:t>
            </a:r>
          </a:p>
          <a:p>
            <a:pPr fontAlgn="ctr">
              <a:tabLst>
                <a:tab pos="461963" algn="l"/>
              </a:tabLst>
            </a:pPr>
            <a:r>
              <a:rPr lang="en-US" sz="2400" dirty="0" smtClean="0"/>
              <a:t>	Let E(</a:t>
            </a:r>
            <a:r>
              <a:rPr lang="en-US" sz="2400" dirty="0" err="1" smtClean="0"/>
              <a:t>M’,z</a:t>
            </a:r>
            <a:r>
              <a:rPr lang="en-US" sz="2400" dirty="0" smtClean="0"/>
              <a:t>’) be an ellipsoid covering E(</a:t>
            </a:r>
            <a:r>
              <a:rPr lang="en-US" sz="2400" dirty="0" err="1" smtClean="0"/>
              <a:t>M,z</a:t>
            </a:r>
            <a:r>
              <a:rPr lang="en-US" sz="2400" dirty="0" smtClean="0"/>
              <a:t>)</a:t>
            </a:r>
            <a:r>
              <a:rPr lang="en-US" sz="2400" dirty="0" smtClean="0">
                <a:latin typeface="cmsy10"/>
              </a:rPr>
              <a:t>Å</a:t>
            </a:r>
            <a:r>
              <a:rPr lang="en-US" sz="2400" dirty="0" smtClean="0"/>
              <a:t>H</a:t>
            </a:r>
          </a:p>
          <a:p>
            <a:pPr fontAlgn="ctr">
              <a:tabLst>
                <a:tab pos="461963" algn="l"/>
              </a:tabLst>
            </a:pPr>
            <a:r>
              <a:rPr lang="en-US" sz="2400" dirty="0" smtClean="0"/>
              <a:t>	Set M</a:t>
            </a:r>
            <a:r>
              <a:rPr lang="en-US" sz="2400" dirty="0" smtClean="0">
                <a:sym typeface="Wingdings" pitchFamily="2" charset="2"/>
              </a:rPr>
              <a:t>M’ and </a:t>
            </a:r>
            <a:r>
              <a:rPr lang="en-US" sz="2400" dirty="0" err="1" smtClean="0">
                <a:sym typeface="Wingdings" pitchFamily="2" charset="2"/>
              </a:rPr>
              <a:t>zz</a:t>
            </a:r>
            <a:r>
              <a:rPr lang="en-US" sz="2400" dirty="0" smtClean="0">
                <a:sym typeface="Wingdings" pitchFamily="2" charset="2"/>
              </a:rPr>
              <a:t>’ and go back to Start</a:t>
            </a:r>
            <a:endParaRPr lang="en-US" sz="2400" dirty="0" smtClean="0"/>
          </a:p>
        </p:txBody>
      </p:sp>
      <p:sp>
        <p:nvSpPr>
          <p:cNvPr id="6" name="Content Placeholder 2"/>
          <p:cNvSpPr txBox="1">
            <a:spLocks/>
          </p:cNvSpPr>
          <p:nvPr/>
        </p:nvSpPr>
        <p:spPr>
          <a:xfrm>
            <a:off x="160774" y="4893552"/>
            <a:ext cx="8746558" cy="189913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Notation: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Let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B(</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z,k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ball of radius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k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around point z</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2</a:t>
            </a:r>
            <a:r>
              <a:rPr kumimoji="0" lang="en-US" sz="2800" b="0" i="0" u="none" strike="noStrike" kern="1200" cap="none" spc="0" normalizeH="0" baseline="0" noProof="0" dirty="0" smtClean="0">
                <a:ln>
                  <a:noFill/>
                </a:ln>
                <a:solidFill>
                  <a:schemeClr val="tx1"/>
                </a:solidFill>
                <a:effectLst/>
                <a:uLnTx/>
                <a:uFillTx/>
                <a:latin typeface="msbm10"/>
                <a:ea typeface="+mn-ea"/>
                <a:cs typeface="+mn-cs"/>
              </a:rPr>
              <a:t>R</a:t>
            </a:r>
            <a:r>
              <a:rPr kumimoji="0" lang="en-US" sz="2800" b="0" i="0" u="none" strike="noStrike" kern="1200" cap="none" spc="0" normalizeH="0" baseline="30000" noProof="0" dirty="0" smtClean="0">
                <a:ln>
                  <a:noFill/>
                </a:ln>
                <a:solidFill>
                  <a:schemeClr val="tx1"/>
                </a:solidFill>
                <a:effectLst/>
                <a:uLnTx/>
                <a:uFillTx/>
                <a:latin typeface="+mn-lt"/>
                <a:ea typeface="+mn-ea"/>
                <a:cs typeface="+mn-cs"/>
              </a:rPr>
              <a:t>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Assumptions:</a:t>
            </a:r>
          </a:p>
          <a:p>
            <a:pPr marL="461963" marR="0" lvl="1" indent="-169863"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“The WMD is in Iraq”:</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9</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K&gt;0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such that P </a:t>
            </a:r>
            <a:r>
              <a:rPr kumimoji="0" lang="en-US" sz="2800" b="0" i="0" u="none" strike="noStrike" kern="1200" cap="none" spc="0" normalizeH="0" baseline="0" noProof="0" dirty="0" smtClean="0">
                <a:ln>
                  <a:noFill/>
                </a:ln>
                <a:solidFill>
                  <a:schemeClr val="tx1"/>
                </a:solidFill>
                <a:effectLst/>
                <a:uLnTx/>
                <a:uFillTx/>
                <a:latin typeface="cmsy10"/>
                <a:ea typeface="+mn-ea"/>
                <a:cs typeface="+mn-cs"/>
              </a:rPr>
              <a:t>µ</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B(0,K)</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61963" marR="0" lvl="1" indent="-169863"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a:t>
            </a:r>
            <a:r>
              <a:rPr kumimoji="0" lang="en-US" sz="2800" b="0" i="0" u="none" strike="noStrike" kern="1200" cap="none" spc="-100" normalizeH="0" baseline="0" noProof="0" dirty="0" smtClean="0">
                <a:ln>
                  <a:noFill/>
                </a:ln>
                <a:solidFill>
                  <a:srgbClr val="00B050"/>
                </a:solidFill>
                <a:effectLst/>
                <a:uLnTx/>
                <a:uFillTx/>
                <a:latin typeface="+mn-lt"/>
                <a:ea typeface="+mn-ea"/>
                <a:cs typeface="+mn-cs"/>
              </a:rPr>
              <a:t>WMD bigger than cow”</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If P</a:t>
            </a:r>
            <a:r>
              <a:rPr kumimoji="0" lang="en-US" sz="2800" b="0" i="0" u="none" strike="noStrike" kern="1200" cap="none" spc="-100" normalizeH="0" baseline="0" noProof="0" dirty="0" smtClean="0">
                <a:ln>
                  <a:noFill/>
                </a:ln>
                <a:solidFill>
                  <a:schemeClr val="tx1"/>
                </a:solidFill>
                <a:effectLst/>
                <a:uLnTx/>
                <a:uFillTx/>
                <a:latin typeface="Symbol"/>
                <a:ea typeface="+mn-ea"/>
                <a:cs typeface="+mn-cs"/>
                <a:sym typeface="Symbol"/>
              </a:rPr>
              <a:t></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then </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9</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k&gt;0</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z</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2</a:t>
            </a:r>
            <a:r>
              <a:rPr kumimoji="0" lang="en-US" sz="2800" b="0" i="0" u="none" strike="noStrike" kern="1200" cap="none" spc="-100" normalizeH="0" baseline="0" noProof="0" dirty="0" smtClean="0">
                <a:ln>
                  <a:noFill/>
                </a:ln>
                <a:solidFill>
                  <a:schemeClr val="tx1"/>
                </a:solidFill>
                <a:effectLst/>
                <a:uLnTx/>
                <a:uFillTx/>
                <a:latin typeface="msbm10"/>
                <a:ea typeface="+mn-ea"/>
                <a:cs typeface="+mn-cs"/>
              </a:rPr>
              <a:t>R</a:t>
            </a:r>
            <a:r>
              <a:rPr kumimoji="0" lang="en-US" sz="2800" b="0" i="0" u="none" strike="noStrike" kern="1200" cap="none" spc="-100" normalizeH="0" baseline="30000" noProof="0" dirty="0" smtClean="0">
                <a:ln>
                  <a:noFill/>
                </a:ln>
                <a:solidFill>
                  <a:schemeClr val="tx1"/>
                </a:solidFill>
                <a:effectLst/>
                <a:uLnTx/>
                <a:uFillTx/>
                <a:latin typeface="Calibri"/>
                <a:ea typeface="+mn-ea"/>
                <a:cs typeface="+mn-cs"/>
              </a:rPr>
              <a:t>n</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100" normalizeH="0" baseline="0" noProof="0" dirty="0" err="1" smtClean="0">
                <a:ln>
                  <a:noFill/>
                </a:ln>
                <a:solidFill>
                  <a:schemeClr val="tx1"/>
                </a:solidFill>
                <a:effectLst/>
                <a:uLnTx/>
                <a:uFillTx/>
                <a:latin typeface="+mn-lt"/>
                <a:ea typeface="+mn-ea"/>
                <a:cs typeface="+mn-cs"/>
              </a:rPr>
              <a:t>s.t</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B(</a:t>
            </a:r>
            <a:r>
              <a:rPr kumimoji="0" lang="en-US" sz="2800" b="0" i="0" u="none" strike="noStrike" kern="1200" cap="none" spc="-100" normalizeH="0" baseline="0" noProof="0" dirty="0" err="1" smtClean="0">
                <a:ln>
                  <a:noFill/>
                </a:ln>
                <a:solidFill>
                  <a:schemeClr val="tx1"/>
                </a:solidFill>
                <a:effectLst/>
                <a:uLnTx/>
                <a:uFillTx/>
                <a:latin typeface="+mn-lt"/>
                <a:ea typeface="+mn-ea"/>
                <a:cs typeface="+mn-cs"/>
              </a:rPr>
              <a:t>z,k</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100" normalizeH="0" baseline="0" noProof="0" dirty="0" smtClean="0">
                <a:ln>
                  <a:noFill/>
                </a:ln>
                <a:solidFill>
                  <a:schemeClr val="tx1"/>
                </a:solidFill>
                <a:effectLst/>
                <a:uLnTx/>
                <a:uFillTx/>
                <a:latin typeface="cmsy10"/>
                <a:ea typeface="+mn-ea"/>
                <a:cs typeface="+mn-cs"/>
              </a:rPr>
              <a:t>µ</a:t>
            </a:r>
            <a:r>
              <a:rPr kumimoji="0" lang="en-US" sz="2800" b="0" i="0" u="none" strike="noStrike" kern="1200" cap="none" spc="-100" normalizeH="0" baseline="0" noProof="0" dirty="0" smtClean="0">
                <a:ln>
                  <a:noFill/>
                </a:ln>
                <a:solidFill>
                  <a:schemeClr val="tx1"/>
                </a:solidFill>
                <a:effectLst/>
                <a:uLnTx/>
                <a:uFillTx/>
                <a:latin typeface="+mn-lt"/>
                <a:ea typeface="+mn-ea"/>
                <a:cs typeface="+mn-cs"/>
              </a:rPr>
              <a:t>P</a:t>
            </a:r>
            <a:endParaRPr kumimoji="0" lang="en-US" sz="2800" b="0" i="0" u="none" strike="noStrike" kern="1200" cap="none" spc="-10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3828421" y="2542233"/>
            <a:ext cx="3097258" cy="584775"/>
          </a:xfrm>
          <a:prstGeom prst="rect">
            <a:avLst/>
          </a:prstGeom>
          <a:noFill/>
        </p:spPr>
        <p:txBody>
          <a:bodyPr wrap="none" rtlCol="0">
            <a:spAutoFit/>
          </a:bodyPr>
          <a:lstStyle/>
          <a:p>
            <a:r>
              <a:rPr lang="en-US" sz="3200" b="1" dirty="0" smtClean="0">
                <a:solidFill>
                  <a:srgbClr val="FF0000"/>
                </a:solidFill>
              </a:rPr>
              <a:t>How to find this?</a:t>
            </a:r>
            <a:endParaRPr lang="en-US" sz="3200" b="1" dirty="0">
              <a:solidFill>
                <a:srgbClr val="FF0000"/>
              </a:solidFill>
            </a:endParaRPr>
          </a:p>
        </p:txBody>
      </p:sp>
      <p:sp>
        <p:nvSpPr>
          <p:cNvPr id="8" name="Oval 7"/>
          <p:cNvSpPr/>
          <p:nvPr/>
        </p:nvSpPr>
        <p:spPr>
          <a:xfrm>
            <a:off x="1446962" y="3928906"/>
            <a:ext cx="1034981" cy="462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09186" y="2795955"/>
            <a:ext cx="1929284" cy="1143000"/>
          </a:xfrm>
          <a:custGeom>
            <a:avLst/>
            <a:gdLst>
              <a:gd name="connsiteX0" fmla="*/ 1929284 w 1929284"/>
              <a:gd name="connsiteY0" fmla="*/ 55266 h 1170633"/>
              <a:gd name="connsiteX1" fmla="*/ 783772 w 1929284"/>
              <a:gd name="connsiteY1" fmla="*/ 185894 h 1170633"/>
              <a:gd name="connsiteX2" fmla="*/ 0 w 1929284"/>
              <a:gd name="connsiteY2" fmla="*/ 1170633 h 1170633"/>
              <a:gd name="connsiteX0" fmla="*/ 1929284 w 1929284"/>
              <a:gd name="connsiteY0" fmla="*/ 27633 h 1143000"/>
              <a:gd name="connsiteX1" fmla="*/ 472273 w 1929284"/>
              <a:gd name="connsiteY1" fmla="*/ 218551 h 1143000"/>
              <a:gd name="connsiteX2" fmla="*/ 0 w 1929284"/>
              <a:gd name="connsiteY2" fmla="*/ 1143000 h 1143000"/>
              <a:gd name="connsiteX0" fmla="*/ 1929284 w 1929284"/>
              <a:gd name="connsiteY0" fmla="*/ 27633 h 1143000"/>
              <a:gd name="connsiteX1" fmla="*/ 472273 w 1929284"/>
              <a:gd name="connsiteY1" fmla="*/ 218551 h 1143000"/>
              <a:gd name="connsiteX2" fmla="*/ 0 w 1929284"/>
              <a:gd name="connsiteY2" fmla="*/ 1143000 h 1143000"/>
              <a:gd name="connsiteX0" fmla="*/ 1929284 w 1929284"/>
              <a:gd name="connsiteY0" fmla="*/ 27633 h 1143000"/>
              <a:gd name="connsiteX1" fmla="*/ 542611 w 1929284"/>
              <a:gd name="connsiteY1" fmla="*/ 208503 h 1143000"/>
              <a:gd name="connsiteX2" fmla="*/ 0 w 1929284"/>
              <a:gd name="connsiteY2" fmla="*/ 1143000 h 1143000"/>
            </a:gdLst>
            <a:ahLst/>
            <a:cxnLst>
              <a:cxn ang="0">
                <a:pos x="connsiteX0" y="connsiteY0"/>
              </a:cxn>
              <a:cxn ang="0">
                <a:pos x="connsiteX1" y="connsiteY1"/>
              </a:cxn>
              <a:cxn ang="0">
                <a:pos x="connsiteX2" y="connsiteY2"/>
              </a:cxn>
            </a:cxnLst>
            <a:rect l="l" t="t" r="r" b="b"/>
            <a:pathLst>
              <a:path w="1929284" h="1143000">
                <a:moveTo>
                  <a:pt x="1929284" y="27633"/>
                </a:moveTo>
                <a:cubicBezTo>
                  <a:pt x="1517301" y="0"/>
                  <a:pt x="864158" y="22609"/>
                  <a:pt x="542611" y="208503"/>
                </a:cubicBezTo>
                <a:cubicBezTo>
                  <a:pt x="221064" y="394398"/>
                  <a:pt x="110531" y="723481"/>
                  <a:pt x="0" y="114300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28439" y="704176"/>
            <a:ext cx="1970411" cy="523220"/>
          </a:xfrm>
          <a:prstGeom prst="rect">
            <a:avLst/>
          </a:prstGeom>
          <a:noFill/>
        </p:spPr>
        <p:txBody>
          <a:bodyPr wrap="none" rtlCol="0">
            <a:spAutoFit/>
          </a:bodyPr>
          <a:lstStyle/>
          <a:p>
            <a:r>
              <a:rPr lang="en-US" sz="2800" dirty="0" smtClean="0"/>
              <a:t>and K and 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6" grpId="0"/>
      <p:bldP spid="7" grpId="0"/>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3574217" y="2059912"/>
            <a:ext cx="2685906" cy="1366576"/>
          </a:xfrm>
          <a:custGeom>
            <a:avLst/>
            <a:gdLst>
              <a:gd name="connsiteX0" fmla="*/ 18069 w 2685906"/>
              <a:gd name="connsiteY0" fmla="*/ 316523 h 1366576"/>
              <a:gd name="connsiteX1" fmla="*/ 58262 w 2685906"/>
              <a:gd name="connsiteY1" fmla="*/ 341644 h 1366576"/>
              <a:gd name="connsiteX2" fmla="*/ 73335 w 2685906"/>
              <a:gd name="connsiteY2" fmla="*/ 351692 h 1366576"/>
              <a:gd name="connsiteX3" fmla="*/ 103480 w 2685906"/>
              <a:gd name="connsiteY3" fmla="*/ 361741 h 1366576"/>
              <a:gd name="connsiteX4" fmla="*/ 133625 w 2685906"/>
              <a:gd name="connsiteY4" fmla="*/ 381837 h 1366576"/>
              <a:gd name="connsiteX5" fmla="*/ 143673 w 2685906"/>
              <a:gd name="connsiteY5" fmla="*/ 391886 h 1366576"/>
              <a:gd name="connsiteX6" fmla="*/ 158746 w 2685906"/>
              <a:gd name="connsiteY6" fmla="*/ 396910 h 1366576"/>
              <a:gd name="connsiteX7" fmla="*/ 173819 w 2685906"/>
              <a:gd name="connsiteY7" fmla="*/ 406958 h 1366576"/>
              <a:gd name="connsiteX8" fmla="*/ 193915 w 2685906"/>
              <a:gd name="connsiteY8" fmla="*/ 417007 h 1366576"/>
              <a:gd name="connsiteX9" fmla="*/ 224060 w 2685906"/>
              <a:gd name="connsiteY9" fmla="*/ 437103 h 1366576"/>
              <a:gd name="connsiteX10" fmla="*/ 234109 w 2685906"/>
              <a:gd name="connsiteY10" fmla="*/ 447152 h 1366576"/>
              <a:gd name="connsiteX11" fmla="*/ 249181 w 2685906"/>
              <a:gd name="connsiteY11" fmla="*/ 452176 h 1366576"/>
              <a:gd name="connsiteX12" fmla="*/ 274302 w 2685906"/>
              <a:gd name="connsiteY12" fmla="*/ 472273 h 1366576"/>
              <a:gd name="connsiteX13" fmla="*/ 289375 w 2685906"/>
              <a:gd name="connsiteY13" fmla="*/ 477297 h 1366576"/>
              <a:gd name="connsiteX14" fmla="*/ 319520 w 2685906"/>
              <a:gd name="connsiteY14" fmla="*/ 497393 h 1366576"/>
              <a:gd name="connsiteX15" fmla="*/ 329568 w 2685906"/>
              <a:gd name="connsiteY15" fmla="*/ 507442 h 1366576"/>
              <a:gd name="connsiteX16" fmla="*/ 344641 w 2685906"/>
              <a:gd name="connsiteY16" fmla="*/ 512466 h 1366576"/>
              <a:gd name="connsiteX17" fmla="*/ 374786 w 2685906"/>
              <a:gd name="connsiteY17" fmla="*/ 532563 h 1366576"/>
              <a:gd name="connsiteX18" fmla="*/ 389858 w 2685906"/>
              <a:gd name="connsiteY18" fmla="*/ 542611 h 1366576"/>
              <a:gd name="connsiteX19" fmla="*/ 425027 w 2685906"/>
              <a:gd name="connsiteY19" fmla="*/ 562708 h 1366576"/>
              <a:gd name="connsiteX20" fmla="*/ 435076 w 2685906"/>
              <a:gd name="connsiteY20" fmla="*/ 572756 h 1366576"/>
              <a:gd name="connsiteX21" fmla="*/ 450148 w 2685906"/>
              <a:gd name="connsiteY21" fmla="*/ 582804 h 1366576"/>
              <a:gd name="connsiteX22" fmla="*/ 460197 w 2685906"/>
              <a:gd name="connsiteY22" fmla="*/ 592853 h 1366576"/>
              <a:gd name="connsiteX23" fmla="*/ 490342 w 2685906"/>
              <a:gd name="connsiteY23" fmla="*/ 602901 h 1366576"/>
              <a:gd name="connsiteX24" fmla="*/ 520487 w 2685906"/>
              <a:gd name="connsiteY24" fmla="*/ 617974 h 1366576"/>
              <a:gd name="connsiteX25" fmla="*/ 555656 w 2685906"/>
              <a:gd name="connsiteY25" fmla="*/ 633046 h 1366576"/>
              <a:gd name="connsiteX26" fmla="*/ 585801 w 2685906"/>
              <a:gd name="connsiteY26" fmla="*/ 648119 h 1366576"/>
              <a:gd name="connsiteX27" fmla="*/ 615946 w 2685906"/>
              <a:gd name="connsiteY27" fmla="*/ 663191 h 1366576"/>
              <a:gd name="connsiteX28" fmla="*/ 646091 w 2685906"/>
              <a:gd name="connsiteY28" fmla="*/ 683288 h 1366576"/>
              <a:gd name="connsiteX29" fmla="*/ 661164 w 2685906"/>
              <a:gd name="connsiteY29" fmla="*/ 693336 h 1366576"/>
              <a:gd name="connsiteX30" fmla="*/ 676236 w 2685906"/>
              <a:gd name="connsiteY30" fmla="*/ 698361 h 1366576"/>
              <a:gd name="connsiteX31" fmla="*/ 691309 w 2685906"/>
              <a:gd name="connsiteY31" fmla="*/ 708409 h 1366576"/>
              <a:gd name="connsiteX32" fmla="*/ 721454 w 2685906"/>
              <a:gd name="connsiteY32" fmla="*/ 718457 h 1366576"/>
              <a:gd name="connsiteX33" fmla="*/ 766671 w 2685906"/>
              <a:gd name="connsiteY33" fmla="*/ 743578 h 1366576"/>
              <a:gd name="connsiteX34" fmla="*/ 801841 w 2685906"/>
              <a:gd name="connsiteY34" fmla="*/ 773723 h 1366576"/>
              <a:gd name="connsiteX35" fmla="*/ 811889 w 2685906"/>
              <a:gd name="connsiteY35" fmla="*/ 783772 h 1366576"/>
              <a:gd name="connsiteX36" fmla="*/ 842034 w 2685906"/>
              <a:gd name="connsiteY36" fmla="*/ 793820 h 1366576"/>
              <a:gd name="connsiteX37" fmla="*/ 857106 w 2685906"/>
              <a:gd name="connsiteY37" fmla="*/ 798844 h 1366576"/>
              <a:gd name="connsiteX38" fmla="*/ 882227 w 2685906"/>
              <a:gd name="connsiteY38" fmla="*/ 813917 h 1366576"/>
              <a:gd name="connsiteX39" fmla="*/ 907348 w 2685906"/>
              <a:gd name="connsiteY39" fmla="*/ 828989 h 1366576"/>
              <a:gd name="connsiteX40" fmla="*/ 932469 w 2685906"/>
              <a:gd name="connsiteY40" fmla="*/ 844062 h 1366576"/>
              <a:gd name="connsiteX41" fmla="*/ 947542 w 2685906"/>
              <a:gd name="connsiteY41" fmla="*/ 859134 h 1366576"/>
              <a:gd name="connsiteX42" fmla="*/ 992759 w 2685906"/>
              <a:gd name="connsiteY42" fmla="*/ 884255 h 1366576"/>
              <a:gd name="connsiteX43" fmla="*/ 1017880 w 2685906"/>
              <a:gd name="connsiteY43" fmla="*/ 899328 h 1366576"/>
              <a:gd name="connsiteX44" fmla="*/ 1048025 w 2685906"/>
              <a:gd name="connsiteY44" fmla="*/ 914400 h 1366576"/>
              <a:gd name="connsiteX45" fmla="*/ 1078170 w 2685906"/>
              <a:gd name="connsiteY45" fmla="*/ 934497 h 1366576"/>
              <a:gd name="connsiteX46" fmla="*/ 1088219 w 2685906"/>
              <a:gd name="connsiteY46" fmla="*/ 944545 h 1366576"/>
              <a:gd name="connsiteX47" fmla="*/ 1118364 w 2685906"/>
              <a:gd name="connsiteY47" fmla="*/ 964642 h 1366576"/>
              <a:gd name="connsiteX48" fmla="*/ 1133436 w 2685906"/>
              <a:gd name="connsiteY48" fmla="*/ 974690 h 1366576"/>
              <a:gd name="connsiteX49" fmla="*/ 1148509 w 2685906"/>
              <a:gd name="connsiteY49" fmla="*/ 979714 h 1366576"/>
              <a:gd name="connsiteX50" fmla="*/ 1173630 w 2685906"/>
              <a:gd name="connsiteY50" fmla="*/ 999811 h 1366576"/>
              <a:gd name="connsiteX51" fmla="*/ 1188702 w 2685906"/>
              <a:gd name="connsiteY51" fmla="*/ 1004835 h 1366576"/>
              <a:gd name="connsiteX52" fmla="*/ 1228895 w 2685906"/>
              <a:gd name="connsiteY52" fmla="*/ 1024932 h 1366576"/>
              <a:gd name="connsiteX53" fmla="*/ 1228895 w 2685906"/>
              <a:gd name="connsiteY53" fmla="*/ 1024932 h 1366576"/>
              <a:gd name="connsiteX54" fmla="*/ 1259041 w 2685906"/>
              <a:gd name="connsiteY54" fmla="*/ 1040004 h 1366576"/>
              <a:gd name="connsiteX55" fmla="*/ 1289186 w 2685906"/>
              <a:gd name="connsiteY55" fmla="*/ 1060101 h 1366576"/>
              <a:gd name="connsiteX56" fmla="*/ 1299234 w 2685906"/>
              <a:gd name="connsiteY56" fmla="*/ 1070150 h 1366576"/>
              <a:gd name="connsiteX57" fmla="*/ 1314306 w 2685906"/>
              <a:gd name="connsiteY57" fmla="*/ 1080198 h 1366576"/>
              <a:gd name="connsiteX58" fmla="*/ 1349476 w 2685906"/>
              <a:gd name="connsiteY58" fmla="*/ 1105319 h 1366576"/>
              <a:gd name="connsiteX59" fmla="*/ 1364548 w 2685906"/>
              <a:gd name="connsiteY59" fmla="*/ 1115367 h 1366576"/>
              <a:gd name="connsiteX60" fmla="*/ 1374597 w 2685906"/>
              <a:gd name="connsiteY60" fmla="*/ 1125415 h 1366576"/>
              <a:gd name="connsiteX61" fmla="*/ 1404742 w 2685906"/>
              <a:gd name="connsiteY61" fmla="*/ 1145512 h 1366576"/>
              <a:gd name="connsiteX62" fmla="*/ 1414790 w 2685906"/>
              <a:gd name="connsiteY62" fmla="*/ 1155561 h 1366576"/>
              <a:gd name="connsiteX63" fmla="*/ 1444935 w 2685906"/>
              <a:gd name="connsiteY63" fmla="*/ 1165609 h 1366576"/>
              <a:gd name="connsiteX64" fmla="*/ 1460008 w 2685906"/>
              <a:gd name="connsiteY64" fmla="*/ 1170633 h 1366576"/>
              <a:gd name="connsiteX65" fmla="*/ 1505225 w 2685906"/>
              <a:gd name="connsiteY65" fmla="*/ 1200778 h 1366576"/>
              <a:gd name="connsiteX66" fmla="*/ 1520298 w 2685906"/>
              <a:gd name="connsiteY66" fmla="*/ 1210826 h 1366576"/>
              <a:gd name="connsiteX67" fmla="*/ 1535370 w 2685906"/>
              <a:gd name="connsiteY67" fmla="*/ 1215851 h 1366576"/>
              <a:gd name="connsiteX68" fmla="*/ 1565515 w 2685906"/>
              <a:gd name="connsiteY68" fmla="*/ 1230923 h 1366576"/>
              <a:gd name="connsiteX69" fmla="*/ 1595660 w 2685906"/>
              <a:gd name="connsiteY69" fmla="*/ 1251020 h 1366576"/>
              <a:gd name="connsiteX70" fmla="*/ 1605709 w 2685906"/>
              <a:gd name="connsiteY70" fmla="*/ 1261068 h 1366576"/>
              <a:gd name="connsiteX71" fmla="*/ 1620781 w 2685906"/>
              <a:gd name="connsiteY71" fmla="*/ 1266092 h 1366576"/>
              <a:gd name="connsiteX72" fmla="*/ 1645902 w 2685906"/>
              <a:gd name="connsiteY72" fmla="*/ 1281165 h 1366576"/>
              <a:gd name="connsiteX73" fmla="*/ 1676047 w 2685906"/>
              <a:gd name="connsiteY73" fmla="*/ 1296237 h 1366576"/>
              <a:gd name="connsiteX74" fmla="*/ 1686095 w 2685906"/>
              <a:gd name="connsiteY74" fmla="*/ 1306286 h 1366576"/>
              <a:gd name="connsiteX75" fmla="*/ 1716241 w 2685906"/>
              <a:gd name="connsiteY75" fmla="*/ 1321358 h 1366576"/>
              <a:gd name="connsiteX76" fmla="*/ 1726289 w 2685906"/>
              <a:gd name="connsiteY76" fmla="*/ 1331407 h 1366576"/>
              <a:gd name="connsiteX77" fmla="*/ 1756434 w 2685906"/>
              <a:gd name="connsiteY77" fmla="*/ 1351503 h 1366576"/>
              <a:gd name="connsiteX78" fmla="*/ 1781555 w 2685906"/>
              <a:gd name="connsiteY78" fmla="*/ 1366576 h 1366576"/>
              <a:gd name="connsiteX79" fmla="*/ 1841845 w 2685906"/>
              <a:gd name="connsiteY79" fmla="*/ 1351503 h 1366576"/>
              <a:gd name="connsiteX80" fmla="*/ 1871990 w 2685906"/>
              <a:gd name="connsiteY80" fmla="*/ 1336431 h 1366576"/>
              <a:gd name="connsiteX81" fmla="*/ 1917208 w 2685906"/>
              <a:gd name="connsiteY81" fmla="*/ 1311310 h 1366576"/>
              <a:gd name="connsiteX82" fmla="*/ 1932280 w 2685906"/>
              <a:gd name="connsiteY82" fmla="*/ 1301262 h 1366576"/>
              <a:gd name="connsiteX83" fmla="*/ 1942328 w 2685906"/>
              <a:gd name="connsiteY83" fmla="*/ 1291213 h 1366576"/>
              <a:gd name="connsiteX84" fmla="*/ 1972473 w 2685906"/>
              <a:gd name="connsiteY84" fmla="*/ 1281165 h 1366576"/>
              <a:gd name="connsiteX85" fmla="*/ 1987546 w 2685906"/>
              <a:gd name="connsiteY85" fmla="*/ 1276141 h 1366576"/>
              <a:gd name="connsiteX86" fmla="*/ 1997594 w 2685906"/>
              <a:gd name="connsiteY86" fmla="*/ 1266092 h 1366576"/>
              <a:gd name="connsiteX87" fmla="*/ 2027739 w 2685906"/>
              <a:gd name="connsiteY87" fmla="*/ 1256044 h 1366576"/>
              <a:gd name="connsiteX88" fmla="*/ 2062909 w 2685906"/>
              <a:gd name="connsiteY88" fmla="*/ 1225899 h 1366576"/>
              <a:gd name="connsiteX89" fmla="*/ 2077981 w 2685906"/>
              <a:gd name="connsiteY89" fmla="*/ 1220875 h 1366576"/>
              <a:gd name="connsiteX90" fmla="*/ 2103102 w 2685906"/>
              <a:gd name="connsiteY90" fmla="*/ 1205802 h 1366576"/>
              <a:gd name="connsiteX91" fmla="*/ 2133247 w 2685906"/>
              <a:gd name="connsiteY91" fmla="*/ 1190730 h 1366576"/>
              <a:gd name="connsiteX92" fmla="*/ 2158368 w 2685906"/>
              <a:gd name="connsiteY92" fmla="*/ 1175657 h 1366576"/>
              <a:gd name="connsiteX93" fmla="*/ 2203586 w 2685906"/>
              <a:gd name="connsiteY93" fmla="*/ 1150536 h 1366576"/>
              <a:gd name="connsiteX94" fmla="*/ 2258851 w 2685906"/>
              <a:gd name="connsiteY94" fmla="*/ 1105319 h 1366576"/>
              <a:gd name="connsiteX95" fmla="*/ 2273924 w 2685906"/>
              <a:gd name="connsiteY95" fmla="*/ 1100295 h 1366576"/>
              <a:gd name="connsiteX96" fmla="*/ 2299045 w 2685906"/>
              <a:gd name="connsiteY96" fmla="*/ 1085222 h 1366576"/>
              <a:gd name="connsiteX97" fmla="*/ 2314117 w 2685906"/>
              <a:gd name="connsiteY97" fmla="*/ 1070150 h 1366576"/>
              <a:gd name="connsiteX98" fmla="*/ 2329190 w 2685906"/>
              <a:gd name="connsiteY98" fmla="*/ 1065125 h 1366576"/>
              <a:gd name="connsiteX99" fmla="*/ 2359335 w 2685906"/>
              <a:gd name="connsiteY99" fmla="*/ 1050053 h 1366576"/>
              <a:gd name="connsiteX100" fmla="*/ 2369383 w 2685906"/>
              <a:gd name="connsiteY100" fmla="*/ 1040004 h 1366576"/>
              <a:gd name="connsiteX101" fmla="*/ 2384456 w 2685906"/>
              <a:gd name="connsiteY101" fmla="*/ 1034980 h 1366576"/>
              <a:gd name="connsiteX102" fmla="*/ 2394504 w 2685906"/>
              <a:gd name="connsiteY102" fmla="*/ 1019908 h 1366576"/>
              <a:gd name="connsiteX103" fmla="*/ 2404553 w 2685906"/>
              <a:gd name="connsiteY103" fmla="*/ 1009859 h 1366576"/>
              <a:gd name="connsiteX104" fmla="*/ 2409577 w 2685906"/>
              <a:gd name="connsiteY104" fmla="*/ 994787 h 1366576"/>
              <a:gd name="connsiteX105" fmla="*/ 2449770 w 2685906"/>
              <a:gd name="connsiteY105" fmla="*/ 959618 h 1366576"/>
              <a:gd name="connsiteX106" fmla="*/ 2484939 w 2685906"/>
              <a:gd name="connsiteY106" fmla="*/ 924448 h 1366576"/>
              <a:gd name="connsiteX107" fmla="*/ 2494988 w 2685906"/>
              <a:gd name="connsiteY107" fmla="*/ 914400 h 1366576"/>
              <a:gd name="connsiteX108" fmla="*/ 2510060 w 2685906"/>
              <a:gd name="connsiteY108" fmla="*/ 904352 h 1366576"/>
              <a:gd name="connsiteX109" fmla="*/ 2535181 w 2685906"/>
              <a:gd name="connsiteY109" fmla="*/ 879231 h 1366576"/>
              <a:gd name="connsiteX110" fmla="*/ 2565326 w 2685906"/>
              <a:gd name="connsiteY110" fmla="*/ 839037 h 1366576"/>
              <a:gd name="connsiteX111" fmla="*/ 2580399 w 2685906"/>
              <a:gd name="connsiteY111" fmla="*/ 808892 h 1366576"/>
              <a:gd name="connsiteX112" fmla="*/ 2595471 w 2685906"/>
              <a:gd name="connsiteY112" fmla="*/ 778747 h 1366576"/>
              <a:gd name="connsiteX113" fmla="*/ 2610544 w 2685906"/>
              <a:gd name="connsiteY113" fmla="*/ 753626 h 1366576"/>
              <a:gd name="connsiteX114" fmla="*/ 2615568 w 2685906"/>
              <a:gd name="connsiteY114" fmla="*/ 738554 h 1366576"/>
              <a:gd name="connsiteX115" fmla="*/ 2635665 w 2685906"/>
              <a:gd name="connsiteY115" fmla="*/ 708409 h 1366576"/>
              <a:gd name="connsiteX116" fmla="*/ 2650737 w 2685906"/>
              <a:gd name="connsiteY116" fmla="*/ 678264 h 1366576"/>
              <a:gd name="connsiteX117" fmla="*/ 2665810 w 2685906"/>
              <a:gd name="connsiteY117" fmla="*/ 628022 h 1366576"/>
              <a:gd name="connsiteX118" fmla="*/ 2675858 w 2685906"/>
              <a:gd name="connsiteY118" fmla="*/ 597877 h 1366576"/>
              <a:gd name="connsiteX119" fmla="*/ 2680882 w 2685906"/>
              <a:gd name="connsiteY119" fmla="*/ 582804 h 1366576"/>
              <a:gd name="connsiteX120" fmla="*/ 2685906 w 2685906"/>
              <a:gd name="connsiteY120" fmla="*/ 552659 h 1366576"/>
              <a:gd name="connsiteX121" fmla="*/ 2675858 w 2685906"/>
              <a:gd name="connsiteY121" fmla="*/ 502418 h 1366576"/>
              <a:gd name="connsiteX122" fmla="*/ 2670834 w 2685906"/>
              <a:gd name="connsiteY122" fmla="*/ 482321 h 1366576"/>
              <a:gd name="connsiteX123" fmla="*/ 2665810 w 2685906"/>
              <a:gd name="connsiteY123" fmla="*/ 452176 h 1366576"/>
              <a:gd name="connsiteX124" fmla="*/ 2650737 w 2685906"/>
              <a:gd name="connsiteY124" fmla="*/ 401934 h 1366576"/>
              <a:gd name="connsiteX125" fmla="*/ 2645713 w 2685906"/>
              <a:gd name="connsiteY125" fmla="*/ 386862 h 1366576"/>
              <a:gd name="connsiteX126" fmla="*/ 2640689 w 2685906"/>
              <a:gd name="connsiteY126" fmla="*/ 371789 h 1366576"/>
              <a:gd name="connsiteX127" fmla="*/ 2630641 w 2685906"/>
              <a:gd name="connsiteY127" fmla="*/ 356717 h 1366576"/>
              <a:gd name="connsiteX128" fmla="*/ 2625616 w 2685906"/>
              <a:gd name="connsiteY128" fmla="*/ 341644 h 1366576"/>
              <a:gd name="connsiteX129" fmla="*/ 2595471 w 2685906"/>
              <a:gd name="connsiteY129" fmla="*/ 306475 h 1366576"/>
              <a:gd name="connsiteX130" fmla="*/ 2580399 w 2685906"/>
              <a:gd name="connsiteY130" fmla="*/ 301451 h 1366576"/>
              <a:gd name="connsiteX131" fmla="*/ 2570350 w 2685906"/>
              <a:gd name="connsiteY131" fmla="*/ 291402 h 1366576"/>
              <a:gd name="connsiteX132" fmla="*/ 2550254 w 2685906"/>
              <a:gd name="connsiteY132" fmla="*/ 266281 h 1366576"/>
              <a:gd name="connsiteX133" fmla="*/ 2535181 w 2685906"/>
              <a:gd name="connsiteY133" fmla="*/ 261257 h 1366576"/>
              <a:gd name="connsiteX134" fmla="*/ 2505036 w 2685906"/>
              <a:gd name="connsiteY134" fmla="*/ 246185 h 1366576"/>
              <a:gd name="connsiteX135" fmla="*/ 2479915 w 2685906"/>
              <a:gd name="connsiteY135" fmla="*/ 226088 h 1366576"/>
              <a:gd name="connsiteX136" fmla="*/ 2449770 w 2685906"/>
              <a:gd name="connsiteY136" fmla="*/ 211015 h 1366576"/>
              <a:gd name="connsiteX137" fmla="*/ 2434698 w 2685906"/>
              <a:gd name="connsiteY137" fmla="*/ 200967 h 1366576"/>
              <a:gd name="connsiteX138" fmla="*/ 2404553 w 2685906"/>
              <a:gd name="connsiteY138" fmla="*/ 190919 h 1366576"/>
              <a:gd name="connsiteX139" fmla="*/ 2379432 w 2685906"/>
              <a:gd name="connsiteY139" fmla="*/ 175846 h 1366576"/>
              <a:gd name="connsiteX140" fmla="*/ 2349287 w 2685906"/>
              <a:gd name="connsiteY140" fmla="*/ 160774 h 1366576"/>
              <a:gd name="connsiteX141" fmla="*/ 2319142 w 2685906"/>
              <a:gd name="connsiteY141" fmla="*/ 140677 h 1366576"/>
              <a:gd name="connsiteX142" fmla="*/ 2288997 w 2685906"/>
              <a:gd name="connsiteY142" fmla="*/ 130629 h 1366576"/>
              <a:gd name="connsiteX143" fmla="*/ 2273924 w 2685906"/>
              <a:gd name="connsiteY143" fmla="*/ 125604 h 1366576"/>
              <a:gd name="connsiteX144" fmla="*/ 2258851 w 2685906"/>
              <a:gd name="connsiteY144" fmla="*/ 115556 h 1366576"/>
              <a:gd name="connsiteX145" fmla="*/ 2238755 w 2685906"/>
              <a:gd name="connsiteY145" fmla="*/ 110532 h 1366576"/>
              <a:gd name="connsiteX146" fmla="*/ 2208610 w 2685906"/>
              <a:gd name="connsiteY146" fmla="*/ 100484 h 1366576"/>
              <a:gd name="connsiteX147" fmla="*/ 2193537 w 2685906"/>
              <a:gd name="connsiteY147" fmla="*/ 90435 h 1366576"/>
              <a:gd name="connsiteX148" fmla="*/ 2173441 w 2685906"/>
              <a:gd name="connsiteY148" fmla="*/ 85411 h 1366576"/>
              <a:gd name="connsiteX149" fmla="*/ 2143295 w 2685906"/>
              <a:gd name="connsiteY149" fmla="*/ 75363 h 1366576"/>
              <a:gd name="connsiteX150" fmla="*/ 2113150 w 2685906"/>
              <a:gd name="connsiteY150" fmla="*/ 65314 h 1366576"/>
              <a:gd name="connsiteX151" fmla="*/ 2098078 w 2685906"/>
              <a:gd name="connsiteY151" fmla="*/ 60290 h 1366576"/>
              <a:gd name="connsiteX152" fmla="*/ 2062909 w 2685906"/>
              <a:gd name="connsiteY152" fmla="*/ 55266 h 1366576"/>
              <a:gd name="connsiteX153" fmla="*/ 2027739 w 2685906"/>
              <a:gd name="connsiteY153" fmla="*/ 45218 h 1366576"/>
              <a:gd name="connsiteX154" fmla="*/ 2002619 w 2685906"/>
              <a:gd name="connsiteY154" fmla="*/ 40193 h 1366576"/>
              <a:gd name="connsiteX155" fmla="*/ 1907159 w 2685906"/>
              <a:gd name="connsiteY155" fmla="*/ 30145 h 1366576"/>
              <a:gd name="connsiteX156" fmla="*/ 1791603 w 2685906"/>
              <a:gd name="connsiteY156" fmla="*/ 20097 h 1366576"/>
              <a:gd name="connsiteX157" fmla="*/ 1761458 w 2685906"/>
              <a:gd name="connsiteY157" fmla="*/ 15073 h 1366576"/>
              <a:gd name="connsiteX158" fmla="*/ 1716241 w 2685906"/>
              <a:gd name="connsiteY158" fmla="*/ 10048 h 1366576"/>
              <a:gd name="connsiteX159" fmla="*/ 1686095 w 2685906"/>
              <a:gd name="connsiteY159" fmla="*/ 5024 h 1366576"/>
              <a:gd name="connsiteX160" fmla="*/ 1650926 w 2685906"/>
              <a:gd name="connsiteY160" fmla="*/ 0 h 1366576"/>
              <a:gd name="connsiteX161" fmla="*/ 1585612 w 2685906"/>
              <a:gd name="connsiteY161" fmla="*/ 0 h 1366576"/>
              <a:gd name="connsiteX162" fmla="*/ 1570539 w 2685906"/>
              <a:gd name="connsiteY162" fmla="*/ 5024 h 1366576"/>
              <a:gd name="connsiteX163" fmla="*/ 1500201 w 2685906"/>
              <a:gd name="connsiteY163" fmla="*/ 0 h 1366576"/>
              <a:gd name="connsiteX164" fmla="*/ 1465032 w 2685906"/>
              <a:gd name="connsiteY164" fmla="*/ 0 h 1366576"/>
              <a:gd name="connsiteX165" fmla="*/ 1394693 w 2685906"/>
              <a:gd name="connsiteY165" fmla="*/ 5024 h 1366576"/>
              <a:gd name="connsiteX166" fmla="*/ 1203775 w 2685906"/>
              <a:gd name="connsiteY166" fmla="*/ 10048 h 1366576"/>
              <a:gd name="connsiteX167" fmla="*/ 1163581 w 2685906"/>
              <a:gd name="connsiteY167" fmla="*/ 15073 h 1366576"/>
              <a:gd name="connsiteX168" fmla="*/ 1012856 w 2685906"/>
              <a:gd name="connsiteY168" fmla="*/ 35169 h 1366576"/>
              <a:gd name="connsiteX169" fmla="*/ 962614 w 2685906"/>
              <a:gd name="connsiteY169" fmla="*/ 45218 h 1366576"/>
              <a:gd name="connsiteX170" fmla="*/ 917397 w 2685906"/>
              <a:gd name="connsiteY170" fmla="*/ 55266 h 1366576"/>
              <a:gd name="connsiteX171" fmla="*/ 887251 w 2685906"/>
              <a:gd name="connsiteY171" fmla="*/ 60290 h 1366576"/>
              <a:gd name="connsiteX172" fmla="*/ 852082 w 2685906"/>
              <a:gd name="connsiteY172" fmla="*/ 65314 h 1366576"/>
              <a:gd name="connsiteX173" fmla="*/ 811889 w 2685906"/>
              <a:gd name="connsiteY173" fmla="*/ 75363 h 1366576"/>
              <a:gd name="connsiteX174" fmla="*/ 786768 w 2685906"/>
              <a:gd name="connsiteY174" fmla="*/ 80387 h 1366576"/>
              <a:gd name="connsiteX175" fmla="*/ 756623 w 2685906"/>
              <a:gd name="connsiteY175" fmla="*/ 90435 h 1366576"/>
              <a:gd name="connsiteX176" fmla="*/ 676236 w 2685906"/>
              <a:gd name="connsiteY176" fmla="*/ 100484 h 1366576"/>
              <a:gd name="connsiteX177" fmla="*/ 646091 w 2685906"/>
              <a:gd name="connsiteY177" fmla="*/ 110532 h 1366576"/>
              <a:gd name="connsiteX178" fmla="*/ 610922 w 2685906"/>
              <a:gd name="connsiteY178" fmla="*/ 120580 h 1366576"/>
              <a:gd name="connsiteX179" fmla="*/ 575753 w 2685906"/>
              <a:gd name="connsiteY179" fmla="*/ 125604 h 1366576"/>
              <a:gd name="connsiteX180" fmla="*/ 560680 w 2685906"/>
              <a:gd name="connsiteY180" fmla="*/ 130629 h 1366576"/>
              <a:gd name="connsiteX181" fmla="*/ 515462 w 2685906"/>
              <a:gd name="connsiteY181" fmla="*/ 140677 h 1366576"/>
              <a:gd name="connsiteX182" fmla="*/ 485317 w 2685906"/>
              <a:gd name="connsiteY182" fmla="*/ 150725 h 1366576"/>
              <a:gd name="connsiteX183" fmla="*/ 445124 w 2685906"/>
              <a:gd name="connsiteY183" fmla="*/ 160774 h 1366576"/>
              <a:gd name="connsiteX184" fmla="*/ 394882 w 2685906"/>
              <a:gd name="connsiteY184" fmla="*/ 175846 h 1366576"/>
              <a:gd name="connsiteX185" fmla="*/ 379810 w 2685906"/>
              <a:gd name="connsiteY185" fmla="*/ 180870 h 1366576"/>
              <a:gd name="connsiteX186" fmla="*/ 354689 w 2685906"/>
              <a:gd name="connsiteY186" fmla="*/ 185895 h 1366576"/>
              <a:gd name="connsiteX187" fmla="*/ 339616 w 2685906"/>
              <a:gd name="connsiteY187" fmla="*/ 190919 h 1366576"/>
              <a:gd name="connsiteX188" fmla="*/ 289375 w 2685906"/>
              <a:gd name="connsiteY188" fmla="*/ 205991 h 1366576"/>
              <a:gd name="connsiteX189" fmla="*/ 259230 w 2685906"/>
              <a:gd name="connsiteY189" fmla="*/ 216040 h 1366576"/>
              <a:gd name="connsiteX190" fmla="*/ 244157 w 2685906"/>
              <a:gd name="connsiteY190" fmla="*/ 226088 h 1366576"/>
              <a:gd name="connsiteX191" fmla="*/ 219036 w 2685906"/>
              <a:gd name="connsiteY191" fmla="*/ 231112 h 1366576"/>
              <a:gd name="connsiteX192" fmla="*/ 198939 w 2685906"/>
              <a:gd name="connsiteY192" fmla="*/ 236136 h 1366576"/>
              <a:gd name="connsiteX193" fmla="*/ 178843 w 2685906"/>
              <a:gd name="connsiteY193" fmla="*/ 246185 h 1366576"/>
              <a:gd name="connsiteX194" fmla="*/ 148698 w 2685906"/>
              <a:gd name="connsiteY194" fmla="*/ 256233 h 1366576"/>
              <a:gd name="connsiteX195" fmla="*/ 133625 w 2685906"/>
              <a:gd name="connsiteY195" fmla="*/ 261257 h 1366576"/>
              <a:gd name="connsiteX196" fmla="*/ 113528 w 2685906"/>
              <a:gd name="connsiteY196" fmla="*/ 266281 h 1366576"/>
              <a:gd name="connsiteX197" fmla="*/ 83383 w 2685906"/>
              <a:gd name="connsiteY197" fmla="*/ 276330 h 1366576"/>
              <a:gd name="connsiteX198" fmla="*/ 53238 w 2685906"/>
              <a:gd name="connsiteY198" fmla="*/ 286378 h 1366576"/>
              <a:gd name="connsiteX199" fmla="*/ 38166 w 2685906"/>
              <a:gd name="connsiteY199" fmla="*/ 291402 h 1366576"/>
              <a:gd name="connsiteX200" fmla="*/ 23093 w 2685906"/>
              <a:gd name="connsiteY200" fmla="*/ 301451 h 1366576"/>
              <a:gd name="connsiteX201" fmla="*/ 18069 w 2685906"/>
              <a:gd name="connsiteY201" fmla="*/ 316523 h 13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685906" h="1366576">
                <a:moveTo>
                  <a:pt x="18069" y="316523"/>
                </a:moveTo>
                <a:cubicBezTo>
                  <a:pt x="23930" y="323222"/>
                  <a:pt x="9813" y="311364"/>
                  <a:pt x="58262" y="341644"/>
                </a:cubicBezTo>
                <a:cubicBezTo>
                  <a:pt x="63383" y="344844"/>
                  <a:pt x="67817" y="349240"/>
                  <a:pt x="73335" y="351692"/>
                </a:cubicBezTo>
                <a:cubicBezTo>
                  <a:pt x="83014" y="355994"/>
                  <a:pt x="103480" y="361741"/>
                  <a:pt x="103480" y="361741"/>
                </a:cubicBezTo>
                <a:cubicBezTo>
                  <a:pt x="141816" y="400075"/>
                  <a:pt x="97265" y="360019"/>
                  <a:pt x="133625" y="381837"/>
                </a:cubicBezTo>
                <a:cubicBezTo>
                  <a:pt x="137687" y="384274"/>
                  <a:pt x="139611" y="389449"/>
                  <a:pt x="143673" y="391886"/>
                </a:cubicBezTo>
                <a:cubicBezTo>
                  <a:pt x="148214" y="394611"/>
                  <a:pt x="154009" y="394542"/>
                  <a:pt x="158746" y="396910"/>
                </a:cubicBezTo>
                <a:cubicBezTo>
                  <a:pt x="164147" y="399610"/>
                  <a:pt x="168576" y="403962"/>
                  <a:pt x="173819" y="406958"/>
                </a:cubicBezTo>
                <a:cubicBezTo>
                  <a:pt x="180322" y="410674"/>
                  <a:pt x="187493" y="413154"/>
                  <a:pt x="193915" y="417007"/>
                </a:cubicBezTo>
                <a:cubicBezTo>
                  <a:pt x="204270" y="423220"/>
                  <a:pt x="215521" y="428564"/>
                  <a:pt x="224060" y="437103"/>
                </a:cubicBezTo>
                <a:cubicBezTo>
                  <a:pt x="227410" y="440453"/>
                  <a:pt x="230047" y="444715"/>
                  <a:pt x="234109" y="447152"/>
                </a:cubicBezTo>
                <a:cubicBezTo>
                  <a:pt x="238650" y="449877"/>
                  <a:pt x="244157" y="450501"/>
                  <a:pt x="249181" y="452176"/>
                </a:cubicBezTo>
                <a:cubicBezTo>
                  <a:pt x="258525" y="461520"/>
                  <a:pt x="261630" y="465937"/>
                  <a:pt x="274302" y="472273"/>
                </a:cubicBezTo>
                <a:cubicBezTo>
                  <a:pt x="279039" y="474642"/>
                  <a:pt x="284351" y="475622"/>
                  <a:pt x="289375" y="477297"/>
                </a:cubicBezTo>
                <a:cubicBezTo>
                  <a:pt x="299423" y="483996"/>
                  <a:pt x="310981" y="488853"/>
                  <a:pt x="319520" y="497393"/>
                </a:cubicBezTo>
                <a:cubicBezTo>
                  <a:pt x="322869" y="500743"/>
                  <a:pt x="325506" y="505005"/>
                  <a:pt x="329568" y="507442"/>
                </a:cubicBezTo>
                <a:cubicBezTo>
                  <a:pt x="334109" y="510167"/>
                  <a:pt x="339617" y="510791"/>
                  <a:pt x="344641" y="512466"/>
                </a:cubicBezTo>
                <a:lnTo>
                  <a:pt x="374786" y="532563"/>
                </a:lnTo>
                <a:cubicBezTo>
                  <a:pt x="379810" y="535912"/>
                  <a:pt x="384457" y="539911"/>
                  <a:pt x="389858" y="542611"/>
                </a:cubicBezTo>
                <a:cubicBezTo>
                  <a:pt x="403618" y="549491"/>
                  <a:pt x="413187" y="553236"/>
                  <a:pt x="425027" y="562708"/>
                </a:cubicBezTo>
                <a:cubicBezTo>
                  <a:pt x="428726" y="565667"/>
                  <a:pt x="431377" y="569797"/>
                  <a:pt x="435076" y="572756"/>
                </a:cubicBezTo>
                <a:cubicBezTo>
                  <a:pt x="439791" y="576528"/>
                  <a:pt x="445433" y="579032"/>
                  <a:pt x="450148" y="582804"/>
                </a:cubicBezTo>
                <a:cubicBezTo>
                  <a:pt x="453847" y="585763"/>
                  <a:pt x="455960" y="590734"/>
                  <a:pt x="460197" y="592853"/>
                </a:cubicBezTo>
                <a:cubicBezTo>
                  <a:pt x="469671" y="597590"/>
                  <a:pt x="490342" y="602901"/>
                  <a:pt x="490342" y="602901"/>
                </a:cubicBezTo>
                <a:cubicBezTo>
                  <a:pt x="519305" y="622212"/>
                  <a:pt x="491367" y="605494"/>
                  <a:pt x="520487" y="617974"/>
                </a:cubicBezTo>
                <a:cubicBezTo>
                  <a:pt x="563946" y="636599"/>
                  <a:pt x="520307" y="621264"/>
                  <a:pt x="555656" y="633046"/>
                </a:cubicBezTo>
                <a:cubicBezTo>
                  <a:pt x="598840" y="661838"/>
                  <a:pt x="544208" y="627323"/>
                  <a:pt x="585801" y="648119"/>
                </a:cubicBezTo>
                <a:cubicBezTo>
                  <a:pt x="624759" y="667598"/>
                  <a:pt x="578059" y="650563"/>
                  <a:pt x="615946" y="663191"/>
                </a:cubicBezTo>
                <a:lnTo>
                  <a:pt x="646091" y="683288"/>
                </a:lnTo>
                <a:cubicBezTo>
                  <a:pt x="651115" y="686637"/>
                  <a:pt x="655436" y="691426"/>
                  <a:pt x="661164" y="693336"/>
                </a:cubicBezTo>
                <a:cubicBezTo>
                  <a:pt x="666188" y="695011"/>
                  <a:pt x="671499" y="695993"/>
                  <a:pt x="676236" y="698361"/>
                </a:cubicBezTo>
                <a:cubicBezTo>
                  <a:pt x="681637" y="701062"/>
                  <a:pt x="685791" y="705957"/>
                  <a:pt x="691309" y="708409"/>
                </a:cubicBezTo>
                <a:cubicBezTo>
                  <a:pt x="700988" y="712711"/>
                  <a:pt x="721454" y="718457"/>
                  <a:pt x="721454" y="718457"/>
                </a:cubicBezTo>
                <a:cubicBezTo>
                  <a:pt x="756005" y="741492"/>
                  <a:pt x="740142" y="734735"/>
                  <a:pt x="766671" y="743578"/>
                </a:cubicBezTo>
                <a:cubicBezTo>
                  <a:pt x="815059" y="791966"/>
                  <a:pt x="763575" y="743110"/>
                  <a:pt x="801841" y="773723"/>
                </a:cubicBezTo>
                <a:cubicBezTo>
                  <a:pt x="805540" y="776682"/>
                  <a:pt x="807652" y="781654"/>
                  <a:pt x="811889" y="783772"/>
                </a:cubicBezTo>
                <a:cubicBezTo>
                  <a:pt x="821363" y="788509"/>
                  <a:pt x="831986" y="790471"/>
                  <a:pt x="842034" y="793820"/>
                </a:cubicBezTo>
                <a:lnTo>
                  <a:pt x="857106" y="798844"/>
                </a:lnTo>
                <a:cubicBezTo>
                  <a:pt x="882568" y="824304"/>
                  <a:pt x="849616" y="794350"/>
                  <a:pt x="882227" y="813917"/>
                </a:cubicBezTo>
                <a:cubicBezTo>
                  <a:pt x="916704" y="834604"/>
                  <a:pt x="864658" y="814759"/>
                  <a:pt x="907348" y="828989"/>
                </a:cubicBezTo>
                <a:cubicBezTo>
                  <a:pt x="938645" y="860283"/>
                  <a:pt x="893334" y="817972"/>
                  <a:pt x="932469" y="844062"/>
                </a:cubicBezTo>
                <a:cubicBezTo>
                  <a:pt x="938381" y="848003"/>
                  <a:pt x="941933" y="854772"/>
                  <a:pt x="947542" y="859134"/>
                </a:cubicBezTo>
                <a:cubicBezTo>
                  <a:pt x="973457" y="879290"/>
                  <a:pt x="970017" y="876674"/>
                  <a:pt x="992759" y="884255"/>
                </a:cubicBezTo>
                <a:cubicBezTo>
                  <a:pt x="1012386" y="903880"/>
                  <a:pt x="991793" y="886284"/>
                  <a:pt x="1017880" y="899328"/>
                </a:cubicBezTo>
                <a:cubicBezTo>
                  <a:pt x="1056830" y="918804"/>
                  <a:pt x="1010149" y="901775"/>
                  <a:pt x="1048025" y="914400"/>
                </a:cubicBezTo>
                <a:cubicBezTo>
                  <a:pt x="1086351" y="952726"/>
                  <a:pt x="1041817" y="912686"/>
                  <a:pt x="1078170" y="934497"/>
                </a:cubicBezTo>
                <a:cubicBezTo>
                  <a:pt x="1082232" y="936934"/>
                  <a:pt x="1084429" y="941703"/>
                  <a:pt x="1088219" y="944545"/>
                </a:cubicBezTo>
                <a:cubicBezTo>
                  <a:pt x="1097880" y="951791"/>
                  <a:pt x="1108316" y="957943"/>
                  <a:pt x="1118364" y="964642"/>
                </a:cubicBezTo>
                <a:cubicBezTo>
                  <a:pt x="1123388" y="967991"/>
                  <a:pt x="1127708" y="972781"/>
                  <a:pt x="1133436" y="974690"/>
                </a:cubicBezTo>
                <a:lnTo>
                  <a:pt x="1148509" y="979714"/>
                </a:lnTo>
                <a:cubicBezTo>
                  <a:pt x="1157856" y="989062"/>
                  <a:pt x="1160951" y="993472"/>
                  <a:pt x="1173630" y="999811"/>
                </a:cubicBezTo>
                <a:cubicBezTo>
                  <a:pt x="1178367" y="1002179"/>
                  <a:pt x="1183678" y="1003160"/>
                  <a:pt x="1188702" y="1004835"/>
                </a:cubicBezTo>
                <a:cubicBezTo>
                  <a:pt x="1206239" y="1022374"/>
                  <a:pt x="1194256" y="1013386"/>
                  <a:pt x="1228895" y="1024932"/>
                </a:cubicBezTo>
                <a:lnTo>
                  <a:pt x="1228895" y="1024932"/>
                </a:lnTo>
                <a:cubicBezTo>
                  <a:pt x="1248375" y="1037918"/>
                  <a:pt x="1238239" y="1033071"/>
                  <a:pt x="1259041" y="1040004"/>
                </a:cubicBezTo>
                <a:cubicBezTo>
                  <a:pt x="1269089" y="1046703"/>
                  <a:pt x="1280647" y="1051561"/>
                  <a:pt x="1289186" y="1060101"/>
                </a:cubicBezTo>
                <a:cubicBezTo>
                  <a:pt x="1292535" y="1063451"/>
                  <a:pt x="1295535" y="1067191"/>
                  <a:pt x="1299234" y="1070150"/>
                </a:cubicBezTo>
                <a:cubicBezTo>
                  <a:pt x="1303949" y="1073922"/>
                  <a:pt x="1309722" y="1076268"/>
                  <a:pt x="1314306" y="1080198"/>
                </a:cubicBezTo>
                <a:cubicBezTo>
                  <a:pt x="1344650" y="1106207"/>
                  <a:pt x="1321781" y="1096088"/>
                  <a:pt x="1349476" y="1105319"/>
                </a:cubicBezTo>
                <a:cubicBezTo>
                  <a:pt x="1354500" y="1108668"/>
                  <a:pt x="1359833" y="1111595"/>
                  <a:pt x="1364548" y="1115367"/>
                </a:cubicBezTo>
                <a:cubicBezTo>
                  <a:pt x="1368247" y="1118326"/>
                  <a:pt x="1370807" y="1122573"/>
                  <a:pt x="1374597" y="1125415"/>
                </a:cubicBezTo>
                <a:cubicBezTo>
                  <a:pt x="1384258" y="1132661"/>
                  <a:pt x="1396203" y="1136972"/>
                  <a:pt x="1404742" y="1145512"/>
                </a:cubicBezTo>
                <a:cubicBezTo>
                  <a:pt x="1408091" y="1148862"/>
                  <a:pt x="1410553" y="1153443"/>
                  <a:pt x="1414790" y="1155561"/>
                </a:cubicBezTo>
                <a:cubicBezTo>
                  <a:pt x="1424264" y="1160298"/>
                  <a:pt x="1434887" y="1162260"/>
                  <a:pt x="1444935" y="1165609"/>
                </a:cubicBezTo>
                <a:lnTo>
                  <a:pt x="1460008" y="1170633"/>
                </a:lnTo>
                <a:lnTo>
                  <a:pt x="1505225" y="1200778"/>
                </a:lnTo>
                <a:cubicBezTo>
                  <a:pt x="1510249" y="1204127"/>
                  <a:pt x="1514570" y="1208916"/>
                  <a:pt x="1520298" y="1210826"/>
                </a:cubicBezTo>
                <a:cubicBezTo>
                  <a:pt x="1525322" y="1212501"/>
                  <a:pt x="1530633" y="1213483"/>
                  <a:pt x="1535370" y="1215851"/>
                </a:cubicBezTo>
                <a:cubicBezTo>
                  <a:pt x="1574320" y="1235327"/>
                  <a:pt x="1527639" y="1218298"/>
                  <a:pt x="1565515" y="1230923"/>
                </a:cubicBezTo>
                <a:cubicBezTo>
                  <a:pt x="1575563" y="1237622"/>
                  <a:pt x="1587120" y="1242481"/>
                  <a:pt x="1595660" y="1251020"/>
                </a:cubicBezTo>
                <a:cubicBezTo>
                  <a:pt x="1599010" y="1254369"/>
                  <a:pt x="1601647" y="1258631"/>
                  <a:pt x="1605709" y="1261068"/>
                </a:cubicBezTo>
                <a:cubicBezTo>
                  <a:pt x="1610250" y="1263793"/>
                  <a:pt x="1615757" y="1264417"/>
                  <a:pt x="1620781" y="1266092"/>
                </a:cubicBezTo>
                <a:cubicBezTo>
                  <a:pt x="1640408" y="1285719"/>
                  <a:pt x="1619815" y="1268122"/>
                  <a:pt x="1645902" y="1281165"/>
                </a:cubicBezTo>
                <a:cubicBezTo>
                  <a:pt x="1684860" y="1300643"/>
                  <a:pt x="1638164" y="1283609"/>
                  <a:pt x="1676047" y="1296237"/>
                </a:cubicBezTo>
                <a:cubicBezTo>
                  <a:pt x="1679396" y="1299587"/>
                  <a:pt x="1682033" y="1303849"/>
                  <a:pt x="1686095" y="1306286"/>
                </a:cubicBezTo>
                <a:cubicBezTo>
                  <a:pt x="1723242" y="1328575"/>
                  <a:pt x="1678125" y="1290865"/>
                  <a:pt x="1716241" y="1321358"/>
                </a:cubicBezTo>
                <a:cubicBezTo>
                  <a:pt x="1719940" y="1324317"/>
                  <a:pt x="1722499" y="1328565"/>
                  <a:pt x="1726289" y="1331407"/>
                </a:cubicBezTo>
                <a:cubicBezTo>
                  <a:pt x="1735950" y="1338653"/>
                  <a:pt x="1747895" y="1342963"/>
                  <a:pt x="1756434" y="1351503"/>
                </a:cubicBezTo>
                <a:cubicBezTo>
                  <a:pt x="1770227" y="1365297"/>
                  <a:pt x="1761988" y="1360054"/>
                  <a:pt x="1781555" y="1366576"/>
                </a:cubicBezTo>
                <a:cubicBezTo>
                  <a:pt x="1796625" y="1364064"/>
                  <a:pt x="1828573" y="1360351"/>
                  <a:pt x="1841845" y="1351503"/>
                </a:cubicBezTo>
                <a:cubicBezTo>
                  <a:pt x="1861324" y="1338517"/>
                  <a:pt x="1851189" y="1343364"/>
                  <a:pt x="1871990" y="1336431"/>
                </a:cubicBezTo>
                <a:cubicBezTo>
                  <a:pt x="1906542" y="1313396"/>
                  <a:pt x="1890678" y="1320153"/>
                  <a:pt x="1917208" y="1311310"/>
                </a:cubicBezTo>
                <a:cubicBezTo>
                  <a:pt x="1922232" y="1307961"/>
                  <a:pt x="1927565" y="1305034"/>
                  <a:pt x="1932280" y="1301262"/>
                </a:cubicBezTo>
                <a:cubicBezTo>
                  <a:pt x="1935979" y="1298303"/>
                  <a:pt x="1938091" y="1293331"/>
                  <a:pt x="1942328" y="1291213"/>
                </a:cubicBezTo>
                <a:cubicBezTo>
                  <a:pt x="1951802" y="1286476"/>
                  <a:pt x="1962425" y="1284514"/>
                  <a:pt x="1972473" y="1281165"/>
                </a:cubicBezTo>
                <a:lnTo>
                  <a:pt x="1987546" y="1276141"/>
                </a:lnTo>
                <a:cubicBezTo>
                  <a:pt x="1990895" y="1272791"/>
                  <a:pt x="1993357" y="1268210"/>
                  <a:pt x="1997594" y="1266092"/>
                </a:cubicBezTo>
                <a:cubicBezTo>
                  <a:pt x="2007068" y="1261355"/>
                  <a:pt x="2027739" y="1256044"/>
                  <a:pt x="2027739" y="1256044"/>
                </a:cubicBezTo>
                <a:cubicBezTo>
                  <a:pt x="2040103" y="1243680"/>
                  <a:pt x="2047604" y="1233551"/>
                  <a:pt x="2062909" y="1225899"/>
                </a:cubicBezTo>
                <a:cubicBezTo>
                  <a:pt x="2067646" y="1223531"/>
                  <a:pt x="2072957" y="1222550"/>
                  <a:pt x="2077981" y="1220875"/>
                </a:cubicBezTo>
                <a:cubicBezTo>
                  <a:pt x="2097608" y="1201248"/>
                  <a:pt x="2077015" y="1218845"/>
                  <a:pt x="2103102" y="1205802"/>
                </a:cubicBezTo>
                <a:cubicBezTo>
                  <a:pt x="2142060" y="1186324"/>
                  <a:pt x="2095364" y="1203358"/>
                  <a:pt x="2133247" y="1190730"/>
                </a:cubicBezTo>
                <a:cubicBezTo>
                  <a:pt x="2155788" y="1168187"/>
                  <a:pt x="2129021" y="1191960"/>
                  <a:pt x="2158368" y="1175657"/>
                </a:cubicBezTo>
                <a:cubicBezTo>
                  <a:pt x="2210201" y="1146862"/>
                  <a:pt x="2169477" y="1161907"/>
                  <a:pt x="2203586" y="1150536"/>
                </a:cubicBezTo>
                <a:cubicBezTo>
                  <a:pt x="2217636" y="1136485"/>
                  <a:pt x="2238850" y="1111986"/>
                  <a:pt x="2258851" y="1105319"/>
                </a:cubicBezTo>
                <a:lnTo>
                  <a:pt x="2273924" y="1100295"/>
                </a:lnTo>
                <a:cubicBezTo>
                  <a:pt x="2305211" y="1069005"/>
                  <a:pt x="2259918" y="1111306"/>
                  <a:pt x="2299045" y="1085222"/>
                </a:cubicBezTo>
                <a:cubicBezTo>
                  <a:pt x="2304957" y="1081281"/>
                  <a:pt x="2308205" y="1074091"/>
                  <a:pt x="2314117" y="1070150"/>
                </a:cubicBezTo>
                <a:cubicBezTo>
                  <a:pt x="2318524" y="1067212"/>
                  <a:pt x="2324453" y="1067494"/>
                  <a:pt x="2329190" y="1065125"/>
                </a:cubicBezTo>
                <a:cubicBezTo>
                  <a:pt x="2368141" y="1045649"/>
                  <a:pt x="2321455" y="1062679"/>
                  <a:pt x="2359335" y="1050053"/>
                </a:cubicBezTo>
                <a:cubicBezTo>
                  <a:pt x="2362684" y="1046703"/>
                  <a:pt x="2365321" y="1042441"/>
                  <a:pt x="2369383" y="1040004"/>
                </a:cubicBezTo>
                <a:cubicBezTo>
                  <a:pt x="2373924" y="1037279"/>
                  <a:pt x="2380320" y="1038288"/>
                  <a:pt x="2384456" y="1034980"/>
                </a:cubicBezTo>
                <a:cubicBezTo>
                  <a:pt x="2389171" y="1031208"/>
                  <a:pt x="2390732" y="1024623"/>
                  <a:pt x="2394504" y="1019908"/>
                </a:cubicBezTo>
                <a:cubicBezTo>
                  <a:pt x="2397463" y="1016209"/>
                  <a:pt x="2401203" y="1013209"/>
                  <a:pt x="2404553" y="1009859"/>
                </a:cubicBezTo>
                <a:cubicBezTo>
                  <a:pt x="2406228" y="1004835"/>
                  <a:pt x="2406400" y="999024"/>
                  <a:pt x="2409577" y="994787"/>
                </a:cubicBezTo>
                <a:cubicBezTo>
                  <a:pt x="2439814" y="954472"/>
                  <a:pt x="2424413" y="981805"/>
                  <a:pt x="2449770" y="959618"/>
                </a:cubicBezTo>
                <a:cubicBezTo>
                  <a:pt x="2449807" y="959586"/>
                  <a:pt x="2477891" y="931496"/>
                  <a:pt x="2484939" y="924448"/>
                </a:cubicBezTo>
                <a:cubicBezTo>
                  <a:pt x="2488289" y="921098"/>
                  <a:pt x="2491047" y="917028"/>
                  <a:pt x="2494988" y="914400"/>
                </a:cubicBezTo>
                <a:cubicBezTo>
                  <a:pt x="2500012" y="911051"/>
                  <a:pt x="2505516" y="908328"/>
                  <a:pt x="2510060" y="904352"/>
                </a:cubicBezTo>
                <a:cubicBezTo>
                  <a:pt x="2518972" y="896554"/>
                  <a:pt x="2526807" y="887605"/>
                  <a:pt x="2535181" y="879231"/>
                </a:cubicBezTo>
                <a:cubicBezTo>
                  <a:pt x="2547086" y="867326"/>
                  <a:pt x="2559642" y="856089"/>
                  <a:pt x="2565326" y="839037"/>
                </a:cubicBezTo>
                <a:cubicBezTo>
                  <a:pt x="2572260" y="818236"/>
                  <a:pt x="2567412" y="828371"/>
                  <a:pt x="2580399" y="808892"/>
                </a:cubicBezTo>
                <a:cubicBezTo>
                  <a:pt x="2593027" y="771009"/>
                  <a:pt x="2575993" y="817705"/>
                  <a:pt x="2595471" y="778747"/>
                </a:cubicBezTo>
                <a:cubicBezTo>
                  <a:pt x="2608514" y="752660"/>
                  <a:pt x="2590917" y="773253"/>
                  <a:pt x="2610544" y="753626"/>
                </a:cubicBezTo>
                <a:cubicBezTo>
                  <a:pt x="2612219" y="748602"/>
                  <a:pt x="2612996" y="743183"/>
                  <a:pt x="2615568" y="738554"/>
                </a:cubicBezTo>
                <a:cubicBezTo>
                  <a:pt x="2621433" y="727997"/>
                  <a:pt x="2635665" y="708409"/>
                  <a:pt x="2635665" y="708409"/>
                </a:cubicBezTo>
                <a:cubicBezTo>
                  <a:pt x="2653983" y="653450"/>
                  <a:pt x="2624771" y="736686"/>
                  <a:pt x="2650737" y="678264"/>
                </a:cubicBezTo>
                <a:cubicBezTo>
                  <a:pt x="2661671" y="653664"/>
                  <a:pt x="2659064" y="650509"/>
                  <a:pt x="2665810" y="628022"/>
                </a:cubicBezTo>
                <a:cubicBezTo>
                  <a:pt x="2668853" y="617877"/>
                  <a:pt x="2672509" y="607925"/>
                  <a:pt x="2675858" y="597877"/>
                </a:cubicBezTo>
                <a:cubicBezTo>
                  <a:pt x="2677533" y="592853"/>
                  <a:pt x="2680011" y="588028"/>
                  <a:pt x="2680882" y="582804"/>
                </a:cubicBezTo>
                <a:lnTo>
                  <a:pt x="2685906" y="552659"/>
                </a:lnTo>
                <a:cubicBezTo>
                  <a:pt x="2675588" y="521706"/>
                  <a:pt x="2685094" y="553220"/>
                  <a:pt x="2675858" y="502418"/>
                </a:cubicBezTo>
                <a:cubicBezTo>
                  <a:pt x="2674623" y="495624"/>
                  <a:pt x="2672188" y="489092"/>
                  <a:pt x="2670834" y="482321"/>
                </a:cubicBezTo>
                <a:cubicBezTo>
                  <a:pt x="2668836" y="472332"/>
                  <a:pt x="2667808" y="462165"/>
                  <a:pt x="2665810" y="452176"/>
                </a:cubicBezTo>
                <a:cubicBezTo>
                  <a:pt x="2662013" y="433189"/>
                  <a:pt x="2657148" y="421165"/>
                  <a:pt x="2650737" y="401934"/>
                </a:cubicBezTo>
                <a:lnTo>
                  <a:pt x="2645713" y="386862"/>
                </a:lnTo>
                <a:cubicBezTo>
                  <a:pt x="2644038" y="381838"/>
                  <a:pt x="2643627" y="376196"/>
                  <a:pt x="2640689" y="371789"/>
                </a:cubicBezTo>
                <a:cubicBezTo>
                  <a:pt x="2637340" y="366765"/>
                  <a:pt x="2633341" y="362118"/>
                  <a:pt x="2630641" y="356717"/>
                </a:cubicBezTo>
                <a:cubicBezTo>
                  <a:pt x="2628272" y="351980"/>
                  <a:pt x="2627985" y="346381"/>
                  <a:pt x="2625616" y="341644"/>
                </a:cubicBezTo>
                <a:cubicBezTo>
                  <a:pt x="2621116" y="332644"/>
                  <a:pt x="2602888" y="308947"/>
                  <a:pt x="2595471" y="306475"/>
                </a:cubicBezTo>
                <a:lnTo>
                  <a:pt x="2580399" y="301451"/>
                </a:lnTo>
                <a:cubicBezTo>
                  <a:pt x="2577049" y="298101"/>
                  <a:pt x="2573309" y="295101"/>
                  <a:pt x="2570350" y="291402"/>
                </a:cubicBezTo>
                <a:cubicBezTo>
                  <a:pt x="2564033" y="283505"/>
                  <a:pt x="2559583" y="271879"/>
                  <a:pt x="2550254" y="266281"/>
                </a:cubicBezTo>
                <a:cubicBezTo>
                  <a:pt x="2545713" y="263556"/>
                  <a:pt x="2540205" y="262932"/>
                  <a:pt x="2535181" y="261257"/>
                </a:cubicBezTo>
                <a:cubicBezTo>
                  <a:pt x="2491979" y="232456"/>
                  <a:pt x="2546645" y="266990"/>
                  <a:pt x="2505036" y="246185"/>
                </a:cubicBezTo>
                <a:cubicBezTo>
                  <a:pt x="2484424" y="235879"/>
                  <a:pt x="2495488" y="238546"/>
                  <a:pt x="2479915" y="226088"/>
                </a:cubicBezTo>
                <a:cubicBezTo>
                  <a:pt x="2455918" y="206891"/>
                  <a:pt x="2474534" y="223398"/>
                  <a:pt x="2449770" y="211015"/>
                </a:cubicBezTo>
                <a:cubicBezTo>
                  <a:pt x="2444369" y="208315"/>
                  <a:pt x="2440216" y="203419"/>
                  <a:pt x="2434698" y="200967"/>
                </a:cubicBezTo>
                <a:cubicBezTo>
                  <a:pt x="2425019" y="196665"/>
                  <a:pt x="2404553" y="190919"/>
                  <a:pt x="2404553" y="190919"/>
                </a:cubicBezTo>
                <a:cubicBezTo>
                  <a:pt x="2384926" y="171292"/>
                  <a:pt x="2405519" y="188889"/>
                  <a:pt x="2379432" y="175846"/>
                </a:cubicBezTo>
                <a:cubicBezTo>
                  <a:pt x="2340474" y="156368"/>
                  <a:pt x="2387170" y="173402"/>
                  <a:pt x="2349287" y="160774"/>
                </a:cubicBezTo>
                <a:cubicBezTo>
                  <a:pt x="2339239" y="154075"/>
                  <a:pt x="2330599" y="144496"/>
                  <a:pt x="2319142" y="140677"/>
                </a:cubicBezTo>
                <a:lnTo>
                  <a:pt x="2288997" y="130629"/>
                </a:lnTo>
                <a:cubicBezTo>
                  <a:pt x="2283973" y="128954"/>
                  <a:pt x="2278331" y="128542"/>
                  <a:pt x="2273924" y="125604"/>
                </a:cubicBezTo>
                <a:cubicBezTo>
                  <a:pt x="2268900" y="122255"/>
                  <a:pt x="2264401" y="117935"/>
                  <a:pt x="2258851" y="115556"/>
                </a:cubicBezTo>
                <a:cubicBezTo>
                  <a:pt x="2252504" y="112836"/>
                  <a:pt x="2245369" y="112516"/>
                  <a:pt x="2238755" y="110532"/>
                </a:cubicBezTo>
                <a:cubicBezTo>
                  <a:pt x="2228610" y="107489"/>
                  <a:pt x="2208610" y="100484"/>
                  <a:pt x="2208610" y="100484"/>
                </a:cubicBezTo>
                <a:cubicBezTo>
                  <a:pt x="2203586" y="97134"/>
                  <a:pt x="2199087" y="92814"/>
                  <a:pt x="2193537" y="90435"/>
                </a:cubicBezTo>
                <a:cubicBezTo>
                  <a:pt x="2187190" y="87715"/>
                  <a:pt x="2180055" y="87395"/>
                  <a:pt x="2173441" y="85411"/>
                </a:cubicBezTo>
                <a:cubicBezTo>
                  <a:pt x="2163296" y="82367"/>
                  <a:pt x="2153344" y="78712"/>
                  <a:pt x="2143295" y="75363"/>
                </a:cubicBezTo>
                <a:lnTo>
                  <a:pt x="2113150" y="65314"/>
                </a:lnTo>
                <a:cubicBezTo>
                  <a:pt x="2108126" y="63639"/>
                  <a:pt x="2103321" y="61039"/>
                  <a:pt x="2098078" y="60290"/>
                </a:cubicBezTo>
                <a:cubicBezTo>
                  <a:pt x="2086355" y="58615"/>
                  <a:pt x="2074560" y="57384"/>
                  <a:pt x="2062909" y="55266"/>
                </a:cubicBezTo>
                <a:cubicBezTo>
                  <a:pt x="2028468" y="49004"/>
                  <a:pt x="2056424" y="52390"/>
                  <a:pt x="2027739" y="45218"/>
                </a:cubicBezTo>
                <a:cubicBezTo>
                  <a:pt x="2019455" y="43147"/>
                  <a:pt x="2011020" y="41721"/>
                  <a:pt x="2002619" y="40193"/>
                </a:cubicBezTo>
                <a:cubicBezTo>
                  <a:pt x="1958410" y="32155"/>
                  <a:pt x="1966607" y="34718"/>
                  <a:pt x="1907159" y="30145"/>
                </a:cubicBezTo>
                <a:cubicBezTo>
                  <a:pt x="1845768" y="17867"/>
                  <a:pt x="1914127" y="30307"/>
                  <a:pt x="1791603" y="20097"/>
                </a:cubicBezTo>
                <a:cubicBezTo>
                  <a:pt x="1781451" y="19251"/>
                  <a:pt x="1771556" y="16419"/>
                  <a:pt x="1761458" y="15073"/>
                </a:cubicBezTo>
                <a:cubicBezTo>
                  <a:pt x="1746426" y="13069"/>
                  <a:pt x="1731273" y="12052"/>
                  <a:pt x="1716241" y="10048"/>
                </a:cubicBezTo>
                <a:cubicBezTo>
                  <a:pt x="1706143" y="8702"/>
                  <a:pt x="1696164" y="6573"/>
                  <a:pt x="1686095" y="5024"/>
                </a:cubicBezTo>
                <a:cubicBezTo>
                  <a:pt x="1674391" y="3223"/>
                  <a:pt x="1662649" y="1675"/>
                  <a:pt x="1650926" y="0"/>
                </a:cubicBezTo>
                <a:cubicBezTo>
                  <a:pt x="1614647" y="12093"/>
                  <a:pt x="1657776" y="0"/>
                  <a:pt x="1585612" y="0"/>
                </a:cubicBezTo>
                <a:cubicBezTo>
                  <a:pt x="1580316" y="0"/>
                  <a:pt x="1575563" y="3349"/>
                  <a:pt x="1570539" y="5024"/>
                </a:cubicBezTo>
                <a:cubicBezTo>
                  <a:pt x="1547093" y="3349"/>
                  <a:pt x="1523707" y="0"/>
                  <a:pt x="1500201" y="0"/>
                </a:cubicBezTo>
                <a:cubicBezTo>
                  <a:pt x="1456041" y="0"/>
                  <a:pt x="1501169" y="12046"/>
                  <a:pt x="1465032" y="0"/>
                </a:cubicBezTo>
                <a:cubicBezTo>
                  <a:pt x="1422078" y="14318"/>
                  <a:pt x="1445397" y="11362"/>
                  <a:pt x="1394693" y="5024"/>
                </a:cubicBezTo>
                <a:lnTo>
                  <a:pt x="1203775" y="10048"/>
                </a:lnTo>
                <a:cubicBezTo>
                  <a:pt x="1190285" y="10635"/>
                  <a:pt x="1176994" y="13525"/>
                  <a:pt x="1163581" y="15073"/>
                </a:cubicBezTo>
                <a:cubicBezTo>
                  <a:pt x="1132513" y="18658"/>
                  <a:pt x="1049583" y="25988"/>
                  <a:pt x="1012856" y="35169"/>
                </a:cubicBezTo>
                <a:cubicBezTo>
                  <a:pt x="966176" y="46839"/>
                  <a:pt x="1024208" y="32898"/>
                  <a:pt x="962614" y="45218"/>
                </a:cubicBezTo>
                <a:cubicBezTo>
                  <a:pt x="882073" y="61327"/>
                  <a:pt x="1013790" y="37741"/>
                  <a:pt x="917397" y="55266"/>
                </a:cubicBezTo>
                <a:cubicBezTo>
                  <a:pt x="907374" y="57088"/>
                  <a:pt x="897320" y="58741"/>
                  <a:pt x="887251" y="60290"/>
                </a:cubicBezTo>
                <a:cubicBezTo>
                  <a:pt x="875547" y="62091"/>
                  <a:pt x="863694" y="62992"/>
                  <a:pt x="852082" y="65314"/>
                </a:cubicBezTo>
                <a:cubicBezTo>
                  <a:pt x="838540" y="68022"/>
                  <a:pt x="825431" y="72655"/>
                  <a:pt x="811889" y="75363"/>
                </a:cubicBezTo>
                <a:cubicBezTo>
                  <a:pt x="803515" y="77038"/>
                  <a:pt x="795007" y="78140"/>
                  <a:pt x="786768" y="80387"/>
                </a:cubicBezTo>
                <a:cubicBezTo>
                  <a:pt x="776549" y="83174"/>
                  <a:pt x="767133" y="89121"/>
                  <a:pt x="756623" y="90435"/>
                </a:cubicBezTo>
                <a:lnTo>
                  <a:pt x="676236" y="100484"/>
                </a:lnTo>
                <a:lnTo>
                  <a:pt x="646091" y="110532"/>
                </a:lnTo>
                <a:cubicBezTo>
                  <a:pt x="633175" y="114837"/>
                  <a:pt x="624803" y="118056"/>
                  <a:pt x="610922" y="120580"/>
                </a:cubicBezTo>
                <a:cubicBezTo>
                  <a:pt x="599271" y="122698"/>
                  <a:pt x="587476" y="123929"/>
                  <a:pt x="575753" y="125604"/>
                </a:cubicBezTo>
                <a:cubicBezTo>
                  <a:pt x="570729" y="127279"/>
                  <a:pt x="565818" y="129344"/>
                  <a:pt x="560680" y="130629"/>
                </a:cubicBezTo>
                <a:cubicBezTo>
                  <a:pt x="531984" y="137803"/>
                  <a:pt x="541259" y="132938"/>
                  <a:pt x="515462" y="140677"/>
                </a:cubicBezTo>
                <a:cubicBezTo>
                  <a:pt x="505317" y="143720"/>
                  <a:pt x="495593" y="148156"/>
                  <a:pt x="485317" y="150725"/>
                </a:cubicBezTo>
                <a:cubicBezTo>
                  <a:pt x="471919" y="154075"/>
                  <a:pt x="458225" y="156407"/>
                  <a:pt x="445124" y="160774"/>
                </a:cubicBezTo>
                <a:cubicBezTo>
                  <a:pt x="373480" y="184654"/>
                  <a:pt x="448038" y="160659"/>
                  <a:pt x="394882" y="175846"/>
                </a:cubicBezTo>
                <a:cubicBezTo>
                  <a:pt x="389790" y="177301"/>
                  <a:pt x="384948" y="179585"/>
                  <a:pt x="379810" y="180870"/>
                </a:cubicBezTo>
                <a:cubicBezTo>
                  <a:pt x="371525" y="182941"/>
                  <a:pt x="362974" y="183824"/>
                  <a:pt x="354689" y="185895"/>
                </a:cubicBezTo>
                <a:cubicBezTo>
                  <a:pt x="349551" y="187180"/>
                  <a:pt x="344708" y="189464"/>
                  <a:pt x="339616" y="190919"/>
                </a:cubicBezTo>
                <a:cubicBezTo>
                  <a:pt x="286466" y="206104"/>
                  <a:pt x="361012" y="182113"/>
                  <a:pt x="289375" y="205991"/>
                </a:cubicBezTo>
                <a:cubicBezTo>
                  <a:pt x="289370" y="205993"/>
                  <a:pt x="259235" y="216036"/>
                  <a:pt x="259230" y="216040"/>
                </a:cubicBezTo>
                <a:cubicBezTo>
                  <a:pt x="254206" y="219389"/>
                  <a:pt x="249811" y="223968"/>
                  <a:pt x="244157" y="226088"/>
                </a:cubicBezTo>
                <a:cubicBezTo>
                  <a:pt x="236161" y="229086"/>
                  <a:pt x="227372" y="229260"/>
                  <a:pt x="219036" y="231112"/>
                </a:cubicBezTo>
                <a:cubicBezTo>
                  <a:pt x="212295" y="232610"/>
                  <a:pt x="205638" y="234461"/>
                  <a:pt x="198939" y="236136"/>
                </a:cubicBezTo>
                <a:cubicBezTo>
                  <a:pt x="192240" y="239486"/>
                  <a:pt x="185797" y="243403"/>
                  <a:pt x="178843" y="246185"/>
                </a:cubicBezTo>
                <a:cubicBezTo>
                  <a:pt x="169009" y="250119"/>
                  <a:pt x="158746" y="252884"/>
                  <a:pt x="148698" y="256233"/>
                </a:cubicBezTo>
                <a:cubicBezTo>
                  <a:pt x="143674" y="257908"/>
                  <a:pt x="138763" y="259973"/>
                  <a:pt x="133625" y="261257"/>
                </a:cubicBezTo>
                <a:cubicBezTo>
                  <a:pt x="126926" y="262932"/>
                  <a:pt x="120142" y="264297"/>
                  <a:pt x="113528" y="266281"/>
                </a:cubicBezTo>
                <a:cubicBezTo>
                  <a:pt x="103383" y="269325"/>
                  <a:pt x="93431" y="272980"/>
                  <a:pt x="83383" y="276330"/>
                </a:cubicBezTo>
                <a:lnTo>
                  <a:pt x="53238" y="286378"/>
                </a:lnTo>
                <a:lnTo>
                  <a:pt x="38166" y="291402"/>
                </a:lnTo>
                <a:cubicBezTo>
                  <a:pt x="33142" y="294752"/>
                  <a:pt x="28494" y="298750"/>
                  <a:pt x="23093" y="301451"/>
                </a:cubicBezTo>
                <a:cubicBezTo>
                  <a:pt x="0" y="312998"/>
                  <a:pt x="12208" y="309824"/>
                  <a:pt x="18069" y="31652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21116"/>
          </a:xfrm>
        </p:spPr>
        <p:txBody>
          <a:bodyPr>
            <a:normAutofit fontScale="90000"/>
          </a:bodyPr>
          <a:lstStyle/>
          <a:p>
            <a:r>
              <a:rPr lang="en-US" dirty="0" smtClean="0"/>
              <a:t>Covering Half-ellipsoids by Ellipsoids</a:t>
            </a:r>
            <a:endParaRPr lang="en-US" dirty="0"/>
          </a:p>
        </p:txBody>
      </p:sp>
      <p:sp>
        <p:nvSpPr>
          <p:cNvPr id="3" name="Content Placeholder 2"/>
          <p:cNvSpPr>
            <a:spLocks noGrp="1"/>
          </p:cNvSpPr>
          <p:nvPr>
            <p:ph idx="1"/>
          </p:nvPr>
        </p:nvSpPr>
        <p:spPr>
          <a:xfrm>
            <a:off x="457200" y="4471516"/>
            <a:ext cx="8229600" cy="2019719"/>
          </a:xfrm>
        </p:spPr>
        <p:txBody>
          <a:bodyPr/>
          <a:lstStyle/>
          <a:p>
            <a:r>
              <a:rPr lang="en-US" dirty="0" smtClean="0"/>
              <a:t>Let </a:t>
            </a:r>
            <a:r>
              <a:rPr lang="en-US" dirty="0" smtClean="0">
                <a:solidFill>
                  <a:srgbClr val="FF0000"/>
                </a:solidFill>
              </a:rPr>
              <a:t>E</a:t>
            </a:r>
            <a:r>
              <a:rPr lang="en-US" dirty="0" smtClean="0"/>
              <a:t> be an ellipsoid centered at </a:t>
            </a:r>
            <a:r>
              <a:rPr lang="en-US" dirty="0" smtClean="0">
                <a:solidFill>
                  <a:srgbClr val="FF0000"/>
                </a:solidFill>
              </a:rPr>
              <a:t>z</a:t>
            </a:r>
            <a:endParaRPr lang="en-US" dirty="0" smtClean="0"/>
          </a:p>
          <a:p>
            <a:r>
              <a:rPr lang="en-US" dirty="0" smtClean="0"/>
              <a:t>Let </a:t>
            </a:r>
            <a:r>
              <a:rPr lang="en-US" dirty="0" smtClean="0">
                <a:solidFill>
                  <a:srgbClr val="7030A0"/>
                </a:solidFill>
                <a:latin typeface="Calibri"/>
              </a:rPr>
              <a:t>H</a:t>
            </a:r>
            <a:r>
              <a:rPr lang="en-US" baseline="-25000" dirty="0" smtClean="0">
                <a:solidFill>
                  <a:srgbClr val="7030A0"/>
                </a:solidFill>
                <a:latin typeface="Calibri"/>
              </a:rPr>
              <a:t>a</a:t>
            </a:r>
            <a:r>
              <a:rPr lang="en-US" dirty="0" smtClean="0"/>
              <a:t> = { x : </a:t>
            </a:r>
            <a:r>
              <a:rPr lang="en-US" dirty="0" err="1" smtClean="0">
                <a:latin typeface="Calibri"/>
              </a:rPr>
              <a:t>a</a:t>
            </a:r>
            <a:r>
              <a:rPr lang="en-US" baseline="30000" dirty="0" err="1" smtClean="0">
                <a:latin typeface="Calibri"/>
              </a:rPr>
              <a:t>T</a:t>
            </a:r>
            <a:r>
              <a:rPr lang="en-US" dirty="0" err="1" smtClean="0">
                <a:latin typeface="Calibri"/>
              </a:rPr>
              <a:t>x</a:t>
            </a:r>
            <a:r>
              <a:rPr lang="en-US" dirty="0" smtClean="0">
                <a:latin typeface="Calibri"/>
              </a:rPr>
              <a:t> </a:t>
            </a:r>
            <a:r>
              <a:rPr lang="en-US" dirty="0" smtClean="0">
                <a:latin typeface="cmsy10"/>
              </a:rPr>
              <a:t>¸</a:t>
            </a:r>
            <a:r>
              <a:rPr lang="en-US" dirty="0" smtClean="0">
                <a:latin typeface="Calibri"/>
              </a:rPr>
              <a:t> </a:t>
            </a:r>
            <a:r>
              <a:rPr lang="en-US" dirty="0" err="1" smtClean="0">
                <a:latin typeface="Calibri"/>
              </a:rPr>
              <a:t>a</a:t>
            </a:r>
            <a:r>
              <a:rPr lang="en-US" baseline="30000" dirty="0" err="1" smtClean="0">
                <a:latin typeface="Calibri"/>
              </a:rPr>
              <a:t>T</a:t>
            </a:r>
            <a:r>
              <a:rPr lang="en-US" dirty="0" err="1" smtClean="0"/>
              <a:t>z</a:t>
            </a:r>
            <a:r>
              <a:rPr lang="en-US" dirty="0" smtClean="0"/>
              <a:t> }</a:t>
            </a:r>
          </a:p>
          <a:p>
            <a:r>
              <a:rPr lang="en-US" dirty="0" smtClean="0"/>
              <a:t>Find a small ellipsoid </a:t>
            </a:r>
            <a:r>
              <a:rPr lang="en-US" dirty="0" smtClean="0">
                <a:solidFill>
                  <a:srgbClr val="0070C0"/>
                </a:solidFill>
              </a:rPr>
              <a:t>E’</a:t>
            </a:r>
            <a:r>
              <a:rPr lang="en-US" dirty="0" smtClean="0"/>
              <a:t> that covers </a:t>
            </a:r>
            <a:r>
              <a:rPr lang="en-US" dirty="0" err="1" smtClean="0">
                <a:solidFill>
                  <a:srgbClr val="00B050"/>
                </a:solidFill>
                <a:latin typeface="Calibri"/>
              </a:rPr>
              <a:t>E</a:t>
            </a:r>
            <a:r>
              <a:rPr lang="en-US" dirty="0" err="1" smtClean="0">
                <a:solidFill>
                  <a:srgbClr val="00B050"/>
                </a:solidFill>
                <a:latin typeface="cmsy10"/>
              </a:rPr>
              <a:t>Å</a:t>
            </a:r>
            <a:r>
              <a:rPr lang="en-US" dirty="0" err="1" smtClean="0">
                <a:solidFill>
                  <a:srgbClr val="00B050"/>
                </a:solidFill>
                <a:latin typeface="Calibri"/>
              </a:rPr>
              <a:t>H</a:t>
            </a:r>
            <a:r>
              <a:rPr lang="en-US" baseline="-25000" dirty="0" err="1" smtClean="0">
                <a:solidFill>
                  <a:srgbClr val="00B050"/>
                </a:solidFill>
                <a:latin typeface="Calibri"/>
              </a:rPr>
              <a:t>a</a:t>
            </a:r>
            <a:endParaRPr lang="en-US" baseline="-25000" dirty="0">
              <a:latin typeface="Calibri"/>
            </a:endParaRPr>
          </a:p>
        </p:txBody>
      </p:sp>
      <p:sp>
        <p:nvSpPr>
          <p:cNvPr id="9" name="Oval 8"/>
          <p:cNvSpPr/>
          <p:nvPr/>
        </p:nvSpPr>
        <p:spPr>
          <a:xfrm rot="20874457">
            <a:off x="2592475" y="2140301"/>
            <a:ext cx="3697793" cy="1547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062503">
            <a:off x="3898877" y="645480"/>
            <a:ext cx="1856119" cy="32604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92959" y="2361363"/>
            <a:ext cx="335348" cy="461665"/>
          </a:xfrm>
          <a:prstGeom prst="rect">
            <a:avLst/>
          </a:prstGeom>
          <a:noFill/>
        </p:spPr>
        <p:txBody>
          <a:bodyPr wrap="none" rtlCol="0">
            <a:spAutoFit/>
          </a:bodyPr>
          <a:lstStyle/>
          <a:p>
            <a:r>
              <a:rPr lang="en-US" sz="2400" b="1" dirty="0" smtClean="0">
                <a:solidFill>
                  <a:srgbClr val="FF0000"/>
                </a:solidFill>
              </a:rPr>
              <a:t>E</a:t>
            </a:r>
            <a:endParaRPr lang="en-US" sz="2400" b="1" dirty="0">
              <a:solidFill>
                <a:srgbClr val="FF0000"/>
              </a:solidFill>
            </a:endParaRPr>
          </a:p>
        </p:txBody>
      </p:sp>
      <p:sp>
        <p:nvSpPr>
          <p:cNvPr id="12" name="TextBox 11"/>
          <p:cNvSpPr txBox="1"/>
          <p:nvPr/>
        </p:nvSpPr>
        <p:spPr>
          <a:xfrm>
            <a:off x="3074798" y="1135463"/>
            <a:ext cx="415498" cy="461665"/>
          </a:xfrm>
          <a:prstGeom prst="rect">
            <a:avLst/>
          </a:prstGeom>
          <a:noFill/>
        </p:spPr>
        <p:txBody>
          <a:bodyPr wrap="none" rtlCol="0">
            <a:spAutoFit/>
          </a:bodyPr>
          <a:lstStyle/>
          <a:p>
            <a:r>
              <a:rPr lang="en-US" sz="2400" b="1" dirty="0" smtClean="0">
                <a:solidFill>
                  <a:srgbClr val="0070C0"/>
                </a:solidFill>
              </a:rPr>
              <a:t>E’</a:t>
            </a:r>
            <a:endParaRPr lang="en-US" sz="2400" b="1" dirty="0">
              <a:solidFill>
                <a:srgbClr val="0070C0"/>
              </a:solidFill>
            </a:endParaRPr>
          </a:p>
        </p:txBody>
      </p:sp>
      <p:cxnSp>
        <p:nvCxnSpPr>
          <p:cNvPr id="14" name="Straight Connector 13"/>
          <p:cNvCxnSpPr/>
          <p:nvPr/>
        </p:nvCxnSpPr>
        <p:spPr>
          <a:xfrm>
            <a:off x="2421652" y="1698172"/>
            <a:ext cx="3989196" cy="2341266"/>
          </a:xfrm>
          <a:prstGeom prst="line">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441371" y="2863780"/>
            <a:ext cx="90435" cy="602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82049" y="2562331"/>
            <a:ext cx="306494" cy="461665"/>
          </a:xfrm>
          <a:prstGeom prst="rect">
            <a:avLst/>
          </a:prstGeom>
          <a:noFill/>
        </p:spPr>
        <p:txBody>
          <a:bodyPr wrap="none" rtlCol="0">
            <a:spAutoFit/>
          </a:bodyPr>
          <a:lstStyle/>
          <a:p>
            <a:r>
              <a:rPr lang="en-US" sz="2400" b="1" dirty="0" smtClean="0">
                <a:solidFill>
                  <a:srgbClr val="FF0000"/>
                </a:solidFill>
              </a:rPr>
              <a:t>z</a:t>
            </a:r>
            <a:endParaRPr lang="en-US" sz="2400" b="1" dirty="0">
              <a:solidFill>
                <a:srgbClr val="FF0000"/>
              </a:solidFill>
            </a:endParaRPr>
          </a:p>
        </p:txBody>
      </p:sp>
      <p:sp>
        <p:nvSpPr>
          <p:cNvPr id="13" name="Rectangle 12"/>
          <p:cNvSpPr/>
          <p:nvPr/>
        </p:nvSpPr>
        <p:spPr>
          <a:xfrm>
            <a:off x="1880658" y="1155727"/>
            <a:ext cx="524503" cy="523220"/>
          </a:xfrm>
          <a:prstGeom prst="rect">
            <a:avLst/>
          </a:prstGeom>
        </p:spPr>
        <p:txBody>
          <a:bodyPr wrap="none">
            <a:spAutoFit/>
          </a:bodyPr>
          <a:lstStyle/>
          <a:p>
            <a:r>
              <a:rPr lang="en-US" sz="2800" b="1" dirty="0" smtClean="0">
                <a:solidFill>
                  <a:srgbClr val="7030A0"/>
                </a:solidFill>
              </a:rPr>
              <a:t>H</a:t>
            </a:r>
            <a:r>
              <a:rPr lang="en-US" sz="2800" b="1" baseline="-25000" dirty="0" smtClean="0">
                <a:solidFill>
                  <a:srgbClr val="7030A0"/>
                </a:solidFill>
              </a:rPr>
              <a:t>a</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6015966" y="2059912"/>
            <a:ext cx="2685906" cy="1366576"/>
          </a:xfrm>
          <a:custGeom>
            <a:avLst/>
            <a:gdLst>
              <a:gd name="connsiteX0" fmla="*/ 18069 w 2685906"/>
              <a:gd name="connsiteY0" fmla="*/ 316523 h 1366576"/>
              <a:gd name="connsiteX1" fmla="*/ 58262 w 2685906"/>
              <a:gd name="connsiteY1" fmla="*/ 341644 h 1366576"/>
              <a:gd name="connsiteX2" fmla="*/ 73335 w 2685906"/>
              <a:gd name="connsiteY2" fmla="*/ 351692 h 1366576"/>
              <a:gd name="connsiteX3" fmla="*/ 103480 w 2685906"/>
              <a:gd name="connsiteY3" fmla="*/ 361741 h 1366576"/>
              <a:gd name="connsiteX4" fmla="*/ 133625 w 2685906"/>
              <a:gd name="connsiteY4" fmla="*/ 381837 h 1366576"/>
              <a:gd name="connsiteX5" fmla="*/ 143673 w 2685906"/>
              <a:gd name="connsiteY5" fmla="*/ 391886 h 1366576"/>
              <a:gd name="connsiteX6" fmla="*/ 158746 w 2685906"/>
              <a:gd name="connsiteY6" fmla="*/ 396910 h 1366576"/>
              <a:gd name="connsiteX7" fmla="*/ 173819 w 2685906"/>
              <a:gd name="connsiteY7" fmla="*/ 406958 h 1366576"/>
              <a:gd name="connsiteX8" fmla="*/ 193915 w 2685906"/>
              <a:gd name="connsiteY8" fmla="*/ 417007 h 1366576"/>
              <a:gd name="connsiteX9" fmla="*/ 224060 w 2685906"/>
              <a:gd name="connsiteY9" fmla="*/ 437103 h 1366576"/>
              <a:gd name="connsiteX10" fmla="*/ 234109 w 2685906"/>
              <a:gd name="connsiteY10" fmla="*/ 447152 h 1366576"/>
              <a:gd name="connsiteX11" fmla="*/ 249181 w 2685906"/>
              <a:gd name="connsiteY11" fmla="*/ 452176 h 1366576"/>
              <a:gd name="connsiteX12" fmla="*/ 274302 w 2685906"/>
              <a:gd name="connsiteY12" fmla="*/ 472273 h 1366576"/>
              <a:gd name="connsiteX13" fmla="*/ 289375 w 2685906"/>
              <a:gd name="connsiteY13" fmla="*/ 477297 h 1366576"/>
              <a:gd name="connsiteX14" fmla="*/ 319520 w 2685906"/>
              <a:gd name="connsiteY14" fmla="*/ 497393 h 1366576"/>
              <a:gd name="connsiteX15" fmla="*/ 329568 w 2685906"/>
              <a:gd name="connsiteY15" fmla="*/ 507442 h 1366576"/>
              <a:gd name="connsiteX16" fmla="*/ 344641 w 2685906"/>
              <a:gd name="connsiteY16" fmla="*/ 512466 h 1366576"/>
              <a:gd name="connsiteX17" fmla="*/ 374786 w 2685906"/>
              <a:gd name="connsiteY17" fmla="*/ 532563 h 1366576"/>
              <a:gd name="connsiteX18" fmla="*/ 389858 w 2685906"/>
              <a:gd name="connsiteY18" fmla="*/ 542611 h 1366576"/>
              <a:gd name="connsiteX19" fmla="*/ 425027 w 2685906"/>
              <a:gd name="connsiteY19" fmla="*/ 562708 h 1366576"/>
              <a:gd name="connsiteX20" fmla="*/ 435076 w 2685906"/>
              <a:gd name="connsiteY20" fmla="*/ 572756 h 1366576"/>
              <a:gd name="connsiteX21" fmla="*/ 450148 w 2685906"/>
              <a:gd name="connsiteY21" fmla="*/ 582804 h 1366576"/>
              <a:gd name="connsiteX22" fmla="*/ 460197 w 2685906"/>
              <a:gd name="connsiteY22" fmla="*/ 592853 h 1366576"/>
              <a:gd name="connsiteX23" fmla="*/ 490342 w 2685906"/>
              <a:gd name="connsiteY23" fmla="*/ 602901 h 1366576"/>
              <a:gd name="connsiteX24" fmla="*/ 520487 w 2685906"/>
              <a:gd name="connsiteY24" fmla="*/ 617974 h 1366576"/>
              <a:gd name="connsiteX25" fmla="*/ 555656 w 2685906"/>
              <a:gd name="connsiteY25" fmla="*/ 633046 h 1366576"/>
              <a:gd name="connsiteX26" fmla="*/ 585801 w 2685906"/>
              <a:gd name="connsiteY26" fmla="*/ 648119 h 1366576"/>
              <a:gd name="connsiteX27" fmla="*/ 615946 w 2685906"/>
              <a:gd name="connsiteY27" fmla="*/ 663191 h 1366576"/>
              <a:gd name="connsiteX28" fmla="*/ 646091 w 2685906"/>
              <a:gd name="connsiteY28" fmla="*/ 683288 h 1366576"/>
              <a:gd name="connsiteX29" fmla="*/ 661164 w 2685906"/>
              <a:gd name="connsiteY29" fmla="*/ 693336 h 1366576"/>
              <a:gd name="connsiteX30" fmla="*/ 676236 w 2685906"/>
              <a:gd name="connsiteY30" fmla="*/ 698361 h 1366576"/>
              <a:gd name="connsiteX31" fmla="*/ 691309 w 2685906"/>
              <a:gd name="connsiteY31" fmla="*/ 708409 h 1366576"/>
              <a:gd name="connsiteX32" fmla="*/ 721454 w 2685906"/>
              <a:gd name="connsiteY32" fmla="*/ 718457 h 1366576"/>
              <a:gd name="connsiteX33" fmla="*/ 766671 w 2685906"/>
              <a:gd name="connsiteY33" fmla="*/ 743578 h 1366576"/>
              <a:gd name="connsiteX34" fmla="*/ 801841 w 2685906"/>
              <a:gd name="connsiteY34" fmla="*/ 773723 h 1366576"/>
              <a:gd name="connsiteX35" fmla="*/ 811889 w 2685906"/>
              <a:gd name="connsiteY35" fmla="*/ 783772 h 1366576"/>
              <a:gd name="connsiteX36" fmla="*/ 842034 w 2685906"/>
              <a:gd name="connsiteY36" fmla="*/ 793820 h 1366576"/>
              <a:gd name="connsiteX37" fmla="*/ 857106 w 2685906"/>
              <a:gd name="connsiteY37" fmla="*/ 798844 h 1366576"/>
              <a:gd name="connsiteX38" fmla="*/ 882227 w 2685906"/>
              <a:gd name="connsiteY38" fmla="*/ 813917 h 1366576"/>
              <a:gd name="connsiteX39" fmla="*/ 907348 w 2685906"/>
              <a:gd name="connsiteY39" fmla="*/ 828989 h 1366576"/>
              <a:gd name="connsiteX40" fmla="*/ 932469 w 2685906"/>
              <a:gd name="connsiteY40" fmla="*/ 844062 h 1366576"/>
              <a:gd name="connsiteX41" fmla="*/ 947542 w 2685906"/>
              <a:gd name="connsiteY41" fmla="*/ 859134 h 1366576"/>
              <a:gd name="connsiteX42" fmla="*/ 992759 w 2685906"/>
              <a:gd name="connsiteY42" fmla="*/ 884255 h 1366576"/>
              <a:gd name="connsiteX43" fmla="*/ 1017880 w 2685906"/>
              <a:gd name="connsiteY43" fmla="*/ 899328 h 1366576"/>
              <a:gd name="connsiteX44" fmla="*/ 1048025 w 2685906"/>
              <a:gd name="connsiteY44" fmla="*/ 914400 h 1366576"/>
              <a:gd name="connsiteX45" fmla="*/ 1078170 w 2685906"/>
              <a:gd name="connsiteY45" fmla="*/ 934497 h 1366576"/>
              <a:gd name="connsiteX46" fmla="*/ 1088219 w 2685906"/>
              <a:gd name="connsiteY46" fmla="*/ 944545 h 1366576"/>
              <a:gd name="connsiteX47" fmla="*/ 1118364 w 2685906"/>
              <a:gd name="connsiteY47" fmla="*/ 964642 h 1366576"/>
              <a:gd name="connsiteX48" fmla="*/ 1133436 w 2685906"/>
              <a:gd name="connsiteY48" fmla="*/ 974690 h 1366576"/>
              <a:gd name="connsiteX49" fmla="*/ 1148509 w 2685906"/>
              <a:gd name="connsiteY49" fmla="*/ 979714 h 1366576"/>
              <a:gd name="connsiteX50" fmla="*/ 1173630 w 2685906"/>
              <a:gd name="connsiteY50" fmla="*/ 999811 h 1366576"/>
              <a:gd name="connsiteX51" fmla="*/ 1188702 w 2685906"/>
              <a:gd name="connsiteY51" fmla="*/ 1004835 h 1366576"/>
              <a:gd name="connsiteX52" fmla="*/ 1228895 w 2685906"/>
              <a:gd name="connsiteY52" fmla="*/ 1024932 h 1366576"/>
              <a:gd name="connsiteX53" fmla="*/ 1228895 w 2685906"/>
              <a:gd name="connsiteY53" fmla="*/ 1024932 h 1366576"/>
              <a:gd name="connsiteX54" fmla="*/ 1259041 w 2685906"/>
              <a:gd name="connsiteY54" fmla="*/ 1040004 h 1366576"/>
              <a:gd name="connsiteX55" fmla="*/ 1289186 w 2685906"/>
              <a:gd name="connsiteY55" fmla="*/ 1060101 h 1366576"/>
              <a:gd name="connsiteX56" fmla="*/ 1299234 w 2685906"/>
              <a:gd name="connsiteY56" fmla="*/ 1070150 h 1366576"/>
              <a:gd name="connsiteX57" fmla="*/ 1314306 w 2685906"/>
              <a:gd name="connsiteY57" fmla="*/ 1080198 h 1366576"/>
              <a:gd name="connsiteX58" fmla="*/ 1349476 w 2685906"/>
              <a:gd name="connsiteY58" fmla="*/ 1105319 h 1366576"/>
              <a:gd name="connsiteX59" fmla="*/ 1364548 w 2685906"/>
              <a:gd name="connsiteY59" fmla="*/ 1115367 h 1366576"/>
              <a:gd name="connsiteX60" fmla="*/ 1374597 w 2685906"/>
              <a:gd name="connsiteY60" fmla="*/ 1125415 h 1366576"/>
              <a:gd name="connsiteX61" fmla="*/ 1404742 w 2685906"/>
              <a:gd name="connsiteY61" fmla="*/ 1145512 h 1366576"/>
              <a:gd name="connsiteX62" fmla="*/ 1414790 w 2685906"/>
              <a:gd name="connsiteY62" fmla="*/ 1155561 h 1366576"/>
              <a:gd name="connsiteX63" fmla="*/ 1444935 w 2685906"/>
              <a:gd name="connsiteY63" fmla="*/ 1165609 h 1366576"/>
              <a:gd name="connsiteX64" fmla="*/ 1460008 w 2685906"/>
              <a:gd name="connsiteY64" fmla="*/ 1170633 h 1366576"/>
              <a:gd name="connsiteX65" fmla="*/ 1505225 w 2685906"/>
              <a:gd name="connsiteY65" fmla="*/ 1200778 h 1366576"/>
              <a:gd name="connsiteX66" fmla="*/ 1520298 w 2685906"/>
              <a:gd name="connsiteY66" fmla="*/ 1210826 h 1366576"/>
              <a:gd name="connsiteX67" fmla="*/ 1535370 w 2685906"/>
              <a:gd name="connsiteY67" fmla="*/ 1215851 h 1366576"/>
              <a:gd name="connsiteX68" fmla="*/ 1565515 w 2685906"/>
              <a:gd name="connsiteY68" fmla="*/ 1230923 h 1366576"/>
              <a:gd name="connsiteX69" fmla="*/ 1595660 w 2685906"/>
              <a:gd name="connsiteY69" fmla="*/ 1251020 h 1366576"/>
              <a:gd name="connsiteX70" fmla="*/ 1605709 w 2685906"/>
              <a:gd name="connsiteY70" fmla="*/ 1261068 h 1366576"/>
              <a:gd name="connsiteX71" fmla="*/ 1620781 w 2685906"/>
              <a:gd name="connsiteY71" fmla="*/ 1266092 h 1366576"/>
              <a:gd name="connsiteX72" fmla="*/ 1645902 w 2685906"/>
              <a:gd name="connsiteY72" fmla="*/ 1281165 h 1366576"/>
              <a:gd name="connsiteX73" fmla="*/ 1676047 w 2685906"/>
              <a:gd name="connsiteY73" fmla="*/ 1296237 h 1366576"/>
              <a:gd name="connsiteX74" fmla="*/ 1686095 w 2685906"/>
              <a:gd name="connsiteY74" fmla="*/ 1306286 h 1366576"/>
              <a:gd name="connsiteX75" fmla="*/ 1716241 w 2685906"/>
              <a:gd name="connsiteY75" fmla="*/ 1321358 h 1366576"/>
              <a:gd name="connsiteX76" fmla="*/ 1726289 w 2685906"/>
              <a:gd name="connsiteY76" fmla="*/ 1331407 h 1366576"/>
              <a:gd name="connsiteX77" fmla="*/ 1756434 w 2685906"/>
              <a:gd name="connsiteY77" fmla="*/ 1351503 h 1366576"/>
              <a:gd name="connsiteX78" fmla="*/ 1781555 w 2685906"/>
              <a:gd name="connsiteY78" fmla="*/ 1366576 h 1366576"/>
              <a:gd name="connsiteX79" fmla="*/ 1841845 w 2685906"/>
              <a:gd name="connsiteY79" fmla="*/ 1351503 h 1366576"/>
              <a:gd name="connsiteX80" fmla="*/ 1871990 w 2685906"/>
              <a:gd name="connsiteY80" fmla="*/ 1336431 h 1366576"/>
              <a:gd name="connsiteX81" fmla="*/ 1917208 w 2685906"/>
              <a:gd name="connsiteY81" fmla="*/ 1311310 h 1366576"/>
              <a:gd name="connsiteX82" fmla="*/ 1932280 w 2685906"/>
              <a:gd name="connsiteY82" fmla="*/ 1301262 h 1366576"/>
              <a:gd name="connsiteX83" fmla="*/ 1942328 w 2685906"/>
              <a:gd name="connsiteY83" fmla="*/ 1291213 h 1366576"/>
              <a:gd name="connsiteX84" fmla="*/ 1972473 w 2685906"/>
              <a:gd name="connsiteY84" fmla="*/ 1281165 h 1366576"/>
              <a:gd name="connsiteX85" fmla="*/ 1987546 w 2685906"/>
              <a:gd name="connsiteY85" fmla="*/ 1276141 h 1366576"/>
              <a:gd name="connsiteX86" fmla="*/ 1997594 w 2685906"/>
              <a:gd name="connsiteY86" fmla="*/ 1266092 h 1366576"/>
              <a:gd name="connsiteX87" fmla="*/ 2027739 w 2685906"/>
              <a:gd name="connsiteY87" fmla="*/ 1256044 h 1366576"/>
              <a:gd name="connsiteX88" fmla="*/ 2062909 w 2685906"/>
              <a:gd name="connsiteY88" fmla="*/ 1225899 h 1366576"/>
              <a:gd name="connsiteX89" fmla="*/ 2077981 w 2685906"/>
              <a:gd name="connsiteY89" fmla="*/ 1220875 h 1366576"/>
              <a:gd name="connsiteX90" fmla="*/ 2103102 w 2685906"/>
              <a:gd name="connsiteY90" fmla="*/ 1205802 h 1366576"/>
              <a:gd name="connsiteX91" fmla="*/ 2133247 w 2685906"/>
              <a:gd name="connsiteY91" fmla="*/ 1190730 h 1366576"/>
              <a:gd name="connsiteX92" fmla="*/ 2158368 w 2685906"/>
              <a:gd name="connsiteY92" fmla="*/ 1175657 h 1366576"/>
              <a:gd name="connsiteX93" fmla="*/ 2203586 w 2685906"/>
              <a:gd name="connsiteY93" fmla="*/ 1150536 h 1366576"/>
              <a:gd name="connsiteX94" fmla="*/ 2258851 w 2685906"/>
              <a:gd name="connsiteY94" fmla="*/ 1105319 h 1366576"/>
              <a:gd name="connsiteX95" fmla="*/ 2273924 w 2685906"/>
              <a:gd name="connsiteY95" fmla="*/ 1100295 h 1366576"/>
              <a:gd name="connsiteX96" fmla="*/ 2299045 w 2685906"/>
              <a:gd name="connsiteY96" fmla="*/ 1085222 h 1366576"/>
              <a:gd name="connsiteX97" fmla="*/ 2314117 w 2685906"/>
              <a:gd name="connsiteY97" fmla="*/ 1070150 h 1366576"/>
              <a:gd name="connsiteX98" fmla="*/ 2329190 w 2685906"/>
              <a:gd name="connsiteY98" fmla="*/ 1065125 h 1366576"/>
              <a:gd name="connsiteX99" fmla="*/ 2359335 w 2685906"/>
              <a:gd name="connsiteY99" fmla="*/ 1050053 h 1366576"/>
              <a:gd name="connsiteX100" fmla="*/ 2369383 w 2685906"/>
              <a:gd name="connsiteY100" fmla="*/ 1040004 h 1366576"/>
              <a:gd name="connsiteX101" fmla="*/ 2384456 w 2685906"/>
              <a:gd name="connsiteY101" fmla="*/ 1034980 h 1366576"/>
              <a:gd name="connsiteX102" fmla="*/ 2394504 w 2685906"/>
              <a:gd name="connsiteY102" fmla="*/ 1019908 h 1366576"/>
              <a:gd name="connsiteX103" fmla="*/ 2404553 w 2685906"/>
              <a:gd name="connsiteY103" fmla="*/ 1009859 h 1366576"/>
              <a:gd name="connsiteX104" fmla="*/ 2409577 w 2685906"/>
              <a:gd name="connsiteY104" fmla="*/ 994787 h 1366576"/>
              <a:gd name="connsiteX105" fmla="*/ 2449770 w 2685906"/>
              <a:gd name="connsiteY105" fmla="*/ 959618 h 1366576"/>
              <a:gd name="connsiteX106" fmla="*/ 2484939 w 2685906"/>
              <a:gd name="connsiteY106" fmla="*/ 924448 h 1366576"/>
              <a:gd name="connsiteX107" fmla="*/ 2494988 w 2685906"/>
              <a:gd name="connsiteY107" fmla="*/ 914400 h 1366576"/>
              <a:gd name="connsiteX108" fmla="*/ 2510060 w 2685906"/>
              <a:gd name="connsiteY108" fmla="*/ 904352 h 1366576"/>
              <a:gd name="connsiteX109" fmla="*/ 2535181 w 2685906"/>
              <a:gd name="connsiteY109" fmla="*/ 879231 h 1366576"/>
              <a:gd name="connsiteX110" fmla="*/ 2565326 w 2685906"/>
              <a:gd name="connsiteY110" fmla="*/ 839037 h 1366576"/>
              <a:gd name="connsiteX111" fmla="*/ 2580399 w 2685906"/>
              <a:gd name="connsiteY111" fmla="*/ 808892 h 1366576"/>
              <a:gd name="connsiteX112" fmla="*/ 2595471 w 2685906"/>
              <a:gd name="connsiteY112" fmla="*/ 778747 h 1366576"/>
              <a:gd name="connsiteX113" fmla="*/ 2610544 w 2685906"/>
              <a:gd name="connsiteY113" fmla="*/ 753626 h 1366576"/>
              <a:gd name="connsiteX114" fmla="*/ 2615568 w 2685906"/>
              <a:gd name="connsiteY114" fmla="*/ 738554 h 1366576"/>
              <a:gd name="connsiteX115" fmla="*/ 2635665 w 2685906"/>
              <a:gd name="connsiteY115" fmla="*/ 708409 h 1366576"/>
              <a:gd name="connsiteX116" fmla="*/ 2650737 w 2685906"/>
              <a:gd name="connsiteY116" fmla="*/ 678264 h 1366576"/>
              <a:gd name="connsiteX117" fmla="*/ 2665810 w 2685906"/>
              <a:gd name="connsiteY117" fmla="*/ 628022 h 1366576"/>
              <a:gd name="connsiteX118" fmla="*/ 2675858 w 2685906"/>
              <a:gd name="connsiteY118" fmla="*/ 597877 h 1366576"/>
              <a:gd name="connsiteX119" fmla="*/ 2680882 w 2685906"/>
              <a:gd name="connsiteY119" fmla="*/ 582804 h 1366576"/>
              <a:gd name="connsiteX120" fmla="*/ 2685906 w 2685906"/>
              <a:gd name="connsiteY120" fmla="*/ 552659 h 1366576"/>
              <a:gd name="connsiteX121" fmla="*/ 2675858 w 2685906"/>
              <a:gd name="connsiteY121" fmla="*/ 502418 h 1366576"/>
              <a:gd name="connsiteX122" fmla="*/ 2670834 w 2685906"/>
              <a:gd name="connsiteY122" fmla="*/ 482321 h 1366576"/>
              <a:gd name="connsiteX123" fmla="*/ 2665810 w 2685906"/>
              <a:gd name="connsiteY123" fmla="*/ 452176 h 1366576"/>
              <a:gd name="connsiteX124" fmla="*/ 2650737 w 2685906"/>
              <a:gd name="connsiteY124" fmla="*/ 401934 h 1366576"/>
              <a:gd name="connsiteX125" fmla="*/ 2645713 w 2685906"/>
              <a:gd name="connsiteY125" fmla="*/ 386862 h 1366576"/>
              <a:gd name="connsiteX126" fmla="*/ 2640689 w 2685906"/>
              <a:gd name="connsiteY126" fmla="*/ 371789 h 1366576"/>
              <a:gd name="connsiteX127" fmla="*/ 2630641 w 2685906"/>
              <a:gd name="connsiteY127" fmla="*/ 356717 h 1366576"/>
              <a:gd name="connsiteX128" fmla="*/ 2625616 w 2685906"/>
              <a:gd name="connsiteY128" fmla="*/ 341644 h 1366576"/>
              <a:gd name="connsiteX129" fmla="*/ 2595471 w 2685906"/>
              <a:gd name="connsiteY129" fmla="*/ 306475 h 1366576"/>
              <a:gd name="connsiteX130" fmla="*/ 2580399 w 2685906"/>
              <a:gd name="connsiteY130" fmla="*/ 301451 h 1366576"/>
              <a:gd name="connsiteX131" fmla="*/ 2570350 w 2685906"/>
              <a:gd name="connsiteY131" fmla="*/ 291402 h 1366576"/>
              <a:gd name="connsiteX132" fmla="*/ 2550254 w 2685906"/>
              <a:gd name="connsiteY132" fmla="*/ 266281 h 1366576"/>
              <a:gd name="connsiteX133" fmla="*/ 2535181 w 2685906"/>
              <a:gd name="connsiteY133" fmla="*/ 261257 h 1366576"/>
              <a:gd name="connsiteX134" fmla="*/ 2505036 w 2685906"/>
              <a:gd name="connsiteY134" fmla="*/ 246185 h 1366576"/>
              <a:gd name="connsiteX135" fmla="*/ 2479915 w 2685906"/>
              <a:gd name="connsiteY135" fmla="*/ 226088 h 1366576"/>
              <a:gd name="connsiteX136" fmla="*/ 2449770 w 2685906"/>
              <a:gd name="connsiteY136" fmla="*/ 211015 h 1366576"/>
              <a:gd name="connsiteX137" fmla="*/ 2434698 w 2685906"/>
              <a:gd name="connsiteY137" fmla="*/ 200967 h 1366576"/>
              <a:gd name="connsiteX138" fmla="*/ 2404553 w 2685906"/>
              <a:gd name="connsiteY138" fmla="*/ 190919 h 1366576"/>
              <a:gd name="connsiteX139" fmla="*/ 2379432 w 2685906"/>
              <a:gd name="connsiteY139" fmla="*/ 175846 h 1366576"/>
              <a:gd name="connsiteX140" fmla="*/ 2349287 w 2685906"/>
              <a:gd name="connsiteY140" fmla="*/ 160774 h 1366576"/>
              <a:gd name="connsiteX141" fmla="*/ 2319142 w 2685906"/>
              <a:gd name="connsiteY141" fmla="*/ 140677 h 1366576"/>
              <a:gd name="connsiteX142" fmla="*/ 2288997 w 2685906"/>
              <a:gd name="connsiteY142" fmla="*/ 130629 h 1366576"/>
              <a:gd name="connsiteX143" fmla="*/ 2273924 w 2685906"/>
              <a:gd name="connsiteY143" fmla="*/ 125604 h 1366576"/>
              <a:gd name="connsiteX144" fmla="*/ 2258851 w 2685906"/>
              <a:gd name="connsiteY144" fmla="*/ 115556 h 1366576"/>
              <a:gd name="connsiteX145" fmla="*/ 2238755 w 2685906"/>
              <a:gd name="connsiteY145" fmla="*/ 110532 h 1366576"/>
              <a:gd name="connsiteX146" fmla="*/ 2208610 w 2685906"/>
              <a:gd name="connsiteY146" fmla="*/ 100484 h 1366576"/>
              <a:gd name="connsiteX147" fmla="*/ 2193537 w 2685906"/>
              <a:gd name="connsiteY147" fmla="*/ 90435 h 1366576"/>
              <a:gd name="connsiteX148" fmla="*/ 2173441 w 2685906"/>
              <a:gd name="connsiteY148" fmla="*/ 85411 h 1366576"/>
              <a:gd name="connsiteX149" fmla="*/ 2143295 w 2685906"/>
              <a:gd name="connsiteY149" fmla="*/ 75363 h 1366576"/>
              <a:gd name="connsiteX150" fmla="*/ 2113150 w 2685906"/>
              <a:gd name="connsiteY150" fmla="*/ 65314 h 1366576"/>
              <a:gd name="connsiteX151" fmla="*/ 2098078 w 2685906"/>
              <a:gd name="connsiteY151" fmla="*/ 60290 h 1366576"/>
              <a:gd name="connsiteX152" fmla="*/ 2062909 w 2685906"/>
              <a:gd name="connsiteY152" fmla="*/ 55266 h 1366576"/>
              <a:gd name="connsiteX153" fmla="*/ 2027739 w 2685906"/>
              <a:gd name="connsiteY153" fmla="*/ 45218 h 1366576"/>
              <a:gd name="connsiteX154" fmla="*/ 2002619 w 2685906"/>
              <a:gd name="connsiteY154" fmla="*/ 40193 h 1366576"/>
              <a:gd name="connsiteX155" fmla="*/ 1907159 w 2685906"/>
              <a:gd name="connsiteY155" fmla="*/ 30145 h 1366576"/>
              <a:gd name="connsiteX156" fmla="*/ 1791603 w 2685906"/>
              <a:gd name="connsiteY156" fmla="*/ 20097 h 1366576"/>
              <a:gd name="connsiteX157" fmla="*/ 1761458 w 2685906"/>
              <a:gd name="connsiteY157" fmla="*/ 15073 h 1366576"/>
              <a:gd name="connsiteX158" fmla="*/ 1716241 w 2685906"/>
              <a:gd name="connsiteY158" fmla="*/ 10048 h 1366576"/>
              <a:gd name="connsiteX159" fmla="*/ 1686095 w 2685906"/>
              <a:gd name="connsiteY159" fmla="*/ 5024 h 1366576"/>
              <a:gd name="connsiteX160" fmla="*/ 1650926 w 2685906"/>
              <a:gd name="connsiteY160" fmla="*/ 0 h 1366576"/>
              <a:gd name="connsiteX161" fmla="*/ 1585612 w 2685906"/>
              <a:gd name="connsiteY161" fmla="*/ 0 h 1366576"/>
              <a:gd name="connsiteX162" fmla="*/ 1570539 w 2685906"/>
              <a:gd name="connsiteY162" fmla="*/ 5024 h 1366576"/>
              <a:gd name="connsiteX163" fmla="*/ 1500201 w 2685906"/>
              <a:gd name="connsiteY163" fmla="*/ 0 h 1366576"/>
              <a:gd name="connsiteX164" fmla="*/ 1465032 w 2685906"/>
              <a:gd name="connsiteY164" fmla="*/ 0 h 1366576"/>
              <a:gd name="connsiteX165" fmla="*/ 1394693 w 2685906"/>
              <a:gd name="connsiteY165" fmla="*/ 5024 h 1366576"/>
              <a:gd name="connsiteX166" fmla="*/ 1203775 w 2685906"/>
              <a:gd name="connsiteY166" fmla="*/ 10048 h 1366576"/>
              <a:gd name="connsiteX167" fmla="*/ 1163581 w 2685906"/>
              <a:gd name="connsiteY167" fmla="*/ 15073 h 1366576"/>
              <a:gd name="connsiteX168" fmla="*/ 1012856 w 2685906"/>
              <a:gd name="connsiteY168" fmla="*/ 35169 h 1366576"/>
              <a:gd name="connsiteX169" fmla="*/ 962614 w 2685906"/>
              <a:gd name="connsiteY169" fmla="*/ 45218 h 1366576"/>
              <a:gd name="connsiteX170" fmla="*/ 917397 w 2685906"/>
              <a:gd name="connsiteY170" fmla="*/ 55266 h 1366576"/>
              <a:gd name="connsiteX171" fmla="*/ 887251 w 2685906"/>
              <a:gd name="connsiteY171" fmla="*/ 60290 h 1366576"/>
              <a:gd name="connsiteX172" fmla="*/ 852082 w 2685906"/>
              <a:gd name="connsiteY172" fmla="*/ 65314 h 1366576"/>
              <a:gd name="connsiteX173" fmla="*/ 811889 w 2685906"/>
              <a:gd name="connsiteY173" fmla="*/ 75363 h 1366576"/>
              <a:gd name="connsiteX174" fmla="*/ 786768 w 2685906"/>
              <a:gd name="connsiteY174" fmla="*/ 80387 h 1366576"/>
              <a:gd name="connsiteX175" fmla="*/ 756623 w 2685906"/>
              <a:gd name="connsiteY175" fmla="*/ 90435 h 1366576"/>
              <a:gd name="connsiteX176" fmla="*/ 676236 w 2685906"/>
              <a:gd name="connsiteY176" fmla="*/ 100484 h 1366576"/>
              <a:gd name="connsiteX177" fmla="*/ 646091 w 2685906"/>
              <a:gd name="connsiteY177" fmla="*/ 110532 h 1366576"/>
              <a:gd name="connsiteX178" fmla="*/ 610922 w 2685906"/>
              <a:gd name="connsiteY178" fmla="*/ 120580 h 1366576"/>
              <a:gd name="connsiteX179" fmla="*/ 575753 w 2685906"/>
              <a:gd name="connsiteY179" fmla="*/ 125604 h 1366576"/>
              <a:gd name="connsiteX180" fmla="*/ 560680 w 2685906"/>
              <a:gd name="connsiteY180" fmla="*/ 130629 h 1366576"/>
              <a:gd name="connsiteX181" fmla="*/ 515462 w 2685906"/>
              <a:gd name="connsiteY181" fmla="*/ 140677 h 1366576"/>
              <a:gd name="connsiteX182" fmla="*/ 485317 w 2685906"/>
              <a:gd name="connsiteY182" fmla="*/ 150725 h 1366576"/>
              <a:gd name="connsiteX183" fmla="*/ 445124 w 2685906"/>
              <a:gd name="connsiteY183" fmla="*/ 160774 h 1366576"/>
              <a:gd name="connsiteX184" fmla="*/ 394882 w 2685906"/>
              <a:gd name="connsiteY184" fmla="*/ 175846 h 1366576"/>
              <a:gd name="connsiteX185" fmla="*/ 379810 w 2685906"/>
              <a:gd name="connsiteY185" fmla="*/ 180870 h 1366576"/>
              <a:gd name="connsiteX186" fmla="*/ 354689 w 2685906"/>
              <a:gd name="connsiteY186" fmla="*/ 185895 h 1366576"/>
              <a:gd name="connsiteX187" fmla="*/ 339616 w 2685906"/>
              <a:gd name="connsiteY187" fmla="*/ 190919 h 1366576"/>
              <a:gd name="connsiteX188" fmla="*/ 289375 w 2685906"/>
              <a:gd name="connsiteY188" fmla="*/ 205991 h 1366576"/>
              <a:gd name="connsiteX189" fmla="*/ 259230 w 2685906"/>
              <a:gd name="connsiteY189" fmla="*/ 216040 h 1366576"/>
              <a:gd name="connsiteX190" fmla="*/ 244157 w 2685906"/>
              <a:gd name="connsiteY190" fmla="*/ 226088 h 1366576"/>
              <a:gd name="connsiteX191" fmla="*/ 219036 w 2685906"/>
              <a:gd name="connsiteY191" fmla="*/ 231112 h 1366576"/>
              <a:gd name="connsiteX192" fmla="*/ 198939 w 2685906"/>
              <a:gd name="connsiteY192" fmla="*/ 236136 h 1366576"/>
              <a:gd name="connsiteX193" fmla="*/ 178843 w 2685906"/>
              <a:gd name="connsiteY193" fmla="*/ 246185 h 1366576"/>
              <a:gd name="connsiteX194" fmla="*/ 148698 w 2685906"/>
              <a:gd name="connsiteY194" fmla="*/ 256233 h 1366576"/>
              <a:gd name="connsiteX195" fmla="*/ 133625 w 2685906"/>
              <a:gd name="connsiteY195" fmla="*/ 261257 h 1366576"/>
              <a:gd name="connsiteX196" fmla="*/ 113528 w 2685906"/>
              <a:gd name="connsiteY196" fmla="*/ 266281 h 1366576"/>
              <a:gd name="connsiteX197" fmla="*/ 83383 w 2685906"/>
              <a:gd name="connsiteY197" fmla="*/ 276330 h 1366576"/>
              <a:gd name="connsiteX198" fmla="*/ 53238 w 2685906"/>
              <a:gd name="connsiteY198" fmla="*/ 286378 h 1366576"/>
              <a:gd name="connsiteX199" fmla="*/ 38166 w 2685906"/>
              <a:gd name="connsiteY199" fmla="*/ 291402 h 1366576"/>
              <a:gd name="connsiteX200" fmla="*/ 23093 w 2685906"/>
              <a:gd name="connsiteY200" fmla="*/ 301451 h 1366576"/>
              <a:gd name="connsiteX201" fmla="*/ 18069 w 2685906"/>
              <a:gd name="connsiteY201" fmla="*/ 316523 h 13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685906" h="1366576">
                <a:moveTo>
                  <a:pt x="18069" y="316523"/>
                </a:moveTo>
                <a:cubicBezTo>
                  <a:pt x="23930" y="323222"/>
                  <a:pt x="9813" y="311364"/>
                  <a:pt x="58262" y="341644"/>
                </a:cubicBezTo>
                <a:cubicBezTo>
                  <a:pt x="63383" y="344844"/>
                  <a:pt x="67817" y="349240"/>
                  <a:pt x="73335" y="351692"/>
                </a:cubicBezTo>
                <a:cubicBezTo>
                  <a:pt x="83014" y="355994"/>
                  <a:pt x="103480" y="361741"/>
                  <a:pt x="103480" y="361741"/>
                </a:cubicBezTo>
                <a:cubicBezTo>
                  <a:pt x="141816" y="400075"/>
                  <a:pt x="97265" y="360019"/>
                  <a:pt x="133625" y="381837"/>
                </a:cubicBezTo>
                <a:cubicBezTo>
                  <a:pt x="137687" y="384274"/>
                  <a:pt x="139611" y="389449"/>
                  <a:pt x="143673" y="391886"/>
                </a:cubicBezTo>
                <a:cubicBezTo>
                  <a:pt x="148214" y="394611"/>
                  <a:pt x="154009" y="394542"/>
                  <a:pt x="158746" y="396910"/>
                </a:cubicBezTo>
                <a:cubicBezTo>
                  <a:pt x="164147" y="399610"/>
                  <a:pt x="168576" y="403962"/>
                  <a:pt x="173819" y="406958"/>
                </a:cubicBezTo>
                <a:cubicBezTo>
                  <a:pt x="180322" y="410674"/>
                  <a:pt x="187493" y="413154"/>
                  <a:pt x="193915" y="417007"/>
                </a:cubicBezTo>
                <a:cubicBezTo>
                  <a:pt x="204270" y="423220"/>
                  <a:pt x="215521" y="428564"/>
                  <a:pt x="224060" y="437103"/>
                </a:cubicBezTo>
                <a:cubicBezTo>
                  <a:pt x="227410" y="440453"/>
                  <a:pt x="230047" y="444715"/>
                  <a:pt x="234109" y="447152"/>
                </a:cubicBezTo>
                <a:cubicBezTo>
                  <a:pt x="238650" y="449877"/>
                  <a:pt x="244157" y="450501"/>
                  <a:pt x="249181" y="452176"/>
                </a:cubicBezTo>
                <a:cubicBezTo>
                  <a:pt x="258525" y="461520"/>
                  <a:pt x="261630" y="465937"/>
                  <a:pt x="274302" y="472273"/>
                </a:cubicBezTo>
                <a:cubicBezTo>
                  <a:pt x="279039" y="474642"/>
                  <a:pt x="284351" y="475622"/>
                  <a:pt x="289375" y="477297"/>
                </a:cubicBezTo>
                <a:cubicBezTo>
                  <a:pt x="299423" y="483996"/>
                  <a:pt x="310981" y="488853"/>
                  <a:pt x="319520" y="497393"/>
                </a:cubicBezTo>
                <a:cubicBezTo>
                  <a:pt x="322869" y="500743"/>
                  <a:pt x="325506" y="505005"/>
                  <a:pt x="329568" y="507442"/>
                </a:cubicBezTo>
                <a:cubicBezTo>
                  <a:pt x="334109" y="510167"/>
                  <a:pt x="339617" y="510791"/>
                  <a:pt x="344641" y="512466"/>
                </a:cubicBezTo>
                <a:lnTo>
                  <a:pt x="374786" y="532563"/>
                </a:lnTo>
                <a:cubicBezTo>
                  <a:pt x="379810" y="535912"/>
                  <a:pt x="384457" y="539911"/>
                  <a:pt x="389858" y="542611"/>
                </a:cubicBezTo>
                <a:cubicBezTo>
                  <a:pt x="403618" y="549491"/>
                  <a:pt x="413187" y="553236"/>
                  <a:pt x="425027" y="562708"/>
                </a:cubicBezTo>
                <a:cubicBezTo>
                  <a:pt x="428726" y="565667"/>
                  <a:pt x="431377" y="569797"/>
                  <a:pt x="435076" y="572756"/>
                </a:cubicBezTo>
                <a:cubicBezTo>
                  <a:pt x="439791" y="576528"/>
                  <a:pt x="445433" y="579032"/>
                  <a:pt x="450148" y="582804"/>
                </a:cubicBezTo>
                <a:cubicBezTo>
                  <a:pt x="453847" y="585763"/>
                  <a:pt x="455960" y="590734"/>
                  <a:pt x="460197" y="592853"/>
                </a:cubicBezTo>
                <a:cubicBezTo>
                  <a:pt x="469671" y="597590"/>
                  <a:pt x="490342" y="602901"/>
                  <a:pt x="490342" y="602901"/>
                </a:cubicBezTo>
                <a:cubicBezTo>
                  <a:pt x="519305" y="622212"/>
                  <a:pt x="491367" y="605494"/>
                  <a:pt x="520487" y="617974"/>
                </a:cubicBezTo>
                <a:cubicBezTo>
                  <a:pt x="563946" y="636599"/>
                  <a:pt x="520307" y="621264"/>
                  <a:pt x="555656" y="633046"/>
                </a:cubicBezTo>
                <a:cubicBezTo>
                  <a:pt x="598840" y="661838"/>
                  <a:pt x="544208" y="627323"/>
                  <a:pt x="585801" y="648119"/>
                </a:cubicBezTo>
                <a:cubicBezTo>
                  <a:pt x="624759" y="667598"/>
                  <a:pt x="578059" y="650563"/>
                  <a:pt x="615946" y="663191"/>
                </a:cubicBezTo>
                <a:lnTo>
                  <a:pt x="646091" y="683288"/>
                </a:lnTo>
                <a:cubicBezTo>
                  <a:pt x="651115" y="686637"/>
                  <a:pt x="655436" y="691426"/>
                  <a:pt x="661164" y="693336"/>
                </a:cubicBezTo>
                <a:cubicBezTo>
                  <a:pt x="666188" y="695011"/>
                  <a:pt x="671499" y="695993"/>
                  <a:pt x="676236" y="698361"/>
                </a:cubicBezTo>
                <a:cubicBezTo>
                  <a:pt x="681637" y="701062"/>
                  <a:pt x="685791" y="705957"/>
                  <a:pt x="691309" y="708409"/>
                </a:cubicBezTo>
                <a:cubicBezTo>
                  <a:pt x="700988" y="712711"/>
                  <a:pt x="721454" y="718457"/>
                  <a:pt x="721454" y="718457"/>
                </a:cubicBezTo>
                <a:cubicBezTo>
                  <a:pt x="756005" y="741492"/>
                  <a:pt x="740142" y="734735"/>
                  <a:pt x="766671" y="743578"/>
                </a:cubicBezTo>
                <a:cubicBezTo>
                  <a:pt x="815059" y="791966"/>
                  <a:pt x="763575" y="743110"/>
                  <a:pt x="801841" y="773723"/>
                </a:cubicBezTo>
                <a:cubicBezTo>
                  <a:pt x="805540" y="776682"/>
                  <a:pt x="807652" y="781654"/>
                  <a:pt x="811889" y="783772"/>
                </a:cubicBezTo>
                <a:cubicBezTo>
                  <a:pt x="821363" y="788509"/>
                  <a:pt x="831986" y="790471"/>
                  <a:pt x="842034" y="793820"/>
                </a:cubicBezTo>
                <a:lnTo>
                  <a:pt x="857106" y="798844"/>
                </a:lnTo>
                <a:cubicBezTo>
                  <a:pt x="882568" y="824304"/>
                  <a:pt x="849616" y="794350"/>
                  <a:pt x="882227" y="813917"/>
                </a:cubicBezTo>
                <a:cubicBezTo>
                  <a:pt x="916704" y="834604"/>
                  <a:pt x="864658" y="814759"/>
                  <a:pt x="907348" y="828989"/>
                </a:cubicBezTo>
                <a:cubicBezTo>
                  <a:pt x="938645" y="860283"/>
                  <a:pt x="893334" y="817972"/>
                  <a:pt x="932469" y="844062"/>
                </a:cubicBezTo>
                <a:cubicBezTo>
                  <a:pt x="938381" y="848003"/>
                  <a:pt x="941933" y="854772"/>
                  <a:pt x="947542" y="859134"/>
                </a:cubicBezTo>
                <a:cubicBezTo>
                  <a:pt x="973457" y="879290"/>
                  <a:pt x="970017" y="876674"/>
                  <a:pt x="992759" y="884255"/>
                </a:cubicBezTo>
                <a:cubicBezTo>
                  <a:pt x="1012386" y="903880"/>
                  <a:pt x="991793" y="886284"/>
                  <a:pt x="1017880" y="899328"/>
                </a:cubicBezTo>
                <a:cubicBezTo>
                  <a:pt x="1056830" y="918804"/>
                  <a:pt x="1010149" y="901775"/>
                  <a:pt x="1048025" y="914400"/>
                </a:cubicBezTo>
                <a:cubicBezTo>
                  <a:pt x="1086351" y="952726"/>
                  <a:pt x="1041817" y="912686"/>
                  <a:pt x="1078170" y="934497"/>
                </a:cubicBezTo>
                <a:cubicBezTo>
                  <a:pt x="1082232" y="936934"/>
                  <a:pt x="1084429" y="941703"/>
                  <a:pt x="1088219" y="944545"/>
                </a:cubicBezTo>
                <a:cubicBezTo>
                  <a:pt x="1097880" y="951791"/>
                  <a:pt x="1108316" y="957943"/>
                  <a:pt x="1118364" y="964642"/>
                </a:cubicBezTo>
                <a:cubicBezTo>
                  <a:pt x="1123388" y="967991"/>
                  <a:pt x="1127708" y="972781"/>
                  <a:pt x="1133436" y="974690"/>
                </a:cubicBezTo>
                <a:lnTo>
                  <a:pt x="1148509" y="979714"/>
                </a:lnTo>
                <a:cubicBezTo>
                  <a:pt x="1157856" y="989062"/>
                  <a:pt x="1160951" y="993472"/>
                  <a:pt x="1173630" y="999811"/>
                </a:cubicBezTo>
                <a:cubicBezTo>
                  <a:pt x="1178367" y="1002179"/>
                  <a:pt x="1183678" y="1003160"/>
                  <a:pt x="1188702" y="1004835"/>
                </a:cubicBezTo>
                <a:cubicBezTo>
                  <a:pt x="1206239" y="1022374"/>
                  <a:pt x="1194256" y="1013386"/>
                  <a:pt x="1228895" y="1024932"/>
                </a:cubicBezTo>
                <a:lnTo>
                  <a:pt x="1228895" y="1024932"/>
                </a:lnTo>
                <a:cubicBezTo>
                  <a:pt x="1248375" y="1037918"/>
                  <a:pt x="1238239" y="1033071"/>
                  <a:pt x="1259041" y="1040004"/>
                </a:cubicBezTo>
                <a:cubicBezTo>
                  <a:pt x="1269089" y="1046703"/>
                  <a:pt x="1280647" y="1051561"/>
                  <a:pt x="1289186" y="1060101"/>
                </a:cubicBezTo>
                <a:cubicBezTo>
                  <a:pt x="1292535" y="1063451"/>
                  <a:pt x="1295535" y="1067191"/>
                  <a:pt x="1299234" y="1070150"/>
                </a:cubicBezTo>
                <a:cubicBezTo>
                  <a:pt x="1303949" y="1073922"/>
                  <a:pt x="1309722" y="1076268"/>
                  <a:pt x="1314306" y="1080198"/>
                </a:cubicBezTo>
                <a:cubicBezTo>
                  <a:pt x="1344650" y="1106207"/>
                  <a:pt x="1321781" y="1096088"/>
                  <a:pt x="1349476" y="1105319"/>
                </a:cubicBezTo>
                <a:cubicBezTo>
                  <a:pt x="1354500" y="1108668"/>
                  <a:pt x="1359833" y="1111595"/>
                  <a:pt x="1364548" y="1115367"/>
                </a:cubicBezTo>
                <a:cubicBezTo>
                  <a:pt x="1368247" y="1118326"/>
                  <a:pt x="1370807" y="1122573"/>
                  <a:pt x="1374597" y="1125415"/>
                </a:cubicBezTo>
                <a:cubicBezTo>
                  <a:pt x="1384258" y="1132661"/>
                  <a:pt x="1396203" y="1136972"/>
                  <a:pt x="1404742" y="1145512"/>
                </a:cubicBezTo>
                <a:cubicBezTo>
                  <a:pt x="1408091" y="1148862"/>
                  <a:pt x="1410553" y="1153443"/>
                  <a:pt x="1414790" y="1155561"/>
                </a:cubicBezTo>
                <a:cubicBezTo>
                  <a:pt x="1424264" y="1160298"/>
                  <a:pt x="1434887" y="1162260"/>
                  <a:pt x="1444935" y="1165609"/>
                </a:cubicBezTo>
                <a:lnTo>
                  <a:pt x="1460008" y="1170633"/>
                </a:lnTo>
                <a:lnTo>
                  <a:pt x="1505225" y="1200778"/>
                </a:lnTo>
                <a:cubicBezTo>
                  <a:pt x="1510249" y="1204127"/>
                  <a:pt x="1514570" y="1208916"/>
                  <a:pt x="1520298" y="1210826"/>
                </a:cubicBezTo>
                <a:cubicBezTo>
                  <a:pt x="1525322" y="1212501"/>
                  <a:pt x="1530633" y="1213483"/>
                  <a:pt x="1535370" y="1215851"/>
                </a:cubicBezTo>
                <a:cubicBezTo>
                  <a:pt x="1574320" y="1235327"/>
                  <a:pt x="1527639" y="1218298"/>
                  <a:pt x="1565515" y="1230923"/>
                </a:cubicBezTo>
                <a:cubicBezTo>
                  <a:pt x="1575563" y="1237622"/>
                  <a:pt x="1587120" y="1242481"/>
                  <a:pt x="1595660" y="1251020"/>
                </a:cubicBezTo>
                <a:cubicBezTo>
                  <a:pt x="1599010" y="1254369"/>
                  <a:pt x="1601647" y="1258631"/>
                  <a:pt x="1605709" y="1261068"/>
                </a:cubicBezTo>
                <a:cubicBezTo>
                  <a:pt x="1610250" y="1263793"/>
                  <a:pt x="1615757" y="1264417"/>
                  <a:pt x="1620781" y="1266092"/>
                </a:cubicBezTo>
                <a:cubicBezTo>
                  <a:pt x="1640408" y="1285719"/>
                  <a:pt x="1619815" y="1268122"/>
                  <a:pt x="1645902" y="1281165"/>
                </a:cubicBezTo>
                <a:cubicBezTo>
                  <a:pt x="1684860" y="1300643"/>
                  <a:pt x="1638164" y="1283609"/>
                  <a:pt x="1676047" y="1296237"/>
                </a:cubicBezTo>
                <a:cubicBezTo>
                  <a:pt x="1679396" y="1299587"/>
                  <a:pt x="1682033" y="1303849"/>
                  <a:pt x="1686095" y="1306286"/>
                </a:cubicBezTo>
                <a:cubicBezTo>
                  <a:pt x="1723242" y="1328575"/>
                  <a:pt x="1678125" y="1290865"/>
                  <a:pt x="1716241" y="1321358"/>
                </a:cubicBezTo>
                <a:cubicBezTo>
                  <a:pt x="1719940" y="1324317"/>
                  <a:pt x="1722499" y="1328565"/>
                  <a:pt x="1726289" y="1331407"/>
                </a:cubicBezTo>
                <a:cubicBezTo>
                  <a:pt x="1735950" y="1338653"/>
                  <a:pt x="1747895" y="1342963"/>
                  <a:pt x="1756434" y="1351503"/>
                </a:cubicBezTo>
                <a:cubicBezTo>
                  <a:pt x="1770227" y="1365297"/>
                  <a:pt x="1761988" y="1360054"/>
                  <a:pt x="1781555" y="1366576"/>
                </a:cubicBezTo>
                <a:cubicBezTo>
                  <a:pt x="1796625" y="1364064"/>
                  <a:pt x="1828573" y="1360351"/>
                  <a:pt x="1841845" y="1351503"/>
                </a:cubicBezTo>
                <a:cubicBezTo>
                  <a:pt x="1861324" y="1338517"/>
                  <a:pt x="1851189" y="1343364"/>
                  <a:pt x="1871990" y="1336431"/>
                </a:cubicBezTo>
                <a:cubicBezTo>
                  <a:pt x="1906542" y="1313396"/>
                  <a:pt x="1890678" y="1320153"/>
                  <a:pt x="1917208" y="1311310"/>
                </a:cubicBezTo>
                <a:cubicBezTo>
                  <a:pt x="1922232" y="1307961"/>
                  <a:pt x="1927565" y="1305034"/>
                  <a:pt x="1932280" y="1301262"/>
                </a:cubicBezTo>
                <a:cubicBezTo>
                  <a:pt x="1935979" y="1298303"/>
                  <a:pt x="1938091" y="1293331"/>
                  <a:pt x="1942328" y="1291213"/>
                </a:cubicBezTo>
                <a:cubicBezTo>
                  <a:pt x="1951802" y="1286476"/>
                  <a:pt x="1962425" y="1284514"/>
                  <a:pt x="1972473" y="1281165"/>
                </a:cubicBezTo>
                <a:lnTo>
                  <a:pt x="1987546" y="1276141"/>
                </a:lnTo>
                <a:cubicBezTo>
                  <a:pt x="1990895" y="1272791"/>
                  <a:pt x="1993357" y="1268210"/>
                  <a:pt x="1997594" y="1266092"/>
                </a:cubicBezTo>
                <a:cubicBezTo>
                  <a:pt x="2007068" y="1261355"/>
                  <a:pt x="2027739" y="1256044"/>
                  <a:pt x="2027739" y="1256044"/>
                </a:cubicBezTo>
                <a:cubicBezTo>
                  <a:pt x="2040103" y="1243680"/>
                  <a:pt x="2047604" y="1233551"/>
                  <a:pt x="2062909" y="1225899"/>
                </a:cubicBezTo>
                <a:cubicBezTo>
                  <a:pt x="2067646" y="1223531"/>
                  <a:pt x="2072957" y="1222550"/>
                  <a:pt x="2077981" y="1220875"/>
                </a:cubicBezTo>
                <a:cubicBezTo>
                  <a:pt x="2097608" y="1201248"/>
                  <a:pt x="2077015" y="1218845"/>
                  <a:pt x="2103102" y="1205802"/>
                </a:cubicBezTo>
                <a:cubicBezTo>
                  <a:pt x="2142060" y="1186324"/>
                  <a:pt x="2095364" y="1203358"/>
                  <a:pt x="2133247" y="1190730"/>
                </a:cubicBezTo>
                <a:cubicBezTo>
                  <a:pt x="2155788" y="1168187"/>
                  <a:pt x="2129021" y="1191960"/>
                  <a:pt x="2158368" y="1175657"/>
                </a:cubicBezTo>
                <a:cubicBezTo>
                  <a:pt x="2210201" y="1146862"/>
                  <a:pt x="2169477" y="1161907"/>
                  <a:pt x="2203586" y="1150536"/>
                </a:cubicBezTo>
                <a:cubicBezTo>
                  <a:pt x="2217636" y="1136485"/>
                  <a:pt x="2238850" y="1111986"/>
                  <a:pt x="2258851" y="1105319"/>
                </a:cubicBezTo>
                <a:lnTo>
                  <a:pt x="2273924" y="1100295"/>
                </a:lnTo>
                <a:cubicBezTo>
                  <a:pt x="2305211" y="1069005"/>
                  <a:pt x="2259918" y="1111306"/>
                  <a:pt x="2299045" y="1085222"/>
                </a:cubicBezTo>
                <a:cubicBezTo>
                  <a:pt x="2304957" y="1081281"/>
                  <a:pt x="2308205" y="1074091"/>
                  <a:pt x="2314117" y="1070150"/>
                </a:cubicBezTo>
                <a:cubicBezTo>
                  <a:pt x="2318524" y="1067212"/>
                  <a:pt x="2324453" y="1067494"/>
                  <a:pt x="2329190" y="1065125"/>
                </a:cubicBezTo>
                <a:cubicBezTo>
                  <a:pt x="2368141" y="1045649"/>
                  <a:pt x="2321455" y="1062679"/>
                  <a:pt x="2359335" y="1050053"/>
                </a:cubicBezTo>
                <a:cubicBezTo>
                  <a:pt x="2362684" y="1046703"/>
                  <a:pt x="2365321" y="1042441"/>
                  <a:pt x="2369383" y="1040004"/>
                </a:cubicBezTo>
                <a:cubicBezTo>
                  <a:pt x="2373924" y="1037279"/>
                  <a:pt x="2380320" y="1038288"/>
                  <a:pt x="2384456" y="1034980"/>
                </a:cubicBezTo>
                <a:cubicBezTo>
                  <a:pt x="2389171" y="1031208"/>
                  <a:pt x="2390732" y="1024623"/>
                  <a:pt x="2394504" y="1019908"/>
                </a:cubicBezTo>
                <a:cubicBezTo>
                  <a:pt x="2397463" y="1016209"/>
                  <a:pt x="2401203" y="1013209"/>
                  <a:pt x="2404553" y="1009859"/>
                </a:cubicBezTo>
                <a:cubicBezTo>
                  <a:pt x="2406228" y="1004835"/>
                  <a:pt x="2406400" y="999024"/>
                  <a:pt x="2409577" y="994787"/>
                </a:cubicBezTo>
                <a:cubicBezTo>
                  <a:pt x="2439814" y="954472"/>
                  <a:pt x="2424413" y="981805"/>
                  <a:pt x="2449770" y="959618"/>
                </a:cubicBezTo>
                <a:cubicBezTo>
                  <a:pt x="2449807" y="959586"/>
                  <a:pt x="2477891" y="931496"/>
                  <a:pt x="2484939" y="924448"/>
                </a:cubicBezTo>
                <a:cubicBezTo>
                  <a:pt x="2488289" y="921098"/>
                  <a:pt x="2491047" y="917028"/>
                  <a:pt x="2494988" y="914400"/>
                </a:cubicBezTo>
                <a:cubicBezTo>
                  <a:pt x="2500012" y="911051"/>
                  <a:pt x="2505516" y="908328"/>
                  <a:pt x="2510060" y="904352"/>
                </a:cubicBezTo>
                <a:cubicBezTo>
                  <a:pt x="2518972" y="896554"/>
                  <a:pt x="2526807" y="887605"/>
                  <a:pt x="2535181" y="879231"/>
                </a:cubicBezTo>
                <a:cubicBezTo>
                  <a:pt x="2547086" y="867326"/>
                  <a:pt x="2559642" y="856089"/>
                  <a:pt x="2565326" y="839037"/>
                </a:cubicBezTo>
                <a:cubicBezTo>
                  <a:pt x="2572260" y="818236"/>
                  <a:pt x="2567412" y="828371"/>
                  <a:pt x="2580399" y="808892"/>
                </a:cubicBezTo>
                <a:cubicBezTo>
                  <a:pt x="2593027" y="771009"/>
                  <a:pt x="2575993" y="817705"/>
                  <a:pt x="2595471" y="778747"/>
                </a:cubicBezTo>
                <a:cubicBezTo>
                  <a:pt x="2608514" y="752660"/>
                  <a:pt x="2590917" y="773253"/>
                  <a:pt x="2610544" y="753626"/>
                </a:cubicBezTo>
                <a:cubicBezTo>
                  <a:pt x="2612219" y="748602"/>
                  <a:pt x="2612996" y="743183"/>
                  <a:pt x="2615568" y="738554"/>
                </a:cubicBezTo>
                <a:cubicBezTo>
                  <a:pt x="2621433" y="727997"/>
                  <a:pt x="2635665" y="708409"/>
                  <a:pt x="2635665" y="708409"/>
                </a:cubicBezTo>
                <a:cubicBezTo>
                  <a:pt x="2653983" y="653450"/>
                  <a:pt x="2624771" y="736686"/>
                  <a:pt x="2650737" y="678264"/>
                </a:cubicBezTo>
                <a:cubicBezTo>
                  <a:pt x="2661671" y="653664"/>
                  <a:pt x="2659064" y="650509"/>
                  <a:pt x="2665810" y="628022"/>
                </a:cubicBezTo>
                <a:cubicBezTo>
                  <a:pt x="2668853" y="617877"/>
                  <a:pt x="2672509" y="607925"/>
                  <a:pt x="2675858" y="597877"/>
                </a:cubicBezTo>
                <a:cubicBezTo>
                  <a:pt x="2677533" y="592853"/>
                  <a:pt x="2680011" y="588028"/>
                  <a:pt x="2680882" y="582804"/>
                </a:cubicBezTo>
                <a:lnTo>
                  <a:pt x="2685906" y="552659"/>
                </a:lnTo>
                <a:cubicBezTo>
                  <a:pt x="2675588" y="521706"/>
                  <a:pt x="2685094" y="553220"/>
                  <a:pt x="2675858" y="502418"/>
                </a:cubicBezTo>
                <a:cubicBezTo>
                  <a:pt x="2674623" y="495624"/>
                  <a:pt x="2672188" y="489092"/>
                  <a:pt x="2670834" y="482321"/>
                </a:cubicBezTo>
                <a:cubicBezTo>
                  <a:pt x="2668836" y="472332"/>
                  <a:pt x="2667808" y="462165"/>
                  <a:pt x="2665810" y="452176"/>
                </a:cubicBezTo>
                <a:cubicBezTo>
                  <a:pt x="2662013" y="433189"/>
                  <a:pt x="2657148" y="421165"/>
                  <a:pt x="2650737" y="401934"/>
                </a:cubicBezTo>
                <a:lnTo>
                  <a:pt x="2645713" y="386862"/>
                </a:lnTo>
                <a:cubicBezTo>
                  <a:pt x="2644038" y="381838"/>
                  <a:pt x="2643627" y="376196"/>
                  <a:pt x="2640689" y="371789"/>
                </a:cubicBezTo>
                <a:cubicBezTo>
                  <a:pt x="2637340" y="366765"/>
                  <a:pt x="2633341" y="362118"/>
                  <a:pt x="2630641" y="356717"/>
                </a:cubicBezTo>
                <a:cubicBezTo>
                  <a:pt x="2628272" y="351980"/>
                  <a:pt x="2627985" y="346381"/>
                  <a:pt x="2625616" y="341644"/>
                </a:cubicBezTo>
                <a:cubicBezTo>
                  <a:pt x="2621116" y="332644"/>
                  <a:pt x="2602888" y="308947"/>
                  <a:pt x="2595471" y="306475"/>
                </a:cubicBezTo>
                <a:lnTo>
                  <a:pt x="2580399" y="301451"/>
                </a:lnTo>
                <a:cubicBezTo>
                  <a:pt x="2577049" y="298101"/>
                  <a:pt x="2573309" y="295101"/>
                  <a:pt x="2570350" y="291402"/>
                </a:cubicBezTo>
                <a:cubicBezTo>
                  <a:pt x="2564033" y="283505"/>
                  <a:pt x="2559583" y="271879"/>
                  <a:pt x="2550254" y="266281"/>
                </a:cubicBezTo>
                <a:cubicBezTo>
                  <a:pt x="2545713" y="263556"/>
                  <a:pt x="2540205" y="262932"/>
                  <a:pt x="2535181" y="261257"/>
                </a:cubicBezTo>
                <a:cubicBezTo>
                  <a:pt x="2491979" y="232456"/>
                  <a:pt x="2546645" y="266990"/>
                  <a:pt x="2505036" y="246185"/>
                </a:cubicBezTo>
                <a:cubicBezTo>
                  <a:pt x="2484424" y="235879"/>
                  <a:pt x="2495488" y="238546"/>
                  <a:pt x="2479915" y="226088"/>
                </a:cubicBezTo>
                <a:cubicBezTo>
                  <a:pt x="2455918" y="206891"/>
                  <a:pt x="2474534" y="223398"/>
                  <a:pt x="2449770" y="211015"/>
                </a:cubicBezTo>
                <a:cubicBezTo>
                  <a:pt x="2444369" y="208315"/>
                  <a:pt x="2440216" y="203419"/>
                  <a:pt x="2434698" y="200967"/>
                </a:cubicBezTo>
                <a:cubicBezTo>
                  <a:pt x="2425019" y="196665"/>
                  <a:pt x="2404553" y="190919"/>
                  <a:pt x="2404553" y="190919"/>
                </a:cubicBezTo>
                <a:cubicBezTo>
                  <a:pt x="2384926" y="171292"/>
                  <a:pt x="2405519" y="188889"/>
                  <a:pt x="2379432" y="175846"/>
                </a:cubicBezTo>
                <a:cubicBezTo>
                  <a:pt x="2340474" y="156368"/>
                  <a:pt x="2387170" y="173402"/>
                  <a:pt x="2349287" y="160774"/>
                </a:cubicBezTo>
                <a:cubicBezTo>
                  <a:pt x="2339239" y="154075"/>
                  <a:pt x="2330599" y="144496"/>
                  <a:pt x="2319142" y="140677"/>
                </a:cubicBezTo>
                <a:lnTo>
                  <a:pt x="2288997" y="130629"/>
                </a:lnTo>
                <a:cubicBezTo>
                  <a:pt x="2283973" y="128954"/>
                  <a:pt x="2278331" y="128542"/>
                  <a:pt x="2273924" y="125604"/>
                </a:cubicBezTo>
                <a:cubicBezTo>
                  <a:pt x="2268900" y="122255"/>
                  <a:pt x="2264401" y="117935"/>
                  <a:pt x="2258851" y="115556"/>
                </a:cubicBezTo>
                <a:cubicBezTo>
                  <a:pt x="2252504" y="112836"/>
                  <a:pt x="2245369" y="112516"/>
                  <a:pt x="2238755" y="110532"/>
                </a:cubicBezTo>
                <a:cubicBezTo>
                  <a:pt x="2228610" y="107489"/>
                  <a:pt x="2208610" y="100484"/>
                  <a:pt x="2208610" y="100484"/>
                </a:cubicBezTo>
                <a:cubicBezTo>
                  <a:pt x="2203586" y="97134"/>
                  <a:pt x="2199087" y="92814"/>
                  <a:pt x="2193537" y="90435"/>
                </a:cubicBezTo>
                <a:cubicBezTo>
                  <a:pt x="2187190" y="87715"/>
                  <a:pt x="2180055" y="87395"/>
                  <a:pt x="2173441" y="85411"/>
                </a:cubicBezTo>
                <a:cubicBezTo>
                  <a:pt x="2163296" y="82367"/>
                  <a:pt x="2153344" y="78712"/>
                  <a:pt x="2143295" y="75363"/>
                </a:cubicBezTo>
                <a:lnTo>
                  <a:pt x="2113150" y="65314"/>
                </a:lnTo>
                <a:cubicBezTo>
                  <a:pt x="2108126" y="63639"/>
                  <a:pt x="2103321" y="61039"/>
                  <a:pt x="2098078" y="60290"/>
                </a:cubicBezTo>
                <a:cubicBezTo>
                  <a:pt x="2086355" y="58615"/>
                  <a:pt x="2074560" y="57384"/>
                  <a:pt x="2062909" y="55266"/>
                </a:cubicBezTo>
                <a:cubicBezTo>
                  <a:pt x="2028468" y="49004"/>
                  <a:pt x="2056424" y="52390"/>
                  <a:pt x="2027739" y="45218"/>
                </a:cubicBezTo>
                <a:cubicBezTo>
                  <a:pt x="2019455" y="43147"/>
                  <a:pt x="2011020" y="41721"/>
                  <a:pt x="2002619" y="40193"/>
                </a:cubicBezTo>
                <a:cubicBezTo>
                  <a:pt x="1958410" y="32155"/>
                  <a:pt x="1966607" y="34718"/>
                  <a:pt x="1907159" y="30145"/>
                </a:cubicBezTo>
                <a:cubicBezTo>
                  <a:pt x="1845768" y="17867"/>
                  <a:pt x="1914127" y="30307"/>
                  <a:pt x="1791603" y="20097"/>
                </a:cubicBezTo>
                <a:cubicBezTo>
                  <a:pt x="1781451" y="19251"/>
                  <a:pt x="1771556" y="16419"/>
                  <a:pt x="1761458" y="15073"/>
                </a:cubicBezTo>
                <a:cubicBezTo>
                  <a:pt x="1746426" y="13069"/>
                  <a:pt x="1731273" y="12052"/>
                  <a:pt x="1716241" y="10048"/>
                </a:cubicBezTo>
                <a:cubicBezTo>
                  <a:pt x="1706143" y="8702"/>
                  <a:pt x="1696164" y="6573"/>
                  <a:pt x="1686095" y="5024"/>
                </a:cubicBezTo>
                <a:cubicBezTo>
                  <a:pt x="1674391" y="3223"/>
                  <a:pt x="1662649" y="1675"/>
                  <a:pt x="1650926" y="0"/>
                </a:cubicBezTo>
                <a:cubicBezTo>
                  <a:pt x="1614647" y="12093"/>
                  <a:pt x="1657776" y="0"/>
                  <a:pt x="1585612" y="0"/>
                </a:cubicBezTo>
                <a:cubicBezTo>
                  <a:pt x="1580316" y="0"/>
                  <a:pt x="1575563" y="3349"/>
                  <a:pt x="1570539" y="5024"/>
                </a:cubicBezTo>
                <a:cubicBezTo>
                  <a:pt x="1547093" y="3349"/>
                  <a:pt x="1523707" y="0"/>
                  <a:pt x="1500201" y="0"/>
                </a:cubicBezTo>
                <a:cubicBezTo>
                  <a:pt x="1456041" y="0"/>
                  <a:pt x="1501169" y="12046"/>
                  <a:pt x="1465032" y="0"/>
                </a:cubicBezTo>
                <a:cubicBezTo>
                  <a:pt x="1422078" y="14318"/>
                  <a:pt x="1445397" y="11362"/>
                  <a:pt x="1394693" y="5024"/>
                </a:cubicBezTo>
                <a:lnTo>
                  <a:pt x="1203775" y="10048"/>
                </a:lnTo>
                <a:cubicBezTo>
                  <a:pt x="1190285" y="10635"/>
                  <a:pt x="1176994" y="13525"/>
                  <a:pt x="1163581" y="15073"/>
                </a:cubicBezTo>
                <a:cubicBezTo>
                  <a:pt x="1132513" y="18658"/>
                  <a:pt x="1049583" y="25988"/>
                  <a:pt x="1012856" y="35169"/>
                </a:cubicBezTo>
                <a:cubicBezTo>
                  <a:pt x="966176" y="46839"/>
                  <a:pt x="1024208" y="32898"/>
                  <a:pt x="962614" y="45218"/>
                </a:cubicBezTo>
                <a:cubicBezTo>
                  <a:pt x="882073" y="61327"/>
                  <a:pt x="1013790" y="37741"/>
                  <a:pt x="917397" y="55266"/>
                </a:cubicBezTo>
                <a:cubicBezTo>
                  <a:pt x="907374" y="57088"/>
                  <a:pt x="897320" y="58741"/>
                  <a:pt x="887251" y="60290"/>
                </a:cubicBezTo>
                <a:cubicBezTo>
                  <a:pt x="875547" y="62091"/>
                  <a:pt x="863694" y="62992"/>
                  <a:pt x="852082" y="65314"/>
                </a:cubicBezTo>
                <a:cubicBezTo>
                  <a:pt x="838540" y="68022"/>
                  <a:pt x="825431" y="72655"/>
                  <a:pt x="811889" y="75363"/>
                </a:cubicBezTo>
                <a:cubicBezTo>
                  <a:pt x="803515" y="77038"/>
                  <a:pt x="795007" y="78140"/>
                  <a:pt x="786768" y="80387"/>
                </a:cubicBezTo>
                <a:cubicBezTo>
                  <a:pt x="776549" y="83174"/>
                  <a:pt x="767133" y="89121"/>
                  <a:pt x="756623" y="90435"/>
                </a:cubicBezTo>
                <a:lnTo>
                  <a:pt x="676236" y="100484"/>
                </a:lnTo>
                <a:lnTo>
                  <a:pt x="646091" y="110532"/>
                </a:lnTo>
                <a:cubicBezTo>
                  <a:pt x="633175" y="114837"/>
                  <a:pt x="624803" y="118056"/>
                  <a:pt x="610922" y="120580"/>
                </a:cubicBezTo>
                <a:cubicBezTo>
                  <a:pt x="599271" y="122698"/>
                  <a:pt x="587476" y="123929"/>
                  <a:pt x="575753" y="125604"/>
                </a:cubicBezTo>
                <a:cubicBezTo>
                  <a:pt x="570729" y="127279"/>
                  <a:pt x="565818" y="129344"/>
                  <a:pt x="560680" y="130629"/>
                </a:cubicBezTo>
                <a:cubicBezTo>
                  <a:pt x="531984" y="137803"/>
                  <a:pt x="541259" y="132938"/>
                  <a:pt x="515462" y="140677"/>
                </a:cubicBezTo>
                <a:cubicBezTo>
                  <a:pt x="505317" y="143720"/>
                  <a:pt x="495593" y="148156"/>
                  <a:pt x="485317" y="150725"/>
                </a:cubicBezTo>
                <a:cubicBezTo>
                  <a:pt x="471919" y="154075"/>
                  <a:pt x="458225" y="156407"/>
                  <a:pt x="445124" y="160774"/>
                </a:cubicBezTo>
                <a:cubicBezTo>
                  <a:pt x="373480" y="184654"/>
                  <a:pt x="448038" y="160659"/>
                  <a:pt x="394882" y="175846"/>
                </a:cubicBezTo>
                <a:cubicBezTo>
                  <a:pt x="389790" y="177301"/>
                  <a:pt x="384948" y="179585"/>
                  <a:pt x="379810" y="180870"/>
                </a:cubicBezTo>
                <a:cubicBezTo>
                  <a:pt x="371525" y="182941"/>
                  <a:pt x="362974" y="183824"/>
                  <a:pt x="354689" y="185895"/>
                </a:cubicBezTo>
                <a:cubicBezTo>
                  <a:pt x="349551" y="187180"/>
                  <a:pt x="344708" y="189464"/>
                  <a:pt x="339616" y="190919"/>
                </a:cubicBezTo>
                <a:cubicBezTo>
                  <a:pt x="286466" y="206104"/>
                  <a:pt x="361012" y="182113"/>
                  <a:pt x="289375" y="205991"/>
                </a:cubicBezTo>
                <a:cubicBezTo>
                  <a:pt x="289370" y="205993"/>
                  <a:pt x="259235" y="216036"/>
                  <a:pt x="259230" y="216040"/>
                </a:cubicBezTo>
                <a:cubicBezTo>
                  <a:pt x="254206" y="219389"/>
                  <a:pt x="249811" y="223968"/>
                  <a:pt x="244157" y="226088"/>
                </a:cubicBezTo>
                <a:cubicBezTo>
                  <a:pt x="236161" y="229086"/>
                  <a:pt x="227372" y="229260"/>
                  <a:pt x="219036" y="231112"/>
                </a:cubicBezTo>
                <a:cubicBezTo>
                  <a:pt x="212295" y="232610"/>
                  <a:pt x="205638" y="234461"/>
                  <a:pt x="198939" y="236136"/>
                </a:cubicBezTo>
                <a:cubicBezTo>
                  <a:pt x="192240" y="239486"/>
                  <a:pt x="185797" y="243403"/>
                  <a:pt x="178843" y="246185"/>
                </a:cubicBezTo>
                <a:cubicBezTo>
                  <a:pt x="169009" y="250119"/>
                  <a:pt x="158746" y="252884"/>
                  <a:pt x="148698" y="256233"/>
                </a:cubicBezTo>
                <a:cubicBezTo>
                  <a:pt x="143674" y="257908"/>
                  <a:pt x="138763" y="259973"/>
                  <a:pt x="133625" y="261257"/>
                </a:cubicBezTo>
                <a:cubicBezTo>
                  <a:pt x="126926" y="262932"/>
                  <a:pt x="120142" y="264297"/>
                  <a:pt x="113528" y="266281"/>
                </a:cubicBezTo>
                <a:cubicBezTo>
                  <a:pt x="103383" y="269325"/>
                  <a:pt x="93431" y="272980"/>
                  <a:pt x="83383" y="276330"/>
                </a:cubicBezTo>
                <a:lnTo>
                  <a:pt x="53238" y="286378"/>
                </a:lnTo>
                <a:lnTo>
                  <a:pt x="38166" y="291402"/>
                </a:lnTo>
                <a:cubicBezTo>
                  <a:pt x="33142" y="294752"/>
                  <a:pt x="28494" y="298750"/>
                  <a:pt x="23093" y="301451"/>
                </a:cubicBezTo>
                <a:cubicBezTo>
                  <a:pt x="0" y="312998"/>
                  <a:pt x="12208" y="309824"/>
                  <a:pt x="18069" y="31652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0288"/>
            <a:ext cx="8229600" cy="921116"/>
          </a:xfrm>
        </p:spPr>
        <p:txBody>
          <a:bodyPr>
            <a:normAutofit/>
          </a:bodyPr>
          <a:lstStyle/>
          <a:p>
            <a:r>
              <a:rPr lang="en-US" dirty="0" smtClean="0"/>
              <a:t>Use our solution for hemispheres!</a:t>
            </a:r>
            <a:endParaRPr lang="en-US" dirty="0"/>
          </a:p>
        </p:txBody>
      </p:sp>
      <p:sp>
        <p:nvSpPr>
          <p:cNvPr id="3" name="Content Placeholder 2"/>
          <p:cNvSpPr>
            <a:spLocks noGrp="1"/>
          </p:cNvSpPr>
          <p:nvPr>
            <p:ph idx="1"/>
          </p:nvPr>
        </p:nvSpPr>
        <p:spPr>
          <a:xfrm>
            <a:off x="457200" y="4250452"/>
            <a:ext cx="8229600" cy="2321169"/>
          </a:xfrm>
        </p:spPr>
        <p:txBody>
          <a:bodyPr>
            <a:normAutofit lnSpcReduction="10000"/>
          </a:bodyPr>
          <a:lstStyle/>
          <a:p>
            <a:r>
              <a:rPr lang="en-US" dirty="0" smtClean="0"/>
              <a:t>Find a linear transformation T that</a:t>
            </a:r>
          </a:p>
          <a:p>
            <a:pPr lvl="1"/>
            <a:r>
              <a:rPr lang="en-US" sz="3200" dirty="0" smtClean="0"/>
              <a:t>Maps </a:t>
            </a:r>
            <a:r>
              <a:rPr lang="en-US" sz="3200" dirty="0" smtClean="0">
                <a:solidFill>
                  <a:srgbClr val="FF0000"/>
                </a:solidFill>
              </a:rPr>
              <a:t>B</a:t>
            </a:r>
            <a:r>
              <a:rPr lang="en-US" sz="3200" dirty="0" smtClean="0"/>
              <a:t> to </a:t>
            </a:r>
            <a:r>
              <a:rPr lang="en-US" sz="3200" dirty="0" smtClean="0">
                <a:solidFill>
                  <a:srgbClr val="FF0000"/>
                </a:solidFill>
              </a:rPr>
              <a:t>E</a:t>
            </a:r>
          </a:p>
          <a:p>
            <a:pPr lvl="1"/>
            <a:r>
              <a:rPr lang="en-US" sz="3200" dirty="0" smtClean="0"/>
              <a:t>Maps </a:t>
            </a:r>
            <a:r>
              <a:rPr lang="en-US" sz="3200" dirty="0" smtClean="0">
                <a:solidFill>
                  <a:srgbClr val="7030A0"/>
                </a:solidFill>
              </a:rPr>
              <a:t>H</a:t>
            </a:r>
            <a:r>
              <a:rPr lang="en-US" sz="3200" dirty="0" smtClean="0"/>
              <a:t> to </a:t>
            </a:r>
            <a:r>
              <a:rPr lang="en-US" sz="3200" dirty="0" smtClean="0">
                <a:solidFill>
                  <a:srgbClr val="7030A0"/>
                </a:solidFill>
                <a:latin typeface="Calibri"/>
              </a:rPr>
              <a:t>H</a:t>
            </a:r>
            <a:r>
              <a:rPr lang="en-US" sz="3200" baseline="-25000" dirty="0" smtClean="0">
                <a:solidFill>
                  <a:srgbClr val="7030A0"/>
                </a:solidFill>
                <a:latin typeface="Calibri"/>
              </a:rPr>
              <a:t>a</a:t>
            </a:r>
          </a:p>
          <a:p>
            <a:pPr lvl="1"/>
            <a:r>
              <a:rPr lang="en-US" sz="3200" dirty="0" smtClean="0"/>
              <a:t>Maps </a:t>
            </a:r>
            <a:r>
              <a:rPr lang="en-US" sz="3200" dirty="0" smtClean="0">
                <a:solidFill>
                  <a:srgbClr val="0070C0"/>
                </a:solidFill>
              </a:rPr>
              <a:t>B’</a:t>
            </a:r>
            <a:r>
              <a:rPr lang="en-US" sz="3200" dirty="0" smtClean="0"/>
              <a:t> to </a:t>
            </a:r>
            <a:r>
              <a:rPr lang="en-US" sz="3200" dirty="0" smtClean="0">
                <a:solidFill>
                  <a:srgbClr val="0070C0"/>
                </a:solidFill>
              </a:rPr>
              <a:t>E’</a:t>
            </a:r>
            <a:endParaRPr lang="en-US" sz="3200" dirty="0">
              <a:solidFill>
                <a:srgbClr val="0070C0"/>
              </a:solidFill>
            </a:endParaRPr>
          </a:p>
        </p:txBody>
      </p:sp>
      <p:sp>
        <p:nvSpPr>
          <p:cNvPr id="9" name="Oval 8"/>
          <p:cNvSpPr/>
          <p:nvPr/>
        </p:nvSpPr>
        <p:spPr>
          <a:xfrm rot="20874457">
            <a:off x="5034224" y="2140301"/>
            <a:ext cx="3697793" cy="15474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062503">
            <a:off x="6340626" y="645480"/>
            <a:ext cx="1856119" cy="32604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34708" y="2361363"/>
            <a:ext cx="335348" cy="461665"/>
          </a:xfrm>
          <a:prstGeom prst="rect">
            <a:avLst/>
          </a:prstGeom>
          <a:noFill/>
        </p:spPr>
        <p:txBody>
          <a:bodyPr wrap="none" rtlCol="0">
            <a:spAutoFit/>
          </a:bodyPr>
          <a:lstStyle/>
          <a:p>
            <a:r>
              <a:rPr lang="en-US" sz="2400" b="1" dirty="0" smtClean="0">
                <a:solidFill>
                  <a:srgbClr val="FF0000"/>
                </a:solidFill>
              </a:rPr>
              <a:t>E</a:t>
            </a:r>
            <a:endParaRPr lang="en-US" sz="2400" b="1" dirty="0">
              <a:solidFill>
                <a:srgbClr val="FF0000"/>
              </a:solidFill>
            </a:endParaRPr>
          </a:p>
        </p:txBody>
      </p:sp>
      <p:sp>
        <p:nvSpPr>
          <p:cNvPr id="12" name="TextBox 11"/>
          <p:cNvSpPr txBox="1"/>
          <p:nvPr/>
        </p:nvSpPr>
        <p:spPr>
          <a:xfrm>
            <a:off x="5516547" y="1135463"/>
            <a:ext cx="415498" cy="461665"/>
          </a:xfrm>
          <a:prstGeom prst="rect">
            <a:avLst/>
          </a:prstGeom>
          <a:noFill/>
        </p:spPr>
        <p:txBody>
          <a:bodyPr wrap="none" rtlCol="0">
            <a:spAutoFit/>
          </a:bodyPr>
          <a:lstStyle/>
          <a:p>
            <a:r>
              <a:rPr lang="en-US" sz="2400" b="1" dirty="0" smtClean="0">
                <a:solidFill>
                  <a:srgbClr val="0070C0"/>
                </a:solidFill>
              </a:rPr>
              <a:t>E’</a:t>
            </a:r>
            <a:endParaRPr lang="en-US" sz="2400" b="1" dirty="0">
              <a:solidFill>
                <a:srgbClr val="0070C0"/>
              </a:solidFill>
            </a:endParaRPr>
          </a:p>
        </p:txBody>
      </p:sp>
      <p:cxnSp>
        <p:nvCxnSpPr>
          <p:cNvPr id="14" name="Straight Connector 13"/>
          <p:cNvCxnSpPr/>
          <p:nvPr/>
        </p:nvCxnSpPr>
        <p:spPr>
          <a:xfrm>
            <a:off x="4863401" y="1698172"/>
            <a:ext cx="3989196" cy="2341266"/>
          </a:xfrm>
          <a:prstGeom prst="line">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883120" y="2863780"/>
            <a:ext cx="90435" cy="602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23798" y="2562331"/>
            <a:ext cx="306494" cy="461665"/>
          </a:xfrm>
          <a:prstGeom prst="rect">
            <a:avLst/>
          </a:prstGeom>
          <a:noFill/>
        </p:spPr>
        <p:txBody>
          <a:bodyPr wrap="none" rtlCol="0">
            <a:spAutoFit/>
          </a:bodyPr>
          <a:lstStyle/>
          <a:p>
            <a:r>
              <a:rPr lang="en-US" sz="2400" b="1" dirty="0" smtClean="0">
                <a:solidFill>
                  <a:srgbClr val="FF0000"/>
                </a:solidFill>
              </a:rPr>
              <a:t>z</a:t>
            </a:r>
            <a:endParaRPr lang="en-US" sz="2400" b="1" dirty="0">
              <a:solidFill>
                <a:srgbClr val="FF0000"/>
              </a:solidFill>
            </a:endParaRPr>
          </a:p>
        </p:txBody>
      </p:sp>
      <p:sp>
        <p:nvSpPr>
          <p:cNvPr id="13" name="Freeform 12"/>
          <p:cNvSpPr/>
          <p:nvPr/>
        </p:nvSpPr>
        <p:spPr>
          <a:xfrm>
            <a:off x="2131372" y="1373045"/>
            <a:ext cx="1192443" cy="2371228"/>
          </a:xfrm>
          <a:custGeom>
            <a:avLst/>
            <a:gdLst>
              <a:gd name="connsiteX0" fmla="*/ 18975 w 1192443"/>
              <a:gd name="connsiteY0" fmla="*/ 722 h 2371228"/>
              <a:gd name="connsiteX1" fmla="*/ 5974 w 1192443"/>
              <a:gd name="connsiteY1" fmla="*/ 9389 h 2371228"/>
              <a:gd name="connsiteX2" fmla="*/ 1640 w 1192443"/>
              <a:gd name="connsiteY2" fmla="*/ 44058 h 2371228"/>
              <a:gd name="connsiteX3" fmla="*/ 5974 w 1192443"/>
              <a:gd name="connsiteY3" fmla="*/ 57059 h 2371228"/>
              <a:gd name="connsiteX4" fmla="*/ 10308 w 1192443"/>
              <a:gd name="connsiteY4" fmla="*/ 74394 h 2371228"/>
              <a:gd name="connsiteX5" fmla="*/ 5974 w 1192443"/>
              <a:gd name="connsiteY5" fmla="*/ 321412 h 2371228"/>
              <a:gd name="connsiteX6" fmla="*/ 1640 w 1192443"/>
              <a:gd name="connsiteY6" fmla="*/ 386417 h 2371228"/>
              <a:gd name="connsiteX7" fmla="*/ 10308 w 1192443"/>
              <a:gd name="connsiteY7" fmla="*/ 486091 h 2371228"/>
              <a:gd name="connsiteX8" fmla="*/ 18975 w 1192443"/>
              <a:gd name="connsiteY8" fmla="*/ 598765 h 2371228"/>
              <a:gd name="connsiteX9" fmla="*/ 23309 w 1192443"/>
              <a:gd name="connsiteY9" fmla="*/ 616100 h 2371228"/>
              <a:gd name="connsiteX10" fmla="*/ 27642 w 1192443"/>
              <a:gd name="connsiteY10" fmla="*/ 646436 h 2371228"/>
              <a:gd name="connsiteX11" fmla="*/ 23309 w 1192443"/>
              <a:gd name="connsiteY11" fmla="*/ 793780 h 2371228"/>
              <a:gd name="connsiteX12" fmla="*/ 18975 w 1192443"/>
              <a:gd name="connsiteY12" fmla="*/ 824115 h 2371228"/>
              <a:gd name="connsiteX13" fmla="*/ 10308 w 1192443"/>
              <a:gd name="connsiteY13" fmla="*/ 902121 h 2371228"/>
              <a:gd name="connsiteX14" fmla="*/ 18975 w 1192443"/>
              <a:gd name="connsiteY14" fmla="*/ 1149139 h 2371228"/>
              <a:gd name="connsiteX15" fmla="*/ 10308 w 1192443"/>
              <a:gd name="connsiteY15" fmla="*/ 1413491 h 2371228"/>
              <a:gd name="connsiteX16" fmla="*/ 5974 w 1192443"/>
              <a:gd name="connsiteY16" fmla="*/ 1578170 h 2371228"/>
              <a:gd name="connsiteX17" fmla="*/ 10308 w 1192443"/>
              <a:gd name="connsiteY17" fmla="*/ 1621507 h 2371228"/>
              <a:gd name="connsiteX18" fmla="*/ 10308 w 1192443"/>
              <a:gd name="connsiteY18" fmla="*/ 1981200 h 2371228"/>
              <a:gd name="connsiteX19" fmla="*/ 5974 w 1192443"/>
              <a:gd name="connsiteY19" fmla="*/ 2141545 h 2371228"/>
              <a:gd name="connsiteX20" fmla="*/ 14641 w 1192443"/>
              <a:gd name="connsiteY20" fmla="*/ 2301890 h 2371228"/>
              <a:gd name="connsiteX21" fmla="*/ 31976 w 1192443"/>
              <a:gd name="connsiteY21" fmla="*/ 2366894 h 2371228"/>
              <a:gd name="connsiteX22" fmla="*/ 70979 w 1192443"/>
              <a:gd name="connsiteY22" fmla="*/ 2366894 h 2371228"/>
              <a:gd name="connsiteX23" fmla="*/ 109982 w 1192443"/>
              <a:gd name="connsiteY23" fmla="*/ 2371228 h 2371228"/>
              <a:gd name="connsiteX24" fmla="*/ 135984 w 1192443"/>
              <a:gd name="connsiteY24" fmla="*/ 2366894 h 2371228"/>
              <a:gd name="connsiteX25" fmla="*/ 157652 w 1192443"/>
              <a:gd name="connsiteY25" fmla="*/ 2362561 h 2371228"/>
              <a:gd name="connsiteX26" fmla="*/ 226990 w 1192443"/>
              <a:gd name="connsiteY26" fmla="*/ 2353893 h 2371228"/>
              <a:gd name="connsiteX27" fmla="*/ 257326 w 1192443"/>
              <a:gd name="connsiteY27" fmla="*/ 2345226 h 2371228"/>
              <a:gd name="connsiteX28" fmla="*/ 270327 w 1192443"/>
              <a:gd name="connsiteY28" fmla="*/ 2340892 h 2371228"/>
              <a:gd name="connsiteX29" fmla="*/ 304996 w 1192443"/>
              <a:gd name="connsiteY29" fmla="*/ 2332225 h 2371228"/>
              <a:gd name="connsiteX30" fmla="*/ 317997 w 1192443"/>
              <a:gd name="connsiteY30" fmla="*/ 2323558 h 2371228"/>
              <a:gd name="connsiteX31" fmla="*/ 343999 w 1192443"/>
              <a:gd name="connsiteY31" fmla="*/ 2314891 h 2371228"/>
              <a:gd name="connsiteX32" fmla="*/ 357000 w 1192443"/>
              <a:gd name="connsiteY32" fmla="*/ 2306223 h 2371228"/>
              <a:gd name="connsiteX33" fmla="*/ 383002 w 1192443"/>
              <a:gd name="connsiteY33" fmla="*/ 2301890 h 2371228"/>
              <a:gd name="connsiteX34" fmla="*/ 396002 w 1192443"/>
              <a:gd name="connsiteY34" fmla="*/ 2297556 h 2371228"/>
              <a:gd name="connsiteX35" fmla="*/ 404670 w 1192443"/>
              <a:gd name="connsiteY35" fmla="*/ 2288889 h 2371228"/>
              <a:gd name="connsiteX36" fmla="*/ 430672 w 1192443"/>
              <a:gd name="connsiteY36" fmla="*/ 2280221 h 2371228"/>
              <a:gd name="connsiteX37" fmla="*/ 461007 w 1192443"/>
              <a:gd name="connsiteY37" fmla="*/ 2271554 h 2371228"/>
              <a:gd name="connsiteX38" fmla="*/ 487009 w 1192443"/>
              <a:gd name="connsiteY38" fmla="*/ 2262887 h 2371228"/>
              <a:gd name="connsiteX39" fmla="*/ 526012 w 1192443"/>
              <a:gd name="connsiteY39" fmla="*/ 2249886 h 2371228"/>
              <a:gd name="connsiteX40" fmla="*/ 539013 w 1192443"/>
              <a:gd name="connsiteY40" fmla="*/ 2241219 h 2371228"/>
              <a:gd name="connsiteX41" fmla="*/ 556348 w 1192443"/>
              <a:gd name="connsiteY41" fmla="*/ 2232551 h 2371228"/>
              <a:gd name="connsiteX42" fmla="*/ 573682 w 1192443"/>
              <a:gd name="connsiteY42" fmla="*/ 2219550 h 2371228"/>
              <a:gd name="connsiteX43" fmla="*/ 586683 w 1192443"/>
              <a:gd name="connsiteY43" fmla="*/ 2210883 h 2371228"/>
              <a:gd name="connsiteX44" fmla="*/ 617019 w 1192443"/>
              <a:gd name="connsiteY44" fmla="*/ 2189215 h 2371228"/>
              <a:gd name="connsiteX45" fmla="*/ 638687 w 1192443"/>
              <a:gd name="connsiteY45" fmla="*/ 2176214 h 2371228"/>
              <a:gd name="connsiteX46" fmla="*/ 651688 w 1192443"/>
              <a:gd name="connsiteY46" fmla="*/ 2167546 h 2371228"/>
              <a:gd name="connsiteX47" fmla="*/ 677690 w 1192443"/>
              <a:gd name="connsiteY47" fmla="*/ 2158879 h 2371228"/>
              <a:gd name="connsiteX48" fmla="*/ 690691 w 1192443"/>
              <a:gd name="connsiteY48" fmla="*/ 2150212 h 2371228"/>
              <a:gd name="connsiteX49" fmla="*/ 703692 w 1192443"/>
              <a:gd name="connsiteY49" fmla="*/ 2145878 h 2371228"/>
              <a:gd name="connsiteX50" fmla="*/ 742694 w 1192443"/>
              <a:gd name="connsiteY50" fmla="*/ 2119876 h 2371228"/>
              <a:gd name="connsiteX51" fmla="*/ 764363 w 1192443"/>
              <a:gd name="connsiteY51" fmla="*/ 2098208 h 2371228"/>
              <a:gd name="connsiteX52" fmla="*/ 777364 w 1192443"/>
              <a:gd name="connsiteY52" fmla="*/ 2089541 h 2371228"/>
              <a:gd name="connsiteX53" fmla="*/ 786031 w 1192443"/>
              <a:gd name="connsiteY53" fmla="*/ 2080873 h 2371228"/>
              <a:gd name="connsiteX54" fmla="*/ 799032 w 1192443"/>
              <a:gd name="connsiteY54" fmla="*/ 2072206 h 2371228"/>
              <a:gd name="connsiteX55" fmla="*/ 825034 w 1192443"/>
              <a:gd name="connsiteY55" fmla="*/ 2050538 h 2371228"/>
              <a:gd name="connsiteX56" fmla="*/ 838035 w 1192443"/>
              <a:gd name="connsiteY56" fmla="*/ 2033203 h 2371228"/>
              <a:gd name="connsiteX57" fmla="*/ 851036 w 1192443"/>
              <a:gd name="connsiteY57" fmla="*/ 2020202 h 2371228"/>
              <a:gd name="connsiteX58" fmla="*/ 859703 w 1192443"/>
              <a:gd name="connsiteY58" fmla="*/ 2007201 h 2371228"/>
              <a:gd name="connsiteX59" fmla="*/ 872704 w 1192443"/>
              <a:gd name="connsiteY59" fmla="*/ 1994200 h 2371228"/>
              <a:gd name="connsiteX60" fmla="*/ 881371 w 1192443"/>
              <a:gd name="connsiteY60" fmla="*/ 1981200 h 2371228"/>
              <a:gd name="connsiteX61" fmla="*/ 890039 w 1192443"/>
              <a:gd name="connsiteY61" fmla="*/ 1972532 h 2371228"/>
              <a:gd name="connsiteX62" fmla="*/ 916040 w 1192443"/>
              <a:gd name="connsiteY62" fmla="*/ 1933529 h 2371228"/>
              <a:gd name="connsiteX63" fmla="*/ 929041 w 1192443"/>
              <a:gd name="connsiteY63" fmla="*/ 1924862 h 2371228"/>
              <a:gd name="connsiteX64" fmla="*/ 937709 w 1192443"/>
              <a:gd name="connsiteY64" fmla="*/ 1911861 h 2371228"/>
              <a:gd name="connsiteX65" fmla="*/ 950710 w 1192443"/>
              <a:gd name="connsiteY65" fmla="*/ 1903194 h 2371228"/>
              <a:gd name="connsiteX66" fmla="*/ 968044 w 1192443"/>
              <a:gd name="connsiteY66" fmla="*/ 1877192 h 2371228"/>
              <a:gd name="connsiteX67" fmla="*/ 976711 w 1192443"/>
              <a:gd name="connsiteY67" fmla="*/ 1864191 h 2371228"/>
              <a:gd name="connsiteX68" fmla="*/ 1007047 w 1192443"/>
              <a:gd name="connsiteY68" fmla="*/ 1838189 h 2371228"/>
              <a:gd name="connsiteX69" fmla="*/ 1033049 w 1192443"/>
              <a:gd name="connsiteY69" fmla="*/ 1799186 h 2371228"/>
              <a:gd name="connsiteX70" fmla="*/ 1037383 w 1192443"/>
              <a:gd name="connsiteY70" fmla="*/ 1786185 h 2371228"/>
              <a:gd name="connsiteX71" fmla="*/ 1054717 w 1192443"/>
              <a:gd name="connsiteY71" fmla="*/ 1760183 h 2371228"/>
              <a:gd name="connsiteX72" fmla="*/ 1063384 w 1192443"/>
              <a:gd name="connsiteY72" fmla="*/ 1729848 h 2371228"/>
              <a:gd name="connsiteX73" fmla="*/ 1072052 w 1192443"/>
              <a:gd name="connsiteY73" fmla="*/ 1703846 h 2371228"/>
              <a:gd name="connsiteX74" fmla="*/ 1076385 w 1192443"/>
              <a:gd name="connsiteY74" fmla="*/ 1690845 h 2371228"/>
              <a:gd name="connsiteX75" fmla="*/ 1085053 w 1192443"/>
              <a:gd name="connsiteY75" fmla="*/ 1677844 h 2371228"/>
              <a:gd name="connsiteX76" fmla="*/ 1098054 w 1192443"/>
              <a:gd name="connsiteY76" fmla="*/ 1651842 h 2371228"/>
              <a:gd name="connsiteX77" fmla="*/ 1102387 w 1192443"/>
              <a:gd name="connsiteY77" fmla="*/ 1638841 h 2371228"/>
              <a:gd name="connsiteX78" fmla="*/ 1111055 w 1192443"/>
              <a:gd name="connsiteY78" fmla="*/ 1604172 h 2371228"/>
              <a:gd name="connsiteX79" fmla="*/ 1119722 w 1192443"/>
              <a:gd name="connsiteY79" fmla="*/ 1578170 h 2371228"/>
              <a:gd name="connsiteX80" fmla="*/ 1141390 w 1192443"/>
              <a:gd name="connsiteY80" fmla="*/ 1513165 h 2371228"/>
              <a:gd name="connsiteX81" fmla="*/ 1154391 w 1192443"/>
              <a:gd name="connsiteY81" fmla="*/ 1469829 h 2371228"/>
              <a:gd name="connsiteX82" fmla="*/ 1158725 w 1192443"/>
              <a:gd name="connsiteY82" fmla="*/ 1443827 h 2371228"/>
              <a:gd name="connsiteX83" fmla="*/ 1163058 w 1192443"/>
              <a:gd name="connsiteY83" fmla="*/ 1422159 h 2371228"/>
              <a:gd name="connsiteX84" fmla="*/ 1171726 w 1192443"/>
              <a:gd name="connsiteY84" fmla="*/ 1357154 h 2371228"/>
              <a:gd name="connsiteX85" fmla="*/ 1180393 w 1192443"/>
              <a:gd name="connsiteY85" fmla="*/ 1313818 h 2371228"/>
              <a:gd name="connsiteX86" fmla="*/ 1184727 w 1192443"/>
              <a:gd name="connsiteY86" fmla="*/ 1300817 h 2371228"/>
              <a:gd name="connsiteX87" fmla="*/ 1176059 w 1192443"/>
              <a:gd name="connsiteY87" fmla="*/ 1088468 h 2371228"/>
              <a:gd name="connsiteX88" fmla="*/ 1171726 w 1192443"/>
              <a:gd name="connsiteY88" fmla="*/ 1075467 h 2371228"/>
              <a:gd name="connsiteX89" fmla="*/ 1167392 w 1192443"/>
              <a:gd name="connsiteY89" fmla="*/ 1040798 h 2371228"/>
              <a:gd name="connsiteX90" fmla="*/ 1163058 w 1192443"/>
              <a:gd name="connsiteY90" fmla="*/ 1001795 h 2371228"/>
              <a:gd name="connsiteX91" fmla="*/ 1158725 w 1192443"/>
              <a:gd name="connsiteY91" fmla="*/ 971459 h 2371228"/>
              <a:gd name="connsiteX92" fmla="*/ 1154391 w 1192443"/>
              <a:gd name="connsiteY92" fmla="*/ 932456 h 2371228"/>
              <a:gd name="connsiteX93" fmla="*/ 1150057 w 1192443"/>
              <a:gd name="connsiteY93" fmla="*/ 919455 h 2371228"/>
              <a:gd name="connsiteX94" fmla="*/ 1137057 w 1192443"/>
              <a:gd name="connsiteY94" fmla="*/ 876119 h 2371228"/>
              <a:gd name="connsiteX95" fmla="*/ 1128389 w 1192443"/>
              <a:gd name="connsiteY95" fmla="*/ 863118 h 2371228"/>
              <a:gd name="connsiteX96" fmla="*/ 1124056 w 1192443"/>
              <a:gd name="connsiteY96" fmla="*/ 850117 h 2371228"/>
              <a:gd name="connsiteX97" fmla="*/ 1106721 w 1192443"/>
              <a:gd name="connsiteY97" fmla="*/ 772111 h 2371228"/>
              <a:gd name="connsiteX98" fmla="*/ 1098054 w 1192443"/>
              <a:gd name="connsiteY98" fmla="*/ 737442 h 2371228"/>
              <a:gd name="connsiteX99" fmla="*/ 1089386 w 1192443"/>
              <a:gd name="connsiteY99" fmla="*/ 728775 h 2371228"/>
              <a:gd name="connsiteX100" fmla="*/ 1067718 w 1192443"/>
              <a:gd name="connsiteY100" fmla="*/ 689772 h 2371228"/>
              <a:gd name="connsiteX101" fmla="*/ 1063384 w 1192443"/>
              <a:gd name="connsiteY101" fmla="*/ 676771 h 2371228"/>
              <a:gd name="connsiteX102" fmla="*/ 1059051 w 1192443"/>
              <a:gd name="connsiteY102" fmla="*/ 659437 h 2371228"/>
              <a:gd name="connsiteX103" fmla="*/ 1050384 w 1192443"/>
              <a:gd name="connsiteY103" fmla="*/ 642102 h 2371228"/>
              <a:gd name="connsiteX104" fmla="*/ 1046050 w 1192443"/>
              <a:gd name="connsiteY104" fmla="*/ 620434 h 2371228"/>
              <a:gd name="connsiteX105" fmla="*/ 1037383 w 1192443"/>
              <a:gd name="connsiteY105" fmla="*/ 607433 h 2371228"/>
              <a:gd name="connsiteX106" fmla="*/ 1033049 w 1192443"/>
              <a:gd name="connsiteY106" fmla="*/ 594432 h 2371228"/>
              <a:gd name="connsiteX107" fmla="*/ 1020048 w 1192443"/>
              <a:gd name="connsiteY107" fmla="*/ 577097 h 2371228"/>
              <a:gd name="connsiteX108" fmla="*/ 998380 w 1192443"/>
              <a:gd name="connsiteY108" fmla="*/ 546762 h 2371228"/>
              <a:gd name="connsiteX109" fmla="*/ 972378 w 1192443"/>
              <a:gd name="connsiteY109" fmla="*/ 520760 h 2371228"/>
              <a:gd name="connsiteX110" fmla="*/ 963711 w 1192443"/>
              <a:gd name="connsiteY110" fmla="*/ 512092 h 2371228"/>
              <a:gd name="connsiteX111" fmla="*/ 955043 w 1192443"/>
              <a:gd name="connsiteY111" fmla="*/ 503425 h 2371228"/>
              <a:gd name="connsiteX112" fmla="*/ 946376 w 1192443"/>
              <a:gd name="connsiteY112" fmla="*/ 490424 h 2371228"/>
              <a:gd name="connsiteX113" fmla="*/ 933375 w 1192443"/>
              <a:gd name="connsiteY113" fmla="*/ 481757 h 2371228"/>
              <a:gd name="connsiteX114" fmla="*/ 924708 w 1192443"/>
              <a:gd name="connsiteY114" fmla="*/ 468756 h 2371228"/>
              <a:gd name="connsiteX115" fmla="*/ 916040 w 1192443"/>
              <a:gd name="connsiteY115" fmla="*/ 460089 h 2371228"/>
              <a:gd name="connsiteX116" fmla="*/ 907373 w 1192443"/>
              <a:gd name="connsiteY116" fmla="*/ 442754 h 2371228"/>
              <a:gd name="connsiteX117" fmla="*/ 894372 w 1192443"/>
              <a:gd name="connsiteY117" fmla="*/ 425419 h 2371228"/>
              <a:gd name="connsiteX118" fmla="*/ 881371 w 1192443"/>
              <a:gd name="connsiteY118" fmla="*/ 403751 h 2371228"/>
              <a:gd name="connsiteX119" fmla="*/ 872704 w 1192443"/>
              <a:gd name="connsiteY119" fmla="*/ 390750 h 2371228"/>
              <a:gd name="connsiteX120" fmla="*/ 859703 w 1192443"/>
              <a:gd name="connsiteY120" fmla="*/ 373416 h 2371228"/>
              <a:gd name="connsiteX121" fmla="*/ 851036 w 1192443"/>
              <a:gd name="connsiteY121" fmla="*/ 364748 h 2371228"/>
              <a:gd name="connsiteX122" fmla="*/ 842368 w 1192443"/>
              <a:gd name="connsiteY122" fmla="*/ 351747 h 2371228"/>
              <a:gd name="connsiteX123" fmla="*/ 812033 w 1192443"/>
              <a:gd name="connsiteY123" fmla="*/ 334413 h 2371228"/>
              <a:gd name="connsiteX124" fmla="*/ 790365 w 1192443"/>
              <a:gd name="connsiteY124" fmla="*/ 308411 h 2371228"/>
              <a:gd name="connsiteX125" fmla="*/ 768696 w 1192443"/>
              <a:gd name="connsiteY125" fmla="*/ 291076 h 2371228"/>
              <a:gd name="connsiteX126" fmla="*/ 760029 w 1192443"/>
              <a:gd name="connsiteY126" fmla="*/ 278075 h 2371228"/>
              <a:gd name="connsiteX127" fmla="*/ 747028 w 1192443"/>
              <a:gd name="connsiteY127" fmla="*/ 269408 h 2371228"/>
              <a:gd name="connsiteX128" fmla="*/ 729693 w 1192443"/>
              <a:gd name="connsiteY128" fmla="*/ 256407 h 2371228"/>
              <a:gd name="connsiteX129" fmla="*/ 716693 w 1192443"/>
              <a:gd name="connsiteY129" fmla="*/ 243406 h 2371228"/>
              <a:gd name="connsiteX130" fmla="*/ 695024 w 1192443"/>
              <a:gd name="connsiteY130" fmla="*/ 230405 h 2371228"/>
              <a:gd name="connsiteX131" fmla="*/ 673356 w 1192443"/>
              <a:gd name="connsiteY131" fmla="*/ 213071 h 2371228"/>
              <a:gd name="connsiteX132" fmla="*/ 656021 w 1192443"/>
              <a:gd name="connsiteY132" fmla="*/ 204403 h 2371228"/>
              <a:gd name="connsiteX133" fmla="*/ 638687 w 1192443"/>
              <a:gd name="connsiteY133" fmla="*/ 191402 h 2371228"/>
              <a:gd name="connsiteX134" fmla="*/ 599684 w 1192443"/>
              <a:gd name="connsiteY134" fmla="*/ 165400 h 2371228"/>
              <a:gd name="connsiteX135" fmla="*/ 573682 w 1192443"/>
              <a:gd name="connsiteY135" fmla="*/ 148066 h 2371228"/>
              <a:gd name="connsiteX136" fmla="*/ 556348 w 1192443"/>
              <a:gd name="connsiteY136" fmla="*/ 139399 h 2371228"/>
              <a:gd name="connsiteX137" fmla="*/ 543347 w 1192443"/>
              <a:gd name="connsiteY137" fmla="*/ 130731 h 2371228"/>
              <a:gd name="connsiteX138" fmla="*/ 517345 w 1192443"/>
              <a:gd name="connsiteY138" fmla="*/ 122064 h 2371228"/>
              <a:gd name="connsiteX139" fmla="*/ 491343 w 1192443"/>
              <a:gd name="connsiteY139" fmla="*/ 109063 h 2371228"/>
              <a:gd name="connsiteX140" fmla="*/ 482675 w 1192443"/>
              <a:gd name="connsiteY140" fmla="*/ 100396 h 2371228"/>
              <a:gd name="connsiteX141" fmla="*/ 461007 w 1192443"/>
              <a:gd name="connsiteY141" fmla="*/ 96062 h 2371228"/>
              <a:gd name="connsiteX142" fmla="*/ 435005 w 1192443"/>
              <a:gd name="connsiteY142" fmla="*/ 87395 h 2371228"/>
              <a:gd name="connsiteX143" fmla="*/ 400336 w 1192443"/>
              <a:gd name="connsiteY143" fmla="*/ 78728 h 2371228"/>
              <a:gd name="connsiteX144" fmla="*/ 374334 w 1192443"/>
              <a:gd name="connsiteY144" fmla="*/ 70060 h 2371228"/>
              <a:gd name="connsiteX145" fmla="*/ 322330 w 1192443"/>
              <a:gd name="connsiteY145" fmla="*/ 52726 h 2371228"/>
              <a:gd name="connsiteX146" fmla="*/ 278994 w 1192443"/>
              <a:gd name="connsiteY146" fmla="*/ 44058 h 2371228"/>
              <a:gd name="connsiteX147" fmla="*/ 209656 w 1192443"/>
              <a:gd name="connsiteY147" fmla="*/ 26724 h 2371228"/>
              <a:gd name="connsiteX148" fmla="*/ 192321 w 1192443"/>
              <a:gd name="connsiteY148" fmla="*/ 22390 h 2371228"/>
              <a:gd name="connsiteX149" fmla="*/ 166319 w 1192443"/>
              <a:gd name="connsiteY149" fmla="*/ 18056 h 2371228"/>
              <a:gd name="connsiteX150" fmla="*/ 122983 w 1192443"/>
              <a:gd name="connsiteY150" fmla="*/ 9389 h 2371228"/>
              <a:gd name="connsiteX151" fmla="*/ 79646 w 1192443"/>
              <a:gd name="connsiteY151" fmla="*/ 5055 h 2371228"/>
              <a:gd name="connsiteX152" fmla="*/ 36310 w 1192443"/>
              <a:gd name="connsiteY152" fmla="*/ 5055 h 2371228"/>
              <a:gd name="connsiteX153" fmla="*/ 18975 w 1192443"/>
              <a:gd name="connsiteY153" fmla="*/ 722 h 23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192443" h="2371228">
                <a:moveTo>
                  <a:pt x="18975" y="722"/>
                </a:moveTo>
                <a:cubicBezTo>
                  <a:pt x="13919" y="1444"/>
                  <a:pt x="7908" y="4553"/>
                  <a:pt x="5974" y="9389"/>
                </a:cubicBezTo>
                <a:cubicBezTo>
                  <a:pt x="1649" y="20202"/>
                  <a:pt x="1640" y="32412"/>
                  <a:pt x="1640" y="44058"/>
                </a:cubicBezTo>
                <a:cubicBezTo>
                  <a:pt x="1640" y="48626"/>
                  <a:pt x="4719" y="52667"/>
                  <a:pt x="5974" y="57059"/>
                </a:cubicBezTo>
                <a:cubicBezTo>
                  <a:pt x="7610" y="62786"/>
                  <a:pt x="8863" y="68616"/>
                  <a:pt x="10308" y="74394"/>
                </a:cubicBezTo>
                <a:cubicBezTo>
                  <a:pt x="8863" y="156733"/>
                  <a:pt x="8261" y="239092"/>
                  <a:pt x="5974" y="321412"/>
                </a:cubicBezTo>
                <a:cubicBezTo>
                  <a:pt x="5371" y="343120"/>
                  <a:pt x="1640" y="364701"/>
                  <a:pt x="1640" y="386417"/>
                </a:cubicBezTo>
                <a:cubicBezTo>
                  <a:pt x="1640" y="429978"/>
                  <a:pt x="7132" y="446394"/>
                  <a:pt x="10308" y="486091"/>
                </a:cubicBezTo>
                <a:cubicBezTo>
                  <a:pt x="13107" y="521077"/>
                  <a:pt x="13866" y="563004"/>
                  <a:pt x="18975" y="598765"/>
                </a:cubicBezTo>
                <a:cubicBezTo>
                  <a:pt x="19817" y="604661"/>
                  <a:pt x="22244" y="610240"/>
                  <a:pt x="23309" y="616100"/>
                </a:cubicBezTo>
                <a:cubicBezTo>
                  <a:pt x="25136" y="626150"/>
                  <a:pt x="26198" y="636324"/>
                  <a:pt x="27642" y="646436"/>
                </a:cubicBezTo>
                <a:cubicBezTo>
                  <a:pt x="26198" y="695551"/>
                  <a:pt x="25703" y="744702"/>
                  <a:pt x="23309" y="793780"/>
                </a:cubicBezTo>
                <a:cubicBezTo>
                  <a:pt x="22811" y="803982"/>
                  <a:pt x="20325" y="813990"/>
                  <a:pt x="18975" y="824115"/>
                </a:cubicBezTo>
                <a:cubicBezTo>
                  <a:pt x="14066" y="860929"/>
                  <a:pt x="14272" y="862479"/>
                  <a:pt x="10308" y="902121"/>
                </a:cubicBezTo>
                <a:cubicBezTo>
                  <a:pt x="12220" y="949926"/>
                  <a:pt x="18975" y="1110932"/>
                  <a:pt x="18975" y="1149139"/>
                </a:cubicBezTo>
                <a:cubicBezTo>
                  <a:pt x="18975" y="1233104"/>
                  <a:pt x="13012" y="1328320"/>
                  <a:pt x="10308" y="1413491"/>
                </a:cubicBezTo>
                <a:cubicBezTo>
                  <a:pt x="8566" y="1468375"/>
                  <a:pt x="7419" y="1523277"/>
                  <a:pt x="5974" y="1578170"/>
                </a:cubicBezTo>
                <a:cubicBezTo>
                  <a:pt x="7419" y="1592616"/>
                  <a:pt x="9677" y="1607003"/>
                  <a:pt x="10308" y="1621507"/>
                </a:cubicBezTo>
                <a:cubicBezTo>
                  <a:pt x="17450" y="1785768"/>
                  <a:pt x="14542" y="1803348"/>
                  <a:pt x="10308" y="1981200"/>
                </a:cubicBezTo>
                <a:cubicBezTo>
                  <a:pt x="9035" y="2034653"/>
                  <a:pt x="7419" y="2088097"/>
                  <a:pt x="5974" y="2141545"/>
                </a:cubicBezTo>
                <a:cubicBezTo>
                  <a:pt x="15857" y="2279894"/>
                  <a:pt x="4213" y="2108959"/>
                  <a:pt x="14641" y="2301890"/>
                </a:cubicBezTo>
                <a:cubicBezTo>
                  <a:pt x="18146" y="2366733"/>
                  <a:pt x="0" y="2356237"/>
                  <a:pt x="31976" y="2366894"/>
                </a:cubicBezTo>
                <a:cubicBezTo>
                  <a:pt x="54445" y="2359405"/>
                  <a:pt x="38293" y="2362536"/>
                  <a:pt x="70979" y="2366894"/>
                </a:cubicBezTo>
                <a:cubicBezTo>
                  <a:pt x="83945" y="2368623"/>
                  <a:pt x="96981" y="2369783"/>
                  <a:pt x="109982" y="2371228"/>
                </a:cubicBezTo>
                <a:lnTo>
                  <a:pt x="135984" y="2366894"/>
                </a:lnTo>
                <a:cubicBezTo>
                  <a:pt x="143231" y="2365576"/>
                  <a:pt x="150360" y="2363603"/>
                  <a:pt x="157652" y="2362561"/>
                </a:cubicBezTo>
                <a:cubicBezTo>
                  <a:pt x="180710" y="2359267"/>
                  <a:pt x="226990" y="2353893"/>
                  <a:pt x="226990" y="2353893"/>
                </a:cubicBezTo>
                <a:cubicBezTo>
                  <a:pt x="258182" y="2343497"/>
                  <a:pt x="219208" y="2356117"/>
                  <a:pt x="257326" y="2345226"/>
                </a:cubicBezTo>
                <a:cubicBezTo>
                  <a:pt x="261718" y="2343971"/>
                  <a:pt x="265895" y="2342000"/>
                  <a:pt x="270327" y="2340892"/>
                </a:cubicBezTo>
                <a:cubicBezTo>
                  <a:pt x="280223" y="2338418"/>
                  <a:pt x="295086" y="2337180"/>
                  <a:pt x="304996" y="2332225"/>
                </a:cubicBezTo>
                <a:cubicBezTo>
                  <a:pt x="309654" y="2329896"/>
                  <a:pt x="313238" y="2325673"/>
                  <a:pt x="317997" y="2323558"/>
                </a:cubicBezTo>
                <a:cubicBezTo>
                  <a:pt x="326346" y="2319848"/>
                  <a:pt x="343999" y="2314891"/>
                  <a:pt x="343999" y="2314891"/>
                </a:cubicBezTo>
                <a:cubicBezTo>
                  <a:pt x="348333" y="2312002"/>
                  <a:pt x="352059" y="2307870"/>
                  <a:pt x="357000" y="2306223"/>
                </a:cubicBezTo>
                <a:cubicBezTo>
                  <a:pt x="365336" y="2303444"/>
                  <a:pt x="374424" y="2303796"/>
                  <a:pt x="383002" y="2301890"/>
                </a:cubicBezTo>
                <a:cubicBezTo>
                  <a:pt x="387461" y="2300899"/>
                  <a:pt x="391669" y="2299001"/>
                  <a:pt x="396002" y="2297556"/>
                </a:cubicBezTo>
                <a:cubicBezTo>
                  <a:pt x="398891" y="2294667"/>
                  <a:pt x="401015" y="2290716"/>
                  <a:pt x="404670" y="2288889"/>
                </a:cubicBezTo>
                <a:cubicBezTo>
                  <a:pt x="412842" y="2284803"/>
                  <a:pt x="422005" y="2283110"/>
                  <a:pt x="430672" y="2280221"/>
                </a:cubicBezTo>
                <a:cubicBezTo>
                  <a:pt x="474327" y="2265669"/>
                  <a:pt x="406642" y="2287864"/>
                  <a:pt x="461007" y="2271554"/>
                </a:cubicBezTo>
                <a:cubicBezTo>
                  <a:pt x="469758" y="2268929"/>
                  <a:pt x="478342" y="2265776"/>
                  <a:pt x="487009" y="2262887"/>
                </a:cubicBezTo>
                <a:lnTo>
                  <a:pt x="526012" y="2249886"/>
                </a:lnTo>
                <a:cubicBezTo>
                  <a:pt x="530953" y="2248239"/>
                  <a:pt x="534491" y="2243803"/>
                  <a:pt x="539013" y="2241219"/>
                </a:cubicBezTo>
                <a:cubicBezTo>
                  <a:pt x="544622" y="2238014"/>
                  <a:pt x="550870" y="2235975"/>
                  <a:pt x="556348" y="2232551"/>
                </a:cubicBezTo>
                <a:cubicBezTo>
                  <a:pt x="562473" y="2228723"/>
                  <a:pt x="567805" y="2223748"/>
                  <a:pt x="573682" y="2219550"/>
                </a:cubicBezTo>
                <a:cubicBezTo>
                  <a:pt x="577920" y="2216523"/>
                  <a:pt x="582682" y="2214217"/>
                  <a:pt x="586683" y="2210883"/>
                </a:cubicBezTo>
                <a:cubicBezTo>
                  <a:pt x="613037" y="2188922"/>
                  <a:pt x="584942" y="2205252"/>
                  <a:pt x="617019" y="2189215"/>
                </a:cubicBezTo>
                <a:cubicBezTo>
                  <a:pt x="633948" y="2172284"/>
                  <a:pt x="616184" y="2187466"/>
                  <a:pt x="638687" y="2176214"/>
                </a:cubicBezTo>
                <a:cubicBezTo>
                  <a:pt x="643346" y="2173885"/>
                  <a:pt x="646928" y="2169661"/>
                  <a:pt x="651688" y="2167546"/>
                </a:cubicBezTo>
                <a:cubicBezTo>
                  <a:pt x="660037" y="2163835"/>
                  <a:pt x="670088" y="2163947"/>
                  <a:pt x="677690" y="2158879"/>
                </a:cubicBezTo>
                <a:cubicBezTo>
                  <a:pt x="682024" y="2155990"/>
                  <a:pt x="686033" y="2152541"/>
                  <a:pt x="690691" y="2150212"/>
                </a:cubicBezTo>
                <a:cubicBezTo>
                  <a:pt x="694777" y="2148169"/>
                  <a:pt x="699699" y="2148096"/>
                  <a:pt x="703692" y="2145878"/>
                </a:cubicBezTo>
                <a:cubicBezTo>
                  <a:pt x="703706" y="2145870"/>
                  <a:pt x="736188" y="2124214"/>
                  <a:pt x="742694" y="2119876"/>
                </a:cubicBezTo>
                <a:cubicBezTo>
                  <a:pt x="751193" y="2114210"/>
                  <a:pt x="757140" y="2105431"/>
                  <a:pt x="764363" y="2098208"/>
                </a:cubicBezTo>
                <a:cubicBezTo>
                  <a:pt x="768046" y="2094525"/>
                  <a:pt x="773297" y="2092795"/>
                  <a:pt x="777364" y="2089541"/>
                </a:cubicBezTo>
                <a:cubicBezTo>
                  <a:pt x="780555" y="2086989"/>
                  <a:pt x="782840" y="2083425"/>
                  <a:pt x="786031" y="2080873"/>
                </a:cubicBezTo>
                <a:cubicBezTo>
                  <a:pt x="790098" y="2077619"/>
                  <a:pt x="795031" y="2075540"/>
                  <a:pt x="799032" y="2072206"/>
                </a:cubicBezTo>
                <a:cubicBezTo>
                  <a:pt x="832400" y="2044400"/>
                  <a:pt x="792755" y="2072056"/>
                  <a:pt x="825034" y="2050538"/>
                </a:cubicBezTo>
                <a:cubicBezTo>
                  <a:pt x="829368" y="2044760"/>
                  <a:pt x="833334" y="2038687"/>
                  <a:pt x="838035" y="2033203"/>
                </a:cubicBezTo>
                <a:cubicBezTo>
                  <a:pt x="842023" y="2028550"/>
                  <a:pt x="847113" y="2024910"/>
                  <a:pt x="851036" y="2020202"/>
                </a:cubicBezTo>
                <a:cubicBezTo>
                  <a:pt x="854370" y="2016201"/>
                  <a:pt x="856369" y="2011202"/>
                  <a:pt x="859703" y="2007201"/>
                </a:cubicBezTo>
                <a:cubicBezTo>
                  <a:pt x="863626" y="2002493"/>
                  <a:pt x="868780" y="1998908"/>
                  <a:pt x="872704" y="1994200"/>
                </a:cubicBezTo>
                <a:cubicBezTo>
                  <a:pt x="876038" y="1990199"/>
                  <a:pt x="878117" y="1985267"/>
                  <a:pt x="881371" y="1981200"/>
                </a:cubicBezTo>
                <a:cubicBezTo>
                  <a:pt x="883924" y="1978009"/>
                  <a:pt x="887587" y="1975801"/>
                  <a:pt x="890039" y="1972532"/>
                </a:cubicBezTo>
                <a:lnTo>
                  <a:pt x="916040" y="1933529"/>
                </a:lnTo>
                <a:cubicBezTo>
                  <a:pt x="918929" y="1929195"/>
                  <a:pt x="924707" y="1927751"/>
                  <a:pt x="929041" y="1924862"/>
                </a:cubicBezTo>
                <a:cubicBezTo>
                  <a:pt x="931930" y="1920528"/>
                  <a:pt x="934026" y="1915544"/>
                  <a:pt x="937709" y="1911861"/>
                </a:cubicBezTo>
                <a:cubicBezTo>
                  <a:pt x="941392" y="1908178"/>
                  <a:pt x="947280" y="1907114"/>
                  <a:pt x="950710" y="1903194"/>
                </a:cubicBezTo>
                <a:cubicBezTo>
                  <a:pt x="957569" y="1895355"/>
                  <a:pt x="962266" y="1885859"/>
                  <a:pt x="968044" y="1877192"/>
                </a:cubicBezTo>
                <a:cubicBezTo>
                  <a:pt x="970933" y="1872858"/>
                  <a:pt x="973028" y="1867874"/>
                  <a:pt x="976711" y="1864191"/>
                </a:cubicBezTo>
                <a:cubicBezTo>
                  <a:pt x="997729" y="1843173"/>
                  <a:pt x="987247" y="1851389"/>
                  <a:pt x="1007047" y="1838189"/>
                </a:cubicBezTo>
                <a:lnTo>
                  <a:pt x="1033049" y="1799186"/>
                </a:lnTo>
                <a:cubicBezTo>
                  <a:pt x="1035583" y="1795385"/>
                  <a:pt x="1035165" y="1790178"/>
                  <a:pt x="1037383" y="1786185"/>
                </a:cubicBezTo>
                <a:cubicBezTo>
                  <a:pt x="1042442" y="1777079"/>
                  <a:pt x="1051423" y="1770065"/>
                  <a:pt x="1054717" y="1760183"/>
                </a:cubicBezTo>
                <a:cubicBezTo>
                  <a:pt x="1069283" y="1716489"/>
                  <a:pt x="1047059" y="1784264"/>
                  <a:pt x="1063384" y="1729848"/>
                </a:cubicBezTo>
                <a:cubicBezTo>
                  <a:pt x="1066009" y="1721097"/>
                  <a:pt x="1069163" y="1712513"/>
                  <a:pt x="1072052" y="1703846"/>
                </a:cubicBezTo>
                <a:cubicBezTo>
                  <a:pt x="1073497" y="1699512"/>
                  <a:pt x="1073851" y="1694646"/>
                  <a:pt x="1076385" y="1690845"/>
                </a:cubicBezTo>
                <a:lnTo>
                  <a:pt x="1085053" y="1677844"/>
                </a:lnTo>
                <a:cubicBezTo>
                  <a:pt x="1095944" y="1645166"/>
                  <a:pt x="1081252" y="1685445"/>
                  <a:pt x="1098054" y="1651842"/>
                </a:cubicBezTo>
                <a:cubicBezTo>
                  <a:pt x="1100097" y="1647756"/>
                  <a:pt x="1101185" y="1643248"/>
                  <a:pt x="1102387" y="1638841"/>
                </a:cubicBezTo>
                <a:cubicBezTo>
                  <a:pt x="1105521" y="1627349"/>
                  <a:pt x="1108166" y="1615728"/>
                  <a:pt x="1111055" y="1604172"/>
                </a:cubicBezTo>
                <a:cubicBezTo>
                  <a:pt x="1113271" y="1595309"/>
                  <a:pt x="1116833" y="1586837"/>
                  <a:pt x="1119722" y="1578170"/>
                </a:cubicBezTo>
                <a:lnTo>
                  <a:pt x="1141390" y="1513165"/>
                </a:lnTo>
                <a:cubicBezTo>
                  <a:pt x="1146179" y="1498797"/>
                  <a:pt x="1151412" y="1484725"/>
                  <a:pt x="1154391" y="1469829"/>
                </a:cubicBezTo>
                <a:cubicBezTo>
                  <a:pt x="1156114" y="1461213"/>
                  <a:pt x="1157153" y="1452472"/>
                  <a:pt x="1158725" y="1443827"/>
                </a:cubicBezTo>
                <a:cubicBezTo>
                  <a:pt x="1160043" y="1436580"/>
                  <a:pt x="1161938" y="1429439"/>
                  <a:pt x="1163058" y="1422159"/>
                </a:cubicBezTo>
                <a:cubicBezTo>
                  <a:pt x="1167828" y="1391154"/>
                  <a:pt x="1166474" y="1386916"/>
                  <a:pt x="1171726" y="1357154"/>
                </a:cubicBezTo>
                <a:cubicBezTo>
                  <a:pt x="1174286" y="1342647"/>
                  <a:pt x="1177504" y="1328263"/>
                  <a:pt x="1180393" y="1313818"/>
                </a:cubicBezTo>
                <a:cubicBezTo>
                  <a:pt x="1181289" y="1309339"/>
                  <a:pt x="1183282" y="1305151"/>
                  <a:pt x="1184727" y="1300817"/>
                </a:cubicBezTo>
                <a:cubicBezTo>
                  <a:pt x="1183850" y="1262224"/>
                  <a:pt x="1192443" y="1154004"/>
                  <a:pt x="1176059" y="1088468"/>
                </a:cubicBezTo>
                <a:cubicBezTo>
                  <a:pt x="1174951" y="1084036"/>
                  <a:pt x="1173170" y="1079801"/>
                  <a:pt x="1171726" y="1075467"/>
                </a:cubicBezTo>
                <a:cubicBezTo>
                  <a:pt x="1170281" y="1063911"/>
                  <a:pt x="1168753" y="1052364"/>
                  <a:pt x="1167392" y="1040798"/>
                </a:cubicBezTo>
                <a:cubicBezTo>
                  <a:pt x="1165863" y="1027807"/>
                  <a:pt x="1164680" y="1014775"/>
                  <a:pt x="1163058" y="1001795"/>
                </a:cubicBezTo>
                <a:cubicBezTo>
                  <a:pt x="1161791" y="991659"/>
                  <a:pt x="1159992" y="981595"/>
                  <a:pt x="1158725" y="971459"/>
                </a:cubicBezTo>
                <a:cubicBezTo>
                  <a:pt x="1157103" y="958479"/>
                  <a:pt x="1156542" y="945359"/>
                  <a:pt x="1154391" y="932456"/>
                </a:cubicBezTo>
                <a:cubicBezTo>
                  <a:pt x="1153640" y="927950"/>
                  <a:pt x="1151312" y="923847"/>
                  <a:pt x="1150057" y="919455"/>
                </a:cubicBezTo>
                <a:cubicBezTo>
                  <a:pt x="1136954" y="873593"/>
                  <a:pt x="1157662" y="937937"/>
                  <a:pt x="1137057" y="876119"/>
                </a:cubicBezTo>
                <a:cubicBezTo>
                  <a:pt x="1135410" y="871178"/>
                  <a:pt x="1131278" y="867452"/>
                  <a:pt x="1128389" y="863118"/>
                </a:cubicBezTo>
                <a:cubicBezTo>
                  <a:pt x="1126945" y="858784"/>
                  <a:pt x="1125258" y="854524"/>
                  <a:pt x="1124056" y="850117"/>
                </a:cubicBezTo>
                <a:cubicBezTo>
                  <a:pt x="1114871" y="816437"/>
                  <a:pt x="1113945" y="808231"/>
                  <a:pt x="1106721" y="772111"/>
                </a:cubicBezTo>
                <a:cubicBezTo>
                  <a:pt x="1105790" y="767457"/>
                  <a:pt x="1102050" y="744101"/>
                  <a:pt x="1098054" y="737442"/>
                </a:cubicBezTo>
                <a:cubicBezTo>
                  <a:pt x="1095952" y="733938"/>
                  <a:pt x="1092275" y="731664"/>
                  <a:pt x="1089386" y="728775"/>
                </a:cubicBezTo>
                <a:cubicBezTo>
                  <a:pt x="1078781" y="696959"/>
                  <a:pt x="1087179" y="709233"/>
                  <a:pt x="1067718" y="689772"/>
                </a:cubicBezTo>
                <a:cubicBezTo>
                  <a:pt x="1066273" y="685438"/>
                  <a:pt x="1064639" y="681163"/>
                  <a:pt x="1063384" y="676771"/>
                </a:cubicBezTo>
                <a:cubicBezTo>
                  <a:pt x="1061748" y="671044"/>
                  <a:pt x="1061142" y="665014"/>
                  <a:pt x="1059051" y="659437"/>
                </a:cubicBezTo>
                <a:cubicBezTo>
                  <a:pt x="1056783" y="653388"/>
                  <a:pt x="1053273" y="647880"/>
                  <a:pt x="1050384" y="642102"/>
                </a:cubicBezTo>
                <a:cubicBezTo>
                  <a:pt x="1048939" y="634879"/>
                  <a:pt x="1048636" y="627331"/>
                  <a:pt x="1046050" y="620434"/>
                </a:cubicBezTo>
                <a:cubicBezTo>
                  <a:pt x="1044221" y="615557"/>
                  <a:pt x="1039712" y="612091"/>
                  <a:pt x="1037383" y="607433"/>
                </a:cubicBezTo>
                <a:cubicBezTo>
                  <a:pt x="1035340" y="603347"/>
                  <a:pt x="1035315" y="598398"/>
                  <a:pt x="1033049" y="594432"/>
                </a:cubicBezTo>
                <a:cubicBezTo>
                  <a:pt x="1029465" y="588161"/>
                  <a:pt x="1024246" y="582975"/>
                  <a:pt x="1020048" y="577097"/>
                </a:cubicBezTo>
                <a:cubicBezTo>
                  <a:pt x="1011930" y="565731"/>
                  <a:pt x="1008189" y="557661"/>
                  <a:pt x="998380" y="546762"/>
                </a:cubicBezTo>
                <a:cubicBezTo>
                  <a:pt x="990180" y="537651"/>
                  <a:pt x="981045" y="529427"/>
                  <a:pt x="972378" y="520760"/>
                </a:cubicBezTo>
                <a:lnTo>
                  <a:pt x="963711" y="512092"/>
                </a:lnTo>
                <a:cubicBezTo>
                  <a:pt x="960822" y="509203"/>
                  <a:pt x="957309" y="506825"/>
                  <a:pt x="955043" y="503425"/>
                </a:cubicBezTo>
                <a:cubicBezTo>
                  <a:pt x="952154" y="499091"/>
                  <a:pt x="950059" y="494107"/>
                  <a:pt x="946376" y="490424"/>
                </a:cubicBezTo>
                <a:cubicBezTo>
                  <a:pt x="942693" y="486741"/>
                  <a:pt x="937709" y="484646"/>
                  <a:pt x="933375" y="481757"/>
                </a:cubicBezTo>
                <a:cubicBezTo>
                  <a:pt x="930486" y="477423"/>
                  <a:pt x="927962" y="472823"/>
                  <a:pt x="924708" y="468756"/>
                </a:cubicBezTo>
                <a:cubicBezTo>
                  <a:pt x="922156" y="465565"/>
                  <a:pt x="918306" y="463489"/>
                  <a:pt x="916040" y="460089"/>
                </a:cubicBezTo>
                <a:cubicBezTo>
                  <a:pt x="912456" y="454714"/>
                  <a:pt x="910797" y="448232"/>
                  <a:pt x="907373" y="442754"/>
                </a:cubicBezTo>
                <a:cubicBezTo>
                  <a:pt x="903545" y="436629"/>
                  <a:pt x="898706" y="431197"/>
                  <a:pt x="894372" y="425419"/>
                </a:cubicBezTo>
                <a:cubicBezTo>
                  <a:pt x="886847" y="402842"/>
                  <a:pt x="894968" y="420748"/>
                  <a:pt x="881371" y="403751"/>
                </a:cubicBezTo>
                <a:cubicBezTo>
                  <a:pt x="878117" y="399684"/>
                  <a:pt x="875731" y="394988"/>
                  <a:pt x="872704" y="390750"/>
                </a:cubicBezTo>
                <a:cubicBezTo>
                  <a:pt x="868506" y="384873"/>
                  <a:pt x="864327" y="378965"/>
                  <a:pt x="859703" y="373416"/>
                </a:cubicBezTo>
                <a:cubicBezTo>
                  <a:pt x="857087" y="370277"/>
                  <a:pt x="853588" y="367939"/>
                  <a:pt x="851036" y="364748"/>
                </a:cubicBezTo>
                <a:cubicBezTo>
                  <a:pt x="847782" y="360681"/>
                  <a:pt x="846051" y="355430"/>
                  <a:pt x="842368" y="351747"/>
                </a:cubicBezTo>
                <a:cubicBezTo>
                  <a:pt x="832132" y="341511"/>
                  <a:pt x="823929" y="342910"/>
                  <a:pt x="812033" y="334413"/>
                </a:cubicBezTo>
                <a:cubicBezTo>
                  <a:pt x="797618" y="324117"/>
                  <a:pt x="800503" y="321083"/>
                  <a:pt x="790365" y="308411"/>
                </a:cubicBezTo>
                <a:cubicBezTo>
                  <a:pt x="783310" y="299592"/>
                  <a:pt x="778346" y="297510"/>
                  <a:pt x="768696" y="291076"/>
                </a:cubicBezTo>
                <a:cubicBezTo>
                  <a:pt x="765807" y="286742"/>
                  <a:pt x="763712" y="281758"/>
                  <a:pt x="760029" y="278075"/>
                </a:cubicBezTo>
                <a:cubicBezTo>
                  <a:pt x="756346" y="274392"/>
                  <a:pt x="751266" y="272435"/>
                  <a:pt x="747028" y="269408"/>
                </a:cubicBezTo>
                <a:cubicBezTo>
                  <a:pt x="741150" y="265210"/>
                  <a:pt x="735177" y="261108"/>
                  <a:pt x="729693" y="256407"/>
                </a:cubicBezTo>
                <a:cubicBezTo>
                  <a:pt x="725040" y="252419"/>
                  <a:pt x="721596" y="247083"/>
                  <a:pt x="716693" y="243406"/>
                </a:cubicBezTo>
                <a:cubicBezTo>
                  <a:pt x="709954" y="238352"/>
                  <a:pt x="701925" y="235235"/>
                  <a:pt x="695024" y="230405"/>
                </a:cubicBezTo>
                <a:cubicBezTo>
                  <a:pt x="687446" y="225101"/>
                  <a:pt x="681052" y="218202"/>
                  <a:pt x="673356" y="213071"/>
                </a:cubicBezTo>
                <a:cubicBezTo>
                  <a:pt x="667981" y="209487"/>
                  <a:pt x="661499" y="207827"/>
                  <a:pt x="656021" y="204403"/>
                </a:cubicBezTo>
                <a:cubicBezTo>
                  <a:pt x="649896" y="200575"/>
                  <a:pt x="644604" y="195544"/>
                  <a:pt x="638687" y="191402"/>
                </a:cubicBezTo>
                <a:cubicBezTo>
                  <a:pt x="625886" y="182442"/>
                  <a:pt x="612685" y="174067"/>
                  <a:pt x="599684" y="165400"/>
                </a:cubicBezTo>
                <a:lnTo>
                  <a:pt x="573682" y="148066"/>
                </a:lnTo>
                <a:cubicBezTo>
                  <a:pt x="568307" y="144483"/>
                  <a:pt x="561957" y="142604"/>
                  <a:pt x="556348" y="139399"/>
                </a:cubicBezTo>
                <a:cubicBezTo>
                  <a:pt x="551826" y="136815"/>
                  <a:pt x="548107" y="132846"/>
                  <a:pt x="543347" y="130731"/>
                </a:cubicBezTo>
                <a:cubicBezTo>
                  <a:pt x="534998" y="127020"/>
                  <a:pt x="517345" y="122064"/>
                  <a:pt x="517345" y="122064"/>
                </a:cubicBezTo>
                <a:cubicBezTo>
                  <a:pt x="497159" y="101880"/>
                  <a:pt x="523291" y="125037"/>
                  <a:pt x="491343" y="109063"/>
                </a:cubicBezTo>
                <a:cubicBezTo>
                  <a:pt x="487688" y="107236"/>
                  <a:pt x="486431" y="102005"/>
                  <a:pt x="482675" y="100396"/>
                </a:cubicBezTo>
                <a:cubicBezTo>
                  <a:pt x="475905" y="97495"/>
                  <a:pt x="468113" y="98000"/>
                  <a:pt x="461007" y="96062"/>
                </a:cubicBezTo>
                <a:cubicBezTo>
                  <a:pt x="452193" y="93658"/>
                  <a:pt x="443868" y="89611"/>
                  <a:pt x="435005" y="87395"/>
                </a:cubicBezTo>
                <a:lnTo>
                  <a:pt x="400336" y="78728"/>
                </a:lnTo>
                <a:cubicBezTo>
                  <a:pt x="391473" y="76512"/>
                  <a:pt x="383001" y="72949"/>
                  <a:pt x="374334" y="70060"/>
                </a:cubicBezTo>
                <a:lnTo>
                  <a:pt x="322330" y="52726"/>
                </a:lnTo>
                <a:cubicBezTo>
                  <a:pt x="308354" y="48068"/>
                  <a:pt x="292970" y="48716"/>
                  <a:pt x="278994" y="44058"/>
                </a:cubicBezTo>
                <a:cubicBezTo>
                  <a:pt x="239017" y="30733"/>
                  <a:pt x="261951" y="37183"/>
                  <a:pt x="209656" y="26724"/>
                </a:cubicBezTo>
                <a:cubicBezTo>
                  <a:pt x="203815" y="25556"/>
                  <a:pt x="198162" y="23558"/>
                  <a:pt x="192321" y="22390"/>
                </a:cubicBezTo>
                <a:cubicBezTo>
                  <a:pt x="183705" y="20667"/>
                  <a:pt x="174955" y="19675"/>
                  <a:pt x="166319" y="18056"/>
                </a:cubicBezTo>
                <a:cubicBezTo>
                  <a:pt x="151840" y="15341"/>
                  <a:pt x="137551" y="11574"/>
                  <a:pt x="122983" y="9389"/>
                </a:cubicBezTo>
                <a:cubicBezTo>
                  <a:pt x="108626" y="7235"/>
                  <a:pt x="94092" y="6500"/>
                  <a:pt x="79646" y="5055"/>
                </a:cubicBezTo>
                <a:cubicBezTo>
                  <a:pt x="50274" y="14847"/>
                  <a:pt x="86106" y="5055"/>
                  <a:pt x="36310" y="5055"/>
                </a:cubicBezTo>
                <a:cubicBezTo>
                  <a:pt x="18915" y="5055"/>
                  <a:pt x="24031" y="0"/>
                  <a:pt x="18975" y="72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321547" y="2564842"/>
            <a:ext cx="3657600" cy="1588"/>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74690" y="1386673"/>
            <a:ext cx="2351314" cy="2351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71340" y="1125416"/>
            <a:ext cx="1587640" cy="287382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34980" y="1245996"/>
            <a:ext cx="357790" cy="461665"/>
          </a:xfrm>
          <a:prstGeom prst="rect">
            <a:avLst/>
          </a:prstGeom>
          <a:noFill/>
        </p:spPr>
        <p:txBody>
          <a:bodyPr wrap="none" rtlCol="0">
            <a:spAutoFit/>
          </a:bodyPr>
          <a:lstStyle/>
          <a:p>
            <a:r>
              <a:rPr lang="en-US" sz="2400" b="1" dirty="0" smtClean="0">
                <a:solidFill>
                  <a:srgbClr val="FF0000"/>
                </a:solidFill>
              </a:rPr>
              <a:t>B</a:t>
            </a:r>
            <a:endParaRPr lang="en-US" sz="2400" b="1" dirty="0">
              <a:solidFill>
                <a:srgbClr val="FF0000"/>
              </a:solidFill>
            </a:endParaRPr>
          </a:p>
        </p:txBody>
      </p:sp>
      <p:sp>
        <p:nvSpPr>
          <p:cNvPr id="23" name="TextBox 22"/>
          <p:cNvSpPr txBox="1"/>
          <p:nvPr/>
        </p:nvSpPr>
        <p:spPr>
          <a:xfrm>
            <a:off x="3145137" y="1245996"/>
            <a:ext cx="437940" cy="461665"/>
          </a:xfrm>
          <a:prstGeom prst="rect">
            <a:avLst/>
          </a:prstGeom>
          <a:noFill/>
        </p:spPr>
        <p:txBody>
          <a:bodyPr wrap="none" rtlCol="0">
            <a:spAutoFit/>
          </a:bodyPr>
          <a:lstStyle/>
          <a:p>
            <a:r>
              <a:rPr lang="en-US" sz="2400" b="1" dirty="0" smtClean="0">
                <a:solidFill>
                  <a:srgbClr val="0070C0"/>
                </a:solidFill>
              </a:rPr>
              <a:t>B’</a:t>
            </a:r>
            <a:endParaRPr lang="en-US" sz="2400" b="1" dirty="0">
              <a:solidFill>
                <a:srgbClr val="0070C0"/>
              </a:solidFill>
            </a:endParaRPr>
          </a:p>
        </p:txBody>
      </p:sp>
      <p:cxnSp>
        <p:nvCxnSpPr>
          <p:cNvPr id="24" name="Straight Arrow Connector 23"/>
          <p:cNvCxnSpPr/>
          <p:nvPr/>
        </p:nvCxnSpPr>
        <p:spPr>
          <a:xfrm rot="16200000" flipV="1">
            <a:off x="542611" y="2391511"/>
            <a:ext cx="3205428" cy="10046"/>
          </a:xfrm>
          <a:prstGeom prst="straightConnector1">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725839" y="663025"/>
            <a:ext cx="377026" cy="461665"/>
          </a:xfrm>
          <a:prstGeom prst="rect">
            <a:avLst/>
          </a:prstGeom>
        </p:spPr>
        <p:txBody>
          <a:bodyPr wrap="none">
            <a:spAutoFit/>
          </a:bodyPr>
          <a:lstStyle/>
          <a:p>
            <a:r>
              <a:rPr lang="en-US" sz="2400" b="1" dirty="0" smtClean="0">
                <a:solidFill>
                  <a:srgbClr val="7030A0"/>
                </a:solidFill>
              </a:rPr>
              <a:t>H</a:t>
            </a:r>
            <a:endParaRPr lang="en-US" sz="1400" b="1" dirty="0"/>
          </a:p>
        </p:txBody>
      </p:sp>
      <p:grpSp>
        <p:nvGrpSpPr>
          <p:cNvPr id="31" name="Group 30"/>
          <p:cNvGrpSpPr/>
          <p:nvPr/>
        </p:nvGrpSpPr>
        <p:grpSpPr>
          <a:xfrm>
            <a:off x="2138363" y="800099"/>
            <a:ext cx="114300" cy="276224"/>
            <a:chOff x="2138363" y="800099"/>
            <a:chExt cx="114300" cy="276224"/>
          </a:xfrm>
        </p:grpSpPr>
        <p:cxnSp>
          <p:nvCxnSpPr>
            <p:cNvPr id="28" name="Straight Connector 27"/>
            <p:cNvCxnSpPr/>
            <p:nvPr/>
          </p:nvCxnSpPr>
          <p:spPr>
            <a:xfrm rot="16200000" flipH="1">
              <a:off x="2119313" y="819149"/>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119313" y="881061"/>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119313" y="942973"/>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rot="17930409">
            <a:off x="4982000" y="1587185"/>
            <a:ext cx="114300" cy="276224"/>
            <a:chOff x="2138363" y="800099"/>
            <a:chExt cx="114300" cy="276224"/>
          </a:xfrm>
        </p:grpSpPr>
        <p:cxnSp>
          <p:nvCxnSpPr>
            <p:cNvPr id="33" name="Straight Connector 32"/>
            <p:cNvCxnSpPr/>
            <p:nvPr/>
          </p:nvCxnSpPr>
          <p:spPr>
            <a:xfrm rot="16200000" flipH="1">
              <a:off x="2119313" y="819149"/>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2119313" y="881061"/>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2119313" y="942973"/>
              <a:ext cx="152400" cy="114300"/>
            </a:xfrm>
            <a:prstGeom prst="line">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674100" y="1687716"/>
            <a:ext cx="497252" cy="461665"/>
          </a:xfrm>
          <a:prstGeom prst="rect">
            <a:avLst/>
          </a:prstGeom>
        </p:spPr>
        <p:txBody>
          <a:bodyPr wrap="none">
            <a:spAutoFit/>
          </a:bodyPr>
          <a:lstStyle/>
          <a:p>
            <a:r>
              <a:rPr lang="en-US" sz="2400" b="1" dirty="0" smtClean="0">
                <a:solidFill>
                  <a:srgbClr val="7030A0"/>
                </a:solidFill>
              </a:rPr>
              <a:t>H</a:t>
            </a:r>
            <a:r>
              <a:rPr lang="en-US" sz="2800" b="1" baseline="-15000" dirty="0" smtClean="0">
                <a:solidFill>
                  <a:srgbClr val="7030A0"/>
                </a:solidFill>
              </a:rPr>
              <a:t>a</a:t>
            </a:r>
            <a:endParaRPr lang="en-US" sz="1600" b="1" baseline="-15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rot="19560029">
            <a:off x="6002446" y="1767017"/>
            <a:ext cx="181070" cy="1810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6200000" flipH="1">
            <a:off x="5219701" y="1486738"/>
            <a:ext cx="1676398" cy="99060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0096"/>
            <a:ext cx="8229600" cy="1004835"/>
          </a:xfrm>
        </p:spPr>
        <p:txBody>
          <a:bodyPr>
            <a:normAutofit/>
          </a:bodyPr>
          <a:lstStyle/>
          <a:p>
            <a:r>
              <a:rPr lang="en-US" dirty="0" smtClean="0"/>
              <a:t>Householder Reflection</a:t>
            </a:r>
            <a:endParaRPr lang="en-US" dirty="0"/>
          </a:p>
        </p:txBody>
      </p:sp>
      <p:sp>
        <p:nvSpPr>
          <p:cNvPr id="34" name="Content Placeholder 33"/>
          <p:cNvSpPr>
            <a:spLocks noGrp="1"/>
          </p:cNvSpPr>
          <p:nvPr>
            <p:ph idx="1"/>
          </p:nvPr>
        </p:nvSpPr>
        <p:spPr>
          <a:xfrm>
            <a:off x="457200" y="4350936"/>
            <a:ext cx="8229600" cy="2160396"/>
          </a:xfrm>
        </p:spPr>
        <p:txBody>
          <a:bodyPr>
            <a:normAutofit lnSpcReduction="10000"/>
          </a:bodyPr>
          <a:lstStyle/>
          <a:p>
            <a:r>
              <a:rPr lang="en-US" dirty="0" smtClean="0"/>
              <a:t>Want linear map that reflects points in </a:t>
            </a:r>
            <a:r>
              <a:rPr lang="en-US" dirty="0" err="1" smtClean="0">
                <a:solidFill>
                  <a:srgbClr val="FF0000"/>
                </a:solidFill>
              </a:rPr>
              <a:t>hyperplane</a:t>
            </a:r>
            <a:r>
              <a:rPr lang="en-US" dirty="0" smtClean="0"/>
              <a:t> orthogonal to </a:t>
            </a:r>
            <a:r>
              <a:rPr lang="en-US" dirty="0" smtClean="0">
                <a:solidFill>
                  <a:srgbClr val="00B050"/>
                </a:solidFill>
              </a:rPr>
              <a:t>v</a:t>
            </a:r>
          </a:p>
          <a:p>
            <a:r>
              <a:rPr lang="en-US" dirty="0" smtClean="0"/>
              <a:t>Vectors orthogonal to </a:t>
            </a:r>
            <a:r>
              <a:rPr lang="en-US" dirty="0" smtClean="0">
                <a:solidFill>
                  <a:srgbClr val="00B050"/>
                </a:solidFill>
              </a:rPr>
              <a:t>v</a:t>
            </a:r>
            <a:r>
              <a:rPr lang="en-US" dirty="0" smtClean="0"/>
              <a:t> should be unchanged</a:t>
            </a:r>
          </a:p>
          <a:p>
            <a:r>
              <a:rPr lang="en-US" dirty="0" smtClean="0"/>
              <a:t>The vector </a:t>
            </a:r>
            <a:r>
              <a:rPr lang="en-US" dirty="0" smtClean="0">
                <a:solidFill>
                  <a:srgbClr val="00B050"/>
                </a:solidFill>
              </a:rPr>
              <a:t>v</a:t>
            </a:r>
            <a:r>
              <a:rPr lang="en-US" dirty="0" smtClean="0"/>
              <a:t> should change sign</a:t>
            </a:r>
          </a:p>
        </p:txBody>
      </p:sp>
      <p:cxnSp>
        <p:nvCxnSpPr>
          <p:cNvPr id="5" name="Straight Arrow Connector 4"/>
          <p:cNvCxnSpPr/>
          <p:nvPr/>
        </p:nvCxnSpPr>
        <p:spPr>
          <a:xfrm rot="5400000" flipH="1" flipV="1">
            <a:off x="2950382" y="2648137"/>
            <a:ext cx="3204630" cy="1588"/>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08703" y="2883877"/>
            <a:ext cx="5516545" cy="1588"/>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86885" y="773724"/>
            <a:ext cx="346570" cy="461665"/>
          </a:xfrm>
          <a:prstGeom prst="rect">
            <a:avLst/>
          </a:prstGeom>
          <a:noFill/>
        </p:spPr>
        <p:txBody>
          <a:bodyPr wrap="none" rtlCol="0">
            <a:spAutoFit/>
          </a:bodyPr>
          <a:lstStyle/>
          <a:p>
            <a:r>
              <a:rPr lang="en-US" sz="2400" dirty="0" smtClean="0">
                <a:solidFill>
                  <a:srgbClr val="0070C0"/>
                </a:solidFill>
              </a:rPr>
              <a:t>u</a:t>
            </a:r>
            <a:endParaRPr lang="en-US" sz="2000" dirty="0">
              <a:solidFill>
                <a:srgbClr val="0070C0"/>
              </a:solidFill>
            </a:endParaRPr>
          </a:p>
        </p:txBody>
      </p:sp>
      <p:sp>
        <p:nvSpPr>
          <p:cNvPr id="12" name="Oval 11"/>
          <p:cNvSpPr/>
          <p:nvPr/>
        </p:nvSpPr>
        <p:spPr>
          <a:xfrm>
            <a:off x="5526594" y="1095270"/>
            <a:ext cx="120580" cy="120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2556625" y="1185706"/>
            <a:ext cx="4828915" cy="2893924"/>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11337" y="2883880"/>
            <a:ext cx="1125629" cy="461665"/>
          </a:xfrm>
          <a:prstGeom prst="rect">
            <a:avLst/>
          </a:prstGeom>
          <a:noFill/>
        </p:spPr>
        <p:txBody>
          <a:bodyPr wrap="none" rtlCol="0">
            <a:spAutoFit/>
          </a:bodyPr>
          <a:lstStyle/>
          <a:p>
            <a:r>
              <a:rPr lang="en-US" sz="2400" spc="-200" dirty="0" smtClean="0">
                <a:solidFill>
                  <a:srgbClr val="0070C0"/>
                </a:solidFill>
              </a:rPr>
              <a:t>||u||</a:t>
            </a:r>
            <a:r>
              <a:rPr lang="en-US" sz="2400" dirty="0" smtClean="0">
                <a:solidFill>
                  <a:srgbClr val="0070C0"/>
                </a:solidFill>
                <a:latin typeface="cmsy10"/>
              </a:rPr>
              <a:t>¢</a:t>
            </a:r>
            <a:r>
              <a:rPr lang="en-US" sz="2400" dirty="0" smtClean="0">
                <a:solidFill>
                  <a:srgbClr val="0070C0"/>
                </a:solidFill>
                <a:latin typeface="Calibri"/>
              </a:rPr>
              <a:t>e</a:t>
            </a:r>
            <a:r>
              <a:rPr lang="en-US" sz="2400" baseline="-25000" dirty="0" smtClean="0">
                <a:solidFill>
                  <a:srgbClr val="0070C0"/>
                </a:solidFill>
                <a:latin typeface="Calibri"/>
              </a:rPr>
              <a:t>1</a:t>
            </a:r>
            <a:endParaRPr lang="en-US" sz="2000" baseline="-25000" dirty="0">
              <a:solidFill>
                <a:srgbClr val="0070C0"/>
              </a:solidFill>
              <a:latin typeface="Calibri"/>
            </a:endParaRPr>
          </a:p>
        </p:txBody>
      </p:sp>
      <p:sp>
        <p:nvSpPr>
          <p:cNvPr id="16" name="Oval 15"/>
          <p:cNvSpPr/>
          <p:nvPr/>
        </p:nvSpPr>
        <p:spPr>
          <a:xfrm>
            <a:off x="6521381" y="2823586"/>
            <a:ext cx="120580" cy="120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20898" y="2260878"/>
            <a:ext cx="324128" cy="461665"/>
          </a:xfrm>
          <a:prstGeom prst="rect">
            <a:avLst/>
          </a:prstGeom>
          <a:noFill/>
        </p:spPr>
        <p:txBody>
          <a:bodyPr wrap="none" rtlCol="0">
            <a:spAutoFit/>
          </a:bodyPr>
          <a:lstStyle/>
          <a:p>
            <a:r>
              <a:rPr lang="en-US" sz="2400" dirty="0" smtClean="0">
                <a:solidFill>
                  <a:srgbClr val="00B050"/>
                </a:solidFill>
              </a:rPr>
              <a:t>v</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The Ellipsoid Method</a:t>
            </a:r>
          </a:p>
          <a:p>
            <a:r>
              <a:rPr lang="en-US" dirty="0" smtClean="0"/>
              <a:t>Covering Half-Ellipsoids by Ellipsoids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5"/>
            <a:ext cx="8229600" cy="840729"/>
          </a:xfrm>
        </p:spPr>
        <p:txBody>
          <a:bodyPr/>
          <a:lstStyle/>
          <a:p>
            <a:r>
              <a:rPr lang="en-US" dirty="0" smtClean="0"/>
              <a:t>Our Hero</a:t>
            </a:r>
            <a:endParaRPr lang="en-US" dirty="0"/>
          </a:p>
        </p:txBody>
      </p:sp>
      <p:pic>
        <p:nvPicPr>
          <p:cNvPr id="3" name="Picture 2" descr="GeorgeBush.jpg"/>
          <p:cNvPicPr>
            <a:picLocks noChangeAspect="1"/>
          </p:cNvPicPr>
          <p:nvPr/>
        </p:nvPicPr>
        <p:blipFill>
          <a:blip r:embed="rId2" cstate="print"/>
          <a:stretch>
            <a:fillRect/>
          </a:stretch>
        </p:blipFill>
        <p:spPr>
          <a:xfrm>
            <a:off x="3084844" y="926962"/>
            <a:ext cx="2974312" cy="3717890"/>
          </a:xfrm>
          <a:prstGeom prst="rect">
            <a:avLst/>
          </a:prstGeom>
        </p:spPr>
      </p:pic>
      <p:sp>
        <p:nvSpPr>
          <p:cNvPr id="4" name="TextBox 3"/>
          <p:cNvSpPr txBox="1"/>
          <p:nvPr/>
        </p:nvSpPr>
        <p:spPr>
          <a:xfrm>
            <a:off x="673240" y="5008883"/>
            <a:ext cx="7982246" cy="1384995"/>
          </a:xfrm>
          <a:prstGeom prst="rect">
            <a:avLst/>
          </a:prstGeom>
          <a:noFill/>
        </p:spPr>
        <p:txBody>
          <a:bodyPr wrap="square" rtlCol="0">
            <a:spAutoFit/>
          </a:bodyPr>
          <a:lstStyle/>
          <a:p>
            <a:pPr algn="ctr"/>
            <a:r>
              <a:rPr lang="en-US" sz="2200" dirty="0" smtClean="0">
                <a:latin typeface="Gill Sans MT Condensed" pitchFamily="34" charset="0"/>
              </a:rPr>
              <a:t>“Intelligence gathered by this and other governments leaves no doubt that the Iraq regime continues to possess and conceal some of the most lethal weapons ever devised”</a:t>
            </a:r>
          </a:p>
          <a:p>
            <a:pPr algn="ctr"/>
            <a:r>
              <a:rPr lang="en-US" sz="2200" dirty="0" smtClean="0">
                <a:latin typeface="Gill Sans MT Condensed" pitchFamily="34" charset="0"/>
              </a:rPr>
              <a:t>George W. Bush, 3/18/2003</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26"/>
            <a:ext cx="8229600" cy="780439"/>
          </a:xfrm>
        </p:spPr>
        <p:txBody>
          <a:bodyPr/>
          <a:lstStyle/>
          <a:p>
            <a:r>
              <a:rPr lang="en-US" dirty="0" smtClean="0"/>
              <a:t>WMD in Iraq</a:t>
            </a:r>
            <a:endParaRPr lang="en-US" dirty="0"/>
          </a:p>
        </p:txBody>
      </p:sp>
      <p:sp>
        <p:nvSpPr>
          <p:cNvPr id="5" name="TextBox 4"/>
          <p:cNvSpPr txBox="1"/>
          <p:nvPr/>
        </p:nvSpPr>
        <p:spPr>
          <a:xfrm>
            <a:off x="673240" y="5461059"/>
            <a:ext cx="7982246" cy="1200329"/>
          </a:xfrm>
          <a:prstGeom prst="rect">
            <a:avLst/>
          </a:prstGeom>
          <a:noFill/>
        </p:spPr>
        <p:txBody>
          <a:bodyPr wrap="square" rtlCol="0">
            <a:spAutoFit/>
          </a:bodyPr>
          <a:lstStyle/>
          <a:p>
            <a:pPr algn="ctr"/>
            <a:r>
              <a:rPr lang="en-US" sz="2400" dirty="0" smtClean="0">
                <a:latin typeface="Gill Sans MT Condensed" pitchFamily="34" charset="0"/>
              </a:rPr>
              <a:t>“We are learning more as we interrogate or have discussions with Iraqi scientists and people within the Iraqi structure, that perhaps he destroyed some, perhaps he dispersed some. And so we will find them.” George W. Bush, 4/24/2003</a:t>
            </a:r>
          </a:p>
        </p:txBody>
      </p:sp>
      <p:pic>
        <p:nvPicPr>
          <p:cNvPr id="13" name="Content Placeholder 12" descr="Iraq3.png"/>
          <p:cNvPicPr>
            <a:picLocks noGrp="1" noChangeAspect="1"/>
          </p:cNvPicPr>
          <p:nvPr>
            <p:ph idx="1"/>
          </p:nvPr>
        </p:nvPicPr>
        <p:blipFill>
          <a:blip r:embed="rId3" cstate="print"/>
          <a:stretch>
            <a:fillRect/>
          </a:stretch>
        </p:blipFill>
        <p:spPr>
          <a:xfrm>
            <a:off x="2476762" y="923413"/>
            <a:ext cx="4190476" cy="45079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UN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p:txBody>
      </p:sp>
      <p:sp>
        <p:nvSpPr>
          <p:cNvPr id="8" name="Oval 7"/>
          <p:cNvSpPr/>
          <p:nvPr/>
        </p:nvSpPr>
        <p:spPr>
          <a:xfrm rot="2539772">
            <a:off x="2602563" y="3599672"/>
            <a:ext cx="3639778" cy="2291327"/>
          </a:xfrm>
          <a:prstGeom prst="ellipse">
            <a:avLst/>
          </a:prstGeom>
          <a:solidFill>
            <a:srgbClr val="7030A0">
              <a:alpha val="24000"/>
            </a:srgb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5400000" flipH="1" flipV="1">
            <a:off x="257682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1000" fill="hold"/>
                                        <p:tgtEl>
                                          <p:spTgt spid="15"/>
                                        </p:tgtEl>
                                        <p:attrNameLst>
                                          <p:attrName>ppt_x</p:attrName>
                                        </p:attrNameLst>
                                      </p:cBhvr>
                                      <p:tavLst>
                                        <p:tav tm="0">
                                          <p:val>
                                            <p:strVal val="#ppt_x"/>
                                          </p:val>
                                        </p:tav>
                                        <p:tav tm="100000">
                                          <p:val>
                                            <p:strVal val="#ppt_x"/>
                                          </p:val>
                                        </p:tav>
                                      </p:tavLst>
                                    </p:anim>
                                    <p:anim calcmode="lin" valueType="num">
                                      <p:cBhvr additive="base">
                                        <p:cTn id="1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14" name="Freeform 13"/>
          <p:cNvSpPr/>
          <p:nvPr/>
        </p:nvSpPr>
        <p:spPr>
          <a:xfrm>
            <a:off x="4067175" y="3589608"/>
            <a:ext cx="1873150"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rot="10800000">
            <a:off x="2900361" y="3280044"/>
            <a:ext cx="1914526"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UN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2539772">
            <a:off x="2602563" y="3599672"/>
            <a:ext cx="3639778" cy="229132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70451" y="4677769"/>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5400000" flipH="1" flipV="1">
            <a:off x="2576823" y="4288393"/>
            <a:ext cx="3604845" cy="1228413"/>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2" descr="Iraq3.png"/>
          <p:cNvPicPr>
            <a:picLocks noChangeAspect="1"/>
          </p:cNvPicPr>
          <p:nvPr/>
        </p:nvPicPr>
        <p:blipFill>
          <a:blip r:embed="rId3" cstate="print"/>
          <a:stretch>
            <a:fillRect/>
          </a:stretch>
        </p:blipFill>
        <p:spPr>
          <a:xfrm>
            <a:off x="2959100" y="3254087"/>
            <a:ext cx="3035300" cy="3265246"/>
          </a:xfrm>
          <a:prstGeom prst="rect">
            <a:avLst/>
          </a:prstGeom>
        </p:spPr>
      </p:pic>
      <p:sp>
        <p:nvSpPr>
          <p:cNvPr id="15" name="Freeform 14"/>
          <p:cNvSpPr/>
          <p:nvPr/>
        </p:nvSpPr>
        <p:spPr>
          <a:xfrm rot="10800000">
            <a:off x="2900361" y="3280044"/>
            <a:ext cx="1914526" cy="2623099"/>
          </a:xfrm>
          <a:custGeom>
            <a:avLst/>
            <a:gdLst>
              <a:gd name="connsiteX0" fmla="*/ 762000 w 1830288"/>
              <a:gd name="connsiteY0" fmla="*/ 25130 h 2623099"/>
              <a:gd name="connsiteX1" fmla="*/ 752475 w 1830288"/>
              <a:gd name="connsiteY1" fmla="*/ 63230 h 2623099"/>
              <a:gd name="connsiteX2" fmla="*/ 742950 w 1830288"/>
              <a:gd name="connsiteY2" fmla="*/ 91805 h 2623099"/>
              <a:gd name="connsiteX3" fmla="*/ 723900 w 1830288"/>
              <a:gd name="connsiteY3" fmla="*/ 148955 h 2623099"/>
              <a:gd name="connsiteX4" fmla="*/ 709613 w 1830288"/>
              <a:gd name="connsiteY4" fmla="*/ 191817 h 2623099"/>
              <a:gd name="connsiteX5" fmla="*/ 704850 w 1830288"/>
              <a:gd name="connsiteY5" fmla="*/ 206105 h 2623099"/>
              <a:gd name="connsiteX6" fmla="*/ 695325 w 1830288"/>
              <a:gd name="connsiteY6" fmla="*/ 220392 h 2623099"/>
              <a:gd name="connsiteX7" fmla="*/ 690563 w 1830288"/>
              <a:gd name="connsiteY7" fmla="*/ 234680 h 2623099"/>
              <a:gd name="connsiteX8" fmla="*/ 681038 w 1830288"/>
              <a:gd name="connsiteY8" fmla="*/ 248967 h 2623099"/>
              <a:gd name="connsiteX9" fmla="*/ 676275 w 1830288"/>
              <a:gd name="connsiteY9" fmla="*/ 272780 h 2623099"/>
              <a:gd name="connsiteX10" fmla="*/ 666750 w 1830288"/>
              <a:gd name="connsiteY10" fmla="*/ 301355 h 2623099"/>
              <a:gd name="connsiteX11" fmla="*/ 657225 w 1830288"/>
              <a:gd name="connsiteY11" fmla="*/ 329930 h 2623099"/>
              <a:gd name="connsiteX12" fmla="*/ 652463 w 1830288"/>
              <a:gd name="connsiteY12" fmla="*/ 344217 h 2623099"/>
              <a:gd name="connsiteX13" fmla="*/ 647700 w 1830288"/>
              <a:gd name="connsiteY13" fmla="*/ 363267 h 2623099"/>
              <a:gd name="connsiteX14" fmla="*/ 638175 w 1830288"/>
              <a:gd name="connsiteY14" fmla="*/ 391842 h 2623099"/>
              <a:gd name="connsiteX15" fmla="*/ 633413 w 1830288"/>
              <a:gd name="connsiteY15" fmla="*/ 410892 h 2623099"/>
              <a:gd name="connsiteX16" fmla="*/ 619125 w 1830288"/>
              <a:gd name="connsiteY16" fmla="*/ 453755 h 2623099"/>
              <a:gd name="connsiteX17" fmla="*/ 609600 w 1830288"/>
              <a:gd name="connsiteY17" fmla="*/ 482330 h 2623099"/>
              <a:gd name="connsiteX18" fmla="*/ 600075 w 1830288"/>
              <a:gd name="connsiteY18" fmla="*/ 496617 h 2623099"/>
              <a:gd name="connsiteX19" fmla="*/ 571500 w 1830288"/>
              <a:gd name="connsiteY19" fmla="*/ 582342 h 2623099"/>
              <a:gd name="connsiteX20" fmla="*/ 561975 w 1830288"/>
              <a:gd name="connsiteY20" fmla="*/ 610917 h 2623099"/>
              <a:gd name="connsiteX21" fmla="*/ 557213 w 1830288"/>
              <a:gd name="connsiteY21" fmla="*/ 625205 h 2623099"/>
              <a:gd name="connsiteX22" fmla="*/ 552450 w 1830288"/>
              <a:gd name="connsiteY22" fmla="*/ 644255 h 2623099"/>
              <a:gd name="connsiteX23" fmla="*/ 542925 w 1830288"/>
              <a:gd name="connsiteY23" fmla="*/ 687117 h 2623099"/>
              <a:gd name="connsiteX24" fmla="*/ 533400 w 1830288"/>
              <a:gd name="connsiteY24" fmla="*/ 715692 h 2623099"/>
              <a:gd name="connsiteX25" fmla="*/ 523875 w 1830288"/>
              <a:gd name="connsiteY25" fmla="*/ 744267 h 2623099"/>
              <a:gd name="connsiteX26" fmla="*/ 514350 w 1830288"/>
              <a:gd name="connsiteY26" fmla="*/ 758555 h 2623099"/>
              <a:gd name="connsiteX27" fmla="*/ 504825 w 1830288"/>
              <a:gd name="connsiteY27" fmla="*/ 787130 h 2623099"/>
              <a:gd name="connsiteX28" fmla="*/ 500063 w 1830288"/>
              <a:gd name="connsiteY28" fmla="*/ 801417 h 2623099"/>
              <a:gd name="connsiteX29" fmla="*/ 490538 w 1830288"/>
              <a:gd name="connsiteY29" fmla="*/ 815705 h 2623099"/>
              <a:gd name="connsiteX30" fmla="*/ 481013 w 1830288"/>
              <a:gd name="connsiteY30" fmla="*/ 844280 h 2623099"/>
              <a:gd name="connsiteX31" fmla="*/ 466725 w 1830288"/>
              <a:gd name="connsiteY31" fmla="*/ 887142 h 2623099"/>
              <a:gd name="connsiteX32" fmla="*/ 433388 w 1830288"/>
              <a:gd name="connsiteY32" fmla="*/ 987155 h 2623099"/>
              <a:gd name="connsiteX33" fmla="*/ 423863 w 1830288"/>
              <a:gd name="connsiteY33" fmla="*/ 1015730 h 2623099"/>
              <a:gd name="connsiteX34" fmla="*/ 419100 w 1830288"/>
              <a:gd name="connsiteY34" fmla="*/ 1030017 h 2623099"/>
              <a:gd name="connsiteX35" fmla="*/ 409575 w 1830288"/>
              <a:gd name="connsiteY35" fmla="*/ 1063355 h 2623099"/>
              <a:gd name="connsiteX36" fmla="*/ 404813 w 1830288"/>
              <a:gd name="connsiteY36" fmla="*/ 1096692 h 2623099"/>
              <a:gd name="connsiteX37" fmla="*/ 400050 w 1830288"/>
              <a:gd name="connsiteY37" fmla="*/ 1110980 h 2623099"/>
              <a:gd name="connsiteX38" fmla="*/ 395288 w 1830288"/>
              <a:gd name="connsiteY38" fmla="*/ 1130030 h 2623099"/>
              <a:gd name="connsiteX39" fmla="*/ 381000 w 1830288"/>
              <a:gd name="connsiteY39" fmla="*/ 1172892 h 2623099"/>
              <a:gd name="connsiteX40" fmla="*/ 371475 w 1830288"/>
              <a:gd name="connsiteY40" fmla="*/ 1201467 h 2623099"/>
              <a:gd name="connsiteX41" fmla="*/ 366713 w 1830288"/>
              <a:gd name="connsiteY41" fmla="*/ 1215755 h 2623099"/>
              <a:gd name="connsiteX42" fmla="*/ 357188 w 1830288"/>
              <a:gd name="connsiteY42" fmla="*/ 1230042 h 2623099"/>
              <a:gd name="connsiteX43" fmla="*/ 347663 w 1830288"/>
              <a:gd name="connsiteY43" fmla="*/ 1258617 h 2623099"/>
              <a:gd name="connsiteX44" fmla="*/ 333375 w 1830288"/>
              <a:gd name="connsiteY44" fmla="*/ 1301480 h 2623099"/>
              <a:gd name="connsiteX45" fmla="*/ 323850 w 1830288"/>
              <a:gd name="connsiteY45" fmla="*/ 1330055 h 2623099"/>
              <a:gd name="connsiteX46" fmla="*/ 314325 w 1830288"/>
              <a:gd name="connsiteY46" fmla="*/ 1344342 h 2623099"/>
              <a:gd name="connsiteX47" fmla="*/ 266700 w 1830288"/>
              <a:gd name="connsiteY47" fmla="*/ 1487217 h 2623099"/>
              <a:gd name="connsiteX48" fmla="*/ 252413 w 1830288"/>
              <a:gd name="connsiteY48" fmla="*/ 1530080 h 2623099"/>
              <a:gd name="connsiteX49" fmla="*/ 242888 w 1830288"/>
              <a:gd name="connsiteY49" fmla="*/ 1558655 h 2623099"/>
              <a:gd name="connsiteX50" fmla="*/ 238125 w 1830288"/>
              <a:gd name="connsiteY50" fmla="*/ 1577705 h 2623099"/>
              <a:gd name="connsiteX51" fmla="*/ 223838 w 1830288"/>
              <a:gd name="connsiteY51" fmla="*/ 1620567 h 2623099"/>
              <a:gd name="connsiteX52" fmla="*/ 219075 w 1830288"/>
              <a:gd name="connsiteY52" fmla="*/ 1634855 h 2623099"/>
              <a:gd name="connsiteX53" fmla="*/ 214313 w 1830288"/>
              <a:gd name="connsiteY53" fmla="*/ 1649142 h 2623099"/>
              <a:gd name="connsiteX54" fmla="*/ 195263 w 1830288"/>
              <a:gd name="connsiteY54" fmla="*/ 1692005 h 2623099"/>
              <a:gd name="connsiteX55" fmla="*/ 190500 w 1830288"/>
              <a:gd name="connsiteY55" fmla="*/ 1706292 h 2623099"/>
              <a:gd name="connsiteX56" fmla="*/ 185738 w 1830288"/>
              <a:gd name="connsiteY56" fmla="*/ 1720580 h 2623099"/>
              <a:gd name="connsiteX57" fmla="*/ 176213 w 1830288"/>
              <a:gd name="connsiteY57" fmla="*/ 1734867 h 2623099"/>
              <a:gd name="connsiteX58" fmla="*/ 166688 w 1830288"/>
              <a:gd name="connsiteY58" fmla="*/ 1763442 h 2623099"/>
              <a:gd name="connsiteX59" fmla="*/ 161925 w 1830288"/>
              <a:gd name="connsiteY59" fmla="*/ 1777730 h 2623099"/>
              <a:gd name="connsiteX60" fmla="*/ 157163 w 1830288"/>
              <a:gd name="connsiteY60" fmla="*/ 1792017 h 2623099"/>
              <a:gd name="connsiteX61" fmla="*/ 147638 w 1830288"/>
              <a:gd name="connsiteY61" fmla="*/ 1815830 h 2623099"/>
              <a:gd name="connsiteX62" fmla="*/ 128588 w 1830288"/>
              <a:gd name="connsiteY62" fmla="*/ 1858692 h 2623099"/>
              <a:gd name="connsiteX63" fmla="*/ 119063 w 1830288"/>
              <a:gd name="connsiteY63" fmla="*/ 1896792 h 2623099"/>
              <a:gd name="connsiteX64" fmla="*/ 114300 w 1830288"/>
              <a:gd name="connsiteY64" fmla="*/ 1915842 h 2623099"/>
              <a:gd name="connsiteX65" fmla="*/ 109538 w 1830288"/>
              <a:gd name="connsiteY65" fmla="*/ 1930130 h 2623099"/>
              <a:gd name="connsiteX66" fmla="*/ 100013 w 1830288"/>
              <a:gd name="connsiteY66" fmla="*/ 1968230 h 2623099"/>
              <a:gd name="connsiteX67" fmla="*/ 90488 w 1830288"/>
              <a:gd name="connsiteY67" fmla="*/ 1996805 h 2623099"/>
              <a:gd name="connsiteX68" fmla="*/ 85725 w 1830288"/>
              <a:gd name="connsiteY68" fmla="*/ 2015855 h 2623099"/>
              <a:gd name="connsiteX69" fmla="*/ 71438 w 1830288"/>
              <a:gd name="connsiteY69" fmla="*/ 2058717 h 2623099"/>
              <a:gd name="connsiteX70" fmla="*/ 66675 w 1830288"/>
              <a:gd name="connsiteY70" fmla="*/ 2073005 h 2623099"/>
              <a:gd name="connsiteX71" fmla="*/ 61913 w 1830288"/>
              <a:gd name="connsiteY71" fmla="*/ 2092055 h 2623099"/>
              <a:gd name="connsiteX72" fmla="*/ 47625 w 1830288"/>
              <a:gd name="connsiteY72" fmla="*/ 2134917 h 2623099"/>
              <a:gd name="connsiteX73" fmla="*/ 38100 w 1830288"/>
              <a:gd name="connsiteY73" fmla="*/ 2163492 h 2623099"/>
              <a:gd name="connsiteX74" fmla="*/ 33338 w 1830288"/>
              <a:gd name="connsiteY74" fmla="*/ 2177780 h 2623099"/>
              <a:gd name="connsiteX75" fmla="*/ 23813 w 1830288"/>
              <a:gd name="connsiteY75" fmla="*/ 2192067 h 2623099"/>
              <a:gd name="connsiteX76" fmla="*/ 9525 w 1830288"/>
              <a:gd name="connsiteY76" fmla="*/ 2239692 h 2623099"/>
              <a:gd name="connsiteX77" fmla="*/ 4763 w 1830288"/>
              <a:gd name="connsiteY77" fmla="*/ 2253980 h 2623099"/>
              <a:gd name="connsiteX78" fmla="*/ 0 w 1830288"/>
              <a:gd name="connsiteY78" fmla="*/ 2268267 h 2623099"/>
              <a:gd name="connsiteX79" fmla="*/ 4763 w 1830288"/>
              <a:gd name="connsiteY79" fmla="*/ 2306367 h 2623099"/>
              <a:gd name="connsiteX80" fmla="*/ 19050 w 1830288"/>
              <a:gd name="connsiteY80" fmla="*/ 2315892 h 2623099"/>
              <a:gd name="connsiteX81" fmla="*/ 28575 w 1830288"/>
              <a:gd name="connsiteY81" fmla="*/ 2330180 h 2623099"/>
              <a:gd name="connsiteX82" fmla="*/ 57150 w 1830288"/>
              <a:gd name="connsiteY82" fmla="*/ 2349230 h 2623099"/>
              <a:gd name="connsiteX83" fmla="*/ 71438 w 1830288"/>
              <a:gd name="connsiteY83" fmla="*/ 2363517 h 2623099"/>
              <a:gd name="connsiteX84" fmla="*/ 100013 w 1830288"/>
              <a:gd name="connsiteY84" fmla="*/ 2377805 h 2623099"/>
              <a:gd name="connsiteX85" fmla="*/ 114300 w 1830288"/>
              <a:gd name="connsiteY85" fmla="*/ 2392092 h 2623099"/>
              <a:gd name="connsiteX86" fmla="*/ 128588 w 1830288"/>
              <a:gd name="connsiteY86" fmla="*/ 2396855 h 2623099"/>
              <a:gd name="connsiteX87" fmla="*/ 157163 w 1830288"/>
              <a:gd name="connsiteY87" fmla="*/ 2411142 h 2623099"/>
              <a:gd name="connsiteX88" fmla="*/ 185738 w 1830288"/>
              <a:gd name="connsiteY88" fmla="*/ 2425430 h 2623099"/>
              <a:gd name="connsiteX89" fmla="*/ 200025 w 1830288"/>
              <a:gd name="connsiteY89" fmla="*/ 2434955 h 2623099"/>
              <a:gd name="connsiteX90" fmla="*/ 233363 w 1830288"/>
              <a:gd name="connsiteY90" fmla="*/ 2449242 h 2623099"/>
              <a:gd name="connsiteX91" fmla="*/ 261938 w 1830288"/>
              <a:gd name="connsiteY91" fmla="*/ 2468292 h 2623099"/>
              <a:gd name="connsiteX92" fmla="*/ 276225 w 1830288"/>
              <a:gd name="connsiteY92" fmla="*/ 2477817 h 2623099"/>
              <a:gd name="connsiteX93" fmla="*/ 314325 w 1830288"/>
              <a:gd name="connsiteY93" fmla="*/ 2496867 h 2623099"/>
              <a:gd name="connsiteX94" fmla="*/ 333375 w 1830288"/>
              <a:gd name="connsiteY94" fmla="*/ 2506392 h 2623099"/>
              <a:gd name="connsiteX95" fmla="*/ 347663 w 1830288"/>
              <a:gd name="connsiteY95" fmla="*/ 2515917 h 2623099"/>
              <a:gd name="connsiteX96" fmla="*/ 366713 w 1830288"/>
              <a:gd name="connsiteY96" fmla="*/ 2520680 h 2623099"/>
              <a:gd name="connsiteX97" fmla="*/ 385763 w 1830288"/>
              <a:gd name="connsiteY97" fmla="*/ 2530205 h 2623099"/>
              <a:gd name="connsiteX98" fmla="*/ 414338 w 1830288"/>
              <a:gd name="connsiteY98" fmla="*/ 2539730 h 2623099"/>
              <a:gd name="connsiteX99" fmla="*/ 428625 w 1830288"/>
              <a:gd name="connsiteY99" fmla="*/ 2544492 h 2623099"/>
              <a:gd name="connsiteX100" fmla="*/ 461963 w 1830288"/>
              <a:gd name="connsiteY100" fmla="*/ 2549255 h 2623099"/>
              <a:gd name="connsiteX101" fmla="*/ 490538 w 1830288"/>
              <a:gd name="connsiteY101" fmla="*/ 2558780 h 2623099"/>
              <a:gd name="connsiteX102" fmla="*/ 538163 w 1830288"/>
              <a:gd name="connsiteY102" fmla="*/ 2573067 h 2623099"/>
              <a:gd name="connsiteX103" fmla="*/ 581025 w 1830288"/>
              <a:gd name="connsiteY103" fmla="*/ 2587355 h 2623099"/>
              <a:gd name="connsiteX104" fmla="*/ 595313 w 1830288"/>
              <a:gd name="connsiteY104" fmla="*/ 2592117 h 2623099"/>
              <a:gd name="connsiteX105" fmla="*/ 633413 w 1830288"/>
              <a:gd name="connsiteY105" fmla="*/ 2601642 h 2623099"/>
              <a:gd name="connsiteX106" fmla="*/ 690563 w 1830288"/>
              <a:gd name="connsiteY106" fmla="*/ 2596880 h 2623099"/>
              <a:gd name="connsiteX107" fmla="*/ 704850 w 1830288"/>
              <a:gd name="connsiteY107" fmla="*/ 2601642 h 2623099"/>
              <a:gd name="connsiteX108" fmla="*/ 738188 w 1830288"/>
              <a:gd name="connsiteY108" fmla="*/ 2611167 h 2623099"/>
              <a:gd name="connsiteX109" fmla="*/ 771525 w 1830288"/>
              <a:gd name="connsiteY109" fmla="*/ 2606405 h 2623099"/>
              <a:gd name="connsiteX110" fmla="*/ 833438 w 1830288"/>
              <a:gd name="connsiteY110" fmla="*/ 2611167 h 2623099"/>
              <a:gd name="connsiteX111" fmla="*/ 847725 w 1830288"/>
              <a:gd name="connsiteY111" fmla="*/ 2615930 h 2623099"/>
              <a:gd name="connsiteX112" fmla="*/ 881063 w 1830288"/>
              <a:gd name="connsiteY112" fmla="*/ 2620692 h 2623099"/>
              <a:gd name="connsiteX113" fmla="*/ 952500 w 1830288"/>
              <a:gd name="connsiteY113" fmla="*/ 2611167 h 2623099"/>
              <a:gd name="connsiteX114" fmla="*/ 1009650 w 1830288"/>
              <a:gd name="connsiteY114" fmla="*/ 2601642 h 2623099"/>
              <a:gd name="connsiteX115" fmla="*/ 1076325 w 1830288"/>
              <a:gd name="connsiteY115" fmla="*/ 2606405 h 2623099"/>
              <a:gd name="connsiteX116" fmla="*/ 1114425 w 1830288"/>
              <a:gd name="connsiteY116" fmla="*/ 2606405 h 2623099"/>
              <a:gd name="connsiteX117" fmla="*/ 1162050 w 1830288"/>
              <a:gd name="connsiteY117" fmla="*/ 2601642 h 2623099"/>
              <a:gd name="connsiteX118" fmla="*/ 1185863 w 1830288"/>
              <a:gd name="connsiteY118" fmla="*/ 2596880 h 2623099"/>
              <a:gd name="connsiteX119" fmla="*/ 1285875 w 1830288"/>
              <a:gd name="connsiteY119" fmla="*/ 2592117 h 2623099"/>
              <a:gd name="connsiteX120" fmla="*/ 1309688 w 1830288"/>
              <a:gd name="connsiteY120" fmla="*/ 2587355 h 2623099"/>
              <a:gd name="connsiteX121" fmla="*/ 1352550 w 1830288"/>
              <a:gd name="connsiteY121" fmla="*/ 2558780 h 2623099"/>
              <a:gd name="connsiteX122" fmla="*/ 1366838 w 1830288"/>
              <a:gd name="connsiteY122" fmla="*/ 2549255 h 2623099"/>
              <a:gd name="connsiteX123" fmla="*/ 1400175 w 1830288"/>
              <a:gd name="connsiteY123" fmla="*/ 2539730 h 2623099"/>
              <a:gd name="connsiteX124" fmla="*/ 1414463 w 1830288"/>
              <a:gd name="connsiteY124" fmla="*/ 2530205 h 2623099"/>
              <a:gd name="connsiteX125" fmla="*/ 1443038 w 1830288"/>
              <a:gd name="connsiteY125" fmla="*/ 2520680 h 2623099"/>
              <a:gd name="connsiteX126" fmla="*/ 1471613 w 1830288"/>
              <a:gd name="connsiteY126" fmla="*/ 2501630 h 2623099"/>
              <a:gd name="connsiteX127" fmla="*/ 1485900 w 1830288"/>
              <a:gd name="connsiteY127" fmla="*/ 2492105 h 2623099"/>
              <a:gd name="connsiteX128" fmla="*/ 1500188 w 1830288"/>
              <a:gd name="connsiteY128" fmla="*/ 2477817 h 2623099"/>
              <a:gd name="connsiteX129" fmla="*/ 1528763 w 1830288"/>
              <a:gd name="connsiteY129" fmla="*/ 2458767 h 2623099"/>
              <a:gd name="connsiteX130" fmla="*/ 1557338 w 1830288"/>
              <a:gd name="connsiteY130" fmla="*/ 2439717 h 2623099"/>
              <a:gd name="connsiteX131" fmla="*/ 1571625 w 1830288"/>
              <a:gd name="connsiteY131" fmla="*/ 2430192 h 2623099"/>
              <a:gd name="connsiteX132" fmla="*/ 1585913 w 1830288"/>
              <a:gd name="connsiteY132" fmla="*/ 2420667 h 2623099"/>
              <a:gd name="connsiteX133" fmla="*/ 1614488 w 1830288"/>
              <a:gd name="connsiteY133" fmla="*/ 2392092 h 2623099"/>
              <a:gd name="connsiteX134" fmla="*/ 1628775 w 1830288"/>
              <a:gd name="connsiteY134" fmla="*/ 2377805 h 2623099"/>
              <a:gd name="connsiteX135" fmla="*/ 1657350 w 1830288"/>
              <a:gd name="connsiteY135" fmla="*/ 2353992 h 2623099"/>
              <a:gd name="connsiteX136" fmla="*/ 1676400 w 1830288"/>
              <a:gd name="connsiteY136" fmla="*/ 2325417 h 2623099"/>
              <a:gd name="connsiteX137" fmla="*/ 1690688 w 1830288"/>
              <a:gd name="connsiteY137" fmla="*/ 2311130 h 2623099"/>
              <a:gd name="connsiteX138" fmla="*/ 1709738 w 1830288"/>
              <a:gd name="connsiteY138" fmla="*/ 2282555 h 2623099"/>
              <a:gd name="connsiteX139" fmla="*/ 1728788 w 1830288"/>
              <a:gd name="connsiteY139" fmla="*/ 2253980 h 2623099"/>
              <a:gd name="connsiteX140" fmla="*/ 1743075 w 1830288"/>
              <a:gd name="connsiteY140" fmla="*/ 2234930 h 2623099"/>
              <a:gd name="connsiteX141" fmla="*/ 1762125 w 1830288"/>
              <a:gd name="connsiteY141" fmla="*/ 2206355 h 2623099"/>
              <a:gd name="connsiteX142" fmla="*/ 1766888 w 1830288"/>
              <a:gd name="connsiteY142" fmla="*/ 2192067 h 2623099"/>
              <a:gd name="connsiteX143" fmla="*/ 1785938 w 1830288"/>
              <a:gd name="connsiteY143" fmla="*/ 2163492 h 2623099"/>
              <a:gd name="connsiteX144" fmla="*/ 1795463 w 1830288"/>
              <a:gd name="connsiteY144" fmla="*/ 2134917 h 2623099"/>
              <a:gd name="connsiteX145" fmla="*/ 1809750 w 1830288"/>
              <a:gd name="connsiteY145" fmla="*/ 2082530 h 2623099"/>
              <a:gd name="connsiteX146" fmla="*/ 1819275 w 1830288"/>
              <a:gd name="connsiteY146" fmla="*/ 2015855 h 2623099"/>
              <a:gd name="connsiteX147" fmla="*/ 1828800 w 1830288"/>
              <a:gd name="connsiteY147" fmla="*/ 1958705 h 2623099"/>
              <a:gd name="connsiteX148" fmla="*/ 1819275 w 1830288"/>
              <a:gd name="connsiteY148" fmla="*/ 1587230 h 2623099"/>
              <a:gd name="connsiteX149" fmla="*/ 1814513 w 1830288"/>
              <a:gd name="connsiteY149" fmla="*/ 1563417 h 2623099"/>
              <a:gd name="connsiteX150" fmla="*/ 1809750 w 1830288"/>
              <a:gd name="connsiteY150" fmla="*/ 1530080 h 2623099"/>
              <a:gd name="connsiteX151" fmla="*/ 1804988 w 1830288"/>
              <a:gd name="connsiteY151" fmla="*/ 1501505 h 2623099"/>
              <a:gd name="connsiteX152" fmla="*/ 1800225 w 1830288"/>
              <a:gd name="connsiteY152" fmla="*/ 1468167 h 2623099"/>
              <a:gd name="connsiteX153" fmla="*/ 1790700 w 1830288"/>
              <a:gd name="connsiteY153" fmla="*/ 1439592 h 2623099"/>
              <a:gd name="connsiteX154" fmla="*/ 1781175 w 1830288"/>
              <a:gd name="connsiteY154" fmla="*/ 1391967 h 2623099"/>
              <a:gd name="connsiteX155" fmla="*/ 1776413 w 1830288"/>
              <a:gd name="connsiteY155" fmla="*/ 1377680 h 2623099"/>
              <a:gd name="connsiteX156" fmla="*/ 1766888 w 1830288"/>
              <a:gd name="connsiteY156" fmla="*/ 1334817 h 2623099"/>
              <a:gd name="connsiteX157" fmla="*/ 1752600 w 1830288"/>
              <a:gd name="connsiteY157" fmla="*/ 1291955 h 2623099"/>
              <a:gd name="connsiteX158" fmla="*/ 1743075 w 1830288"/>
              <a:gd name="connsiteY158" fmla="*/ 1263380 h 2623099"/>
              <a:gd name="connsiteX159" fmla="*/ 1738313 w 1830288"/>
              <a:gd name="connsiteY159" fmla="*/ 1249092 h 2623099"/>
              <a:gd name="connsiteX160" fmla="*/ 1719263 w 1830288"/>
              <a:gd name="connsiteY160" fmla="*/ 1220517 h 2623099"/>
              <a:gd name="connsiteX161" fmla="*/ 1704975 w 1830288"/>
              <a:gd name="connsiteY161" fmla="*/ 1191942 h 2623099"/>
              <a:gd name="connsiteX162" fmla="*/ 1685925 w 1830288"/>
              <a:gd name="connsiteY162" fmla="*/ 1134792 h 2623099"/>
              <a:gd name="connsiteX163" fmla="*/ 1676400 w 1830288"/>
              <a:gd name="connsiteY163" fmla="*/ 1106217 h 2623099"/>
              <a:gd name="connsiteX164" fmla="*/ 1666875 w 1830288"/>
              <a:gd name="connsiteY164" fmla="*/ 1091930 h 2623099"/>
              <a:gd name="connsiteX165" fmla="*/ 1647825 w 1830288"/>
              <a:gd name="connsiteY165" fmla="*/ 1049067 h 2623099"/>
              <a:gd name="connsiteX166" fmla="*/ 1633538 w 1830288"/>
              <a:gd name="connsiteY166" fmla="*/ 1020492 h 2623099"/>
              <a:gd name="connsiteX167" fmla="*/ 1628775 w 1830288"/>
              <a:gd name="connsiteY167" fmla="*/ 1006205 h 2623099"/>
              <a:gd name="connsiteX168" fmla="*/ 1609725 w 1830288"/>
              <a:gd name="connsiteY168" fmla="*/ 977630 h 2623099"/>
              <a:gd name="connsiteX169" fmla="*/ 1600200 w 1830288"/>
              <a:gd name="connsiteY169" fmla="*/ 949055 h 2623099"/>
              <a:gd name="connsiteX170" fmla="*/ 1581150 w 1830288"/>
              <a:gd name="connsiteY170" fmla="*/ 920480 h 2623099"/>
              <a:gd name="connsiteX171" fmla="*/ 1562100 w 1830288"/>
              <a:gd name="connsiteY171" fmla="*/ 891905 h 2623099"/>
              <a:gd name="connsiteX172" fmla="*/ 1528763 w 1830288"/>
              <a:gd name="connsiteY172" fmla="*/ 849042 h 2623099"/>
              <a:gd name="connsiteX173" fmla="*/ 1514475 w 1830288"/>
              <a:gd name="connsiteY173" fmla="*/ 820467 h 2623099"/>
              <a:gd name="connsiteX174" fmla="*/ 1509713 w 1830288"/>
              <a:gd name="connsiteY174" fmla="*/ 806180 h 2623099"/>
              <a:gd name="connsiteX175" fmla="*/ 1490663 w 1830288"/>
              <a:gd name="connsiteY175" fmla="*/ 777605 h 2623099"/>
              <a:gd name="connsiteX176" fmla="*/ 1485900 w 1830288"/>
              <a:gd name="connsiteY176" fmla="*/ 763317 h 2623099"/>
              <a:gd name="connsiteX177" fmla="*/ 1466850 w 1830288"/>
              <a:gd name="connsiteY177" fmla="*/ 734742 h 2623099"/>
              <a:gd name="connsiteX178" fmla="*/ 1447800 w 1830288"/>
              <a:gd name="connsiteY178" fmla="*/ 706167 h 2623099"/>
              <a:gd name="connsiteX179" fmla="*/ 1443038 w 1830288"/>
              <a:gd name="connsiteY179" fmla="*/ 691880 h 2623099"/>
              <a:gd name="connsiteX180" fmla="*/ 1404938 w 1830288"/>
              <a:gd name="connsiteY180" fmla="*/ 634730 h 2623099"/>
              <a:gd name="connsiteX181" fmla="*/ 1376363 w 1830288"/>
              <a:gd name="connsiteY181" fmla="*/ 610917 h 2623099"/>
              <a:gd name="connsiteX182" fmla="*/ 1333500 w 1830288"/>
              <a:gd name="connsiteY182" fmla="*/ 572817 h 2623099"/>
              <a:gd name="connsiteX183" fmla="*/ 1309688 w 1830288"/>
              <a:gd name="connsiteY183" fmla="*/ 544242 h 2623099"/>
              <a:gd name="connsiteX184" fmla="*/ 1285875 w 1830288"/>
              <a:gd name="connsiteY184" fmla="*/ 520430 h 2623099"/>
              <a:gd name="connsiteX185" fmla="*/ 1266825 w 1830288"/>
              <a:gd name="connsiteY185" fmla="*/ 491855 h 2623099"/>
              <a:gd name="connsiteX186" fmla="*/ 1257300 w 1830288"/>
              <a:gd name="connsiteY186" fmla="*/ 477567 h 2623099"/>
              <a:gd name="connsiteX187" fmla="*/ 1243013 w 1830288"/>
              <a:gd name="connsiteY187" fmla="*/ 468042 h 2623099"/>
              <a:gd name="connsiteX188" fmla="*/ 1228725 w 1830288"/>
              <a:gd name="connsiteY188" fmla="*/ 453755 h 2623099"/>
              <a:gd name="connsiteX189" fmla="*/ 1209675 w 1830288"/>
              <a:gd name="connsiteY189" fmla="*/ 439467 h 2623099"/>
              <a:gd name="connsiteX190" fmla="*/ 1195388 w 1830288"/>
              <a:gd name="connsiteY190" fmla="*/ 425180 h 2623099"/>
              <a:gd name="connsiteX191" fmla="*/ 1181100 w 1830288"/>
              <a:gd name="connsiteY191" fmla="*/ 415655 h 2623099"/>
              <a:gd name="connsiteX192" fmla="*/ 1166813 w 1830288"/>
              <a:gd name="connsiteY192" fmla="*/ 401367 h 2623099"/>
              <a:gd name="connsiteX193" fmla="*/ 1147763 w 1830288"/>
              <a:gd name="connsiteY193" fmla="*/ 372792 h 2623099"/>
              <a:gd name="connsiteX194" fmla="*/ 1133475 w 1830288"/>
              <a:gd name="connsiteY194" fmla="*/ 363267 h 2623099"/>
              <a:gd name="connsiteX195" fmla="*/ 1114425 w 1830288"/>
              <a:gd name="connsiteY195" fmla="*/ 334692 h 2623099"/>
              <a:gd name="connsiteX196" fmla="*/ 1104900 w 1830288"/>
              <a:gd name="connsiteY196" fmla="*/ 320405 h 2623099"/>
              <a:gd name="connsiteX197" fmla="*/ 1090613 w 1830288"/>
              <a:gd name="connsiteY197" fmla="*/ 306117 h 2623099"/>
              <a:gd name="connsiteX198" fmla="*/ 1081088 w 1830288"/>
              <a:gd name="connsiteY198" fmla="*/ 291830 h 2623099"/>
              <a:gd name="connsiteX199" fmla="*/ 1066800 w 1830288"/>
              <a:gd name="connsiteY199" fmla="*/ 282305 h 2623099"/>
              <a:gd name="connsiteX200" fmla="*/ 1052513 w 1830288"/>
              <a:gd name="connsiteY200" fmla="*/ 268017 h 2623099"/>
              <a:gd name="connsiteX201" fmla="*/ 1023938 w 1830288"/>
              <a:gd name="connsiteY201" fmla="*/ 248967 h 2623099"/>
              <a:gd name="connsiteX202" fmla="*/ 1009650 w 1830288"/>
              <a:gd name="connsiteY202" fmla="*/ 234680 h 2623099"/>
              <a:gd name="connsiteX203" fmla="*/ 1000125 w 1830288"/>
              <a:gd name="connsiteY203" fmla="*/ 220392 h 2623099"/>
              <a:gd name="connsiteX204" fmla="*/ 985838 w 1830288"/>
              <a:gd name="connsiteY204" fmla="*/ 210867 h 2623099"/>
              <a:gd name="connsiteX205" fmla="*/ 971550 w 1830288"/>
              <a:gd name="connsiteY205" fmla="*/ 196580 h 2623099"/>
              <a:gd name="connsiteX206" fmla="*/ 942975 w 1830288"/>
              <a:gd name="connsiteY206" fmla="*/ 177530 h 2623099"/>
              <a:gd name="connsiteX207" fmla="*/ 928688 w 1830288"/>
              <a:gd name="connsiteY207" fmla="*/ 168005 h 2623099"/>
              <a:gd name="connsiteX208" fmla="*/ 914400 w 1830288"/>
              <a:gd name="connsiteY208" fmla="*/ 153717 h 2623099"/>
              <a:gd name="connsiteX209" fmla="*/ 890588 w 1830288"/>
              <a:gd name="connsiteY209" fmla="*/ 125142 h 2623099"/>
              <a:gd name="connsiteX210" fmla="*/ 876300 w 1830288"/>
              <a:gd name="connsiteY210" fmla="*/ 120380 h 2623099"/>
              <a:gd name="connsiteX211" fmla="*/ 847725 w 1830288"/>
              <a:gd name="connsiteY211" fmla="*/ 101330 h 2623099"/>
              <a:gd name="connsiteX212" fmla="*/ 833438 w 1830288"/>
              <a:gd name="connsiteY212" fmla="*/ 91805 h 2623099"/>
              <a:gd name="connsiteX213" fmla="*/ 804863 w 1830288"/>
              <a:gd name="connsiteY213" fmla="*/ 63230 h 2623099"/>
              <a:gd name="connsiteX214" fmla="*/ 776288 w 1830288"/>
              <a:gd name="connsiteY214" fmla="*/ 53705 h 2623099"/>
              <a:gd name="connsiteX215" fmla="*/ 762000 w 1830288"/>
              <a:gd name="connsiteY215" fmla="*/ 25130 h 26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830288" h="2623099">
                <a:moveTo>
                  <a:pt x="762000" y="25130"/>
                </a:moveTo>
                <a:cubicBezTo>
                  <a:pt x="758031" y="26718"/>
                  <a:pt x="769720" y="0"/>
                  <a:pt x="752475" y="63230"/>
                </a:cubicBezTo>
                <a:cubicBezTo>
                  <a:pt x="749833" y="72916"/>
                  <a:pt x="746125" y="82280"/>
                  <a:pt x="742950" y="91805"/>
                </a:cubicBezTo>
                <a:lnTo>
                  <a:pt x="723900" y="148955"/>
                </a:lnTo>
                <a:lnTo>
                  <a:pt x="709613" y="191817"/>
                </a:lnTo>
                <a:cubicBezTo>
                  <a:pt x="708025" y="196580"/>
                  <a:pt x="707635" y="201928"/>
                  <a:pt x="704850" y="206105"/>
                </a:cubicBezTo>
                <a:lnTo>
                  <a:pt x="695325" y="220392"/>
                </a:lnTo>
                <a:cubicBezTo>
                  <a:pt x="693738" y="225155"/>
                  <a:pt x="692808" y="230190"/>
                  <a:pt x="690563" y="234680"/>
                </a:cubicBezTo>
                <a:cubicBezTo>
                  <a:pt x="688003" y="239799"/>
                  <a:pt x="683048" y="243608"/>
                  <a:pt x="681038" y="248967"/>
                </a:cubicBezTo>
                <a:cubicBezTo>
                  <a:pt x="678196" y="256546"/>
                  <a:pt x="678405" y="264970"/>
                  <a:pt x="676275" y="272780"/>
                </a:cubicBezTo>
                <a:cubicBezTo>
                  <a:pt x="673633" y="282466"/>
                  <a:pt x="669925" y="291830"/>
                  <a:pt x="666750" y="301355"/>
                </a:cubicBezTo>
                <a:lnTo>
                  <a:pt x="657225" y="329930"/>
                </a:lnTo>
                <a:cubicBezTo>
                  <a:pt x="655638" y="334692"/>
                  <a:pt x="653681" y="339347"/>
                  <a:pt x="652463" y="344217"/>
                </a:cubicBezTo>
                <a:cubicBezTo>
                  <a:pt x="650875" y="350567"/>
                  <a:pt x="649581" y="356998"/>
                  <a:pt x="647700" y="363267"/>
                </a:cubicBezTo>
                <a:cubicBezTo>
                  <a:pt x="644815" y="372884"/>
                  <a:pt x="640610" y="382101"/>
                  <a:pt x="638175" y="391842"/>
                </a:cubicBezTo>
                <a:cubicBezTo>
                  <a:pt x="636588" y="398192"/>
                  <a:pt x="635294" y="404623"/>
                  <a:pt x="633413" y="410892"/>
                </a:cubicBezTo>
                <a:cubicBezTo>
                  <a:pt x="633403" y="410925"/>
                  <a:pt x="621512" y="446595"/>
                  <a:pt x="619125" y="453755"/>
                </a:cubicBezTo>
                <a:cubicBezTo>
                  <a:pt x="619124" y="453759"/>
                  <a:pt x="609602" y="482327"/>
                  <a:pt x="609600" y="482330"/>
                </a:cubicBezTo>
                <a:lnTo>
                  <a:pt x="600075" y="496617"/>
                </a:lnTo>
                <a:lnTo>
                  <a:pt x="571500" y="582342"/>
                </a:lnTo>
                <a:lnTo>
                  <a:pt x="561975" y="610917"/>
                </a:lnTo>
                <a:cubicBezTo>
                  <a:pt x="560387" y="615680"/>
                  <a:pt x="558431" y="620335"/>
                  <a:pt x="557213" y="625205"/>
                </a:cubicBezTo>
                <a:cubicBezTo>
                  <a:pt x="555625" y="631555"/>
                  <a:pt x="553870" y="637865"/>
                  <a:pt x="552450" y="644255"/>
                </a:cubicBezTo>
                <a:cubicBezTo>
                  <a:pt x="548562" y="661751"/>
                  <a:pt x="547907" y="670512"/>
                  <a:pt x="542925" y="687117"/>
                </a:cubicBezTo>
                <a:cubicBezTo>
                  <a:pt x="540040" y="696734"/>
                  <a:pt x="536575" y="706167"/>
                  <a:pt x="533400" y="715692"/>
                </a:cubicBezTo>
                <a:cubicBezTo>
                  <a:pt x="533398" y="715697"/>
                  <a:pt x="523879" y="744262"/>
                  <a:pt x="523875" y="744267"/>
                </a:cubicBezTo>
                <a:lnTo>
                  <a:pt x="514350" y="758555"/>
                </a:lnTo>
                <a:lnTo>
                  <a:pt x="504825" y="787130"/>
                </a:lnTo>
                <a:cubicBezTo>
                  <a:pt x="503238" y="791892"/>
                  <a:pt x="502847" y="797240"/>
                  <a:pt x="500063" y="801417"/>
                </a:cubicBezTo>
                <a:cubicBezTo>
                  <a:pt x="496888" y="806180"/>
                  <a:pt x="492863" y="810474"/>
                  <a:pt x="490538" y="815705"/>
                </a:cubicBezTo>
                <a:cubicBezTo>
                  <a:pt x="486460" y="824880"/>
                  <a:pt x="484188" y="834755"/>
                  <a:pt x="481013" y="844280"/>
                </a:cubicBezTo>
                <a:lnTo>
                  <a:pt x="466725" y="887142"/>
                </a:lnTo>
                <a:lnTo>
                  <a:pt x="433388" y="987155"/>
                </a:lnTo>
                <a:lnTo>
                  <a:pt x="423863" y="1015730"/>
                </a:lnTo>
                <a:cubicBezTo>
                  <a:pt x="422276" y="1020492"/>
                  <a:pt x="420317" y="1025147"/>
                  <a:pt x="419100" y="1030017"/>
                </a:cubicBezTo>
                <a:cubicBezTo>
                  <a:pt x="413121" y="1053937"/>
                  <a:pt x="416408" y="1042858"/>
                  <a:pt x="409575" y="1063355"/>
                </a:cubicBezTo>
                <a:cubicBezTo>
                  <a:pt x="407988" y="1074467"/>
                  <a:pt x="407014" y="1085685"/>
                  <a:pt x="404813" y="1096692"/>
                </a:cubicBezTo>
                <a:cubicBezTo>
                  <a:pt x="403828" y="1101615"/>
                  <a:pt x="401429" y="1106153"/>
                  <a:pt x="400050" y="1110980"/>
                </a:cubicBezTo>
                <a:cubicBezTo>
                  <a:pt x="398252" y="1117274"/>
                  <a:pt x="397169" y="1123761"/>
                  <a:pt x="395288" y="1130030"/>
                </a:cubicBezTo>
                <a:cubicBezTo>
                  <a:pt x="395268" y="1130097"/>
                  <a:pt x="383392" y="1165715"/>
                  <a:pt x="381000" y="1172892"/>
                </a:cubicBezTo>
                <a:lnTo>
                  <a:pt x="371475" y="1201467"/>
                </a:lnTo>
                <a:cubicBezTo>
                  <a:pt x="369887" y="1206230"/>
                  <a:pt x="369498" y="1211578"/>
                  <a:pt x="366713" y="1215755"/>
                </a:cubicBezTo>
                <a:cubicBezTo>
                  <a:pt x="363538" y="1220517"/>
                  <a:pt x="359513" y="1224812"/>
                  <a:pt x="357188" y="1230042"/>
                </a:cubicBezTo>
                <a:cubicBezTo>
                  <a:pt x="353110" y="1239217"/>
                  <a:pt x="350838" y="1249092"/>
                  <a:pt x="347663" y="1258617"/>
                </a:cubicBezTo>
                <a:lnTo>
                  <a:pt x="333375" y="1301480"/>
                </a:lnTo>
                <a:cubicBezTo>
                  <a:pt x="333374" y="1301484"/>
                  <a:pt x="323852" y="1330052"/>
                  <a:pt x="323850" y="1330055"/>
                </a:cubicBezTo>
                <a:lnTo>
                  <a:pt x="314325" y="1344342"/>
                </a:lnTo>
                <a:lnTo>
                  <a:pt x="266700" y="1487217"/>
                </a:lnTo>
                <a:lnTo>
                  <a:pt x="252413" y="1530080"/>
                </a:lnTo>
                <a:lnTo>
                  <a:pt x="242888" y="1558655"/>
                </a:lnTo>
                <a:cubicBezTo>
                  <a:pt x="241300" y="1565005"/>
                  <a:pt x="240006" y="1571436"/>
                  <a:pt x="238125" y="1577705"/>
                </a:cubicBezTo>
                <a:cubicBezTo>
                  <a:pt x="233797" y="1592130"/>
                  <a:pt x="228600" y="1606280"/>
                  <a:pt x="223838" y="1620567"/>
                </a:cubicBezTo>
                <a:lnTo>
                  <a:pt x="219075" y="1634855"/>
                </a:lnTo>
                <a:cubicBezTo>
                  <a:pt x="217488" y="1639617"/>
                  <a:pt x="217097" y="1644965"/>
                  <a:pt x="214313" y="1649142"/>
                </a:cubicBezTo>
                <a:cubicBezTo>
                  <a:pt x="199218" y="1671785"/>
                  <a:pt x="206599" y="1657998"/>
                  <a:pt x="195263" y="1692005"/>
                </a:cubicBezTo>
                <a:lnTo>
                  <a:pt x="190500" y="1706292"/>
                </a:lnTo>
                <a:cubicBezTo>
                  <a:pt x="188912" y="1711055"/>
                  <a:pt x="188523" y="1716403"/>
                  <a:pt x="185738" y="1720580"/>
                </a:cubicBezTo>
                <a:cubicBezTo>
                  <a:pt x="182563" y="1725342"/>
                  <a:pt x="178538" y="1729637"/>
                  <a:pt x="176213" y="1734867"/>
                </a:cubicBezTo>
                <a:cubicBezTo>
                  <a:pt x="172135" y="1744042"/>
                  <a:pt x="169863" y="1753917"/>
                  <a:pt x="166688" y="1763442"/>
                </a:cubicBezTo>
                <a:lnTo>
                  <a:pt x="161925" y="1777730"/>
                </a:lnTo>
                <a:cubicBezTo>
                  <a:pt x="160338" y="1782492"/>
                  <a:pt x="159027" y="1787356"/>
                  <a:pt x="157163" y="1792017"/>
                </a:cubicBezTo>
                <a:cubicBezTo>
                  <a:pt x="153988" y="1799955"/>
                  <a:pt x="151461" y="1808183"/>
                  <a:pt x="147638" y="1815830"/>
                </a:cubicBezTo>
                <a:cubicBezTo>
                  <a:pt x="132000" y="1847105"/>
                  <a:pt x="140876" y="1809541"/>
                  <a:pt x="128588" y="1858692"/>
                </a:cubicBezTo>
                <a:lnTo>
                  <a:pt x="119063" y="1896792"/>
                </a:lnTo>
                <a:cubicBezTo>
                  <a:pt x="117475" y="1903142"/>
                  <a:pt x="116370" y="1909632"/>
                  <a:pt x="114300" y="1915842"/>
                </a:cubicBezTo>
                <a:cubicBezTo>
                  <a:pt x="112713" y="1920605"/>
                  <a:pt x="110859" y="1925287"/>
                  <a:pt x="109538" y="1930130"/>
                </a:cubicBezTo>
                <a:cubicBezTo>
                  <a:pt x="106094" y="1942760"/>
                  <a:pt x="104153" y="1955811"/>
                  <a:pt x="100013" y="1968230"/>
                </a:cubicBezTo>
                <a:cubicBezTo>
                  <a:pt x="96838" y="1977755"/>
                  <a:pt x="92923" y="1987065"/>
                  <a:pt x="90488" y="1996805"/>
                </a:cubicBezTo>
                <a:cubicBezTo>
                  <a:pt x="88900" y="2003155"/>
                  <a:pt x="87606" y="2009586"/>
                  <a:pt x="85725" y="2015855"/>
                </a:cubicBezTo>
                <a:cubicBezTo>
                  <a:pt x="81397" y="2030280"/>
                  <a:pt x="76200" y="2044430"/>
                  <a:pt x="71438" y="2058717"/>
                </a:cubicBezTo>
                <a:cubicBezTo>
                  <a:pt x="69850" y="2063480"/>
                  <a:pt x="67892" y="2068135"/>
                  <a:pt x="66675" y="2073005"/>
                </a:cubicBezTo>
                <a:cubicBezTo>
                  <a:pt x="65088" y="2079355"/>
                  <a:pt x="63794" y="2085786"/>
                  <a:pt x="61913" y="2092055"/>
                </a:cubicBezTo>
                <a:cubicBezTo>
                  <a:pt x="61893" y="2092122"/>
                  <a:pt x="50017" y="2127740"/>
                  <a:pt x="47625" y="2134917"/>
                </a:cubicBezTo>
                <a:lnTo>
                  <a:pt x="38100" y="2163492"/>
                </a:lnTo>
                <a:cubicBezTo>
                  <a:pt x="36512" y="2168255"/>
                  <a:pt x="36123" y="2173603"/>
                  <a:pt x="33338" y="2177780"/>
                </a:cubicBezTo>
                <a:lnTo>
                  <a:pt x="23813" y="2192067"/>
                </a:lnTo>
                <a:cubicBezTo>
                  <a:pt x="16614" y="2220862"/>
                  <a:pt x="21121" y="2204901"/>
                  <a:pt x="9525" y="2239692"/>
                </a:cubicBezTo>
                <a:lnTo>
                  <a:pt x="4763" y="2253980"/>
                </a:lnTo>
                <a:lnTo>
                  <a:pt x="0" y="2268267"/>
                </a:lnTo>
                <a:cubicBezTo>
                  <a:pt x="1588" y="2280967"/>
                  <a:pt x="10" y="2294484"/>
                  <a:pt x="4763" y="2306367"/>
                </a:cubicBezTo>
                <a:cubicBezTo>
                  <a:pt x="6889" y="2311681"/>
                  <a:pt x="15003" y="2311845"/>
                  <a:pt x="19050" y="2315892"/>
                </a:cubicBezTo>
                <a:cubicBezTo>
                  <a:pt x="23097" y="2319940"/>
                  <a:pt x="24267" y="2326411"/>
                  <a:pt x="28575" y="2330180"/>
                </a:cubicBezTo>
                <a:cubicBezTo>
                  <a:pt x="37190" y="2337718"/>
                  <a:pt x="49055" y="2341136"/>
                  <a:pt x="57150" y="2349230"/>
                </a:cubicBezTo>
                <a:cubicBezTo>
                  <a:pt x="61913" y="2353992"/>
                  <a:pt x="65834" y="2359781"/>
                  <a:pt x="71438" y="2363517"/>
                </a:cubicBezTo>
                <a:cubicBezTo>
                  <a:pt x="114392" y="2392153"/>
                  <a:pt x="55053" y="2340339"/>
                  <a:pt x="100013" y="2377805"/>
                </a:cubicBezTo>
                <a:cubicBezTo>
                  <a:pt x="105187" y="2382117"/>
                  <a:pt x="108696" y="2388356"/>
                  <a:pt x="114300" y="2392092"/>
                </a:cubicBezTo>
                <a:cubicBezTo>
                  <a:pt x="118477" y="2394877"/>
                  <a:pt x="124098" y="2394610"/>
                  <a:pt x="128588" y="2396855"/>
                </a:cubicBezTo>
                <a:cubicBezTo>
                  <a:pt x="165510" y="2415316"/>
                  <a:pt x="121256" y="2399175"/>
                  <a:pt x="157163" y="2411142"/>
                </a:cubicBezTo>
                <a:cubicBezTo>
                  <a:pt x="198106" y="2438438"/>
                  <a:pt x="146304" y="2405712"/>
                  <a:pt x="185738" y="2425430"/>
                </a:cubicBezTo>
                <a:cubicBezTo>
                  <a:pt x="190857" y="2427990"/>
                  <a:pt x="194906" y="2432395"/>
                  <a:pt x="200025" y="2434955"/>
                </a:cubicBezTo>
                <a:cubicBezTo>
                  <a:pt x="239444" y="2454664"/>
                  <a:pt x="183808" y="2419509"/>
                  <a:pt x="233363" y="2449242"/>
                </a:cubicBezTo>
                <a:cubicBezTo>
                  <a:pt x="243179" y="2455132"/>
                  <a:pt x="252413" y="2461942"/>
                  <a:pt x="261938" y="2468292"/>
                </a:cubicBezTo>
                <a:cubicBezTo>
                  <a:pt x="266700" y="2471467"/>
                  <a:pt x="271106" y="2475257"/>
                  <a:pt x="276225" y="2477817"/>
                </a:cubicBezTo>
                <a:lnTo>
                  <a:pt x="314325" y="2496867"/>
                </a:lnTo>
                <a:cubicBezTo>
                  <a:pt x="320675" y="2500042"/>
                  <a:pt x="327468" y="2502454"/>
                  <a:pt x="333375" y="2506392"/>
                </a:cubicBezTo>
                <a:cubicBezTo>
                  <a:pt x="338138" y="2509567"/>
                  <a:pt x="342402" y="2513662"/>
                  <a:pt x="347663" y="2515917"/>
                </a:cubicBezTo>
                <a:cubicBezTo>
                  <a:pt x="353679" y="2518495"/>
                  <a:pt x="360584" y="2518382"/>
                  <a:pt x="366713" y="2520680"/>
                </a:cubicBezTo>
                <a:cubicBezTo>
                  <a:pt x="373360" y="2523173"/>
                  <a:pt x="379171" y="2527568"/>
                  <a:pt x="385763" y="2530205"/>
                </a:cubicBezTo>
                <a:cubicBezTo>
                  <a:pt x="395085" y="2533934"/>
                  <a:pt x="404813" y="2536555"/>
                  <a:pt x="414338" y="2539730"/>
                </a:cubicBezTo>
                <a:cubicBezTo>
                  <a:pt x="419100" y="2541317"/>
                  <a:pt x="423656" y="2543782"/>
                  <a:pt x="428625" y="2544492"/>
                </a:cubicBezTo>
                <a:lnTo>
                  <a:pt x="461963" y="2549255"/>
                </a:lnTo>
                <a:cubicBezTo>
                  <a:pt x="471488" y="2552430"/>
                  <a:pt x="480797" y="2556345"/>
                  <a:pt x="490538" y="2558780"/>
                </a:cubicBezTo>
                <a:cubicBezTo>
                  <a:pt x="519324" y="2565976"/>
                  <a:pt x="503385" y="2561474"/>
                  <a:pt x="538163" y="2573067"/>
                </a:cubicBezTo>
                <a:lnTo>
                  <a:pt x="581025" y="2587355"/>
                </a:lnTo>
                <a:cubicBezTo>
                  <a:pt x="585788" y="2588943"/>
                  <a:pt x="590390" y="2591132"/>
                  <a:pt x="595313" y="2592117"/>
                </a:cubicBezTo>
                <a:cubicBezTo>
                  <a:pt x="624048" y="2597865"/>
                  <a:pt x="611446" y="2594321"/>
                  <a:pt x="633413" y="2601642"/>
                </a:cubicBezTo>
                <a:cubicBezTo>
                  <a:pt x="652463" y="2600055"/>
                  <a:pt x="671447" y="2596880"/>
                  <a:pt x="690563" y="2596880"/>
                </a:cubicBezTo>
                <a:cubicBezTo>
                  <a:pt x="695583" y="2596880"/>
                  <a:pt x="700023" y="2600263"/>
                  <a:pt x="704850" y="2601642"/>
                </a:cubicBezTo>
                <a:cubicBezTo>
                  <a:pt x="746719" y="2613605"/>
                  <a:pt x="703924" y="2599747"/>
                  <a:pt x="738188" y="2611167"/>
                </a:cubicBezTo>
                <a:cubicBezTo>
                  <a:pt x="749300" y="2609580"/>
                  <a:pt x="760300" y="2606405"/>
                  <a:pt x="771525" y="2606405"/>
                </a:cubicBezTo>
                <a:cubicBezTo>
                  <a:pt x="792224" y="2606405"/>
                  <a:pt x="812899" y="2608600"/>
                  <a:pt x="833438" y="2611167"/>
                </a:cubicBezTo>
                <a:cubicBezTo>
                  <a:pt x="838419" y="2611790"/>
                  <a:pt x="842802" y="2614945"/>
                  <a:pt x="847725" y="2615930"/>
                </a:cubicBezTo>
                <a:cubicBezTo>
                  <a:pt x="858732" y="2618131"/>
                  <a:pt x="869950" y="2619105"/>
                  <a:pt x="881063" y="2620692"/>
                </a:cubicBezTo>
                <a:cubicBezTo>
                  <a:pt x="936665" y="2609573"/>
                  <a:pt x="864998" y="2623099"/>
                  <a:pt x="952500" y="2611167"/>
                </a:cubicBezTo>
                <a:cubicBezTo>
                  <a:pt x="971636" y="2608557"/>
                  <a:pt x="1009650" y="2601642"/>
                  <a:pt x="1009650" y="2601642"/>
                </a:cubicBezTo>
                <a:cubicBezTo>
                  <a:pt x="1031875" y="2603230"/>
                  <a:pt x="1054043" y="2606405"/>
                  <a:pt x="1076325" y="2606405"/>
                </a:cubicBezTo>
                <a:cubicBezTo>
                  <a:pt x="1127125" y="2606405"/>
                  <a:pt x="1063625" y="2593704"/>
                  <a:pt x="1114425" y="2606405"/>
                </a:cubicBezTo>
                <a:cubicBezTo>
                  <a:pt x="1130300" y="2604817"/>
                  <a:pt x="1146236" y="2603751"/>
                  <a:pt x="1162050" y="2601642"/>
                </a:cubicBezTo>
                <a:cubicBezTo>
                  <a:pt x="1170074" y="2600572"/>
                  <a:pt x="1177792" y="2597501"/>
                  <a:pt x="1185863" y="2596880"/>
                </a:cubicBezTo>
                <a:cubicBezTo>
                  <a:pt x="1219140" y="2594320"/>
                  <a:pt x="1252538" y="2593705"/>
                  <a:pt x="1285875" y="2592117"/>
                </a:cubicBezTo>
                <a:cubicBezTo>
                  <a:pt x="1293813" y="2590530"/>
                  <a:pt x="1302319" y="2590705"/>
                  <a:pt x="1309688" y="2587355"/>
                </a:cubicBezTo>
                <a:cubicBezTo>
                  <a:pt x="1309693" y="2587353"/>
                  <a:pt x="1345404" y="2563544"/>
                  <a:pt x="1352550" y="2558780"/>
                </a:cubicBezTo>
                <a:cubicBezTo>
                  <a:pt x="1357313" y="2555605"/>
                  <a:pt x="1361408" y="2551065"/>
                  <a:pt x="1366838" y="2549255"/>
                </a:cubicBezTo>
                <a:cubicBezTo>
                  <a:pt x="1387334" y="2542422"/>
                  <a:pt x="1376255" y="2545709"/>
                  <a:pt x="1400175" y="2539730"/>
                </a:cubicBezTo>
                <a:cubicBezTo>
                  <a:pt x="1404938" y="2536555"/>
                  <a:pt x="1409232" y="2532530"/>
                  <a:pt x="1414463" y="2530205"/>
                </a:cubicBezTo>
                <a:cubicBezTo>
                  <a:pt x="1423638" y="2526127"/>
                  <a:pt x="1443038" y="2520680"/>
                  <a:pt x="1443038" y="2520680"/>
                </a:cubicBezTo>
                <a:lnTo>
                  <a:pt x="1471613" y="2501630"/>
                </a:lnTo>
                <a:cubicBezTo>
                  <a:pt x="1476375" y="2498455"/>
                  <a:pt x="1481853" y="2496152"/>
                  <a:pt x="1485900" y="2492105"/>
                </a:cubicBezTo>
                <a:cubicBezTo>
                  <a:pt x="1490663" y="2487342"/>
                  <a:pt x="1494871" y="2481952"/>
                  <a:pt x="1500188" y="2477817"/>
                </a:cubicBezTo>
                <a:cubicBezTo>
                  <a:pt x="1509224" y="2470789"/>
                  <a:pt x="1519238" y="2465117"/>
                  <a:pt x="1528763" y="2458767"/>
                </a:cubicBezTo>
                <a:lnTo>
                  <a:pt x="1557338" y="2439717"/>
                </a:lnTo>
                <a:lnTo>
                  <a:pt x="1571625" y="2430192"/>
                </a:lnTo>
                <a:cubicBezTo>
                  <a:pt x="1576388" y="2427017"/>
                  <a:pt x="1581866" y="2424714"/>
                  <a:pt x="1585913" y="2420667"/>
                </a:cubicBezTo>
                <a:lnTo>
                  <a:pt x="1614488" y="2392092"/>
                </a:lnTo>
                <a:cubicBezTo>
                  <a:pt x="1619250" y="2387330"/>
                  <a:pt x="1623171" y="2381541"/>
                  <a:pt x="1628775" y="2377805"/>
                </a:cubicBezTo>
                <a:cubicBezTo>
                  <a:pt x="1641477" y="2369337"/>
                  <a:pt x="1647476" y="2366688"/>
                  <a:pt x="1657350" y="2353992"/>
                </a:cubicBezTo>
                <a:cubicBezTo>
                  <a:pt x="1664378" y="2344956"/>
                  <a:pt x="1668305" y="2333511"/>
                  <a:pt x="1676400" y="2325417"/>
                </a:cubicBezTo>
                <a:cubicBezTo>
                  <a:pt x="1681163" y="2320655"/>
                  <a:pt x="1686553" y="2316446"/>
                  <a:pt x="1690688" y="2311130"/>
                </a:cubicBezTo>
                <a:cubicBezTo>
                  <a:pt x="1697716" y="2302094"/>
                  <a:pt x="1703388" y="2292080"/>
                  <a:pt x="1709738" y="2282555"/>
                </a:cubicBezTo>
                <a:cubicBezTo>
                  <a:pt x="1709745" y="2282544"/>
                  <a:pt x="1728780" y="2253991"/>
                  <a:pt x="1728788" y="2253980"/>
                </a:cubicBezTo>
                <a:cubicBezTo>
                  <a:pt x="1733550" y="2247630"/>
                  <a:pt x="1738523" y="2241433"/>
                  <a:pt x="1743075" y="2234930"/>
                </a:cubicBezTo>
                <a:cubicBezTo>
                  <a:pt x="1749640" y="2225552"/>
                  <a:pt x="1758505" y="2217215"/>
                  <a:pt x="1762125" y="2206355"/>
                </a:cubicBezTo>
                <a:cubicBezTo>
                  <a:pt x="1763713" y="2201592"/>
                  <a:pt x="1764450" y="2196456"/>
                  <a:pt x="1766888" y="2192067"/>
                </a:cubicBezTo>
                <a:cubicBezTo>
                  <a:pt x="1772447" y="2182060"/>
                  <a:pt x="1785938" y="2163492"/>
                  <a:pt x="1785938" y="2163492"/>
                </a:cubicBezTo>
                <a:cubicBezTo>
                  <a:pt x="1789113" y="2153967"/>
                  <a:pt x="1793028" y="2144657"/>
                  <a:pt x="1795463" y="2134917"/>
                </a:cubicBezTo>
                <a:cubicBezTo>
                  <a:pt x="1806206" y="2091947"/>
                  <a:pt x="1800849" y="2109236"/>
                  <a:pt x="1809750" y="2082530"/>
                </a:cubicBezTo>
                <a:cubicBezTo>
                  <a:pt x="1818743" y="2010597"/>
                  <a:pt x="1810122" y="2075352"/>
                  <a:pt x="1819275" y="2015855"/>
                </a:cubicBezTo>
                <a:cubicBezTo>
                  <a:pt x="1827150" y="1964668"/>
                  <a:pt x="1820418" y="2000617"/>
                  <a:pt x="1828800" y="1958705"/>
                </a:cubicBezTo>
                <a:cubicBezTo>
                  <a:pt x="1828208" y="1920789"/>
                  <a:pt x="1830288" y="1691851"/>
                  <a:pt x="1819275" y="1587230"/>
                </a:cubicBezTo>
                <a:cubicBezTo>
                  <a:pt x="1818428" y="1579180"/>
                  <a:pt x="1815844" y="1571402"/>
                  <a:pt x="1814513" y="1563417"/>
                </a:cubicBezTo>
                <a:cubicBezTo>
                  <a:pt x="1812668" y="1552345"/>
                  <a:pt x="1811457" y="1541175"/>
                  <a:pt x="1809750" y="1530080"/>
                </a:cubicBezTo>
                <a:cubicBezTo>
                  <a:pt x="1808282" y="1520536"/>
                  <a:pt x="1806456" y="1511049"/>
                  <a:pt x="1804988" y="1501505"/>
                </a:cubicBezTo>
                <a:cubicBezTo>
                  <a:pt x="1803281" y="1490410"/>
                  <a:pt x="1802749" y="1479105"/>
                  <a:pt x="1800225" y="1468167"/>
                </a:cubicBezTo>
                <a:cubicBezTo>
                  <a:pt x="1797967" y="1458384"/>
                  <a:pt x="1792669" y="1449437"/>
                  <a:pt x="1790700" y="1439592"/>
                </a:cubicBezTo>
                <a:cubicBezTo>
                  <a:pt x="1787525" y="1423717"/>
                  <a:pt x="1786294" y="1407326"/>
                  <a:pt x="1781175" y="1391967"/>
                </a:cubicBezTo>
                <a:cubicBezTo>
                  <a:pt x="1779588" y="1387205"/>
                  <a:pt x="1777631" y="1382550"/>
                  <a:pt x="1776413" y="1377680"/>
                </a:cubicBezTo>
                <a:cubicBezTo>
                  <a:pt x="1769621" y="1350511"/>
                  <a:pt x="1774216" y="1359244"/>
                  <a:pt x="1766888" y="1334817"/>
                </a:cubicBezTo>
                <a:cubicBezTo>
                  <a:pt x="1766868" y="1334750"/>
                  <a:pt x="1754992" y="1299132"/>
                  <a:pt x="1752600" y="1291955"/>
                </a:cubicBezTo>
                <a:lnTo>
                  <a:pt x="1743075" y="1263380"/>
                </a:lnTo>
                <a:cubicBezTo>
                  <a:pt x="1741487" y="1258617"/>
                  <a:pt x="1741098" y="1253269"/>
                  <a:pt x="1738313" y="1249092"/>
                </a:cubicBezTo>
                <a:cubicBezTo>
                  <a:pt x="1731963" y="1239567"/>
                  <a:pt x="1722884" y="1231377"/>
                  <a:pt x="1719263" y="1220517"/>
                </a:cubicBezTo>
                <a:cubicBezTo>
                  <a:pt x="1712690" y="1200800"/>
                  <a:pt x="1717285" y="1210407"/>
                  <a:pt x="1704975" y="1191942"/>
                </a:cubicBezTo>
                <a:lnTo>
                  <a:pt x="1685925" y="1134792"/>
                </a:lnTo>
                <a:cubicBezTo>
                  <a:pt x="1685924" y="1134788"/>
                  <a:pt x="1676402" y="1106220"/>
                  <a:pt x="1676400" y="1106217"/>
                </a:cubicBezTo>
                <a:lnTo>
                  <a:pt x="1666875" y="1091930"/>
                </a:lnTo>
                <a:cubicBezTo>
                  <a:pt x="1655540" y="1057925"/>
                  <a:pt x="1662919" y="1071709"/>
                  <a:pt x="1647825" y="1049067"/>
                </a:cubicBezTo>
                <a:cubicBezTo>
                  <a:pt x="1635858" y="1013164"/>
                  <a:pt x="1651999" y="1057413"/>
                  <a:pt x="1633538" y="1020492"/>
                </a:cubicBezTo>
                <a:cubicBezTo>
                  <a:pt x="1631293" y="1016002"/>
                  <a:pt x="1631213" y="1010593"/>
                  <a:pt x="1628775" y="1006205"/>
                </a:cubicBezTo>
                <a:cubicBezTo>
                  <a:pt x="1623215" y="996198"/>
                  <a:pt x="1609725" y="977630"/>
                  <a:pt x="1609725" y="977630"/>
                </a:cubicBezTo>
                <a:cubicBezTo>
                  <a:pt x="1606550" y="968105"/>
                  <a:pt x="1605769" y="957409"/>
                  <a:pt x="1600200" y="949055"/>
                </a:cubicBezTo>
                <a:lnTo>
                  <a:pt x="1581150" y="920480"/>
                </a:lnTo>
                <a:cubicBezTo>
                  <a:pt x="1572043" y="893154"/>
                  <a:pt x="1582911" y="918661"/>
                  <a:pt x="1562100" y="891905"/>
                </a:cubicBezTo>
                <a:cubicBezTo>
                  <a:pt x="1522216" y="840626"/>
                  <a:pt x="1561204" y="881486"/>
                  <a:pt x="1528763" y="849042"/>
                </a:cubicBezTo>
                <a:cubicBezTo>
                  <a:pt x="1516789" y="813125"/>
                  <a:pt x="1532943" y="857403"/>
                  <a:pt x="1514475" y="820467"/>
                </a:cubicBezTo>
                <a:cubicBezTo>
                  <a:pt x="1512230" y="815977"/>
                  <a:pt x="1512151" y="810568"/>
                  <a:pt x="1509713" y="806180"/>
                </a:cubicBezTo>
                <a:cubicBezTo>
                  <a:pt x="1504154" y="796173"/>
                  <a:pt x="1494283" y="788465"/>
                  <a:pt x="1490663" y="777605"/>
                </a:cubicBezTo>
                <a:cubicBezTo>
                  <a:pt x="1489075" y="772842"/>
                  <a:pt x="1488338" y="767706"/>
                  <a:pt x="1485900" y="763317"/>
                </a:cubicBezTo>
                <a:cubicBezTo>
                  <a:pt x="1480341" y="753310"/>
                  <a:pt x="1466850" y="734742"/>
                  <a:pt x="1466850" y="734742"/>
                </a:cubicBezTo>
                <a:cubicBezTo>
                  <a:pt x="1455527" y="700772"/>
                  <a:pt x="1471583" y="741841"/>
                  <a:pt x="1447800" y="706167"/>
                </a:cubicBezTo>
                <a:cubicBezTo>
                  <a:pt x="1445015" y="701990"/>
                  <a:pt x="1445015" y="696494"/>
                  <a:pt x="1443038" y="691880"/>
                </a:cubicBezTo>
                <a:cubicBezTo>
                  <a:pt x="1435612" y="674553"/>
                  <a:pt x="1417203" y="642907"/>
                  <a:pt x="1404938" y="634730"/>
                </a:cubicBezTo>
                <a:cubicBezTo>
                  <a:pt x="1369463" y="611081"/>
                  <a:pt x="1413033" y="641476"/>
                  <a:pt x="1376363" y="610917"/>
                </a:cubicBezTo>
                <a:cubicBezTo>
                  <a:pt x="1354887" y="593020"/>
                  <a:pt x="1356661" y="607557"/>
                  <a:pt x="1333500" y="572817"/>
                </a:cubicBezTo>
                <a:cubicBezTo>
                  <a:pt x="1309851" y="537345"/>
                  <a:pt x="1340245" y="580911"/>
                  <a:pt x="1309688" y="544242"/>
                </a:cubicBezTo>
                <a:cubicBezTo>
                  <a:pt x="1289847" y="520432"/>
                  <a:pt x="1312067" y="537891"/>
                  <a:pt x="1285875" y="520430"/>
                </a:cubicBezTo>
                <a:cubicBezTo>
                  <a:pt x="1277506" y="495320"/>
                  <a:pt x="1286645" y="515638"/>
                  <a:pt x="1266825" y="491855"/>
                </a:cubicBezTo>
                <a:cubicBezTo>
                  <a:pt x="1263161" y="487458"/>
                  <a:pt x="1261347" y="481615"/>
                  <a:pt x="1257300" y="477567"/>
                </a:cubicBezTo>
                <a:cubicBezTo>
                  <a:pt x="1253253" y="473520"/>
                  <a:pt x="1247410" y="471706"/>
                  <a:pt x="1243013" y="468042"/>
                </a:cubicBezTo>
                <a:cubicBezTo>
                  <a:pt x="1237839" y="463730"/>
                  <a:pt x="1233839" y="458138"/>
                  <a:pt x="1228725" y="453755"/>
                </a:cubicBezTo>
                <a:cubicBezTo>
                  <a:pt x="1222698" y="448589"/>
                  <a:pt x="1215702" y="444633"/>
                  <a:pt x="1209675" y="439467"/>
                </a:cubicBezTo>
                <a:cubicBezTo>
                  <a:pt x="1204561" y="435084"/>
                  <a:pt x="1200562" y="429492"/>
                  <a:pt x="1195388" y="425180"/>
                </a:cubicBezTo>
                <a:cubicBezTo>
                  <a:pt x="1190991" y="421516"/>
                  <a:pt x="1185497" y="419319"/>
                  <a:pt x="1181100" y="415655"/>
                </a:cubicBezTo>
                <a:cubicBezTo>
                  <a:pt x="1175926" y="411343"/>
                  <a:pt x="1170948" y="406683"/>
                  <a:pt x="1166813" y="401367"/>
                </a:cubicBezTo>
                <a:cubicBezTo>
                  <a:pt x="1159785" y="392331"/>
                  <a:pt x="1157288" y="379142"/>
                  <a:pt x="1147763" y="372792"/>
                </a:cubicBezTo>
                <a:lnTo>
                  <a:pt x="1133475" y="363267"/>
                </a:lnTo>
                <a:lnTo>
                  <a:pt x="1114425" y="334692"/>
                </a:lnTo>
                <a:cubicBezTo>
                  <a:pt x="1111250" y="329930"/>
                  <a:pt x="1108947" y="324452"/>
                  <a:pt x="1104900" y="320405"/>
                </a:cubicBezTo>
                <a:cubicBezTo>
                  <a:pt x="1100138" y="315642"/>
                  <a:pt x="1094925" y="311291"/>
                  <a:pt x="1090613" y="306117"/>
                </a:cubicBezTo>
                <a:cubicBezTo>
                  <a:pt x="1086949" y="301720"/>
                  <a:pt x="1085135" y="295877"/>
                  <a:pt x="1081088" y="291830"/>
                </a:cubicBezTo>
                <a:cubicBezTo>
                  <a:pt x="1077040" y="287783"/>
                  <a:pt x="1071197" y="285969"/>
                  <a:pt x="1066800" y="282305"/>
                </a:cubicBezTo>
                <a:cubicBezTo>
                  <a:pt x="1061626" y="277993"/>
                  <a:pt x="1057829" y="272152"/>
                  <a:pt x="1052513" y="268017"/>
                </a:cubicBezTo>
                <a:cubicBezTo>
                  <a:pt x="1043477" y="260989"/>
                  <a:pt x="1032033" y="257061"/>
                  <a:pt x="1023938" y="248967"/>
                </a:cubicBezTo>
                <a:cubicBezTo>
                  <a:pt x="1019175" y="244205"/>
                  <a:pt x="1013962" y="239854"/>
                  <a:pt x="1009650" y="234680"/>
                </a:cubicBezTo>
                <a:cubicBezTo>
                  <a:pt x="1005986" y="230283"/>
                  <a:pt x="1004172" y="224440"/>
                  <a:pt x="1000125" y="220392"/>
                </a:cubicBezTo>
                <a:cubicBezTo>
                  <a:pt x="996078" y="216345"/>
                  <a:pt x="990235" y="214531"/>
                  <a:pt x="985838" y="210867"/>
                </a:cubicBezTo>
                <a:cubicBezTo>
                  <a:pt x="980664" y="206555"/>
                  <a:pt x="976866" y="200715"/>
                  <a:pt x="971550" y="196580"/>
                </a:cubicBezTo>
                <a:cubicBezTo>
                  <a:pt x="962514" y="189552"/>
                  <a:pt x="952500" y="183880"/>
                  <a:pt x="942975" y="177530"/>
                </a:cubicBezTo>
                <a:cubicBezTo>
                  <a:pt x="938213" y="174355"/>
                  <a:pt x="932735" y="172052"/>
                  <a:pt x="928688" y="168005"/>
                </a:cubicBezTo>
                <a:cubicBezTo>
                  <a:pt x="923925" y="163242"/>
                  <a:pt x="918712" y="158891"/>
                  <a:pt x="914400" y="153717"/>
                </a:cubicBezTo>
                <a:cubicBezTo>
                  <a:pt x="903420" y="140542"/>
                  <a:pt x="906238" y="135575"/>
                  <a:pt x="890588" y="125142"/>
                </a:cubicBezTo>
                <a:cubicBezTo>
                  <a:pt x="886411" y="122357"/>
                  <a:pt x="881063" y="121967"/>
                  <a:pt x="876300" y="120380"/>
                </a:cubicBezTo>
                <a:lnTo>
                  <a:pt x="847725" y="101330"/>
                </a:lnTo>
                <a:cubicBezTo>
                  <a:pt x="842963" y="98155"/>
                  <a:pt x="837485" y="95852"/>
                  <a:pt x="833438" y="91805"/>
                </a:cubicBezTo>
                <a:cubicBezTo>
                  <a:pt x="823913" y="82280"/>
                  <a:pt x="817642" y="67490"/>
                  <a:pt x="804863" y="63230"/>
                </a:cubicBezTo>
                <a:lnTo>
                  <a:pt x="776288" y="53705"/>
                </a:lnTo>
                <a:cubicBezTo>
                  <a:pt x="760132" y="42935"/>
                  <a:pt x="765969" y="23543"/>
                  <a:pt x="762000" y="2513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UN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6520185">
            <a:off x="1927932" y="3409806"/>
            <a:ext cx="3639778" cy="202666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7405" y="4285883"/>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68510"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4" cstate="print"/>
          <a:stretch>
            <a:fillRect/>
          </a:stretch>
        </p:blipFill>
        <p:spPr>
          <a:xfrm>
            <a:off x="6213810" y="3670300"/>
            <a:ext cx="2730336" cy="1320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ows.jpg"/>
          <p:cNvPicPr>
            <a:picLocks noChangeAspect="1"/>
          </p:cNvPicPr>
          <p:nvPr/>
        </p:nvPicPr>
        <p:blipFill>
          <a:blip r:embed="rId3" cstate="print"/>
          <a:stretch>
            <a:fillRect/>
          </a:stretch>
        </p:blipFill>
        <p:spPr>
          <a:xfrm>
            <a:off x="2661008" y="3639406"/>
            <a:ext cx="3575406" cy="2681556"/>
          </a:xfrm>
          <a:prstGeom prst="rect">
            <a:avLst/>
          </a:prstGeom>
        </p:spPr>
      </p:pic>
      <p:pic>
        <p:nvPicPr>
          <p:cNvPr id="16" name="Content Placeholder 12" descr="Iraq3.png"/>
          <p:cNvPicPr>
            <a:picLocks noChangeAspect="1"/>
          </p:cNvPicPr>
          <p:nvPr/>
        </p:nvPicPr>
        <p:blipFill>
          <a:blip r:embed="rId4" cstate="print"/>
          <a:stretch>
            <a:fillRect/>
          </a:stretch>
        </p:blipFill>
        <p:spPr>
          <a:xfrm>
            <a:off x="2959100" y="3254087"/>
            <a:ext cx="3035300" cy="326524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703387"/>
            <a:ext cx="8360227" cy="2622620"/>
          </a:xfrm>
        </p:spPr>
        <p:txBody>
          <a:bodyPr>
            <a:normAutofit/>
          </a:bodyPr>
          <a:lstStyle/>
          <a:p>
            <a:pPr>
              <a:spcBef>
                <a:spcPts val="0"/>
              </a:spcBef>
            </a:pPr>
            <a:r>
              <a:rPr lang="en-US" sz="3000" dirty="0" smtClean="0"/>
              <a:t>UN have a satellite with a WMD detector</a:t>
            </a:r>
          </a:p>
          <a:p>
            <a:pPr>
              <a:spcBef>
                <a:spcPts val="0"/>
              </a:spcBef>
            </a:pPr>
            <a:r>
              <a:rPr lang="en-US" sz="3000" dirty="0" smtClean="0"/>
              <a:t>The detector scans a round region of the earth</a:t>
            </a:r>
          </a:p>
          <a:p>
            <a:pPr>
              <a:spcBef>
                <a:spcPts val="0"/>
              </a:spcBef>
            </a:pPr>
            <a:r>
              <a:rPr lang="en-US" sz="3000" dirty="0" smtClean="0"/>
              <a:t>It can compare two halves of the region, and decide which half is “more likely” to have WMD</a:t>
            </a:r>
          </a:p>
          <a:p>
            <a:pPr>
              <a:spcBef>
                <a:spcPts val="0"/>
              </a:spcBef>
            </a:pPr>
            <a:r>
              <a:rPr lang="en-US" sz="3000" dirty="0" smtClean="0"/>
              <a:t>It continues by rescanning the “more likely” half</a:t>
            </a:r>
            <a:endParaRPr lang="en-US" sz="3000" dirty="0"/>
          </a:p>
        </p:txBody>
      </p:sp>
      <p:sp>
        <p:nvSpPr>
          <p:cNvPr id="8" name="Oval 7"/>
          <p:cNvSpPr/>
          <p:nvPr/>
        </p:nvSpPr>
        <p:spPr>
          <a:xfrm rot="6520185">
            <a:off x="1927932" y="3409806"/>
            <a:ext cx="3639778" cy="202666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7405" y="4285883"/>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1768510"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descr="Satellite.png"/>
          <p:cNvPicPr>
            <a:picLocks noChangeAspect="1"/>
          </p:cNvPicPr>
          <p:nvPr/>
        </p:nvPicPr>
        <p:blipFill>
          <a:blip r:embed="rId5" cstate="print"/>
          <a:stretch>
            <a:fillRect/>
          </a:stretch>
        </p:blipFill>
        <p:spPr>
          <a:xfrm>
            <a:off x="6213810" y="3670300"/>
            <a:ext cx="2730336" cy="1320800"/>
          </a:xfrm>
          <a:prstGeom prst="rect">
            <a:avLst/>
          </a:prstGeom>
        </p:spPr>
      </p:pic>
      <p:sp>
        <p:nvSpPr>
          <p:cNvPr id="21" name="Oval 20"/>
          <p:cNvSpPr/>
          <p:nvPr/>
        </p:nvSpPr>
        <p:spPr>
          <a:xfrm rot="9112586">
            <a:off x="2139262" y="4104918"/>
            <a:ext cx="3267750" cy="192959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787646" y="4984526"/>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537942" y="4078502"/>
            <a:ext cx="2475847" cy="1844549"/>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2115833">
            <a:off x="2873343" y="3588264"/>
            <a:ext cx="2351780" cy="178498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06144" y="4439995"/>
            <a:ext cx="120580" cy="16579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2579039" y="3818375"/>
            <a:ext cx="3667648" cy="1225898"/>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10455352">
            <a:off x="3051478" y="4001399"/>
            <a:ext cx="2851553" cy="146699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20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20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2000"/>
                                        <p:tgtEl>
                                          <p:spTgt spid="23"/>
                                        </p:tgtEl>
                                      </p:cBhvr>
                                    </p:animEffect>
                                  </p:childTnLst>
                                </p:cTn>
                              </p:par>
                              <p:par>
                                <p:cTn id="14" presetID="9" presetClass="exit" presetSubtype="0" fill="hold" grpId="0" nodeType="withEffect">
                                  <p:stCondLst>
                                    <p:cond delay="0"/>
                                  </p:stCondLst>
                                  <p:childTnLst>
                                    <p:animEffect transition="out" filter="dissolv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dissolve">
                                      <p:cBhvr>
                                        <p:cTn id="27" dur="2000"/>
                                        <p:tgtEl>
                                          <p:spTgt spid="26"/>
                                        </p:tgtEl>
                                      </p:cBhvr>
                                    </p:animEffect>
                                  </p:childTnLst>
                                </p:cTn>
                              </p:par>
                              <p:par>
                                <p:cTn id="28" presetID="9"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2000"/>
                                        <p:tgtEl>
                                          <p:spTgt spid="2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2000"/>
                                        <p:tgtEl>
                                          <p:spTgt spid="27"/>
                                        </p:tgtEl>
                                      </p:cBhvr>
                                    </p:animEffect>
                                  </p:childTnLst>
                                </p:cTn>
                              </p:par>
                              <p:par>
                                <p:cTn id="34" presetID="9" presetClass="exit" presetSubtype="0" fill="hold" grpId="1" nodeType="withEffect">
                                  <p:stCondLst>
                                    <p:cond delay="0"/>
                                  </p:stCondLst>
                                  <p:childTnLst>
                                    <p:animEffect transition="out" filter="dissolve">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2000"/>
                                        <p:tgtEl>
                                          <p:spTgt spid="23"/>
                                        </p:tgtEl>
                                      </p:cBhvr>
                                    </p:animEffect>
                                    <p:set>
                                      <p:cBhvr>
                                        <p:cTn id="39" dur="1" fill="hold">
                                          <p:stCondLst>
                                            <p:cond delay="1999"/>
                                          </p:stCondLst>
                                        </p:cTn>
                                        <p:tgtEl>
                                          <p:spTgt spid="23"/>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2000"/>
                                        <p:tgtEl>
                                          <p:spTgt spid="21"/>
                                        </p:tgtEl>
                                      </p:cBhvr>
                                    </p:animEffect>
                                    <p:set>
                                      <p:cBhvr>
                                        <p:cTn id="42" dur="1" fill="hold">
                                          <p:stCondLst>
                                            <p:cond delay="19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1000"/>
                                        <p:tgtEl>
                                          <p:spTgt spid="30"/>
                                        </p:tgtEl>
                                      </p:cBhvr>
                                    </p:animEffect>
                                  </p:childTnLst>
                                </p:cTn>
                              </p:par>
                              <p:par>
                                <p:cTn id="48" presetID="9" presetClass="exit" presetSubtype="0" fill="hold" grpId="1" nodeType="withEffect">
                                  <p:stCondLst>
                                    <p:cond delay="0"/>
                                  </p:stCondLst>
                                  <p:childTnLst>
                                    <p:animEffect transition="out" filter="dissolve">
                                      <p:cBhvr>
                                        <p:cTn id="49" dur="1000"/>
                                        <p:tgtEl>
                                          <p:spTgt spid="27"/>
                                        </p:tgtEl>
                                      </p:cBhvr>
                                    </p:animEffect>
                                    <p:set>
                                      <p:cBhvr>
                                        <p:cTn id="50" dur="1" fill="hold">
                                          <p:stCondLst>
                                            <p:cond delay="999"/>
                                          </p:stCondLst>
                                        </p:cTn>
                                        <p:tgtEl>
                                          <p:spTgt spid="27"/>
                                        </p:tgtEl>
                                        <p:attrNameLst>
                                          <p:attrName>style.visibility</p:attrName>
                                        </p:attrNameLst>
                                      </p:cBhvr>
                                      <p:to>
                                        <p:strVal val="hidden"/>
                                      </p:to>
                                    </p:set>
                                  </p:childTnLst>
                                </p:cTn>
                              </p:par>
                              <p:par>
                                <p:cTn id="51" presetID="9" presetClass="exit" presetSubtype="0" fill="hold" grpId="2" nodeType="withEffect">
                                  <p:stCondLst>
                                    <p:cond delay="0"/>
                                  </p:stCondLst>
                                  <p:childTnLst>
                                    <p:animEffect transition="out" filter="dissolve">
                                      <p:cBhvr>
                                        <p:cTn id="52" dur="1000"/>
                                        <p:tgtEl>
                                          <p:spTgt spid="26"/>
                                        </p:tgtEl>
                                      </p:cBhvr>
                                    </p:animEffect>
                                    <p:set>
                                      <p:cBhvr>
                                        <p:cTn id="53" dur="1" fill="hold">
                                          <p:stCondLst>
                                            <p:cond delay="999"/>
                                          </p:stCondLst>
                                        </p:cTn>
                                        <p:tgtEl>
                                          <p:spTgt spid="26"/>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1000"/>
                                        <p:tgtEl>
                                          <p:spTgt spid="28"/>
                                        </p:tgtEl>
                                      </p:cBhvr>
                                    </p:animEffect>
                                    <p:set>
                                      <p:cBhvr>
                                        <p:cTn id="56" dur="1" fill="hold">
                                          <p:stCondLst>
                                            <p:cond delay="999"/>
                                          </p:stCondLst>
                                        </p:cTn>
                                        <p:tgtEl>
                                          <p:spTgt spid="28"/>
                                        </p:tgtEl>
                                        <p:attrNameLst>
                                          <p:attrName>style.visibility</p:attrName>
                                        </p:attrNameLst>
                                      </p:cBhvr>
                                      <p:to>
                                        <p:strVal val="hidden"/>
                                      </p:to>
                                    </p:set>
                                  </p:childTnLst>
                                </p:cTn>
                              </p:par>
                            </p:childTnLst>
                          </p:cTn>
                        </p:par>
                        <p:par>
                          <p:cTn id="57" fill="hold">
                            <p:stCondLst>
                              <p:cond delay="1000"/>
                            </p:stCondLst>
                            <p:childTnLst>
                              <p:par>
                                <p:cTn id="58" presetID="6" presetClass="emph" presetSubtype="0" fill="hold" nodeType="afterEffect">
                                  <p:stCondLst>
                                    <p:cond delay="0"/>
                                  </p:stCondLst>
                                  <p:childTnLst>
                                    <p:animScale>
                                      <p:cBhvr>
                                        <p:cTn id="59" dur="2000" fill="hold"/>
                                        <p:tgtEl>
                                          <p:spTgt spid="16"/>
                                        </p:tgtEl>
                                      </p:cBhvr>
                                      <p:by x="3000000" y="3000000"/>
                                    </p:animScale>
                                  </p:childTnLst>
                                </p:cTn>
                              </p:par>
                              <p:par>
                                <p:cTn id="60" presetID="9"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dissolve">
                                      <p:cBhvr>
                                        <p:cTn id="62" dur="500"/>
                                        <p:tgtEl>
                                          <p:spTgt spid="33"/>
                                        </p:tgtEl>
                                      </p:cBhvr>
                                    </p:animEffect>
                                  </p:childTnLst>
                                </p:cTn>
                              </p:par>
                              <p:par>
                                <p:cTn id="63" presetID="9" presetClass="exit" presetSubtype="0" fill="hold" nodeType="with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3000"/>
                            </p:stCondLst>
                            <p:childTnLst>
                              <p:par>
                                <p:cTn id="67" presetID="10" presetClass="exit" presetSubtype="0" fill="hold" nodeType="afterEffect">
                                  <p:stCondLst>
                                    <p:cond delay="0"/>
                                  </p:stCondLst>
                                  <p:childTnLst>
                                    <p:animEffect transition="out" filter="fade">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1" grpId="0" animBg="1"/>
      <p:bldP spid="21" grpId="1" animBg="1"/>
      <p:bldP spid="22" grpId="0" animBg="1"/>
      <p:bldP spid="22" grpId="1" animBg="1"/>
      <p:bldP spid="26" grpId="1" animBg="1"/>
      <p:bldP spid="26" grpId="2" animBg="1"/>
      <p:bldP spid="27" grpId="0" animBg="1"/>
      <p:bldP spid="27" grpId="1"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ows.jpg"/>
          <p:cNvPicPr>
            <a:picLocks noChangeAspect="1"/>
          </p:cNvPicPr>
          <p:nvPr/>
        </p:nvPicPr>
        <p:blipFill>
          <a:blip r:embed="rId3" cstate="print"/>
          <a:stretch>
            <a:fillRect/>
          </a:stretch>
        </p:blipFill>
        <p:spPr>
          <a:xfrm>
            <a:off x="2661008" y="3639406"/>
            <a:ext cx="3575406" cy="2681556"/>
          </a:xfrm>
          <a:prstGeom prst="rect">
            <a:avLst/>
          </a:prstGeom>
        </p:spPr>
      </p:pic>
      <p:sp>
        <p:nvSpPr>
          <p:cNvPr id="2" name="Title 1"/>
          <p:cNvSpPr>
            <a:spLocks noGrp="1"/>
          </p:cNvSpPr>
          <p:nvPr>
            <p:ph type="title"/>
          </p:nvPr>
        </p:nvSpPr>
        <p:spPr>
          <a:xfrm>
            <a:off x="457200" y="0"/>
            <a:ext cx="8229600" cy="780439"/>
          </a:xfrm>
        </p:spPr>
        <p:txBody>
          <a:bodyPr/>
          <a:lstStyle/>
          <a:p>
            <a:r>
              <a:rPr lang="en-US" dirty="0" smtClean="0"/>
              <a:t>Finding WMD</a:t>
            </a:r>
            <a:endParaRPr lang="en-US" dirty="0"/>
          </a:p>
        </p:txBody>
      </p:sp>
      <p:sp>
        <p:nvSpPr>
          <p:cNvPr id="6" name="Content Placeholder 5"/>
          <p:cNvSpPr>
            <a:spLocks noGrp="1"/>
          </p:cNvSpPr>
          <p:nvPr>
            <p:ph idx="1"/>
          </p:nvPr>
        </p:nvSpPr>
        <p:spPr>
          <a:xfrm>
            <a:off x="472273" y="934500"/>
            <a:ext cx="8360227" cy="2622620"/>
          </a:xfrm>
        </p:spPr>
        <p:txBody>
          <a:bodyPr>
            <a:normAutofit/>
          </a:bodyPr>
          <a:lstStyle/>
          <a:p>
            <a:pPr>
              <a:spcBef>
                <a:spcPts val="0"/>
              </a:spcBef>
            </a:pPr>
            <a:r>
              <a:rPr lang="en-US" sz="3000" dirty="0" smtClean="0"/>
              <a:t>It continues by rescanning the “more likely” half</a:t>
            </a:r>
          </a:p>
          <a:p>
            <a:pPr>
              <a:spcBef>
                <a:spcPts val="0"/>
              </a:spcBef>
            </a:pPr>
            <a:r>
              <a:rPr lang="en-US" sz="3000" dirty="0" smtClean="0"/>
              <a:t>If region is so small that it obviously contains no WMD, then conclude: </a:t>
            </a:r>
            <a:r>
              <a:rPr lang="en-US" sz="3000" dirty="0" smtClean="0">
                <a:solidFill>
                  <a:srgbClr val="00B050"/>
                </a:solidFill>
              </a:rPr>
              <a:t>Iraq has no WMD</a:t>
            </a:r>
            <a:endParaRPr lang="en-US" sz="3000" dirty="0">
              <a:solidFill>
                <a:srgbClr val="00B050"/>
              </a:solidFill>
            </a:endParaRPr>
          </a:p>
        </p:txBody>
      </p:sp>
      <p:sp>
        <p:nvSpPr>
          <p:cNvPr id="30" name="Oval 29"/>
          <p:cNvSpPr/>
          <p:nvPr/>
        </p:nvSpPr>
        <p:spPr>
          <a:xfrm rot="10455352">
            <a:off x="3051478" y="4001399"/>
            <a:ext cx="2851553" cy="146699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57004" y="2552281"/>
            <a:ext cx="6215291" cy="830997"/>
          </a:xfrm>
          <a:prstGeom prst="rect">
            <a:avLst/>
          </a:prstGeom>
          <a:noFill/>
        </p:spPr>
        <p:txBody>
          <a:bodyPr wrap="none" rtlCol="0">
            <a:spAutoFit/>
          </a:bodyPr>
          <a:lstStyle/>
          <a:p>
            <a:pPr algn="ctr"/>
            <a:r>
              <a:rPr lang="en-US" sz="2400" dirty="0" smtClean="0">
                <a:latin typeface="Gill Sans MT Condensed" pitchFamily="34" charset="0"/>
              </a:rPr>
              <a:t>“No one was more surprised than I that we didn't find [WMDs].”</a:t>
            </a:r>
            <a:br>
              <a:rPr lang="en-US" sz="2400" dirty="0" smtClean="0">
                <a:latin typeface="Gill Sans MT Condensed" pitchFamily="34" charset="0"/>
              </a:rPr>
            </a:br>
            <a:r>
              <a:rPr lang="en-US" sz="2400" dirty="0" smtClean="0">
                <a:latin typeface="Gill Sans MT Condensed" pitchFamily="34" charset="0"/>
              </a:rPr>
              <a:t>U.S. General Tommy Franks, 12/2/2005</a:t>
            </a:r>
            <a:endParaRPr lang="en-US" sz="2400" dirty="0">
              <a:latin typeface="Gill Sans MT Condensed" pitchFamily="34" charset="0"/>
            </a:endParaRPr>
          </a:p>
        </p:txBody>
      </p:sp>
      <p:sp>
        <p:nvSpPr>
          <p:cNvPr id="25" name="TextBox 24"/>
          <p:cNvSpPr txBox="1"/>
          <p:nvPr/>
        </p:nvSpPr>
        <p:spPr>
          <a:xfrm>
            <a:off x="3044642" y="6069208"/>
            <a:ext cx="2787943" cy="246221"/>
          </a:xfrm>
          <a:prstGeom prst="rect">
            <a:avLst/>
          </a:prstGeom>
          <a:noFill/>
        </p:spPr>
        <p:txBody>
          <a:bodyPr wrap="none" rtlCol="0">
            <a:spAutoFit/>
          </a:bodyPr>
          <a:lstStyle/>
          <a:p>
            <a:r>
              <a:rPr lang="en-US" sz="1000" dirty="0" smtClean="0">
                <a:solidFill>
                  <a:schemeClr val="bg1">
                    <a:lumMod val="75000"/>
                  </a:schemeClr>
                </a:solidFill>
              </a:rPr>
              <a:t>http://www.flickr.com/photos/sunfox/17620516/</a:t>
            </a:r>
            <a:endParaRPr lang="en-US" sz="1000" dirty="0">
              <a:solidFill>
                <a:schemeClr val="bg1">
                  <a:lumMod val="75000"/>
                </a:schemeClr>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NICK@YOWCMMTFUVWXY5MJ" val="3546"/>
  <p:tag name="DEFAULTDISPLAYSOURCE" val="\documentclass{article}&#10;\usepackage[texpoint]{nickstyle}&#10;\begin{document}&#10;&#10;\end{document}&#10;"/>
  <p:tag name="EMBEDFONTS" val="1"/>
  <p:tag name="TEXPOINTINIT" val=""/>
  <p:tag name="ACCESSLIST" val=""/>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9158</TotalTime>
  <Words>790</Words>
  <Application>Microsoft Office PowerPoint</Application>
  <PresentationFormat>On-screen Show (4:3)</PresentationFormat>
  <Paragraphs>117</Paragraphs>
  <Slides>16</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Arial</vt:lpstr>
      <vt:lpstr>Calibri</vt:lpstr>
      <vt:lpstr>CMR10</vt:lpstr>
      <vt:lpstr>CMMI10</vt:lpstr>
      <vt:lpstr>CMSY10ORIG</vt:lpstr>
      <vt:lpstr>CMSS8</vt:lpstr>
      <vt:lpstr>CMMI7</vt:lpstr>
      <vt:lpstr>CMEX10</vt:lpstr>
      <vt:lpstr>CMR7</vt:lpstr>
      <vt:lpstr>MSBM10</vt:lpstr>
      <vt:lpstr>CMSY7</vt:lpstr>
      <vt:lpstr>CMMI5</vt:lpstr>
      <vt:lpstr>Gill Sans MT Condensed</vt:lpstr>
      <vt:lpstr>cmsy10</vt:lpstr>
      <vt:lpstr>Symbol</vt:lpstr>
      <vt:lpstr>Wingdings</vt:lpstr>
      <vt:lpstr>Office Theme</vt:lpstr>
      <vt:lpstr>C&amp;O 355 Lecture 11</vt:lpstr>
      <vt:lpstr>Topics</vt:lpstr>
      <vt:lpstr>Our Hero</vt:lpstr>
      <vt:lpstr>WMD in Iraq</vt:lpstr>
      <vt:lpstr>Finding WMD</vt:lpstr>
      <vt:lpstr>Finding WMD</vt:lpstr>
      <vt:lpstr>Finding WMD</vt:lpstr>
      <vt:lpstr>Finding WMD</vt:lpstr>
      <vt:lpstr>Finding WMD</vt:lpstr>
      <vt:lpstr>Generalization to Higher Dimensions</vt:lpstr>
      <vt:lpstr>The Ellipsoid Method</vt:lpstr>
      <vt:lpstr>The Ellipsoid Method</vt:lpstr>
      <vt:lpstr>The Ellipsoid Method</vt:lpstr>
      <vt:lpstr>Covering Half-ellipsoids by Ellipsoids</vt:lpstr>
      <vt:lpstr>Use our solution for hemispheres!</vt:lpstr>
      <vt:lpstr>Householder Reflection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dc:creator>
  <cp:lastModifiedBy>Nick</cp:lastModifiedBy>
  <cp:revision>530</cp:revision>
  <dcterms:created xsi:type="dcterms:W3CDTF">2009-09-16T13:05:29Z</dcterms:created>
  <dcterms:modified xsi:type="dcterms:W3CDTF">2009-10-20T18:40:56Z</dcterms:modified>
</cp:coreProperties>
</file>