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5"/>
  </p:notesMasterIdLst>
  <p:sldIdLst>
    <p:sldId id="333" r:id="rId2"/>
    <p:sldId id="334" r:id="rId3"/>
    <p:sldId id="425" r:id="rId4"/>
    <p:sldId id="433" r:id="rId5"/>
    <p:sldId id="437" r:id="rId6"/>
    <p:sldId id="435" r:id="rId7"/>
    <p:sldId id="438" r:id="rId8"/>
    <p:sldId id="434" r:id="rId9"/>
    <p:sldId id="440" r:id="rId10"/>
    <p:sldId id="439" r:id="rId11"/>
    <p:sldId id="443" r:id="rId12"/>
    <p:sldId id="426" r:id="rId13"/>
    <p:sldId id="445" r:id="rId14"/>
    <p:sldId id="391" r:id="rId15"/>
    <p:sldId id="444" r:id="rId16"/>
    <p:sldId id="370" r:id="rId17"/>
    <p:sldId id="427" r:id="rId18"/>
    <p:sldId id="441" r:id="rId19"/>
    <p:sldId id="430" r:id="rId20"/>
    <p:sldId id="442" r:id="rId21"/>
    <p:sldId id="432" r:id="rId22"/>
    <p:sldId id="431" r:id="rId23"/>
    <p:sldId id="4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249A"/>
    <a:srgbClr val="0073CF"/>
    <a:srgbClr val="57068C"/>
    <a:srgbClr val="FFDB43"/>
    <a:srgbClr val="FDD5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0" y="7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95BB-10DC-4291-9F23-505A71912950}" type="datetimeFigureOut">
              <a:rPr lang="en-CA" smtClean="0"/>
              <a:t>01/05/2016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B46D-DBA8-44BC-8858-FD84685967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58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Probability Models for Business and Accounting</a:t>
            </a:r>
          </a:p>
          <a:p>
            <a:r>
              <a:rPr lang="en-CA" dirty="0" smtClean="0"/>
              <a:t>Teaching it twice so I could iterate</a:t>
            </a:r>
          </a:p>
          <a:p>
            <a:r>
              <a:rPr lang="en-CA" dirty="0" smtClean="0"/>
              <a:t>Small</a:t>
            </a:r>
            <a:r>
              <a:rPr lang="en-CA" baseline="0" dirty="0" smtClean="0"/>
              <a:t> for our department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B46D-DBA8-44BC-8858-FD846859673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50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B46D-DBA8-44BC-8858-FD846859673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08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Confusing</a:t>
            </a:r>
            <a:r>
              <a:rPr lang="en-CA" baseline="0" dirty="0" smtClean="0"/>
              <a:t> concepts: I know from STAT 333 (similar course but for stats majors) what is confusing year after year</a:t>
            </a:r>
          </a:p>
          <a:p>
            <a:r>
              <a:rPr lang="en-CA" baseline="0" dirty="0" smtClean="0"/>
              <a:t>Describe special topics BRIEFLY, do MC activity (maybe?) 1% each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B46D-DBA8-44BC-8858-FD846859673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15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Give that Business</a:t>
            </a:r>
            <a:r>
              <a:rPr lang="en-CA" baseline="0" dirty="0" smtClean="0"/>
              <a:t> student a case study. </a:t>
            </a:r>
            <a:r>
              <a:rPr lang="en-CA" dirty="0" smtClean="0"/>
              <a:t>Business students love case studies. 30%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B46D-DBA8-44BC-8858-FD846859673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52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Have expertise</a:t>
            </a:r>
            <a:r>
              <a:rPr lang="en-CA" baseline="0" dirty="0" smtClean="0"/>
              <a:t> giving oral exams in several courses prior to this. Worth 5%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B46D-DBA8-44BC-8858-FD846859673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12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First describe meaning</a:t>
            </a:r>
            <a:r>
              <a:rPr lang="en-CA" baseline="0" dirty="0" smtClean="0"/>
              <a:t> of accuracy and confidence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B46D-DBA8-44BC-8858-FD846859673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79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114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912" y="4114547"/>
            <a:ext cx="5948958" cy="116785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11" y="5308600"/>
            <a:ext cx="5948958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4522" y="6377355"/>
            <a:ext cx="777100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067" y="6377355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title="University of Waterlo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69" y="5453198"/>
            <a:ext cx="2973214" cy="11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463583" cy="96335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92582"/>
            <a:ext cx="3384107" cy="1144729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56" y="192581"/>
            <a:ext cx="5185575" cy="58136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17320"/>
            <a:ext cx="3384107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60021"/>
            <a:ext cx="3384107" cy="11430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3321" y="160020"/>
            <a:ext cx="5237010" cy="5846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12" y="1440180"/>
            <a:ext cx="3384107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0" y="769637"/>
            <a:ext cx="5918662" cy="3844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400898"/>
            <a:ext cx="81581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0"/>
            <a:ext cx="914400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1629296" y="777950"/>
            <a:ext cx="5893739" cy="382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69" y="4400898"/>
            <a:ext cx="8043863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 option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2130" y="6558330"/>
            <a:ext cx="656777" cy="250337"/>
          </a:xfrm>
        </p:spPr>
        <p:txBody>
          <a:bodyPr/>
          <a:lstStyle/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8009" y="6558330"/>
            <a:ext cx="4627983" cy="250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4912" y="6558330"/>
            <a:ext cx="415425" cy="250337"/>
          </a:xfrm>
        </p:spPr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CONTENT SLIDE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68278"/>
            <a:ext cx="6691079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CONTENT SLIDE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06424"/>
          </a:xfrm>
          <a:solidFill>
            <a:schemeClr val="tx1">
              <a:alpha val="60000"/>
            </a:schemeClr>
          </a:solidFill>
        </p:spPr>
        <p:txBody>
          <a:bodyPr lIns="292608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CONTENT SLIDE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318444"/>
            <a:ext cx="6691080" cy="49986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68278"/>
            <a:ext cx="5248625" cy="963354"/>
          </a:xfr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CLICK TO EDIT SLIDE WITH MENU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1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15230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2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74687" y="68278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8"/>
            <a:ext cx="669108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669108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2818015"/>
            <a:ext cx="6577965" cy="189269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718542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University of Waterloo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" y="705087"/>
            <a:ext cx="5425907" cy="21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1" y="1296784"/>
            <a:ext cx="3291840" cy="48801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944" y="1296784"/>
            <a:ext cx="3291840" cy="4880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152" y="1134831"/>
            <a:ext cx="32918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152" y="2061942"/>
            <a:ext cx="3291840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title="University of Waterlo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83" y="5920325"/>
            <a:ext cx="2338617" cy="937675"/>
          </a:xfrm>
          <a:prstGeom prst="rect">
            <a:avLst/>
          </a:prstGeom>
        </p:spPr>
      </p:pic>
      <p:pic>
        <p:nvPicPr>
          <p:cNvPr id="12" name="Picture 11" descr="Gray-Half-Shield.png"/>
          <p:cNvPicPr>
            <a:picLocks noChangeAspect="1"/>
          </p:cNvPicPr>
          <p:nvPr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6683141" y="0"/>
            <a:ext cx="2460859" cy="52507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2" y="68278"/>
            <a:ext cx="6691080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174376"/>
            <a:ext cx="6691079" cy="514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590" y="6377355"/>
            <a:ext cx="79331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F803-459C-4D36-9903-A82D072C945D}" type="datetimeFigureOut">
              <a:rPr lang="en-US" smtClean="0"/>
              <a:pPr/>
              <a:t>5/1/2016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8009" y="6377355"/>
            <a:ext cx="4627983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912" y="6377355"/>
            <a:ext cx="415425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839712"/>
            <a:ext cx="9144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8" r:id="rId3"/>
    <p:sldLayoutId id="2147483692" r:id="rId4"/>
    <p:sldLayoutId id="2147483693" r:id="rId5"/>
    <p:sldLayoutId id="2147483671" r:id="rId6"/>
    <p:sldLayoutId id="2147483690" r:id="rId7"/>
    <p:sldLayoutId id="2147483672" r:id="rId8"/>
    <p:sldLayoutId id="2147483673" r:id="rId9"/>
    <p:sldLayoutId id="2147483674" r:id="rId10"/>
    <p:sldLayoutId id="2147483675" r:id="rId11"/>
    <p:sldLayoutId id="2147483710" r:id="rId12"/>
    <p:sldLayoutId id="2147483676" r:id="rId13"/>
    <p:sldLayoutId id="2147483677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912" y="4269921"/>
            <a:ext cx="8712324" cy="1714606"/>
          </a:xfrm>
        </p:spPr>
        <p:txBody>
          <a:bodyPr/>
          <a:lstStyle/>
          <a:p>
            <a:r>
              <a:rPr lang="en-US" b="1" dirty="0" smtClean="0"/>
              <a:t>Using Interactive Activities and a Case Study to Promote Deeper Learning in Statistics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076" y="5994400"/>
            <a:ext cx="5948958" cy="666549"/>
          </a:xfrm>
        </p:spPr>
        <p:txBody>
          <a:bodyPr/>
          <a:lstStyle/>
          <a:p>
            <a:r>
              <a:rPr lang="en-US" dirty="0" smtClean="0"/>
              <a:t>Diana </a:t>
            </a:r>
            <a:r>
              <a:rPr lang="en-US" dirty="0" err="1" smtClean="0"/>
              <a:t>Skrzydlo</a:t>
            </a:r>
            <a:r>
              <a:rPr lang="en-US" dirty="0" smtClean="0"/>
              <a:t> and Nam-</a:t>
            </a:r>
            <a:r>
              <a:rPr lang="en-US" dirty="0" err="1" smtClean="0"/>
              <a:t>Hwui</a:t>
            </a:r>
            <a:r>
              <a:rPr lang="en-US" dirty="0" smtClean="0"/>
              <a:t>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7" y="51516"/>
            <a:ext cx="6248138" cy="67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7" y="51516"/>
            <a:ext cx="6248138" cy="67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7" y="51024"/>
            <a:ext cx="6248139" cy="673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/>
              <a:t> </a:t>
            </a:r>
            <a:r>
              <a:rPr lang="en-US" dirty="0" smtClean="0"/>
              <a:t>and Post-Course Questionnaire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accuracy improved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2.45 pts out of 8 (31%)</a:t>
            </a:r>
          </a:p>
          <a:p>
            <a:r>
              <a:rPr lang="en-US" dirty="0" smtClean="0"/>
              <a:t>Each point gained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1.5% higher final grade </a:t>
            </a:r>
            <a:r>
              <a:rPr lang="en-US" dirty="0" smtClean="0"/>
              <a:t>(significance level p=0.03)</a:t>
            </a:r>
          </a:p>
          <a:p>
            <a:r>
              <a:rPr lang="en-US" dirty="0" smtClean="0"/>
              <a:t>Average 51% of possible improvement</a:t>
            </a:r>
          </a:p>
          <a:p>
            <a:r>
              <a:rPr lang="en-US" dirty="0" smtClean="0"/>
              <a:t>Each 10% improvement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1.2% higher final grade (significance level p=0.007)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3013" y="1031633"/>
            <a:ext cx="5642979" cy="37670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800" dirty="0">
                <a:solidFill>
                  <a:schemeClr val="tx1"/>
                </a:solidFill>
              </a:rPr>
              <a:t>Having taken many courses so far in my academic career, this case study was completely different from any other assignment I have </a:t>
            </a:r>
            <a:r>
              <a:rPr lang="en-CA" sz="2800" dirty="0" smtClean="0">
                <a:solidFill>
                  <a:schemeClr val="tx1"/>
                </a:solidFill>
              </a:rPr>
              <a:t>done. It </a:t>
            </a:r>
            <a:r>
              <a:rPr lang="en-CA" sz="2800" dirty="0">
                <a:solidFill>
                  <a:schemeClr val="tx1"/>
                </a:solidFill>
              </a:rPr>
              <a:t>gave me a more hands-on and in-depth approach to learn the material. I found it very interesting to learn the real-life applications of Markov Chains, and not just the theory behind the concept. As well, researching a topic to choose helped me to see the array of applications of Markov Chains. </a:t>
            </a:r>
          </a:p>
        </p:txBody>
      </p:sp>
      <p:sp>
        <p:nvSpPr>
          <p:cNvPr id="14" name="Freeform 13"/>
          <p:cNvSpPr/>
          <p:nvPr/>
        </p:nvSpPr>
        <p:spPr>
          <a:xfrm>
            <a:off x="3606714" y="5840315"/>
            <a:ext cx="457788" cy="421583"/>
          </a:xfrm>
          <a:custGeom>
            <a:avLst/>
            <a:gdLst>
              <a:gd name="connsiteX0" fmla="*/ 581234 w 581235"/>
              <a:gd name="connsiteY0" fmla="*/ 0 h 514900"/>
              <a:gd name="connsiteX1" fmla="*/ 581235 w 581235"/>
              <a:gd name="connsiteY1" fmla="*/ 269290 h 514900"/>
              <a:gd name="connsiteX2" fmla="*/ 570971 w 581235"/>
              <a:gd name="connsiteY2" fmla="*/ 304560 h 514900"/>
              <a:gd name="connsiteX3" fmla="*/ 368371 w 581235"/>
              <a:gd name="connsiteY3" fmla="*/ 514900 h 514900"/>
              <a:gd name="connsiteX4" fmla="*/ 314323 w 581235"/>
              <a:gd name="connsiteY4" fmla="*/ 395388 h 514900"/>
              <a:gd name="connsiteX5" fmla="*/ 441865 w 581235"/>
              <a:gd name="connsiteY5" fmla="*/ 283945 h 514900"/>
              <a:gd name="connsiteX6" fmla="*/ 442590 w 581235"/>
              <a:gd name="connsiteY6" fmla="*/ 269291 h 514900"/>
              <a:gd name="connsiteX7" fmla="*/ 311944 w 581235"/>
              <a:gd name="connsiteY7" fmla="*/ 269291 h 514900"/>
              <a:gd name="connsiteX8" fmla="*/ 311945 w 581235"/>
              <a:gd name="connsiteY8" fmla="*/ 1 h 514900"/>
              <a:gd name="connsiteX9" fmla="*/ 269290 w 581235"/>
              <a:gd name="connsiteY9" fmla="*/ 0 h 514900"/>
              <a:gd name="connsiteX10" fmla="*/ 269291 w 581235"/>
              <a:gd name="connsiteY10" fmla="*/ 269290 h 514900"/>
              <a:gd name="connsiteX11" fmla="*/ 259028 w 581235"/>
              <a:gd name="connsiteY11" fmla="*/ 304560 h 514900"/>
              <a:gd name="connsiteX12" fmla="*/ 56427 w 581235"/>
              <a:gd name="connsiteY12" fmla="*/ 514900 h 514900"/>
              <a:gd name="connsiteX13" fmla="*/ 2379 w 581235"/>
              <a:gd name="connsiteY13" fmla="*/ 395388 h 514900"/>
              <a:gd name="connsiteX14" fmla="*/ 129921 w 581235"/>
              <a:gd name="connsiteY14" fmla="*/ 283945 h 514900"/>
              <a:gd name="connsiteX15" fmla="*/ 130645 w 581235"/>
              <a:gd name="connsiteY15" fmla="*/ 269290 h 514900"/>
              <a:gd name="connsiteX16" fmla="*/ 0 w 581235"/>
              <a:gd name="connsiteY16" fmla="*/ 269290 h 514900"/>
              <a:gd name="connsiteX17" fmla="*/ 1 w 581235"/>
              <a:gd name="connsiteY17" fmla="*/ 0 h 5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235" h="514900">
                <a:moveTo>
                  <a:pt x="581234" y="0"/>
                </a:moveTo>
                <a:lnTo>
                  <a:pt x="581235" y="269290"/>
                </a:lnTo>
                <a:lnTo>
                  <a:pt x="570971" y="304560"/>
                </a:lnTo>
                <a:cubicBezTo>
                  <a:pt x="550269" y="395320"/>
                  <a:pt x="475394" y="476320"/>
                  <a:pt x="368371" y="514900"/>
                </a:cubicBezTo>
                <a:lnTo>
                  <a:pt x="314323" y="395388"/>
                </a:lnTo>
                <a:cubicBezTo>
                  <a:pt x="380362" y="375023"/>
                  <a:pt x="427791" y="331816"/>
                  <a:pt x="441865" y="283945"/>
                </a:cubicBezTo>
                <a:lnTo>
                  <a:pt x="442590" y="269291"/>
                </a:lnTo>
                <a:lnTo>
                  <a:pt x="311944" y="269291"/>
                </a:lnTo>
                <a:lnTo>
                  <a:pt x="311945" y="1"/>
                </a:lnTo>
                <a:close/>
                <a:moveTo>
                  <a:pt x="269290" y="0"/>
                </a:moveTo>
                <a:lnTo>
                  <a:pt x="269291" y="269290"/>
                </a:lnTo>
                <a:lnTo>
                  <a:pt x="259028" y="304560"/>
                </a:lnTo>
                <a:cubicBezTo>
                  <a:pt x="238325" y="395320"/>
                  <a:pt x="163450" y="476319"/>
                  <a:pt x="56427" y="514900"/>
                </a:cubicBezTo>
                <a:lnTo>
                  <a:pt x="2379" y="395388"/>
                </a:lnTo>
                <a:cubicBezTo>
                  <a:pt x="68418" y="375023"/>
                  <a:pt x="115847" y="331816"/>
                  <a:pt x="129921" y="283945"/>
                </a:cubicBezTo>
                <a:lnTo>
                  <a:pt x="130645" y="269290"/>
                </a:lnTo>
                <a:lnTo>
                  <a:pt x="0" y="26929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785225" y="1031632"/>
            <a:ext cx="457788" cy="421583"/>
          </a:xfrm>
          <a:custGeom>
            <a:avLst/>
            <a:gdLst>
              <a:gd name="connsiteX0" fmla="*/ 581234 w 581235"/>
              <a:gd name="connsiteY0" fmla="*/ 0 h 514900"/>
              <a:gd name="connsiteX1" fmla="*/ 581235 w 581235"/>
              <a:gd name="connsiteY1" fmla="*/ 269290 h 514900"/>
              <a:gd name="connsiteX2" fmla="*/ 570971 w 581235"/>
              <a:gd name="connsiteY2" fmla="*/ 304560 h 514900"/>
              <a:gd name="connsiteX3" fmla="*/ 368371 w 581235"/>
              <a:gd name="connsiteY3" fmla="*/ 514900 h 514900"/>
              <a:gd name="connsiteX4" fmla="*/ 314323 w 581235"/>
              <a:gd name="connsiteY4" fmla="*/ 395388 h 514900"/>
              <a:gd name="connsiteX5" fmla="*/ 441865 w 581235"/>
              <a:gd name="connsiteY5" fmla="*/ 283945 h 514900"/>
              <a:gd name="connsiteX6" fmla="*/ 442590 w 581235"/>
              <a:gd name="connsiteY6" fmla="*/ 269291 h 514900"/>
              <a:gd name="connsiteX7" fmla="*/ 311944 w 581235"/>
              <a:gd name="connsiteY7" fmla="*/ 269291 h 514900"/>
              <a:gd name="connsiteX8" fmla="*/ 311945 w 581235"/>
              <a:gd name="connsiteY8" fmla="*/ 1 h 514900"/>
              <a:gd name="connsiteX9" fmla="*/ 269290 w 581235"/>
              <a:gd name="connsiteY9" fmla="*/ 0 h 514900"/>
              <a:gd name="connsiteX10" fmla="*/ 269291 w 581235"/>
              <a:gd name="connsiteY10" fmla="*/ 269290 h 514900"/>
              <a:gd name="connsiteX11" fmla="*/ 259028 w 581235"/>
              <a:gd name="connsiteY11" fmla="*/ 304560 h 514900"/>
              <a:gd name="connsiteX12" fmla="*/ 56427 w 581235"/>
              <a:gd name="connsiteY12" fmla="*/ 514900 h 514900"/>
              <a:gd name="connsiteX13" fmla="*/ 2379 w 581235"/>
              <a:gd name="connsiteY13" fmla="*/ 395388 h 514900"/>
              <a:gd name="connsiteX14" fmla="*/ 129921 w 581235"/>
              <a:gd name="connsiteY14" fmla="*/ 283945 h 514900"/>
              <a:gd name="connsiteX15" fmla="*/ 130645 w 581235"/>
              <a:gd name="connsiteY15" fmla="*/ 269290 h 514900"/>
              <a:gd name="connsiteX16" fmla="*/ 0 w 581235"/>
              <a:gd name="connsiteY16" fmla="*/ 269290 h 514900"/>
              <a:gd name="connsiteX17" fmla="*/ 1 w 581235"/>
              <a:gd name="connsiteY17" fmla="*/ 0 h 5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235" h="514900">
                <a:moveTo>
                  <a:pt x="581234" y="0"/>
                </a:moveTo>
                <a:lnTo>
                  <a:pt x="581235" y="269290"/>
                </a:lnTo>
                <a:lnTo>
                  <a:pt x="570971" y="304560"/>
                </a:lnTo>
                <a:cubicBezTo>
                  <a:pt x="550269" y="395320"/>
                  <a:pt x="475394" y="476320"/>
                  <a:pt x="368371" y="514900"/>
                </a:cubicBezTo>
                <a:lnTo>
                  <a:pt x="314323" y="395388"/>
                </a:lnTo>
                <a:cubicBezTo>
                  <a:pt x="380362" y="375023"/>
                  <a:pt x="427791" y="331816"/>
                  <a:pt x="441865" y="283945"/>
                </a:cubicBezTo>
                <a:lnTo>
                  <a:pt x="442590" y="269291"/>
                </a:lnTo>
                <a:lnTo>
                  <a:pt x="311944" y="269291"/>
                </a:lnTo>
                <a:lnTo>
                  <a:pt x="311945" y="1"/>
                </a:lnTo>
                <a:close/>
                <a:moveTo>
                  <a:pt x="269290" y="0"/>
                </a:moveTo>
                <a:lnTo>
                  <a:pt x="269291" y="269290"/>
                </a:lnTo>
                <a:lnTo>
                  <a:pt x="259028" y="304560"/>
                </a:lnTo>
                <a:cubicBezTo>
                  <a:pt x="238325" y="395320"/>
                  <a:pt x="163450" y="476319"/>
                  <a:pt x="56427" y="514900"/>
                </a:cubicBezTo>
                <a:lnTo>
                  <a:pt x="2379" y="395388"/>
                </a:lnTo>
                <a:cubicBezTo>
                  <a:pt x="68418" y="375023"/>
                  <a:pt x="115847" y="331816"/>
                  <a:pt x="129921" y="283945"/>
                </a:cubicBezTo>
                <a:lnTo>
                  <a:pt x="130645" y="269290"/>
                </a:lnTo>
                <a:lnTo>
                  <a:pt x="0" y="26929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 Reflections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9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3013" y="1668781"/>
            <a:ext cx="4680115" cy="31299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800" dirty="0" smtClean="0">
                <a:solidFill>
                  <a:schemeClr val="tx1"/>
                </a:solidFill>
              </a:rPr>
              <a:t>I was unwittingly understanding and applying Markov Chains while I was working on the case study competition. It was a satisfying experience and a great alternative way to learn course material.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55845" y="3847742"/>
            <a:ext cx="457788" cy="421583"/>
          </a:xfrm>
          <a:custGeom>
            <a:avLst/>
            <a:gdLst>
              <a:gd name="connsiteX0" fmla="*/ 581234 w 581235"/>
              <a:gd name="connsiteY0" fmla="*/ 0 h 514900"/>
              <a:gd name="connsiteX1" fmla="*/ 581235 w 581235"/>
              <a:gd name="connsiteY1" fmla="*/ 269290 h 514900"/>
              <a:gd name="connsiteX2" fmla="*/ 570971 w 581235"/>
              <a:gd name="connsiteY2" fmla="*/ 304560 h 514900"/>
              <a:gd name="connsiteX3" fmla="*/ 368371 w 581235"/>
              <a:gd name="connsiteY3" fmla="*/ 514900 h 514900"/>
              <a:gd name="connsiteX4" fmla="*/ 314323 w 581235"/>
              <a:gd name="connsiteY4" fmla="*/ 395388 h 514900"/>
              <a:gd name="connsiteX5" fmla="*/ 441865 w 581235"/>
              <a:gd name="connsiteY5" fmla="*/ 283945 h 514900"/>
              <a:gd name="connsiteX6" fmla="*/ 442590 w 581235"/>
              <a:gd name="connsiteY6" fmla="*/ 269291 h 514900"/>
              <a:gd name="connsiteX7" fmla="*/ 311944 w 581235"/>
              <a:gd name="connsiteY7" fmla="*/ 269291 h 514900"/>
              <a:gd name="connsiteX8" fmla="*/ 311945 w 581235"/>
              <a:gd name="connsiteY8" fmla="*/ 1 h 514900"/>
              <a:gd name="connsiteX9" fmla="*/ 269290 w 581235"/>
              <a:gd name="connsiteY9" fmla="*/ 0 h 514900"/>
              <a:gd name="connsiteX10" fmla="*/ 269291 w 581235"/>
              <a:gd name="connsiteY10" fmla="*/ 269290 h 514900"/>
              <a:gd name="connsiteX11" fmla="*/ 259028 w 581235"/>
              <a:gd name="connsiteY11" fmla="*/ 304560 h 514900"/>
              <a:gd name="connsiteX12" fmla="*/ 56427 w 581235"/>
              <a:gd name="connsiteY12" fmla="*/ 514900 h 514900"/>
              <a:gd name="connsiteX13" fmla="*/ 2379 w 581235"/>
              <a:gd name="connsiteY13" fmla="*/ 395388 h 514900"/>
              <a:gd name="connsiteX14" fmla="*/ 129921 w 581235"/>
              <a:gd name="connsiteY14" fmla="*/ 283945 h 514900"/>
              <a:gd name="connsiteX15" fmla="*/ 130645 w 581235"/>
              <a:gd name="connsiteY15" fmla="*/ 269290 h 514900"/>
              <a:gd name="connsiteX16" fmla="*/ 0 w 581235"/>
              <a:gd name="connsiteY16" fmla="*/ 269290 h 514900"/>
              <a:gd name="connsiteX17" fmla="*/ 1 w 581235"/>
              <a:gd name="connsiteY17" fmla="*/ 0 h 5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235" h="514900">
                <a:moveTo>
                  <a:pt x="581234" y="0"/>
                </a:moveTo>
                <a:lnTo>
                  <a:pt x="581235" y="269290"/>
                </a:lnTo>
                <a:lnTo>
                  <a:pt x="570971" y="304560"/>
                </a:lnTo>
                <a:cubicBezTo>
                  <a:pt x="550269" y="395320"/>
                  <a:pt x="475394" y="476320"/>
                  <a:pt x="368371" y="514900"/>
                </a:cubicBezTo>
                <a:lnTo>
                  <a:pt x="314323" y="395388"/>
                </a:lnTo>
                <a:cubicBezTo>
                  <a:pt x="380362" y="375023"/>
                  <a:pt x="427791" y="331816"/>
                  <a:pt x="441865" y="283945"/>
                </a:cubicBezTo>
                <a:lnTo>
                  <a:pt x="442590" y="269291"/>
                </a:lnTo>
                <a:lnTo>
                  <a:pt x="311944" y="269291"/>
                </a:lnTo>
                <a:lnTo>
                  <a:pt x="311945" y="1"/>
                </a:lnTo>
                <a:close/>
                <a:moveTo>
                  <a:pt x="269290" y="0"/>
                </a:moveTo>
                <a:lnTo>
                  <a:pt x="269291" y="269290"/>
                </a:lnTo>
                <a:lnTo>
                  <a:pt x="259028" y="304560"/>
                </a:lnTo>
                <a:cubicBezTo>
                  <a:pt x="238325" y="395320"/>
                  <a:pt x="163450" y="476319"/>
                  <a:pt x="56427" y="514900"/>
                </a:cubicBezTo>
                <a:lnTo>
                  <a:pt x="2379" y="395388"/>
                </a:lnTo>
                <a:cubicBezTo>
                  <a:pt x="68418" y="375023"/>
                  <a:pt x="115847" y="331816"/>
                  <a:pt x="129921" y="283945"/>
                </a:cubicBezTo>
                <a:lnTo>
                  <a:pt x="130645" y="269290"/>
                </a:lnTo>
                <a:lnTo>
                  <a:pt x="0" y="26929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762365" y="1623061"/>
            <a:ext cx="457788" cy="421583"/>
          </a:xfrm>
          <a:custGeom>
            <a:avLst/>
            <a:gdLst>
              <a:gd name="connsiteX0" fmla="*/ 581234 w 581235"/>
              <a:gd name="connsiteY0" fmla="*/ 0 h 514900"/>
              <a:gd name="connsiteX1" fmla="*/ 581235 w 581235"/>
              <a:gd name="connsiteY1" fmla="*/ 269290 h 514900"/>
              <a:gd name="connsiteX2" fmla="*/ 570971 w 581235"/>
              <a:gd name="connsiteY2" fmla="*/ 304560 h 514900"/>
              <a:gd name="connsiteX3" fmla="*/ 368371 w 581235"/>
              <a:gd name="connsiteY3" fmla="*/ 514900 h 514900"/>
              <a:gd name="connsiteX4" fmla="*/ 314323 w 581235"/>
              <a:gd name="connsiteY4" fmla="*/ 395388 h 514900"/>
              <a:gd name="connsiteX5" fmla="*/ 441865 w 581235"/>
              <a:gd name="connsiteY5" fmla="*/ 283945 h 514900"/>
              <a:gd name="connsiteX6" fmla="*/ 442590 w 581235"/>
              <a:gd name="connsiteY6" fmla="*/ 269291 h 514900"/>
              <a:gd name="connsiteX7" fmla="*/ 311944 w 581235"/>
              <a:gd name="connsiteY7" fmla="*/ 269291 h 514900"/>
              <a:gd name="connsiteX8" fmla="*/ 311945 w 581235"/>
              <a:gd name="connsiteY8" fmla="*/ 1 h 514900"/>
              <a:gd name="connsiteX9" fmla="*/ 269290 w 581235"/>
              <a:gd name="connsiteY9" fmla="*/ 0 h 514900"/>
              <a:gd name="connsiteX10" fmla="*/ 269291 w 581235"/>
              <a:gd name="connsiteY10" fmla="*/ 269290 h 514900"/>
              <a:gd name="connsiteX11" fmla="*/ 259028 w 581235"/>
              <a:gd name="connsiteY11" fmla="*/ 304560 h 514900"/>
              <a:gd name="connsiteX12" fmla="*/ 56427 w 581235"/>
              <a:gd name="connsiteY12" fmla="*/ 514900 h 514900"/>
              <a:gd name="connsiteX13" fmla="*/ 2379 w 581235"/>
              <a:gd name="connsiteY13" fmla="*/ 395388 h 514900"/>
              <a:gd name="connsiteX14" fmla="*/ 129921 w 581235"/>
              <a:gd name="connsiteY14" fmla="*/ 283945 h 514900"/>
              <a:gd name="connsiteX15" fmla="*/ 130645 w 581235"/>
              <a:gd name="connsiteY15" fmla="*/ 269290 h 514900"/>
              <a:gd name="connsiteX16" fmla="*/ 0 w 581235"/>
              <a:gd name="connsiteY16" fmla="*/ 269290 h 514900"/>
              <a:gd name="connsiteX17" fmla="*/ 1 w 581235"/>
              <a:gd name="connsiteY17" fmla="*/ 0 h 5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235" h="514900">
                <a:moveTo>
                  <a:pt x="581234" y="0"/>
                </a:moveTo>
                <a:lnTo>
                  <a:pt x="581235" y="269290"/>
                </a:lnTo>
                <a:lnTo>
                  <a:pt x="570971" y="304560"/>
                </a:lnTo>
                <a:cubicBezTo>
                  <a:pt x="550269" y="395320"/>
                  <a:pt x="475394" y="476320"/>
                  <a:pt x="368371" y="514900"/>
                </a:cubicBezTo>
                <a:lnTo>
                  <a:pt x="314323" y="395388"/>
                </a:lnTo>
                <a:cubicBezTo>
                  <a:pt x="380362" y="375023"/>
                  <a:pt x="427791" y="331816"/>
                  <a:pt x="441865" y="283945"/>
                </a:cubicBezTo>
                <a:lnTo>
                  <a:pt x="442590" y="269291"/>
                </a:lnTo>
                <a:lnTo>
                  <a:pt x="311944" y="269291"/>
                </a:lnTo>
                <a:lnTo>
                  <a:pt x="311945" y="1"/>
                </a:lnTo>
                <a:close/>
                <a:moveTo>
                  <a:pt x="269290" y="0"/>
                </a:moveTo>
                <a:lnTo>
                  <a:pt x="269291" y="269290"/>
                </a:lnTo>
                <a:lnTo>
                  <a:pt x="259028" y="304560"/>
                </a:lnTo>
                <a:cubicBezTo>
                  <a:pt x="238325" y="395320"/>
                  <a:pt x="163450" y="476319"/>
                  <a:pt x="56427" y="514900"/>
                </a:cubicBezTo>
                <a:lnTo>
                  <a:pt x="2379" y="395388"/>
                </a:lnTo>
                <a:cubicBezTo>
                  <a:pt x="68418" y="375023"/>
                  <a:pt x="115847" y="331816"/>
                  <a:pt x="129921" y="283945"/>
                </a:cubicBezTo>
                <a:lnTo>
                  <a:pt x="130645" y="269290"/>
                </a:lnTo>
                <a:lnTo>
                  <a:pt x="0" y="26929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 Reflections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70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43013" y="1668781"/>
            <a:ext cx="5403447" cy="33945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800" dirty="0">
                <a:solidFill>
                  <a:schemeClr val="tx1"/>
                </a:solidFill>
              </a:rPr>
              <a:t>The application of Markov </a:t>
            </a:r>
            <a:r>
              <a:rPr lang="en-CA" sz="2800" dirty="0" smtClean="0">
                <a:solidFill>
                  <a:schemeClr val="tx1"/>
                </a:solidFill>
              </a:rPr>
              <a:t>Chains </a:t>
            </a:r>
            <a:r>
              <a:rPr lang="en-CA" sz="2800" dirty="0">
                <a:solidFill>
                  <a:schemeClr val="tx1"/>
                </a:solidFill>
              </a:rPr>
              <a:t>in our real life problems allowed us, as a class, to see the very appropriate application of one </a:t>
            </a:r>
            <a:r>
              <a:rPr lang="en-CA" sz="2800" dirty="0" smtClean="0">
                <a:solidFill>
                  <a:schemeClr val="tx1"/>
                </a:solidFill>
              </a:rPr>
              <a:t>simple </a:t>
            </a:r>
            <a:r>
              <a:rPr lang="en-CA" sz="2800" dirty="0">
                <a:solidFill>
                  <a:schemeClr val="tx1"/>
                </a:solidFill>
              </a:rPr>
              <a:t>statistical concept in </a:t>
            </a:r>
            <a:r>
              <a:rPr lang="en-CA" sz="2800" dirty="0" smtClean="0">
                <a:solidFill>
                  <a:schemeClr val="tx1"/>
                </a:solidFill>
              </a:rPr>
              <a:t>a kaleidoscope </a:t>
            </a:r>
            <a:r>
              <a:rPr lang="en-CA" sz="2800" dirty="0">
                <a:solidFill>
                  <a:schemeClr val="tx1"/>
                </a:solidFill>
              </a:rPr>
              <a:t>of areas in the world we live in today. The experience to me was one of the first, which I felt strengthened my conviction on the application of Math in everyday life.</a:t>
            </a:r>
          </a:p>
        </p:txBody>
      </p:sp>
      <p:sp>
        <p:nvSpPr>
          <p:cNvPr id="14" name="Freeform 13"/>
          <p:cNvSpPr/>
          <p:nvPr/>
        </p:nvSpPr>
        <p:spPr>
          <a:xfrm>
            <a:off x="3486948" y="5171575"/>
            <a:ext cx="457788" cy="421583"/>
          </a:xfrm>
          <a:custGeom>
            <a:avLst/>
            <a:gdLst>
              <a:gd name="connsiteX0" fmla="*/ 581234 w 581235"/>
              <a:gd name="connsiteY0" fmla="*/ 0 h 514900"/>
              <a:gd name="connsiteX1" fmla="*/ 581235 w 581235"/>
              <a:gd name="connsiteY1" fmla="*/ 269290 h 514900"/>
              <a:gd name="connsiteX2" fmla="*/ 570971 w 581235"/>
              <a:gd name="connsiteY2" fmla="*/ 304560 h 514900"/>
              <a:gd name="connsiteX3" fmla="*/ 368371 w 581235"/>
              <a:gd name="connsiteY3" fmla="*/ 514900 h 514900"/>
              <a:gd name="connsiteX4" fmla="*/ 314323 w 581235"/>
              <a:gd name="connsiteY4" fmla="*/ 395388 h 514900"/>
              <a:gd name="connsiteX5" fmla="*/ 441865 w 581235"/>
              <a:gd name="connsiteY5" fmla="*/ 283945 h 514900"/>
              <a:gd name="connsiteX6" fmla="*/ 442590 w 581235"/>
              <a:gd name="connsiteY6" fmla="*/ 269291 h 514900"/>
              <a:gd name="connsiteX7" fmla="*/ 311944 w 581235"/>
              <a:gd name="connsiteY7" fmla="*/ 269291 h 514900"/>
              <a:gd name="connsiteX8" fmla="*/ 311945 w 581235"/>
              <a:gd name="connsiteY8" fmla="*/ 1 h 514900"/>
              <a:gd name="connsiteX9" fmla="*/ 269290 w 581235"/>
              <a:gd name="connsiteY9" fmla="*/ 0 h 514900"/>
              <a:gd name="connsiteX10" fmla="*/ 269291 w 581235"/>
              <a:gd name="connsiteY10" fmla="*/ 269290 h 514900"/>
              <a:gd name="connsiteX11" fmla="*/ 259028 w 581235"/>
              <a:gd name="connsiteY11" fmla="*/ 304560 h 514900"/>
              <a:gd name="connsiteX12" fmla="*/ 56427 w 581235"/>
              <a:gd name="connsiteY12" fmla="*/ 514900 h 514900"/>
              <a:gd name="connsiteX13" fmla="*/ 2379 w 581235"/>
              <a:gd name="connsiteY13" fmla="*/ 395388 h 514900"/>
              <a:gd name="connsiteX14" fmla="*/ 129921 w 581235"/>
              <a:gd name="connsiteY14" fmla="*/ 283945 h 514900"/>
              <a:gd name="connsiteX15" fmla="*/ 130645 w 581235"/>
              <a:gd name="connsiteY15" fmla="*/ 269290 h 514900"/>
              <a:gd name="connsiteX16" fmla="*/ 0 w 581235"/>
              <a:gd name="connsiteY16" fmla="*/ 269290 h 514900"/>
              <a:gd name="connsiteX17" fmla="*/ 1 w 581235"/>
              <a:gd name="connsiteY17" fmla="*/ 0 h 5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235" h="514900">
                <a:moveTo>
                  <a:pt x="581234" y="0"/>
                </a:moveTo>
                <a:lnTo>
                  <a:pt x="581235" y="269290"/>
                </a:lnTo>
                <a:lnTo>
                  <a:pt x="570971" y="304560"/>
                </a:lnTo>
                <a:cubicBezTo>
                  <a:pt x="550269" y="395320"/>
                  <a:pt x="475394" y="476320"/>
                  <a:pt x="368371" y="514900"/>
                </a:cubicBezTo>
                <a:lnTo>
                  <a:pt x="314323" y="395388"/>
                </a:lnTo>
                <a:cubicBezTo>
                  <a:pt x="380362" y="375023"/>
                  <a:pt x="427791" y="331816"/>
                  <a:pt x="441865" y="283945"/>
                </a:cubicBezTo>
                <a:lnTo>
                  <a:pt x="442590" y="269291"/>
                </a:lnTo>
                <a:lnTo>
                  <a:pt x="311944" y="269291"/>
                </a:lnTo>
                <a:lnTo>
                  <a:pt x="311945" y="1"/>
                </a:lnTo>
                <a:close/>
                <a:moveTo>
                  <a:pt x="269290" y="0"/>
                </a:moveTo>
                <a:lnTo>
                  <a:pt x="269291" y="269290"/>
                </a:lnTo>
                <a:lnTo>
                  <a:pt x="259028" y="304560"/>
                </a:lnTo>
                <a:cubicBezTo>
                  <a:pt x="238325" y="395320"/>
                  <a:pt x="163450" y="476319"/>
                  <a:pt x="56427" y="514900"/>
                </a:cubicBezTo>
                <a:lnTo>
                  <a:pt x="2379" y="395388"/>
                </a:lnTo>
                <a:cubicBezTo>
                  <a:pt x="68418" y="375023"/>
                  <a:pt x="115847" y="331816"/>
                  <a:pt x="129921" y="283945"/>
                </a:cubicBezTo>
                <a:lnTo>
                  <a:pt x="130645" y="269290"/>
                </a:lnTo>
                <a:lnTo>
                  <a:pt x="0" y="26929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762365" y="1623061"/>
            <a:ext cx="457788" cy="421583"/>
          </a:xfrm>
          <a:custGeom>
            <a:avLst/>
            <a:gdLst>
              <a:gd name="connsiteX0" fmla="*/ 581234 w 581235"/>
              <a:gd name="connsiteY0" fmla="*/ 0 h 514900"/>
              <a:gd name="connsiteX1" fmla="*/ 581235 w 581235"/>
              <a:gd name="connsiteY1" fmla="*/ 269290 h 514900"/>
              <a:gd name="connsiteX2" fmla="*/ 570971 w 581235"/>
              <a:gd name="connsiteY2" fmla="*/ 304560 h 514900"/>
              <a:gd name="connsiteX3" fmla="*/ 368371 w 581235"/>
              <a:gd name="connsiteY3" fmla="*/ 514900 h 514900"/>
              <a:gd name="connsiteX4" fmla="*/ 314323 w 581235"/>
              <a:gd name="connsiteY4" fmla="*/ 395388 h 514900"/>
              <a:gd name="connsiteX5" fmla="*/ 441865 w 581235"/>
              <a:gd name="connsiteY5" fmla="*/ 283945 h 514900"/>
              <a:gd name="connsiteX6" fmla="*/ 442590 w 581235"/>
              <a:gd name="connsiteY6" fmla="*/ 269291 h 514900"/>
              <a:gd name="connsiteX7" fmla="*/ 311944 w 581235"/>
              <a:gd name="connsiteY7" fmla="*/ 269291 h 514900"/>
              <a:gd name="connsiteX8" fmla="*/ 311945 w 581235"/>
              <a:gd name="connsiteY8" fmla="*/ 1 h 514900"/>
              <a:gd name="connsiteX9" fmla="*/ 269290 w 581235"/>
              <a:gd name="connsiteY9" fmla="*/ 0 h 514900"/>
              <a:gd name="connsiteX10" fmla="*/ 269291 w 581235"/>
              <a:gd name="connsiteY10" fmla="*/ 269290 h 514900"/>
              <a:gd name="connsiteX11" fmla="*/ 259028 w 581235"/>
              <a:gd name="connsiteY11" fmla="*/ 304560 h 514900"/>
              <a:gd name="connsiteX12" fmla="*/ 56427 w 581235"/>
              <a:gd name="connsiteY12" fmla="*/ 514900 h 514900"/>
              <a:gd name="connsiteX13" fmla="*/ 2379 w 581235"/>
              <a:gd name="connsiteY13" fmla="*/ 395388 h 514900"/>
              <a:gd name="connsiteX14" fmla="*/ 129921 w 581235"/>
              <a:gd name="connsiteY14" fmla="*/ 283945 h 514900"/>
              <a:gd name="connsiteX15" fmla="*/ 130645 w 581235"/>
              <a:gd name="connsiteY15" fmla="*/ 269290 h 514900"/>
              <a:gd name="connsiteX16" fmla="*/ 0 w 581235"/>
              <a:gd name="connsiteY16" fmla="*/ 269290 h 514900"/>
              <a:gd name="connsiteX17" fmla="*/ 1 w 581235"/>
              <a:gd name="connsiteY17" fmla="*/ 0 h 5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1235" h="514900">
                <a:moveTo>
                  <a:pt x="581234" y="0"/>
                </a:moveTo>
                <a:lnTo>
                  <a:pt x="581235" y="269290"/>
                </a:lnTo>
                <a:lnTo>
                  <a:pt x="570971" y="304560"/>
                </a:lnTo>
                <a:cubicBezTo>
                  <a:pt x="550269" y="395320"/>
                  <a:pt x="475394" y="476320"/>
                  <a:pt x="368371" y="514900"/>
                </a:cubicBezTo>
                <a:lnTo>
                  <a:pt x="314323" y="395388"/>
                </a:lnTo>
                <a:cubicBezTo>
                  <a:pt x="380362" y="375023"/>
                  <a:pt x="427791" y="331816"/>
                  <a:pt x="441865" y="283945"/>
                </a:cubicBezTo>
                <a:lnTo>
                  <a:pt x="442590" y="269291"/>
                </a:lnTo>
                <a:lnTo>
                  <a:pt x="311944" y="269291"/>
                </a:lnTo>
                <a:lnTo>
                  <a:pt x="311945" y="1"/>
                </a:lnTo>
                <a:close/>
                <a:moveTo>
                  <a:pt x="269290" y="0"/>
                </a:moveTo>
                <a:lnTo>
                  <a:pt x="269291" y="269290"/>
                </a:lnTo>
                <a:lnTo>
                  <a:pt x="259028" y="304560"/>
                </a:lnTo>
                <a:cubicBezTo>
                  <a:pt x="238325" y="395320"/>
                  <a:pt x="163450" y="476319"/>
                  <a:pt x="56427" y="514900"/>
                </a:cubicBezTo>
                <a:lnTo>
                  <a:pt x="2379" y="395388"/>
                </a:lnTo>
                <a:cubicBezTo>
                  <a:pt x="68418" y="375023"/>
                  <a:pt x="115847" y="331816"/>
                  <a:pt x="129921" y="283945"/>
                </a:cubicBezTo>
                <a:lnTo>
                  <a:pt x="130645" y="269290"/>
                </a:lnTo>
                <a:lnTo>
                  <a:pt x="0" y="26929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 Reflections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9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09"/>
          <a:stretch/>
        </p:blipFill>
        <p:spPr>
          <a:xfrm>
            <a:off x="0" y="832513"/>
            <a:ext cx="9172991" cy="5303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Post-Course Survey Results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90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positive survey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98% “tutorials enriched learning experience”</a:t>
            </a:r>
          </a:p>
          <a:p>
            <a:r>
              <a:rPr lang="en-US" dirty="0" smtClean="0"/>
              <a:t>89% “case study enriched experience”</a:t>
            </a:r>
          </a:p>
          <a:p>
            <a:r>
              <a:rPr lang="en-US" dirty="0" smtClean="0"/>
              <a:t>86% “case study helped learn course concepts”</a:t>
            </a:r>
          </a:p>
          <a:p>
            <a:r>
              <a:rPr lang="en-US" dirty="0" smtClean="0"/>
              <a:t>76% “the freedom to choose their topic improved their motivation”</a:t>
            </a:r>
          </a:p>
          <a:p>
            <a:r>
              <a:rPr lang="en-US" dirty="0" smtClean="0"/>
              <a:t>93% “found the course beneficial and meaningful”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from Failure: least positive survey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62% “enough time was given for the case study”</a:t>
            </a:r>
          </a:p>
          <a:p>
            <a:r>
              <a:rPr lang="en-CA" dirty="0" smtClean="0"/>
              <a:t>65% “the case study reflection helped evaluate their learning”</a:t>
            </a:r>
          </a:p>
          <a:p>
            <a:r>
              <a:rPr lang="en-CA" dirty="0" smtClean="0"/>
              <a:t>Many students mentioned the tutorial questions were too long when asked what to improve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6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1" y="68278"/>
            <a:ext cx="7339364" cy="963354"/>
          </a:xfrm>
        </p:spPr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in STAT 334 were about 1% higher than in previous terms but that could also be attributed to a different </a:t>
            </a:r>
            <a:r>
              <a:rPr lang="en-US" dirty="0" smtClean="0"/>
              <a:t>instructor, grading, </a:t>
            </a:r>
            <a:r>
              <a:rPr lang="en-US" dirty="0" smtClean="0"/>
              <a:t>or cohort of students</a:t>
            </a:r>
          </a:p>
          <a:p>
            <a:r>
              <a:rPr lang="en-US" dirty="0" smtClean="0"/>
              <a:t>Unfortunately, no statistically significant difference was found in the grades in the follow-up course, based on the STAT 334 teaching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Activities Used</a:t>
            </a:r>
          </a:p>
          <a:p>
            <a:r>
              <a:rPr lang="en-US" dirty="0" smtClean="0"/>
              <a:t>Measuring Outcomes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What We Learned</a:t>
            </a:r>
          </a:p>
          <a:p>
            <a:r>
              <a:rPr lang="en-US" dirty="0" smtClean="0"/>
              <a:t>Going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Student Course Evaluations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Again we have some confounding with </a:t>
            </a:r>
            <a:r>
              <a:rPr lang="en-CA" dirty="0" smtClean="0"/>
              <a:t>instructor/cohort, </a:t>
            </a:r>
            <a:r>
              <a:rPr lang="en-CA" dirty="0" smtClean="0"/>
              <a:t>but a higher percentage than the previous 2 years rated the course as “very interesting” (42% vs 29</a:t>
            </a:r>
            <a:r>
              <a:rPr lang="en-CA" dirty="0" smtClean="0"/>
              <a:t>%)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397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2" y="68278"/>
            <a:ext cx="7488778" cy="963354"/>
          </a:xfrm>
        </p:spPr>
        <p:txBody>
          <a:bodyPr/>
          <a:lstStyle/>
          <a:p>
            <a:r>
              <a:rPr lang="en-US" dirty="0" smtClean="0"/>
              <a:t>What We Learned The First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12" y="1174376"/>
            <a:ext cx="6792742" cy="5142758"/>
          </a:xfrm>
        </p:spPr>
        <p:txBody>
          <a:bodyPr>
            <a:normAutofit/>
          </a:bodyPr>
          <a:lstStyle/>
          <a:p>
            <a:r>
              <a:rPr lang="en-US" dirty="0"/>
              <a:t>Tutorial Activities</a:t>
            </a:r>
          </a:p>
          <a:p>
            <a:pPr lvl="1"/>
            <a:r>
              <a:rPr lang="en-US" dirty="0"/>
              <a:t>Give shorter tutorial activities</a:t>
            </a:r>
          </a:p>
          <a:p>
            <a:pPr lvl="1"/>
            <a:r>
              <a:rPr lang="en-US" dirty="0"/>
              <a:t>Give clearer instructions</a:t>
            </a:r>
          </a:p>
          <a:p>
            <a:r>
              <a:rPr lang="en-US" dirty="0" smtClean="0"/>
              <a:t>Case Study Competition</a:t>
            </a:r>
          </a:p>
          <a:p>
            <a:pPr lvl="1"/>
            <a:r>
              <a:rPr lang="en-US" dirty="0" smtClean="0"/>
              <a:t>Give more time to form groups, choose topics</a:t>
            </a:r>
            <a:endParaRPr lang="en-US" dirty="0"/>
          </a:p>
          <a:p>
            <a:pPr lvl="1"/>
            <a:r>
              <a:rPr lang="en-US" dirty="0" smtClean="0"/>
              <a:t>Give clearer expectations and content suggestions for presentation and report</a:t>
            </a:r>
          </a:p>
          <a:p>
            <a:r>
              <a:rPr lang="en-US" dirty="0" smtClean="0"/>
              <a:t>Oral Exams</a:t>
            </a:r>
          </a:p>
          <a:p>
            <a:pPr lvl="1"/>
            <a:r>
              <a:rPr lang="en-US" dirty="0" smtClean="0"/>
              <a:t>Give opportunity to practice</a:t>
            </a:r>
          </a:p>
          <a:p>
            <a:pPr lvl="1"/>
            <a:r>
              <a:rPr lang="en-US" dirty="0" smtClean="0"/>
              <a:t>Explain purpose and 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sustainable?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Tutorial Activities</a:t>
            </a:r>
          </a:p>
          <a:p>
            <a:pPr lvl="1"/>
            <a:r>
              <a:rPr lang="en-US" dirty="0" smtClean="0"/>
              <a:t>Yes, easily. Already passed on materials to next instructor</a:t>
            </a:r>
          </a:p>
          <a:p>
            <a:r>
              <a:rPr lang="en-US" dirty="0" smtClean="0"/>
              <a:t>Case Study Competition</a:t>
            </a:r>
          </a:p>
          <a:p>
            <a:pPr lvl="1"/>
            <a:r>
              <a:rPr lang="en-US" dirty="0" smtClean="0"/>
              <a:t>Could just be done as a regular project</a:t>
            </a:r>
          </a:p>
          <a:p>
            <a:pPr lvl="1"/>
            <a:r>
              <a:rPr lang="en-US" dirty="0" smtClean="0"/>
              <a:t>No need for panel and cash prizes</a:t>
            </a:r>
          </a:p>
          <a:p>
            <a:r>
              <a:rPr lang="en-US" dirty="0" smtClean="0"/>
              <a:t>Oral Exams</a:t>
            </a:r>
          </a:p>
          <a:p>
            <a:pPr lvl="1"/>
            <a:r>
              <a:rPr lang="en-US" dirty="0" smtClean="0"/>
              <a:t>Only if class size permits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 334 has historically been taught as most statistics courses are</a:t>
            </a:r>
          </a:p>
          <a:p>
            <a:pPr lvl="1"/>
            <a:r>
              <a:rPr lang="en-US" dirty="0" smtClean="0"/>
              <a:t>Lectures, midterms, assignments, final exam</a:t>
            </a:r>
          </a:p>
          <a:p>
            <a:r>
              <a:rPr lang="en-US" dirty="0" smtClean="0"/>
              <a:t>But students are not Statistics majors</a:t>
            </a:r>
          </a:p>
          <a:p>
            <a:pPr lvl="1"/>
            <a:r>
              <a:rPr lang="en-US" dirty="0"/>
              <a:t>Don’t want to be there</a:t>
            </a:r>
          </a:p>
          <a:p>
            <a:pPr lvl="1"/>
            <a:r>
              <a:rPr lang="en-US" dirty="0"/>
              <a:t>Unclear understanding of theoretical models</a:t>
            </a:r>
          </a:p>
          <a:p>
            <a:pPr lvl="1"/>
            <a:r>
              <a:rPr lang="en-US" dirty="0"/>
              <a:t>Don’t see relevance to </a:t>
            </a:r>
            <a:r>
              <a:rPr lang="en-US" dirty="0" smtClean="0"/>
              <a:t>real world</a:t>
            </a:r>
            <a:endParaRPr lang="en-US" dirty="0"/>
          </a:p>
          <a:p>
            <a:r>
              <a:rPr lang="en-US" dirty="0" smtClean="0"/>
              <a:t>Goal: Try to engage students and provide deeper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Used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Tutorial Activities</a:t>
            </a:r>
          </a:p>
          <a:p>
            <a:r>
              <a:rPr lang="en-US" dirty="0"/>
              <a:t>Case Study Competition</a:t>
            </a:r>
          </a:p>
          <a:p>
            <a:r>
              <a:rPr lang="en-US" dirty="0" smtClean="0"/>
              <a:t>Oral Final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Interactive Tutorial Activities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3</a:t>
            </a:r>
            <a:r>
              <a:rPr lang="en-CA" dirty="0" smtClean="0"/>
              <a:t> questions focusing on topics from class</a:t>
            </a:r>
          </a:p>
          <a:p>
            <a:r>
              <a:rPr lang="en-CA" dirty="0" smtClean="0"/>
              <a:t>Rotating groups each week</a:t>
            </a:r>
          </a:p>
          <a:p>
            <a:r>
              <a:rPr lang="en-CA" dirty="0" smtClean="0"/>
              <a:t>Particular focus on confusing concepts</a:t>
            </a:r>
          </a:p>
          <a:p>
            <a:r>
              <a:rPr lang="en-CA" dirty="0" smtClean="0"/>
              <a:t>Instructor and TAs actively assisting</a:t>
            </a:r>
          </a:p>
          <a:p>
            <a:r>
              <a:rPr lang="en-CA" dirty="0" smtClean="0"/>
              <a:t>Graded (mostly for effort) and returned</a:t>
            </a:r>
          </a:p>
          <a:p>
            <a:r>
              <a:rPr lang="en-CA" dirty="0" smtClean="0"/>
              <a:t>Solutions posted promptly</a:t>
            </a:r>
          </a:p>
          <a:p>
            <a:r>
              <a:rPr lang="en-CA" dirty="0" smtClean="0"/>
              <a:t>Special topics: </a:t>
            </a:r>
            <a:r>
              <a:rPr lang="en-CA" dirty="0"/>
              <a:t>pre- and post-course </a:t>
            </a:r>
            <a:r>
              <a:rPr lang="en-CA" dirty="0" smtClean="0"/>
              <a:t>questionnaire, midterm review, midterm take-up, Markov Chain exploration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6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Competition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of 3 students</a:t>
            </a:r>
          </a:p>
          <a:p>
            <a:r>
              <a:rPr lang="en-US" dirty="0" smtClean="0"/>
              <a:t>Had to choose a topic and model it with a Markov Chain</a:t>
            </a:r>
          </a:p>
          <a:p>
            <a:r>
              <a:rPr lang="en-US" dirty="0" smtClean="0"/>
              <a:t>Presentations in class</a:t>
            </a:r>
          </a:p>
          <a:p>
            <a:r>
              <a:rPr lang="en-US" dirty="0" smtClean="0"/>
              <a:t>Cash prizes for winners chosen by panel of judges</a:t>
            </a:r>
          </a:p>
          <a:p>
            <a:r>
              <a:rPr lang="en-US" dirty="0" smtClean="0"/>
              <a:t>Reports due afterwards to incorporate feedback from presentations</a:t>
            </a:r>
          </a:p>
          <a:p>
            <a:r>
              <a:rPr lang="en-US" dirty="0" smtClean="0"/>
              <a:t>Personal reflection paper on learning from own and others’ presentations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Oral Final Exam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Before the written Final Exam</a:t>
            </a:r>
          </a:p>
          <a:p>
            <a:r>
              <a:rPr lang="en-CA" dirty="0"/>
              <a:t>Conversation style – </a:t>
            </a:r>
            <a:r>
              <a:rPr lang="en-CA" dirty="0" smtClean="0"/>
              <a:t>5 Questions randomly selected from a bank: </a:t>
            </a:r>
          </a:p>
          <a:p>
            <a:pPr lvl="1"/>
            <a:r>
              <a:rPr lang="en-CA" dirty="0" smtClean="0"/>
              <a:t>Define </a:t>
            </a:r>
          </a:p>
          <a:p>
            <a:pPr lvl="1"/>
            <a:r>
              <a:rPr lang="en-CA" dirty="0" smtClean="0"/>
              <a:t>Advantages &amp; Disadvantages</a:t>
            </a:r>
          </a:p>
          <a:p>
            <a:pPr lvl="1"/>
            <a:r>
              <a:rPr lang="en-CA" dirty="0" smtClean="0"/>
              <a:t>Compare &amp; Contrast</a:t>
            </a:r>
          </a:p>
          <a:p>
            <a:pPr lvl="1"/>
            <a:r>
              <a:rPr lang="en-CA" dirty="0" smtClean="0"/>
              <a:t>Describe a Process</a:t>
            </a:r>
          </a:p>
          <a:p>
            <a:pPr lvl="1"/>
            <a:r>
              <a:rPr lang="en-CA" dirty="0" smtClean="0"/>
              <a:t>Impact of a Change</a:t>
            </a:r>
          </a:p>
          <a:p>
            <a:r>
              <a:rPr lang="en-CA" dirty="0" smtClean="0"/>
              <a:t>15 minutes per student</a:t>
            </a:r>
          </a:p>
          <a:p>
            <a:r>
              <a:rPr lang="en-CA" dirty="0" smtClean="0"/>
              <a:t>Open book</a:t>
            </a:r>
          </a:p>
        </p:txBody>
      </p:sp>
    </p:spTree>
    <p:extLst>
      <p:ext uri="{BB962C8B-B14F-4D97-AF65-F5344CB8AC3E}">
        <p14:creationId xmlns:p14="http://schemas.microsoft.com/office/powerpoint/2010/main" val="14830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Beforehand, we identified tools to measure outcomes:</a:t>
            </a:r>
          </a:p>
          <a:p>
            <a:r>
              <a:rPr lang="en-US" dirty="0" smtClean="0"/>
              <a:t>Pre- and Post-course questionnaire</a:t>
            </a:r>
          </a:p>
          <a:p>
            <a:r>
              <a:rPr lang="en-US" dirty="0" smtClean="0"/>
              <a:t>Case Study reflection</a:t>
            </a:r>
          </a:p>
          <a:p>
            <a:r>
              <a:rPr lang="en-US" dirty="0" smtClean="0"/>
              <a:t>Post-course survey</a:t>
            </a:r>
          </a:p>
          <a:p>
            <a:r>
              <a:rPr lang="en-US" dirty="0" smtClean="0"/>
              <a:t>Grades in the course</a:t>
            </a:r>
          </a:p>
          <a:p>
            <a:r>
              <a:rPr lang="en-US" dirty="0" smtClean="0"/>
              <a:t>Grades in the follow-up course</a:t>
            </a:r>
          </a:p>
          <a:p>
            <a:r>
              <a:rPr lang="en-US" dirty="0" smtClean="0"/>
              <a:t>Student course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7" y="51516"/>
            <a:ext cx="6248138" cy="67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6" y="51516"/>
            <a:ext cx="6248139" cy="67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tbkgrdmaster_4x3_v5b (1)">
  <a:themeElements>
    <a:clrScheme name="UofWaterloo2015_rev2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CD750"/>
      </a:accent1>
      <a:accent2>
        <a:srgbClr val="0C0C0C"/>
      </a:accent2>
      <a:accent3>
        <a:srgbClr val="AEAEAE"/>
      </a:accent3>
      <a:accent4>
        <a:srgbClr val="B71234"/>
      </a:accent4>
      <a:accent5>
        <a:srgbClr val="7F7F7F"/>
      </a:accent5>
      <a:accent6>
        <a:srgbClr val="77BBFF"/>
      </a:accent6>
      <a:hlink>
        <a:srgbClr val="353535"/>
      </a:hlink>
      <a:folHlink>
        <a:srgbClr val="59595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uofwaterloo_whtbkgrdmaster_4x3_v5b (1)</Template>
  <TotalTime>16667</TotalTime>
  <Words>846</Words>
  <Application>Microsoft Office PowerPoint</Application>
  <PresentationFormat>On-screen Show (4:3)</PresentationFormat>
  <Paragraphs>116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Wingdings</vt:lpstr>
      <vt:lpstr>uofwaterloo_whtbkgrdmaster_4x3_v5b (1)</vt:lpstr>
      <vt:lpstr>Using Interactive Activities and a Case Study to Promote Deeper Learning in Statistics</vt:lpstr>
      <vt:lpstr>Outline</vt:lpstr>
      <vt:lpstr>Motivation</vt:lpstr>
      <vt:lpstr>Activities Used</vt:lpstr>
      <vt:lpstr>Interactive Tutorial Activities</vt:lpstr>
      <vt:lpstr>Case Study Competition</vt:lpstr>
      <vt:lpstr>Oral Final Exam</vt:lpstr>
      <vt:lpstr>Measuring Outcomes</vt:lpstr>
      <vt:lpstr>PowerPoint Presentation</vt:lpstr>
      <vt:lpstr>PowerPoint Presentation</vt:lpstr>
      <vt:lpstr>PowerPoint Presentation</vt:lpstr>
      <vt:lpstr>Pre- and Post-Course Questionnaire Results</vt:lpstr>
      <vt:lpstr>Case Study Reflections</vt:lpstr>
      <vt:lpstr>Case Study Reflections</vt:lpstr>
      <vt:lpstr>Case Study Reflections</vt:lpstr>
      <vt:lpstr>Post-Course Survey Results</vt:lpstr>
      <vt:lpstr>Most positive survey results</vt:lpstr>
      <vt:lpstr>Learning from Failure: least positive survey results</vt:lpstr>
      <vt:lpstr>Grades</vt:lpstr>
      <vt:lpstr>Student Course Evaluations</vt:lpstr>
      <vt:lpstr>What We Learned The First Time</vt:lpstr>
      <vt:lpstr>Going Forward</vt:lpstr>
      <vt:lpstr>Thank you!</vt:lpstr>
    </vt:vector>
  </TitlesOfParts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dkchisho</dc:creator>
  <cp:lastModifiedBy>Diana K Skrzydlo</cp:lastModifiedBy>
  <cp:revision>37</cp:revision>
  <dcterms:created xsi:type="dcterms:W3CDTF">2016-02-29T15:30:55Z</dcterms:created>
  <dcterms:modified xsi:type="dcterms:W3CDTF">2016-05-01T04:28:40Z</dcterms:modified>
</cp:coreProperties>
</file>