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8" r:id="rId1"/>
  </p:sldMasterIdLst>
  <p:notesMasterIdLst>
    <p:notesMasterId r:id="rId16"/>
  </p:notesMasterIdLst>
  <p:sldIdLst>
    <p:sldId id="256" r:id="rId2"/>
    <p:sldId id="319" r:id="rId3"/>
    <p:sldId id="257" r:id="rId4"/>
    <p:sldId id="321" r:id="rId5"/>
    <p:sldId id="322" r:id="rId6"/>
    <p:sldId id="320" r:id="rId7"/>
    <p:sldId id="323" r:id="rId8"/>
    <p:sldId id="325" r:id="rId9"/>
    <p:sldId id="324" r:id="rId10"/>
    <p:sldId id="318" r:id="rId11"/>
    <p:sldId id="326" r:id="rId12"/>
    <p:sldId id="327" r:id="rId13"/>
    <p:sldId id="328" r:id="rId14"/>
    <p:sldId id="29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4B429"/>
    <a:srgbClr val="FFD54F"/>
    <a:srgbClr val="FFEA3D"/>
    <a:srgbClr val="FFFFAA"/>
    <a:srgbClr val="E0249A"/>
    <a:srgbClr val="0073CF"/>
    <a:srgbClr val="57068C"/>
    <a:srgbClr val="FFDB43"/>
    <a:srgbClr val="FDD5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80" d="100"/>
          <a:sy n="80" d="100"/>
        </p:scale>
        <p:origin x="86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0" d="100"/>
        <a:sy n="3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78E97C-1779-4CEE-80D0-5BBB1AC4023D}" type="datetimeFigureOut">
              <a:rPr lang="en-US" smtClean="0"/>
              <a:t>6/12/2018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CEF7D1-689C-4BC1-B59B-4A4CE078E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143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EF7D1-689C-4BC1-B59B-4A4CE078ECD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515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CEF7D1-689C-4BC1-B59B-4A4CE078ECD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711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9555" y="5670949"/>
            <a:ext cx="2831372" cy="72475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9557" y="1028943"/>
            <a:ext cx="6519149" cy="1474115"/>
          </a:xfrm>
        </p:spPr>
        <p:txBody>
          <a:bodyPr lIns="0" anchor="b">
            <a:noAutofit/>
          </a:bodyPr>
          <a:lstStyle>
            <a:lvl1pPr algn="l">
              <a:defRPr sz="54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9555" y="4266824"/>
            <a:ext cx="5112661" cy="666549"/>
          </a:xfrm>
        </p:spPr>
        <p:txBody>
          <a:bodyPr lIns="0" anchor="t">
            <a:normAutofit/>
          </a:bodyPr>
          <a:lstStyle>
            <a:lvl1pPr marL="0" indent="0" algn="l">
              <a:buNone/>
              <a:defRPr sz="20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39556" y="2642329"/>
            <a:ext cx="1155958" cy="377962"/>
          </a:xfrm>
          <a:solidFill>
            <a:schemeClr val="accent1"/>
          </a:solidFill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112E7154-2E16-4A15-AC61-00E0B4EFBA15}" type="datetime1">
              <a:rPr lang="en-US" smtClean="0"/>
              <a:t>6/12/2018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38776" y="6377234"/>
            <a:ext cx="3220281" cy="250337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Incorporating Communication into SAS Courses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947379" y="6377234"/>
            <a:ext cx="829360" cy="250337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PAGE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0"/>
            <a:ext cx="9144000" cy="397164"/>
            <a:chOff x="421830" y="1342659"/>
            <a:chExt cx="10018760" cy="290558"/>
          </a:xfrm>
        </p:grpSpPr>
        <p:sp>
          <p:nvSpPr>
            <p:cNvPr id="18" name="Rectangle 17"/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FFF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FEA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FD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4B4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515592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912" y="1396192"/>
            <a:ext cx="4214718" cy="670270"/>
          </a:xfrm>
        </p:spPr>
        <p:txBody>
          <a:bodyPr anchor="b">
            <a:noAutofit/>
          </a:bodyPr>
          <a:lstStyle>
            <a:lvl1pPr marL="0" indent="0">
              <a:buNone/>
              <a:defRPr sz="2800" b="1" baseline="0">
                <a:latin typeface="+mn-lt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912" y="2184402"/>
            <a:ext cx="4214718" cy="3846945"/>
          </a:xfrm>
        </p:spPr>
        <p:txBody>
          <a:bodyPr>
            <a:normAutofit/>
          </a:bodyPr>
          <a:lstStyle>
            <a:lvl1pPr marL="288918" indent="-288918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2000"/>
            </a:lvl1pPr>
            <a:lvl2pPr marL="685783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800"/>
            </a:lvl2pPr>
            <a:lvl3pPr marL="1142971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600"/>
            </a:lvl3pPr>
            <a:lvl4pPr marL="1600160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400"/>
            </a:lvl4pPr>
            <a:lvl5pPr marL="2057349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77115" y="1396192"/>
            <a:ext cx="4195094" cy="670270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latin typeface="+mn-lt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77115" y="2184402"/>
            <a:ext cx="4195094" cy="3846945"/>
          </a:xfrm>
        </p:spPr>
        <p:txBody>
          <a:bodyPr>
            <a:normAutofit/>
          </a:bodyPr>
          <a:lstStyle>
            <a:lvl1pPr marL="288918" indent="-288918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2000"/>
            </a:lvl1pPr>
            <a:lvl2pPr marL="685783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800"/>
            </a:lvl2pPr>
            <a:lvl3pPr marL="1142971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600"/>
            </a:lvl3pPr>
            <a:lvl4pPr marL="1600160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400"/>
            </a:lvl4pPr>
            <a:lvl5pPr marL="2057349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>
          <a:xfrm>
            <a:off x="194914" y="434111"/>
            <a:ext cx="8677297" cy="8959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66C67-C2BC-4D41-8F82-12A1734F7D88}" type="datetime1">
              <a:rPr lang="en-US" smtClean="0"/>
              <a:t>6/12/2018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Incorporating Communication into SAS Courses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598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14B0A-059B-481B-834D-C8D0A94ADB0C}" type="datetime1">
              <a:rPr lang="en-US" smtClean="0"/>
              <a:t>6/12/2018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Incorporating Communication into SAS Courses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48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CAD19-6BB0-47F8-9BAE-62D0A48AF694}" type="datetime1">
              <a:rPr lang="en-US" smtClean="0"/>
              <a:t>6/12/2018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Incorporating Communication into SAS Courses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16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_NoBkg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8F99-4EB7-4877-B3BF-E850635F7A21}" type="datetime1">
              <a:rPr lang="en-US" smtClean="0"/>
              <a:t>6/12/2018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Incorporating Communication into SAS Courses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678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xt or Quo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47555" y="1237675"/>
            <a:ext cx="3248891" cy="910202"/>
          </a:xfrm>
        </p:spPr>
        <p:txBody>
          <a:bodyPr anchor="b">
            <a:normAutofit/>
          </a:bodyPr>
          <a:lstStyle>
            <a:lvl1pPr algn="ctr">
              <a:defRPr sz="2800" cap="all" baseline="0"/>
            </a:lvl1pPr>
          </a:lstStyle>
          <a:p>
            <a:r>
              <a:rPr lang="en-US" dirty="0"/>
              <a:t>CONTEXT or THEME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015710" y="6335312"/>
            <a:ext cx="885836" cy="250337"/>
          </a:xfrm>
        </p:spPr>
        <p:txBody>
          <a:bodyPr/>
          <a:lstStyle/>
          <a:p>
            <a:fld id="{5E3A7E64-EE81-4257-B184-9CD6230F78FD}" type="datetime1">
              <a:rPr lang="en-US" smtClean="0"/>
              <a:t>6/12/2018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Incorporating Communication into SAS Courses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47556" y="2244437"/>
            <a:ext cx="3248891" cy="0"/>
          </a:xfrm>
          <a:prstGeom prst="line">
            <a:avLst/>
          </a:prstGeom>
          <a:ln w="158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2947556" y="4668983"/>
            <a:ext cx="3248891" cy="0"/>
          </a:xfrm>
          <a:prstGeom prst="line">
            <a:avLst/>
          </a:prstGeom>
          <a:ln w="158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495300" y="2420360"/>
            <a:ext cx="8153400" cy="211455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280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2947556" y="4784728"/>
            <a:ext cx="3248891" cy="276225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>
              <a:buNone/>
              <a:def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lvl="0" algn="ctr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4198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xt or Quote with Phot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4762714" y="495661"/>
            <a:ext cx="4080486" cy="575736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0773" y="1237675"/>
            <a:ext cx="3248891" cy="910202"/>
          </a:xfrm>
        </p:spPr>
        <p:txBody>
          <a:bodyPr anchor="b">
            <a:normAutofit/>
          </a:bodyPr>
          <a:lstStyle>
            <a:lvl1pPr algn="ctr">
              <a:defRPr sz="2800" cap="all" baseline="0"/>
            </a:lvl1pPr>
          </a:lstStyle>
          <a:p>
            <a:r>
              <a:rPr lang="en-US" dirty="0"/>
              <a:t>CONTEXT or THEME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019711" y="6335312"/>
            <a:ext cx="885836" cy="250337"/>
          </a:xfrm>
        </p:spPr>
        <p:txBody>
          <a:bodyPr/>
          <a:lstStyle/>
          <a:p>
            <a:fld id="{B7CA9695-E821-44FA-975F-555959F9BED3}" type="datetime1">
              <a:rPr lang="en-US" smtClean="0"/>
              <a:t>6/12/2018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94913" y="6335312"/>
            <a:ext cx="2915434" cy="250337"/>
          </a:xfrm>
        </p:spPr>
        <p:txBody>
          <a:bodyPr/>
          <a:lstStyle/>
          <a:p>
            <a:r>
              <a:rPr lang="en-US" smtClean="0"/>
              <a:t>Incorporating Communication into SAS Courses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359727" y="6335312"/>
            <a:ext cx="975205" cy="250337"/>
          </a:xfrm>
        </p:spPr>
        <p:txBody>
          <a:bodyPr/>
          <a:lstStyle/>
          <a:p>
            <a:r>
              <a:rPr lang="en-US" dirty="0" smtClean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408708" y="2409026"/>
            <a:ext cx="3713021" cy="211455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220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640773" y="4784728"/>
            <a:ext cx="3248891" cy="276225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>
              <a:buNone/>
              <a:defRPr lang="en-US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lvl="0" algn="ctr"/>
            <a:r>
              <a:rPr lang="en-US" smtClean="0"/>
              <a:t>Edit Master text styles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40774" y="2244437"/>
            <a:ext cx="3248891" cy="0"/>
          </a:xfrm>
          <a:prstGeom prst="line">
            <a:avLst/>
          </a:prstGeom>
          <a:ln w="158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40774" y="4668983"/>
            <a:ext cx="3248891" cy="0"/>
          </a:xfrm>
          <a:prstGeom prst="line">
            <a:avLst/>
          </a:prstGeom>
          <a:ln w="158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317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163243" y="3461559"/>
            <a:ext cx="6803231" cy="598488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</a:lstStyle>
          <a:p>
            <a:pPr lvl="0"/>
            <a:r>
              <a:rPr lang="en-US" dirty="0" err="1"/>
              <a:t>Subheader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5695" y="2382984"/>
            <a:ext cx="8677297" cy="1046019"/>
          </a:xfrm>
        </p:spPr>
        <p:txBody>
          <a:bodyPr anchor="b">
            <a:normAutofit/>
          </a:bodyPr>
          <a:lstStyle>
            <a:lvl1pPr algn="ctr">
              <a:defRPr sz="6000" cap="all" baseline="0"/>
            </a:lvl1pPr>
          </a:lstStyle>
          <a:p>
            <a:r>
              <a:rPr lang="en-US" dirty="0"/>
              <a:t>SECTION DIVIDER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007154" y="6335312"/>
            <a:ext cx="885836" cy="250337"/>
          </a:xfrm>
        </p:spPr>
        <p:txBody>
          <a:bodyPr/>
          <a:lstStyle/>
          <a:p>
            <a:fld id="{91F8826D-5A73-497C-927D-726BA267879A}" type="datetime1">
              <a:rPr lang="en-US" smtClean="0"/>
              <a:t>6/12/2018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Incorporating Communication into SAS Courses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728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163243" y="3461559"/>
            <a:ext cx="6803231" cy="598488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</a:lstStyle>
          <a:p>
            <a:pPr lvl="0"/>
            <a:r>
              <a:rPr lang="en-US" dirty="0" err="1"/>
              <a:t>Subheader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5695" y="2382984"/>
            <a:ext cx="8677297" cy="1046019"/>
          </a:xfrm>
        </p:spPr>
        <p:txBody>
          <a:bodyPr anchor="b">
            <a:normAutofit/>
          </a:bodyPr>
          <a:lstStyle>
            <a:lvl1pPr algn="ctr">
              <a:defRPr sz="6000" cap="all" baseline="0"/>
            </a:lvl1pPr>
          </a:lstStyle>
          <a:p>
            <a:r>
              <a:rPr lang="en-US" dirty="0"/>
              <a:t>SECTION DIVIDER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007154" y="6335312"/>
            <a:ext cx="885836" cy="250337"/>
          </a:xfrm>
        </p:spPr>
        <p:txBody>
          <a:bodyPr/>
          <a:lstStyle/>
          <a:p>
            <a:fld id="{4297D7C3-59A1-490A-AD50-DF0E98CAA1EB}" type="datetime1">
              <a:rPr lang="en-US" smtClean="0"/>
              <a:t>6/12/2018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Incorporating Communication into SAS Courses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28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163243" y="3461559"/>
            <a:ext cx="6803231" cy="598488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4" indent="0" algn="ctr">
              <a:buNone/>
              <a:defRPr/>
            </a:lvl5pPr>
          </a:lstStyle>
          <a:p>
            <a:pPr lvl="0"/>
            <a:r>
              <a:rPr lang="en-US" dirty="0" err="1"/>
              <a:t>Subheader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5695" y="2382984"/>
            <a:ext cx="8677297" cy="1046019"/>
          </a:xfrm>
        </p:spPr>
        <p:txBody>
          <a:bodyPr anchor="b">
            <a:normAutofit/>
          </a:bodyPr>
          <a:lstStyle>
            <a:lvl1pPr algn="ctr"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DIVIDER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007154" y="6335312"/>
            <a:ext cx="885836" cy="2503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1D78CE0-EFE4-4811-B51D-FE8710B396E8}" type="datetime1">
              <a:rPr lang="en-US" smtClean="0"/>
              <a:t>6/12/2018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Incorporating Communication into SAS Courses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02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title="University of Waterlo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865" y="546789"/>
            <a:ext cx="6400271" cy="415712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92920" y="4581239"/>
            <a:ext cx="8158163" cy="1597891"/>
          </a:xfrm>
          <a:noFill/>
        </p:spPr>
        <p:txBody>
          <a:bodyPr wrap="square" rtlCol="0" anchor="ctr" anchorCtr="1">
            <a:noAutofit/>
          </a:bodyPr>
          <a:lstStyle>
            <a:lvl1pPr algn="ctr">
              <a:defRPr lang="en-US" sz="1800" b="0" cap="all" baseline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0" lvl="0" algn="ctr">
              <a:lnSpc>
                <a:spcPct val="75000"/>
              </a:lnSpc>
            </a:pPr>
            <a:r>
              <a:rPr lang="en-US" dirty="0"/>
              <a:t>click to edit master closing slide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17A2B-7A17-4820-BD29-09CF9834F6D6}" type="datetime1">
              <a:rPr lang="en-US" smtClean="0"/>
              <a:t>6/12/2018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Incorporating Communication into SAS Courses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0" y="0"/>
            <a:ext cx="9144000" cy="397164"/>
            <a:chOff x="421830" y="1342659"/>
            <a:chExt cx="10018760" cy="290558"/>
          </a:xfrm>
        </p:grpSpPr>
        <p:sp>
          <p:nvSpPr>
            <p:cNvPr id="12" name="Rectangle 11"/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FFF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FEA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FD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4B4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269677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570594" y="397164"/>
            <a:ext cx="4573407" cy="646083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9556" y="595747"/>
            <a:ext cx="4114682" cy="1907312"/>
          </a:xfrm>
        </p:spPr>
        <p:txBody>
          <a:bodyPr lIns="0" anchor="b">
            <a:noAutofit/>
          </a:bodyPr>
          <a:lstStyle>
            <a:lvl1pPr algn="l">
              <a:defRPr sz="44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9556" y="4266824"/>
            <a:ext cx="4114682" cy="666549"/>
          </a:xfrm>
        </p:spPr>
        <p:txBody>
          <a:bodyPr lIns="0" anchor="t">
            <a:normAutofit/>
          </a:bodyPr>
          <a:lstStyle>
            <a:lvl1pPr marL="0" indent="0" algn="l">
              <a:buNone/>
              <a:defRPr sz="2000" b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39556" y="2642329"/>
            <a:ext cx="1152144" cy="377962"/>
          </a:xfrm>
          <a:solidFill>
            <a:schemeClr val="accent1"/>
          </a:solidFill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E10128AB-9530-4C71-9AE1-D9CAFBB8ACF3}" type="datetime1">
              <a:rPr lang="en-US" smtClean="0"/>
              <a:t>6/12/2018</a:t>
            </a:fld>
            <a:endParaRPr lang="en-US" dirty="0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0"/>
            <a:ext cx="9144000" cy="397164"/>
            <a:chOff x="421830" y="1342659"/>
            <a:chExt cx="10018760" cy="290558"/>
          </a:xfrm>
        </p:grpSpPr>
        <p:sp>
          <p:nvSpPr>
            <p:cNvPr id="18" name="Rectangle 17"/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FFF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FEA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FD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4B4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9555" y="5670949"/>
            <a:ext cx="2831372" cy="724754"/>
          </a:xfrm>
          <a:prstGeom prst="rect">
            <a:avLst/>
          </a:prstGeom>
        </p:spPr>
      </p:pic>
      <p:sp>
        <p:nvSpPr>
          <p:cNvPr id="15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38776" y="6377234"/>
            <a:ext cx="3220281" cy="250337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Incorporating Communication into SAS Courses</a:t>
            </a:r>
            <a:endParaRPr lang="en-US" dirty="0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947379" y="6377234"/>
            <a:ext cx="829360" cy="250337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PAGE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835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_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61B7D-4522-4B62-A921-53A85792F105}" type="datetime1">
              <a:rPr lang="en-US" smtClean="0"/>
              <a:t>6/12/2018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Incorporating Communication into SAS Courses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title="University of Waterloo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85" t="13985" r="13985" b="13985"/>
          <a:stretch/>
        </p:blipFill>
        <p:spPr bwMode="gray">
          <a:xfrm>
            <a:off x="2257998" y="1122373"/>
            <a:ext cx="4628005" cy="300599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0" name="Group 9"/>
          <p:cNvGrpSpPr/>
          <p:nvPr userDrawn="1"/>
        </p:nvGrpSpPr>
        <p:grpSpPr>
          <a:xfrm>
            <a:off x="0" y="0"/>
            <a:ext cx="9144000" cy="397164"/>
            <a:chOff x="421830" y="1342659"/>
            <a:chExt cx="10018760" cy="290558"/>
          </a:xfrm>
        </p:grpSpPr>
        <p:sp>
          <p:nvSpPr>
            <p:cNvPr id="12" name="Rectangle 11"/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FFF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FEA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FD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4B4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492920" y="4581239"/>
            <a:ext cx="8158163" cy="1597891"/>
          </a:xfrm>
          <a:noFill/>
        </p:spPr>
        <p:txBody>
          <a:bodyPr wrap="square" rtlCol="0" anchor="ctr" anchorCtr="1">
            <a:noAutofit/>
          </a:bodyPr>
          <a:lstStyle>
            <a:lvl1pPr algn="ctr">
              <a:defRPr lang="en-US" sz="1800" b="0" cap="all" baseline="0">
                <a:solidFill>
                  <a:schemeClr val="bg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0" lvl="0" algn="ctr">
              <a:lnSpc>
                <a:spcPct val="75000"/>
              </a:lnSpc>
            </a:pPr>
            <a:r>
              <a:rPr lang="en-US" dirty="0"/>
              <a:t>click to edit master closing slide</a:t>
            </a:r>
          </a:p>
        </p:txBody>
      </p:sp>
    </p:spTree>
    <p:extLst>
      <p:ext uri="{BB962C8B-B14F-4D97-AF65-F5344CB8AC3E}">
        <p14:creationId xmlns:p14="http://schemas.microsoft.com/office/powerpoint/2010/main" val="3722082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9555" y="5680659"/>
            <a:ext cx="2770751" cy="71763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9557" y="1028943"/>
            <a:ext cx="6519149" cy="1474115"/>
          </a:xfrm>
        </p:spPr>
        <p:txBody>
          <a:bodyPr lIns="0" anchor="b">
            <a:noAutofit/>
          </a:bodyPr>
          <a:lstStyle>
            <a:lvl1pPr algn="l"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9556" y="4266824"/>
            <a:ext cx="4114682" cy="666549"/>
          </a:xfrm>
        </p:spPr>
        <p:txBody>
          <a:bodyPr lIns="0" anchor="t">
            <a:normAutofit/>
          </a:bodyPr>
          <a:lstStyle>
            <a:lvl1pPr marL="0" indent="0" algn="l">
              <a:buNone/>
              <a:defRPr sz="2000" b="0">
                <a:solidFill>
                  <a:schemeClr val="bg1">
                    <a:lumMod val="85000"/>
                  </a:schemeClr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39555" y="2642329"/>
            <a:ext cx="1152144" cy="377962"/>
          </a:xfrm>
          <a:solidFill>
            <a:schemeClr val="accent1"/>
          </a:solidFill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BAABF28D-D366-444F-93CC-696614034065}" type="datetime1">
              <a:rPr lang="en-US" smtClean="0"/>
              <a:t>6/12/2018</a:t>
            </a:fld>
            <a:endParaRPr lang="en-US" dirty="0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0" y="0"/>
            <a:ext cx="9144000" cy="397164"/>
            <a:chOff x="421830" y="1342659"/>
            <a:chExt cx="10018760" cy="290558"/>
          </a:xfrm>
        </p:grpSpPr>
        <p:sp>
          <p:nvSpPr>
            <p:cNvPr id="5" name="Rectangle 4"/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FFF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FEA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FD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4B4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16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38776" y="6377234"/>
            <a:ext cx="3220281" cy="2503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Incorporating Communication into SAS Courses</a:t>
            </a:r>
            <a:endParaRPr lang="en-US" dirty="0"/>
          </a:p>
        </p:txBody>
      </p:sp>
      <p:sp>
        <p:nvSpPr>
          <p:cNvPr id="18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947379" y="6377234"/>
            <a:ext cx="829360" cy="2503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PAGE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952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Black with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4570594" y="397164"/>
            <a:ext cx="4573407" cy="646083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9556" y="595747"/>
            <a:ext cx="4114682" cy="1907312"/>
          </a:xfrm>
        </p:spPr>
        <p:txBody>
          <a:bodyPr lIns="0" anchor="b">
            <a:noAutofit/>
          </a:bodyPr>
          <a:lstStyle>
            <a:lvl1pPr algn="l">
              <a:defRPr sz="4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9556" y="4266824"/>
            <a:ext cx="4114682" cy="666549"/>
          </a:xfrm>
        </p:spPr>
        <p:txBody>
          <a:bodyPr lIns="0" anchor="t">
            <a:normAutofit/>
          </a:bodyPr>
          <a:lstStyle>
            <a:lvl1pPr marL="0" indent="0" algn="l">
              <a:buNone/>
              <a:defRPr sz="2000" b="0">
                <a:solidFill>
                  <a:schemeClr val="bg1">
                    <a:lumMod val="85000"/>
                  </a:schemeClr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39555" y="2642329"/>
            <a:ext cx="1152144" cy="377962"/>
          </a:xfrm>
          <a:solidFill>
            <a:schemeClr val="accent1"/>
          </a:solidFill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98F41014-B27C-4AC6-9849-F3F3F69A952B}" type="datetime1">
              <a:rPr lang="en-US" smtClean="0"/>
              <a:t>6/12/2018</a:t>
            </a:fld>
            <a:endParaRPr lang="en-US" dirty="0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0" y="0"/>
            <a:ext cx="9144000" cy="397164"/>
            <a:chOff x="421830" y="1342659"/>
            <a:chExt cx="10018760" cy="290558"/>
          </a:xfrm>
        </p:grpSpPr>
        <p:sp>
          <p:nvSpPr>
            <p:cNvPr id="20" name="Rectangle 19"/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FFF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FEA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2" name="Rectangle 21"/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FD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4B4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4" name="Rectangle 23"/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9555" y="5680659"/>
            <a:ext cx="2770751" cy="717639"/>
          </a:xfrm>
          <a:prstGeom prst="rect">
            <a:avLst/>
          </a:prstGeom>
        </p:spPr>
      </p:pic>
      <p:sp>
        <p:nvSpPr>
          <p:cNvPr id="16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38776" y="6377234"/>
            <a:ext cx="3220281" cy="2503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Incorporating Communication into SAS Courses</a:t>
            </a:r>
            <a:endParaRPr lang="en-US" dirty="0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947379" y="6377234"/>
            <a:ext cx="829360" cy="250337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PAGE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0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7E99C-C116-43DB-BDF7-4B8C2E835D16}" type="datetime1">
              <a:rPr lang="en-US" smtClean="0"/>
              <a:t>6/12/2018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Incorporating Communication into SAS Courses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323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M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555773" y="685060"/>
            <a:ext cx="1065644" cy="286052"/>
          </a:xfrm>
        </p:spPr>
        <p:txBody>
          <a:bodyPr anchor="ctr">
            <a:noAutofit/>
          </a:bodyPr>
          <a:lstStyle>
            <a:lvl1pPr marL="0" indent="0" algn="ctr">
              <a:buNone/>
              <a:defRPr sz="1000" b="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MENU ITEM 1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6681169" y="685060"/>
            <a:ext cx="1065644" cy="286052"/>
          </a:xfrm>
        </p:spPr>
        <p:txBody>
          <a:bodyPr anchor="ctr">
            <a:noAutofit/>
          </a:bodyPr>
          <a:lstStyle>
            <a:lvl1pPr marL="0" indent="0" algn="ctr">
              <a:buNone/>
              <a:defRPr sz="1000" b="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MENU ITEM 2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7806565" y="685060"/>
            <a:ext cx="1065644" cy="286052"/>
          </a:xfrm>
        </p:spPr>
        <p:txBody>
          <a:bodyPr anchor="ctr">
            <a:noAutofit/>
          </a:bodyPr>
          <a:lstStyle>
            <a:lvl1pPr marL="0" indent="0" algn="ctr">
              <a:buNone/>
              <a:defRPr sz="1000" b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MENU ITEM 3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E1DA8057-84CE-4EA9-87A6-3309D7CBBD54}" type="datetime1">
              <a:rPr lang="en-US" smtClean="0"/>
              <a:t>6/12/2018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smtClean="0"/>
              <a:t>Incorporating Communication into SAS Courses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r>
              <a:rPr lang="en-US" dirty="0" smtClean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4914" y="434111"/>
            <a:ext cx="5284561" cy="895927"/>
          </a:xfrm>
        </p:spPr>
        <p:txBody>
          <a:bodyPr tIns="182880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036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913" y="1709741"/>
            <a:ext cx="7049630" cy="2852737"/>
          </a:xfrm>
        </p:spPr>
        <p:txBody>
          <a:bodyPr anchor="b">
            <a:normAutofit/>
          </a:bodyPr>
          <a:lstStyle>
            <a:lvl1pPr algn="l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SECTION TITLE SLIDE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913" y="4589466"/>
            <a:ext cx="704963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42DFA-D1B6-48C1-AFF8-D9F81125BDC5}" type="datetime1">
              <a:rPr lang="en-US" smtClean="0"/>
              <a:t>6/12/2018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Incorporating Communication into SAS Courses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021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_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0392" y="1692454"/>
            <a:ext cx="5200134" cy="13310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20392" y="3727927"/>
            <a:ext cx="6577965" cy="1212056"/>
          </a:xfrm>
        </p:spPr>
        <p:txBody>
          <a:bodyPr anchor="b">
            <a:noAutofit/>
          </a:bodyPr>
          <a:lstStyle>
            <a:lvl1pPr algn="l">
              <a:defRPr sz="400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SECTION TITLE SLIDE OPTION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20392" y="4947816"/>
            <a:ext cx="6577965" cy="666549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7DD23-676A-47A7-9429-307B133FC045}" type="datetime1">
              <a:rPr lang="en-US" smtClean="0"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Incorporating Communication into SAS Courses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0"/>
            <a:ext cx="9144000" cy="397164"/>
            <a:chOff x="421830" y="1342659"/>
            <a:chExt cx="10018760" cy="290558"/>
          </a:xfrm>
        </p:grpSpPr>
        <p:sp>
          <p:nvSpPr>
            <p:cNvPr id="17" name="Rectangle 16"/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FFF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FEA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FD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4B4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3642748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4914" y="434111"/>
            <a:ext cx="8677297" cy="8959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913" y="1413164"/>
            <a:ext cx="4190141" cy="4590472"/>
          </a:xfrm>
        </p:spPr>
        <p:txBody>
          <a:bodyPr/>
          <a:lstStyle>
            <a:lvl1pPr marL="288918" indent="-288918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1pPr>
            <a:lvl2pPr marL="685783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2pPr>
            <a:lvl3pPr marL="1142971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3pPr>
            <a:lvl4pPr marL="1600160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4pPr>
            <a:lvl5pPr marL="2057349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8245" y="1413164"/>
            <a:ext cx="4243965" cy="4590472"/>
          </a:xfrm>
        </p:spPr>
        <p:txBody>
          <a:bodyPr/>
          <a:lstStyle>
            <a:lvl1pPr marL="288918" indent="-288918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1pPr>
            <a:lvl2pPr marL="685783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2pPr>
            <a:lvl3pPr marL="1142971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3pPr>
            <a:lvl4pPr marL="1600160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4pPr>
            <a:lvl5pPr marL="2057349" indent="-228594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FC623-56D6-447C-A8B4-982582FF37A7}" type="datetime1">
              <a:rPr lang="en-US" smtClean="0"/>
              <a:t>6/12/2018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Incorporating Communication into SAS Courses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 smtClean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516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22"/>
          <a:stretch>
            <a:fillRect/>
          </a:stretch>
        </p:blipFill>
        <p:spPr>
          <a:xfrm>
            <a:off x="6827793" y="6147742"/>
            <a:ext cx="2060466" cy="52742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914" y="434111"/>
            <a:ext cx="8677297" cy="895927"/>
          </a:xfrm>
          <a:prstGeom prst="rect">
            <a:avLst/>
          </a:prstGeom>
        </p:spPr>
        <p:txBody>
          <a:bodyPr vert="horz" lIns="91440" tIns="9144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913" y="1413166"/>
            <a:ext cx="8677297" cy="45951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88564" y="6335312"/>
            <a:ext cx="1003664" cy="250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D5E42F5B-0CD7-41B0-8DDD-BA5DF410C9C8}" type="datetime1">
              <a:rPr lang="en-US" smtClean="0"/>
              <a:t>6/12/2018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913" y="6335312"/>
            <a:ext cx="3919888" cy="250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Incorporating Communication into SAS Courses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0999" y="6335312"/>
            <a:ext cx="877711" cy="250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 smtClean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0" y="0"/>
            <a:ext cx="9144000" cy="397164"/>
            <a:chOff x="421830" y="1342659"/>
            <a:chExt cx="10018760" cy="290558"/>
          </a:xfrm>
        </p:grpSpPr>
        <p:sp>
          <p:nvSpPr>
            <p:cNvPr id="16" name="Rectangle 15"/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FFF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FEA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FD54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4B4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973700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714" r:id="rId2"/>
    <p:sldLayoutId id="2147483715" r:id="rId3"/>
    <p:sldLayoutId id="2147483716" r:id="rId4"/>
    <p:sldLayoutId id="2147483670" r:id="rId5"/>
    <p:sldLayoutId id="2147483693" r:id="rId6"/>
    <p:sldLayoutId id="2147483671" r:id="rId7"/>
    <p:sldLayoutId id="2147483690" r:id="rId8"/>
    <p:sldLayoutId id="2147483672" r:id="rId9"/>
    <p:sldLayoutId id="2147483673" r:id="rId10"/>
    <p:sldLayoutId id="2147483674" r:id="rId11"/>
    <p:sldLayoutId id="2147483675" r:id="rId12"/>
    <p:sldLayoutId id="2147483710" r:id="rId13"/>
    <p:sldLayoutId id="2147483717" r:id="rId14"/>
    <p:sldLayoutId id="2147483718" r:id="rId15"/>
    <p:sldLayoutId id="2147483719" r:id="rId16"/>
    <p:sldLayoutId id="2147483720" r:id="rId17"/>
    <p:sldLayoutId id="2147483721" r:id="rId18"/>
    <p:sldLayoutId id="2147483712" r:id="rId19"/>
    <p:sldLayoutId id="2147483713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377" rtl="0" eaLnBrk="1" latinLnBrk="0" hangingPunct="1">
        <a:lnSpc>
          <a:spcPct val="85000"/>
        </a:lnSpc>
        <a:spcBef>
          <a:spcPct val="0"/>
        </a:spcBef>
        <a:buNone/>
        <a:defRPr sz="3600" b="0" kern="1200" spc="51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918" indent="-288918" algn="l" defTabSz="914377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Clr>
          <a:schemeClr val="tx1"/>
        </a:buClr>
        <a:buSzPct val="85000"/>
        <a:buFont typeface="Wingdings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Clr>
          <a:schemeClr val="tx1"/>
        </a:buClr>
        <a:buSzPct val="85000"/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Clr>
          <a:schemeClr val="tx1"/>
        </a:buClr>
        <a:buSzPct val="85000"/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Clr>
          <a:schemeClr val="tx1"/>
        </a:buClr>
        <a:buSzPct val="85000"/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Clr>
          <a:schemeClr val="tx1"/>
        </a:buClr>
        <a:buSzPct val="85000"/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th.uwaterloo.ca/~dkchisho/teachingblog.html" TargetMode="External"/><Relationship Id="rId2" Type="http://schemas.openxmlformats.org/officeDocument/2006/relationships/hyperlink" Target="mailto:dkchisho@uwaterloo.ca" TargetMode="Externa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3056" y="1667165"/>
            <a:ext cx="6519149" cy="1474115"/>
          </a:xfrm>
        </p:spPr>
        <p:txBody>
          <a:bodyPr/>
          <a:lstStyle/>
          <a:p>
            <a:r>
              <a:rPr lang="en-US" sz="6000" dirty="0" smtClean="0"/>
              <a:t>Assessment Design For Learning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9555" y="4266824"/>
            <a:ext cx="5112661" cy="1460645"/>
          </a:xfrm>
        </p:spPr>
        <p:txBody>
          <a:bodyPr>
            <a:normAutofit/>
          </a:bodyPr>
          <a:lstStyle/>
          <a:p>
            <a:r>
              <a:rPr lang="en-US" dirty="0"/>
              <a:t>Presented </a:t>
            </a:r>
            <a:r>
              <a:rPr lang="en-US" dirty="0" smtClean="0"/>
              <a:t>by: 	Diana Skrzydlo, </a:t>
            </a:r>
            <a:r>
              <a:rPr lang="en-US" dirty="0" smtClean="0"/>
              <a:t>SAS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63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/>
              <a:t>3. Communication Skills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913" y="1413166"/>
            <a:ext cx="8677297" cy="5023729"/>
          </a:xfrm>
        </p:spPr>
        <p:txBody>
          <a:bodyPr>
            <a:noAutofit/>
          </a:bodyPr>
          <a:lstStyle/>
          <a:p>
            <a:r>
              <a:rPr lang="en-US" sz="3200" dirty="0" smtClean="0"/>
              <a:t>Key Idea: Projects &amp; Reports</a:t>
            </a:r>
            <a:endParaRPr lang="en-US" sz="3200" dirty="0" smtClean="0"/>
          </a:p>
          <a:p>
            <a:endParaRPr lang="en-US" sz="3200" dirty="0" smtClean="0"/>
          </a:p>
          <a:p>
            <a:r>
              <a:rPr lang="en-US" sz="3200" dirty="0" smtClean="0"/>
              <a:t>The best </a:t>
            </a:r>
            <a:r>
              <a:rPr lang="en-US" sz="3200" dirty="0"/>
              <a:t>way to learn </a:t>
            </a:r>
            <a:r>
              <a:rPr lang="en-US" sz="3200" dirty="0" smtClean="0"/>
              <a:t>is </a:t>
            </a:r>
            <a:r>
              <a:rPr lang="en-US" sz="3200" dirty="0"/>
              <a:t>to actually </a:t>
            </a:r>
            <a:r>
              <a:rPr lang="en-US" sz="3200" dirty="0" smtClean="0"/>
              <a:t>do!</a:t>
            </a:r>
            <a:endParaRPr lang="en-US" sz="3200" dirty="0"/>
          </a:p>
          <a:p>
            <a:r>
              <a:rPr lang="en-US" sz="3200" dirty="0"/>
              <a:t>STAT 334: </a:t>
            </a:r>
            <a:r>
              <a:rPr lang="en-US" sz="3200" dirty="0" smtClean="0"/>
              <a:t>model a topic </a:t>
            </a:r>
            <a:r>
              <a:rPr lang="en-US" sz="3200" dirty="0"/>
              <a:t>with a Markov chain</a:t>
            </a:r>
          </a:p>
          <a:p>
            <a:r>
              <a:rPr lang="en-US" sz="3200" dirty="0" smtClean="0"/>
              <a:t>STAT 430: conduct and analyze experiment</a:t>
            </a:r>
            <a:endParaRPr lang="en-US" sz="3200" dirty="0"/>
          </a:p>
          <a:p>
            <a:r>
              <a:rPr lang="en-US" sz="3200" dirty="0" smtClean="0"/>
              <a:t>STAT </a:t>
            </a:r>
            <a:r>
              <a:rPr lang="en-US" sz="3200" dirty="0"/>
              <a:t>443: </a:t>
            </a:r>
            <a:r>
              <a:rPr lang="en-US" sz="3200" dirty="0" smtClean="0"/>
              <a:t>find data, forecast </a:t>
            </a:r>
            <a:r>
              <a:rPr lang="en-US" sz="3200" dirty="0"/>
              <a:t>using models</a:t>
            </a:r>
          </a:p>
          <a:p>
            <a:r>
              <a:rPr lang="en-US" sz="3200" dirty="0" smtClean="0"/>
              <a:t>In-class </a:t>
            </a:r>
            <a:r>
              <a:rPr lang="en-US" sz="3200" dirty="0"/>
              <a:t>presentation, report, peer evaluation</a:t>
            </a:r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975500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/>
              <a:t>3. Communication Skills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Key Idea: Oral Exams</a:t>
            </a:r>
          </a:p>
          <a:p>
            <a:endParaRPr lang="en-US" sz="3200" dirty="0"/>
          </a:p>
          <a:p>
            <a:r>
              <a:rPr lang="en-US" sz="3200" dirty="0" smtClean="0"/>
              <a:t>Format</a:t>
            </a:r>
            <a:r>
              <a:rPr lang="en-US" sz="3200" dirty="0"/>
              <a:t>: </a:t>
            </a:r>
            <a:r>
              <a:rPr lang="en-US" sz="3200" dirty="0" smtClean="0"/>
              <a:t>15 minutes</a:t>
            </a:r>
            <a:r>
              <a:rPr lang="en-US" sz="3200" dirty="0"/>
              <a:t>, 5 </a:t>
            </a:r>
            <a:r>
              <a:rPr lang="en-US" sz="3200" dirty="0" smtClean="0"/>
              <a:t>questions:</a:t>
            </a:r>
            <a:endParaRPr lang="en-US" sz="3200" dirty="0"/>
          </a:p>
          <a:p>
            <a:pPr lvl="1"/>
            <a:r>
              <a:rPr lang="en-US" sz="3200" dirty="0"/>
              <a:t>Definition, Advantages/Disadvantages, Compare/Contrast, Describe a Process, Predict the </a:t>
            </a:r>
            <a:r>
              <a:rPr lang="en-US" sz="3200" dirty="0" smtClean="0"/>
              <a:t>Impact</a:t>
            </a:r>
          </a:p>
          <a:p>
            <a:endParaRPr lang="en-US" sz="3200" dirty="0" smtClean="0"/>
          </a:p>
          <a:p>
            <a:endParaRPr lang="en-US" sz="3200" dirty="0" smtClean="0"/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2391561" y="5306400"/>
            <a:ext cx="4284000" cy="1166400"/>
          </a:xfrm>
          <a:prstGeom prst="rect">
            <a:avLst/>
          </a:prstGeom>
          <a:solidFill>
            <a:schemeClr val="bg2"/>
          </a:solidFill>
        </p:spPr>
        <p:txBody>
          <a:bodyPr>
            <a:normAutofit fontScale="92500" lnSpcReduction="20000"/>
          </a:bodyPr>
          <a:lstStyle>
            <a:lvl1pPr marL="288918" indent="-288918" algn="l" defTabSz="914377" rtl="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tx1"/>
              </a:buClr>
              <a:buSzPct val="85000"/>
              <a:buFont typeface="Wingdings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tx1"/>
              </a:buClr>
              <a:buSzPct val="85000"/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tx1"/>
              </a:buClr>
              <a:buSzPct val="85000"/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tx1"/>
              </a:buClr>
              <a:buSzPct val="85000"/>
              <a:buFont typeface="Wingdings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tx1"/>
              </a:buClr>
              <a:buSzPct val="85000"/>
              <a:buFont typeface="Wingdings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 smtClean="0"/>
              <a:t>“</a:t>
            </a:r>
            <a:r>
              <a:rPr lang="en-CA" sz="1800" dirty="0"/>
              <a:t>I actually had to learn to understand the concepts </a:t>
            </a:r>
            <a:r>
              <a:rPr lang="en-CA" sz="1800" dirty="0" smtClean="0"/>
              <a:t>fully in </a:t>
            </a:r>
            <a:r>
              <a:rPr lang="en-CA" sz="1800" dirty="0"/>
              <a:t>order to communicate them effectively</a:t>
            </a:r>
            <a:r>
              <a:rPr lang="en-US" sz="1800" dirty="0" smtClean="0"/>
              <a:t>”</a:t>
            </a:r>
          </a:p>
          <a:p>
            <a:pPr marL="0" indent="0">
              <a:buFont typeface="Wingdings" charset="2"/>
              <a:buNone/>
            </a:pPr>
            <a:r>
              <a:rPr lang="en-US" sz="1800" dirty="0" smtClean="0"/>
              <a:t>- ACTSC 613 student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30662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/>
              <a:t>3. Communication Skills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Key Idea: “Think </a:t>
            </a:r>
            <a:r>
              <a:rPr lang="en-US" sz="3200" dirty="0"/>
              <a:t>Like an Actuary”</a:t>
            </a:r>
          </a:p>
          <a:p>
            <a:endParaRPr lang="en-US" sz="3200" dirty="0" smtClean="0"/>
          </a:p>
          <a:p>
            <a:r>
              <a:rPr lang="en-US" sz="3200" dirty="0" smtClean="0"/>
              <a:t>Integrated into class, tutorials, assignments, tests, and final </a:t>
            </a:r>
            <a:r>
              <a:rPr lang="en-US" sz="3200" dirty="0"/>
              <a:t>e</a:t>
            </a:r>
            <a:r>
              <a:rPr lang="en-US" sz="3200" dirty="0" smtClean="0"/>
              <a:t>xam</a:t>
            </a:r>
          </a:p>
          <a:p>
            <a:r>
              <a:rPr lang="en-US" sz="3200" dirty="0" smtClean="0"/>
              <a:t>Focused on professional aspects of actuarial work: external context, ethics, relationships</a:t>
            </a:r>
            <a:endParaRPr lang="en-US" sz="3200" dirty="0" smtClean="0"/>
          </a:p>
        </p:txBody>
      </p:sp>
      <p:sp>
        <p:nvSpPr>
          <p:cNvPr id="4" name="Content Placeholder 3"/>
          <p:cNvSpPr txBox="1">
            <a:spLocks/>
          </p:cNvSpPr>
          <p:nvPr/>
        </p:nvSpPr>
        <p:spPr>
          <a:xfrm>
            <a:off x="2391940" y="5305925"/>
            <a:ext cx="4283242" cy="1167064"/>
          </a:xfrm>
          <a:prstGeom prst="rect">
            <a:avLst/>
          </a:prstGeom>
          <a:solidFill>
            <a:schemeClr val="bg2"/>
          </a:solidFill>
        </p:spPr>
        <p:txBody>
          <a:bodyPr>
            <a:normAutofit fontScale="92500" lnSpcReduction="20000"/>
          </a:bodyPr>
          <a:lstStyle>
            <a:lvl1pPr marL="288918" indent="-288918" algn="l" defTabSz="914377" rtl="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tx1"/>
              </a:buClr>
              <a:buSzPct val="85000"/>
              <a:buFont typeface="Wingdings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tx1"/>
              </a:buClr>
              <a:buSzPct val="85000"/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tx1"/>
              </a:buClr>
              <a:buSzPct val="85000"/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tx1"/>
              </a:buClr>
              <a:buSzPct val="85000"/>
              <a:buFont typeface="Wingdings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>
                <a:schemeClr val="tx1"/>
              </a:buClr>
              <a:buSzPct val="85000"/>
              <a:buFont typeface="Wingdings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charset="2"/>
              <a:buNone/>
            </a:pPr>
            <a:r>
              <a:rPr lang="en-US" sz="1800" dirty="0" smtClean="0"/>
              <a:t>“</a:t>
            </a:r>
            <a:r>
              <a:rPr lang="en-CA" sz="1800" dirty="0" smtClean="0"/>
              <a:t>Actuaries have to make decisions not only based on numbers but also based on economical, social, and political factors.</a:t>
            </a:r>
            <a:r>
              <a:rPr lang="en-US" sz="1800" dirty="0" smtClean="0"/>
              <a:t>”</a:t>
            </a:r>
          </a:p>
          <a:p>
            <a:pPr marL="0" indent="0">
              <a:buFont typeface="Wingdings" charset="2"/>
              <a:buNone/>
            </a:pPr>
            <a:r>
              <a:rPr lang="en-US" sz="1800" dirty="0" smtClean="0"/>
              <a:t>- ACTSC 232 student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10219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/>
              <a:t>How You Can Use These Ideas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913" y="1413166"/>
            <a:ext cx="8677297" cy="5023729"/>
          </a:xfrm>
        </p:spPr>
        <p:txBody>
          <a:bodyPr>
            <a:noAutofit/>
          </a:bodyPr>
          <a:lstStyle/>
          <a:p>
            <a:r>
              <a:rPr lang="en-US" sz="3200" dirty="0" smtClean="0"/>
              <a:t>What do you want your students to learn?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What skills do you want them to have?</a:t>
            </a:r>
          </a:p>
          <a:p>
            <a:endParaRPr lang="en-US" sz="3200" dirty="0"/>
          </a:p>
          <a:p>
            <a:r>
              <a:rPr lang="en-US" sz="3200" dirty="0" smtClean="0"/>
              <a:t>Design assessments to support these goals</a:t>
            </a:r>
          </a:p>
          <a:p>
            <a:endParaRPr lang="en-US" sz="3200" dirty="0" smtClean="0"/>
          </a:p>
          <a:p>
            <a:r>
              <a:rPr lang="en-US" sz="3200" dirty="0" smtClean="0"/>
              <a:t>You can do it!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869515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920" y="3729789"/>
            <a:ext cx="8158163" cy="2449341"/>
          </a:xfrm>
        </p:spPr>
        <p:txBody>
          <a:bodyPr/>
          <a:lstStyle/>
          <a:p>
            <a:r>
              <a:rPr lang="en-US" sz="4400" b="1" cap="none" dirty="0" smtClean="0">
                <a:latin typeface="Georgia" panose="02040502050405020303" pitchFamily="18" charset="0"/>
              </a:rPr>
              <a:t>Thank You</a:t>
            </a:r>
            <a:r>
              <a:rPr lang="en-US" cap="none" dirty="0" smtClean="0">
                <a:latin typeface="Georgia" panose="02040502050405020303" pitchFamily="18" charset="0"/>
              </a:rPr>
              <a:t/>
            </a:r>
            <a:br>
              <a:rPr lang="en-US" cap="none" dirty="0" smtClean="0">
                <a:latin typeface="Georgia" panose="02040502050405020303" pitchFamily="18" charset="0"/>
              </a:rPr>
            </a:br>
            <a:r>
              <a:rPr lang="en-US" cap="none" dirty="0" smtClean="0">
                <a:latin typeface="Georgia" panose="02040502050405020303" pitchFamily="18" charset="0"/>
              </a:rPr>
              <a:t/>
            </a:r>
            <a:br>
              <a:rPr lang="en-US" cap="none" dirty="0" smtClean="0">
                <a:latin typeface="Georgia" panose="02040502050405020303" pitchFamily="18" charset="0"/>
              </a:rPr>
            </a:br>
            <a:r>
              <a:rPr lang="en-US" sz="2000" cap="none" dirty="0" smtClean="0">
                <a:latin typeface="Georgia" panose="02040502050405020303" pitchFamily="18" charset="0"/>
              </a:rPr>
              <a:t>Diana Skrzydlo</a:t>
            </a:r>
            <a:r>
              <a:rPr lang="en-US" sz="2000" cap="none" dirty="0">
                <a:latin typeface="Georgia" panose="02040502050405020303" pitchFamily="18" charset="0"/>
              </a:rPr>
              <a:t/>
            </a:r>
            <a:br>
              <a:rPr lang="en-US" sz="2000" cap="none" dirty="0">
                <a:latin typeface="Georgia" panose="02040502050405020303" pitchFamily="18" charset="0"/>
              </a:rPr>
            </a:br>
            <a:r>
              <a:rPr lang="en-US" sz="2000" cap="none" dirty="0">
                <a:latin typeface="Georgia" panose="02040502050405020303" pitchFamily="18" charset="0"/>
                <a:hlinkClick r:id="rId2"/>
              </a:rPr>
              <a:t>dkchisho@uwaterloo.ca</a:t>
            </a:r>
            <a:r>
              <a:rPr lang="en-US" sz="2000" cap="none" dirty="0">
                <a:latin typeface="Georgia" panose="02040502050405020303" pitchFamily="18" charset="0"/>
              </a:rPr>
              <a:t/>
            </a:r>
            <a:br>
              <a:rPr lang="en-US" sz="2000" cap="none" dirty="0">
                <a:latin typeface="Georgia" panose="02040502050405020303" pitchFamily="18" charset="0"/>
              </a:rPr>
            </a:br>
            <a:r>
              <a:rPr lang="en-US" sz="2000" cap="none" dirty="0">
                <a:latin typeface="Georgia" panose="02040502050405020303" pitchFamily="18" charset="0"/>
              </a:rPr>
              <a:t>Teaching blog: </a:t>
            </a:r>
            <a:r>
              <a:rPr lang="en-US" sz="2000" cap="none" dirty="0">
                <a:latin typeface="Georgia" panose="02040502050405020303" pitchFamily="18" charset="0"/>
                <a:hlinkClick r:id="rId3"/>
              </a:rPr>
              <a:t>http://www.math.uwaterloo.ca/~dkchisho/teachingblog.html</a:t>
            </a:r>
            <a:r>
              <a:rPr lang="en-US" sz="2000" cap="none" dirty="0">
                <a:latin typeface="Georgia" panose="02040502050405020303" pitchFamily="18" charset="0"/>
              </a:rPr>
              <a:t> </a:t>
            </a:r>
            <a:endParaRPr lang="en-US" cap="none" dirty="0"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379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5400" dirty="0" smtClean="0"/>
              <a:t>Outline</a:t>
            </a:r>
            <a:endParaRPr lang="en-CA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What is assessment for?</a:t>
            </a:r>
          </a:p>
          <a:p>
            <a:r>
              <a:rPr lang="en-CA" sz="3200" dirty="0" smtClean="0"/>
              <a:t>Some strategies for designing assessments:</a:t>
            </a:r>
          </a:p>
          <a:p>
            <a:pPr marL="854065" lvl="1" indent="-457200">
              <a:buAutoNum type="arabicPeriod"/>
            </a:pPr>
            <a:r>
              <a:rPr lang="en-CA" sz="3200" dirty="0" smtClean="0"/>
              <a:t>High Level Questions</a:t>
            </a:r>
          </a:p>
          <a:p>
            <a:pPr marL="854065" lvl="1" indent="-457200">
              <a:buAutoNum type="arabicPeriod"/>
            </a:pPr>
            <a:r>
              <a:rPr lang="en-CA" sz="3200" dirty="0" smtClean="0"/>
              <a:t>Interactive Tutorials</a:t>
            </a:r>
          </a:p>
          <a:p>
            <a:pPr marL="854065" lvl="1" indent="-457200">
              <a:buAutoNum type="arabicPeriod"/>
            </a:pPr>
            <a:r>
              <a:rPr lang="en-CA" sz="3200" dirty="0" smtClean="0"/>
              <a:t>Communication Skills</a:t>
            </a:r>
            <a:endParaRPr lang="en-CA" sz="2800" dirty="0" smtClean="0"/>
          </a:p>
          <a:p>
            <a:r>
              <a:rPr lang="en-CA" sz="3200" dirty="0" smtClean="0"/>
              <a:t>How you can use these ideas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1189107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Assessment Is Curriculum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3200" dirty="0"/>
              <a:t>What </a:t>
            </a:r>
            <a:r>
              <a:rPr lang="en-CA" sz="3200" dirty="0" smtClean="0"/>
              <a:t>do you want your </a:t>
            </a:r>
            <a:r>
              <a:rPr lang="en-CA" sz="3200" dirty="0"/>
              <a:t>students </a:t>
            </a:r>
            <a:r>
              <a:rPr lang="en-CA" sz="3200" dirty="0" smtClean="0"/>
              <a:t>to learn? </a:t>
            </a:r>
            <a:r>
              <a:rPr lang="en-CA" sz="3200" dirty="0"/>
              <a:t/>
            </a:r>
            <a:br>
              <a:rPr lang="en-CA" sz="3200" dirty="0"/>
            </a:br>
            <a:r>
              <a:rPr lang="en-CA" sz="3200" dirty="0"/>
              <a:t/>
            </a:r>
            <a:br>
              <a:rPr lang="en-CA" sz="3200" dirty="0"/>
            </a:br>
            <a:r>
              <a:rPr lang="en-CA" sz="3200" dirty="0"/>
              <a:t>What skills do you want them to have?</a:t>
            </a:r>
          </a:p>
          <a:p>
            <a:endParaRPr lang="en-CA" sz="3200" dirty="0"/>
          </a:p>
          <a:p>
            <a:r>
              <a:rPr lang="en-CA" sz="3200" dirty="0"/>
              <a:t>Test them on that!</a:t>
            </a:r>
          </a:p>
          <a:p>
            <a:endParaRPr lang="en-CA" sz="3200" dirty="0"/>
          </a:p>
          <a:p>
            <a:r>
              <a:rPr lang="en-CA" sz="3200" dirty="0"/>
              <a:t>But how…</a:t>
            </a:r>
          </a:p>
        </p:txBody>
      </p:sp>
    </p:spTree>
    <p:extLst>
      <p:ext uri="{BB962C8B-B14F-4D97-AF65-F5344CB8AC3E}">
        <p14:creationId xmlns:p14="http://schemas.microsoft.com/office/powerpoint/2010/main" val="2534801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blooms taxonomy pictur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5350" y="2040377"/>
            <a:ext cx="6256422" cy="4675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1. High Level Questions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3200" dirty="0" smtClean="0"/>
              <a:t>Key Idea: Bloom’s Taxonomy of Learning</a:t>
            </a:r>
            <a:endParaRPr lang="en-CA" sz="3200" dirty="0"/>
          </a:p>
        </p:txBody>
      </p:sp>
      <p:sp>
        <p:nvSpPr>
          <p:cNvPr id="4" name="Rectangle 3"/>
          <p:cNvSpPr/>
          <p:nvPr/>
        </p:nvSpPr>
        <p:spPr>
          <a:xfrm>
            <a:off x="7483642" y="5883442"/>
            <a:ext cx="1528011" cy="83243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6260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lego brick sta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9063" y="3942293"/>
            <a:ext cx="2603147" cy="2065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A" sz="5400" dirty="0" smtClean="0"/>
              <a:t>1. High Level Questions</a:t>
            </a:r>
            <a:endParaRPr lang="en-CA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Start with a simple calculation </a:t>
            </a:r>
          </a:p>
          <a:p>
            <a:pPr lvl="1"/>
            <a:r>
              <a:rPr lang="en-US" sz="3200" dirty="0"/>
              <a:t>Can give the answer to less </a:t>
            </a:r>
            <a:r>
              <a:rPr lang="en-US" sz="3200" dirty="0" smtClean="0"/>
              <a:t>accuracy</a:t>
            </a:r>
            <a:endParaRPr lang="en-US" sz="3200" dirty="0"/>
          </a:p>
          <a:p>
            <a:r>
              <a:rPr lang="en-US" sz="3200" dirty="0"/>
              <a:t>Then some more complex calculations</a:t>
            </a:r>
          </a:p>
          <a:p>
            <a:pPr lvl="1"/>
            <a:r>
              <a:rPr lang="en-US" sz="3200" dirty="0"/>
              <a:t>Using the first part or similar techniques</a:t>
            </a:r>
          </a:p>
          <a:p>
            <a:r>
              <a:rPr lang="en-US" sz="3200" dirty="0"/>
              <a:t>Finally a conceptual question </a:t>
            </a:r>
          </a:p>
          <a:p>
            <a:pPr lvl="1"/>
            <a:r>
              <a:rPr lang="en-US" sz="3200" dirty="0"/>
              <a:t>Extending the material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75494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5400" dirty="0"/>
              <a:t>1. High Level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Prove/Disprove instead of True/False</a:t>
            </a:r>
          </a:p>
          <a:p>
            <a:r>
              <a:rPr lang="en-US" sz="3200" dirty="0" smtClean="0"/>
              <a:t>Graph </a:t>
            </a:r>
            <a:r>
              <a:rPr lang="en-US" sz="3200" dirty="0"/>
              <a:t>something</a:t>
            </a:r>
          </a:p>
          <a:p>
            <a:r>
              <a:rPr lang="en-US" sz="3200" dirty="0"/>
              <a:t>Apply models to a completely new situation</a:t>
            </a:r>
          </a:p>
          <a:p>
            <a:r>
              <a:rPr lang="en-US" sz="3200" dirty="0"/>
              <a:t>Translate between symbols and words</a:t>
            </a:r>
          </a:p>
          <a:p>
            <a:r>
              <a:rPr lang="en-US" sz="3200" dirty="0" smtClean="0"/>
              <a:t>Identify similarities </a:t>
            </a:r>
            <a:r>
              <a:rPr lang="en-US" sz="3200" dirty="0"/>
              <a:t>and </a:t>
            </a:r>
            <a:r>
              <a:rPr lang="en-US" sz="3200" dirty="0" smtClean="0"/>
              <a:t>differences</a:t>
            </a:r>
          </a:p>
          <a:p>
            <a:r>
              <a:rPr lang="en-US" sz="3200" dirty="0" smtClean="0"/>
              <a:t>Discuss whether assumptions would hold</a:t>
            </a:r>
            <a:endParaRPr lang="en-US" sz="3200" dirty="0"/>
          </a:p>
          <a:p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313207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5400" dirty="0" smtClean="0"/>
              <a:t>2. Interactive Tutorials</a:t>
            </a:r>
            <a:endParaRPr lang="en-CA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Key Idea: Threshold Concept </a:t>
            </a:r>
            <a:endParaRPr lang="en-US" sz="3200" dirty="0"/>
          </a:p>
          <a:p>
            <a:endParaRPr lang="en-CA" sz="3200" dirty="0" smtClean="0"/>
          </a:p>
          <a:p>
            <a:r>
              <a:rPr lang="en-CA" sz="3200" dirty="0" smtClean="0"/>
              <a:t>Designed interactive guided exercises</a:t>
            </a:r>
          </a:p>
          <a:p>
            <a:r>
              <a:rPr lang="en-CA" sz="3200" dirty="0" smtClean="0"/>
              <a:t>Students </a:t>
            </a:r>
            <a:r>
              <a:rPr lang="en-CA" sz="3200" dirty="0"/>
              <a:t>c</a:t>
            </a:r>
            <a:r>
              <a:rPr lang="en-CA" sz="3200" dirty="0" smtClean="0"/>
              <a:t>ompleted in groups </a:t>
            </a:r>
          </a:p>
          <a:p>
            <a:r>
              <a:rPr lang="en-CA" sz="3200" dirty="0" smtClean="0"/>
              <a:t>Graded for completion and correctness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431816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5400" dirty="0" smtClean="0"/>
              <a:t>2. Interactive Tutorials</a:t>
            </a:r>
            <a:endParaRPr lang="en-CA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Key Idea: Jigsaw</a:t>
            </a:r>
          </a:p>
          <a:p>
            <a:endParaRPr lang="en-US" sz="3200" dirty="0"/>
          </a:p>
          <a:p>
            <a:r>
              <a:rPr lang="en-CA" sz="3200" dirty="0" smtClean="0"/>
              <a:t>Phase 1: In groups, students summarize key information on small section of material and answer related question</a:t>
            </a:r>
          </a:p>
          <a:p>
            <a:r>
              <a:rPr lang="en-US" sz="3200" dirty="0" smtClean="0"/>
              <a:t>Phase 2: Students split into cross-sectional groups and explain their work to their peers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03576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5400" dirty="0" smtClean="0"/>
              <a:t>2. Interactive Tutorials</a:t>
            </a:r>
            <a:endParaRPr lang="en-CA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Key Idea: Two-Stage Testing</a:t>
            </a:r>
          </a:p>
          <a:p>
            <a:endParaRPr lang="en-US" sz="3200" dirty="0"/>
          </a:p>
          <a:p>
            <a:r>
              <a:rPr lang="en-US" sz="3200" dirty="0" smtClean="0"/>
              <a:t>Rather than post solutions and return tests right away, allow students to revisit material</a:t>
            </a:r>
          </a:p>
          <a:p>
            <a:r>
              <a:rPr lang="en-US" sz="3200" dirty="0" smtClean="0"/>
              <a:t>Students complete a blank copy of the test in small groups</a:t>
            </a:r>
          </a:p>
          <a:p>
            <a:r>
              <a:rPr lang="en-US" sz="3200" dirty="0" smtClean="0"/>
              <a:t>Variety of ways to grade</a:t>
            </a:r>
            <a:endParaRPr lang="en-US" sz="3200" dirty="0"/>
          </a:p>
          <a:p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952053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ofWaterloo_WhiteBkgrd">
  <a:themeElements>
    <a:clrScheme name="Waterloo2016">
      <a:dk1>
        <a:sysClr val="windowText" lastClr="000000"/>
      </a:dk1>
      <a:lt1>
        <a:sysClr val="window" lastClr="FFFFFF"/>
      </a:lt1>
      <a:dk2>
        <a:srgbClr val="757575"/>
      </a:dk2>
      <a:lt2>
        <a:srgbClr val="D6D6D6"/>
      </a:lt2>
      <a:accent1>
        <a:srgbClr val="FFD54F"/>
      </a:accent1>
      <a:accent2>
        <a:srgbClr val="0C0C0C"/>
      </a:accent2>
      <a:accent3>
        <a:srgbClr val="AEAEAE"/>
      </a:accent3>
      <a:accent4>
        <a:srgbClr val="B71233"/>
      </a:accent4>
      <a:accent5>
        <a:srgbClr val="7F7F7F"/>
      </a:accent5>
      <a:accent6>
        <a:srgbClr val="0073CE"/>
      </a:accent6>
      <a:hlink>
        <a:srgbClr val="353535"/>
      </a:hlink>
      <a:folHlink>
        <a:srgbClr val="595959"/>
      </a:folHlink>
    </a:clrScheme>
    <a:fontScheme name="Impact + Georgia">
      <a:majorFont>
        <a:latin typeface="Impact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Waterloo_4x3" id="{BA8D503C-C11A-9648-BFE2-F41EE48FC381}" vid="{57895F78-9C0E-DA4A-9824-24573322C35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uwaterloo_4x3</Template>
  <TotalTime>315</TotalTime>
  <Words>420</Words>
  <Application>Microsoft Office PowerPoint</Application>
  <PresentationFormat>On-screen Show (4:3)</PresentationFormat>
  <Paragraphs>79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Georgia</vt:lpstr>
      <vt:lpstr>Impact</vt:lpstr>
      <vt:lpstr>Verdana</vt:lpstr>
      <vt:lpstr>Wingdings</vt:lpstr>
      <vt:lpstr>UofWaterloo_WhiteBkgrd</vt:lpstr>
      <vt:lpstr>Assessment Design For Learning</vt:lpstr>
      <vt:lpstr>Outline</vt:lpstr>
      <vt:lpstr>Assessment Is Curriculum</vt:lpstr>
      <vt:lpstr>1. High Level Questions</vt:lpstr>
      <vt:lpstr>1. High Level Questions</vt:lpstr>
      <vt:lpstr>1. High Level Questions</vt:lpstr>
      <vt:lpstr>2. Interactive Tutorials</vt:lpstr>
      <vt:lpstr>2. Interactive Tutorials</vt:lpstr>
      <vt:lpstr>2. Interactive Tutorials</vt:lpstr>
      <vt:lpstr>3. Communication Skills</vt:lpstr>
      <vt:lpstr>3. Communication Skills</vt:lpstr>
      <vt:lpstr>3. Communication Skills</vt:lpstr>
      <vt:lpstr>How You Can Use These Ideas</vt:lpstr>
      <vt:lpstr>Thank You  Diana Skrzydlo dkchisho@uwaterloo.ca Teaching blog: http://www.math.uwaterloo.ca/~dkchisho/teachingblog.html </vt:lpstr>
    </vt:vector>
  </TitlesOfParts>
  <Company>University of Waterloo, IST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IN THIS SPACE HERE</dc:title>
  <dc:creator>Diana Skrzydlo</dc:creator>
  <cp:lastModifiedBy>Diana K Skrzydlo</cp:lastModifiedBy>
  <cp:revision>23</cp:revision>
  <dcterms:created xsi:type="dcterms:W3CDTF">2018-05-22T13:24:28Z</dcterms:created>
  <dcterms:modified xsi:type="dcterms:W3CDTF">2018-06-13T05:04:57Z</dcterms:modified>
</cp:coreProperties>
</file>