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sldIdLst>
    <p:sldId id="333" r:id="rId2"/>
    <p:sldId id="334" r:id="rId3"/>
    <p:sldId id="425" r:id="rId4"/>
    <p:sldId id="429" r:id="rId5"/>
    <p:sldId id="453" r:id="rId6"/>
    <p:sldId id="430" r:id="rId7"/>
    <p:sldId id="431" r:id="rId8"/>
    <p:sldId id="457" r:id="rId9"/>
    <p:sldId id="438" r:id="rId10"/>
    <p:sldId id="454" r:id="rId11"/>
    <p:sldId id="433" r:id="rId12"/>
    <p:sldId id="439" r:id="rId13"/>
    <p:sldId id="451" r:id="rId14"/>
    <p:sldId id="455" r:id="rId15"/>
    <p:sldId id="456" r:id="rId16"/>
    <p:sldId id="452" r:id="rId17"/>
    <p:sldId id="3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249A"/>
    <a:srgbClr val="0073CF"/>
    <a:srgbClr val="57068C"/>
    <a:srgbClr val="FFDB43"/>
    <a:srgbClr val="FDD5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94660"/>
  </p:normalViewPr>
  <p:slideViewPr>
    <p:cSldViewPr snapToGrid="0">
      <p:cViewPr>
        <p:scale>
          <a:sx n="100" d="100"/>
          <a:sy n="100" d="100"/>
        </p:scale>
        <p:origin x="-105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5AC8C-1303-4502-AD2F-A329A4F9A2EA}" type="datetimeFigureOut">
              <a:rPr lang="en-CA" smtClean="0"/>
              <a:t>19/09/2017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672D-D81F-4908-B699-289B3DD335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79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75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40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00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67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39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47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30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02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672D-D81F-4908-B699-289B3DD3353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75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114546"/>
          </a:xfrm>
          <a:prstGeom prst="rect">
            <a:avLst/>
          </a:prstGeom>
        </p:spPr>
      </p:pic>
      <p:pic>
        <p:nvPicPr>
          <p:cNvPr id="16" name="Picture 15" title="University of Waterlo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47" y="5287196"/>
            <a:ext cx="3801253" cy="1524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882" y="4268164"/>
            <a:ext cx="8950620" cy="83134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82" y="5125713"/>
            <a:ext cx="7893518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029" y="6377354"/>
            <a:ext cx="875702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2756" y="6377354"/>
            <a:ext cx="6170644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92581"/>
            <a:ext cx="4512143" cy="1144729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41" y="192581"/>
            <a:ext cx="6914100" cy="58136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2" y="1417320"/>
            <a:ext cx="4512143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60020"/>
            <a:ext cx="4512143" cy="11430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1" y="160020"/>
            <a:ext cx="6982680" cy="5846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2" y="1440180"/>
            <a:ext cx="4512143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56174" y="6558329"/>
            <a:ext cx="875702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0678" y="6558329"/>
            <a:ext cx="6170644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9882" y="6558329"/>
            <a:ext cx="553900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400898"/>
            <a:ext cx="10877550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30" y="-3810"/>
            <a:ext cx="1221486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400898"/>
            <a:ext cx="10725150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 option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56174" y="6558329"/>
            <a:ext cx="875702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0678" y="6558329"/>
            <a:ext cx="6170644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9882" y="6558329"/>
            <a:ext cx="553900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CONTENT SLIDE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68278"/>
            <a:ext cx="9366254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CONTENT SLIDE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University of Waterlo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43" r="6043" b="14093"/>
          <a:stretch/>
        </p:blipFill>
        <p:spPr>
          <a:xfrm>
            <a:off x="9554547" y="5867696"/>
            <a:ext cx="2467812" cy="8988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06424"/>
          </a:xfrm>
          <a:solidFill>
            <a:schemeClr val="tx1">
              <a:alpha val="60000"/>
            </a:schemeClr>
          </a:solidFill>
        </p:spPr>
        <p:txBody>
          <a:bodyPr lIns="347472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CONTENT</a:t>
            </a:r>
            <a:br>
              <a:rPr lang="en-US" dirty="0" smtClean="0"/>
            </a:br>
            <a:r>
              <a:rPr lang="en-US" dirty="0" smtClean="0"/>
              <a:t>SLIDE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3" y="1318445"/>
            <a:ext cx="9382882" cy="49986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University of Waterlo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43" r="6043" b="14093"/>
          <a:stretch/>
        </p:blipFill>
        <p:spPr>
          <a:xfrm>
            <a:off x="9554547" y="5867696"/>
            <a:ext cx="2467812" cy="8988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68278"/>
            <a:ext cx="6998167" cy="9633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WITH MENU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278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1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53639" y="68278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2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99582" y="68278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9731141" y="0"/>
            <a:ext cx="2460859" cy="525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498655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718541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" y="705086"/>
            <a:ext cx="6967331" cy="27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238596"/>
            <a:ext cx="4619689" cy="4938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74" y="1238596"/>
            <a:ext cx="4613563" cy="4938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288473"/>
            <a:ext cx="4628002" cy="67027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2" y="2061942"/>
            <a:ext cx="4628002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825" y="1288473"/>
            <a:ext cx="4580313" cy="67027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5825" y="2061942"/>
            <a:ext cx="4580313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y-Half-Shield.png"/>
          <p:cNvPicPr>
            <a:picLocks noChangeAspect="1"/>
          </p:cNvPicPr>
          <p:nvPr userDrawn="1"/>
        </p:nvPicPr>
        <p:blipFill rotWithShape="1">
          <a:blip r:embed="rId18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9731141" y="0"/>
            <a:ext cx="2460859" cy="52507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68278"/>
            <a:ext cx="9366255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3" y="1243653"/>
            <a:ext cx="9366254" cy="507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6174" y="6377354"/>
            <a:ext cx="875702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F803-459C-4D36-9903-A82D072C945D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0678" y="6377354"/>
            <a:ext cx="617064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882" y="6377354"/>
            <a:ext cx="5539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43" r="6043" b="14093"/>
          <a:stretch/>
        </p:blipFill>
        <p:spPr>
          <a:xfrm>
            <a:off x="9554547" y="5867696"/>
            <a:ext cx="2467812" cy="8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8" r:id="rId3"/>
    <p:sldLayoutId id="2147483692" r:id="rId4"/>
    <p:sldLayoutId id="2147483693" r:id="rId5"/>
    <p:sldLayoutId id="2147483671" r:id="rId6"/>
    <p:sldLayoutId id="2147483690" r:id="rId7"/>
    <p:sldLayoutId id="2147483672" r:id="rId8"/>
    <p:sldLayoutId id="2147483673" r:id="rId9"/>
    <p:sldLayoutId id="2147483674" r:id="rId10"/>
    <p:sldLayoutId id="2147483675" r:id="rId11"/>
    <p:sldLayoutId id="2147483710" r:id="rId12"/>
    <p:sldLayoutId id="2147483676" r:id="rId13"/>
    <p:sldLayoutId id="2147483677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waterloo.ca/~dkchisho/teachingblog.html" TargetMode="External"/><Relationship Id="rId2" Type="http://schemas.openxmlformats.org/officeDocument/2006/relationships/hyperlink" Target="mailto:dkchisho@uwaterloo.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82" y="4988619"/>
            <a:ext cx="9243626" cy="831347"/>
          </a:xfrm>
        </p:spPr>
        <p:txBody>
          <a:bodyPr/>
          <a:lstStyle/>
          <a:p>
            <a:r>
              <a:rPr lang="en-US" sz="5800" b="1" dirty="0" smtClean="0"/>
              <a:t>Designing Exams to Test Higher Levels of Learning</a:t>
            </a:r>
            <a:endParaRPr lang="en-US" sz="5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82" y="5763025"/>
            <a:ext cx="7893518" cy="666549"/>
          </a:xfrm>
        </p:spPr>
        <p:txBody>
          <a:bodyPr/>
          <a:lstStyle/>
          <a:p>
            <a:r>
              <a:rPr lang="en-US" dirty="0" smtClean="0"/>
              <a:t>Diana Skrzydlo, Continuing Lecturer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235" y="4268164"/>
            <a:ext cx="2106757" cy="1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68278"/>
            <a:ext cx="10912942" cy="9633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Example 1 - Probability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3" y="1031632"/>
            <a:ext cx="8229909" cy="53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Example 2 – Financial Math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3" y="1031633"/>
            <a:ext cx="8299917" cy="50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Example 3 – Life Cons 1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7050" y="29019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3" y="1031632"/>
            <a:ext cx="8249117" cy="54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68278"/>
            <a:ext cx="11073135" cy="9633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Example 4 – Life Cons 2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3" y="1006232"/>
            <a:ext cx="8061548" cy="58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68278"/>
            <a:ext cx="10131892" cy="9633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Example 5 – Probability Models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3" y="1006232"/>
            <a:ext cx="7874250" cy="58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Example 6 – Time Series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3" y="1031632"/>
            <a:ext cx="7937637" cy="47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68278"/>
            <a:ext cx="9930864" cy="9633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How You Can Use These Ideas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243653"/>
            <a:ext cx="9930865" cy="5395272"/>
          </a:xfrm>
        </p:spPr>
        <p:txBody>
          <a:bodyPr>
            <a:noAutofit/>
          </a:bodyPr>
          <a:lstStyle/>
          <a:p>
            <a:r>
              <a:rPr lang="en-CA" sz="4400" dirty="0" smtClean="0"/>
              <a:t>Universally applicable</a:t>
            </a:r>
          </a:p>
          <a:p>
            <a:r>
              <a:rPr lang="en-CA" sz="4400" dirty="0" smtClean="0"/>
              <a:t>Test what you teach</a:t>
            </a:r>
          </a:p>
          <a:p>
            <a:r>
              <a:rPr lang="en-CA" sz="4400" dirty="0" smtClean="0"/>
              <a:t>Brainstorm questions throughout the term</a:t>
            </a:r>
          </a:p>
          <a:p>
            <a:r>
              <a:rPr lang="en-CA" sz="4400" dirty="0" smtClean="0"/>
              <a:t>Give students consistent assessments</a:t>
            </a:r>
          </a:p>
          <a:p>
            <a:r>
              <a:rPr lang="en-CA" sz="4400" dirty="0" smtClean="0"/>
              <a:t>Explain the importance of understanding</a:t>
            </a:r>
            <a:endParaRPr lang="en-CA" sz="4400" dirty="0"/>
          </a:p>
          <a:p>
            <a:r>
              <a:rPr lang="en-CA" sz="4400" dirty="0" smtClean="0"/>
              <a:t>You can do it!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73012"/>
            <a:ext cx="12191999" cy="1212056"/>
          </a:xfrm>
        </p:spPr>
        <p:txBody>
          <a:bodyPr/>
          <a:lstStyle/>
          <a:p>
            <a:pPr algn="ctr"/>
            <a:r>
              <a:rPr lang="en-US" sz="6000" b="1" dirty="0" smtClean="0"/>
              <a:t>Thank You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23874"/>
            <a:ext cx="12192000" cy="163392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Diana Skrzydlo</a:t>
            </a:r>
          </a:p>
          <a:p>
            <a:pPr algn="ctr"/>
            <a:r>
              <a:rPr lang="en-US" sz="3200" dirty="0" smtClean="0">
                <a:hlinkClick r:id="rId2"/>
              </a:rPr>
              <a:t>dkchisho@uwaterloo.ca</a:t>
            </a:r>
            <a:endParaRPr lang="en-US" sz="3200" dirty="0" smtClean="0"/>
          </a:p>
          <a:p>
            <a:pPr algn="ctr"/>
            <a:r>
              <a:rPr lang="en-US" sz="3200" dirty="0" smtClean="0"/>
              <a:t>Teaching blog</a:t>
            </a:r>
            <a:r>
              <a:rPr lang="en-US" sz="3200" dirty="0"/>
              <a:t>: </a:t>
            </a:r>
            <a:r>
              <a:rPr lang="en-US" sz="3200" dirty="0">
                <a:hlinkClick r:id="rId3"/>
              </a:rPr>
              <a:t>http://www.math.uwaterloo.ca/~</a:t>
            </a:r>
            <a:r>
              <a:rPr lang="en-US" sz="3200" dirty="0" smtClean="0">
                <a:hlinkClick r:id="rId3"/>
              </a:rPr>
              <a:t>dkchisho/teachingblog.html</a:t>
            </a:r>
            <a:r>
              <a:rPr lang="en-US" sz="3200" dirty="0" smtClean="0"/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25" y="1081038"/>
            <a:ext cx="2822005" cy="17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Outline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Learning Taxonomies</a:t>
            </a:r>
          </a:p>
          <a:p>
            <a:r>
              <a:rPr lang="en-US" sz="4400" dirty="0" smtClean="0"/>
              <a:t>Assessment is Curriculum</a:t>
            </a:r>
          </a:p>
          <a:p>
            <a:r>
              <a:rPr lang="en-US" sz="4400" dirty="0" smtClean="0"/>
              <a:t>Higher Level Questions</a:t>
            </a:r>
          </a:p>
          <a:p>
            <a:r>
              <a:rPr lang="en-US" sz="4400" dirty="0" smtClean="0"/>
              <a:t>Examples</a:t>
            </a:r>
          </a:p>
          <a:p>
            <a:r>
              <a:rPr lang="en-US" sz="4400" dirty="0" smtClean="0"/>
              <a:t>How you can use these ideas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Learning Taxonomies – Bloom’s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1026" name="Picture 2" descr="Bloom's Taxono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/>
          <a:stretch/>
        </p:blipFill>
        <p:spPr bwMode="auto">
          <a:xfrm>
            <a:off x="123207" y="1132886"/>
            <a:ext cx="9487594" cy="52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68278"/>
            <a:ext cx="9701413" cy="96335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Learning Taxonomies </a:t>
            </a:r>
            <a:r>
              <a:rPr lang="en-US" sz="5400" b="1" smtClean="0"/>
              <a:t>– Marzano’s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1" y="986594"/>
            <a:ext cx="9603379" cy="52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Assessment is Curriculum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3" y="1243652"/>
            <a:ext cx="9366254" cy="5445905"/>
          </a:xfrm>
        </p:spPr>
        <p:txBody>
          <a:bodyPr>
            <a:noAutofit/>
          </a:bodyPr>
          <a:lstStyle/>
          <a:p>
            <a:r>
              <a:rPr lang="en-CA" sz="4400" dirty="0" smtClean="0"/>
              <a:t>What is important that your students know? </a:t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>What skills do you want them to have?</a:t>
            </a:r>
          </a:p>
          <a:p>
            <a:endParaRPr lang="en-CA" sz="4400" dirty="0" smtClean="0"/>
          </a:p>
          <a:p>
            <a:r>
              <a:rPr lang="en-CA" sz="4400" dirty="0" smtClean="0"/>
              <a:t>Test them on that!</a:t>
            </a:r>
          </a:p>
          <a:p>
            <a:endParaRPr lang="en-CA" sz="4400" dirty="0"/>
          </a:p>
          <a:p>
            <a:r>
              <a:rPr lang="en-CA" sz="4400" dirty="0" smtClean="0"/>
              <a:t>But how…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68278"/>
            <a:ext cx="10465267" cy="9633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How to Think of High Level Qs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3" y="1243652"/>
            <a:ext cx="9366254" cy="5445905"/>
          </a:xfrm>
        </p:spPr>
        <p:txBody>
          <a:bodyPr>
            <a:noAutofit/>
          </a:bodyPr>
          <a:lstStyle/>
          <a:p>
            <a:r>
              <a:rPr lang="en-CA" sz="4400" dirty="0"/>
              <a:t>Look for inspiration in Bloom/Marzano verb lists</a:t>
            </a:r>
          </a:p>
          <a:p>
            <a:r>
              <a:rPr lang="en-CA" sz="4400" dirty="0" smtClean="0"/>
              <a:t>Keep a list as you teach of interesting ideas</a:t>
            </a:r>
          </a:p>
          <a:p>
            <a:r>
              <a:rPr lang="en-CA" sz="4400" dirty="0" smtClean="0"/>
              <a:t>When creating your tests, insert where appropriate</a:t>
            </a:r>
          </a:p>
          <a:p>
            <a:r>
              <a:rPr lang="en-CA" sz="4400" dirty="0" smtClean="0"/>
              <a:t>Practice: the more you do it, the easier it gets!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rick s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3" y="3829484"/>
            <a:ext cx="3482975" cy="27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to Include High Level Qs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243653"/>
            <a:ext cx="9569917" cy="54143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Start with a simple calculation </a:t>
            </a:r>
          </a:p>
          <a:p>
            <a:pPr lvl="1"/>
            <a:r>
              <a:rPr lang="en-US" sz="4000" dirty="0" smtClean="0"/>
              <a:t>Can give the answer to less accuracy – why?</a:t>
            </a:r>
          </a:p>
          <a:p>
            <a:r>
              <a:rPr lang="en-US" sz="4400" dirty="0" smtClean="0"/>
              <a:t>Then some more complex calculations</a:t>
            </a:r>
          </a:p>
          <a:p>
            <a:pPr lvl="1"/>
            <a:r>
              <a:rPr lang="en-US" sz="4000" dirty="0" smtClean="0"/>
              <a:t>Using the first part or similar techniques</a:t>
            </a:r>
          </a:p>
          <a:p>
            <a:r>
              <a:rPr lang="en-US" sz="4400" dirty="0" smtClean="0"/>
              <a:t>Finally a conceptual question </a:t>
            </a:r>
          </a:p>
          <a:p>
            <a:pPr lvl="1"/>
            <a:r>
              <a:rPr lang="en-US" sz="4000" dirty="0" smtClean="0"/>
              <a:t>Extending the material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to Include High Level Qs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243653"/>
            <a:ext cx="9569917" cy="54143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Prove/Disprove instead of True/False</a:t>
            </a:r>
          </a:p>
          <a:p>
            <a:r>
              <a:rPr lang="en-US" sz="4400" dirty="0" smtClean="0"/>
              <a:t>Ask to graph something</a:t>
            </a:r>
          </a:p>
          <a:p>
            <a:r>
              <a:rPr lang="en-US" sz="4400" dirty="0" smtClean="0"/>
              <a:t>Apply models to a completely new situation</a:t>
            </a:r>
          </a:p>
          <a:p>
            <a:r>
              <a:rPr lang="en-US" sz="4400" dirty="0" smtClean="0"/>
              <a:t>Translate between symbols and words</a:t>
            </a:r>
          </a:p>
          <a:p>
            <a:r>
              <a:rPr lang="en-US" sz="4400" dirty="0" smtClean="0"/>
              <a:t>Similarities and differences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to Grade High Level Qs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243653"/>
            <a:ext cx="9569917" cy="541432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Look for key words</a:t>
            </a:r>
          </a:p>
          <a:p>
            <a:r>
              <a:rPr lang="en-US" sz="4400" dirty="0" smtClean="0"/>
              <a:t>Scan through several responses before starting, to determine quality benchmarks </a:t>
            </a:r>
          </a:p>
          <a:p>
            <a:r>
              <a:rPr lang="en-US" sz="4400" dirty="0" smtClean="0"/>
              <a:t>Use a rubric</a:t>
            </a:r>
          </a:p>
          <a:p>
            <a:r>
              <a:rPr lang="en-US" sz="4400" dirty="0" smtClean="0"/>
              <a:t>Design questions that can be easier to mark</a:t>
            </a:r>
          </a:p>
          <a:p>
            <a:pPr lvl="1"/>
            <a:r>
              <a:rPr lang="en-US" sz="4000" dirty="0" smtClean="0"/>
              <a:t>Matching/checkbox vs listing</a:t>
            </a:r>
          </a:p>
          <a:p>
            <a:pPr lvl="1"/>
            <a:r>
              <a:rPr lang="en-US" sz="4000" dirty="0" smtClean="0"/>
              <a:t>Graphing vs describing</a:t>
            </a:r>
          </a:p>
          <a:p>
            <a:pPr lvl="1"/>
            <a:r>
              <a:rPr lang="en-US" sz="4000" dirty="0" smtClean="0"/>
              <a:t>Prove/disprove</a:t>
            </a:r>
          </a:p>
          <a:p>
            <a:endParaRPr 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017356"/>
            <a:ext cx="1579418" cy="9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UofWaterloo2015_rev2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CD750"/>
      </a:accent1>
      <a:accent2>
        <a:srgbClr val="0C0C0C"/>
      </a:accent2>
      <a:accent3>
        <a:srgbClr val="AEAEAE"/>
      </a:accent3>
      <a:accent4>
        <a:srgbClr val="B71234"/>
      </a:accent4>
      <a:accent5>
        <a:srgbClr val="7F7F7F"/>
      </a:accent5>
      <a:accent6>
        <a:srgbClr val="77BBFF"/>
      </a:accent6>
      <a:hlink>
        <a:srgbClr val="353535"/>
      </a:hlink>
      <a:folHlink>
        <a:srgbClr val="59595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284</Words>
  <Application>Microsoft Office PowerPoint</Application>
  <PresentationFormat>Custom</PresentationFormat>
  <Paragraphs>68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UofWaterloo_WhiteBkgrd</vt:lpstr>
      <vt:lpstr>Designing Exams to Test Higher Levels of Learning</vt:lpstr>
      <vt:lpstr>Outline</vt:lpstr>
      <vt:lpstr>Learning Taxonomies – Bloom’s</vt:lpstr>
      <vt:lpstr>Learning Taxonomies – Marzano’s</vt:lpstr>
      <vt:lpstr>Assessment is Curriculum</vt:lpstr>
      <vt:lpstr>How to Think of High Level Qs</vt:lpstr>
      <vt:lpstr>How to Include High Level Qs</vt:lpstr>
      <vt:lpstr>How to Include High Level Qs</vt:lpstr>
      <vt:lpstr>How to Grade High Level Qs</vt:lpstr>
      <vt:lpstr>Example 1 - Probability</vt:lpstr>
      <vt:lpstr>Example 2 – Financial Math</vt:lpstr>
      <vt:lpstr>Example 3 – Life Cons 1</vt:lpstr>
      <vt:lpstr>Example 4 – Life Cons 2</vt:lpstr>
      <vt:lpstr>Example 5 – Probability Models</vt:lpstr>
      <vt:lpstr>Example 6 – Time Series</vt:lpstr>
      <vt:lpstr>How You Can Use These Ideas</vt:lpstr>
      <vt:lpstr>Thank You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Waterloo</dc:creator>
  <cp:lastModifiedBy>dkchisho</cp:lastModifiedBy>
  <cp:revision>192</cp:revision>
  <dcterms:created xsi:type="dcterms:W3CDTF">2015-06-08T17:51:07Z</dcterms:created>
  <dcterms:modified xsi:type="dcterms:W3CDTF">2017-09-19T14:57:08Z</dcterms:modified>
</cp:coreProperties>
</file>