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532" r:id="rId3"/>
    <p:sldId id="533" r:id="rId4"/>
    <p:sldId id="534" r:id="rId5"/>
    <p:sldId id="535" r:id="rId6"/>
    <p:sldId id="536" r:id="rId7"/>
    <p:sldId id="537" r:id="rId8"/>
    <p:sldId id="538" r:id="rId9"/>
    <p:sldId id="546" r:id="rId10"/>
    <p:sldId id="541" r:id="rId11"/>
    <p:sldId id="542" r:id="rId12"/>
    <p:sldId id="544" r:id="rId13"/>
    <p:sldId id="543" r:id="rId14"/>
    <p:sldId id="539" r:id="rId15"/>
    <p:sldId id="540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9">
          <p15:clr>
            <a:srgbClr val="A4A3A4"/>
          </p15:clr>
        </p15:guide>
        <p15:guide id="2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30000"/>
    <a:srgbClr val="009900"/>
    <a:srgbClr val="D458FF"/>
    <a:srgbClr val="33CC33"/>
    <a:srgbClr val="33CC5D"/>
    <a:srgbClr val="FFFFFF"/>
    <a:srgbClr val="8BBEFF"/>
    <a:srgbClr val="C96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07" y="65"/>
      </p:cViewPr>
      <p:guideLst>
        <p:guide orient="horz" pos="3159"/>
        <p:guide pos="111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4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63006C-6CA8-4AEB-A139-68F3EE250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983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909028D-D718-4A51-93C4-A3ECDB78A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59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66C24-4A57-4253-BAD1-7CA58F5C85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2260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074EA-3486-4F54-8C11-FFD6803A6A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809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FC36F-1D70-4592-A237-E020BD989E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962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14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0114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A21E-195E-4C74-A31D-AA4305ADF3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23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65B96-12EC-4D16-A3B6-36E6CEDEB9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161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4C106-04BB-492A-93D1-67828FA0F1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554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AE489-187E-41D1-80B4-2CB9FBFF95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469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89FF6-065A-4CE9-B584-4CDDBC4D01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567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EEBE6-FD0A-45CD-9C07-0E65AD176A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044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B07DB-C918-486D-AC06-83B10B52D8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18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6D5D6-A455-45BB-BD8C-C85B5E50C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028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2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35B5DC0E-CA1D-4E94-97D4-13295F6072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12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97877" y="445233"/>
            <a:ext cx="8053388" cy="1360121"/>
          </a:xfrm>
        </p:spPr>
        <p:txBody>
          <a:bodyPr/>
          <a:lstStyle/>
          <a:p>
            <a:pPr eaLnBrk="1" hangingPunct="1"/>
            <a:r>
              <a:rPr lang="en-US" altLang="en-US" sz="4800" dirty="0" smtClean="0">
                <a:ea typeface="ＭＳ Ｐゴシック" panose="020B0600070205080204" pitchFamily="34" charset="-128"/>
              </a:rPr>
              <a:t>Signaling in Bayesian Games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97877" y="2075717"/>
            <a:ext cx="8053388" cy="3879607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Chaitanya Swamy</a:t>
            </a: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Waterloo</a:t>
            </a:r>
          </a:p>
          <a:p>
            <a:pPr eaLnBrk="1" hangingPunct="1"/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120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Joint work with</a:t>
            </a:r>
          </a:p>
          <a:p>
            <a:pPr eaLnBrk="1" hangingPunct="1"/>
            <a:r>
              <a:rPr lang="en-US" altLang="en-US" sz="3600" dirty="0" err="1" smtClean="0">
                <a:ea typeface="ＭＳ Ｐゴシック" panose="020B0600070205080204" pitchFamily="34" charset="-128"/>
              </a:rPr>
              <a:t>Umang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sz="3600" dirty="0" err="1" smtClean="0">
                <a:ea typeface="ＭＳ Ｐゴシック" panose="020B0600070205080204" pitchFamily="34" charset="-128"/>
              </a:rPr>
              <a:t>Bhaskar</a:t>
            </a:r>
            <a:r>
              <a:rPr lang="en-US" altLang="en-US" sz="3600" dirty="0">
                <a:ea typeface="ＭＳ Ｐゴシック" panose="020B0600070205080204" pitchFamily="34" charset="-128"/>
              </a:rPr>
              <a:t> 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    Yu Cheng</a:t>
            </a:r>
            <a:r>
              <a:rPr lang="en-US" altLang="en-US" sz="3600" dirty="0">
                <a:ea typeface="ＭＳ Ｐゴシック" panose="020B0600070205080204" pitchFamily="34" charset="-128"/>
              </a:rPr>
              <a:t>	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    Young </a:t>
            </a:r>
            <a:r>
              <a:rPr lang="en-US" altLang="en-US" sz="3600" dirty="0" err="1" smtClean="0">
                <a:ea typeface="ＭＳ Ｐゴシック" panose="020B0600070205080204" pitchFamily="34" charset="-128"/>
              </a:rPr>
              <a:t>Ko</a:t>
            </a:r>
            <a:endParaRPr lang="en-US" altLang="en-US" sz="36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TIFR	, India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		  </a:t>
            </a:r>
            <a:r>
              <a:rPr lang="en-US" altLang="en-US" sz="3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USC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	    </a:t>
            </a:r>
            <a:r>
              <a:rPr lang="en-US" altLang="en-US" sz="3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Princeton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00025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Our results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80646" y="1167180"/>
                <a:ext cx="8382000" cy="5105400"/>
              </a:xfrm>
            </p:spPr>
            <p:txBody>
              <a:bodyPr/>
              <a:lstStyle/>
              <a:p>
                <a:pPr marL="269875" indent="-269875">
                  <a:defRPr/>
                </a:pPr>
                <a:r>
                  <a:rPr lang="en-CA" sz="2400" dirty="0" smtClean="0">
                    <a:solidFill>
                      <a:srgbClr val="D30000"/>
                    </a:solidFill>
                  </a:rPr>
                  <a:t>Bayesian zero-sum games</a:t>
                </a:r>
              </a:p>
              <a:p>
                <a:pPr marL="620713" lvl="1" indent="-257175">
                  <a:defRPr/>
                </a:pPr>
                <a:r>
                  <a:rPr lang="en-CA" sz="2200" dirty="0" smtClean="0"/>
                  <a:t>NP-hard to get an FPTAS </a:t>
                </a:r>
                <a:r>
                  <a:rPr lang="en-CA" sz="2000" dirty="0" smtClean="0"/>
                  <a:t>(additive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CA" sz="2000" dirty="0" smtClean="0"/>
                  <a:t> approx. in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poly(</a:t>
                </a:r>
                <a14:m>
                  <m:oMath xmlns:m="http://schemas.openxmlformats.org/officeDocument/2006/math">
                    <m:r>
                      <a:rPr lang="en-CA" sz="20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1/</m:t>
                    </m:r>
                    <m:r>
                      <a:rPr lang="en-CA" sz="20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CA" sz="2000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sz="2000" dirty="0" smtClean="0"/>
                  <a:t>time)</a:t>
                </a:r>
              </a:p>
              <a:p>
                <a:pPr marL="809625" lvl="2" indent="-188913">
                  <a:defRPr/>
                </a:pPr>
                <a:r>
                  <a:rPr lang="en-CA" sz="2000" dirty="0" smtClean="0"/>
                  <a:t>Strengthens planted-clique hardness [Dughmi14] to NP-hardness</a:t>
                </a:r>
              </a:p>
              <a:p>
                <a:pPr marL="620713" lvl="1" indent="-257175">
                  <a:spcBef>
                    <a:spcPts val="1200"/>
                  </a:spcBef>
                  <a:defRPr/>
                </a:pPr>
                <a:r>
                  <a:rPr lang="en-CA" sz="2200" dirty="0" smtClean="0"/>
                  <a:t>Planted-clique hard to get a PTAS</a:t>
                </a:r>
                <a:endParaRPr lang="en-CA" sz="2000" dirty="0" smtClean="0"/>
              </a:p>
              <a:p>
                <a:pPr marL="809625" lvl="2" indent="-188913">
                  <a:defRPr/>
                </a:pPr>
                <a:endParaRPr lang="en-CA" sz="2000" dirty="0" smtClean="0"/>
              </a:p>
              <a:p>
                <a:pPr marL="809625" lvl="2" indent="-188913">
                  <a:defRPr/>
                </a:pPr>
                <a:r>
                  <a:rPr lang="en-CA" sz="2000" dirty="0" smtClean="0"/>
                  <a:t>Holds for all games, not just “large” games</a:t>
                </a:r>
                <a:endParaRPr lang="en-CA" sz="2200" dirty="0" smtClean="0"/>
              </a:p>
              <a:p>
                <a:pPr marL="620713" lvl="1" indent="-257175">
                  <a:spcBef>
                    <a:spcPts val="1200"/>
                  </a:spcBef>
                  <a:defRPr/>
                </a:pPr>
                <a:r>
                  <a:rPr lang="en-CA" sz="2200" dirty="0" smtClean="0"/>
                  <a:t>Devise PTAS for a structured class of zero-sum games</a:t>
                </a:r>
                <a:endParaRPr lang="en-CA" sz="20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0646" y="1167180"/>
                <a:ext cx="8382000" cy="5105400"/>
              </a:xfrm>
              <a:blipFill rotWithShape="0">
                <a:blip r:embed="rId2"/>
                <a:stretch>
                  <a:fillRect l="-1527" t="-214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087815" y="2452246"/>
            <a:ext cx="35989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1200"/>
              </a:spcBef>
              <a:defRPr/>
            </a:pPr>
            <a:r>
              <a:rPr lang="en-CA" sz="2000" dirty="0"/>
              <a:t>(NP-hardness not possible as </a:t>
            </a:r>
            <a:r>
              <a:rPr lang="en-CA" sz="2000" dirty="0" smtClean="0"/>
              <a:t>quasi-PTAS </a:t>
            </a:r>
            <a:r>
              <a:rPr lang="en-CA" sz="2000" dirty="0"/>
              <a:t>exists [CCD+15])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942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00025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Our results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80646" y="1167180"/>
                <a:ext cx="8382000" cy="5105400"/>
              </a:xfrm>
            </p:spPr>
            <p:txBody>
              <a:bodyPr/>
              <a:lstStyle/>
              <a:p>
                <a:pPr marL="269875" indent="-269875">
                  <a:defRPr/>
                </a:pPr>
                <a:r>
                  <a:rPr lang="en-CA" sz="2400" dirty="0" smtClean="0">
                    <a:solidFill>
                      <a:srgbClr val="D30000"/>
                    </a:solidFill>
                  </a:rPr>
                  <a:t>Bayesian zero-sum games</a:t>
                </a:r>
              </a:p>
              <a:p>
                <a:pPr marL="620713" lvl="1" indent="-257175">
                  <a:defRPr/>
                </a:pPr>
                <a:r>
                  <a:rPr lang="en-CA" sz="2200" dirty="0" smtClean="0"/>
                  <a:t>NP-hard to get an FPTAS </a:t>
                </a:r>
                <a:r>
                  <a:rPr lang="en-CA" sz="2000" dirty="0" smtClean="0"/>
                  <a:t>(additive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CA" sz="2000" dirty="0" smtClean="0"/>
                  <a:t> approx. in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poly(</a:t>
                </a:r>
                <a14:m>
                  <m:oMath xmlns:m="http://schemas.openxmlformats.org/officeDocument/2006/math">
                    <m:r>
                      <a:rPr lang="en-CA" sz="20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1/</m:t>
                    </m:r>
                    <m:r>
                      <a:rPr lang="en-CA" sz="20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CA" sz="2000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sz="2000" dirty="0" smtClean="0"/>
                  <a:t> time)</a:t>
                </a:r>
              </a:p>
              <a:p>
                <a:pPr marL="809625" lvl="2" indent="-188913">
                  <a:defRPr/>
                </a:pPr>
                <a:r>
                  <a:rPr lang="en-CA" sz="2000" dirty="0" smtClean="0"/>
                  <a:t>Strengthens planted-clique hardness [Dughmi14</a:t>
                </a:r>
                <a:r>
                  <a:rPr lang="en-CA" sz="2000" dirty="0"/>
                  <a:t>] </a:t>
                </a:r>
                <a:r>
                  <a:rPr lang="en-CA" sz="2000" dirty="0" smtClean="0"/>
                  <a:t>to NP-hardness</a:t>
                </a:r>
              </a:p>
              <a:p>
                <a:pPr marL="809625" lvl="2" indent="-188913">
                  <a:defRPr/>
                </a:pPr>
                <a:r>
                  <a:rPr lang="en-CA" sz="2000" dirty="0" smtClean="0"/>
                  <a:t>We leverage </a:t>
                </a:r>
                <a:r>
                  <a:rPr lang="en-CA" sz="2000" dirty="0" smtClean="0">
                    <a:solidFill>
                      <a:srgbClr val="009900"/>
                    </a:solidFill>
                  </a:rPr>
                  <a:t>duality</a:t>
                </a:r>
                <a:r>
                  <a:rPr lang="en-CA" sz="2000" dirty="0" smtClean="0"/>
                  <a:t> + </a:t>
                </a:r>
                <a:r>
                  <a:rPr lang="en-CA" sz="2000" dirty="0" smtClean="0">
                    <a:solidFill>
                      <a:srgbClr val="009900"/>
                    </a:solidFill>
                  </a:rPr>
                  <a:t>equivalence of optimization and separation</a:t>
                </a:r>
                <a:r>
                  <a:rPr lang="en-CA" sz="2000" dirty="0" smtClean="0">
                    <a:solidFill>
                      <a:srgbClr val="D30000"/>
                    </a:solidFill>
                  </a:rPr>
                  <a:t> </a:t>
                </a:r>
                <a:r>
                  <a:rPr lang="en-CA" sz="2000" dirty="0" smtClean="0"/>
                  <a:t>in a novel way: we show hardness of separation (easily) and use it to prove hardness of optimization</a:t>
                </a:r>
              </a:p>
              <a:p>
                <a:pPr marL="809625" lvl="2" indent="-188913">
                  <a:defRPr/>
                </a:pPr>
                <a:r>
                  <a:rPr lang="en-CA" sz="2000" dirty="0" smtClean="0">
                    <a:solidFill>
                      <a:schemeClr val="bg1"/>
                    </a:solidFill>
                  </a:rPr>
                  <a:t>Versatile technique: rule out PTAS for the maximum-prior problem under ETH (SAT has no sub-exp. time algorithm) via a simple reduction from best-Nash problem (tight as [CCD+15] give a quasi-PTAS)</a:t>
                </a:r>
              </a:p>
              <a:p>
                <a:pPr marL="809625" lvl="2" indent="-188913">
                  <a:defRPr/>
                </a:pPr>
                <a:r>
                  <a:rPr lang="en-CA" sz="2000" dirty="0" smtClean="0">
                    <a:solidFill>
                      <a:schemeClr val="bg1"/>
                    </a:solidFill>
                  </a:rPr>
                  <a:t>Strengthening of a result relating optimization and separation would yield a simple proof ruling out PTAS for signaling under ETH.</a:t>
                </a:r>
              </a:p>
              <a:p>
                <a:pPr marL="619125" lvl="2" indent="-79375">
                  <a:buNone/>
                  <a:defRPr/>
                </a:pPr>
                <a:r>
                  <a:rPr lang="en-CA" sz="2000" dirty="0" smtClean="0">
                    <a:solidFill>
                      <a:schemeClr val="bg1"/>
                    </a:solidFill>
                  </a:rPr>
                  <a:t>([Rub15] shows ETH-hardness of getting a PTAS; [CK15] also show this. )</a:t>
                </a:r>
                <a:endParaRPr lang="en-CA" sz="2200" dirty="0" smtClean="0">
                  <a:solidFill>
                    <a:schemeClr val="bg1"/>
                  </a:solidFill>
                </a:endParaRPr>
              </a:p>
              <a:p>
                <a:pPr marL="620713" lvl="1" indent="-257175">
                  <a:spcBef>
                    <a:spcPts val="600"/>
                  </a:spcBef>
                  <a:defRPr/>
                </a:pPr>
                <a:r>
                  <a:rPr lang="en-CA" sz="2200" dirty="0" smtClean="0"/>
                  <a:t>Planted-clique hard to get a PTAS</a:t>
                </a:r>
              </a:p>
              <a:p>
                <a:pPr marL="620713" lvl="1" indent="-257175">
                  <a:spcBef>
                    <a:spcPts val="600"/>
                  </a:spcBef>
                  <a:defRPr/>
                </a:pPr>
                <a:r>
                  <a:rPr lang="en-CA" sz="2200" dirty="0" smtClean="0"/>
                  <a:t>Devise PTAS for a structured class of zero-sum games</a:t>
                </a:r>
                <a:endParaRPr lang="en-CA" sz="20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0646" y="1167180"/>
                <a:ext cx="8382000" cy="5105400"/>
              </a:xfrm>
              <a:blipFill rotWithShape="0">
                <a:blip r:embed="rId2"/>
                <a:stretch>
                  <a:fillRect l="-1527" t="-2148" r="-1455" b="-107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988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00025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Our results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80646" y="1167180"/>
                <a:ext cx="8382000" cy="5105400"/>
              </a:xfrm>
              <a:noFill/>
            </p:spPr>
            <p:txBody>
              <a:bodyPr/>
              <a:lstStyle/>
              <a:p>
                <a:pPr marL="269875" indent="-269875">
                  <a:defRPr/>
                </a:pPr>
                <a:r>
                  <a:rPr lang="en-CA" sz="2400" dirty="0" smtClean="0">
                    <a:solidFill>
                      <a:srgbClr val="D30000"/>
                    </a:solidFill>
                  </a:rPr>
                  <a:t>Bayesian zero-sum games</a:t>
                </a:r>
              </a:p>
              <a:p>
                <a:pPr marL="620713" lvl="1" indent="-257175">
                  <a:defRPr/>
                </a:pPr>
                <a:r>
                  <a:rPr lang="en-CA" sz="2200" dirty="0" smtClean="0"/>
                  <a:t>NP-hard to get an FPTAS </a:t>
                </a:r>
                <a:r>
                  <a:rPr lang="en-CA" sz="2000" dirty="0" smtClean="0"/>
                  <a:t>(additive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CA" sz="2000" dirty="0" smtClean="0"/>
                  <a:t> approx. in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poly(</a:t>
                </a:r>
                <a14:m>
                  <m:oMath xmlns:m="http://schemas.openxmlformats.org/officeDocument/2006/math">
                    <m:r>
                      <a:rPr lang="en-CA" sz="20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1/</m:t>
                    </m:r>
                    <m:r>
                      <a:rPr lang="en-CA" sz="20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CA" sz="2000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CA" sz="2000" dirty="0" smtClean="0"/>
                  <a:t> time)</a:t>
                </a:r>
              </a:p>
              <a:p>
                <a:pPr marL="809625" lvl="2" indent="-188913">
                  <a:defRPr/>
                </a:pPr>
                <a:r>
                  <a:rPr lang="en-CA" sz="2000" dirty="0" smtClean="0"/>
                  <a:t>Strengthens planted-clique hardness [Dughmi14] to NP-hardness</a:t>
                </a:r>
              </a:p>
              <a:p>
                <a:pPr marL="809625" lvl="2" indent="-188913">
                  <a:defRPr/>
                </a:pPr>
                <a:r>
                  <a:rPr lang="en-CA" sz="2000" dirty="0" smtClean="0"/>
                  <a:t>We leverage </a:t>
                </a:r>
                <a:r>
                  <a:rPr lang="en-CA" sz="2000" dirty="0" smtClean="0">
                    <a:solidFill>
                      <a:srgbClr val="009900"/>
                    </a:solidFill>
                  </a:rPr>
                  <a:t>duality</a:t>
                </a:r>
                <a:r>
                  <a:rPr lang="en-CA" sz="2000" dirty="0" smtClean="0"/>
                  <a:t> + </a:t>
                </a:r>
                <a:r>
                  <a:rPr lang="en-CA" sz="2000" dirty="0" smtClean="0">
                    <a:solidFill>
                      <a:srgbClr val="009900"/>
                    </a:solidFill>
                  </a:rPr>
                  <a:t>equivalence of optimization and separation</a:t>
                </a:r>
                <a:r>
                  <a:rPr lang="en-CA" sz="2000" dirty="0" smtClean="0">
                    <a:solidFill>
                      <a:srgbClr val="D30000"/>
                    </a:solidFill>
                  </a:rPr>
                  <a:t> </a:t>
                </a:r>
                <a:r>
                  <a:rPr lang="en-CA" sz="2000" dirty="0" smtClean="0"/>
                  <a:t>in a novel way: we show hardness of separation (easily) and use it to prove hardness of optimization</a:t>
                </a:r>
              </a:p>
              <a:p>
                <a:pPr marL="809625" lvl="2" indent="-188913">
                  <a:defRPr/>
                </a:pPr>
                <a:r>
                  <a:rPr lang="en-CA" sz="2000" dirty="0" smtClean="0">
                    <a:solidFill>
                      <a:srgbClr val="D30000"/>
                    </a:solidFill>
                  </a:rPr>
                  <a:t>Versatile technique: </a:t>
                </a:r>
                <a:r>
                  <a:rPr lang="en-CA" sz="2000" dirty="0" smtClean="0"/>
                  <a:t>rule out PTAS for the </a:t>
                </a:r>
                <a:r>
                  <a:rPr lang="en-CA" sz="2000" dirty="0" smtClean="0">
                    <a:solidFill>
                      <a:srgbClr val="009900"/>
                    </a:solidFill>
                  </a:rPr>
                  <a:t>maximum-prior problem</a:t>
                </a:r>
                <a:r>
                  <a:rPr lang="en-CA" sz="2000" dirty="0" smtClean="0"/>
                  <a:t> under ETH (SAT has no sub-exp. time algorithm) via a simple reduction from best-Nash problem (tight as [CCD+15] give a quasi-PTAS)</a:t>
                </a:r>
              </a:p>
              <a:p>
                <a:pPr marL="809625" lvl="2" indent="-188913">
                  <a:defRPr/>
                </a:pPr>
                <a:r>
                  <a:rPr lang="en-CA" sz="2000" dirty="0" smtClean="0"/>
                  <a:t>Strengthening of a result relating optimization and separation would yield a simple proof ruling out PTAS for signaling under ETH.</a:t>
                </a:r>
              </a:p>
              <a:p>
                <a:pPr marL="809625" lvl="2" indent="0">
                  <a:spcBef>
                    <a:spcPts val="0"/>
                  </a:spcBef>
                  <a:buNone/>
                  <a:defRPr/>
                </a:pPr>
                <a:r>
                  <a:rPr lang="en-CA" sz="2000" dirty="0" smtClean="0"/>
                  <a:t>(ETH-hardness for PTAS is known [Rub15, CK15]; proofs are involved)</a:t>
                </a:r>
                <a:endParaRPr lang="en-CA" sz="2200" dirty="0" smtClean="0"/>
              </a:p>
              <a:p>
                <a:pPr marL="620713" lvl="1" indent="-257175">
                  <a:spcBef>
                    <a:spcPts val="600"/>
                  </a:spcBef>
                  <a:defRPr/>
                </a:pPr>
                <a:r>
                  <a:rPr lang="en-CA" sz="2200" dirty="0" smtClean="0"/>
                  <a:t>Planted-clique hard to get a PTAS</a:t>
                </a:r>
              </a:p>
              <a:p>
                <a:pPr marL="620713" lvl="1" indent="-257175">
                  <a:spcBef>
                    <a:spcPts val="600"/>
                  </a:spcBef>
                  <a:defRPr/>
                </a:pPr>
                <a:r>
                  <a:rPr lang="en-CA" sz="2200" dirty="0" smtClean="0"/>
                  <a:t>Devise PTAS for a structured class of zero-sum games: </a:t>
                </a:r>
                <a:r>
                  <a:rPr lang="en-CA" sz="2000" dirty="0" smtClean="0"/>
                  <a:t>again </a:t>
                </a:r>
                <a:r>
                  <a:rPr lang="en-CA" sz="2000" dirty="0" smtClean="0">
                    <a:solidFill>
                      <a:srgbClr val="009900"/>
                    </a:solidFill>
                  </a:rPr>
                  <a:t>exploit connection b/w optimization and separation</a:t>
                </a:r>
                <a:r>
                  <a:rPr lang="en-CA" sz="2000" dirty="0" smtClean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0646" y="1167180"/>
                <a:ext cx="8382000" cy="5105400"/>
              </a:xfrm>
              <a:blipFill rotWithShape="0">
                <a:blip r:embed="rId2"/>
                <a:stretch>
                  <a:fillRect l="-1527" t="-2148" r="-1455" b="-54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027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00025"/>
            <a:ext cx="7772400" cy="838200"/>
          </a:xfrm>
        </p:spPr>
        <p:txBody>
          <a:bodyPr/>
          <a:lstStyle/>
          <a:p>
            <a:pPr algn="r"/>
            <a:r>
              <a:rPr lang="en-CA" altLang="en-US" dirty="0" smtClean="0">
                <a:ea typeface="ＭＳ Ｐゴシック" panose="020B0600070205080204" pitchFamily="34" charset="-128"/>
              </a:rPr>
              <a:t>Our results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646" y="1167180"/>
            <a:ext cx="8382000" cy="5105400"/>
          </a:xfrm>
        </p:spPr>
        <p:txBody>
          <a:bodyPr/>
          <a:lstStyle/>
          <a:p>
            <a:pPr marL="269875" indent="-269875">
              <a:defRPr/>
            </a:pPr>
            <a:r>
              <a:rPr lang="en-CA" sz="2600" dirty="0" smtClean="0">
                <a:solidFill>
                  <a:srgbClr val="D30000"/>
                </a:solidFill>
              </a:rPr>
              <a:t>Bayesian routing games </a:t>
            </a:r>
            <a:r>
              <a:rPr lang="en-CA" sz="2400" dirty="0" smtClean="0"/>
              <a:t>(uncertainty affects latency functions; seek to minimize E[latency of Nash flow])</a:t>
            </a:r>
          </a:p>
          <a:p>
            <a:pPr marL="620713" lvl="1" indent="-257175">
              <a:spcBef>
                <a:spcPts val="1200"/>
              </a:spcBef>
              <a:defRPr/>
            </a:pPr>
            <a:r>
              <a:rPr lang="en-CA" sz="2400" dirty="0" smtClean="0"/>
              <a:t>NP-hard to get multiplicative approximation better than 4/3, even for single-commodity networks and linear latencies</a:t>
            </a:r>
          </a:p>
          <a:p>
            <a:pPr marL="620713" lvl="1" indent="-257175">
              <a:spcBef>
                <a:spcPts val="1200"/>
              </a:spcBef>
              <a:defRPr/>
            </a:pPr>
            <a:r>
              <a:rPr lang="en-CA" sz="2400" dirty="0" smtClean="0"/>
              <a:t>For linear latencies, we show 4/3 is the </a:t>
            </a:r>
            <a:r>
              <a:rPr lang="en-CA" sz="2400" dirty="0" smtClean="0">
                <a:solidFill>
                  <a:srgbClr val="D30000"/>
                </a:solidFill>
              </a:rPr>
              <a:t>tight</a:t>
            </a:r>
            <a:r>
              <a:rPr lang="en-CA" sz="2400" dirty="0" smtClean="0"/>
              <a:t> approximation threshold </a:t>
            </a:r>
            <a:r>
              <a:rPr lang="en-CA" sz="2200" dirty="0" smtClean="0"/>
              <a:t>(full-revelation achieves this approximation)</a:t>
            </a:r>
          </a:p>
          <a:p>
            <a:pPr marL="620713" lvl="1" indent="-257175">
              <a:spcBef>
                <a:spcPts val="1200"/>
              </a:spcBef>
              <a:defRPr/>
            </a:pPr>
            <a:r>
              <a:rPr lang="en-CA" sz="2400" dirty="0" smtClean="0">
                <a:solidFill>
                  <a:srgbClr val="D30000"/>
                </a:solidFill>
              </a:rPr>
              <a:t>First results </a:t>
            </a:r>
            <a:r>
              <a:rPr lang="en-CA" sz="2400" dirty="0" smtClean="0"/>
              <a:t>for signaling in network routing games</a:t>
            </a:r>
          </a:p>
        </p:txBody>
      </p:sp>
    </p:spTree>
    <p:extLst>
      <p:ext uri="{BB962C8B-B14F-4D97-AF65-F5344CB8AC3E}">
        <p14:creationId xmlns:p14="http://schemas.microsoft.com/office/powerpoint/2010/main" val="220838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29478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Open questions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3326" y="1630359"/>
            <a:ext cx="8422449" cy="4559423"/>
          </a:xfrm>
        </p:spPr>
        <p:txBody>
          <a:bodyPr/>
          <a:lstStyle/>
          <a:p>
            <a:pPr marL="288925" indent="-288925" eaLnBrk="1" hangingPunct="1">
              <a:spcBef>
                <a:spcPct val="600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Remove the </a:t>
            </a:r>
            <a:r>
              <a:rPr lang="en-US" altLang="en-US" sz="2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poly(M)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-factor in the reduction from signaling to dual signaling (or show this is necessary)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Would give a simpler proof of ETH-hardness of PTAS for signaling</a:t>
            </a:r>
          </a:p>
          <a:p>
            <a:pPr marL="288925" indent="-288925" eaLnBrk="1" hangingPunct="1">
              <a:spcBef>
                <a:spcPts val="1500"/>
              </a:spcBef>
            </a:pPr>
            <a:r>
              <a:rPr lang="en-US" altLang="en-US" sz="2600" dirty="0" err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Polytime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(additive) constant-approximations for signaling in Bayesian zero-sum games.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Currently, only quasi-PTAS is known [CCD+15]</a:t>
            </a:r>
          </a:p>
          <a:p>
            <a:pPr marL="288925" indent="-288925" eaLnBrk="1" hangingPunct="1">
              <a:spcBef>
                <a:spcPts val="15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Multiplicative approximation for Bayesian routing games with non-linear latencies.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CA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Can one improve the price-of-anarchy via signaling?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(NO, for linear latencies; in general, only 4/3-approx. hardness known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.)</a:t>
            </a:r>
            <a:endParaRPr lang="en-US" altLang="en-US" sz="22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247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2511425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4800" dirty="0" smtClean="0">
                <a:ea typeface="ＭＳ Ｐゴシック" panose="020B0600070205080204" pitchFamily="34" charset="-128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5672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Prisoner’s Dilemma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56551550"/>
                  </p:ext>
                </p:extLst>
              </p:nvPr>
            </p:nvGraphicFramePr>
            <p:xfrm>
              <a:off x="2731477" y="2041765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pPr algn="l">
                            <a:spcBef>
                              <a:spcPts val="0"/>
                            </a:spcBef>
                          </a:pP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, 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 </a:t>
                          </a:r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–5,  0</a:t>
                          </a:r>
                        </a:p>
                      </a:txBody>
                      <a:tcPr anchor="ctr"/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 0,  </a:t>
                          </a:r>
                          <a:r>
                            <a:rPr lang="en-CA" sz="2800" baseline="0" dirty="0" smtClean="0"/>
                            <a:t>–5</a:t>
                          </a:r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56551550"/>
                  </p:ext>
                </p:extLst>
              </p:nvPr>
            </p:nvGraphicFramePr>
            <p:xfrm>
              <a:off x="2731477" y="2041765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55" t="-578" r="-100709" b="-1005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–5,  0</a:t>
                          </a:r>
                        </a:p>
                      </a:txBody>
                      <a:tcPr anchor="ctr"/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 0,  </a:t>
                          </a:r>
                          <a:r>
                            <a:rPr lang="en-CA" sz="2800" baseline="0" dirty="0" smtClean="0"/>
                            <a:t>–5</a:t>
                          </a:r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776635"/>
              </p:ext>
            </p:extLst>
          </p:nvPr>
        </p:nvGraphicFramePr>
        <p:xfrm>
          <a:off x="2215661" y="2020268"/>
          <a:ext cx="515816" cy="20613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5816"/>
              </a:tblGrid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 anchor="ctr"/>
                </a:tc>
              </a:tr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102443"/>
              </p:ext>
            </p:extLst>
          </p:nvPr>
        </p:nvGraphicFramePr>
        <p:xfrm>
          <a:off x="2731477" y="1437101"/>
          <a:ext cx="3434862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431"/>
                <a:gridCol w="1717431"/>
              </a:tblGrid>
              <a:tr h="426867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Silent (S)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Defect (D)</a:t>
                      </a:r>
                      <a:endParaRPr lang="en-CA" sz="2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Oval 8"/>
          <p:cNvSpPr/>
          <p:nvPr/>
        </p:nvSpPr>
        <p:spPr bwMode="auto">
          <a:xfrm>
            <a:off x="2790092" y="2297723"/>
            <a:ext cx="550985" cy="574431"/>
          </a:xfrm>
          <a:prstGeom prst="ellipse">
            <a:avLst/>
          </a:prstGeom>
          <a:noFill/>
          <a:ln w="19050" cap="flat" cmpd="sng" algn="ctr">
            <a:solidFill>
              <a:srgbClr val="D3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348384" y="3333555"/>
            <a:ext cx="550985" cy="574431"/>
          </a:xfrm>
          <a:prstGeom prst="ellipse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7538" y="2731477"/>
            <a:ext cx="1946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D30000"/>
                </a:solidFill>
              </a:rPr>
              <a:t>Row’s payoff</a:t>
            </a:r>
            <a:endParaRPr lang="en-CA" dirty="0">
              <a:solidFill>
                <a:srgbClr val="D3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7537" y="3821571"/>
            <a:ext cx="1946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Col’s payoff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14" name="Right Arrow 13"/>
          <p:cNvSpPr/>
          <p:nvPr/>
        </p:nvSpPr>
        <p:spPr bwMode="auto">
          <a:xfrm rot="20293951">
            <a:off x="2250831" y="2731477"/>
            <a:ext cx="562707" cy="155802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5" name="Right Arrow 14"/>
          <p:cNvSpPr/>
          <p:nvPr/>
        </p:nvSpPr>
        <p:spPr bwMode="auto">
          <a:xfrm rot="20885342">
            <a:off x="2215661" y="3907986"/>
            <a:ext cx="1132723" cy="17359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24247" y="1781908"/>
            <a:ext cx="261424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69875" algn="l"/>
              </a:tabLst>
            </a:pPr>
            <a:r>
              <a:rPr lang="en-CA" dirty="0" smtClean="0"/>
              <a:t>2 players:  Row, Col</a:t>
            </a:r>
          </a:p>
          <a:p>
            <a:pPr>
              <a:spcBef>
                <a:spcPts val="1200"/>
              </a:spcBef>
              <a:tabLst>
                <a:tab pos="269875" algn="l"/>
              </a:tabLst>
            </a:pPr>
            <a:r>
              <a:rPr lang="en-CA" dirty="0" smtClean="0"/>
              <a:t>negative payoffs 	</a:t>
            </a:r>
            <a:r>
              <a:rPr lang="en-CA" dirty="0" smtClean="0">
                <a:sym typeface="Symbol" panose="05050102010706020507" pitchFamily="18" charset="2"/>
              </a:rPr>
              <a:t></a:t>
            </a:r>
            <a:r>
              <a:rPr lang="en-CA" dirty="0" smtClean="0"/>
              <a:t> costs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9730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/>
      <p:bldP spid="13" grpId="0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Prisoner’s Dilemma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38200747"/>
                  </p:ext>
                </p:extLst>
              </p:nvPr>
            </p:nvGraphicFramePr>
            <p:xfrm>
              <a:off x="2731477" y="2041765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pPr algn="l">
                            <a:spcBef>
                              <a:spcPts val="0"/>
                            </a:spcBef>
                          </a:pP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–5,  0</a:t>
                          </a:r>
                        </a:p>
                      </a:txBody>
                      <a:tcPr anchor="ctr"/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 0,  </a:t>
                          </a:r>
                          <a:r>
                            <a:rPr lang="en-CA" sz="2800" baseline="0" dirty="0" smtClean="0"/>
                            <a:t>–5</a:t>
                          </a:r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38200747"/>
                  </p:ext>
                </p:extLst>
              </p:nvPr>
            </p:nvGraphicFramePr>
            <p:xfrm>
              <a:off x="2731477" y="2041765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55" t="-578" r="-100709" b="-1005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–5,  0</a:t>
                          </a:r>
                        </a:p>
                      </a:txBody>
                      <a:tcPr anchor="ctr"/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 0,  </a:t>
                          </a:r>
                          <a:r>
                            <a:rPr lang="en-CA" sz="2800" baseline="0" dirty="0" smtClean="0"/>
                            <a:t>–5</a:t>
                          </a:r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15661" y="2020268"/>
          <a:ext cx="515816" cy="20613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5816"/>
              </a:tblGrid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 anchor="ctr"/>
                </a:tc>
              </a:tr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31477" y="1437101"/>
          <a:ext cx="3434862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431"/>
                <a:gridCol w="1717431"/>
              </a:tblGrid>
              <a:tr h="426867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Silent (S)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Defect (D)</a:t>
                      </a:r>
                      <a:endParaRPr lang="en-CA" sz="2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Oval 16"/>
          <p:cNvSpPr/>
          <p:nvPr/>
        </p:nvSpPr>
        <p:spPr bwMode="auto">
          <a:xfrm>
            <a:off x="4539722" y="3232512"/>
            <a:ext cx="1371600" cy="748021"/>
          </a:xfrm>
          <a:prstGeom prst="ellipse">
            <a:avLst/>
          </a:prstGeom>
          <a:noFill/>
          <a:ln w="25400" cap="flat" cmpd="sng" algn="ctr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58598" y="3451322"/>
            <a:ext cx="2672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solidFill>
                  <a:srgbClr val="0000FF"/>
                </a:solidFill>
              </a:rPr>
              <a:t>Nash equilibrium</a:t>
            </a:r>
            <a:endParaRPr lang="en-CA" sz="2800" dirty="0">
              <a:solidFill>
                <a:srgbClr val="0000FF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2790092" y="2163196"/>
            <a:ext cx="1371600" cy="748021"/>
          </a:xfrm>
          <a:prstGeom prst="ellipse">
            <a:avLst/>
          </a:prstGeom>
          <a:noFill/>
          <a:ln w="25400" cap="flat" cmpd="sng" algn="ctr">
            <a:solidFill>
              <a:srgbClr val="D458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077" y="1587372"/>
            <a:ext cx="249701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Socially optimal outcome</a:t>
            </a:r>
          </a:p>
          <a:p>
            <a:r>
              <a:rPr lang="en-CA" dirty="0" smtClean="0"/>
              <a:t>(i.e., maximizes   </a:t>
            </a:r>
            <a:r>
              <a:rPr lang="en-CA" dirty="0" smtClean="0">
                <a:solidFill>
                  <a:srgbClr val="C00000"/>
                </a:solidFill>
              </a:rPr>
              <a:t>social welfare </a:t>
            </a:r>
            <a:r>
              <a:rPr lang="en-CA" dirty="0" smtClean="0"/>
              <a:t>= Row’s payoff + Col’s payoff) </a:t>
            </a:r>
            <a:endParaRPr lang="en-CA" dirty="0"/>
          </a:p>
        </p:txBody>
      </p:sp>
      <p:sp>
        <p:nvSpPr>
          <p:cNvPr id="24" name="Right Arrow 23"/>
          <p:cNvSpPr/>
          <p:nvPr/>
        </p:nvSpPr>
        <p:spPr bwMode="auto">
          <a:xfrm rot="955826">
            <a:off x="5968822" y="3281190"/>
            <a:ext cx="402772" cy="34349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 rot="12099349">
            <a:off x="2380191" y="2061558"/>
            <a:ext cx="402772" cy="34349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4247" y="1781908"/>
            <a:ext cx="261424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69875" algn="l"/>
              </a:tabLst>
            </a:pPr>
            <a:r>
              <a:rPr lang="en-CA" dirty="0" smtClean="0"/>
              <a:t>2 players:  Row, Col</a:t>
            </a:r>
          </a:p>
          <a:p>
            <a:pPr>
              <a:spcBef>
                <a:spcPts val="1200"/>
              </a:spcBef>
              <a:tabLst>
                <a:tab pos="269875" algn="l"/>
              </a:tabLst>
            </a:pPr>
            <a:r>
              <a:rPr lang="en-CA" dirty="0" smtClean="0"/>
              <a:t>negative payoffs 	</a:t>
            </a:r>
            <a:r>
              <a:rPr lang="en-CA" dirty="0" smtClean="0">
                <a:sym typeface="Symbol" panose="05050102010706020507" pitchFamily="18" charset="2"/>
              </a:rPr>
              <a:t></a:t>
            </a:r>
            <a:r>
              <a:rPr lang="en-CA" dirty="0" smtClean="0"/>
              <a:t> costs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08538" y="4430797"/>
                <a:ext cx="7772400" cy="20928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A strategy profile (</a:t>
                </a:r>
                <a:r>
                  <a:rPr lang="en-CA" dirty="0" err="1" smtClean="0"/>
                  <a:t>s</a:t>
                </a:r>
                <a:r>
                  <a:rPr lang="en-CA" baseline="-25000" dirty="0" err="1" smtClean="0"/>
                  <a:t>R</a:t>
                </a:r>
                <a:r>
                  <a:rPr lang="en-CA" dirty="0" smtClean="0"/>
                  <a:t>, </a:t>
                </a:r>
                <a:r>
                  <a:rPr lang="en-CA" dirty="0" err="1" smtClean="0"/>
                  <a:t>s</a:t>
                </a:r>
                <a:r>
                  <a:rPr lang="en-CA" baseline="-25000" dirty="0" err="1" smtClean="0"/>
                  <a:t>C</a:t>
                </a:r>
                <a:r>
                  <a:rPr lang="en-CA" dirty="0" smtClean="0"/>
                  <a:t>) is a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Nash equilibrium (NE) </a:t>
                </a:r>
                <a:r>
                  <a:rPr lang="en-CA" dirty="0" smtClean="0"/>
                  <a:t>if: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Row’s payoff under (</a:t>
                </a:r>
                <a:r>
                  <a:rPr lang="en-CA" dirty="0" err="1" smtClean="0"/>
                  <a:t>s</a:t>
                </a:r>
                <a:r>
                  <a:rPr lang="en-CA" baseline="-25000" dirty="0" err="1" smtClean="0"/>
                  <a:t>R</a:t>
                </a:r>
                <a:r>
                  <a:rPr lang="en-CA" dirty="0" smtClean="0"/>
                  <a:t>, </a:t>
                </a:r>
                <a:r>
                  <a:rPr lang="en-CA" dirty="0" err="1" smtClean="0"/>
                  <a:t>s</a:t>
                </a:r>
                <a:r>
                  <a:rPr lang="en-CA" baseline="-25000" dirty="0" err="1" smtClean="0"/>
                  <a:t>C</a:t>
                </a:r>
                <a:r>
                  <a:rPr lang="en-CA" dirty="0" smtClean="0"/>
                  <a:t>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CA" dirty="0" smtClean="0"/>
                  <a:t> Row’s payoff under (s, </a:t>
                </a:r>
                <a:r>
                  <a:rPr lang="en-CA" dirty="0" err="1" smtClean="0"/>
                  <a:t>s</a:t>
                </a:r>
                <a:r>
                  <a:rPr lang="en-CA" baseline="-25000" dirty="0" err="1" smtClean="0"/>
                  <a:t>C</a:t>
                </a:r>
                <a:r>
                  <a:rPr lang="en-CA" dirty="0" smtClean="0"/>
                  <a:t>) for 					every strategy s of Row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dirty="0" smtClean="0"/>
                  <a:t>Col’s payoff under (</a:t>
                </a:r>
                <a:r>
                  <a:rPr lang="en-CA" dirty="0" err="1" smtClean="0"/>
                  <a:t>s</a:t>
                </a:r>
                <a:r>
                  <a:rPr lang="en-CA" baseline="-25000" dirty="0" err="1" smtClean="0"/>
                  <a:t>R</a:t>
                </a:r>
                <a:r>
                  <a:rPr lang="en-CA" dirty="0" smtClean="0"/>
                  <a:t>, </a:t>
                </a:r>
                <a:r>
                  <a:rPr lang="en-CA" dirty="0" err="1" smtClean="0"/>
                  <a:t>s</a:t>
                </a:r>
                <a:r>
                  <a:rPr lang="en-CA" baseline="-25000" dirty="0" err="1" smtClean="0"/>
                  <a:t>C</a:t>
                </a:r>
                <a:r>
                  <a:rPr lang="en-CA" dirty="0" smtClean="0"/>
                  <a:t>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CA" dirty="0" smtClean="0"/>
                  <a:t> Col’s payoff under (</a:t>
                </a:r>
                <a:r>
                  <a:rPr lang="en-CA" dirty="0" err="1" smtClean="0"/>
                  <a:t>s</a:t>
                </a:r>
                <a:r>
                  <a:rPr lang="en-CA" baseline="-25000" dirty="0" err="1" smtClean="0"/>
                  <a:t>R</a:t>
                </a:r>
                <a:r>
                  <a:rPr lang="en-CA" dirty="0" smtClean="0"/>
                  <a:t>, s) for 					every strategy s of Col</a:t>
                </a:r>
                <a:endParaRPr lang="en-CA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538" y="4430797"/>
                <a:ext cx="7772400" cy="2092881"/>
              </a:xfrm>
              <a:prstGeom prst="rect">
                <a:avLst/>
              </a:prstGeom>
              <a:blipFill rotWithShape="0">
                <a:blip r:embed="rId3"/>
                <a:stretch>
                  <a:fillRect l="-1176" t="-2332" b="-583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53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/>
      <p:bldP spid="24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en-CA" dirty="0" smtClean="0"/>
              <a:t>Bayesian Prisoner’s Dilemma  and Signaling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5799" y="4267376"/>
                <a:ext cx="7942385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>
                    <a:solidFill>
                      <a:srgbClr val="D30000"/>
                    </a:solidFill>
                  </a:rPr>
                  <a:t>Goal: </a:t>
                </a:r>
                <a:r>
                  <a:rPr lang="en-CA" dirty="0" smtClean="0"/>
                  <a:t>Increase expected social welfare at NE by releasing some (partial) information about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n-CA" dirty="0" smtClean="0">
                  <a:solidFill>
                    <a:srgbClr val="0000FF"/>
                  </a:solidFill>
                </a:endParaRPr>
              </a:p>
              <a:p>
                <a:r>
                  <a:rPr lang="en-CA" dirty="0" smtClean="0"/>
                  <a:t>No revelation:  players play according to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E[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]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CA" dirty="0" smtClean="0"/>
                  <a:t> still get (D, D)</a:t>
                </a:r>
              </a:p>
              <a:p>
                <a:r>
                  <a:rPr lang="en-CA" dirty="0" smtClean="0"/>
                  <a:t>Full revelation:  simply announce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n-CA" b="0" dirty="0" smtClean="0">
                  <a:solidFill>
                    <a:srgbClr val="0000FF"/>
                  </a:solidFill>
                </a:endParaRP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CA" dirty="0" smtClean="0"/>
                  <a:t>for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r>
                  <a:rPr lang="en-CA" dirty="0" smtClean="0"/>
                  <a:t>, (S, S) is a NE, so get better social welfare</a:t>
                </a:r>
              </a:p>
              <a:p>
                <a:r>
                  <a:rPr lang="en-CA" dirty="0" smtClean="0">
                    <a:solidFill>
                      <a:srgbClr val="D30000"/>
                    </a:solidFill>
                  </a:rPr>
                  <a:t>Can one do better?</a:t>
                </a:r>
                <a:r>
                  <a:rPr lang="en-CA" dirty="0">
                    <a:solidFill>
                      <a:srgbClr val="D30000"/>
                    </a:solidFill>
                  </a:rPr>
                  <a:t> </a:t>
                </a:r>
                <a:r>
                  <a:rPr lang="en-CA" dirty="0" smtClean="0"/>
                  <a:t> </a:t>
                </a:r>
                <a:endParaRPr lang="en-CA" dirty="0" smtClean="0">
                  <a:solidFill>
                    <a:srgbClr val="0099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799" y="4267376"/>
                <a:ext cx="7942385" cy="2308324"/>
              </a:xfrm>
              <a:prstGeom prst="rect">
                <a:avLst/>
              </a:prstGeom>
              <a:blipFill rotWithShape="0">
                <a:blip r:embed="rId2"/>
                <a:stretch>
                  <a:fillRect l="-1151" t="-2111" r="-2149" b="-501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26179131"/>
                  </p:ext>
                </p:extLst>
              </p:nvPr>
            </p:nvGraphicFramePr>
            <p:xfrm>
              <a:off x="2321169" y="1913924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pPr algn="l">
                            <a:spcBef>
                              <a:spcPts val="0"/>
                            </a:spcBef>
                          </a:pPr>
                          <a:r>
                            <a:rPr lang="en-CA" sz="2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baseline="0" dirty="0" smtClean="0"/>
                            <a:t>, </a:t>
                          </a:r>
                        </a:p>
                        <a:p>
                          <a:pPr algn="l">
                            <a:spcBef>
                              <a:spcPts val="0"/>
                            </a:spcBef>
                          </a:pPr>
                          <a:r>
                            <a:rPr lang="en-CA" sz="2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baseline="0" dirty="0" smtClean="0"/>
                            <a:t> </a:t>
                          </a:r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–5+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dirty="0" smtClean="0"/>
                            <a:t>,  0</a:t>
                          </a:r>
                        </a:p>
                      </a:txBody>
                      <a:tcPr anchor="ctr"/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 0,  </a:t>
                          </a:r>
                          <a:r>
                            <a:rPr lang="en-CA" sz="2800" baseline="0" dirty="0" smtClean="0"/>
                            <a:t>–5+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endParaRPr lang="en-CA" sz="28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26179131"/>
                  </p:ext>
                </p:extLst>
              </p:nvPr>
            </p:nvGraphicFramePr>
            <p:xfrm>
              <a:off x="2321169" y="1913924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353" t="-578" r="-100353" b="-1005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00709" t="-578" r="-709" b="-100578"/>
                          </a:stretch>
                        </a:blipFill>
                      </a:tcPr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353" t="-101163" r="-100353" b="-1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805353" y="1892427"/>
          <a:ext cx="515816" cy="20613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5816"/>
              </a:tblGrid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 anchor="ctr"/>
                </a:tc>
              </a:tr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321169" y="1391321"/>
          <a:ext cx="3434862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431"/>
                <a:gridCol w="1717431"/>
              </a:tblGrid>
              <a:tr h="426867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Oval 17"/>
          <p:cNvSpPr/>
          <p:nvPr/>
        </p:nvSpPr>
        <p:spPr bwMode="auto">
          <a:xfrm>
            <a:off x="4129414" y="3104671"/>
            <a:ext cx="1371600" cy="748021"/>
          </a:xfrm>
          <a:prstGeom prst="ellipse">
            <a:avLst/>
          </a:prstGeom>
          <a:noFill/>
          <a:ln w="25400" cap="flat" cmpd="sng" algn="ctr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848290" y="3323481"/>
                <a:ext cx="258060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Worst outcome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in range</a:t>
                </a:r>
                <a:endParaRPr lang="en-CA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290" y="3323481"/>
                <a:ext cx="2580602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3538" t="-5839" b="-1532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Oval 25"/>
          <p:cNvSpPr/>
          <p:nvPr/>
        </p:nvSpPr>
        <p:spPr bwMode="auto">
          <a:xfrm>
            <a:off x="2321168" y="1988463"/>
            <a:ext cx="1383323" cy="918794"/>
          </a:xfrm>
          <a:prstGeom prst="ellipse">
            <a:avLst/>
          </a:prstGeom>
          <a:noFill/>
          <a:ln w="25400" cap="flat" cmpd="sng" algn="ctr">
            <a:solidFill>
              <a:srgbClr val="D458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93078" y="1517034"/>
                <a:ext cx="165982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Social optimum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in range</a:t>
                </a:r>
                <a:endParaRPr lang="en-CA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078" y="1517034"/>
                <a:ext cx="1659828" cy="1200329"/>
              </a:xfrm>
              <a:prstGeom prst="rect">
                <a:avLst/>
              </a:prstGeom>
              <a:blipFill rotWithShape="0">
                <a:blip r:embed="rId5"/>
                <a:stretch>
                  <a:fillRect l="-5515" t="-4061" r="-3676" b="-1066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018786" y="1384489"/>
                <a:ext cx="2927878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Payoffs depend on a random state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distributed uniformly in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−3, −2,…,3</m:t>
                    </m:r>
                    <m:r>
                      <m:rPr>
                        <m:lit/>
                      </m:rPr>
                      <a:rPr lang="en-CA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CA" b="0" dirty="0" smtClean="0"/>
              </a:p>
              <a:p>
                <a:pPr>
                  <a:spcBef>
                    <a:spcPts val="200"/>
                  </a:spcBef>
                </a:pPr>
                <a:r>
                  <a:rPr lang="en-CA" sz="2000" dirty="0" smtClean="0"/>
                  <a:t>(from Dughmi14)</a:t>
                </a:r>
                <a:endParaRPr lang="en-CA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8786" y="1384489"/>
                <a:ext cx="2927878" cy="1938992"/>
              </a:xfrm>
              <a:prstGeom prst="rect">
                <a:avLst/>
              </a:prstGeom>
              <a:blipFill rotWithShape="0">
                <a:blip r:embed="rId6"/>
                <a:stretch>
                  <a:fillRect l="-3119" t="-2516" r="-624" b="-283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ight Arrow 28"/>
          <p:cNvSpPr/>
          <p:nvPr/>
        </p:nvSpPr>
        <p:spPr bwMode="auto">
          <a:xfrm rot="955826">
            <a:off x="5558514" y="3153349"/>
            <a:ext cx="402772" cy="34349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0" name="Right Arrow 29"/>
          <p:cNvSpPr/>
          <p:nvPr/>
        </p:nvSpPr>
        <p:spPr bwMode="auto">
          <a:xfrm rot="12099349">
            <a:off x="1538358" y="1851181"/>
            <a:ext cx="845659" cy="366626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07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6" grpId="0" animBg="1"/>
      <p:bldP spid="27" grpId="0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en-CA" dirty="0" smtClean="0"/>
              <a:t>Bayesian Prisoner’s Dilemma  and Signaling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99413031"/>
                  </p:ext>
                </p:extLst>
              </p:nvPr>
            </p:nvGraphicFramePr>
            <p:xfrm>
              <a:off x="2321169" y="1913924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pPr algn="l">
                            <a:spcBef>
                              <a:spcPts val="0"/>
                            </a:spcBef>
                          </a:pPr>
                          <a:r>
                            <a:rPr lang="en-CA" sz="2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baseline="0" dirty="0" smtClean="0"/>
                            <a:t>, </a:t>
                          </a:r>
                        </a:p>
                        <a:p>
                          <a:pPr algn="l">
                            <a:spcBef>
                              <a:spcPts val="0"/>
                            </a:spcBef>
                          </a:pPr>
                          <a:r>
                            <a:rPr lang="en-CA" sz="2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baseline="0" dirty="0" smtClean="0"/>
                            <a:t> </a:t>
                          </a:r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–5+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dirty="0" smtClean="0"/>
                            <a:t>,  0</a:t>
                          </a:r>
                        </a:p>
                      </a:txBody>
                      <a:tcPr anchor="ctr"/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 0,  </a:t>
                          </a:r>
                          <a:r>
                            <a:rPr lang="en-CA" sz="2800" baseline="0" dirty="0" smtClean="0"/>
                            <a:t>–5+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endParaRPr lang="en-CA" sz="28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99413031"/>
                  </p:ext>
                </p:extLst>
              </p:nvPr>
            </p:nvGraphicFramePr>
            <p:xfrm>
              <a:off x="2321169" y="1913924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53" t="-578" r="-100353" b="-1005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709" t="-578" r="-709" b="-100578"/>
                          </a:stretch>
                        </a:blipFill>
                      </a:tcPr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53" t="-101163" r="-100353" b="-1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05353" y="1892427"/>
          <a:ext cx="515816" cy="20613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5816"/>
              </a:tblGrid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 anchor="ctr"/>
                </a:tc>
              </a:tr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21169" y="1391321"/>
          <a:ext cx="3434862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431"/>
                <a:gridCol w="1717431"/>
              </a:tblGrid>
              <a:tr h="426867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Oval 16"/>
          <p:cNvSpPr/>
          <p:nvPr/>
        </p:nvSpPr>
        <p:spPr bwMode="auto">
          <a:xfrm>
            <a:off x="4129414" y="3104671"/>
            <a:ext cx="1371600" cy="748021"/>
          </a:xfrm>
          <a:prstGeom prst="ellipse">
            <a:avLst/>
          </a:prstGeom>
          <a:noFill/>
          <a:ln w="25400" cap="flat" cmpd="sng" algn="ctr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848290" y="3323481"/>
                <a:ext cx="258060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Worst outcome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in range</a:t>
                </a:r>
                <a:endParaRPr lang="en-CA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290" y="3323481"/>
                <a:ext cx="2580602" cy="830997"/>
              </a:xfrm>
              <a:prstGeom prst="rect">
                <a:avLst/>
              </a:prstGeom>
              <a:blipFill rotWithShape="0">
                <a:blip r:embed="rId3"/>
                <a:stretch>
                  <a:fillRect l="-3538" t="-5839" b="-1532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Oval 20"/>
          <p:cNvSpPr/>
          <p:nvPr/>
        </p:nvSpPr>
        <p:spPr bwMode="auto">
          <a:xfrm>
            <a:off x="2321168" y="1988463"/>
            <a:ext cx="1383323" cy="918794"/>
          </a:xfrm>
          <a:prstGeom prst="ellipse">
            <a:avLst/>
          </a:prstGeom>
          <a:noFill/>
          <a:ln w="25400" cap="flat" cmpd="sng" algn="ctr">
            <a:solidFill>
              <a:srgbClr val="D458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93078" y="1517034"/>
                <a:ext cx="165982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Social optimum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in range</a:t>
                </a:r>
                <a:endParaRPr lang="en-CA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078" y="1517034"/>
                <a:ext cx="1659828" cy="1200329"/>
              </a:xfrm>
              <a:prstGeom prst="rect">
                <a:avLst/>
              </a:prstGeom>
              <a:blipFill rotWithShape="0">
                <a:blip r:embed="rId4"/>
                <a:stretch>
                  <a:fillRect l="-5515" t="-4061" r="-3676" b="-1066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018786" y="1384489"/>
                <a:ext cx="2927878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Payoffs depend on a random state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distributed uniformly in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−3, −2,…,3</m:t>
                    </m:r>
                    <m:r>
                      <m:rPr>
                        <m:lit/>
                      </m:rPr>
                      <a:rPr lang="en-CA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8786" y="1384489"/>
                <a:ext cx="2927878" cy="1569660"/>
              </a:xfrm>
              <a:prstGeom prst="rect">
                <a:avLst/>
              </a:prstGeom>
              <a:blipFill rotWithShape="0">
                <a:blip r:embed="rId5"/>
                <a:stretch>
                  <a:fillRect l="-3119" t="-3101" r="-624" b="-775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ight Arrow 23"/>
          <p:cNvSpPr/>
          <p:nvPr/>
        </p:nvSpPr>
        <p:spPr bwMode="auto">
          <a:xfrm rot="955826">
            <a:off x="5558514" y="3153349"/>
            <a:ext cx="402772" cy="343495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 rot="12099349">
            <a:off x="1538358" y="1851181"/>
            <a:ext cx="845659" cy="366626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5800" y="4267376"/>
                <a:ext cx="7168662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When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≥−1</m:t>
                    </m:r>
                  </m:oMath>
                </a14:m>
                <a:r>
                  <a:rPr lang="en-CA" dirty="0" smtClean="0"/>
                  <a:t>,  signal “</a:t>
                </a:r>
                <a:r>
                  <a:rPr lang="en-CA" dirty="0" smtClean="0">
                    <a:solidFill>
                      <a:srgbClr val="D30000"/>
                    </a:solidFill>
                  </a:rPr>
                  <a:t>high</a:t>
                </a:r>
                <a:r>
                  <a:rPr lang="en-CA" dirty="0" smtClean="0"/>
                  <a:t>”;  otherwise signal “</a:t>
                </a:r>
                <a:r>
                  <a:rPr lang="en-CA" dirty="0" smtClean="0">
                    <a:solidFill>
                      <a:srgbClr val="009900"/>
                    </a:solidFill>
                  </a:rPr>
                  <a:t>low</a:t>
                </a:r>
                <a:r>
                  <a:rPr lang="en-CA" dirty="0" smtClean="0"/>
                  <a:t>”</a:t>
                </a:r>
              </a:p>
              <a:p>
                <a:r>
                  <a:rPr lang="en-CA" dirty="0" smtClean="0"/>
                  <a:t>When players receive signal</a:t>
                </a:r>
                <a:r>
                  <a:rPr lang="en-CA" dirty="0"/>
                  <a:t> </a:t>
                </a:r>
                <a:endParaRPr lang="en-CA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CA" dirty="0" smtClean="0">
                    <a:solidFill>
                      <a:srgbClr val="D30000"/>
                    </a:solidFill>
                  </a:rPr>
                  <a:t>High: </a:t>
                </a:r>
                <a:r>
                  <a:rPr lang="en-CA" dirty="0" smtClean="0"/>
                  <a:t>posterior distribution of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is </a:t>
                </a:r>
                <a:r>
                  <a:rPr lang="en-CA" dirty="0" err="1" smtClean="0"/>
                  <a:t>Unif</a:t>
                </a:r>
                <a:r>
                  <a:rPr lang="en-CA" dirty="0" smtClean="0"/>
                  <a:t> in </a:t>
                </a:r>
                <a14:m>
                  <m:oMath xmlns:m="http://schemas.openxmlformats.org/officeDocument/2006/math">
                    <m:r>
                      <m:rPr>
                        <m:lit/>
                      </m:rPr>
                      <a:rPr lang="en-CA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−1,…,3</m:t>
                    </m:r>
                    <m:r>
                      <m:rPr>
                        <m:lit/>
                      </m:rPr>
                      <a:rPr lang="en-CA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CA" dirty="0" smtClean="0"/>
                  <a:t>, so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E[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>
                    <a:solidFill>
                      <a:srgbClr val="0000FF"/>
                    </a:solidFill>
                  </a:rPr>
                  <a:t>] 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CA" dirty="0" smtClean="0"/>
                  <a:t>, so play (S, S)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CA" dirty="0" smtClean="0">
                    <a:solidFill>
                      <a:srgbClr val="009900"/>
                    </a:solidFill>
                  </a:rPr>
                  <a:t>Low: </a:t>
                </a:r>
                <a:r>
                  <a:rPr lang="en-CA" dirty="0" smtClean="0"/>
                  <a:t>posterior distribution of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is </a:t>
                </a:r>
                <a:r>
                  <a:rPr lang="en-CA" dirty="0" err="1" smtClean="0"/>
                  <a:t>Unif</a:t>
                </a:r>
                <a:r>
                  <a:rPr lang="en-CA" dirty="0" smtClean="0"/>
                  <a:t> in </a:t>
                </a:r>
                <a14:m>
                  <m:oMath xmlns:m="http://schemas.openxmlformats.org/officeDocument/2006/math">
                    <m:r>
                      <m:rPr>
                        <m:lit/>
                      </m:rPr>
                      <a:rPr lang="en-CA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−3,−2</m:t>
                    </m:r>
                    <m:r>
                      <m:rPr>
                        <m:lit/>
                      </m:rPr>
                      <a:rPr lang="en-CA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CA" dirty="0" smtClean="0"/>
                  <a:t>, so they play (D, D)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267376"/>
                <a:ext cx="7168662" cy="2308324"/>
              </a:xfrm>
              <a:prstGeom prst="rect">
                <a:avLst/>
              </a:prstGeom>
              <a:blipFill rotWithShape="0">
                <a:blip r:embed="rId6"/>
                <a:stretch>
                  <a:fillRect l="-1362" t="-2111" r="-1191" b="-501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268307" y="4274746"/>
                <a:ext cx="1875693" cy="62049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>
                    <a:solidFill>
                      <a:srgbClr val="D30000"/>
                    </a:solidFill>
                  </a:rPr>
                  <a:t>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b="0" i="1" smtClean="0">
                            <a:solidFill>
                              <a:srgbClr val="D3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solidFill>
                              <a:srgbClr val="D3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CA" b="0" i="1" smtClean="0">
                            <a:solidFill>
                              <a:srgbClr val="D3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CA" dirty="0">
                  <a:solidFill>
                    <a:srgbClr val="D3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8307" y="4274746"/>
                <a:ext cx="1875693" cy="620491"/>
              </a:xfrm>
              <a:prstGeom prst="rect">
                <a:avLst/>
              </a:prstGeom>
              <a:blipFill rotWithShape="0">
                <a:blip r:embed="rId7"/>
                <a:stretch>
                  <a:fillRect l="-4516" b="-7692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268307" y="5306844"/>
                <a:ext cx="1875693" cy="6152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>
                    <a:solidFill>
                      <a:srgbClr val="009900"/>
                    </a:solidFill>
                  </a:rPr>
                  <a:t>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CA" b="0" i="1" smtClean="0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CA" dirty="0">
                  <a:solidFill>
                    <a:srgbClr val="0099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8307" y="5306844"/>
                <a:ext cx="1875693" cy="615233"/>
              </a:xfrm>
              <a:prstGeom prst="rect">
                <a:avLst/>
              </a:prstGeom>
              <a:blipFill rotWithShape="0">
                <a:blip r:embed="rId8"/>
                <a:stretch>
                  <a:fillRect l="-4516" b="-8824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own Arrow 7"/>
          <p:cNvSpPr/>
          <p:nvPr/>
        </p:nvSpPr>
        <p:spPr bwMode="auto">
          <a:xfrm rot="5100195" flipH="1">
            <a:off x="4354807" y="2282480"/>
            <a:ext cx="398051" cy="5218423"/>
          </a:xfrm>
          <a:prstGeom prst="downArrow">
            <a:avLst/>
          </a:prstGeom>
          <a:solidFill>
            <a:schemeClr val="bg1">
              <a:lumMod val="85000"/>
              <a:alpha val="7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27" name="Down Arrow 26"/>
          <p:cNvSpPr/>
          <p:nvPr/>
        </p:nvSpPr>
        <p:spPr bwMode="auto">
          <a:xfrm rot="5100195" flipH="1">
            <a:off x="4403729" y="3190928"/>
            <a:ext cx="398051" cy="5218423"/>
          </a:xfrm>
          <a:prstGeom prst="downArrow">
            <a:avLst/>
          </a:prstGeom>
          <a:solidFill>
            <a:schemeClr val="bg1">
              <a:lumMod val="85000"/>
              <a:alpha val="7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63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8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en-CA" dirty="0" smtClean="0"/>
              <a:t>Bayesian Prisoner’s Dilemma  and Signaling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/>
            </p:nvGraphicFramePr>
            <p:xfrm>
              <a:off x="2321169" y="1913924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pPr algn="l">
                            <a:spcBef>
                              <a:spcPts val="0"/>
                            </a:spcBef>
                          </a:pPr>
                          <a:r>
                            <a:rPr lang="en-CA" sz="2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baseline="0" dirty="0" smtClean="0"/>
                            <a:t>, </a:t>
                          </a:r>
                        </a:p>
                        <a:p>
                          <a:pPr algn="l">
                            <a:spcBef>
                              <a:spcPts val="0"/>
                            </a:spcBef>
                          </a:pPr>
                          <a:r>
                            <a:rPr lang="en-CA" sz="2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baseline="0" dirty="0" smtClean="0"/>
                            <a:t> </a:t>
                          </a:r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–5+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dirty="0" smtClean="0"/>
                            <a:t>,  0</a:t>
                          </a:r>
                        </a:p>
                      </a:txBody>
                      <a:tcPr anchor="ctr"/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 0,  </a:t>
                          </a:r>
                          <a:r>
                            <a:rPr lang="en-CA" sz="2800" baseline="0" dirty="0" smtClean="0"/>
                            <a:t>–5+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endParaRPr lang="en-CA" sz="28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/>
            </p:nvGraphicFramePr>
            <p:xfrm>
              <a:off x="2321169" y="1913924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53" t="-578" r="-100353" b="-1005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709" t="-578" r="-709" b="-100578"/>
                          </a:stretch>
                        </a:blipFill>
                      </a:tcPr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53" t="-101163" r="-100353" b="-1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05353" y="1892427"/>
          <a:ext cx="515816" cy="20613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5816"/>
              </a:tblGrid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 anchor="ctr"/>
                </a:tc>
              </a:tr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21169" y="1391321"/>
          <a:ext cx="3434862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431"/>
                <a:gridCol w="1717431"/>
              </a:tblGrid>
              <a:tr h="426867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018786" y="1384489"/>
                <a:ext cx="2927878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Payoffs depend on a random state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distributed uniformly in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−3, −2,…,3</m:t>
                    </m:r>
                    <m:r>
                      <m:rPr>
                        <m:lit/>
                      </m:rPr>
                      <a:rPr lang="en-CA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8786" y="1384489"/>
                <a:ext cx="2927878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3119" t="-3101" r="-624" b="-775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5800" y="4267376"/>
                <a:ext cx="77430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When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≥−1</m:t>
                    </m:r>
                  </m:oMath>
                </a14:m>
                <a:r>
                  <a:rPr lang="en-CA" dirty="0" smtClean="0"/>
                  <a:t>,  signal “</a:t>
                </a:r>
                <a:r>
                  <a:rPr lang="en-CA" dirty="0" smtClean="0">
                    <a:solidFill>
                      <a:srgbClr val="D30000"/>
                    </a:solidFill>
                  </a:rPr>
                  <a:t>high</a:t>
                </a:r>
                <a:r>
                  <a:rPr lang="en-CA" dirty="0" smtClean="0"/>
                  <a:t>”;  otherwise signal “</a:t>
                </a:r>
                <a:r>
                  <a:rPr lang="en-CA" dirty="0" smtClean="0">
                    <a:solidFill>
                      <a:srgbClr val="009900"/>
                    </a:solidFill>
                  </a:rPr>
                  <a:t>low</a:t>
                </a:r>
                <a:r>
                  <a:rPr lang="en-CA" dirty="0" smtClean="0"/>
                  <a:t>”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267376"/>
                <a:ext cx="7743092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260" t="-10526" b="-2894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672430" y="4736269"/>
                <a:ext cx="3693355" cy="18204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CA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a:rPr lang="en-CA" sz="1600" b="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sz="1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CA" sz="1600" b="0" i="1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CA" sz="1600" i="1" smtClean="0">
                              <a:solidFill>
                                <a:srgbClr val="D3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CA" sz="1600" i="1">
                              <a:solidFill>
                                <a:srgbClr val="D3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CA" sz="1600" i="1">
                              <a:solidFill>
                                <a:srgbClr val="D3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CA" sz="1600" i="1">
                          <a:solidFill>
                            <a:srgbClr val="D3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ctrlPr>
                            <a:rPr lang="en-CA" sz="1600" i="1">
                              <a:solidFill>
                                <a:srgbClr val="D3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600" i="1">
                                  <a:solidFill>
                                    <a:srgbClr val="D3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D3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D3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sz="16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sz="1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CA" sz="16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C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sz="1600" i="1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CA" sz="1600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CA" sz="1600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CA" sz="1600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CA" sz="1600" i="1">
                          <a:solidFill>
                            <a:srgbClr val="0099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ctrlPr>
                            <a:rPr lang="en-CA" sz="1600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600" i="1">
                                  <a:solidFill>
                                    <a:srgbClr val="0099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CA" sz="1600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/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CA" sz="16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430" y="4736269"/>
                <a:ext cx="3693355" cy="182043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787517" y="5940201"/>
            <a:ext cx="1529476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prior distribution</a:t>
            </a:r>
            <a:endParaRPr lang="en-CA" sz="2200" dirty="0"/>
          </a:p>
        </p:txBody>
      </p:sp>
      <p:sp>
        <p:nvSpPr>
          <p:cNvPr id="11" name="Rectangle 10"/>
          <p:cNvSpPr/>
          <p:nvPr/>
        </p:nvSpPr>
        <p:spPr>
          <a:xfrm>
            <a:off x="726829" y="4729422"/>
            <a:ext cx="29776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/>
              <a:t>Mathematically,  this signaling scheme is equivalent to: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70687" y="3939326"/>
            <a:ext cx="1609753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D30000"/>
                </a:solidFill>
              </a:rPr>
              <a:t>posterior under “high”</a:t>
            </a:r>
            <a:endParaRPr lang="en-CA" sz="2200" dirty="0">
              <a:solidFill>
                <a:srgbClr val="D3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65785" y="5575426"/>
            <a:ext cx="1580880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9900"/>
                </a:solidFill>
              </a:rPr>
              <a:t>posterior under “low”</a:t>
            </a:r>
            <a:endParaRPr lang="en-CA" sz="2200" dirty="0">
              <a:solidFill>
                <a:srgbClr val="009900"/>
              </a:solidFill>
            </a:endParaRPr>
          </a:p>
        </p:txBody>
      </p:sp>
      <p:sp>
        <p:nvSpPr>
          <p:cNvPr id="13" name="Right Arrow 12"/>
          <p:cNvSpPr/>
          <p:nvPr/>
        </p:nvSpPr>
        <p:spPr bwMode="auto">
          <a:xfrm rot="20112370">
            <a:off x="3412256" y="5863941"/>
            <a:ext cx="416557" cy="231363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4" name="Right Arrow 13"/>
          <p:cNvSpPr/>
          <p:nvPr/>
        </p:nvSpPr>
        <p:spPr bwMode="auto">
          <a:xfrm rot="19446851">
            <a:off x="5792529" y="4838881"/>
            <a:ext cx="515816" cy="221957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5" name="Right Arrow 14"/>
          <p:cNvSpPr/>
          <p:nvPr/>
        </p:nvSpPr>
        <p:spPr bwMode="auto">
          <a:xfrm rot="2255084">
            <a:off x="7178005" y="5204194"/>
            <a:ext cx="516433" cy="215863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53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6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en-CA" dirty="0" smtClean="0"/>
              <a:t>Bayesian Prisoner’s Dilemma  and Signaling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/>
            </p:nvGraphicFramePr>
            <p:xfrm>
              <a:off x="2321169" y="1913924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pPr algn="l">
                            <a:spcBef>
                              <a:spcPts val="0"/>
                            </a:spcBef>
                          </a:pPr>
                          <a:r>
                            <a:rPr lang="en-CA" sz="2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baseline="0" dirty="0" smtClean="0"/>
                            <a:t>, </a:t>
                          </a:r>
                        </a:p>
                        <a:p>
                          <a:pPr algn="l">
                            <a:spcBef>
                              <a:spcPts val="0"/>
                            </a:spcBef>
                          </a:pPr>
                          <a:r>
                            <a:rPr lang="en-CA" sz="2800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CA" sz="2800" baseline="0" dirty="0" smtClean="0"/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baseline="0" dirty="0" smtClean="0"/>
                            <a:t> </a:t>
                          </a:r>
                          <a:endParaRPr lang="en-CA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–5+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r>
                            <a:rPr lang="en-CA" sz="2800" dirty="0" smtClean="0"/>
                            <a:t>,  0</a:t>
                          </a:r>
                        </a:p>
                      </a:txBody>
                      <a:tcPr anchor="ctr"/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 0,  </a:t>
                          </a:r>
                          <a:r>
                            <a:rPr lang="en-CA" sz="2800" baseline="0" dirty="0" smtClean="0"/>
                            <a:t>–5+</a:t>
                          </a:r>
                          <a14:m>
                            <m:oMath xmlns:m="http://schemas.openxmlformats.org/officeDocument/2006/math">
                              <m:r>
                                <a:rPr lang="en-CA" sz="2800" b="0" i="1" baseline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oMath>
                          </a14:m>
                          <a:endParaRPr lang="en-CA" sz="2800" dirty="0">
                            <a:solidFill>
                              <a:srgbClr val="0000FF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/>
            </p:nvGraphicFramePr>
            <p:xfrm>
              <a:off x="2321169" y="1913924"/>
              <a:ext cx="3434862" cy="209648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717431"/>
                    <a:gridCol w="1717431"/>
                  </a:tblGrid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53" t="-578" r="-100353" b="-1005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709" t="-578" r="-709" b="-100578"/>
                          </a:stretch>
                        </a:blipFill>
                      </a:tcPr>
                    </a:tc>
                  </a:tr>
                  <a:tr h="10482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53" t="-101163" r="-100353" b="-1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CA" sz="2800" dirty="0" smtClean="0"/>
                            <a:t>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4,  –</a:t>
                          </a:r>
                          <a:r>
                            <a:rPr lang="en-CA" sz="2800" baseline="-25000" dirty="0" smtClean="0"/>
                            <a:t> </a:t>
                          </a:r>
                          <a:r>
                            <a:rPr lang="en-CA" sz="2800" dirty="0" smtClean="0"/>
                            <a:t>4 </a:t>
                          </a:r>
                          <a:endParaRPr lang="en-CA" sz="28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05353" y="1892427"/>
          <a:ext cx="515816" cy="20613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5816"/>
              </a:tblGrid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 anchor="ctr"/>
                </a:tc>
              </a:tr>
              <a:tr h="1030654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21169" y="1391321"/>
          <a:ext cx="3434862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431"/>
                <a:gridCol w="1717431"/>
              </a:tblGrid>
              <a:tr h="426867"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600" dirty="0" smtClean="0"/>
                        <a:t>D</a:t>
                      </a:r>
                      <a:endParaRPr lang="en-CA" sz="2600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018786" y="1384489"/>
                <a:ext cx="2927878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Payoffs depend on a random state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CA" dirty="0" smtClean="0"/>
                  <a:t> distributed uniformly in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−3, −2,…,3</m:t>
                    </m:r>
                    <m:r>
                      <m:rPr>
                        <m:lit/>
                      </m:rPr>
                      <a:rPr lang="en-CA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8786" y="1384489"/>
                <a:ext cx="2927878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3119" t="-3101" r="-624" b="-775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5800" y="4267376"/>
                <a:ext cx="77430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 smtClean="0"/>
                  <a:t>When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CA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≥−1</m:t>
                    </m:r>
                  </m:oMath>
                </a14:m>
                <a:r>
                  <a:rPr lang="en-CA" dirty="0" smtClean="0"/>
                  <a:t>,  signal “</a:t>
                </a:r>
                <a:r>
                  <a:rPr lang="en-CA" dirty="0" smtClean="0">
                    <a:solidFill>
                      <a:srgbClr val="D30000"/>
                    </a:solidFill>
                  </a:rPr>
                  <a:t>high</a:t>
                </a:r>
                <a:r>
                  <a:rPr lang="en-CA" dirty="0" smtClean="0"/>
                  <a:t>”;  otherwise signal “</a:t>
                </a:r>
                <a:r>
                  <a:rPr lang="en-CA" dirty="0" smtClean="0">
                    <a:solidFill>
                      <a:srgbClr val="009900"/>
                    </a:solidFill>
                  </a:rPr>
                  <a:t>low</a:t>
                </a:r>
                <a:r>
                  <a:rPr lang="en-CA" dirty="0" smtClean="0"/>
                  <a:t>”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267376"/>
                <a:ext cx="7743092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260" t="-10526" b="-2894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672430" y="4736269"/>
                <a:ext cx="3693355" cy="18204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CA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a:rPr lang="en-CA" sz="1600" b="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sz="1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CA" sz="1600" b="0" i="1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CA" sz="1600" i="1" smtClean="0">
                              <a:solidFill>
                                <a:srgbClr val="D3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CA" sz="1600" i="1">
                              <a:solidFill>
                                <a:srgbClr val="D3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CA" sz="1600" i="1">
                              <a:solidFill>
                                <a:srgbClr val="D3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CA" sz="1600" i="1">
                          <a:solidFill>
                            <a:srgbClr val="D3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ctrlPr>
                            <a:rPr lang="en-CA" sz="1600" i="1">
                              <a:solidFill>
                                <a:srgbClr val="D3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600" i="1">
                                  <a:solidFill>
                                    <a:srgbClr val="D3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D3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D3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D3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sz="16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sz="1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CA" sz="16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C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CA" sz="1600" i="1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CA" sz="1600" i="1" smtClean="0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CA" sz="1600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CA" sz="1600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CA" sz="1600" i="1">
                          <a:solidFill>
                            <a:srgbClr val="0099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ctrlPr>
                            <a:rPr lang="en-CA" sz="1600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600" i="1">
                                  <a:solidFill>
                                    <a:srgbClr val="0099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sz="1600" i="1">
                                    <a:solidFill>
                                      <a:srgbClr val="0099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type m:val="lin"/>
                                    <m:ctrlP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CA" sz="1600" i="1">
                                        <a:solidFill>
                                          <a:srgbClr val="0099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CA" sz="1600" i="1">
                              <a:solidFill>
                                <a:srgbClr val="00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/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CA" sz="16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430" y="4736269"/>
                <a:ext cx="3693355" cy="182043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787517" y="5940201"/>
            <a:ext cx="1529476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prior distribution</a:t>
            </a:r>
            <a:endParaRPr lang="en-CA" sz="2200" dirty="0"/>
          </a:p>
        </p:txBody>
      </p:sp>
      <p:sp>
        <p:nvSpPr>
          <p:cNvPr id="11" name="Rectangle 10"/>
          <p:cNvSpPr/>
          <p:nvPr/>
        </p:nvSpPr>
        <p:spPr>
          <a:xfrm>
            <a:off x="726829" y="4729422"/>
            <a:ext cx="29776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/>
              <a:t>Mathematically,  this signaling scheme is equivalent to: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70687" y="3939326"/>
            <a:ext cx="1609753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D30000"/>
                </a:solidFill>
              </a:rPr>
              <a:t>posterior under “high”</a:t>
            </a:r>
            <a:endParaRPr lang="en-CA" sz="2200" dirty="0">
              <a:solidFill>
                <a:srgbClr val="D3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65785" y="5575426"/>
            <a:ext cx="1580880" cy="7694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009900"/>
                </a:solidFill>
              </a:rPr>
              <a:t>posterior under “low”</a:t>
            </a:r>
            <a:endParaRPr lang="en-CA" sz="2200" dirty="0">
              <a:solidFill>
                <a:srgbClr val="009900"/>
              </a:solidFill>
            </a:endParaRPr>
          </a:p>
        </p:txBody>
      </p:sp>
      <p:sp>
        <p:nvSpPr>
          <p:cNvPr id="13" name="Right Arrow 12"/>
          <p:cNvSpPr/>
          <p:nvPr/>
        </p:nvSpPr>
        <p:spPr bwMode="auto">
          <a:xfrm rot="20112370">
            <a:off x="3412256" y="5863941"/>
            <a:ext cx="416557" cy="231363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4" name="Right Arrow 13"/>
          <p:cNvSpPr/>
          <p:nvPr/>
        </p:nvSpPr>
        <p:spPr bwMode="auto">
          <a:xfrm rot="19446851">
            <a:off x="5792529" y="4838881"/>
            <a:ext cx="515816" cy="221957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15" name="Right Arrow 14"/>
          <p:cNvSpPr/>
          <p:nvPr/>
        </p:nvSpPr>
        <p:spPr bwMode="auto">
          <a:xfrm rot="2255084">
            <a:off x="7178005" y="5204194"/>
            <a:ext cx="516433" cy="215863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" y="1289209"/>
            <a:ext cx="8778240" cy="5430883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18" name="TextBox 17"/>
          <p:cNvSpPr txBox="1"/>
          <p:nvPr/>
        </p:nvSpPr>
        <p:spPr>
          <a:xfrm>
            <a:off x="597877" y="1543064"/>
            <a:ext cx="8178956" cy="24776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2800" dirty="0" smtClean="0">
                <a:solidFill>
                  <a:srgbClr val="D30000"/>
                </a:solidFill>
              </a:rPr>
              <a:t>Signaling Problem: </a:t>
            </a:r>
            <a:r>
              <a:rPr lang="en-CA" sz="2800" dirty="0" smtClean="0"/>
              <a:t>Compute optimal signaling scheme.</a:t>
            </a:r>
          </a:p>
          <a:p>
            <a:pPr>
              <a:spcBef>
                <a:spcPts val="600"/>
              </a:spcBef>
            </a:pPr>
            <a:r>
              <a:rPr lang="en-CA" sz="2800" dirty="0" smtClean="0"/>
              <a:t>(I.e., best convex decomposition of prior distribution</a:t>
            </a:r>
          </a:p>
          <a:p>
            <a:pPr>
              <a:spcBef>
                <a:spcPts val="0"/>
              </a:spcBef>
              <a:tabLst>
                <a:tab pos="719138" algn="l"/>
              </a:tabLst>
            </a:pPr>
            <a:r>
              <a:rPr lang="en-CA" sz="2800" dirty="0"/>
              <a:t>  </a:t>
            </a:r>
            <a:r>
              <a:rPr lang="en-CA" sz="2800" dirty="0" smtClean="0"/>
              <a:t>  </a:t>
            </a:r>
            <a:r>
              <a:rPr lang="en-CA" sz="2800" dirty="0" smtClean="0">
                <a:sym typeface="Symbol" panose="05050102010706020507" pitchFamily="18" charset="2"/>
              </a:rPr>
              <a:t> </a:t>
            </a:r>
            <a:r>
              <a:rPr lang="en-CA" sz="2800" dirty="0" smtClean="0"/>
              <a:t>best way of releasing partial information)</a:t>
            </a:r>
          </a:p>
          <a:p>
            <a:pPr>
              <a:spcBef>
                <a:spcPts val="1200"/>
              </a:spcBef>
              <a:tabLst>
                <a:tab pos="719138" algn="l"/>
              </a:tabLst>
            </a:pPr>
            <a:r>
              <a:rPr lang="en-CA" sz="2800" dirty="0" smtClean="0"/>
              <a:t>Problem has been recently studied for auctions [</a:t>
            </a:r>
            <a:r>
              <a:rPr lang="en-CA" dirty="0" smtClean="0"/>
              <a:t>EFG</a:t>
            </a:r>
            <a:r>
              <a:rPr lang="en-CA" baseline="30000" dirty="0" smtClean="0"/>
              <a:t>+</a:t>
            </a:r>
            <a:r>
              <a:rPr lang="en-CA" dirty="0" smtClean="0"/>
              <a:t>12, BMS12, GD13, DIR14]</a:t>
            </a:r>
            <a:r>
              <a:rPr lang="en-CA" sz="2800" dirty="0"/>
              <a:t> </a:t>
            </a:r>
            <a:r>
              <a:rPr lang="en-CA" sz="2800" dirty="0" smtClean="0"/>
              <a:t>and zero-sum games </a:t>
            </a:r>
            <a:r>
              <a:rPr lang="en-CA" dirty="0" smtClean="0"/>
              <a:t>[Dughmi14]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684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00025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Our contributions</a:t>
            </a:r>
            <a:endParaRPr lang="en-CA" altLang="en-US" dirty="0" smtClean="0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1167180"/>
                <a:ext cx="7989277" cy="5105400"/>
              </a:xfrm>
            </p:spPr>
            <p:txBody>
              <a:bodyPr/>
              <a:lstStyle/>
              <a:p>
                <a:pPr marL="0" indent="0">
                  <a:buNone/>
                  <a:tabLst>
                    <a:tab pos="1430338" algn="l"/>
                  </a:tabLst>
                  <a:defRPr/>
                </a:pPr>
                <a:r>
                  <a:rPr lang="en-CA" sz="2800" dirty="0" smtClean="0"/>
                  <a:t>We study the signaling problem for:</a:t>
                </a:r>
                <a:endParaRPr lang="en-CA" sz="2800" dirty="0" smtClean="0">
                  <a:solidFill>
                    <a:srgbClr val="C00000"/>
                  </a:solidFill>
                </a:endParaRPr>
              </a:p>
              <a:p>
                <a:pPr marL="446088" lvl="1" indent="-352425">
                  <a:spcBef>
                    <a:spcPts val="1200"/>
                  </a:spcBef>
                  <a:tabLst>
                    <a:tab pos="1347788" algn="l"/>
                    <a:tab pos="2157413" algn="l"/>
                  </a:tabLst>
                  <a:defRPr/>
                </a:pPr>
                <a:r>
                  <a:rPr lang="en-CA" sz="2400" dirty="0" smtClean="0"/>
                  <a:t>Bayesian zero-sum games:  maximize E[Row’s NE payoff]</a:t>
                </a:r>
              </a:p>
              <a:p>
                <a:pPr marL="446088" lvl="1" indent="-352425">
                  <a:spcBef>
                    <a:spcPts val="2400"/>
                  </a:spcBef>
                  <a:tabLst>
                    <a:tab pos="1347788" algn="l"/>
                    <a:tab pos="2157413" algn="l"/>
                  </a:tabLst>
                  <a:defRPr/>
                </a:pPr>
                <a:r>
                  <a:rPr lang="en-CA" sz="2400" dirty="0" smtClean="0"/>
                  <a:t>Bayesian network routing games: uncertainty affects latency functions, seek to minimize E[latency of Nash flow]</a:t>
                </a:r>
              </a:p>
              <a:p>
                <a:pPr marL="0" lvl="1" indent="0">
                  <a:spcBef>
                    <a:spcPts val="3000"/>
                  </a:spcBef>
                  <a:buNone/>
                  <a:tabLst>
                    <a:tab pos="1347788" algn="l"/>
                    <a:tab pos="2157413" algn="l"/>
                  </a:tabLst>
                  <a:defRPr/>
                </a:pPr>
                <a:r>
                  <a:rPr lang="en-CA" dirty="0" smtClean="0"/>
                  <a:t>Fundamental, well-structured classes of games</a:t>
                </a:r>
                <a:r>
                  <a:rPr lang="en-CA" dirty="0"/>
                  <a:t>.</a:t>
                </a:r>
                <a:r>
                  <a:rPr lang="en-CA" dirty="0" smtClean="0"/>
                  <a:t> </a:t>
                </a:r>
              </a:p>
              <a:p>
                <a:pPr marL="0" lvl="1" indent="0">
                  <a:spcBef>
                    <a:spcPts val="1200"/>
                  </a:spcBef>
                  <a:buNone/>
                  <a:tabLst>
                    <a:tab pos="1347788" algn="l"/>
                    <a:tab pos="2157413" algn="l"/>
                  </a:tabLst>
                  <a:defRPr/>
                </a:pPr>
                <a:r>
                  <a:rPr lang="en-CA" dirty="0" smtClean="0"/>
                  <a:t>Both admit a canonical choice of equilibrium that can be efficiently computed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CA" dirty="0" smtClean="0"/>
                  <a:t> can study the signaling problem bereft of equilibrium computation concerns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167180"/>
                <a:ext cx="7989277" cy="5105400"/>
              </a:xfrm>
              <a:blipFill rotWithShape="0">
                <a:blip r:embed="rId2"/>
                <a:stretch>
                  <a:fillRect l="-1603" t="-1193" r="-76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627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00025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Prior work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92369" y="1167180"/>
                <a:ext cx="8276493" cy="5105400"/>
              </a:xfrm>
            </p:spPr>
            <p:txBody>
              <a:bodyPr/>
              <a:lstStyle/>
              <a:p>
                <a:pPr marL="0" indent="0">
                  <a:buNone/>
                  <a:tabLst>
                    <a:tab pos="1430338" algn="l"/>
                  </a:tabLst>
                  <a:defRPr/>
                </a:pPr>
                <a:r>
                  <a:rPr lang="en-CA" sz="2800" dirty="0" smtClean="0"/>
                  <a:t>For </a:t>
                </a:r>
                <a:r>
                  <a:rPr lang="en-CA" sz="2800" dirty="0" smtClean="0">
                    <a:solidFill>
                      <a:srgbClr val="D30000"/>
                    </a:solidFill>
                  </a:rPr>
                  <a:t>Bayesian zero-sum games </a:t>
                </a:r>
                <a:r>
                  <a:rPr lang="en-CA" sz="2400" dirty="0" smtClean="0"/>
                  <a:t>(max E[Row’s NE payoff])</a:t>
                </a:r>
                <a:r>
                  <a:rPr lang="en-CA" sz="2800" dirty="0" smtClean="0"/>
                  <a:t>:</a:t>
                </a:r>
                <a:endParaRPr lang="en-CA" sz="2800" dirty="0" smtClean="0">
                  <a:solidFill>
                    <a:srgbClr val="C00000"/>
                  </a:solidFill>
                </a:endParaRPr>
              </a:p>
              <a:p>
                <a:pPr marL="363538" lvl="1" indent="-269875">
                  <a:spcBef>
                    <a:spcPts val="1200"/>
                  </a:spcBef>
                  <a:tabLst>
                    <a:tab pos="1347788" algn="l"/>
                    <a:tab pos="2157413" algn="l"/>
                  </a:tabLst>
                  <a:defRPr/>
                </a:pPr>
                <a:r>
                  <a:rPr lang="en-CA" sz="2400" dirty="0" smtClean="0"/>
                  <a:t>[Dughmi14]: getting an FPTAS </a:t>
                </a:r>
                <a:r>
                  <a:rPr lang="en-CA" sz="2200" dirty="0" smtClean="0"/>
                  <a:t>(additive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CA" sz="2200" dirty="0" smtClean="0"/>
                  <a:t>-approx. in 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poly(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1/</m:t>
                    </m:r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CA" sz="2200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CA" sz="2200" dirty="0" smtClean="0"/>
                  <a:t>time)</a:t>
                </a:r>
                <a:r>
                  <a:rPr lang="en-CA" sz="2400" dirty="0" smtClean="0"/>
                  <a:t> is at least as hard as </a:t>
                </a:r>
                <a:r>
                  <a:rPr lang="en-CA" sz="2400" dirty="0" smtClean="0">
                    <a:solidFill>
                      <a:srgbClr val="009900"/>
                    </a:solidFill>
                  </a:rPr>
                  <a:t>planted-clique problem</a:t>
                </a:r>
              </a:p>
              <a:p>
                <a:pPr marL="93663" lvl="1" indent="0">
                  <a:spcBef>
                    <a:spcPts val="1200"/>
                  </a:spcBef>
                  <a:buNone/>
                  <a:tabLst>
                    <a:tab pos="1347788" algn="l"/>
                    <a:tab pos="2157413" algn="l"/>
                  </a:tabLst>
                  <a:defRPr/>
                </a:pPr>
                <a:r>
                  <a:rPr lang="en-CA" sz="2400" dirty="0" smtClean="0">
                    <a:solidFill>
                      <a:srgbClr val="009900"/>
                    </a:solidFill>
                  </a:rPr>
                  <a:t>Planted clique problem: </a:t>
                </a:r>
                <a:r>
                  <a:rPr lang="en-CA" sz="2400" dirty="0" smtClean="0"/>
                  <a:t>Given a </a:t>
                </a:r>
                <a:r>
                  <a:rPr lang="en-CA" sz="2400" dirty="0" smtClean="0">
                    <a:solidFill>
                      <a:srgbClr val="D30000"/>
                    </a:solidFill>
                  </a:rPr>
                  <a:t>random graph G </a:t>
                </a:r>
                <a:r>
                  <a:rPr lang="en-CA" sz="2400" dirty="0" smtClean="0"/>
                  <a:t>drawn from a distribution of graphs containing a planted clique, find the planted clique in G</a:t>
                </a:r>
              </a:p>
              <a:p>
                <a:pPr marL="93663" lvl="1" indent="0">
                  <a:spcBef>
                    <a:spcPts val="1200"/>
                  </a:spcBef>
                  <a:buNone/>
                  <a:tabLst>
                    <a:tab pos="1347788" algn="l"/>
                    <a:tab pos="2157413" algn="l"/>
                  </a:tabLst>
                  <a:defRPr/>
                </a:pPr>
                <a:r>
                  <a:rPr lang="en-CA" sz="2400" dirty="0" smtClean="0"/>
                  <a:t>Planted-clique hardness is an </a:t>
                </a:r>
                <a:r>
                  <a:rPr lang="en-CA" sz="2400" dirty="0" smtClean="0">
                    <a:solidFill>
                      <a:srgbClr val="D30000"/>
                    </a:solidFill>
                  </a:rPr>
                  <a:t>average-case hardness </a:t>
                </a:r>
                <a:r>
                  <a:rPr lang="en-CA" sz="2400" dirty="0" smtClean="0"/>
                  <a:t>assumption </a:t>
                </a:r>
                <a:r>
                  <a:rPr lang="en-CA" sz="2400" dirty="0"/>
                  <a:t>(</a:t>
                </a:r>
                <a:r>
                  <a:rPr lang="en-CA" sz="2400" dirty="0" smtClean="0"/>
                  <a:t>NP-hardness (and most typical hardness assumptions), are </a:t>
                </a:r>
                <a:r>
                  <a:rPr lang="en-CA" sz="2400" dirty="0" smtClean="0">
                    <a:solidFill>
                      <a:srgbClr val="D30000"/>
                    </a:solidFill>
                  </a:rPr>
                  <a:t>worst-case hardness</a:t>
                </a:r>
                <a:r>
                  <a:rPr lang="en-CA" sz="2400" dirty="0" smtClean="0"/>
                  <a:t> assumptions)</a:t>
                </a:r>
              </a:p>
              <a:p>
                <a:pPr marL="363538" lvl="1" indent="-269875">
                  <a:spcBef>
                    <a:spcPts val="1200"/>
                  </a:spcBef>
                  <a:tabLst>
                    <a:tab pos="1347788" algn="l"/>
                    <a:tab pos="2157413" algn="l"/>
                  </a:tabLst>
                  <a:defRPr/>
                </a:pPr>
                <a:r>
                  <a:rPr lang="en-CA" sz="2400" dirty="0" smtClean="0"/>
                  <a:t>[Dughmi14]: getting a PTAS </a:t>
                </a:r>
                <a:r>
                  <a:rPr lang="en-CA" sz="2200" dirty="0" smtClean="0"/>
                  <a:t>(</a:t>
                </a:r>
                <a:r>
                  <a:rPr lang="en-CA" sz="2200" dirty="0" err="1" smtClean="0"/>
                  <a:t>polytime</a:t>
                </a:r>
                <a:r>
                  <a:rPr lang="en-CA" sz="2200" dirty="0" smtClean="0"/>
                  <a:t> additive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CA" sz="2200" dirty="0" smtClean="0"/>
                  <a:t>-approx. for any fixed </a:t>
                </a:r>
                <a14:m>
                  <m:oMath xmlns:m="http://schemas.openxmlformats.org/officeDocument/2006/math"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CA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CA" sz="2200" dirty="0" smtClean="0"/>
                  <a:t>)</a:t>
                </a:r>
                <a:r>
                  <a:rPr lang="en-CA" sz="2400" dirty="0" smtClean="0"/>
                  <a:t> in “large” games </a:t>
                </a:r>
                <a:r>
                  <a:rPr lang="en-CA" sz="2200" dirty="0" smtClean="0"/>
                  <a:t>(</a:t>
                </a:r>
                <a:r>
                  <a:rPr lang="en-CA" sz="2200" dirty="0" smtClean="0">
                    <a:solidFill>
                      <a:srgbClr val="D30000"/>
                    </a:solidFill>
                  </a:rPr>
                  <a:t>quasi-polynomial strategy sets</a:t>
                </a:r>
                <a:r>
                  <a:rPr lang="en-CA" sz="2200" dirty="0" smtClean="0"/>
                  <a:t>) </a:t>
                </a:r>
                <a:r>
                  <a:rPr lang="en-CA" sz="2400" dirty="0" smtClean="0"/>
                  <a:t>is planted-clique hard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2369" y="1167180"/>
                <a:ext cx="8276493" cy="5105400"/>
              </a:xfrm>
              <a:blipFill rotWithShape="0">
                <a:blip r:embed="rId2"/>
                <a:stretch>
                  <a:fillRect l="-1548" t="-1193" r="-221" b="-358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28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55785</TotalTime>
  <Words>1391</Words>
  <Application>Microsoft Office PowerPoint</Application>
  <PresentationFormat>On-screen Show (4:3)</PresentationFormat>
  <Paragraphs>167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Arial</vt:lpstr>
      <vt:lpstr>Cambria Math</vt:lpstr>
      <vt:lpstr>Gill Sans MT</vt:lpstr>
      <vt:lpstr>Symbol</vt:lpstr>
      <vt:lpstr>Times New Roman</vt:lpstr>
      <vt:lpstr>Default Design</vt:lpstr>
      <vt:lpstr>Signaling in Bayesian Games</vt:lpstr>
      <vt:lpstr>Prisoner’s Dilemma</vt:lpstr>
      <vt:lpstr>Prisoner’s Dilemma</vt:lpstr>
      <vt:lpstr>Bayesian Prisoner’s Dilemma  and Signaling</vt:lpstr>
      <vt:lpstr>Bayesian Prisoner’s Dilemma  and Signaling</vt:lpstr>
      <vt:lpstr>Bayesian Prisoner’s Dilemma  and Signaling</vt:lpstr>
      <vt:lpstr>Bayesian Prisoner’s Dilemma  and Signaling</vt:lpstr>
      <vt:lpstr>Our contributions</vt:lpstr>
      <vt:lpstr>Prior work</vt:lpstr>
      <vt:lpstr>Our results</vt:lpstr>
      <vt:lpstr>Our results</vt:lpstr>
      <vt:lpstr>Our results</vt:lpstr>
      <vt:lpstr>Our results (contd.)</vt:lpstr>
      <vt:lpstr>Open questions</vt:lpstr>
      <vt:lpstr>Thank You</vt:lpstr>
    </vt:vector>
  </TitlesOfParts>
  <Company>Dept. of Computer Science, 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Stochastic Optimization is (almost) as easy as Deterministic Optimization</dc:title>
  <dc:creator>Chaitanya Swamy</dc:creator>
  <cp:lastModifiedBy>Chaitanya Swamy</cp:lastModifiedBy>
  <cp:revision>380</cp:revision>
  <dcterms:created xsi:type="dcterms:W3CDTF">2011-06-14T21:20:02Z</dcterms:created>
  <dcterms:modified xsi:type="dcterms:W3CDTF">2016-09-15T23:00:50Z</dcterms:modified>
</cp:coreProperties>
</file>