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498" r:id="rId2"/>
    <p:sldId id="589" r:id="rId3"/>
    <p:sldId id="593" r:id="rId4"/>
    <p:sldId id="594" r:id="rId5"/>
    <p:sldId id="592" r:id="rId6"/>
    <p:sldId id="595" r:id="rId7"/>
    <p:sldId id="615" r:id="rId8"/>
    <p:sldId id="597" r:id="rId9"/>
    <p:sldId id="598" r:id="rId10"/>
    <p:sldId id="600" r:id="rId11"/>
    <p:sldId id="601" r:id="rId12"/>
    <p:sldId id="603" r:id="rId13"/>
    <p:sldId id="602" r:id="rId14"/>
    <p:sldId id="604" r:id="rId15"/>
    <p:sldId id="616" r:id="rId16"/>
    <p:sldId id="605" r:id="rId17"/>
    <p:sldId id="606" r:id="rId18"/>
    <p:sldId id="607" r:id="rId19"/>
    <p:sldId id="609" r:id="rId20"/>
    <p:sldId id="611" r:id="rId21"/>
    <p:sldId id="617" r:id="rId22"/>
    <p:sldId id="612" r:id="rId23"/>
    <p:sldId id="614" r:id="rId24"/>
    <p:sldId id="618" r:id="rId25"/>
    <p:sldId id="619" r:id="rId26"/>
    <p:sldId id="289" r:id="rId2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Gill Sans MT" panose="020B0502020104020203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Gill Sans MT" panose="020B0502020104020203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Gill Sans MT" panose="020B0502020104020203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Gill Sans MT" panose="020B0502020104020203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Gill Sans MT" panose="020B0502020104020203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Gill Sans MT" panose="020B0502020104020203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Gill Sans MT" panose="020B0502020104020203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Gill Sans MT" panose="020B0502020104020203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Gill Sans MT" panose="020B0502020104020203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59" userDrawn="1">
          <p15:clr>
            <a:srgbClr val="A4A3A4"/>
          </p15:clr>
        </p15:guide>
        <p15:guide id="2" pos="111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FF"/>
    <a:srgbClr val="CC0000"/>
    <a:srgbClr val="FFFF99"/>
    <a:srgbClr val="EAEAEA"/>
    <a:srgbClr val="009900"/>
    <a:srgbClr val="FFCCFF"/>
    <a:srgbClr val="99CCFF"/>
    <a:srgbClr val="FFFFCC"/>
    <a:srgbClr val="F8F8F8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386" autoAdjust="0"/>
    <p:restoredTop sz="94603" autoAdjust="0"/>
  </p:normalViewPr>
  <p:slideViewPr>
    <p:cSldViewPr snapToGrid="0">
      <p:cViewPr varScale="1">
        <p:scale>
          <a:sx n="67" d="100"/>
          <a:sy n="67" d="100"/>
        </p:scale>
        <p:origin x="49" y="152"/>
      </p:cViewPr>
      <p:guideLst>
        <p:guide orient="horz" pos="3159"/>
        <p:guide pos="1111"/>
      </p:guideLst>
    </p:cSldViewPr>
  </p:slideViewPr>
  <p:outlineViewPr>
    <p:cViewPr>
      <p:scale>
        <a:sx n="33" d="100"/>
        <a:sy n="33" d="100"/>
      </p:scale>
      <p:origin x="0" y="-11015"/>
    </p:cViewPr>
    <p:sldLst>
      <p:sld r:id="rId1" collapse="1"/>
      <p:sld r:id="rId2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6206"/>
    </p:cViewPr>
  </p:sorterViewPr>
  <p:notesViewPr>
    <p:cSldViewPr snapToGrid="0">
      <p:cViewPr varScale="1">
        <p:scale>
          <a:sx n="59" d="100"/>
          <a:sy n="59" d="100"/>
        </p:scale>
        <p:origin x="2098" y="71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24.xml"/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anose="020B060402020202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anose="020B060402020202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337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2E1C14CD-A45F-44DA-B60B-76B706C3369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51202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anose="020B060402020202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450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anose="020B060402020202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5C7686A1-62EB-4CA4-BDEC-F1E223DC639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923738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7686A1-62EB-4CA4-BDEC-F1E223DC6399}" type="slidenum">
              <a:rPr lang="en-US" altLang="en-US" smtClean="0"/>
              <a:pPr/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65933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7686A1-62EB-4CA4-BDEC-F1E223DC6399}" type="slidenum">
              <a:rPr lang="en-US" altLang="en-US" smtClean="0"/>
              <a:pPr/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816437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7686A1-62EB-4CA4-BDEC-F1E223DC6399}" type="slidenum">
              <a:rPr lang="en-US" altLang="en-US" smtClean="0"/>
              <a:pPr/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909743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7686A1-62EB-4CA4-BDEC-F1E223DC6399}" type="slidenum">
              <a:rPr lang="en-US" altLang="en-US" smtClean="0"/>
              <a:pPr/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437286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7686A1-62EB-4CA4-BDEC-F1E223DC6399}" type="slidenum">
              <a:rPr lang="en-US" altLang="en-US" smtClean="0"/>
              <a:pPr/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308587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7686A1-62EB-4CA4-BDEC-F1E223DC6399}" type="slidenum">
              <a:rPr lang="en-US" altLang="en-US" smtClean="0"/>
              <a:pPr/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238305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4800" y="685042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4800" y="3164717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Theory Seminar, 11/2003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4CF627-ACFB-4EEC-8F21-E17152E67A3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334271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06018"/>
            <a:ext cx="7772400" cy="838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249018"/>
            <a:ext cx="77724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Theory Seminar, 11/2003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8197F8-1835-49B6-9373-0975F460028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91135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4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9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Theory Seminar, 11/2003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3ACBCF-CF5C-42CB-9AEA-8BD2E8D0918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248278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752600"/>
            <a:ext cx="38100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38100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Theory Seminar, 11/2003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07E5DE-B2EF-431A-9C16-06A72D3297C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260743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9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9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9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Theory Seminar, 11/2003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D19D59-E74E-4982-B031-85AF39E2C39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905779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06018"/>
            <a:ext cx="7772400" cy="838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Theory Seminar, 11/2003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3F2738-1D8A-4AD4-95C2-BE5F8CC5626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12325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Theory Seminar, 11/2003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B77373-5C74-4AD1-B993-3E6B3B15E10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799439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41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31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41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Theory Seminar, 11/2003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1471EB-5FE3-4E1D-9B1C-DCE12AF8E0F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682293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41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31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41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Theory Seminar, 11/2003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1BCFCF-0EE1-4C5C-A66F-E920E29ADA4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97778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Theory Seminar, 11/2003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12CC11-CC0C-4C83-99D2-2E8C8F334CE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59381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715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715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Theory Seminar, 11/2003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C3E6F0-61CE-42DA-934C-501D6A4DDA9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965521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752600"/>
            <a:ext cx="77724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477000"/>
            <a:ext cx="1905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562600" y="6477000"/>
            <a:ext cx="2895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r>
              <a:rPr lang="en-US" altLang="en-US"/>
              <a:t>Theory Seminar, 11/2003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352800" y="6477000"/>
            <a:ext cx="1905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fld id="{5DACDB54-A427-4CFE-A04F-A85301B54AC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rgbClr val="CC0000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rgbClr val="CC0000"/>
          </a:solidFill>
          <a:latin typeface="Gill Sans MT" panose="020B0502020104020203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rgbClr val="CC0000"/>
          </a:solidFill>
          <a:latin typeface="Gill Sans MT" panose="020B0502020104020203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rgbClr val="CC0000"/>
          </a:solidFill>
          <a:latin typeface="Gill Sans MT" panose="020B0502020104020203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rgbClr val="CC0000"/>
          </a:solidFill>
          <a:latin typeface="Gill Sans MT" panose="020B0502020104020203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CC0000"/>
          </a:solidFill>
          <a:latin typeface="Gill Sans MT" panose="020B0502020104020203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CC0000"/>
          </a:solidFill>
          <a:latin typeface="Gill Sans MT" panose="020B0502020104020203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CC0000"/>
          </a:solidFill>
          <a:latin typeface="Gill Sans MT" panose="020B0502020104020203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CC0000"/>
          </a:solidFill>
          <a:latin typeface="Gill Sans MT" panose="020B0502020104020203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CC0000"/>
        </a:buClr>
        <a:buSzPct val="12000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33CC33"/>
        </a:buClr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SzPct val="12000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5.png"/><Relationship Id="rId5" Type="http://schemas.openxmlformats.org/officeDocument/2006/relationships/image" Target="../media/image12.png"/><Relationship Id="rId10" Type="http://schemas.openxmlformats.org/officeDocument/2006/relationships/image" Target="../media/image3.png"/><Relationship Id="rId4" Type="http://schemas.openxmlformats.org/officeDocument/2006/relationships/image" Target="../media/image11.png"/><Relationship Id="rId9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0.png"/><Relationship Id="rId4" Type="http://schemas.openxmlformats.org/officeDocument/2006/relationships/image" Target="../media/image19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0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8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8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9.png"/><Relationship Id="rId7" Type="http://schemas.openxmlformats.org/officeDocument/2006/relationships/image" Target="../media/image41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7.png"/><Relationship Id="rId11" Type="http://schemas.openxmlformats.org/officeDocument/2006/relationships/image" Target="../media/image45.png"/><Relationship Id="rId5" Type="http://schemas.openxmlformats.org/officeDocument/2006/relationships/image" Target="../media/image40.png"/><Relationship Id="rId10" Type="http://schemas.openxmlformats.org/officeDocument/2006/relationships/image" Target="../media/image44.png"/><Relationship Id="rId4" Type="http://schemas.openxmlformats.org/officeDocument/2006/relationships/image" Target="../media/image35.png"/><Relationship Id="rId9" Type="http://schemas.openxmlformats.org/officeDocument/2006/relationships/image" Target="../media/image4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6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7.png"/><Relationship Id="rId5" Type="http://schemas.openxmlformats.org/officeDocument/2006/relationships/image" Target="../media/image40.png"/><Relationship Id="rId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9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8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28400" y="395984"/>
            <a:ext cx="8391525" cy="1982787"/>
          </a:xfrm>
          <a:noFill/>
        </p:spPr>
        <p:txBody>
          <a:bodyPr anchor="ctr"/>
          <a:lstStyle/>
          <a:p>
            <a:r>
              <a:rPr lang="en-US" altLang="en-US" sz="4400" dirty="0"/>
              <a:t>Approximation Algorithms for Minimum-Norm </a:t>
            </a:r>
            <a:r>
              <a:rPr lang="en-US" altLang="en-US" sz="4400" dirty="0" smtClean="0"/>
              <a:t>Optimization </a:t>
            </a:r>
            <a:r>
              <a:rPr lang="en-US" altLang="en-US" sz="4400" dirty="0"/>
              <a:t>Problems</a:t>
            </a:r>
          </a:p>
        </p:txBody>
      </p:sp>
      <p:sp>
        <p:nvSpPr>
          <p:cNvPr id="3348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0400" y="2716812"/>
            <a:ext cx="7784124" cy="2775194"/>
          </a:xfrm>
          <a:noFill/>
        </p:spPr>
        <p:txBody>
          <a:bodyPr/>
          <a:lstStyle/>
          <a:p>
            <a:r>
              <a:rPr lang="en-US" altLang="en-US" sz="3600" dirty="0"/>
              <a:t>Chaitanya Swamy</a:t>
            </a:r>
          </a:p>
          <a:p>
            <a:pPr>
              <a:spcBef>
                <a:spcPts val="300"/>
              </a:spcBef>
            </a:pPr>
            <a:r>
              <a:rPr lang="en-US" altLang="en-US" sz="3600" dirty="0"/>
              <a:t>University of Waterloo</a:t>
            </a:r>
          </a:p>
          <a:p>
            <a:pPr>
              <a:spcBef>
                <a:spcPts val="1800"/>
              </a:spcBef>
            </a:pPr>
            <a:r>
              <a:rPr lang="en-US" altLang="en-US" sz="3600" dirty="0">
                <a:ea typeface="ＭＳ Ｐゴシック" panose="020B0600070205080204" pitchFamily="34" charset="-128"/>
              </a:rPr>
              <a:t>Joint work with </a:t>
            </a:r>
            <a:r>
              <a:rPr lang="en-US" altLang="en-US" sz="3600" dirty="0" err="1">
                <a:ea typeface="ＭＳ Ｐゴシック" panose="020B0600070205080204" pitchFamily="34" charset="-128"/>
              </a:rPr>
              <a:t>Deeparnab</a:t>
            </a:r>
            <a:r>
              <a:rPr lang="en-US" altLang="en-US" sz="3600" dirty="0">
                <a:ea typeface="ＭＳ Ｐゴシック" panose="020B0600070205080204" pitchFamily="34" charset="-128"/>
              </a:rPr>
              <a:t> </a:t>
            </a:r>
            <a:r>
              <a:rPr lang="en-US" altLang="en-US" sz="3600" dirty="0" err="1">
                <a:ea typeface="ＭＳ Ｐゴシック" panose="020B0600070205080204" pitchFamily="34" charset="-128"/>
              </a:rPr>
              <a:t>Chakrabarty</a:t>
            </a:r>
            <a:endParaRPr lang="en-US" altLang="en-US" sz="3600" dirty="0">
              <a:ea typeface="ＭＳ Ｐゴシック" panose="020B0600070205080204" pitchFamily="34" charset="-128"/>
            </a:endParaRPr>
          </a:p>
          <a:p>
            <a:pPr>
              <a:spcBef>
                <a:spcPts val="300"/>
              </a:spcBef>
            </a:pPr>
            <a:r>
              <a:rPr lang="en-US" altLang="en-US" sz="3600" dirty="0">
                <a:ea typeface="ＭＳ Ｐゴシック" panose="020B0600070205080204" pitchFamily="34" charset="-128"/>
              </a:rPr>
              <a:t>Dartmouth College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Multidimensional Optimization</a:t>
            </a:r>
            <a:endParaRPr lang="en-C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CA" dirty="0" smtClean="0">
                    <a:solidFill>
                      <a:srgbClr val="009900"/>
                    </a:solidFill>
                  </a:rPr>
                  <a:t>Agents</a:t>
                </a:r>
                <a:r>
                  <a:rPr lang="en-CA" dirty="0" smtClean="0"/>
                  <a:t> and </a:t>
                </a:r>
                <a:r>
                  <a:rPr lang="en-CA" dirty="0" smtClean="0">
                    <a:solidFill>
                      <a:srgbClr val="CC0000"/>
                    </a:solidFill>
                  </a:rPr>
                  <a:t>solutions</a:t>
                </a:r>
              </a:p>
              <a:p>
                <a:pPr>
                  <a:spcBef>
                    <a:spcPts val="2400"/>
                  </a:spcBef>
                </a:pPr>
                <a:r>
                  <a:rPr lang="en-CA" dirty="0" smtClean="0"/>
                  <a:t>Each </a:t>
                </a:r>
                <a:r>
                  <a:rPr lang="en-CA" dirty="0" smtClean="0">
                    <a:solidFill>
                      <a:srgbClr val="CC0000"/>
                    </a:solidFill>
                  </a:rPr>
                  <a:t>solution </a:t>
                </a:r>
                <a:r>
                  <a:rPr lang="en-CA" dirty="0" smtClean="0"/>
                  <a:t>induces a </a:t>
                </a:r>
                <a:r>
                  <a:rPr lang="en-CA" dirty="0" smtClean="0">
                    <a:solidFill>
                      <a:srgbClr val="0000FF"/>
                    </a:solidFill>
                  </a:rPr>
                  <a:t>cost</a:t>
                </a:r>
                <a:r>
                  <a:rPr lang="en-CA" dirty="0" smtClean="0"/>
                  <a:t> for each agent </a:t>
                </a:r>
                <a14:m>
                  <m:oMath xmlns:m="http://schemas.openxmlformats.org/officeDocument/2006/math">
                    <m:r>
                      <a:rPr lang="en-CA" b="0" i="1" smtClean="0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CA" dirty="0" smtClean="0"/>
                  <a:t> cost vector (indexed by agents)</a:t>
                </a:r>
              </a:p>
              <a:p>
                <a:pPr>
                  <a:spcBef>
                    <a:spcPts val="2400"/>
                  </a:spcBef>
                </a:pPr>
                <a:r>
                  <a:rPr lang="en-CA" dirty="0" smtClean="0"/>
                  <a:t>Optimization problem: choose solution that minimizes some obj. function of cost vector </a:t>
                </a:r>
                <a:endParaRPr lang="en-CA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2510" t="-3467" r="-2588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36645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217110" y="4451871"/>
                <a:ext cx="4471417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en-US" sz="2200" dirty="0">
                    <a:solidFill>
                      <a:srgbClr val="009900"/>
                    </a:solidFill>
                  </a:rPr>
                  <a:t>Agents (   ):</a:t>
                </a:r>
                <a:r>
                  <a:rPr lang="en-US" altLang="en-US" sz="2200" dirty="0"/>
                  <a:t> points in </a:t>
                </a:r>
                <a14:m>
                  <m:oMath xmlns:m="http://schemas.openxmlformats.org/officeDocument/2006/math">
                    <m:r>
                      <a:rPr lang="en-CA" altLang="en-US" sz="20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𝒟</m:t>
                    </m:r>
                  </m:oMath>
                </a14:m>
                <a:endParaRPr lang="en-CA" sz="2200" dirty="0">
                  <a:solidFill>
                    <a:srgbClr val="CC0000"/>
                  </a:solidFill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110" y="4451871"/>
                <a:ext cx="4471417" cy="430887"/>
              </a:xfrm>
              <a:prstGeom prst="rect">
                <a:avLst/>
              </a:prstGeom>
              <a:blipFill rotWithShape="0">
                <a:blip r:embed="rId3"/>
                <a:stretch>
                  <a:fillRect l="-1774" t="-8451" b="-28169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0" y="103427"/>
            <a:ext cx="4711973" cy="838200"/>
          </a:xfrm>
        </p:spPr>
        <p:txBody>
          <a:bodyPr/>
          <a:lstStyle/>
          <a:p>
            <a:r>
              <a:rPr lang="en-CA" dirty="0" smtClean="0"/>
              <a:t>k-Clustering</a:t>
            </a:r>
            <a:endParaRPr lang="en-CA" dirty="0"/>
          </a:p>
        </p:txBody>
      </p:sp>
      <p:sp>
        <p:nvSpPr>
          <p:cNvPr id="5" name="Oval 4"/>
          <p:cNvSpPr>
            <a:spLocks noChangeArrowheads="1"/>
          </p:cNvSpPr>
          <p:nvPr/>
        </p:nvSpPr>
        <p:spPr bwMode="auto">
          <a:xfrm>
            <a:off x="1195841" y="3860131"/>
            <a:ext cx="182563" cy="182562"/>
          </a:xfrm>
          <a:prstGeom prst="ellipse">
            <a:avLst/>
          </a:pr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6" name="Oval 5"/>
          <p:cNvSpPr>
            <a:spLocks noChangeArrowheads="1"/>
          </p:cNvSpPr>
          <p:nvPr/>
        </p:nvSpPr>
        <p:spPr bwMode="auto">
          <a:xfrm>
            <a:off x="953602" y="2491450"/>
            <a:ext cx="182563" cy="182563"/>
          </a:xfrm>
          <a:prstGeom prst="ellipse">
            <a:avLst/>
          </a:pr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7" name="Oval 6"/>
          <p:cNvSpPr>
            <a:spLocks noChangeArrowheads="1"/>
          </p:cNvSpPr>
          <p:nvPr/>
        </p:nvSpPr>
        <p:spPr bwMode="auto">
          <a:xfrm>
            <a:off x="3228178" y="2582725"/>
            <a:ext cx="182563" cy="182562"/>
          </a:xfrm>
          <a:prstGeom prst="ellipse">
            <a:avLst/>
          </a:pr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8" name="Oval 7"/>
          <p:cNvSpPr>
            <a:spLocks noChangeArrowheads="1"/>
          </p:cNvSpPr>
          <p:nvPr/>
        </p:nvSpPr>
        <p:spPr bwMode="auto">
          <a:xfrm>
            <a:off x="2074798" y="3872688"/>
            <a:ext cx="182563" cy="182562"/>
          </a:xfrm>
          <a:prstGeom prst="ellipse">
            <a:avLst/>
          </a:pr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9" name="Oval 8"/>
          <p:cNvSpPr>
            <a:spLocks noChangeArrowheads="1"/>
          </p:cNvSpPr>
          <p:nvPr/>
        </p:nvSpPr>
        <p:spPr bwMode="auto">
          <a:xfrm>
            <a:off x="3421147" y="3079182"/>
            <a:ext cx="182563" cy="182562"/>
          </a:xfrm>
          <a:prstGeom prst="ellipse">
            <a:avLst/>
          </a:pr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0" name="Oval 14"/>
          <p:cNvSpPr>
            <a:spLocks noChangeArrowheads="1"/>
          </p:cNvSpPr>
          <p:nvPr/>
        </p:nvSpPr>
        <p:spPr bwMode="auto">
          <a:xfrm>
            <a:off x="505136" y="2753381"/>
            <a:ext cx="182563" cy="182562"/>
          </a:xfrm>
          <a:prstGeom prst="ellipse">
            <a:avLst/>
          </a:pr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1" name="Oval 15"/>
          <p:cNvSpPr>
            <a:spLocks noChangeArrowheads="1"/>
          </p:cNvSpPr>
          <p:nvPr/>
        </p:nvSpPr>
        <p:spPr bwMode="auto">
          <a:xfrm>
            <a:off x="1648545" y="2880381"/>
            <a:ext cx="182563" cy="182562"/>
          </a:xfrm>
          <a:prstGeom prst="ellipse">
            <a:avLst/>
          </a:pr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2" name="Oval 16"/>
          <p:cNvSpPr>
            <a:spLocks noChangeArrowheads="1"/>
          </p:cNvSpPr>
          <p:nvPr/>
        </p:nvSpPr>
        <p:spPr bwMode="auto">
          <a:xfrm>
            <a:off x="2617836" y="3202551"/>
            <a:ext cx="182563" cy="182563"/>
          </a:xfrm>
          <a:prstGeom prst="ellipse">
            <a:avLst/>
          </a:pr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3" name="Oval 17"/>
          <p:cNvSpPr>
            <a:spLocks noChangeArrowheads="1"/>
          </p:cNvSpPr>
          <p:nvPr/>
        </p:nvSpPr>
        <p:spPr bwMode="auto">
          <a:xfrm>
            <a:off x="2919930" y="3742815"/>
            <a:ext cx="182563" cy="182562"/>
          </a:xfrm>
          <a:prstGeom prst="ellipse">
            <a:avLst/>
          </a:pr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 Box 18"/>
              <p:cNvSpPr txBox="1">
                <a:spLocks noChangeArrowheads="1"/>
              </p:cNvSpPr>
              <p:nvPr/>
            </p:nvSpPr>
            <p:spPr bwMode="auto">
              <a:xfrm>
                <a:off x="385041" y="1095128"/>
                <a:ext cx="3784967" cy="104695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rgbClr val="33CC33"/>
                    </a:solidFill>
                  </a14:hiddenFill>
                </a:ext>
                <a:ext uri="{91240B29-F687-4F45-9708-019B960494DF}">
                  <a14:hiddenLine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en-US" dirty="0"/>
                  <a:t>Metric space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CA" altLang="en-US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CA" altLang="en-US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𝒟</m:t>
                        </m:r>
                        <m:r>
                          <a:rPr lang="en-CA" altLang="en-US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CA" altLang="en-US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CA" altLang="en-US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CA" altLang="en-US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d>
                              <m:dPr>
                                <m:begChr m:val="{"/>
                                <m:endChr m:val="}"/>
                                <m:ctrlPr>
                                  <a:rPr lang="en-CA" altLang="en-US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CA" altLang="en-US" i="1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CA" altLang="en-US" i="1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CA" altLang="en-US" i="1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𝑖𝑗</m:t>
                                    </m:r>
                                  </m:sub>
                                </m:sSub>
                              </m:e>
                            </m:d>
                          </m:e>
                          <m:sub>
                            <m:r>
                              <a:rPr lang="en-CA" altLang="en-US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CA" altLang="en-US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CA" altLang="en-US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en-CA" altLang="en-US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∈</m:t>
                            </m:r>
                            <m:r>
                              <a:rPr lang="en-CA" altLang="en-US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𝒟</m:t>
                            </m:r>
                          </m:sub>
                        </m:sSub>
                      </m:e>
                    </m:d>
                  </m:oMath>
                </a14:m>
                <a:endParaRPr lang="en-US" altLang="en-US" dirty="0"/>
              </a:p>
              <a:p>
                <a:pPr>
                  <a:spcBef>
                    <a:spcPts val="0"/>
                  </a:spcBef>
                </a:pPr>
                <a:r>
                  <a:rPr lang="en-US" altLang="en-US" dirty="0"/>
                  <a:t>positive integer </a:t>
                </a:r>
                <a:r>
                  <a:rPr lang="en-US" altLang="en-US" dirty="0">
                    <a:solidFill>
                      <a:srgbClr val="0000FF"/>
                    </a:solidFill>
                  </a:rPr>
                  <a:t>k</a:t>
                </a:r>
              </a:p>
            </p:txBody>
          </p:sp>
        </mc:Choice>
        <mc:Fallback xmlns="">
          <p:sp>
            <p:nvSpPr>
              <p:cNvPr id="14" name="Text 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5041" y="1095128"/>
                <a:ext cx="3784967" cy="1046953"/>
              </a:xfrm>
              <a:prstGeom prst="rect">
                <a:avLst/>
              </a:prstGeom>
              <a:blipFill rotWithShape="0">
                <a:blip r:embed="rId4"/>
                <a:stretch>
                  <a:fillRect l="-2415" b="-12865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33CC33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Oval 19"/>
          <p:cNvSpPr>
            <a:spLocks noChangeArrowheads="1"/>
          </p:cNvSpPr>
          <p:nvPr/>
        </p:nvSpPr>
        <p:spPr bwMode="auto">
          <a:xfrm>
            <a:off x="1273008" y="4599510"/>
            <a:ext cx="182563" cy="182563"/>
          </a:xfrm>
          <a:prstGeom prst="ellipse">
            <a:avLst/>
          </a:pr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9" name="Oval 14"/>
          <p:cNvSpPr>
            <a:spLocks noChangeArrowheads="1"/>
          </p:cNvSpPr>
          <p:nvPr/>
        </p:nvSpPr>
        <p:spPr bwMode="auto">
          <a:xfrm>
            <a:off x="1123762" y="2917295"/>
            <a:ext cx="182563" cy="182562"/>
          </a:xfrm>
          <a:prstGeom prst="ellipse">
            <a:avLst/>
          </a:pr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20" name="Oval 14"/>
          <p:cNvSpPr>
            <a:spLocks noChangeArrowheads="1"/>
          </p:cNvSpPr>
          <p:nvPr/>
        </p:nvSpPr>
        <p:spPr bwMode="auto">
          <a:xfrm>
            <a:off x="675976" y="3417324"/>
            <a:ext cx="182563" cy="182562"/>
          </a:xfrm>
          <a:prstGeom prst="ellipse">
            <a:avLst/>
          </a:pr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22" name="Oval 14"/>
          <p:cNvSpPr>
            <a:spLocks noChangeArrowheads="1"/>
          </p:cNvSpPr>
          <p:nvPr/>
        </p:nvSpPr>
        <p:spPr bwMode="auto">
          <a:xfrm>
            <a:off x="635128" y="2515257"/>
            <a:ext cx="182563" cy="182562"/>
          </a:xfrm>
          <a:prstGeom prst="ellipse">
            <a:avLst/>
          </a:pr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24" name="Oval 14"/>
          <p:cNvSpPr>
            <a:spLocks noChangeArrowheads="1"/>
          </p:cNvSpPr>
          <p:nvPr/>
        </p:nvSpPr>
        <p:spPr bwMode="auto">
          <a:xfrm>
            <a:off x="2919931" y="2854351"/>
            <a:ext cx="182563" cy="182562"/>
          </a:xfrm>
          <a:prstGeom prst="ellipse">
            <a:avLst/>
          </a:pr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26" name="Rectangle 25"/>
          <p:cNvSpPr/>
          <p:nvPr/>
        </p:nvSpPr>
        <p:spPr bwMode="auto">
          <a:xfrm>
            <a:off x="382981" y="2314911"/>
            <a:ext cx="3555973" cy="1893666"/>
          </a:xfrm>
          <a:prstGeom prst="rect">
            <a:avLst/>
          </a:prstGeom>
          <a:noFill/>
          <a:ln w="63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CC33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sp>
        <p:nvSpPr>
          <p:cNvPr id="29" name="TextBox 28"/>
          <p:cNvSpPr txBox="1"/>
          <p:nvPr/>
        </p:nvSpPr>
        <p:spPr>
          <a:xfrm>
            <a:off x="1996273" y="2382670"/>
            <a:ext cx="10303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dirty="0"/>
              <a:t>k=3</a:t>
            </a:r>
          </a:p>
        </p:txBody>
      </p:sp>
    </p:spTree>
    <p:extLst>
      <p:ext uri="{BB962C8B-B14F-4D97-AF65-F5344CB8AC3E}">
        <p14:creationId xmlns:p14="http://schemas.microsoft.com/office/powerpoint/2010/main" val="3522081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217110" y="4451865"/>
                <a:ext cx="4471417" cy="16517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en-US" sz="2200" dirty="0">
                    <a:solidFill>
                      <a:srgbClr val="009900"/>
                    </a:solidFill>
                  </a:rPr>
                  <a:t>Agents (   ):</a:t>
                </a:r>
                <a:r>
                  <a:rPr lang="en-US" altLang="en-US" sz="2200" dirty="0"/>
                  <a:t> points in </a:t>
                </a:r>
                <a14:m>
                  <m:oMath xmlns:m="http://schemas.openxmlformats.org/officeDocument/2006/math">
                    <m:r>
                      <a:rPr lang="en-CA" altLang="en-US" sz="20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𝒟</m:t>
                    </m:r>
                  </m:oMath>
                </a14:m>
                <a:endParaRPr lang="en-CA" sz="2200" dirty="0">
                  <a:solidFill>
                    <a:srgbClr val="CC0000"/>
                  </a:solidFill>
                </a:endParaRPr>
              </a:p>
              <a:p>
                <a:pPr>
                  <a:spcBef>
                    <a:spcPts val="800"/>
                  </a:spcBef>
                </a:pPr>
                <a:r>
                  <a:rPr lang="en-CA" sz="2200" dirty="0">
                    <a:solidFill>
                      <a:srgbClr val="CC0000"/>
                    </a:solidFill>
                  </a:rPr>
                  <a:t>Solution:</a:t>
                </a:r>
                <a:r>
                  <a:rPr lang="en-CA" sz="2200" dirty="0"/>
                  <a:t> set </a:t>
                </a:r>
                <a:r>
                  <a:rPr lang="en-CA" sz="2200" dirty="0">
                    <a:solidFill>
                      <a:srgbClr val="0000FF"/>
                    </a:solidFill>
                  </a:rPr>
                  <a:t>F</a:t>
                </a:r>
                <a:r>
                  <a:rPr lang="en-CA" sz="2200" dirty="0"/>
                  <a:t> of </a:t>
                </a:r>
                <a:r>
                  <a:rPr lang="en-CA" sz="2200" dirty="0">
                    <a:solidFill>
                      <a:srgbClr val="0000FF"/>
                    </a:solidFill>
                  </a:rPr>
                  <a:t>k</a:t>
                </a:r>
                <a:r>
                  <a:rPr lang="en-CA" sz="2200" dirty="0"/>
                  <a:t> “centers” from </a:t>
                </a:r>
                <a14:m>
                  <m:oMath xmlns:m="http://schemas.openxmlformats.org/officeDocument/2006/math">
                    <m:r>
                      <a:rPr lang="en-CA" sz="22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𝒟</m:t>
                    </m:r>
                  </m:oMath>
                </a14:m>
                <a:endParaRPr lang="en-CA" sz="2200" dirty="0">
                  <a:solidFill>
                    <a:srgbClr val="0000FF"/>
                  </a:solidFill>
                </a:endParaRPr>
              </a:p>
              <a:p>
                <a:pPr>
                  <a:spcBef>
                    <a:spcPts val="800"/>
                  </a:spcBef>
                  <a:tabLst>
                    <a:tab pos="901700" algn="l"/>
                  </a:tabLst>
                </a:pPr>
                <a:r>
                  <a:rPr lang="en-CA" sz="2200" dirty="0">
                    <a:solidFill>
                      <a:srgbClr val="0000FF"/>
                    </a:solidFill>
                  </a:rPr>
                  <a:t>cost</a:t>
                </a:r>
                <a14:m>
                  <m:oMath xmlns:m="http://schemas.openxmlformats.org/officeDocument/2006/math">
                    <m:r>
                      <a:rPr lang="en-CA" sz="220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CA" sz="22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CA" sz="22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CA" sz="2200" dirty="0"/>
                  <a:t>	=  dist. of </a:t>
                </a:r>
                <a14:m>
                  <m:oMath xmlns:m="http://schemas.openxmlformats.org/officeDocument/2006/math">
                    <m:r>
                      <a:rPr lang="en-CA" sz="2200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en-CA" sz="2200" dirty="0"/>
                  <a:t> to closest center</a:t>
                </a:r>
              </a:p>
              <a:p>
                <a:pPr>
                  <a:tabLst>
                    <a:tab pos="901700" algn="l"/>
                  </a:tabLst>
                </a:pPr>
                <a:r>
                  <a:rPr lang="en-CA" sz="2200" dirty="0"/>
                  <a:t>	=  </a:t>
                </a:r>
                <a14:m>
                  <m:oMath xmlns:m="http://schemas.openxmlformats.org/officeDocument/2006/math">
                    <m:r>
                      <a:rPr lang="en-CA" sz="2200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CA" sz="2200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CA" sz="2200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en-CA" sz="2200" dirty="0">
                    <a:solidFill>
                      <a:srgbClr val="0000FF"/>
                    </a:solidFill>
                  </a:rPr>
                  <a:t>,</a:t>
                </a:r>
                <a:r>
                  <a:rPr lang="en-CA" sz="2200" baseline="-25000" dirty="0">
                    <a:solidFill>
                      <a:srgbClr val="0000FF"/>
                    </a:solidFill>
                  </a:rPr>
                  <a:t> </a:t>
                </a:r>
                <a:r>
                  <a:rPr lang="en-CA" sz="2200" dirty="0">
                    <a:solidFill>
                      <a:srgbClr val="0000FF"/>
                    </a:solidFill>
                  </a:rPr>
                  <a:t>F</a:t>
                </a:r>
                <a14:m>
                  <m:oMath xmlns:m="http://schemas.openxmlformats.org/officeDocument/2006/math">
                    <m:r>
                      <a:rPr lang="en-CA" sz="2200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CA" sz="22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110" y="4451865"/>
                <a:ext cx="4471417" cy="1651734"/>
              </a:xfrm>
              <a:prstGeom prst="rect">
                <a:avLst/>
              </a:prstGeom>
              <a:blipFill rotWithShape="0">
                <a:blip r:embed="rId3"/>
                <a:stretch>
                  <a:fillRect l="-1774" t="-2214" b="-6642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0" y="103427"/>
            <a:ext cx="4711973" cy="838200"/>
          </a:xfrm>
        </p:spPr>
        <p:txBody>
          <a:bodyPr/>
          <a:lstStyle/>
          <a:p>
            <a:r>
              <a:rPr lang="en-CA" dirty="0" smtClean="0"/>
              <a:t>k-Clustering</a:t>
            </a:r>
            <a:endParaRPr lang="en-CA" dirty="0"/>
          </a:p>
        </p:txBody>
      </p:sp>
      <p:sp>
        <p:nvSpPr>
          <p:cNvPr id="5" name="Oval 4"/>
          <p:cNvSpPr>
            <a:spLocks noChangeArrowheads="1"/>
          </p:cNvSpPr>
          <p:nvPr/>
        </p:nvSpPr>
        <p:spPr bwMode="auto">
          <a:xfrm>
            <a:off x="1195841" y="3860131"/>
            <a:ext cx="182563" cy="182562"/>
          </a:xfrm>
          <a:prstGeom prst="ellipse">
            <a:avLst/>
          </a:pr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6" name="Oval 5"/>
          <p:cNvSpPr>
            <a:spLocks noChangeArrowheads="1"/>
          </p:cNvSpPr>
          <p:nvPr/>
        </p:nvSpPr>
        <p:spPr bwMode="auto">
          <a:xfrm>
            <a:off x="953602" y="2491450"/>
            <a:ext cx="182563" cy="182563"/>
          </a:xfrm>
          <a:prstGeom prst="ellipse">
            <a:avLst/>
          </a:pr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7" name="Oval 6"/>
          <p:cNvSpPr>
            <a:spLocks noChangeArrowheads="1"/>
          </p:cNvSpPr>
          <p:nvPr/>
        </p:nvSpPr>
        <p:spPr bwMode="auto">
          <a:xfrm>
            <a:off x="3228178" y="2582725"/>
            <a:ext cx="182563" cy="182562"/>
          </a:xfrm>
          <a:prstGeom prst="ellipse">
            <a:avLst/>
          </a:pr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8" name="Oval 7"/>
          <p:cNvSpPr>
            <a:spLocks noChangeArrowheads="1"/>
          </p:cNvSpPr>
          <p:nvPr/>
        </p:nvSpPr>
        <p:spPr bwMode="auto">
          <a:xfrm>
            <a:off x="2074798" y="3872688"/>
            <a:ext cx="182563" cy="182562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CA"/>
          </a:p>
        </p:txBody>
      </p:sp>
      <p:sp>
        <p:nvSpPr>
          <p:cNvPr id="9" name="Oval 8"/>
          <p:cNvSpPr>
            <a:spLocks noChangeArrowheads="1"/>
          </p:cNvSpPr>
          <p:nvPr/>
        </p:nvSpPr>
        <p:spPr bwMode="auto">
          <a:xfrm>
            <a:off x="3421147" y="3079182"/>
            <a:ext cx="182563" cy="182562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CA"/>
          </a:p>
        </p:txBody>
      </p:sp>
      <p:sp>
        <p:nvSpPr>
          <p:cNvPr id="10" name="Oval 14"/>
          <p:cNvSpPr>
            <a:spLocks noChangeArrowheads="1"/>
          </p:cNvSpPr>
          <p:nvPr/>
        </p:nvSpPr>
        <p:spPr bwMode="auto">
          <a:xfrm>
            <a:off x="505136" y="2753381"/>
            <a:ext cx="182563" cy="182562"/>
          </a:xfrm>
          <a:prstGeom prst="ellipse">
            <a:avLst/>
          </a:pr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1" name="Oval 15"/>
          <p:cNvSpPr>
            <a:spLocks noChangeArrowheads="1"/>
          </p:cNvSpPr>
          <p:nvPr/>
        </p:nvSpPr>
        <p:spPr bwMode="auto">
          <a:xfrm>
            <a:off x="1648545" y="2880381"/>
            <a:ext cx="182563" cy="182562"/>
          </a:xfrm>
          <a:prstGeom prst="ellipse">
            <a:avLst/>
          </a:pr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2" name="Oval 16"/>
          <p:cNvSpPr>
            <a:spLocks noChangeArrowheads="1"/>
          </p:cNvSpPr>
          <p:nvPr/>
        </p:nvSpPr>
        <p:spPr bwMode="auto">
          <a:xfrm>
            <a:off x="2617836" y="3202551"/>
            <a:ext cx="182563" cy="182563"/>
          </a:xfrm>
          <a:prstGeom prst="ellipse">
            <a:avLst/>
          </a:pr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3" name="Oval 17"/>
          <p:cNvSpPr>
            <a:spLocks noChangeArrowheads="1"/>
          </p:cNvSpPr>
          <p:nvPr/>
        </p:nvSpPr>
        <p:spPr bwMode="auto">
          <a:xfrm>
            <a:off x="2919930" y="3742815"/>
            <a:ext cx="182563" cy="182562"/>
          </a:xfrm>
          <a:prstGeom prst="ellipse">
            <a:avLst/>
          </a:pr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 Box 18"/>
              <p:cNvSpPr txBox="1">
                <a:spLocks noChangeArrowheads="1"/>
              </p:cNvSpPr>
              <p:nvPr/>
            </p:nvSpPr>
            <p:spPr bwMode="auto">
              <a:xfrm>
                <a:off x="385041" y="1095128"/>
                <a:ext cx="3784967" cy="104695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rgbClr val="33CC33"/>
                    </a:solidFill>
                  </a14:hiddenFill>
                </a:ext>
                <a:ext uri="{91240B29-F687-4F45-9708-019B960494DF}">
                  <a14:hiddenLine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en-US" dirty="0"/>
                  <a:t>Metric space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CA" altLang="en-US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CA" altLang="en-US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𝒟</m:t>
                        </m:r>
                        <m:r>
                          <a:rPr lang="en-CA" altLang="en-US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CA" altLang="en-US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CA" altLang="en-US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CA" altLang="en-US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d>
                              <m:dPr>
                                <m:begChr m:val="{"/>
                                <m:endChr m:val="}"/>
                                <m:ctrlPr>
                                  <a:rPr lang="en-CA" altLang="en-US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CA" altLang="en-US" i="1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CA" altLang="en-US" i="1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CA" altLang="en-US" i="1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𝑖𝑗</m:t>
                                    </m:r>
                                  </m:sub>
                                </m:sSub>
                              </m:e>
                            </m:d>
                          </m:e>
                          <m:sub>
                            <m:r>
                              <a:rPr lang="en-CA" altLang="en-US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CA" altLang="en-US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CA" altLang="en-US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en-CA" altLang="en-US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∈</m:t>
                            </m:r>
                            <m:r>
                              <a:rPr lang="en-CA" altLang="en-US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𝒟</m:t>
                            </m:r>
                          </m:sub>
                        </m:sSub>
                      </m:e>
                    </m:d>
                  </m:oMath>
                </a14:m>
                <a:endParaRPr lang="en-US" altLang="en-US" dirty="0"/>
              </a:p>
              <a:p>
                <a:pPr>
                  <a:spcBef>
                    <a:spcPts val="0"/>
                  </a:spcBef>
                </a:pPr>
                <a:r>
                  <a:rPr lang="en-US" altLang="en-US" dirty="0"/>
                  <a:t>positive integer </a:t>
                </a:r>
                <a:r>
                  <a:rPr lang="en-US" altLang="en-US" dirty="0">
                    <a:solidFill>
                      <a:srgbClr val="0000FF"/>
                    </a:solidFill>
                  </a:rPr>
                  <a:t>k</a:t>
                </a:r>
              </a:p>
            </p:txBody>
          </p:sp>
        </mc:Choice>
        <mc:Fallback xmlns="">
          <p:sp>
            <p:nvSpPr>
              <p:cNvPr id="14" name="Text 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5041" y="1095128"/>
                <a:ext cx="3784967" cy="1046953"/>
              </a:xfrm>
              <a:prstGeom prst="rect">
                <a:avLst/>
              </a:prstGeom>
              <a:blipFill rotWithShape="0">
                <a:blip r:embed="rId4"/>
                <a:stretch>
                  <a:fillRect l="-2415" b="-12865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33CC33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Oval 19"/>
          <p:cNvSpPr>
            <a:spLocks noChangeArrowheads="1"/>
          </p:cNvSpPr>
          <p:nvPr/>
        </p:nvSpPr>
        <p:spPr bwMode="auto">
          <a:xfrm>
            <a:off x="1273008" y="4599510"/>
            <a:ext cx="182563" cy="182563"/>
          </a:xfrm>
          <a:prstGeom prst="ellipse">
            <a:avLst/>
          </a:pr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9" name="Oval 14"/>
          <p:cNvSpPr>
            <a:spLocks noChangeArrowheads="1"/>
          </p:cNvSpPr>
          <p:nvPr/>
        </p:nvSpPr>
        <p:spPr bwMode="auto">
          <a:xfrm>
            <a:off x="1123762" y="2917295"/>
            <a:ext cx="182563" cy="182562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CA"/>
          </a:p>
        </p:txBody>
      </p:sp>
      <p:sp>
        <p:nvSpPr>
          <p:cNvPr id="20" name="Oval 14"/>
          <p:cNvSpPr>
            <a:spLocks noChangeArrowheads="1"/>
          </p:cNvSpPr>
          <p:nvPr/>
        </p:nvSpPr>
        <p:spPr bwMode="auto">
          <a:xfrm>
            <a:off x="675976" y="3417324"/>
            <a:ext cx="182563" cy="182562"/>
          </a:xfrm>
          <a:prstGeom prst="ellipse">
            <a:avLst/>
          </a:pr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22" name="Oval 14"/>
          <p:cNvSpPr>
            <a:spLocks noChangeArrowheads="1"/>
          </p:cNvSpPr>
          <p:nvPr/>
        </p:nvSpPr>
        <p:spPr bwMode="auto">
          <a:xfrm>
            <a:off x="635128" y="2515257"/>
            <a:ext cx="182563" cy="182562"/>
          </a:xfrm>
          <a:prstGeom prst="ellipse">
            <a:avLst/>
          </a:pr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24" name="Oval 14"/>
          <p:cNvSpPr>
            <a:spLocks noChangeArrowheads="1"/>
          </p:cNvSpPr>
          <p:nvPr/>
        </p:nvSpPr>
        <p:spPr bwMode="auto">
          <a:xfrm>
            <a:off x="2919931" y="2854351"/>
            <a:ext cx="182563" cy="182562"/>
          </a:xfrm>
          <a:prstGeom prst="ellipse">
            <a:avLst/>
          </a:pr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26" name="Rectangle 25"/>
          <p:cNvSpPr/>
          <p:nvPr/>
        </p:nvSpPr>
        <p:spPr bwMode="auto">
          <a:xfrm>
            <a:off x="382981" y="2314911"/>
            <a:ext cx="3555973" cy="1893666"/>
          </a:xfrm>
          <a:prstGeom prst="rect">
            <a:avLst/>
          </a:prstGeom>
          <a:noFill/>
          <a:ln w="63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CC33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sp>
        <p:nvSpPr>
          <p:cNvPr id="29" name="TextBox 28"/>
          <p:cNvSpPr txBox="1"/>
          <p:nvPr/>
        </p:nvSpPr>
        <p:spPr>
          <a:xfrm>
            <a:off x="1996273" y="2382670"/>
            <a:ext cx="10303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dirty="0"/>
              <a:t>k=3</a:t>
            </a:r>
          </a:p>
        </p:txBody>
      </p:sp>
      <p:cxnSp>
        <p:nvCxnSpPr>
          <p:cNvPr id="3" name="Straight Arrow Connector 2"/>
          <p:cNvCxnSpPr>
            <a:stCxn id="5" idx="6"/>
            <a:endCxn id="8" idx="2"/>
          </p:cNvCxnSpPr>
          <p:nvPr/>
        </p:nvCxnSpPr>
        <p:spPr bwMode="auto">
          <a:xfrm>
            <a:off x="1378398" y="3951418"/>
            <a:ext cx="696394" cy="12557"/>
          </a:xfrm>
          <a:prstGeom prst="straightConnector1">
            <a:avLst/>
          </a:prstGeom>
          <a:noFill/>
          <a:ln w="15875" cap="flat" cmpd="sng" algn="ctr">
            <a:solidFill>
              <a:srgbClr val="000000"/>
            </a:solidFill>
            <a:prstDash val="solid"/>
            <a:round/>
            <a:headEnd type="none" w="lg" len="med"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CC33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938489" y="3751357"/>
                <a:ext cx="29984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i="1" dirty="0">
                          <a:latin typeface="Cambria Math" panose="02040503050406030204" pitchFamily="18" charset="0"/>
                        </a:rPr>
                        <m:t>𝑗</m:t>
                      </m:r>
                    </m:oMath>
                  </m:oMathPara>
                </a14:m>
                <a:endParaRPr lang="en-CA" sz="20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8489" y="3751357"/>
                <a:ext cx="299842" cy="400110"/>
              </a:xfrm>
              <a:prstGeom prst="rect">
                <a:avLst/>
              </a:prstGeom>
              <a:blipFill rotWithShape="0">
                <a:blip r:embed="rId5"/>
                <a:stretch>
                  <a:fillRect l="-4082" r="-4082" b="-15152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14732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3"/>
          <p:cNvSpPr txBox="1">
            <a:spLocks/>
          </p:cNvSpPr>
          <p:nvPr/>
        </p:nvSpPr>
        <p:spPr bwMode="auto">
          <a:xfrm>
            <a:off x="4361151" y="103427"/>
            <a:ext cx="4711973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CC0000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CC0000"/>
                </a:solidFill>
                <a:latin typeface="Gill Sans MT" panose="020B0502020104020203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CC0000"/>
                </a:solidFill>
                <a:latin typeface="Gill Sans MT" panose="020B0502020104020203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CC0000"/>
                </a:solidFill>
                <a:latin typeface="Gill Sans MT" panose="020B0502020104020203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CC0000"/>
                </a:solidFill>
                <a:latin typeface="Gill Sans MT" panose="020B0502020104020203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CC0000"/>
                </a:solidFill>
                <a:latin typeface="Gill Sans MT" panose="020B0502020104020203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CC0000"/>
                </a:solidFill>
                <a:latin typeface="Gill Sans MT" panose="020B0502020104020203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CC0000"/>
                </a:solidFill>
                <a:latin typeface="Gill Sans MT" panose="020B0502020104020203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CC0000"/>
                </a:solidFill>
                <a:latin typeface="Gill Sans MT" panose="020B0502020104020203" pitchFamily="34" charset="0"/>
              </a:defRPr>
            </a:lvl9pPr>
          </a:lstStyle>
          <a:p>
            <a:r>
              <a:rPr lang="en-CA" dirty="0"/>
              <a:t>Load-balancing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4809786" y="1043573"/>
                <a:ext cx="3966076" cy="9781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dirty="0">
                    <a:solidFill>
                      <a:srgbClr val="0000FF"/>
                    </a:solidFill>
                  </a:rPr>
                  <a:t>m</a:t>
                </a:r>
                <a:r>
                  <a:rPr lang="en-CA" dirty="0"/>
                  <a:t> machines </a:t>
                </a:r>
                <a14:m>
                  <m:oMath xmlns:m="http://schemas.openxmlformats.org/officeDocument/2006/math">
                    <m:r>
                      <a:rPr lang="en-CA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𝐼</m:t>
                    </m:r>
                  </m:oMath>
                </a14:m>
                <a:r>
                  <a:rPr lang="en-CA" dirty="0"/>
                  <a:t>,  </a:t>
                </a:r>
                <a:r>
                  <a:rPr lang="en-CA" dirty="0">
                    <a:solidFill>
                      <a:srgbClr val="0000FF"/>
                    </a:solidFill>
                  </a:rPr>
                  <a:t>n</a:t>
                </a:r>
                <a:r>
                  <a:rPr lang="en-CA" dirty="0"/>
                  <a:t> jobs </a:t>
                </a:r>
                <a14:m>
                  <m:oMath xmlns:m="http://schemas.openxmlformats.org/officeDocument/2006/math">
                    <m:r>
                      <a:rPr lang="en-CA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𝐽</m:t>
                    </m:r>
                  </m:oMath>
                </a14:m>
                <a:endParaRPr lang="en-CA" dirty="0">
                  <a:solidFill>
                    <a:srgbClr val="0000FF"/>
                  </a:solidFill>
                </a:endParaRPr>
              </a:p>
              <a:p>
                <a:r>
                  <a:rPr lang="en-CA" dirty="0"/>
                  <a:t>processing times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CA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CA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CA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CA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CA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𝑖𝑗</m:t>
                                </m:r>
                              </m:sub>
                            </m:sSub>
                          </m:e>
                        </m:d>
                      </m:e>
                      <m:sub>
                        <m:r>
                          <a:rPr lang="en-CA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CA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a:rPr lang="en-CA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a:rPr lang="en-CA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CA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CA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a:rPr lang="en-CA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sub>
                    </m:sSub>
                  </m:oMath>
                </a14:m>
                <a:r>
                  <a:rPr lang="en-CA" dirty="0"/>
                  <a:t> </a:t>
                </a: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9786" y="1043573"/>
                <a:ext cx="3966076" cy="978153"/>
              </a:xfrm>
              <a:prstGeom prst="rect">
                <a:avLst/>
              </a:prstGeom>
              <a:blipFill rotWithShape="0">
                <a:blip r:embed="rId3"/>
                <a:stretch>
                  <a:fillRect l="-2304" t="-4969" b="-621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Oval 15"/>
          <p:cNvSpPr>
            <a:spLocks noChangeAspect="1" noChangeArrowheads="1"/>
          </p:cNvSpPr>
          <p:nvPr/>
        </p:nvSpPr>
        <p:spPr bwMode="auto">
          <a:xfrm>
            <a:off x="7336063" y="2496347"/>
            <a:ext cx="180001" cy="180000"/>
          </a:xfrm>
          <a:prstGeom prst="ellipse">
            <a:avLst/>
          </a:pr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23" name="TextBox 22"/>
          <p:cNvSpPr txBox="1"/>
          <p:nvPr/>
        </p:nvSpPr>
        <p:spPr>
          <a:xfrm>
            <a:off x="5268554" y="2027321"/>
            <a:ext cx="8214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dirty="0"/>
              <a:t>jobs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898673" y="2021720"/>
            <a:ext cx="12383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dirty="0"/>
              <a:t>machines</a:t>
            </a:r>
          </a:p>
        </p:txBody>
      </p:sp>
      <p:sp>
        <p:nvSpPr>
          <p:cNvPr id="33" name="Oval 15"/>
          <p:cNvSpPr>
            <a:spLocks noChangeAspect="1" noChangeArrowheads="1"/>
          </p:cNvSpPr>
          <p:nvPr/>
        </p:nvSpPr>
        <p:spPr bwMode="auto">
          <a:xfrm>
            <a:off x="7336062" y="2803169"/>
            <a:ext cx="180001" cy="180000"/>
          </a:xfrm>
          <a:prstGeom prst="ellipse">
            <a:avLst/>
          </a:pr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34" name="Oval 15"/>
          <p:cNvSpPr>
            <a:spLocks noChangeAspect="1" noChangeArrowheads="1"/>
          </p:cNvSpPr>
          <p:nvPr/>
        </p:nvSpPr>
        <p:spPr bwMode="auto">
          <a:xfrm>
            <a:off x="7334433" y="3925174"/>
            <a:ext cx="180001" cy="180000"/>
          </a:xfrm>
          <a:prstGeom prst="ellipse">
            <a:avLst/>
          </a:pr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35" name="Oval 15"/>
          <p:cNvSpPr>
            <a:spLocks noChangeAspect="1" noChangeArrowheads="1"/>
          </p:cNvSpPr>
          <p:nvPr/>
        </p:nvSpPr>
        <p:spPr bwMode="auto">
          <a:xfrm>
            <a:off x="7334434" y="3366564"/>
            <a:ext cx="180001" cy="180000"/>
          </a:xfrm>
          <a:prstGeom prst="ellipse">
            <a:avLst/>
          </a:pr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25" name="Rectangle 24"/>
          <p:cNvSpPr/>
          <p:nvPr/>
        </p:nvSpPr>
        <p:spPr bwMode="auto">
          <a:xfrm>
            <a:off x="5471149" y="2522421"/>
            <a:ext cx="180000" cy="180000"/>
          </a:xfrm>
          <a:prstGeom prst="rect">
            <a:avLst/>
          </a:prstGeom>
          <a:solidFill>
            <a:srgbClr val="99CCFF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sp>
        <p:nvSpPr>
          <p:cNvPr id="39" name="Rectangle 38"/>
          <p:cNvSpPr/>
          <p:nvPr/>
        </p:nvSpPr>
        <p:spPr bwMode="auto">
          <a:xfrm>
            <a:off x="5471149" y="2889621"/>
            <a:ext cx="180000" cy="180000"/>
          </a:xfrm>
          <a:prstGeom prst="rect">
            <a:avLst/>
          </a:prstGeom>
          <a:solidFill>
            <a:srgbClr val="99CCFF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sp>
        <p:nvSpPr>
          <p:cNvPr id="40" name="Rectangle 39"/>
          <p:cNvSpPr/>
          <p:nvPr/>
        </p:nvSpPr>
        <p:spPr bwMode="auto">
          <a:xfrm>
            <a:off x="5469379" y="3635065"/>
            <a:ext cx="180000" cy="180000"/>
          </a:xfrm>
          <a:prstGeom prst="rect">
            <a:avLst/>
          </a:prstGeom>
          <a:solidFill>
            <a:srgbClr val="99CCFF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sp>
        <p:nvSpPr>
          <p:cNvPr id="42" name="Rectangle 41"/>
          <p:cNvSpPr/>
          <p:nvPr/>
        </p:nvSpPr>
        <p:spPr bwMode="auto">
          <a:xfrm>
            <a:off x="5469379" y="4084445"/>
            <a:ext cx="180000" cy="180000"/>
          </a:xfrm>
          <a:prstGeom prst="rect">
            <a:avLst/>
          </a:prstGeom>
          <a:solidFill>
            <a:srgbClr val="99CCFF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sp>
        <p:nvSpPr>
          <p:cNvPr id="27" name="TextBox 26"/>
          <p:cNvSpPr txBox="1"/>
          <p:nvPr/>
        </p:nvSpPr>
        <p:spPr>
          <a:xfrm>
            <a:off x="4809792" y="4445534"/>
            <a:ext cx="38449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rgbClr val="009900"/>
                </a:solidFill>
              </a:rPr>
              <a:t>Agents (  ): </a:t>
            </a:r>
            <a:r>
              <a:rPr lang="en-CA" dirty="0"/>
              <a:t>machines</a:t>
            </a:r>
          </a:p>
        </p:txBody>
      </p:sp>
      <p:cxnSp>
        <p:nvCxnSpPr>
          <p:cNvPr id="45" name="Straight Arrow Connector 44"/>
          <p:cNvCxnSpPr>
            <a:stCxn id="40" idx="3"/>
            <a:endCxn id="35" idx="2"/>
          </p:cNvCxnSpPr>
          <p:nvPr/>
        </p:nvCxnSpPr>
        <p:spPr bwMode="auto">
          <a:xfrm flipV="1">
            <a:off x="5649385" y="3456570"/>
            <a:ext cx="1685049" cy="268501"/>
          </a:xfrm>
          <a:prstGeom prst="straightConnector1">
            <a:avLst/>
          </a:prstGeom>
          <a:noFill/>
          <a:ln w="15875" cap="flat" cmpd="sng" algn="ctr">
            <a:solidFill>
              <a:srgbClr val="000000"/>
            </a:solidFill>
            <a:prstDash val="solid"/>
            <a:round/>
            <a:headEnd type="none" w="lg" len="med"/>
            <a:tailEnd type="none" w="lg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CC33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7450191" y="3342705"/>
                <a:ext cx="34184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i="1" dirty="0">
                          <a:latin typeface="Cambria Math" panose="02040503050406030204" pitchFamily="18" charset="0"/>
                        </a:rPr>
                        <m:t>𝑖</m:t>
                      </m:r>
                    </m:oMath>
                  </m:oMathPara>
                </a14:m>
                <a:endParaRPr lang="en-CA" sz="2000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50191" y="3342705"/>
                <a:ext cx="341845" cy="400110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5140267" y="3571348"/>
                <a:ext cx="34184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i="1" dirty="0">
                          <a:latin typeface="Cambria Math" panose="02040503050406030204" pitchFamily="18" charset="0"/>
                        </a:rPr>
                        <m:t>𝑗</m:t>
                      </m:r>
                    </m:oMath>
                  </m:oMathPara>
                </a14:m>
                <a:endParaRPr lang="en-CA" sz="200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0267" y="3571348"/>
                <a:ext cx="341845" cy="400110"/>
              </a:xfrm>
              <a:prstGeom prst="rect">
                <a:avLst/>
              </a:prstGeom>
              <a:blipFill rotWithShape="0">
                <a:blip r:embed="rId5"/>
                <a:stretch>
                  <a:fillRect b="-15385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6256550" y="3498678"/>
                <a:ext cx="470717" cy="4247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CA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sz="2000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CA" sz="2000" i="1"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</m:oMath>
                  </m:oMathPara>
                </a14:m>
                <a:endParaRPr lang="en-CA" sz="2000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6550" y="3498678"/>
                <a:ext cx="470717" cy="424796"/>
              </a:xfrm>
              <a:prstGeom prst="rect">
                <a:avLst/>
              </a:prstGeom>
              <a:blipFill rotWithShape="0">
                <a:blip r:embed="rId6"/>
                <a:stretch>
                  <a:fillRect b="-8571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Oval 15"/>
          <p:cNvSpPr>
            <a:spLocks noChangeAspect="1" noChangeArrowheads="1"/>
          </p:cNvSpPr>
          <p:nvPr/>
        </p:nvSpPr>
        <p:spPr bwMode="auto">
          <a:xfrm>
            <a:off x="5922910" y="4616001"/>
            <a:ext cx="180001" cy="180000"/>
          </a:xfrm>
          <a:prstGeom prst="ellipse">
            <a:avLst/>
          </a:pr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53" name="TextBox 52"/>
          <p:cNvSpPr txBox="1"/>
          <p:nvPr/>
        </p:nvSpPr>
        <p:spPr>
          <a:xfrm>
            <a:off x="5427372" y="3052425"/>
            <a:ext cx="36783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CA" b="1" dirty="0"/>
              <a:t>.</a:t>
            </a:r>
          </a:p>
          <a:p>
            <a:pPr>
              <a:lnSpc>
                <a:spcPts val="1200"/>
              </a:lnSpc>
            </a:pPr>
            <a:r>
              <a:rPr lang="en-CA" b="1" dirty="0"/>
              <a:t>.</a:t>
            </a:r>
          </a:p>
          <a:p>
            <a:pPr>
              <a:lnSpc>
                <a:spcPts val="1200"/>
              </a:lnSpc>
            </a:pPr>
            <a:r>
              <a:rPr lang="en-CA" b="1" dirty="0"/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217110" y="4451865"/>
                <a:ext cx="4471417" cy="16517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en-US" sz="2200" dirty="0">
                    <a:solidFill>
                      <a:srgbClr val="009900"/>
                    </a:solidFill>
                  </a:rPr>
                  <a:t>Agents (   ):</a:t>
                </a:r>
                <a:r>
                  <a:rPr lang="en-US" altLang="en-US" sz="2200" dirty="0"/>
                  <a:t> points in </a:t>
                </a:r>
                <a14:m>
                  <m:oMath xmlns:m="http://schemas.openxmlformats.org/officeDocument/2006/math">
                    <m:r>
                      <a:rPr lang="en-CA" altLang="en-US" sz="20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𝒟</m:t>
                    </m:r>
                  </m:oMath>
                </a14:m>
                <a:endParaRPr lang="en-CA" sz="2200" dirty="0">
                  <a:solidFill>
                    <a:srgbClr val="CC0000"/>
                  </a:solidFill>
                </a:endParaRPr>
              </a:p>
              <a:p>
                <a:pPr>
                  <a:spcBef>
                    <a:spcPts val="800"/>
                  </a:spcBef>
                </a:pPr>
                <a:r>
                  <a:rPr lang="en-CA" sz="2200" dirty="0">
                    <a:solidFill>
                      <a:srgbClr val="CC0000"/>
                    </a:solidFill>
                  </a:rPr>
                  <a:t>Solution:</a:t>
                </a:r>
                <a:r>
                  <a:rPr lang="en-CA" sz="2200" dirty="0"/>
                  <a:t> set </a:t>
                </a:r>
                <a:r>
                  <a:rPr lang="en-CA" sz="2200" dirty="0">
                    <a:solidFill>
                      <a:srgbClr val="0000FF"/>
                    </a:solidFill>
                  </a:rPr>
                  <a:t>F</a:t>
                </a:r>
                <a:r>
                  <a:rPr lang="en-CA" sz="2200" dirty="0"/>
                  <a:t> of </a:t>
                </a:r>
                <a:r>
                  <a:rPr lang="en-CA" sz="2200" dirty="0">
                    <a:solidFill>
                      <a:srgbClr val="0000FF"/>
                    </a:solidFill>
                  </a:rPr>
                  <a:t>k</a:t>
                </a:r>
                <a:r>
                  <a:rPr lang="en-CA" sz="2200" dirty="0"/>
                  <a:t> “centers” from </a:t>
                </a:r>
                <a14:m>
                  <m:oMath xmlns:m="http://schemas.openxmlformats.org/officeDocument/2006/math">
                    <m:r>
                      <a:rPr lang="en-CA" sz="22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𝒟</m:t>
                    </m:r>
                  </m:oMath>
                </a14:m>
                <a:endParaRPr lang="en-CA" sz="2200" dirty="0">
                  <a:solidFill>
                    <a:srgbClr val="0000FF"/>
                  </a:solidFill>
                </a:endParaRPr>
              </a:p>
              <a:p>
                <a:pPr>
                  <a:spcBef>
                    <a:spcPts val="800"/>
                  </a:spcBef>
                  <a:tabLst>
                    <a:tab pos="901700" algn="l"/>
                  </a:tabLst>
                </a:pPr>
                <a:r>
                  <a:rPr lang="en-CA" sz="2200" dirty="0">
                    <a:solidFill>
                      <a:srgbClr val="0000FF"/>
                    </a:solidFill>
                  </a:rPr>
                  <a:t>cost</a:t>
                </a:r>
                <a14:m>
                  <m:oMath xmlns:m="http://schemas.openxmlformats.org/officeDocument/2006/math">
                    <m:r>
                      <a:rPr lang="en-CA" sz="220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CA" sz="22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CA" sz="22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CA" sz="2200" dirty="0"/>
                  <a:t>	=  dist. of </a:t>
                </a:r>
                <a14:m>
                  <m:oMath xmlns:m="http://schemas.openxmlformats.org/officeDocument/2006/math">
                    <m:r>
                      <a:rPr lang="en-CA" sz="2200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en-CA" sz="2200" dirty="0"/>
                  <a:t> to closest center</a:t>
                </a:r>
              </a:p>
              <a:p>
                <a:pPr>
                  <a:tabLst>
                    <a:tab pos="901700" algn="l"/>
                  </a:tabLst>
                </a:pPr>
                <a:r>
                  <a:rPr lang="en-CA" sz="2200" dirty="0"/>
                  <a:t>	=  </a:t>
                </a:r>
                <a14:m>
                  <m:oMath xmlns:m="http://schemas.openxmlformats.org/officeDocument/2006/math">
                    <m:r>
                      <a:rPr lang="en-CA" sz="2200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CA" sz="2200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CA" sz="2200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en-CA" sz="2200" dirty="0">
                    <a:solidFill>
                      <a:srgbClr val="0000FF"/>
                    </a:solidFill>
                  </a:rPr>
                  <a:t>,</a:t>
                </a:r>
                <a:r>
                  <a:rPr lang="en-CA" sz="2200" baseline="-25000" dirty="0">
                    <a:solidFill>
                      <a:srgbClr val="0000FF"/>
                    </a:solidFill>
                  </a:rPr>
                  <a:t> </a:t>
                </a:r>
                <a:r>
                  <a:rPr lang="en-CA" sz="2200" dirty="0">
                    <a:solidFill>
                      <a:srgbClr val="0000FF"/>
                    </a:solidFill>
                  </a:rPr>
                  <a:t>F</a:t>
                </a:r>
                <a14:m>
                  <m:oMath xmlns:m="http://schemas.openxmlformats.org/officeDocument/2006/math">
                    <m:r>
                      <a:rPr lang="en-CA" sz="2200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CA" sz="2200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110" y="4451865"/>
                <a:ext cx="4471417" cy="1651734"/>
              </a:xfrm>
              <a:prstGeom prst="rect">
                <a:avLst/>
              </a:prstGeom>
              <a:blipFill rotWithShape="0">
                <a:blip r:embed="rId7"/>
                <a:stretch>
                  <a:fillRect l="-1774" t="-2214" b="-6642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Title 3"/>
          <p:cNvSpPr txBox="1">
            <a:spLocks/>
          </p:cNvSpPr>
          <p:nvPr/>
        </p:nvSpPr>
        <p:spPr bwMode="auto">
          <a:xfrm>
            <a:off x="0" y="103427"/>
            <a:ext cx="4711973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CC0000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CC0000"/>
                </a:solidFill>
                <a:latin typeface="Gill Sans MT" panose="020B0502020104020203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CC0000"/>
                </a:solidFill>
                <a:latin typeface="Gill Sans MT" panose="020B0502020104020203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CC0000"/>
                </a:solidFill>
                <a:latin typeface="Gill Sans MT" panose="020B0502020104020203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CC0000"/>
                </a:solidFill>
                <a:latin typeface="Gill Sans MT" panose="020B0502020104020203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CC0000"/>
                </a:solidFill>
                <a:latin typeface="Gill Sans MT" panose="020B0502020104020203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CC0000"/>
                </a:solidFill>
                <a:latin typeface="Gill Sans MT" panose="020B0502020104020203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CC0000"/>
                </a:solidFill>
                <a:latin typeface="Gill Sans MT" panose="020B0502020104020203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CC0000"/>
                </a:solidFill>
                <a:latin typeface="Gill Sans MT" panose="020B0502020104020203" pitchFamily="34" charset="0"/>
              </a:defRPr>
            </a:lvl9pPr>
          </a:lstStyle>
          <a:p>
            <a:r>
              <a:rPr lang="en-CA" smtClean="0"/>
              <a:t>k-Clustering</a:t>
            </a:r>
            <a:endParaRPr lang="en-CA" dirty="0"/>
          </a:p>
        </p:txBody>
      </p:sp>
      <p:sp>
        <p:nvSpPr>
          <p:cNvPr id="51" name="Oval 50"/>
          <p:cNvSpPr>
            <a:spLocks noChangeArrowheads="1"/>
          </p:cNvSpPr>
          <p:nvPr/>
        </p:nvSpPr>
        <p:spPr bwMode="auto">
          <a:xfrm>
            <a:off x="1195841" y="3860131"/>
            <a:ext cx="182563" cy="182562"/>
          </a:xfrm>
          <a:prstGeom prst="ellipse">
            <a:avLst/>
          </a:pr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52" name="Oval 51"/>
          <p:cNvSpPr>
            <a:spLocks noChangeArrowheads="1"/>
          </p:cNvSpPr>
          <p:nvPr/>
        </p:nvSpPr>
        <p:spPr bwMode="auto">
          <a:xfrm>
            <a:off x="953602" y="2491450"/>
            <a:ext cx="182563" cy="182563"/>
          </a:xfrm>
          <a:prstGeom prst="ellipse">
            <a:avLst/>
          </a:pr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54" name="Oval 53"/>
          <p:cNvSpPr>
            <a:spLocks noChangeArrowheads="1"/>
          </p:cNvSpPr>
          <p:nvPr/>
        </p:nvSpPr>
        <p:spPr bwMode="auto">
          <a:xfrm>
            <a:off x="3228178" y="2582725"/>
            <a:ext cx="182563" cy="182562"/>
          </a:xfrm>
          <a:prstGeom prst="ellipse">
            <a:avLst/>
          </a:pr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55" name="Oval 54"/>
          <p:cNvSpPr>
            <a:spLocks noChangeArrowheads="1"/>
          </p:cNvSpPr>
          <p:nvPr/>
        </p:nvSpPr>
        <p:spPr bwMode="auto">
          <a:xfrm>
            <a:off x="2074798" y="3872688"/>
            <a:ext cx="182563" cy="182562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CA"/>
          </a:p>
        </p:txBody>
      </p:sp>
      <p:sp>
        <p:nvSpPr>
          <p:cNvPr id="56" name="Oval 55"/>
          <p:cNvSpPr>
            <a:spLocks noChangeArrowheads="1"/>
          </p:cNvSpPr>
          <p:nvPr/>
        </p:nvSpPr>
        <p:spPr bwMode="auto">
          <a:xfrm>
            <a:off x="3421147" y="3079182"/>
            <a:ext cx="182563" cy="182562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CA"/>
          </a:p>
        </p:txBody>
      </p:sp>
      <p:sp>
        <p:nvSpPr>
          <p:cNvPr id="57" name="Oval 14"/>
          <p:cNvSpPr>
            <a:spLocks noChangeArrowheads="1"/>
          </p:cNvSpPr>
          <p:nvPr/>
        </p:nvSpPr>
        <p:spPr bwMode="auto">
          <a:xfrm>
            <a:off x="505136" y="2753381"/>
            <a:ext cx="182563" cy="182562"/>
          </a:xfrm>
          <a:prstGeom prst="ellipse">
            <a:avLst/>
          </a:pr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58" name="Oval 15"/>
          <p:cNvSpPr>
            <a:spLocks noChangeArrowheads="1"/>
          </p:cNvSpPr>
          <p:nvPr/>
        </p:nvSpPr>
        <p:spPr bwMode="auto">
          <a:xfrm>
            <a:off x="1648545" y="2880381"/>
            <a:ext cx="182563" cy="182562"/>
          </a:xfrm>
          <a:prstGeom prst="ellipse">
            <a:avLst/>
          </a:pr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59" name="Oval 16"/>
          <p:cNvSpPr>
            <a:spLocks noChangeArrowheads="1"/>
          </p:cNvSpPr>
          <p:nvPr/>
        </p:nvSpPr>
        <p:spPr bwMode="auto">
          <a:xfrm>
            <a:off x="2617836" y="3202551"/>
            <a:ext cx="182563" cy="182563"/>
          </a:xfrm>
          <a:prstGeom prst="ellipse">
            <a:avLst/>
          </a:pr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60" name="Oval 17"/>
          <p:cNvSpPr>
            <a:spLocks noChangeArrowheads="1"/>
          </p:cNvSpPr>
          <p:nvPr/>
        </p:nvSpPr>
        <p:spPr bwMode="auto">
          <a:xfrm>
            <a:off x="2919930" y="3742815"/>
            <a:ext cx="182563" cy="182562"/>
          </a:xfrm>
          <a:prstGeom prst="ellipse">
            <a:avLst/>
          </a:pr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 Box 18"/>
              <p:cNvSpPr txBox="1">
                <a:spLocks noChangeArrowheads="1"/>
              </p:cNvSpPr>
              <p:nvPr/>
            </p:nvSpPr>
            <p:spPr bwMode="auto">
              <a:xfrm>
                <a:off x="385041" y="1095128"/>
                <a:ext cx="3784967" cy="104695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rgbClr val="33CC33"/>
                    </a:solidFill>
                  </a14:hiddenFill>
                </a:ext>
                <a:ext uri="{91240B29-F687-4F45-9708-019B960494DF}">
                  <a14:hiddenLine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en-US" dirty="0"/>
                  <a:t>Metric space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CA" altLang="en-US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CA" altLang="en-US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𝒟</m:t>
                        </m:r>
                        <m:r>
                          <a:rPr lang="en-CA" altLang="en-US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CA" altLang="en-US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CA" altLang="en-US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CA" altLang="en-US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d>
                              <m:dPr>
                                <m:begChr m:val="{"/>
                                <m:endChr m:val="}"/>
                                <m:ctrlPr>
                                  <a:rPr lang="en-CA" altLang="en-US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CA" altLang="en-US" i="1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CA" altLang="en-US" i="1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CA" altLang="en-US" i="1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𝑖𝑗</m:t>
                                    </m:r>
                                  </m:sub>
                                </m:sSub>
                              </m:e>
                            </m:d>
                          </m:e>
                          <m:sub>
                            <m:r>
                              <a:rPr lang="en-CA" altLang="en-US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CA" altLang="en-US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CA" altLang="en-US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en-CA" altLang="en-US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∈</m:t>
                            </m:r>
                            <m:r>
                              <a:rPr lang="en-CA" altLang="en-US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𝒟</m:t>
                            </m:r>
                          </m:sub>
                        </m:sSub>
                      </m:e>
                    </m:d>
                  </m:oMath>
                </a14:m>
                <a:endParaRPr lang="en-US" altLang="en-US" dirty="0"/>
              </a:p>
              <a:p>
                <a:pPr>
                  <a:spcBef>
                    <a:spcPts val="0"/>
                  </a:spcBef>
                </a:pPr>
                <a:r>
                  <a:rPr lang="en-US" altLang="en-US" dirty="0"/>
                  <a:t>positive integer </a:t>
                </a:r>
                <a:r>
                  <a:rPr lang="en-US" altLang="en-US" dirty="0">
                    <a:solidFill>
                      <a:srgbClr val="0000FF"/>
                    </a:solidFill>
                  </a:rPr>
                  <a:t>k</a:t>
                </a:r>
              </a:p>
            </p:txBody>
          </p:sp>
        </mc:Choice>
        <mc:Fallback xmlns="">
          <p:sp>
            <p:nvSpPr>
              <p:cNvPr id="61" name="Text 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5041" y="1095128"/>
                <a:ext cx="3784967" cy="1046953"/>
              </a:xfrm>
              <a:prstGeom prst="rect">
                <a:avLst/>
              </a:prstGeom>
              <a:blipFill rotWithShape="0">
                <a:blip r:embed="rId8"/>
                <a:stretch>
                  <a:fillRect l="-2415" b="-12865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33CC33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2" name="Oval 19"/>
          <p:cNvSpPr>
            <a:spLocks noChangeArrowheads="1"/>
          </p:cNvSpPr>
          <p:nvPr/>
        </p:nvSpPr>
        <p:spPr bwMode="auto">
          <a:xfrm>
            <a:off x="1273008" y="4599510"/>
            <a:ext cx="182563" cy="182563"/>
          </a:xfrm>
          <a:prstGeom prst="ellipse">
            <a:avLst/>
          </a:pr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63" name="Oval 14"/>
          <p:cNvSpPr>
            <a:spLocks noChangeArrowheads="1"/>
          </p:cNvSpPr>
          <p:nvPr/>
        </p:nvSpPr>
        <p:spPr bwMode="auto">
          <a:xfrm>
            <a:off x="1123762" y="2917295"/>
            <a:ext cx="182563" cy="182562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CA"/>
          </a:p>
        </p:txBody>
      </p:sp>
      <p:sp>
        <p:nvSpPr>
          <p:cNvPr id="64" name="Oval 14"/>
          <p:cNvSpPr>
            <a:spLocks noChangeArrowheads="1"/>
          </p:cNvSpPr>
          <p:nvPr/>
        </p:nvSpPr>
        <p:spPr bwMode="auto">
          <a:xfrm>
            <a:off x="675976" y="3417324"/>
            <a:ext cx="182563" cy="182562"/>
          </a:xfrm>
          <a:prstGeom prst="ellipse">
            <a:avLst/>
          </a:pr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65" name="Oval 14"/>
          <p:cNvSpPr>
            <a:spLocks noChangeArrowheads="1"/>
          </p:cNvSpPr>
          <p:nvPr/>
        </p:nvSpPr>
        <p:spPr bwMode="auto">
          <a:xfrm>
            <a:off x="635128" y="2515257"/>
            <a:ext cx="182563" cy="182562"/>
          </a:xfrm>
          <a:prstGeom prst="ellipse">
            <a:avLst/>
          </a:pr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66" name="Oval 14"/>
          <p:cNvSpPr>
            <a:spLocks noChangeArrowheads="1"/>
          </p:cNvSpPr>
          <p:nvPr/>
        </p:nvSpPr>
        <p:spPr bwMode="auto">
          <a:xfrm>
            <a:off x="2919931" y="2854351"/>
            <a:ext cx="182563" cy="182562"/>
          </a:xfrm>
          <a:prstGeom prst="ellipse">
            <a:avLst/>
          </a:pr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67" name="Rectangle 66"/>
          <p:cNvSpPr/>
          <p:nvPr/>
        </p:nvSpPr>
        <p:spPr bwMode="auto">
          <a:xfrm>
            <a:off x="382981" y="2314911"/>
            <a:ext cx="3555973" cy="1893666"/>
          </a:xfrm>
          <a:prstGeom prst="rect">
            <a:avLst/>
          </a:prstGeom>
          <a:noFill/>
          <a:ln w="63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CC33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sp>
        <p:nvSpPr>
          <p:cNvPr id="68" name="TextBox 67"/>
          <p:cNvSpPr txBox="1"/>
          <p:nvPr/>
        </p:nvSpPr>
        <p:spPr>
          <a:xfrm>
            <a:off x="1996273" y="2382670"/>
            <a:ext cx="10303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dirty="0"/>
              <a:t>k=3</a:t>
            </a:r>
          </a:p>
        </p:txBody>
      </p:sp>
      <p:cxnSp>
        <p:nvCxnSpPr>
          <p:cNvPr id="69" name="Straight Arrow Connector 68"/>
          <p:cNvCxnSpPr>
            <a:stCxn id="51" idx="6"/>
            <a:endCxn id="55" idx="2"/>
          </p:cNvCxnSpPr>
          <p:nvPr/>
        </p:nvCxnSpPr>
        <p:spPr bwMode="auto">
          <a:xfrm>
            <a:off x="1378398" y="3951418"/>
            <a:ext cx="696394" cy="12557"/>
          </a:xfrm>
          <a:prstGeom prst="straightConnector1">
            <a:avLst/>
          </a:prstGeom>
          <a:noFill/>
          <a:ln w="15875" cap="flat" cmpd="sng" algn="ctr">
            <a:solidFill>
              <a:srgbClr val="000000"/>
            </a:solidFill>
            <a:prstDash val="solid"/>
            <a:round/>
            <a:headEnd type="none" w="lg" len="med"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CC33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/>
              <p:cNvSpPr txBox="1"/>
              <p:nvPr/>
            </p:nvSpPr>
            <p:spPr>
              <a:xfrm>
                <a:off x="938489" y="3751357"/>
                <a:ext cx="29984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i="1" dirty="0">
                          <a:latin typeface="Cambria Math" panose="02040503050406030204" pitchFamily="18" charset="0"/>
                        </a:rPr>
                        <m:t>𝑗</m:t>
                      </m:r>
                    </m:oMath>
                  </m:oMathPara>
                </a14:m>
                <a:endParaRPr lang="en-CA" sz="2000" dirty="0"/>
              </a:p>
            </p:txBody>
          </p:sp>
        </mc:Choice>
        <mc:Fallback xmlns="">
          <p:sp>
            <p:nvSpPr>
              <p:cNvPr id="70" name="TextBox 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8489" y="3751357"/>
                <a:ext cx="299842" cy="400110"/>
              </a:xfrm>
              <a:prstGeom prst="rect">
                <a:avLst/>
              </a:prstGeom>
              <a:blipFill rotWithShape="0">
                <a:blip r:embed="rId9"/>
                <a:stretch>
                  <a:fillRect l="-4082" r="-4082" b="-15152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ectangle 17"/>
          <p:cNvSpPr/>
          <p:nvPr/>
        </p:nvSpPr>
        <p:spPr bwMode="auto">
          <a:xfrm>
            <a:off x="230924" y="103427"/>
            <a:ext cx="4354890" cy="6478073"/>
          </a:xfrm>
          <a:prstGeom prst="rect">
            <a:avLst/>
          </a:prstGeom>
          <a:solidFill>
            <a:schemeClr val="bg1">
              <a:alpha val="85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20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4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3"/>
          <p:cNvSpPr txBox="1">
            <a:spLocks/>
          </p:cNvSpPr>
          <p:nvPr/>
        </p:nvSpPr>
        <p:spPr bwMode="auto">
          <a:xfrm>
            <a:off x="4357901" y="103427"/>
            <a:ext cx="4711973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CC0000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CC0000"/>
                </a:solidFill>
                <a:latin typeface="Gill Sans MT" panose="020B0502020104020203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CC0000"/>
                </a:solidFill>
                <a:latin typeface="Gill Sans MT" panose="020B0502020104020203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CC0000"/>
                </a:solidFill>
                <a:latin typeface="Gill Sans MT" panose="020B0502020104020203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CC0000"/>
                </a:solidFill>
                <a:latin typeface="Gill Sans MT" panose="020B0502020104020203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CC0000"/>
                </a:solidFill>
                <a:latin typeface="Gill Sans MT" panose="020B0502020104020203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CC0000"/>
                </a:solidFill>
                <a:latin typeface="Gill Sans MT" panose="020B0502020104020203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CC0000"/>
                </a:solidFill>
                <a:latin typeface="Gill Sans MT" panose="020B0502020104020203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CC0000"/>
                </a:solidFill>
                <a:latin typeface="Gill Sans MT" panose="020B0502020104020203" pitchFamily="34" charset="0"/>
              </a:defRPr>
            </a:lvl9pPr>
          </a:lstStyle>
          <a:p>
            <a:r>
              <a:rPr lang="en-CA" dirty="0"/>
              <a:t>Load-balancing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4806536" y="1043573"/>
                <a:ext cx="3966076" cy="9781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dirty="0">
                    <a:solidFill>
                      <a:srgbClr val="0000FF"/>
                    </a:solidFill>
                  </a:rPr>
                  <a:t>m</a:t>
                </a:r>
                <a:r>
                  <a:rPr lang="en-CA" dirty="0"/>
                  <a:t> machines </a:t>
                </a:r>
                <a14:m>
                  <m:oMath xmlns:m="http://schemas.openxmlformats.org/officeDocument/2006/math">
                    <m:r>
                      <a:rPr lang="en-CA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𝐼</m:t>
                    </m:r>
                  </m:oMath>
                </a14:m>
                <a:r>
                  <a:rPr lang="en-CA" dirty="0"/>
                  <a:t>,  </a:t>
                </a:r>
                <a:r>
                  <a:rPr lang="en-CA" dirty="0">
                    <a:solidFill>
                      <a:srgbClr val="0000FF"/>
                    </a:solidFill>
                  </a:rPr>
                  <a:t>n</a:t>
                </a:r>
                <a:r>
                  <a:rPr lang="en-CA" dirty="0"/>
                  <a:t> jobs </a:t>
                </a:r>
                <a14:m>
                  <m:oMath xmlns:m="http://schemas.openxmlformats.org/officeDocument/2006/math">
                    <m:r>
                      <a:rPr lang="en-CA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𝐽</m:t>
                    </m:r>
                  </m:oMath>
                </a14:m>
                <a:endParaRPr lang="en-CA" dirty="0">
                  <a:solidFill>
                    <a:srgbClr val="0000FF"/>
                  </a:solidFill>
                </a:endParaRPr>
              </a:p>
              <a:p>
                <a:r>
                  <a:rPr lang="en-CA" dirty="0"/>
                  <a:t>processing times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CA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CA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CA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CA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CA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𝑖𝑗</m:t>
                                </m:r>
                              </m:sub>
                            </m:sSub>
                          </m:e>
                        </m:d>
                      </m:e>
                      <m:sub>
                        <m:r>
                          <a:rPr lang="en-CA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CA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a:rPr lang="en-CA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a:rPr lang="en-CA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CA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CA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a:rPr lang="en-CA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sub>
                    </m:sSub>
                  </m:oMath>
                </a14:m>
                <a:r>
                  <a:rPr lang="en-CA" dirty="0"/>
                  <a:t> </a:t>
                </a: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6536" y="1043573"/>
                <a:ext cx="3966076" cy="978153"/>
              </a:xfrm>
              <a:prstGeom prst="rect">
                <a:avLst/>
              </a:prstGeom>
              <a:blipFill rotWithShape="0">
                <a:blip r:embed="rId3"/>
                <a:stretch>
                  <a:fillRect l="-2304" t="-4969" b="-621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Oval 15"/>
          <p:cNvSpPr>
            <a:spLocks noChangeAspect="1" noChangeArrowheads="1"/>
          </p:cNvSpPr>
          <p:nvPr/>
        </p:nvSpPr>
        <p:spPr bwMode="auto">
          <a:xfrm>
            <a:off x="7332813" y="2496347"/>
            <a:ext cx="180001" cy="180000"/>
          </a:xfrm>
          <a:prstGeom prst="ellipse">
            <a:avLst/>
          </a:pr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23" name="TextBox 22"/>
          <p:cNvSpPr txBox="1"/>
          <p:nvPr/>
        </p:nvSpPr>
        <p:spPr>
          <a:xfrm>
            <a:off x="5265304" y="2027321"/>
            <a:ext cx="8214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dirty="0"/>
              <a:t>jobs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895423" y="2021720"/>
            <a:ext cx="12383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dirty="0"/>
              <a:t>machines</a:t>
            </a:r>
          </a:p>
        </p:txBody>
      </p:sp>
      <p:sp>
        <p:nvSpPr>
          <p:cNvPr id="33" name="Oval 15"/>
          <p:cNvSpPr>
            <a:spLocks noChangeAspect="1" noChangeArrowheads="1"/>
          </p:cNvSpPr>
          <p:nvPr/>
        </p:nvSpPr>
        <p:spPr bwMode="auto">
          <a:xfrm>
            <a:off x="7332812" y="2803169"/>
            <a:ext cx="180001" cy="180000"/>
          </a:xfrm>
          <a:prstGeom prst="ellipse">
            <a:avLst/>
          </a:pr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34" name="Oval 15"/>
          <p:cNvSpPr>
            <a:spLocks noChangeAspect="1" noChangeArrowheads="1"/>
          </p:cNvSpPr>
          <p:nvPr/>
        </p:nvSpPr>
        <p:spPr bwMode="auto">
          <a:xfrm>
            <a:off x="7331183" y="3925174"/>
            <a:ext cx="180001" cy="180000"/>
          </a:xfrm>
          <a:prstGeom prst="ellipse">
            <a:avLst/>
          </a:pr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35" name="Oval 15"/>
          <p:cNvSpPr>
            <a:spLocks noChangeAspect="1" noChangeArrowheads="1"/>
          </p:cNvSpPr>
          <p:nvPr/>
        </p:nvSpPr>
        <p:spPr bwMode="auto">
          <a:xfrm>
            <a:off x="7331184" y="3366564"/>
            <a:ext cx="180001" cy="180000"/>
          </a:xfrm>
          <a:prstGeom prst="ellipse">
            <a:avLst/>
          </a:pr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25" name="Rectangle 24"/>
          <p:cNvSpPr/>
          <p:nvPr/>
        </p:nvSpPr>
        <p:spPr bwMode="auto">
          <a:xfrm>
            <a:off x="5467899" y="2522421"/>
            <a:ext cx="180000" cy="180000"/>
          </a:xfrm>
          <a:prstGeom prst="rect">
            <a:avLst/>
          </a:prstGeom>
          <a:solidFill>
            <a:srgbClr val="99CCFF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sp>
        <p:nvSpPr>
          <p:cNvPr id="39" name="Rectangle 38"/>
          <p:cNvSpPr/>
          <p:nvPr/>
        </p:nvSpPr>
        <p:spPr bwMode="auto">
          <a:xfrm>
            <a:off x="5467899" y="2889621"/>
            <a:ext cx="180000" cy="180000"/>
          </a:xfrm>
          <a:prstGeom prst="rect">
            <a:avLst/>
          </a:prstGeom>
          <a:solidFill>
            <a:srgbClr val="99CCFF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sp>
        <p:nvSpPr>
          <p:cNvPr id="40" name="Rectangle 39"/>
          <p:cNvSpPr/>
          <p:nvPr/>
        </p:nvSpPr>
        <p:spPr bwMode="auto">
          <a:xfrm>
            <a:off x="5466129" y="3635065"/>
            <a:ext cx="180000" cy="180000"/>
          </a:xfrm>
          <a:prstGeom prst="rect">
            <a:avLst/>
          </a:prstGeom>
          <a:solidFill>
            <a:srgbClr val="99CCFF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sp>
        <p:nvSpPr>
          <p:cNvPr id="42" name="Rectangle 41"/>
          <p:cNvSpPr/>
          <p:nvPr/>
        </p:nvSpPr>
        <p:spPr bwMode="auto">
          <a:xfrm>
            <a:off x="5466129" y="4084445"/>
            <a:ext cx="180000" cy="180000"/>
          </a:xfrm>
          <a:prstGeom prst="rect">
            <a:avLst/>
          </a:prstGeom>
          <a:solidFill>
            <a:srgbClr val="99CCFF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4806542" y="4445534"/>
                <a:ext cx="3844977" cy="18235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dirty="0">
                    <a:solidFill>
                      <a:srgbClr val="009900"/>
                    </a:solidFill>
                  </a:rPr>
                  <a:t>Agents (  ): </a:t>
                </a:r>
                <a:r>
                  <a:rPr lang="en-CA" dirty="0"/>
                  <a:t>machines</a:t>
                </a:r>
              </a:p>
              <a:p>
                <a:pPr>
                  <a:spcBef>
                    <a:spcPts val="600"/>
                  </a:spcBef>
                </a:pPr>
                <a:r>
                  <a:rPr lang="en-CA" dirty="0">
                    <a:solidFill>
                      <a:srgbClr val="CC0000"/>
                    </a:solidFill>
                  </a:rPr>
                  <a:t>Solution:  </a:t>
                </a:r>
                <a:r>
                  <a:rPr lang="en-CA" dirty="0"/>
                  <a:t>assignment </a:t>
                </a:r>
                <a14:m>
                  <m:oMath xmlns:m="http://schemas.openxmlformats.org/officeDocument/2006/math">
                    <m:r>
                      <a:rPr lang="en-CA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𝜎</m:t>
                    </m:r>
                    <m:r>
                      <a:rPr lang="en-CA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:</m:t>
                    </m:r>
                    <m:r>
                      <a:rPr lang="en-CA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𝐽</m:t>
                    </m:r>
                    <m:r>
                      <a:rPr lang="en-CA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↦</m:t>
                    </m:r>
                    <m:r>
                      <a:rPr lang="en-CA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𝐼</m:t>
                    </m:r>
                  </m:oMath>
                </a14:m>
                <a:endParaRPr lang="en-CA" dirty="0">
                  <a:solidFill>
                    <a:srgbClr val="0000FF"/>
                  </a:solidFill>
                </a:endParaRPr>
              </a:p>
              <a:p>
                <a:pPr>
                  <a:spcBef>
                    <a:spcPts val="600"/>
                  </a:spcBef>
                  <a:tabLst>
                    <a:tab pos="992188" algn="l"/>
                  </a:tabLst>
                </a:pPr>
                <a:r>
                  <a:rPr lang="en-CA" dirty="0">
                    <a:solidFill>
                      <a:srgbClr val="0000FF"/>
                    </a:solidFill>
                  </a:rPr>
                  <a:t>cost</a:t>
                </a:r>
                <a14:m>
                  <m:oMath xmlns:m="http://schemas.openxmlformats.org/officeDocument/2006/math">
                    <m:r>
                      <a:rPr lang="en-CA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CA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CA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CA" dirty="0"/>
                  <a:t>	=  load on </a:t>
                </a:r>
                <a14:m>
                  <m:oMath xmlns:m="http://schemas.openxmlformats.org/officeDocument/2006/math">
                    <m:r>
                      <a:rPr lang="en-CA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CA" dirty="0"/>
                  <a:t> under </a:t>
                </a:r>
                <a14:m>
                  <m:oMath xmlns:m="http://schemas.openxmlformats.org/officeDocument/2006/math">
                    <m:r>
                      <a:rPr lang="en-CA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𝜎</m:t>
                    </m:r>
                  </m:oMath>
                </a14:m>
                <a:endParaRPr lang="en-CA" dirty="0">
                  <a:solidFill>
                    <a:srgbClr val="0000FF"/>
                  </a:solidFill>
                </a:endParaRPr>
              </a:p>
              <a:p>
                <a:pPr>
                  <a:tabLst>
                    <a:tab pos="992188" algn="l"/>
                  </a:tabLst>
                </a:pPr>
                <a:r>
                  <a:rPr lang="en-CA" dirty="0"/>
                  <a:t>	= 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pHide m:val="on"/>
                        <m:ctrlPr>
                          <a:rPr lang="en-CA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CA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CA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:</m:t>
                        </m:r>
                        <m:r>
                          <a:rPr lang="en-CA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  <m:d>
                          <m:dPr>
                            <m:ctrlPr>
                              <a:rPr lang="en-CA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CA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</m:d>
                        <m:r>
                          <a:rPr lang="en-CA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CA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CA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CA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CA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𝑖𝑗</m:t>
                            </m:r>
                          </m:sub>
                        </m:sSub>
                      </m:e>
                    </m:nary>
                  </m:oMath>
                </a14:m>
                <a:endParaRPr lang="en-CA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6542" y="4445534"/>
                <a:ext cx="3844977" cy="1823513"/>
              </a:xfrm>
              <a:prstGeom prst="rect">
                <a:avLst/>
              </a:prstGeom>
              <a:blipFill rotWithShape="0">
                <a:blip r:embed="rId4"/>
                <a:stretch>
                  <a:fillRect l="-2377" t="-2676" b="-43813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5" name="Straight Arrow Connector 44"/>
          <p:cNvCxnSpPr>
            <a:stCxn id="40" idx="3"/>
            <a:endCxn id="35" idx="2"/>
          </p:cNvCxnSpPr>
          <p:nvPr/>
        </p:nvCxnSpPr>
        <p:spPr bwMode="auto">
          <a:xfrm flipV="1">
            <a:off x="5646135" y="3456570"/>
            <a:ext cx="1685049" cy="268501"/>
          </a:xfrm>
          <a:prstGeom prst="straightConnector1">
            <a:avLst/>
          </a:prstGeom>
          <a:noFill/>
          <a:ln w="15875" cap="flat" cmpd="sng" algn="ctr">
            <a:solidFill>
              <a:srgbClr val="CC0000"/>
            </a:solidFill>
            <a:prstDash val="solid"/>
            <a:round/>
            <a:headEnd type="none" w="lg" len="med"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CC33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7446941" y="3342705"/>
                <a:ext cx="34184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i="1" dirty="0">
                          <a:latin typeface="Cambria Math" panose="02040503050406030204" pitchFamily="18" charset="0"/>
                        </a:rPr>
                        <m:t>𝑖</m:t>
                      </m:r>
                    </m:oMath>
                  </m:oMathPara>
                </a14:m>
                <a:endParaRPr lang="en-CA" sz="2000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6941" y="3342705"/>
                <a:ext cx="341845" cy="400110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5137017" y="3571348"/>
                <a:ext cx="34184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i="1" dirty="0">
                          <a:latin typeface="Cambria Math" panose="02040503050406030204" pitchFamily="18" charset="0"/>
                        </a:rPr>
                        <m:t>𝑗</m:t>
                      </m:r>
                    </m:oMath>
                  </m:oMathPara>
                </a14:m>
                <a:endParaRPr lang="en-CA" sz="200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7017" y="3571348"/>
                <a:ext cx="341845" cy="400110"/>
              </a:xfrm>
              <a:prstGeom prst="rect">
                <a:avLst/>
              </a:prstGeom>
              <a:blipFill rotWithShape="0">
                <a:blip r:embed="rId6"/>
                <a:stretch>
                  <a:fillRect b="-15385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6253300" y="3498678"/>
                <a:ext cx="470717" cy="4247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CA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sz="2000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CA" sz="2000" i="1"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</m:oMath>
                  </m:oMathPara>
                </a14:m>
                <a:endParaRPr lang="en-CA" sz="2000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3300" y="3498678"/>
                <a:ext cx="470717" cy="424796"/>
              </a:xfrm>
              <a:prstGeom prst="rect">
                <a:avLst/>
              </a:prstGeom>
              <a:blipFill rotWithShape="0">
                <a:blip r:embed="rId7"/>
                <a:stretch>
                  <a:fillRect b="-8571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Oval 15"/>
          <p:cNvSpPr>
            <a:spLocks noChangeAspect="1" noChangeArrowheads="1"/>
          </p:cNvSpPr>
          <p:nvPr/>
        </p:nvSpPr>
        <p:spPr bwMode="auto">
          <a:xfrm>
            <a:off x="5919660" y="4616001"/>
            <a:ext cx="180001" cy="180000"/>
          </a:xfrm>
          <a:prstGeom prst="ellipse">
            <a:avLst/>
          </a:pr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53" name="TextBox 52"/>
          <p:cNvSpPr txBox="1"/>
          <p:nvPr/>
        </p:nvSpPr>
        <p:spPr>
          <a:xfrm>
            <a:off x="5424122" y="3052425"/>
            <a:ext cx="36783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CA" b="1" dirty="0"/>
              <a:t>.</a:t>
            </a:r>
          </a:p>
          <a:p>
            <a:pPr>
              <a:lnSpc>
                <a:spcPts val="1200"/>
              </a:lnSpc>
            </a:pPr>
            <a:r>
              <a:rPr lang="en-CA" b="1" dirty="0"/>
              <a:t>.</a:t>
            </a:r>
          </a:p>
          <a:p>
            <a:pPr>
              <a:lnSpc>
                <a:spcPts val="1200"/>
              </a:lnSpc>
            </a:pPr>
            <a:r>
              <a:rPr lang="en-CA" b="1" dirty="0"/>
              <a:t>.</a:t>
            </a:r>
          </a:p>
        </p:txBody>
      </p:sp>
      <p:cxnSp>
        <p:nvCxnSpPr>
          <p:cNvPr id="16" name="Straight Arrow Connector 15"/>
          <p:cNvCxnSpPr>
            <a:stCxn id="39" idx="3"/>
            <a:endCxn id="35" idx="1"/>
          </p:cNvCxnSpPr>
          <p:nvPr/>
        </p:nvCxnSpPr>
        <p:spPr bwMode="auto">
          <a:xfrm>
            <a:off x="5647899" y="2979627"/>
            <a:ext cx="1709640" cy="413303"/>
          </a:xfrm>
          <a:prstGeom prst="straightConnector1">
            <a:avLst/>
          </a:prstGeom>
          <a:noFill/>
          <a:ln w="15875" cap="flat" cmpd="sng" algn="ctr">
            <a:solidFill>
              <a:srgbClr val="CC0000"/>
            </a:solidFill>
            <a:prstDash val="solid"/>
            <a:round/>
            <a:headEnd type="none" w="med" len="med"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CC33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7" name="Straight Arrow Connector 36"/>
          <p:cNvCxnSpPr>
            <a:endCxn id="35" idx="1"/>
          </p:cNvCxnSpPr>
          <p:nvPr/>
        </p:nvCxnSpPr>
        <p:spPr bwMode="auto">
          <a:xfrm>
            <a:off x="5646129" y="3342711"/>
            <a:ext cx="1711410" cy="50219"/>
          </a:xfrm>
          <a:prstGeom prst="straightConnector1">
            <a:avLst/>
          </a:prstGeom>
          <a:noFill/>
          <a:ln w="15875" cap="flat" cmpd="sng" algn="ctr">
            <a:solidFill>
              <a:srgbClr val="CC0000"/>
            </a:solidFill>
            <a:prstDash val="solid"/>
            <a:round/>
            <a:headEnd type="none" w="med" len="med"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CC33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217110" y="4451865"/>
                <a:ext cx="4471417" cy="16517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en-US" sz="2200" dirty="0">
                    <a:solidFill>
                      <a:srgbClr val="009900"/>
                    </a:solidFill>
                  </a:rPr>
                  <a:t>Agents (   ):</a:t>
                </a:r>
                <a:r>
                  <a:rPr lang="en-US" altLang="en-US" sz="2200" dirty="0"/>
                  <a:t> points in </a:t>
                </a:r>
                <a14:m>
                  <m:oMath xmlns:m="http://schemas.openxmlformats.org/officeDocument/2006/math">
                    <m:r>
                      <a:rPr lang="en-CA" altLang="en-US" sz="20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𝒟</m:t>
                    </m:r>
                  </m:oMath>
                </a14:m>
                <a:endParaRPr lang="en-CA" sz="2200" dirty="0">
                  <a:solidFill>
                    <a:srgbClr val="CC0000"/>
                  </a:solidFill>
                </a:endParaRPr>
              </a:p>
              <a:p>
                <a:pPr>
                  <a:spcBef>
                    <a:spcPts val="800"/>
                  </a:spcBef>
                </a:pPr>
                <a:r>
                  <a:rPr lang="en-CA" sz="2200" dirty="0">
                    <a:solidFill>
                      <a:srgbClr val="CC0000"/>
                    </a:solidFill>
                  </a:rPr>
                  <a:t>Solution:</a:t>
                </a:r>
                <a:r>
                  <a:rPr lang="en-CA" sz="2200" dirty="0"/>
                  <a:t> set </a:t>
                </a:r>
                <a:r>
                  <a:rPr lang="en-CA" sz="2200" dirty="0">
                    <a:solidFill>
                      <a:srgbClr val="0000FF"/>
                    </a:solidFill>
                  </a:rPr>
                  <a:t>F</a:t>
                </a:r>
                <a:r>
                  <a:rPr lang="en-CA" sz="2200" dirty="0"/>
                  <a:t> of </a:t>
                </a:r>
                <a:r>
                  <a:rPr lang="en-CA" sz="2200" dirty="0">
                    <a:solidFill>
                      <a:srgbClr val="0000FF"/>
                    </a:solidFill>
                  </a:rPr>
                  <a:t>k</a:t>
                </a:r>
                <a:r>
                  <a:rPr lang="en-CA" sz="2200" dirty="0"/>
                  <a:t> “centers” from </a:t>
                </a:r>
                <a14:m>
                  <m:oMath xmlns:m="http://schemas.openxmlformats.org/officeDocument/2006/math">
                    <m:r>
                      <a:rPr lang="en-CA" sz="22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𝒟</m:t>
                    </m:r>
                  </m:oMath>
                </a14:m>
                <a:endParaRPr lang="en-CA" sz="2200" dirty="0">
                  <a:solidFill>
                    <a:srgbClr val="0000FF"/>
                  </a:solidFill>
                </a:endParaRPr>
              </a:p>
              <a:p>
                <a:pPr>
                  <a:spcBef>
                    <a:spcPts val="800"/>
                  </a:spcBef>
                  <a:tabLst>
                    <a:tab pos="901700" algn="l"/>
                  </a:tabLst>
                </a:pPr>
                <a:r>
                  <a:rPr lang="en-CA" sz="2200" dirty="0">
                    <a:solidFill>
                      <a:srgbClr val="0000FF"/>
                    </a:solidFill>
                  </a:rPr>
                  <a:t>cost</a:t>
                </a:r>
                <a14:m>
                  <m:oMath xmlns:m="http://schemas.openxmlformats.org/officeDocument/2006/math">
                    <m:r>
                      <a:rPr lang="en-CA" sz="220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CA" sz="22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CA" sz="22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CA" sz="2200" dirty="0"/>
                  <a:t>	=  dist. of </a:t>
                </a:r>
                <a14:m>
                  <m:oMath xmlns:m="http://schemas.openxmlformats.org/officeDocument/2006/math">
                    <m:r>
                      <a:rPr lang="en-CA" sz="2200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en-CA" sz="2200" dirty="0"/>
                  <a:t> to closest center</a:t>
                </a:r>
              </a:p>
              <a:p>
                <a:pPr>
                  <a:tabLst>
                    <a:tab pos="901700" algn="l"/>
                  </a:tabLst>
                </a:pPr>
                <a:r>
                  <a:rPr lang="en-CA" sz="2200" dirty="0"/>
                  <a:t>	=  </a:t>
                </a:r>
                <a14:m>
                  <m:oMath xmlns:m="http://schemas.openxmlformats.org/officeDocument/2006/math">
                    <m:r>
                      <a:rPr lang="en-CA" sz="2200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CA" sz="2200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CA" sz="2200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en-CA" sz="2200" dirty="0">
                    <a:solidFill>
                      <a:srgbClr val="0000FF"/>
                    </a:solidFill>
                  </a:rPr>
                  <a:t>,</a:t>
                </a:r>
                <a:r>
                  <a:rPr lang="en-CA" sz="2200" baseline="-25000" dirty="0">
                    <a:solidFill>
                      <a:srgbClr val="0000FF"/>
                    </a:solidFill>
                  </a:rPr>
                  <a:t> </a:t>
                </a:r>
                <a:r>
                  <a:rPr lang="en-CA" sz="2200" dirty="0">
                    <a:solidFill>
                      <a:srgbClr val="0000FF"/>
                    </a:solidFill>
                  </a:rPr>
                  <a:t>F</a:t>
                </a:r>
                <a14:m>
                  <m:oMath xmlns:m="http://schemas.openxmlformats.org/officeDocument/2006/math">
                    <m:r>
                      <a:rPr lang="en-CA" sz="2200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CA" sz="22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110" y="4451865"/>
                <a:ext cx="4471417" cy="1651734"/>
              </a:xfrm>
              <a:prstGeom prst="rect">
                <a:avLst/>
              </a:prstGeom>
              <a:blipFill rotWithShape="0">
                <a:blip r:embed="rId9"/>
                <a:stretch>
                  <a:fillRect l="-1774" t="-2214" b="-6642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Title 3"/>
          <p:cNvSpPr txBox="1">
            <a:spLocks/>
          </p:cNvSpPr>
          <p:nvPr/>
        </p:nvSpPr>
        <p:spPr bwMode="auto">
          <a:xfrm>
            <a:off x="0" y="103427"/>
            <a:ext cx="4711973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CC0000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CC0000"/>
                </a:solidFill>
                <a:latin typeface="Gill Sans MT" panose="020B0502020104020203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CC0000"/>
                </a:solidFill>
                <a:latin typeface="Gill Sans MT" panose="020B0502020104020203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CC0000"/>
                </a:solidFill>
                <a:latin typeface="Gill Sans MT" panose="020B0502020104020203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CC0000"/>
                </a:solidFill>
                <a:latin typeface="Gill Sans MT" panose="020B0502020104020203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CC0000"/>
                </a:solidFill>
                <a:latin typeface="Gill Sans MT" panose="020B0502020104020203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CC0000"/>
                </a:solidFill>
                <a:latin typeface="Gill Sans MT" panose="020B0502020104020203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CC0000"/>
                </a:solidFill>
                <a:latin typeface="Gill Sans MT" panose="020B0502020104020203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CC0000"/>
                </a:solidFill>
                <a:latin typeface="Gill Sans MT" panose="020B0502020104020203" pitchFamily="34" charset="0"/>
              </a:defRPr>
            </a:lvl9pPr>
          </a:lstStyle>
          <a:p>
            <a:r>
              <a:rPr lang="en-CA" smtClean="0"/>
              <a:t>k-Clustering</a:t>
            </a:r>
            <a:endParaRPr lang="en-CA" dirty="0"/>
          </a:p>
        </p:txBody>
      </p:sp>
      <p:sp>
        <p:nvSpPr>
          <p:cNvPr id="54" name="Oval 53"/>
          <p:cNvSpPr>
            <a:spLocks noChangeArrowheads="1"/>
          </p:cNvSpPr>
          <p:nvPr/>
        </p:nvSpPr>
        <p:spPr bwMode="auto">
          <a:xfrm>
            <a:off x="1195841" y="3860131"/>
            <a:ext cx="182563" cy="182562"/>
          </a:xfrm>
          <a:prstGeom prst="ellipse">
            <a:avLst/>
          </a:pr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55" name="Oval 54"/>
          <p:cNvSpPr>
            <a:spLocks noChangeArrowheads="1"/>
          </p:cNvSpPr>
          <p:nvPr/>
        </p:nvSpPr>
        <p:spPr bwMode="auto">
          <a:xfrm>
            <a:off x="953602" y="2491450"/>
            <a:ext cx="182563" cy="182563"/>
          </a:xfrm>
          <a:prstGeom prst="ellipse">
            <a:avLst/>
          </a:pr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56" name="Oval 55"/>
          <p:cNvSpPr>
            <a:spLocks noChangeArrowheads="1"/>
          </p:cNvSpPr>
          <p:nvPr/>
        </p:nvSpPr>
        <p:spPr bwMode="auto">
          <a:xfrm>
            <a:off x="3228178" y="2582725"/>
            <a:ext cx="182563" cy="182562"/>
          </a:xfrm>
          <a:prstGeom prst="ellipse">
            <a:avLst/>
          </a:pr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57" name="Oval 56"/>
          <p:cNvSpPr>
            <a:spLocks noChangeArrowheads="1"/>
          </p:cNvSpPr>
          <p:nvPr/>
        </p:nvSpPr>
        <p:spPr bwMode="auto">
          <a:xfrm>
            <a:off x="2074798" y="3872688"/>
            <a:ext cx="182563" cy="182562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CA"/>
          </a:p>
        </p:txBody>
      </p:sp>
      <p:sp>
        <p:nvSpPr>
          <p:cNvPr id="58" name="Oval 57"/>
          <p:cNvSpPr>
            <a:spLocks noChangeArrowheads="1"/>
          </p:cNvSpPr>
          <p:nvPr/>
        </p:nvSpPr>
        <p:spPr bwMode="auto">
          <a:xfrm>
            <a:off x="3421147" y="3079182"/>
            <a:ext cx="182563" cy="182562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CA"/>
          </a:p>
        </p:txBody>
      </p:sp>
      <p:sp>
        <p:nvSpPr>
          <p:cNvPr id="59" name="Oval 14"/>
          <p:cNvSpPr>
            <a:spLocks noChangeArrowheads="1"/>
          </p:cNvSpPr>
          <p:nvPr/>
        </p:nvSpPr>
        <p:spPr bwMode="auto">
          <a:xfrm>
            <a:off x="505136" y="2753381"/>
            <a:ext cx="182563" cy="182562"/>
          </a:xfrm>
          <a:prstGeom prst="ellipse">
            <a:avLst/>
          </a:pr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60" name="Oval 15"/>
          <p:cNvSpPr>
            <a:spLocks noChangeArrowheads="1"/>
          </p:cNvSpPr>
          <p:nvPr/>
        </p:nvSpPr>
        <p:spPr bwMode="auto">
          <a:xfrm>
            <a:off x="1648545" y="2880381"/>
            <a:ext cx="182563" cy="182562"/>
          </a:xfrm>
          <a:prstGeom prst="ellipse">
            <a:avLst/>
          </a:pr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61" name="Oval 16"/>
          <p:cNvSpPr>
            <a:spLocks noChangeArrowheads="1"/>
          </p:cNvSpPr>
          <p:nvPr/>
        </p:nvSpPr>
        <p:spPr bwMode="auto">
          <a:xfrm>
            <a:off x="2617836" y="3202551"/>
            <a:ext cx="182563" cy="182563"/>
          </a:xfrm>
          <a:prstGeom prst="ellipse">
            <a:avLst/>
          </a:pr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62" name="Oval 17"/>
          <p:cNvSpPr>
            <a:spLocks noChangeArrowheads="1"/>
          </p:cNvSpPr>
          <p:nvPr/>
        </p:nvSpPr>
        <p:spPr bwMode="auto">
          <a:xfrm>
            <a:off x="2919930" y="3742815"/>
            <a:ext cx="182563" cy="182562"/>
          </a:xfrm>
          <a:prstGeom prst="ellipse">
            <a:avLst/>
          </a:pr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 Box 18"/>
              <p:cNvSpPr txBox="1">
                <a:spLocks noChangeArrowheads="1"/>
              </p:cNvSpPr>
              <p:nvPr/>
            </p:nvSpPr>
            <p:spPr bwMode="auto">
              <a:xfrm>
                <a:off x="385041" y="1095128"/>
                <a:ext cx="3784967" cy="104695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rgbClr val="33CC33"/>
                    </a:solidFill>
                  </a14:hiddenFill>
                </a:ext>
                <a:ext uri="{91240B29-F687-4F45-9708-019B960494DF}">
                  <a14:hiddenLine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en-US" dirty="0"/>
                  <a:t>Metric space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CA" altLang="en-US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CA" altLang="en-US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𝒟</m:t>
                        </m:r>
                        <m:r>
                          <a:rPr lang="en-CA" altLang="en-US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CA" altLang="en-US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CA" altLang="en-US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CA" altLang="en-US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d>
                              <m:dPr>
                                <m:begChr m:val="{"/>
                                <m:endChr m:val="}"/>
                                <m:ctrlPr>
                                  <a:rPr lang="en-CA" altLang="en-US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CA" altLang="en-US" i="1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CA" altLang="en-US" i="1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CA" altLang="en-US" i="1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𝑖𝑗</m:t>
                                    </m:r>
                                  </m:sub>
                                </m:sSub>
                              </m:e>
                            </m:d>
                          </m:e>
                          <m:sub>
                            <m:r>
                              <a:rPr lang="en-CA" altLang="en-US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CA" altLang="en-US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CA" altLang="en-US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en-CA" altLang="en-US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∈</m:t>
                            </m:r>
                            <m:r>
                              <a:rPr lang="en-CA" altLang="en-US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𝒟</m:t>
                            </m:r>
                          </m:sub>
                        </m:sSub>
                      </m:e>
                    </m:d>
                  </m:oMath>
                </a14:m>
                <a:endParaRPr lang="en-US" altLang="en-US" dirty="0"/>
              </a:p>
              <a:p>
                <a:pPr>
                  <a:spcBef>
                    <a:spcPts val="0"/>
                  </a:spcBef>
                </a:pPr>
                <a:r>
                  <a:rPr lang="en-US" altLang="en-US" dirty="0"/>
                  <a:t>positive integer </a:t>
                </a:r>
                <a:r>
                  <a:rPr lang="en-US" altLang="en-US" dirty="0">
                    <a:solidFill>
                      <a:srgbClr val="0000FF"/>
                    </a:solidFill>
                  </a:rPr>
                  <a:t>k</a:t>
                </a:r>
              </a:p>
            </p:txBody>
          </p:sp>
        </mc:Choice>
        <mc:Fallback xmlns="">
          <p:sp>
            <p:nvSpPr>
              <p:cNvPr id="63" name="Text 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5041" y="1095128"/>
                <a:ext cx="3784967" cy="1046953"/>
              </a:xfrm>
              <a:prstGeom prst="rect">
                <a:avLst/>
              </a:prstGeom>
              <a:blipFill rotWithShape="0">
                <a:blip r:embed="rId10"/>
                <a:stretch>
                  <a:fillRect l="-2415" b="-12865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33CC33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4" name="Oval 19"/>
          <p:cNvSpPr>
            <a:spLocks noChangeArrowheads="1"/>
          </p:cNvSpPr>
          <p:nvPr/>
        </p:nvSpPr>
        <p:spPr bwMode="auto">
          <a:xfrm>
            <a:off x="1273008" y="4599510"/>
            <a:ext cx="182563" cy="182563"/>
          </a:xfrm>
          <a:prstGeom prst="ellipse">
            <a:avLst/>
          </a:pr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65" name="Oval 14"/>
          <p:cNvSpPr>
            <a:spLocks noChangeArrowheads="1"/>
          </p:cNvSpPr>
          <p:nvPr/>
        </p:nvSpPr>
        <p:spPr bwMode="auto">
          <a:xfrm>
            <a:off x="1123762" y="2917295"/>
            <a:ext cx="182563" cy="182562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CA"/>
          </a:p>
        </p:txBody>
      </p:sp>
      <p:sp>
        <p:nvSpPr>
          <p:cNvPr id="66" name="Oval 14"/>
          <p:cNvSpPr>
            <a:spLocks noChangeArrowheads="1"/>
          </p:cNvSpPr>
          <p:nvPr/>
        </p:nvSpPr>
        <p:spPr bwMode="auto">
          <a:xfrm>
            <a:off x="675976" y="3417324"/>
            <a:ext cx="182563" cy="182562"/>
          </a:xfrm>
          <a:prstGeom prst="ellipse">
            <a:avLst/>
          </a:pr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67" name="Oval 14"/>
          <p:cNvSpPr>
            <a:spLocks noChangeArrowheads="1"/>
          </p:cNvSpPr>
          <p:nvPr/>
        </p:nvSpPr>
        <p:spPr bwMode="auto">
          <a:xfrm>
            <a:off x="635128" y="2515257"/>
            <a:ext cx="182563" cy="182562"/>
          </a:xfrm>
          <a:prstGeom prst="ellipse">
            <a:avLst/>
          </a:pr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68" name="Oval 14"/>
          <p:cNvSpPr>
            <a:spLocks noChangeArrowheads="1"/>
          </p:cNvSpPr>
          <p:nvPr/>
        </p:nvSpPr>
        <p:spPr bwMode="auto">
          <a:xfrm>
            <a:off x="2919931" y="2854351"/>
            <a:ext cx="182563" cy="182562"/>
          </a:xfrm>
          <a:prstGeom prst="ellipse">
            <a:avLst/>
          </a:pr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69" name="Rectangle 68"/>
          <p:cNvSpPr/>
          <p:nvPr/>
        </p:nvSpPr>
        <p:spPr bwMode="auto">
          <a:xfrm>
            <a:off x="382981" y="2314911"/>
            <a:ext cx="3555973" cy="1893666"/>
          </a:xfrm>
          <a:prstGeom prst="rect">
            <a:avLst/>
          </a:prstGeom>
          <a:noFill/>
          <a:ln w="63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CC33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sp>
        <p:nvSpPr>
          <p:cNvPr id="70" name="TextBox 69"/>
          <p:cNvSpPr txBox="1"/>
          <p:nvPr/>
        </p:nvSpPr>
        <p:spPr>
          <a:xfrm>
            <a:off x="1996273" y="2382670"/>
            <a:ext cx="10303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dirty="0"/>
              <a:t>k=3</a:t>
            </a:r>
          </a:p>
        </p:txBody>
      </p:sp>
      <p:cxnSp>
        <p:nvCxnSpPr>
          <p:cNvPr id="71" name="Straight Arrow Connector 70"/>
          <p:cNvCxnSpPr>
            <a:stCxn id="54" idx="6"/>
            <a:endCxn id="57" idx="2"/>
          </p:cNvCxnSpPr>
          <p:nvPr/>
        </p:nvCxnSpPr>
        <p:spPr bwMode="auto">
          <a:xfrm>
            <a:off x="1378398" y="3951418"/>
            <a:ext cx="696394" cy="12557"/>
          </a:xfrm>
          <a:prstGeom prst="straightConnector1">
            <a:avLst/>
          </a:prstGeom>
          <a:noFill/>
          <a:ln w="15875" cap="flat" cmpd="sng" algn="ctr">
            <a:solidFill>
              <a:srgbClr val="000000"/>
            </a:solidFill>
            <a:prstDash val="solid"/>
            <a:round/>
            <a:headEnd type="none" w="lg" len="med"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CC33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/>
              <p:cNvSpPr txBox="1"/>
              <p:nvPr/>
            </p:nvSpPr>
            <p:spPr>
              <a:xfrm>
                <a:off x="938489" y="3751357"/>
                <a:ext cx="29984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i="1" dirty="0">
                          <a:latin typeface="Cambria Math" panose="02040503050406030204" pitchFamily="18" charset="0"/>
                        </a:rPr>
                        <m:t>𝑗</m:t>
                      </m:r>
                    </m:oMath>
                  </m:oMathPara>
                </a14:m>
                <a:endParaRPr lang="en-CA" sz="2000" dirty="0"/>
              </a:p>
            </p:txBody>
          </p:sp>
        </mc:Choice>
        <mc:Fallback xmlns="">
          <p:sp>
            <p:nvSpPr>
              <p:cNvPr id="72" name="TextBox 7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8489" y="3751357"/>
                <a:ext cx="299842" cy="400110"/>
              </a:xfrm>
              <a:prstGeom prst="rect">
                <a:avLst/>
              </a:prstGeom>
              <a:blipFill rotWithShape="0">
                <a:blip r:embed="rId11"/>
                <a:stretch>
                  <a:fillRect l="-4082" r="-4082" b="-15152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Rectangle 72"/>
          <p:cNvSpPr/>
          <p:nvPr/>
        </p:nvSpPr>
        <p:spPr bwMode="auto">
          <a:xfrm>
            <a:off x="230924" y="103427"/>
            <a:ext cx="4354890" cy="6478073"/>
          </a:xfrm>
          <a:prstGeom prst="rect">
            <a:avLst/>
          </a:prstGeom>
          <a:solidFill>
            <a:schemeClr val="bg1">
              <a:alpha val="85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18954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 bwMode="auto">
          <a:xfrm>
            <a:off x="457199" y="3130062"/>
            <a:ext cx="8475786" cy="1301261"/>
          </a:xfrm>
          <a:prstGeom prst="rect">
            <a:avLst/>
          </a:prstGeom>
          <a:solidFill>
            <a:srgbClr val="EAEAEA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ill Sans MT" panose="020B0502020104020203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1424" y="2227"/>
            <a:ext cx="7772400" cy="838200"/>
          </a:xfrm>
        </p:spPr>
        <p:txBody>
          <a:bodyPr/>
          <a:lstStyle/>
          <a:p>
            <a:r>
              <a:rPr lang="en-CA" dirty="0" smtClean="0"/>
              <a:t>Typical optimization objectives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78128" y="793807"/>
            <a:ext cx="8858993" cy="584671"/>
          </a:xfrm>
        </p:spPr>
        <p:txBody>
          <a:bodyPr/>
          <a:lstStyle/>
          <a:p>
            <a:pPr marL="273050" indent="-273050"/>
            <a:r>
              <a:rPr lang="en-CA" sz="2800" dirty="0" smtClean="0"/>
              <a:t>Minimize </a:t>
            </a:r>
            <a:r>
              <a:rPr lang="en-CA" sz="2800" dirty="0" smtClean="0">
                <a:solidFill>
                  <a:srgbClr val="CC0000"/>
                </a:solidFill>
              </a:rPr>
              <a:t>maximum</a:t>
            </a:r>
            <a:r>
              <a:rPr lang="en-CA" sz="2800" dirty="0" smtClean="0"/>
              <a:t> agent-cost – egalitarian view</a:t>
            </a:r>
          </a:p>
          <a:p>
            <a:pPr marL="273050" indent="0">
              <a:buNone/>
              <a:tabLst>
                <a:tab pos="712788" algn="l"/>
                <a:tab pos="1698625" algn="l"/>
                <a:tab pos="1793875" algn="l"/>
              </a:tabLst>
            </a:pPr>
            <a:endParaRPr lang="en-CA" sz="2400" dirty="0" smtClean="0"/>
          </a:p>
          <a:p>
            <a:pPr marL="273050" indent="0">
              <a:spcBef>
                <a:spcPts val="300"/>
              </a:spcBef>
              <a:buNone/>
              <a:tabLst>
                <a:tab pos="712788" algn="l"/>
                <a:tab pos="1698625" algn="l"/>
                <a:tab pos="1793875" algn="l"/>
              </a:tabLst>
            </a:pPr>
            <a:r>
              <a:rPr lang="en-CA" sz="2000" dirty="0" smtClean="0"/>
              <a:t>	</a:t>
            </a:r>
            <a:endParaRPr lang="en-CA" sz="2400" dirty="0"/>
          </a:p>
        </p:txBody>
      </p:sp>
      <p:sp>
        <p:nvSpPr>
          <p:cNvPr id="6" name="Rectangle 5"/>
          <p:cNvSpPr/>
          <p:nvPr/>
        </p:nvSpPr>
        <p:spPr>
          <a:xfrm>
            <a:off x="8023028" y="2058731"/>
            <a:ext cx="11209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CA" sz="1800" dirty="0" err="1" smtClean="0">
                <a:solidFill>
                  <a:srgbClr val="009900"/>
                </a:solidFill>
              </a:rPr>
              <a:t>LenstraST</a:t>
            </a:r>
            <a:endParaRPr lang="en-CA" sz="1800" dirty="0" smtClean="0">
              <a:solidFill>
                <a:srgbClr val="009900"/>
              </a:solidFill>
            </a:endParaRPr>
          </a:p>
          <a:p>
            <a:pPr algn="r"/>
            <a:r>
              <a:rPr lang="en-CA" sz="1800" dirty="0" err="1" smtClean="0">
                <a:solidFill>
                  <a:srgbClr val="009900"/>
                </a:solidFill>
              </a:rPr>
              <a:t>ShmoysT</a:t>
            </a:r>
            <a:endParaRPr lang="en-CA" sz="1800" dirty="0">
              <a:solidFill>
                <a:srgbClr val="0099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158584" y="1355259"/>
            <a:ext cx="198823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CA" sz="1800" dirty="0" smtClean="0">
                <a:solidFill>
                  <a:srgbClr val="009900"/>
                </a:solidFill>
              </a:rPr>
              <a:t>Gonzalez</a:t>
            </a:r>
          </a:p>
          <a:p>
            <a:r>
              <a:rPr lang="en-CA" sz="1800" dirty="0" err="1" smtClean="0">
                <a:solidFill>
                  <a:srgbClr val="009900"/>
                </a:solidFill>
              </a:rPr>
              <a:t>Hochbaum-Shmoys</a:t>
            </a:r>
            <a:endParaRPr lang="en-CA" sz="1800" dirty="0">
              <a:solidFill>
                <a:srgbClr val="0099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84710" y="1254546"/>
            <a:ext cx="322415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1793875" algn="l"/>
              </a:tabLst>
            </a:pPr>
            <a:r>
              <a:rPr lang="en-CA" sz="2200" dirty="0"/>
              <a:t>Clustering: </a:t>
            </a:r>
            <a:r>
              <a:rPr lang="en-CA" sz="2200" dirty="0" smtClean="0"/>
              <a:t> </a:t>
            </a:r>
            <a:r>
              <a:rPr lang="en-CA" sz="2200" dirty="0" smtClean="0">
                <a:solidFill>
                  <a:srgbClr val="009900"/>
                </a:solidFill>
              </a:rPr>
              <a:t>k-center</a:t>
            </a:r>
            <a:endParaRPr lang="en-CA" sz="2200" dirty="0">
              <a:solidFill>
                <a:srgbClr val="0099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790849" y="1287750"/>
            <a:ext cx="295395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z="2000" dirty="0" smtClean="0"/>
              <a:t>Classical </a:t>
            </a:r>
            <a:r>
              <a:rPr lang="en-CA" sz="2000" dirty="0" smtClean="0"/>
              <a:t>NP-hard problem</a:t>
            </a:r>
            <a:endParaRPr lang="en-CA" sz="2000" dirty="0" smtClean="0"/>
          </a:p>
          <a:p>
            <a:r>
              <a:rPr lang="en-CA" sz="2000" dirty="0" smtClean="0"/>
              <a:t>Tight </a:t>
            </a:r>
            <a:r>
              <a:rPr lang="en-CA" sz="2000" dirty="0"/>
              <a:t>2-approximation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199" y="1932855"/>
            <a:ext cx="318510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1793875" algn="l"/>
              </a:tabLst>
            </a:pPr>
            <a:r>
              <a:rPr lang="en-CA" sz="2200" dirty="0"/>
              <a:t>Load balancing: </a:t>
            </a:r>
            <a:r>
              <a:rPr lang="en-CA" sz="2200" dirty="0" smtClean="0">
                <a:solidFill>
                  <a:srgbClr val="009900"/>
                </a:solidFill>
              </a:rPr>
              <a:t>minimize</a:t>
            </a:r>
          </a:p>
          <a:p>
            <a:pPr>
              <a:tabLst>
                <a:tab pos="1793875" algn="l"/>
              </a:tabLst>
            </a:pPr>
            <a:r>
              <a:rPr lang="en-CA" sz="2200" dirty="0"/>
              <a:t>	</a:t>
            </a:r>
            <a:r>
              <a:rPr lang="en-CA" sz="2200" dirty="0" smtClean="0">
                <a:solidFill>
                  <a:srgbClr val="009900"/>
                </a:solidFill>
              </a:rPr>
              <a:t>makespan</a:t>
            </a:r>
            <a:r>
              <a:rPr lang="en-CA" sz="2200" dirty="0" smtClean="0"/>
              <a:t> </a:t>
            </a:r>
            <a:endParaRPr lang="en-CA" sz="2200" dirty="0"/>
          </a:p>
        </p:txBody>
      </p:sp>
      <p:sp>
        <p:nvSpPr>
          <p:cNvPr id="11" name="Rectangle 10"/>
          <p:cNvSpPr/>
          <p:nvPr/>
        </p:nvSpPr>
        <p:spPr>
          <a:xfrm>
            <a:off x="3790849" y="1970068"/>
            <a:ext cx="3953002" cy="10541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  <a:buNone/>
            </a:pPr>
            <a:r>
              <a:rPr lang="en-CA" sz="2000" dirty="0" smtClean="0"/>
              <a:t>Classical scheduling objective</a:t>
            </a:r>
          </a:p>
          <a:p>
            <a:pPr>
              <a:spcBef>
                <a:spcPts val="300"/>
              </a:spcBef>
              <a:buNone/>
            </a:pPr>
            <a:r>
              <a:rPr lang="en-CA" sz="2000" dirty="0" smtClean="0"/>
              <a:t>2-approx</a:t>
            </a:r>
            <a:r>
              <a:rPr lang="en-CA" sz="2000" dirty="0"/>
              <a:t>. </a:t>
            </a:r>
            <a:r>
              <a:rPr lang="en-CA" sz="2000" dirty="0" smtClean="0"/>
              <a:t>, NP-hard </a:t>
            </a:r>
            <a:r>
              <a:rPr lang="en-CA" sz="2000" dirty="0"/>
              <a:t>to go below 1.5</a:t>
            </a:r>
          </a:p>
          <a:p>
            <a:pPr>
              <a:spcBef>
                <a:spcPts val="0"/>
              </a:spcBef>
              <a:buNone/>
            </a:pPr>
            <a:r>
              <a:rPr lang="en-CA" sz="2000" dirty="0" smtClean="0"/>
              <a:t>(</a:t>
            </a:r>
            <a:r>
              <a:rPr lang="en-CA" sz="2000" dirty="0"/>
              <a:t>longstanding problem to close </a:t>
            </a:r>
            <a:r>
              <a:rPr lang="en-CA" sz="2000" dirty="0" smtClean="0"/>
              <a:t>gap)</a:t>
            </a:r>
            <a:endParaRPr lang="en-CA" sz="20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Rectangle 11"/>
              <p:cNvSpPr/>
              <p:nvPr/>
            </p:nvSpPr>
            <p:spPr>
              <a:xfrm>
                <a:off x="457199" y="3154128"/>
                <a:ext cx="8461170" cy="80791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ts val="300"/>
                  </a:spcBef>
                  <a:buNone/>
                </a:pPr>
                <a:r>
                  <a:rPr lang="en-CA" sz="2200" dirty="0" smtClean="0"/>
                  <a:t>NP-hard </a:t>
                </a:r>
                <a14:m>
                  <m:oMath xmlns:m="http://schemas.openxmlformats.org/officeDocument/2006/math">
                    <m:r>
                      <a:rPr lang="en-CA" sz="2200" b="0" i="1" smtClean="0">
                        <a:latin typeface="Cambria Math" panose="02040503050406030204" pitchFamily="18" charset="0"/>
                      </a:rPr>
                      <m:t>⇒</m:t>
                    </m:r>
                  </m:oMath>
                </a14:m>
                <a:r>
                  <a:rPr lang="en-CA" sz="2200" dirty="0" smtClean="0"/>
                  <a:t> don’t expect efficient algorithm to solve problem exactly</a:t>
                </a:r>
              </a:p>
              <a:p>
                <a:pPr>
                  <a:spcBef>
                    <a:spcPts val="300"/>
                  </a:spcBef>
                  <a:buNone/>
                </a:pPr>
                <a14:m>
                  <m:oMath xmlns:m="http://schemas.openxmlformats.org/officeDocument/2006/math">
                    <m:r>
                      <a:rPr lang="en-CA" sz="2200" b="0" i="1" smtClean="0">
                        <a:solidFill>
                          <a:srgbClr val="CC0000"/>
                        </a:solidFill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CA" sz="2200" dirty="0" smtClean="0">
                    <a:solidFill>
                      <a:srgbClr val="CC0000"/>
                    </a:solidFill>
                  </a:rPr>
                  <a:t>-approximation algorithm:</a:t>
                </a:r>
                <a:r>
                  <a:rPr lang="en-CA" sz="2200" dirty="0" smtClean="0"/>
                  <a:t>  </a:t>
                </a:r>
                <a:endParaRPr lang="en-CA" sz="2200" dirty="0"/>
              </a:p>
            </p:txBody>
          </p:sp>
        </mc:Choice>
        <mc:Fallback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" y="3154128"/>
                <a:ext cx="8461170" cy="807913"/>
              </a:xfrm>
              <a:prstGeom prst="rect">
                <a:avLst/>
              </a:prstGeom>
              <a:blipFill rotWithShape="0">
                <a:blip r:embed="rId2"/>
                <a:stretch>
                  <a:fillRect l="-937" t="-4511" b="-14286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/>
              <p:cNvSpPr txBox="1"/>
              <p:nvPr/>
            </p:nvSpPr>
            <p:spPr>
              <a:xfrm>
                <a:off x="3642302" y="3526245"/>
                <a:ext cx="5394819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69875" indent="-269875">
                  <a:buFontTx/>
                  <a:buChar char="–"/>
                </a:pPr>
                <a:r>
                  <a:rPr lang="en-CA" sz="2200" dirty="0" smtClean="0"/>
                  <a:t>efficient (i.e., polynomial running time)</a:t>
                </a:r>
              </a:p>
              <a:p>
                <a:pPr marL="269875" indent="-269875">
                  <a:buFontTx/>
                  <a:buChar char="–"/>
                </a:pPr>
                <a:r>
                  <a:rPr lang="en-CA" sz="2200" dirty="0" smtClean="0"/>
                  <a:t>returns solution of cost </a:t>
                </a:r>
                <a14:m>
                  <m:oMath xmlns:m="http://schemas.openxmlformats.org/officeDocument/2006/math">
                    <m:r>
                      <a:rPr lang="en-CA" sz="2200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CA" sz="22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CA" sz="2200" dirty="0" smtClean="0"/>
                  <a:t>.(optimal cost)</a:t>
                </a:r>
                <a:endParaRPr lang="en-CA" sz="2200" dirty="0"/>
              </a:p>
            </p:txBody>
          </p:sp>
        </mc:Choice>
        <mc:Fallback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2302" y="3526245"/>
                <a:ext cx="5394819" cy="769441"/>
              </a:xfrm>
              <a:prstGeom prst="rect">
                <a:avLst/>
              </a:prstGeom>
              <a:blipFill rotWithShape="0">
                <a:blip r:embed="rId3"/>
                <a:stretch>
                  <a:fillRect l="-1356" t="-4724" b="-14961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Rectangle 18"/>
              <p:cNvSpPr/>
              <p:nvPr/>
            </p:nvSpPr>
            <p:spPr>
              <a:xfrm>
                <a:off x="457199" y="3876522"/>
                <a:ext cx="1069652" cy="4308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CA" sz="2200" dirty="0"/>
                  <a:t>(</a:t>
                </a:r>
                <a14:m>
                  <m:oMath xmlns:m="http://schemas.openxmlformats.org/officeDocument/2006/math">
                    <m:r>
                      <a:rPr lang="en-CA" sz="220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CA" sz="220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≥1</m:t>
                    </m:r>
                  </m:oMath>
                </a14:m>
                <a:r>
                  <a:rPr lang="en-CA" sz="2200" dirty="0"/>
                  <a:t>)</a:t>
                </a:r>
              </a:p>
            </p:txBody>
          </p:sp>
        </mc:Choice>
        <mc:Fallback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" y="3876522"/>
                <a:ext cx="1069652" cy="430887"/>
              </a:xfrm>
              <a:prstGeom prst="rect">
                <a:avLst/>
              </a:prstGeom>
              <a:blipFill rotWithShape="0">
                <a:blip r:embed="rId4"/>
                <a:stretch>
                  <a:fillRect l="-7429" t="-9859" r="-6857" b="-26761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98623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6" grpId="0"/>
      <p:bldP spid="7" grpId="0"/>
      <p:bldP spid="8" grpId="0"/>
      <p:bldP spid="9" grpId="0"/>
      <p:bldP spid="10" grpId="0"/>
      <p:bldP spid="11" grpId="0"/>
      <p:bldP spid="12" grpId="0"/>
      <p:bldP spid="18" grpId="0"/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1424" y="2227"/>
            <a:ext cx="7772400" cy="838200"/>
          </a:xfrm>
        </p:spPr>
        <p:txBody>
          <a:bodyPr/>
          <a:lstStyle/>
          <a:p>
            <a:r>
              <a:rPr lang="en-CA" dirty="0" smtClean="0"/>
              <a:t>Typical optimization objectives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78128" y="793807"/>
            <a:ext cx="8858993" cy="584671"/>
          </a:xfrm>
        </p:spPr>
        <p:txBody>
          <a:bodyPr/>
          <a:lstStyle/>
          <a:p>
            <a:pPr marL="273050" indent="-273050"/>
            <a:r>
              <a:rPr lang="en-CA" sz="2800" dirty="0" smtClean="0"/>
              <a:t>Minimize </a:t>
            </a:r>
            <a:r>
              <a:rPr lang="en-CA" sz="2800" dirty="0" smtClean="0">
                <a:solidFill>
                  <a:srgbClr val="CC0000"/>
                </a:solidFill>
              </a:rPr>
              <a:t>maximum</a:t>
            </a:r>
            <a:r>
              <a:rPr lang="en-CA" sz="2800" dirty="0" smtClean="0"/>
              <a:t> agent-cost – egalitarian view</a:t>
            </a:r>
          </a:p>
          <a:p>
            <a:pPr marL="273050" indent="0">
              <a:buNone/>
              <a:tabLst>
                <a:tab pos="712788" algn="l"/>
                <a:tab pos="1698625" algn="l"/>
                <a:tab pos="1793875" algn="l"/>
              </a:tabLst>
            </a:pPr>
            <a:endParaRPr lang="en-CA" sz="2400" dirty="0" smtClean="0"/>
          </a:p>
          <a:p>
            <a:pPr marL="273050" indent="0">
              <a:spcBef>
                <a:spcPts val="300"/>
              </a:spcBef>
              <a:buNone/>
              <a:tabLst>
                <a:tab pos="712788" algn="l"/>
                <a:tab pos="1698625" algn="l"/>
                <a:tab pos="1793875" algn="l"/>
              </a:tabLst>
            </a:pPr>
            <a:r>
              <a:rPr lang="en-CA" sz="2000" dirty="0" smtClean="0"/>
              <a:t>	</a:t>
            </a:r>
            <a:endParaRPr lang="en-CA" sz="2400" dirty="0"/>
          </a:p>
        </p:txBody>
      </p:sp>
      <p:sp>
        <p:nvSpPr>
          <p:cNvPr id="4" name="Rectangle 3"/>
          <p:cNvSpPr/>
          <p:nvPr/>
        </p:nvSpPr>
        <p:spPr>
          <a:xfrm>
            <a:off x="7112380" y="4050708"/>
            <a:ext cx="202474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CA" sz="1800" dirty="0" err="1" smtClean="0">
                <a:solidFill>
                  <a:srgbClr val="009900"/>
                </a:solidFill>
              </a:rPr>
              <a:t>CharikarGTS</a:t>
            </a:r>
            <a:r>
              <a:rPr lang="en-CA" sz="1800" dirty="0" smtClean="0">
                <a:solidFill>
                  <a:srgbClr val="009900"/>
                </a:solidFill>
              </a:rPr>
              <a:t>, </a:t>
            </a:r>
            <a:r>
              <a:rPr lang="en-CA" sz="1800" dirty="0" err="1" smtClean="0">
                <a:solidFill>
                  <a:srgbClr val="009900"/>
                </a:solidFill>
              </a:rPr>
              <a:t>JainV</a:t>
            </a:r>
            <a:r>
              <a:rPr lang="en-CA" sz="1800" dirty="0" smtClean="0">
                <a:solidFill>
                  <a:srgbClr val="009900"/>
                </a:solidFill>
              </a:rPr>
              <a:t> </a:t>
            </a:r>
            <a:r>
              <a:rPr lang="en-CA" sz="1800" dirty="0" err="1" smtClean="0">
                <a:solidFill>
                  <a:srgbClr val="009900"/>
                </a:solidFill>
              </a:rPr>
              <a:t>LiSv</a:t>
            </a:r>
            <a:r>
              <a:rPr lang="en-CA" sz="1800" dirty="0" smtClean="0">
                <a:solidFill>
                  <a:srgbClr val="009900"/>
                </a:solidFill>
              </a:rPr>
              <a:t>, </a:t>
            </a:r>
            <a:r>
              <a:rPr lang="en-CA" sz="1800" dirty="0" err="1">
                <a:solidFill>
                  <a:srgbClr val="009900"/>
                </a:solidFill>
              </a:rPr>
              <a:t>Byrka</a:t>
            </a:r>
            <a:r>
              <a:rPr lang="en-CA" sz="1800" dirty="0">
                <a:solidFill>
                  <a:srgbClr val="009900"/>
                </a:solidFill>
              </a:rPr>
              <a:t> et al.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197969" y="3470909"/>
            <a:ext cx="8572500" cy="5924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SzPct val="12000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rgbClr val="33CC33"/>
              </a:buClr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SzPct val="12000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3050" indent="-273050"/>
            <a:r>
              <a:rPr lang="en-CA" sz="2800" dirty="0" smtClean="0"/>
              <a:t>Minimize </a:t>
            </a:r>
            <a:r>
              <a:rPr lang="en-CA" sz="2800" dirty="0">
                <a:solidFill>
                  <a:srgbClr val="CC0000"/>
                </a:solidFill>
              </a:rPr>
              <a:t>sum</a:t>
            </a:r>
            <a:r>
              <a:rPr lang="en-CA" sz="2800" dirty="0"/>
              <a:t> of all </a:t>
            </a:r>
            <a:r>
              <a:rPr lang="en-CA" sz="2800" dirty="0" smtClean="0"/>
              <a:t>agent-costs – utilitarian view</a:t>
            </a:r>
          </a:p>
        </p:txBody>
      </p:sp>
      <p:sp>
        <p:nvSpPr>
          <p:cNvPr id="6" name="Rectangle 5"/>
          <p:cNvSpPr/>
          <p:nvPr/>
        </p:nvSpPr>
        <p:spPr>
          <a:xfrm>
            <a:off x="8023028" y="2058731"/>
            <a:ext cx="11209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CA" sz="1800" dirty="0" err="1" smtClean="0">
                <a:solidFill>
                  <a:srgbClr val="009900"/>
                </a:solidFill>
              </a:rPr>
              <a:t>LenstraST</a:t>
            </a:r>
            <a:endParaRPr lang="en-CA" sz="1800" dirty="0" smtClean="0">
              <a:solidFill>
                <a:srgbClr val="009900"/>
              </a:solidFill>
            </a:endParaRPr>
          </a:p>
          <a:p>
            <a:pPr algn="r"/>
            <a:r>
              <a:rPr lang="en-CA" sz="1800" dirty="0" err="1" smtClean="0">
                <a:solidFill>
                  <a:srgbClr val="009900"/>
                </a:solidFill>
              </a:rPr>
              <a:t>ShmoysT</a:t>
            </a:r>
            <a:endParaRPr lang="en-CA" sz="1800" dirty="0">
              <a:solidFill>
                <a:srgbClr val="0099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158584" y="1355259"/>
            <a:ext cx="198823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CA" sz="1800" dirty="0" smtClean="0">
                <a:solidFill>
                  <a:srgbClr val="009900"/>
                </a:solidFill>
              </a:rPr>
              <a:t>Gonzalez</a:t>
            </a:r>
          </a:p>
          <a:p>
            <a:r>
              <a:rPr lang="en-CA" sz="1800" dirty="0" err="1" smtClean="0">
                <a:solidFill>
                  <a:srgbClr val="009900"/>
                </a:solidFill>
              </a:rPr>
              <a:t>Hochbaum-Shmoys</a:t>
            </a:r>
            <a:endParaRPr lang="en-CA" sz="1800" dirty="0">
              <a:solidFill>
                <a:srgbClr val="0099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84710" y="1254546"/>
            <a:ext cx="322415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1793875" algn="l"/>
              </a:tabLst>
            </a:pPr>
            <a:r>
              <a:rPr lang="en-CA" sz="2200" dirty="0"/>
              <a:t>Clustering: </a:t>
            </a:r>
            <a:r>
              <a:rPr lang="en-CA" sz="2200" dirty="0" smtClean="0"/>
              <a:t> </a:t>
            </a:r>
            <a:r>
              <a:rPr lang="en-CA" sz="2200" dirty="0" smtClean="0">
                <a:solidFill>
                  <a:srgbClr val="009900"/>
                </a:solidFill>
              </a:rPr>
              <a:t>k-center</a:t>
            </a:r>
            <a:endParaRPr lang="en-CA" sz="2200" dirty="0">
              <a:solidFill>
                <a:srgbClr val="0099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790849" y="1287750"/>
            <a:ext cx="295395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z="2000" dirty="0" smtClean="0"/>
              <a:t>Classical </a:t>
            </a:r>
            <a:r>
              <a:rPr lang="en-CA" sz="2000" dirty="0" smtClean="0"/>
              <a:t>NP-hard problem</a:t>
            </a:r>
            <a:endParaRPr lang="en-CA" sz="2000" dirty="0" smtClean="0"/>
          </a:p>
          <a:p>
            <a:r>
              <a:rPr lang="en-CA" sz="2000" dirty="0" smtClean="0"/>
              <a:t>Tight </a:t>
            </a:r>
            <a:r>
              <a:rPr lang="en-CA" sz="2000" dirty="0"/>
              <a:t>2-approximation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199" y="1932855"/>
            <a:ext cx="318510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1793875" algn="l"/>
              </a:tabLst>
            </a:pPr>
            <a:r>
              <a:rPr lang="en-CA" sz="2200" dirty="0"/>
              <a:t>Load balancing: </a:t>
            </a:r>
            <a:r>
              <a:rPr lang="en-CA" sz="2200" dirty="0" smtClean="0">
                <a:solidFill>
                  <a:srgbClr val="009900"/>
                </a:solidFill>
              </a:rPr>
              <a:t>minimize</a:t>
            </a:r>
          </a:p>
          <a:p>
            <a:pPr>
              <a:tabLst>
                <a:tab pos="1793875" algn="l"/>
              </a:tabLst>
            </a:pPr>
            <a:r>
              <a:rPr lang="en-CA" sz="2200" dirty="0"/>
              <a:t>	</a:t>
            </a:r>
            <a:r>
              <a:rPr lang="en-CA" sz="2200" dirty="0" smtClean="0">
                <a:solidFill>
                  <a:srgbClr val="009900"/>
                </a:solidFill>
              </a:rPr>
              <a:t>makespan</a:t>
            </a:r>
            <a:r>
              <a:rPr lang="en-CA" sz="2200" dirty="0" smtClean="0"/>
              <a:t> </a:t>
            </a:r>
            <a:endParaRPr lang="en-CA" sz="2200" dirty="0"/>
          </a:p>
        </p:txBody>
      </p:sp>
      <p:sp>
        <p:nvSpPr>
          <p:cNvPr id="11" name="Rectangle 10"/>
          <p:cNvSpPr/>
          <p:nvPr/>
        </p:nvSpPr>
        <p:spPr>
          <a:xfrm>
            <a:off x="3790849" y="1970068"/>
            <a:ext cx="3953002" cy="10541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  <a:buNone/>
            </a:pPr>
            <a:r>
              <a:rPr lang="en-CA" sz="2000" dirty="0" smtClean="0"/>
              <a:t>Classical scheduling objective</a:t>
            </a:r>
          </a:p>
          <a:p>
            <a:pPr>
              <a:spcBef>
                <a:spcPts val="300"/>
              </a:spcBef>
              <a:buNone/>
            </a:pPr>
            <a:r>
              <a:rPr lang="en-CA" sz="2000" dirty="0" smtClean="0"/>
              <a:t>2-approx</a:t>
            </a:r>
            <a:r>
              <a:rPr lang="en-CA" sz="2000" dirty="0"/>
              <a:t>. </a:t>
            </a:r>
            <a:r>
              <a:rPr lang="en-CA" sz="2000" dirty="0" smtClean="0"/>
              <a:t>, NP-hard </a:t>
            </a:r>
            <a:r>
              <a:rPr lang="en-CA" sz="2000" dirty="0"/>
              <a:t>to go below 1.5</a:t>
            </a:r>
          </a:p>
          <a:p>
            <a:pPr>
              <a:spcBef>
                <a:spcPts val="0"/>
              </a:spcBef>
              <a:buNone/>
            </a:pPr>
            <a:r>
              <a:rPr lang="en-CA" sz="2000" dirty="0" smtClean="0"/>
              <a:t>(</a:t>
            </a:r>
            <a:r>
              <a:rPr lang="en-CA" sz="2000" dirty="0"/>
              <a:t>longstanding problem to close </a:t>
            </a:r>
            <a:r>
              <a:rPr lang="en-CA" sz="2000" dirty="0" smtClean="0"/>
              <a:t>gap)</a:t>
            </a:r>
            <a:endParaRPr lang="en-CA" sz="2000" dirty="0"/>
          </a:p>
        </p:txBody>
      </p:sp>
      <p:sp>
        <p:nvSpPr>
          <p:cNvPr id="12" name="Rectangle 11"/>
          <p:cNvSpPr/>
          <p:nvPr/>
        </p:nvSpPr>
        <p:spPr>
          <a:xfrm>
            <a:off x="178128" y="2933263"/>
            <a:ext cx="874024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  <a:buNone/>
            </a:pPr>
            <a:r>
              <a:rPr lang="en-CA" dirty="0" smtClean="0">
                <a:solidFill>
                  <a:srgbClr val="0070C0"/>
                </a:solidFill>
              </a:rPr>
              <a:t>No </a:t>
            </a:r>
            <a:r>
              <a:rPr lang="en-CA" dirty="0">
                <a:solidFill>
                  <a:srgbClr val="0070C0"/>
                </a:solidFill>
              </a:rPr>
              <a:t>agent is too worse off, but may hurt many agents to reduce max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97969" y="5626928"/>
            <a:ext cx="838101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CA" dirty="0">
                <a:solidFill>
                  <a:srgbClr val="0070C0"/>
                </a:solidFill>
              </a:rPr>
              <a:t>Optimizes “social welfare”, but could sacrifice individual agents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85600" y="3913850"/>
            <a:ext cx="2601033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z="2200" dirty="0"/>
              <a:t>Clustering: </a:t>
            </a:r>
            <a:r>
              <a:rPr lang="en-CA" sz="2200" dirty="0" smtClean="0"/>
              <a:t> </a:t>
            </a:r>
            <a:r>
              <a:rPr lang="en-CA" sz="2200" dirty="0" smtClean="0">
                <a:solidFill>
                  <a:srgbClr val="009900"/>
                </a:solidFill>
              </a:rPr>
              <a:t>k-median</a:t>
            </a:r>
            <a:endParaRPr lang="en-CA" sz="2200" dirty="0">
              <a:solidFill>
                <a:srgbClr val="0099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Rectangle 14"/>
              <p:cNvSpPr/>
              <p:nvPr/>
            </p:nvSpPr>
            <p:spPr>
              <a:xfrm>
                <a:off x="3783973" y="3913850"/>
                <a:ext cx="3355126" cy="105413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buFontTx/>
                  <a:buNone/>
                </a:pPr>
                <a:r>
                  <a:rPr lang="en-CA" sz="2000" dirty="0"/>
                  <a:t>C</a:t>
                </a:r>
                <a:r>
                  <a:rPr lang="en-CA" sz="2000" dirty="0" smtClean="0"/>
                  <a:t>lassical </a:t>
                </a:r>
                <a:r>
                  <a:rPr lang="en-CA" sz="2000" dirty="0" smtClean="0"/>
                  <a:t>NP-hard problem</a:t>
                </a:r>
                <a:endParaRPr lang="en-CA" sz="2000" dirty="0"/>
              </a:p>
              <a:p>
                <a:pPr>
                  <a:spcBef>
                    <a:spcPts val="300"/>
                  </a:spcBef>
                  <a:buFontTx/>
                  <a:buNone/>
                </a:pPr>
                <a:r>
                  <a:rPr lang="en-CA" sz="2000" dirty="0" smtClean="0"/>
                  <a:t>Approx</a:t>
                </a:r>
                <a:r>
                  <a:rPr lang="en-CA" sz="2000" dirty="0"/>
                  <a:t>.: </a:t>
                </a:r>
                <a:r>
                  <a:rPr lang="en-CA" sz="2000" dirty="0" smtClean="0">
                    <a:solidFill>
                      <a:schemeClr val="tx1"/>
                    </a:solidFill>
                  </a:rPr>
                  <a:t>6.66 </a:t>
                </a:r>
                <a14:m>
                  <m:oMath xmlns:m="http://schemas.openxmlformats.org/officeDocument/2006/math">
                    <m:r>
                      <a:rPr lang="en-CA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CA" sz="2000" dirty="0">
                    <a:solidFill>
                      <a:schemeClr val="tx1"/>
                    </a:solidFill>
                  </a:rPr>
                  <a:t> 6 </a:t>
                </a:r>
                <a14:m>
                  <m:oMath xmlns:m="http://schemas.openxmlformats.org/officeDocument/2006/math">
                    <m:r>
                      <a:rPr lang="en-CA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CA" sz="2000" dirty="0">
                    <a:solidFill>
                      <a:schemeClr val="tx1"/>
                    </a:solidFill>
                  </a:rPr>
                  <a:t> 4 </a:t>
                </a:r>
                <a14:m>
                  <m:oMath xmlns:m="http://schemas.openxmlformats.org/officeDocument/2006/math">
                    <m:r>
                      <a:rPr lang="en-CA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→…→</m:t>
                    </m:r>
                  </m:oMath>
                </a14:m>
                <a:r>
                  <a:rPr lang="en-CA" sz="2000" dirty="0">
                    <a:solidFill>
                      <a:schemeClr val="tx1"/>
                    </a:solidFill>
                  </a:rPr>
                  <a:t> 2.73 </a:t>
                </a:r>
                <a14:m>
                  <m:oMath xmlns:m="http://schemas.openxmlformats.org/officeDocument/2006/math">
                    <m:r>
                      <a:rPr lang="en-CA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CA" sz="2000" dirty="0">
                    <a:solidFill>
                      <a:schemeClr val="tx1"/>
                    </a:solidFill>
                  </a:rPr>
                  <a:t> 2.625</a:t>
                </a:r>
                <a:r>
                  <a:rPr lang="en-CA" sz="2000" dirty="0"/>
                  <a:t>;   APX-hard</a:t>
                </a:r>
              </a:p>
            </p:txBody>
          </p:sp>
        </mc:Choice>
        <mc:Fallback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3973" y="3913850"/>
                <a:ext cx="3355126" cy="1054135"/>
              </a:xfrm>
              <a:prstGeom prst="rect">
                <a:avLst/>
              </a:prstGeom>
              <a:blipFill rotWithShape="0">
                <a:blip r:embed="rId2"/>
                <a:stretch>
                  <a:fillRect l="-2000" t="-2890" r="-1818" b="-9249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/>
          <p:cNvSpPr/>
          <p:nvPr/>
        </p:nvSpPr>
        <p:spPr>
          <a:xfrm>
            <a:off x="457200" y="4906937"/>
            <a:ext cx="33574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1436688" algn="l"/>
              </a:tabLst>
            </a:pPr>
            <a:r>
              <a:rPr lang="en-CA" sz="2200" dirty="0"/>
              <a:t>Load balancing: </a:t>
            </a:r>
            <a:r>
              <a:rPr lang="en-CA" sz="2200" dirty="0" smtClean="0">
                <a:solidFill>
                  <a:srgbClr val="009900"/>
                </a:solidFill>
              </a:rPr>
              <a:t>min. sum of</a:t>
            </a:r>
          </a:p>
          <a:p>
            <a:pPr>
              <a:tabLst>
                <a:tab pos="1436688" algn="l"/>
              </a:tabLst>
            </a:pPr>
            <a:r>
              <a:rPr lang="en-CA" sz="2200" dirty="0"/>
              <a:t>	</a:t>
            </a:r>
            <a:r>
              <a:rPr lang="en-CA" sz="2200" dirty="0" smtClean="0">
                <a:solidFill>
                  <a:srgbClr val="009900"/>
                </a:solidFill>
              </a:rPr>
              <a:t>machine </a:t>
            </a:r>
            <a:r>
              <a:rPr lang="en-CA" sz="2200" dirty="0">
                <a:solidFill>
                  <a:srgbClr val="009900"/>
                </a:solidFill>
              </a:rPr>
              <a:t>loads 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787048" y="4953155"/>
            <a:ext cx="26152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Tx/>
              <a:buNone/>
              <a:tabLst>
                <a:tab pos="1698625" algn="l"/>
                <a:tab pos="1793875" algn="l"/>
              </a:tabLst>
            </a:pPr>
            <a:r>
              <a:rPr lang="en-CA" sz="2000" dirty="0" smtClean="0"/>
              <a:t>Trivial greedy algorithm</a:t>
            </a:r>
            <a:endParaRPr lang="en-CA" sz="2000" dirty="0"/>
          </a:p>
        </p:txBody>
      </p:sp>
    </p:spTree>
    <p:extLst>
      <p:ext uri="{BB962C8B-B14F-4D97-AF65-F5344CB8AC3E}">
        <p14:creationId xmlns:p14="http://schemas.microsoft.com/office/powerpoint/2010/main" val="1751522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1424" y="68490"/>
            <a:ext cx="7772400" cy="838200"/>
          </a:xfrm>
        </p:spPr>
        <p:txBody>
          <a:bodyPr/>
          <a:lstStyle/>
          <a:p>
            <a:r>
              <a:rPr lang="en-CA" dirty="0" smtClean="0"/>
              <a:t>Typical optimization objectives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78128" y="1005839"/>
            <a:ext cx="8858993" cy="584671"/>
          </a:xfrm>
        </p:spPr>
        <p:txBody>
          <a:bodyPr/>
          <a:lstStyle/>
          <a:p>
            <a:pPr marL="273050" indent="-273050"/>
            <a:r>
              <a:rPr lang="en-CA" sz="2800" dirty="0" smtClean="0"/>
              <a:t>Minimize </a:t>
            </a:r>
            <a:r>
              <a:rPr lang="en-CA" sz="2800" dirty="0" smtClean="0">
                <a:solidFill>
                  <a:srgbClr val="CC0000"/>
                </a:solidFill>
              </a:rPr>
              <a:t>maximum</a:t>
            </a:r>
            <a:r>
              <a:rPr lang="en-CA" sz="2800" dirty="0" smtClean="0"/>
              <a:t> agent-cost – egalitarian view</a:t>
            </a:r>
          </a:p>
          <a:p>
            <a:pPr marL="273050" indent="0">
              <a:buNone/>
              <a:tabLst>
                <a:tab pos="712788" algn="l"/>
                <a:tab pos="1698625" algn="l"/>
                <a:tab pos="1793875" algn="l"/>
              </a:tabLst>
            </a:pPr>
            <a:endParaRPr lang="en-CA" sz="2400" dirty="0" smtClean="0"/>
          </a:p>
          <a:p>
            <a:pPr marL="273050" indent="0">
              <a:spcBef>
                <a:spcPts val="300"/>
              </a:spcBef>
              <a:buNone/>
              <a:tabLst>
                <a:tab pos="712788" algn="l"/>
                <a:tab pos="1698625" algn="l"/>
                <a:tab pos="1793875" algn="l"/>
              </a:tabLst>
            </a:pPr>
            <a:r>
              <a:rPr lang="en-CA" sz="2000" dirty="0" smtClean="0"/>
              <a:t>	</a:t>
            </a:r>
            <a:endParaRPr lang="en-CA" sz="24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178128" y="2335047"/>
            <a:ext cx="8572500" cy="5924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SzPct val="12000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rgbClr val="33CC33"/>
              </a:buClr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SzPct val="12000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3050" indent="-273050"/>
            <a:r>
              <a:rPr lang="en-CA" sz="2800" dirty="0" smtClean="0"/>
              <a:t>Minimize </a:t>
            </a:r>
            <a:r>
              <a:rPr lang="en-CA" sz="2800" dirty="0">
                <a:solidFill>
                  <a:srgbClr val="CC0000"/>
                </a:solidFill>
              </a:rPr>
              <a:t>sum</a:t>
            </a:r>
            <a:r>
              <a:rPr lang="en-CA" sz="2800" dirty="0"/>
              <a:t> of all </a:t>
            </a:r>
            <a:r>
              <a:rPr lang="en-CA" sz="2800" dirty="0" smtClean="0"/>
              <a:t>agent-costs – utilitarian view</a:t>
            </a:r>
          </a:p>
        </p:txBody>
      </p:sp>
      <p:sp>
        <p:nvSpPr>
          <p:cNvPr id="8" name="Rectangle 7"/>
          <p:cNvSpPr/>
          <p:nvPr/>
        </p:nvSpPr>
        <p:spPr>
          <a:xfrm>
            <a:off x="884710" y="1413570"/>
            <a:ext cx="322415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1793875" algn="l"/>
              </a:tabLst>
            </a:pPr>
            <a:r>
              <a:rPr lang="en-CA" sz="2200" dirty="0"/>
              <a:t>Clustering: </a:t>
            </a:r>
            <a:r>
              <a:rPr lang="en-CA" sz="2200" dirty="0" smtClean="0"/>
              <a:t> </a:t>
            </a:r>
            <a:r>
              <a:rPr lang="en-CA" sz="2200" dirty="0" smtClean="0">
                <a:solidFill>
                  <a:srgbClr val="009900"/>
                </a:solidFill>
              </a:rPr>
              <a:t>k-center</a:t>
            </a:r>
            <a:endParaRPr lang="en-CA" sz="2200" dirty="0">
              <a:solidFill>
                <a:srgbClr val="0099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50322" y="1782797"/>
            <a:ext cx="492232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1793875" algn="l"/>
              </a:tabLst>
            </a:pPr>
            <a:r>
              <a:rPr lang="en-CA" sz="2200" dirty="0"/>
              <a:t>Load balancing: </a:t>
            </a:r>
            <a:r>
              <a:rPr lang="en-CA" sz="2200" dirty="0" smtClean="0">
                <a:solidFill>
                  <a:srgbClr val="009900"/>
                </a:solidFill>
              </a:rPr>
              <a:t>minimize makespan</a:t>
            </a:r>
            <a:r>
              <a:rPr lang="en-CA" sz="2200" dirty="0" smtClean="0"/>
              <a:t> </a:t>
            </a:r>
            <a:endParaRPr lang="en-CA" sz="2200" dirty="0"/>
          </a:p>
        </p:txBody>
      </p:sp>
      <p:sp>
        <p:nvSpPr>
          <p:cNvPr id="14" name="Rectangle 13"/>
          <p:cNvSpPr/>
          <p:nvPr/>
        </p:nvSpPr>
        <p:spPr>
          <a:xfrm>
            <a:off x="885600" y="2724980"/>
            <a:ext cx="2601033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z="2200" dirty="0"/>
              <a:t>Clustering: </a:t>
            </a:r>
            <a:r>
              <a:rPr lang="en-CA" sz="2200" dirty="0" smtClean="0"/>
              <a:t> </a:t>
            </a:r>
            <a:r>
              <a:rPr lang="en-CA" sz="2200" dirty="0" smtClean="0">
                <a:solidFill>
                  <a:srgbClr val="009900"/>
                </a:solidFill>
              </a:rPr>
              <a:t>k-median</a:t>
            </a:r>
            <a:endParaRPr lang="en-CA" sz="2200" dirty="0">
              <a:solidFill>
                <a:srgbClr val="009900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50322" y="3119804"/>
            <a:ext cx="632657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1436688" algn="l"/>
              </a:tabLst>
            </a:pPr>
            <a:r>
              <a:rPr lang="en-CA" sz="2200" dirty="0"/>
              <a:t>Load balancing: </a:t>
            </a:r>
            <a:r>
              <a:rPr lang="en-CA" sz="2200" dirty="0" smtClean="0">
                <a:solidFill>
                  <a:srgbClr val="009900"/>
                </a:solidFill>
              </a:rPr>
              <a:t>min. sum of machine </a:t>
            </a:r>
            <a:r>
              <a:rPr lang="en-CA" sz="2200" dirty="0">
                <a:solidFill>
                  <a:srgbClr val="009900"/>
                </a:solidFill>
              </a:rPr>
              <a:t>loads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ontent Placeholder 2"/>
              <p:cNvSpPr txBox="1">
                <a:spLocks/>
              </p:cNvSpPr>
              <p:nvPr/>
            </p:nvSpPr>
            <p:spPr bwMode="auto">
              <a:xfrm>
                <a:off x="178128" y="3703222"/>
                <a:ext cx="8572500" cy="104106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CC0000"/>
                  </a:buClr>
                  <a:buSzPct val="12000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33CC33"/>
                  </a:buClr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SzPct val="12000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273050" indent="-273050"/>
                <a:r>
                  <a:rPr lang="en-CA" sz="2800" dirty="0" smtClean="0"/>
                  <a:t>Also studied: minimize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CA" sz="2800" b="0" i="1" dirty="0" smtClean="0">
                            <a:solidFill>
                              <a:srgbClr val="CC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2800" b="0" i="1" dirty="0" smtClean="0">
                            <a:solidFill>
                              <a:srgbClr val="CC0000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e>
                      <m:sub>
                        <m:r>
                          <a:rPr lang="en-CA" sz="2800" b="0" i="1" dirty="0" smtClean="0">
                            <a:solidFill>
                              <a:srgbClr val="CC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CA" sz="2800" dirty="0" smtClean="0">
                    <a:solidFill>
                      <a:srgbClr val="CC0000"/>
                    </a:solidFill>
                  </a:rPr>
                  <a:t>-norm</a:t>
                </a:r>
                <a:r>
                  <a:rPr lang="en-CA" sz="2800" dirty="0" smtClean="0"/>
                  <a:t> </a:t>
                </a:r>
                <a:r>
                  <a:rPr lang="en-CA" sz="2800" dirty="0"/>
                  <a:t>of </a:t>
                </a:r>
                <a:r>
                  <a:rPr lang="en-CA" sz="2800" dirty="0" smtClean="0"/>
                  <a:t>agent-cost vector</a:t>
                </a:r>
              </a:p>
              <a:p>
                <a:pPr marL="715963" lvl="1" indent="0">
                  <a:spcBef>
                    <a:spcPts val="0"/>
                  </a:spcBef>
                  <a:buNone/>
                </a:pPr>
                <a:r>
                  <a:rPr lang="en-CA" sz="2400" dirty="0" smtClean="0"/>
                  <a:t>Interpolates between min-max and min-sum</a:t>
                </a:r>
              </a:p>
            </p:txBody>
          </p:sp>
        </mc:Choice>
        <mc:Fallback xmlns="">
          <p:sp>
            <p:nvSpPr>
              <p:cNvPr id="18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8128" y="3703222"/>
                <a:ext cx="8572500" cy="1041060"/>
              </a:xfrm>
              <a:prstGeom prst="rect">
                <a:avLst/>
              </a:prstGeom>
              <a:blipFill rotWithShape="0">
                <a:blip r:embed="rId2"/>
                <a:stretch>
                  <a:fillRect l="-1849" t="-12865" b="-1170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/>
              <p:cNvSpPr txBox="1"/>
              <p:nvPr/>
            </p:nvSpPr>
            <p:spPr>
              <a:xfrm>
                <a:off x="885600" y="4558754"/>
                <a:ext cx="8089154" cy="8001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tabLst>
                    <a:tab pos="1338263" algn="l"/>
                  </a:tabLst>
                </a:pPr>
                <a:r>
                  <a:rPr lang="en-CA" sz="2200" dirty="0" smtClean="0"/>
                  <a:t>Clustering:  </a:t>
                </a:r>
                <a:r>
                  <a:rPr lang="en-CA" sz="2200" dirty="0" smtClean="0">
                    <a:solidFill>
                      <a:srgbClr val="009900"/>
                    </a:solidFill>
                  </a:rPr>
                  <a:t>k-means</a:t>
                </a:r>
                <a:r>
                  <a:rPr lang="en-CA" sz="2200" dirty="0" smtClean="0"/>
                  <a:t> (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CA" sz="22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CA" sz="22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e>
                      <m:sub>
                        <m:r>
                          <a:rPr lang="en-CA" sz="22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CA" sz="22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CA" sz="2200" dirty="0" smtClean="0"/>
                  <a:t>): </a:t>
                </a:r>
                <a:r>
                  <a:rPr lang="en-CA" sz="2000" dirty="0" smtClean="0"/>
                  <a:t>extensively studied;</a:t>
                </a:r>
                <a:r>
                  <a:rPr lang="en-CA" sz="2200" dirty="0" smtClean="0"/>
                  <a:t> </a:t>
                </a:r>
              </a:p>
              <a:p>
                <a:pPr>
                  <a:tabLst>
                    <a:tab pos="1338263" algn="l"/>
                  </a:tabLst>
                </a:pPr>
                <a:r>
                  <a:rPr lang="en-CA" sz="2200" b="0" dirty="0"/>
                  <a:t>	</a:t>
                </a:r>
                <a:r>
                  <a:rPr lang="en-CA" sz="2200" b="0" dirty="0" smtClean="0"/>
                  <a:t>general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CA" sz="22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22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e>
                      <m:sub>
                        <m:r>
                          <a:rPr lang="en-CA" sz="22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CA" sz="2200" dirty="0" smtClean="0"/>
                  <a:t>: </a:t>
                </a:r>
                <a:r>
                  <a:rPr lang="en-CA" sz="2000" dirty="0" smtClean="0">
                    <a:solidFill>
                      <a:srgbClr val="009900"/>
                    </a:solidFill>
                  </a:rPr>
                  <a:t>Gupta-</a:t>
                </a:r>
                <a:r>
                  <a:rPr lang="en-CA" sz="2000" dirty="0" err="1" smtClean="0">
                    <a:solidFill>
                      <a:srgbClr val="009900"/>
                    </a:solidFill>
                  </a:rPr>
                  <a:t>Tangwongsan</a:t>
                </a:r>
                <a:r>
                  <a:rPr lang="en-CA" sz="2000" dirty="0" smtClean="0"/>
                  <a:t>; </a:t>
                </a:r>
                <a:r>
                  <a:rPr lang="en-CA" sz="2000" dirty="0" smtClean="0">
                    <a:solidFill>
                      <a:srgbClr val="0000FF"/>
                    </a:solidFill>
                  </a:rPr>
                  <a:t>O(</a:t>
                </a:r>
                <a:r>
                  <a:rPr lang="en-CA" sz="2000" dirty="0" smtClean="0">
                    <a:solidFill>
                      <a:srgbClr val="0000FF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  <a:r>
                  <a:rPr lang="en-CA" sz="2000" dirty="0" smtClean="0">
                    <a:solidFill>
                      <a:srgbClr val="0000FF"/>
                    </a:solidFill>
                  </a:rPr>
                  <a:t>)</a:t>
                </a:r>
                <a:r>
                  <a:rPr lang="en-CA" sz="2000" dirty="0" smtClean="0"/>
                  <a:t>-approx. from </a:t>
                </a:r>
                <a:r>
                  <a:rPr lang="en-CA" sz="2000" dirty="0" smtClean="0">
                    <a:solidFill>
                      <a:srgbClr val="0000FF"/>
                    </a:solidFill>
                  </a:rPr>
                  <a:t>k</a:t>
                </a:r>
                <a:r>
                  <a:rPr lang="en-CA" sz="2000" dirty="0" smtClean="0"/>
                  <a:t>-median </a:t>
                </a:r>
                <a:endParaRPr lang="en-CA" sz="2000" dirty="0"/>
              </a:p>
            </p:txBody>
          </p:sp>
        </mc:Choice>
        <mc:Fallback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5600" y="4558754"/>
                <a:ext cx="8089154" cy="800155"/>
              </a:xfrm>
              <a:prstGeom prst="rect">
                <a:avLst/>
              </a:prstGeom>
              <a:blipFill rotWithShape="0">
                <a:blip r:embed="rId3"/>
                <a:stretch>
                  <a:fillRect l="-980" t="-4580" b="-1068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/>
          <p:cNvSpPr txBox="1"/>
          <p:nvPr/>
        </p:nvSpPr>
        <p:spPr>
          <a:xfrm>
            <a:off x="450322" y="5332405"/>
            <a:ext cx="852443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200" dirty="0" smtClean="0"/>
              <a:t>Load balancing: 2-approx. (</a:t>
            </a:r>
            <a:r>
              <a:rPr lang="en-CA" sz="2000" dirty="0" smtClean="0">
                <a:solidFill>
                  <a:srgbClr val="009900"/>
                </a:solidFill>
              </a:rPr>
              <a:t>Azar-Epstein</a:t>
            </a:r>
            <a:r>
              <a:rPr lang="en-CA" sz="2200" dirty="0" smtClean="0"/>
              <a:t>) and better (</a:t>
            </a:r>
            <a:r>
              <a:rPr lang="en-CA" sz="2000" dirty="0" err="1" smtClean="0">
                <a:solidFill>
                  <a:srgbClr val="009900"/>
                </a:solidFill>
              </a:rPr>
              <a:t>Makarychev-Sviridenko</a:t>
            </a:r>
            <a:r>
              <a:rPr lang="en-CA" sz="2200" dirty="0" smtClean="0"/>
              <a:t>)</a:t>
            </a:r>
            <a:endParaRPr lang="en-CA" sz="2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7579382" y="1376088"/>
                <a:ext cx="1404731" cy="461665"/>
              </a:xfrm>
              <a:prstGeom prst="rect">
                <a:avLst/>
              </a:prstGeom>
              <a:solidFill>
                <a:srgbClr val="EAEAEA"/>
              </a:solidFill>
              <a:ln>
                <a:solidFill>
                  <a:srgbClr val="000000"/>
                </a:solidFill>
              </a:ln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CA" b="0" i="1" smtClean="0">
                            <a:solidFill>
                              <a:srgbClr val="CC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b="0" i="1" smtClean="0">
                            <a:solidFill>
                              <a:srgbClr val="CC0000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e>
                      <m:sub>
                        <m:r>
                          <a:rPr lang="en-CA" b="0" i="1" smtClean="0">
                            <a:solidFill>
                              <a:srgbClr val="CC0000"/>
                            </a:solidFill>
                            <a:latin typeface="Cambria Math" panose="02040503050406030204" pitchFamily="18" charset="0"/>
                          </a:rPr>
                          <m:t>∞</m:t>
                        </m:r>
                      </m:sub>
                    </m:sSub>
                  </m:oMath>
                </a14:m>
                <a:r>
                  <a:rPr lang="en-CA" dirty="0" smtClean="0">
                    <a:solidFill>
                      <a:srgbClr val="CC0000"/>
                    </a:solidFill>
                  </a:rPr>
                  <a:t>-norm</a:t>
                </a:r>
                <a:endParaRPr lang="en-CA" dirty="0">
                  <a:solidFill>
                    <a:srgbClr val="CC0000"/>
                  </a:solidFill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9382" y="1376088"/>
                <a:ext cx="1404731" cy="461665"/>
              </a:xfrm>
              <a:prstGeom prst="rect">
                <a:avLst/>
              </a:prstGeom>
              <a:blipFill rotWithShape="0">
                <a:blip r:embed="rId4"/>
                <a:stretch>
                  <a:fillRect l="-858" t="-9091" r="-1288" b="-28571"/>
                </a:stretch>
              </a:blipFill>
              <a:ln>
                <a:solidFill>
                  <a:srgbClr val="000000"/>
                </a:solidFill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7579381" y="2724980"/>
                <a:ext cx="1404731" cy="461665"/>
              </a:xfrm>
              <a:prstGeom prst="rect">
                <a:avLst/>
              </a:prstGeom>
              <a:solidFill>
                <a:srgbClr val="EAEAEA"/>
              </a:solidFill>
              <a:ln>
                <a:solidFill>
                  <a:srgbClr val="000000"/>
                </a:solidFill>
              </a:ln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CA" b="0" i="1" smtClean="0">
                            <a:solidFill>
                              <a:srgbClr val="CC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b="0" i="1" smtClean="0">
                            <a:solidFill>
                              <a:srgbClr val="CC0000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e>
                      <m:sub>
                        <m:r>
                          <a:rPr lang="en-CA" b="0" i="1" smtClean="0">
                            <a:solidFill>
                              <a:srgbClr val="CC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CA" dirty="0" smtClean="0">
                    <a:solidFill>
                      <a:srgbClr val="CC0000"/>
                    </a:solidFill>
                  </a:rPr>
                  <a:t>-norm</a:t>
                </a:r>
                <a:endParaRPr lang="en-CA" dirty="0">
                  <a:solidFill>
                    <a:srgbClr val="CC0000"/>
                  </a:solidFill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9381" y="2724980"/>
                <a:ext cx="1404731" cy="461665"/>
              </a:xfrm>
              <a:prstGeom prst="rect">
                <a:avLst/>
              </a:prstGeom>
              <a:blipFill rotWithShape="0">
                <a:blip r:embed="rId5"/>
                <a:stretch>
                  <a:fillRect l="-858" t="-8974" b="-26923"/>
                </a:stretch>
              </a:blipFill>
              <a:ln>
                <a:solidFill>
                  <a:srgbClr val="000000"/>
                </a:solidFill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35758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5678" y="79518"/>
            <a:ext cx="7772400" cy="838200"/>
          </a:xfrm>
        </p:spPr>
        <p:txBody>
          <a:bodyPr/>
          <a:lstStyle/>
          <a:p>
            <a:r>
              <a:rPr lang="en-CA" dirty="0" smtClean="0"/>
              <a:t>Minimum-norm optimization</a:t>
            </a:r>
            <a:endParaRPr lang="en-C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450573" y="1048216"/>
                <a:ext cx="8282609" cy="18851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300"/>
                  </a:spcBef>
                  <a:tabLst>
                    <a:tab pos="1073150" algn="l"/>
                  </a:tabLst>
                </a:pPr>
                <a:r>
                  <a:rPr lang="en-CA" sz="2800" dirty="0" smtClean="0"/>
                  <a:t>Given: 	arbitrary </a:t>
                </a:r>
                <a:r>
                  <a:rPr lang="en-CA" sz="2800" dirty="0" smtClean="0">
                    <a:solidFill>
                      <a:srgbClr val="009900"/>
                    </a:solidFill>
                  </a:rPr>
                  <a:t>monotone, symmetric norm</a:t>
                </a:r>
                <a:r>
                  <a:rPr lang="en-CA" sz="2800" dirty="0" smtClean="0"/>
                  <a:t> </a:t>
                </a:r>
                <a14:m>
                  <m:oMath xmlns:m="http://schemas.openxmlformats.org/officeDocument/2006/math">
                    <m:r>
                      <a:rPr lang="en-CA" sz="280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endParaRPr lang="en-CA" sz="2800" dirty="0" smtClean="0">
                  <a:solidFill>
                    <a:srgbClr val="0000FF"/>
                  </a:solidFill>
                </a:endParaRPr>
              </a:p>
              <a:p>
                <a:pPr>
                  <a:spcBef>
                    <a:spcPts val="300"/>
                  </a:spcBef>
                  <a:tabLst>
                    <a:tab pos="1073150" algn="l"/>
                  </a:tabLst>
                </a:pPr>
                <a:r>
                  <a:rPr lang="en-CA" sz="2800" dirty="0" smtClean="0"/>
                  <a:t>Find: 	a solution that minimizes </a:t>
                </a:r>
                <a14:m>
                  <m:oMath xmlns:m="http://schemas.openxmlformats.org/officeDocument/2006/math">
                    <m:r>
                      <a:rPr lang="en-CA" sz="280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CA" sz="2800" dirty="0" smtClean="0"/>
                  <a:t>(agent-cost vector)</a:t>
                </a:r>
              </a:p>
              <a:p>
                <a:pPr marL="357188" indent="-265113">
                  <a:spcBef>
                    <a:spcPts val="600"/>
                  </a:spcBef>
                  <a:buClr>
                    <a:srgbClr val="C00000"/>
                  </a:buClr>
                  <a:buSzPct val="120000"/>
                  <a:buFont typeface="Arial" panose="020B0604020202020204" pitchFamily="34" charset="0"/>
                  <a:buChar char="•"/>
                </a:pPr>
                <a:r>
                  <a:rPr lang="en-CA" dirty="0" smtClean="0"/>
                  <a:t>Versatile model, far-reaching generalization of earlier problems</a:t>
                </a:r>
              </a:p>
              <a:p>
                <a:pPr marL="357188" indent="-265113">
                  <a:spcBef>
                    <a:spcPts val="600"/>
                  </a:spcBef>
                  <a:buClr>
                    <a:srgbClr val="C00000"/>
                  </a:buClr>
                  <a:buSzPct val="120000"/>
                  <a:buFont typeface="Arial" panose="020B0604020202020204" pitchFamily="34" charset="0"/>
                  <a:buChar char="•"/>
                </a:pPr>
                <a:r>
                  <a:rPr lang="en-CA" dirty="0" smtClean="0"/>
                  <a:t>Seeks a unified way of tackling these (and other) problems</a:t>
                </a:r>
                <a:endParaRPr lang="en-CA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573" y="1048216"/>
                <a:ext cx="8282609" cy="1885131"/>
              </a:xfrm>
              <a:prstGeom prst="rect">
                <a:avLst/>
              </a:prstGeom>
              <a:blipFill rotWithShape="0">
                <a:blip r:embed="rId2"/>
                <a:stretch>
                  <a:fillRect l="-1545" t="-3560" r="-515" b="-776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450573" y="3209621"/>
                <a:ext cx="8362122" cy="2885405"/>
              </a:xfrm>
              <a:prstGeom prst="rect">
                <a:avLst/>
              </a:prstGeom>
              <a:solidFill>
                <a:srgbClr val="EAEAEA">
                  <a:alpha val="55000"/>
                </a:srgbClr>
              </a:solidFill>
              <a:ln>
                <a:solidFill>
                  <a:srgbClr val="00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CA" sz="3200" dirty="0" smtClean="0">
                    <a:solidFill>
                      <a:srgbClr val="C00000"/>
                    </a:solidFill>
                  </a:rPr>
                  <a:t>Our chief contributions:</a:t>
                </a:r>
              </a:p>
              <a:p>
                <a:pPr marL="342900" indent="-250825">
                  <a:spcBef>
                    <a:spcPts val="600"/>
                  </a:spcBef>
                  <a:buClr>
                    <a:srgbClr val="CC0000"/>
                  </a:buClr>
                  <a:buSzPct val="120000"/>
                  <a:buFont typeface="Arial" panose="020B0604020202020204" pitchFamily="34" charset="0"/>
                  <a:buChar char="•"/>
                </a:pPr>
                <a:r>
                  <a:rPr lang="en-CA" sz="2800" dirty="0" smtClean="0"/>
                  <a:t>A framework to tackle this general problem</a:t>
                </a:r>
              </a:p>
              <a:p>
                <a:pPr marL="800100" lvl="1" indent="-342900">
                  <a:spcBef>
                    <a:spcPts val="300"/>
                  </a:spcBef>
                  <a:buClr>
                    <a:srgbClr val="009900"/>
                  </a:buClr>
                  <a:buFont typeface="Gill Sans MT" panose="020B0502020104020203" pitchFamily="34" charset="0"/>
                  <a:buChar char="–"/>
                  <a:tabLst>
                    <a:tab pos="808038" algn="l"/>
                  </a:tabLst>
                </a:pPr>
                <a:r>
                  <a:rPr lang="en-CA" dirty="0" smtClean="0"/>
                  <a:t>Highlights fundamental role played by </a:t>
                </a:r>
                <a:r>
                  <a:rPr lang="en-CA" dirty="0" smtClean="0">
                    <a:solidFill>
                      <a:srgbClr val="CC0000"/>
                    </a:solidFill>
                  </a:rPr>
                  <a:t>Top-</a:t>
                </a:r>
                <a14:m>
                  <m:oMath xmlns:m="http://schemas.openxmlformats.org/officeDocument/2006/math">
                    <m:r>
                      <a:rPr lang="en-CA" b="0" i="1" dirty="0" smtClean="0">
                        <a:solidFill>
                          <a:srgbClr val="CC0000"/>
                        </a:solidFill>
                        <a:latin typeface="Cambria Math" panose="02040503050406030204" pitchFamily="18" charset="0"/>
                      </a:rPr>
                      <m:t>ℓ</m:t>
                    </m:r>
                  </m:oMath>
                </a14:m>
                <a:r>
                  <a:rPr lang="en-CA" dirty="0" smtClean="0">
                    <a:solidFill>
                      <a:srgbClr val="CC0000"/>
                    </a:solidFill>
                  </a:rPr>
                  <a:t> norms </a:t>
                </a:r>
                <a:endParaRPr lang="en-CA" dirty="0" smtClean="0">
                  <a:solidFill>
                    <a:srgbClr val="009900"/>
                  </a:solidFill>
                </a:endParaRPr>
              </a:p>
              <a:p>
                <a:pPr lvl="1">
                  <a:spcBef>
                    <a:spcPts val="300"/>
                  </a:spcBef>
                  <a:buClr>
                    <a:srgbClr val="009900"/>
                  </a:buClr>
                  <a:tabLst>
                    <a:tab pos="808038" algn="l"/>
                  </a:tabLst>
                </a:pPr>
                <a:r>
                  <a:rPr lang="en-CA" dirty="0" smtClean="0"/>
                  <a:t>	(</a:t>
                </a:r>
                <a:r>
                  <a:rPr lang="en-CA" dirty="0" smtClean="0">
                    <a:solidFill>
                      <a:srgbClr val="0000FF"/>
                    </a:solidFill>
                  </a:rPr>
                  <a:t>Top-</a:t>
                </a:r>
                <a14:m>
                  <m:oMath xmlns:m="http://schemas.openxmlformats.org/officeDocument/2006/math">
                    <m:r>
                      <a:rPr lang="en-CA" b="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ℓ</m:t>
                    </m:r>
                  </m:oMath>
                </a14:m>
                <a:r>
                  <a:rPr lang="en-CA" dirty="0" smtClean="0">
                    <a:solidFill>
                      <a:srgbClr val="0000FF"/>
                    </a:solidFill>
                  </a:rPr>
                  <a:t>(</a:t>
                </a:r>
                <a:r>
                  <a:rPr lang="en-CA" i="0" dirty="0" smtClean="0">
                    <a:solidFill>
                      <a:srgbClr val="0000FF"/>
                    </a:solidFill>
                    <a:latin typeface="+mj-lt"/>
                  </a:rPr>
                  <a:t>v</a:t>
                </a:r>
                <a:r>
                  <a:rPr lang="en-CA" dirty="0" smtClean="0">
                    <a:solidFill>
                      <a:srgbClr val="0000FF"/>
                    </a:solidFill>
                  </a:rPr>
                  <a:t>)</a:t>
                </a:r>
                <a:r>
                  <a:rPr lang="en-CA" dirty="0" smtClean="0"/>
                  <a:t> = sum of </a:t>
                </a:r>
                <a14:m>
                  <m:oMath xmlns:m="http://schemas.openxmlformats.org/officeDocument/2006/math">
                    <m:r>
                      <a:rPr lang="en-CA" b="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ℓ</m:t>
                    </m:r>
                  </m:oMath>
                </a14:m>
                <a:r>
                  <a:rPr lang="en-CA" dirty="0" smtClean="0"/>
                  <a:t> largest entries of </a:t>
                </a:r>
                <a:r>
                  <a:rPr lang="en-CA" dirty="0" smtClean="0">
                    <a:solidFill>
                      <a:srgbClr val="0000FF"/>
                    </a:solidFill>
                  </a:rPr>
                  <a:t>v</a:t>
                </a:r>
                <a:r>
                  <a:rPr lang="en-CA" dirty="0" smtClean="0"/>
                  <a:t>, for </a:t>
                </a:r>
                <a:r>
                  <a:rPr lang="en-CA" b="0" i="0" dirty="0" smtClean="0">
                    <a:solidFill>
                      <a:srgbClr val="0000FF"/>
                    </a:solidFill>
                    <a:latin typeface="+mj-lt"/>
                  </a:rPr>
                  <a:t>v</a:t>
                </a:r>
                <a:r>
                  <a:rPr lang="en-CA" b="0" i="0" baseline="-25000" dirty="0" smtClean="0">
                    <a:solidFill>
                      <a:srgbClr val="0000FF"/>
                    </a:solidFill>
                    <a:latin typeface="+mj-lt"/>
                  </a:rPr>
                  <a:t> </a:t>
                </a:r>
                <a14:m>
                  <m:oMath xmlns:m="http://schemas.openxmlformats.org/officeDocument/2006/math"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≥0</m:t>
                    </m:r>
                  </m:oMath>
                </a14:m>
                <a:r>
                  <a:rPr lang="en-CA" dirty="0" smtClean="0"/>
                  <a:t>)</a:t>
                </a:r>
              </a:p>
              <a:p>
                <a:pPr marL="342900" indent="-250825">
                  <a:spcBef>
                    <a:spcPts val="900"/>
                  </a:spcBef>
                  <a:buClr>
                    <a:srgbClr val="CC0000"/>
                  </a:buClr>
                  <a:buSzPct val="120000"/>
                  <a:buFont typeface="Arial" panose="020B0604020202020204" pitchFamily="34" charset="0"/>
                  <a:buChar char="•"/>
                </a:pPr>
                <a:r>
                  <a:rPr lang="en-CA" sz="2800" dirty="0" smtClean="0"/>
                  <a:t>Use this to design </a:t>
                </a:r>
                <a:r>
                  <a:rPr lang="en-CA" sz="2800" dirty="0" smtClean="0">
                    <a:solidFill>
                      <a:srgbClr val="0000FF"/>
                    </a:solidFill>
                  </a:rPr>
                  <a:t>O(</a:t>
                </a:r>
                <a:r>
                  <a:rPr lang="en-CA" sz="2800" dirty="0" smtClean="0">
                    <a:solidFill>
                      <a:srgbClr val="0000FF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  <a:r>
                  <a:rPr lang="en-CA" sz="2800" dirty="0" smtClean="0">
                    <a:solidFill>
                      <a:srgbClr val="0000FF"/>
                    </a:solidFill>
                  </a:rPr>
                  <a:t>)</a:t>
                </a:r>
                <a:r>
                  <a:rPr lang="en-CA" sz="2800" dirty="0" smtClean="0"/>
                  <a:t>-approximation algorithms for minimum-norm {clustering, load balancing}</a:t>
                </a: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573" y="3209621"/>
                <a:ext cx="8362122" cy="2885405"/>
              </a:xfrm>
              <a:prstGeom prst="rect">
                <a:avLst/>
              </a:prstGeom>
              <a:blipFill rotWithShape="0">
                <a:blip r:embed="rId3"/>
                <a:stretch>
                  <a:fillRect l="-1820" t="-2526" r="-1019" b="-4842"/>
                </a:stretch>
              </a:blipFill>
              <a:ln>
                <a:solidFill>
                  <a:srgbClr val="000000"/>
                </a:solidFill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18622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59296" y="79516"/>
            <a:ext cx="7772400" cy="838200"/>
          </a:xfrm>
        </p:spPr>
        <p:txBody>
          <a:bodyPr/>
          <a:lstStyle/>
          <a:p>
            <a:r>
              <a:rPr lang="en-CA" dirty="0" smtClean="0"/>
              <a:t>Our contributions</a:t>
            </a:r>
            <a:endParaRPr lang="en-C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>
              <a:xfrm>
                <a:off x="384313" y="904465"/>
                <a:ext cx="8534400" cy="5257801"/>
              </a:xfrm>
            </p:spPr>
            <p:txBody>
              <a:bodyPr/>
              <a:lstStyle/>
              <a:p>
                <a:r>
                  <a:rPr lang="en-CA" sz="2800" dirty="0" smtClean="0"/>
                  <a:t>Framework to tackle </a:t>
                </a:r>
                <a:r>
                  <a:rPr lang="en-CA" sz="2800" dirty="0" smtClean="0">
                    <a:solidFill>
                      <a:srgbClr val="CC0000"/>
                    </a:solidFill>
                  </a:rPr>
                  <a:t>minimum-norm optimization</a:t>
                </a:r>
              </a:p>
              <a:p>
                <a:pPr lvl="1">
                  <a:tabLst>
                    <a:tab pos="715963" algn="l"/>
                  </a:tabLst>
                </a:pPr>
                <a:r>
                  <a:rPr lang="en-CA" sz="2400" dirty="0" smtClean="0"/>
                  <a:t>Highlights fundamental role played by </a:t>
                </a:r>
                <a:r>
                  <a:rPr lang="en-CA" sz="2400" dirty="0" smtClean="0">
                    <a:solidFill>
                      <a:srgbClr val="CC0000"/>
                    </a:solidFill>
                  </a:rPr>
                  <a:t>Top-</a:t>
                </a:r>
                <a14:m>
                  <m:oMath xmlns:m="http://schemas.openxmlformats.org/officeDocument/2006/math">
                    <m:r>
                      <a:rPr lang="en-CA" sz="2400" b="0" i="1" dirty="0" smtClean="0">
                        <a:solidFill>
                          <a:srgbClr val="CC0000"/>
                        </a:solidFill>
                        <a:latin typeface="Cambria Math" panose="02040503050406030204" pitchFamily="18" charset="0"/>
                      </a:rPr>
                      <m:t>ℓ</m:t>
                    </m:r>
                  </m:oMath>
                </a14:m>
                <a:r>
                  <a:rPr lang="en-CA" sz="2400" dirty="0" smtClean="0"/>
                  <a:t> norms </a:t>
                </a:r>
              </a:p>
              <a:p>
                <a:pPr marL="457200" lvl="1" indent="0">
                  <a:buNone/>
                  <a:tabLst>
                    <a:tab pos="715963" algn="l"/>
                  </a:tabLst>
                </a:pPr>
                <a:r>
                  <a:rPr lang="en-CA" sz="2400" dirty="0"/>
                  <a:t>	</a:t>
                </a:r>
                <a:r>
                  <a:rPr lang="en-CA" sz="2400" dirty="0" smtClean="0"/>
                  <a:t>(</a:t>
                </a:r>
                <a:r>
                  <a:rPr lang="en-CA" sz="2400" dirty="0" smtClean="0">
                    <a:solidFill>
                      <a:srgbClr val="0000FF"/>
                    </a:solidFill>
                  </a:rPr>
                  <a:t>Top-</a:t>
                </a:r>
                <a14:m>
                  <m:oMath xmlns:m="http://schemas.openxmlformats.org/officeDocument/2006/math">
                    <m:r>
                      <a:rPr lang="en-CA" sz="2400" b="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ℓ</m:t>
                    </m:r>
                  </m:oMath>
                </a14:m>
                <a:r>
                  <a:rPr lang="en-CA" sz="2400" dirty="0" smtClean="0">
                    <a:solidFill>
                      <a:srgbClr val="0000FF"/>
                    </a:solidFill>
                  </a:rPr>
                  <a:t>(v)</a:t>
                </a:r>
                <a:r>
                  <a:rPr lang="en-CA" sz="2400" dirty="0" smtClean="0"/>
                  <a:t> = sum of </a:t>
                </a:r>
                <a14:m>
                  <m:oMath xmlns:m="http://schemas.openxmlformats.org/officeDocument/2006/math">
                    <m:r>
                      <a:rPr lang="en-CA" sz="2400" b="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ℓ</m:t>
                    </m:r>
                  </m:oMath>
                </a14:m>
                <a:r>
                  <a:rPr lang="en-CA" sz="2400" dirty="0" smtClean="0"/>
                  <a:t> largest entries of </a:t>
                </a:r>
                <a:r>
                  <a:rPr lang="en-CA" sz="2400" dirty="0" smtClean="0">
                    <a:solidFill>
                      <a:srgbClr val="0000FF"/>
                    </a:solidFill>
                  </a:rPr>
                  <a:t>v</a:t>
                </a:r>
                <a:r>
                  <a:rPr lang="en-CA" sz="2400" dirty="0" smtClean="0"/>
                  <a:t>, for </a:t>
                </a:r>
                <a:r>
                  <a:rPr lang="en-CA" sz="2400" dirty="0" smtClean="0">
                    <a:solidFill>
                      <a:srgbClr val="0000FF"/>
                    </a:solidFill>
                  </a:rPr>
                  <a:t>v</a:t>
                </a:r>
                <a:r>
                  <a:rPr lang="en-CA" sz="2400" baseline="-25000" dirty="0" smtClean="0">
                    <a:solidFill>
                      <a:srgbClr val="0000FF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CA" sz="24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≥0</m:t>
                    </m:r>
                  </m:oMath>
                </a14:m>
                <a:r>
                  <a:rPr lang="en-CA" sz="2400" dirty="0" smtClean="0"/>
                  <a:t>)</a:t>
                </a:r>
              </a:p>
              <a:p>
                <a:r>
                  <a:rPr lang="en-CA" sz="2800" dirty="0" smtClean="0"/>
                  <a:t>Use this to devise </a:t>
                </a:r>
                <a:r>
                  <a:rPr lang="en-CA" sz="2800" dirty="0" smtClean="0">
                    <a:solidFill>
                      <a:srgbClr val="0000FF"/>
                    </a:solidFill>
                  </a:rPr>
                  <a:t>O(</a:t>
                </a:r>
                <a14:m>
                  <m:oMath xmlns:m="http://schemas.openxmlformats.org/officeDocument/2006/math">
                    <m:r>
                      <a:rPr lang="en-CA" sz="280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CA" sz="2800" dirty="0" smtClean="0">
                    <a:solidFill>
                      <a:srgbClr val="0000FF"/>
                    </a:solidFill>
                  </a:rPr>
                  <a:t>)</a:t>
                </a:r>
                <a:r>
                  <a:rPr lang="en-CA" sz="2800" dirty="0" smtClean="0"/>
                  <a:t>-approximation algorithms for minimum-norm {clustering, load balancing}</a:t>
                </a:r>
              </a:p>
              <a:p>
                <a:pPr>
                  <a:spcBef>
                    <a:spcPts val="1800"/>
                  </a:spcBef>
                </a:pPr>
                <a:r>
                  <a:rPr lang="en-CA" sz="2800" dirty="0" smtClean="0"/>
                  <a:t>Leverage our techniques to obtain:</a:t>
                </a:r>
              </a:p>
              <a:p>
                <a:pPr lvl="1"/>
                <a:r>
                  <a:rPr lang="en-CA" sz="2400" dirty="0" smtClean="0">
                    <a:solidFill>
                      <a:srgbClr val="0000FF"/>
                    </a:solidFill>
                  </a:rPr>
                  <a:t>(5+</a:t>
                </a:r>
                <a14:m>
                  <m:oMath xmlns:m="http://schemas.openxmlformats.org/officeDocument/2006/math">
                    <m:r>
                      <a:rPr lang="en-CA" sz="2400" b="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CA" sz="2400" dirty="0" smtClean="0">
                    <a:solidFill>
                      <a:srgbClr val="0000FF"/>
                    </a:solidFill>
                  </a:rPr>
                  <a:t>)</a:t>
                </a:r>
                <a:r>
                  <a:rPr lang="en-CA" sz="2400" dirty="0" smtClean="0"/>
                  <a:t>-approx. for </a:t>
                </a:r>
                <a:r>
                  <a:rPr lang="en-CA" sz="2400" dirty="0" smtClean="0">
                    <a:solidFill>
                      <a:srgbClr val="CC0000"/>
                    </a:solidFill>
                  </a:rPr>
                  <a:t>clustering with Top-</a:t>
                </a:r>
                <a14:m>
                  <m:oMath xmlns:m="http://schemas.openxmlformats.org/officeDocument/2006/math">
                    <m:r>
                      <a:rPr lang="en-CA" sz="2400" b="0" i="1" dirty="0" smtClean="0">
                        <a:solidFill>
                          <a:srgbClr val="CC0000"/>
                        </a:solidFill>
                        <a:latin typeface="Cambria Math" panose="02040503050406030204" pitchFamily="18" charset="0"/>
                      </a:rPr>
                      <m:t>ℓ</m:t>
                    </m:r>
                  </m:oMath>
                </a14:m>
                <a:r>
                  <a:rPr lang="en-CA" sz="2400" dirty="0" smtClean="0">
                    <a:solidFill>
                      <a:srgbClr val="CC0000"/>
                    </a:solidFill>
                  </a:rPr>
                  <a:t>, ordered norms</a:t>
                </a:r>
                <a:r>
                  <a:rPr lang="en-CA" sz="2400" dirty="0" smtClean="0"/>
                  <a:t>: </a:t>
                </a:r>
                <a:r>
                  <a:rPr lang="en-CA" sz="2200" dirty="0" smtClean="0"/>
                  <a:t>improves prior guarantees by </a:t>
                </a:r>
                <a:r>
                  <a:rPr lang="en-CA" sz="2200" dirty="0" smtClean="0">
                    <a:solidFill>
                      <a:srgbClr val="009900"/>
                    </a:solidFill>
                  </a:rPr>
                  <a:t>ChakrabartyS18, ByrkaSS18</a:t>
                </a:r>
              </a:p>
              <a:p>
                <a:pPr lvl="1">
                  <a:spcBef>
                    <a:spcPts val="600"/>
                  </a:spcBef>
                </a:pPr>
                <a:r>
                  <a:rPr lang="en-CA" sz="2400" dirty="0" smtClean="0">
                    <a:solidFill>
                      <a:srgbClr val="0000FF"/>
                    </a:solidFill>
                  </a:rPr>
                  <a:t>(2+</a:t>
                </a:r>
                <a14:m>
                  <m:oMath xmlns:m="http://schemas.openxmlformats.org/officeDocument/2006/math">
                    <m:r>
                      <a:rPr lang="en-CA" sz="240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CA" sz="2400" dirty="0" smtClean="0">
                    <a:solidFill>
                      <a:srgbClr val="0000FF"/>
                    </a:solidFill>
                  </a:rPr>
                  <a:t>)</a:t>
                </a:r>
                <a:r>
                  <a:rPr lang="en-CA" sz="2400" dirty="0" smtClean="0"/>
                  <a:t>-approx. for </a:t>
                </a:r>
                <a:r>
                  <a:rPr lang="en-CA" sz="2400" dirty="0" smtClean="0">
                    <a:solidFill>
                      <a:srgbClr val="CC0000"/>
                    </a:solidFill>
                  </a:rPr>
                  <a:t>load balancing with Top-</a:t>
                </a:r>
                <a14:m>
                  <m:oMath xmlns:m="http://schemas.openxmlformats.org/officeDocument/2006/math">
                    <m:r>
                      <a:rPr lang="en-CA" sz="2400" b="0" i="1" dirty="0" smtClean="0">
                        <a:solidFill>
                          <a:srgbClr val="CC0000"/>
                        </a:solidFill>
                        <a:latin typeface="Cambria Math" panose="02040503050406030204" pitchFamily="18" charset="0"/>
                      </a:rPr>
                      <m:t>ℓ</m:t>
                    </m:r>
                  </m:oMath>
                </a14:m>
                <a:r>
                  <a:rPr lang="en-CA" sz="2400" dirty="0" smtClean="0">
                    <a:solidFill>
                      <a:srgbClr val="CC0000"/>
                    </a:solidFill>
                  </a:rPr>
                  <a:t>, ordered norms</a:t>
                </a:r>
                <a:r>
                  <a:rPr lang="en-CA" sz="2400" dirty="0" smtClean="0"/>
                  <a:t>: </a:t>
                </a:r>
                <a:r>
                  <a:rPr lang="en-CA" sz="2200" dirty="0" smtClean="0"/>
                  <a:t>first results, essentially match guarantee for min-makespan (Top-</a:t>
                </a:r>
                <a14:m>
                  <m:oMath xmlns:m="http://schemas.openxmlformats.org/officeDocument/2006/math">
                    <m:r>
                      <a:rPr lang="en-CA" sz="2200" i="1" dirty="0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CA" sz="2200" dirty="0" smtClean="0"/>
                  <a:t>)</a:t>
                </a:r>
              </a:p>
              <a:p>
                <a:pPr lvl="1">
                  <a:spcBef>
                    <a:spcPts val="600"/>
                  </a:spcBef>
                </a:pPr>
                <a:r>
                  <a:rPr lang="en-CA" sz="2400" dirty="0" smtClean="0">
                    <a:solidFill>
                      <a:srgbClr val="0000FF"/>
                    </a:solidFill>
                  </a:rPr>
                  <a:t>O(</a:t>
                </a:r>
                <a14:m>
                  <m:oMath xmlns:m="http://schemas.openxmlformats.org/officeDocument/2006/math">
                    <m:r>
                      <a:rPr lang="en-CA" sz="240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CA" sz="2400" dirty="0" smtClean="0">
                    <a:solidFill>
                      <a:srgbClr val="0000FF"/>
                    </a:solidFill>
                  </a:rPr>
                  <a:t>)</a:t>
                </a:r>
                <a:r>
                  <a:rPr lang="en-CA" sz="2400" dirty="0" smtClean="0"/>
                  <a:t>-approx. to </a:t>
                </a:r>
                <a:r>
                  <a:rPr lang="en-CA" sz="2400" dirty="0" smtClean="0">
                    <a:solidFill>
                      <a:srgbClr val="CC0000"/>
                    </a:solidFill>
                  </a:rPr>
                  <a:t>best simultaneous approx. factor</a:t>
                </a:r>
                <a:r>
                  <a:rPr lang="en-CA" sz="2400" dirty="0" smtClean="0"/>
                  <a:t> for instance</a:t>
                </a:r>
              </a:p>
              <a:p>
                <a:pPr marL="457200" lvl="1" indent="0">
                  <a:buNone/>
                </a:pPr>
                <a:endParaRPr lang="en-CA" sz="2400" dirty="0" smtClean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4313" y="904465"/>
                <a:ext cx="8534400" cy="5257801"/>
              </a:xfrm>
              <a:blipFill rotWithShape="0">
                <a:blip r:embed="rId2"/>
                <a:stretch>
                  <a:fillRect l="-1857" t="-2549" r="-85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6626087" y="2903478"/>
                <a:ext cx="2517913" cy="769441"/>
              </a:xfrm>
              <a:prstGeom prst="rect">
                <a:avLst/>
              </a:prstGeom>
              <a:solidFill>
                <a:srgbClr val="EAEAEA"/>
              </a:solidFill>
              <a:ln>
                <a:solidFill>
                  <a:srgbClr val="000000"/>
                </a:solidFill>
              </a:ln>
            </p:spPr>
            <p:txBody>
              <a:bodyPr wrap="square">
                <a:spAutoFit/>
              </a:bodyPr>
              <a:lstStyle/>
              <a:p>
                <a:r>
                  <a:rPr lang="en-CA" sz="2200" dirty="0" smtClean="0"/>
                  <a:t>non-neg. weighted sum of Top-</a:t>
                </a:r>
                <a14:m>
                  <m:oMath xmlns:m="http://schemas.openxmlformats.org/officeDocument/2006/math">
                    <m:r>
                      <a:rPr lang="en-CA" sz="2200" b="0" i="1" dirty="0" smtClean="0">
                        <a:latin typeface="Cambria Math" panose="02040503050406030204" pitchFamily="18" charset="0"/>
                      </a:rPr>
                      <m:t>ℓ</m:t>
                    </m:r>
                  </m:oMath>
                </a14:m>
                <a:r>
                  <a:rPr lang="en-CA" sz="2200" dirty="0"/>
                  <a:t> norms</a:t>
                </a: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6087" y="2903478"/>
                <a:ext cx="2517913" cy="769441"/>
              </a:xfrm>
              <a:prstGeom prst="rect">
                <a:avLst/>
              </a:prstGeom>
              <a:blipFill rotWithShape="0">
                <a:blip r:embed="rId3"/>
                <a:stretch>
                  <a:fillRect l="-2892" t="-3876" r="-241" b="-13953"/>
                </a:stretch>
              </a:blipFill>
              <a:ln>
                <a:solidFill>
                  <a:srgbClr val="000000"/>
                </a:solidFill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ight Arrow 5"/>
          <p:cNvSpPr/>
          <p:nvPr/>
        </p:nvSpPr>
        <p:spPr bwMode="auto">
          <a:xfrm rot="16200000">
            <a:off x="7318957" y="3755090"/>
            <a:ext cx="252000" cy="180000"/>
          </a:xfrm>
          <a:prstGeom prst="rightArrow">
            <a:avLst/>
          </a:prstGeom>
          <a:solidFill>
            <a:srgbClr val="EAEAEA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7008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Monotone, symmetric norm</a:t>
            </a:r>
            <a:endParaRPr lang="en-C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85800" y="1098694"/>
                <a:ext cx="7772400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2800" dirty="0" smtClean="0"/>
                  <a:t>Let </a:t>
                </a:r>
                <a14:m>
                  <m:oMath xmlns:m="http://schemas.openxmlformats.org/officeDocument/2006/math">
                    <m:r>
                      <a:rPr lang="en-CA" sz="280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CA" sz="2800" dirty="0" smtClean="0"/>
                  <a:t> be a monotone, symmetric norm over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CA" sz="28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CA" sz="28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CA" sz="28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CA" sz="2800" dirty="0" smtClean="0"/>
                  <a:t> </a:t>
                </a:r>
              </a:p>
              <a:p>
                <a:r>
                  <a:rPr lang="en-CA" sz="2800" dirty="0" smtClean="0"/>
                  <a:t>Then for all </a:t>
                </a:r>
                <a:r>
                  <a:rPr lang="en-CA" sz="2800" dirty="0" smtClean="0">
                    <a:solidFill>
                      <a:srgbClr val="0000FF"/>
                    </a:solidFill>
                  </a:rPr>
                  <a:t>x, y</a:t>
                </a:r>
                <a:r>
                  <a:rPr lang="en-CA" sz="2800" baseline="-25000" dirty="0" smtClean="0">
                    <a:solidFill>
                      <a:srgbClr val="0000FF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CA" sz="28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≥0</m:t>
                    </m:r>
                  </m:oMath>
                </a14:m>
                <a:r>
                  <a:rPr lang="en-CA" sz="2800" dirty="0" smtClean="0"/>
                  <a:t>:</a:t>
                </a:r>
                <a:endParaRPr lang="en-CA" sz="2800" baseline="-25000" dirty="0" smtClean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1098694"/>
                <a:ext cx="7772400" cy="954107"/>
              </a:xfrm>
              <a:prstGeom prst="rect">
                <a:avLst/>
              </a:prstGeom>
              <a:blipFill rotWithShape="0">
                <a:blip r:embed="rId2"/>
                <a:stretch>
                  <a:fillRect l="-1647" t="-6369" b="-16561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25070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 bwMode="auto">
          <a:xfrm>
            <a:off x="2464904" y="1575083"/>
            <a:ext cx="1311966" cy="461665"/>
          </a:xfrm>
          <a:prstGeom prst="roundRect">
            <a:avLst/>
          </a:prstGeom>
          <a:solidFill>
            <a:srgbClr val="EAEAEA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ill Sans MT" panose="020B0502020104020203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Monotone, symmetric norm</a:t>
            </a:r>
            <a:endParaRPr lang="en-C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85800" y="1098694"/>
                <a:ext cx="7772400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2800" dirty="0" smtClean="0"/>
                  <a:t>Let </a:t>
                </a:r>
                <a14:m>
                  <m:oMath xmlns:m="http://schemas.openxmlformats.org/officeDocument/2006/math">
                    <m:r>
                      <a:rPr lang="en-CA" sz="280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CA" sz="2800" dirty="0" smtClean="0"/>
                  <a:t> be a monotone, symmetric norm over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CA" sz="28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CA" sz="28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CA" sz="28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CA" sz="2800" dirty="0" smtClean="0"/>
                  <a:t> </a:t>
                </a:r>
              </a:p>
              <a:p>
                <a:r>
                  <a:rPr lang="en-CA" sz="2800" dirty="0" smtClean="0"/>
                  <a:t>Then for all </a:t>
                </a:r>
                <a:r>
                  <a:rPr lang="en-CA" sz="2800" dirty="0" smtClean="0">
                    <a:solidFill>
                      <a:srgbClr val="0000FF"/>
                    </a:solidFill>
                  </a:rPr>
                  <a:t>x, y</a:t>
                </a:r>
                <a:r>
                  <a:rPr lang="en-CA" sz="2800" baseline="-25000" dirty="0" smtClean="0">
                    <a:solidFill>
                      <a:srgbClr val="0000FF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CA" sz="28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≥0</m:t>
                    </m:r>
                  </m:oMath>
                </a14:m>
                <a:r>
                  <a:rPr lang="en-CA" sz="2800" dirty="0" smtClean="0"/>
                  <a:t>:</a:t>
                </a:r>
                <a:endParaRPr lang="en-CA" sz="2800" baseline="-25000" dirty="0" smtClean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1098694"/>
                <a:ext cx="7772400" cy="954107"/>
              </a:xfrm>
              <a:prstGeom prst="rect">
                <a:avLst/>
              </a:prstGeom>
              <a:blipFill rotWithShape="0">
                <a:blip r:embed="rId2"/>
                <a:stretch>
                  <a:fillRect l="-1647" t="-6369" b="-16561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6030775" y="1602550"/>
                <a:ext cx="2932044" cy="461665"/>
              </a:xfrm>
              <a:prstGeom prst="rect">
                <a:avLst/>
              </a:prstGeom>
              <a:solidFill>
                <a:srgbClr val="EAEAEA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CA" dirty="0"/>
                  <a:t>a</a:t>
                </a:r>
                <a:r>
                  <a:rPr lang="en-CA" dirty="0" smtClean="0"/>
                  <a:t>ll vectors will be </a:t>
                </a:r>
                <a14:m>
                  <m:oMath xmlns:m="http://schemas.openxmlformats.org/officeDocument/2006/math">
                    <m:r>
                      <a:rPr lang="en-CA" b="0" i="1" smtClean="0">
                        <a:latin typeface="Cambria Math" panose="02040503050406030204" pitchFamily="18" charset="0"/>
                      </a:rPr>
                      <m:t>≥0</m:t>
                    </m:r>
                  </m:oMath>
                </a14:m>
                <a:endParaRPr lang="en-CA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0775" y="1602550"/>
                <a:ext cx="2932044" cy="461665"/>
              </a:xfrm>
              <a:prstGeom prst="rect">
                <a:avLst/>
              </a:prstGeom>
              <a:blipFill rotWithShape="0">
                <a:blip r:embed="rId3"/>
                <a:stretch>
                  <a:fillRect l="-3119" t="-10526" b="-2894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55463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Monotone, symmetric norm</a:t>
            </a:r>
            <a:endParaRPr lang="en-C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85800" y="1098695"/>
                <a:ext cx="7772400" cy="42817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2800" dirty="0" smtClean="0"/>
                  <a:t>Let </a:t>
                </a:r>
                <a14:m>
                  <m:oMath xmlns:m="http://schemas.openxmlformats.org/officeDocument/2006/math">
                    <m:r>
                      <a:rPr lang="en-CA" sz="280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CA" sz="2800" dirty="0" smtClean="0"/>
                  <a:t> be a monotone, symmetric norm over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CA" sz="28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CA" sz="28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CA" sz="28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CA" sz="2800" dirty="0" smtClean="0"/>
                  <a:t> </a:t>
                </a:r>
              </a:p>
              <a:p>
                <a:r>
                  <a:rPr lang="en-CA" sz="2800" dirty="0" smtClean="0"/>
                  <a:t>Then for all </a:t>
                </a:r>
                <a:r>
                  <a:rPr lang="en-CA" sz="2800" dirty="0" smtClean="0">
                    <a:solidFill>
                      <a:srgbClr val="0000FF"/>
                    </a:solidFill>
                  </a:rPr>
                  <a:t>x, y</a:t>
                </a:r>
                <a:r>
                  <a:rPr lang="en-CA" sz="2800" baseline="-25000" dirty="0" smtClean="0">
                    <a:solidFill>
                      <a:srgbClr val="0000FF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CA" sz="28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≥0</m:t>
                    </m:r>
                  </m:oMath>
                </a14:m>
                <a:r>
                  <a:rPr lang="en-CA" sz="2800" dirty="0" smtClean="0"/>
                  <a:t>:</a:t>
                </a:r>
                <a:endParaRPr lang="en-CA" sz="2800" baseline="-25000" dirty="0" smtClean="0"/>
              </a:p>
              <a:p>
                <a:pPr marL="457200" indent="-365125">
                  <a:spcBef>
                    <a:spcPts val="1200"/>
                  </a:spcBef>
                  <a:buClr>
                    <a:srgbClr val="C00000"/>
                  </a:buClr>
                  <a:buSzPct val="120000"/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CA" sz="28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CA" sz="2800" dirty="0" smtClean="0">
                    <a:solidFill>
                      <a:srgbClr val="0000FF"/>
                    </a:solidFill>
                  </a:rPr>
                  <a:t>(</a:t>
                </a:r>
                <a:r>
                  <a:rPr lang="en-CA" sz="2800" dirty="0" err="1" smtClean="0">
                    <a:solidFill>
                      <a:srgbClr val="0000FF"/>
                    </a:solidFill>
                  </a:rPr>
                  <a:t>x+y</a:t>
                </a:r>
                <a:r>
                  <a:rPr lang="en-CA" sz="2800" dirty="0" smtClean="0">
                    <a:solidFill>
                      <a:srgbClr val="0000FF"/>
                    </a:solidFill>
                  </a:rPr>
                  <a:t>) </a:t>
                </a:r>
                <a14:m>
                  <m:oMath xmlns:m="http://schemas.openxmlformats.org/officeDocument/2006/math">
                    <m:r>
                      <a:rPr lang="en-CA" sz="28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CA" sz="2800" dirty="0" smtClean="0">
                    <a:solidFill>
                      <a:srgbClr val="0000FF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CA" sz="2800" b="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CA" sz="2800" dirty="0" smtClean="0">
                    <a:solidFill>
                      <a:srgbClr val="0000FF"/>
                    </a:solidFill>
                  </a:rPr>
                  <a:t>(x) + f(y)</a:t>
                </a:r>
              </a:p>
              <a:p>
                <a:pPr marL="457200" indent="-365125">
                  <a:spcBef>
                    <a:spcPts val="1000"/>
                  </a:spcBef>
                  <a:buClr>
                    <a:srgbClr val="C00000"/>
                  </a:buClr>
                  <a:buSzPct val="120000"/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CA" sz="280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CA" sz="2800" dirty="0" smtClean="0">
                    <a:solidFill>
                      <a:srgbClr val="0000FF"/>
                    </a:solidFill>
                  </a:rPr>
                  <a:t>(</a:t>
                </a:r>
                <a14:m>
                  <m:oMath xmlns:m="http://schemas.openxmlformats.org/officeDocument/2006/math">
                    <m:r>
                      <a:rPr lang="en-CA" sz="280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CA" sz="2800" dirty="0" smtClean="0">
                    <a:solidFill>
                      <a:srgbClr val="0000FF"/>
                    </a:solidFill>
                  </a:rPr>
                  <a:t>x) = |</a:t>
                </a:r>
                <a14:m>
                  <m:oMath xmlns:m="http://schemas.openxmlformats.org/officeDocument/2006/math">
                    <m:r>
                      <a:rPr lang="en-CA" sz="280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CA" sz="2800" dirty="0" err="1" smtClean="0">
                    <a:solidFill>
                      <a:srgbClr val="0000FF"/>
                    </a:solidFill>
                  </a:rPr>
                  <a:t>|</a:t>
                </a:r>
                <a14:m>
                  <m:oMath xmlns:m="http://schemas.openxmlformats.org/officeDocument/2006/math">
                    <m:r>
                      <a:rPr lang="en-CA" sz="280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CA" sz="2800" dirty="0" smtClean="0">
                    <a:solidFill>
                      <a:srgbClr val="0000FF"/>
                    </a:solidFill>
                  </a:rPr>
                  <a:t>(x)</a:t>
                </a:r>
                <a:r>
                  <a:rPr lang="en-CA" sz="2800" dirty="0" smtClean="0"/>
                  <a:t> for all </a:t>
                </a:r>
                <a14:m>
                  <m:oMath xmlns:m="http://schemas.openxmlformats.org/officeDocument/2006/math">
                    <m:r>
                      <a:rPr lang="en-CA" sz="28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CA" sz="28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∈</m:t>
                    </m:r>
                    <m:r>
                      <a:rPr lang="en-CA" sz="28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ℝ</m:t>
                    </m:r>
                  </m:oMath>
                </a14:m>
                <a:endParaRPr lang="en-CA" sz="2800" dirty="0" smtClean="0"/>
              </a:p>
              <a:p>
                <a:pPr marL="457200" indent="-365125">
                  <a:spcBef>
                    <a:spcPts val="1800"/>
                  </a:spcBef>
                  <a:buClr>
                    <a:srgbClr val="C00000"/>
                  </a:buClr>
                  <a:buSzPct val="120000"/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CA" sz="280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CA" sz="2800" dirty="0" smtClean="0">
                    <a:solidFill>
                      <a:srgbClr val="0000FF"/>
                    </a:solidFill>
                  </a:rPr>
                  <a:t>(x) </a:t>
                </a:r>
                <a14:m>
                  <m:oMath xmlns:m="http://schemas.openxmlformats.org/officeDocument/2006/math">
                    <m:r>
                      <a:rPr lang="en-CA" sz="28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CA" sz="2800" dirty="0" smtClean="0">
                    <a:solidFill>
                      <a:srgbClr val="0000FF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CA" sz="280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CA" sz="2800" dirty="0" smtClean="0">
                    <a:solidFill>
                      <a:srgbClr val="0000FF"/>
                    </a:solidFill>
                  </a:rPr>
                  <a:t>(y) </a:t>
                </a:r>
                <a:r>
                  <a:rPr lang="en-CA" sz="2800" dirty="0" smtClean="0"/>
                  <a:t>if </a:t>
                </a:r>
                <a:r>
                  <a:rPr lang="en-CA" sz="2800" dirty="0" smtClean="0">
                    <a:solidFill>
                      <a:srgbClr val="0000FF"/>
                    </a:solidFill>
                  </a:rPr>
                  <a:t>x </a:t>
                </a:r>
                <a14:m>
                  <m:oMath xmlns:m="http://schemas.openxmlformats.org/officeDocument/2006/math">
                    <m:r>
                      <a:rPr lang="en-CA" sz="28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CA" sz="2800" dirty="0" smtClean="0">
                    <a:solidFill>
                      <a:srgbClr val="0000FF"/>
                    </a:solidFill>
                  </a:rPr>
                  <a:t> y</a:t>
                </a:r>
              </a:p>
              <a:p>
                <a:pPr marL="457200" indent="-365125">
                  <a:spcBef>
                    <a:spcPts val="1800"/>
                  </a:spcBef>
                  <a:buClr>
                    <a:srgbClr val="C00000"/>
                  </a:buClr>
                  <a:buSzPct val="120000"/>
                  <a:buFont typeface="Arial" panose="020B0604020202020204" pitchFamily="34" charset="0"/>
                  <a:buChar char="•"/>
                  <a:tabLst>
                    <a:tab pos="450850" algn="l"/>
                  </a:tabLst>
                </a:pPr>
                <a14:m>
                  <m:oMath xmlns:m="http://schemas.openxmlformats.org/officeDocument/2006/math">
                    <m:r>
                      <a:rPr lang="en-CA" sz="280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CA" sz="2800" dirty="0" smtClean="0">
                    <a:solidFill>
                      <a:srgbClr val="0000FF"/>
                    </a:solidFill>
                  </a:rPr>
                  <a:t>(x)</a:t>
                </a:r>
                <a:r>
                  <a:rPr lang="en-CA" sz="2800" dirty="0" smtClean="0"/>
                  <a:t> unchanged by permuting coordinates </a:t>
                </a:r>
              </a:p>
              <a:p>
                <a:pPr>
                  <a:tabLst>
                    <a:tab pos="450850" algn="l"/>
                  </a:tabLst>
                </a:pPr>
                <a:r>
                  <a:rPr lang="en-CA" sz="2800" dirty="0" smtClean="0"/>
                  <a:t>	</a:t>
                </a:r>
                <a:r>
                  <a:rPr lang="en-CA" sz="2600" dirty="0" smtClean="0"/>
                  <a:t>(Let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CA" sz="26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CA" sz="26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CA" sz="26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↓</m:t>
                        </m:r>
                      </m:sup>
                    </m:sSup>
                  </m:oMath>
                </a14:m>
                <a:r>
                  <a:rPr lang="en-CA" sz="2600" dirty="0" smtClean="0">
                    <a:solidFill>
                      <a:srgbClr val="0000FF"/>
                    </a:solidFill>
                  </a:rPr>
                  <a:t> = x </a:t>
                </a:r>
                <a:r>
                  <a:rPr lang="en-CA" sz="2600" dirty="0" smtClean="0"/>
                  <a:t>with coordinates sorted in </a:t>
                </a:r>
                <a14:m>
                  <m:oMath xmlns:m="http://schemas.openxmlformats.org/officeDocument/2006/math">
                    <m:r>
                      <a:rPr lang="en-CA" sz="26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↓</m:t>
                    </m:r>
                  </m:oMath>
                </a14:m>
                <a:r>
                  <a:rPr lang="en-CA" sz="2600" dirty="0" smtClean="0"/>
                  <a:t> order: </a:t>
                </a:r>
              </a:p>
              <a:p>
                <a:pPr>
                  <a:tabLst>
                    <a:tab pos="450850" algn="l"/>
                  </a:tabLst>
                </a:pPr>
                <a:r>
                  <a:rPr lang="en-CA" sz="2600" b="0" dirty="0" smtClean="0">
                    <a:solidFill>
                      <a:srgbClr val="0000FF"/>
                    </a:solidFill>
                  </a:rPr>
                  <a:t>	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CA" sz="26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CA" sz="26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CA" sz="26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CA" sz="26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↓</m:t>
                        </m:r>
                      </m:sup>
                    </m:sSubSup>
                    <m:r>
                      <a:rPr lang="en-CA" sz="26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≥</m:t>
                    </m:r>
                    <m:sSubSup>
                      <m:sSubSupPr>
                        <m:ctrlPr>
                          <a:rPr lang="en-CA" sz="26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CA" sz="26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CA" sz="26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CA" sz="26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↓</m:t>
                        </m:r>
                      </m:sup>
                    </m:sSubSup>
                    <m:r>
                      <a:rPr lang="en-CA" sz="26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≥…</m:t>
                    </m:r>
                    <m:sSubSup>
                      <m:sSubSupPr>
                        <m:ctrlPr>
                          <a:rPr lang="en-CA" sz="26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CA" sz="26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CA" sz="26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  <m:sup>
                        <m:r>
                          <a:rPr lang="en-CA" sz="26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↓</m:t>
                        </m:r>
                      </m:sup>
                    </m:sSubSup>
                  </m:oMath>
                </a14:m>
                <a:r>
                  <a:rPr lang="en-CA" sz="2600" dirty="0" smtClean="0"/>
                  <a:t>.   Then </a:t>
                </a:r>
                <a14:m>
                  <m:oMath xmlns:m="http://schemas.openxmlformats.org/officeDocument/2006/math">
                    <m:r>
                      <a:rPr lang="en-CA" sz="260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CA" sz="2600" dirty="0" smtClean="0">
                    <a:solidFill>
                      <a:srgbClr val="0000FF"/>
                    </a:solidFill>
                  </a:rPr>
                  <a:t>(x) = </a:t>
                </a:r>
                <a14:m>
                  <m:oMath xmlns:m="http://schemas.openxmlformats.org/officeDocument/2006/math">
                    <m:r>
                      <a:rPr lang="en-CA" sz="260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CA" sz="2600" dirty="0" smtClean="0">
                    <a:solidFill>
                      <a:srgbClr val="0000FF"/>
                    </a:solidFill>
                  </a:rPr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CA" sz="26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CA" sz="26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CA" sz="26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↓</m:t>
                        </m:r>
                      </m:sup>
                    </m:sSup>
                  </m:oMath>
                </a14:m>
                <a:r>
                  <a:rPr lang="en-CA" sz="2600" dirty="0" smtClean="0">
                    <a:solidFill>
                      <a:srgbClr val="0000FF"/>
                    </a:solidFill>
                  </a:rPr>
                  <a:t>)</a:t>
                </a:r>
                <a:r>
                  <a:rPr lang="en-CA" sz="2600" dirty="0" smtClean="0"/>
                  <a:t>)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1098695"/>
                <a:ext cx="7772400" cy="4281750"/>
              </a:xfrm>
              <a:prstGeom prst="rect">
                <a:avLst/>
              </a:prstGeom>
              <a:blipFill rotWithShape="0">
                <a:blip r:embed="rId2"/>
                <a:stretch>
                  <a:fillRect l="-1647" t="-1422" b="-2703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6975230" y="2148336"/>
            <a:ext cx="216876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600" dirty="0" smtClean="0">
                <a:solidFill>
                  <a:srgbClr val="009900"/>
                </a:solidFill>
              </a:rPr>
              <a:t>Norm: convex, </a:t>
            </a:r>
          </a:p>
          <a:p>
            <a:r>
              <a:rPr lang="en-CA" sz="2600" dirty="0" smtClean="0">
                <a:solidFill>
                  <a:srgbClr val="009900"/>
                </a:solidFill>
              </a:rPr>
              <a:t>homogeneous</a:t>
            </a:r>
            <a:endParaRPr lang="en-CA" sz="2600" dirty="0">
              <a:solidFill>
                <a:srgbClr val="0099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496797" y="3375222"/>
            <a:ext cx="164720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600" dirty="0" smtClean="0">
                <a:solidFill>
                  <a:srgbClr val="009900"/>
                </a:solidFill>
              </a:rPr>
              <a:t>Monotone</a:t>
            </a:r>
            <a:endParaRPr lang="en-CA" sz="2600" dirty="0">
              <a:solidFill>
                <a:srgbClr val="0099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576930" y="3975985"/>
            <a:ext cx="156707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600" dirty="0" smtClean="0">
                <a:solidFill>
                  <a:srgbClr val="009900"/>
                </a:solidFill>
              </a:rPr>
              <a:t>Symmetry</a:t>
            </a:r>
            <a:endParaRPr lang="en-CA" sz="2600" dirty="0">
              <a:solidFill>
                <a:srgbClr val="0099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656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437321" y="592540"/>
                <a:ext cx="8269357" cy="3288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600"/>
                  </a:spcBef>
                </a:pPr>
                <a:r>
                  <a:rPr lang="en-CA" dirty="0" smtClean="0"/>
                  <a:t>First thought:  Norm is convex, so can write convex program</a:t>
                </a:r>
              </a:p>
              <a:p>
                <a:pPr>
                  <a:spcBef>
                    <a:spcPts val="600"/>
                  </a:spcBef>
                  <a:tabLst>
                    <a:tab pos="360363" algn="l"/>
                    <a:tab pos="1081088" algn="l"/>
                    <a:tab pos="2781300" algn="l"/>
                    <a:tab pos="3592513" algn="l"/>
                  </a:tabLst>
                </a:pPr>
                <a:r>
                  <a:rPr lang="en-CA" dirty="0" smtClean="0"/>
                  <a:t>	</a:t>
                </a:r>
                <a:r>
                  <a:rPr lang="en-CA" dirty="0" smtClean="0">
                    <a:solidFill>
                      <a:srgbClr val="0000FF"/>
                    </a:solidFill>
                  </a:rPr>
                  <a:t>min 	</a:t>
                </a:r>
                <a14:m>
                  <m:oMath xmlns:m="http://schemas.openxmlformats.org/officeDocument/2006/math"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CA" dirty="0" smtClean="0">
                    <a:solidFill>
                      <a:srgbClr val="0000FF"/>
                    </a:solidFill>
                  </a:rPr>
                  <a:t>(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CA" b="0" i="1" dirty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CA" b="0" i="1" dirty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cost</m:t>
                        </m:r>
                        <m:r>
                          <a:rPr lang="en-CA" b="0" i="1" dirty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sty m:val="p"/>
                          </m:rPr>
                          <a:rPr lang="en-CA" b="0" i="1" dirty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x</m:t>
                        </m:r>
                        <m:r>
                          <a:rPr lang="en-CA" b="0" i="1" dirty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acc>
                  </m:oMath>
                </a14:m>
                <a:r>
                  <a:rPr lang="en-CA" dirty="0" smtClean="0">
                    <a:solidFill>
                      <a:srgbClr val="0000FF"/>
                    </a:solidFill>
                  </a:rPr>
                  <a:t>) </a:t>
                </a:r>
                <a:r>
                  <a:rPr lang="en-CA" dirty="0" smtClean="0"/>
                  <a:t>	</a:t>
                </a:r>
                <a:r>
                  <a:rPr lang="en-CA" dirty="0" err="1" smtClean="0"/>
                  <a:t>s.t.</a:t>
                </a:r>
                <a:r>
                  <a:rPr lang="en-CA" dirty="0" smtClean="0"/>
                  <a:t> 	</a:t>
                </a:r>
                <a:r>
                  <a:rPr lang="en-CA" dirty="0" smtClean="0">
                    <a:solidFill>
                      <a:srgbClr val="0000FF"/>
                    </a:solidFill>
                  </a:rPr>
                  <a:t>x </a:t>
                </a:r>
                <a14:m>
                  <m:oMath xmlns:m="http://schemas.openxmlformats.org/officeDocument/2006/math"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∈</m:t>
                    </m:r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𝒫</m:t>
                    </m:r>
                  </m:oMath>
                </a14:m>
                <a:endParaRPr lang="en-CA" dirty="0" smtClean="0">
                  <a:solidFill>
                    <a:srgbClr val="0000FF"/>
                  </a:solidFill>
                </a:endParaRPr>
              </a:p>
              <a:p>
                <a:pPr>
                  <a:spcBef>
                    <a:spcPts val="4800"/>
                  </a:spcBef>
                </a:pPr>
                <a:r>
                  <a:rPr lang="en-CA" dirty="0" smtClean="0"/>
                  <a:t>Solve convex program (CP), round optimal solution</a:t>
                </a:r>
              </a:p>
              <a:p>
                <a:pPr>
                  <a:spcBef>
                    <a:spcPts val="1200"/>
                  </a:spcBef>
                </a:pPr>
                <a:r>
                  <a:rPr lang="en-CA" cap="small" dirty="0" smtClean="0"/>
                  <a:t>But</a:t>
                </a:r>
                <a:r>
                  <a:rPr lang="en-CA" dirty="0" smtClean="0"/>
                  <a:t> (CP) often has bad integrality gap (even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e>
                      <m:sub>
                        <m: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∞</m:t>
                        </m:r>
                      </m:sub>
                    </m:sSub>
                  </m:oMath>
                </a14:m>
                <a:r>
                  <a:rPr lang="en-CA" dirty="0" smtClean="0"/>
                  <a:t>-norm):  optimal value of min-norm problem can be </a:t>
                </a:r>
                <a:r>
                  <a:rPr lang="en-CA" dirty="0" smtClean="0">
                    <a:solidFill>
                      <a:srgbClr val="CC0000"/>
                    </a:solidFill>
                  </a:rPr>
                  <a:t>much larger </a:t>
                </a:r>
                <a:r>
                  <a:rPr lang="en-CA" dirty="0" smtClean="0"/>
                  <a:t>than optimal value of (CP) – holds for clustering and load balancing</a:t>
                </a:r>
                <a:endParaRPr lang="en-CA" dirty="0" smtClean="0"/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321" y="592540"/>
                <a:ext cx="8269357" cy="3288464"/>
              </a:xfrm>
              <a:prstGeom prst="rect">
                <a:avLst/>
              </a:prstGeom>
              <a:blipFill rotWithShape="0">
                <a:blip r:embed="rId2"/>
                <a:stretch>
                  <a:fillRect l="-1180" t="-1481" b="-926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/>
          <p:cNvSpPr/>
          <p:nvPr/>
        </p:nvSpPr>
        <p:spPr>
          <a:xfrm>
            <a:off x="437320" y="69320"/>
            <a:ext cx="826935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800" dirty="0">
                <a:solidFill>
                  <a:srgbClr val="CC0000"/>
                </a:solidFill>
              </a:rPr>
              <a:t>How to handle arbitrary (monotone, symmetric) norm?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190186" y="1205912"/>
            <a:ext cx="3953814" cy="769441"/>
          </a:xfrm>
          <a:prstGeom prst="rect">
            <a:avLst/>
          </a:prstGeom>
          <a:solidFill>
            <a:srgbClr val="EAEAEA"/>
          </a:solidFill>
        </p:spPr>
        <p:txBody>
          <a:bodyPr wrap="square" rtlCol="0">
            <a:spAutoFit/>
          </a:bodyPr>
          <a:lstStyle/>
          <a:p>
            <a:r>
              <a:rPr lang="en-CA" sz="2200" dirty="0" smtClean="0"/>
              <a:t>convex hull of integer solutions, or relaxation of this polytope</a:t>
            </a:r>
            <a:endParaRPr lang="en-CA" sz="2200" dirty="0"/>
          </a:p>
        </p:txBody>
      </p:sp>
      <p:sp>
        <p:nvSpPr>
          <p:cNvPr id="8" name="Right Arrow 7"/>
          <p:cNvSpPr/>
          <p:nvPr/>
        </p:nvSpPr>
        <p:spPr bwMode="auto">
          <a:xfrm rot="900000">
            <a:off x="4873272" y="1344827"/>
            <a:ext cx="273220" cy="174575"/>
          </a:xfrm>
          <a:prstGeom prst="rightArrow">
            <a:avLst/>
          </a:prstGeom>
          <a:solidFill>
            <a:srgbClr val="EAEAEA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8669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437321" y="592540"/>
                <a:ext cx="8269357" cy="40266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600"/>
                  </a:spcBef>
                </a:pPr>
                <a:r>
                  <a:rPr lang="en-CA" dirty="0" smtClean="0"/>
                  <a:t>Gain intuition from examples?</a:t>
                </a:r>
              </a:p>
              <a:p>
                <a:pPr marL="357188" indent="-265113">
                  <a:spcBef>
                    <a:spcPts val="300"/>
                  </a:spcBef>
                  <a:buClr>
                    <a:srgbClr val="CC0000"/>
                  </a:buClr>
                  <a:buSzPct val="120000"/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CA" i="1" dirty="0" smtClean="0">
                            <a:solidFill>
                              <a:srgbClr val="CC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b="0" i="1" dirty="0" smtClean="0">
                            <a:solidFill>
                              <a:srgbClr val="CC0000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e>
                      <m:sub>
                        <m:r>
                          <a:rPr lang="en-CA" i="1" dirty="0" smtClean="0">
                            <a:solidFill>
                              <a:srgbClr val="CC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CA" dirty="0" smtClean="0">
                    <a:solidFill>
                      <a:srgbClr val="CC0000"/>
                    </a:solidFill>
                  </a:rPr>
                  <a:t> norms: </a:t>
                </a:r>
                <a:r>
                  <a:rPr lang="en-CA" dirty="0" smtClean="0"/>
                  <a:t>most prominent example</a:t>
                </a:r>
              </a:p>
              <a:p>
                <a:pPr marL="800100" lvl="1" indent="-257175">
                  <a:lnSpc>
                    <a:spcPts val="2600"/>
                  </a:lnSpc>
                  <a:buClr>
                    <a:srgbClr val="009900"/>
                  </a:buClr>
                  <a:buFontTx/>
                  <a:buChar char="–"/>
                </a:pPr>
                <a:r>
                  <a:rPr lang="en-CA" sz="2200" cap="small" dirty="0" smtClean="0"/>
                  <a:t>But</a:t>
                </a:r>
                <a:r>
                  <a:rPr lang="en-CA" sz="2200" dirty="0" smtClean="0"/>
                  <a:t> algorithms heavily exploit </a:t>
                </a:r>
                <a:r>
                  <a:rPr lang="en-CA" sz="2200" dirty="0" err="1" smtClean="0"/>
                  <a:t>separability</a:t>
                </a:r>
                <a:r>
                  <a:rPr lang="en-CA" sz="2200" dirty="0" smtClean="0"/>
                  <a:t> of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CA" sz="2200" i="1" dirty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CA" sz="2200" i="1" dirty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e>
                      <m:sub>
                        <m:r>
                          <a:rPr lang="en-CA" sz="2200" i="1" dirty="0" err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  <m:sup>
                        <m:r>
                          <a:rPr lang="en-CA" sz="2200" i="1" dirty="0" err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endParaRPr lang="en-CA" sz="2200" dirty="0" smtClean="0"/>
              </a:p>
              <a:p>
                <a:pPr>
                  <a:spcBef>
                    <a:spcPts val="600"/>
                  </a:spcBef>
                </a:pPr>
                <a:r>
                  <a:rPr lang="en-CA" dirty="0" smtClean="0"/>
                  <a:t>Examples of “non-separable” norms?</a:t>
                </a:r>
              </a:p>
              <a:p>
                <a:pPr marL="357188" indent="-265113">
                  <a:buClr>
                    <a:srgbClr val="CC0000"/>
                  </a:buClr>
                  <a:buSzPct val="120000"/>
                  <a:buFont typeface="Arial" panose="020B0604020202020204" pitchFamily="34" charset="0"/>
                  <a:buChar char="•"/>
                </a:pPr>
                <a:r>
                  <a:rPr lang="en-CA" dirty="0" smtClean="0">
                    <a:solidFill>
                      <a:srgbClr val="CC0000"/>
                    </a:solidFill>
                  </a:rPr>
                  <a:t>Top-</a:t>
                </a:r>
                <a14:m>
                  <m:oMath xmlns:m="http://schemas.openxmlformats.org/officeDocument/2006/math">
                    <m:r>
                      <a:rPr lang="en-CA" b="0" i="1" dirty="0" smtClean="0">
                        <a:solidFill>
                          <a:srgbClr val="CC0000"/>
                        </a:solidFill>
                        <a:latin typeface="Cambria Math" panose="02040503050406030204" pitchFamily="18" charset="0"/>
                      </a:rPr>
                      <m:t>ℓ</m:t>
                    </m:r>
                  </m:oMath>
                </a14:m>
                <a:r>
                  <a:rPr lang="en-CA" dirty="0" smtClean="0">
                    <a:solidFill>
                      <a:srgbClr val="CC0000"/>
                    </a:solidFill>
                  </a:rPr>
                  <a:t> norms: </a:t>
                </a:r>
                <a:r>
                  <a:rPr lang="en-CA" dirty="0" smtClean="0">
                    <a:solidFill>
                      <a:srgbClr val="0000FF"/>
                    </a:solidFill>
                  </a:rPr>
                  <a:t>Top-</a:t>
                </a:r>
                <a14:m>
                  <m:oMath xmlns:m="http://schemas.openxmlformats.org/officeDocument/2006/math">
                    <m:r>
                      <a:rPr lang="en-CA" b="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ℓ</m:t>
                    </m:r>
                  </m:oMath>
                </a14:m>
                <a:r>
                  <a:rPr lang="en-CA" dirty="0" smtClean="0">
                    <a:solidFill>
                      <a:srgbClr val="0000FF"/>
                    </a:solidFill>
                  </a:rPr>
                  <a:t>(x) :=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↓</m:t>
                        </m:r>
                      </m:sup>
                    </m:sSubSup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Sup>
                      <m:sSubSupPr>
                        <m:ctrlP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↓</m:t>
                        </m:r>
                      </m:sup>
                    </m:sSubSup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+…+</m:t>
                    </m:r>
                    <m:sSubSup>
                      <m:sSubSupPr>
                        <m:ctrlP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sub>
                      <m:sup>
                        <m: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↓</m:t>
                        </m:r>
                      </m:sup>
                    </m:sSubSup>
                  </m:oMath>
                </a14:m>
                <a:endParaRPr lang="en-CA" dirty="0" smtClean="0"/>
              </a:p>
              <a:p>
                <a:pPr marL="800100" lvl="1" indent="-257175">
                  <a:buClr>
                    <a:srgbClr val="009900"/>
                  </a:buClr>
                  <a:buFontTx/>
                  <a:buChar char="–"/>
                </a:pPr>
                <a:r>
                  <a:rPr lang="en-CA" sz="2200" dirty="0" smtClean="0"/>
                  <a:t>Also interpolates b/w min-max (Top-</a:t>
                </a:r>
                <a14:m>
                  <m:oMath xmlns:m="http://schemas.openxmlformats.org/officeDocument/2006/math">
                    <m:r>
                      <a:rPr lang="en-CA" sz="220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CA" sz="2200" dirty="0" smtClean="0"/>
                  <a:t>) and min-sum (Top-</a:t>
                </a:r>
                <a:r>
                  <a:rPr lang="en-CA" sz="2200" dirty="0" smtClean="0">
                    <a:solidFill>
                      <a:srgbClr val="0000FF"/>
                    </a:solidFill>
                  </a:rPr>
                  <a:t>n</a:t>
                </a:r>
                <a:r>
                  <a:rPr lang="en-CA" sz="2200" dirty="0" smtClean="0"/>
                  <a:t>)</a:t>
                </a:r>
              </a:p>
              <a:p>
                <a:pPr>
                  <a:spcBef>
                    <a:spcPts val="600"/>
                  </a:spcBef>
                </a:pPr>
                <a:r>
                  <a:rPr lang="en-CA" dirty="0" smtClean="0"/>
                  <a:t>Can build more examples using closure operations </a:t>
                </a:r>
              </a:p>
              <a:p>
                <a:pPr marL="357188" indent="-265113">
                  <a:spcBef>
                    <a:spcPts val="300"/>
                  </a:spcBef>
                  <a:buClr>
                    <a:srgbClr val="CC0000"/>
                  </a:buClr>
                  <a:buSzPct val="120000"/>
                  <a:buFont typeface="Arial" panose="020B0604020202020204" pitchFamily="34" charset="0"/>
                  <a:buChar char="•"/>
                </a:pPr>
                <a:r>
                  <a:rPr lang="en-CA" dirty="0" smtClean="0">
                    <a:solidFill>
                      <a:srgbClr val="CC0000"/>
                    </a:solidFill>
                  </a:rPr>
                  <a:t>Ordered norm: </a:t>
                </a:r>
                <a:r>
                  <a:rPr lang="en-CA" dirty="0" smtClean="0"/>
                  <a:t>non-negative weighted sum of Top-</a:t>
                </a:r>
                <a14:m>
                  <m:oMath xmlns:m="http://schemas.openxmlformats.org/officeDocument/2006/math">
                    <m:r>
                      <a:rPr lang="en-CA" b="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ℓ</m:t>
                    </m:r>
                  </m:oMath>
                </a14:m>
                <a:r>
                  <a:rPr lang="en-CA" dirty="0" smtClean="0"/>
                  <a:t> norms</a:t>
                </a:r>
              </a:p>
              <a:p>
                <a:pPr lvl="1">
                  <a:spcBef>
                    <a:spcPts val="200"/>
                  </a:spcBef>
                  <a:tabLst>
                    <a:tab pos="808038" algn="l"/>
                  </a:tabLst>
                </a:pPr>
                <a:r>
                  <a:rPr lang="en-CA" sz="2200" dirty="0" smtClean="0">
                    <a:solidFill>
                      <a:srgbClr val="0000FF"/>
                    </a:solidFill>
                  </a:rPr>
                  <a:t>	</a:t>
                </a:r>
                <a14:m>
                  <m:oMath xmlns:m="http://schemas.openxmlformats.org/officeDocument/2006/math">
                    <m:r>
                      <a:rPr lang="en-CA" sz="220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CA" sz="2200" dirty="0" smtClean="0">
                    <a:solidFill>
                      <a:srgbClr val="0000FF"/>
                    </a:solidFill>
                  </a:rPr>
                  <a:t>(x) :=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CA" sz="22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CA" sz="22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ℓ=1</m:t>
                        </m:r>
                      </m:sub>
                      <m:sup>
                        <m:r>
                          <a:rPr lang="en-CA" sz="22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CA" sz="22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CA" sz="2200" b="0" i="0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Δ</m:t>
                            </m:r>
                          </m:e>
                          <m:sub>
                            <m:r>
                              <a:rPr lang="en-CA" sz="22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ℓ</m:t>
                            </m:r>
                          </m:sub>
                        </m:sSub>
                      </m:e>
                    </m:nary>
                  </m:oMath>
                </a14:m>
                <a:r>
                  <a:rPr lang="en-CA" sz="2200" dirty="0" smtClean="0">
                    <a:solidFill>
                      <a:srgbClr val="0000FF"/>
                    </a:solidFill>
                  </a:rPr>
                  <a:t>Top-</a:t>
                </a:r>
                <a14:m>
                  <m:oMath xmlns:m="http://schemas.openxmlformats.org/officeDocument/2006/math">
                    <m:r>
                      <a:rPr lang="en-CA" sz="2200" b="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ℓ</m:t>
                    </m:r>
                  </m:oMath>
                </a14:m>
                <a:r>
                  <a:rPr lang="en-CA" sz="2200" dirty="0" smtClean="0">
                    <a:solidFill>
                      <a:srgbClr val="0000FF"/>
                    </a:solidFill>
                  </a:rPr>
                  <a:t>(x)</a:t>
                </a:r>
                <a:r>
                  <a:rPr lang="en-CA" sz="2200" dirty="0" smtClean="0"/>
                  <a:t>, 	all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CA" sz="22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CA" sz="2200" b="0" i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b>
                        <m:r>
                          <a:rPr lang="en-CA" sz="22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sub>
                    </m:sSub>
                    <m:r>
                      <a:rPr lang="en-CA" sz="22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≥0</m:t>
                    </m:r>
                  </m:oMath>
                </a14:m>
                <a:endParaRPr lang="en-CA" sz="2200" dirty="0" smtClean="0"/>
              </a:p>
              <a:p>
                <a:pPr lvl="1">
                  <a:tabLst>
                    <a:tab pos="808038" algn="l"/>
                  </a:tabLst>
                </a:pPr>
                <a:r>
                  <a:rPr lang="en-CA" sz="2200" b="0" dirty="0" smtClean="0"/>
                  <a:t> 	</a:t>
                </a:r>
                <a14:m>
                  <m:oMath xmlns:m="http://schemas.openxmlformats.org/officeDocument/2006/math">
                    <m:r>
                      <a:rPr lang="en-CA" sz="2200" b="0" i="1" smtClean="0">
                        <a:latin typeface="Cambria Math" panose="02040503050406030204" pitchFamily="18" charset="0"/>
                      </a:rPr>
                      <m:t>≡</m:t>
                    </m:r>
                  </m:oMath>
                </a14:m>
                <a:r>
                  <a:rPr lang="en-CA" sz="2200" dirty="0" smtClean="0"/>
                  <a:t> wts.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CA" sz="22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22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CA" sz="22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CA" sz="22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≥…≥</m:t>
                    </m:r>
                    <m:sSub>
                      <m:sSubPr>
                        <m:ctrlPr>
                          <a:rPr lang="en-CA" sz="22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22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CA" sz="22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CA" sz="22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≥0</m:t>
                    </m:r>
                  </m:oMath>
                </a14:m>
                <a:r>
                  <a:rPr lang="en-CA" sz="2200" dirty="0" smtClean="0"/>
                  <a:t>,    </a:t>
                </a:r>
                <a14:m>
                  <m:oMath xmlns:m="http://schemas.openxmlformats.org/officeDocument/2006/math">
                    <m:r>
                      <a:rPr lang="en-CA" sz="220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CA" sz="2200" dirty="0" smtClean="0">
                    <a:solidFill>
                      <a:srgbClr val="0000FF"/>
                    </a:solidFill>
                  </a:rPr>
                  <a:t>(x) = </a:t>
                </a:r>
                <a:r>
                  <a:rPr lang="en-CA" sz="2200" dirty="0" err="1" smtClean="0">
                    <a:solidFill>
                      <a:srgbClr val="0000FF"/>
                    </a:solidFill>
                  </a:rPr>
                  <a:t>ordcost</a:t>
                </a:r>
                <a:r>
                  <a:rPr lang="en-CA" sz="2200" dirty="0" smtClean="0">
                    <a:solidFill>
                      <a:srgbClr val="0000FF"/>
                    </a:solidFill>
                  </a:rPr>
                  <a:t>(w; x) :=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CA" sz="22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CA" sz="22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ℓ=1</m:t>
                        </m:r>
                      </m:sub>
                      <m:sup>
                        <m:r>
                          <a:rPr lang="en-CA" sz="22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CA" sz="22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CA" sz="22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CA" sz="22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ℓ</m:t>
                            </m:r>
                          </m:sub>
                        </m:sSub>
                        <m:sSubSup>
                          <m:sSubSupPr>
                            <m:ctrlPr>
                              <a:rPr lang="en-CA" sz="22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CA" sz="22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CA" sz="22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ℓ</m:t>
                            </m:r>
                          </m:sub>
                          <m:sup>
                            <m:r>
                              <a:rPr lang="en-CA" sz="22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↓</m:t>
                            </m:r>
                          </m:sup>
                        </m:sSubSup>
                      </m:e>
                    </m:nary>
                  </m:oMath>
                </a14:m>
                <a:endParaRPr lang="en-CA" sz="2200" dirty="0" smtClean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321" y="592540"/>
                <a:ext cx="8269357" cy="4026615"/>
              </a:xfrm>
              <a:prstGeom prst="rect">
                <a:avLst/>
              </a:prstGeom>
              <a:blipFill rotWithShape="0">
                <a:blip r:embed="rId2"/>
                <a:stretch>
                  <a:fillRect l="-1180" t="-1210" b="-19365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7390872" y="1916752"/>
                <a:ext cx="175312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2000" cap="small" dirty="0" smtClean="0"/>
                  <a:t>Recall</a:t>
                </a:r>
                <a:r>
                  <a:rPr lang="en-CA" sz="2000" dirty="0" smtClean="0"/>
                  <a:t> </a:t>
                </a:r>
                <a:r>
                  <a:rPr lang="en-CA" sz="2000" dirty="0" smtClean="0">
                    <a:solidFill>
                      <a:srgbClr val="0000FF"/>
                    </a:solidFill>
                  </a:rPr>
                  <a:t>x </a:t>
                </a:r>
                <a14:m>
                  <m:oMath xmlns:m="http://schemas.openxmlformats.org/officeDocument/2006/math">
                    <m:r>
                      <a:rPr lang="en-CA" sz="20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≥0</m:t>
                    </m:r>
                  </m:oMath>
                </a14:m>
                <a:endParaRPr lang="en-CA" sz="20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90872" y="1916752"/>
                <a:ext cx="1753128" cy="400110"/>
              </a:xfrm>
              <a:prstGeom prst="rect">
                <a:avLst/>
              </a:prstGeom>
              <a:blipFill rotWithShape="0">
                <a:blip r:embed="rId3"/>
                <a:stretch>
                  <a:fillRect l="-3472" t="-7576" b="-25758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2014449" y="4441295"/>
                <a:ext cx="1911096" cy="43018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CA" sz="2000" dirty="0" smtClean="0"/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CA" sz="200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20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CA" sz="20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CA" sz="20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CA" sz="20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CA" sz="20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ℓ=1</m:t>
                        </m:r>
                      </m:sub>
                      <m:sup>
                        <m:r>
                          <a:rPr lang="en-CA" sz="20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p>
                      <m:e>
                        <m:sSub>
                          <m:sSubPr>
                            <m:ctrlPr>
                              <a:rPr lang="en-CA" sz="2000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CA" sz="200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Δ</m:t>
                            </m:r>
                          </m:e>
                          <m:sub>
                            <m:r>
                              <a:rPr lang="en-CA" sz="2000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ℓ</m:t>
                            </m:r>
                          </m:sub>
                        </m:sSub>
                      </m:e>
                    </m:nary>
                  </m:oMath>
                </a14:m>
                <a:r>
                  <a:rPr lang="en-CA" sz="2000" dirty="0" smtClean="0"/>
                  <a:t> )</a:t>
                </a:r>
                <a:endParaRPr lang="en-CA" sz="20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14449" y="4441295"/>
                <a:ext cx="1911096" cy="430182"/>
              </a:xfrm>
              <a:prstGeom prst="rect">
                <a:avLst/>
              </a:prstGeom>
              <a:blipFill rotWithShape="0">
                <a:blip r:embed="rId4"/>
                <a:stretch>
                  <a:fillRect l="-3185" t="-108571" b="-17285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/>
          <p:cNvSpPr/>
          <p:nvPr/>
        </p:nvSpPr>
        <p:spPr>
          <a:xfrm>
            <a:off x="437320" y="69320"/>
            <a:ext cx="826935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800" dirty="0">
                <a:solidFill>
                  <a:srgbClr val="CC0000"/>
                </a:solidFill>
              </a:rPr>
              <a:t>How to handle arbitrary (monotone, symmetric) norm?</a:t>
            </a:r>
          </a:p>
        </p:txBody>
      </p:sp>
    </p:spTree>
    <p:extLst>
      <p:ext uri="{BB962C8B-B14F-4D97-AF65-F5344CB8AC3E}">
        <p14:creationId xmlns:p14="http://schemas.microsoft.com/office/powerpoint/2010/main" val="3612157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437321" y="592540"/>
                <a:ext cx="8269357" cy="52232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600"/>
                  </a:spcBef>
                </a:pPr>
                <a:r>
                  <a:rPr lang="en-CA" dirty="0" smtClean="0"/>
                  <a:t>Gain intuition from examples?</a:t>
                </a:r>
              </a:p>
              <a:p>
                <a:pPr marL="357188" indent="-265113">
                  <a:spcBef>
                    <a:spcPts val="300"/>
                  </a:spcBef>
                  <a:buClr>
                    <a:srgbClr val="CC0000"/>
                  </a:buClr>
                  <a:buSzPct val="120000"/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CA" i="1" dirty="0" smtClean="0">
                            <a:solidFill>
                              <a:srgbClr val="CC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b="0" i="1" dirty="0" smtClean="0">
                            <a:solidFill>
                              <a:srgbClr val="CC0000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e>
                      <m:sub>
                        <m:r>
                          <a:rPr lang="en-CA" i="1" dirty="0" smtClean="0">
                            <a:solidFill>
                              <a:srgbClr val="CC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CA" dirty="0" smtClean="0">
                    <a:solidFill>
                      <a:srgbClr val="CC0000"/>
                    </a:solidFill>
                  </a:rPr>
                  <a:t> norms: </a:t>
                </a:r>
                <a:r>
                  <a:rPr lang="en-CA" dirty="0" smtClean="0"/>
                  <a:t>most prominent example</a:t>
                </a:r>
              </a:p>
              <a:p>
                <a:pPr marL="800100" lvl="1" indent="-257175">
                  <a:lnSpc>
                    <a:spcPts val="2600"/>
                  </a:lnSpc>
                  <a:buClr>
                    <a:srgbClr val="009900"/>
                  </a:buClr>
                  <a:buFontTx/>
                  <a:buChar char="–"/>
                </a:pPr>
                <a:r>
                  <a:rPr lang="en-CA" sz="2200" cap="small" dirty="0" smtClean="0"/>
                  <a:t>But</a:t>
                </a:r>
                <a:r>
                  <a:rPr lang="en-CA" sz="2200" dirty="0" smtClean="0"/>
                  <a:t> algorithms heavily exploit </a:t>
                </a:r>
                <a:r>
                  <a:rPr lang="en-CA" sz="2200" dirty="0" err="1" smtClean="0"/>
                  <a:t>separability</a:t>
                </a:r>
                <a:r>
                  <a:rPr lang="en-CA" sz="2200" dirty="0" smtClean="0"/>
                  <a:t> of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CA" sz="2200" i="1" dirty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CA" sz="2200" i="1" dirty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e>
                      <m:sub>
                        <m:r>
                          <a:rPr lang="en-CA" sz="2200" i="1" dirty="0" err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  <m:sup>
                        <m:r>
                          <a:rPr lang="en-CA" sz="2200" i="1" dirty="0" err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endParaRPr lang="en-CA" sz="2200" dirty="0" smtClean="0"/>
              </a:p>
              <a:p>
                <a:pPr>
                  <a:spcBef>
                    <a:spcPts val="600"/>
                  </a:spcBef>
                </a:pPr>
                <a:r>
                  <a:rPr lang="en-CA" dirty="0" smtClean="0"/>
                  <a:t>Examples of “non-separable” norms?</a:t>
                </a:r>
              </a:p>
              <a:p>
                <a:pPr marL="357188" indent="-265113">
                  <a:buClr>
                    <a:srgbClr val="CC0000"/>
                  </a:buClr>
                  <a:buSzPct val="120000"/>
                  <a:buFont typeface="Arial" panose="020B0604020202020204" pitchFamily="34" charset="0"/>
                  <a:buChar char="•"/>
                </a:pPr>
                <a:r>
                  <a:rPr lang="en-CA" dirty="0" smtClean="0">
                    <a:solidFill>
                      <a:srgbClr val="CC0000"/>
                    </a:solidFill>
                  </a:rPr>
                  <a:t>Top-</a:t>
                </a:r>
                <a14:m>
                  <m:oMath xmlns:m="http://schemas.openxmlformats.org/officeDocument/2006/math">
                    <m:r>
                      <a:rPr lang="en-CA" b="0" i="1" dirty="0" smtClean="0">
                        <a:solidFill>
                          <a:srgbClr val="CC0000"/>
                        </a:solidFill>
                        <a:latin typeface="Cambria Math" panose="02040503050406030204" pitchFamily="18" charset="0"/>
                      </a:rPr>
                      <m:t>ℓ</m:t>
                    </m:r>
                  </m:oMath>
                </a14:m>
                <a:r>
                  <a:rPr lang="en-CA" dirty="0" smtClean="0">
                    <a:solidFill>
                      <a:srgbClr val="CC0000"/>
                    </a:solidFill>
                  </a:rPr>
                  <a:t> norms: </a:t>
                </a:r>
                <a:r>
                  <a:rPr lang="en-CA" dirty="0" smtClean="0">
                    <a:solidFill>
                      <a:srgbClr val="0000FF"/>
                    </a:solidFill>
                  </a:rPr>
                  <a:t>Top-</a:t>
                </a:r>
                <a14:m>
                  <m:oMath xmlns:m="http://schemas.openxmlformats.org/officeDocument/2006/math">
                    <m:r>
                      <a:rPr lang="en-CA" b="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ℓ</m:t>
                    </m:r>
                  </m:oMath>
                </a14:m>
                <a:r>
                  <a:rPr lang="en-CA" dirty="0" smtClean="0">
                    <a:solidFill>
                      <a:srgbClr val="0000FF"/>
                    </a:solidFill>
                  </a:rPr>
                  <a:t>(x) :=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↓</m:t>
                        </m:r>
                      </m:sup>
                    </m:sSubSup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Sup>
                      <m:sSubSupPr>
                        <m:ctrlP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↓</m:t>
                        </m:r>
                      </m:sup>
                    </m:sSubSup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+…+</m:t>
                    </m:r>
                    <m:sSubSup>
                      <m:sSubSupPr>
                        <m:ctrlP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sub>
                      <m:sup>
                        <m: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↓</m:t>
                        </m:r>
                      </m:sup>
                    </m:sSubSup>
                  </m:oMath>
                </a14:m>
                <a:endParaRPr lang="en-CA" dirty="0" smtClean="0"/>
              </a:p>
              <a:p>
                <a:pPr marL="800100" lvl="1" indent="-257175">
                  <a:buClr>
                    <a:srgbClr val="009900"/>
                  </a:buClr>
                  <a:buFontTx/>
                  <a:buChar char="–"/>
                </a:pPr>
                <a:r>
                  <a:rPr lang="en-CA" sz="2200" dirty="0" smtClean="0"/>
                  <a:t>Also interpolates b/w min-max (Top-</a:t>
                </a:r>
                <a14:m>
                  <m:oMath xmlns:m="http://schemas.openxmlformats.org/officeDocument/2006/math">
                    <m:r>
                      <a:rPr lang="en-CA" sz="220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CA" sz="2200" dirty="0" smtClean="0"/>
                  <a:t>) and min-sum (Top-</a:t>
                </a:r>
                <a:r>
                  <a:rPr lang="en-CA" sz="2200" dirty="0" smtClean="0">
                    <a:solidFill>
                      <a:srgbClr val="0000FF"/>
                    </a:solidFill>
                  </a:rPr>
                  <a:t>n</a:t>
                </a:r>
                <a:r>
                  <a:rPr lang="en-CA" sz="2200" dirty="0" smtClean="0"/>
                  <a:t>)</a:t>
                </a:r>
              </a:p>
              <a:p>
                <a:pPr>
                  <a:spcBef>
                    <a:spcPts val="600"/>
                  </a:spcBef>
                </a:pPr>
                <a:r>
                  <a:rPr lang="en-CA" dirty="0" smtClean="0"/>
                  <a:t>Can build more examples using closure operations </a:t>
                </a:r>
              </a:p>
              <a:p>
                <a:pPr marL="357188" indent="-265113">
                  <a:spcBef>
                    <a:spcPts val="300"/>
                  </a:spcBef>
                  <a:buClr>
                    <a:srgbClr val="CC0000"/>
                  </a:buClr>
                  <a:buSzPct val="120000"/>
                  <a:buFont typeface="Arial" panose="020B0604020202020204" pitchFamily="34" charset="0"/>
                  <a:buChar char="•"/>
                </a:pPr>
                <a:r>
                  <a:rPr lang="en-CA" dirty="0" smtClean="0">
                    <a:solidFill>
                      <a:srgbClr val="CC0000"/>
                    </a:solidFill>
                  </a:rPr>
                  <a:t>Ordered norm: </a:t>
                </a:r>
                <a:r>
                  <a:rPr lang="en-CA" dirty="0" smtClean="0"/>
                  <a:t>non-negative weighted sum of Top-</a:t>
                </a:r>
                <a14:m>
                  <m:oMath xmlns:m="http://schemas.openxmlformats.org/officeDocument/2006/math">
                    <m:r>
                      <a:rPr lang="en-CA" b="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ℓ</m:t>
                    </m:r>
                  </m:oMath>
                </a14:m>
                <a:r>
                  <a:rPr lang="en-CA" dirty="0" smtClean="0"/>
                  <a:t> norms</a:t>
                </a:r>
              </a:p>
              <a:p>
                <a:pPr lvl="1">
                  <a:spcBef>
                    <a:spcPts val="200"/>
                  </a:spcBef>
                  <a:tabLst>
                    <a:tab pos="808038" algn="l"/>
                  </a:tabLst>
                </a:pPr>
                <a:r>
                  <a:rPr lang="en-CA" sz="2200" dirty="0" smtClean="0">
                    <a:solidFill>
                      <a:srgbClr val="0000FF"/>
                    </a:solidFill>
                  </a:rPr>
                  <a:t>	</a:t>
                </a:r>
                <a14:m>
                  <m:oMath xmlns:m="http://schemas.openxmlformats.org/officeDocument/2006/math">
                    <m:r>
                      <a:rPr lang="en-CA" sz="220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CA" sz="2200" dirty="0" smtClean="0">
                    <a:solidFill>
                      <a:srgbClr val="0000FF"/>
                    </a:solidFill>
                  </a:rPr>
                  <a:t>(x) :=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CA" sz="22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CA" sz="22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ℓ=1</m:t>
                        </m:r>
                      </m:sub>
                      <m:sup>
                        <m:r>
                          <a:rPr lang="en-CA" sz="22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CA" sz="22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CA" sz="2200" b="0" i="0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Δ</m:t>
                            </m:r>
                          </m:e>
                          <m:sub>
                            <m:r>
                              <a:rPr lang="en-CA" sz="22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ℓ</m:t>
                            </m:r>
                          </m:sub>
                        </m:sSub>
                      </m:e>
                    </m:nary>
                  </m:oMath>
                </a14:m>
                <a:r>
                  <a:rPr lang="en-CA" sz="2200" dirty="0" smtClean="0">
                    <a:solidFill>
                      <a:srgbClr val="0000FF"/>
                    </a:solidFill>
                  </a:rPr>
                  <a:t>Top-</a:t>
                </a:r>
                <a14:m>
                  <m:oMath xmlns:m="http://schemas.openxmlformats.org/officeDocument/2006/math">
                    <m:r>
                      <a:rPr lang="en-CA" sz="2200" b="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ℓ</m:t>
                    </m:r>
                  </m:oMath>
                </a14:m>
                <a:r>
                  <a:rPr lang="en-CA" sz="2200" dirty="0" smtClean="0">
                    <a:solidFill>
                      <a:srgbClr val="0000FF"/>
                    </a:solidFill>
                  </a:rPr>
                  <a:t>(x)</a:t>
                </a:r>
                <a:r>
                  <a:rPr lang="en-CA" sz="2200" dirty="0" smtClean="0"/>
                  <a:t>, 	all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CA" sz="22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CA" sz="2200" b="0" i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b>
                        <m:r>
                          <a:rPr lang="en-CA" sz="22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sub>
                    </m:sSub>
                    <m:r>
                      <a:rPr lang="en-CA" sz="22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≥0</m:t>
                    </m:r>
                  </m:oMath>
                </a14:m>
                <a:endParaRPr lang="en-CA" sz="2200" dirty="0" smtClean="0"/>
              </a:p>
              <a:p>
                <a:pPr lvl="1">
                  <a:tabLst>
                    <a:tab pos="808038" algn="l"/>
                  </a:tabLst>
                </a:pPr>
                <a:r>
                  <a:rPr lang="en-CA" sz="2200" b="0" dirty="0" smtClean="0"/>
                  <a:t> 	</a:t>
                </a:r>
                <a14:m>
                  <m:oMath xmlns:m="http://schemas.openxmlformats.org/officeDocument/2006/math">
                    <m:r>
                      <a:rPr lang="en-CA" sz="2200" b="0" i="1" smtClean="0">
                        <a:latin typeface="Cambria Math" panose="02040503050406030204" pitchFamily="18" charset="0"/>
                      </a:rPr>
                      <m:t>≡</m:t>
                    </m:r>
                  </m:oMath>
                </a14:m>
                <a:r>
                  <a:rPr lang="en-CA" sz="2200" dirty="0" smtClean="0"/>
                  <a:t> wts.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CA" sz="22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22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CA" sz="22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CA" sz="22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≥…≥</m:t>
                    </m:r>
                    <m:sSub>
                      <m:sSubPr>
                        <m:ctrlPr>
                          <a:rPr lang="en-CA" sz="22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22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CA" sz="22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CA" sz="22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≥0</m:t>
                    </m:r>
                  </m:oMath>
                </a14:m>
                <a:r>
                  <a:rPr lang="en-CA" sz="2200" dirty="0" smtClean="0"/>
                  <a:t>,    </a:t>
                </a:r>
                <a14:m>
                  <m:oMath xmlns:m="http://schemas.openxmlformats.org/officeDocument/2006/math">
                    <m:r>
                      <a:rPr lang="en-CA" sz="220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CA" sz="2200" dirty="0" smtClean="0">
                    <a:solidFill>
                      <a:srgbClr val="0000FF"/>
                    </a:solidFill>
                  </a:rPr>
                  <a:t>(x) = </a:t>
                </a:r>
                <a:r>
                  <a:rPr lang="en-CA" sz="2200" dirty="0" err="1" smtClean="0">
                    <a:solidFill>
                      <a:srgbClr val="0000FF"/>
                    </a:solidFill>
                  </a:rPr>
                  <a:t>ordcost</a:t>
                </a:r>
                <a:r>
                  <a:rPr lang="en-CA" sz="2200" dirty="0" smtClean="0">
                    <a:solidFill>
                      <a:srgbClr val="0000FF"/>
                    </a:solidFill>
                  </a:rPr>
                  <a:t>(w; x) :=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CA" sz="22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CA" sz="22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ℓ=1</m:t>
                        </m:r>
                      </m:sub>
                      <m:sup>
                        <m:r>
                          <a:rPr lang="en-CA" sz="22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CA" sz="22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CA" sz="22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CA" sz="22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ℓ</m:t>
                            </m:r>
                          </m:sub>
                        </m:sSub>
                        <m:sSubSup>
                          <m:sSubSupPr>
                            <m:ctrlPr>
                              <a:rPr lang="en-CA" sz="22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CA" sz="22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CA" sz="22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ℓ</m:t>
                            </m:r>
                          </m:sub>
                          <m:sup>
                            <m:r>
                              <a:rPr lang="en-CA" sz="22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↓</m:t>
                            </m:r>
                          </m:sup>
                        </m:sSubSup>
                      </m:e>
                    </m:nary>
                  </m:oMath>
                </a14:m>
                <a:endParaRPr lang="en-CA" sz="2200" dirty="0" smtClean="0"/>
              </a:p>
              <a:p>
                <a:pPr marL="800100" lvl="1" indent="-257175">
                  <a:spcBef>
                    <a:spcPts val="600"/>
                  </a:spcBef>
                  <a:buClr>
                    <a:srgbClr val="009900"/>
                  </a:buClr>
                  <a:buFontTx/>
                  <a:buChar char="–"/>
                  <a:tabLst>
                    <a:tab pos="808038" algn="l"/>
                  </a:tabLst>
                </a:pPr>
                <a:r>
                  <a:rPr lang="en-CA" sz="2200" dirty="0" smtClean="0"/>
                  <a:t>Top-</a:t>
                </a:r>
                <a14:m>
                  <m:oMath xmlns:m="http://schemas.openxmlformats.org/officeDocument/2006/math">
                    <m:r>
                      <a:rPr lang="en-CA" sz="2200" b="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ℓ</m:t>
                    </m:r>
                  </m:oMath>
                </a14:m>
                <a:r>
                  <a:rPr lang="en-CA" sz="2200" dirty="0" smtClean="0"/>
                  <a:t>, ordered norms proposed in location-theory in context of clustering (</a:t>
                </a:r>
                <a:r>
                  <a:rPr lang="en-CA" sz="2000" dirty="0" smtClean="0">
                    <a:solidFill>
                      <a:srgbClr val="009900"/>
                    </a:solidFill>
                  </a:rPr>
                  <a:t>Tamir01, Aouad-Segev17, ByrkaSS18, ChakrabartyS18</a:t>
                </a:r>
                <a:r>
                  <a:rPr lang="en-CA" sz="2200" dirty="0" smtClean="0"/>
                  <a:t>)</a:t>
                </a:r>
              </a:p>
              <a:p>
                <a:pPr lvl="1">
                  <a:tabLst>
                    <a:tab pos="808038" algn="l"/>
                  </a:tabLst>
                </a:pPr>
                <a:r>
                  <a:rPr lang="en-CA" sz="2200" dirty="0" smtClean="0"/>
                  <a:t>	(Captures stochastic </a:t>
                </a:r>
                <a:r>
                  <a:rPr lang="en-CA" sz="2200" dirty="0" smtClean="0">
                    <a:solidFill>
                      <a:srgbClr val="0000FF"/>
                    </a:solidFill>
                  </a:rPr>
                  <a:t>k</a:t>
                </a:r>
                <a:r>
                  <a:rPr lang="en-CA" sz="2200" dirty="0" smtClean="0"/>
                  <a:t>-center: </a:t>
                </a:r>
                <a:r>
                  <a:rPr lang="en-CA" sz="2200" dirty="0" smtClean="0">
                    <a:solidFill>
                      <a:srgbClr val="0000FF"/>
                    </a:solidFill>
                  </a:rPr>
                  <a:t>min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CA" sz="22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22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𝔼</m:t>
                        </m:r>
                      </m:e>
                      <m:sub>
                        <m:r>
                          <a:rPr lang="en-CA" sz="22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en-CA" sz="22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⊆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CA" sz="22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CA" sz="22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  <m:r>
                          <a:rPr lang="en-CA" sz="22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:</m:t>
                        </m:r>
                        <m:r>
                          <a:rPr lang="en-CA" sz="22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en-CA" sz="22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∼</m:t>
                        </m:r>
                        <m:r>
                          <a:rPr lang="en-CA" sz="22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CA" sz="2200" dirty="0" smtClean="0">
                    <a:solidFill>
                      <a:srgbClr val="0000FF"/>
                    </a:solidFill>
                  </a:rPr>
                  <a:t>[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CA" sz="2200" b="0" i="1" dirty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CA" sz="2200" b="0" i="1" dirty="0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CA" sz="2200" b="0" i="0" dirty="0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CA" sz="2200" b="0" i="1" dirty="0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en-CA" sz="2200" b="0" i="1" dirty="0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∈</m:t>
                            </m:r>
                            <m:r>
                              <a:rPr lang="en-CA" sz="2200" b="0" i="1" dirty="0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𝑆</m:t>
                            </m:r>
                          </m:lim>
                        </m:limLow>
                      </m:fName>
                      <m:e>
                        <m:r>
                          <a:rPr lang="en-CA" sz="2200" b="0" i="1" dirty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CA" sz="2200" b="0" i="1" dirty="0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CA" sz="2200" b="0" i="0" dirty="0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cost</m:t>
                            </m:r>
                          </m:e>
                          <m:sub>
                            <m:r>
                              <a:rPr lang="en-CA" sz="2200" b="0" i="1" dirty="0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func>
                    <m:r>
                      <a:rPr lang="en-CA" sz="2200" b="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CA" sz="2200" dirty="0" smtClean="0">
                    <a:solidFill>
                      <a:srgbClr val="0000FF"/>
                    </a:solidFill>
                  </a:rPr>
                  <a:t>]</a:t>
                </a:r>
                <a:r>
                  <a:rPr lang="en-CA" sz="2200" dirty="0" smtClean="0"/>
                  <a:t>)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321" y="592540"/>
                <a:ext cx="8269357" cy="5223289"/>
              </a:xfrm>
              <a:prstGeom prst="rect">
                <a:avLst/>
              </a:prstGeom>
              <a:blipFill rotWithShape="0">
                <a:blip r:embed="rId2"/>
                <a:stretch>
                  <a:fillRect l="-1180" t="-933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/>
          <p:cNvSpPr/>
          <p:nvPr/>
        </p:nvSpPr>
        <p:spPr>
          <a:xfrm>
            <a:off x="6380102" y="5822649"/>
            <a:ext cx="2763898" cy="400110"/>
          </a:xfrm>
          <a:prstGeom prst="rect">
            <a:avLst/>
          </a:prstGeom>
          <a:solidFill>
            <a:srgbClr val="EAEAEA"/>
          </a:solidFill>
        </p:spPr>
        <p:txBody>
          <a:bodyPr wrap="none">
            <a:spAutoFit/>
          </a:bodyPr>
          <a:lstStyle/>
          <a:p>
            <a:r>
              <a:rPr lang="en-CA" sz="2000" dirty="0">
                <a:solidFill>
                  <a:srgbClr val="0000FF"/>
                </a:solidFill>
              </a:rPr>
              <a:t>p</a:t>
            </a:r>
            <a:r>
              <a:rPr lang="en-CA" sz="2000" dirty="0"/>
              <a:t>: symmetric </a:t>
            </a:r>
            <a:r>
              <a:rPr lang="en-CA" sz="2000" dirty="0" smtClean="0"/>
              <a:t>distribution</a:t>
            </a:r>
            <a:endParaRPr lang="en-CA" sz="2000" dirty="0"/>
          </a:p>
        </p:txBody>
      </p:sp>
      <p:sp>
        <p:nvSpPr>
          <p:cNvPr id="7" name="Rectangle 6"/>
          <p:cNvSpPr/>
          <p:nvPr/>
        </p:nvSpPr>
        <p:spPr>
          <a:xfrm>
            <a:off x="437320" y="69320"/>
            <a:ext cx="826935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800" dirty="0">
                <a:solidFill>
                  <a:srgbClr val="CC0000"/>
                </a:solidFill>
              </a:rPr>
              <a:t>How to handle arbitrary (monotone, symmetric) norm?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7390872" y="1916752"/>
                <a:ext cx="175312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2000" cap="small" dirty="0" smtClean="0"/>
                  <a:t>Recall</a:t>
                </a:r>
                <a:r>
                  <a:rPr lang="en-CA" sz="2000" dirty="0" smtClean="0"/>
                  <a:t> </a:t>
                </a:r>
                <a:r>
                  <a:rPr lang="en-CA" sz="2000" dirty="0" smtClean="0">
                    <a:solidFill>
                      <a:srgbClr val="0000FF"/>
                    </a:solidFill>
                  </a:rPr>
                  <a:t>x </a:t>
                </a:r>
                <a14:m>
                  <m:oMath xmlns:m="http://schemas.openxmlformats.org/officeDocument/2006/math">
                    <m:r>
                      <a:rPr lang="en-CA" sz="20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≥0</m:t>
                    </m:r>
                  </m:oMath>
                </a14:m>
                <a:endParaRPr lang="en-CA" sz="20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90872" y="1916752"/>
                <a:ext cx="1753128" cy="400110"/>
              </a:xfrm>
              <a:prstGeom prst="rect">
                <a:avLst/>
              </a:prstGeom>
              <a:blipFill rotWithShape="0">
                <a:blip r:embed="rId3"/>
                <a:stretch>
                  <a:fillRect l="-3472" t="-7576" b="-25758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30878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auto">
          <a:xfrm>
            <a:off x="437320" y="4701914"/>
            <a:ext cx="8269358" cy="1369485"/>
          </a:xfrm>
          <a:prstGeom prst="rect">
            <a:avLst/>
          </a:prstGeom>
          <a:solidFill>
            <a:srgbClr val="EAEAEA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ill Sans MT" panose="020B0502020104020203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437321" y="592540"/>
                <a:ext cx="8269357" cy="54772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600"/>
                  </a:spcBef>
                </a:pPr>
                <a:r>
                  <a:rPr lang="en-CA" dirty="0" smtClean="0"/>
                  <a:t>Gain intuition from examples?</a:t>
                </a:r>
              </a:p>
              <a:p>
                <a:pPr marL="357188" indent="-265113">
                  <a:spcBef>
                    <a:spcPts val="300"/>
                  </a:spcBef>
                  <a:buClr>
                    <a:srgbClr val="CC0000"/>
                  </a:buClr>
                  <a:buSzPct val="120000"/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CA" i="1" dirty="0" smtClean="0">
                            <a:solidFill>
                              <a:srgbClr val="CC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b="0" i="1" dirty="0" smtClean="0">
                            <a:solidFill>
                              <a:srgbClr val="CC0000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e>
                      <m:sub>
                        <m:r>
                          <a:rPr lang="en-CA" i="1" dirty="0" smtClean="0">
                            <a:solidFill>
                              <a:srgbClr val="CC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CA" dirty="0" smtClean="0">
                    <a:solidFill>
                      <a:srgbClr val="CC0000"/>
                    </a:solidFill>
                  </a:rPr>
                  <a:t> norms: </a:t>
                </a:r>
                <a:r>
                  <a:rPr lang="en-CA" dirty="0" smtClean="0"/>
                  <a:t>most prominent example</a:t>
                </a:r>
              </a:p>
              <a:p>
                <a:pPr marL="800100" lvl="1" indent="-257175">
                  <a:lnSpc>
                    <a:spcPts val="2600"/>
                  </a:lnSpc>
                  <a:buClr>
                    <a:srgbClr val="009900"/>
                  </a:buClr>
                  <a:buFontTx/>
                  <a:buChar char="–"/>
                </a:pPr>
                <a:r>
                  <a:rPr lang="en-CA" sz="2200" cap="small" dirty="0" smtClean="0"/>
                  <a:t>But</a:t>
                </a:r>
                <a:r>
                  <a:rPr lang="en-CA" sz="2200" dirty="0" smtClean="0"/>
                  <a:t> algorithms heavily exploit </a:t>
                </a:r>
                <a:r>
                  <a:rPr lang="en-CA" sz="2200" dirty="0" err="1" smtClean="0"/>
                  <a:t>separability</a:t>
                </a:r>
                <a:r>
                  <a:rPr lang="en-CA" sz="2200" dirty="0" smtClean="0"/>
                  <a:t> of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CA" sz="2200" i="1" dirty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CA" sz="2200" i="1" dirty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e>
                      <m:sub>
                        <m:r>
                          <a:rPr lang="en-CA" sz="2200" i="1" dirty="0" err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  <m:sup>
                        <m:r>
                          <a:rPr lang="en-CA" sz="2200" i="1" dirty="0" err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bSup>
                  </m:oMath>
                </a14:m>
                <a:endParaRPr lang="en-CA" sz="2200" dirty="0" smtClean="0"/>
              </a:p>
              <a:p>
                <a:pPr>
                  <a:spcBef>
                    <a:spcPts val="600"/>
                  </a:spcBef>
                </a:pPr>
                <a:r>
                  <a:rPr lang="en-CA" dirty="0" smtClean="0"/>
                  <a:t>Examples of “non-separable” norms?</a:t>
                </a:r>
              </a:p>
              <a:p>
                <a:pPr marL="357188" indent="-265113">
                  <a:buClr>
                    <a:srgbClr val="CC0000"/>
                  </a:buClr>
                  <a:buSzPct val="120000"/>
                  <a:buFont typeface="Arial" panose="020B0604020202020204" pitchFamily="34" charset="0"/>
                  <a:buChar char="•"/>
                </a:pPr>
                <a:r>
                  <a:rPr lang="en-CA" dirty="0" smtClean="0">
                    <a:solidFill>
                      <a:srgbClr val="CC0000"/>
                    </a:solidFill>
                  </a:rPr>
                  <a:t>Top-</a:t>
                </a:r>
                <a14:m>
                  <m:oMath xmlns:m="http://schemas.openxmlformats.org/officeDocument/2006/math">
                    <m:r>
                      <a:rPr lang="en-CA" b="0" i="1" dirty="0" smtClean="0">
                        <a:solidFill>
                          <a:srgbClr val="CC0000"/>
                        </a:solidFill>
                        <a:latin typeface="Cambria Math" panose="02040503050406030204" pitchFamily="18" charset="0"/>
                      </a:rPr>
                      <m:t>ℓ</m:t>
                    </m:r>
                  </m:oMath>
                </a14:m>
                <a:r>
                  <a:rPr lang="en-CA" dirty="0" smtClean="0">
                    <a:solidFill>
                      <a:srgbClr val="CC0000"/>
                    </a:solidFill>
                  </a:rPr>
                  <a:t> norms: </a:t>
                </a:r>
                <a:r>
                  <a:rPr lang="en-CA" dirty="0" smtClean="0">
                    <a:solidFill>
                      <a:srgbClr val="0000FF"/>
                    </a:solidFill>
                  </a:rPr>
                  <a:t>Top-</a:t>
                </a:r>
                <a14:m>
                  <m:oMath xmlns:m="http://schemas.openxmlformats.org/officeDocument/2006/math">
                    <m:r>
                      <a:rPr lang="en-CA" b="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ℓ</m:t>
                    </m:r>
                  </m:oMath>
                </a14:m>
                <a:r>
                  <a:rPr lang="en-CA" dirty="0" smtClean="0">
                    <a:solidFill>
                      <a:srgbClr val="0000FF"/>
                    </a:solidFill>
                  </a:rPr>
                  <a:t>(x) :=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↓</m:t>
                        </m:r>
                      </m:sup>
                    </m:sSubSup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Sup>
                      <m:sSubSupPr>
                        <m:ctrlP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↓</m:t>
                        </m:r>
                      </m:sup>
                    </m:sSubSup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+…+</m:t>
                    </m:r>
                    <m:sSubSup>
                      <m:sSubSupPr>
                        <m:ctrlP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sub>
                      <m:sup>
                        <m: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↓</m:t>
                        </m:r>
                      </m:sup>
                    </m:sSubSup>
                  </m:oMath>
                </a14:m>
                <a:endParaRPr lang="en-CA" dirty="0" smtClean="0"/>
              </a:p>
              <a:p>
                <a:pPr marL="800100" lvl="1" indent="-257175">
                  <a:buClr>
                    <a:srgbClr val="009900"/>
                  </a:buClr>
                  <a:buFontTx/>
                  <a:buChar char="–"/>
                </a:pPr>
                <a:r>
                  <a:rPr lang="en-CA" sz="2200" dirty="0" smtClean="0"/>
                  <a:t>Also interpolates b/w min-max (Top-</a:t>
                </a:r>
                <a14:m>
                  <m:oMath xmlns:m="http://schemas.openxmlformats.org/officeDocument/2006/math">
                    <m:r>
                      <a:rPr lang="en-CA" sz="220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CA" sz="2200" dirty="0" smtClean="0"/>
                  <a:t>) and min-sum (Top-</a:t>
                </a:r>
                <a:r>
                  <a:rPr lang="en-CA" sz="2200" dirty="0" smtClean="0">
                    <a:solidFill>
                      <a:srgbClr val="0000FF"/>
                    </a:solidFill>
                  </a:rPr>
                  <a:t>n</a:t>
                </a:r>
                <a:r>
                  <a:rPr lang="en-CA" sz="2200" dirty="0" smtClean="0"/>
                  <a:t>)</a:t>
                </a:r>
              </a:p>
              <a:p>
                <a:pPr>
                  <a:spcBef>
                    <a:spcPts val="600"/>
                  </a:spcBef>
                </a:pPr>
                <a:r>
                  <a:rPr lang="en-CA" dirty="0" smtClean="0"/>
                  <a:t>Can build more examples using closure operations </a:t>
                </a:r>
              </a:p>
              <a:p>
                <a:pPr marL="357188" indent="-265113">
                  <a:spcBef>
                    <a:spcPts val="300"/>
                  </a:spcBef>
                  <a:buClr>
                    <a:srgbClr val="CC0000"/>
                  </a:buClr>
                  <a:buSzPct val="120000"/>
                  <a:buFont typeface="Arial" panose="020B0604020202020204" pitchFamily="34" charset="0"/>
                  <a:buChar char="•"/>
                </a:pPr>
                <a:r>
                  <a:rPr lang="en-CA" dirty="0" smtClean="0">
                    <a:solidFill>
                      <a:srgbClr val="CC0000"/>
                    </a:solidFill>
                  </a:rPr>
                  <a:t>Ordered norm: </a:t>
                </a:r>
                <a:r>
                  <a:rPr lang="en-CA" dirty="0" smtClean="0"/>
                  <a:t>non-negative weighted sum of Top-</a:t>
                </a:r>
                <a14:m>
                  <m:oMath xmlns:m="http://schemas.openxmlformats.org/officeDocument/2006/math">
                    <m:r>
                      <a:rPr lang="en-CA" b="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ℓ</m:t>
                    </m:r>
                  </m:oMath>
                </a14:m>
                <a:r>
                  <a:rPr lang="en-CA" dirty="0" smtClean="0"/>
                  <a:t> norms</a:t>
                </a:r>
              </a:p>
              <a:p>
                <a:pPr lvl="1">
                  <a:spcBef>
                    <a:spcPts val="200"/>
                  </a:spcBef>
                  <a:tabLst>
                    <a:tab pos="808038" algn="l"/>
                  </a:tabLst>
                </a:pPr>
                <a:r>
                  <a:rPr lang="en-CA" sz="2200" dirty="0" smtClean="0">
                    <a:solidFill>
                      <a:srgbClr val="0000FF"/>
                    </a:solidFill>
                  </a:rPr>
                  <a:t>	</a:t>
                </a:r>
                <a14:m>
                  <m:oMath xmlns:m="http://schemas.openxmlformats.org/officeDocument/2006/math">
                    <m:r>
                      <a:rPr lang="en-CA" sz="220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CA" sz="2200" dirty="0" smtClean="0">
                    <a:solidFill>
                      <a:srgbClr val="0000FF"/>
                    </a:solidFill>
                  </a:rPr>
                  <a:t>(x) :=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CA" sz="22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CA" sz="22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ℓ=1</m:t>
                        </m:r>
                      </m:sub>
                      <m:sup>
                        <m:r>
                          <a:rPr lang="en-CA" sz="22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CA" sz="22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CA" sz="2200" b="0" i="0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Δ</m:t>
                            </m:r>
                          </m:e>
                          <m:sub>
                            <m:r>
                              <a:rPr lang="en-CA" sz="22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ℓ</m:t>
                            </m:r>
                          </m:sub>
                        </m:sSub>
                      </m:e>
                    </m:nary>
                  </m:oMath>
                </a14:m>
                <a:r>
                  <a:rPr lang="en-CA" sz="2200" dirty="0" smtClean="0">
                    <a:solidFill>
                      <a:srgbClr val="0000FF"/>
                    </a:solidFill>
                  </a:rPr>
                  <a:t>Top-</a:t>
                </a:r>
                <a14:m>
                  <m:oMath xmlns:m="http://schemas.openxmlformats.org/officeDocument/2006/math">
                    <m:r>
                      <a:rPr lang="en-CA" sz="2200" b="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ℓ</m:t>
                    </m:r>
                  </m:oMath>
                </a14:m>
                <a:r>
                  <a:rPr lang="en-CA" sz="2200" dirty="0" smtClean="0">
                    <a:solidFill>
                      <a:srgbClr val="0000FF"/>
                    </a:solidFill>
                  </a:rPr>
                  <a:t>(x)</a:t>
                </a:r>
                <a:r>
                  <a:rPr lang="en-CA" sz="2200" dirty="0" smtClean="0"/>
                  <a:t>, 	all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CA" sz="22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CA" sz="2200" b="0" i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b>
                        <m:r>
                          <a:rPr lang="en-CA" sz="22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sub>
                    </m:sSub>
                    <m:r>
                      <a:rPr lang="en-CA" sz="22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≥0</m:t>
                    </m:r>
                  </m:oMath>
                </a14:m>
                <a:endParaRPr lang="en-CA" sz="2200" dirty="0" smtClean="0"/>
              </a:p>
              <a:p>
                <a:pPr lvl="1">
                  <a:tabLst>
                    <a:tab pos="808038" algn="l"/>
                  </a:tabLst>
                </a:pPr>
                <a:r>
                  <a:rPr lang="en-CA" sz="2200" b="0" dirty="0" smtClean="0"/>
                  <a:t> 	</a:t>
                </a:r>
                <a14:m>
                  <m:oMath xmlns:m="http://schemas.openxmlformats.org/officeDocument/2006/math">
                    <m:r>
                      <a:rPr lang="en-CA" sz="2200" b="0" i="1" smtClean="0">
                        <a:latin typeface="Cambria Math" panose="02040503050406030204" pitchFamily="18" charset="0"/>
                      </a:rPr>
                      <m:t>≡</m:t>
                    </m:r>
                  </m:oMath>
                </a14:m>
                <a:r>
                  <a:rPr lang="en-CA" sz="2200" dirty="0" smtClean="0"/>
                  <a:t> wts.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CA" sz="22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22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CA" sz="22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CA" sz="22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≥…≥</m:t>
                    </m:r>
                    <m:sSub>
                      <m:sSubPr>
                        <m:ctrlPr>
                          <a:rPr lang="en-CA" sz="22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22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CA" sz="22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CA" sz="22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≥0</m:t>
                    </m:r>
                  </m:oMath>
                </a14:m>
                <a:r>
                  <a:rPr lang="en-CA" sz="2200" dirty="0" smtClean="0"/>
                  <a:t>,    </a:t>
                </a:r>
                <a14:m>
                  <m:oMath xmlns:m="http://schemas.openxmlformats.org/officeDocument/2006/math">
                    <m:r>
                      <a:rPr lang="en-CA" sz="220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CA" sz="2200" dirty="0" smtClean="0">
                    <a:solidFill>
                      <a:srgbClr val="0000FF"/>
                    </a:solidFill>
                  </a:rPr>
                  <a:t>(x) = </a:t>
                </a:r>
                <a:r>
                  <a:rPr lang="en-CA" sz="2200" dirty="0" err="1" smtClean="0">
                    <a:solidFill>
                      <a:srgbClr val="0000FF"/>
                    </a:solidFill>
                  </a:rPr>
                  <a:t>ordcost</a:t>
                </a:r>
                <a:r>
                  <a:rPr lang="en-CA" sz="2200" dirty="0" smtClean="0">
                    <a:solidFill>
                      <a:srgbClr val="0000FF"/>
                    </a:solidFill>
                  </a:rPr>
                  <a:t>(w; x) :=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CA" sz="22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CA" sz="22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ℓ=1</m:t>
                        </m:r>
                      </m:sub>
                      <m:sup>
                        <m:r>
                          <a:rPr lang="en-CA" sz="22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CA" sz="22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CA" sz="22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CA" sz="22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ℓ</m:t>
                            </m:r>
                          </m:sub>
                        </m:sSub>
                        <m:sSubSup>
                          <m:sSubSupPr>
                            <m:ctrlPr>
                              <a:rPr lang="en-CA" sz="22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CA" sz="22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CA" sz="22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ℓ</m:t>
                            </m:r>
                          </m:sub>
                          <m:sup>
                            <m:r>
                              <a:rPr lang="en-CA" sz="22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↓</m:t>
                            </m:r>
                          </m:sup>
                        </m:sSubSup>
                      </m:e>
                    </m:nary>
                  </m:oMath>
                </a14:m>
                <a:endParaRPr lang="en-CA" sz="2200" dirty="0" smtClean="0"/>
              </a:p>
              <a:p>
                <a:pPr marL="357188" indent="-265113">
                  <a:spcBef>
                    <a:spcPts val="1800"/>
                  </a:spcBef>
                  <a:buClr>
                    <a:srgbClr val="CC0000"/>
                  </a:buClr>
                  <a:buSzPct val="120000"/>
                  <a:buFont typeface="Arial" panose="020B0604020202020204" pitchFamily="34" charset="0"/>
                  <a:buChar char="•"/>
                </a:pPr>
                <a:r>
                  <a:rPr lang="en-CA" dirty="0" smtClean="0">
                    <a:solidFill>
                      <a:srgbClr val="CC0000"/>
                    </a:solidFill>
                  </a:rPr>
                  <a:t>Max of ordered norms: </a:t>
                </a:r>
                <a:r>
                  <a:rPr lang="en-CA" dirty="0" smtClean="0"/>
                  <a:t>given non-increasing weight vectors 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CA" sz="22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CA" sz="22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d>
                          <m:dPr>
                            <m:ctrlPr>
                              <a:rPr lang="en-CA" sz="22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CA" sz="22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</m:sup>
                    </m:sSup>
                    <m:r>
                      <a:rPr lang="en-CA" sz="22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,…,</m:t>
                    </m:r>
                    <m:sSup>
                      <m:sSupPr>
                        <m:ctrlPr>
                          <a:rPr lang="en-CA" sz="22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CA" sz="22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d>
                          <m:dPr>
                            <m:ctrlPr>
                              <a:rPr lang="en-CA" sz="22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CA" sz="22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</m:d>
                      </m:sup>
                    </m:sSup>
                  </m:oMath>
                </a14:m>
                <a:r>
                  <a:rPr lang="en-CA" sz="2200" dirty="0" smtClean="0"/>
                  <a:t>,    </a:t>
                </a:r>
                <a14:m>
                  <m:oMath xmlns:m="http://schemas.openxmlformats.org/officeDocument/2006/math">
                    <m:r>
                      <a:rPr lang="en-CA" sz="220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CA" sz="2200" dirty="0" smtClean="0">
                    <a:solidFill>
                      <a:srgbClr val="0000FF"/>
                    </a:solidFill>
                  </a:rPr>
                  <a:t>(x) :=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CA" sz="22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CA" sz="22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CA" sz="2200" b="0" i="0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CA" sz="22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en-CA" sz="22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=1,…,</m:t>
                            </m:r>
                            <m:r>
                              <a:rPr lang="en-CA" sz="22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𝑁</m:t>
                            </m:r>
                          </m:lim>
                        </m:limLow>
                      </m:fName>
                      <m:e>
                        <m:r>
                          <m:rPr>
                            <m:sty m:val="p"/>
                          </m:rPr>
                          <a:rPr lang="en-CA" sz="22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ordcost</m:t>
                        </m:r>
                      </m:e>
                    </m:func>
                    <m:r>
                      <a:rPr lang="en-CA" sz="22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CA" sz="22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CA" sz="22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d>
                          <m:dPr>
                            <m:ctrlPr>
                              <a:rPr lang="en-CA" sz="22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CA" sz="22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</m:d>
                      </m:sup>
                    </m:sSup>
                    <m:r>
                      <a:rPr lang="en-CA" sz="22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;</m:t>
                    </m:r>
                    <m:r>
                      <a:rPr lang="en-CA" sz="22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CA" sz="22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CA" sz="2200" i="1" dirty="0" smtClean="0"/>
              </a:p>
              <a:p>
                <a:pPr marL="357188" lvl="1"/>
                <a:r>
                  <a:rPr lang="en-CA" sz="2200" dirty="0" smtClean="0"/>
                  <a:t>Call resulting min-norm problem, </a:t>
                </a:r>
                <a:r>
                  <a:rPr lang="en-CA" sz="2200" dirty="0" smtClean="0">
                    <a:solidFill>
                      <a:srgbClr val="CC0000"/>
                    </a:solidFill>
                  </a:rPr>
                  <a:t>min-max ordered optimization</a:t>
                </a: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321" y="592540"/>
                <a:ext cx="8269357" cy="5477269"/>
              </a:xfrm>
              <a:prstGeom prst="rect">
                <a:avLst/>
              </a:prstGeom>
              <a:blipFill rotWithShape="0">
                <a:blip r:embed="rId2"/>
                <a:stretch>
                  <a:fillRect l="-1180" t="-890" b="-1335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7390872" y="1916752"/>
                <a:ext cx="175312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2000" cap="small" dirty="0" smtClean="0"/>
                  <a:t>Recall</a:t>
                </a:r>
                <a:r>
                  <a:rPr lang="en-CA" sz="2000" dirty="0" smtClean="0"/>
                  <a:t> </a:t>
                </a:r>
                <a:r>
                  <a:rPr lang="en-CA" sz="2000" dirty="0" smtClean="0">
                    <a:solidFill>
                      <a:srgbClr val="0000FF"/>
                    </a:solidFill>
                  </a:rPr>
                  <a:t>x </a:t>
                </a:r>
                <a14:m>
                  <m:oMath xmlns:m="http://schemas.openxmlformats.org/officeDocument/2006/math">
                    <m:r>
                      <a:rPr lang="en-CA" sz="20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≥0</m:t>
                    </m:r>
                  </m:oMath>
                </a14:m>
                <a:endParaRPr lang="en-CA" sz="20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90872" y="1916752"/>
                <a:ext cx="1753128" cy="400110"/>
              </a:xfrm>
              <a:prstGeom prst="rect">
                <a:avLst/>
              </a:prstGeom>
              <a:blipFill rotWithShape="0">
                <a:blip r:embed="rId3"/>
                <a:stretch>
                  <a:fillRect l="-3472" t="-7576" b="-25758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/>
          <p:cNvSpPr/>
          <p:nvPr/>
        </p:nvSpPr>
        <p:spPr>
          <a:xfrm>
            <a:off x="437320" y="69320"/>
            <a:ext cx="826935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800" dirty="0">
                <a:solidFill>
                  <a:srgbClr val="CC0000"/>
                </a:solidFill>
              </a:rPr>
              <a:t>How to handle arbitrary (monotone, symmetric) norm?</a:t>
            </a:r>
          </a:p>
        </p:txBody>
      </p:sp>
    </p:spTree>
    <p:extLst>
      <p:ext uri="{BB962C8B-B14F-4D97-AF65-F5344CB8AC3E}">
        <p14:creationId xmlns:p14="http://schemas.microsoft.com/office/powerpoint/2010/main" val="2255719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47"/>
          <p:cNvSpPr/>
          <p:nvPr/>
        </p:nvSpPr>
        <p:spPr bwMode="auto">
          <a:xfrm>
            <a:off x="366781" y="3369846"/>
            <a:ext cx="8586000" cy="648000"/>
          </a:xfrm>
          <a:prstGeom prst="rect">
            <a:avLst/>
          </a:prstGeom>
          <a:solidFill>
            <a:srgbClr val="EAEAEA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ill Sans MT" panose="020B0502020104020203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6018"/>
            <a:ext cx="9144000" cy="838200"/>
          </a:xfrm>
        </p:spPr>
        <p:txBody>
          <a:bodyPr/>
          <a:lstStyle/>
          <a:p>
            <a:r>
              <a:rPr lang="en-CA" sz="4200" dirty="0" smtClean="0"/>
              <a:t>Monotone, symmetric norms: Geometry</a:t>
            </a:r>
            <a:endParaRPr lang="en-CA" sz="4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384312" y="1139888"/>
                <a:ext cx="8407996" cy="1265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dirty="0" smtClean="0"/>
                  <a:t>Consider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𝔹</m:t>
                        </m:r>
                      </m:e>
                      <m:sub>
                        <m: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en-CA" dirty="0" smtClean="0">
                    <a:solidFill>
                      <a:srgbClr val="0000FF"/>
                    </a:solidFill>
                  </a:rPr>
                  <a:t> := {</a:t>
                </a:r>
                <a14:m>
                  <m:oMath xmlns:m="http://schemas.openxmlformats.org/officeDocument/2006/math"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∈</m:t>
                    </m:r>
                    <m:sSubSup>
                      <m:sSubSupPr>
                        <m:ctrlP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ℝ</m:t>
                        </m:r>
                      </m:e>
                      <m:sub>
                        <m: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</m:sub>
                      <m:sup>
                        <m: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bSup>
                  </m:oMath>
                </a14:m>
                <a:r>
                  <a:rPr lang="en-CA" dirty="0" smtClean="0">
                    <a:solidFill>
                      <a:srgbClr val="0000FF"/>
                    </a:solidFill>
                  </a:rPr>
                  <a:t>:  </a:t>
                </a:r>
                <a14:m>
                  <m:oMath xmlns:m="http://schemas.openxmlformats.org/officeDocument/2006/math"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≤1</m:t>
                    </m:r>
                  </m:oMath>
                </a14:m>
                <a:r>
                  <a:rPr lang="en-CA" dirty="0" smtClean="0">
                    <a:solidFill>
                      <a:srgbClr val="0000FF"/>
                    </a:solidFill>
                  </a:rPr>
                  <a:t>}</a:t>
                </a:r>
              </a:p>
              <a:p>
                <a:r>
                  <a:rPr lang="en-CA" dirty="0" smtClean="0">
                    <a:solidFill>
                      <a:srgbClr val="0000FF"/>
                    </a:solidFill>
                  </a:rPr>
                  <a:t>d</a:t>
                </a:r>
                <a:r>
                  <a:rPr lang="en-CA" dirty="0" smtClean="0"/>
                  <a:t> is a </a:t>
                </a:r>
                <a:r>
                  <a:rPr lang="en-CA" dirty="0" err="1" smtClean="0">
                    <a:solidFill>
                      <a:srgbClr val="009900"/>
                    </a:solidFill>
                  </a:rPr>
                  <a:t>subgradient</a:t>
                </a:r>
                <a:r>
                  <a:rPr lang="en-CA" dirty="0" smtClean="0"/>
                  <a:t> of </a:t>
                </a:r>
                <a14:m>
                  <m:oMath xmlns:m="http://schemas.openxmlformats.org/officeDocument/2006/math">
                    <m:r>
                      <a:rPr lang="en-CA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CA" dirty="0" smtClean="0"/>
                  <a:t> at </a:t>
                </a:r>
                <a:r>
                  <a:rPr lang="en-CA" dirty="0" smtClean="0">
                    <a:solidFill>
                      <a:srgbClr val="0000FF"/>
                    </a:solidFill>
                  </a:rPr>
                  <a:t>x</a:t>
                </a:r>
                <a:r>
                  <a:rPr lang="en-CA" dirty="0" smtClean="0"/>
                  <a:t> if:</a:t>
                </a:r>
              </a:p>
              <a:p>
                <a:pPr>
                  <a:spcBef>
                    <a:spcPts val="200"/>
                  </a:spcBef>
                  <a:tabLst>
                    <a:tab pos="354013" algn="l"/>
                    <a:tab pos="4035425" algn="l"/>
                  </a:tabLst>
                </a:pPr>
                <a:r>
                  <a:rPr lang="en-CA" b="0" dirty="0" smtClean="0"/>
                  <a:t>	</a:t>
                </a:r>
                <a14:m>
                  <m:oMath xmlns:m="http://schemas.openxmlformats.org/officeDocument/2006/math">
                    <m:r>
                      <a:rPr lang="en-CA" b="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CA" dirty="0" smtClean="0">
                    <a:solidFill>
                      <a:srgbClr val="0000FF"/>
                    </a:solidFill>
                  </a:rPr>
                  <a:t>(y) </a:t>
                </a:r>
                <a14:m>
                  <m:oMath xmlns:m="http://schemas.openxmlformats.org/officeDocument/2006/math"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− </m:t>
                    </m:r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CA" dirty="0" smtClean="0">
                    <a:solidFill>
                      <a:srgbClr val="0000FF"/>
                    </a:solidFill>
                  </a:rPr>
                  <a:t>(x) </a:t>
                </a:r>
                <a14:m>
                  <m:oMath xmlns:m="http://schemas.openxmlformats.org/officeDocument/2006/math"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≥</m:t>
                    </m:r>
                    <m:sSup>
                      <m:sSupPr>
                        <m:ctrlP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CA" dirty="0" smtClean="0"/>
                  <a:t>	for all </a:t>
                </a:r>
                <a14:m>
                  <m:oMath xmlns:m="http://schemas.openxmlformats.org/officeDocument/2006/math"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∈</m:t>
                    </m:r>
                    <m:sSubSup>
                      <m:sSubSupPr>
                        <m:ctrlP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ℝ</m:t>
                        </m:r>
                      </m:e>
                      <m:sub/>
                      <m:sup>
                        <m: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bSup>
                  </m:oMath>
                </a14:m>
                <a:endParaRPr lang="en-CA" dirty="0" smtClean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312" y="1139888"/>
                <a:ext cx="8407996" cy="1265218"/>
              </a:xfrm>
              <a:prstGeom prst="rect">
                <a:avLst/>
              </a:prstGeom>
              <a:blipFill rotWithShape="0">
                <a:blip r:embed="rId2"/>
                <a:stretch>
                  <a:fillRect l="-1088" t="-3846" b="-9135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66782" y="2423260"/>
                <a:ext cx="6569851" cy="8515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tabLst>
                    <a:tab pos="1169988" algn="l"/>
                  </a:tabLst>
                </a:pPr>
                <a:r>
                  <a:rPr lang="en-CA" dirty="0" smtClean="0"/>
                  <a:t>Let </a:t>
                </a:r>
                <a14:m>
                  <m:oMath xmlns:m="http://schemas.openxmlformats.org/officeDocument/2006/math"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𝒞</m:t>
                    </m:r>
                  </m:oMath>
                </a14:m>
                <a:r>
                  <a:rPr lang="en-CA" dirty="0" smtClean="0">
                    <a:solidFill>
                      <a:srgbClr val="0000FF"/>
                    </a:solidFill>
                  </a:rPr>
                  <a:t> = </a:t>
                </a:r>
                <a:r>
                  <a:rPr lang="en-CA" sz="2600" dirty="0" smtClean="0">
                    <a:solidFill>
                      <a:srgbClr val="0000FF"/>
                    </a:solidFill>
                  </a:rPr>
                  <a:t>{</a:t>
                </a:r>
                <a:r>
                  <a:rPr lang="en-CA" dirty="0" smtClean="0">
                    <a:solidFill>
                      <a:srgbClr val="0000FF"/>
                    </a:solidFill>
                  </a:rPr>
                  <a:t>d: d </a:t>
                </a:r>
                <a:r>
                  <a:rPr lang="en-CA" dirty="0" smtClean="0"/>
                  <a:t>is a </a:t>
                </a:r>
                <a:r>
                  <a:rPr lang="en-CA" dirty="0" err="1" smtClean="0"/>
                  <a:t>subgradient</a:t>
                </a:r>
                <a:r>
                  <a:rPr lang="en-CA" dirty="0" smtClean="0"/>
                  <a:t> of </a:t>
                </a:r>
                <a14:m>
                  <m:oMath xmlns:m="http://schemas.openxmlformats.org/officeDocument/2006/math"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CA" dirty="0" smtClean="0"/>
                  <a:t> at some </a:t>
                </a:r>
                <a14:m>
                  <m:oMath xmlns:m="http://schemas.openxmlformats.org/officeDocument/2006/math"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𝔹</m:t>
                        </m:r>
                      </m:e>
                      <m:sub>
                        <m: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en-CA" dirty="0" smtClean="0"/>
                  <a:t>, </a:t>
                </a:r>
              </a:p>
              <a:p>
                <a:pPr>
                  <a:lnSpc>
                    <a:spcPts val="2800"/>
                  </a:lnSpc>
                  <a:tabLst>
                    <a:tab pos="1169988" algn="l"/>
                  </a:tabLst>
                </a:pPr>
                <a:r>
                  <a:rPr lang="en-CA" b="0" dirty="0"/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≥</m:t>
                    </m:r>
                    <m:sSub>
                      <m:sSubPr>
                        <m:ctrlP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≥…≥</m:t>
                    </m:r>
                    <m:sSub>
                      <m:sSubPr>
                        <m:ctrlP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≥0</m:t>
                    </m:r>
                  </m:oMath>
                </a14:m>
                <a:r>
                  <a:rPr lang="en-CA" baseline="-25000" dirty="0" smtClean="0">
                    <a:solidFill>
                      <a:srgbClr val="0000FF"/>
                    </a:solidFill>
                  </a:rPr>
                  <a:t> </a:t>
                </a:r>
                <a:r>
                  <a:rPr lang="en-CA" sz="2600" dirty="0" smtClean="0">
                    <a:solidFill>
                      <a:srgbClr val="0000FF"/>
                    </a:solidFill>
                  </a:rPr>
                  <a:t>}</a:t>
                </a:r>
                <a:endParaRPr lang="en-CA" sz="26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782" y="2423260"/>
                <a:ext cx="6569851" cy="851515"/>
              </a:xfrm>
              <a:prstGeom prst="rect">
                <a:avLst/>
              </a:prstGeom>
              <a:blipFill rotWithShape="0">
                <a:blip r:embed="rId3"/>
                <a:stretch>
                  <a:fillRect l="-1391" t="-9353" r="-186" b="-17266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384312" y="3369846"/>
                <a:ext cx="8642457" cy="22754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tabLst>
                    <a:tab pos="7443788" algn="l"/>
                  </a:tabLst>
                </a:pPr>
                <a:r>
                  <a:rPr lang="en-CA" dirty="0" smtClean="0">
                    <a:solidFill>
                      <a:srgbClr val="CC0000"/>
                    </a:solidFill>
                  </a:rPr>
                  <a:t>Key claim:  </a:t>
                </a:r>
                <a14:m>
                  <m:oMath xmlns:m="http://schemas.openxmlformats.org/officeDocument/2006/math"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CA" dirty="0" smtClean="0">
                    <a:solidFill>
                      <a:srgbClr val="0000FF"/>
                    </a:solidFill>
                  </a:rPr>
                  <a:t>(x) =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CA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CA" b="0" i="0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CA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  <m:r>
                              <a:rPr lang="en-CA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∈</m:t>
                            </m:r>
                            <m:r>
                              <a:rPr lang="en-CA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𝒞</m:t>
                            </m:r>
                          </m:lim>
                        </m:limLow>
                      </m:fName>
                      <m:e>
                        <m:sSup>
                          <m:sSupPr>
                            <m:ctrlPr>
                              <a:rPr lang="en-CA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CA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p>
                            <m:r>
                              <a:rPr lang="en-CA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⊤</m:t>
                            </m:r>
                          </m:sup>
                        </m:sSup>
                        <m:sSup>
                          <m:sSupPr>
                            <m:ctrlPr>
                              <a:rPr lang="en-CA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CA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CA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↓</m:t>
                            </m:r>
                          </m:sup>
                        </m:sSup>
                      </m:e>
                    </m:func>
                  </m:oMath>
                </a14:m>
                <a:r>
                  <a:rPr lang="en-CA" dirty="0" smtClean="0">
                    <a:solidFill>
                      <a:srgbClr val="0000FF"/>
                    </a:solidFill>
                  </a:rPr>
                  <a:t> =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CA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CA" b="0" i="0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CA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  <m:r>
                              <a:rPr lang="en-CA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∈</m:t>
                            </m:r>
                            <m:r>
                              <a:rPr lang="en-CA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𝒞</m:t>
                            </m:r>
                          </m:lim>
                        </m:limLow>
                      </m:fName>
                      <m:e>
                        <m:r>
                          <m:rPr>
                            <m:sty m:val="p"/>
                          </m:rPr>
                          <a:rPr lang="en-CA" b="0" i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ordcost</m:t>
                        </m:r>
                      </m:e>
                    </m:func>
                  </m:oMath>
                </a14:m>
                <a:r>
                  <a:rPr lang="en-CA" dirty="0" smtClean="0">
                    <a:solidFill>
                      <a:srgbClr val="0000FF"/>
                    </a:solidFill>
                  </a:rPr>
                  <a:t>(w; x)	</a:t>
                </a:r>
                <a14:m>
                  <m:oMath xmlns:m="http://schemas.openxmlformats.org/officeDocument/2006/math"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∀</m:t>
                    </m:r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≥0</m:t>
                    </m:r>
                  </m:oMath>
                </a14:m>
                <a:endParaRPr lang="en-CA" dirty="0" smtClean="0">
                  <a:solidFill>
                    <a:srgbClr val="0000FF"/>
                  </a:solidFill>
                </a:endParaRPr>
              </a:p>
              <a:p>
                <a:pPr marL="354013" indent="-268288">
                  <a:spcBef>
                    <a:spcPts val="1500"/>
                  </a:spcBef>
                  <a:buClr>
                    <a:srgbClr val="CC0000"/>
                  </a:buClr>
                  <a:buSzPct val="120000"/>
                  <a:buFont typeface="Arial" panose="020B0604020202020204" pitchFamily="34" charset="0"/>
                  <a:buChar char="•"/>
                </a:pPr>
                <a:r>
                  <a:rPr lang="en-CA" dirty="0" smtClean="0"/>
                  <a:t>“Reduction” to min-max ordered optimization</a:t>
                </a:r>
              </a:p>
              <a:p>
                <a:pPr marL="354013" indent="-268288">
                  <a:spcBef>
                    <a:spcPts val="300"/>
                  </a:spcBef>
                  <a:buClr>
                    <a:srgbClr val="CC0000"/>
                  </a:buClr>
                  <a:buSzPct val="120000"/>
                  <a:buFont typeface="Arial" panose="020B0604020202020204" pitchFamily="34" charset="0"/>
                  <a:buChar char="•"/>
                </a:pPr>
                <a:r>
                  <a:rPr lang="en-CA" dirty="0" smtClean="0"/>
                  <a:t>Shows that Top-</a:t>
                </a:r>
                <a14:m>
                  <m:oMath xmlns:m="http://schemas.openxmlformats.org/officeDocument/2006/math">
                    <m:r>
                      <a:rPr lang="en-CA" b="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ℓ</m:t>
                    </m:r>
                  </m:oMath>
                </a14:m>
                <a:r>
                  <a:rPr lang="en-CA" dirty="0" smtClean="0"/>
                  <a:t> norms are basic building blocks:</a:t>
                </a:r>
              </a:p>
              <a:p>
                <a:pPr marL="354013" lvl="1"/>
                <a:r>
                  <a:rPr lang="en-CA" dirty="0" smtClean="0">
                    <a:solidFill>
                      <a:srgbClr val="0000FF"/>
                    </a:solidFill>
                  </a:rPr>
                  <a:t>Top-</a:t>
                </a:r>
                <a14:m>
                  <m:oMath xmlns:m="http://schemas.openxmlformats.org/officeDocument/2006/math">
                    <m:r>
                      <a:rPr lang="en-CA" b="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ℓ</m:t>
                    </m:r>
                  </m:oMath>
                </a14:m>
                <a:r>
                  <a:rPr lang="en-CA" dirty="0" smtClean="0">
                    <a:solidFill>
                      <a:srgbClr val="0000FF"/>
                    </a:solidFill>
                  </a:rPr>
                  <a:t>(x) </a:t>
                </a:r>
                <a14:m>
                  <m:oMath xmlns:m="http://schemas.openxmlformats.org/officeDocument/2006/math"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≤</m:t>
                    </m:r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⋅</m:t>
                    </m:r>
                  </m:oMath>
                </a14:m>
                <a:r>
                  <a:rPr lang="en-CA" dirty="0" smtClean="0">
                    <a:solidFill>
                      <a:srgbClr val="0000FF"/>
                    </a:solidFill>
                  </a:rPr>
                  <a:t>Top-</a:t>
                </a:r>
                <a14:m>
                  <m:oMath xmlns:m="http://schemas.openxmlformats.org/officeDocument/2006/math">
                    <m:r>
                      <a:rPr lang="en-CA" b="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ℓ</m:t>
                    </m:r>
                  </m:oMath>
                </a14:m>
                <a:r>
                  <a:rPr lang="en-CA" dirty="0" smtClean="0">
                    <a:solidFill>
                      <a:srgbClr val="0000FF"/>
                    </a:solidFill>
                  </a:rPr>
                  <a:t>(y)</a:t>
                </a:r>
                <a:r>
                  <a:rPr lang="en-CA" dirty="0" smtClean="0"/>
                  <a:t> for all </a:t>
                </a:r>
                <a14:m>
                  <m:oMath xmlns:m="http://schemas.openxmlformats.org/officeDocument/2006/math"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ℓ∈[</m:t>
                    </m:r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]⇒</m:t>
                    </m:r>
                  </m:oMath>
                </a14:m>
                <a:r>
                  <a:rPr lang="en-CA" dirty="0" smtClean="0">
                    <a:solidFill>
                      <a:srgbClr val="0000FF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CA" b="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CA" dirty="0" smtClean="0">
                    <a:solidFill>
                      <a:srgbClr val="0000FF"/>
                    </a:solidFill>
                  </a:rPr>
                  <a:t>(x) </a:t>
                </a:r>
                <a14:m>
                  <m:oMath xmlns:m="http://schemas.openxmlformats.org/officeDocument/2006/math"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CA" dirty="0" smtClean="0">
                    <a:solidFill>
                      <a:srgbClr val="0000FF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CA" b="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CA" b="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⋅</m:t>
                    </m:r>
                    <m:r>
                      <a:rPr lang="en-CA" b="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CA" dirty="0" smtClean="0">
                    <a:solidFill>
                      <a:srgbClr val="0000FF"/>
                    </a:solidFill>
                  </a:rPr>
                  <a:t>(y)</a:t>
                </a:r>
              </a:p>
              <a:p>
                <a:pPr marL="354013" lvl="1">
                  <a:spcBef>
                    <a:spcPts val="200"/>
                  </a:spcBef>
                </a:pPr>
                <a:r>
                  <a:rPr lang="en-CA" sz="2000" dirty="0" smtClean="0"/>
                  <a:t>(Can also infer this from </a:t>
                </a:r>
                <a:r>
                  <a:rPr lang="en-CA" sz="2000" dirty="0" err="1" smtClean="0"/>
                  <a:t>majorization</a:t>
                </a:r>
                <a:r>
                  <a:rPr lang="en-CA" sz="2000" dirty="0" smtClean="0"/>
                  <a:t> theory of </a:t>
                </a:r>
                <a:r>
                  <a:rPr lang="en-CA" sz="2000" dirty="0" err="1" smtClean="0">
                    <a:solidFill>
                      <a:srgbClr val="009900"/>
                    </a:solidFill>
                  </a:rPr>
                  <a:t>HardyLP</a:t>
                </a:r>
                <a:r>
                  <a:rPr lang="en-CA" sz="2000" dirty="0" smtClean="0"/>
                  <a:t>)</a:t>
                </a:r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312" y="3369846"/>
                <a:ext cx="8642457" cy="2275431"/>
              </a:xfrm>
              <a:prstGeom prst="rect">
                <a:avLst/>
              </a:prstGeom>
              <a:blipFill rotWithShape="0">
                <a:blip r:embed="rId4"/>
                <a:stretch>
                  <a:fillRect l="-1058" t="-1072" b="-4021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Freeform 19"/>
          <p:cNvSpPr/>
          <p:nvPr/>
        </p:nvSpPr>
        <p:spPr bwMode="auto">
          <a:xfrm>
            <a:off x="7115106" y="2019386"/>
            <a:ext cx="1511808" cy="877824"/>
          </a:xfrm>
          <a:custGeom>
            <a:avLst/>
            <a:gdLst>
              <a:gd name="connsiteX0" fmla="*/ 1243584 w 1511808"/>
              <a:gd name="connsiteY0" fmla="*/ 0 h 877824"/>
              <a:gd name="connsiteX1" fmla="*/ 1511808 w 1511808"/>
              <a:gd name="connsiteY1" fmla="*/ 438912 h 877824"/>
              <a:gd name="connsiteX2" fmla="*/ 1499616 w 1511808"/>
              <a:gd name="connsiteY2" fmla="*/ 865632 h 877824"/>
              <a:gd name="connsiteX3" fmla="*/ 0 w 1511808"/>
              <a:gd name="connsiteY3" fmla="*/ 877824 h 877824"/>
              <a:gd name="connsiteX4" fmla="*/ 0 w 1511808"/>
              <a:gd name="connsiteY4" fmla="*/ 60960 h 877824"/>
              <a:gd name="connsiteX5" fmla="*/ 1243584 w 1511808"/>
              <a:gd name="connsiteY5" fmla="*/ 0 h 877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11808" h="877824">
                <a:moveTo>
                  <a:pt x="1243584" y="0"/>
                </a:moveTo>
                <a:lnTo>
                  <a:pt x="1511808" y="438912"/>
                </a:lnTo>
                <a:lnTo>
                  <a:pt x="1499616" y="865632"/>
                </a:lnTo>
                <a:lnTo>
                  <a:pt x="0" y="877824"/>
                </a:lnTo>
                <a:lnTo>
                  <a:pt x="0" y="60960"/>
                </a:lnTo>
                <a:lnTo>
                  <a:pt x="1243584" y="0"/>
                </a:lnTo>
                <a:close/>
              </a:path>
            </a:pathLst>
          </a:custGeom>
          <a:solidFill>
            <a:srgbClr val="FFCCFF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ill Sans MT" panose="020B0502020104020203" pitchFamily="34" charset="0"/>
            </a:endParaRPr>
          </a:p>
        </p:txBody>
      </p:sp>
      <p:sp>
        <p:nvSpPr>
          <p:cNvPr id="17" name="Freeform 16"/>
          <p:cNvSpPr/>
          <p:nvPr/>
        </p:nvSpPr>
        <p:spPr bwMode="auto">
          <a:xfrm>
            <a:off x="7115106" y="1397594"/>
            <a:ext cx="914400" cy="1499616"/>
          </a:xfrm>
          <a:custGeom>
            <a:avLst/>
            <a:gdLst>
              <a:gd name="connsiteX0" fmla="*/ 0 w 914400"/>
              <a:gd name="connsiteY0" fmla="*/ 0 h 1499616"/>
              <a:gd name="connsiteX1" fmla="*/ 463296 w 914400"/>
              <a:gd name="connsiteY1" fmla="*/ 0 h 1499616"/>
              <a:gd name="connsiteX2" fmla="*/ 914400 w 914400"/>
              <a:gd name="connsiteY2" fmla="*/ 280416 h 1499616"/>
              <a:gd name="connsiteX3" fmla="*/ 890016 w 914400"/>
              <a:gd name="connsiteY3" fmla="*/ 1499616 h 1499616"/>
              <a:gd name="connsiteX4" fmla="*/ 12192 w 914400"/>
              <a:gd name="connsiteY4" fmla="*/ 1499616 h 1499616"/>
              <a:gd name="connsiteX5" fmla="*/ 0 w 914400"/>
              <a:gd name="connsiteY5" fmla="*/ 0 h 1499616"/>
              <a:gd name="connsiteX0" fmla="*/ 0 w 914400"/>
              <a:gd name="connsiteY0" fmla="*/ 0 h 1499616"/>
              <a:gd name="connsiteX1" fmla="*/ 463296 w 914400"/>
              <a:gd name="connsiteY1" fmla="*/ 0 h 1499616"/>
              <a:gd name="connsiteX2" fmla="*/ 914400 w 914400"/>
              <a:gd name="connsiteY2" fmla="*/ 292608 h 1499616"/>
              <a:gd name="connsiteX3" fmla="*/ 890016 w 914400"/>
              <a:gd name="connsiteY3" fmla="*/ 1499616 h 1499616"/>
              <a:gd name="connsiteX4" fmla="*/ 12192 w 914400"/>
              <a:gd name="connsiteY4" fmla="*/ 1499616 h 1499616"/>
              <a:gd name="connsiteX5" fmla="*/ 0 w 914400"/>
              <a:gd name="connsiteY5" fmla="*/ 0 h 1499616"/>
              <a:gd name="connsiteX0" fmla="*/ 0 w 914400"/>
              <a:gd name="connsiteY0" fmla="*/ 0 h 1499616"/>
              <a:gd name="connsiteX1" fmla="*/ 463296 w 914400"/>
              <a:gd name="connsiteY1" fmla="*/ 0 h 1499616"/>
              <a:gd name="connsiteX2" fmla="*/ 914400 w 914400"/>
              <a:gd name="connsiteY2" fmla="*/ 280416 h 1499616"/>
              <a:gd name="connsiteX3" fmla="*/ 890016 w 914400"/>
              <a:gd name="connsiteY3" fmla="*/ 1499616 h 1499616"/>
              <a:gd name="connsiteX4" fmla="*/ 12192 w 914400"/>
              <a:gd name="connsiteY4" fmla="*/ 1499616 h 1499616"/>
              <a:gd name="connsiteX5" fmla="*/ 0 w 914400"/>
              <a:gd name="connsiteY5" fmla="*/ 0 h 1499616"/>
              <a:gd name="connsiteX0" fmla="*/ 0 w 914400"/>
              <a:gd name="connsiteY0" fmla="*/ 0 h 1499616"/>
              <a:gd name="connsiteX1" fmla="*/ 463296 w 914400"/>
              <a:gd name="connsiteY1" fmla="*/ 0 h 1499616"/>
              <a:gd name="connsiteX2" fmla="*/ 914400 w 914400"/>
              <a:gd name="connsiteY2" fmla="*/ 280416 h 1499616"/>
              <a:gd name="connsiteX3" fmla="*/ 890016 w 914400"/>
              <a:gd name="connsiteY3" fmla="*/ 1499616 h 1499616"/>
              <a:gd name="connsiteX4" fmla="*/ 12192 w 914400"/>
              <a:gd name="connsiteY4" fmla="*/ 1499616 h 1499616"/>
              <a:gd name="connsiteX5" fmla="*/ 0 w 914400"/>
              <a:gd name="connsiteY5" fmla="*/ 0 h 1499616"/>
              <a:gd name="connsiteX0" fmla="*/ 0 w 914400"/>
              <a:gd name="connsiteY0" fmla="*/ 0 h 1499616"/>
              <a:gd name="connsiteX1" fmla="*/ 463296 w 914400"/>
              <a:gd name="connsiteY1" fmla="*/ 0 h 1499616"/>
              <a:gd name="connsiteX2" fmla="*/ 914400 w 914400"/>
              <a:gd name="connsiteY2" fmla="*/ 280416 h 1499616"/>
              <a:gd name="connsiteX3" fmla="*/ 890016 w 914400"/>
              <a:gd name="connsiteY3" fmla="*/ 1499616 h 1499616"/>
              <a:gd name="connsiteX4" fmla="*/ 12192 w 914400"/>
              <a:gd name="connsiteY4" fmla="*/ 1499616 h 1499616"/>
              <a:gd name="connsiteX5" fmla="*/ 0 w 914400"/>
              <a:gd name="connsiteY5" fmla="*/ 0 h 1499616"/>
              <a:gd name="connsiteX0" fmla="*/ 0 w 914400"/>
              <a:gd name="connsiteY0" fmla="*/ 0 h 1499616"/>
              <a:gd name="connsiteX1" fmla="*/ 463296 w 914400"/>
              <a:gd name="connsiteY1" fmla="*/ 0 h 1499616"/>
              <a:gd name="connsiteX2" fmla="*/ 914400 w 914400"/>
              <a:gd name="connsiteY2" fmla="*/ 280416 h 1499616"/>
              <a:gd name="connsiteX3" fmla="*/ 914400 w 914400"/>
              <a:gd name="connsiteY3" fmla="*/ 1499616 h 1499616"/>
              <a:gd name="connsiteX4" fmla="*/ 12192 w 914400"/>
              <a:gd name="connsiteY4" fmla="*/ 1499616 h 1499616"/>
              <a:gd name="connsiteX5" fmla="*/ 0 w 914400"/>
              <a:gd name="connsiteY5" fmla="*/ 0 h 1499616"/>
              <a:gd name="connsiteX0" fmla="*/ 0 w 914400"/>
              <a:gd name="connsiteY0" fmla="*/ 0 h 1499616"/>
              <a:gd name="connsiteX1" fmla="*/ 463296 w 914400"/>
              <a:gd name="connsiteY1" fmla="*/ 0 h 1499616"/>
              <a:gd name="connsiteX2" fmla="*/ 914400 w 914400"/>
              <a:gd name="connsiteY2" fmla="*/ 280416 h 1499616"/>
              <a:gd name="connsiteX3" fmla="*/ 914400 w 914400"/>
              <a:gd name="connsiteY3" fmla="*/ 1499616 h 1499616"/>
              <a:gd name="connsiteX4" fmla="*/ 0 w 914400"/>
              <a:gd name="connsiteY4" fmla="*/ 1499616 h 1499616"/>
              <a:gd name="connsiteX5" fmla="*/ 0 w 914400"/>
              <a:gd name="connsiteY5" fmla="*/ 0 h 1499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4400" h="1499616">
                <a:moveTo>
                  <a:pt x="0" y="0"/>
                </a:moveTo>
                <a:lnTo>
                  <a:pt x="463296" y="0"/>
                </a:lnTo>
                <a:lnTo>
                  <a:pt x="914400" y="280416"/>
                </a:lnTo>
                <a:lnTo>
                  <a:pt x="914400" y="1499616"/>
                </a:lnTo>
                <a:lnTo>
                  <a:pt x="0" y="1499616"/>
                </a:lnTo>
                <a:lnTo>
                  <a:pt x="0" y="0"/>
                </a:lnTo>
                <a:close/>
              </a:path>
            </a:pathLst>
          </a:custGeom>
          <a:solidFill>
            <a:srgbClr val="FFCCFF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ill Sans MT" panose="020B0502020104020203" pitchFamily="34" charset="0"/>
            </a:endParaRPr>
          </a:p>
        </p:txBody>
      </p:sp>
      <p:cxnSp>
        <p:nvCxnSpPr>
          <p:cNvPr id="6" name="Straight Arrow Connector 5"/>
          <p:cNvCxnSpPr/>
          <p:nvPr/>
        </p:nvCxnSpPr>
        <p:spPr bwMode="auto">
          <a:xfrm flipV="1">
            <a:off x="7109051" y="1123210"/>
            <a:ext cx="0" cy="1932496"/>
          </a:xfrm>
          <a:prstGeom prst="straightConnector1">
            <a:avLst/>
          </a:prstGeom>
          <a:noFill/>
          <a:ln w="19050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CC33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Straight Arrow Connector 7"/>
          <p:cNvCxnSpPr/>
          <p:nvPr/>
        </p:nvCxnSpPr>
        <p:spPr bwMode="auto">
          <a:xfrm flipV="1">
            <a:off x="6956610" y="2894760"/>
            <a:ext cx="1933200" cy="0"/>
          </a:xfrm>
          <a:prstGeom prst="straightConnector1">
            <a:avLst/>
          </a:prstGeom>
          <a:noFill/>
          <a:ln w="19050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CC33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Connector 12"/>
          <p:cNvCxnSpPr/>
          <p:nvPr/>
        </p:nvCxnSpPr>
        <p:spPr bwMode="auto">
          <a:xfrm>
            <a:off x="7109051" y="1403258"/>
            <a:ext cx="468097" cy="0"/>
          </a:xfrm>
          <a:prstGeom prst="line">
            <a:avLst/>
          </a:prstGeom>
          <a:noFill/>
          <a:ln w="1587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CC33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Arc 18"/>
          <p:cNvSpPr/>
          <p:nvPr/>
        </p:nvSpPr>
        <p:spPr bwMode="auto">
          <a:xfrm>
            <a:off x="6796802" y="1563568"/>
            <a:ext cx="1656341" cy="1656342"/>
          </a:xfrm>
          <a:prstGeom prst="arc">
            <a:avLst>
              <a:gd name="adj1" fmla="val 17787431"/>
              <a:gd name="adj2" fmla="val 20079568"/>
            </a:avLst>
          </a:prstGeom>
          <a:solidFill>
            <a:srgbClr val="FFCCFF"/>
          </a:solidFill>
          <a:ln w="1587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ill Sans MT" panose="020B0502020104020203" pitchFamily="34" charset="0"/>
            </a:endParaRPr>
          </a:p>
        </p:txBody>
      </p:sp>
      <p:cxnSp>
        <p:nvCxnSpPr>
          <p:cNvPr id="21" name="Straight Connector 20"/>
          <p:cNvCxnSpPr/>
          <p:nvPr/>
        </p:nvCxnSpPr>
        <p:spPr bwMode="auto">
          <a:xfrm>
            <a:off x="8610284" y="2442211"/>
            <a:ext cx="0" cy="468097"/>
          </a:xfrm>
          <a:prstGeom prst="line">
            <a:avLst/>
          </a:prstGeom>
          <a:noFill/>
          <a:ln w="1587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CC33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Straight Connector 24"/>
          <p:cNvCxnSpPr/>
          <p:nvPr/>
        </p:nvCxnSpPr>
        <p:spPr bwMode="auto">
          <a:xfrm>
            <a:off x="7577148" y="1403258"/>
            <a:ext cx="450093" cy="264146"/>
          </a:xfrm>
          <a:prstGeom prst="line">
            <a:avLst/>
          </a:prstGeom>
          <a:noFill/>
          <a:ln w="1587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CC33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Straight Connector 28"/>
          <p:cNvCxnSpPr/>
          <p:nvPr/>
        </p:nvCxnSpPr>
        <p:spPr bwMode="auto">
          <a:xfrm flipH="1" flipV="1">
            <a:off x="8349045" y="1992117"/>
            <a:ext cx="262854" cy="450093"/>
          </a:xfrm>
          <a:prstGeom prst="line">
            <a:avLst/>
          </a:prstGeom>
          <a:noFill/>
          <a:ln w="1587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CC33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" name="Oval 17"/>
          <p:cNvSpPr/>
          <p:nvPr/>
        </p:nvSpPr>
        <p:spPr bwMode="auto">
          <a:xfrm>
            <a:off x="7096118" y="1371545"/>
            <a:ext cx="45719" cy="45719"/>
          </a:xfrm>
          <a:prstGeom prst="ellipse">
            <a:avLst/>
          </a:prstGeom>
          <a:solidFill>
            <a:schemeClr val="tx1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ill Sans MT" panose="020B0502020104020203" pitchFamily="34" charset="0"/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7566603" y="1389093"/>
            <a:ext cx="45719" cy="45719"/>
          </a:xfrm>
          <a:prstGeom prst="ellipse">
            <a:avLst/>
          </a:prstGeom>
          <a:solidFill>
            <a:schemeClr val="tx1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ill Sans MT" panose="020B0502020104020203" pitchFamily="34" charset="0"/>
            </a:endParaRPr>
          </a:p>
        </p:txBody>
      </p:sp>
      <p:sp>
        <p:nvSpPr>
          <p:cNvPr id="27" name="Oval 26"/>
          <p:cNvSpPr/>
          <p:nvPr/>
        </p:nvSpPr>
        <p:spPr bwMode="auto">
          <a:xfrm>
            <a:off x="7987227" y="1626837"/>
            <a:ext cx="45719" cy="45719"/>
          </a:xfrm>
          <a:prstGeom prst="ellipse">
            <a:avLst/>
          </a:prstGeom>
          <a:solidFill>
            <a:schemeClr val="tx1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ill Sans MT" panose="020B0502020104020203" pitchFamily="34" charset="0"/>
            </a:endParaRPr>
          </a:p>
        </p:txBody>
      </p:sp>
      <p:sp>
        <p:nvSpPr>
          <p:cNvPr id="28" name="Oval 27"/>
          <p:cNvSpPr/>
          <p:nvPr/>
        </p:nvSpPr>
        <p:spPr bwMode="auto">
          <a:xfrm>
            <a:off x="8334699" y="1998693"/>
            <a:ext cx="45719" cy="45719"/>
          </a:xfrm>
          <a:prstGeom prst="ellipse">
            <a:avLst/>
          </a:prstGeom>
          <a:solidFill>
            <a:schemeClr val="tx1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ill Sans MT" panose="020B0502020104020203" pitchFamily="34" charset="0"/>
            </a:endParaRPr>
          </a:p>
        </p:txBody>
      </p:sp>
      <p:sp>
        <p:nvSpPr>
          <p:cNvPr id="30" name="Oval 29"/>
          <p:cNvSpPr/>
          <p:nvPr/>
        </p:nvSpPr>
        <p:spPr bwMode="auto">
          <a:xfrm>
            <a:off x="8584635" y="2419317"/>
            <a:ext cx="45719" cy="45719"/>
          </a:xfrm>
          <a:prstGeom prst="ellipse">
            <a:avLst/>
          </a:prstGeom>
          <a:solidFill>
            <a:schemeClr val="tx1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ill Sans MT" panose="020B0502020104020203" pitchFamily="34" charset="0"/>
            </a:endParaRPr>
          </a:p>
        </p:txBody>
      </p:sp>
      <p:sp>
        <p:nvSpPr>
          <p:cNvPr id="31" name="Oval 30"/>
          <p:cNvSpPr/>
          <p:nvPr/>
        </p:nvSpPr>
        <p:spPr bwMode="auto">
          <a:xfrm>
            <a:off x="8590731" y="2864325"/>
            <a:ext cx="45719" cy="45719"/>
          </a:xfrm>
          <a:prstGeom prst="ellipse">
            <a:avLst/>
          </a:prstGeom>
          <a:solidFill>
            <a:schemeClr val="tx1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ill Sans MT" panose="020B0502020104020203" pitchFamily="34" charset="0"/>
            </a:endParaRPr>
          </a:p>
        </p:txBody>
      </p:sp>
      <p:cxnSp>
        <p:nvCxnSpPr>
          <p:cNvPr id="23" name="Straight Connector 22"/>
          <p:cNvCxnSpPr/>
          <p:nvPr/>
        </p:nvCxnSpPr>
        <p:spPr bwMode="auto">
          <a:xfrm>
            <a:off x="7141837" y="1226906"/>
            <a:ext cx="800416" cy="308425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CC33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Straight Connector 32"/>
          <p:cNvCxnSpPr/>
          <p:nvPr/>
        </p:nvCxnSpPr>
        <p:spPr bwMode="auto">
          <a:xfrm>
            <a:off x="8184456" y="1667404"/>
            <a:ext cx="580936" cy="1075800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CC33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9" name="Straight Arrow Connector 38"/>
          <p:cNvCxnSpPr>
            <a:stCxn id="26" idx="7"/>
          </p:cNvCxnSpPr>
          <p:nvPr/>
        </p:nvCxnSpPr>
        <p:spPr bwMode="auto">
          <a:xfrm flipV="1">
            <a:off x="7605627" y="971654"/>
            <a:ext cx="171284" cy="424134"/>
          </a:xfrm>
          <a:prstGeom prst="straightConnector1">
            <a:avLst/>
          </a:prstGeom>
          <a:noFill/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CC33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3" name="Straight Arrow Connector 42"/>
          <p:cNvCxnSpPr/>
          <p:nvPr/>
        </p:nvCxnSpPr>
        <p:spPr bwMode="auto">
          <a:xfrm flipV="1">
            <a:off x="8474924" y="1982462"/>
            <a:ext cx="366750" cy="248197"/>
          </a:xfrm>
          <a:prstGeom prst="straightConnector1">
            <a:avLst/>
          </a:prstGeom>
          <a:noFill/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CC33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4" name="TextBox 43"/>
          <p:cNvSpPr txBox="1"/>
          <p:nvPr/>
        </p:nvSpPr>
        <p:spPr>
          <a:xfrm>
            <a:off x="7691269" y="1015075"/>
            <a:ext cx="4636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dirty="0" smtClean="0"/>
              <a:t>d</a:t>
            </a:r>
            <a:endParaRPr lang="en-CA" sz="2000" dirty="0"/>
          </a:p>
        </p:txBody>
      </p:sp>
      <p:sp>
        <p:nvSpPr>
          <p:cNvPr id="45" name="TextBox 44"/>
          <p:cNvSpPr txBox="1"/>
          <p:nvPr/>
        </p:nvSpPr>
        <p:spPr>
          <a:xfrm>
            <a:off x="8489927" y="1680360"/>
            <a:ext cx="4636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dirty="0" smtClean="0"/>
              <a:t>d</a:t>
            </a:r>
            <a:endParaRPr lang="en-CA" sz="2000" dirty="0"/>
          </a:p>
        </p:txBody>
      </p:sp>
    </p:spTree>
    <p:extLst>
      <p:ext uri="{BB962C8B-B14F-4D97-AF65-F5344CB8AC3E}">
        <p14:creationId xmlns:p14="http://schemas.microsoft.com/office/powerpoint/2010/main" val="1359307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5" grpId="0"/>
      <p:bldP spid="44" grpId="0"/>
      <p:bldP spid="4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47"/>
          <p:cNvSpPr/>
          <p:nvPr/>
        </p:nvSpPr>
        <p:spPr bwMode="auto">
          <a:xfrm>
            <a:off x="366782" y="3369846"/>
            <a:ext cx="8586834" cy="648000"/>
          </a:xfrm>
          <a:prstGeom prst="rect">
            <a:avLst/>
          </a:prstGeom>
          <a:solidFill>
            <a:srgbClr val="EAEAEA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ill Sans MT" panose="020B0502020104020203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6018"/>
            <a:ext cx="9144000" cy="838200"/>
          </a:xfrm>
        </p:spPr>
        <p:txBody>
          <a:bodyPr/>
          <a:lstStyle/>
          <a:p>
            <a:r>
              <a:rPr lang="en-CA" sz="4200" dirty="0" smtClean="0"/>
              <a:t>Monotone, symmetric norms: Geometry</a:t>
            </a:r>
            <a:endParaRPr lang="en-CA" sz="4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384312" y="1139888"/>
                <a:ext cx="8407996" cy="1265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dirty="0" smtClean="0"/>
                  <a:t>Consider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𝔹</m:t>
                        </m:r>
                      </m:e>
                      <m:sub>
                        <m: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en-CA" dirty="0" smtClean="0">
                    <a:solidFill>
                      <a:srgbClr val="0000FF"/>
                    </a:solidFill>
                  </a:rPr>
                  <a:t> := {</a:t>
                </a:r>
                <a14:m>
                  <m:oMath xmlns:m="http://schemas.openxmlformats.org/officeDocument/2006/math"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∈</m:t>
                    </m:r>
                    <m:sSubSup>
                      <m:sSubSupPr>
                        <m:ctrlP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ℝ</m:t>
                        </m:r>
                      </m:e>
                      <m:sub>
                        <m: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</m:sub>
                      <m:sup>
                        <m: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bSup>
                  </m:oMath>
                </a14:m>
                <a:r>
                  <a:rPr lang="en-CA" dirty="0" smtClean="0">
                    <a:solidFill>
                      <a:srgbClr val="0000FF"/>
                    </a:solidFill>
                  </a:rPr>
                  <a:t>:  </a:t>
                </a:r>
                <a14:m>
                  <m:oMath xmlns:m="http://schemas.openxmlformats.org/officeDocument/2006/math"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≤1</m:t>
                    </m:r>
                  </m:oMath>
                </a14:m>
                <a:r>
                  <a:rPr lang="en-CA" dirty="0" smtClean="0">
                    <a:solidFill>
                      <a:srgbClr val="0000FF"/>
                    </a:solidFill>
                  </a:rPr>
                  <a:t>}</a:t>
                </a:r>
              </a:p>
              <a:p>
                <a:r>
                  <a:rPr lang="en-CA" dirty="0" smtClean="0">
                    <a:solidFill>
                      <a:srgbClr val="0000FF"/>
                    </a:solidFill>
                  </a:rPr>
                  <a:t>d</a:t>
                </a:r>
                <a:r>
                  <a:rPr lang="en-CA" dirty="0" smtClean="0"/>
                  <a:t> is a </a:t>
                </a:r>
                <a:r>
                  <a:rPr lang="en-CA" dirty="0" err="1" smtClean="0">
                    <a:solidFill>
                      <a:srgbClr val="009900"/>
                    </a:solidFill>
                  </a:rPr>
                  <a:t>subgradient</a:t>
                </a:r>
                <a:r>
                  <a:rPr lang="en-CA" dirty="0" smtClean="0"/>
                  <a:t> of </a:t>
                </a:r>
                <a14:m>
                  <m:oMath xmlns:m="http://schemas.openxmlformats.org/officeDocument/2006/math">
                    <m:r>
                      <a:rPr lang="en-CA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CA" dirty="0" smtClean="0"/>
                  <a:t> at </a:t>
                </a:r>
                <a:r>
                  <a:rPr lang="en-CA" dirty="0" smtClean="0">
                    <a:solidFill>
                      <a:srgbClr val="0000FF"/>
                    </a:solidFill>
                  </a:rPr>
                  <a:t>x</a:t>
                </a:r>
                <a:r>
                  <a:rPr lang="en-CA" dirty="0" smtClean="0"/>
                  <a:t> if:</a:t>
                </a:r>
              </a:p>
              <a:p>
                <a:pPr>
                  <a:spcBef>
                    <a:spcPts val="200"/>
                  </a:spcBef>
                  <a:tabLst>
                    <a:tab pos="354013" algn="l"/>
                    <a:tab pos="4035425" algn="l"/>
                  </a:tabLst>
                </a:pPr>
                <a:r>
                  <a:rPr lang="en-CA" b="0" dirty="0" smtClean="0"/>
                  <a:t>	</a:t>
                </a:r>
                <a14:m>
                  <m:oMath xmlns:m="http://schemas.openxmlformats.org/officeDocument/2006/math">
                    <m:r>
                      <a:rPr lang="en-CA" b="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CA" dirty="0" smtClean="0">
                    <a:solidFill>
                      <a:srgbClr val="0000FF"/>
                    </a:solidFill>
                  </a:rPr>
                  <a:t>(y) </a:t>
                </a:r>
                <a14:m>
                  <m:oMath xmlns:m="http://schemas.openxmlformats.org/officeDocument/2006/math"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− </m:t>
                    </m:r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CA" dirty="0" smtClean="0">
                    <a:solidFill>
                      <a:srgbClr val="0000FF"/>
                    </a:solidFill>
                  </a:rPr>
                  <a:t>(x) </a:t>
                </a:r>
                <a14:m>
                  <m:oMath xmlns:m="http://schemas.openxmlformats.org/officeDocument/2006/math"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≥</m:t>
                    </m:r>
                    <m:sSup>
                      <m:sSupPr>
                        <m:ctrlP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CA" dirty="0" smtClean="0"/>
                  <a:t>	for all </a:t>
                </a:r>
                <a14:m>
                  <m:oMath xmlns:m="http://schemas.openxmlformats.org/officeDocument/2006/math"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∈</m:t>
                    </m:r>
                    <m:sSubSup>
                      <m:sSubSupPr>
                        <m:ctrlP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ℝ</m:t>
                        </m:r>
                      </m:e>
                      <m:sub/>
                      <m:sup>
                        <m: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bSup>
                  </m:oMath>
                </a14:m>
                <a:endParaRPr lang="en-CA" dirty="0" smtClean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312" y="1139888"/>
                <a:ext cx="8407996" cy="1265218"/>
              </a:xfrm>
              <a:prstGeom prst="rect">
                <a:avLst/>
              </a:prstGeom>
              <a:blipFill rotWithShape="0">
                <a:blip r:embed="rId2"/>
                <a:stretch>
                  <a:fillRect l="-1088" t="-3846" b="-9135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66782" y="2423260"/>
                <a:ext cx="6569851" cy="8515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tabLst>
                    <a:tab pos="1169988" algn="l"/>
                  </a:tabLst>
                </a:pPr>
                <a:r>
                  <a:rPr lang="en-CA" dirty="0" smtClean="0"/>
                  <a:t>Let </a:t>
                </a:r>
                <a14:m>
                  <m:oMath xmlns:m="http://schemas.openxmlformats.org/officeDocument/2006/math"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𝒞</m:t>
                    </m:r>
                  </m:oMath>
                </a14:m>
                <a:r>
                  <a:rPr lang="en-CA" dirty="0" smtClean="0">
                    <a:solidFill>
                      <a:srgbClr val="0000FF"/>
                    </a:solidFill>
                  </a:rPr>
                  <a:t> = </a:t>
                </a:r>
                <a:r>
                  <a:rPr lang="en-CA" sz="2600" dirty="0" smtClean="0">
                    <a:solidFill>
                      <a:srgbClr val="0000FF"/>
                    </a:solidFill>
                  </a:rPr>
                  <a:t>{</a:t>
                </a:r>
                <a:r>
                  <a:rPr lang="en-CA" dirty="0" smtClean="0">
                    <a:solidFill>
                      <a:srgbClr val="0000FF"/>
                    </a:solidFill>
                  </a:rPr>
                  <a:t>d: d </a:t>
                </a:r>
                <a:r>
                  <a:rPr lang="en-CA" dirty="0" smtClean="0"/>
                  <a:t>is a </a:t>
                </a:r>
                <a:r>
                  <a:rPr lang="en-CA" dirty="0" err="1" smtClean="0"/>
                  <a:t>subgradient</a:t>
                </a:r>
                <a:r>
                  <a:rPr lang="en-CA" dirty="0" smtClean="0"/>
                  <a:t> of </a:t>
                </a:r>
                <a14:m>
                  <m:oMath xmlns:m="http://schemas.openxmlformats.org/officeDocument/2006/math"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CA" dirty="0" smtClean="0"/>
                  <a:t> at some </a:t>
                </a:r>
                <a14:m>
                  <m:oMath xmlns:m="http://schemas.openxmlformats.org/officeDocument/2006/math"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𝔹</m:t>
                        </m:r>
                      </m:e>
                      <m:sub>
                        <m: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en-CA" dirty="0" smtClean="0"/>
                  <a:t>, </a:t>
                </a:r>
              </a:p>
              <a:p>
                <a:pPr>
                  <a:lnSpc>
                    <a:spcPts val="2800"/>
                  </a:lnSpc>
                  <a:tabLst>
                    <a:tab pos="1169988" algn="l"/>
                  </a:tabLst>
                </a:pPr>
                <a:r>
                  <a:rPr lang="en-CA" b="0" dirty="0"/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≥</m:t>
                    </m:r>
                    <m:sSub>
                      <m:sSubPr>
                        <m:ctrlP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≥…≥</m:t>
                    </m:r>
                    <m:sSub>
                      <m:sSubPr>
                        <m:ctrlP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≥0</m:t>
                    </m:r>
                  </m:oMath>
                </a14:m>
                <a:r>
                  <a:rPr lang="en-CA" baseline="-25000" dirty="0" smtClean="0">
                    <a:solidFill>
                      <a:srgbClr val="0000FF"/>
                    </a:solidFill>
                  </a:rPr>
                  <a:t> </a:t>
                </a:r>
                <a:r>
                  <a:rPr lang="en-CA" sz="2600" dirty="0" smtClean="0">
                    <a:solidFill>
                      <a:srgbClr val="0000FF"/>
                    </a:solidFill>
                  </a:rPr>
                  <a:t>}</a:t>
                </a:r>
                <a:endParaRPr lang="en-CA" sz="26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782" y="2423260"/>
                <a:ext cx="6569851" cy="851515"/>
              </a:xfrm>
              <a:prstGeom prst="rect">
                <a:avLst/>
              </a:prstGeom>
              <a:blipFill rotWithShape="0">
                <a:blip r:embed="rId3"/>
                <a:stretch>
                  <a:fillRect l="-1391" t="-9353" r="-186" b="-17266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384312" y="3369846"/>
                <a:ext cx="8642457" cy="31782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tabLst>
                    <a:tab pos="7443788" algn="l"/>
                  </a:tabLst>
                </a:pPr>
                <a:r>
                  <a:rPr lang="en-CA" dirty="0" smtClean="0">
                    <a:solidFill>
                      <a:srgbClr val="CC0000"/>
                    </a:solidFill>
                  </a:rPr>
                  <a:t>Key claim:  </a:t>
                </a:r>
                <a14:m>
                  <m:oMath xmlns:m="http://schemas.openxmlformats.org/officeDocument/2006/math"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CA" dirty="0" smtClean="0">
                    <a:solidFill>
                      <a:srgbClr val="0000FF"/>
                    </a:solidFill>
                  </a:rPr>
                  <a:t>(x) =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CA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CA" b="0" i="0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CA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  <m:r>
                              <a:rPr lang="en-CA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∈</m:t>
                            </m:r>
                            <m:r>
                              <a:rPr lang="en-CA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𝒞</m:t>
                            </m:r>
                          </m:lim>
                        </m:limLow>
                      </m:fName>
                      <m:e>
                        <m:sSup>
                          <m:sSupPr>
                            <m:ctrlPr>
                              <a:rPr lang="en-CA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CA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p>
                            <m:r>
                              <a:rPr lang="en-CA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⊤</m:t>
                            </m:r>
                          </m:sup>
                        </m:sSup>
                        <m:sSup>
                          <m:sSupPr>
                            <m:ctrlPr>
                              <a:rPr lang="en-CA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CA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CA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↓</m:t>
                            </m:r>
                          </m:sup>
                        </m:sSup>
                      </m:e>
                    </m:func>
                  </m:oMath>
                </a14:m>
                <a:r>
                  <a:rPr lang="en-CA" dirty="0" smtClean="0">
                    <a:solidFill>
                      <a:srgbClr val="0000FF"/>
                    </a:solidFill>
                  </a:rPr>
                  <a:t> =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CA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CA" b="0" i="0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CA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  <m:r>
                              <a:rPr lang="en-CA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∈</m:t>
                            </m:r>
                            <m:r>
                              <a:rPr lang="en-CA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𝒞</m:t>
                            </m:r>
                          </m:lim>
                        </m:limLow>
                      </m:fName>
                      <m:e>
                        <m:r>
                          <m:rPr>
                            <m:sty m:val="p"/>
                          </m:rPr>
                          <a:rPr lang="en-CA" b="0" i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ordcost</m:t>
                        </m:r>
                      </m:e>
                    </m:func>
                  </m:oMath>
                </a14:m>
                <a:r>
                  <a:rPr lang="en-CA" dirty="0" smtClean="0">
                    <a:solidFill>
                      <a:srgbClr val="0000FF"/>
                    </a:solidFill>
                  </a:rPr>
                  <a:t>(w; x)	</a:t>
                </a:r>
                <a14:m>
                  <m:oMath xmlns:m="http://schemas.openxmlformats.org/officeDocument/2006/math"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∀</m:t>
                    </m:r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≥0</m:t>
                    </m:r>
                  </m:oMath>
                </a14:m>
                <a:endParaRPr lang="en-CA" dirty="0" smtClean="0">
                  <a:solidFill>
                    <a:srgbClr val="0000FF"/>
                  </a:solidFill>
                </a:endParaRPr>
              </a:p>
              <a:p>
                <a:pPr marL="354013" indent="-268288">
                  <a:spcBef>
                    <a:spcPts val="1500"/>
                  </a:spcBef>
                  <a:buClr>
                    <a:srgbClr val="CC0000"/>
                  </a:buClr>
                  <a:buSzPct val="120000"/>
                  <a:buFont typeface="Arial" panose="020B0604020202020204" pitchFamily="34" charset="0"/>
                  <a:buChar char="•"/>
                </a:pPr>
                <a:r>
                  <a:rPr lang="en-CA" dirty="0" smtClean="0"/>
                  <a:t>“Reduction” to min-max ordered optimization</a:t>
                </a:r>
              </a:p>
              <a:p>
                <a:pPr marL="354013" indent="-268288">
                  <a:spcBef>
                    <a:spcPts val="300"/>
                  </a:spcBef>
                  <a:buClr>
                    <a:srgbClr val="CC0000"/>
                  </a:buClr>
                  <a:buSzPct val="120000"/>
                  <a:buFont typeface="Arial" panose="020B0604020202020204" pitchFamily="34" charset="0"/>
                  <a:buChar char="•"/>
                </a:pPr>
                <a:r>
                  <a:rPr lang="en-CA" dirty="0" smtClean="0"/>
                  <a:t>Shows that Top-</a:t>
                </a:r>
                <a14:m>
                  <m:oMath xmlns:m="http://schemas.openxmlformats.org/officeDocument/2006/math">
                    <m:r>
                      <a:rPr lang="en-CA" b="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ℓ</m:t>
                    </m:r>
                  </m:oMath>
                </a14:m>
                <a:r>
                  <a:rPr lang="en-CA" dirty="0" smtClean="0"/>
                  <a:t> norms are basic building blocks:</a:t>
                </a:r>
              </a:p>
              <a:p>
                <a:pPr marL="354013" lvl="1"/>
                <a:r>
                  <a:rPr lang="en-CA" dirty="0" smtClean="0">
                    <a:solidFill>
                      <a:srgbClr val="0000FF"/>
                    </a:solidFill>
                  </a:rPr>
                  <a:t>Top-</a:t>
                </a:r>
                <a14:m>
                  <m:oMath xmlns:m="http://schemas.openxmlformats.org/officeDocument/2006/math">
                    <m:r>
                      <a:rPr lang="en-CA" b="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ℓ</m:t>
                    </m:r>
                  </m:oMath>
                </a14:m>
                <a:r>
                  <a:rPr lang="en-CA" dirty="0" smtClean="0">
                    <a:solidFill>
                      <a:srgbClr val="0000FF"/>
                    </a:solidFill>
                  </a:rPr>
                  <a:t>(x) </a:t>
                </a:r>
                <a14:m>
                  <m:oMath xmlns:m="http://schemas.openxmlformats.org/officeDocument/2006/math"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≤</m:t>
                    </m:r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⋅</m:t>
                    </m:r>
                  </m:oMath>
                </a14:m>
                <a:r>
                  <a:rPr lang="en-CA" dirty="0" smtClean="0">
                    <a:solidFill>
                      <a:srgbClr val="0000FF"/>
                    </a:solidFill>
                  </a:rPr>
                  <a:t>Top-</a:t>
                </a:r>
                <a14:m>
                  <m:oMath xmlns:m="http://schemas.openxmlformats.org/officeDocument/2006/math">
                    <m:r>
                      <a:rPr lang="en-CA" b="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ℓ</m:t>
                    </m:r>
                  </m:oMath>
                </a14:m>
                <a:r>
                  <a:rPr lang="en-CA" dirty="0" smtClean="0">
                    <a:solidFill>
                      <a:srgbClr val="0000FF"/>
                    </a:solidFill>
                  </a:rPr>
                  <a:t>(y)</a:t>
                </a:r>
                <a:r>
                  <a:rPr lang="en-CA" dirty="0" smtClean="0"/>
                  <a:t> for all </a:t>
                </a:r>
                <a14:m>
                  <m:oMath xmlns:m="http://schemas.openxmlformats.org/officeDocument/2006/math"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ℓ∈[</m:t>
                    </m:r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]⇒</m:t>
                    </m:r>
                  </m:oMath>
                </a14:m>
                <a:r>
                  <a:rPr lang="en-CA" dirty="0" smtClean="0">
                    <a:solidFill>
                      <a:srgbClr val="0000FF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CA" b="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CA" dirty="0" smtClean="0">
                    <a:solidFill>
                      <a:srgbClr val="0000FF"/>
                    </a:solidFill>
                  </a:rPr>
                  <a:t>(x) </a:t>
                </a:r>
                <a14:m>
                  <m:oMath xmlns:m="http://schemas.openxmlformats.org/officeDocument/2006/math"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CA" dirty="0" smtClean="0">
                    <a:solidFill>
                      <a:srgbClr val="0000FF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CA" b="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CA" b="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⋅</m:t>
                    </m:r>
                    <m:r>
                      <a:rPr lang="en-CA" b="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CA" dirty="0" smtClean="0">
                    <a:solidFill>
                      <a:srgbClr val="0000FF"/>
                    </a:solidFill>
                  </a:rPr>
                  <a:t>(y)</a:t>
                </a:r>
                <a:endParaRPr lang="en-CA" sz="2000" dirty="0" smtClean="0"/>
              </a:p>
              <a:p>
                <a:pPr>
                  <a:spcBef>
                    <a:spcPts val="600"/>
                  </a:spcBef>
                </a:pPr>
                <a:r>
                  <a:rPr lang="en-CA" dirty="0" smtClean="0"/>
                  <a:t>Issues and algorithmic challenges</a:t>
                </a:r>
              </a:p>
              <a:p>
                <a:pPr marL="428625" indent="-342900">
                  <a:spcBef>
                    <a:spcPts val="200"/>
                  </a:spcBef>
                  <a:buClr>
                    <a:srgbClr val="CC0000"/>
                  </a:buClr>
                  <a:buSzPct val="120000"/>
                  <a:buBlip>
                    <a:blip r:embed="rId4"/>
                  </a:buBlip>
                </a:pPr>
                <a:r>
                  <a:rPr lang="en-CA" dirty="0" smtClean="0"/>
                  <a:t>Need </a:t>
                </a:r>
                <a:r>
                  <a:rPr lang="en-CA" dirty="0" err="1" smtClean="0">
                    <a:solidFill>
                      <a:srgbClr val="009900"/>
                    </a:solidFill>
                  </a:rPr>
                  <a:t>polytime</a:t>
                </a:r>
                <a:r>
                  <a:rPr lang="en-CA" dirty="0" smtClean="0">
                    <a:solidFill>
                      <a:srgbClr val="009900"/>
                    </a:solidFill>
                  </a:rPr>
                  <a:t>-computable</a:t>
                </a:r>
                <a:r>
                  <a:rPr lang="en-CA" dirty="0" smtClean="0"/>
                  <a:t>, and </a:t>
                </a:r>
                <a:r>
                  <a:rPr lang="en-CA" dirty="0" smtClean="0">
                    <a:solidFill>
                      <a:srgbClr val="009900"/>
                    </a:solidFill>
                  </a:rPr>
                  <a:t>poly-size</a:t>
                </a:r>
                <a:r>
                  <a:rPr lang="en-CA" dirty="0" smtClean="0"/>
                  <a:t> (approximation of) </a:t>
                </a:r>
                <a14:m>
                  <m:oMath xmlns:m="http://schemas.openxmlformats.org/officeDocument/2006/math"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𝒞</m:t>
                    </m:r>
                  </m:oMath>
                </a14:m>
                <a:endParaRPr lang="en-CA" dirty="0" smtClean="0">
                  <a:solidFill>
                    <a:srgbClr val="0000FF"/>
                  </a:solidFill>
                </a:endParaRPr>
              </a:p>
              <a:p>
                <a:pPr marL="428625" indent="-342900">
                  <a:spcBef>
                    <a:spcPts val="200"/>
                  </a:spcBef>
                  <a:buClr>
                    <a:srgbClr val="CC0000"/>
                  </a:buClr>
                  <a:buSzPct val="120000"/>
                  <a:buBlip>
                    <a:blip r:embed="rId4"/>
                  </a:buBlip>
                </a:pPr>
                <a:r>
                  <a:rPr lang="en-CA" dirty="0" smtClean="0"/>
                  <a:t>Controlling </a:t>
                </a:r>
                <a:r>
                  <a:rPr lang="en-CA" dirty="0" smtClean="0">
                    <a:solidFill>
                      <a:srgbClr val="009900"/>
                    </a:solidFill>
                  </a:rPr>
                  <a:t>all</a:t>
                </a:r>
                <a:r>
                  <a:rPr lang="en-CA" dirty="0" smtClean="0"/>
                  <a:t> Top-</a:t>
                </a:r>
                <a14:m>
                  <m:oMath xmlns:m="http://schemas.openxmlformats.org/officeDocument/2006/math">
                    <m:r>
                      <a:rPr lang="en-CA" b="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ℓ</m:t>
                    </m:r>
                  </m:oMath>
                </a14:m>
                <a:r>
                  <a:rPr lang="en-CA" dirty="0" smtClean="0"/>
                  <a:t> norms is difficult</a:t>
                </a:r>
                <a:endParaRPr lang="en-CA" dirty="0"/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312" y="3369846"/>
                <a:ext cx="8642457" cy="3178242"/>
              </a:xfrm>
              <a:prstGeom prst="rect">
                <a:avLst/>
              </a:prstGeom>
              <a:blipFill rotWithShape="0">
                <a:blip r:embed="rId5"/>
                <a:stretch>
                  <a:fillRect l="-1058" t="-768" b="-3455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6" name="Group 45"/>
          <p:cNvGrpSpPr/>
          <p:nvPr/>
        </p:nvGrpSpPr>
        <p:grpSpPr>
          <a:xfrm>
            <a:off x="6796802" y="971654"/>
            <a:ext cx="2156814" cy="2248256"/>
            <a:chOff x="6704288" y="988332"/>
            <a:chExt cx="2156814" cy="2248256"/>
          </a:xfrm>
        </p:grpSpPr>
        <p:sp>
          <p:nvSpPr>
            <p:cNvPr id="20" name="Freeform 19"/>
            <p:cNvSpPr/>
            <p:nvPr/>
          </p:nvSpPr>
          <p:spPr bwMode="auto">
            <a:xfrm>
              <a:off x="7022592" y="2036064"/>
              <a:ext cx="1511808" cy="877824"/>
            </a:xfrm>
            <a:custGeom>
              <a:avLst/>
              <a:gdLst>
                <a:gd name="connsiteX0" fmla="*/ 1243584 w 1511808"/>
                <a:gd name="connsiteY0" fmla="*/ 0 h 877824"/>
                <a:gd name="connsiteX1" fmla="*/ 1511808 w 1511808"/>
                <a:gd name="connsiteY1" fmla="*/ 438912 h 877824"/>
                <a:gd name="connsiteX2" fmla="*/ 1499616 w 1511808"/>
                <a:gd name="connsiteY2" fmla="*/ 865632 h 877824"/>
                <a:gd name="connsiteX3" fmla="*/ 0 w 1511808"/>
                <a:gd name="connsiteY3" fmla="*/ 877824 h 877824"/>
                <a:gd name="connsiteX4" fmla="*/ 0 w 1511808"/>
                <a:gd name="connsiteY4" fmla="*/ 60960 h 877824"/>
                <a:gd name="connsiteX5" fmla="*/ 1243584 w 1511808"/>
                <a:gd name="connsiteY5" fmla="*/ 0 h 877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11808" h="877824">
                  <a:moveTo>
                    <a:pt x="1243584" y="0"/>
                  </a:moveTo>
                  <a:lnTo>
                    <a:pt x="1511808" y="438912"/>
                  </a:lnTo>
                  <a:lnTo>
                    <a:pt x="1499616" y="865632"/>
                  </a:lnTo>
                  <a:lnTo>
                    <a:pt x="0" y="877824"/>
                  </a:lnTo>
                  <a:lnTo>
                    <a:pt x="0" y="60960"/>
                  </a:lnTo>
                  <a:lnTo>
                    <a:pt x="1243584" y="0"/>
                  </a:lnTo>
                  <a:close/>
                </a:path>
              </a:pathLst>
            </a:custGeom>
            <a:solidFill>
              <a:srgbClr val="FFCCFF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CA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Gill Sans MT" panose="020B0502020104020203" pitchFamily="34" charset="0"/>
              </a:endParaRPr>
            </a:p>
          </p:txBody>
        </p:sp>
        <p:sp>
          <p:nvSpPr>
            <p:cNvPr id="17" name="Freeform 16"/>
            <p:cNvSpPr/>
            <p:nvPr/>
          </p:nvSpPr>
          <p:spPr bwMode="auto">
            <a:xfrm>
              <a:off x="7022592" y="1414272"/>
              <a:ext cx="914400" cy="1499616"/>
            </a:xfrm>
            <a:custGeom>
              <a:avLst/>
              <a:gdLst>
                <a:gd name="connsiteX0" fmla="*/ 0 w 914400"/>
                <a:gd name="connsiteY0" fmla="*/ 0 h 1499616"/>
                <a:gd name="connsiteX1" fmla="*/ 463296 w 914400"/>
                <a:gd name="connsiteY1" fmla="*/ 0 h 1499616"/>
                <a:gd name="connsiteX2" fmla="*/ 914400 w 914400"/>
                <a:gd name="connsiteY2" fmla="*/ 280416 h 1499616"/>
                <a:gd name="connsiteX3" fmla="*/ 890016 w 914400"/>
                <a:gd name="connsiteY3" fmla="*/ 1499616 h 1499616"/>
                <a:gd name="connsiteX4" fmla="*/ 12192 w 914400"/>
                <a:gd name="connsiteY4" fmla="*/ 1499616 h 1499616"/>
                <a:gd name="connsiteX5" fmla="*/ 0 w 914400"/>
                <a:gd name="connsiteY5" fmla="*/ 0 h 1499616"/>
                <a:gd name="connsiteX0" fmla="*/ 0 w 914400"/>
                <a:gd name="connsiteY0" fmla="*/ 0 h 1499616"/>
                <a:gd name="connsiteX1" fmla="*/ 463296 w 914400"/>
                <a:gd name="connsiteY1" fmla="*/ 0 h 1499616"/>
                <a:gd name="connsiteX2" fmla="*/ 914400 w 914400"/>
                <a:gd name="connsiteY2" fmla="*/ 292608 h 1499616"/>
                <a:gd name="connsiteX3" fmla="*/ 890016 w 914400"/>
                <a:gd name="connsiteY3" fmla="*/ 1499616 h 1499616"/>
                <a:gd name="connsiteX4" fmla="*/ 12192 w 914400"/>
                <a:gd name="connsiteY4" fmla="*/ 1499616 h 1499616"/>
                <a:gd name="connsiteX5" fmla="*/ 0 w 914400"/>
                <a:gd name="connsiteY5" fmla="*/ 0 h 1499616"/>
                <a:gd name="connsiteX0" fmla="*/ 0 w 914400"/>
                <a:gd name="connsiteY0" fmla="*/ 0 h 1499616"/>
                <a:gd name="connsiteX1" fmla="*/ 463296 w 914400"/>
                <a:gd name="connsiteY1" fmla="*/ 0 h 1499616"/>
                <a:gd name="connsiteX2" fmla="*/ 914400 w 914400"/>
                <a:gd name="connsiteY2" fmla="*/ 280416 h 1499616"/>
                <a:gd name="connsiteX3" fmla="*/ 890016 w 914400"/>
                <a:gd name="connsiteY3" fmla="*/ 1499616 h 1499616"/>
                <a:gd name="connsiteX4" fmla="*/ 12192 w 914400"/>
                <a:gd name="connsiteY4" fmla="*/ 1499616 h 1499616"/>
                <a:gd name="connsiteX5" fmla="*/ 0 w 914400"/>
                <a:gd name="connsiteY5" fmla="*/ 0 h 1499616"/>
                <a:gd name="connsiteX0" fmla="*/ 0 w 914400"/>
                <a:gd name="connsiteY0" fmla="*/ 0 h 1499616"/>
                <a:gd name="connsiteX1" fmla="*/ 463296 w 914400"/>
                <a:gd name="connsiteY1" fmla="*/ 0 h 1499616"/>
                <a:gd name="connsiteX2" fmla="*/ 914400 w 914400"/>
                <a:gd name="connsiteY2" fmla="*/ 280416 h 1499616"/>
                <a:gd name="connsiteX3" fmla="*/ 890016 w 914400"/>
                <a:gd name="connsiteY3" fmla="*/ 1499616 h 1499616"/>
                <a:gd name="connsiteX4" fmla="*/ 12192 w 914400"/>
                <a:gd name="connsiteY4" fmla="*/ 1499616 h 1499616"/>
                <a:gd name="connsiteX5" fmla="*/ 0 w 914400"/>
                <a:gd name="connsiteY5" fmla="*/ 0 h 1499616"/>
                <a:gd name="connsiteX0" fmla="*/ 0 w 914400"/>
                <a:gd name="connsiteY0" fmla="*/ 0 h 1499616"/>
                <a:gd name="connsiteX1" fmla="*/ 463296 w 914400"/>
                <a:gd name="connsiteY1" fmla="*/ 0 h 1499616"/>
                <a:gd name="connsiteX2" fmla="*/ 914400 w 914400"/>
                <a:gd name="connsiteY2" fmla="*/ 280416 h 1499616"/>
                <a:gd name="connsiteX3" fmla="*/ 890016 w 914400"/>
                <a:gd name="connsiteY3" fmla="*/ 1499616 h 1499616"/>
                <a:gd name="connsiteX4" fmla="*/ 12192 w 914400"/>
                <a:gd name="connsiteY4" fmla="*/ 1499616 h 1499616"/>
                <a:gd name="connsiteX5" fmla="*/ 0 w 914400"/>
                <a:gd name="connsiteY5" fmla="*/ 0 h 1499616"/>
                <a:gd name="connsiteX0" fmla="*/ 0 w 914400"/>
                <a:gd name="connsiteY0" fmla="*/ 0 h 1499616"/>
                <a:gd name="connsiteX1" fmla="*/ 463296 w 914400"/>
                <a:gd name="connsiteY1" fmla="*/ 0 h 1499616"/>
                <a:gd name="connsiteX2" fmla="*/ 914400 w 914400"/>
                <a:gd name="connsiteY2" fmla="*/ 280416 h 1499616"/>
                <a:gd name="connsiteX3" fmla="*/ 914400 w 914400"/>
                <a:gd name="connsiteY3" fmla="*/ 1499616 h 1499616"/>
                <a:gd name="connsiteX4" fmla="*/ 12192 w 914400"/>
                <a:gd name="connsiteY4" fmla="*/ 1499616 h 1499616"/>
                <a:gd name="connsiteX5" fmla="*/ 0 w 914400"/>
                <a:gd name="connsiteY5" fmla="*/ 0 h 1499616"/>
                <a:gd name="connsiteX0" fmla="*/ 0 w 914400"/>
                <a:gd name="connsiteY0" fmla="*/ 0 h 1499616"/>
                <a:gd name="connsiteX1" fmla="*/ 463296 w 914400"/>
                <a:gd name="connsiteY1" fmla="*/ 0 h 1499616"/>
                <a:gd name="connsiteX2" fmla="*/ 914400 w 914400"/>
                <a:gd name="connsiteY2" fmla="*/ 280416 h 1499616"/>
                <a:gd name="connsiteX3" fmla="*/ 914400 w 914400"/>
                <a:gd name="connsiteY3" fmla="*/ 1499616 h 1499616"/>
                <a:gd name="connsiteX4" fmla="*/ 0 w 914400"/>
                <a:gd name="connsiteY4" fmla="*/ 1499616 h 1499616"/>
                <a:gd name="connsiteX5" fmla="*/ 0 w 914400"/>
                <a:gd name="connsiteY5" fmla="*/ 0 h 1499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4400" h="1499616">
                  <a:moveTo>
                    <a:pt x="0" y="0"/>
                  </a:moveTo>
                  <a:lnTo>
                    <a:pt x="463296" y="0"/>
                  </a:lnTo>
                  <a:lnTo>
                    <a:pt x="914400" y="280416"/>
                  </a:lnTo>
                  <a:lnTo>
                    <a:pt x="914400" y="1499616"/>
                  </a:lnTo>
                  <a:lnTo>
                    <a:pt x="0" y="14996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CFF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CA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Gill Sans MT" panose="020B0502020104020203" pitchFamily="34" charset="0"/>
              </a:endParaRPr>
            </a:p>
          </p:txBody>
        </p:sp>
        <p:cxnSp>
          <p:nvCxnSpPr>
            <p:cNvPr id="6" name="Straight Arrow Connector 5"/>
            <p:cNvCxnSpPr/>
            <p:nvPr/>
          </p:nvCxnSpPr>
          <p:spPr bwMode="auto">
            <a:xfrm flipV="1">
              <a:off x="7016537" y="1139888"/>
              <a:ext cx="0" cy="1932496"/>
            </a:xfrm>
            <a:prstGeom prst="straightConnector1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33CC33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" name="Straight Arrow Connector 7"/>
            <p:cNvCxnSpPr/>
            <p:nvPr/>
          </p:nvCxnSpPr>
          <p:spPr bwMode="auto">
            <a:xfrm flipV="1">
              <a:off x="6864096" y="2911438"/>
              <a:ext cx="1933200" cy="0"/>
            </a:xfrm>
            <a:prstGeom prst="straightConnector1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33CC33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" name="Straight Connector 12"/>
            <p:cNvCxnSpPr/>
            <p:nvPr/>
          </p:nvCxnSpPr>
          <p:spPr bwMode="auto">
            <a:xfrm>
              <a:off x="7016537" y="1419936"/>
              <a:ext cx="468097" cy="0"/>
            </a:xfrm>
            <a:prstGeom prst="line">
              <a:avLst/>
            </a:prstGeom>
            <a:noFill/>
            <a:ln w="158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33CC33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9" name="Arc 18"/>
            <p:cNvSpPr/>
            <p:nvPr/>
          </p:nvSpPr>
          <p:spPr bwMode="auto">
            <a:xfrm>
              <a:off x="6704288" y="1580246"/>
              <a:ext cx="1656341" cy="1656342"/>
            </a:xfrm>
            <a:prstGeom prst="arc">
              <a:avLst>
                <a:gd name="adj1" fmla="val 17787431"/>
                <a:gd name="adj2" fmla="val 20079568"/>
              </a:avLst>
            </a:prstGeom>
            <a:solidFill>
              <a:srgbClr val="FFCCFF"/>
            </a:solidFill>
            <a:ln w="158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CA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Gill Sans MT" panose="020B0502020104020203" pitchFamily="34" charset="0"/>
              </a:endParaRPr>
            </a:p>
          </p:txBody>
        </p:sp>
        <p:cxnSp>
          <p:nvCxnSpPr>
            <p:cNvPr id="21" name="Straight Connector 20"/>
            <p:cNvCxnSpPr/>
            <p:nvPr/>
          </p:nvCxnSpPr>
          <p:spPr bwMode="auto">
            <a:xfrm>
              <a:off x="8517770" y="2458889"/>
              <a:ext cx="0" cy="468097"/>
            </a:xfrm>
            <a:prstGeom prst="line">
              <a:avLst/>
            </a:prstGeom>
            <a:noFill/>
            <a:ln w="158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33CC33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5" name="Straight Connector 24"/>
            <p:cNvCxnSpPr/>
            <p:nvPr/>
          </p:nvCxnSpPr>
          <p:spPr bwMode="auto">
            <a:xfrm>
              <a:off x="7484634" y="1419936"/>
              <a:ext cx="450093" cy="264146"/>
            </a:xfrm>
            <a:prstGeom prst="line">
              <a:avLst/>
            </a:prstGeom>
            <a:noFill/>
            <a:ln w="158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33CC33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Straight Connector 28"/>
            <p:cNvCxnSpPr/>
            <p:nvPr/>
          </p:nvCxnSpPr>
          <p:spPr bwMode="auto">
            <a:xfrm flipH="1" flipV="1">
              <a:off x="8256531" y="2008795"/>
              <a:ext cx="262854" cy="450093"/>
            </a:xfrm>
            <a:prstGeom prst="line">
              <a:avLst/>
            </a:prstGeom>
            <a:noFill/>
            <a:ln w="158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33CC33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8" name="Oval 17"/>
            <p:cNvSpPr/>
            <p:nvPr/>
          </p:nvSpPr>
          <p:spPr bwMode="auto">
            <a:xfrm>
              <a:off x="7003604" y="1388223"/>
              <a:ext cx="45719" cy="45719"/>
            </a:xfrm>
            <a:prstGeom prst="ellipse">
              <a:avLst/>
            </a:prstGeom>
            <a:solidFill>
              <a:schemeClr val="tx1"/>
            </a:solidFill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CA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Gill Sans MT" panose="020B0502020104020203" pitchFamily="34" charset="0"/>
              </a:endParaRPr>
            </a:p>
          </p:txBody>
        </p:sp>
        <p:sp>
          <p:nvSpPr>
            <p:cNvPr id="26" name="Oval 25"/>
            <p:cNvSpPr/>
            <p:nvPr/>
          </p:nvSpPr>
          <p:spPr bwMode="auto">
            <a:xfrm>
              <a:off x="7474089" y="1405771"/>
              <a:ext cx="45719" cy="45719"/>
            </a:xfrm>
            <a:prstGeom prst="ellipse">
              <a:avLst/>
            </a:prstGeom>
            <a:solidFill>
              <a:schemeClr val="tx1"/>
            </a:solidFill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CA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Gill Sans MT" panose="020B0502020104020203" pitchFamily="34" charset="0"/>
              </a:endParaRPr>
            </a:p>
          </p:txBody>
        </p:sp>
        <p:sp>
          <p:nvSpPr>
            <p:cNvPr id="27" name="Oval 26"/>
            <p:cNvSpPr/>
            <p:nvPr/>
          </p:nvSpPr>
          <p:spPr bwMode="auto">
            <a:xfrm>
              <a:off x="7894713" y="1643515"/>
              <a:ext cx="45719" cy="45719"/>
            </a:xfrm>
            <a:prstGeom prst="ellipse">
              <a:avLst/>
            </a:prstGeom>
            <a:solidFill>
              <a:schemeClr val="tx1"/>
            </a:solidFill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CA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Gill Sans MT" panose="020B0502020104020203" pitchFamily="34" charset="0"/>
              </a:endParaRPr>
            </a:p>
          </p:txBody>
        </p:sp>
        <p:sp>
          <p:nvSpPr>
            <p:cNvPr id="28" name="Oval 27"/>
            <p:cNvSpPr/>
            <p:nvPr/>
          </p:nvSpPr>
          <p:spPr bwMode="auto">
            <a:xfrm>
              <a:off x="8242185" y="2015371"/>
              <a:ext cx="45719" cy="45719"/>
            </a:xfrm>
            <a:prstGeom prst="ellipse">
              <a:avLst/>
            </a:prstGeom>
            <a:solidFill>
              <a:schemeClr val="tx1"/>
            </a:solidFill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CA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Gill Sans MT" panose="020B0502020104020203" pitchFamily="34" charset="0"/>
              </a:endParaRPr>
            </a:p>
          </p:txBody>
        </p:sp>
        <p:sp>
          <p:nvSpPr>
            <p:cNvPr id="30" name="Oval 29"/>
            <p:cNvSpPr/>
            <p:nvPr/>
          </p:nvSpPr>
          <p:spPr bwMode="auto">
            <a:xfrm>
              <a:off x="8492121" y="2435995"/>
              <a:ext cx="45719" cy="45719"/>
            </a:xfrm>
            <a:prstGeom prst="ellipse">
              <a:avLst/>
            </a:prstGeom>
            <a:solidFill>
              <a:schemeClr val="tx1"/>
            </a:solidFill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CA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Gill Sans MT" panose="020B0502020104020203" pitchFamily="34" charset="0"/>
              </a:endParaRPr>
            </a:p>
          </p:txBody>
        </p:sp>
        <p:sp>
          <p:nvSpPr>
            <p:cNvPr id="31" name="Oval 30"/>
            <p:cNvSpPr/>
            <p:nvPr/>
          </p:nvSpPr>
          <p:spPr bwMode="auto">
            <a:xfrm>
              <a:off x="8498217" y="2881003"/>
              <a:ext cx="45719" cy="45719"/>
            </a:xfrm>
            <a:prstGeom prst="ellipse">
              <a:avLst/>
            </a:prstGeom>
            <a:solidFill>
              <a:schemeClr val="tx1"/>
            </a:solidFill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CA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Gill Sans MT" panose="020B0502020104020203" pitchFamily="34" charset="0"/>
              </a:endParaRPr>
            </a:p>
          </p:txBody>
        </p:sp>
        <p:cxnSp>
          <p:nvCxnSpPr>
            <p:cNvPr id="23" name="Straight Connector 22"/>
            <p:cNvCxnSpPr/>
            <p:nvPr/>
          </p:nvCxnSpPr>
          <p:spPr bwMode="auto">
            <a:xfrm>
              <a:off x="7049323" y="1243584"/>
              <a:ext cx="800416" cy="308425"/>
            </a:xfrm>
            <a:prstGeom prst="line">
              <a:avLst/>
            </a:prstGeom>
            <a:noFill/>
            <a:ln w="12700" cap="flat" cmpd="sng" algn="ctr">
              <a:solidFill>
                <a:srgbClr val="000000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33CC33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" name="Straight Connector 32"/>
            <p:cNvCxnSpPr/>
            <p:nvPr/>
          </p:nvCxnSpPr>
          <p:spPr bwMode="auto">
            <a:xfrm>
              <a:off x="8091942" y="1684082"/>
              <a:ext cx="580936" cy="1075800"/>
            </a:xfrm>
            <a:prstGeom prst="line">
              <a:avLst/>
            </a:prstGeom>
            <a:noFill/>
            <a:ln w="12700" cap="flat" cmpd="sng" algn="ctr">
              <a:solidFill>
                <a:srgbClr val="000000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33CC33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9" name="Straight Arrow Connector 38"/>
            <p:cNvCxnSpPr>
              <a:stCxn id="26" idx="7"/>
            </p:cNvCxnSpPr>
            <p:nvPr/>
          </p:nvCxnSpPr>
          <p:spPr bwMode="auto">
            <a:xfrm flipV="1">
              <a:off x="7513113" y="988332"/>
              <a:ext cx="171284" cy="424134"/>
            </a:xfrm>
            <a:prstGeom prst="straightConnector1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33CC33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3" name="Straight Arrow Connector 42"/>
            <p:cNvCxnSpPr/>
            <p:nvPr/>
          </p:nvCxnSpPr>
          <p:spPr bwMode="auto">
            <a:xfrm flipV="1">
              <a:off x="8382410" y="1999140"/>
              <a:ext cx="366750" cy="248197"/>
            </a:xfrm>
            <a:prstGeom prst="straightConnector1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33CC33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4" name="TextBox 43"/>
            <p:cNvSpPr txBox="1"/>
            <p:nvPr/>
          </p:nvSpPr>
          <p:spPr>
            <a:xfrm>
              <a:off x="7598755" y="1031753"/>
              <a:ext cx="46368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2000" dirty="0" smtClean="0"/>
                <a:t>d</a:t>
              </a:r>
              <a:endParaRPr lang="en-CA" sz="2000" dirty="0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8397413" y="1697038"/>
              <a:ext cx="46368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2000" dirty="0" smtClean="0"/>
                <a:t>d</a:t>
              </a:r>
              <a:endParaRPr lang="en-CA" sz="2000" dirty="0"/>
            </a:p>
          </p:txBody>
        </p:sp>
      </p:grpSp>
    </p:spTree>
    <p:extLst>
      <p:ext uri="{BB962C8B-B14F-4D97-AF65-F5344CB8AC3E}">
        <p14:creationId xmlns:p14="http://schemas.microsoft.com/office/powerpoint/2010/main" val="2598872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47"/>
          <p:cNvSpPr/>
          <p:nvPr/>
        </p:nvSpPr>
        <p:spPr bwMode="auto">
          <a:xfrm>
            <a:off x="366782" y="2910184"/>
            <a:ext cx="8586834" cy="648000"/>
          </a:xfrm>
          <a:prstGeom prst="rect">
            <a:avLst/>
          </a:prstGeom>
          <a:solidFill>
            <a:srgbClr val="EAEAEA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ill Sans MT" panose="020B0502020104020203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6018"/>
            <a:ext cx="9144000" cy="838200"/>
          </a:xfrm>
        </p:spPr>
        <p:txBody>
          <a:bodyPr/>
          <a:lstStyle/>
          <a:p>
            <a:r>
              <a:rPr lang="en-CA" sz="4200" dirty="0" smtClean="0"/>
              <a:t>Monotone, symmetric norms: Geometry</a:t>
            </a:r>
            <a:endParaRPr lang="en-CA" sz="4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384312" y="998219"/>
                <a:ext cx="8407996" cy="1265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dirty="0" smtClean="0"/>
                  <a:t>Consider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𝔹</m:t>
                        </m:r>
                      </m:e>
                      <m:sub>
                        <m: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en-CA" dirty="0" smtClean="0">
                    <a:solidFill>
                      <a:srgbClr val="0000FF"/>
                    </a:solidFill>
                  </a:rPr>
                  <a:t> := {</a:t>
                </a:r>
                <a14:m>
                  <m:oMath xmlns:m="http://schemas.openxmlformats.org/officeDocument/2006/math"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∈</m:t>
                    </m:r>
                    <m:sSubSup>
                      <m:sSubSupPr>
                        <m:ctrlP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ℝ</m:t>
                        </m:r>
                      </m:e>
                      <m:sub>
                        <m: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</m:sub>
                      <m:sup>
                        <m: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bSup>
                  </m:oMath>
                </a14:m>
                <a:r>
                  <a:rPr lang="en-CA" dirty="0" smtClean="0">
                    <a:solidFill>
                      <a:srgbClr val="0000FF"/>
                    </a:solidFill>
                  </a:rPr>
                  <a:t>:  </a:t>
                </a:r>
                <a14:m>
                  <m:oMath xmlns:m="http://schemas.openxmlformats.org/officeDocument/2006/math"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≤1</m:t>
                    </m:r>
                  </m:oMath>
                </a14:m>
                <a:r>
                  <a:rPr lang="en-CA" dirty="0" smtClean="0">
                    <a:solidFill>
                      <a:srgbClr val="0000FF"/>
                    </a:solidFill>
                  </a:rPr>
                  <a:t>}</a:t>
                </a:r>
              </a:p>
              <a:p>
                <a:r>
                  <a:rPr lang="en-CA" dirty="0" smtClean="0">
                    <a:solidFill>
                      <a:srgbClr val="0000FF"/>
                    </a:solidFill>
                  </a:rPr>
                  <a:t>d</a:t>
                </a:r>
                <a:r>
                  <a:rPr lang="en-CA" dirty="0" smtClean="0"/>
                  <a:t> is a </a:t>
                </a:r>
                <a:r>
                  <a:rPr lang="en-CA" dirty="0" err="1" smtClean="0">
                    <a:solidFill>
                      <a:srgbClr val="009900"/>
                    </a:solidFill>
                  </a:rPr>
                  <a:t>subgradient</a:t>
                </a:r>
                <a:r>
                  <a:rPr lang="en-CA" dirty="0" smtClean="0"/>
                  <a:t> of </a:t>
                </a:r>
                <a14:m>
                  <m:oMath xmlns:m="http://schemas.openxmlformats.org/officeDocument/2006/math">
                    <m:r>
                      <a:rPr lang="en-CA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CA" dirty="0" smtClean="0"/>
                  <a:t> at </a:t>
                </a:r>
                <a:r>
                  <a:rPr lang="en-CA" dirty="0" smtClean="0">
                    <a:solidFill>
                      <a:srgbClr val="0000FF"/>
                    </a:solidFill>
                  </a:rPr>
                  <a:t>x</a:t>
                </a:r>
                <a:r>
                  <a:rPr lang="en-CA" dirty="0" smtClean="0"/>
                  <a:t> if:</a:t>
                </a:r>
              </a:p>
              <a:p>
                <a:pPr>
                  <a:spcBef>
                    <a:spcPts val="200"/>
                  </a:spcBef>
                  <a:tabLst>
                    <a:tab pos="354013" algn="l"/>
                    <a:tab pos="4035425" algn="l"/>
                  </a:tabLst>
                </a:pPr>
                <a:r>
                  <a:rPr lang="en-CA" b="0" dirty="0" smtClean="0"/>
                  <a:t>	</a:t>
                </a:r>
                <a14:m>
                  <m:oMath xmlns:m="http://schemas.openxmlformats.org/officeDocument/2006/math">
                    <m:r>
                      <a:rPr lang="en-CA" b="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CA" dirty="0" smtClean="0">
                    <a:solidFill>
                      <a:srgbClr val="0000FF"/>
                    </a:solidFill>
                  </a:rPr>
                  <a:t>(y) </a:t>
                </a:r>
                <a14:m>
                  <m:oMath xmlns:m="http://schemas.openxmlformats.org/officeDocument/2006/math"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− </m:t>
                    </m:r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CA" dirty="0" smtClean="0">
                    <a:solidFill>
                      <a:srgbClr val="0000FF"/>
                    </a:solidFill>
                  </a:rPr>
                  <a:t>(x) </a:t>
                </a:r>
                <a14:m>
                  <m:oMath xmlns:m="http://schemas.openxmlformats.org/officeDocument/2006/math"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≥</m:t>
                    </m:r>
                    <m:sSup>
                      <m:sSupPr>
                        <m:ctrlP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CA" dirty="0" smtClean="0"/>
                  <a:t>	for all </a:t>
                </a:r>
                <a14:m>
                  <m:oMath xmlns:m="http://schemas.openxmlformats.org/officeDocument/2006/math"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∈</m:t>
                    </m:r>
                    <m:sSubSup>
                      <m:sSubSupPr>
                        <m:ctrlP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ℝ</m:t>
                        </m:r>
                      </m:e>
                      <m:sub/>
                      <m:sup>
                        <m: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bSup>
                  </m:oMath>
                </a14:m>
                <a:endParaRPr lang="en-CA" dirty="0" smtClean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312" y="998219"/>
                <a:ext cx="8407996" cy="1265218"/>
              </a:xfrm>
              <a:prstGeom prst="rect">
                <a:avLst/>
              </a:prstGeom>
              <a:blipFill rotWithShape="0">
                <a:blip r:embed="rId2"/>
                <a:stretch>
                  <a:fillRect l="-1088" t="-3865" b="-9662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66782" y="2242954"/>
                <a:ext cx="8541115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tabLst>
                    <a:tab pos="1169988" algn="l"/>
                  </a:tabLst>
                </a:pPr>
                <a14:m>
                  <m:oMath xmlns:m="http://schemas.openxmlformats.org/officeDocument/2006/math"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𝒞</m:t>
                    </m:r>
                  </m:oMath>
                </a14:m>
                <a:r>
                  <a:rPr lang="en-CA" dirty="0" smtClean="0">
                    <a:solidFill>
                      <a:srgbClr val="0000FF"/>
                    </a:solidFill>
                  </a:rPr>
                  <a:t> = </a:t>
                </a:r>
                <a:r>
                  <a:rPr lang="en-CA" sz="2600" dirty="0" smtClean="0">
                    <a:solidFill>
                      <a:srgbClr val="0000FF"/>
                    </a:solidFill>
                  </a:rPr>
                  <a:t>{</a:t>
                </a:r>
                <a:r>
                  <a:rPr lang="en-CA" dirty="0" smtClean="0">
                    <a:solidFill>
                      <a:srgbClr val="0000FF"/>
                    </a:solidFill>
                  </a:rPr>
                  <a:t>d: d </a:t>
                </a:r>
                <a:r>
                  <a:rPr lang="en-CA" dirty="0" smtClean="0"/>
                  <a:t>is a </a:t>
                </a:r>
                <a:r>
                  <a:rPr lang="en-CA" dirty="0" err="1" smtClean="0"/>
                  <a:t>subgradient</a:t>
                </a:r>
                <a:r>
                  <a:rPr lang="en-CA" dirty="0" smtClean="0"/>
                  <a:t> of </a:t>
                </a:r>
                <a14:m>
                  <m:oMath xmlns:m="http://schemas.openxmlformats.org/officeDocument/2006/math"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CA" dirty="0" smtClean="0"/>
                  <a:t> at some </a:t>
                </a:r>
                <a14:m>
                  <m:oMath xmlns:m="http://schemas.openxmlformats.org/officeDocument/2006/math"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𝔹</m:t>
                        </m:r>
                      </m:e>
                      <m:sub>
                        <m: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en-CA" dirty="0" smtClean="0"/>
                  <a:t>,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≥…≥</m:t>
                    </m:r>
                    <m:sSub>
                      <m:sSubPr>
                        <m:ctrlP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≥0</m:t>
                    </m:r>
                  </m:oMath>
                </a14:m>
                <a:r>
                  <a:rPr lang="en-CA" baseline="-25000" dirty="0" smtClean="0">
                    <a:solidFill>
                      <a:srgbClr val="0000FF"/>
                    </a:solidFill>
                  </a:rPr>
                  <a:t> </a:t>
                </a:r>
                <a:r>
                  <a:rPr lang="en-CA" sz="2600" dirty="0" smtClean="0">
                    <a:solidFill>
                      <a:srgbClr val="0000FF"/>
                    </a:solidFill>
                  </a:rPr>
                  <a:t>}</a:t>
                </a:r>
                <a:endParaRPr lang="en-CA" sz="26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782" y="2242954"/>
                <a:ext cx="8541115" cy="492443"/>
              </a:xfrm>
              <a:prstGeom prst="rect">
                <a:avLst/>
              </a:prstGeom>
              <a:blipFill rotWithShape="0">
                <a:blip r:embed="rId3"/>
                <a:stretch>
                  <a:fillRect l="-143" t="-14815" r="-1142" b="-25926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84312" y="2910184"/>
                <a:ext cx="8642457" cy="13991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tabLst>
                    <a:tab pos="7443788" algn="l"/>
                  </a:tabLst>
                </a:pPr>
                <a:r>
                  <a:rPr lang="en-CA" dirty="0" smtClean="0">
                    <a:solidFill>
                      <a:srgbClr val="CC0000"/>
                    </a:solidFill>
                  </a:rPr>
                  <a:t>Key claim:  </a:t>
                </a:r>
                <a14:m>
                  <m:oMath xmlns:m="http://schemas.openxmlformats.org/officeDocument/2006/math"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CA" dirty="0" smtClean="0">
                    <a:solidFill>
                      <a:srgbClr val="0000FF"/>
                    </a:solidFill>
                  </a:rPr>
                  <a:t>(x) =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CA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CA" b="0" i="0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CA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  <m:r>
                              <a:rPr lang="en-CA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∈</m:t>
                            </m:r>
                            <m:r>
                              <a:rPr lang="en-CA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𝒞</m:t>
                            </m:r>
                          </m:lim>
                        </m:limLow>
                      </m:fName>
                      <m:e>
                        <m:sSup>
                          <m:sSupPr>
                            <m:ctrlPr>
                              <a:rPr lang="en-CA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CA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p>
                            <m:r>
                              <a:rPr lang="en-CA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⊤</m:t>
                            </m:r>
                          </m:sup>
                        </m:sSup>
                        <m:sSup>
                          <m:sSupPr>
                            <m:ctrlPr>
                              <a:rPr lang="en-CA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CA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CA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↓</m:t>
                            </m:r>
                          </m:sup>
                        </m:sSup>
                      </m:e>
                    </m:func>
                  </m:oMath>
                </a14:m>
                <a:r>
                  <a:rPr lang="en-CA" dirty="0" smtClean="0">
                    <a:solidFill>
                      <a:srgbClr val="0000FF"/>
                    </a:solidFill>
                  </a:rPr>
                  <a:t> =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CA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CA" b="0" i="0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CA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  <m:r>
                              <a:rPr lang="en-CA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∈</m:t>
                            </m:r>
                            <m:r>
                              <a:rPr lang="en-CA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𝒞</m:t>
                            </m:r>
                          </m:lim>
                        </m:limLow>
                      </m:fName>
                      <m:e>
                        <m:r>
                          <m:rPr>
                            <m:sty m:val="p"/>
                          </m:rPr>
                          <a:rPr lang="en-CA" b="0" i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ordcost</m:t>
                        </m:r>
                      </m:e>
                    </m:func>
                  </m:oMath>
                </a14:m>
                <a:r>
                  <a:rPr lang="en-CA" dirty="0" smtClean="0">
                    <a:solidFill>
                      <a:srgbClr val="0000FF"/>
                    </a:solidFill>
                  </a:rPr>
                  <a:t>(w; x)	</a:t>
                </a:r>
                <a14:m>
                  <m:oMath xmlns:m="http://schemas.openxmlformats.org/officeDocument/2006/math"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∀</m:t>
                    </m:r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≥0</m:t>
                    </m:r>
                  </m:oMath>
                </a14:m>
                <a:endParaRPr lang="en-CA" sz="2000" dirty="0" smtClean="0"/>
              </a:p>
              <a:p>
                <a:pPr marL="428625" indent="-342900">
                  <a:spcBef>
                    <a:spcPts val="1200"/>
                  </a:spcBef>
                  <a:buClr>
                    <a:srgbClr val="CC0000"/>
                  </a:buClr>
                  <a:buSzPct val="120000"/>
                  <a:buBlip>
                    <a:blip r:embed="rId4"/>
                  </a:buBlip>
                </a:pPr>
                <a:r>
                  <a:rPr lang="en-CA" dirty="0" smtClean="0"/>
                  <a:t>Need </a:t>
                </a:r>
                <a:r>
                  <a:rPr lang="en-CA" dirty="0" err="1" smtClean="0">
                    <a:solidFill>
                      <a:srgbClr val="009900"/>
                    </a:solidFill>
                  </a:rPr>
                  <a:t>polytime</a:t>
                </a:r>
                <a:r>
                  <a:rPr lang="en-CA" dirty="0" smtClean="0">
                    <a:solidFill>
                      <a:srgbClr val="009900"/>
                    </a:solidFill>
                  </a:rPr>
                  <a:t>-computable</a:t>
                </a:r>
                <a:r>
                  <a:rPr lang="en-CA" dirty="0" smtClean="0"/>
                  <a:t>, and </a:t>
                </a:r>
                <a:r>
                  <a:rPr lang="en-CA" dirty="0" smtClean="0">
                    <a:solidFill>
                      <a:srgbClr val="009900"/>
                    </a:solidFill>
                  </a:rPr>
                  <a:t>poly-size</a:t>
                </a:r>
                <a:r>
                  <a:rPr lang="en-CA" dirty="0" smtClean="0"/>
                  <a:t> (approximation of) </a:t>
                </a:r>
                <a14:m>
                  <m:oMath xmlns:m="http://schemas.openxmlformats.org/officeDocument/2006/math"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𝒞</m:t>
                    </m:r>
                  </m:oMath>
                </a14:m>
                <a:endParaRPr lang="en-CA" dirty="0" smtClean="0">
                  <a:solidFill>
                    <a:srgbClr val="0000FF"/>
                  </a:solidFill>
                </a:endParaRPr>
              </a:p>
              <a:p>
                <a:pPr marL="428625" indent="-342900">
                  <a:spcBef>
                    <a:spcPts val="200"/>
                  </a:spcBef>
                  <a:buClr>
                    <a:srgbClr val="CC0000"/>
                  </a:buClr>
                  <a:buSzPct val="120000"/>
                  <a:buBlip>
                    <a:blip r:embed="rId4"/>
                  </a:buBlip>
                </a:pPr>
                <a:r>
                  <a:rPr lang="en-CA" dirty="0" smtClean="0"/>
                  <a:t>Controlling </a:t>
                </a:r>
                <a:r>
                  <a:rPr lang="en-CA" dirty="0" smtClean="0">
                    <a:solidFill>
                      <a:srgbClr val="009900"/>
                    </a:solidFill>
                  </a:rPr>
                  <a:t>all</a:t>
                </a:r>
                <a:r>
                  <a:rPr lang="en-CA" dirty="0" smtClean="0"/>
                  <a:t> Top-</a:t>
                </a:r>
                <a14:m>
                  <m:oMath xmlns:m="http://schemas.openxmlformats.org/officeDocument/2006/math">
                    <m:r>
                      <a:rPr lang="en-CA" b="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ℓ</m:t>
                    </m:r>
                  </m:oMath>
                </a14:m>
                <a:r>
                  <a:rPr lang="en-CA" dirty="0" smtClean="0"/>
                  <a:t> norms is difficult</a:t>
                </a:r>
                <a:endParaRPr lang="en-CA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312" y="2910184"/>
                <a:ext cx="8642457" cy="1399166"/>
              </a:xfrm>
              <a:prstGeom prst="rect">
                <a:avLst/>
              </a:prstGeom>
              <a:blipFill rotWithShape="0">
                <a:blip r:embed="rId5"/>
                <a:stretch>
                  <a:fillRect l="-1058" t="-2174" b="-8696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321063" y="4347987"/>
                <a:ext cx="858683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cap="small" dirty="0" smtClean="0"/>
                  <a:t>Insight</a:t>
                </a:r>
                <a:r>
                  <a:rPr lang="en-CA" dirty="0" smtClean="0"/>
                  <a:t>: </a:t>
                </a:r>
                <a:r>
                  <a:rPr lang="en-CA" dirty="0" err="1">
                    <a:solidFill>
                      <a:srgbClr val="CC0000"/>
                    </a:solidFill>
                  </a:rPr>
                  <a:t>S</a:t>
                </a:r>
                <a:r>
                  <a:rPr lang="en-CA" dirty="0" err="1" smtClean="0">
                    <a:solidFill>
                      <a:srgbClr val="CC0000"/>
                    </a:solidFill>
                  </a:rPr>
                  <a:t>parsification</a:t>
                </a:r>
                <a:r>
                  <a:rPr lang="en-CA" dirty="0" smtClean="0"/>
                  <a:t> – only need Top-</a:t>
                </a:r>
                <a14:m>
                  <m:oMath xmlns:m="http://schemas.openxmlformats.org/officeDocument/2006/math"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ℓ</m:t>
                    </m:r>
                  </m:oMath>
                </a14:m>
                <a:r>
                  <a:rPr lang="en-CA" dirty="0" smtClean="0"/>
                  <a:t> norms for </a:t>
                </a:r>
                <a14:m>
                  <m:oMath xmlns:m="http://schemas.openxmlformats.org/officeDocument/2006/math"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ℓ</m:t>
                    </m:r>
                  </m:oMath>
                </a14:m>
                <a:r>
                  <a:rPr lang="en-CA" dirty="0" smtClean="0"/>
                  <a:t> = powers of 2</a:t>
                </a: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1063" y="4347987"/>
                <a:ext cx="8586834" cy="461665"/>
              </a:xfrm>
              <a:prstGeom prst="rect">
                <a:avLst/>
              </a:prstGeom>
              <a:blipFill rotWithShape="0">
                <a:blip r:embed="rId6"/>
                <a:stretch>
                  <a:fillRect l="-1136" t="-10526" r="-568" b="-2894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Rectangle 16"/>
              <p:cNvSpPr/>
              <p:nvPr/>
            </p:nvSpPr>
            <p:spPr>
              <a:xfrm>
                <a:off x="360000" y="4883940"/>
                <a:ext cx="8126569" cy="66736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CA" sz="2200" dirty="0" smtClean="0">
                    <a:solidFill>
                      <a:srgbClr val="0000FF"/>
                    </a:solidFill>
                  </a:rPr>
                  <a:t>ordcost(w; x)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CA" sz="22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22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CA" sz="22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Sup>
                      <m:sSubSupPr>
                        <m:ctrlPr>
                          <a:rPr lang="en-CA" sz="22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CA" sz="22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CA" sz="22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CA" sz="22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↓</m:t>
                        </m:r>
                      </m:sup>
                    </m:sSubSup>
                    <m:r>
                      <a:rPr lang="en-CA" sz="22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+…+</m:t>
                    </m:r>
                    <m:sSub>
                      <m:sSubPr>
                        <m:ctrlPr>
                          <a:rPr lang="en-CA" sz="22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22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f>
                          <m:fPr>
                            <m:ctrlPr>
                              <a:rPr lang="en-CA" sz="22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CA" sz="22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ℓ</m:t>
                            </m:r>
                          </m:num>
                          <m:den>
                            <m:r>
                              <a:rPr lang="en-CA" sz="22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en-CA" sz="22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sSubSup>
                      <m:sSubSupPr>
                        <m:ctrlPr>
                          <a:rPr lang="en-CA" sz="22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CA" sz="22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f>
                          <m:fPr>
                            <m:ctrlPr>
                              <a:rPr lang="en-CA" sz="22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CA" sz="22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ℓ</m:t>
                            </m:r>
                          </m:num>
                          <m:den>
                            <m:r>
                              <a:rPr lang="en-CA" sz="22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en-CA" sz="22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  <m:sup>
                        <m:r>
                          <a:rPr lang="en-CA" sz="22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↓</m:t>
                        </m:r>
                      </m:sup>
                    </m:sSubSup>
                    <m:r>
                      <a:rPr lang="en-CA" sz="22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CA" sz="22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22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f>
                          <m:fPr>
                            <m:ctrlPr>
                              <a:rPr lang="en-CA" sz="22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CA" sz="22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ℓ</m:t>
                            </m:r>
                          </m:num>
                          <m:den>
                            <m:r>
                              <a:rPr lang="en-CA" sz="22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en-CA" sz="22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+2</m:t>
                        </m:r>
                      </m:sub>
                    </m:sSub>
                    <m:sSubSup>
                      <m:sSubSupPr>
                        <m:ctrlPr>
                          <a:rPr lang="en-CA" sz="22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CA" sz="22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f>
                          <m:fPr>
                            <m:ctrlPr>
                              <a:rPr lang="en-CA" sz="22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CA" sz="22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ℓ</m:t>
                            </m:r>
                          </m:num>
                          <m:den>
                            <m:r>
                              <a:rPr lang="en-CA" sz="22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en-CA" sz="22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CA" sz="22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CA" sz="22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↓</m:t>
                        </m:r>
                      </m:sup>
                    </m:sSubSup>
                    <m:r>
                      <a:rPr lang="en-CA" sz="22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+…+</m:t>
                    </m:r>
                    <m:sSub>
                      <m:sSubPr>
                        <m:ctrlPr>
                          <a:rPr lang="en-CA" sz="22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22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CA" sz="22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sub>
                    </m:sSub>
                    <m:sSubSup>
                      <m:sSubSupPr>
                        <m:ctrlPr>
                          <a:rPr lang="en-CA" sz="22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CA" sz="22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CA" sz="22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sub>
                      <m:sup>
                        <m:r>
                          <a:rPr lang="en-CA" sz="22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↓</m:t>
                        </m:r>
                      </m:sup>
                    </m:sSubSup>
                    <m:r>
                      <a:rPr lang="en-CA" sz="22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+…</m:t>
                    </m:r>
                  </m:oMath>
                </a14:m>
                <a:endParaRPr lang="en-CA" sz="2200" dirty="0">
                  <a:solidFill>
                    <a:srgbClr val="0000FF"/>
                  </a:solidFill>
                </a:endParaRPr>
              </a:p>
            </p:txBody>
          </p:sp>
        </mc:Choice>
        <mc:Fallback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000" y="4883940"/>
                <a:ext cx="8126569" cy="667362"/>
              </a:xfrm>
              <a:prstGeom prst="rect">
                <a:avLst/>
              </a:prstGeom>
              <a:blipFill rotWithShape="0">
                <a:blip r:embed="rId7"/>
                <a:stretch>
                  <a:fillRect l="-975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 5"/>
              <p:cNvSpPr/>
              <p:nvPr/>
            </p:nvSpPr>
            <p:spPr>
              <a:xfrm>
                <a:off x="612000" y="5904000"/>
                <a:ext cx="3425780" cy="692882"/>
              </a:xfrm>
              <a:prstGeom prst="rect">
                <a:avLst/>
              </a:prstGeom>
              <a:solidFill>
                <a:srgbClr val="EAEAEA"/>
              </a:solidFill>
              <a:ln w="1270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CA" sz="220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sz="22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CA" sz="22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ℓ</m:t>
                          </m:r>
                        </m:sub>
                      </m:sSub>
                      <m:d>
                        <m:dPr>
                          <m:ctrlPr>
                            <a:rPr lang="en-CA" sz="22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CA" sz="220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CA" sz="220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f>
                                <m:fPr>
                                  <m:ctrlPr>
                                    <a:rPr lang="en-CA" sz="2200" b="0" i="1" smtClean="0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CA" sz="2200" b="0" i="1" smtClean="0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</a:rPr>
                                    <m:t>ℓ</m:t>
                                  </m:r>
                                </m:num>
                                <m:den>
                                  <m:r>
                                    <a:rPr lang="en-CA" sz="2200" b="0" i="1" smtClean="0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CA" sz="220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b>
                            <m:sup>
                              <m:r>
                                <a:rPr lang="en-CA" sz="220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↓</m:t>
                              </m:r>
                            </m:sup>
                          </m:sSubSup>
                          <m:r>
                            <a:rPr lang="en-CA" sz="22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CA" sz="220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CA" sz="220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f>
                                <m:fPr>
                                  <m:ctrlPr>
                                    <a:rPr lang="en-CA" sz="2200" b="0" i="1" smtClean="0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CA" sz="2200" b="0" i="1" smtClean="0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</a:rPr>
                                    <m:t>ℓ</m:t>
                                  </m:r>
                                </m:num>
                                <m:den>
                                  <m:r>
                                    <a:rPr lang="en-CA" sz="2200" b="0" i="1" smtClean="0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CA" sz="220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</m:sub>
                            <m:sup>
                              <m:r>
                                <a:rPr lang="en-CA" sz="220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↓</m:t>
                              </m:r>
                            </m:sup>
                          </m:sSubSup>
                          <m:r>
                            <a:rPr lang="en-CA" sz="22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+…+</m:t>
                          </m:r>
                          <m:sSubSup>
                            <m:sSubSupPr>
                              <m:ctrlPr>
                                <a:rPr lang="en-CA" sz="220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CA" sz="220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CA" sz="220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ℓ</m:t>
                              </m:r>
                            </m:sub>
                            <m:sup>
                              <m:r>
                                <a:rPr lang="en-CA" sz="220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↓</m:t>
                              </m:r>
                            </m:sup>
                          </m:sSubSup>
                        </m:e>
                      </m:d>
                    </m:oMath>
                  </m:oMathPara>
                </a14:m>
                <a:endParaRPr lang="en-CA" sz="2200" dirty="0">
                  <a:solidFill>
                    <a:srgbClr val="0000FF"/>
                  </a:solidFill>
                </a:endParaRPr>
              </a:p>
            </p:txBody>
          </p:sp>
        </mc:Choice>
        <mc:Fallback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5904000"/>
                <a:ext cx="3425780" cy="692882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27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Rectangle 17"/>
              <p:cNvSpPr/>
              <p:nvPr/>
            </p:nvSpPr>
            <p:spPr>
              <a:xfrm>
                <a:off x="5292000" y="5904000"/>
                <a:ext cx="3787733" cy="692882"/>
              </a:xfrm>
              <a:prstGeom prst="rect">
                <a:avLst/>
              </a:prstGeom>
              <a:solidFill>
                <a:srgbClr val="FFFF99"/>
              </a:solidFill>
              <a:ln w="1270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CA" sz="220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sz="22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CA" sz="22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en-CA" sz="22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f>
                            <m:fPr>
                              <m:ctrlPr>
                                <a:rPr lang="en-CA" sz="220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CA" sz="220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ℓ</m:t>
                              </m:r>
                            </m:num>
                            <m:den>
                              <m:r>
                                <a:rPr lang="en-CA" sz="220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b>
                      </m:sSub>
                      <m:r>
                        <a:rPr lang="en-CA" sz="2200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Sup>
                        <m:sSubSupPr>
                          <m:ctrlPr>
                            <a:rPr lang="en-CA" sz="22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CA" sz="22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f>
                            <m:fPr>
                              <m:ctrlPr>
                                <a:rPr lang="en-CA" sz="220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CA" sz="220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ℓ</m:t>
                              </m:r>
                            </m:num>
                            <m:den>
                              <m:r>
                                <a:rPr lang="en-CA" sz="220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  <m:r>
                            <a:rPr lang="en-CA" sz="22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  <m:sup>
                          <m:r>
                            <a:rPr lang="en-CA" sz="22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↓</m:t>
                          </m:r>
                        </m:sup>
                      </m:sSubSup>
                      <m:r>
                        <a:rPr lang="en-CA" sz="2200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en-CA" sz="22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CA" sz="22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f>
                            <m:fPr>
                              <m:ctrlPr>
                                <a:rPr lang="en-CA" sz="220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CA" sz="220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ℓ</m:t>
                              </m:r>
                            </m:num>
                            <m:den>
                              <m:r>
                                <a:rPr lang="en-CA" sz="220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  <m:r>
                            <a:rPr lang="en-CA" sz="22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+2</m:t>
                          </m:r>
                        </m:sub>
                        <m:sup>
                          <m:r>
                            <a:rPr lang="en-CA" sz="22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↓</m:t>
                          </m:r>
                        </m:sup>
                      </m:sSubSup>
                      <m:r>
                        <a:rPr lang="en-CA" sz="2200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+…+</m:t>
                      </m:r>
                      <m:sSubSup>
                        <m:sSubSupPr>
                          <m:ctrlPr>
                            <a:rPr lang="en-CA" sz="22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CA" sz="22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f>
                            <m:fPr>
                              <m:ctrlPr>
                                <a:rPr lang="en-CA" sz="220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CA" sz="220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ℓ</m:t>
                              </m:r>
                            </m:num>
                            <m:den>
                              <m:r>
                                <a:rPr lang="en-CA" sz="220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b>
                        <m:sup>
                          <m:r>
                            <a:rPr lang="en-CA" sz="22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↓</m:t>
                          </m:r>
                        </m:sup>
                      </m:sSubSup>
                      <m:r>
                        <a:rPr lang="en-CA" sz="2200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CA" sz="2200" dirty="0">
                  <a:solidFill>
                    <a:srgbClr val="0000FF"/>
                  </a:solidFill>
                </a:endParaRPr>
              </a:p>
            </p:txBody>
          </p:sp>
        </mc:Choice>
        <mc:Fallback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2000" y="5904000"/>
                <a:ext cx="3787733" cy="692882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27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ounded Rectangle 9"/>
          <p:cNvSpPr/>
          <p:nvPr/>
        </p:nvSpPr>
        <p:spPr bwMode="auto">
          <a:xfrm>
            <a:off x="3734874" y="4919728"/>
            <a:ext cx="4146997" cy="604421"/>
          </a:xfrm>
          <a:prstGeom prst="roundRect">
            <a:avLst/>
          </a:prstGeom>
          <a:noFill/>
          <a:ln w="22225" cap="flat" cmpd="sng" algn="ctr">
            <a:solidFill>
              <a:srgbClr val="CC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CC33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ill Sans MT" panose="020B0502020104020203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>
                <a:off x="3240000" y="5451762"/>
                <a:ext cx="450761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2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≤</m:t>
                      </m:r>
                    </m:oMath>
                  </m:oMathPara>
                </a14:m>
                <a:endParaRPr lang="en-CA" sz="2200" dirty="0">
                  <a:solidFill>
                    <a:srgbClr val="0000FF"/>
                  </a:solidFill>
                </a:endParaRPr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0000" y="5451762"/>
                <a:ext cx="450761" cy="430887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/>
              <p:cNvSpPr txBox="1"/>
              <p:nvPr/>
            </p:nvSpPr>
            <p:spPr>
              <a:xfrm>
                <a:off x="5673143" y="5457898"/>
                <a:ext cx="450761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2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≤</m:t>
                      </m:r>
                    </m:oMath>
                  </m:oMathPara>
                </a14:m>
                <a:endParaRPr lang="en-CA" sz="2200" dirty="0">
                  <a:solidFill>
                    <a:srgbClr val="0000FF"/>
                  </a:solidFill>
                </a:endParaRPr>
              </a:p>
            </p:txBody>
          </p:sp>
        </mc:Choice>
        <mc:Fallback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3143" y="5457898"/>
                <a:ext cx="450761" cy="430887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19506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1.48148E-6 L 5E-6 0.24907 " pathEditMode="relative" rAng="0" ptsTypes="AA">
                                      <p:cBhvr>
                                        <p:cTn id="6" dur="2000" spd="-100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45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3.7037E-6 L 0.00087 0.25371 " pathEditMode="relative" rAng="0" ptsTypes="AA">
                                      <p:cBhvr>
                                        <p:cTn id="8" dur="2000" spd="-100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126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7" grpId="0"/>
      <p:bldP spid="6" grpId="0" animBg="1"/>
      <p:bldP spid="18" grpId="0" animBg="1"/>
      <p:bldP spid="10" grpId="0" animBg="1"/>
      <p:bldP spid="13" grpId="0"/>
      <p:bldP spid="2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47"/>
          <p:cNvSpPr/>
          <p:nvPr/>
        </p:nvSpPr>
        <p:spPr bwMode="auto">
          <a:xfrm>
            <a:off x="366782" y="2910184"/>
            <a:ext cx="8586834" cy="648000"/>
          </a:xfrm>
          <a:prstGeom prst="rect">
            <a:avLst/>
          </a:prstGeom>
          <a:solidFill>
            <a:srgbClr val="EAEAEA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ill Sans MT" panose="020B0502020104020203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6018"/>
            <a:ext cx="9144000" cy="838200"/>
          </a:xfrm>
        </p:spPr>
        <p:txBody>
          <a:bodyPr/>
          <a:lstStyle/>
          <a:p>
            <a:r>
              <a:rPr lang="en-CA" sz="4200" dirty="0" smtClean="0"/>
              <a:t>Monotone, symmetric norms: Geometry</a:t>
            </a:r>
            <a:endParaRPr lang="en-CA" sz="4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384312" y="998219"/>
                <a:ext cx="8407996" cy="1265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dirty="0" smtClean="0"/>
                  <a:t>Consider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𝔹</m:t>
                        </m:r>
                      </m:e>
                      <m:sub>
                        <m: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en-CA" dirty="0" smtClean="0">
                    <a:solidFill>
                      <a:srgbClr val="0000FF"/>
                    </a:solidFill>
                  </a:rPr>
                  <a:t> := {</a:t>
                </a:r>
                <a14:m>
                  <m:oMath xmlns:m="http://schemas.openxmlformats.org/officeDocument/2006/math"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∈</m:t>
                    </m:r>
                    <m:sSubSup>
                      <m:sSubSupPr>
                        <m:ctrlP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ℝ</m:t>
                        </m:r>
                      </m:e>
                      <m:sub>
                        <m: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</m:sub>
                      <m:sup>
                        <m: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bSup>
                  </m:oMath>
                </a14:m>
                <a:r>
                  <a:rPr lang="en-CA" dirty="0" smtClean="0">
                    <a:solidFill>
                      <a:srgbClr val="0000FF"/>
                    </a:solidFill>
                  </a:rPr>
                  <a:t>:  </a:t>
                </a:r>
                <a14:m>
                  <m:oMath xmlns:m="http://schemas.openxmlformats.org/officeDocument/2006/math"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≤1</m:t>
                    </m:r>
                  </m:oMath>
                </a14:m>
                <a:r>
                  <a:rPr lang="en-CA" dirty="0" smtClean="0">
                    <a:solidFill>
                      <a:srgbClr val="0000FF"/>
                    </a:solidFill>
                  </a:rPr>
                  <a:t>}</a:t>
                </a:r>
              </a:p>
              <a:p>
                <a:r>
                  <a:rPr lang="en-CA" dirty="0" smtClean="0">
                    <a:solidFill>
                      <a:srgbClr val="0000FF"/>
                    </a:solidFill>
                  </a:rPr>
                  <a:t>d</a:t>
                </a:r>
                <a:r>
                  <a:rPr lang="en-CA" dirty="0" smtClean="0"/>
                  <a:t> is a </a:t>
                </a:r>
                <a:r>
                  <a:rPr lang="en-CA" dirty="0" err="1" smtClean="0">
                    <a:solidFill>
                      <a:srgbClr val="009900"/>
                    </a:solidFill>
                  </a:rPr>
                  <a:t>subgradient</a:t>
                </a:r>
                <a:r>
                  <a:rPr lang="en-CA" dirty="0" smtClean="0"/>
                  <a:t> of </a:t>
                </a:r>
                <a14:m>
                  <m:oMath xmlns:m="http://schemas.openxmlformats.org/officeDocument/2006/math">
                    <m:r>
                      <a:rPr lang="en-CA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CA" dirty="0" smtClean="0"/>
                  <a:t> at </a:t>
                </a:r>
                <a:r>
                  <a:rPr lang="en-CA" dirty="0" smtClean="0">
                    <a:solidFill>
                      <a:srgbClr val="0000FF"/>
                    </a:solidFill>
                  </a:rPr>
                  <a:t>x</a:t>
                </a:r>
                <a:r>
                  <a:rPr lang="en-CA" dirty="0" smtClean="0"/>
                  <a:t> if:</a:t>
                </a:r>
              </a:p>
              <a:p>
                <a:pPr>
                  <a:spcBef>
                    <a:spcPts val="200"/>
                  </a:spcBef>
                  <a:tabLst>
                    <a:tab pos="354013" algn="l"/>
                    <a:tab pos="4035425" algn="l"/>
                  </a:tabLst>
                </a:pPr>
                <a:r>
                  <a:rPr lang="en-CA" b="0" dirty="0" smtClean="0"/>
                  <a:t>	</a:t>
                </a:r>
                <a14:m>
                  <m:oMath xmlns:m="http://schemas.openxmlformats.org/officeDocument/2006/math">
                    <m:r>
                      <a:rPr lang="en-CA" b="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CA" dirty="0" smtClean="0">
                    <a:solidFill>
                      <a:srgbClr val="0000FF"/>
                    </a:solidFill>
                  </a:rPr>
                  <a:t>(y) </a:t>
                </a:r>
                <a14:m>
                  <m:oMath xmlns:m="http://schemas.openxmlformats.org/officeDocument/2006/math"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− </m:t>
                    </m:r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CA" dirty="0" smtClean="0">
                    <a:solidFill>
                      <a:srgbClr val="0000FF"/>
                    </a:solidFill>
                  </a:rPr>
                  <a:t>(x) </a:t>
                </a:r>
                <a14:m>
                  <m:oMath xmlns:m="http://schemas.openxmlformats.org/officeDocument/2006/math"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≥</m:t>
                    </m:r>
                    <m:sSup>
                      <m:sSupPr>
                        <m:ctrlP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CA" dirty="0" smtClean="0"/>
                  <a:t>	for all </a:t>
                </a:r>
                <a14:m>
                  <m:oMath xmlns:m="http://schemas.openxmlformats.org/officeDocument/2006/math"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∈</m:t>
                    </m:r>
                    <m:sSubSup>
                      <m:sSubSupPr>
                        <m:ctrlP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ℝ</m:t>
                        </m:r>
                      </m:e>
                      <m:sub/>
                      <m:sup>
                        <m: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bSup>
                  </m:oMath>
                </a14:m>
                <a:endParaRPr lang="en-CA" dirty="0" smtClean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312" y="998219"/>
                <a:ext cx="8407996" cy="1265218"/>
              </a:xfrm>
              <a:prstGeom prst="rect">
                <a:avLst/>
              </a:prstGeom>
              <a:blipFill rotWithShape="0">
                <a:blip r:embed="rId2"/>
                <a:stretch>
                  <a:fillRect l="-1088" t="-3865" b="-9662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66782" y="2242954"/>
                <a:ext cx="8541115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tabLst>
                    <a:tab pos="1169988" algn="l"/>
                  </a:tabLst>
                </a:pPr>
                <a14:m>
                  <m:oMath xmlns:m="http://schemas.openxmlformats.org/officeDocument/2006/math"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𝒞</m:t>
                    </m:r>
                  </m:oMath>
                </a14:m>
                <a:r>
                  <a:rPr lang="en-CA" dirty="0" smtClean="0">
                    <a:solidFill>
                      <a:srgbClr val="0000FF"/>
                    </a:solidFill>
                  </a:rPr>
                  <a:t> = </a:t>
                </a:r>
                <a:r>
                  <a:rPr lang="en-CA" sz="2600" dirty="0" smtClean="0">
                    <a:solidFill>
                      <a:srgbClr val="0000FF"/>
                    </a:solidFill>
                  </a:rPr>
                  <a:t>{</a:t>
                </a:r>
                <a:r>
                  <a:rPr lang="en-CA" dirty="0" smtClean="0">
                    <a:solidFill>
                      <a:srgbClr val="0000FF"/>
                    </a:solidFill>
                  </a:rPr>
                  <a:t>d: d </a:t>
                </a:r>
                <a:r>
                  <a:rPr lang="en-CA" dirty="0" smtClean="0"/>
                  <a:t>is a </a:t>
                </a:r>
                <a:r>
                  <a:rPr lang="en-CA" dirty="0" err="1" smtClean="0"/>
                  <a:t>subgradient</a:t>
                </a:r>
                <a:r>
                  <a:rPr lang="en-CA" dirty="0" smtClean="0"/>
                  <a:t> of </a:t>
                </a:r>
                <a14:m>
                  <m:oMath xmlns:m="http://schemas.openxmlformats.org/officeDocument/2006/math"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CA" dirty="0" smtClean="0"/>
                  <a:t> at some </a:t>
                </a:r>
                <a14:m>
                  <m:oMath xmlns:m="http://schemas.openxmlformats.org/officeDocument/2006/math"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𝔹</m:t>
                        </m:r>
                      </m:e>
                      <m:sub>
                        <m: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en-CA" dirty="0" smtClean="0"/>
                  <a:t>,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≥…≥</m:t>
                    </m:r>
                    <m:sSub>
                      <m:sSubPr>
                        <m:ctrlP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≥0</m:t>
                    </m:r>
                  </m:oMath>
                </a14:m>
                <a:r>
                  <a:rPr lang="en-CA" baseline="-25000" dirty="0" smtClean="0">
                    <a:solidFill>
                      <a:srgbClr val="0000FF"/>
                    </a:solidFill>
                  </a:rPr>
                  <a:t> </a:t>
                </a:r>
                <a:r>
                  <a:rPr lang="en-CA" sz="2600" dirty="0" smtClean="0">
                    <a:solidFill>
                      <a:srgbClr val="0000FF"/>
                    </a:solidFill>
                  </a:rPr>
                  <a:t>}</a:t>
                </a:r>
                <a:endParaRPr lang="en-CA" sz="26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782" y="2242954"/>
                <a:ext cx="8541115" cy="492443"/>
              </a:xfrm>
              <a:prstGeom prst="rect">
                <a:avLst/>
              </a:prstGeom>
              <a:blipFill rotWithShape="0">
                <a:blip r:embed="rId3"/>
                <a:stretch>
                  <a:fillRect l="-143" t="-14815" r="-1142" b="-25926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84312" y="2910184"/>
                <a:ext cx="8642457" cy="13991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tabLst>
                    <a:tab pos="7443788" algn="l"/>
                  </a:tabLst>
                </a:pPr>
                <a:r>
                  <a:rPr lang="en-CA" dirty="0" smtClean="0">
                    <a:solidFill>
                      <a:srgbClr val="CC0000"/>
                    </a:solidFill>
                  </a:rPr>
                  <a:t>Key claim:  </a:t>
                </a:r>
                <a14:m>
                  <m:oMath xmlns:m="http://schemas.openxmlformats.org/officeDocument/2006/math"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CA" dirty="0" smtClean="0">
                    <a:solidFill>
                      <a:srgbClr val="0000FF"/>
                    </a:solidFill>
                  </a:rPr>
                  <a:t>(x) =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CA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CA" b="0" i="0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CA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  <m:r>
                              <a:rPr lang="en-CA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∈</m:t>
                            </m:r>
                            <m:r>
                              <a:rPr lang="en-CA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𝒞</m:t>
                            </m:r>
                          </m:lim>
                        </m:limLow>
                      </m:fName>
                      <m:e>
                        <m:sSup>
                          <m:sSupPr>
                            <m:ctrlPr>
                              <a:rPr lang="en-CA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CA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p>
                            <m:r>
                              <a:rPr lang="en-CA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⊤</m:t>
                            </m:r>
                          </m:sup>
                        </m:sSup>
                        <m:sSup>
                          <m:sSupPr>
                            <m:ctrlPr>
                              <a:rPr lang="en-CA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CA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CA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↓</m:t>
                            </m:r>
                          </m:sup>
                        </m:sSup>
                      </m:e>
                    </m:func>
                  </m:oMath>
                </a14:m>
                <a:r>
                  <a:rPr lang="en-CA" dirty="0" smtClean="0">
                    <a:solidFill>
                      <a:srgbClr val="0000FF"/>
                    </a:solidFill>
                  </a:rPr>
                  <a:t> =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CA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CA" b="0" i="0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CA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  <m:r>
                              <a:rPr lang="en-CA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∈</m:t>
                            </m:r>
                            <m:r>
                              <a:rPr lang="en-CA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𝒞</m:t>
                            </m:r>
                          </m:lim>
                        </m:limLow>
                      </m:fName>
                      <m:e>
                        <m:r>
                          <m:rPr>
                            <m:sty m:val="p"/>
                          </m:rPr>
                          <a:rPr lang="en-CA" b="0" i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ordcost</m:t>
                        </m:r>
                      </m:e>
                    </m:func>
                  </m:oMath>
                </a14:m>
                <a:r>
                  <a:rPr lang="en-CA" dirty="0" smtClean="0">
                    <a:solidFill>
                      <a:srgbClr val="0000FF"/>
                    </a:solidFill>
                  </a:rPr>
                  <a:t>(w; x)	</a:t>
                </a:r>
                <a14:m>
                  <m:oMath xmlns:m="http://schemas.openxmlformats.org/officeDocument/2006/math"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∀</m:t>
                    </m:r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≥0</m:t>
                    </m:r>
                  </m:oMath>
                </a14:m>
                <a:endParaRPr lang="en-CA" sz="2000" dirty="0" smtClean="0"/>
              </a:p>
              <a:p>
                <a:pPr marL="428625" indent="-342900">
                  <a:spcBef>
                    <a:spcPts val="1200"/>
                  </a:spcBef>
                  <a:buClr>
                    <a:srgbClr val="CC0000"/>
                  </a:buClr>
                  <a:buSzPct val="120000"/>
                  <a:buBlip>
                    <a:blip r:embed="rId4"/>
                  </a:buBlip>
                </a:pPr>
                <a:r>
                  <a:rPr lang="en-CA" dirty="0" smtClean="0"/>
                  <a:t>Need </a:t>
                </a:r>
                <a:r>
                  <a:rPr lang="en-CA" dirty="0" err="1" smtClean="0">
                    <a:solidFill>
                      <a:srgbClr val="009900"/>
                    </a:solidFill>
                  </a:rPr>
                  <a:t>polytime</a:t>
                </a:r>
                <a:r>
                  <a:rPr lang="en-CA" dirty="0" smtClean="0">
                    <a:solidFill>
                      <a:srgbClr val="009900"/>
                    </a:solidFill>
                  </a:rPr>
                  <a:t>-computable</a:t>
                </a:r>
                <a:r>
                  <a:rPr lang="en-CA" dirty="0" smtClean="0"/>
                  <a:t>, and </a:t>
                </a:r>
                <a:r>
                  <a:rPr lang="en-CA" dirty="0" smtClean="0">
                    <a:solidFill>
                      <a:srgbClr val="009900"/>
                    </a:solidFill>
                  </a:rPr>
                  <a:t>poly-size</a:t>
                </a:r>
                <a:r>
                  <a:rPr lang="en-CA" dirty="0" smtClean="0"/>
                  <a:t> (approximation of) </a:t>
                </a:r>
                <a14:m>
                  <m:oMath xmlns:m="http://schemas.openxmlformats.org/officeDocument/2006/math"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𝒞</m:t>
                    </m:r>
                  </m:oMath>
                </a14:m>
                <a:endParaRPr lang="en-CA" dirty="0" smtClean="0">
                  <a:solidFill>
                    <a:srgbClr val="0000FF"/>
                  </a:solidFill>
                </a:endParaRPr>
              </a:p>
              <a:p>
                <a:pPr marL="428625" indent="-342900">
                  <a:spcBef>
                    <a:spcPts val="200"/>
                  </a:spcBef>
                  <a:buClr>
                    <a:srgbClr val="CC0000"/>
                  </a:buClr>
                  <a:buSzPct val="120000"/>
                  <a:buBlip>
                    <a:blip r:embed="rId4"/>
                  </a:buBlip>
                </a:pPr>
                <a:r>
                  <a:rPr lang="en-CA" dirty="0" smtClean="0"/>
                  <a:t>Controlling </a:t>
                </a:r>
                <a:r>
                  <a:rPr lang="en-CA" dirty="0" smtClean="0">
                    <a:solidFill>
                      <a:srgbClr val="009900"/>
                    </a:solidFill>
                  </a:rPr>
                  <a:t>all</a:t>
                </a:r>
                <a:r>
                  <a:rPr lang="en-CA" dirty="0" smtClean="0"/>
                  <a:t> Top-</a:t>
                </a:r>
                <a14:m>
                  <m:oMath xmlns:m="http://schemas.openxmlformats.org/officeDocument/2006/math">
                    <m:r>
                      <a:rPr lang="en-CA" b="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ℓ</m:t>
                    </m:r>
                  </m:oMath>
                </a14:m>
                <a:r>
                  <a:rPr lang="en-CA" dirty="0" smtClean="0"/>
                  <a:t> norms is difficult</a:t>
                </a:r>
                <a:endParaRPr lang="en-CA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312" y="2910184"/>
                <a:ext cx="8642457" cy="1399166"/>
              </a:xfrm>
              <a:prstGeom prst="rect">
                <a:avLst/>
              </a:prstGeom>
              <a:blipFill rotWithShape="0">
                <a:blip r:embed="rId5"/>
                <a:stretch>
                  <a:fillRect l="-1058" t="-2174" b="-8696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321063" y="4347987"/>
                <a:ext cx="858683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cap="small" dirty="0" smtClean="0"/>
                  <a:t>Insight</a:t>
                </a:r>
                <a:r>
                  <a:rPr lang="en-CA" dirty="0" smtClean="0"/>
                  <a:t>: </a:t>
                </a:r>
                <a:r>
                  <a:rPr lang="en-CA" dirty="0" err="1">
                    <a:solidFill>
                      <a:srgbClr val="CC0000"/>
                    </a:solidFill>
                  </a:rPr>
                  <a:t>S</a:t>
                </a:r>
                <a:r>
                  <a:rPr lang="en-CA" dirty="0" err="1" smtClean="0">
                    <a:solidFill>
                      <a:srgbClr val="CC0000"/>
                    </a:solidFill>
                  </a:rPr>
                  <a:t>parsification</a:t>
                </a:r>
                <a:r>
                  <a:rPr lang="en-CA" dirty="0" smtClean="0"/>
                  <a:t> – only need Top-</a:t>
                </a:r>
                <a14:m>
                  <m:oMath xmlns:m="http://schemas.openxmlformats.org/officeDocument/2006/math"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ℓ</m:t>
                    </m:r>
                  </m:oMath>
                </a14:m>
                <a:r>
                  <a:rPr lang="en-CA" dirty="0" smtClean="0"/>
                  <a:t> norms for </a:t>
                </a:r>
                <a14:m>
                  <m:oMath xmlns:m="http://schemas.openxmlformats.org/officeDocument/2006/math"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ℓ</m:t>
                    </m:r>
                  </m:oMath>
                </a14:m>
                <a:r>
                  <a:rPr lang="en-CA" dirty="0" smtClean="0"/>
                  <a:t> = powers of 2</a:t>
                </a: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1063" y="4347987"/>
                <a:ext cx="8586834" cy="461665"/>
              </a:xfrm>
              <a:prstGeom prst="rect">
                <a:avLst/>
              </a:prstGeom>
              <a:blipFill rotWithShape="0">
                <a:blip r:embed="rId6"/>
                <a:stretch>
                  <a:fillRect l="-1136" t="-10526" r="-568" b="-2894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Rectangle 8"/>
              <p:cNvSpPr/>
              <p:nvPr/>
            </p:nvSpPr>
            <p:spPr>
              <a:xfrm>
                <a:off x="321063" y="4714440"/>
                <a:ext cx="8759688" cy="175413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tabLst>
                    <a:tab pos="4121150" algn="l"/>
                  </a:tabLst>
                </a:pPr>
                <a:r>
                  <a:rPr lang="en-CA" sz="2200" dirty="0" smtClean="0">
                    <a:solidFill>
                      <a:srgbClr val="0000FF"/>
                    </a:solidFill>
                  </a:rPr>
                  <a:t>ordcost(w; x)</a:t>
                </a:r>
                <a:r>
                  <a:rPr lang="en-CA" sz="2200" dirty="0" smtClean="0"/>
                  <a:t> is well-approximated by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pHide m:val="on"/>
                        <m:ctrlPr>
                          <a:rPr lang="en-CA" sz="22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CA" sz="22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ℓ∈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CA" sz="22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CA" sz="22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1,2,4,…,</m:t>
                            </m:r>
                            <m:r>
                              <a:rPr lang="en-CA" sz="22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sub>
                      <m:sup/>
                      <m:e>
                        <m:nary>
                          <m:naryPr>
                            <m:chr m:val="∑"/>
                            <m:supHide m:val="on"/>
                            <m:ctrlPr>
                              <a:rPr lang="en-CA" sz="22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CA" sz="22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CA" sz="22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∈</m:t>
                            </m:r>
                            <m:d>
                              <m:dPr>
                                <m:begChr m:val="["/>
                                <m:endChr m:val="]"/>
                                <m:ctrlPr>
                                  <a:rPr lang="en-CA" sz="2200" b="0" i="1" smtClea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CA" sz="2200" b="0" i="1" smtClea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d>
                            <m:r>
                              <a:rPr lang="en-CA" sz="22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: </m:t>
                            </m:r>
                            <m:f>
                              <m:fPr>
                                <m:ctrlPr>
                                  <a:rPr lang="en-CA" sz="2200" b="0" i="1" smtClea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CA" sz="2200" b="0" i="1" smtClea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ℓ</m:t>
                                </m:r>
                              </m:num>
                              <m:den>
                                <m:r>
                                  <a:rPr lang="en-CA" sz="2200" b="0" i="1" smtClea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  <m:r>
                              <a:rPr lang="en-CA" sz="22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&lt;</m:t>
                            </m:r>
                            <m:r>
                              <a:rPr lang="en-CA" sz="22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CA" sz="22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≤ℓ</m:t>
                            </m:r>
                          </m:sub>
                          <m:sup/>
                          <m:e>
                            <m:sSub>
                              <m:sSubPr>
                                <m:ctrlPr>
                                  <a:rPr lang="en-CA" sz="2200" b="0" i="1" smtClea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CA" sz="2200" b="0" i="1" smtClea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lang="en-CA" sz="2200" b="0" i="1" smtClea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ℓ</m:t>
                                </m:r>
                              </m:sub>
                            </m:sSub>
                            <m:sSubSup>
                              <m:sSubSupPr>
                                <m:ctrlPr>
                                  <a:rPr lang="en-CA" sz="2200" b="0" i="1" smtClea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CA" sz="2200" b="0" i="1" smtClea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CA" sz="2200" b="0" i="1" smtClea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  <m:sup>
                                <m:r>
                                  <a:rPr lang="en-CA" sz="2200" b="0" i="1" smtClea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↓</m:t>
                                </m:r>
                              </m:sup>
                            </m:sSubSup>
                          </m:e>
                        </m:nary>
                      </m:e>
                    </m:nary>
                  </m:oMath>
                </a14:m>
                <a:endParaRPr lang="en-CA" sz="2200" dirty="0" smtClean="0"/>
              </a:p>
              <a:p>
                <a:pPr>
                  <a:tabLst>
                    <a:tab pos="4121150" algn="l"/>
                  </a:tabLst>
                </a:pPr>
                <a:r>
                  <a:rPr lang="en-CA" sz="2200" dirty="0" smtClean="0"/>
                  <a:t>	</a:t>
                </a:r>
                <a14:m>
                  <m:oMath xmlns:m="http://schemas.openxmlformats.org/officeDocument/2006/math">
                    <m:r>
                      <a:rPr lang="en-CA" sz="22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≈</m:t>
                    </m:r>
                    <m:nary>
                      <m:naryPr>
                        <m:chr m:val="∑"/>
                        <m:supHide m:val="on"/>
                        <m:ctrlPr>
                          <a:rPr lang="en-CA" sz="22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CA" sz="22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ℓ∈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CA" sz="22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CA" sz="22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1,2,4,…,</m:t>
                            </m:r>
                            <m:r>
                              <a:rPr lang="en-CA" sz="22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sub>
                      <m:sup/>
                      <m:e>
                        <m:d>
                          <m:dPr>
                            <m:ctrlPr>
                              <a:rPr lang="en-CA" sz="22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CA" sz="2200" b="0" i="1" smtClea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CA" sz="2200" b="0" i="1" smtClea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lang="en-CA" sz="2200" b="0" i="1" smtClea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ℓ</m:t>
                                </m:r>
                              </m:sub>
                            </m:sSub>
                            <m:r>
                              <a:rPr lang="en-CA" sz="22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CA" sz="2200" b="0" i="1" smtClea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CA" sz="2200" b="0" i="1" smtClea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lang="en-CA" sz="2200" b="0" i="1" smtClea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2ℓ</m:t>
                                </m:r>
                              </m:sub>
                            </m:sSub>
                          </m:e>
                        </m:d>
                      </m:e>
                    </m:nary>
                  </m:oMath>
                </a14:m>
                <a:r>
                  <a:rPr lang="en-CA" sz="2200" dirty="0" smtClean="0">
                    <a:solidFill>
                      <a:srgbClr val="0000FF"/>
                    </a:solidFill>
                  </a:rPr>
                  <a:t>Top-</a:t>
                </a:r>
                <a14:m>
                  <m:oMath xmlns:m="http://schemas.openxmlformats.org/officeDocument/2006/math">
                    <m:r>
                      <a:rPr lang="en-CA" sz="2200" b="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ℓ</m:t>
                    </m:r>
                  </m:oMath>
                </a14:m>
                <a:r>
                  <a:rPr lang="en-CA" sz="2200" dirty="0" smtClean="0">
                    <a:solidFill>
                      <a:srgbClr val="0000FF"/>
                    </a:solidFill>
                  </a:rPr>
                  <a:t>(x)</a:t>
                </a:r>
              </a:p>
              <a:p>
                <a:pPr>
                  <a:spcBef>
                    <a:spcPts val="600"/>
                  </a:spcBef>
                </a:pPr>
                <a:r>
                  <a:rPr lang="en-CA" sz="2000" dirty="0" smtClean="0"/>
                  <a:t>Considering powers of </a:t>
                </a:r>
                <a:r>
                  <a:rPr lang="en-CA" sz="2000" dirty="0" smtClean="0">
                    <a:solidFill>
                      <a:srgbClr val="0000FF"/>
                    </a:solidFill>
                  </a:rPr>
                  <a:t>(</a:t>
                </a:r>
                <a14:m>
                  <m:oMath xmlns:m="http://schemas.openxmlformats.org/officeDocument/2006/math">
                    <m:r>
                      <a:rPr lang="en-CA" sz="200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CA" sz="2000" dirty="0" smtClean="0">
                    <a:solidFill>
                      <a:srgbClr val="0000FF"/>
                    </a:solidFill>
                  </a:rPr>
                  <a:t>+</a:t>
                </a:r>
                <a14:m>
                  <m:oMath xmlns:m="http://schemas.openxmlformats.org/officeDocument/2006/math">
                    <m:r>
                      <a:rPr lang="en-CA" sz="2000" b="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CA" sz="2000" dirty="0" smtClean="0">
                    <a:solidFill>
                      <a:srgbClr val="0000FF"/>
                    </a:solidFill>
                  </a:rPr>
                  <a:t>)</a:t>
                </a:r>
                <a:r>
                  <a:rPr lang="en-CA" sz="2000" dirty="0" smtClean="0"/>
                  <a:t>, only polynomial # of choices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CA" sz="20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CA" sz="20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CA" sz="2000" b="0" i="1" smtClea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CA" sz="2000" b="0" i="1" smtClea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lang="en-CA" sz="2000" b="0" i="1" smtClea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ℓ</m:t>
                                </m:r>
                              </m:sub>
                            </m:sSub>
                          </m:e>
                        </m:d>
                      </m:e>
                      <m:sub>
                        <m:r>
                          <a:rPr lang="en-CA" sz="20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ℓ∈</m:t>
                        </m:r>
                        <m:r>
                          <m:rPr>
                            <m:sty m:val="p"/>
                          </m:rPr>
                          <a:rPr lang="en-CA" sz="2000" b="0" i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POS</m:t>
                        </m:r>
                      </m:sub>
                    </m:sSub>
                  </m:oMath>
                </a14:m>
                <a:endParaRPr lang="en-CA" sz="2000" dirty="0" smtClean="0"/>
              </a:p>
              <a:p>
                <a:r>
                  <a:rPr lang="en-CA" sz="2000" dirty="0" smtClean="0"/>
                  <a:t>Can check </a:t>
                </a:r>
                <a:r>
                  <a:rPr lang="en-CA" sz="2000" dirty="0" err="1" smtClean="0"/>
                  <a:t>subgradientness</a:t>
                </a:r>
                <a:r>
                  <a:rPr lang="en-CA" sz="2000" dirty="0" smtClean="0"/>
                  <a:t> of </a:t>
                </a:r>
                <a:r>
                  <a:rPr lang="en-CA" sz="2000" dirty="0" smtClean="0">
                    <a:solidFill>
                      <a:srgbClr val="0000FF"/>
                    </a:solidFill>
                  </a:rPr>
                  <a:t>w</a:t>
                </a:r>
                <a:r>
                  <a:rPr lang="en-CA" sz="2000" dirty="0" smtClean="0"/>
                  <a:t> by optimizing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CA" sz="20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CA" sz="20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CA" sz="20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CA" sz="20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CA" sz="2000" dirty="0" smtClean="0">
                    <a:solidFill>
                      <a:srgbClr val="0000FF"/>
                    </a:solidFill>
                  </a:rPr>
                  <a:t> </a:t>
                </a:r>
                <a:r>
                  <a:rPr lang="en-CA" sz="2000" dirty="0" smtClean="0"/>
                  <a:t>over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CA" sz="20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20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𝔹</m:t>
                        </m:r>
                      </m:e>
                      <m:sub>
                        <m:r>
                          <a:rPr lang="en-CA" sz="20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endParaRPr lang="en-CA" sz="2000" dirty="0" smtClean="0"/>
              </a:p>
            </p:txBody>
          </p:sp>
        </mc:Choice>
        <mc:Fallback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1063" y="4714440"/>
                <a:ext cx="8759688" cy="1754135"/>
              </a:xfrm>
              <a:prstGeom prst="rect">
                <a:avLst/>
              </a:prstGeom>
              <a:blipFill rotWithShape="0">
                <a:blip r:embed="rId7"/>
                <a:stretch>
                  <a:fillRect l="-905" t="-28819" b="-3819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3322750" y="5240355"/>
            <a:ext cx="695458" cy="400110"/>
          </a:xfrm>
          <a:prstGeom prst="rect">
            <a:avLst/>
          </a:prstGeom>
          <a:solidFill>
            <a:srgbClr val="EAEAEA"/>
          </a:solidFill>
        </p:spPr>
        <p:txBody>
          <a:bodyPr wrap="square" rtlCol="0">
            <a:spAutoFit/>
          </a:bodyPr>
          <a:lstStyle/>
          <a:p>
            <a:r>
              <a:rPr lang="en-CA" sz="2000" dirty="0" smtClean="0">
                <a:solidFill>
                  <a:srgbClr val="CC0000"/>
                </a:solidFill>
              </a:rPr>
              <a:t>POS</a:t>
            </a:r>
            <a:endParaRPr lang="en-CA" sz="2000" dirty="0">
              <a:solidFill>
                <a:srgbClr val="CC0000"/>
              </a:solidFill>
            </a:endParaRPr>
          </a:p>
        </p:txBody>
      </p:sp>
      <p:sp>
        <p:nvSpPr>
          <p:cNvPr id="12" name="Rounded Rectangle 11"/>
          <p:cNvSpPr/>
          <p:nvPr/>
        </p:nvSpPr>
        <p:spPr bwMode="auto">
          <a:xfrm>
            <a:off x="5177307" y="4894548"/>
            <a:ext cx="1017431" cy="354992"/>
          </a:xfrm>
          <a:prstGeom prst="roundRect">
            <a:avLst/>
          </a:prstGeom>
          <a:noFill/>
          <a:ln w="12700" cap="flat" cmpd="sng" algn="ctr">
            <a:solidFill>
              <a:srgbClr val="CC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CC33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ill Sans MT" panose="020B0502020104020203" pitchFamily="34" charset="0"/>
            </a:endParaRPr>
          </a:p>
        </p:txBody>
      </p:sp>
      <p:sp>
        <p:nvSpPr>
          <p:cNvPr id="14" name="Right Arrow 13"/>
          <p:cNvSpPr/>
          <p:nvPr/>
        </p:nvSpPr>
        <p:spPr bwMode="auto">
          <a:xfrm rot="10514755">
            <a:off x="4121239" y="5176105"/>
            <a:ext cx="940158" cy="132573"/>
          </a:xfrm>
          <a:prstGeom prst="rightArrow">
            <a:avLst/>
          </a:prstGeom>
          <a:solidFill>
            <a:srgbClr val="EAEAEA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ill Sans MT" panose="020B0502020104020203" pitchFamily="34" charset="0"/>
            </a:endParaRPr>
          </a:p>
        </p:txBody>
      </p:sp>
      <p:sp>
        <p:nvSpPr>
          <p:cNvPr id="15" name="Rounded Rectangle 14"/>
          <p:cNvSpPr/>
          <p:nvPr/>
        </p:nvSpPr>
        <p:spPr bwMode="auto">
          <a:xfrm>
            <a:off x="4052967" y="6072296"/>
            <a:ext cx="2592531" cy="360000"/>
          </a:xfrm>
          <a:prstGeom prst="roundRect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CC33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ill Sans MT" panose="020B0502020104020203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866325" y="6457890"/>
            <a:ext cx="3200401" cy="400110"/>
          </a:xfrm>
          <a:prstGeom prst="rect">
            <a:avLst/>
          </a:prstGeom>
          <a:solidFill>
            <a:srgbClr val="EAEAEA"/>
          </a:solidFill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en-CA" sz="2000" dirty="0" smtClean="0"/>
              <a:t>reqd. </a:t>
            </a:r>
            <a:r>
              <a:rPr lang="en-CA" sz="2000" dirty="0" smtClean="0"/>
              <a:t>ball-optimization oracle</a:t>
            </a:r>
            <a:endParaRPr lang="en-CA" sz="2000" dirty="0"/>
          </a:p>
        </p:txBody>
      </p:sp>
    </p:spTree>
    <p:extLst>
      <p:ext uri="{BB962C8B-B14F-4D97-AF65-F5344CB8AC3E}">
        <p14:creationId xmlns:p14="http://schemas.microsoft.com/office/powerpoint/2010/main" val="4249564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4" grpId="0" animBg="1"/>
      <p:bldP spid="15" grpId="0" animBg="1"/>
      <p:bldP spid="1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623"/>
            <a:ext cx="7772400" cy="838200"/>
          </a:xfrm>
        </p:spPr>
        <p:txBody>
          <a:bodyPr/>
          <a:lstStyle/>
          <a:p>
            <a:r>
              <a:rPr lang="en-CA" dirty="0" smtClean="0"/>
              <a:t>Upshot, and </a:t>
            </a:r>
            <a:r>
              <a:rPr lang="en-CA" dirty="0" smtClean="0"/>
              <a:t>general scheme</a:t>
            </a:r>
            <a:endParaRPr lang="en-CA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437880" y="981785"/>
                <a:ext cx="8062175" cy="8352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tabLst>
                    <a:tab pos="5743575" algn="l"/>
                  </a:tabLst>
                </a:pPr>
                <a:r>
                  <a:rPr lang="en-CA" dirty="0" smtClean="0"/>
                  <a:t>Can find </a:t>
                </a:r>
                <a:r>
                  <a:rPr lang="en-CA" dirty="0" smtClean="0">
                    <a:solidFill>
                      <a:srgbClr val="CC0000"/>
                    </a:solidFill>
                  </a:rPr>
                  <a:t>poly-size collection </a:t>
                </a:r>
                <a14:m>
                  <m:oMath xmlns:m="http://schemas.openxmlformats.org/officeDocument/2006/math"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𝒞</m:t>
                    </m:r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CA" dirty="0" smtClean="0"/>
                  <a:t> of non-decreasing wt. vectors in </a:t>
                </a:r>
                <a:r>
                  <a:rPr lang="en-CA" dirty="0" err="1" smtClean="0">
                    <a:solidFill>
                      <a:srgbClr val="CC0000"/>
                    </a:solidFill>
                  </a:rPr>
                  <a:t>polytime</a:t>
                </a:r>
                <a:r>
                  <a:rPr lang="en-CA" dirty="0" smtClean="0"/>
                  <a:t> </a:t>
                </a:r>
                <a:r>
                  <a:rPr lang="en-CA" dirty="0" err="1" smtClean="0"/>
                  <a:t>s.t.</a:t>
                </a:r>
                <a:r>
                  <a:rPr lang="en-CA" dirty="0" smtClean="0"/>
                  <a:t> </a:t>
                </a:r>
                <a:r>
                  <a:rPr lang="en-CA" dirty="0"/>
                  <a:t> </a:t>
                </a:r>
                <a14:m>
                  <m:oMath xmlns:m="http://schemas.openxmlformats.org/officeDocument/2006/math"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CA" dirty="0" smtClean="0">
                    <a:solidFill>
                      <a:srgbClr val="0000FF"/>
                    </a:solidFill>
                  </a:rPr>
                  <a:t>(x) </a:t>
                </a:r>
                <a14:m>
                  <m:oMath xmlns:m="http://schemas.openxmlformats.org/officeDocument/2006/math"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≈</m:t>
                    </m:r>
                    <m:func>
                      <m:funcPr>
                        <m:ctrlP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CA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CA" b="0" i="0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CA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  <m:r>
                              <a:rPr lang="en-CA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∈</m:t>
                            </m:r>
                            <m:sSup>
                              <m:sSupPr>
                                <m:ctrlPr>
                                  <a:rPr lang="en-CA" b="0" i="1" smtClea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CA" b="0" i="1" smtClea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𝒞</m:t>
                                </m:r>
                              </m:e>
                              <m:sup>
                                <m:r>
                                  <a:rPr lang="en-CA" b="0" i="1" smtClea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</m:lim>
                        </m:limLow>
                      </m:fName>
                      <m:e>
                        <m:r>
                          <m:rPr>
                            <m:sty m:val="p"/>
                          </m:rPr>
                          <a:rPr lang="en-CA" b="0" i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ordcost</m:t>
                        </m:r>
                      </m:e>
                    </m:func>
                  </m:oMath>
                </a14:m>
                <a:r>
                  <a:rPr lang="en-CA" dirty="0" smtClean="0">
                    <a:solidFill>
                      <a:srgbClr val="0000FF"/>
                    </a:solidFill>
                  </a:rPr>
                  <a:t>(w; x)	</a:t>
                </a:r>
                <a14:m>
                  <m:oMath xmlns:m="http://schemas.openxmlformats.org/officeDocument/2006/math"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∀</m:t>
                    </m:r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CA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≥0</m:t>
                    </m:r>
                  </m:oMath>
                </a14:m>
                <a:endParaRPr lang="en-CA" dirty="0" smtClean="0">
                  <a:solidFill>
                    <a:srgbClr val="0000FF"/>
                  </a:solidFill>
                </a:endParaRP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880" y="981785"/>
                <a:ext cx="8062175" cy="835293"/>
              </a:xfrm>
              <a:prstGeom prst="rect">
                <a:avLst/>
              </a:prstGeom>
              <a:blipFill rotWithShape="0">
                <a:blip r:embed="rId2"/>
                <a:stretch>
                  <a:fillRect l="-1210" t="-5839" r="-1815" b="-17518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257577" y="2169009"/>
                <a:ext cx="8796271" cy="46245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dirty="0" smtClean="0"/>
                  <a:t>Strategy: </a:t>
                </a:r>
              </a:p>
              <a:p>
                <a:pPr marL="360363" indent="-360363">
                  <a:spcBef>
                    <a:spcPts val="600"/>
                  </a:spcBef>
                  <a:buFont typeface="+mj-lt"/>
                  <a:buAutoNum type="arabicPeriod"/>
                </a:pPr>
                <a:r>
                  <a:rPr lang="en-CA" dirty="0" smtClean="0"/>
                  <a:t>Find optimal </a:t>
                </a:r>
                <a:r>
                  <a:rPr lang="en-CA" dirty="0" smtClean="0">
                    <a:solidFill>
                      <a:srgbClr val="009900"/>
                    </a:solidFill>
                  </a:rPr>
                  <a:t>fractional solution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CA" b="0" i="1" dirty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CA" i="1" dirty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CA" b="0" i="1" dirty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CA" dirty="0" smtClean="0"/>
                  <a:t> to min-max ordered problem</a:t>
                </a:r>
              </a:p>
              <a:p>
                <a:pPr marL="342900" indent="-252413">
                  <a:spcBef>
                    <a:spcPts val="300"/>
                  </a:spcBef>
                  <a:buClr>
                    <a:schemeClr val="tx1"/>
                  </a:buClr>
                  <a:buFontTx/>
                  <a:buChar char="–"/>
                </a:pPr>
                <a:r>
                  <a:rPr lang="en-CA" sz="2200" dirty="0" smtClean="0">
                    <a:solidFill>
                      <a:srgbClr val="CC0000"/>
                    </a:solidFill>
                  </a:rPr>
                  <a:t>What relaxation to use?</a:t>
                </a:r>
                <a:r>
                  <a:rPr lang="en-CA" sz="2200" dirty="0" smtClean="0"/>
                  <a:t> Natural LP-relaxation fails even for Top-</a:t>
                </a:r>
                <a14:m>
                  <m:oMath xmlns:m="http://schemas.openxmlformats.org/officeDocument/2006/math">
                    <m:r>
                      <a:rPr lang="en-CA" sz="22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ℓ</m:t>
                    </m:r>
                  </m:oMath>
                </a14:m>
                <a:endParaRPr lang="en-CA" sz="2200" dirty="0" smtClean="0">
                  <a:solidFill>
                    <a:srgbClr val="0000FF"/>
                  </a:solidFill>
                </a:endParaRPr>
              </a:p>
              <a:p>
                <a:pPr marL="342900" indent="-252413">
                  <a:spcBef>
                    <a:spcPts val="300"/>
                  </a:spcBef>
                  <a:buFontTx/>
                  <a:buChar char="–"/>
                  <a:tabLst>
                    <a:tab pos="360363" algn="l"/>
                  </a:tabLst>
                </a:pPr>
                <a:r>
                  <a:rPr lang="en-CA" sz="2200" dirty="0" smtClean="0"/>
                  <a:t>Powerful insight:  </a:t>
                </a:r>
                <a:r>
                  <a:rPr lang="en-CA" sz="2200" dirty="0" smtClean="0">
                    <a:solidFill>
                      <a:srgbClr val="0000FF"/>
                    </a:solidFill>
                  </a:rPr>
                  <a:t>Top-</a:t>
                </a:r>
                <a14:m>
                  <m:oMath xmlns:m="http://schemas.openxmlformats.org/officeDocument/2006/math">
                    <m:r>
                      <a:rPr lang="en-CA" sz="22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ℓ</m:t>
                    </m:r>
                  </m:oMath>
                </a14:m>
                <a:r>
                  <a:rPr lang="en-CA" sz="2200" dirty="0" smtClean="0">
                    <a:solidFill>
                      <a:srgbClr val="0000FF"/>
                    </a:solidFill>
                  </a:rPr>
                  <a:t>(v) =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CA" sz="22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CA" sz="22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CA" sz="2200" b="0" i="0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CA" sz="22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CA" sz="22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∈</m:t>
                            </m:r>
                            <m:r>
                              <a:rPr lang="en-CA" sz="22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ℝ</m:t>
                            </m:r>
                          </m:lim>
                        </m:limLow>
                      </m:fName>
                      <m:e>
                        <m:r>
                          <a:rPr lang="en-CA" sz="22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(ℓ⋅</m:t>
                        </m:r>
                        <m:r>
                          <a:rPr lang="en-CA" sz="22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CA" sz="22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</m:e>
                    </m:func>
                    <m:nary>
                      <m:naryPr>
                        <m:chr m:val="∑"/>
                        <m:ctrlPr>
                          <a:rPr lang="en-CA" sz="22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CA" sz="22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CA" sz="22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CA" sz="22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p>
                          <m:sSupPr>
                            <m:ctrlPr>
                              <a:rPr lang="en-CA" sz="22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CA" sz="2200" b="0" i="1" smtClea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CA" sz="2200" b="0" i="1" smtClean="0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CA" sz="2200" b="0" i="1" smtClean="0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CA" sz="2200" b="0" i="1" smtClean="0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CA" sz="2200" b="0" i="1" smtClea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CA" sz="2200" b="0" i="1" smtClea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</m:e>
                          <m:sup>
                            <m:r>
                              <a:rPr lang="en-CA" sz="22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</m:sup>
                        </m:sSup>
                        <m:r>
                          <a:rPr lang="en-CA" sz="22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en-CA" sz="2200" dirty="0" smtClean="0"/>
              </a:p>
              <a:p>
                <a:pPr marL="90487">
                  <a:tabLst>
                    <a:tab pos="360363" algn="l"/>
                  </a:tabLst>
                </a:pPr>
                <a:r>
                  <a:rPr lang="en-CA" sz="2200" dirty="0" smtClean="0"/>
                  <a:t>	After guessing </a:t>
                </a:r>
                <a:r>
                  <a:rPr lang="en-CA" sz="2200" dirty="0" smtClean="0">
                    <a:solidFill>
                      <a:srgbClr val="0000FF"/>
                    </a:solidFill>
                  </a:rPr>
                  <a:t>t</a:t>
                </a:r>
                <a:r>
                  <a:rPr lang="en-CA" sz="2200" dirty="0" smtClean="0"/>
                  <a:t>,  get separable expression!</a:t>
                </a:r>
              </a:p>
              <a:p>
                <a:pPr marL="342900" indent="-252413">
                  <a:spcBef>
                    <a:spcPts val="300"/>
                  </a:spcBef>
                  <a:buFontTx/>
                  <a:buChar char="–"/>
                </a:pPr>
                <a:r>
                  <a:rPr lang="en-CA" sz="2200" dirty="0" smtClean="0"/>
                  <a:t>Need to guess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CA" sz="22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22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CA" sz="22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sub>
                    </m:sSub>
                  </m:oMath>
                </a14:m>
                <a:r>
                  <a:rPr lang="en-CA" sz="2200" dirty="0" smtClean="0"/>
                  <a:t>’s for all </a:t>
                </a:r>
                <a14:m>
                  <m:oMath xmlns:m="http://schemas.openxmlformats.org/officeDocument/2006/math">
                    <m:r>
                      <a:rPr lang="en-CA" sz="22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ℓ∈</m:t>
                    </m:r>
                  </m:oMath>
                </a14:m>
                <a:r>
                  <a:rPr lang="en-CA" sz="2200" baseline="-25000" dirty="0" smtClean="0">
                    <a:solidFill>
                      <a:srgbClr val="0000FF"/>
                    </a:solidFill>
                  </a:rPr>
                  <a:t> </a:t>
                </a:r>
                <a:r>
                  <a:rPr lang="en-CA" sz="2200" dirty="0" smtClean="0">
                    <a:solidFill>
                      <a:srgbClr val="0000FF"/>
                    </a:solidFill>
                  </a:rPr>
                  <a:t>POS</a:t>
                </a:r>
                <a:r>
                  <a:rPr lang="en-CA" sz="2200" dirty="0" smtClean="0"/>
                  <a:t>, but </a:t>
                </a:r>
                <a14:m>
                  <m:oMath xmlns:m="http://schemas.openxmlformats.org/officeDocument/2006/math">
                    <m:r>
                      <a:rPr lang="en-CA" sz="22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↓</m:t>
                    </m:r>
                  </m:oMath>
                </a14:m>
                <a:r>
                  <a:rPr lang="en-CA" sz="2200" dirty="0" smtClean="0"/>
                  <a:t> sequence of </a:t>
                </a:r>
                <a:r>
                  <a:rPr lang="en-CA" sz="2200" dirty="0" smtClean="0">
                    <a:solidFill>
                      <a:srgbClr val="0000FF"/>
                    </a:solidFill>
                  </a:rPr>
                  <a:t>O(log n)</a:t>
                </a:r>
                <a:r>
                  <a:rPr lang="en-CA" sz="2200" dirty="0" smtClean="0"/>
                  <a:t> such </a:t>
                </a:r>
                <a14:m>
                  <m:oMath xmlns:m="http://schemas.openxmlformats.org/officeDocument/2006/math">
                    <m:r>
                      <a:rPr lang="en-CA" sz="22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ℓ</m:t>
                    </m:r>
                  </m:oMath>
                </a14:m>
                <a:r>
                  <a:rPr lang="en-CA" sz="2200" dirty="0" smtClean="0"/>
                  <a:t>’s, so guessing in powers of </a:t>
                </a:r>
                <a:r>
                  <a:rPr lang="en-CA" sz="2200" dirty="0" smtClean="0">
                    <a:solidFill>
                      <a:srgbClr val="0000FF"/>
                    </a:solidFill>
                  </a:rPr>
                  <a:t>(</a:t>
                </a:r>
                <a14:m>
                  <m:oMath xmlns:m="http://schemas.openxmlformats.org/officeDocument/2006/math">
                    <m:r>
                      <a:rPr lang="en-CA" sz="220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CA" sz="2200" dirty="0" smtClean="0">
                    <a:solidFill>
                      <a:srgbClr val="0000FF"/>
                    </a:solidFill>
                  </a:rPr>
                  <a:t>+</a:t>
                </a:r>
                <a14:m>
                  <m:oMath xmlns:m="http://schemas.openxmlformats.org/officeDocument/2006/math">
                    <m:r>
                      <a:rPr lang="en-CA" sz="2200" b="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CA" sz="2200" dirty="0" smtClean="0">
                    <a:solidFill>
                      <a:srgbClr val="0000FF"/>
                    </a:solidFill>
                  </a:rPr>
                  <a:t>)</a:t>
                </a:r>
                <a:r>
                  <a:rPr lang="en-CA" sz="2200" dirty="0" smtClean="0"/>
                  <a:t> again means </a:t>
                </a:r>
                <a:r>
                  <a:rPr lang="en-CA" sz="2200" dirty="0" err="1" smtClean="0"/>
                  <a:t>polynomially</a:t>
                </a:r>
                <a:r>
                  <a:rPr lang="en-CA" sz="2200" dirty="0" smtClean="0"/>
                  <a:t> many choices</a:t>
                </a:r>
                <a:endParaRPr lang="en-CA" sz="2200" dirty="0"/>
              </a:p>
              <a:p>
                <a:pPr marL="360363" indent="-360363">
                  <a:spcBef>
                    <a:spcPts val="600"/>
                  </a:spcBef>
                  <a:buFont typeface="+mj-lt"/>
                  <a:buAutoNum type="arabicPeriod" startAt="2"/>
                </a:pPr>
                <a:r>
                  <a:rPr lang="en-CA" dirty="0" smtClean="0"/>
                  <a:t>Round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CA" dirty="0" smtClean="0"/>
                  <a:t> to integer solution whose cost vector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CA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CA" b="0" i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cost</m:t>
                        </m:r>
                      </m:e>
                    </m:acc>
                  </m:oMath>
                </a14:m>
                <a:r>
                  <a:rPr lang="en-CA" dirty="0" smtClean="0"/>
                  <a:t> </a:t>
                </a:r>
                <a:r>
                  <a:rPr lang="en-CA" dirty="0" smtClean="0"/>
                  <a:t>satisfies  </a:t>
                </a:r>
                <a:r>
                  <a:rPr lang="en-CA" sz="2200" dirty="0" smtClean="0">
                    <a:solidFill>
                      <a:srgbClr val="0000FF"/>
                    </a:solidFill>
                  </a:rPr>
                  <a:t>Top-</a:t>
                </a:r>
                <a14:m>
                  <m:oMath xmlns:m="http://schemas.openxmlformats.org/officeDocument/2006/math">
                    <m:r>
                      <a:rPr lang="en-CA" sz="22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ℓ</m:t>
                    </m:r>
                  </m:oMath>
                </a14:m>
                <a:r>
                  <a:rPr lang="en-CA" sz="2200" dirty="0" smtClean="0">
                    <a:solidFill>
                      <a:srgbClr val="0000FF"/>
                    </a:solidFill>
                  </a:rPr>
                  <a:t>(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CA" sz="2200" b="0" i="1" dirty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CA" sz="2200" b="0" i="0" dirty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cost</m:t>
                        </m:r>
                      </m:e>
                    </m:acc>
                  </m:oMath>
                </a14:m>
                <a:r>
                  <a:rPr lang="en-CA" sz="2200" dirty="0" smtClean="0">
                    <a:solidFill>
                      <a:srgbClr val="0000FF"/>
                    </a:solidFill>
                  </a:rPr>
                  <a:t>) </a:t>
                </a:r>
                <a14:m>
                  <m:oMath xmlns:m="http://schemas.openxmlformats.org/officeDocument/2006/math">
                    <m:r>
                      <a:rPr lang="en-CA" sz="22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CA" sz="2200" dirty="0" smtClean="0">
                    <a:solidFill>
                      <a:srgbClr val="0000FF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CA" sz="2200" b="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CA" sz="2200" dirty="0" smtClean="0">
                    <a:solidFill>
                      <a:srgbClr val="0000FF"/>
                    </a:solidFill>
                  </a:rPr>
                  <a:t>.</a:t>
                </a:r>
                <a:r>
                  <a:rPr lang="en-CA" sz="2200" dirty="0" smtClean="0">
                    <a:solidFill>
                      <a:srgbClr val="0000FF"/>
                    </a:solidFill>
                  </a:rPr>
                  <a:t>Top-</a:t>
                </a:r>
                <a14:m>
                  <m:oMath xmlns:m="http://schemas.openxmlformats.org/officeDocument/2006/math">
                    <m:r>
                      <a:rPr lang="en-CA" sz="22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ℓ</m:t>
                    </m:r>
                  </m:oMath>
                </a14:m>
                <a:r>
                  <a:rPr lang="en-CA" sz="2200" dirty="0" smtClean="0">
                    <a:solidFill>
                      <a:srgbClr val="0000FF"/>
                    </a:solidFill>
                  </a:rPr>
                  <a:t>(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CA" sz="22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CA" sz="22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cost</m:t>
                        </m:r>
                        <m:r>
                          <a:rPr lang="en-CA" sz="22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p>
                          <m:sSupPr>
                            <m:ctrlPr>
                              <a:rPr lang="en-CA" sz="22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CA" sz="22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CA" sz="22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r>
                          <a:rPr lang="en-CA" sz="22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acc>
                  </m:oMath>
                </a14:m>
                <a:r>
                  <a:rPr lang="en-CA" sz="2200" dirty="0" smtClean="0">
                    <a:solidFill>
                      <a:srgbClr val="0000FF"/>
                    </a:solidFill>
                  </a:rPr>
                  <a:t>) </a:t>
                </a:r>
                <a:r>
                  <a:rPr lang="en-CA" sz="2200" dirty="0" smtClean="0">
                    <a:solidFill>
                      <a:srgbClr val="0000FF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CA" sz="22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∀ℓ∈</m:t>
                    </m:r>
                  </m:oMath>
                </a14:m>
                <a:r>
                  <a:rPr lang="en-CA" sz="2200" baseline="-25000" dirty="0" smtClean="0">
                    <a:solidFill>
                      <a:srgbClr val="0000FF"/>
                    </a:solidFill>
                  </a:rPr>
                  <a:t> </a:t>
                </a:r>
                <a:r>
                  <a:rPr lang="en-CA" sz="2200" dirty="0" smtClean="0">
                    <a:solidFill>
                      <a:srgbClr val="0000FF"/>
                    </a:solidFill>
                  </a:rPr>
                  <a:t>POS  </a:t>
                </a:r>
                <a14:m>
                  <m:oMath xmlns:m="http://schemas.openxmlformats.org/officeDocument/2006/math">
                    <m:r>
                      <a:rPr lang="en-CA" sz="22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⇒</m:t>
                    </m:r>
                  </m:oMath>
                </a14:m>
                <a:r>
                  <a:rPr lang="en-CA" sz="2200" dirty="0" smtClean="0">
                    <a:solidFill>
                      <a:srgbClr val="0000FF"/>
                    </a:solidFill>
                  </a:rPr>
                  <a:t> </a:t>
                </a:r>
                <a:r>
                  <a:rPr lang="en-CA" sz="2200" dirty="0" smtClean="0">
                    <a:solidFill>
                      <a:srgbClr val="0000FF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CA" sz="2200" b="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CA" sz="2200" dirty="0" smtClean="0">
                    <a:solidFill>
                      <a:srgbClr val="0000FF"/>
                    </a:solidFill>
                  </a:rPr>
                  <a:t>(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CA" sz="2200" b="0" i="1" dirty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CA" sz="2200" b="0" i="0" dirty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cost</m:t>
                        </m:r>
                      </m:e>
                    </m:acc>
                  </m:oMath>
                </a14:m>
                <a:r>
                  <a:rPr lang="en-CA" sz="2200" dirty="0" smtClean="0">
                    <a:solidFill>
                      <a:srgbClr val="0000FF"/>
                    </a:solidFill>
                  </a:rPr>
                  <a:t>) </a:t>
                </a:r>
                <a14:m>
                  <m:oMath xmlns:m="http://schemas.openxmlformats.org/officeDocument/2006/math">
                    <m:r>
                      <a:rPr lang="en-CA" sz="22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CA" sz="2200" dirty="0" smtClean="0">
                    <a:solidFill>
                      <a:srgbClr val="0000FF"/>
                    </a:solidFill>
                  </a:rPr>
                  <a:t> </a:t>
                </a:r>
                <a:r>
                  <a:rPr lang="en-CA" sz="2200" dirty="0" smtClean="0">
                    <a:solidFill>
                      <a:srgbClr val="0000FF"/>
                    </a:solidFill>
                  </a:rPr>
                  <a:t>O(</a:t>
                </a:r>
                <a14:m>
                  <m:oMath xmlns:m="http://schemas.openxmlformats.org/officeDocument/2006/math">
                    <m:r>
                      <a:rPr lang="en-CA" sz="2200" b="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CA" sz="2200" dirty="0" smtClean="0">
                    <a:solidFill>
                      <a:srgbClr val="0000FF"/>
                    </a:solidFill>
                  </a:rPr>
                  <a:t>)</a:t>
                </a:r>
                <a:r>
                  <a:rPr lang="en-CA" sz="2200" dirty="0" smtClean="0">
                    <a:solidFill>
                      <a:srgbClr val="0000FF"/>
                    </a:solidFill>
                  </a:rPr>
                  <a:t>OPT</a:t>
                </a:r>
              </a:p>
              <a:p>
                <a:pPr marL="360363">
                  <a:spcBef>
                    <a:spcPts val="1400"/>
                  </a:spcBef>
                  <a:tabLst>
                    <a:tab pos="5924550" algn="l"/>
                  </a:tabLst>
                </a:pPr>
                <a14:m>
                  <m:oMath xmlns:m="http://schemas.openxmlformats.org/officeDocument/2006/math">
                    <m:nary>
                      <m:naryPr>
                        <m:chr m:val="∑"/>
                        <m:supHide m:val="on"/>
                        <m:ctrlPr>
                          <a:rPr lang="en-CA" sz="22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CA" sz="22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/>
                      <m:e>
                        <m:sSup>
                          <m:sSupPr>
                            <m:ctrlPr>
                              <a:rPr lang="en-CA" sz="22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CA" sz="2200" b="0" i="1" smtClea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CA" sz="2200" b="0" i="1" smtClean="0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CA" sz="2200" b="0" i="0" smtClean="0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cost</m:t>
                                    </m:r>
                                  </m:e>
                                  <m:sub>
                                    <m:r>
                                      <a:rPr lang="en-CA" sz="2200" b="0" i="1" smtClean="0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CA" sz="2200" b="0" i="1" smtClea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CA" sz="2200" b="0" i="1" smtClea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𝛼</m:t>
                                </m:r>
                                <m:r>
                                  <a:rPr lang="en-CA" sz="2200" b="0" i="1" smtClea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⋅</m:t>
                                </m:r>
                                <m:sSub>
                                  <m:sSubPr>
                                    <m:ctrlPr>
                                      <a:rPr lang="en-CA" sz="2200" b="0" i="1" smtClean="0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CA" sz="2200" b="0" i="1" smtClean="0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b>
                                    <m:r>
                                      <a:rPr lang="en-CA" sz="2200" b="0" i="1" smtClean="0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ℓ</m:t>
                                    </m:r>
                                  </m:sub>
                                </m:sSub>
                              </m:e>
                            </m:d>
                          </m:e>
                          <m:sup>
                            <m:r>
                              <a:rPr lang="en-CA" sz="22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</m:sup>
                        </m:sSup>
                        <m:r>
                          <a:rPr lang="en-CA" sz="22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  <m:r>
                          <a:rPr lang="en-CA" sz="22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  <m:r>
                          <m:rPr>
                            <m:brk m:alnAt="7"/>
                          </m:rPr>
                          <a:rPr lang="en-CA" sz="22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⋅</m:t>
                        </m:r>
                        <m:sSup>
                          <m:sSupPr>
                            <m:ctrlPr>
                              <a:rPr lang="en-CA" sz="22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nary>
                              <m:naryPr>
                                <m:chr m:val="∑"/>
                                <m:supHide m:val="on"/>
                                <m:ctrlPr>
                                  <a:rPr lang="en-CA" sz="2200" b="0" i="1" smtClea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en-CA" sz="2200" b="0" i="1" smtClea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  <m:sup/>
                              <m:e>
                                <m:d>
                                  <m:dPr>
                                    <m:ctrlPr>
                                      <a:rPr lang="en-CA" sz="2200" b="0" i="1" smtClean="0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CA" sz="2200" b="0" i="1" smtClean="0">
                                            <a:solidFill>
                                              <a:srgbClr val="0000FF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n-CA" sz="2200" b="0" i="0" smtClean="0">
                                            <a:solidFill>
                                              <a:srgbClr val="0000FF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cost</m:t>
                                        </m:r>
                                      </m:e>
                                      <m:sub>
                                        <m:r>
                                          <a:rPr lang="en-CA" sz="2200" b="0" i="1" smtClean="0">
                                            <a:solidFill>
                                              <a:srgbClr val="0000FF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d>
                                      <m:dPr>
                                        <m:ctrlPr>
                                          <a:rPr lang="en-CA" sz="2200" b="0" i="1" smtClean="0">
                                            <a:solidFill>
                                              <a:srgbClr val="0000FF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p>
                                          <m:sSupPr>
                                            <m:ctrlPr>
                                              <a:rPr lang="en-CA" sz="2200" b="0" i="1" smtClean="0">
                                                <a:solidFill>
                                                  <a:srgbClr val="0000FF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CA" sz="2200" b="0" i="1" smtClean="0">
                                                <a:solidFill>
                                                  <a:srgbClr val="0000FF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p>
                                            <m:r>
                                              <a:rPr lang="en-CA" sz="2200" b="0" i="1" smtClean="0">
                                                <a:solidFill>
                                                  <a:srgbClr val="0000FF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∗</m:t>
                                            </m:r>
                                          </m:sup>
                                        </m:sSup>
                                      </m:e>
                                    </m:d>
                                    <m:r>
                                      <a:rPr lang="en-CA" sz="2200" b="0" i="1" smtClean="0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en-CA" sz="2200" b="0" i="1" smtClean="0">
                                            <a:solidFill>
                                              <a:srgbClr val="0000FF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CA" sz="2200" b="0" i="1" smtClean="0">
                                            <a:solidFill>
                                              <a:srgbClr val="0000FF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e>
                                      <m:sub>
                                        <m:r>
                                          <a:rPr lang="en-CA" sz="2200" b="0" i="1" smtClean="0">
                                            <a:solidFill>
                                              <a:srgbClr val="0000FF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ℓ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nary>
                          </m:e>
                          <m:sup>
                            <m:r>
                              <a:rPr lang="en-CA" sz="22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</m:sup>
                        </m:sSup>
                      </m:e>
                    </m:nary>
                  </m:oMath>
                </a14:m>
                <a:r>
                  <a:rPr lang="en-CA" sz="2200" dirty="0" smtClean="0">
                    <a:solidFill>
                      <a:srgbClr val="0000FF"/>
                    </a:solidFill>
                  </a:rPr>
                  <a:t>	</a:t>
                </a:r>
                <a14:m>
                  <m:oMath xmlns:m="http://schemas.openxmlformats.org/officeDocument/2006/math">
                    <m:r>
                      <a:rPr lang="en-CA" sz="22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∀ℓ∈</m:t>
                    </m:r>
                  </m:oMath>
                </a14:m>
                <a:r>
                  <a:rPr lang="en-CA" sz="2200" baseline="-25000" dirty="0" smtClean="0">
                    <a:solidFill>
                      <a:srgbClr val="0000FF"/>
                    </a:solidFill>
                  </a:rPr>
                  <a:t> </a:t>
                </a:r>
                <a:r>
                  <a:rPr lang="en-CA" sz="2200" dirty="0" smtClean="0">
                    <a:solidFill>
                      <a:srgbClr val="0000FF"/>
                    </a:solidFill>
                  </a:rPr>
                  <a:t>POS</a:t>
                </a:r>
              </a:p>
              <a:p>
                <a:pPr marL="342900" indent="-252413">
                  <a:spcBef>
                    <a:spcPts val="300"/>
                  </a:spcBef>
                  <a:buFont typeface="Gill Sans MT" panose="020B0502020104020203" pitchFamily="34" charset="0"/>
                  <a:buChar char="–"/>
                </a:pPr>
                <a:r>
                  <a:rPr lang="en-CA" sz="2200" dirty="0" smtClean="0"/>
                  <a:t>Devise </a:t>
                </a:r>
                <a:r>
                  <a:rPr lang="en-CA" sz="2200" dirty="0" smtClean="0">
                    <a:solidFill>
                      <a:srgbClr val="CC0000"/>
                    </a:solidFill>
                  </a:rPr>
                  <a:t>new deterministic rounding schemes </a:t>
                </a:r>
                <a:r>
                  <a:rPr lang="en-CA" sz="2200" dirty="0" smtClean="0"/>
                  <a:t>for this </a:t>
                </a:r>
                <a:r>
                  <a:rPr lang="en-CA" sz="2200" dirty="0" smtClean="0"/>
                  <a:t>– </a:t>
                </a:r>
                <a:r>
                  <a:rPr lang="en-CA" sz="2200" dirty="0" smtClean="0"/>
                  <a:t>technical core</a:t>
                </a:r>
                <a:endParaRPr lang="en-CA" sz="2200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577" y="2169009"/>
                <a:ext cx="8796271" cy="4624536"/>
              </a:xfrm>
              <a:prstGeom prst="rect">
                <a:avLst/>
              </a:prstGeom>
              <a:blipFill rotWithShape="0">
                <a:blip r:embed="rId3"/>
                <a:stretch>
                  <a:fillRect l="-1040" t="-1055" b="-8575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ctangle 4"/>
              <p:cNvSpPr/>
              <p:nvPr/>
            </p:nvSpPr>
            <p:spPr>
              <a:xfrm>
                <a:off x="2852669" y="1967671"/>
                <a:ext cx="5917843" cy="430887"/>
              </a:xfrm>
              <a:prstGeom prst="rect">
                <a:avLst/>
              </a:prstGeom>
              <a:solidFill>
                <a:srgbClr val="EAEAEA"/>
              </a:solidFill>
              <a:ln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r>
                  <a:rPr lang="en-CA" sz="2200" dirty="0"/>
                  <a:t>non-neg. weighted sum of </a:t>
                </a:r>
                <a:r>
                  <a:rPr lang="en-CA" sz="2200" dirty="0" smtClean="0">
                    <a:solidFill>
                      <a:srgbClr val="0000FF"/>
                    </a:solidFill>
                  </a:rPr>
                  <a:t>Top-</a:t>
                </a:r>
                <a14:m>
                  <m:oMath xmlns:m="http://schemas.openxmlformats.org/officeDocument/2006/math">
                    <m:r>
                      <a:rPr lang="en-CA" sz="22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ℓ</m:t>
                    </m:r>
                  </m:oMath>
                </a14:m>
                <a:r>
                  <a:rPr lang="en-CA" sz="2200" dirty="0">
                    <a:solidFill>
                      <a:srgbClr val="0000FF"/>
                    </a:solidFill>
                  </a:rPr>
                  <a:t>(x)</a:t>
                </a:r>
                <a:r>
                  <a:rPr lang="en-CA" sz="2200" dirty="0"/>
                  <a:t> over </a:t>
                </a:r>
                <a14:m>
                  <m:oMath xmlns:m="http://schemas.openxmlformats.org/officeDocument/2006/math">
                    <m:r>
                      <a:rPr lang="en-CA" sz="220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ℓ∈</m:t>
                    </m:r>
                  </m:oMath>
                </a14:m>
                <a:r>
                  <a:rPr lang="en-CA" sz="2200" baseline="-25000" dirty="0">
                    <a:solidFill>
                      <a:srgbClr val="0000FF"/>
                    </a:solidFill>
                  </a:rPr>
                  <a:t> </a:t>
                </a:r>
                <a:r>
                  <a:rPr lang="en-CA" sz="2200" dirty="0">
                    <a:solidFill>
                      <a:srgbClr val="0000FF"/>
                    </a:solidFill>
                  </a:rPr>
                  <a:t>POS</a:t>
                </a:r>
                <a:endParaRPr lang="en-CA" sz="2200" dirty="0"/>
              </a:p>
            </p:txBody>
          </p:sp>
        </mc:Choice>
        <mc:Fallback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2669" y="1967671"/>
                <a:ext cx="5917843" cy="430887"/>
              </a:xfrm>
              <a:prstGeom prst="rect">
                <a:avLst/>
              </a:prstGeom>
              <a:blipFill rotWithShape="0">
                <a:blip r:embed="rId4"/>
                <a:stretch>
                  <a:fillRect l="-1233" t="-8333" b="-26389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Down Arrow 5"/>
          <p:cNvSpPr/>
          <p:nvPr/>
        </p:nvSpPr>
        <p:spPr bwMode="auto">
          <a:xfrm>
            <a:off x="5164427" y="1804199"/>
            <a:ext cx="254358" cy="202203"/>
          </a:xfrm>
          <a:prstGeom prst="downArrow">
            <a:avLst/>
          </a:prstGeom>
          <a:solidFill>
            <a:srgbClr val="EAEAEA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ill Sans MT" panose="020B0502020104020203" pitchFamily="34" charset="0"/>
            </a:endParaRPr>
          </a:p>
        </p:txBody>
      </p:sp>
      <p:sp>
        <p:nvSpPr>
          <p:cNvPr id="8" name="Down Arrow 7"/>
          <p:cNvSpPr/>
          <p:nvPr/>
        </p:nvSpPr>
        <p:spPr bwMode="auto">
          <a:xfrm rot="10800000">
            <a:off x="1756706" y="5806464"/>
            <a:ext cx="144000" cy="216000"/>
          </a:xfrm>
          <a:prstGeom prst="downArrow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7693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0904"/>
            <a:ext cx="7772400" cy="762000"/>
          </a:xfrm>
        </p:spPr>
        <p:txBody>
          <a:bodyPr/>
          <a:lstStyle/>
          <a:p>
            <a:r>
              <a:rPr lang="en-US" altLang="en-US" dirty="0" smtClean="0"/>
              <a:t>Summary</a:t>
            </a:r>
            <a:endParaRPr lang="en-US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6009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347730" y="982242"/>
                <a:ext cx="8564449" cy="5692462"/>
              </a:xfrm>
            </p:spPr>
            <p:txBody>
              <a:bodyPr/>
              <a:lstStyle/>
              <a:p>
                <a:pPr marL="288925" indent="-288925">
                  <a:spcBef>
                    <a:spcPct val="60000"/>
                  </a:spcBef>
                </a:pPr>
                <a:r>
                  <a:rPr lang="en-CA" altLang="en-US" sz="2400" dirty="0" smtClean="0"/>
                  <a:t>Devise framework for min-norm optimization: very general problem</a:t>
                </a:r>
              </a:p>
              <a:p>
                <a:pPr marL="288925" indent="-288925">
                  <a:spcBef>
                    <a:spcPts val="1200"/>
                  </a:spcBef>
                </a:pPr>
                <a:r>
                  <a:rPr lang="en-US" altLang="en-US" sz="2400" dirty="0" smtClean="0"/>
                  <a:t>Reduces to </a:t>
                </a:r>
                <a:r>
                  <a:rPr lang="en-US" altLang="en-US" sz="2400" dirty="0" smtClean="0">
                    <a:solidFill>
                      <a:srgbClr val="CC0000"/>
                    </a:solidFill>
                  </a:rPr>
                  <a:t>min-max ordered optimization</a:t>
                </a:r>
                <a:r>
                  <a:rPr lang="en-US" altLang="en-US" sz="2400" dirty="0" smtClean="0"/>
                  <a:t>; show that suffices to control Top-</a:t>
                </a:r>
                <a14:m>
                  <m:oMath xmlns:m="http://schemas.openxmlformats.org/officeDocument/2006/math">
                    <m:r>
                      <a:rPr lang="en-CA" altLang="en-US" sz="24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ℓ</m:t>
                    </m:r>
                  </m:oMath>
                </a14:m>
                <a:r>
                  <a:rPr lang="en-US" altLang="en-US" sz="2400" dirty="0" smtClean="0"/>
                  <a:t> norms for </a:t>
                </a:r>
                <a14:m>
                  <m:oMath xmlns:m="http://schemas.openxmlformats.org/officeDocument/2006/math">
                    <m:r>
                      <a:rPr lang="en-CA" altLang="en-US" sz="24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ℓ</m:t>
                    </m:r>
                  </m:oMath>
                </a14:m>
                <a:r>
                  <a:rPr lang="en-US" altLang="en-US" sz="2400" dirty="0" smtClean="0"/>
                  <a:t>’s that are powers of </a:t>
                </a:r>
                <a:r>
                  <a:rPr lang="en-US" altLang="en-US" sz="2400" dirty="0" smtClean="0">
                    <a:solidFill>
                      <a:srgbClr val="0000FF"/>
                    </a:solidFill>
                  </a:rPr>
                  <a:t>2</a:t>
                </a:r>
                <a:r>
                  <a:rPr lang="en-US" altLang="en-US" sz="2400" dirty="0" smtClean="0"/>
                  <a:t> </a:t>
                </a:r>
                <a14:m>
                  <m:oMath xmlns:m="http://schemas.openxmlformats.org/officeDocument/2006/math">
                    <m:r>
                      <a:rPr lang="en-CA" altLang="en-US" sz="2400" b="0" i="1" smtClean="0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altLang="en-US" sz="2400" dirty="0"/>
                  <a:t> </a:t>
                </a:r>
                <a:r>
                  <a:rPr lang="en-US" altLang="en-US" sz="2400" dirty="0" smtClean="0">
                    <a:solidFill>
                      <a:srgbClr val="0000FF"/>
                    </a:solidFill>
                  </a:rPr>
                  <a:t>O(log n) </a:t>
                </a:r>
                <a14:m>
                  <m:oMath xmlns:m="http://schemas.openxmlformats.org/officeDocument/2006/math">
                    <m:r>
                      <a:rPr lang="en-CA" altLang="en-US" sz="24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ℓ</m:t>
                    </m:r>
                  </m:oMath>
                </a14:m>
                <a:r>
                  <a:rPr lang="en-US" altLang="en-US" sz="2400" dirty="0" smtClean="0"/>
                  <a:t>’s</a:t>
                </a:r>
              </a:p>
              <a:p>
                <a:pPr marL="288925" indent="-288925">
                  <a:spcBef>
                    <a:spcPts val="1200"/>
                  </a:spcBef>
                </a:pPr>
                <a:r>
                  <a:rPr lang="en-US" altLang="en-US" sz="2400" dirty="0" smtClean="0">
                    <a:solidFill>
                      <a:srgbClr val="0000FF"/>
                    </a:solidFill>
                  </a:rPr>
                  <a:t>Top-</a:t>
                </a:r>
                <a14:m>
                  <m:oMath xmlns:m="http://schemas.openxmlformats.org/officeDocument/2006/math">
                    <m:r>
                      <a:rPr lang="en-CA" altLang="en-US" sz="24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ℓ</m:t>
                    </m:r>
                  </m:oMath>
                </a14:m>
                <a:r>
                  <a:rPr lang="en-US" altLang="en-US" sz="2400" dirty="0" smtClean="0">
                    <a:solidFill>
                      <a:srgbClr val="0000FF"/>
                    </a:solidFill>
                  </a:rPr>
                  <a:t>(v) =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CA" altLang="en-US" sz="24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CA" altLang="en-US" sz="24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CA" altLang="en-US" sz="2400" b="0" i="0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CA" altLang="en-US" sz="24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CA" altLang="en-US" sz="24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∈</m:t>
                            </m:r>
                            <m:r>
                              <a:rPr lang="en-CA" altLang="en-US" sz="24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ℝ</m:t>
                            </m:r>
                          </m:lim>
                        </m:limLow>
                      </m:fName>
                      <m:e>
                        <m:r>
                          <a:rPr lang="en-CA" altLang="en-US" sz="24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(ℓ⋅</m:t>
                        </m:r>
                        <m:r>
                          <a:rPr lang="en-CA" altLang="en-US" sz="24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CA" altLang="en-US" sz="24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nary>
                          <m:naryPr>
                            <m:chr m:val="∑"/>
                            <m:ctrlPr>
                              <a:rPr lang="en-CA" altLang="en-US" sz="24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CA" altLang="en-US" sz="24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CA" altLang="en-US" sz="24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CA" altLang="en-US" sz="24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sSup>
                              <m:sSupPr>
                                <m:ctrlPr>
                                  <a:rPr lang="en-CA" altLang="en-US" sz="2400" b="0" i="1" smtClea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CA" altLang="en-US" sz="2400" b="0" i="1" smtClean="0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CA" altLang="en-US" sz="2400" b="0" i="1" smtClean="0">
                                            <a:solidFill>
                                              <a:srgbClr val="0000FF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CA" altLang="en-US" sz="2400" b="0" i="1" smtClean="0">
                                            <a:solidFill>
                                              <a:srgbClr val="0000FF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𝑣</m:t>
                                        </m:r>
                                      </m:e>
                                      <m:sub>
                                        <m:r>
                                          <a:rPr lang="en-CA" altLang="en-US" sz="2400" b="0" i="1" smtClean="0">
                                            <a:solidFill>
                                              <a:srgbClr val="0000FF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CA" altLang="en-US" sz="2400" b="0" i="1" smtClean="0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CA" altLang="en-US" sz="2400" b="0" i="1" smtClean="0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en-CA" altLang="en-US" sz="2400" b="0" i="1" smtClea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</m:sup>
                            </m:sSup>
                            <m:r>
                              <a:rPr lang="en-CA" altLang="en-US" sz="24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nary>
                      </m:e>
                    </m:func>
                  </m:oMath>
                </a14:m>
                <a:r>
                  <a:rPr lang="en-US" altLang="en-US" sz="2400" dirty="0" smtClean="0"/>
                  <a:t> </a:t>
                </a:r>
                <a14:m>
                  <m:oMath xmlns:m="http://schemas.openxmlformats.org/officeDocument/2006/math">
                    <m:r>
                      <a:rPr lang="en-CA" altLang="en-US" sz="2400" b="0" i="1" dirty="0" smtClean="0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altLang="en-US" sz="2400" dirty="0" smtClean="0"/>
                  <a:t> use this to obtain </a:t>
                </a:r>
              </a:p>
              <a:p>
                <a:pPr marL="0" indent="0">
                  <a:spcBef>
                    <a:spcPts val="0"/>
                  </a:spcBef>
                  <a:buNone/>
                  <a:tabLst>
                    <a:tab pos="269875" algn="l"/>
                  </a:tabLst>
                </a:pPr>
                <a:r>
                  <a:rPr lang="en-US" altLang="en-US" sz="2400" dirty="0" smtClean="0"/>
                  <a:t>	LP-relaxation for min-max ordered </a:t>
                </a:r>
                <a:r>
                  <a:rPr lang="en-US" altLang="en-US" sz="2400" dirty="0" smtClean="0"/>
                  <a:t>optimization</a:t>
                </a:r>
              </a:p>
              <a:p>
                <a:pPr lvl="1">
                  <a:spcBef>
                    <a:spcPts val="200"/>
                  </a:spcBef>
                  <a:tabLst>
                    <a:tab pos="269875" algn="l"/>
                  </a:tabLst>
                </a:pPr>
                <a:r>
                  <a:rPr lang="en-US" altLang="en-US" sz="2000" dirty="0" smtClean="0">
                    <a:solidFill>
                      <a:srgbClr val="CC0000"/>
                    </a:solidFill>
                  </a:rPr>
                  <a:t>Better approach that only needs value oracle for norm</a:t>
                </a:r>
                <a:r>
                  <a:rPr lang="en-US" altLang="en-US" sz="2000" dirty="0" smtClean="0"/>
                  <a:t>:  </a:t>
                </a:r>
                <a:r>
                  <a:rPr lang="en-CA" sz="2000" dirty="0" smtClean="0"/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CA" sz="200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20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CA" sz="20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sub>
                    </m:sSub>
                  </m:oMath>
                </a14:m>
                <a:r>
                  <a:rPr lang="en-CA" sz="2000" dirty="0" smtClean="0"/>
                  <a:t>’s  </a:t>
                </a:r>
                <a14:m>
                  <m:oMath xmlns:m="http://schemas.openxmlformats.org/officeDocument/2006/math">
                    <m:r>
                      <a:rPr lang="en-CA" sz="200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∀ℓ∈</m:t>
                    </m:r>
                  </m:oMath>
                </a14:m>
                <a:r>
                  <a:rPr lang="en-CA" sz="2000" dirty="0">
                    <a:solidFill>
                      <a:srgbClr val="0000FF"/>
                    </a:solidFill>
                  </a:rPr>
                  <a:t> POS </a:t>
                </a:r>
                <a:r>
                  <a:rPr lang="en-CA" sz="2000" dirty="0"/>
                  <a:t>correctly estimate </a:t>
                </a:r>
                <a14:m>
                  <m:oMath xmlns:m="http://schemas.openxmlformats.org/officeDocument/2006/math">
                    <m:r>
                      <a:rPr lang="en-CA" sz="200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ℓ</m:t>
                    </m:r>
                  </m:oMath>
                </a14:m>
                <a:r>
                  <a:rPr lang="en-CA" sz="2000" dirty="0"/>
                  <a:t>-th largest optimal-cost, then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pHide m:val="on"/>
                        <m:ctrlPr>
                          <a:rPr lang="en-CA" sz="200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sSup>
                          <m:sSupPr>
                            <m:ctrlPr>
                              <a:rPr lang="en-CA" sz="2000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CA" sz="2000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ℓ</m:t>
                            </m:r>
                          </m:e>
                          <m:sup>
                            <m:r>
                              <a:rPr lang="en-CA" sz="2000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en-CA" sz="20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m:rPr>
                            <m:sty m:val="p"/>
                          </m:rPr>
                          <a:rPr lang="en-CA" sz="20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POS</m:t>
                        </m:r>
                        <m:r>
                          <a:rPr lang="en-CA" sz="20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: </m:t>
                        </m:r>
                        <m:sSup>
                          <m:sSupPr>
                            <m:ctrlPr>
                              <a:rPr lang="en-CA" sz="2000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CA" sz="2000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ℓ</m:t>
                            </m:r>
                          </m:e>
                          <m:sup>
                            <m:r>
                              <a:rPr lang="en-CA" sz="2000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en-CA" sz="20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≤ℓ</m:t>
                        </m:r>
                      </m:sub>
                      <m:sup/>
                      <m:e>
                        <m:sSup>
                          <m:sSupPr>
                            <m:ctrlPr>
                              <a:rPr lang="en-CA" sz="2000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CA" sz="2000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ℓ</m:t>
                            </m:r>
                          </m:e>
                          <m:sup>
                            <m:r>
                              <a:rPr lang="en-CA" sz="2000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sSub>
                          <m:sSubPr>
                            <m:ctrlPr>
                              <a:rPr lang="en-CA" sz="2000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CA" sz="2000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sSup>
                              <m:sSupPr>
                                <m:ctrlPr>
                                  <a:rPr lang="en-CA" sz="2000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CA" sz="2000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ℓ</m:t>
                                </m:r>
                              </m:e>
                              <m:sup>
                                <m:r>
                                  <a:rPr lang="en-CA" sz="2000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</m:sub>
                        </m:sSub>
                      </m:e>
                    </m:nary>
                  </m:oMath>
                </a14:m>
                <a:r>
                  <a:rPr lang="en-CA" sz="2000" dirty="0"/>
                  <a:t> is a good estimate of Top-</a:t>
                </a:r>
                <a14:m>
                  <m:oMath xmlns:m="http://schemas.openxmlformats.org/officeDocument/2006/math">
                    <m:r>
                      <a:rPr lang="en-CA" sz="200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ℓ</m:t>
                    </m:r>
                  </m:oMath>
                </a14:m>
                <a:r>
                  <a:rPr lang="en-CA" sz="2000" dirty="0"/>
                  <a:t>(opt. </a:t>
                </a:r>
                <a:r>
                  <a:rPr lang="en-CA" sz="2000" dirty="0"/>
                  <a:t>soln</a:t>
                </a:r>
                <a:r>
                  <a:rPr lang="en-CA" sz="2000" dirty="0" smtClean="0"/>
                  <a:t>.); write LP to find solution satisfying these Top-</a:t>
                </a:r>
                <a14:m>
                  <m:oMath xmlns:m="http://schemas.openxmlformats.org/officeDocument/2006/math">
                    <m:r>
                      <a:rPr lang="en-CA" sz="20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ℓ</m:t>
                    </m:r>
                  </m:oMath>
                </a14:m>
                <a:r>
                  <a:rPr lang="en-CA" sz="2000" dirty="0" smtClean="0"/>
                  <a:t> budget constraints</a:t>
                </a:r>
                <a:endParaRPr lang="en-US" altLang="en-US" sz="2000" dirty="0" smtClean="0"/>
              </a:p>
              <a:p>
                <a:pPr marL="288925" indent="-288925">
                  <a:spcBef>
                    <a:spcPts val="1200"/>
                  </a:spcBef>
                </a:pPr>
                <a:r>
                  <a:rPr lang="en-US" altLang="en-US" sz="2400" dirty="0" smtClean="0"/>
                  <a:t>Devise </a:t>
                </a:r>
                <a:r>
                  <a:rPr lang="en-US" altLang="en-US" sz="2400" dirty="0" smtClean="0">
                    <a:solidFill>
                      <a:srgbClr val="CC0000"/>
                    </a:solidFill>
                  </a:rPr>
                  <a:t>deterministic rounding </a:t>
                </a:r>
                <a:r>
                  <a:rPr lang="en-US" altLang="en-US" sz="2400" dirty="0" smtClean="0"/>
                  <a:t>to preserve Top-</a:t>
                </a:r>
                <a14:m>
                  <m:oMath xmlns:m="http://schemas.openxmlformats.org/officeDocument/2006/math">
                    <m:r>
                      <a:rPr lang="en-CA" altLang="en-US" sz="24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ℓ</m:t>
                    </m:r>
                  </m:oMath>
                </a14:m>
                <a:r>
                  <a:rPr lang="en-US" altLang="en-US" sz="2400" dirty="0" smtClean="0"/>
                  <a:t> norms of fractional solution </a:t>
                </a:r>
                <a14:m>
                  <m:oMath xmlns:m="http://schemas.openxmlformats.org/officeDocument/2006/math">
                    <m:r>
                      <a:rPr lang="en-CA" altLang="en-US" sz="2400" b="0" i="1" smtClean="0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altLang="en-US" sz="2400" dirty="0" smtClean="0"/>
                  <a:t> get </a:t>
                </a:r>
                <a:r>
                  <a:rPr lang="en-US" altLang="en-US" sz="2400" dirty="0" smtClean="0">
                    <a:solidFill>
                      <a:srgbClr val="0000FF"/>
                    </a:solidFill>
                  </a:rPr>
                  <a:t>O(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altLang="en-US" sz="2400" dirty="0" smtClean="0">
                    <a:solidFill>
                      <a:srgbClr val="0000FF"/>
                    </a:solidFill>
                  </a:rPr>
                  <a:t>)</a:t>
                </a:r>
                <a:r>
                  <a:rPr lang="en-US" altLang="en-US" sz="2400" dirty="0" smtClean="0"/>
                  <a:t>-approx. for </a:t>
                </a:r>
                <a:r>
                  <a:rPr lang="en-US" altLang="en-US" sz="2400" dirty="0" smtClean="0"/>
                  <a:t>minimum-norm </a:t>
                </a:r>
                <a:r>
                  <a:rPr lang="en-US" altLang="en-US" sz="2400" dirty="0" smtClean="0"/>
                  <a:t>{clustering, load balancing</a:t>
                </a:r>
                <a:r>
                  <a:rPr lang="en-US" altLang="en-US" sz="2400" dirty="0" smtClean="0"/>
                  <a:t>}</a:t>
                </a:r>
              </a:p>
              <a:p>
                <a:pPr marL="688975" lvl="1" indent="-288925">
                  <a:spcBef>
                    <a:spcPts val="600"/>
                  </a:spcBef>
                </a:pPr>
                <a:r>
                  <a:rPr lang="en-CA" altLang="en-US" sz="2000" cap="small" dirty="0">
                    <a:solidFill>
                      <a:srgbClr val="CC0000"/>
                    </a:solidFill>
                  </a:rPr>
                  <a:t>Recent work: </a:t>
                </a:r>
                <a:r>
                  <a:rPr lang="en-CA" altLang="en-US" sz="2000" dirty="0"/>
                  <a:t>improved, simpler </a:t>
                </a:r>
                <a:r>
                  <a:rPr lang="en-CA" altLang="en-US" sz="2000" dirty="0">
                    <a:solidFill>
                      <a:srgbClr val="0000FF"/>
                    </a:solidFill>
                  </a:rPr>
                  <a:t>(4+</a:t>
                </a:r>
                <a14:m>
                  <m:oMath xmlns:m="http://schemas.openxmlformats.org/officeDocument/2006/math">
                    <m:r>
                      <a:rPr lang="en-CA" altLang="en-US" sz="20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CA" altLang="en-US" sz="2000" dirty="0">
                    <a:solidFill>
                      <a:srgbClr val="0000FF"/>
                    </a:solidFill>
                  </a:rPr>
                  <a:t>)</a:t>
                </a:r>
                <a:r>
                  <a:rPr lang="en-CA" altLang="en-US" sz="2000" dirty="0"/>
                  <a:t>-approx. </a:t>
                </a:r>
                <a:r>
                  <a:rPr lang="en-CA" altLang="en-US" sz="2000" dirty="0"/>
                  <a:t>for min-norm </a:t>
                </a:r>
                <a:r>
                  <a:rPr lang="en-CA" altLang="en-US" sz="2000" dirty="0" smtClean="0"/>
                  <a:t>LB</a:t>
                </a:r>
                <a:endParaRPr lang="en-CA" altLang="en-US" sz="2200" dirty="0"/>
              </a:p>
            </p:txBody>
          </p:sp>
        </mc:Choice>
        <mc:Fallback>
          <p:sp>
            <p:nvSpPr>
              <p:cNvPr id="26009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47730" y="982242"/>
                <a:ext cx="8564449" cy="5692462"/>
              </a:xfrm>
              <a:blipFill rotWithShape="0">
                <a:blip r:embed="rId2"/>
                <a:stretch>
                  <a:fillRect l="-1423" t="-1927" r="-71" b="-10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5722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Open questions</a:t>
            </a:r>
            <a:endParaRPr lang="en-CA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0153" y="1249017"/>
                <a:ext cx="8731876" cy="5319207"/>
              </a:xfrm>
            </p:spPr>
            <p:txBody>
              <a:bodyPr/>
              <a:lstStyle/>
              <a:p>
                <a:r>
                  <a:rPr lang="en-CA" sz="2200" dirty="0" smtClean="0"/>
                  <a:t>Combinatorial algorithms? Difficulty: multiple Top-</a:t>
                </a:r>
                <a14:m>
                  <m:oMath xmlns:m="http://schemas.openxmlformats.org/officeDocument/2006/math">
                    <m:r>
                      <a:rPr lang="en-CA" sz="22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ℓ</m:t>
                    </m:r>
                  </m:oMath>
                </a14:m>
                <a:r>
                  <a:rPr lang="en-CA" sz="2200" dirty="0" smtClean="0"/>
                  <a:t> budget constraints.</a:t>
                </a:r>
              </a:p>
              <a:p>
                <a:pPr>
                  <a:spcBef>
                    <a:spcPts val="1200"/>
                  </a:spcBef>
                </a:pPr>
                <a:r>
                  <a:rPr lang="en-CA" altLang="en-US" sz="2200" dirty="0"/>
                  <a:t>Other interesting problem domains for {min-norm, Top-</a:t>
                </a:r>
                <a14:m>
                  <m:oMath xmlns:m="http://schemas.openxmlformats.org/officeDocument/2006/math">
                    <m:r>
                      <a:rPr lang="en-CA" altLang="en-US" sz="22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ℓ</m:t>
                    </m:r>
                  </m:oMath>
                </a14:m>
                <a:r>
                  <a:rPr lang="en-CA" altLang="en-US" sz="2200" dirty="0"/>
                  <a:t>, ordered}-optimization</a:t>
                </a:r>
                <a:r>
                  <a:rPr lang="en-CA" altLang="en-US" sz="2200" dirty="0" smtClean="0"/>
                  <a:t>?</a:t>
                </a:r>
              </a:p>
              <a:p>
                <a:pPr>
                  <a:spcBef>
                    <a:spcPts val="1200"/>
                  </a:spcBef>
                </a:pPr>
                <a:r>
                  <a:rPr lang="en-CA" sz="2200" dirty="0">
                    <a:solidFill>
                      <a:srgbClr val="CC0000"/>
                    </a:solidFill>
                  </a:rPr>
                  <a:t>Stochastic load </a:t>
                </a:r>
                <a:r>
                  <a:rPr lang="en-CA" sz="2200" dirty="0" smtClean="0">
                    <a:solidFill>
                      <a:srgbClr val="CC0000"/>
                    </a:solidFill>
                  </a:rPr>
                  <a:t>balancing (LB): </a:t>
                </a:r>
                <a:r>
                  <a:rPr lang="en-CA" sz="2200" dirty="0"/>
                  <a:t>job sizes are random </a:t>
                </a:r>
                <a:r>
                  <a:rPr lang="en-CA" sz="2200" dirty="0" smtClean="0"/>
                  <a:t>variables</a:t>
                </a:r>
              </a:p>
              <a:p>
                <a:pPr marL="0" indent="360363">
                  <a:spcBef>
                    <a:spcPts val="200"/>
                  </a:spcBef>
                  <a:buNone/>
                </a:pPr>
                <a:r>
                  <a:rPr lang="en-CA" sz="2200" dirty="0" smtClean="0"/>
                  <a:t>minimize </a:t>
                </a:r>
                <a:r>
                  <a:rPr lang="en-CA" sz="2200" dirty="0" smtClean="0">
                    <a:solidFill>
                      <a:srgbClr val="0000FF"/>
                    </a:solidFill>
                  </a:rPr>
                  <a:t>E[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CA" sz="22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22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e>
                      <m:sub>
                        <m:r>
                          <a:rPr lang="en-CA" sz="22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CA" sz="2200" dirty="0"/>
                  <a:t>-norm of load vector</a:t>
                </a:r>
                <a:r>
                  <a:rPr lang="en-CA" sz="2200" dirty="0">
                    <a:solidFill>
                      <a:srgbClr val="0000FF"/>
                    </a:solidFill>
                  </a:rPr>
                  <a:t>]</a:t>
                </a:r>
                <a:r>
                  <a:rPr lang="en-CA" sz="2200" dirty="0"/>
                  <a:t> recently considered. </a:t>
                </a:r>
                <a:endParaRPr lang="en-CA" sz="2200" dirty="0" smtClean="0"/>
              </a:p>
              <a:p>
                <a:pPr marL="0" indent="360363">
                  <a:spcBef>
                    <a:spcPts val="200"/>
                  </a:spcBef>
                  <a:buNone/>
                </a:pPr>
                <a:r>
                  <a:rPr lang="en-CA" sz="2200" dirty="0" smtClean="0"/>
                  <a:t>What </a:t>
                </a:r>
                <a:r>
                  <a:rPr lang="en-CA" sz="2200" dirty="0"/>
                  <a:t>about </a:t>
                </a:r>
                <a:r>
                  <a:rPr lang="en-CA" sz="2200" dirty="0">
                    <a:solidFill>
                      <a:srgbClr val="CC0000"/>
                    </a:solidFill>
                  </a:rPr>
                  <a:t>min-norm stochastic LB</a:t>
                </a:r>
                <a:r>
                  <a:rPr lang="en-CA" sz="2200" dirty="0"/>
                  <a:t>: </a:t>
                </a:r>
                <a:r>
                  <a:rPr lang="en-CA" sz="2200" dirty="0" smtClean="0"/>
                  <a:t>minimize </a:t>
                </a:r>
                <a:r>
                  <a:rPr lang="en-CA" sz="2200" dirty="0" smtClean="0">
                    <a:solidFill>
                      <a:srgbClr val="0000FF"/>
                    </a:solidFill>
                  </a:rPr>
                  <a:t>E[</a:t>
                </a:r>
                <a14:m>
                  <m:oMath xmlns:m="http://schemas.openxmlformats.org/officeDocument/2006/math">
                    <m:r>
                      <a:rPr lang="en-CA" sz="22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CA" sz="2200" dirty="0">
                    <a:solidFill>
                      <a:srgbClr val="0000FF"/>
                    </a:solidFill>
                  </a:rPr>
                  <a:t>(</a:t>
                </a:r>
                <a:r>
                  <a:rPr lang="en-CA" sz="2200" dirty="0"/>
                  <a:t>load vector</a:t>
                </a:r>
                <a:r>
                  <a:rPr lang="en-CA" sz="2200" dirty="0">
                    <a:solidFill>
                      <a:srgbClr val="0000FF"/>
                    </a:solidFill>
                  </a:rPr>
                  <a:t>)]</a:t>
                </a:r>
                <a:r>
                  <a:rPr lang="en-CA" sz="2200" dirty="0"/>
                  <a:t>? </a:t>
                </a:r>
                <a:endParaRPr lang="en-CA" sz="2200" dirty="0" smtClean="0"/>
              </a:p>
              <a:p>
                <a:pPr marL="0" indent="360363">
                  <a:spcBef>
                    <a:spcPts val="200"/>
                  </a:spcBef>
                  <a:buNone/>
                </a:pPr>
                <a:r>
                  <a:rPr lang="en-CA" sz="2200" dirty="0" smtClean="0"/>
                  <a:t>More </a:t>
                </a:r>
                <a:r>
                  <a:rPr lang="en-CA" sz="2200" dirty="0"/>
                  <a:t>generally, </a:t>
                </a:r>
                <a:r>
                  <a:rPr lang="en-CA" sz="2200" dirty="0">
                    <a:solidFill>
                      <a:srgbClr val="CC0000"/>
                    </a:solidFill>
                  </a:rPr>
                  <a:t>min-norm stochastic optimization</a:t>
                </a:r>
                <a:r>
                  <a:rPr lang="en-CA" sz="2200" dirty="0"/>
                  <a:t>?</a:t>
                </a:r>
              </a:p>
              <a:p>
                <a:pPr lvl="1"/>
                <a:r>
                  <a:rPr lang="en-CA" sz="2000" dirty="0"/>
                  <a:t>Various challenges: </a:t>
                </a:r>
                <a:r>
                  <a:rPr lang="en-CA" sz="2000" dirty="0" smtClean="0">
                    <a:solidFill>
                      <a:srgbClr val="0000FF"/>
                    </a:solidFill>
                  </a:rPr>
                  <a:t>E[Top-</a:t>
                </a:r>
                <a14:m>
                  <m:oMath xmlns:m="http://schemas.openxmlformats.org/officeDocument/2006/math">
                    <m:r>
                      <a:rPr lang="en-CA" sz="20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ℓ</m:t>
                    </m:r>
                  </m:oMath>
                </a14:m>
                <a:r>
                  <a:rPr lang="en-CA" sz="2000" dirty="0">
                    <a:solidFill>
                      <a:srgbClr val="0000FF"/>
                    </a:solidFill>
                  </a:rPr>
                  <a:t>(v)] = E[</a:t>
                </a:r>
                <a:r>
                  <a:rPr lang="en-CA" sz="2000" baseline="-25000" dirty="0">
                    <a:solidFill>
                      <a:srgbClr val="0000FF"/>
                    </a:solidFill>
                  </a:rPr>
                  <a:t> </a:t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en-CA" sz="20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CA" sz="200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min</m:t>
                        </m:r>
                      </m:e>
                      <m:lim>
                        <m:r>
                          <a:rPr lang="en-CA" sz="20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CA" sz="20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a:rPr lang="en-CA" sz="20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ℝ</m:t>
                        </m:r>
                      </m:lim>
                    </m:limLow>
                    <m:r>
                      <a:rPr lang="en-CA" sz="2000" i="1" baseline="-2500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CA" sz="20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(ℓ⋅</m:t>
                    </m:r>
                    <m:r>
                      <a:rPr lang="en-CA" sz="20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CA" sz="20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+</m:t>
                    </m:r>
                    <m:nary>
                      <m:naryPr>
                        <m:chr m:val="∑"/>
                        <m:supHide m:val="on"/>
                        <m:ctrlPr>
                          <a:rPr lang="en-CA" sz="20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CA" sz="20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/>
                      <m:e>
                        <m:sSup>
                          <m:sSupPr>
                            <m:ctrlPr>
                              <a:rPr lang="en-CA" sz="2000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CA" sz="2000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CA" sz="2000" i="1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CA" sz="2000" i="1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CA" sz="2000" i="1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CA" sz="2000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CA" sz="2000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</m:e>
                          <m:sup>
                            <m:r>
                              <a:rPr lang="en-CA" sz="2000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</m:sup>
                        </m:sSup>
                        <m:r>
                          <a:rPr lang="en-CA" sz="20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r>
                  <a:rPr lang="en-CA" sz="2000" baseline="-25000" dirty="0">
                    <a:solidFill>
                      <a:srgbClr val="0000FF"/>
                    </a:solidFill>
                  </a:rPr>
                  <a:t> </a:t>
                </a:r>
                <a:r>
                  <a:rPr lang="en-CA" sz="2000" dirty="0">
                    <a:solidFill>
                      <a:srgbClr val="0000FF"/>
                    </a:solidFill>
                  </a:rPr>
                  <a:t>]</a:t>
                </a:r>
                <a:r>
                  <a:rPr lang="en-CA" sz="2000" dirty="0"/>
                  <a:t>;</a:t>
                </a:r>
                <a:r>
                  <a:rPr lang="en-CA" sz="2000" dirty="0">
                    <a:solidFill>
                      <a:srgbClr val="0000FF"/>
                    </a:solidFill>
                  </a:rPr>
                  <a:t> </a:t>
                </a:r>
                <a:r>
                  <a:rPr lang="en-CA" sz="2000" dirty="0"/>
                  <a:t>how to reason about </a:t>
                </a:r>
                <a:r>
                  <a:rPr lang="en-CA" sz="2000" dirty="0">
                    <a:solidFill>
                      <a:srgbClr val="0000FF"/>
                    </a:solidFill>
                  </a:rPr>
                  <a:t>E[min …]</a:t>
                </a:r>
                <a:r>
                  <a:rPr lang="en-CA" sz="2000" dirty="0"/>
                  <a:t>?</a:t>
                </a:r>
              </a:p>
              <a:p>
                <a:pPr lvl="1"/>
                <a:r>
                  <a:rPr lang="en-CA" sz="2000" dirty="0" smtClean="0">
                    <a:solidFill>
                      <a:srgbClr val="0000FF"/>
                    </a:solidFill>
                  </a:rPr>
                  <a:t>E[</a:t>
                </a:r>
                <a14:m>
                  <m:oMath xmlns:m="http://schemas.openxmlformats.org/officeDocument/2006/math">
                    <m:r>
                      <a:rPr lang="en-CA" sz="20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CA" sz="2000" dirty="0">
                    <a:solidFill>
                      <a:srgbClr val="0000FF"/>
                    </a:solidFill>
                  </a:rPr>
                  <a:t>(v)] = E[</a:t>
                </a:r>
                <a:r>
                  <a:rPr lang="en-CA" sz="2000" baseline="-25000" dirty="0">
                    <a:solidFill>
                      <a:srgbClr val="0000FF"/>
                    </a:solidFill>
                  </a:rPr>
                  <a:t> </a:t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en-CA" sz="20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CA" sz="200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max</m:t>
                        </m:r>
                      </m:e>
                      <m:lim>
                        <m:r>
                          <a:rPr lang="en-CA" sz="20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  <m:r>
                          <a:rPr lang="en-CA" sz="20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∈</m:t>
                        </m:r>
                        <m:sSup>
                          <m:sSupPr>
                            <m:ctrlPr>
                              <a:rPr lang="en-CA" sz="2000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CA" sz="2000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𝒞</m:t>
                            </m:r>
                          </m:e>
                          <m:sup>
                            <m:r>
                              <a:rPr lang="en-CA" sz="2000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lim>
                    </m:limLow>
                  </m:oMath>
                </a14:m>
                <a:r>
                  <a:rPr lang="en-CA" sz="2000" dirty="0">
                    <a:solidFill>
                      <a:srgbClr val="0000FF"/>
                    </a:solidFill>
                  </a:rPr>
                  <a:t> </a:t>
                </a:r>
                <a:r>
                  <a:rPr lang="en-CA" sz="2000" dirty="0" err="1">
                    <a:solidFill>
                      <a:srgbClr val="0000FF"/>
                    </a:solidFill>
                  </a:rPr>
                  <a:t>ordcost</a:t>
                </a:r>
                <a:r>
                  <a:rPr lang="en-CA" sz="2000" dirty="0">
                    <a:solidFill>
                      <a:srgbClr val="0000FF"/>
                    </a:solidFill>
                  </a:rPr>
                  <a:t>(w; v)</a:t>
                </a:r>
                <a:r>
                  <a:rPr lang="en-CA" sz="2000" baseline="-25000" dirty="0">
                    <a:solidFill>
                      <a:srgbClr val="0000FF"/>
                    </a:solidFill>
                  </a:rPr>
                  <a:t> </a:t>
                </a:r>
                <a:r>
                  <a:rPr lang="en-CA" sz="2000" dirty="0">
                    <a:solidFill>
                      <a:srgbClr val="0000FF"/>
                    </a:solidFill>
                  </a:rPr>
                  <a:t>]</a:t>
                </a:r>
                <a:r>
                  <a:rPr lang="en-CA" sz="2000" dirty="0"/>
                  <a:t>; how to reason about </a:t>
                </a:r>
                <a:r>
                  <a:rPr lang="en-CA" sz="2000" dirty="0">
                    <a:solidFill>
                      <a:srgbClr val="0000FF"/>
                    </a:solidFill>
                  </a:rPr>
                  <a:t>E[max …]</a:t>
                </a:r>
                <a:r>
                  <a:rPr lang="en-CA" sz="2000" dirty="0"/>
                  <a:t>?</a:t>
                </a:r>
              </a:p>
              <a:p>
                <a:pPr lvl="1"/>
                <a:r>
                  <a:rPr lang="en-CA" sz="2000" cap="small" dirty="0">
                    <a:solidFill>
                      <a:srgbClr val="CC0000"/>
                    </a:solidFill>
                  </a:rPr>
                  <a:t>Ongoing work </a:t>
                </a:r>
                <a:r>
                  <a:rPr lang="en-CA" sz="2000" dirty="0">
                    <a:solidFill>
                      <a:srgbClr val="CC0000"/>
                    </a:solidFill>
                  </a:rPr>
                  <a:t>(</a:t>
                </a:r>
                <a:r>
                  <a:rPr lang="en-CA" sz="2000" dirty="0" err="1">
                    <a:solidFill>
                      <a:srgbClr val="CC0000"/>
                    </a:solidFill>
                  </a:rPr>
                  <a:t>Ibrahimpur</a:t>
                </a:r>
                <a:r>
                  <a:rPr lang="en-CA" sz="2000" dirty="0">
                    <a:solidFill>
                      <a:srgbClr val="CC0000"/>
                    </a:solidFill>
                  </a:rPr>
                  <a:t>-S): </a:t>
                </a:r>
                <a:r>
                  <a:rPr lang="en-CA" sz="2000" dirty="0"/>
                  <a:t>can handle stochastic min-norm LB with Bernoulli </a:t>
                </a:r>
                <a:r>
                  <a:rPr lang="en-CA" sz="2000" dirty="0" err="1"/>
                  <a:t>r.v.’s</a:t>
                </a:r>
                <a:r>
                  <a:rPr lang="en-CA" sz="2000" dirty="0"/>
                  <a:t>, stochastic Top-</a:t>
                </a:r>
                <a14:m>
                  <m:oMath xmlns:m="http://schemas.openxmlformats.org/officeDocument/2006/math">
                    <m:r>
                      <a:rPr lang="en-CA" sz="200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ℓ</m:t>
                    </m:r>
                  </m:oMath>
                </a14:m>
                <a:r>
                  <a:rPr lang="en-CA" sz="2000" dirty="0"/>
                  <a:t> LB for any  </a:t>
                </a:r>
                <a:r>
                  <a:rPr lang="en-CA" sz="2000" dirty="0" err="1"/>
                  <a:t>r.v.’s</a:t>
                </a:r>
                <a:r>
                  <a:rPr lang="en-CA" sz="2000" dirty="0" smtClean="0"/>
                  <a:t>.</a:t>
                </a:r>
                <a:endParaRPr lang="en-CA" altLang="en-US" sz="22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0153" y="1249017"/>
                <a:ext cx="8731876" cy="5319207"/>
              </a:xfrm>
              <a:blipFill rotWithShape="0">
                <a:blip r:embed="rId2"/>
                <a:stretch>
                  <a:fillRect l="-1257" t="-1835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37126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661988" y="2511425"/>
            <a:ext cx="7772400" cy="838200"/>
          </a:xfrm>
        </p:spPr>
        <p:txBody>
          <a:bodyPr/>
          <a:lstStyle/>
          <a:p>
            <a:r>
              <a:rPr lang="en-US" altLang="en-US" sz="4800" dirty="0"/>
              <a:t>Thank </a:t>
            </a:r>
            <a:r>
              <a:rPr lang="en-US" altLang="en-US" sz="4800" dirty="0" smtClean="0"/>
              <a:t>You</a:t>
            </a:r>
            <a:endParaRPr lang="en-US" altLang="en-US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Gill Sans MT"/>
        <a:ea typeface=""/>
        <a:cs typeface=""/>
      </a:majorFont>
      <a:minorFont>
        <a:latin typeface="Gill Sans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rgbClr val="33CC33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ill Sans MT" panose="020B0502020104020203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rgbClr val="33CC33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ill Sans MT" panose="020B0502020104020203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87515</TotalTime>
  <Words>956</Words>
  <Application>Microsoft Office PowerPoint</Application>
  <PresentationFormat>On-screen Show (4:3)</PresentationFormat>
  <Paragraphs>313</Paragraphs>
  <Slides>26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ＭＳ Ｐゴシック</vt:lpstr>
      <vt:lpstr>Arial</vt:lpstr>
      <vt:lpstr>Cambria Math</vt:lpstr>
      <vt:lpstr>Gill Sans MT</vt:lpstr>
      <vt:lpstr>Times New Roman</vt:lpstr>
      <vt:lpstr>Default Design</vt:lpstr>
      <vt:lpstr>Approximation Algorithms for Minimum-Norm Optimization Problems</vt:lpstr>
      <vt:lpstr>Multidimensional Optimization</vt:lpstr>
      <vt:lpstr>k-Clustering</vt:lpstr>
      <vt:lpstr>k-Clustering</vt:lpstr>
      <vt:lpstr>PowerPoint Presentation</vt:lpstr>
      <vt:lpstr>PowerPoint Presentation</vt:lpstr>
      <vt:lpstr>Typical optimization objectives</vt:lpstr>
      <vt:lpstr>Typical optimization objectives</vt:lpstr>
      <vt:lpstr>Typical optimization objectives</vt:lpstr>
      <vt:lpstr>Minimum-norm optimization</vt:lpstr>
      <vt:lpstr>Our contributions</vt:lpstr>
      <vt:lpstr>Monotone, symmetric norm</vt:lpstr>
      <vt:lpstr>Monotone, symmetric norm</vt:lpstr>
      <vt:lpstr>Monotone, symmetric norm</vt:lpstr>
      <vt:lpstr>PowerPoint Presentation</vt:lpstr>
      <vt:lpstr>PowerPoint Presentation</vt:lpstr>
      <vt:lpstr>PowerPoint Presentation</vt:lpstr>
      <vt:lpstr>PowerPoint Presentation</vt:lpstr>
      <vt:lpstr>Monotone, symmetric norms: Geometry</vt:lpstr>
      <vt:lpstr>Monotone, symmetric norms: Geometry</vt:lpstr>
      <vt:lpstr>Monotone, symmetric norms: Geometry</vt:lpstr>
      <vt:lpstr>Monotone, symmetric norms: Geometry</vt:lpstr>
      <vt:lpstr>Upshot, and general scheme</vt:lpstr>
      <vt:lpstr>Summary</vt:lpstr>
      <vt:lpstr>Open questions</vt:lpstr>
      <vt:lpstr>Thank You</vt:lpstr>
    </vt:vector>
  </TitlesOfParts>
  <Company>Caltech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Approximation Algorithms for Stochastic Optimization</dc:title>
  <dc:creator>Chaitanya Swamy</dc:creator>
  <dc:description/>
  <cp:lastModifiedBy>Chaitanya Swamy</cp:lastModifiedBy>
  <cp:revision>428</cp:revision>
  <dcterms:created xsi:type="dcterms:W3CDTF">2003-11-14T22:44:35Z</dcterms:created>
  <dcterms:modified xsi:type="dcterms:W3CDTF">2019-09-06T19:00:37Z</dcterms:modified>
</cp:coreProperties>
</file>