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578" r:id="rId3"/>
    <p:sldId id="580" r:id="rId4"/>
    <p:sldId id="581" r:id="rId5"/>
    <p:sldId id="582" r:id="rId6"/>
    <p:sldId id="584" r:id="rId7"/>
    <p:sldId id="583" r:id="rId8"/>
    <p:sldId id="586" r:id="rId9"/>
    <p:sldId id="593" r:id="rId10"/>
    <p:sldId id="588" r:id="rId11"/>
    <p:sldId id="590" r:id="rId12"/>
    <p:sldId id="591" r:id="rId13"/>
    <p:sldId id="592" r:id="rId14"/>
    <p:sldId id="594" r:id="rId15"/>
    <p:sldId id="597" r:id="rId16"/>
    <p:sldId id="596" r:id="rId17"/>
    <p:sldId id="598" r:id="rId18"/>
    <p:sldId id="599" r:id="rId19"/>
    <p:sldId id="600" r:id="rId20"/>
    <p:sldId id="601" r:id="rId21"/>
    <p:sldId id="602" r:id="rId22"/>
    <p:sldId id="603" r:id="rId23"/>
    <p:sldId id="604" r:id="rId24"/>
    <p:sldId id="605" r:id="rId25"/>
    <p:sldId id="607" r:id="rId26"/>
    <p:sldId id="608" r:id="rId27"/>
    <p:sldId id="609" r:id="rId28"/>
    <p:sldId id="610" r:id="rId29"/>
    <p:sldId id="611" r:id="rId3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9">
          <p15:clr>
            <a:srgbClr val="A4A3A4"/>
          </p15:clr>
        </p15:guide>
        <p15:guide id="2" pos="111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009900"/>
    <a:srgbClr val="0000FF"/>
    <a:srgbClr val="FFCCFF"/>
    <a:srgbClr val="FF66CC"/>
    <a:srgbClr val="FFFF99"/>
    <a:srgbClr val="FFFFCC"/>
    <a:srgbClr val="CCFFFF"/>
    <a:srgbClr val="FF99FF"/>
    <a:srgbClr val="F2F2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407" y="65"/>
      </p:cViewPr>
      <p:guideLst>
        <p:guide orient="horz" pos="3159"/>
        <p:guide pos="1111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8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663006C-6CA8-4AEB-A139-68F3EE2502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99836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909028D-D718-4A51-93C4-A3ECDB78A9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659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09028D-D718-4A51-93C4-A3ECDB78A9A5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3961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09028D-D718-4A51-93C4-A3ECDB78A9A5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65750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09028D-D718-4A51-93C4-A3ECDB78A9A5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5893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B66C24-4A57-4253-BAD1-7CA58F5C85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2260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074EA-3486-4F54-8C11-FFD6803A6A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2809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FC36F-1D70-4592-A237-E020BD989E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89622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14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0114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0A21E-195E-4C74-A31D-AA4305ADF3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2239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65B96-12EC-4D16-A3B6-36E6CEDEB9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5161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00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48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48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4C106-04BB-492A-93D1-67828FA0F1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8554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CAE489-187E-41D1-80B4-2CB9FBFF95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24691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00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89FF6-065A-4CE9-B584-4CDDBC4D01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6567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EEBE6-FD0A-45CD-9C07-0E65AD176A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90445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B07DB-C918-486D-AC06-83B10B52D8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31887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6D5D6-A455-45BB-BD8C-C85B5E50C6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0280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Gill Sans MT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2600" y="64770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Gill Sans MT" pitchFamily="34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352800" y="64770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fld id="{35B5DC0E-CA1D-4E94-97D4-13295F6072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120000"/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3CC33"/>
        </a:buClr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20000"/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10" Type="http://schemas.openxmlformats.org/officeDocument/2006/relationships/image" Target="../media/image31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644525"/>
            <a:ext cx="8053388" cy="19812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Improved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Algorithms for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MST </a:t>
            </a:r>
            <a:br>
              <a:rPr lang="en-US" altLang="en-US" dirty="0" smtClean="0">
                <a:ea typeface="ＭＳ Ｐゴシック" panose="020B0600070205080204" pitchFamily="34" charset="-128"/>
              </a:rPr>
            </a:br>
            <a:r>
              <a:rPr lang="en-US" altLang="en-US" dirty="0" smtClean="0">
                <a:ea typeface="ＭＳ Ｐゴシック" panose="020B0600070205080204" pitchFamily="34" charset="-128"/>
              </a:rPr>
              <a:t>and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metric-TSP Interdiction</a:t>
            </a: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943225"/>
            <a:ext cx="8053388" cy="3352800"/>
          </a:xfrm>
        </p:spPr>
        <p:txBody>
          <a:bodyPr/>
          <a:lstStyle/>
          <a:p>
            <a:pPr eaLnBrk="1" hangingPunct="1"/>
            <a:endParaRPr lang="en-US" altLang="en-US" sz="1000" dirty="0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3600" dirty="0" smtClean="0">
                <a:ea typeface="ＭＳ Ｐゴシック" panose="020B0600070205080204" pitchFamily="34" charset="-128"/>
              </a:rPr>
              <a:t>Chaitanya Swamy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3600" dirty="0" smtClean="0">
                <a:ea typeface="ＭＳ Ｐゴシック" panose="020B0600070205080204" pitchFamily="34" charset="-128"/>
              </a:rPr>
              <a:t>University of Waterloo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en-US" sz="3600" dirty="0" smtClean="0">
                <a:ea typeface="ＭＳ Ｐゴシック" panose="020B0600070205080204" pitchFamily="34" charset="-128"/>
              </a:rPr>
              <a:t>Joint work with </a:t>
            </a:r>
            <a:r>
              <a:rPr lang="en-US" altLang="en-US" sz="3600" dirty="0" smtClean="0">
                <a:ea typeface="ＭＳ Ｐゴシック" panose="020B0600070205080204" pitchFamily="34" charset="-128"/>
              </a:rPr>
              <a:t>André </a:t>
            </a:r>
            <a:r>
              <a:rPr lang="en-US" altLang="en-US" sz="3600" dirty="0" err="1" smtClean="0">
                <a:ea typeface="ＭＳ Ｐゴシック" panose="020B0600070205080204" pitchFamily="34" charset="-128"/>
              </a:rPr>
              <a:t>Linhares</a:t>
            </a:r>
            <a:endParaRPr lang="en-US" altLang="en-US" sz="3600" dirty="0" smtClean="0">
              <a:ea typeface="ＭＳ Ｐゴシック" panose="020B0600070205080204" pitchFamily="34" charset="-128"/>
            </a:endParaRPr>
          </a:p>
          <a:p>
            <a:pPr eaLnBrk="1" hangingPunct="1">
              <a:spcBef>
                <a:spcPts val="300"/>
              </a:spcBef>
            </a:pPr>
            <a:r>
              <a:rPr lang="en-US" altLang="en-US" sz="3600" dirty="0" smtClean="0">
                <a:ea typeface="ＭＳ Ｐゴシック" panose="020B0600070205080204" pitchFamily="34" charset="-128"/>
              </a:rPr>
              <a:t>University of Waterloo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339968"/>
            <a:ext cx="7772400" cy="1125416"/>
          </a:xfrm>
        </p:spPr>
        <p:txBody>
          <a:bodyPr/>
          <a:lstStyle/>
          <a:p>
            <a:pPr>
              <a:lnSpc>
                <a:spcPts val="4500"/>
              </a:lnSpc>
            </a:pPr>
            <a:r>
              <a:rPr lang="en-CA" dirty="0" smtClean="0"/>
              <a:t>Interdiction problems:</a:t>
            </a:r>
            <a:br>
              <a:rPr lang="en-CA" dirty="0" smtClean="0"/>
            </a:br>
            <a:r>
              <a:rPr lang="en-CA" dirty="0" smtClean="0"/>
              <a:t>examples and motivation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99641" y="1712154"/>
            <a:ext cx="8665463" cy="4630029"/>
          </a:xfrm>
        </p:spPr>
        <p:txBody>
          <a:bodyPr/>
          <a:lstStyle/>
          <a:p>
            <a:r>
              <a:rPr lang="en-CA" sz="2600" dirty="0" smtClean="0"/>
              <a:t>Prominent, classical examples are</a:t>
            </a:r>
          </a:p>
          <a:p>
            <a:pPr marL="363538" lvl="1" indent="0">
              <a:spcBef>
                <a:spcPts val="600"/>
              </a:spcBef>
              <a:buNone/>
            </a:pPr>
            <a:r>
              <a:rPr lang="en-CA" sz="2200" dirty="0" smtClean="0">
                <a:solidFill>
                  <a:srgbClr val="0000FF"/>
                </a:solidFill>
              </a:rPr>
              <a:t>Matching interdiction:</a:t>
            </a:r>
          </a:p>
          <a:p>
            <a:pPr marL="363538" lvl="1" indent="0">
              <a:spcBef>
                <a:spcPts val="0"/>
              </a:spcBef>
              <a:buNone/>
              <a:tabLst>
                <a:tab pos="620713" algn="l"/>
              </a:tabLst>
            </a:pPr>
            <a:r>
              <a:rPr lang="en-CA" sz="2200" dirty="0"/>
              <a:t>	</a:t>
            </a:r>
            <a:r>
              <a:rPr lang="en-CA" sz="2200" dirty="0" smtClean="0"/>
              <a:t>delete edges to </a:t>
            </a:r>
          </a:p>
          <a:p>
            <a:pPr marL="363538" lvl="1" indent="0">
              <a:spcBef>
                <a:spcPts val="0"/>
              </a:spcBef>
              <a:buNone/>
              <a:tabLst>
                <a:tab pos="620713" algn="l"/>
              </a:tabLst>
            </a:pPr>
            <a:r>
              <a:rPr lang="en-CA" sz="2200" dirty="0"/>
              <a:t>	</a:t>
            </a:r>
            <a:r>
              <a:rPr lang="en-CA" sz="2200" dirty="0" smtClean="0"/>
              <a:t>minimize (max weight of a matching)</a:t>
            </a:r>
          </a:p>
          <a:p>
            <a:pPr marL="363538" lvl="1" indent="0">
              <a:spcBef>
                <a:spcPts val="800"/>
              </a:spcBef>
              <a:buNone/>
            </a:pPr>
            <a:r>
              <a:rPr lang="en-CA" sz="2200" dirty="0" smtClean="0">
                <a:solidFill>
                  <a:srgbClr val="0000FF"/>
                </a:solidFill>
              </a:rPr>
              <a:t>Shortest-path interdiction:</a:t>
            </a:r>
          </a:p>
          <a:p>
            <a:pPr marL="363538" lvl="1" indent="0">
              <a:spcBef>
                <a:spcPts val="0"/>
              </a:spcBef>
              <a:buNone/>
              <a:tabLst>
                <a:tab pos="620713" algn="l"/>
              </a:tabLst>
            </a:pPr>
            <a:r>
              <a:rPr lang="en-CA" sz="2200" dirty="0"/>
              <a:t>	</a:t>
            </a:r>
            <a:r>
              <a:rPr lang="en-CA" sz="2200" dirty="0" smtClean="0"/>
              <a:t>delete edges to </a:t>
            </a:r>
          </a:p>
          <a:p>
            <a:pPr marL="363538" lvl="1" indent="0">
              <a:spcBef>
                <a:spcPts val="0"/>
              </a:spcBef>
              <a:buNone/>
              <a:tabLst>
                <a:tab pos="620713" algn="l"/>
              </a:tabLst>
            </a:pPr>
            <a:r>
              <a:rPr lang="en-CA" sz="2200" dirty="0"/>
              <a:t>	</a:t>
            </a:r>
            <a:r>
              <a:rPr lang="en-CA" sz="2200" dirty="0" smtClean="0"/>
              <a:t>maximize (length of shortest s-t path)</a:t>
            </a:r>
          </a:p>
          <a:p>
            <a:pPr marL="363538" lvl="1" indent="0">
              <a:spcBef>
                <a:spcPts val="800"/>
              </a:spcBef>
              <a:buNone/>
            </a:pPr>
            <a:r>
              <a:rPr lang="en-CA" sz="2200" dirty="0" smtClean="0">
                <a:solidFill>
                  <a:srgbClr val="0000FF"/>
                </a:solidFill>
              </a:rPr>
              <a:t>Max-flow interdiction:</a:t>
            </a:r>
          </a:p>
          <a:p>
            <a:pPr marL="363538" lvl="1" indent="0">
              <a:spcBef>
                <a:spcPts val="0"/>
              </a:spcBef>
              <a:buNone/>
              <a:tabLst>
                <a:tab pos="620713" algn="l"/>
              </a:tabLst>
            </a:pPr>
            <a:r>
              <a:rPr lang="en-CA" sz="2200" dirty="0"/>
              <a:t>	</a:t>
            </a:r>
            <a:r>
              <a:rPr lang="en-CA" sz="2200" dirty="0" smtClean="0"/>
              <a:t>delete edges to </a:t>
            </a:r>
          </a:p>
          <a:p>
            <a:pPr marL="363538" lvl="1" indent="0">
              <a:spcBef>
                <a:spcPts val="0"/>
              </a:spcBef>
              <a:buNone/>
              <a:tabLst>
                <a:tab pos="620713" algn="l"/>
              </a:tabLst>
            </a:pPr>
            <a:r>
              <a:rPr lang="en-CA" sz="2200" dirty="0"/>
              <a:t>	</a:t>
            </a:r>
            <a:r>
              <a:rPr lang="en-CA" sz="2200" dirty="0" smtClean="0"/>
              <a:t>minimize (value of maximum s-t flow)</a:t>
            </a:r>
          </a:p>
          <a:p>
            <a:pPr marL="363538" lvl="1" indent="0">
              <a:spcBef>
                <a:spcPts val="1800"/>
              </a:spcBef>
              <a:buNone/>
            </a:pPr>
            <a:r>
              <a:rPr lang="en-CA" sz="2200" dirty="0" smtClean="0"/>
              <a:t>And </a:t>
            </a:r>
            <a:r>
              <a:rPr lang="en-CA" sz="2200" dirty="0" smtClean="0">
                <a:solidFill>
                  <a:srgbClr val="0000FF"/>
                </a:solidFill>
              </a:rPr>
              <a:t>MST interdiction:</a:t>
            </a:r>
            <a:r>
              <a:rPr lang="en-CA" sz="2200" dirty="0" smtClean="0"/>
              <a:t>		</a:t>
            </a:r>
            <a:endParaRPr lang="en-CA" sz="2200" dirty="0" smtClean="0">
              <a:solidFill>
                <a:srgbClr val="00B0F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996352" y="2250197"/>
            <a:ext cx="2633472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en-CA" sz="2200" dirty="0">
                <a:solidFill>
                  <a:srgbClr val="CC0000"/>
                </a:solidFill>
              </a:rPr>
              <a:t>O(</a:t>
            </a:r>
            <a:r>
              <a:rPr lang="en-CA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sz="2200" dirty="0">
                <a:solidFill>
                  <a:srgbClr val="CC0000"/>
                </a:solidFill>
              </a:rPr>
              <a:t>)-approximation </a:t>
            </a:r>
            <a:r>
              <a:rPr lang="en-CA" sz="2200" dirty="0">
                <a:solidFill>
                  <a:srgbClr val="009900"/>
                </a:solidFill>
              </a:rPr>
              <a:t>[</a:t>
            </a:r>
            <a:r>
              <a:rPr lang="en-CA" sz="2200" dirty="0" smtClean="0">
                <a:solidFill>
                  <a:srgbClr val="009900"/>
                </a:solidFill>
              </a:rPr>
              <a:t>Gupta, Dinitz’13</a:t>
            </a:r>
            <a:r>
              <a:rPr lang="en-CA" sz="2200" dirty="0">
                <a:solidFill>
                  <a:srgbClr val="009900"/>
                </a:solidFill>
              </a:rPr>
              <a:t>]</a:t>
            </a:r>
          </a:p>
        </p:txBody>
      </p:sp>
      <p:sp>
        <p:nvSpPr>
          <p:cNvPr id="6" name="Rectangle 5"/>
          <p:cNvSpPr/>
          <p:nvPr/>
        </p:nvSpPr>
        <p:spPr>
          <a:xfrm>
            <a:off x="5996352" y="3416526"/>
            <a:ext cx="2968752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en-CA" sz="2200" dirty="0">
                <a:solidFill>
                  <a:srgbClr val="CC0000"/>
                </a:solidFill>
              </a:rPr>
              <a:t>no O(</a:t>
            </a:r>
            <a:r>
              <a:rPr lang="en-CA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sz="2200" dirty="0">
                <a:solidFill>
                  <a:srgbClr val="CC0000"/>
                </a:solidFill>
              </a:rPr>
              <a:t>)-approximation under UGC </a:t>
            </a:r>
            <a:r>
              <a:rPr lang="en-CA" sz="2200" dirty="0">
                <a:solidFill>
                  <a:srgbClr val="009900"/>
                </a:solidFill>
              </a:rPr>
              <a:t>[E. </a:t>
            </a:r>
            <a:r>
              <a:rPr lang="en-CA" sz="2200" dirty="0" smtClean="0">
                <a:solidFill>
                  <a:srgbClr val="009900"/>
                </a:solidFill>
              </a:rPr>
              <a:t>Lee’17]</a:t>
            </a:r>
            <a:endParaRPr lang="en-CA" sz="2200" dirty="0">
              <a:solidFill>
                <a:srgbClr val="0099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96352" y="4425062"/>
            <a:ext cx="314319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en-CA" sz="2200" dirty="0">
                <a:solidFill>
                  <a:srgbClr val="CC0000"/>
                </a:solidFill>
              </a:rPr>
              <a:t>densest k-subgraph hard </a:t>
            </a:r>
            <a:r>
              <a:rPr lang="en-CA" sz="2200" dirty="0">
                <a:solidFill>
                  <a:srgbClr val="009900"/>
                </a:solidFill>
              </a:rPr>
              <a:t>[</a:t>
            </a:r>
            <a:r>
              <a:rPr lang="en-CA" sz="2200" dirty="0" err="1" smtClean="0">
                <a:solidFill>
                  <a:srgbClr val="009900"/>
                </a:solidFill>
              </a:rPr>
              <a:t>Guruganesh</a:t>
            </a:r>
            <a:r>
              <a:rPr lang="en-CA" sz="2200" dirty="0" smtClean="0">
                <a:solidFill>
                  <a:srgbClr val="009900"/>
                </a:solidFill>
              </a:rPr>
              <a:t>, </a:t>
            </a:r>
            <a:r>
              <a:rPr lang="en-CA" sz="2200" dirty="0" err="1" smtClean="0">
                <a:solidFill>
                  <a:srgbClr val="009900"/>
                </a:solidFill>
              </a:rPr>
              <a:t>Sanita</a:t>
            </a:r>
            <a:r>
              <a:rPr lang="en-CA" sz="2200" dirty="0" smtClean="0">
                <a:solidFill>
                  <a:srgbClr val="009900"/>
                </a:solidFill>
              </a:rPr>
              <a:t>, S’15, Chestnut-Zenklusen’15</a:t>
            </a:r>
            <a:r>
              <a:rPr lang="en-CA" sz="2200" dirty="0">
                <a:solidFill>
                  <a:srgbClr val="009900"/>
                </a:solidFill>
              </a:rPr>
              <a:t>]</a:t>
            </a:r>
          </a:p>
        </p:txBody>
      </p:sp>
      <p:sp>
        <p:nvSpPr>
          <p:cNvPr id="9" name="Rectangle 8"/>
          <p:cNvSpPr/>
          <p:nvPr/>
        </p:nvSpPr>
        <p:spPr>
          <a:xfrm>
            <a:off x="4594356" y="5669891"/>
            <a:ext cx="437074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63538" lvl="1" indent="0">
              <a:spcBef>
                <a:spcPts val="1800"/>
              </a:spcBef>
              <a:buNone/>
            </a:pPr>
            <a:r>
              <a:rPr lang="en-CA" sz="2200" dirty="0">
                <a:solidFill>
                  <a:srgbClr val="CC0000"/>
                </a:solidFill>
              </a:rPr>
              <a:t>14-approximation </a:t>
            </a:r>
            <a:r>
              <a:rPr lang="en-CA" sz="2200" dirty="0">
                <a:solidFill>
                  <a:srgbClr val="009900"/>
                </a:solidFill>
              </a:rPr>
              <a:t>[Zenklusen’15]</a:t>
            </a:r>
          </a:p>
        </p:txBody>
      </p:sp>
    </p:spTree>
    <p:extLst>
      <p:ext uri="{BB962C8B-B14F-4D97-AF65-F5344CB8AC3E}">
        <p14:creationId xmlns:p14="http://schemas.microsoft.com/office/powerpoint/2010/main" val="184480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339968"/>
            <a:ext cx="7772400" cy="1125416"/>
          </a:xfrm>
        </p:spPr>
        <p:txBody>
          <a:bodyPr/>
          <a:lstStyle/>
          <a:p>
            <a:pPr algn="r">
              <a:lnSpc>
                <a:spcPts val="4500"/>
              </a:lnSpc>
            </a:pPr>
            <a:r>
              <a:rPr lang="en-CA" dirty="0" smtClean="0"/>
              <a:t>Interdiction problems:</a:t>
            </a:r>
            <a:br>
              <a:rPr lang="en-CA" dirty="0" smtClean="0"/>
            </a:br>
            <a:r>
              <a:rPr lang="en-CA" dirty="0" smtClean="0"/>
              <a:t>examples and motivation (contd.)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50985" y="1700431"/>
            <a:ext cx="8036871" cy="4805875"/>
          </a:xfrm>
        </p:spPr>
        <p:txBody>
          <a:bodyPr/>
          <a:lstStyle/>
          <a:p>
            <a:r>
              <a:rPr lang="en-CA" dirty="0" smtClean="0"/>
              <a:t>Interdiction problems study sensitivity of optimization problems under removal of a budgeted set of elements</a:t>
            </a:r>
          </a:p>
          <a:p>
            <a:pPr marL="0" indent="0">
              <a:spcBef>
                <a:spcPts val="1800"/>
              </a:spcBef>
              <a:buNone/>
              <a:tabLst>
                <a:tab pos="363538" algn="l"/>
              </a:tabLst>
            </a:pPr>
            <a:r>
              <a:rPr lang="en-CA" dirty="0"/>
              <a:t>	</a:t>
            </a:r>
            <a:r>
              <a:rPr lang="en-CA" dirty="0" smtClean="0"/>
              <a:t>Can be used to identify vulnerable spots for</a:t>
            </a:r>
          </a:p>
          <a:p>
            <a:pPr lvl="1">
              <a:spcBef>
                <a:spcPts val="1200"/>
              </a:spcBef>
            </a:pPr>
            <a:r>
              <a:rPr lang="en-CA" dirty="0" smtClean="0"/>
              <a:t>reinforcement </a:t>
            </a:r>
            <a:r>
              <a:rPr lang="en-CA" sz="2400" dirty="0" smtClean="0"/>
              <a:t>(e.g., infrastructure protection; strengthening connectivity in a communication network) </a:t>
            </a:r>
            <a:r>
              <a:rPr lang="en-CA" cap="small" dirty="0" smtClean="0"/>
              <a:t>Or</a:t>
            </a:r>
          </a:p>
          <a:p>
            <a:pPr lvl="1">
              <a:spcBef>
                <a:spcPts val="1200"/>
              </a:spcBef>
            </a:pPr>
            <a:r>
              <a:rPr lang="en-CA" dirty="0" smtClean="0"/>
              <a:t>disruption </a:t>
            </a:r>
            <a:r>
              <a:rPr lang="en-CA" sz="2400" dirty="0" smtClean="0"/>
              <a:t>(models attacker’s problem; or disrupting an undesirable process, e.g., infection control)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46586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Our results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501140"/>
            <a:ext cx="8264768" cy="5075506"/>
          </a:xfrm>
        </p:spPr>
        <p:txBody>
          <a:bodyPr/>
          <a:lstStyle/>
          <a:p>
            <a:r>
              <a:rPr lang="en-CA" sz="2600" dirty="0" smtClean="0">
                <a:solidFill>
                  <a:srgbClr val="CC0000"/>
                </a:solidFill>
              </a:rPr>
              <a:t>Main result:</a:t>
            </a:r>
            <a:r>
              <a:rPr lang="en-CA" sz="2600" dirty="0" smtClean="0"/>
              <a:t> give a </a:t>
            </a:r>
            <a:r>
              <a:rPr lang="en-CA" sz="2600" dirty="0" smtClean="0">
                <a:solidFill>
                  <a:srgbClr val="CC0000"/>
                </a:solidFill>
              </a:rPr>
              <a:t>4-approximation</a:t>
            </a:r>
            <a:r>
              <a:rPr lang="en-CA" sz="2600" dirty="0" smtClean="0"/>
              <a:t> for MST interdiction </a:t>
            </a:r>
          </a:p>
          <a:p>
            <a:pPr marL="0" indent="0">
              <a:spcBef>
                <a:spcPts val="0"/>
              </a:spcBef>
              <a:buNone/>
              <a:tabLst>
                <a:tab pos="363538" algn="l"/>
              </a:tabLst>
            </a:pPr>
            <a:r>
              <a:rPr lang="en-CA" sz="2600" dirty="0"/>
              <a:t>	</a:t>
            </a:r>
            <a:r>
              <a:rPr lang="en-CA" sz="2600" dirty="0" smtClean="0"/>
              <a:t>(i.e., obtain solution of value </a:t>
            </a:r>
            <a:r>
              <a:rPr lang="en-CA" sz="2600" dirty="0" smtClean="0">
                <a:solidFill>
                  <a:srgbClr val="0000FF"/>
                </a:solidFill>
              </a:rPr>
              <a:t>≥ OPT/4 </a:t>
            </a:r>
            <a:r>
              <a:rPr lang="en-CA" sz="2600" dirty="0" smtClean="0"/>
              <a:t>in </a:t>
            </a:r>
            <a:r>
              <a:rPr lang="en-CA" sz="2600" dirty="0" err="1" smtClean="0"/>
              <a:t>polytime</a:t>
            </a:r>
            <a:r>
              <a:rPr lang="en-CA" sz="2600" dirty="0" smtClean="0"/>
              <a:t>)</a:t>
            </a:r>
          </a:p>
          <a:p>
            <a:pPr lvl="1"/>
            <a:r>
              <a:rPr lang="en-CA" sz="2400" dirty="0" smtClean="0"/>
              <a:t>Improves upon previous best </a:t>
            </a:r>
            <a:r>
              <a:rPr lang="en-CA" sz="2400" dirty="0" smtClean="0">
                <a:solidFill>
                  <a:srgbClr val="0000FF"/>
                </a:solidFill>
              </a:rPr>
              <a:t>14</a:t>
            </a:r>
            <a:r>
              <a:rPr lang="en-CA" sz="2400" dirty="0" smtClean="0"/>
              <a:t>-approx. (Zenklusen’15)</a:t>
            </a:r>
          </a:p>
          <a:p>
            <a:pPr lvl="1"/>
            <a:r>
              <a:rPr lang="en-CA" sz="2400" dirty="0" smtClean="0">
                <a:solidFill>
                  <a:srgbClr val="009900"/>
                </a:solidFill>
              </a:rPr>
              <a:t>Simpler and cleaner algorithm and analysis</a:t>
            </a:r>
          </a:p>
          <a:p>
            <a:pPr lvl="1"/>
            <a:r>
              <a:rPr lang="en-CA" sz="2400" dirty="0" smtClean="0"/>
              <a:t>Key insights: </a:t>
            </a:r>
          </a:p>
          <a:p>
            <a:pPr marL="903288" lvl="2" indent="-188913"/>
            <a:r>
              <a:rPr lang="en-CA" sz="2200" dirty="0" smtClean="0">
                <a:solidFill>
                  <a:srgbClr val="CC0000"/>
                </a:solidFill>
              </a:rPr>
              <a:t>Problem of extracting a feasible solution from an over-budget set </a:t>
            </a:r>
            <a:r>
              <a:rPr lang="en-CA" sz="2200" dirty="0" smtClean="0"/>
              <a:t>can be </a:t>
            </a:r>
            <a:r>
              <a:rPr lang="en-CA" sz="2200" dirty="0" smtClean="0">
                <a:solidFill>
                  <a:srgbClr val="CC0000"/>
                </a:solidFill>
              </a:rPr>
              <a:t>captured cleanly by </a:t>
            </a:r>
            <a:r>
              <a:rPr lang="en-CA" sz="2200" dirty="0" smtClean="0"/>
              <a:t>the </a:t>
            </a:r>
            <a:r>
              <a:rPr lang="en-CA" sz="2200" dirty="0" smtClean="0">
                <a:solidFill>
                  <a:srgbClr val="009900"/>
                </a:solidFill>
              </a:rPr>
              <a:t>tree knapsack </a:t>
            </a:r>
            <a:r>
              <a:rPr lang="en-CA" sz="2200" dirty="0" smtClean="0"/>
              <a:t>problem</a:t>
            </a:r>
          </a:p>
          <a:p>
            <a:pPr marL="903288" lvl="2" indent="-188913">
              <a:buNone/>
            </a:pPr>
            <a:r>
              <a:rPr lang="en-CA" sz="2200" dirty="0" smtClean="0"/>
              <a:t>	Replaces a greedy procedure in Z’15, and its intricate analysis</a:t>
            </a:r>
          </a:p>
          <a:p>
            <a:pPr marL="903288" lvl="2" indent="-188913"/>
            <a:r>
              <a:rPr lang="en-CA" sz="2200" dirty="0" smtClean="0">
                <a:solidFill>
                  <a:srgbClr val="CC0000"/>
                </a:solidFill>
              </a:rPr>
              <a:t>Can obtain a strong LP-relative guarantee for tree knapsack</a:t>
            </a:r>
            <a:r>
              <a:rPr lang="en-CA" sz="2200" dirty="0" smtClean="0"/>
              <a:t> – translates to improved guarantees for MST interdiction</a:t>
            </a:r>
          </a:p>
          <a:p>
            <a:pPr marL="714375" lvl="1" indent="-268288"/>
            <a:r>
              <a:rPr lang="en-CA" sz="2400" dirty="0" smtClean="0">
                <a:solidFill>
                  <a:srgbClr val="009900"/>
                </a:solidFill>
              </a:rPr>
              <a:t>Analysis is nearly tight: </a:t>
            </a:r>
            <a:r>
              <a:rPr lang="en-CA" sz="2200" dirty="0" smtClean="0"/>
              <a:t>show lower bound of </a:t>
            </a:r>
            <a:r>
              <a:rPr lang="en-CA" sz="2200" dirty="0" smtClean="0">
                <a:solidFill>
                  <a:srgbClr val="0000FF"/>
                </a:solidFill>
              </a:rPr>
              <a:t>3</a:t>
            </a:r>
            <a:r>
              <a:rPr lang="en-CA" sz="2200" dirty="0" smtClean="0"/>
              <a:t> on approx. ratio achievable using our upper bound (and the one in Z’15)</a:t>
            </a:r>
            <a:endParaRPr lang="en-CA" sz="2200" dirty="0"/>
          </a:p>
        </p:txBody>
      </p:sp>
    </p:spTree>
    <p:extLst>
      <p:ext uri="{BB962C8B-B14F-4D97-AF65-F5344CB8AC3E}">
        <p14:creationId xmlns:p14="http://schemas.microsoft.com/office/powerpoint/2010/main" val="19887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CA" dirty="0" smtClean="0"/>
              <a:t>Our results (contd.)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031" y="1501140"/>
            <a:ext cx="8381999" cy="4572000"/>
          </a:xfrm>
        </p:spPr>
        <p:txBody>
          <a:bodyPr/>
          <a:lstStyle/>
          <a:p>
            <a:r>
              <a:rPr lang="en-CA" dirty="0" smtClean="0">
                <a:solidFill>
                  <a:srgbClr val="0000FF"/>
                </a:solidFill>
              </a:rPr>
              <a:t>4</a:t>
            </a:r>
            <a:r>
              <a:rPr lang="en-CA" dirty="0" smtClean="0"/>
              <a:t>-approximation for MST interdiction also gives </a:t>
            </a:r>
            <a:r>
              <a:rPr lang="en-CA" dirty="0" smtClean="0">
                <a:solidFill>
                  <a:srgbClr val="0000FF"/>
                </a:solidFill>
              </a:rPr>
              <a:t>8</a:t>
            </a:r>
            <a:r>
              <a:rPr lang="en-CA" dirty="0" smtClean="0"/>
              <a:t>-approximation for TSP interdiction</a:t>
            </a:r>
          </a:p>
          <a:p>
            <a:pPr lvl="1"/>
            <a:r>
              <a:rPr lang="en-CA" dirty="0" smtClean="0"/>
              <a:t>Improves upon the </a:t>
            </a:r>
            <a:r>
              <a:rPr lang="en-CA" dirty="0" smtClean="0">
                <a:solidFill>
                  <a:srgbClr val="0000FF"/>
                </a:solidFill>
              </a:rPr>
              <a:t>28</a:t>
            </a:r>
            <a:r>
              <a:rPr lang="en-CA" dirty="0" smtClean="0"/>
              <a:t>-approximation in Z’15</a:t>
            </a:r>
          </a:p>
          <a:p>
            <a:pPr>
              <a:spcBef>
                <a:spcPts val="2400"/>
              </a:spcBef>
            </a:pPr>
            <a:r>
              <a:rPr lang="en-CA" dirty="0" smtClean="0">
                <a:solidFill>
                  <a:srgbClr val="C00000"/>
                </a:solidFill>
              </a:rPr>
              <a:t>Maximum-spanning-tree interdiction </a:t>
            </a:r>
            <a:r>
              <a:rPr lang="en-CA" dirty="0" smtClean="0"/>
              <a:t>is  densest-</a:t>
            </a:r>
            <a:r>
              <a:rPr lang="en-CA" dirty="0" smtClean="0">
                <a:solidFill>
                  <a:srgbClr val="0000FF"/>
                </a:solidFill>
              </a:rPr>
              <a:t>k</a:t>
            </a:r>
            <a:r>
              <a:rPr lang="en-CA" dirty="0" smtClean="0"/>
              <a:t>-subgraph hard</a:t>
            </a:r>
          </a:p>
          <a:p>
            <a:pPr lvl="1"/>
            <a:r>
              <a:rPr lang="en-CA" dirty="0" smtClean="0"/>
              <a:t>Maximum-spanning-tree interdiction: </a:t>
            </a:r>
          </a:p>
          <a:p>
            <a:pPr marL="457200" lvl="1" indent="0">
              <a:spcBef>
                <a:spcPts val="300"/>
              </a:spcBef>
              <a:buNone/>
              <a:tabLst>
                <a:tab pos="809625" algn="l"/>
              </a:tabLst>
            </a:pPr>
            <a:r>
              <a:rPr lang="en-CA" dirty="0" smtClean="0"/>
              <a:t>   minimize (max </a:t>
            </a:r>
            <a:r>
              <a:rPr lang="en-CA" dirty="0" smtClean="0">
                <a:solidFill>
                  <a:srgbClr val="0000FF"/>
                </a:solidFill>
              </a:rPr>
              <a:t>w</a:t>
            </a:r>
            <a:r>
              <a:rPr lang="en-CA" dirty="0" smtClean="0"/>
              <a:t>-weight of spanning tree of </a:t>
            </a:r>
            <a:r>
              <a:rPr lang="en-CA" dirty="0" smtClean="0">
                <a:solidFill>
                  <a:srgbClr val="0000FF"/>
                </a:solidFill>
              </a:rPr>
              <a:t>G – R</a:t>
            </a:r>
            <a:r>
              <a:rPr lang="en-CA" dirty="0" smtClean="0"/>
              <a:t>)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1136119" y="5223495"/>
            <a:ext cx="1811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>
                <a:solidFill>
                  <a:srgbClr val="0000FF"/>
                </a:solidFill>
              </a:rPr>
              <a:t>R</a:t>
            </a:r>
            <a:r>
              <a:rPr lang="en-CA" sz="2000" baseline="-25000" dirty="0" smtClean="0">
                <a:solidFill>
                  <a:srgbClr val="0000FF"/>
                </a:solidFill>
              </a:rPr>
              <a:t> </a:t>
            </a:r>
            <a:r>
              <a:rPr lang="en-CA" sz="2000" dirty="0" smtClean="0">
                <a:solidFill>
                  <a:srgbClr val="0000FF"/>
                </a:solidFill>
                <a:sym typeface="Symbol" panose="05050102010706020507" pitchFamily="18" charset="2"/>
              </a:rPr>
              <a:t></a:t>
            </a:r>
            <a:r>
              <a:rPr lang="en-CA" sz="2000" baseline="-25000" dirty="0" smtClean="0">
                <a:solidFill>
                  <a:srgbClr val="0000FF"/>
                </a:solidFill>
              </a:rPr>
              <a:t> </a:t>
            </a:r>
            <a:r>
              <a:rPr lang="en-CA" sz="2000" dirty="0" smtClean="0">
                <a:solidFill>
                  <a:srgbClr val="0000FF"/>
                </a:solidFill>
              </a:rPr>
              <a:t>E: c(R)≤ B</a:t>
            </a:r>
            <a:endParaRPr lang="en-CA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138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99525"/>
            <a:ext cx="7772400" cy="838200"/>
          </a:xfrm>
        </p:spPr>
        <p:txBody>
          <a:bodyPr/>
          <a:lstStyle/>
          <a:p>
            <a:r>
              <a:rPr lang="en-CA" dirty="0" smtClean="0"/>
              <a:t>Related work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1510"/>
            <a:ext cx="8405446" cy="5157569"/>
          </a:xfrm>
        </p:spPr>
        <p:txBody>
          <a:bodyPr/>
          <a:lstStyle/>
          <a:p>
            <a:r>
              <a:rPr lang="en-CA" sz="2400" dirty="0" smtClean="0"/>
              <a:t>General edge weights and interdiction costs</a:t>
            </a:r>
          </a:p>
          <a:p>
            <a:pPr lvl="1"/>
            <a:r>
              <a:rPr lang="en-CA" sz="2200" dirty="0" err="1" smtClean="0">
                <a:solidFill>
                  <a:srgbClr val="009900"/>
                </a:solidFill>
              </a:rPr>
              <a:t>Liri</a:t>
            </a:r>
            <a:r>
              <a:rPr lang="en-CA" sz="2200" dirty="0" smtClean="0">
                <a:solidFill>
                  <a:srgbClr val="009900"/>
                </a:solidFill>
              </a:rPr>
              <a:t>, Chern’93</a:t>
            </a:r>
            <a:r>
              <a:rPr lang="en-CA" sz="2200" dirty="0" smtClean="0"/>
              <a:t>: seem to be the first to consider this generality – showed that MST interdiction is NP-hard</a:t>
            </a:r>
          </a:p>
          <a:p>
            <a:pPr lvl="1"/>
            <a:r>
              <a:rPr lang="en-CA" sz="2200" dirty="0" smtClean="0">
                <a:solidFill>
                  <a:srgbClr val="009900"/>
                </a:solidFill>
              </a:rPr>
              <a:t>Frederickson, Solis-Oba’99</a:t>
            </a:r>
            <a:r>
              <a:rPr lang="en-CA" sz="2200" dirty="0" smtClean="0"/>
              <a:t>: give an algorithm for unit interdiction costs that also implies </a:t>
            </a:r>
            <a:r>
              <a:rPr lang="en-CA" sz="2200" dirty="0" smtClean="0">
                <a:solidFill>
                  <a:srgbClr val="0000FF"/>
                </a:solidFill>
              </a:rPr>
              <a:t>O(log |V|)</a:t>
            </a:r>
            <a:r>
              <a:rPr lang="en-CA" sz="2200" dirty="0" smtClean="0"/>
              <a:t>-approximation in general</a:t>
            </a:r>
          </a:p>
          <a:p>
            <a:pPr lvl="1"/>
            <a:r>
              <a:rPr lang="en-CA" sz="2200" dirty="0" smtClean="0">
                <a:solidFill>
                  <a:srgbClr val="009900"/>
                </a:solidFill>
              </a:rPr>
              <a:t>Zenklusen’15</a:t>
            </a:r>
            <a:r>
              <a:rPr lang="en-CA" sz="2200" dirty="0" smtClean="0"/>
              <a:t>:</a:t>
            </a:r>
            <a:r>
              <a:rPr lang="en-CA" sz="2200" dirty="0" smtClean="0">
                <a:solidFill>
                  <a:srgbClr val="0000FF"/>
                </a:solidFill>
              </a:rPr>
              <a:t> 14</a:t>
            </a:r>
            <a:r>
              <a:rPr lang="en-CA" sz="2200" dirty="0" smtClean="0"/>
              <a:t>-approx. – first (and prior-best)  </a:t>
            </a:r>
            <a:r>
              <a:rPr lang="en-CA" sz="2200" dirty="0" smtClean="0">
                <a:solidFill>
                  <a:srgbClr val="0000FF"/>
                </a:solidFill>
              </a:rPr>
              <a:t>O(</a:t>
            </a:r>
            <a:r>
              <a:rPr lang="en-CA" sz="2200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sz="2200" dirty="0" smtClean="0">
                <a:solidFill>
                  <a:srgbClr val="0000FF"/>
                </a:solidFill>
              </a:rPr>
              <a:t>)</a:t>
            </a:r>
            <a:r>
              <a:rPr lang="en-CA" sz="2200" dirty="0" smtClean="0"/>
              <a:t>-approx.</a:t>
            </a:r>
          </a:p>
          <a:p>
            <a:pPr>
              <a:spcBef>
                <a:spcPts val="1800"/>
              </a:spcBef>
            </a:pPr>
            <a:r>
              <a:rPr lang="en-CA" sz="2400" dirty="0" smtClean="0">
                <a:solidFill>
                  <a:srgbClr val="CC0000"/>
                </a:solidFill>
              </a:rPr>
              <a:t>{0,1} weights</a:t>
            </a:r>
            <a:r>
              <a:rPr lang="en-CA" sz="2400" dirty="0" smtClean="0"/>
              <a:t>, general interdiction costs: </a:t>
            </a:r>
          </a:p>
          <a:p>
            <a:pPr lvl="1"/>
            <a:r>
              <a:rPr lang="en-CA" sz="2200" dirty="0" smtClean="0"/>
              <a:t>Captures </a:t>
            </a:r>
            <a:r>
              <a:rPr lang="en-CA" sz="2200" dirty="0" smtClean="0">
                <a:solidFill>
                  <a:srgbClr val="CC0000"/>
                </a:solidFill>
              </a:rPr>
              <a:t>budgeted graph disconnection </a:t>
            </a:r>
            <a:r>
              <a:rPr lang="en-CA" sz="2200" dirty="0" smtClean="0"/>
              <a:t>(remove edges within a given budget to maximize no. of components)</a:t>
            </a:r>
          </a:p>
          <a:p>
            <a:pPr lvl="1"/>
            <a:r>
              <a:rPr lang="en-CA" sz="2200" dirty="0" err="1" smtClean="0">
                <a:solidFill>
                  <a:srgbClr val="009900"/>
                </a:solidFill>
              </a:rPr>
              <a:t>Engelberg</a:t>
            </a:r>
            <a:r>
              <a:rPr lang="en-CA" sz="2200" dirty="0" smtClean="0">
                <a:solidFill>
                  <a:srgbClr val="009900"/>
                </a:solidFill>
              </a:rPr>
              <a:t> et al.’07</a:t>
            </a:r>
            <a:r>
              <a:rPr lang="en-CA" sz="2200" dirty="0" smtClean="0"/>
              <a:t>: give </a:t>
            </a:r>
            <a:r>
              <a:rPr lang="en-CA" sz="2200" dirty="0" smtClean="0">
                <a:solidFill>
                  <a:srgbClr val="0000FF"/>
                </a:solidFill>
              </a:rPr>
              <a:t>2</a:t>
            </a:r>
            <a:r>
              <a:rPr lang="en-CA" sz="2200" dirty="0" smtClean="0"/>
              <a:t>-approximation</a:t>
            </a:r>
          </a:p>
          <a:p>
            <a:pPr>
              <a:spcBef>
                <a:spcPts val="1800"/>
              </a:spcBef>
            </a:pPr>
            <a:r>
              <a:rPr lang="en-CA" sz="2400" dirty="0" smtClean="0"/>
              <a:t>General weights, </a:t>
            </a:r>
            <a:r>
              <a:rPr lang="en-CA" sz="2400" dirty="0" smtClean="0">
                <a:solidFill>
                  <a:srgbClr val="CC0000"/>
                </a:solidFill>
              </a:rPr>
              <a:t>unit interdiction costs</a:t>
            </a:r>
            <a:r>
              <a:rPr lang="en-CA" sz="2400" dirty="0" smtClean="0"/>
              <a:t>: </a:t>
            </a:r>
            <a:r>
              <a:rPr lang="en-CA" sz="2200" dirty="0" smtClean="0">
                <a:solidFill>
                  <a:srgbClr val="CC0000"/>
                </a:solidFill>
              </a:rPr>
              <a:t>k most vital-edges</a:t>
            </a:r>
          </a:p>
          <a:p>
            <a:pPr lvl="1"/>
            <a:r>
              <a:rPr lang="en-CA" sz="2200" dirty="0" smtClean="0">
                <a:solidFill>
                  <a:srgbClr val="009900"/>
                </a:solidFill>
              </a:rPr>
              <a:t>Frederickson, Solis-Oba’99</a:t>
            </a:r>
            <a:r>
              <a:rPr lang="en-CA" sz="2200" dirty="0" smtClean="0"/>
              <a:t>: </a:t>
            </a:r>
            <a:r>
              <a:rPr lang="en-CA" sz="2200" dirty="0" smtClean="0">
                <a:solidFill>
                  <a:srgbClr val="0000FF"/>
                </a:solidFill>
              </a:rPr>
              <a:t>O(log k)</a:t>
            </a:r>
            <a:r>
              <a:rPr lang="en-CA" sz="2200" dirty="0" smtClean="0"/>
              <a:t>-approximation</a:t>
            </a:r>
          </a:p>
        </p:txBody>
      </p:sp>
    </p:spTree>
    <p:extLst>
      <p:ext uri="{BB962C8B-B14F-4D97-AF65-F5344CB8AC3E}">
        <p14:creationId xmlns:p14="http://schemas.microsoft.com/office/powerpoint/2010/main" val="3204117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cap="small" dirty="0" smtClean="0"/>
              <a:t>Recall</a:t>
            </a:r>
            <a:r>
              <a:rPr lang="en-CA" dirty="0" smtClean="0"/>
              <a:t>: MST interdiction</a:t>
            </a:r>
            <a:endParaRPr lang="en-CA" dirty="0"/>
          </a:p>
        </p:txBody>
      </p:sp>
      <p:sp>
        <p:nvSpPr>
          <p:cNvPr id="5" name="TextBox 4"/>
          <p:cNvSpPr txBox="1"/>
          <p:nvPr/>
        </p:nvSpPr>
        <p:spPr>
          <a:xfrm>
            <a:off x="477287" y="1442550"/>
            <a:ext cx="835605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600" dirty="0" smtClean="0"/>
              <a:t>Given: graph </a:t>
            </a:r>
            <a:r>
              <a:rPr lang="en-CA" sz="2600" dirty="0" smtClean="0">
                <a:solidFill>
                  <a:srgbClr val="0000FF"/>
                </a:solidFill>
              </a:rPr>
              <a:t>G</a:t>
            </a:r>
            <a:r>
              <a:rPr lang="en-CA" sz="2600" dirty="0" smtClean="0">
                <a:solidFill>
                  <a:srgbClr val="0000FF"/>
                </a:solidFill>
              </a:rPr>
              <a:t>=(V,</a:t>
            </a:r>
            <a:r>
              <a:rPr lang="en-CA" sz="2600" baseline="-25000" dirty="0" smtClean="0">
                <a:solidFill>
                  <a:srgbClr val="0000FF"/>
                </a:solidFill>
              </a:rPr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E</a:t>
            </a:r>
            <a:r>
              <a:rPr lang="en-CA" sz="2600" dirty="0" smtClean="0">
                <a:solidFill>
                  <a:srgbClr val="0000FF"/>
                </a:solidFill>
              </a:rPr>
              <a:t>), </a:t>
            </a:r>
            <a:r>
              <a:rPr lang="en-CA" sz="2600" dirty="0" smtClean="0"/>
              <a:t>edge weights </a:t>
            </a:r>
            <a:r>
              <a:rPr lang="en-CA" sz="2600" dirty="0" smtClean="0">
                <a:solidFill>
                  <a:srgbClr val="0000FF"/>
                </a:solidFill>
              </a:rPr>
              <a:t>{</a:t>
            </a:r>
            <a:r>
              <a:rPr lang="en-CA" sz="2600" dirty="0">
                <a:solidFill>
                  <a:srgbClr val="0000FF"/>
                </a:solidFill>
              </a:rPr>
              <a:t>w</a:t>
            </a:r>
            <a:r>
              <a:rPr lang="en-CA" sz="2600" baseline="-25000" dirty="0" smtClean="0">
                <a:solidFill>
                  <a:srgbClr val="0000FF"/>
                </a:solidFill>
              </a:rPr>
              <a:t>e </a:t>
            </a:r>
            <a:r>
              <a:rPr lang="en-CA" sz="2600" dirty="0" smtClean="0">
                <a:solidFill>
                  <a:srgbClr val="0000FF"/>
                </a:solidFill>
              </a:rPr>
              <a:t>≥</a:t>
            </a:r>
            <a:r>
              <a:rPr lang="en-CA" sz="2600" baseline="-25000" dirty="0" smtClean="0">
                <a:solidFill>
                  <a:srgbClr val="0000FF"/>
                </a:solidFill>
              </a:rPr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0</a:t>
            </a:r>
            <a:r>
              <a:rPr lang="en-CA" sz="2600" dirty="0" smtClean="0">
                <a:solidFill>
                  <a:srgbClr val="0000FF"/>
                </a:solidFill>
              </a:rPr>
              <a:t>}</a:t>
            </a:r>
            <a:endParaRPr lang="en-CA" sz="2600" dirty="0"/>
          </a:p>
          <a:p>
            <a:r>
              <a:rPr lang="en-CA" sz="2600" dirty="0" smtClean="0">
                <a:solidFill>
                  <a:srgbClr val="0000FF"/>
                </a:solidFill>
              </a:rPr>
              <a:t>	</a:t>
            </a:r>
            <a:r>
              <a:rPr lang="en-CA" sz="2600" dirty="0" smtClean="0"/>
              <a:t>interdiction costs </a:t>
            </a:r>
            <a:r>
              <a:rPr lang="en-CA" sz="2600" dirty="0" smtClean="0">
                <a:solidFill>
                  <a:srgbClr val="0000FF"/>
                </a:solidFill>
              </a:rPr>
              <a:t>{</a:t>
            </a:r>
            <a:r>
              <a:rPr lang="en-CA" sz="2600" dirty="0" err="1" smtClean="0">
                <a:solidFill>
                  <a:srgbClr val="0000FF"/>
                </a:solidFill>
              </a:rPr>
              <a:t>c</a:t>
            </a:r>
            <a:r>
              <a:rPr lang="en-CA" sz="2600" baseline="-25000" dirty="0" err="1" smtClean="0">
                <a:solidFill>
                  <a:srgbClr val="0000FF"/>
                </a:solidFill>
              </a:rPr>
              <a:t>e</a:t>
            </a:r>
            <a:r>
              <a:rPr lang="en-CA" sz="2600" baseline="-25000" dirty="0" smtClean="0">
                <a:solidFill>
                  <a:srgbClr val="0000FF"/>
                </a:solidFill>
              </a:rPr>
              <a:t> </a:t>
            </a:r>
            <a:r>
              <a:rPr lang="en-CA" sz="2600" dirty="0">
                <a:solidFill>
                  <a:srgbClr val="0000FF"/>
                </a:solidFill>
              </a:rPr>
              <a:t>≥</a:t>
            </a:r>
            <a:r>
              <a:rPr lang="en-CA" sz="2600" baseline="-25000" dirty="0">
                <a:solidFill>
                  <a:srgbClr val="0000FF"/>
                </a:solidFill>
              </a:rPr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0}, </a:t>
            </a:r>
            <a:r>
              <a:rPr lang="en-CA" sz="2600" dirty="0" smtClean="0"/>
              <a:t>budget </a:t>
            </a:r>
            <a:r>
              <a:rPr lang="en-CA" sz="2600" dirty="0" smtClean="0">
                <a:solidFill>
                  <a:srgbClr val="0000FF"/>
                </a:solidFill>
              </a:rPr>
              <a:t>B</a:t>
            </a:r>
          </a:p>
          <a:p>
            <a:pPr eaLnBrk="1" hangingPunct="1">
              <a:spcBef>
                <a:spcPts val="1200"/>
              </a:spcBef>
              <a:tabLst>
                <a:tab pos="3762375" algn="l"/>
                <a:tab pos="4841875" algn="l"/>
              </a:tabLst>
            </a:pPr>
            <a:r>
              <a:rPr lang="en-US" altLang="en-US" sz="2600" dirty="0" smtClean="0">
                <a:solidFill>
                  <a:schemeClr val="tx2"/>
                </a:solidFill>
              </a:rPr>
              <a:t>Goal: </a:t>
            </a:r>
            <a:r>
              <a:rPr lang="en-CA" sz="2600" dirty="0"/>
              <a:t>interdict edges of </a:t>
            </a:r>
            <a:r>
              <a:rPr lang="en-CA" sz="2600" dirty="0">
                <a:solidFill>
                  <a:srgbClr val="009900"/>
                </a:solidFill>
              </a:rPr>
              <a:t>cost </a:t>
            </a:r>
            <a:r>
              <a:rPr lang="en-CA" sz="2800" dirty="0">
                <a:solidFill>
                  <a:srgbClr val="009900"/>
                </a:solidFill>
              </a:rPr>
              <a:t>≤ </a:t>
            </a:r>
            <a:r>
              <a:rPr lang="en-CA" sz="2600" dirty="0">
                <a:solidFill>
                  <a:srgbClr val="009900"/>
                </a:solidFill>
              </a:rPr>
              <a:t>B </a:t>
            </a:r>
            <a:r>
              <a:rPr lang="en-CA" sz="2600" dirty="0"/>
              <a:t>to maximize </a:t>
            </a:r>
            <a:r>
              <a:rPr lang="en-CA" sz="2600" dirty="0" smtClean="0">
                <a:solidFill>
                  <a:srgbClr val="0000FF"/>
                </a:solidFill>
              </a:rPr>
              <a:t>w</a:t>
            </a:r>
            <a:r>
              <a:rPr lang="en-CA" sz="2600" dirty="0" smtClean="0"/>
              <a:t>-weight </a:t>
            </a:r>
            <a:r>
              <a:rPr lang="en-CA" sz="2600" dirty="0"/>
              <a:t>of MST in remainder graph </a:t>
            </a:r>
            <a:r>
              <a:rPr lang="en-CA" sz="2600" dirty="0" smtClean="0">
                <a:sym typeface="Symbol" panose="05050102010706020507" pitchFamily="18" charset="2"/>
              </a:rPr>
              <a:t>	</a:t>
            </a:r>
            <a:r>
              <a:rPr lang="en-CA" sz="2600" dirty="0" smtClean="0">
                <a:solidFill>
                  <a:srgbClr val="0000FF"/>
                </a:solidFill>
              </a:rPr>
              <a:t>Max 	(</a:t>
            </a:r>
            <a:r>
              <a:rPr lang="en-CA" sz="2600" dirty="0" err="1" smtClean="0">
                <a:solidFill>
                  <a:srgbClr val="0000FF"/>
                </a:solidFill>
              </a:rPr>
              <a:t>val</a:t>
            </a:r>
            <a:r>
              <a:rPr lang="en-CA" sz="2600" dirty="0" smtClean="0">
                <a:solidFill>
                  <a:srgbClr val="0000FF"/>
                </a:solidFill>
              </a:rPr>
              <a:t> (R) := </a:t>
            </a:r>
            <a:r>
              <a:rPr lang="en-CA" sz="2600" dirty="0" err="1" smtClean="0">
                <a:solidFill>
                  <a:srgbClr val="0000FF"/>
                </a:solidFill>
              </a:rPr>
              <a:t>MST</a:t>
            </a:r>
            <a:r>
              <a:rPr lang="en-CA" sz="2600" baseline="-25000" dirty="0" err="1" smtClean="0">
                <a:solidFill>
                  <a:srgbClr val="0000FF"/>
                </a:solidFill>
              </a:rPr>
              <a:t>w</a:t>
            </a:r>
            <a:r>
              <a:rPr lang="en-CA" sz="2600" dirty="0" smtClean="0">
                <a:solidFill>
                  <a:srgbClr val="0000FF"/>
                </a:solidFill>
              </a:rPr>
              <a:t>(G </a:t>
            </a:r>
            <a:r>
              <a:rPr lang="en-CA" sz="2600" dirty="0">
                <a:solidFill>
                  <a:srgbClr val="0000FF"/>
                </a:solidFill>
              </a:rPr>
              <a:t>– R</a:t>
            </a:r>
            <a:r>
              <a:rPr lang="en-CA" sz="2600" dirty="0" smtClean="0">
                <a:solidFill>
                  <a:srgbClr val="0000FF"/>
                </a:solidFill>
              </a:rPr>
              <a:t>))</a:t>
            </a:r>
            <a:endParaRPr lang="en-CA" sz="2600" dirty="0">
              <a:solidFill>
                <a:srgbClr val="0000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2266" y="3178354"/>
            <a:ext cx="16466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000" dirty="0">
                <a:solidFill>
                  <a:srgbClr val="0000FF"/>
                </a:solidFill>
              </a:rPr>
              <a:t>R</a:t>
            </a:r>
            <a:r>
              <a:rPr lang="en-CA" sz="2000" baseline="-25000" dirty="0">
                <a:solidFill>
                  <a:srgbClr val="0000FF"/>
                </a:solidFill>
              </a:rPr>
              <a:t> </a:t>
            </a:r>
            <a:r>
              <a:rPr lang="en-CA" sz="2000" dirty="0">
                <a:solidFill>
                  <a:srgbClr val="0000FF"/>
                </a:solidFill>
                <a:sym typeface="Symbol" panose="05050102010706020507" pitchFamily="18" charset="2"/>
              </a:rPr>
              <a:t></a:t>
            </a:r>
            <a:r>
              <a:rPr lang="en-CA" sz="2000" baseline="-25000" dirty="0">
                <a:solidFill>
                  <a:srgbClr val="0000FF"/>
                </a:solidFill>
              </a:rPr>
              <a:t> </a:t>
            </a:r>
            <a:r>
              <a:rPr lang="en-CA" sz="2000" dirty="0">
                <a:solidFill>
                  <a:srgbClr val="0000FF"/>
                </a:solidFill>
              </a:rPr>
              <a:t>E: c(R)≤ B</a:t>
            </a:r>
            <a:endParaRPr lang="en-CA" sz="2000" dirty="0">
              <a:solidFill>
                <a:srgbClr val="0000FF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805023" y="4473474"/>
            <a:ext cx="7894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0, </a:t>
            </a:r>
            <a:r>
              <a:rPr lang="en-CA" sz="2200" b="1" dirty="0" smtClean="0">
                <a:solidFill>
                  <a:srgbClr val="009900"/>
                </a:solidFill>
              </a:rPr>
              <a:t>13</a:t>
            </a:r>
            <a:endParaRPr lang="en-CA" sz="2200" b="1" dirty="0">
              <a:solidFill>
                <a:srgbClr val="009900"/>
              </a:solidFill>
            </a:endParaRPr>
          </a:p>
        </p:txBody>
      </p:sp>
      <p:cxnSp>
        <p:nvCxnSpPr>
          <p:cNvPr id="7" name="Straight Arrow Connector 32"/>
          <p:cNvCxnSpPr>
            <a:cxnSpLocks noChangeShapeType="1"/>
            <a:stCxn id="45" idx="3"/>
            <a:endCxn id="21" idx="7"/>
          </p:cNvCxnSpPr>
          <p:nvPr/>
        </p:nvCxnSpPr>
        <p:spPr bwMode="auto">
          <a:xfrm flipH="1">
            <a:off x="2713977" y="5038239"/>
            <a:ext cx="568778" cy="501924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Arrow Connector 34"/>
          <p:cNvCxnSpPr>
            <a:cxnSpLocks noChangeShapeType="1"/>
            <a:stCxn id="21" idx="2"/>
            <a:endCxn id="26" idx="6"/>
          </p:cNvCxnSpPr>
          <p:nvPr/>
        </p:nvCxnSpPr>
        <p:spPr bwMode="auto">
          <a:xfrm flipH="1" flipV="1">
            <a:off x="1685462" y="5604708"/>
            <a:ext cx="872689" cy="1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Arrow Connector 36"/>
          <p:cNvCxnSpPr>
            <a:cxnSpLocks noChangeShapeType="1"/>
            <a:stCxn id="26" idx="0"/>
            <a:endCxn id="22" idx="3"/>
          </p:cNvCxnSpPr>
          <p:nvPr/>
        </p:nvCxnSpPr>
        <p:spPr bwMode="auto">
          <a:xfrm flipV="1">
            <a:off x="1594181" y="4869255"/>
            <a:ext cx="294315" cy="644172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Straight Arrow Connector 38"/>
          <p:cNvCxnSpPr>
            <a:cxnSpLocks noChangeShapeType="1"/>
            <a:stCxn id="22" idx="7"/>
            <a:endCxn id="24" idx="3"/>
          </p:cNvCxnSpPr>
          <p:nvPr/>
        </p:nvCxnSpPr>
        <p:spPr bwMode="auto">
          <a:xfrm flipV="1">
            <a:off x="2017586" y="4353301"/>
            <a:ext cx="670067" cy="386864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Arrow Connector 40"/>
          <p:cNvCxnSpPr>
            <a:cxnSpLocks noChangeShapeType="1"/>
            <a:stCxn id="24" idx="6"/>
            <a:endCxn id="43" idx="2"/>
          </p:cNvCxnSpPr>
          <p:nvPr/>
        </p:nvCxnSpPr>
        <p:spPr bwMode="auto">
          <a:xfrm flipV="1">
            <a:off x="2843479" y="4271310"/>
            <a:ext cx="923281" cy="17446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Arrow Connector 42"/>
          <p:cNvCxnSpPr>
            <a:cxnSpLocks noChangeShapeType="1"/>
            <a:stCxn id="43" idx="6"/>
            <a:endCxn id="23" idx="2"/>
          </p:cNvCxnSpPr>
          <p:nvPr/>
        </p:nvCxnSpPr>
        <p:spPr bwMode="auto">
          <a:xfrm>
            <a:off x="3949322" y="4272104"/>
            <a:ext cx="579438" cy="227012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Arrow Connector 53"/>
          <p:cNvCxnSpPr>
            <a:cxnSpLocks noChangeShapeType="1"/>
            <a:stCxn id="44" idx="1"/>
            <a:endCxn id="23" idx="4"/>
          </p:cNvCxnSpPr>
          <p:nvPr/>
        </p:nvCxnSpPr>
        <p:spPr bwMode="auto">
          <a:xfrm flipH="1" flipV="1">
            <a:off x="4620041" y="4589604"/>
            <a:ext cx="273499" cy="927439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Straight Connector 13"/>
          <p:cNvCxnSpPr>
            <a:stCxn id="26" idx="7"/>
            <a:endCxn id="45" idx="3"/>
          </p:cNvCxnSpPr>
          <p:nvPr/>
        </p:nvCxnSpPr>
        <p:spPr bwMode="auto">
          <a:xfrm flipV="1">
            <a:off x="1658726" y="5038239"/>
            <a:ext cx="1624029" cy="501924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Connector 14"/>
          <p:cNvCxnSpPr>
            <a:stCxn id="22" idx="6"/>
            <a:endCxn id="45" idx="2"/>
          </p:cNvCxnSpPr>
          <p:nvPr/>
        </p:nvCxnSpPr>
        <p:spPr bwMode="auto">
          <a:xfrm>
            <a:off x="2044322" y="4804710"/>
            <a:ext cx="1211697" cy="168984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Straight Connector 15"/>
          <p:cNvCxnSpPr>
            <a:stCxn id="24" idx="5"/>
            <a:endCxn id="45" idx="1"/>
          </p:cNvCxnSpPr>
          <p:nvPr/>
        </p:nvCxnSpPr>
        <p:spPr bwMode="auto">
          <a:xfrm>
            <a:off x="2816743" y="4353301"/>
            <a:ext cx="466012" cy="555847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Connector 16"/>
          <p:cNvCxnSpPr>
            <a:stCxn id="25" idx="6"/>
            <a:endCxn id="44" idx="2"/>
          </p:cNvCxnSpPr>
          <p:nvPr/>
        </p:nvCxnSpPr>
        <p:spPr bwMode="auto">
          <a:xfrm flipV="1">
            <a:off x="4181559" y="5581589"/>
            <a:ext cx="685245" cy="4466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Straight Connector 17"/>
          <p:cNvCxnSpPr>
            <a:stCxn id="43" idx="5"/>
            <a:endCxn id="25" idx="0"/>
          </p:cNvCxnSpPr>
          <p:nvPr/>
        </p:nvCxnSpPr>
        <p:spPr bwMode="auto">
          <a:xfrm>
            <a:off x="3922586" y="4335855"/>
            <a:ext cx="167692" cy="1158918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Connector 18"/>
          <p:cNvCxnSpPr>
            <a:stCxn id="23" idx="3"/>
            <a:endCxn id="25" idx="7"/>
          </p:cNvCxnSpPr>
          <p:nvPr/>
        </p:nvCxnSpPr>
        <p:spPr bwMode="auto">
          <a:xfrm flipH="1">
            <a:off x="4154823" y="4562868"/>
            <a:ext cx="400673" cy="958641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Straight Connector 19"/>
          <p:cNvCxnSpPr>
            <a:stCxn id="21" idx="6"/>
            <a:endCxn id="25" idx="2"/>
          </p:cNvCxnSpPr>
          <p:nvPr/>
        </p:nvCxnSpPr>
        <p:spPr bwMode="auto">
          <a:xfrm flipV="1">
            <a:off x="2740713" y="5586055"/>
            <a:ext cx="1258284" cy="18654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" name="Oval 4"/>
          <p:cNvSpPr>
            <a:spLocks noChangeArrowheads="1"/>
          </p:cNvSpPr>
          <p:nvPr/>
        </p:nvSpPr>
        <p:spPr bwMode="auto">
          <a:xfrm>
            <a:off x="2558151" y="5513427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1861760" y="4713429"/>
            <a:ext cx="182562" cy="182562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3" name="Oval 6"/>
          <p:cNvSpPr>
            <a:spLocks noChangeArrowheads="1"/>
          </p:cNvSpPr>
          <p:nvPr/>
        </p:nvSpPr>
        <p:spPr bwMode="auto">
          <a:xfrm>
            <a:off x="4528760" y="4407041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4" name="Oval 14"/>
          <p:cNvSpPr>
            <a:spLocks noChangeArrowheads="1"/>
          </p:cNvSpPr>
          <p:nvPr/>
        </p:nvSpPr>
        <p:spPr bwMode="auto">
          <a:xfrm>
            <a:off x="2660917" y="4197474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5" name="Oval 17"/>
          <p:cNvSpPr>
            <a:spLocks noChangeArrowheads="1"/>
          </p:cNvSpPr>
          <p:nvPr/>
        </p:nvSpPr>
        <p:spPr bwMode="auto">
          <a:xfrm>
            <a:off x="3998997" y="5494773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6" name="Oval 19"/>
          <p:cNvSpPr>
            <a:spLocks noChangeArrowheads="1"/>
          </p:cNvSpPr>
          <p:nvPr/>
        </p:nvSpPr>
        <p:spPr bwMode="auto">
          <a:xfrm>
            <a:off x="1502899" y="5513427"/>
            <a:ext cx="182563" cy="182562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7" name="TextBox 26"/>
          <p:cNvSpPr txBox="1"/>
          <p:nvPr/>
        </p:nvSpPr>
        <p:spPr>
          <a:xfrm>
            <a:off x="2246583" y="4503201"/>
            <a:ext cx="75095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0, </a:t>
            </a:r>
            <a:r>
              <a:rPr lang="en-CA" sz="2200" b="1" dirty="0" smtClean="0">
                <a:solidFill>
                  <a:srgbClr val="009900"/>
                </a:solidFill>
              </a:rPr>
              <a:t>13</a:t>
            </a:r>
            <a:endParaRPr lang="en-CA" sz="2200" b="1" dirty="0">
              <a:solidFill>
                <a:srgbClr val="0099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682044" y="4409279"/>
            <a:ext cx="7509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0, </a:t>
            </a:r>
            <a:r>
              <a:rPr lang="en-CA" sz="2200" b="1" dirty="0" smtClean="0">
                <a:solidFill>
                  <a:srgbClr val="009900"/>
                </a:solidFill>
              </a:rPr>
              <a:t>7</a:t>
            </a:r>
            <a:endParaRPr lang="en-CA" sz="2200" b="1" dirty="0">
              <a:solidFill>
                <a:srgbClr val="0099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65897" y="3995962"/>
            <a:ext cx="7552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5, </a:t>
            </a:r>
            <a:r>
              <a:rPr lang="en-CA" sz="2200" b="1" dirty="0" smtClean="0">
                <a:solidFill>
                  <a:srgbClr val="009900"/>
                </a:solidFill>
              </a:rPr>
              <a:t>30</a:t>
            </a:r>
            <a:endParaRPr lang="en-CA" sz="2200" b="1" dirty="0">
              <a:solidFill>
                <a:srgbClr val="0099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33411" y="4766084"/>
            <a:ext cx="7216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3, </a:t>
            </a:r>
            <a:r>
              <a:rPr lang="en-CA" sz="2200" b="1" dirty="0">
                <a:solidFill>
                  <a:srgbClr val="009900"/>
                </a:solidFill>
              </a:rPr>
              <a:t>8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236049" y="5523079"/>
            <a:ext cx="7800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sz="2200" dirty="0" smtClean="0">
                <a:solidFill>
                  <a:srgbClr val="0000FF"/>
                </a:solidFill>
                <a:latin typeface="+mn-lt"/>
                <a:cs typeface="Calibri" panose="020F0502020204030204" pitchFamily="34" charset="0"/>
              </a:rPr>
              <a:t>, </a:t>
            </a:r>
            <a:r>
              <a:rPr lang="en-CA" sz="2200" b="1" dirty="0" smtClean="0">
                <a:solidFill>
                  <a:srgbClr val="009900"/>
                </a:solidFill>
                <a:latin typeface="+mn-lt"/>
                <a:cs typeface="Calibri" panose="020F0502020204030204" pitchFamily="34" charset="0"/>
              </a:rPr>
              <a:t>20</a:t>
            </a:r>
            <a:endParaRPr lang="en-CA" sz="2200" b="1" dirty="0">
              <a:solidFill>
                <a:srgbClr val="009900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063929" y="5535037"/>
            <a:ext cx="7792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3, </a:t>
            </a:r>
            <a:r>
              <a:rPr lang="en-CA" sz="2200" b="1" dirty="0" smtClean="0">
                <a:solidFill>
                  <a:srgbClr val="009900"/>
                </a:solidFill>
              </a:rPr>
              <a:t>20</a:t>
            </a:r>
            <a:endParaRPr lang="en-CA" sz="2200" b="1" dirty="0">
              <a:solidFill>
                <a:srgbClr val="0099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918976" y="4328515"/>
            <a:ext cx="7630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0, </a:t>
            </a:r>
            <a:r>
              <a:rPr lang="en-CA" sz="2200" b="1" dirty="0" smtClean="0">
                <a:solidFill>
                  <a:srgbClr val="009900"/>
                </a:solidFill>
              </a:rPr>
              <a:t>20</a:t>
            </a:r>
            <a:endParaRPr lang="en-CA" sz="2200" b="1" dirty="0">
              <a:solidFill>
                <a:srgbClr val="0099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778941" y="4165168"/>
            <a:ext cx="772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sz="2200" dirty="0" smtClean="0">
                <a:solidFill>
                  <a:srgbClr val="0000FF"/>
                </a:solidFill>
                <a:latin typeface="+mn-lt"/>
                <a:cs typeface="Calibri" panose="020F0502020204030204" pitchFamily="34" charset="0"/>
              </a:rPr>
              <a:t>, </a:t>
            </a:r>
            <a:r>
              <a:rPr lang="en-CA" sz="2200" b="1" dirty="0" smtClean="0">
                <a:solidFill>
                  <a:srgbClr val="009900"/>
                </a:solidFill>
                <a:latin typeface="+mn-lt"/>
                <a:cs typeface="Calibri" panose="020F0502020204030204" pitchFamily="34" charset="0"/>
              </a:rPr>
              <a:t>20</a:t>
            </a:r>
            <a:endParaRPr lang="en-CA" sz="2200" b="1" dirty="0">
              <a:solidFill>
                <a:srgbClr val="009900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126404" y="4889202"/>
            <a:ext cx="7462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2, </a:t>
            </a:r>
            <a:r>
              <a:rPr lang="en-CA" sz="2200" b="1" dirty="0" smtClean="0">
                <a:solidFill>
                  <a:srgbClr val="009900"/>
                </a:solidFill>
              </a:rPr>
              <a:t>13</a:t>
            </a:r>
            <a:endParaRPr lang="en-CA" sz="2200" b="1" dirty="0">
              <a:solidFill>
                <a:srgbClr val="0099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855532" y="5533867"/>
            <a:ext cx="7699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sz="2200" dirty="0" smtClean="0">
                <a:solidFill>
                  <a:srgbClr val="0000FF"/>
                </a:solidFill>
                <a:latin typeface="+mn-lt"/>
                <a:cs typeface="Calibri" panose="020F0502020204030204" pitchFamily="34" charset="0"/>
              </a:rPr>
              <a:t>, </a:t>
            </a:r>
            <a:r>
              <a:rPr lang="en-CA" sz="2200" b="1" dirty="0" smtClean="0">
                <a:solidFill>
                  <a:srgbClr val="009900"/>
                </a:solidFill>
                <a:latin typeface="+mn-lt"/>
                <a:cs typeface="Calibri" panose="020F0502020204030204" pitchFamily="34" charset="0"/>
              </a:rPr>
              <a:t>17</a:t>
            </a:r>
            <a:endParaRPr lang="en-CA" sz="2200" b="1" dirty="0">
              <a:solidFill>
                <a:srgbClr val="009900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042716" y="4911486"/>
            <a:ext cx="7472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3, </a:t>
            </a:r>
            <a:r>
              <a:rPr lang="en-CA" sz="2200" b="1" dirty="0" smtClean="0">
                <a:solidFill>
                  <a:srgbClr val="009900"/>
                </a:solidFill>
              </a:rPr>
              <a:t>1</a:t>
            </a:r>
            <a:r>
              <a:rPr lang="en-CA" sz="2200" b="1" dirty="0" smtClean="0">
                <a:solidFill>
                  <a:srgbClr val="009900"/>
                </a:solidFill>
                <a:latin typeface="+mn-lt"/>
                <a:cs typeface="Calibri" panose="020F0502020204030204" pitchFamily="34" charset="0"/>
              </a:rPr>
              <a:t>3</a:t>
            </a:r>
            <a:endParaRPr lang="en-CA" sz="2200" b="1" dirty="0">
              <a:solidFill>
                <a:srgbClr val="009900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720543" y="5110867"/>
            <a:ext cx="73647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2, </a:t>
            </a:r>
            <a:r>
              <a:rPr lang="en-CA" sz="2200" b="1" dirty="0" smtClean="0">
                <a:solidFill>
                  <a:srgbClr val="009900"/>
                </a:solidFill>
              </a:rPr>
              <a:t>7</a:t>
            </a:r>
            <a:endParaRPr lang="en-CA" sz="2200" b="1" dirty="0">
              <a:solidFill>
                <a:srgbClr val="0099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977591" y="3891076"/>
            <a:ext cx="7509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2, </a:t>
            </a:r>
            <a:r>
              <a:rPr lang="en-CA" sz="2200" b="1" dirty="0" smtClean="0">
                <a:solidFill>
                  <a:srgbClr val="009900"/>
                </a:solidFill>
              </a:rPr>
              <a:t>30</a:t>
            </a:r>
            <a:endParaRPr lang="en-CA" sz="2200" b="1" dirty="0">
              <a:solidFill>
                <a:srgbClr val="0099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289617" y="6011973"/>
            <a:ext cx="2543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B = 40</a:t>
            </a:r>
            <a:endParaRPr lang="en-CA" dirty="0"/>
          </a:p>
        </p:txBody>
      </p:sp>
      <p:cxnSp>
        <p:nvCxnSpPr>
          <p:cNvPr id="42" name="Straight Connector 41"/>
          <p:cNvCxnSpPr>
            <a:stCxn id="45" idx="6"/>
            <a:endCxn id="44" idx="2"/>
          </p:cNvCxnSpPr>
          <p:nvPr/>
        </p:nvCxnSpPr>
        <p:spPr bwMode="auto">
          <a:xfrm>
            <a:off x="3438581" y="4973694"/>
            <a:ext cx="1428223" cy="607895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3" name="Oval 16"/>
          <p:cNvSpPr>
            <a:spLocks noChangeArrowheads="1"/>
          </p:cNvSpPr>
          <p:nvPr/>
        </p:nvSpPr>
        <p:spPr bwMode="auto">
          <a:xfrm>
            <a:off x="3766760" y="4180029"/>
            <a:ext cx="182562" cy="182562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44" name="Oval 7"/>
          <p:cNvSpPr>
            <a:spLocks noChangeArrowheads="1"/>
          </p:cNvSpPr>
          <p:nvPr/>
        </p:nvSpPr>
        <p:spPr bwMode="auto">
          <a:xfrm>
            <a:off x="4866804" y="5490307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45" name="Oval 15"/>
          <p:cNvSpPr>
            <a:spLocks noChangeArrowheads="1"/>
          </p:cNvSpPr>
          <p:nvPr/>
        </p:nvSpPr>
        <p:spPr bwMode="auto">
          <a:xfrm>
            <a:off x="3256019" y="4882412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46" name="TextBox 45"/>
          <p:cNvSpPr txBox="1"/>
          <p:nvPr/>
        </p:nvSpPr>
        <p:spPr>
          <a:xfrm>
            <a:off x="3418405" y="5033859"/>
            <a:ext cx="7512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3, </a:t>
            </a:r>
            <a:r>
              <a:rPr lang="en-CA" sz="2200" b="1" dirty="0" smtClean="0">
                <a:solidFill>
                  <a:srgbClr val="009900"/>
                </a:solidFill>
              </a:rPr>
              <a:t>10</a:t>
            </a:r>
            <a:endParaRPr lang="en-CA" sz="2200" b="1" dirty="0">
              <a:solidFill>
                <a:srgbClr val="0099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126404" y="3611036"/>
            <a:ext cx="1252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0000FF"/>
                </a:solidFill>
              </a:rPr>
              <a:t>w</a:t>
            </a:r>
            <a:r>
              <a:rPr lang="en-CA" baseline="-25000" dirty="0" smtClean="0">
                <a:solidFill>
                  <a:srgbClr val="0000FF"/>
                </a:solidFill>
              </a:rPr>
              <a:t>e </a:t>
            </a:r>
            <a:r>
              <a:rPr lang="en-CA" dirty="0" smtClean="0">
                <a:solidFill>
                  <a:srgbClr val="0000FF"/>
                </a:solidFill>
              </a:rPr>
              <a:t>,  </a:t>
            </a:r>
            <a:r>
              <a:rPr lang="en-CA" b="1" dirty="0" err="1" smtClean="0">
                <a:solidFill>
                  <a:srgbClr val="009900"/>
                </a:solidFill>
              </a:rPr>
              <a:t>c</a:t>
            </a:r>
            <a:r>
              <a:rPr lang="en-CA" b="1" baseline="-25000" dirty="0" err="1" smtClean="0">
                <a:solidFill>
                  <a:srgbClr val="009900"/>
                </a:solidFill>
              </a:rPr>
              <a:t>e</a:t>
            </a:r>
            <a:endParaRPr lang="en-CA" b="1" dirty="0">
              <a:solidFill>
                <a:srgbClr val="009900"/>
              </a:solidFill>
            </a:endParaRPr>
          </a:p>
        </p:txBody>
      </p:sp>
      <p:cxnSp>
        <p:nvCxnSpPr>
          <p:cNvPr id="48" name="Straight Arrow Connector 47"/>
          <p:cNvCxnSpPr/>
          <p:nvPr/>
        </p:nvCxnSpPr>
        <p:spPr bwMode="auto">
          <a:xfrm>
            <a:off x="1487077" y="4079863"/>
            <a:ext cx="361129" cy="282326"/>
          </a:xfrm>
          <a:prstGeom prst="straightConnector1">
            <a:avLst/>
          </a:prstGeom>
          <a:noFill/>
          <a:ln w="41275">
            <a:solidFill>
              <a:srgbClr val="0000FF"/>
            </a:solidFill>
            <a:round/>
            <a:headEnd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" name="Straight Arrow Connector 48"/>
          <p:cNvCxnSpPr/>
          <p:nvPr/>
        </p:nvCxnSpPr>
        <p:spPr bwMode="auto">
          <a:xfrm>
            <a:off x="2047891" y="4019211"/>
            <a:ext cx="251888" cy="216602"/>
          </a:xfrm>
          <a:prstGeom prst="straightConnector1">
            <a:avLst/>
          </a:prstGeom>
          <a:noFill/>
          <a:ln w="41275">
            <a:solidFill>
              <a:srgbClr val="009900"/>
            </a:solidFill>
            <a:round/>
            <a:headEnd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44822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cap="small" dirty="0" smtClean="0"/>
              <a:t>Recall</a:t>
            </a:r>
            <a:r>
              <a:rPr lang="en-CA" dirty="0" smtClean="0"/>
              <a:t>: MST interdiction</a:t>
            </a:r>
            <a:endParaRPr lang="en-CA" dirty="0"/>
          </a:p>
        </p:txBody>
      </p:sp>
      <p:sp>
        <p:nvSpPr>
          <p:cNvPr id="5" name="TextBox 4"/>
          <p:cNvSpPr txBox="1"/>
          <p:nvPr/>
        </p:nvSpPr>
        <p:spPr>
          <a:xfrm>
            <a:off x="477287" y="1442550"/>
            <a:ext cx="835605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600" dirty="0" smtClean="0"/>
              <a:t>Given: graph </a:t>
            </a:r>
            <a:r>
              <a:rPr lang="en-CA" sz="2600" dirty="0" smtClean="0">
                <a:solidFill>
                  <a:srgbClr val="0000FF"/>
                </a:solidFill>
              </a:rPr>
              <a:t>G</a:t>
            </a:r>
            <a:r>
              <a:rPr lang="en-CA" sz="2600" dirty="0" smtClean="0">
                <a:solidFill>
                  <a:srgbClr val="0000FF"/>
                </a:solidFill>
              </a:rPr>
              <a:t>=(V,</a:t>
            </a:r>
            <a:r>
              <a:rPr lang="en-CA" sz="2600" baseline="-25000" dirty="0" smtClean="0">
                <a:solidFill>
                  <a:srgbClr val="0000FF"/>
                </a:solidFill>
              </a:rPr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E</a:t>
            </a:r>
            <a:r>
              <a:rPr lang="en-CA" sz="2600" dirty="0" smtClean="0">
                <a:solidFill>
                  <a:srgbClr val="0000FF"/>
                </a:solidFill>
              </a:rPr>
              <a:t>), </a:t>
            </a:r>
            <a:r>
              <a:rPr lang="en-CA" sz="2600" dirty="0" smtClean="0"/>
              <a:t>edge weights </a:t>
            </a:r>
            <a:r>
              <a:rPr lang="en-CA" sz="2600" dirty="0" smtClean="0">
                <a:solidFill>
                  <a:srgbClr val="0000FF"/>
                </a:solidFill>
              </a:rPr>
              <a:t>{</a:t>
            </a:r>
            <a:r>
              <a:rPr lang="en-CA" sz="2600" dirty="0">
                <a:solidFill>
                  <a:srgbClr val="0000FF"/>
                </a:solidFill>
              </a:rPr>
              <a:t>w</a:t>
            </a:r>
            <a:r>
              <a:rPr lang="en-CA" sz="2600" baseline="-25000" dirty="0" smtClean="0">
                <a:solidFill>
                  <a:srgbClr val="0000FF"/>
                </a:solidFill>
              </a:rPr>
              <a:t>e </a:t>
            </a:r>
            <a:r>
              <a:rPr lang="en-CA" sz="2600" dirty="0" smtClean="0">
                <a:solidFill>
                  <a:srgbClr val="0000FF"/>
                </a:solidFill>
              </a:rPr>
              <a:t>≥</a:t>
            </a:r>
            <a:r>
              <a:rPr lang="en-CA" sz="2600" baseline="-25000" dirty="0" smtClean="0">
                <a:solidFill>
                  <a:srgbClr val="0000FF"/>
                </a:solidFill>
              </a:rPr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0</a:t>
            </a:r>
            <a:r>
              <a:rPr lang="en-CA" sz="2600" dirty="0" smtClean="0">
                <a:solidFill>
                  <a:srgbClr val="0000FF"/>
                </a:solidFill>
              </a:rPr>
              <a:t>}</a:t>
            </a:r>
            <a:endParaRPr lang="en-CA" sz="2600" dirty="0"/>
          </a:p>
          <a:p>
            <a:r>
              <a:rPr lang="en-CA" sz="2600" dirty="0" smtClean="0">
                <a:solidFill>
                  <a:srgbClr val="0000FF"/>
                </a:solidFill>
              </a:rPr>
              <a:t>	</a:t>
            </a:r>
            <a:r>
              <a:rPr lang="en-CA" sz="2600" dirty="0" smtClean="0"/>
              <a:t>interdiction costs </a:t>
            </a:r>
            <a:r>
              <a:rPr lang="en-CA" sz="2600" dirty="0" smtClean="0">
                <a:solidFill>
                  <a:srgbClr val="0000FF"/>
                </a:solidFill>
              </a:rPr>
              <a:t>{</a:t>
            </a:r>
            <a:r>
              <a:rPr lang="en-CA" sz="2600" dirty="0" err="1" smtClean="0">
                <a:solidFill>
                  <a:srgbClr val="0000FF"/>
                </a:solidFill>
              </a:rPr>
              <a:t>c</a:t>
            </a:r>
            <a:r>
              <a:rPr lang="en-CA" sz="2600" baseline="-25000" dirty="0" err="1" smtClean="0">
                <a:solidFill>
                  <a:srgbClr val="0000FF"/>
                </a:solidFill>
              </a:rPr>
              <a:t>e</a:t>
            </a:r>
            <a:r>
              <a:rPr lang="en-CA" sz="2600" baseline="-25000" dirty="0" smtClean="0">
                <a:solidFill>
                  <a:srgbClr val="0000FF"/>
                </a:solidFill>
              </a:rPr>
              <a:t> </a:t>
            </a:r>
            <a:r>
              <a:rPr lang="en-CA" sz="2600" dirty="0">
                <a:solidFill>
                  <a:srgbClr val="0000FF"/>
                </a:solidFill>
              </a:rPr>
              <a:t>≥</a:t>
            </a:r>
            <a:r>
              <a:rPr lang="en-CA" sz="2600" baseline="-25000" dirty="0">
                <a:solidFill>
                  <a:srgbClr val="0000FF"/>
                </a:solidFill>
              </a:rPr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0}, </a:t>
            </a:r>
            <a:r>
              <a:rPr lang="en-CA" sz="2600" dirty="0" smtClean="0"/>
              <a:t>budget </a:t>
            </a:r>
            <a:r>
              <a:rPr lang="en-CA" sz="2600" dirty="0" smtClean="0">
                <a:solidFill>
                  <a:srgbClr val="0000FF"/>
                </a:solidFill>
              </a:rPr>
              <a:t>B</a:t>
            </a:r>
          </a:p>
          <a:p>
            <a:pPr eaLnBrk="1" hangingPunct="1">
              <a:spcBef>
                <a:spcPts val="1200"/>
              </a:spcBef>
              <a:tabLst>
                <a:tab pos="3762375" algn="l"/>
                <a:tab pos="4841875" algn="l"/>
              </a:tabLst>
            </a:pPr>
            <a:r>
              <a:rPr lang="en-US" altLang="en-US" sz="2600" dirty="0" smtClean="0">
                <a:solidFill>
                  <a:schemeClr val="tx2"/>
                </a:solidFill>
              </a:rPr>
              <a:t>Goal: </a:t>
            </a:r>
            <a:r>
              <a:rPr lang="en-CA" sz="2600" dirty="0"/>
              <a:t>interdict edges of </a:t>
            </a:r>
            <a:r>
              <a:rPr lang="en-CA" sz="2600" dirty="0">
                <a:solidFill>
                  <a:srgbClr val="009900"/>
                </a:solidFill>
              </a:rPr>
              <a:t>cost </a:t>
            </a:r>
            <a:r>
              <a:rPr lang="en-CA" sz="2800" dirty="0">
                <a:solidFill>
                  <a:srgbClr val="009900"/>
                </a:solidFill>
              </a:rPr>
              <a:t>≤ </a:t>
            </a:r>
            <a:r>
              <a:rPr lang="en-CA" sz="2600" dirty="0">
                <a:solidFill>
                  <a:srgbClr val="009900"/>
                </a:solidFill>
              </a:rPr>
              <a:t>B </a:t>
            </a:r>
            <a:r>
              <a:rPr lang="en-CA" sz="2600" dirty="0"/>
              <a:t>to maximize </a:t>
            </a:r>
            <a:r>
              <a:rPr lang="en-CA" sz="2600" dirty="0" smtClean="0">
                <a:solidFill>
                  <a:srgbClr val="0000FF"/>
                </a:solidFill>
              </a:rPr>
              <a:t>w</a:t>
            </a:r>
            <a:r>
              <a:rPr lang="en-CA" sz="2600" dirty="0" smtClean="0"/>
              <a:t>-weight </a:t>
            </a:r>
            <a:r>
              <a:rPr lang="en-CA" sz="2600" dirty="0"/>
              <a:t>of MST in remainder graph </a:t>
            </a:r>
            <a:r>
              <a:rPr lang="en-CA" sz="2600" dirty="0" smtClean="0">
                <a:sym typeface="Symbol" panose="05050102010706020507" pitchFamily="18" charset="2"/>
              </a:rPr>
              <a:t>	</a:t>
            </a:r>
            <a:r>
              <a:rPr lang="en-CA" sz="2600" dirty="0" smtClean="0">
                <a:solidFill>
                  <a:srgbClr val="0000FF"/>
                </a:solidFill>
              </a:rPr>
              <a:t>Max 	(</a:t>
            </a:r>
            <a:r>
              <a:rPr lang="en-CA" sz="2600" dirty="0" err="1" smtClean="0">
                <a:solidFill>
                  <a:srgbClr val="0000FF"/>
                </a:solidFill>
              </a:rPr>
              <a:t>val</a:t>
            </a:r>
            <a:r>
              <a:rPr lang="en-CA" sz="2600" dirty="0" smtClean="0">
                <a:solidFill>
                  <a:srgbClr val="0000FF"/>
                </a:solidFill>
              </a:rPr>
              <a:t> (R) := </a:t>
            </a:r>
            <a:r>
              <a:rPr lang="en-CA" sz="2600" dirty="0" err="1" smtClean="0">
                <a:solidFill>
                  <a:srgbClr val="0000FF"/>
                </a:solidFill>
              </a:rPr>
              <a:t>MST</a:t>
            </a:r>
            <a:r>
              <a:rPr lang="en-CA" sz="2600" baseline="-25000" dirty="0" err="1" smtClean="0">
                <a:solidFill>
                  <a:srgbClr val="0000FF"/>
                </a:solidFill>
              </a:rPr>
              <a:t>w</a:t>
            </a:r>
            <a:r>
              <a:rPr lang="en-CA" sz="2600" dirty="0" smtClean="0">
                <a:solidFill>
                  <a:srgbClr val="0000FF"/>
                </a:solidFill>
              </a:rPr>
              <a:t>(G </a:t>
            </a:r>
            <a:r>
              <a:rPr lang="en-CA" sz="2600" dirty="0">
                <a:solidFill>
                  <a:srgbClr val="0000FF"/>
                </a:solidFill>
              </a:rPr>
              <a:t>– R</a:t>
            </a:r>
            <a:r>
              <a:rPr lang="en-CA" sz="2600" dirty="0" smtClean="0">
                <a:solidFill>
                  <a:srgbClr val="0000FF"/>
                </a:solidFill>
              </a:rPr>
              <a:t>))</a:t>
            </a:r>
            <a:endParaRPr lang="en-CA" sz="2600" dirty="0">
              <a:solidFill>
                <a:srgbClr val="0000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2266" y="3178354"/>
            <a:ext cx="16466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000" dirty="0">
                <a:solidFill>
                  <a:srgbClr val="0000FF"/>
                </a:solidFill>
              </a:rPr>
              <a:t>R</a:t>
            </a:r>
            <a:r>
              <a:rPr lang="en-CA" sz="2000" baseline="-25000" dirty="0">
                <a:solidFill>
                  <a:srgbClr val="0000FF"/>
                </a:solidFill>
              </a:rPr>
              <a:t> </a:t>
            </a:r>
            <a:r>
              <a:rPr lang="en-CA" sz="2000" dirty="0">
                <a:solidFill>
                  <a:srgbClr val="0000FF"/>
                </a:solidFill>
                <a:sym typeface="Symbol" panose="05050102010706020507" pitchFamily="18" charset="2"/>
              </a:rPr>
              <a:t></a:t>
            </a:r>
            <a:r>
              <a:rPr lang="en-CA" sz="2000" baseline="-25000" dirty="0">
                <a:solidFill>
                  <a:srgbClr val="0000FF"/>
                </a:solidFill>
              </a:rPr>
              <a:t> </a:t>
            </a:r>
            <a:r>
              <a:rPr lang="en-CA" sz="2000" dirty="0">
                <a:solidFill>
                  <a:srgbClr val="0000FF"/>
                </a:solidFill>
              </a:rPr>
              <a:t>E: c(R)≤ B</a:t>
            </a:r>
            <a:endParaRPr lang="en-CA" sz="2000" dirty="0">
              <a:solidFill>
                <a:srgbClr val="0000FF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805023" y="4473474"/>
            <a:ext cx="7894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0, </a:t>
            </a:r>
            <a:r>
              <a:rPr lang="en-CA" sz="2200" b="1" dirty="0" smtClean="0">
                <a:solidFill>
                  <a:srgbClr val="009900"/>
                </a:solidFill>
              </a:rPr>
              <a:t>13</a:t>
            </a:r>
            <a:endParaRPr lang="en-CA" sz="2200" b="1" dirty="0">
              <a:solidFill>
                <a:srgbClr val="009900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126404" y="3611036"/>
            <a:ext cx="3922962" cy="2862602"/>
            <a:chOff x="604727" y="3285581"/>
            <a:chExt cx="3922962" cy="2862602"/>
          </a:xfrm>
        </p:grpSpPr>
        <p:cxnSp>
          <p:nvCxnSpPr>
            <p:cNvPr id="7" name="Straight Arrow Connector 32"/>
            <p:cNvCxnSpPr>
              <a:cxnSpLocks noChangeShapeType="1"/>
              <a:stCxn id="45" idx="3"/>
              <a:endCxn id="21" idx="7"/>
            </p:cNvCxnSpPr>
            <p:nvPr/>
          </p:nvCxnSpPr>
          <p:spPr bwMode="auto">
            <a:xfrm flipH="1">
              <a:off x="2192300" y="4712784"/>
              <a:ext cx="568778" cy="501924"/>
            </a:xfrm>
            <a:prstGeom prst="straightConnector1">
              <a:avLst/>
            </a:prstGeom>
            <a:noFill/>
            <a:ln w="5080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" name="Straight Arrow Connector 34"/>
            <p:cNvCxnSpPr>
              <a:cxnSpLocks noChangeShapeType="1"/>
              <a:stCxn id="21" idx="2"/>
              <a:endCxn id="26" idx="6"/>
            </p:cNvCxnSpPr>
            <p:nvPr/>
          </p:nvCxnSpPr>
          <p:spPr bwMode="auto">
            <a:xfrm flipH="1" flipV="1">
              <a:off x="1163785" y="5279253"/>
              <a:ext cx="872689" cy="1"/>
            </a:xfrm>
            <a:prstGeom prst="straightConnector1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Straight Arrow Connector 36"/>
            <p:cNvCxnSpPr>
              <a:cxnSpLocks noChangeShapeType="1"/>
              <a:stCxn id="26" idx="0"/>
              <a:endCxn id="22" idx="3"/>
            </p:cNvCxnSpPr>
            <p:nvPr/>
          </p:nvCxnSpPr>
          <p:spPr bwMode="auto">
            <a:xfrm flipV="1">
              <a:off x="1072504" y="4543800"/>
              <a:ext cx="294315" cy="644172"/>
            </a:xfrm>
            <a:prstGeom prst="straightConnector1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Straight Arrow Connector 38"/>
            <p:cNvCxnSpPr>
              <a:cxnSpLocks noChangeShapeType="1"/>
              <a:stCxn id="22" idx="7"/>
              <a:endCxn id="24" idx="3"/>
            </p:cNvCxnSpPr>
            <p:nvPr/>
          </p:nvCxnSpPr>
          <p:spPr bwMode="auto">
            <a:xfrm flipV="1">
              <a:off x="1495909" y="4027846"/>
              <a:ext cx="670067" cy="386864"/>
            </a:xfrm>
            <a:prstGeom prst="straightConnector1">
              <a:avLst/>
            </a:prstGeom>
            <a:noFill/>
            <a:ln w="5080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Straight Arrow Connector 40"/>
            <p:cNvCxnSpPr>
              <a:cxnSpLocks noChangeShapeType="1"/>
              <a:stCxn id="24" idx="6"/>
              <a:endCxn id="43" idx="2"/>
            </p:cNvCxnSpPr>
            <p:nvPr/>
          </p:nvCxnSpPr>
          <p:spPr bwMode="auto">
            <a:xfrm flipV="1">
              <a:off x="2321802" y="3945855"/>
              <a:ext cx="923281" cy="17446"/>
            </a:xfrm>
            <a:prstGeom prst="straightConnector1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Straight Arrow Connector 42"/>
            <p:cNvCxnSpPr>
              <a:cxnSpLocks noChangeShapeType="1"/>
              <a:stCxn id="43" idx="6"/>
              <a:endCxn id="23" idx="2"/>
            </p:cNvCxnSpPr>
            <p:nvPr/>
          </p:nvCxnSpPr>
          <p:spPr bwMode="auto">
            <a:xfrm>
              <a:off x="3427645" y="3946649"/>
              <a:ext cx="579438" cy="227012"/>
            </a:xfrm>
            <a:prstGeom prst="straightConnector1">
              <a:avLst/>
            </a:prstGeom>
            <a:noFill/>
            <a:ln w="5080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Straight Arrow Connector 53"/>
            <p:cNvCxnSpPr>
              <a:cxnSpLocks noChangeShapeType="1"/>
              <a:stCxn id="44" idx="1"/>
              <a:endCxn id="23" idx="4"/>
            </p:cNvCxnSpPr>
            <p:nvPr/>
          </p:nvCxnSpPr>
          <p:spPr bwMode="auto">
            <a:xfrm flipH="1" flipV="1">
              <a:off x="4098364" y="4264149"/>
              <a:ext cx="273499" cy="927439"/>
            </a:xfrm>
            <a:prstGeom prst="straightConnector1">
              <a:avLst/>
            </a:prstGeom>
            <a:noFill/>
            <a:ln w="5080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Straight Connector 13"/>
            <p:cNvCxnSpPr>
              <a:stCxn id="26" idx="7"/>
              <a:endCxn id="45" idx="3"/>
            </p:cNvCxnSpPr>
            <p:nvPr/>
          </p:nvCxnSpPr>
          <p:spPr bwMode="auto">
            <a:xfrm flipV="1">
              <a:off x="1137049" y="4712784"/>
              <a:ext cx="1624029" cy="501924"/>
            </a:xfrm>
            <a:prstGeom prst="line">
              <a:avLst/>
            </a:prstGeom>
            <a:noFill/>
            <a:ln w="5080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Straight Connector 14"/>
            <p:cNvCxnSpPr>
              <a:stCxn id="22" idx="6"/>
              <a:endCxn id="45" idx="2"/>
            </p:cNvCxnSpPr>
            <p:nvPr/>
          </p:nvCxnSpPr>
          <p:spPr bwMode="auto">
            <a:xfrm>
              <a:off x="1522645" y="4479255"/>
              <a:ext cx="1211697" cy="16898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Straight Connector 15"/>
            <p:cNvCxnSpPr>
              <a:stCxn id="24" idx="5"/>
              <a:endCxn id="45" idx="1"/>
            </p:cNvCxnSpPr>
            <p:nvPr/>
          </p:nvCxnSpPr>
          <p:spPr bwMode="auto">
            <a:xfrm>
              <a:off x="2295066" y="4027846"/>
              <a:ext cx="466012" cy="555847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Straight Connector 16"/>
            <p:cNvCxnSpPr>
              <a:stCxn id="25" idx="6"/>
              <a:endCxn id="44" idx="2"/>
            </p:cNvCxnSpPr>
            <p:nvPr/>
          </p:nvCxnSpPr>
          <p:spPr bwMode="auto">
            <a:xfrm flipV="1">
              <a:off x="3659882" y="5256134"/>
              <a:ext cx="685245" cy="4466"/>
            </a:xfrm>
            <a:prstGeom prst="line">
              <a:avLst/>
            </a:prstGeom>
            <a:noFill/>
            <a:ln w="5080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Straight Connector 17"/>
            <p:cNvCxnSpPr>
              <a:stCxn id="43" idx="5"/>
              <a:endCxn id="25" idx="0"/>
            </p:cNvCxnSpPr>
            <p:nvPr/>
          </p:nvCxnSpPr>
          <p:spPr bwMode="auto">
            <a:xfrm>
              <a:off x="3400909" y="4010400"/>
              <a:ext cx="167692" cy="1158918"/>
            </a:xfrm>
            <a:prstGeom prst="line">
              <a:avLst/>
            </a:prstGeom>
            <a:noFill/>
            <a:ln w="5080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Straight Connector 18"/>
            <p:cNvCxnSpPr>
              <a:stCxn id="23" idx="3"/>
              <a:endCxn id="25" idx="7"/>
            </p:cNvCxnSpPr>
            <p:nvPr/>
          </p:nvCxnSpPr>
          <p:spPr bwMode="auto">
            <a:xfrm flipH="1">
              <a:off x="3633146" y="4237413"/>
              <a:ext cx="400673" cy="958641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Straight Connector 19"/>
            <p:cNvCxnSpPr>
              <a:stCxn id="21" idx="6"/>
              <a:endCxn id="25" idx="2"/>
            </p:cNvCxnSpPr>
            <p:nvPr/>
          </p:nvCxnSpPr>
          <p:spPr bwMode="auto">
            <a:xfrm flipV="1">
              <a:off x="2219036" y="5260600"/>
              <a:ext cx="1258284" cy="1865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" name="Oval 4"/>
            <p:cNvSpPr>
              <a:spLocks noChangeArrowheads="1"/>
            </p:cNvSpPr>
            <p:nvPr/>
          </p:nvSpPr>
          <p:spPr bwMode="auto">
            <a:xfrm>
              <a:off x="2036474" y="5187972"/>
              <a:ext cx="182562" cy="182563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2" name="Oval 5"/>
            <p:cNvSpPr>
              <a:spLocks noChangeArrowheads="1"/>
            </p:cNvSpPr>
            <p:nvPr/>
          </p:nvSpPr>
          <p:spPr bwMode="auto">
            <a:xfrm>
              <a:off x="1340083" y="4387974"/>
              <a:ext cx="182562" cy="182562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3" name="Oval 6"/>
            <p:cNvSpPr>
              <a:spLocks noChangeArrowheads="1"/>
            </p:cNvSpPr>
            <p:nvPr/>
          </p:nvSpPr>
          <p:spPr bwMode="auto">
            <a:xfrm>
              <a:off x="4007083" y="4081586"/>
              <a:ext cx="182562" cy="182563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4" name="Oval 14"/>
            <p:cNvSpPr>
              <a:spLocks noChangeArrowheads="1"/>
            </p:cNvSpPr>
            <p:nvPr/>
          </p:nvSpPr>
          <p:spPr bwMode="auto">
            <a:xfrm>
              <a:off x="2139240" y="3872019"/>
              <a:ext cx="182562" cy="182563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5" name="Oval 17"/>
            <p:cNvSpPr>
              <a:spLocks noChangeArrowheads="1"/>
            </p:cNvSpPr>
            <p:nvPr/>
          </p:nvSpPr>
          <p:spPr bwMode="auto">
            <a:xfrm>
              <a:off x="3477320" y="5169318"/>
              <a:ext cx="182562" cy="182563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6" name="Oval 19"/>
            <p:cNvSpPr>
              <a:spLocks noChangeArrowheads="1"/>
            </p:cNvSpPr>
            <p:nvPr/>
          </p:nvSpPr>
          <p:spPr bwMode="auto">
            <a:xfrm>
              <a:off x="981222" y="5187972"/>
              <a:ext cx="182563" cy="182562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724906" y="4177746"/>
              <a:ext cx="750954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>
                  <a:solidFill>
                    <a:srgbClr val="0000FF"/>
                  </a:solidFill>
                </a:rPr>
                <a:t>0, </a:t>
              </a:r>
              <a:r>
                <a:rPr lang="en-CA" sz="2200" b="1" dirty="0" smtClean="0">
                  <a:solidFill>
                    <a:srgbClr val="009900"/>
                  </a:solidFill>
                </a:rPr>
                <a:t>13</a:t>
              </a:r>
              <a:endParaRPr lang="en-CA" sz="2200" b="1" dirty="0">
                <a:solidFill>
                  <a:srgbClr val="009900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160367" y="4083824"/>
              <a:ext cx="750994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>
                  <a:solidFill>
                    <a:srgbClr val="0000FF"/>
                  </a:solidFill>
                </a:rPr>
                <a:t>0, </a:t>
              </a:r>
              <a:r>
                <a:rPr lang="en-CA" sz="2200" b="1" dirty="0" smtClean="0">
                  <a:solidFill>
                    <a:srgbClr val="009900"/>
                  </a:solidFill>
                </a:rPr>
                <a:t>7</a:t>
              </a:r>
              <a:endParaRPr lang="en-CA" sz="2200" b="1" dirty="0">
                <a:solidFill>
                  <a:srgbClr val="00990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644220" y="3670507"/>
              <a:ext cx="75528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>
                  <a:solidFill>
                    <a:srgbClr val="0000FF"/>
                  </a:solidFill>
                </a:rPr>
                <a:t>5, </a:t>
              </a:r>
              <a:r>
                <a:rPr lang="en-CA" sz="2200" b="1" dirty="0" smtClean="0">
                  <a:solidFill>
                    <a:srgbClr val="009900"/>
                  </a:solidFill>
                </a:rPr>
                <a:t>30</a:t>
              </a:r>
              <a:endParaRPr lang="en-CA" sz="2200" b="1" dirty="0">
                <a:solidFill>
                  <a:srgbClr val="009900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611734" y="4440629"/>
              <a:ext cx="72167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>
                  <a:solidFill>
                    <a:srgbClr val="0000FF"/>
                  </a:solidFill>
                </a:rPr>
                <a:t>3, </a:t>
              </a:r>
              <a:r>
                <a:rPr lang="en-CA" sz="2200" b="1" dirty="0">
                  <a:solidFill>
                    <a:srgbClr val="009900"/>
                  </a:solidFill>
                </a:rPr>
                <a:t>8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714372" y="5197624"/>
              <a:ext cx="78003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>
                  <a:solidFill>
                    <a:srgbClr val="0000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  <a:r>
                <a:rPr lang="en-CA" sz="2200" dirty="0" smtClean="0">
                  <a:solidFill>
                    <a:srgbClr val="0000FF"/>
                  </a:solidFill>
                  <a:latin typeface="+mn-lt"/>
                  <a:cs typeface="Calibri" panose="020F0502020204030204" pitchFamily="34" charset="0"/>
                </a:rPr>
                <a:t>, </a:t>
              </a:r>
              <a:r>
                <a:rPr lang="en-CA" sz="2200" b="1" dirty="0" smtClean="0">
                  <a:solidFill>
                    <a:srgbClr val="009900"/>
                  </a:solidFill>
                  <a:latin typeface="+mn-lt"/>
                  <a:cs typeface="Calibri" panose="020F0502020204030204" pitchFamily="34" charset="0"/>
                </a:rPr>
                <a:t>20</a:t>
              </a:r>
              <a:endParaRPr lang="en-CA" sz="2200" b="1" dirty="0">
                <a:solidFill>
                  <a:srgbClr val="009900"/>
                </a:solidFill>
                <a:latin typeface="+mn-lt"/>
                <a:cs typeface="Calibri" panose="020F0502020204030204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542252" y="5209582"/>
              <a:ext cx="77924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>
                  <a:solidFill>
                    <a:srgbClr val="0000FF"/>
                  </a:solidFill>
                </a:rPr>
                <a:t>3, </a:t>
              </a:r>
              <a:r>
                <a:rPr lang="en-CA" sz="2200" b="1" dirty="0" smtClean="0">
                  <a:solidFill>
                    <a:srgbClr val="009900"/>
                  </a:solidFill>
                </a:rPr>
                <a:t>20</a:t>
              </a:r>
              <a:endParaRPr lang="en-CA" sz="2200" b="1" dirty="0">
                <a:solidFill>
                  <a:srgbClr val="009900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397299" y="4003060"/>
              <a:ext cx="76306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>
                  <a:solidFill>
                    <a:srgbClr val="0000FF"/>
                  </a:solidFill>
                </a:rPr>
                <a:t>0, </a:t>
              </a:r>
              <a:r>
                <a:rPr lang="en-CA" sz="2200" b="1" dirty="0" smtClean="0">
                  <a:solidFill>
                    <a:srgbClr val="009900"/>
                  </a:solidFill>
                </a:rPr>
                <a:t>20</a:t>
              </a:r>
              <a:endParaRPr lang="en-CA" sz="2200" b="1" dirty="0">
                <a:solidFill>
                  <a:srgbClr val="009900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257264" y="3839713"/>
              <a:ext cx="7728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>
                  <a:solidFill>
                    <a:srgbClr val="0000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  <a:r>
                <a:rPr lang="en-CA" sz="2200" dirty="0" smtClean="0">
                  <a:solidFill>
                    <a:srgbClr val="0000FF"/>
                  </a:solidFill>
                  <a:latin typeface="+mn-lt"/>
                  <a:cs typeface="Calibri" panose="020F0502020204030204" pitchFamily="34" charset="0"/>
                </a:rPr>
                <a:t>, </a:t>
              </a:r>
              <a:r>
                <a:rPr lang="en-CA" sz="2200" b="1" dirty="0" smtClean="0">
                  <a:solidFill>
                    <a:srgbClr val="009900"/>
                  </a:solidFill>
                  <a:latin typeface="+mn-lt"/>
                  <a:cs typeface="Calibri" panose="020F0502020204030204" pitchFamily="34" charset="0"/>
                </a:rPr>
                <a:t>20</a:t>
              </a:r>
              <a:endParaRPr lang="en-CA" sz="2200" b="1" dirty="0">
                <a:solidFill>
                  <a:srgbClr val="009900"/>
                </a:solidFill>
                <a:latin typeface="+mn-lt"/>
                <a:cs typeface="Calibri" panose="020F0502020204030204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04727" y="4563747"/>
              <a:ext cx="74624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>
                  <a:solidFill>
                    <a:srgbClr val="0000FF"/>
                  </a:solidFill>
                </a:rPr>
                <a:t>2, </a:t>
              </a:r>
              <a:r>
                <a:rPr lang="en-CA" sz="2200" b="1" dirty="0" smtClean="0">
                  <a:solidFill>
                    <a:srgbClr val="009900"/>
                  </a:solidFill>
                </a:rPr>
                <a:t>13</a:t>
              </a:r>
              <a:endParaRPr lang="en-CA" sz="2200" b="1" dirty="0">
                <a:solidFill>
                  <a:srgbClr val="009900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333855" y="5208412"/>
              <a:ext cx="7699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>
                  <a:solidFill>
                    <a:srgbClr val="0000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  <a:r>
                <a:rPr lang="en-CA" sz="2200" dirty="0" smtClean="0">
                  <a:solidFill>
                    <a:srgbClr val="0000FF"/>
                  </a:solidFill>
                  <a:latin typeface="+mn-lt"/>
                  <a:cs typeface="Calibri" panose="020F0502020204030204" pitchFamily="34" charset="0"/>
                </a:rPr>
                <a:t>, </a:t>
              </a:r>
              <a:r>
                <a:rPr lang="en-CA" sz="2200" b="1" dirty="0" smtClean="0">
                  <a:solidFill>
                    <a:srgbClr val="009900"/>
                  </a:solidFill>
                  <a:latin typeface="+mn-lt"/>
                  <a:cs typeface="Calibri" panose="020F0502020204030204" pitchFamily="34" charset="0"/>
                </a:rPr>
                <a:t>17</a:t>
              </a:r>
              <a:endParaRPr lang="en-CA" sz="2200" b="1" dirty="0">
                <a:solidFill>
                  <a:srgbClr val="009900"/>
                </a:solidFill>
                <a:latin typeface="+mn-lt"/>
                <a:cs typeface="Calibri" panose="020F0502020204030204" pitchFamily="34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521039" y="4586031"/>
              <a:ext cx="74721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>
                  <a:solidFill>
                    <a:srgbClr val="0000FF"/>
                  </a:solidFill>
                </a:rPr>
                <a:t>3, </a:t>
              </a:r>
              <a:r>
                <a:rPr lang="en-CA" sz="2200" b="1" dirty="0" smtClean="0">
                  <a:solidFill>
                    <a:srgbClr val="009900"/>
                  </a:solidFill>
                </a:rPr>
                <a:t>1</a:t>
              </a:r>
              <a:r>
                <a:rPr lang="en-CA" sz="2200" b="1" dirty="0" smtClean="0">
                  <a:solidFill>
                    <a:srgbClr val="009900"/>
                  </a:solidFill>
                  <a:latin typeface="+mn-lt"/>
                  <a:cs typeface="Calibri" panose="020F0502020204030204" pitchFamily="34" charset="0"/>
                </a:rPr>
                <a:t>3</a:t>
              </a:r>
              <a:endParaRPr lang="en-CA" sz="2200" b="1" dirty="0">
                <a:solidFill>
                  <a:srgbClr val="009900"/>
                </a:solidFill>
                <a:latin typeface="+mn-lt"/>
                <a:cs typeface="Calibri" panose="020F050202020403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2198866" y="4785412"/>
              <a:ext cx="73647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>
                  <a:solidFill>
                    <a:srgbClr val="0000FF"/>
                  </a:solidFill>
                </a:rPr>
                <a:t>2, </a:t>
              </a:r>
              <a:r>
                <a:rPr lang="en-CA" sz="2200" b="1" dirty="0" smtClean="0">
                  <a:solidFill>
                    <a:srgbClr val="009900"/>
                  </a:solidFill>
                </a:rPr>
                <a:t>7</a:t>
              </a:r>
              <a:endParaRPr lang="en-CA" sz="2200" b="1" dirty="0">
                <a:solidFill>
                  <a:srgbClr val="009900"/>
                </a:solidFill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455914" y="3565621"/>
              <a:ext cx="75092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>
                  <a:solidFill>
                    <a:srgbClr val="0000FF"/>
                  </a:solidFill>
                </a:rPr>
                <a:t>2, </a:t>
              </a:r>
              <a:r>
                <a:rPr lang="en-CA" sz="2200" b="1" dirty="0" smtClean="0">
                  <a:solidFill>
                    <a:srgbClr val="009900"/>
                  </a:solidFill>
                </a:rPr>
                <a:t>30</a:t>
              </a:r>
              <a:endParaRPr lang="en-CA" sz="2200" b="1" dirty="0">
                <a:solidFill>
                  <a:srgbClr val="009900"/>
                </a:solidFill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767940" y="5686518"/>
              <a:ext cx="25439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B = 40</a:t>
              </a:r>
              <a:endParaRPr lang="en-CA" dirty="0"/>
            </a:p>
          </p:txBody>
        </p:sp>
        <p:cxnSp>
          <p:nvCxnSpPr>
            <p:cNvPr id="42" name="Straight Connector 41"/>
            <p:cNvCxnSpPr>
              <a:stCxn id="45" idx="6"/>
              <a:endCxn id="44" idx="2"/>
            </p:cNvCxnSpPr>
            <p:nvPr/>
          </p:nvCxnSpPr>
          <p:spPr bwMode="auto">
            <a:xfrm>
              <a:off x="2916904" y="4648239"/>
              <a:ext cx="1428223" cy="607895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3" name="Oval 16"/>
            <p:cNvSpPr>
              <a:spLocks noChangeArrowheads="1"/>
            </p:cNvSpPr>
            <p:nvPr/>
          </p:nvSpPr>
          <p:spPr bwMode="auto">
            <a:xfrm>
              <a:off x="3245083" y="3854574"/>
              <a:ext cx="182562" cy="182562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44" name="Oval 7"/>
            <p:cNvSpPr>
              <a:spLocks noChangeArrowheads="1"/>
            </p:cNvSpPr>
            <p:nvPr/>
          </p:nvSpPr>
          <p:spPr bwMode="auto">
            <a:xfrm>
              <a:off x="4345127" y="5164852"/>
              <a:ext cx="182562" cy="182563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45" name="Oval 15"/>
            <p:cNvSpPr>
              <a:spLocks noChangeArrowheads="1"/>
            </p:cNvSpPr>
            <p:nvPr/>
          </p:nvSpPr>
          <p:spPr bwMode="auto">
            <a:xfrm>
              <a:off x="2734342" y="4556957"/>
              <a:ext cx="182562" cy="182563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896728" y="4708404"/>
              <a:ext cx="751224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>
                  <a:solidFill>
                    <a:srgbClr val="0000FF"/>
                  </a:solidFill>
                </a:rPr>
                <a:t>3, </a:t>
              </a:r>
              <a:r>
                <a:rPr lang="en-CA" sz="2200" b="1" dirty="0" smtClean="0">
                  <a:solidFill>
                    <a:srgbClr val="009900"/>
                  </a:solidFill>
                </a:rPr>
                <a:t>10</a:t>
              </a:r>
              <a:endParaRPr lang="en-CA" sz="2200" b="1" dirty="0">
                <a:solidFill>
                  <a:srgbClr val="009900"/>
                </a:solidFill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04727" y="3285581"/>
              <a:ext cx="12527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>
                  <a:solidFill>
                    <a:srgbClr val="0000FF"/>
                  </a:solidFill>
                </a:rPr>
                <a:t>w</a:t>
              </a:r>
              <a:r>
                <a:rPr lang="en-CA" baseline="-25000" dirty="0" smtClean="0">
                  <a:solidFill>
                    <a:srgbClr val="0000FF"/>
                  </a:solidFill>
                </a:rPr>
                <a:t>e </a:t>
              </a:r>
              <a:r>
                <a:rPr lang="en-CA" dirty="0" smtClean="0">
                  <a:solidFill>
                    <a:srgbClr val="0000FF"/>
                  </a:solidFill>
                </a:rPr>
                <a:t>,  </a:t>
              </a:r>
              <a:r>
                <a:rPr lang="en-CA" b="1" dirty="0" err="1" smtClean="0">
                  <a:solidFill>
                    <a:srgbClr val="009900"/>
                  </a:solidFill>
                </a:rPr>
                <a:t>c</a:t>
              </a:r>
              <a:r>
                <a:rPr lang="en-CA" b="1" baseline="-25000" dirty="0" err="1" smtClean="0">
                  <a:solidFill>
                    <a:srgbClr val="009900"/>
                  </a:solidFill>
                </a:rPr>
                <a:t>e</a:t>
              </a:r>
              <a:endParaRPr lang="en-CA" b="1" dirty="0">
                <a:solidFill>
                  <a:srgbClr val="009900"/>
                </a:solidFill>
              </a:endParaRPr>
            </a:p>
          </p:txBody>
        </p:sp>
        <p:cxnSp>
          <p:nvCxnSpPr>
            <p:cNvPr id="48" name="Straight Arrow Connector 47"/>
            <p:cNvCxnSpPr/>
            <p:nvPr/>
          </p:nvCxnSpPr>
          <p:spPr bwMode="auto">
            <a:xfrm>
              <a:off x="965400" y="3754408"/>
              <a:ext cx="361129" cy="282326"/>
            </a:xfrm>
            <a:prstGeom prst="straightConnector1">
              <a:avLst/>
            </a:prstGeom>
            <a:noFill/>
            <a:ln w="41275">
              <a:solidFill>
                <a:srgbClr val="0000FF"/>
              </a:solidFill>
              <a:round/>
              <a:headEnd/>
              <a:tailEnd type="triangle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" name="Straight Arrow Connector 48"/>
            <p:cNvCxnSpPr/>
            <p:nvPr/>
          </p:nvCxnSpPr>
          <p:spPr bwMode="auto">
            <a:xfrm>
              <a:off x="1526214" y="3693756"/>
              <a:ext cx="251888" cy="216602"/>
            </a:xfrm>
            <a:prstGeom prst="straightConnector1">
              <a:avLst/>
            </a:prstGeom>
            <a:noFill/>
            <a:ln w="41275">
              <a:solidFill>
                <a:srgbClr val="009900"/>
              </a:solidFill>
              <a:round/>
              <a:headEnd/>
              <a:tailEnd type="triangle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1" name="&quot;No&quot; Symbol 50"/>
            <p:cNvSpPr>
              <a:spLocks noChangeAspect="1"/>
            </p:cNvSpPr>
            <p:nvPr/>
          </p:nvSpPr>
          <p:spPr>
            <a:xfrm>
              <a:off x="3714847" y="5113716"/>
              <a:ext cx="269421" cy="269421"/>
            </a:xfrm>
            <a:prstGeom prst="noSmoking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2" name="&quot;No&quot; Symbol 51"/>
            <p:cNvSpPr>
              <a:spLocks noChangeAspect="1"/>
            </p:cNvSpPr>
            <p:nvPr/>
          </p:nvSpPr>
          <p:spPr>
            <a:xfrm>
              <a:off x="3338678" y="4422832"/>
              <a:ext cx="269421" cy="269421"/>
            </a:xfrm>
            <a:prstGeom prst="noSmoking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3" name="&quot;No&quot; Symbol 52"/>
            <p:cNvSpPr>
              <a:spLocks noChangeAspect="1"/>
            </p:cNvSpPr>
            <p:nvPr/>
          </p:nvSpPr>
          <p:spPr>
            <a:xfrm>
              <a:off x="4043511" y="4352734"/>
              <a:ext cx="269421" cy="269421"/>
            </a:xfrm>
            <a:prstGeom prst="noSmoking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6101862" y="4545899"/>
            <a:ext cx="27314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err="1" smtClean="0">
                <a:solidFill>
                  <a:srgbClr val="0000FF"/>
                </a:solidFill>
              </a:rPr>
              <a:t>val</a:t>
            </a:r>
            <a:r>
              <a:rPr lang="en-CA" dirty="0" smtClean="0">
                <a:solidFill>
                  <a:srgbClr val="0000FF"/>
                </a:solidFill>
              </a:rPr>
              <a:t>(</a:t>
            </a:r>
            <a:r>
              <a:rPr lang="en-CA" dirty="0" smtClean="0">
                <a:solidFill>
                  <a:srgbClr val="CC0000"/>
                </a:solidFill>
              </a:rPr>
              <a:t>R</a:t>
            </a:r>
            <a:r>
              <a:rPr lang="en-CA" dirty="0" smtClean="0">
                <a:solidFill>
                  <a:srgbClr val="0000FF"/>
                </a:solidFill>
              </a:rPr>
              <a:t>) = 14</a:t>
            </a:r>
            <a:endParaRPr lang="en-CA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422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926124" y="4797184"/>
            <a:ext cx="6189784" cy="515816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2119"/>
            <a:ext cx="7772400" cy="838200"/>
          </a:xfrm>
        </p:spPr>
        <p:txBody>
          <a:bodyPr/>
          <a:lstStyle/>
          <a:p>
            <a:r>
              <a:rPr lang="en-CA" dirty="0" smtClean="0"/>
              <a:t>Notation and basic facts</a:t>
            </a:r>
            <a:endParaRPr lang="en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685800" y="1094103"/>
                <a:ext cx="8118231" cy="26699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5286375" algn="l"/>
                  </a:tabLst>
                </a:pPr>
                <a:r>
                  <a:rPr lang="en-CA" dirty="0" smtClean="0">
                    <a:solidFill>
                      <a:srgbClr val="0000FF"/>
                    </a:solidFill>
                  </a:rPr>
                  <a:t>0 ≤ w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1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&lt; w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2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&lt;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⋯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 &lt;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k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/>
                  <a:t>:	distinct edge weights</a:t>
                </a:r>
              </a:p>
              <a:p>
                <a:pPr>
                  <a:spcBef>
                    <a:spcPts val="1200"/>
                  </a:spcBef>
                </a:pPr>
                <a:r>
                  <a:rPr lang="en-CA" dirty="0" err="1" smtClean="0">
                    <a:solidFill>
                      <a:srgbClr val="0000FF"/>
                    </a:solidFill>
                  </a:rPr>
                  <a:t>E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 := {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e</a:t>
                </a:r>
                <a:r>
                  <a:rPr lang="en-CA" dirty="0" err="1" smtClean="0">
                    <a:solidFill>
                      <a:srgbClr val="0000FF"/>
                    </a:solidFill>
                    <a:sym typeface="Symbol" panose="05050102010706020507" pitchFamily="18" charset="2"/>
                  </a:rPr>
                  <a:t>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E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:  w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e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 =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}</a:t>
                </a:r>
                <a:r>
                  <a:rPr lang="en-CA" dirty="0" smtClean="0"/>
                  <a:t>, 	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E</a:t>
                </a:r>
                <a:r>
                  <a:rPr lang="en-CA" baseline="-25000" dirty="0" err="1">
                    <a:solidFill>
                      <a:srgbClr val="0000FF"/>
                    </a:solidFill>
                  </a:rPr>
                  <a:t>≤i</a:t>
                </a:r>
                <a:r>
                  <a:rPr lang="en-CA" dirty="0">
                    <a:solidFill>
                      <a:srgbClr val="0000FF"/>
                    </a:solidFill>
                  </a:rPr>
                  <a:t> := E</a:t>
                </a:r>
                <a:r>
                  <a:rPr lang="en-CA" baseline="-25000" dirty="0">
                    <a:solidFill>
                      <a:srgbClr val="0000FF"/>
                    </a:solidFill>
                  </a:rPr>
                  <a:t>1</a:t>
                </a:r>
                <a:r>
                  <a:rPr lang="en-CA" dirty="0">
                    <a:solidFill>
                      <a:srgbClr val="0000FF"/>
                    </a:solidFill>
                  </a:rPr>
                  <a:t> </a:t>
                </a:r>
                <a:r>
                  <a:rPr lang="en-CA" dirty="0">
                    <a:solidFill>
                      <a:srgbClr val="0000FF"/>
                    </a:solidFill>
                    <a:sym typeface="Symbol" panose="05050102010706020507" pitchFamily="18" charset="2"/>
                  </a:rPr>
                  <a:t> </a:t>
                </a:r>
                <a:r>
                  <a:rPr lang="en-CA" dirty="0">
                    <a:solidFill>
                      <a:srgbClr val="0000FF"/>
                    </a:solidFill>
                  </a:rPr>
                  <a:t>E</a:t>
                </a:r>
                <a:r>
                  <a:rPr lang="en-CA" baseline="-25000" dirty="0">
                    <a:solidFill>
                      <a:srgbClr val="0000FF"/>
                    </a:solidFill>
                  </a:rPr>
                  <a:t>2</a:t>
                </a:r>
                <a:r>
                  <a:rPr lang="en-CA" dirty="0">
                    <a:solidFill>
                      <a:srgbClr val="0000FF"/>
                    </a:solidFill>
                    <a:sym typeface="Symbol" panose="05050102010706020507" pitchFamily="18" charset="2"/>
                  </a:rPr>
                  <a:t> </a:t>
                </a:r>
                <a:r>
                  <a:rPr lang="en-CA" dirty="0">
                    <a:solidFill>
                      <a:srgbClr val="0000FF"/>
                    </a:solidFill>
                  </a:rPr>
                  <a:t> …</a:t>
                </a:r>
                <a:r>
                  <a:rPr lang="en-CA" dirty="0">
                    <a:solidFill>
                      <a:srgbClr val="0000FF"/>
                    </a:solidFill>
                    <a:sym typeface="Symbol" panose="05050102010706020507" pitchFamily="18" charset="2"/>
                  </a:rPr>
                  <a:t> </a:t>
                </a:r>
                <a:r>
                  <a:rPr lang="en-CA" dirty="0">
                    <a:solidFill>
                      <a:srgbClr val="0000FF"/>
                    </a:solidFill>
                  </a:rPr>
                  <a:t>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E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/>
                  <a:t>	</a:t>
                </a:r>
                <a:r>
                  <a:rPr lang="en-CA" dirty="0" smtClean="0"/>
                  <a:t>for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=1,…,k</a:t>
                </a:r>
              </a:p>
              <a:p>
                <a:pPr>
                  <a:spcBef>
                    <a:spcPts val="1200"/>
                  </a:spcBef>
                </a:pPr>
                <a:r>
                  <a:rPr lang="en-CA" dirty="0" smtClean="0"/>
                  <a:t>Define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w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0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 := 0</a:t>
                </a:r>
                <a:r>
                  <a:rPr lang="en-CA" dirty="0" smtClean="0"/>
                  <a:t>, 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E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0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 = E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≤0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 :=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∅</m:t>
                    </m:r>
                  </m:oMath>
                </a14:m>
                <a:endParaRPr lang="en-CA" dirty="0" smtClean="0">
                  <a:solidFill>
                    <a:srgbClr val="0000FF"/>
                  </a:solidFill>
                </a:endParaRPr>
              </a:p>
              <a:p>
                <a:pPr>
                  <a:spcBef>
                    <a:spcPts val="1200"/>
                  </a:spcBef>
                </a:pPr>
                <a:r>
                  <a:rPr lang="en-CA" dirty="0" smtClean="0"/>
                  <a:t>Let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OPT :=  Max </a:t>
                </a:r>
                <a:r>
                  <a:rPr lang="en-CA" dirty="0">
                    <a:solidFill>
                      <a:srgbClr val="0000FF"/>
                    </a:solidFill>
                  </a:rPr>
                  <a:t>	(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val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(R</a:t>
                </a:r>
                <a:r>
                  <a:rPr lang="en-CA" dirty="0">
                    <a:solidFill>
                      <a:srgbClr val="0000FF"/>
                    </a:solidFill>
                  </a:rPr>
                  <a:t>) := </a:t>
                </a:r>
                <a:r>
                  <a:rPr lang="en-CA" dirty="0" err="1">
                    <a:solidFill>
                      <a:srgbClr val="0000FF"/>
                    </a:solidFill>
                  </a:rPr>
                  <a:t>MST</a:t>
                </a:r>
                <a:r>
                  <a:rPr lang="en-CA" baseline="-25000" dirty="0" err="1">
                    <a:solidFill>
                      <a:srgbClr val="0000FF"/>
                    </a:solidFill>
                  </a:rPr>
                  <a:t>w</a:t>
                </a:r>
                <a:r>
                  <a:rPr lang="en-CA" dirty="0">
                    <a:solidFill>
                      <a:srgbClr val="0000FF"/>
                    </a:solidFill>
                  </a:rPr>
                  <a:t>(G – R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))</a:t>
                </a:r>
              </a:p>
              <a:p>
                <a:pPr>
                  <a:spcBef>
                    <a:spcPts val="2100"/>
                  </a:spcBef>
                </a:pP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(F)</a:t>
                </a:r>
                <a:r>
                  <a:rPr lang="en-CA" dirty="0" smtClean="0"/>
                  <a:t> := no. of components of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(V, F) </a:t>
                </a:r>
                <a:endParaRPr lang="en-CA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1094103"/>
                <a:ext cx="8118231" cy="2669962"/>
              </a:xfrm>
              <a:prstGeom prst="rect">
                <a:avLst/>
              </a:prstGeom>
              <a:blipFill rotWithShape="0">
                <a:blip r:embed="rId2"/>
                <a:stretch>
                  <a:fillRect l="-1202" t="-1826" r="-150" b="-433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2094852" y="2983988"/>
            <a:ext cx="16466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000" dirty="0">
                <a:solidFill>
                  <a:srgbClr val="0000FF"/>
                </a:solidFill>
              </a:rPr>
              <a:t>R</a:t>
            </a:r>
            <a:r>
              <a:rPr lang="en-CA" sz="2000" baseline="-25000" dirty="0">
                <a:solidFill>
                  <a:srgbClr val="0000FF"/>
                </a:solidFill>
              </a:rPr>
              <a:t> </a:t>
            </a:r>
            <a:r>
              <a:rPr lang="en-CA" sz="2000" dirty="0">
                <a:solidFill>
                  <a:srgbClr val="0000FF"/>
                </a:solidFill>
                <a:sym typeface="Symbol" panose="05050102010706020507" pitchFamily="18" charset="2"/>
              </a:rPr>
              <a:t></a:t>
            </a:r>
            <a:r>
              <a:rPr lang="en-CA" sz="2000" baseline="-25000" dirty="0">
                <a:solidFill>
                  <a:srgbClr val="0000FF"/>
                </a:solidFill>
              </a:rPr>
              <a:t> </a:t>
            </a:r>
            <a:r>
              <a:rPr lang="en-CA" sz="2000" dirty="0">
                <a:solidFill>
                  <a:srgbClr val="0000FF"/>
                </a:solidFill>
              </a:rPr>
              <a:t>E: c(R)≤ B</a:t>
            </a:r>
            <a:endParaRPr lang="en-CA" sz="2000" dirty="0">
              <a:solidFill>
                <a:srgbClr val="0000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339971" y="3917953"/>
                <a:ext cx="8631113" cy="25844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>
                    <a:solidFill>
                      <a:srgbClr val="009900"/>
                    </a:solidFill>
                  </a:rPr>
                  <a:t>Lemma:  </a:t>
                </a:r>
                <a:r>
                  <a:rPr lang="en-CA" dirty="0" smtClean="0"/>
                  <a:t>We may assume: (</a:t>
                </a:r>
                <a:r>
                  <a:rPr lang="en-CA" dirty="0" err="1" smtClean="0"/>
                  <a:t>i</a:t>
                </a:r>
                <a:r>
                  <a:rPr lang="en-CA" dirty="0" smtClean="0"/>
                  <a:t>) there is a feasible solution of value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≥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k</a:t>
                </a:r>
                <a:endParaRPr lang="en-CA" baseline="-25000" dirty="0" smtClean="0">
                  <a:solidFill>
                    <a:srgbClr val="0000FF"/>
                  </a:solidFill>
                </a:endParaRPr>
              </a:p>
              <a:p>
                <a:r>
                  <a:rPr lang="en-CA" dirty="0" smtClean="0"/>
                  <a:t>(ii) no edges of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E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k</a:t>
                </a:r>
                <a:r>
                  <a:rPr lang="en-CA" dirty="0" smtClean="0"/>
                  <a:t> are interdicted; 	(iii)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(V,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E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k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 </a:t>
                </a:r>
                <a:r>
                  <a:rPr lang="en-CA" dirty="0" smtClean="0"/>
                  <a:t>is connected</a:t>
                </a:r>
              </a:p>
              <a:p>
                <a:pPr>
                  <a:spcBef>
                    <a:spcPts val="1200"/>
                  </a:spcBef>
                  <a:tabLst>
                    <a:tab pos="2333625" algn="l"/>
                    <a:tab pos="3317875" algn="l"/>
                    <a:tab pos="4125913" algn="l"/>
                    <a:tab pos="5286375" algn="l"/>
                  </a:tabLst>
                </a:pPr>
                <a:r>
                  <a:rPr lang="en-CA" dirty="0" smtClean="0">
                    <a:sym typeface="Symbol" panose="05050102010706020507" pitchFamily="18" charset="2"/>
                  </a:rPr>
                  <a:t></a:t>
                </a:r>
                <a:r>
                  <a:rPr lang="en-CA" dirty="0" smtClean="0"/>
                  <a:t>  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OPT : = Max 	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val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(R)</a:t>
                </a:r>
                <a:r>
                  <a:rPr lang="en-CA" dirty="0" smtClean="0"/>
                  <a:t>	 </a:t>
                </a:r>
                <a:r>
                  <a:rPr lang="en-CA" dirty="0" err="1" smtClean="0"/>
                  <a:t>s.t.</a:t>
                </a:r>
                <a:r>
                  <a:rPr lang="en-CA" dirty="0" smtClean="0"/>
                  <a:t> 	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R</a:t>
                </a:r>
                <a:r>
                  <a:rPr lang="en-CA" dirty="0">
                    <a:solidFill>
                      <a:srgbClr val="0000FF"/>
                    </a:solidFill>
                    <a:sym typeface="Symbol" panose="05050102010706020507" pitchFamily="18" charset="2"/>
                  </a:rPr>
                  <a:t> 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E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≤ k-1</a:t>
                </a:r>
                <a:r>
                  <a:rPr lang="en-CA" dirty="0" smtClean="0"/>
                  <a:t>, 	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c(R) </a:t>
                </a:r>
                <a:r>
                  <a:rPr lang="en-CA" dirty="0">
                    <a:solidFill>
                      <a:srgbClr val="0000FF"/>
                    </a:solidFill>
                  </a:rPr>
                  <a:t>≤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B</a:t>
                </a:r>
              </a:p>
              <a:p>
                <a:pPr>
                  <a:spcBef>
                    <a:spcPts val="2400"/>
                  </a:spcBef>
                  <a:tabLst>
                    <a:tab pos="2333625" algn="l"/>
                    <a:tab pos="3317875" algn="l"/>
                    <a:tab pos="4125913" algn="l"/>
                    <a:tab pos="5286375" algn="l"/>
                  </a:tabLst>
                </a:pPr>
                <a:r>
                  <a:rPr lang="en-CA" dirty="0" smtClean="0">
                    <a:solidFill>
                      <a:srgbClr val="009900"/>
                    </a:solidFill>
                  </a:rPr>
                  <a:t>Lemma:  </a:t>
                </a:r>
                <a:r>
                  <a:rPr lang="en-CA" dirty="0" smtClean="0"/>
                  <a:t>For </a:t>
                </a:r>
                <a:r>
                  <a:rPr lang="en-CA" dirty="0">
                    <a:solidFill>
                      <a:srgbClr val="0000FF"/>
                    </a:solidFill>
                  </a:rPr>
                  <a:t>R</a:t>
                </a:r>
                <a:r>
                  <a:rPr lang="en-CA" dirty="0">
                    <a:solidFill>
                      <a:srgbClr val="0000FF"/>
                    </a:solidFill>
                    <a:sym typeface="Symbol" panose="05050102010706020507" pitchFamily="18" charset="2"/>
                  </a:rPr>
                  <a:t> 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E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≤ k-1</a:t>
                </a:r>
                <a:r>
                  <a:rPr lang="en-CA" dirty="0" smtClean="0"/>
                  <a:t>, we have </a:t>
                </a:r>
              </a:p>
              <a:p>
                <a:pPr>
                  <a:spcBef>
                    <a:spcPts val="600"/>
                  </a:spcBef>
                  <a:tabLst>
                    <a:tab pos="620713" algn="l"/>
                    <a:tab pos="3317875" algn="l"/>
                    <a:tab pos="4125913" algn="l"/>
                    <a:tab pos="5286375" algn="l"/>
                  </a:tabLst>
                </a:pPr>
                <a:r>
                  <a:rPr lang="en-CA" dirty="0" smtClean="0"/>
                  <a:t>	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val(R) = </a:t>
                </a:r>
                <a14:m>
                  <m:oMath xmlns:m="http://schemas.openxmlformats.org/officeDocument/2006/math">
                    <m:r>
                      <a:rPr lang="en-CA" b="0" i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CA" b="0" i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≤</m:t>
                            </m:r>
                            <m: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\</m:t>
                        </m:r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)(</m:t>
                        </m:r>
                        <m:sSub>
                          <m:sSubPr>
                            <m:ctrlP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endParaRPr lang="en-CA" dirty="0" smtClean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971" y="3917953"/>
                <a:ext cx="8631113" cy="2584490"/>
              </a:xfrm>
              <a:prstGeom prst="rect">
                <a:avLst/>
              </a:prstGeom>
              <a:blipFill rotWithShape="0">
                <a:blip r:embed="rId3"/>
                <a:stretch>
                  <a:fillRect l="-1130" t="-1887" r="-71" b="-141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2697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6514"/>
            <a:ext cx="7772400" cy="838200"/>
          </a:xfrm>
        </p:spPr>
        <p:txBody>
          <a:bodyPr/>
          <a:lstStyle/>
          <a:p>
            <a:r>
              <a:rPr lang="en-CA" dirty="0" err="1" smtClean="0"/>
              <a:t>Lagrangian</a:t>
            </a:r>
            <a:r>
              <a:rPr lang="en-CA" dirty="0" smtClean="0"/>
              <a:t> relaxation</a:t>
            </a:r>
            <a:endParaRPr lang="en-CA" dirty="0"/>
          </a:p>
        </p:txBody>
      </p:sp>
      <p:sp>
        <p:nvSpPr>
          <p:cNvPr id="3" name="Rectangle 2"/>
          <p:cNvSpPr/>
          <p:nvPr/>
        </p:nvSpPr>
        <p:spPr>
          <a:xfrm>
            <a:off x="685800" y="1096724"/>
            <a:ext cx="7772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2157413" algn="l"/>
                <a:tab pos="3141663" algn="l"/>
                <a:tab pos="4125913" algn="l"/>
                <a:tab pos="5286375" algn="l"/>
              </a:tabLst>
            </a:pPr>
            <a:r>
              <a:rPr lang="en-CA" dirty="0">
                <a:solidFill>
                  <a:srgbClr val="0000FF"/>
                </a:solidFill>
              </a:rPr>
              <a:t>OPT : = Max </a:t>
            </a:r>
            <a:r>
              <a:rPr lang="en-CA" dirty="0" smtClean="0">
                <a:solidFill>
                  <a:srgbClr val="0000FF"/>
                </a:solidFill>
              </a:rPr>
              <a:t>	</a:t>
            </a:r>
            <a:r>
              <a:rPr lang="en-CA" dirty="0" err="1" smtClean="0">
                <a:solidFill>
                  <a:srgbClr val="0000FF"/>
                </a:solidFill>
              </a:rPr>
              <a:t>val</a:t>
            </a:r>
            <a:r>
              <a:rPr lang="en-CA" dirty="0" smtClean="0">
                <a:solidFill>
                  <a:srgbClr val="0000FF"/>
                </a:solidFill>
              </a:rPr>
              <a:t>(R</a:t>
            </a:r>
            <a:r>
              <a:rPr lang="en-CA" dirty="0">
                <a:solidFill>
                  <a:srgbClr val="0000FF"/>
                </a:solidFill>
              </a:rPr>
              <a:t>)</a:t>
            </a:r>
            <a:r>
              <a:rPr lang="en-CA" dirty="0"/>
              <a:t>	 </a:t>
            </a:r>
            <a:r>
              <a:rPr lang="en-CA" dirty="0" err="1"/>
              <a:t>s.t.</a:t>
            </a:r>
            <a:r>
              <a:rPr lang="en-CA" dirty="0"/>
              <a:t> 	</a:t>
            </a:r>
            <a:r>
              <a:rPr lang="en-CA" dirty="0" smtClean="0">
                <a:solidFill>
                  <a:srgbClr val="0000FF"/>
                </a:solidFill>
              </a:rPr>
              <a:t>c(R</a:t>
            </a:r>
            <a:r>
              <a:rPr lang="en-CA" dirty="0">
                <a:solidFill>
                  <a:srgbClr val="0000FF"/>
                </a:solidFill>
              </a:rPr>
              <a:t>) ≤ B</a:t>
            </a:r>
          </a:p>
        </p:txBody>
      </p:sp>
      <p:sp>
        <p:nvSpPr>
          <p:cNvPr id="5" name="Rectangle 4"/>
          <p:cNvSpPr/>
          <p:nvPr/>
        </p:nvSpPr>
        <p:spPr>
          <a:xfrm>
            <a:off x="1695934" y="1410345"/>
            <a:ext cx="11608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000" dirty="0">
                <a:solidFill>
                  <a:srgbClr val="0000FF"/>
                </a:solidFill>
              </a:rPr>
              <a:t>R</a:t>
            </a:r>
            <a:r>
              <a:rPr lang="en-CA" sz="2000" dirty="0">
                <a:solidFill>
                  <a:srgbClr val="0000FF"/>
                </a:solidFill>
                <a:sym typeface="Symbol" panose="05050102010706020507" pitchFamily="18" charset="2"/>
              </a:rPr>
              <a:t>  </a:t>
            </a:r>
            <a:r>
              <a:rPr lang="en-CA" sz="2000" dirty="0" smtClean="0">
                <a:solidFill>
                  <a:srgbClr val="0000FF"/>
                </a:solidFill>
              </a:rPr>
              <a:t>E</a:t>
            </a:r>
            <a:r>
              <a:rPr lang="en-CA" sz="2000" baseline="-25000" dirty="0" smtClean="0">
                <a:solidFill>
                  <a:srgbClr val="0000FF"/>
                </a:solidFill>
              </a:rPr>
              <a:t>≤ k-1</a:t>
            </a:r>
            <a:endParaRPr lang="en-CA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1768663"/>
            <a:ext cx="75027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err="1" smtClean="0"/>
              <a:t>Lagrangify</a:t>
            </a:r>
            <a:r>
              <a:rPr lang="en-CA" dirty="0" smtClean="0"/>
              <a:t> budget constraint to obtain relaxation:</a:t>
            </a:r>
            <a:endParaRPr lang="en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1631630" y="2171122"/>
                <a:ext cx="4582946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Bef>
                    <a:spcPts val="1200"/>
                  </a:spcBef>
                  <a:tabLst>
                    <a:tab pos="2508250" algn="l"/>
                  </a:tabLst>
                </a:pPr>
                <a:r>
                  <a:rPr lang="en-CA" dirty="0" smtClean="0">
                    <a:solidFill>
                      <a:srgbClr val="0000FF"/>
                    </a:solidFill>
                  </a:rPr>
                  <a:t>Min  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B + </a:t>
                </a:r>
                <a:r>
                  <a:rPr lang="en-CA" sz="2800" dirty="0" smtClean="0">
                    <a:solidFill>
                      <a:srgbClr val="0000FF"/>
                    </a:solidFill>
                  </a:rPr>
                  <a:t>[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Max 	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val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(R) –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c(R)</a:t>
                </a:r>
                <a:r>
                  <a:rPr lang="en-CA" sz="2800" dirty="0" smtClean="0">
                    <a:solidFill>
                      <a:srgbClr val="0000FF"/>
                    </a:solidFill>
                  </a:rPr>
                  <a:t>]</a:t>
                </a:r>
                <a:endParaRPr lang="en-CA" sz="2800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1630" y="2171122"/>
                <a:ext cx="4582946" cy="523220"/>
              </a:xfrm>
              <a:prstGeom prst="rect">
                <a:avLst/>
              </a:prstGeom>
              <a:blipFill rotWithShape="0">
                <a:blip r:embed="rId2"/>
                <a:stretch>
                  <a:fillRect l="-2130" t="-11628" r="-1198" b="-3139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3179076" y="2500111"/>
            <a:ext cx="11608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000" dirty="0">
                <a:solidFill>
                  <a:srgbClr val="0000FF"/>
                </a:solidFill>
              </a:rPr>
              <a:t>R</a:t>
            </a:r>
            <a:r>
              <a:rPr lang="en-CA" sz="2000" dirty="0">
                <a:solidFill>
                  <a:srgbClr val="0000FF"/>
                </a:solidFill>
                <a:sym typeface="Symbol" panose="05050102010706020507" pitchFamily="18" charset="2"/>
              </a:rPr>
              <a:t>  </a:t>
            </a:r>
            <a:r>
              <a:rPr lang="en-CA" sz="2000" dirty="0" smtClean="0">
                <a:solidFill>
                  <a:srgbClr val="0000FF"/>
                </a:solidFill>
              </a:rPr>
              <a:t>E</a:t>
            </a:r>
            <a:r>
              <a:rPr lang="en-CA" sz="2000" baseline="-25000" dirty="0" smtClean="0">
                <a:solidFill>
                  <a:srgbClr val="0000FF"/>
                </a:solidFill>
              </a:rPr>
              <a:t>≤ k-1</a:t>
            </a:r>
            <a:endParaRPr lang="en-CA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1529861" y="2522937"/>
                <a:ext cx="97301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0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CA" sz="20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≥0</m:t>
                      </m:r>
                    </m:oMath>
                  </m:oMathPara>
                </a14:m>
                <a:endParaRPr lang="en-CA" sz="2000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9861" y="2522937"/>
                <a:ext cx="973015" cy="40011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ight Brace 10"/>
          <p:cNvSpPr/>
          <p:nvPr/>
        </p:nvSpPr>
        <p:spPr bwMode="auto">
          <a:xfrm rot="5400000">
            <a:off x="4449749" y="1434571"/>
            <a:ext cx="287197" cy="2947032"/>
          </a:xfrm>
          <a:prstGeom prst="rightBrace">
            <a:avLst>
              <a:gd name="adj1" fmla="val 3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en-CA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4555562" y="2915383"/>
                <a:ext cx="72679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>
                    <a:solidFill>
                      <a:srgbClr val="0000FF"/>
                    </a:solidFill>
                  </a:rPr>
                  <a:t>(P</a:t>
                </a:r>
                <a14:m>
                  <m:oMath xmlns:m="http://schemas.openxmlformats.org/officeDocument/2006/math">
                    <m:r>
                      <a:rPr lang="en-CA" b="0" i="1" baseline="-2500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  <a:endParaRPr lang="en-CA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5562" y="2915383"/>
                <a:ext cx="726797" cy="461665"/>
              </a:xfrm>
              <a:prstGeom prst="rect">
                <a:avLst/>
              </a:prstGeom>
              <a:blipFill rotWithShape="0">
                <a:blip r:embed="rId4"/>
                <a:stretch>
                  <a:fillRect l="-12500" t="-10526" r="-833" b="-2894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685800" y="2239367"/>
            <a:ext cx="9261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CC0000"/>
                </a:solidFill>
              </a:rPr>
              <a:t>UB :=</a:t>
            </a:r>
            <a:endParaRPr lang="en-CA" dirty="0">
              <a:solidFill>
                <a:srgbClr val="CC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839313" y="3752232"/>
                <a:ext cx="7690338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>
                    <a:solidFill>
                      <a:srgbClr val="009900"/>
                    </a:solidFill>
                  </a:rPr>
                  <a:t>Lemma (Zenklusen’15): </a:t>
                </a:r>
                <a:r>
                  <a:rPr lang="en-CA" dirty="0" smtClean="0"/>
                  <a:t>Can find in </a:t>
                </a:r>
                <a:r>
                  <a:rPr lang="en-CA" dirty="0" err="1" smtClean="0"/>
                  <a:t>polytime</a:t>
                </a:r>
                <a:r>
                  <a:rPr lang="en-CA" dirty="0" smtClean="0"/>
                  <a:t>, either:</a:t>
                </a:r>
              </a:p>
              <a:p>
                <a:pPr marL="268288" indent="-268288">
                  <a:buClr>
                    <a:srgbClr val="CC0000"/>
                  </a:buClr>
                  <a:buSzPct val="120000"/>
                  <a:buFont typeface="Arial" panose="020B0604020202020204" pitchFamily="34" charset="0"/>
                  <a:buChar char="•"/>
                </a:pPr>
                <a:r>
                  <a:rPr lang="en-CA" dirty="0" smtClean="0"/>
                  <a:t>an optimal solution to MST interdiction;	</a:t>
                </a:r>
                <a:r>
                  <a:rPr lang="en-CA" cap="small" dirty="0" smtClean="0">
                    <a:solidFill>
                      <a:srgbClr val="CC0000"/>
                    </a:solidFill>
                  </a:rPr>
                  <a:t>Or</a:t>
                </a:r>
              </a:p>
              <a:p>
                <a:pPr marL="268288" indent="-268288">
                  <a:buClr>
                    <a:srgbClr val="CC0000"/>
                  </a:buClr>
                  <a:buSzPct val="120000"/>
                  <a:buFont typeface="Arial" panose="020B0604020202020204" pitchFamily="34" charset="0"/>
                  <a:buChar char="•"/>
                  <a:tabLst>
                    <a:tab pos="2962275" algn="l"/>
                  </a:tabLst>
                </a:pPr>
                <a:r>
                  <a:rPr lang="en-CA" dirty="0" smtClean="0"/>
                  <a:t>some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CA" dirty="0" smtClean="0"/>
                  <a:t>, optimal solutions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R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1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  <a:sym typeface="Symbol" panose="05050102010706020507" pitchFamily="18" charset="2"/>
                  </a:rPr>
                  <a:t>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R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2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/>
                  <a:t>to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(P</a:t>
                </a:r>
                <a14:m>
                  <m:oMath xmlns:m="http://schemas.openxmlformats.org/officeDocument/2006/math">
                    <m:r>
                      <a:rPr lang="en-CA" b="0" i="1" baseline="-2500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) </a:t>
                </a:r>
                <a:r>
                  <a:rPr lang="en-CA" dirty="0" smtClean="0"/>
                  <a:t>with </a:t>
                </a:r>
              </a:p>
              <a:p>
                <a:pPr marL="268288" indent="-268288">
                  <a:buClr>
                    <a:srgbClr val="CC0000"/>
                  </a:buClr>
                  <a:buSzPct val="120000"/>
                  <a:tabLst>
                    <a:tab pos="268288" algn="l"/>
                    <a:tab pos="3048000" algn="l"/>
                  </a:tabLst>
                </a:pPr>
                <a:r>
                  <a:rPr lang="en-CA" dirty="0"/>
                  <a:t>	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c(R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1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&lt;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B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&lt;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c(R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2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  <a:r>
                  <a:rPr lang="en-CA" dirty="0" smtClean="0"/>
                  <a:t>  </a:t>
                </a:r>
                <a:r>
                  <a:rPr lang="en-CA" dirty="0" err="1" smtClean="0"/>
                  <a:t>s.t.</a:t>
                </a:r>
                <a:r>
                  <a:rPr lang="en-CA" dirty="0" smtClean="0"/>
                  <a:t> </a:t>
                </a:r>
                <a:r>
                  <a:rPr lang="en-CA" dirty="0"/>
                  <a:t>	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a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⋅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val(R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1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+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b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⋅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val(R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2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 = UB ≥ OPT</a:t>
                </a:r>
              </a:p>
              <a:p>
                <a:pPr marL="268288" indent="-268288">
                  <a:buClr>
                    <a:srgbClr val="CC0000"/>
                  </a:buClr>
                  <a:buSzPct val="120000"/>
                  <a:tabLst>
                    <a:tab pos="268288" algn="l"/>
                    <a:tab pos="3048000" algn="l"/>
                  </a:tabLst>
                </a:pPr>
                <a:r>
                  <a:rPr lang="en-CA" dirty="0">
                    <a:solidFill>
                      <a:srgbClr val="0000FF"/>
                    </a:solidFill>
                  </a:rPr>
                  <a:t>	</a:t>
                </a:r>
                <a:r>
                  <a:rPr lang="en-CA" sz="2200" dirty="0" smtClean="0"/>
                  <a:t>(where </a:t>
                </a:r>
                <a:r>
                  <a:rPr lang="en-CA" sz="2200" dirty="0" smtClean="0">
                    <a:solidFill>
                      <a:srgbClr val="0000FF"/>
                    </a:solidFill>
                  </a:rPr>
                  <a:t>a, b ≥ 0,   </a:t>
                </a:r>
                <a:r>
                  <a:rPr lang="en-CA" sz="2200" dirty="0" err="1" smtClean="0">
                    <a:solidFill>
                      <a:srgbClr val="0000FF"/>
                    </a:solidFill>
                  </a:rPr>
                  <a:t>a+b</a:t>
                </a:r>
                <a:r>
                  <a:rPr lang="en-CA" sz="2200" dirty="0" smtClean="0">
                    <a:solidFill>
                      <a:srgbClr val="0000FF"/>
                    </a:solidFill>
                  </a:rPr>
                  <a:t> = </a:t>
                </a:r>
                <a:r>
                  <a:rPr lang="en-CA" sz="2200" dirty="0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  <a:r>
                  <a:rPr lang="en-CA" sz="2200" dirty="0" smtClean="0">
                    <a:solidFill>
                      <a:srgbClr val="0000FF"/>
                    </a:solidFill>
                  </a:rPr>
                  <a:t>,   a</a:t>
                </a:r>
                <a14:m>
                  <m:oMath xmlns:m="http://schemas.openxmlformats.org/officeDocument/2006/math">
                    <m:r>
                      <a:rPr lang="en-CA" sz="22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⋅</m:t>
                    </m:r>
                  </m:oMath>
                </a14:m>
                <a:r>
                  <a:rPr lang="en-CA" sz="2200" dirty="0" smtClean="0">
                    <a:solidFill>
                      <a:srgbClr val="0000FF"/>
                    </a:solidFill>
                  </a:rPr>
                  <a:t>c(R</a:t>
                </a:r>
                <a:r>
                  <a:rPr lang="en-CA" sz="2200" baseline="-25000" dirty="0" smtClean="0">
                    <a:solidFill>
                      <a:srgbClr val="0000FF"/>
                    </a:solidFill>
                  </a:rPr>
                  <a:t>1</a:t>
                </a:r>
                <a:r>
                  <a:rPr lang="en-CA" sz="2200" dirty="0" smtClean="0">
                    <a:solidFill>
                      <a:srgbClr val="0000FF"/>
                    </a:solidFill>
                  </a:rPr>
                  <a:t>) + b</a:t>
                </a:r>
                <a14:m>
                  <m:oMath xmlns:m="http://schemas.openxmlformats.org/officeDocument/2006/math">
                    <m:r>
                      <a:rPr lang="en-CA" sz="22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⋅</m:t>
                    </m:r>
                  </m:oMath>
                </a14:m>
                <a:r>
                  <a:rPr lang="en-CA" sz="2200" dirty="0" smtClean="0">
                    <a:solidFill>
                      <a:srgbClr val="0000FF"/>
                    </a:solidFill>
                  </a:rPr>
                  <a:t>c(R</a:t>
                </a:r>
                <a:r>
                  <a:rPr lang="en-CA" sz="2200" baseline="-25000" dirty="0" smtClean="0">
                    <a:solidFill>
                      <a:srgbClr val="0000FF"/>
                    </a:solidFill>
                  </a:rPr>
                  <a:t>2</a:t>
                </a:r>
                <a:r>
                  <a:rPr lang="en-CA" sz="2200" dirty="0" smtClean="0">
                    <a:solidFill>
                      <a:srgbClr val="0000FF"/>
                    </a:solidFill>
                  </a:rPr>
                  <a:t>) = B</a:t>
                </a:r>
                <a:r>
                  <a:rPr lang="en-CA" sz="2200" dirty="0" smtClean="0"/>
                  <a:t>)</a:t>
                </a: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313" y="3752232"/>
                <a:ext cx="7690338" cy="1938992"/>
              </a:xfrm>
              <a:prstGeom prst="rect">
                <a:avLst/>
              </a:prstGeom>
              <a:blipFill rotWithShape="0">
                <a:blip r:embed="rId5"/>
                <a:stretch>
                  <a:fillRect l="-1507" t="-2516" b="-534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5669220" y="2933137"/>
                <a:ext cx="336490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CA" sz="2200" dirty="0" smtClean="0"/>
                  <a:t>So </a:t>
                </a:r>
                <a:r>
                  <a:rPr lang="en-CA" sz="2200" dirty="0" smtClean="0">
                    <a:solidFill>
                      <a:srgbClr val="0000FF"/>
                    </a:solidFill>
                  </a:rPr>
                  <a:t>(P</a:t>
                </a:r>
                <a14:m>
                  <m:oMath xmlns:m="http://schemas.openxmlformats.org/officeDocument/2006/math">
                    <m:r>
                      <a:rPr lang="en-CA" sz="2200" b="0" i="1" baseline="-2500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CA" sz="2200" dirty="0" smtClean="0">
                    <a:solidFill>
                      <a:srgbClr val="0000FF"/>
                    </a:solidFill>
                  </a:rPr>
                  <a:t>) </a:t>
                </a:r>
                <a:r>
                  <a:rPr lang="en-CA" sz="2200" dirty="0" err="1" smtClean="0"/>
                  <a:t>polytime</a:t>
                </a:r>
                <a:r>
                  <a:rPr lang="en-CA" sz="2200" dirty="0" smtClean="0"/>
                  <a:t> solvable by </a:t>
                </a:r>
                <a:r>
                  <a:rPr lang="en-CA" sz="2200" dirty="0" err="1" smtClean="0">
                    <a:solidFill>
                      <a:srgbClr val="CC0000"/>
                    </a:solidFill>
                  </a:rPr>
                  <a:t>supermodular</a:t>
                </a:r>
                <a:r>
                  <a:rPr lang="en-CA" sz="2200" dirty="0" smtClean="0">
                    <a:solidFill>
                      <a:srgbClr val="CC0000"/>
                    </a:solidFill>
                  </a:rPr>
                  <a:t> maximization</a:t>
                </a:r>
                <a:endParaRPr lang="en-CA" sz="2200" dirty="0">
                  <a:solidFill>
                    <a:srgbClr val="CC0000"/>
                  </a:solidFill>
                </a:endParaRPr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9220" y="2933137"/>
                <a:ext cx="3364907" cy="769441"/>
              </a:xfrm>
              <a:prstGeom prst="rect">
                <a:avLst/>
              </a:prstGeom>
              <a:blipFill rotWithShape="0">
                <a:blip r:embed="rId6"/>
                <a:stretch>
                  <a:fillRect l="-2355" t="-5556" r="-3986" b="-1587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/>
          <p:cNvSpPr/>
          <p:nvPr/>
        </p:nvSpPr>
        <p:spPr>
          <a:xfrm>
            <a:off x="757250" y="5697801"/>
            <a:ext cx="7859211" cy="830997"/>
          </a:xfrm>
          <a:prstGeom prst="rect">
            <a:avLst/>
          </a:prstGeom>
          <a:solidFill>
            <a:srgbClr val="FFFF99">
              <a:alpha val="90000"/>
            </a:srgbClr>
          </a:solidFill>
          <a:ln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buClr>
                <a:srgbClr val="CC0000"/>
              </a:buClr>
              <a:buSzPct val="120000"/>
            </a:pPr>
            <a:r>
              <a:rPr lang="en-CA" dirty="0" smtClean="0">
                <a:solidFill>
                  <a:srgbClr val="CC0000"/>
                </a:solidFill>
              </a:rPr>
              <a:t>Main </a:t>
            </a:r>
            <a:r>
              <a:rPr lang="en-CA" dirty="0">
                <a:solidFill>
                  <a:srgbClr val="CC0000"/>
                </a:solidFill>
              </a:rPr>
              <a:t>task and chief contribution: </a:t>
            </a:r>
            <a:r>
              <a:rPr lang="en-CA" dirty="0"/>
              <a:t>show to extract a </a:t>
            </a:r>
            <a:r>
              <a:rPr lang="en-CA" dirty="0" smtClean="0"/>
              <a:t>feasible </a:t>
            </a:r>
            <a:r>
              <a:rPr lang="en-CA" dirty="0"/>
              <a:t>solution </a:t>
            </a:r>
            <a:r>
              <a:rPr lang="en-CA" dirty="0" smtClean="0">
                <a:solidFill>
                  <a:srgbClr val="CC0000"/>
                </a:solidFill>
              </a:rPr>
              <a:t>R</a:t>
            </a:r>
            <a:r>
              <a:rPr lang="en-CA" dirty="0" smtClean="0">
                <a:solidFill>
                  <a:srgbClr val="0000FF"/>
                </a:solidFill>
              </a:rPr>
              <a:t> </a:t>
            </a:r>
            <a:r>
              <a:rPr lang="en-CA" dirty="0" smtClean="0"/>
              <a:t>from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  <a:r>
              <a:rPr lang="en-CA" baseline="-25000" dirty="0" smtClean="0">
                <a:solidFill>
                  <a:srgbClr val="0000FF"/>
                </a:solidFill>
              </a:rPr>
              <a:t>1</a:t>
            </a:r>
            <a:r>
              <a:rPr lang="en-CA" dirty="0" smtClean="0"/>
              <a:t> and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  <a:r>
              <a:rPr lang="en-CA" baseline="-25000" dirty="0" smtClean="0">
                <a:solidFill>
                  <a:srgbClr val="0000FF"/>
                </a:solidFill>
              </a:rPr>
              <a:t>2</a:t>
            </a:r>
            <a:r>
              <a:rPr lang="en-CA" dirty="0" smtClean="0"/>
              <a:t>  </a:t>
            </a:r>
            <a:r>
              <a:rPr lang="en-CA" dirty="0" err="1" smtClean="0"/>
              <a:t>s.t.</a:t>
            </a:r>
            <a:r>
              <a:rPr lang="en-CA" dirty="0" smtClean="0"/>
              <a:t>  </a:t>
            </a:r>
            <a:r>
              <a:rPr lang="en-CA" dirty="0" smtClean="0">
                <a:solidFill>
                  <a:srgbClr val="0000FF"/>
                </a:solidFill>
              </a:rPr>
              <a:t>max{</a:t>
            </a:r>
            <a:r>
              <a:rPr lang="en-CA" dirty="0" err="1" smtClean="0">
                <a:solidFill>
                  <a:srgbClr val="0000FF"/>
                </a:solidFill>
              </a:rPr>
              <a:t>w</a:t>
            </a:r>
            <a:r>
              <a:rPr lang="en-CA" baseline="-25000" dirty="0" err="1" smtClean="0">
                <a:solidFill>
                  <a:srgbClr val="0000FF"/>
                </a:solidFill>
              </a:rPr>
              <a:t>k</a:t>
            </a:r>
            <a:r>
              <a:rPr lang="en-CA" dirty="0" smtClean="0">
                <a:solidFill>
                  <a:srgbClr val="0000FF"/>
                </a:solidFill>
              </a:rPr>
              <a:t>, </a:t>
            </a:r>
            <a:r>
              <a:rPr lang="en-CA" dirty="0" err="1" smtClean="0">
                <a:solidFill>
                  <a:srgbClr val="0000FF"/>
                </a:solidFill>
              </a:rPr>
              <a:t>val</a:t>
            </a:r>
            <a:r>
              <a:rPr lang="en-CA" dirty="0" smtClean="0">
                <a:solidFill>
                  <a:srgbClr val="0000FF"/>
                </a:solidFill>
              </a:rPr>
              <a:t>(R</a:t>
            </a:r>
            <a:r>
              <a:rPr lang="en-CA" baseline="-25000" dirty="0" smtClean="0">
                <a:solidFill>
                  <a:srgbClr val="0000FF"/>
                </a:solidFill>
              </a:rPr>
              <a:t>1</a:t>
            </a:r>
            <a:r>
              <a:rPr lang="en-CA" dirty="0" smtClean="0">
                <a:solidFill>
                  <a:srgbClr val="0000FF"/>
                </a:solidFill>
              </a:rPr>
              <a:t>), </a:t>
            </a:r>
            <a:r>
              <a:rPr lang="en-CA" dirty="0" err="1" smtClean="0">
                <a:solidFill>
                  <a:srgbClr val="0000FF"/>
                </a:solidFill>
              </a:rPr>
              <a:t>val</a:t>
            </a:r>
            <a:r>
              <a:rPr lang="en-CA" dirty="0" smtClean="0">
                <a:solidFill>
                  <a:srgbClr val="0000FF"/>
                </a:solidFill>
              </a:rPr>
              <a:t>(</a:t>
            </a:r>
            <a:r>
              <a:rPr lang="en-CA" dirty="0" smtClean="0">
                <a:solidFill>
                  <a:srgbClr val="CC0000"/>
                </a:solidFill>
              </a:rPr>
              <a:t>R</a:t>
            </a:r>
            <a:r>
              <a:rPr lang="en-CA" dirty="0" smtClean="0">
                <a:solidFill>
                  <a:srgbClr val="0000FF"/>
                </a:solidFill>
              </a:rPr>
              <a:t>)} </a:t>
            </a:r>
            <a:r>
              <a:rPr lang="en-CA" dirty="0">
                <a:solidFill>
                  <a:srgbClr val="0000FF"/>
                </a:solidFill>
              </a:rPr>
              <a:t>≥</a:t>
            </a:r>
            <a:r>
              <a:rPr lang="en-CA" dirty="0" smtClean="0">
                <a:solidFill>
                  <a:srgbClr val="0000FF"/>
                </a:solidFill>
              </a:rPr>
              <a:t> UB/4</a:t>
            </a:r>
            <a:endParaRPr lang="en-CA" dirty="0">
              <a:solidFill>
                <a:srgbClr val="0000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407446" y="2277535"/>
            <a:ext cx="26266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</a:pPr>
            <a:r>
              <a:rPr lang="en-CA" sz="2200" dirty="0" err="1">
                <a:solidFill>
                  <a:srgbClr val="0000FF"/>
                </a:solidFill>
              </a:rPr>
              <a:t>val</a:t>
            </a:r>
            <a:r>
              <a:rPr lang="en-CA" sz="2200" dirty="0">
                <a:solidFill>
                  <a:srgbClr val="0000FF"/>
                </a:solidFill>
              </a:rPr>
              <a:t>(R)</a:t>
            </a:r>
            <a:r>
              <a:rPr lang="en-CA" sz="2200" dirty="0"/>
              <a:t>: </a:t>
            </a:r>
            <a:r>
              <a:rPr lang="en-CA" sz="2200" dirty="0" err="1">
                <a:solidFill>
                  <a:srgbClr val="CC0000"/>
                </a:solidFill>
              </a:rPr>
              <a:t>supermodular</a:t>
            </a:r>
            <a:r>
              <a:rPr lang="en-CA" sz="2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47195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 animBg="1"/>
      <p:bldP spid="12" grpId="0"/>
      <p:bldP spid="13" grpId="0"/>
      <p:bldP spid="15" grpId="0"/>
      <p:bldP spid="18" grpId="0" animBg="1"/>
      <p:bldP spid="1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5137" y="222738"/>
            <a:ext cx="8323385" cy="1219199"/>
          </a:xfrm>
        </p:spPr>
        <p:txBody>
          <a:bodyPr/>
          <a:lstStyle/>
          <a:p>
            <a:r>
              <a:rPr lang="en-CA" dirty="0" smtClean="0"/>
              <a:t>Extracting a good solution from R</a:t>
            </a:r>
            <a:r>
              <a:rPr lang="en-CA" baseline="-25000" dirty="0" smtClean="0"/>
              <a:t>2</a:t>
            </a:r>
            <a:r>
              <a:rPr lang="en-CA" dirty="0" smtClean="0"/>
              <a:t>: reduction to tree knapsack</a:t>
            </a:r>
            <a:endParaRPr lang="en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527538" y="1615206"/>
                <a:ext cx="7338646" cy="9378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CA" cap="small" dirty="0" smtClean="0"/>
                  <a:t>Recall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val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(R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2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 </a:t>
                </a:r>
                <a:r>
                  <a:rPr lang="en-CA" dirty="0">
                    <a:solidFill>
                      <a:srgbClr val="0000FF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n-CA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CA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ctrlP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  <m:e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≤</m:t>
                            </m:r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\</m:t>
                        </m:r>
                        <m:sSub>
                          <m:sSubPr>
                            <m:ctrlP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)(</m:t>
                        </m:r>
                        <m:sSub>
                          <m:sSubPr>
                            <m:ctrlP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endParaRPr lang="en-CA" dirty="0" smtClean="0"/>
              </a:p>
              <a:p>
                <a:pPr>
                  <a:spcBef>
                    <a:spcPts val="600"/>
                  </a:spcBef>
                </a:pPr>
                <a:r>
                  <a:rPr lang="en-CA" dirty="0" smtClean="0"/>
                  <a:t>Components in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𝜎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\</m:t>
                    </m:r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dirty="0" smtClean="0"/>
                  <a:t> across all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/>
                  <a:t> give rise to a tree</a:t>
                </a:r>
                <a:endParaRPr lang="en-CA" dirty="0"/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538" y="1615206"/>
                <a:ext cx="7338646" cy="937885"/>
              </a:xfrm>
              <a:prstGeom prst="rect">
                <a:avLst/>
              </a:prstGeom>
              <a:blipFill rotWithShape="0">
                <a:blip r:embed="rId2"/>
                <a:stretch>
                  <a:fillRect l="-1330" t="-2597" b="-1363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1776244" y="4522976"/>
            <a:ext cx="3822838" cy="398753"/>
            <a:chOff x="1333903" y="5701356"/>
            <a:chExt cx="4878733" cy="508891"/>
          </a:xfrm>
        </p:grpSpPr>
        <p:sp>
          <p:nvSpPr>
            <p:cNvPr id="32" name="Oval 31"/>
            <p:cNvSpPr/>
            <p:nvPr/>
          </p:nvSpPr>
          <p:spPr>
            <a:xfrm>
              <a:off x="1333903" y="5703161"/>
              <a:ext cx="507086" cy="507086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a</a:t>
              </a:r>
              <a:endParaRPr lang="en-US" sz="2000" dirty="0"/>
            </a:p>
          </p:txBody>
        </p:sp>
        <p:sp>
          <p:nvSpPr>
            <p:cNvPr id="33" name="Oval 32"/>
            <p:cNvSpPr/>
            <p:nvPr/>
          </p:nvSpPr>
          <p:spPr>
            <a:xfrm>
              <a:off x="2135668" y="5701356"/>
              <a:ext cx="507086" cy="507086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d</a:t>
              </a:r>
              <a:endParaRPr lang="en-US" sz="2000" dirty="0"/>
            </a:p>
          </p:txBody>
        </p:sp>
        <p:sp>
          <p:nvSpPr>
            <p:cNvPr id="34" name="Oval 33"/>
            <p:cNvSpPr/>
            <p:nvPr/>
          </p:nvSpPr>
          <p:spPr>
            <a:xfrm>
              <a:off x="2962100" y="5701356"/>
              <a:ext cx="507086" cy="507086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e</a:t>
              </a:r>
            </a:p>
          </p:txBody>
        </p:sp>
        <p:sp>
          <p:nvSpPr>
            <p:cNvPr id="35" name="Oval 34"/>
            <p:cNvSpPr/>
            <p:nvPr/>
          </p:nvSpPr>
          <p:spPr>
            <a:xfrm>
              <a:off x="3844126" y="5701356"/>
              <a:ext cx="507086" cy="507086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f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4741930" y="5701356"/>
              <a:ext cx="507086" cy="507086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b</a:t>
              </a:r>
              <a:endParaRPr lang="en-US" sz="2000" dirty="0"/>
            </a:p>
          </p:txBody>
        </p:sp>
        <p:sp>
          <p:nvSpPr>
            <p:cNvPr id="37" name="Oval 36"/>
            <p:cNvSpPr/>
            <p:nvPr/>
          </p:nvSpPr>
          <p:spPr>
            <a:xfrm>
              <a:off x="5705550" y="5701356"/>
              <a:ext cx="507086" cy="507086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c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974913" y="3959224"/>
            <a:ext cx="3425500" cy="565166"/>
            <a:chOff x="1587446" y="4981892"/>
            <a:chExt cx="4371647" cy="721269"/>
          </a:xfrm>
        </p:grpSpPr>
        <p:sp>
          <p:nvSpPr>
            <p:cNvPr id="22" name="Rectangle 21"/>
            <p:cNvSpPr/>
            <p:nvPr/>
          </p:nvSpPr>
          <p:spPr>
            <a:xfrm>
              <a:off x="1666621" y="4990164"/>
              <a:ext cx="678456" cy="43714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/>
                <a:t>a,d</a:t>
              </a:r>
              <a:endParaRPr lang="en-US" sz="2000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949195" y="4999870"/>
              <a:ext cx="532896" cy="43714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e</a:t>
              </a:r>
              <a:endParaRPr lang="en-US" sz="2000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835848" y="4981892"/>
              <a:ext cx="515364" cy="43714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f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204471" y="4990163"/>
              <a:ext cx="678456" cy="43714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/>
                <a:t>b</a:t>
              </a:r>
              <a:r>
                <a:rPr lang="en-US" sz="2000" dirty="0" err="1" smtClean="0"/>
                <a:t>,c</a:t>
              </a:r>
              <a:endParaRPr lang="en-US" sz="2000" dirty="0"/>
            </a:p>
          </p:txBody>
        </p:sp>
        <p:cxnSp>
          <p:nvCxnSpPr>
            <p:cNvPr id="26" name="Straight Connector 25"/>
            <p:cNvCxnSpPr/>
            <p:nvPr/>
          </p:nvCxnSpPr>
          <p:spPr>
            <a:xfrm flipV="1">
              <a:off x="1587446" y="5427313"/>
              <a:ext cx="418403" cy="275848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 flipV="1">
              <a:off x="2005849" y="5427313"/>
              <a:ext cx="383362" cy="274043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V="1">
              <a:off x="3215643" y="5437019"/>
              <a:ext cx="0" cy="264337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 flipV="1">
              <a:off x="4093530" y="5419041"/>
              <a:ext cx="4139" cy="282315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4995473" y="5427312"/>
              <a:ext cx="548226" cy="274044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 flipV="1">
              <a:off x="5543699" y="5427312"/>
              <a:ext cx="415394" cy="274044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/>
          <p:cNvGrpSpPr/>
          <p:nvPr/>
        </p:nvGrpSpPr>
        <p:grpSpPr>
          <a:xfrm>
            <a:off x="2302762" y="3423197"/>
            <a:ext cx="2772160" cy="550114"/>
            <a:chOff x="2005849" y="4297810"/>
            <a:chExt cx="3537850" cy="702060"/>
          </a:xfrm>
        </p:grpSpPr>
        <p:sp>
          <p:nvSpPr>
            <p:cNvPr id="16" name="Rectangle 15"/>
            <p:cNvSpPr/>
            <p:nvPr/>
          </p:nvSpPr>
          <p:spPr>
            <a:xfrm>
              <a:off x="2207358" y="4297810"/>
              <a:ext cx="944904" cy="43714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/>
                <a:t>a,d,e</a:t>
              </a:r>
              <a:endParaRPr lang="en-US" sz="20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373140" y="4310071"/>
              <a:ext cx="810069" cy="43714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/>
                <a:t>b</a:t>
              </a:r>
              <a:r>
                <a:rPr lang="en-US" sz="2000" dirty="0" err="1" smtClean="0"/>
                <a:t>,c,f</a:t>
              </a:r>
              <a:endParaRPr lang="en-US" sz="2000" dirty="0"/>
            </a:p>
          </p:txBody>
        </p:sp>
        <p:cxnSp>
          <p:nvCxnSpPr>
            <p:cNvPr id="18" name="Straight Connector 17"/>
            <p:cNvCxnSpPr/>
            <p:nvPr/>
          </p:nvCxnSpPr>
          <p:spPr>
            <a:xfrm flipV="1">
              <a:off x="2005849" y="4734959"/>
              <a:ext cx="673961" cy="255205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 flipV="1">
              <a:off x="2679810" y="4734959"/>
              <a:ext cx="535833" cy="264911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4093530" y="4747220"/>
              <a:ext cx="684645" cy="234672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 flipV="1">
              <a:off x="4778175" y="4747220"/>
              <a:ext cx="765524" cy="242943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>
            <a:off x="2736454" y="2760953"/>
            <a:ext cx="1738625" cy="671852"/>
            <a:chOff x="1673728" y="4300695"/>
            <a:chExt cx="2218845" cy="857422"/>
          </a:xfrm>
        </p:grpSpPr>
        <p:sp>
          <p:nvSpPr>
            <p:cNvPr id="13" name="Rectangle 12"/>
            <p:cNvSpPr/>
            <p:nvPr/>
          </p:nvSpPr>
          <p:spPr>
            <a:xfrm>
              <a:off x="1673728" y="4300695"/>
              <a:ext cx="2182599" cy="44591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V= {</a:t>
              </a:r>
              <a:r>
                <a:rPr lang="en-US" sz="2000" dirty="0" err="1" smtClean="0"/>
                <a:t>a,b,c,d,e,f</a:t>
              </a:r>
              <a:r>
                <a:rPr lang="en-US" sz="2000" dirty="0" smtClean="0"/>
                <a:t>}</a:t>
              </a:r>
              <a:endParaRPr lang="en-US" sz="2000" dirty="0"/>
            </a:p>
          </p:txBody>
        </p:sp>
        <p:cxnSp>
          <p:nvCxnSpPr>
            <p:cNvPr id="14" name="Straight Connector 13"/>
            <p:cNvCxnSpPr/>
            <p:nvPr/>
          </p:nvCxnSpPr>
          <p:spPr>
            <a:xfrm flipV="1">
              <a:off x="1794208" y="4737844"/>
              <a:ext cx="898294" cy="408012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 flipV="1">
              <a:off x="2692502" y="4737844"/>
              <a:ext cx="1200071" cy="420273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540890" y="4484563"/>
                <a:ext cx="1125949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𝐸</m:t>
                          </m:r>
                        </m:e>
                        <m:sub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≤0</m:t>
                          </m:r>
                        </m:sub>
                      </m:sSub>
                      <m:r>
                        <a:rPr lang="en-CA" sz="2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\</m:t>
                      </m:r>
                      <m:sSub>
                        <m:sSubPr>
                          <m:ctrlPr>
                            <a:rPr lang="en-CA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𝑅</m:t>
                          </m:r>
                        </m:e>
                        <m:sub>
                          <m:r>
                            <a:rPr lang="en-CA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200" i="1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890" y="4484563"/>
                <a:ext cx="1125949" cy="430887"/>
              </a:xfrm>
              <a:prstGeom prst="rect">
                <a:avLst/>
              </a:prstGeom>
              <a:blipFill rotWithShape="0">
                <a:blip r:embed="rId3"/>
                <a:stretch>
                  <a:fillRect b="-1857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527538" y="3919645"/>
                <a:ext cx="1125949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𝐸</m:t>
                          </m:r>
                        </m:e>
                        <m:sub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≤1</m:t>
                          </m:r>
                        </m:sub>
                      </m:sSub>
                      <m:r>
                        <a:rPr lang="en-CA" sz="2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\</m:t>
                      </m:r>
                      <m:sSub>
                        <m:sSubPr>
                          <m:ctrlPr>
                            <a:rPr lang="en-CA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𝑅</m:t>
                          </m:r>
                        </m:e>
                        <m:sub>
                          <m:r>
                            <a:rPr lang="en-CA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200" i="1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538" y="3919645"/>
                <a:ext cx="1125949" cy="430887"/>
              </a:xfrm>
              <a:prstGeom prst="rect">
                <a:avLst/>
              </a:prstGeom>
              <a:blipFill rotWithShape="0">
                <a:blip r:embed="rId4"/>
                <a:stretch>
                  <a:fillRect b="-1690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554945" y="3332149"/>
                <a:ext cx="1125949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𝐸</m:t>
                          </m:r>
                        </m:e>
                        <m:sub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≤2</m:t>
                          </m:r>
                        </m:sub>
                      </m:sSub>
                      <m:r>
                        <a:rPr lang="en-CA" sz="2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\</m:t>
                      </m:r>
                      <m:sSub>
                        <m:sSubPr>
                          <m:ctrlPr>
                            <a:rPr lang="en-CA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𝑅</m:t>
                          </m:r>
                        </m:e>
                        <m:sub>
                          <m:r>
                            <a:rPr lang="en-CA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200" i="1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945" y="3332149"/>
                <a:ext cx="1125949" cy="430887"/>
              </a:xfrm>
              <a:prstGeom prst="rect">
                <a:avLst/>
              </a:prstGeom>
              <a:blipFill rotWithShape="0">
                <a:blip r:embed="rId5"/>
                <a:stretch>
                  <a:fillRect b="-1857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565660" y="2701580"/>
                <a:ext cx="1125949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𝐸</m:t>
                          </m:r>
                        </m:e>
                        <m:sub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≤3</m:t>
                          </m:r>
                        </m:sub>
                      </m:sSub>
                      <m:r>
                        <a:rPr lang="en-CA" sz="2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\</m:t>
                      </m:r>
                      <m:sSub>
                        <m:sSubPr>
                          <m:ctrlPr>
                            <a:rPr lang="en-CA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𝑅</m:t>
                          </m:r>
                        </m:e>
                        <m:sub>
                          <m:r>
                            <a:rPr lang="en-CA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200" i="1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60" y="2701580"/>
                <a:ext cx="1125949" cy="430887"/>
              </a:xfrm>
              <a:prstGeom prst="rect">
                <a:avLst/>
              </a:prstGeom>
              <a:blipFill rotWithShape="0">
                <a:blip r:embed="rId6"/>
                <a:stretch>
                  <a:fillRect b="-1690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Box 37"/>
              <p:cNvSpPr txBox="1"/>
              <p:nvPr/>
            </p:nvSpPr>
            <p:spPr>
              <a:xfrm>
                <a:off x="5837296" y="2871549"/>
                <a:ext cx="2955011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Suppose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w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1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&lt;w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2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&lt;w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3</a:t>
                </a:r>
                <a:r>
                  <a:rPr lang="en-CA" dirty="0" smtClean="0"/>
                  <a:t>: distinct edge weights</a:t>
                </a:r>
              </a:p>
              <a:p>
                <a:r>
                  <a:rPr lang="en-CA" dirty="0" smtClean="0"/>
                  <a:t>(recall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w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0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=0</a:t>
                </a:r>
                <a:r>
                  <a:rPr lang="en-CA" dirty="0" smtClean="0"/>
                  <a:t>, 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E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≤0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 =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dirty="0" smtClean="0"/>
                  <a:t>) </a:t>
                </a:r>
                <a:endParaRPr lang="en-CA" dirty="0"/>
              </a:p>
            </p:txBody>
          </p:sp>
        </mc:Choice>
        <mc:Fallback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7296" y="2871549"/>
                <a:ext cx="2955011" cy="1200329"/>
              </a:xfrm>
              <a:prstGeom prst="rect">
                <a:avLst/>
              </a:prstGeom>
              <a:blipFill rotWithShape="0">
                <a:blip r:embed="rId7"/>
                <a:stretch>
                  <a:fillRect l="-3306" t="-4061" r="-3926" b="-1066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/>
              <p:cNvSpPr txBox="1"/>
              <p:nvPr/>
            </p:nvSpPr>
            <p:spPr>
              <a:xfrm>
                <a:off x="656492" y="5251938"/>
                <a:ext cx="8042030" cy="8609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>
                    <a:solidFill>
                      <a:srgbClr val="CC0000"/>
                    </a:solidFill>
                  </a:rPr>
                  <a:t>Idea: </a:t>
                </a:r>
                <a:r>
                  <a:rPr lang="en-CA" dirty="0" smtClean="0"/>
                  <a:t>Form solution by selecting suitable subset of components from </a:t>
                </a:r>
                <a14:m>
                  <m:oMath xmlns:m="http://schemas.openxmlformats.org/officeDocument/2006/math">
                    <m:nary>
                      <m:naryPr>
                        <m:chr m:val="⋃"/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≤</m:t>
                            </m:r>
                            <m: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\</m:t>
                        </m:r>
                        <m:sSub>
                          <m:sSubPr>
                            <m:ctrlP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CA" dirty="0" smtClean="0"/>
                  <a:t>,  or equivalently subset of nodes of tree</a:t>
                </a:r>
                <a:endParaRPr lang="en-CA" dirty="0"/>
              </a:p>
            </p:txBody>
          </p:sp>
        </mc:Choice>
        <mc:Fallback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492" y="5251938"/>
                <a:ext cx="8042030" cy="860941"/>
              </a:xfrm>
              <a:prstGeom prst="rect">
                <a:avLst/>
              </a:prstGeom>
              <a:blipFill rotWithShape="0">
                <a:blip r:embed="rId8"/>
                <a:stretch>
                  <a:fillRect l="-1213" t="-5674" r="-303" b="-14894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831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64052"/>
            <a:ext cx="9143999" cy="838200"/>
          </a:xfrm>
        </p:spPr>
        <p:txBody>
          <a:bodyPr/>
          <a:lstStyle/>
          <a:p>
            <a:pPr eaLnBrk="1" hangingPunct="1"/>
            <a:r>
              <a:rPr lang="en-US" altLang="en-US" sz="4000" dirty="0" smtClean="0">
                <a:ea typeface="ＭＳ Ｐゴシック" panose="020B0600070205080204" pitchFamily="34" charset="-128"/>
              </a:rPr>
              <a:t>Minimum spanning tree (MST) interdiction</a:t>
            </a:r>
            <a:endParaRPr lang="en-US" altLang="en-US" sz="4000" dirty="0" smtClean="0">
              <a:ea typeface="ＭＳ Ｐゴシック" panose="020B0600070205080204" pitchFamily="34" charset="-128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6933" y="1126027"/>
            <a:ext cx="816848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600" dirty="0" smtClean="0"/>
              <a:t>Given: graph </a:t>
            </a:r>
            <a:r>
              <a:rPr lang="en-CA" sz="2600" dirty="0" smtClean="0">
                <a:solidFill>
                  <a:srgbClr val="0000FF"/>
                </a:solidFill>
              </a:rPr>
              <a:t>G</a:t>
            </a:r>
            <a:r>
              <a:rPr lang="en-CA" sz="2600" dirty="0" smtClean="0">
                <a:solidFill>
                  <a:srgbClr val="0000FF"/>
                </a:solidFill>
              </a:rPr>
              <a:t>=(V,</a:t>
            </a:r>
            <a:r>
              <a:rPr lang="en-CA" sz="2600" baseline="-25000" dirty="0" smtClean="0">
                <a:solidFill>
                  <a:srgbClr val="0000FF"/>
                </a:solidFill>
              </a:rPr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E</a:t>
            </a:r>
            <a:r>
              <a:rPr lang="en-CA" sz="2600" dirty="0" smtClean="0">
                <a:solidFill>
                  <a:srgbClr val="0000FF"/>
                </a:solidFill>
              </a:rPr>
              <a:t>), </a:t>
            </a:r>
            <a:r>
              <a:rPr lang="en-CA" sz="2600" dirty="0" smtClean="0"/>
              <a:t>edge weights </a:t>
            </a:r>
            <a:r>
              <a:rPr lang="en-CA" sz="2600" dirty="0" smtClean="0">
                <a:solidFill>
                  <a:srgbClr val="0000FF"/>
                </a:solidFill>
              </a:rPr>
              <a:t>{</a:t>
            </a:r>
            <a:r>
              <a:rPr lang="en-CA" sz="2600" dirty="0">
                <a:solidFill>
                  <a:srgbClr val="0000FF"/>
                </a:solidFill>
              </a:rPr>
              <a:t>w</a:t>
            </a:r>
            <a:r>
              <a:rPr lang="en-CA" sz="2600" baseline="-25000" dirty="0" smtClean="0">
                <a:solidFill>
                  <a:srgbClr val="0000FF"/>
                </a:solidFill>
              </a:rPr>
              <a:t>e </a:t>
            </a:r>
            <a:r>
              <a:rPr lang="en-CA" sz="2600" dirty="0" smtClean="0">
                <a:solidFill>
                  <a:srgbClr val="0000FF"/>
                </a:solidFill>
              </a:rPr>
              <a:t>≥</a:t>
            </a:r>
            <a:r>
              <a:rPr lang="en-CA" sz="2600" baseline="-25000" dirty="0" smtClean="0">
                <a:solidFill>
                  <a:srgbClr val="0000FF"/>
                </a:solidFill>
              </a:rPr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0</a:t>
            </a:r>
            <a:r>
              <a:rPr lang="en-CA" sz="2600" dirty="0" smtClean="0">
                <a:solidFill>
                  <a:srgbClr val="0000FF"/>
                </a:solidFill>
              </a:rPr>
              <a:t>}</a:t>
            </a:r>
            <a:r>
              <a:rPr lang="en-CA" sz="2600" dirty="0" smtClean="0"/>
              <a:t>, </a:t>
            </a:r>
            <a:r>
              <a:rPr lang="en-CA" sz="2600" dirty="0" smtClean="0"/>
              <a:t>integer </a:t>
            </a:r>
            <a:r>
              <a:rPr lang="en-CA" sz="2600" dirty="0" smtClean="0">
                <a:solidFill>
                  <a:srgbClr val="0000FF"/>
                </a:solidFill>
              </a:rPr>
              <a:t>k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en-US" sz="2600" dirty="0">
                <a:solidFill>
                  <a:schemeClr val="tx2"/>
                </a:solidFill>
              </a:rPr>
              <a:t>Goal: interdict (i.e., remove) </a:t>
            </a:r>
            <a:r>
              <a:rPr lang="en-US" altLang="en-US" sz="2600" dirty="0">
                <a:solidFill>
                  <a:srgbClr val="0000FF"/>
                </a:solidFill>
              </a:rPr>
              <a:t>k</a:t>
            </a:r>
            <a:r>
              <a:rPr lang="en-US" altLang="en-US" sz="2600" dirty="0">
                <a:solidFill>
                  <a:schemeClr val="tx2"/>
                </a:solidFill>
              </a:rPr>
              <a:t> edges to </a:t>
            </a:r>
          </a:p>
          <a:p>
            <a:pPr eaLnBrk="1" hangingPunct="1">
              <a:tabLst>
                <a:tab pos="809625" algn="l"/>
              </a:tabLst>
            </a:pPr>
            <a:r>
              <a:rPr lang="en-US" altLang="en-US" sz="2600" dirty="0">
                <a:solidFill>
                  <a:schemeClr val="tx2"/>
                </a:solidFill>
              </a:rPr>
              <a:t>	Maximize weight of MST in remainder </a:t>
            </a:r>
            <a:r>
              <a:rPr lang="en-US" altLang="en-US" sz="2600" dirty="0" smtClean="0">
                <a:solidFill>
                  <a:schemeClr val="tx2"/>
                </a:solidFill>
              </a:rPr>
              <a:t>graph</a:t>
            </a:r>
            <a:endParaRPr lang="en-US" altLang="en-US" sz="2600" baseline="-25000" dirty="0">
              <a:solidFill>
                <a:srgbClr val="0000FF"/>
              </a:solidFill>
            </a:endParaRPr>
          </a:p>
        </p:txBody>
      </p:sp>
      <p:cxnSp>
        <p:nvCxnSpPr>
          <p:cNvPr id="5138" name="Straight Arrow Connector 32"/>
          <p:cNvCxnSpPr>
            <a:cxnSpLocks noChangeShapeType="1"/>
            <a:stCxn id="5129" idx="3"/>
            <a:endCxn id="5123" idx="7"/>
          </p:cNvCxnSpPr>
          <p:nvPr/>
        </p:nvCxnSpPr>
        <p:spPr bwMode="auto">
          <a:xfrm flipH="1">
            <a:off x="1694750" y="3795265"/>
            <a:ext cx="568778" cy="501924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9" name="Straight Arrow Connector 34"/>
          <p:cNvCxnSpPr>
            <a:cxnSpLocks noChangeShapeType="1"/>
            <a:stCxn id="5123" idx="2"/>
            <a:endCxn id="5134" idx="6"/>
          </p:cNvCxnSpPr>
          <p:nvPr/>
        </p:nvCxnSpPr>
        <p:spPr bwMode="auto">
          <a:xfrm flipH="1" flipV="1">
            <a:off x="666235" y="4361734"/>
            <a:ext cx="872689" cy="1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0" name="Straight Arrow Connector 36"/>
          <p:cNvCxnSpPr>
            <a:cxnSpLocks noChangeShapeType="1"/>
            <a:stCxn id="5134" idx="0"/>
            <a:endCxn id="5124" idx="3"/>
          </p:cNvCxnSpPr>
          <p:nvPr/>
        </p:nvCxnSpPr>
        <p:spPr bwMode="auto">
          <a:xfrm flipV="1">
            <a:off x="574954" y="3626281"/>
            <a:ext cx="294315" cy="644172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1" name="Straight Arrow Connector 38"/>
          <p:cNvCxnSpPr>
            <a:cxnSpLocks noChangeShapeType="1"/>
            <a:stCxn id="5124" idx="7"/>
            <a:endCxn id="5128" idx="3"/>
          </p:cNvCxnSpPr>
          <p:nvPr/>
        </p:nvCxnSpPr>
        <p:spPr bwMode="auto">
          <a:xfrm flipV="1">
            <a:off x="998359" y="3110327"/>
            <a:ext cx="670067" cy="386864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2" name="Straight Arrow Connector 40"/>
          <p:cNvCxnSpPr>
            <a:cxnSpLocks noChangeShapeType="1"/>
            <a:stCxn id="5128" idx="6"/>
            <a:endCxn id="5130" idx="2"/>
          </p:cNvCxnSpPr>
          <p:nvPr/>
        </p:nvCxnSpPr>
        <p:spPr bwMode="auto">
          <a:xfrm flipV="1">
            <a:off x="1824252" y="3028336"/>
            <a:ext cx="923281" cy="17446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3" name="Straight Arrow Connector 42"/>
          <p:cNvCxnSpPr>
            <a:cxnSpLocks noChangeShapeType="1"/>
            <a:stCxn id="5130" idx="6"/>
            <a:endCxn id="5125" idx="2"/>
          </p:cNvCxnSpPr>
          <p:nvPr/>
        </p:nvCxnSpPr>
        <p:spPr bwMode="auto">
          <a:xfrm>
            <a:off x="2930095" y="3029130"/>
            <a:ext cx="579438" cy="227012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8" name="Straight Arrow Connector 53"/>
          <p:cNvCxnSpPr>
            <a:cxnSpLocks noChangeShapeType="1"/>
            <a:stCxn id="5126" idx="1"/>
            <a:endCxn id="5125" idx="4"/>
          </p:cNvCxnSpPr>
          <p:nvPr/>
        </p:nvCxnSpPr>
        <p:spPr bwMode="auto">
          <a:xfrm flipH="1" flipV="1">
            <a:off x="3600814" y="3346630"/>
            <a:ext cx="273499" cy="927439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Connector 6"/>
          <p:cNvCxnSpPr>
            <a:stCxn id="5134" idx="7"/>
            <a:endCxn id="5129" idx="3"/>
          </p:cNvCxnSpPr>
          <p:nvPr/>
        </p:nvCxnSpPr>
        <p:spPr bwMode="auto">
          <a:xfrm flipV="1">
            <a:off x="639499" y="3795265"/>
            <a:ext cx="1624029" cy="501924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Connector 8"/>
          <p:cNvCxnSpPr>
            <a:stCxn id="5124" idx="6"/>
            <a:endCxn id="5129" idx="2"/>
          </p:cNvCxnSpPr>
          <p:nvPr/>
        </p:nvCxnSpPr>
        <p:spPr bwMode="auto">
          <a:xfrm>
            <a:off x="1025095" y="3561736"/>
            <a:ext cx="1211697" cy="168984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Connector 10"/>
          <p:cNvCxnSpPr>
            <a:stCxn id="5128" idx="5"/>
            <a:endCxn id="5129" idx="1"/>
          </p:cNvCxnSpPr>
          <p:nvPr/>
        </p:nvCxnSpPr>
        <p:spPr bwMode="auto">
          <a:xfrm>
            <a:off x="1797516" y="3110327"/>
            <a:ext cx="466012" cy="555847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Connector 14"/>
          <p:cNvCxnSpPr>
            <a:stCxn id="5131" idx="6"/>
            <a:endCxn id="5126" idx="2"/>
          </p:cNvCxnSpPr>
          <p:nvPr/>
        </p:nvCxnSpPr>
        <p:spPr bwMode="auto">
          <a:xfrm flipV="1">
            <a:off x="3162332" y="4338615"/>
            <a:ext cx="685245" cy="4466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Connector 18"/>
          <p:cNvCxnSpPr>
            <a:stCxn id="5130" idx="5"/>
            <a:endCxn id="5131" idx="0"/>
          </p:cNvCxnSpPr>
          <p:nvPr/>
        </p:nvCxnSpPr>
        <p:spPr bwMode="auto">
          <a:xfrm>
            <a:off x="2903359" y="3092881"/>
            <a:ext cx="167692" cy="1158918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20"/>
          <p:cNvCxnSpPr>
            <a:stCxn id="5125" idx="3"/>
            <a:endCxn id="5131" idx="7"/>
          </p:cNvCxnSpPr>
          <p:nvPr/>
        </p:nvCxnSpPr>
        <p:spPr bwMode="auto">
          <a:xfrm flipH="1">
            <a:off x="3135596" y="3319894"/>
            <a:ext cx="400673" cy="958641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Connector 22"/>
          <p:cNvCxnSpPr>
            <a:stCxn id="5123" idx="6"/>
            <a:endCxn id="5131" idx="2"/>
          </p:cNvCxnSpPr>
          <p:nvPr/>
        </p:nvCxnSpPr>
        <p:spPr bwMode="auto">
          <a:xfrm flipV="1">
            <a:off x="1721486" y="4343081"/>
            <a:ext cx="1258284" cy="18654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3" name="Oval 4"/>
          <p:cNvSpPr>
            <a:spLocks noChangeArrowheads="1"/>
          </p:cNvSpPr>
          <p:nvPr/>
        </p:nvSpPr>
        <p:spPr bwMode="auto">
          <a:xfrm>
            <a:off x="1538924" y="4270453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4" name="Oval 5"/>
          <p:cNvSpPr>
            <a:spLocks noChangeArrowheads="1"/>
          </p:cNvSpPr>
          <p:nvPr/>
        </p:nvSpPr>
        <p:spPr bwMode="auto">
          <a:xfrm>
            <a:off x="842533" y="3470455"/>
            <a:ext cx="182562" cy="182562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5" name="Oval 6"/>
          <p:cNvSpPr>
            <a:spLocks noChangeArrowheads="1"/>
          </p:cNvSpPr>
          <p:nvPr/>
        </p:nvSpPr>
        <p:spPr bwMode="auto">
          <a:xfrm>
            <a:off x="3509533" y="3164067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8" name="Oval 14"/>
          <p:cNvSpPr>
            <a:spLocks noChangeArrowheads="1"/>
          </p:cNvSpPr>
          <p:nvPr/>
        </p:nvSpPr>
        <p:spPr bwMode="auto">
          <a:xfrm>
            <a:off x="1641690" y="2954500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1" name="Oval 17"/>
          <p:cNvSpPr>
            <a:spLocks noChangeArrowheads="1"/>
          </p:cNvSpPr>
          <p:nvPr/>
        </p:nvSpPr>
        <p:spPr bwMode="auto">
          <a:xfrm>
            <a:off x="2979770" y="4251799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4" name="Oval 19"/>
          <p:cNvSpPr>
            <a:spLocks noChangeArrowheads="1"/>
          </p:cNvSpPr>
          <p:nvPr/>
        </p:nvSpPr>
        <p:spPr bwMode="auto">
          <a:xfrm>
            <a:off x="483672" y="4270453"/>
            <a:ext cx="182563" cy="182562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51" name="TextBox 5150"/>
          <p:cNvSpPr txBox="1"/>
          <p:nvPr/>
        </p:nvSpPr>
        <p:spPr>
          <a:xfrm>
            <a:off x="1468969" y="3236781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0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2674540" y="3236643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0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146671" y="2752988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5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3744766" y="3547023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0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3067633" y="3428640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3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3363203" y="4280105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CA" sz="2200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2213796" y="4292063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3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2006197" y="3085541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0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1082758" y="2957363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CA" sz="2200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436257" y="3646228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2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836307" y="4290893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CA" sz="2200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1094522" y="3715404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3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2003665" y="3867893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2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2116197" y="2648102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2</a:t>
            </a:r>
            <a:endParaRPr lang="en-CA" sz="2200" dirty="0">
              <a:solidFill>
                <a:srgbClr val="0000FF"/>
              </a:solidFill>
            </a:endParaRPr>
          </a:p>
        </p:txBody>
      </p:sp>
      <p:cxnSp>
        <p:nvCxnSpPr>
          <p:cNvPr id="54" name="Straight Connector 53"/>
          <p:cNvCxnSpPr>
            <a:stCxn id="5129" idx="6"/>
            <a:endCxn id="5126" idx="2"/>
          </p:cNvCxnSpPr>
          <p:nvPr/>
        </p:nvCxnSpPr>
        <p:spPr bwMode="auto">
          <a:xfrm>
            <a:off x="2419354" y="3730720"/>
            <a:ext cx="1428223" cy="607895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30" name="Oval 16"/>
          <p:cNvSpPr>
            <a:spLocks noChangeArrowheads="1"/>
          </p:cNvSpPr>
          <p:nvPr/>
        </p:nvSpPr>
        <p:spPr bwMode="auto">
          <a:xfrm>
            <a:off x="2747533" y="2937055"/>
            <a:ext cx="182562" cy="182562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6" name="Oval 7"/>
          <p:cNvSpPr>
            <a:spLocks noChangeArrowheads="1"/>
          </p:cNvSpPr>
          <p:nvPr/>
        </p:nvSpPr>
        <p:spPr bwMode="auto">
          <a:xfrm>
            <a:off x="3847577" y="4247333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9" name="Oval 15"/>
          <p:cNvSpPr>
            <a:spLocks noChangeArrowheads="1"/>
          </p:cNvSpPr>
          <p:nvPr/>
        </p:nvSpPr>
        <p:spPr bwMode="auto">
          <a:xfrm>
            <a:off x="2236792" y="3639438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72" name="TextBox 71"/>
          <p:cNvSpPr txBox="1"/>
          <p:nvPr/>
        </p:nvSpPr>
        <p:spPr>
          <a:xfrm>
            <a:off x="2539854" y="3790885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3</a:t>
            </a:r>
            <a:endParaRPr lang="en-CA" sz="2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43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222739"/>
            <a:ext cx="8487506" cy="719082"/>
          </a:xfrm>
        </p:spPr>
        <p:txBody>
          <a:bodyPr/>
          <a:lstStyle/>
          <a:p>
            <a:pPr algn="r"/>
            <a:r>
              <a:rPr lang="en-CA" dirty="0" smtClean="0"/>
              <a:t>Reduction to tree knapsack (contd.)</a:t>
            </a:r>
            <a:endParaRPr lang="en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527538" y="1122836"/>
                <a:ext cx="7338646" cy="4916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CA" cap="small" dirty="0" smtClean="0"/>
                  <a:t>Recall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val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(R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2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 </a:t>
                </a:r>
                <a:r>
                  <a:rPr lang="en-CA" dirty="0">
                    <a:solidFill>
                      <a:srgbClr val="0000FF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n-CA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CA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ctrlP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  <m:e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≤</m:t>
                            </m:r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\</m:t>
                        </m:r>
                        <m:sSub>
                          <m:sSubPr>
                            <m:ctrlP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)(</m:t>
                        </m:r>
                        <m:sSub>
                          <m:sSubPr>
                            <m:ctrlP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endParaRPr lang="en-CA" dirty="0" smtClean="0"/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538" y="1122836"/>
                <a:ext cx="7338646" cy="491609"/>
              </a:xfrm>
              <a:prstGeom prst="rect">
                <a:avLst/>
              </a:prstGeom>
              <a:blipFill rotWithShape="0">
                <a:blip r:embed="rId2"/>
                <a:stretch>
                  <a:fillRect l="-1330" t="-4938" b="-2592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1776244" y="3616856"/>
            <a:ext cx="3822838" cy="398753"/>
            <a:chOff x="1333903" y="5701356"/>
            <a:chExt cx="4878733" cy="508891"/>
          </a:xfrm>
        </p:grpSpPr>
        <p:sp>
          <p:nvSpPr>
            <p:cNvPr id="32" name="Oval 31"/>
            <p:cNvSpPr/>
            <p:nvPr/>
          </p:nvSpPr>
          <p:spPr>
            <a:xfrm>
              <a:off x="1333903" y="5703161"/>
              <a:ext cx="507086" cy="507086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a</a:t>
              </a:r>
              <a:endParaRPr lang="en-US" sz="2000" dirty="0"/>
            </a:p>
          </p:txBody>
        </p:sp>
        <p:sp>
          <p:nvSpPr>
            <p:cNvPr id="33" name="Oval 32"/>
            <p:cNvSpPr/>
            <p:nvPr/>
          </p:nvSpPr>
          <p:spPr>
            <a:xfrm>
              <a:off x="2135668" y="5701356"/>
              <a:ext cx="507086" cy="507086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d</a:t>
              </a:r>
              <a:endParaRPr lang="en-US" sz="2000" dirty="0"/>
            </a:p>
          </p:txBody>
        </p:sp>
        <p:sp>
          <p:nvSpPr>
            <p:cNvPr id="34" name="Oval 33"/>
            <p:cNvSpPr/>
            <p:nvPr/>
          </p:nvSpPr>
          <p:spPr>
            <a:xfrm>
              <a:off x="2962100" y="5701356"/>
              <a:ext cx="507086" cy="507086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e</a:t>
              </a:r>
            </a:p>
          </p:txBody>
        </p:sp>
        <p:sp>
          <p:nvSpPr>
            <p:cNvPr id="35" name="Oval 34"/>
            <p:cNvSpPr/>
            <p:nvPr/>
          </p:nvSpPr>
          <p:spPr>
            <a:xfrm>
              <a:off x="3844126" y="5701356"/>
              <a:ext cx="507086" cy="507086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f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4741930" y="5701356"/>
              <a:ext cx="507086" cy="507086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b</a:t>
              </a:r>
              <a:endParaRPr lang="en-US" sz="2000" dirty="0"/>
            </a:p>
          </p:txBody>
        </p:sp>
        <p:sp>
          <p:nvSpPr>
            <p:cNvPr id="37" name="Oval 36"/>
            <p:cNvSpPr/>
            <p:nvPr/>
          </p:nvSpPr>
          <p:spPr>
            <a:xfrm>
              <a:off x="5705550" y="5701356"/>
              <a:ext cx="507086" cy="507086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c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974913" y="3053104"/>
            <a:ext cx="3425500" cy="565166"/>
            <a:chOff x="1587446" y="4981892"/>
            <a:chExt cx="4371647" cy="721269"/>
          </a:xfrm>
        </p:grpSpPr>
        <p:sp>
          <p:nvSpPr>
            <p:cNvPr id="22" name="Rectangle 21"/>
            <p:cNvSpPr/>
            <p:nvPr/>
          </p:nvSpPr>
          <p:spPr>
            <a:xfrm>
              <a:off x="1666621" y="4990164"/>
              <a:ext cx="678456" cy="43714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/>
                <a:t>a,d</a:t>
              </a:r>
              <a:endParaRPr lang="en-US" sz="2000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949195" y="4999870"/>
              <a:ext cx="532896" cy="43714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e</a:t>
              </a:r>
              <a:endParaRPr lang="en-US" sz="2000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835848" y="4981892"/>
              <a:ext cx="515364" cy="43714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f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204471" y="4990163"/>
              <a:ext cx="678456" cy="43714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/>
                <a:t>b</a:t>
              </a:r>
              <a:r>
                <a:rPr lang="en-US" sz="2000" dirty="0" err="1" smtClean="0"/>
                <a:t>,c</a:t>
              </a:r>
              <a:endParaRPr lang="en-US" sz="2000" dirty="0"/>
            </a:p>
          </p:txBody>
        </p:sp>
        <p:cxnSp>
          <p:nvCxnSpPr>
            <p:cNvPr id="26" name="Straight Connector 25"/>
            <p:cNvCxnSpPr/>
            <p:nvPr/>
          </p:nvCxnSpPr>
          <p:spPr>
            <a:xfrm flipV="1">
              <a:off x="1587446" y="5427313"/>
              <a:ext cx="418403" cy="275848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 flipV="1">
              <a:off x="2005849" y="5427313"/>
              <a:ext cx="383362" cy="274043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V="1">
              <a:off x="3215643" y="5437019"/>
              <a:ext cx="0" cy="264337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 flipV="1">
              <a:off x="4093530" y="5419041"/>
              <a:ext cx="4139" cy="282315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4995473" y="5427312"/>
              <a:ext cx="548226" cy="274044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 flipV="1">
              <a:off x="5543699" y="5427312"/>
              <a:ext cx="415394" cy="274044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/>
          <p:cNvGrpSpPr/>
          <p:nvPr/>
        </p:nvGrpSpPr>
        <p:grpSpPr>
          <a:xfrm>
            <a:off x="2302762" y="2517077"/>
            <a:ext cx="2772160" cy="550114"/>
            <a:chOff x="2005849" y="4297810"/>
            <a:chExt cx="3537850" cy="702060"/>
          </a:xfrm>
        </p:grpSpPr>
        <p:sp>
          <p:nvSpPr>
            <p:cNvPr id="16" name="Rectangle 15"/>
            <p:cNvSpPr/>
            <p:nvPr/>
          </p:nvSpPr>
          <p:spPr>
            <a:xfrm>
              <a:off x="2207358" y="4297810"/>
              <a:ext cx="944904" cy="43714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/>
                <a:t>a,d,e</a:t>
              </a:r>
              <a:endParaRPr lang="en-US" sz="20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373140" y="4310071"/>
              <a:ext cx="810069" cy="43714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/>
                <a:t>b</a:t>
              </a:r>
              <a:r>
                <a:rPr lang="en-US" sz="2000" dirty="0" err="1" smtClean="0"/>
                <a:t>,c,f</a:t>
              </a:r>
              <a:endParaRPr lang="en-US" sz="2000" dirty="0"/>
            </a:p>
          </p:txBody>
        </p:sp>
        <p:cxnSp>
          <p:nvCxnSpPr>
            <p:cNvPr id="18" name="Straight Connector 17"/>
            <p:cNvCxnSpPr/>
            <p:nvPr/>
          </p:nvCxnSpPr>
          <p:spPr>
            <a:xfrm flipV="1">
              <a:off x="2005849" y="4734959"/>
              <a:ext cx="673961" cy="255205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 flipV="1">
              <a:off x="2679810" y="4734959"/>
              <a:ext cx="535833" cy="264911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4093530" y="4747220"/>
              <a:ext cx="684645" cy="234672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 flipV="1">
              <a:off x="4778175" y="4747220"/>
              <a:ext cx="765524" cy="242943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>
            <a:off x="2736454" y="1854833"/>
            <a:ext cx="1738625" cy="671852"/>
            <a:chOff x="1673728" y="4300695"/>
            <a:chExt cx="2218845" cy="857422"/>
          </a:xfrm>
        </p:grpSpPr>
        <p:sp>
          <p:nvSpPr>
            <p:cNvPr id="13" name="Rectangle 12"/>
            <p:cNvSpPr/>
            <p:nvPr/>
          </p:nvSpPr>
          <p:spPr>
            <a:xfrm>
              <a:off x="1673728" y="4300695"/>
              <a:ext cx="2182599" cy="44591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V= {</a:t>
              </a:r>
              <a:r>
                <a:rPr lang="en-US" sz="2000" dirty="0" err="1" smtClean="0"/>
                <a:t>a,b,c,d,e,f</a:t>
              </a:r>
              <a:r>
                <a:rPr lang="en-US" sz="2000" dirty="0" smtClean="0"/>
                <a:t>}</a:t>
              </a:r>
              <a:endParaRPr lang="en-US" sz="2000" dirty="0"/>
            </a:p>
          </p:txBody>
        </p:sp>
        <p:cxnSp>
          <p:nvCxnSpPr>
            <p:cNvPr id="14" name="Straight Connector 13"/>
            <p:cNvCxnSpPr/>
            <p:nvPr/>
          </p:nvCxnSpPr>
          <p:spPr>
            <a:xfrm flipV="1">
              <a:off x="1794208" y="4737844"/>
              <a:ext cx="898294" cy="408012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 flipV="1">
              <a:off x="2692502" y="4737844"/>
              <a:ext cx="1200071" cy="420273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540890" y="3578443"/>
                <a:ext cx="1125949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𝐸</m:t>
                          </m:r>
                        </m:e>
                        <m:sub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≤0</m:t>
                          </m:r>
                        </m:sub>
                      </m:sSub>
                      <m:r>
                        <a:rPr lang="en-CA" sz="2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\</m:t>
                      </m:r>
                      <m:sSub>
                        <m:sSubPr>
                          <m:ctrlPr>
                            <a:rPr lang="en-CA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𝑅</m:t>
                          </m:r>
                        </m:e>
                        <m:sub>
                          <m:r>
                            <a:rPr lang="en-CA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200" i="1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890" y="3578443"/>
                <a:ext cx="1125949" cy="430887"/>
              </a:xfrm>
              <a:prstGeom prst="rect">
                <a:avLst/>
              </a:prstGeom>
              <a:blipFill rotWithShape="0">
                <a:blip r:embed="rId3"/>
                <a:stretch>
                  <a:fillRect b="-1690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527538" y="3013525"/>
                <a:ext cx="1125949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𝐸</m:t>
                          </m:r>
                        </m:e>
                        <m:sub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≤1</m:t>
                          </m:r>
                        </m:sub>
                      </m:sSub>
                      <m:r>
                        <a:rPr lang="en-CA" sz="2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\</m:t>
                      </m:r>
                      <m:sSub>
                        <m:sSubPr>
                          <m:ctrlPr>
                            <a:rPr lang="en-CA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𝑅</m:t>
                          </m:r>
                        </m:e>
                        <m:sub>
                          <m:r>
                            <a:rPr lang="en-CA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200" i="1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538" y="3013525"/>
                <a:ext cx="1125949" cy="430887"/>
              </a:xfrm>
              <a:prstGeom prst="rect">
                <a:avLst/>
              </a:prstGeom>
              <a:blipFill rotWithShape="0">
                <a:blip r:embed="rId4"/>
                <a:stretch>
                  <a:fillRect b="-1690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554945" y="2426029"/>
                <a:ext cx="1125949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𝐸</m:t>
                          </m:r>
                        </m:e>
                        <m:sub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≤2</m:t>
                          </m:r>
                        </m:sub>
                      </m:sSub>
                      <m:r>
                        <a:rPr lang="en-CA" sz="2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\</m:t>
                      </m:r>
                      <m:sSub>
                        <m:sSubPr>
                          <m:ctrlPr>
                            <a:rPr lang="en-CA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𝑅</m:t>
                          </m:r>
                        </m:e>
                        <m:sub>
                          <m:r>
                            <a:rPr lang="en-CA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200" i="1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945" y="2426029"/>
                <a:ext cx="1125949" cy="430887"/>
              </a:xfrm>
              <a:prstGeom prst="rect">
                <a:avLst/>
              </a:prstGeom>
              <a:blipFill rotWithShape="0">
                <a:blip r:embed="rId5"/>
                <a:stretch>
                  <a:fillRect b="-1690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565660" y="1795460"/>
                <a:ext cx="1125949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𝐸</m:t>
                          </m:r>
                        </m:e>
                        <m:sub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≤3</m:t>
                          </m:r>
                        </m:sub>
                      </m:sSub>
                      <m:r>
                        <a:rPr lang="en-CA" sz="2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\</m:t>
                      </m:r>
                      <m:sSub>
                        <m:sSubPr>
                          <m:ctrlPr>
                            <a:rPr lang="en-CA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𝑅</m:t>
                          </m:r>
                        </m:e>
                        <m:sub>
                          <m:r>
                            <a:rPr lang="en-CA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200" i="1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60" y="1795460"/>
                <a:ext cx="1125949" cy="430887"/>
              </a:xfrm>
              <a:prstGeom prst="rect">
                <a:avLst/>
              </a:prstGeom>
              <a:blipFill rotWithShape="0">
                <a:blip r:embed="rId6"/>
                <a:stretch>
                  <a:fillRect b="-1857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Box 37"/>
              <p:cNvSpPr txBox="1"/>
              <p:nvPr/>
            </p:nvSpPr>
            <p:spPr>
              <a:xfrm>
                <a:off x="5837296" y="1965429"/>
                <a:ext cx="2955011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Suppose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w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1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&lt;w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2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&lt;w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3</a:t>
                </a:r>
                <a:r>
                  <a:rPr lang="en-CA" dirty="0" smtClean="0"/>
                  <a:t>: distinct edge weights</a:t>
                </a:r>
              </a:p>
              <a:p>
                <a:r>
                  <a:rPr lang="en-CA" dirty="0" smtClean="0"/>
                  <a:t>(recall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w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0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=0</a:t>
                </a:r>
                <a:r>
                  <a:rPr lang="en-CA" dirty="0" smtClean="0"/>
                  <a:t>, 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E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≤0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 =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dirty="0" smtClean="0"/>
                  <a:t>) </a:t>
                </a:r>
                <a:endParaRPr lang="en-CA" dirty="0"/>
              </a:p>
            </p:txBody>
          </p:sp>
        </mc:Choice>
        <mc:Fallback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7296" y="1965429"/>
                <a:ext cx="2955011" cy="1200329"/>
              </a:xfrm>
              <a:prstGeom prst="rect">
                <a:avLst/>
              </a:prstGeom>
              <a:blipFill rotWithShape="0">
                <a:blip r:embed="rId7"/>
                <a:stretch>
                  <a:fillRect l="-3306" t="-4061" r="-3926" b="-1066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624331" y="4194574"/>
            <a:ext cx="81679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CC0000"/>
                </a:solidFill>
              </a:rPr>
              <a:t>Idea: </a:t>
            </a:r>
            <a:r>
              <a:rPr lang="en-CA" dirty="0" smtClean="0"/>
              <a:t>Form solution by choosing subset of (non-root) tree nodes </a:t>
            </a:r>
            <a:endParaRPr lang="en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624331" y="4670341"/>
                <a:ext cx="8346831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Each tree node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v</a:t>
                </a:r>
                <a:r>
                  <a:rPr lang="en-CA" dirty="0" smtClean="0"/>
                  <a:t> in level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\</m:t>
                    </m:r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CA" dirty="0" smtClean="0"/>
                  <a:t> has:</a:t>
                </a:r>
              </a:p>
              <a:p>
                <a:pPr marL="176213" indent="-176213">
                  <a:buFont typeface="Arial" panose="020B0604020202020204" pitchFamily="34" charset="0"/>
                  <a:buChar char="•"/>
                  <a:tabLst>
                    <a:tab pos="3681413" algn="l"/>
                  </a:tabLst>
                </a:pPr>
                <a:r>
                  <a:rPr lang="en-CA" dirty="0" smtClean="0"/>
                  <a:t>set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S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v</a:t>
                </a:r>
                <a:r>
                  <a:rPr lang="en-CA" dirty="0" smtClean="0"/>
                  <a:t> of vertices	</a:t>
                </a:r>
                <a:r>
                  <a:rPr lang="en-CA" sz="2200" dirty="0" smtClean="0"/>
                  <a:t>vertices of corresponding component</a:t>
                </a:r>
              </a:p>
              <a:p>
                <a:pPr marL="176213" indent="-176213">
                  <a:buFont typeface="Arial" panose="020B0604020202020204" pitchFamily="34" charset="0"/>
                  <a:buChar char="•"/>
                  <a:tabLst>
                    <a:tab pos="3681413" algn="l"/>
                  </a:tabLst>
                </a:pPr>
                <a:r>
                  <a:rPr lang="en-CA" dirty="0" smtClean="0"/>
                  <a:t>value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 := (w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i+1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–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  <a:r>
                  <a:rPr lang="en-CA" dirty="0" smtClean="0"/>
                  <a:t>	</a:t>
                </a:r>
                <a:r>
                  <a:rPr lang="en-CA" sz="2200" dirty="0" smtClean="0"/>
                  <a:t>contribution from component to </a:t>
                </a:r>
                <a:r>
                  <a:rPr lang="en-CA" sz="2200" dirty="0" err="1" smtClean="0">
                    <a:solidFill>
                      <a:srgbClr val="0000FF"/>
                    </a:solidFill>
                  </a:rPr>
                  <a:t>val</a:t>
                </a:r>
                <a:r>
                  <a:rPr lang="en-CA" sz="2200" dirty="0" smtClean="0">
                    <a:solidFill>
                      <a:srgbClr val="0000FF"/>
                    </a:solidFill>
                  </a:rPr>
                  <a:t>(.)</a:t>
                </a:r>
              </a:p>
              <a:p>
                <a:pPr marL="176213" indent="-176213">
                  <a:buFont typeface="Arial" panose="020B0604020202020204" pitchFamily="34" charset="0"/>
                  <a:buChar char="•"/>
                  <a:tabLst>
                    <a:tab pos="3681413" algn="l"/>
                  </a:tabLst>
                </a:pPr>
                <a:r>
                  <a:rPr lang="en-CA" dirty="0" smtClean="0"/>
                  <a:t>wt.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 := c(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S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v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∩</m:t>
                    </m:r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\</m:t>
                    </m:r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  <a:r>
                  <a:rPr lang="en-CA" sz="2200" dirty="0" smtClean="0"/>
                  <a:t>	cost of creating component </a:t>
                </a:r>
                <a:r>
                  <a:rPr lang="en-CA" sz="2200" dirty="0" err="1" smtClean="0">
                    <a:solidFill>
                      <a:srgbClr val="0000FF"/>
                    </a:solidFill>
                  </a:rPr>
                  <a:t>S</a:t>
                </a:r>
                <a:r>
                  <a:rPr lang="en-CA" sz="2200" baseline="-25000" dirty="0" err="1" smtClean="0">
                    <a:solidFill>
                      <a:srgbClr val="0000FF"/>
                    </a:solidFill>
                  </a:rPr>
                  <a:t>v</a:t>
                </a:r>
                <a:r>
                  <a:rPr lang="en-CA" sz="2200" dirty="0" smtClean="0"/>
                  <a:t> in level</a:t>
                </a:r>
                <a:endParaRPr lang="en-CA" sz="22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331" y="4670341"/>
                <a:ext cx="8346831" cy="1569660"/>
              </a:xfrm>
              <a:prstGeom prst="rect">
                <a:avLst/>
              </a:prstGeom>
              <a:blipFill rotWithShape="0">
                <a:blip r:embed="rId8"/>
                <a:stretch>
                  <a:fillRect l="-1095" t="-3101" b="-7752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05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93786"/>
            <a:ext cx="8487506" cy="719082"/>
          </a:xfrm>
        </p:spPr>
        <p:txBody>
          <a:bodyPr/>
          <a:lstStyle/>
          <a:p>
            <a:pPr algn="r"/>
            <a:r>
              <a:rPr lang="en-CA" dirty="0" smtClean="0"/>
              <a:t>Reduction to tree knapsack (contd.)</a:t>
            </a:r>
            <a:endParaRPr lang="en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527538" y="841484"/>
                <a:ext cx="7338646" cy="4916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CA" cap="small" dirty="0" smtClean="0"/>
                  <a:t>Recall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val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(R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2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 </a:t>
                </a:r>
                <a:r>
                  <a:rPr lang="en-CA" dirty="0">
                    <a:solidFill>
                      <a:srgbClr val="0000FF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n-CA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CA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ctrlP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  <m:e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≤</m:t>
                            </m:r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\</m:t>
                        </m:r>
                        <m:sSub>
                          <m:sSubPr>
                            <m:ctrlP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)(</m:t>
                        </m:r>
                        <m:sSub>
                          <m:sSubPr>
                            <m:ctrlP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endParaRPr lang="en-CA" dirty="0" smtClean="0"/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538" y="841484"/>
                <a:ext cx="7338646" cy="491609"/>
              </a:xfrm>
              <a:prstGeom prst="rect">
                <a:avLst/>
              </a:prstGeom>
              <a:blipFill rotWithShape="0">
                <a:blip r:embed="rId2"/>
                <a:stretch>
                  <a:fillRect l="-1330" t="-4938" b="-2592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1776244" y="3253443"/>
            <a:ext cx="3822838" cy="398753"/>
            <a:chOff x="1333903" y="5701356"/>
            <a:chExt cx="4878733" cy="508891"/>
          </a:xfrm>
        </p:grpSpPr>
        <p:sp>
          <p:nvSpPr>
            <p:cNvPr id="32" name="Oval 31"/>
            <p:cNvSpPr/>
            <p:nvPr/>
          </p:nvSpPr>
          <p:spPr>
            <a:xfrm>
              <a:off x="1333903" y="5703161"/>
              <a:ext cx="507086" cy="507086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a</a:t>
              </a:r>
              <a:endParaRPr lang="en-US" sz="2000" dirty="0"/>
            </a:p>
          </p:txBody>
        </p:sp>
        <p:sp>
          <p:nvSpPr>
            <p:cNvPr id="33" name="Oval 32"/>
            <p:cNvSpPr/>
            <p:nvPr/>
          </p:nvSpPr>
          <p:spPr>
            <a:xfrm>
              <a:off x="2135668" y="5701356"/>
              <a:ext cx="507086" cy="507086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d</a:t>
              </a:r>
              <a:endParaRPr lang="en-US" sz="2000" dirty="0"/>
            </a:p>
          </p:txBody>
        </p:sp>
        <p:sp>
          <p:nvSpPr>
            <p:cNvPr id="34" name="Oval 33"/>
            <p:cNvSpPr/>
            <p:nvPr/>
          </p:nvSpPr>
          <p:spPr>
            <a:xfrm>
              <a:off x="2962100" y="5701356"/>
              <a:ext cx="507086" cy="507086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e</a:t>
              </a:r>
            </a:p>
          </p:txBody>
        </p:sp>
        <p:sp>
          <p:nvSpPr>
            <p:cNvPr id="35" name="Oval 34"/>
            <p:cNvSpPr/>
            <p:nvPr/>
          </p:nvSpPr>
          <p:spPr>
            <a:xfrm>
              <a:off x="3844126" y="5701356"/>
              <a:ext cx="507086" cy="507086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f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4741930" y="5701356"/>
              <a:ext cx="507086" cy="507086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b</a:t>
              </a:r>
              <a:endParaRPr lang="en-US" sz="2000" dirty="0"/>
            </a:p>
          </p:txBody>
        </p:sp>
        <p:sp>
          <p:nvSpPr>
            <p:cNvPr id="37" name="Oval 36"/>
            <p:cNvSpPr/>
            <p:nvPr/>
          </p:nvSpPr>
          <p:spPr>
            <a:xfrm>
              <a:off x="5705550" y="5701356"/>
              <a:ext cx="507086" cy="507086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c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974913" y="2689691"/>
            <a:ext cx="3425500" cy="565166"/>
            <a:chOff x="1587446" y="4981892"/>
            <a:chExt cx="4371647" cy="721269"/>
          </a:xfrm>
        </p:grpSpPr>
        <p:sp>
          <p:nvSpPr>
            <p:cNvPr id="22" name="Rectangle 21"/>
            <p:cNvSpPr/>
            <p:nvPr/>
          </p:nvSpPr>
          <p:spPr>
            <a:xfrm>
              <a:off x="1666621" y="4990164"/>
              <a:ext cx="678456" cy="43714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/>
                <a:t>a,d</a:t>
              </a:r>
              <a:endParaRPr lang="en-US" sz="2000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949195" y="4999870"/>
              <a:ext cx="532896" cy="43714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e</a:t>
              </a:r>
              <a:endParaRPr lang="en-US" sz="2000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835848" y="4981892"/>
              <a:ext cx="515364" cy="43714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f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204471" y="4990163"/>
              <a:ext cx="678456" cy="43714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/>
                <a:t>b</a:t>
              </a:r>
              <a:r>
                <a:rPr lang="en-US" sz="2000" dirty="0" err="1" smtClean="0"/>
                <a:t>,c</a:t>
              </a:r>
              <a:endParaRPr lang="en-US" sz="2000" dirty="0"/>
            </a:p>
          </p:txBody>
        </p:sp>
        <p:cxnSp>
          <p:nvCxnSpPr>
            <p:cNvPr id="26" name="Straight Connector 25"/>
            <p:cNvCxnSpPr/>
            <p:nvPr/>
          </p:nvCxnSpPr>
          <p:spPr>
            <a:xfrm flipV="1">
              <a:off x="1587446" y="5427313"/>
              <a:ext cx="418403" cy="275848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 flipV="1">
              <a:off x="2005849" y="5427313"/>
              <a:ext cx="383362" cy="274043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V="1">
              <a:off x="3215643" y="5437019"/>
              <a:ext cx="0" cy="264337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 flipV="1">
              <a:off x="4093530" y="5419041"/>
              <a:ext cx="4139" cy="282315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4995473" y="5427312"/>
              <a:ext cx="548226" cy="274044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 flipV="1">
              <a:off x="5543699" y="5427312"/>
              <a:ext cx="415394" cy="274044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/>
          <p:cNvGrpSpPr/>
          <p:nvPr/>
        </p:nvGrpSpPr>
        <p:grpSpPr>
          <a:xfrm>
            <a:off x="2302762" y="2153664"/>
            <a:ext cx="2772160" cy="550114"/>
            <a:chOff x="2005849" y="4297810"/>
            <a:chExt cx="3537850" cy="702060"/>
          </a:xfrm>
        </p:grpSpPr>
        <p:sp>
          <p:nvSpPr>
            <p:cNvPr id="16" name="Rectangle 15"/>
            <p:cNvSpPr/>
            <p:nvPr/>
          </p:nvSpPr>
          <p:spPr>
            <a:xfrm>
              <a:off x="2207358" y="4297810"/>
              <a:ext cx="944904" cy="43714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/>
                <a:t>a,d,e</a:t>
              </a:r>
              <a:endParaRPr lang="en-US" sz="20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373140" y="4310071"/>
              <a:ext cx="810069" cy="43714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/>
                <a:t>b</a:t>
              </a:r>
              <a:r>
                <a:rPr lang="en-US" sz="2000" dirty="0" err="1" smtClean="0"/>
                <a:t>,c,f</a:t>
              </a:r>
              <a:endParaRPr lang="en-US" sz="2000" dirty="0"/>
            </a:p>
          </p:txBody>
        </p:sp>
        <p:cxnSp>
          <p:nvCxnSpPr>
            <p:cNvPr id="18" name="Straight Connector 17"/>
            <p:cNvCxnSpPr/>
            <p:nvPr/>
          </p:nvCxnSpPr>
          <p:spPr>
            <a:xfrm flipV="1">
              <a:off x="2005849" y="4734959"/>
              <a:ext cx="673961" cy="255205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 flipV="1">
              <a:off x="2679810" y="4734959"/>
              <a:ext cx="535833" cy="264911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4093530" y="4747220"/>
              <a:ext cx="684645" cy="234672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 flipV="1">
              <a:off x="4778175" y="4747220"/>
              <a:ext cx="765524" cy="242943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>
            <a:off x="2736454" y="1491420"/>
            <a:ext cx="1738625" cy="671852"/>
            <a:chOff x="1673728" y="4300695"/>
            <a:chExt cx="2218845" cy="857422"/>
          </a:xfrm>
        </p:grpSpPr>
        <p:sp>
          <p:nvSpPr>
            <p:cNvPr id="13" name="Rectangle 12"/>
            <p:cNvSpPr/>
            <p:nvPr/>
          </p:nvSpPr>
          <p:spPr>
            <a:xfrm>
              <a:off x="1673728" y="4300695"/>
              <a:ext cx="2182599" cy="44591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V= {</a:t>
              </a:r>
              <a:r>
                <a:rPr lang="en-US" sz="2000" dirty="0" err="1" smtClean="0"/>
                <a:t>a,b,c,d,e,f</a:t>
              </a:r>
              <a:r>
                <a:rPr lang="en-US" sz="2000" dirty="0" smtClean="0"/>
                <a:t>}</a:t>
              </a:r>
              <a:endParaRPr lang="en-US" sz="2000" dirty="0"/>
            </a:p>
          </p:txBody>
        </p:sp>
        <p:cxnSp>
          <p:nvCxnSpPr>
            <p:cNvPr id="14" name="Straight Connector 13"/>
            <p:cNvCxnSpPr/>
            <p:nvPr/>
          </p:nvCxnSpPr>
          <p:spPr>
            <a:xfrm flipV="1">
              <a:off x="1794208" y="4737844"/>
              <a:ext cx="898294" cy="408012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 flipV="1">
              <a:off x="2692502" y="4737844"/>
              <a:ext cx="1200071" cy="420273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540890" y="3215030"/>
                <a:ext cx="1125949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𝐸</m:t>
                          </m:r>
                        </m:e>
                        <m:sub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≤0</m:t>
                          </m:r>
                        </m:sub>
                      </m:sSub>
                      <m:r>
                        <a:rPr lang="en-CA" sz="2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\</m:t>
                      </m:r>
                      <m:sSub>
                        <m:sSubPr>
                          <m:ctrlPr>
                            <a:rPr lang="en-CA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𝑅</m:t>
                          </m:r>
                        </m:e>
                        <m:sub>
                          <m:r>
                            <a:rPr lang="en-CA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200" i="1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890" y="3215030"/>
                <a:ext cx="1125949" cy="430887"/>
              </a:xfrm>
              <a:prstGeom prst="rect">
                <a:avLst/>
              </a:prstGeom>
              <a:blipFill rotWithShape="0">
                <a:blip r:embed="rId3"/>
                <a:stretch>
                  <a:fillRect b="-1690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527538" y="2650112"/>
                <a:ext cx="1125949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𝐸</m:t>
                          </m:r>
                        </m:e>
                        <m:sub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≤1</m:t>
                          </m:r>
                        </m:sub>
                      </m:sSub>
                      <m:r>
                        <a:rPr lang="en-CA" sz="2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\</m:t>
                      </m:r>
                      <m:sSub>
                        <m:sSubPr>
                          <m:ctrlPr>
                            <a:rPr lang="en-CA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𝑅</m:t>
                          </m:r>
                        </m:e>
                        <m:sub>
                          <m:r>
                            <a:rPr lang="en-CA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200" i="1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538" y="2650112"/>
                <a:ext cx="1125949" cy="430887"/>
              </a:xfrm>
              <a:prstGeom prst="rect">
                <a:avLst/>
              </a:prstGeom>
              <a:blipFill rotWithShape="0">
                <a:blip r:embed="rId4"/>
                <a:stretch>
                  <a:fillRect b="-1857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554945" y="2062616"/>
                <a:ext cx="1125949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𝐸</m:t>
                          </m:r>
                        </m:e>
                        <m:sub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≤2</m:t>
                          </m:r>
                        </m:sub>
                      </m:sSub>
                      <m:r>
                        <a:rPr lang="en-CA" sz="2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\</m:t>
                      </m:r>
                      <m:sSub>
                        <m:sSubPr>
                          <m:ctrlPr>
                            <a:rPr lang="en-CA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𝑅</m:t>
                          </m:r>
                        </m:e>
                        <m:sub>
                          <m:r>
                            <a:rPr lang="en-CA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200" i="1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945" y="2062616"/>
                <a:ext cx="1125949" cy="430887"/>
              </a:xfrm>
              <a:prstGeom prst="rect">
                <a:avLst/>
              </a:prstGeom>
              <a:blipFill rotWithShape="0">
                <a:blip r:embed="rId5"/>
                <a:stretch>
                  <a:fillRect b="-1690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565660" y="1432047"/>
                <a:ext cx="1125949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𝐸</m:t>
                          </m:r>
                        </m:e>
                        <m:sub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≤3</m:t>
                          </m:r>
                        </m:sub>
                      </m:sSub>
                      <m:r>
                        <a:rPr lang="en-CA" sz="2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\</m:t>
                      </m:r>
                      <m:sSub>
                        <m:sSubPr>
                          <m:ctrlPr>
                            <a:rPr lang="en-CA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𝑅</m:t>
                          </m:r>
                        </m:e>
                        <m:sub>
                          <m:r>
                            <a:rPr lang="en-CA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200" i="1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60" y="1432047"/>
                <a:ext cx="1125949" cy="430887"/>
              </a:xfrm>
              <a:prstGeom prst="rect">
                <a:avLst/>
              </a:prstGeom>
              <a:blipFill rotWithShape="0">
                <a:blip r:embed="rId6"/>
                <a:stretch>
                  <a:fillRect b="-1690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624331" y="3831161"/>
            <a:ext cx="81679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CC0000"/>
                </a:solidFill>
              </a:rPr>
              <a:t>Idea: </a:t>
            </a:r>
            <a:r>
              <a:rPr lang="en-CA" dirty="0" smtClean="0"/>
              <a:t>Form solution by choosing subset of (non-root) tree nodes </a:t>
            </a:r>
            <a:endParaRPr lang="en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624332" y="4306928"/>
                <a:ext cx="862939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Each tree node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v</a:t>
                </a:r>
                <a:r>
                  <a:rPr lang="en-CA" dirty="0" smtClean="0"/>
                  <a:t> in level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\</m:t>
                    </m:r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CA" dirty="0" smtClean="0"/>
                  <a:t> has:</a:t>
                </a:r>
              </a:p>
              <a:p>
                <a:pPr>
                  <a:tabLst>
                    <a:tab pos="2243138" algn="l"/>
                    <a:tab pos="5108575" algn="l"/>
                  </a:tabLst>
                </a:pPr>
                <a:r>
                  <a:rPr lang="en-CA" dirty="0" smtClean="0"/>
                  <a:t>set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S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v</a:t>
                </a:r>
                <a:r>
                  <a:rPr lang="en-CA" dirty="0" smtClean="0"/>
                  <a:t> of vertices,	value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 := (w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i+1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–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),	</a:t>
                </a:r>
                <a:r>
                  <a:rPr lang="en-CA" dirty="0" smtClean="0"/>
                  <a:t>wt.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 := c(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S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v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∩</m:t>
                    </m:r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\</m:t>
                    </m:r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  <a:endParaRPr lang="en-CA" sz="22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332" y="4306928"/>
                <a:ext cx="8629396" cy="830997"/>
              </a:xfrm>
              <a:prstGeom prst="rect">
                <a:avLst/>
              </a:prstGeom>
              <a:blipFill rotWithShape="0">
                <a:blip r:embed="rId7"/>
                <a:stretch>
                  <a:fillRect l="-1059" t="-5882" r="-141" b="-1617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/>
              <p:cNvSpPr txBox="1"/>
              <p:nvPr/>
            </p:nvSpPr>
            <p:spPr>
              <a:xfrm>
                <a:off x="624330" y="5137925"/>
                <a:ext cx="8296932" cy="10511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903288" algn="l"/>
                    <a:tab pos="1700213" algn="l"/>
                    <a:tab pos="2871788" algn="l"/>
                    <a:tab pos="3681413" algn="l"/>
                  </a:tabLst>
                </a:pPr>
                <a:r>
                  <a:rPr lang="en-CA" dirty="0" smtClean="0"/>
                  <a:t>Solve: 	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Max 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CA" dirty="0" smtClean="0"/>
                  <a:t>	</a:t>
                </a:r>
                <a:r>
                  <a:rPr lang="en-CA" dirty="0" err="1" smtClean="0"/>
                  <a:t>s.t.</a:t>
                </a:r>
                <a:r>
                  <a:rPr lang="en-CA" dirty="0" smtClean="0"/>
                  <a:t>	</a:t>
                </a:r>
                <a14:m>
                  <m:oMath xmlns:m="http://schemas.openxmlformats.org/officeDocument/2006/math">
                    <m:r>
                      <a:rPr lang="en-CA" b="0" i="0" smtClean="0"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supHide m:val="on"/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sub>
                        </m:s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nary>
                  </m:oMath>
                </a14:m>
                <a:endParaRPr lang="en-CA" dirty="0" smtClean="0"/>
              </a:p>
              <a:p>
                <a:pPr>
                  <a:spcBef>
                    <a:spcPts val="1200"/>
                  </a:spcBef>
                  <a:tabLst>
                    <a:tab pos="903288" algn="l"/>
                    <a:tab pos="1700213" algn="l"/>
                    <a:tab pos="2871788" algn="l"/>
                    <a:tab pos="3681413" algn="l"/>
                  </a:tabLst>
                </a:pPr>
                <a:r>
                  <a:rPr lang="en-CA" dirty="0" smtClean="0">
                    <a:solidFill>
                      <a:srgbClr val="CC0000"/>
                    </a:solidFill>
                  </a:rPr>
                  <a:t>Issue:</a:t>
                </a:r>
                <a:r>
                  <a:rPr lang="en-CA" dirty="0" smtClean="0"/>
                  <a:t>	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CA" dirty="0" smtClean="0"/>
                  <a:t> may over-count cost of boundary edges (by a lot)</a:t>
                </a:r>
                <a:endParaRPr lang="en-CA" dirty="0"/>
              </a:p>
            </p:txBody>
          </p:sp>
        </mc:Choice>
        <mc:Fallback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330" y="5137925"/>
                <a:ext cx="8296932" cy="1051185"/>
              </a:xfrm>
              <a:prstGeom prst="rect">
                <a:avLst/>
              </a:prstGeom>
              <a:blipFill rotWithShape="0">
                <a:blip r:embed="rId8"/>
                <a:stretch>
                  <a:fillRect l="-1102" t="-56977" r="-735" b="-8314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Box 40"/>
              <p:cNvSpPr txBox="1"/>
              <p:nvPr/>
            </p:nvSpPr>
            <p:spPr>
              <a:xfrm>
                <a:off x="1359641" y="5434296"/>
                <a:ext cx="10448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18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CA" sz="18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⊆</m:t>
                      </m:r>
                      <m:r>
                        <a:rPr lang="en-CA" sz="18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n-CA" sz="1800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9641" y="5434296"/>
                <a:ext cx="1044844" cy="369332"/>
              </a:xfrm>
              <a:prstGeom prst="rect">
                <a:avLst/>
              </a:prstGeom>
              <a:blipFill rotWithShape="0">
                <a:blip r:embed="rId9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5" name="Group 84"/>
          <p:cNvGrpSpPr/>
          <p:nvPr/>
        </p:nvGrpSpPr>
        <p:grpSpPr>
          <a:xfrm>
            <a:off x="6226327" y="1374310"/>
            <a:ext cx="2448750" cy="2271607"/>
            <a:chOff x="6226327" y="1374310"/>
            <a:chExt cx="2448750" cy="2271607"/>
          </a:xfrm>
        </p:grpSpPr>
        <p:cxnSp>
          <p:nvCxnSpPr>
            <p:cNvPr id="46" name="Straight Connector 45"/>
            <p:cNvCxnSpPr>
              <a:stCxn id="43" idx="6"/>
              <a:endCxn id="44" idx="2"/>
            </p:cNvCxnSpPr>
            <p:nvPr/>
          </p:nvCxnSpPr>
          <p:spPr bwMode="auto">
            <a:xfrm>
              <a:off x="7694866" y="2925478"/>
              <a:ext cx="377733" cy="14031"/>
            </a:xfrm>
            <a:prstGeom prst="line">
              <a:avLst/>
            </a:prstGeom>
            <a:noFill/>
            <a:ln w="50800">
              <a:solidFill>
                <a:srgbClr val="009900"/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2" name="Oval 41"/>
            <p:cNvSpPr/>
            <p:nvPr/>
          </p:nvSpPr>
          <p:spPr bwMode="auto">
            <a:xfrm>
              <a:off x="6248400" y="2153664"/>
              <a:ext cx="2426677" cy="1492253"/>
            </a:xfrm>
            <a:prstGeom prst="ellipse">
              <a:avLst/>
            </a:prstGeom>
            <a:solidFill>
              <a:srgbClr val="CC0000">
                <a:alpha val="30000"/>
              </a:srgbClr>
            </a:solidFill>
            <a:ln w="127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43" name="Oval 42"/>
            <p:cNvSpPr/>
            <p:nvPr/>
          </p:nvSpPr>
          <p:spPr bwMode="auto">
            <a:xfrm>
              <a:off x="6415194" y="2474563"/>
              <a:ext cx="1279672" cy="901829"/>
            </a:xfrm>
            <a:prstGeom prst="ellipse">
              <a:avLst/>
            </a:prstGeom>
            <a:solidFill>
              <a:srgbClr val="009900">
                <a:alpha val="40000"/>
              </a:srgbClr>
            </a:solidFill>
            <a:ln w="12700" cap="flat" cmpd="sng" algn="ctr">
              <a:solidFill>
                <a:srgbClr val="0099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CA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ill Sans MT" pitchFamily="34" charset="0"/>
                </a:rPr>
                <a:t>a, d</a:t>
              </a:r>
              <a:endParaRPr kumimoji="0" lang="en-C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44" name="Oval 43"/>
            <p:cNvSpPr/>
            <p:nvPr/>
          </p:nvSpPr>
          <p:spPr bwMode="auto">
            <a:xfrm>
              <a:off x="8072599" y="2736181"/>
              <a:ext cx="438355" cy="406655"/>
            </a:xfrm>
            <a:prstGeom prst="ellipse">
              <a:avLst/>
            </a:prstGeom>
            <a:solidFill>
              <a:srgbClr val="009900">
                <a:alpha val="40000"/>
              </a:srgbClr>
            </a:solidFill>
            <a:ln w="12700" cap="flat" cmpd="sng" algn="ctr">
              <a:solidFill>
                <a:srgbClr val="0099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CA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ill Sans MT" pitchFamily="34" charset="0"/>
                </a:rPr>
                <a:t>e</a:t>
              </a:r>
              <a:endParaRPr kumimoji="0" lang="en-C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cxnSp>
          <p:nvCxnSpPr>
            <p:cNvPr id="48" name="Straight Connector 47"/>
            <p:cNvCxnSpPr>
              <a:stCxn id="43" idx="0"/>
            </p:cNvCxnSpPr>
            <p:nvPr/>
          </p:nvCxnSpPr>
          <p:spPr bwMode="auto">
            <a:xfrm flipH="1" flipV="1">
              <a:off x="6965759" y="2041822"/>
              <a:ext cx="89271" cy="432741"/>
            </a:xfrm>
            <a:prstGeom prst="line">
              <a:avLst/>
            </a:prstGeom>
            <a:noFill/>
            <a:ln w="50800">
              <a:solidFill>
                <a:srgbClr val="CC0000"/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" name="Straight Connector 49"/>
            <p:cNvCxnSpPr>
              <a:stCxn id="44" idx="0"/>
            </p:cNvCxnSpPr>
            <p:nvPr/>
          </p:nvCxnSpPr>
          <p:spPr bwMode="auto">
            <a:xfrm flipH="1" flipV="1">
              <a:off x="8291776" y="1993811"/>
              <a:ext cx="1" cy="742370"/>
            </a:xfrm>
            <a:prstGeom prst="line">
              <a:avLst/>
            </a:prstGeom>
            <a:noFill/>
            <a:ln w="50800">
              <a:solidFill>
                <a:srgbClr val="009900"/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" name="Straight Connector 51"/>
            <p:cNvCxnSpPr>
              <a:stCxn id="43" idx="7"/>
            </p:cNvCxnSpPr>
            <p:nvPr/>
          </p:nvCxnSpPr>
          <p:spPr bwMode="auto">
            <a:xfrm flipH="1" flipV="1">
              <a:off x="7472756" y="1954338"/>
              <a:ext cx="34706" cy="652295"/>
            </a:xfrm>
            <a:prstGeom prst="line">
              <a:avLst/>
            </a:prstGeom>
            <a:noFill/>
            <a:ln w="50800">
              <a:solidFill>
                <a:srgbClr val="009900"/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4" name="Straight Connector 53"/>
            <p:cNvCxnSpPr>
              <a:stCxn id="44" idx="7"/>
            </p:cNvCxnSpPr>
            <p:nvPr/>
          </p:nvCxnSpPr>
          <p:spPr bwMode="auto">
            <a:xfrm flipV="1">
              <a:off x="8446758" y="2062616"/>
              <a:ext cx="228319" cy="733118"/>
            </a:xfrm>
            <a:prstGeom prst="line">
              <a:avLst/>
            </a:prstGeom>
            <a:noFill/>
            <a:ln w="50800">
              <a:solidFill>
                <a:srgbClr val="CC0000"/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6" name="Straight Connector 55"/>
            <p:cNvCxnSpPr>
              <a:stCxn id="43" idx="5"/>
              <a:endCxn id="44" idx="3"/>
            </p:cNvCxnSpPr>
            <p:nvPr/>
          </p:nvCxnSpPr>
          <p:spPr bwMode="auto">
            <a:xfrm flipV="1">
              <a:off x="7507462" y="3083283"/>
              <a:ext cx="629333" cy="161039"/>
            </a:xfrm>
            <a:prstGeom prst="line">
              <a:avLst/>
            </a:prstGeom>
            <a:noFill/>
            <a:ln w="50800">
              <a:solidFill>
                <a:srgbClr val="CC0000"/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5" name="Straight Connector 64"/>
            <p:cNvCxnSpPr/>
            <p:nvPr/>
          </p:nvCxnSpPr>
          <p:spPr bwMode="auto">
            <a:xfrm>
              <a:off x="6226327" y="1597713"/>
              <a:ext cx="458332" cy="14087"/>
            </a:xfrm>
            <a:prstGeom prst="line">
              <a:avLst/>
            </a:prstGeom>
            <a:noFill/>
            <a:ln w="50800">
              <a:solidFill>
                <a:srgbClr val="009900"/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8" name="TextBox 67"/>
            <p:cNvSpPr txBox="1"/>
            <p:nvPr/>
          </p:nvSpPr>
          <p:spPr>
            <a:xfrm>
              <a:off x="6689352" y="1374310"/>
              <a:ext cx="45243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>
                  <a:solidFill>
                    <a:srgbClr val="009900"/>
                  </a:solidFill>
                </a:rPr>
                <a:t>E</a:t>
              </a:r>
              <a:r>
                <a:rPr lang="en-CA" sz="2200" baseline="-25000" dirty="0" smtClean="0">
                  <a:solidFill>
                    <a:srgbClr val="009900"/>
                  </a:solidFill>
                </a:rPr>
                <a:t>1</a:t>
              </a:r>
              <a:endParaRPr lang="en-CA" sz="2200" dirty="0">
                <a:solidFill>
                  <a:srgbClr val="009900"/>
                </a:solidFill>
              </a:endParaRPr>
            </a:p>
          </p:txBody>
        </p:sp>
        <p:cxnSp>
          <p:nvCxnSpPr>
            <p:cNvPr id="69" name="Straight Connector 68"/>
            <p:cNvCxnSpPr/>
            <p:nvPr/>
          </p:nvCxnSpPr>
          <p:spPr bwMode="auto">
            <a:xfrm>
              <a:off x="7625898" y="1597713"/>
              <a:ext cx="458332" cy="14087"/>
            </a:xfrm>
            <a:prstGeom prst="line">
              <a:avLst/>
            </a:prstGeom>
            <a:noFill/>
            <a:ln w="50800">
              <a:solidFill>
                <a:srgbClr val="CC0000"/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0" name="TextBox 69"/>
            <p:cNvSpPr txBox="1"/>
            <p:nvPr/>
          </p:nvSpPr>
          <p:spPr>
            <a:xfrm>
              <a:off x="8088923" y="1374310"/>
              <a:ext cx="45243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>
                  <a:solidFill>
                    <a:srgbClr val="CC0000"/>
                  </a:solidFill>
                </a:rPr>
                <a:t>E</a:t>
              </a:r>
              <a:r>
                <a:rPr lang="en-CA" sz="2200" baseline="-25000" dirty="0" smtClean="0">
                  <a:solidFill>
                    <a:srgbClr val="CC0000"/>
                  </a:solidFill>
                </a:rPr>
                <a:t>2</a:t>
              </a:r>
              <a:endParaRPr lang="en-CA" sz="2200" dirty="0">
                <a:solidFill>
                  <a:srgbClr val="CC0000"/>
                </a:solidFill>
              </a:endParaRPr>
            </a:p>
          </p:txBody>
        </p:sp>
      </p:grpSp>
      <p:sp>
        <p:nvSpPr>
          <p:cNvPr id="73" name="TextBox 72"/>
          <p:cNvSpPr txBox="1"/>
          <p:nvPr/>
        </p:nvSpPr>
        <p:spPr>
          <a:xfrm>
            <a:off x="5009603" y="1877169"/>
            <a:ext cx="16577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/>
              <a:t>over-counted</a:t>
            </a:r>
            <a:endParaRPr lang="en-CA" sz="2000" dirty="0"/>
          </a:p>
        </p:txBody>
      </p:sp>
      <p:cxnSp>
        <p:nvCxnSpPr>
          <p:cNvPr id="77" name="Straight Arrow Connector 76"/>
          <p:cNvCxnSpPr/>
          <p:nvPr/>
        </p:nvCxnSpPr>
        <p:spPr bwMode="auto">
          <a:xfrm flipH="1" flipV="1">
            <a:off x="6541479" y="2153666"/>
            <a:ext cx="860142" cy="250126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1" name="Straight Arrow Connector 80"/>
          <p:cNvCxnSpPr/>
          <p:nvPr/>
        </p:nvCxnSpPr>
        <p:spPr bwMode="auto">
          <a:xfrm flipH="1" flipV="1">
            <a:off x="6532414" y="2077224"/>
            <a:ext cx="1624366" cy="319421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72182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7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93786"/>
            <a:ext cx="8487506" cy="719082"/>
          </a:xfrm>
        </p:spPr>
        <p:txBody>
          <a:bodyPr/>
          <a:lstStyle/>
          <a:p>
            <a:pPr algn="r"/>
            <a:r>
              <a:rPr lang="en-CA" dirty="0" smtClean="0"/>
              <a:t>Reduction to tree knapsack (contd.)</a:t>
            </a:r>
            <a:endParaRPr lang="en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527538" y="841484"/>
                <a:ext cx="7338646" cy="4916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CA" cap="small" dirty="0" smtClean="0"/>
                  <a:t>Recall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val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(R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2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 </a:t>
                </a:r>
                <a:r>
                  <a:rPr lang="en-CA" dirty="0">
                    <a:solidFill>
                      <a:srgbClr val="0000FF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n-CA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CA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ctrlP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  <m:e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≤</m:t>
                            </m:r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\</m:t>
                        </m:r>
                        <m:sSub>
                          <m:sSubPr>
                            <m:ctrlP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)(</m:t>
                        </m:r>
                        <m:sSub>
                          <m:sSubPr>
                            <m:ctrlP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CA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endParaRPr lang="en-CA" dirty="0" smtClean="0"/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538" y="841484"/>
                <a:ext cx="7338646" cy="491609"/>
              </a:xfrm>
              <a:prstGeom prst="rect">
                <a:avLst/>
              </a:prstGeom>
              <a:blipFill rotWithShape="0">
                <a:blip r:embed="rId2"/>
                <a:stretch>
                  <a:fillRect l="-1330" t="-4938" b="-2592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1776244" y="3253443"/>
            <a:ext cx="3822838" cy="398753"/>
            <a:chOff x="1333903" y="5701356"/>
            <a:chExt cx="4878733" cy="508891"/>
          </a:xfrm>
        </p:grpSpPr>
        <p:sp>
          <p:nvSpPr>
            <p:cNvPr id="32" name="Oval 31"/>
            <p:cNvSpPr/>
            <p:nvPr/>
          </p:nvSpPr>
          <p:spPr>
            <a:xfrm>
              <a:off x="1333903" y="5703161"/>
              <a:ext cx="507086" cy="507086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a</a:t>
              </a:r>
              <a:endParaRPr lang="en-US" sz="2000" dirty="0"/>
            </a:p>
          </p:txBody>
        </p:sp>
        <p:sp>
          <p:nvSpPr>
            <p:cNvPr id="33" name="Oval 32"/>
            <p:cNvSpPr/>
            <p:nvPr/>
          </p:nvSpPr>
          <p:spPr>
            <a:xfrm>
              <a:off x="2135668" y="5701356"/>
              <a:ext cx="507086" cy="507086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d</a:t>
              </a:r>
              <a:endParaRPr lang="en-US" sz="2000" dirty="0"/>
            </a:p>
          </p:txBody>
        </p:sp>
        <p:sp>
          <p:nvSpPr>
            <p:cNvPr id="34" name="Oval 33"/>
            <p:cNvSpPr/>
            <p:nvPr/>
          </p:nvSpPr>
          <p:spPr>
            <a:xfrm>
              <a:off x="2962100" y="5701356"/>
              <a:ext cx="507086" cy="507086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e</a:t>
              </a:r>
            </a:p>
          </p:txBody>
        </p:sp>
        <p:sp>
          <p:nvSpPr>
            <p:cNvPr id="35" name="Oval 34"/>
            <p:cNvSpPr/>
            <p:nvPr/>
          </p:nvSpPr>
          <p:spPr>
            <a:xfrm>
              <a:off x="3844126" y="5701356"/>
              <a:ext cx="507086" cy="507086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f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4741930" y="5701356"/>
              <a:ext cx="507086" cy="507086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b</a:t>
              </a:r>
              <a:endParaRPr lang="en-US" sz="2000" dirty="0"/>
            </a:p>
          </p:txBody>
        </p:sp>
        <p:sp>
          <p:nvSpPr>
            <p:cNvPr id="37" name="Oval 36"/>
            <p:cNvSpPr/>
            <p:nvPr/>
          </p:nvSpPr>
          <p:spPr>
            <a:xfrm>
              <a:off x="5705550" y="5701356"/>
              <a:ext cx="507086" cy="507086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c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974913" y="2689691"/>
            <a:ext cx="3425500" cy="565166"/>
            <a:chOff x="1587446" y="4981892"/>
            <a:chExt cx="4371647" cy="721269"/>
          </a:xfrm>
        </p:grpSpPr>
        <p:sp>
          <p:nvSpPr>
            <p:cNvPr id="22" name="Rectangle 21"/>
            <p:cNvSpPr/>
            <p:nvPr/>
          </p:nvSpPr>
          <p:spPr>
            <a:xfrm>
              <a:off x="1666621" y="4990164"/>
              <a:ext cx="678456" cy="43714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/>
                <a:t>a,d</a:t>
              </a:r>
              <a:endParaRPr lang="en-US" sz="2000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949195" y="4999870"/>
              <a:ext cx="532896" cy="43714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e</a:t>
              </a:r>
              <a:endParaRPr lang="en-US" sz="2000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835848" y="4981892"/>
              <a:ext cx="515364" cy="43714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f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204471" y="4990163"/>
              <a:ext cx="678456" cy="43714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/>
                <a:t>b</a:t>
              </a:r>
              <a:r>
                <a:rPr lang="en-US" sz="2000" dirty="0" err="1" smtClean="0"/>
                <a:t>,c</a:t>
              </a:r>
              <a:endParaRPr lang="en-US" sz="2000" dirty="0"/>
            </a:p>
          </p:txBody>
        </p:sp>
        <p:cxnSp>
          <p:nvCxnSpPr>
            <p:cNvPr id="26" name="Straight Connector 25"/>
            <p:cNvCxnSpPr/>
            <p:nvPr/>
          </p:nvCxnSpPr>
          <p:spPr>
            <a:xfrm flipV="1">
              <a:off x="1587446" y="5427313"/>
              <a:ext cx="418403" cy="275848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 flipV="1">
              <a:off x="2005849" y="5427313"/>
              <a:ext cx="383362" cy="274043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V="1">
              <a:off x="3215643" y="5437019"/>
              <a:ext cx="0" cy="264337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 flipV="1">
              <a:off x="4093530" y="5419041"/>
              <a:ext cx="4139" cy="282315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4995473" y="5427312"/>
              <a:ext cx="548226" cy="274044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 flipV="1">
              <a:off x="5543699" y="5427312"/>
              <a:ext cx="415394" cy="274044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/>
          <p:cNvGrpSpPr/>
          <p:nvPr/>
        </p:nvGrpSpPr>
        <p:grpSpPr>
          <a:xfrm>
            <a:off x="2302762" y="2153664"/>
            <a:ext cx="2772160" cy="550114"/>
            <a:chOff x="2005849" y="4297810"/>
            <a:chExt cx="3537850" cy="702060"/>
          </a:xfrm>
        </p:grpSpPr>
        <p:sp>
          <p:nvSpPr>
            <p:cNvPr id="16" name="Rectangle 15"/>
            <p:cNvSpPr/>
            <p:nvPr/>
          </p:nvSpPr>
          <p:spPr>
            <a:xfrm>
              <a:off x="2207358" y="4297810"/>
              <a:ext cx="944904" cy="43714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/>
                <a:t>a,d,e</a:t>
              </a:r>
              <a:endParaRPr lang="en-US" sz="20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373140" y="4310071"/>
              <a:ext cx="810069" cy="43714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/>
                <a:t>b</a:t>
              </a:r>
              <a:r>
                <a:rPr lang="en-US" sz="2000" dirty="0" err="1" smtClean="0"/>
                <a:t>,c,f</a:t>
              </a:r>
              <a:endParaRPr lang="en-US" sz="2000" dirty="0"/>
            </a:p>
          </p:txBody>
        </p:sp>
        <p:cxnSp>
          <p:nvCxnSpPr>
            <p:cNvPr id="18" name="Straight Connector 17"/>
            <p:cNvCxnSpPr/>
            <p:nvPr/>
          </p:nvCxnSpPr>
          <p:spPr>
            <a:xfrm flipV="1">
              <a:off x="2005849" y="4734959"/>
              <a:ext cx="673961" cy="255205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 flipV="1">
              <a:off x="2679810" y="4734959"/>
              <a:ext cx="535833" cy="264911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4093530" y="4747220"/>
              <a:ext cx="684645" cy="234672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 flipV="1">
              <a:off x="4778175" y="4747220"/>
              <a:ext cx="765524" cy="242943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>
            <a:off x="2736454" y="1491420"/>
            <a:ext cx="1738625" cy="671852"/>
            <a:chOff x="1673728" y="4300695"/>
            <a:chExt cx="2218845" cy="857422"/>
          </a:xfrm>
        </p:grpSpPr>
        <p:sp>
          <p:nvSpPr>
            <p:cNvPr id="13" name="Rectangle 12"/>
            <p:cNvSpPr/>
            <p:nvPr/>
          </p:nvSpPr>
          <p:spPr>
            <a:xfrm>
              <a:off x="1673728" y="4300695"/>
              <a:ext cx="2182599" cy="44591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V= {</a:t>
              </a:r>
              <a:r>
                <a:rPr lang="en-US" sz="2000" dirty="0" err="1" smtClean="0"/>
                <a:t>a,b,c,d,e,f</a:t>
              </a:r>
              <a:r>
                <a:rPr lang="en-US" sz="2000" dirty="0" smtClean="0"/>
                <a:t>}</a:t>
              </a:r>
              <a:endParaRPr lang="en-US" sz="2000" dirty="0"/>
            </a:p>
          </p:txBody>
        </p:sp>
        <p:cxnSp>
          <p:nvCxnSpPr>
            <p:cNvPr id="14" name="Straight Connector 13"/>
            <p:cNvCxnSpPr/>
            <p:nvPr/>
          </p:nvCxnSpPr>
          <p:spPr>
            <a:xfrm flipV="1">
              <a:off x="1794208" y="4737844"/>
              <a:ext cx="898294" cy="408012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 flipV="1">
              <a:off x="2692502" y="4737844"/>
              <a:ext cx="1200071" cy="420273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540890" y="3215030"/>
                <a:ext cx="1125949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𝐸</m:t>
                          </m:r>
                        </m:e>
                        <m:sub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≤0</m:t>
                          </m:r>
                        </m:sub>
                      </m:sSub>
                      <m:r>
                        <a:rPr lang="en-CA" sz="2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\</m:t>
                      </m:r>
                      <m:sSub>
                        <m:sSubPr>
                          <m:ctrlPr>
                            <a:rPr lang="en-CA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𝑅</m:t>
                          </m:r>
                        </m:e>
                        <m:sub>
                          <m:r>
                            <a:rPr lang="en-CA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200" i="1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890" y="3215030"/>
                <a:ext cx="1125949" cy="430887"/>
              </a:xfrm>
              <a:prstGeom prst="rect">
                <a:avLst/>
              </a:prstGeom>
              <a:blipFill rotWithShape="0">
                <a:blip r:embed="rId3"/>
                <a:stretch>
                  <a:fillRect b="-1690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527538" y="2650112"/>
                <a:ext cx="1125949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𝐸</m:t>
                          </m:r>
                        </m:e>
                        <m:sub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≤1</m:t>
                          </m:r>
                        </m:sub>
                      </m:sSub>
                      <m:r>
                        <a:rPr lang="en-CA" sz="2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\</m:t>
                      </m:r>
                      <m:sSub>
                        <m:sSubPr>
                          <m:ctrlPr>
                            <a:rPr lang="en-CA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𝑅</m:t>
                          </m:r>
                        </m:e>
                        <m:sub>
                          <m:r>
                            <a:rPr lang="en-CA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200" i="1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538" y="2650112"/>
                <a:ext cx="1125949" cy="430887"/>
              </a:xfrm>
              <a:prstGeom prst="rect">
                <a:avLst/>
              </a:prstGeom>
              <a:blipFill rotWithShape="0">
                <a:blip r:embed="rId4"/>
                <a:stretch>
                  <a:fillRect b="-1857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554945" y="2062616"/>
                <a:ext cx="1125949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𝐸</m:t>
                          </m:r>
                        </m:e>
                        <m:sub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≤2</m:t>
                          </m:r>
                        </m:sub>
                      </m:sSub>
                      <m:r>
                        <a:rPr lang="en-CA" sz="2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\</m:t>
                      </m:r>
                      <m:sSub>
                        <m:sSubPr>
                          <m:ctrlPr>
                            <a:rPr lang="en-CA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𝑅</m:t>
                          </m:r>
                        </m:e>
                        <m:sub>
                          <m:r>
                            <a:rPr lang="en-CA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200" i="1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945" y="2062616"/>
                <a:ext cx="1125949" cy="430887"/>
              </a:xfrm>
              <a:prstGeom prst="rect">
                <a:avLst/>
              </a:prstGeom>
              <a:blipFill rotWithShape="0">
                <a:blip r:embed="rId5"/>
                <a:stretch>
                  <a:fillRect b="-1690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565660" y="1432047"/>
                <a:ext cx="1125949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𝐸</m:t>
                          </m:r>
                        </m:e>
                        <m:sub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≤3</m:t>
                          </m:r>
                        </m:sub>
                      </m:sSub>
                      <m:r>
                        <a:rPr lang="en-CA" sz="2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\</m:t>
                      </m:r>
                      <m:sSub>
                        <m:sSubPr>
                          <m:ctrlPr>
                            <a:rPr lang="en-CA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𝑅</m:t>
                          </m:r>
                        </m:e>
                        <m:sub>
                          <m:r>
                            <a:rPr lang="en-CA" sz="2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200" i="1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60" y="1432047"/>
                <a:ext cx="1125949" cy="430887"/>
              </a:xfrm>
              <a:prstGeom prst="rect">
                <a:avLst/>
              </a:prstGeom>
              <a:blipFill rotWithShape="0">
                <a:blip r:embed="rId6"/>
                <a:stretch>
                  <a:fillRect b="-1690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624331" y="3831161"/>
            <a:ext cx="81679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CC0000"/>
                </a:solidFill>
              </a:rPr>
              <a:t>Idea: </a:t>
            </a:r>
            <a:r>
              <a:rPr lang="en-CA" dirty="0" smtClean="0"/>
              <a:t>Form solution by choosing subset of (non-root) tree nodes </a:t>
            </a:r>
            <a:endParaRPr lang="en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624332" y="4306928"/>
                <a:ext cx="862939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Each tree node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v</a:t>
                </a:r>
                <a:r>
                  <a:rPr lang="en-CA" dirty="0" smtClean="0"/>
                  <a:t> in level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\</m:t>
                    </m:r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CA" dirty="0" smtClean="0"/>
                  <a:t> has:</a:t>
                </a:r>
              </a:p>
              <a:p>
                <a:pPr>
                  <a:tabLst>
                    <a:tab pos="2243138" algn="l"/>
                    <a:tab pos="5108575" algn="l"/>
                  </a:tabLst>
                </a:pPr>
                <a:r>
                  <a:rPr lang="en-CA" dirty="0" smtClean="0"/>
                  <a:t>set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S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v</a:t>
                </a:r>
                <a:r>
                  <a:rPr lang="en-CA" dirty="0" smtClean="0"/>
                  <a:t> of vertices,	value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 := (w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i+1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–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),	</a:t>
                </a:r>
                <a:r>
                  <a:rPr lang="en-CA" dirty="0" smtClean="0"/>
                  <a:t>wt.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 := c(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S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v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∩</m:t>
                    </m:r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\</m:t>
                    </m:r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  <a:endParaRPr lang="en-CA" sz="22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332" y="4306928"/>
                <a:ext cx="8629396" cy="830997"/>
              </a:xfrm>
              <a:prstGeom prst="rect">
                <a:avLst/>
              </a:prstGeom>
              <a:blipFill rotWithShape="0">
                <a:blip r:embed="rId7"/>
                <a:stretch>
                  <a:fillRect l="-1059" t="-5882" r="-141" b="-1617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/>
              <p:cNvSpPr txBox="1"/>
              <p:nvPr/>
            </p:nvSpPr>
            <p:spPr>
              <a:xfrm>
                <a:off x="624330" y="5137925"/>
                <a:ext cx="8460667" cy="14974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903288" algn="l"/>
                    <a:tab pos="1700213" algn="l"/>
                    <a:tab pos="2871788" algn="l"/>
                    <a:tab pos="3681413" algn="l"/>
                  </a:tabLst>
                </a:pPr>
                <a:r>
                  <a:rPr lang="en-CA" dirty="0" smtClean="0"/>
                  <a:t>Solve: 	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Max 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CA" dirty="0" smtClean="0"/>
                  <a:t>	</a:t>
                </a:r>
                <a:r>
                  <a:rPr lang="en-CA" dirty="0" err="1" smtClean="0"/>
                  <a:t>s.t.</a:t>
                </a:r>
                <a:r>
                  <a:rPr lang="en-CA" dirty="0" smtClean="0"/>
                  <a:t>	</a:t>
                </a:r>
                <a14:m>
                  <m:oMath xmlns:m="http://schemas.openxmlformats.org/officeDocument/2006/math">
                    <m:r>
                      <a:rPr lang="en-CA" b="0" i="0" smtClean="0"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supHide m:val="on"/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sub>
                        </m:s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nary>
                  </m:oMath>
                </a14:m>
                <a:endParaRPr lang="en-CA" dirty="0" smtClean="0"/>
              </a:p>
              <a:p>
                <a:pPr>
                  <a:spcBef>
                    <a:spcPts val="1200"/>
                  </a:spcBef>
                  <a:tabLst>
                    <a:tab pos="903288" algn="l"/>
                    <a:tab pos="1700213" algn="l"/>
                    <a:tab pos="2871788" algn="l"/>
                    <a:tab pos="3681413" algn="l"/>
                  </a:tabLst>
                </a:pPr>
                <a:r>
                  <a:rPr lang="en-CA" dirty="0" smtClean="0">
                    <a:solidFill>
                      <a:srgbClr val="CC0000"/>
                    </a:solidFill>
                  </a:rPr>
                  <a:t>Issue:</a:t>
                </a:r>
                <a:r>
                  <a:rPr lang="en-CA" dirty="0" smtClean="0"/>
                  <a:t>	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CA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CA" dirty="0" smtClean="0"/>
                  <a:t> may under-count cost of boundary edges (by a lot)</a:t>
                </a:r>
              </a:p>
              <a:p>
                <a:pPr>
                  <a:spcBef>
                    <a:spcPts val="300"/>
                  </a:spcBef>
                  <a:tabLst>
                    <a:tab pos="903288" algn="l"/>
                    <a:tab pos="1700213" algn="l"/>
                    <a:tab pos="2871788" algn="l"/>
                    <a:tab pos="3681413" algn="l"/>
                  </a:tabLst>
                </a:pPr>
                <a:r>
                  <a:rPr lang="en-CA" b="1" dirty="0" smtClean="0">
                    <a:solidFill>
                      <a:srgbClr val="CC0000"/>
                    </a:solidFill>
                  </a:rPr>
                  <a:t>Fix: </a:t>
                </a:r>
                <a:r>
                  <a:rPr lang="en-CA" dirty="0" smtClean="0"/>
                  <a:t>	Require that </a:t>
                </a:r>
                <a:r>
                  <a:rPr lang="en-CA" dirty="0" smtClean="0">
                    <a:solidFill>
                      <a:srgbClr val="CC0000"/>
                    </a:solidFill>
                  </a:rPr>
                  <a:t>if we pick v, we also pick all its descendants</a:t>
                </a:r>
                <a:endParaRPr lang="en-CA" dirty="0">
                  <a:solidFill>
                    <a:srgbClr val="CC0000"/>
                  </a:solidFill>
                </a:endParaRPr>
              </a:p>
            </p:txBody>
          </p:sp>
        </mc:Choice>
        <mc:Fallback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330" y="5137925"/>
                <a:ext cx="8460667" cy="1497461"/>
              </a:xfrm>
              <a:prstGeom prst="rect">
                <a:avLst/>
              </a:prstGeom>
              <a:blipFill rotWithShape="0">
                <a:blip r:embed="rId8"/>
                <a:stretch>
                  <a:fillRect l="-1081" t="-40000" r="-793" b="-2857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Box 40"/>
              <p:cNvSpPr txBox="1"/>
              <p:nvPr/>
            </p:nvSpPr>
            <p:spPr>
              <a:xfrm>
                <a:off x="1359641" y="5434296"/>
                <a:ext cx="10448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18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CA" sz="18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⊆</m:t>
                      </m:r>
                      <m:r>
                        <a:rPr lang="en-CA" sz="18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n-CA" sz="1800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9641" y="5434296"/>
                <a:ext cx="1044844" cy="369332"/>
              </a:xfrm>
              <a:prstGeom prst="rect">
                <a:avLst/>
              </a:prstGeom>
              <a:blipFill rotWithShape="0">
                <a:blip r:embed="rId9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Oval 41"/>
          <p:cNvSpPr/>
          <p:nvPr/>
        </p:nvSpPr>
        <p:spPr bwMode="auto">
          <a:xfrm>
            <a:off x="6248400" y="2153664"/>
            <a:ext cx="2426677" cy="1492253"/>
          </a:xfrm>
          <a:prstGeom prst="ellipse">
            <a:avLst/>
          </a:prstGeom>
          <a:solidFill>
            <a:srgbClr val="CC0000">
              <a:alpha val="30000"/>
            </a:srgbClr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6415194" y="2474563"/>
            <a:ext cx="1279672" cy="901829"/>
          </a:xfrm>
          <a:prstGeom prst="ellipse">
            <a:avLst/>
          </a:prstGeom>
          <a:solidFill>
            <a:srgbClr val="009900">
              <a:alpha val="40000"/>
            </a:srgbClr>
          </a:solidFill>
          <a:ln w="12700" cap="flat" cmpd="sng" algn="ctr">
            <a:solidFill>
              <a:srgbClr val="0099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rPr>
              <a:t>a, d</a:t>
            </a:r>
            <a:endParaRPr kumimoji="0" lang="en-C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72599" y="2736181"/>
            <a:ext cx="438355" cy="406655"/>
          </a:xfrm>
          <a:prstGeom prst="ellipse">
            <a:avLst/>
          </a:prstGeom>
          <a:solidFill>
            <a:srgbClr val="009900">
              <a:alpha val="40000"/>
            </a:srgbClr>
          </a:solidFill>
          <a:ln w="12700" cap="flat" cmpd="sng" algn="ctr">
            <a:solidFill>
              <a:srgbClr val="0099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rPr>
              <a:t>e</a:t>
            </a:r>
            <a:endParaRPr kumimoji="0" lang="en-C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cxnSp>
        <p:nvCxnSpPr>
          <p:cNvPr id="46" name="Straight Connector 45"/>
          <p:cNvCxnSpPr>
            <a:stCxn id="43" idx="6"/>
            <a:endCxn id="44" idx="2"/>
          </p:cNvCxnSpPr>
          <p:nvPr/>
        </p:nvCxnSpPr>
        <p:spPr bwMode="auto">
          <a:xfrm>
            <a:off x="7694866" y="2925478"/>
            <a:ext cx="377733" cy="14031"/>
          </a:xfrm>
          <a:prstGeom prst="line">
            <a:avLst/>
          </a:prstGeom>
          <a:noFill/>
          <a:ln w="50800">
            <a:solidFill>
              <a:srgbClr val="009900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" name="Straight Connector 47"/>
          <p:cNvCxnSpPr>
            <a:stCxn id="43" idx="0"/>
          </p:cNvCxnSpPr>
          <p:nvPr/>
        </p:nvCxnSpPr>
        <p:spPr bwMode="auto">
          <a:xfrm flipH="1" flipV="1">
            <a:off x="6965759" y="2041822"/>
            <a:ext cx="89271" cy="432741"/>
          </a:xfrm>
          <a:prstGeom prst="line">
            <a:avLst/>
          </a:prstGeom>
          <a:noFill/>
          <a:ln w="50800">
            <a:solidFill>
              <a:srgbClr val="CC0000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Straight Connector 49"/>
          <p:cNvCxnSpPr>
            <a:stCxn id="44" idx="0"/>
          </p:cNvCxnSpPr>
          <p:nvPr/>
        </p:nvCxnSpPr>
        <p:spPr bwMode="auto">
          <a:xfrm flipH="1" flipV="1">
            <a:off x="8291776" y="1993811"/>
            <a:ext cx="1" cy="742370"/>
          </a:xfrm>
          <a:prstGeom prst="line">
            <a:avLst/>
          </a:prstGeom>
          <a:noFill/>
          <a:ln w="50800">
            <a:solidFill>
              <a:srgbClr val="009900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" name="Straight Connector 51"/>
          <p:cNvCxnSpPr>
            <a:stCxn id="43" idx="7"/>
          </p:cNvCxnSpPr>
          <p:nvPr/>
        </p:nvCxnSpPr>
        <p:spPr bwMode="auto">
          <a:xfrm flipH="1" flipV="1">
            <a:off x="7472756" y="1954338"/>
            <a:ext cx="34706" cy="652295"/>
          </a:xfrm>
          <a:prstGeom prst="line">
            <a:avLst/>
          </a:prstGeom>
          <a:noFill/>
          <a:ln w="50800">
            <a:solidFill>
              <a:srgbClr val="009900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4" name="Straight Connector 53"/>
          <p:cNvCxnSpPr>
            <a:stCxn id="44" idx="7"/>
          </p:cNvCxnSpPr>
          <p:nvPr/>
        </p:nvCxnSpPr>
        <p:spPr bwMode="auto">
          <a:xfrm flipV="1">
            <a:off x="8446758" y="2062616"/>
            <a:ext cx="228319" cy="733118"/>
          </a:xfrm>
          <a:prstGeom prst="line">
            <a:avLst/>
          </a:prstGeom>
          <a:noFill/>
          <a:ln w="50800">
            <a:solidFill>
              <a:srgbClr val="CC0000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" name="Straight Connector 55"/>
          <p:cNvCxnSpPr>
            <a:stCxn id="43" idx="5"/>
            <a:endCxn id="44" idx="3"/>
          </p:cNvCxnSpPr>
          <p:nvPr/>
        </p:nvCxnSpPr>
        <p:spPr bwMode="auto">
          <a:xfrm flipV="1">
            <a:off x="7507462" y="3083283"/>
            <a:ext cx="629333" cy="161039"/>
          </a:xfrm>
          <a:prstGeom prst="line">
            <a:avLst/>
          </a:prstGeom>
          <a:noFill/>
          <a:ln w="50800">
            <a:solidFill>
              <a:srgbClr val="CC0000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5" name="Straight Connector 64"/>
          <p:cNvCxnSpPr/>
          <p:nvPr/>
        </p:nvCxnSpPr>
        <p:spPr bwMode="auto">
          <a:xfrm>
            <a:off x="6226327" y="1597713"/>
            <a:ext cx="458332" cy="14087"/>
          </a:xfrm>
          <a:prstGeom prst="line">
            <a:avLst/>
          </a:prstGeom>
          <a:noFill/>
          <a:ln w="50800">
            <a:solidFill>
              <a:srgbClr val="009900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8" name="TextBox 67"/>
          <p:cNvSpPr txBox="1"/>
          <p:nvPr/>
        </p:nvSpPr>
        <p:spPr>
          <a:xfrm>
            <a:off x="6689352" y="1374310"/>
            <a:ext cx="4524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9900"/>
                </a:solidFill>
              </a:rPr>
              <a:t>E</a:t>
            </a:r>
            <a:r>
              <a:rPr lang="en-CA" sz="2200" baseline="-25000" dirty="0" smtClean="0">
                <a:solidFill>
                  <a:srgbClr val="009900"/>
                </a:solidFill>
              </a:rPr>
              <a:t>1</a:t>
            </a:r>
            <a:endParaRPr lang="en-CA" sz="2200" dirty="0">
              <a:solidFill>
                <a:srgbClr val="009900"/>
              </a:solidFill>
            </a:endParaRPr>
          </a:p>
        </p:txBody>
      </p:sp>
      <p:cxnSp>
        <p:nvCxnSpPr>
          <p:cNvPr id="69" name="Straight Connector 68"/>
          <p:cNvCxnSpPr/>
          <p:nvPr/>
        </p:nvCxnSpPr>
        <p:spPr bwMode="auto">
          <a:xfrm>
            <a:off x="7625898" y="1597713"/>
            <a:ext cx="458332" cy="14087"/>
          </a:xfrm>
          <a:prstGeom prst="line">
            <a:avLst/>
          </a:prstGeom>
          <a:noFill/>
          <a:ln w="50800">
            <a:solidFill>
              <a:srgbClr val="CC0000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0" name="TextBox 69"/>
          <p:cNvSpPr txBox="1"/>
          <p:nvPr/>
        </p:nvSpPr>
        <p:spPr>
          <a:xfrm>
            <a:off x="8088923" y="1374310"/>
            <a:ext cx="4524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CC0000"/>
                </a:solidFill>
              </a:rPr>
              <a:t>E</a:t>
            </a:r>
            <a:r>
              <a:rPr lang="en-CA" sz="2200" baseline="-25000" dirty="0" smtClean="0">
                <a:solidFill>
                  <a:srgbClr val="CC0000"/>
                </a:solidFill>
              </a:rPr>
              <a:t>2</a:t>
            </a:r>
            <a:endParaRPr lang="en-CA" sz="2200" dirty="0">
              <a:solidFill>
                <a:srgbClr val="CC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8" name="Rectangle 37"/>
              <p:cNvSpPr/>
              <p:nvPr/>
            </p:nvSpPr>
            <p:spPr>
              <a:xfrm>
                <a:off x="6923315" y="4263358"/>
                <a:ext cx="216168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tabLst>
                    <a:tab pos="2243138" algn="l"/>
                    <a:tab pos="5108575" algn="l"/>
                  </a:tabLst>
                </a:pPr>
                <a:r>
                  <a:rPr lang="en-CA" dirty="0">
                    <a:solidFill>
                      <a:srgbClr val="0000FF"/>
                    </a:solidFill>
                  </a:rPr>
                  <a:t>c(</a:t>
                </a:r>
                <a14:m>
                  <m:oMath xmlns:m="http://schemas.openxmlformats.org/officeDocument/2006/math">
                    <m:r>
                      <a:rPr lang="en-CA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CA" dirty="0">
                    <a:solidFill>
                      <a:srgbClr val="0000FF"/>
                    </a:solidFill>
                  </a:rPr>
                  <a:t>(</a:t>
                </a:r>
                <a:r>
                  <a:rPr lang="en-CA" dirty="0" err="1">
                    <a:solidFill>
                      <a:srgbClr val="0000FF"/>
                    </a:solidFill>
                  </a:rPr>
                  <a:t>S</a:t>
                </a:r>
                <a:r>
                  <a:rPr lang="en-CA" baseline="-25000" dirty="0" err="1">
                    <a:solidFill>
                      <a:srgbClr val="0000FF"/>
                    </a:solidFill>
                  </a:rPr>
                  <a:t>v</a:t>
                </a:r>
                <a:r>
                  <a:rPr lang="en-CA" dirty="0">
                    <a:solidFill>
                      <a:srgbClr val="0000FF"/>
                    </a:solidFill>
                  </a:rPr>
                  <a:t>)</a:t>
                </a:r>
                <a14:m>
                  <m:oMath xmlns:m="http://schemas.openxmlformats.org/officeDocument/2006/math">
                    <m:r>
                      <a:rPr lang="en-CA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∩</m:t>
                    </m:r>
                    <m:sSub>
                      <m:sSubPr>
                        <m:ctrlPr>
                          <a:rPr lang="en-CA" i="1" smtClean="0">
                            <a:solidFill>
                              <a:srgbClr val="CC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i="1">
                            <a:solidFill>
                              <a:srgbClr val="CC000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CA" i="1">
                            <a:solidFill>
                              <a:srgbClr val="CC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CA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\</m:t>
                    </m:r>
                    <m:sSub>
                      <m:sSubPr>
                        <m:ctrlP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CA" dirty="0">
                    <a:solidFill>
                      <a:srgbClr val="0000FF"/>
                    </a:solidFill>
                  </a:rPr>
                  <a:t>)</a:t>
                </a:r>
                <a:endParaRPr lang="en-CA" sz="2200" dirty="0"/>
              </a:p>
            </p:txBody>
          </p:sp>
        </mc:Choice>
        <mc:Fallback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3315" y="4263358"/>
                <a:ext cx="2161682" cy="461665"/>
              </a:xfrm>
              <a:prstGeom prst="rect">
                <a:avLst/>
              </a:prstGeom>
              <a:blipFill rotWithShape="0">
                <a:blip r:embed="rId10"/>
                <a:stretch>
                  <a:fillRect l="-4520" t="-10526" r="-3107" b="-2894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7" name="Straight Connector 46"/>
          <p:cNvCxnSpPr/>
          <p:nvPr/>
        </p:nvCxnSpPr>
        <p:spPr bwMode="auto">
          <a:xfrm flipV="1">
            <a:off x="7010394" y="4909608"/>
            <a:ext cx="2133606" cy="326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063155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Tree Knapsack problem</a:t>
            </a:r>
            <a:endParaRPr lang="en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685800" y="1336430"/>
                <a:ext cx="8030307" cy="12772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Given: 	rooted tree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T=({r}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  <a:sym typeface="Symbol" panose="05050102010706020507" pitchFamily="18" charset="2"/>
                  </a:rPr>
                  <a:t>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N,  A</a:t>
                </a:r>
                <a:r>
                  <a:rPr lang="en-CA" dirty="0" smtClean="0"/>
                  <a:t>),  node values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}</a:t>
                </a:r>
                <a:r>
                  <a:rPr lang="en-CA" dirty="0" smtClean="0"/>
                  <a:t>,</a:t>
                </a:r>
              </a:p>
              <a:p>
                <a:r>
                  <a:rPr lang="en-CA" dirty="0"/>
                  <a:t>	</a:t>
                </a:r>
                <a:r>
                  <a:rPr lang="en-CA" dirty="0" smtClean="0"/>
                  <a:t>node weights </a:t>
                </a:r>
                <a:r>
                  <a:rPr lang="en-CA" dirty="0" smtClean="0">
                    <a:solidFill>
                      <a:srgbClr val="009900"/>
                    </a:solidFill>
                  </a:rPr>
                  <a:t>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b="0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CA" b="0" i="1" smtClean="0">
                        <a:solidFill>
                          <a:srgbClr val="009900"/>
                        </a:solidFill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CA" dirty="0" smtClean="0">
                    <a:solidFill>
                      <a:srgbClr val="009900"/>
                    </a:solidFill>
                  </a:rPr>
                  <a:t>}</a:t>
                </a:r>
                <a:r>
                  <a:rPr lang="en-CA" dirty="0" smtClean="0"/>
                  <a:t>,  budget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B</a:t>
                </a:r>
              </a:p>
              <a:p>
                <a:pPr>
                  <a:spcBef>
                    <a:spcPts val="600"/>
                  </a:spcBef>
                </a:pPr>
                <a:r>
                  <a:rPr lang="en-CA" dirty="0" smtClean="0"/>
                  <a:t>Goal: 	Max </a:t>
                </a:r>
                <a14:m>
                  <m:oMath xmlns:m="http://schemas.openxmlformats.org/officeDocument/2006/math">
                    <m:r>
                      <a:rPr lang="en-CA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CA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CA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  </a:t>
                </a:r>
                <a:r>
                  <a:rPr lang="en-CA" dirty="0" smtClean="0"/>
                  <a:t>s.t</a:t>
                </a:r>
                <a:r>
                  <a:rPr lang="en-CA" dirty="0" err="1" smtClean="0"/>
                  <a:t>.</a:t>
                </a:r>
                <a:r>
                  <a:rPr lang="en-CA" dirty="0" smtClean="0"/>
                  <a:t> 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⊆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/>
                  <a:t>is </a:t>
                </a:r>
                <a:r>
                  <a:rPr lang="en-CA" dirty="0" smtClean="0">
                    <a:solidFill>
                      <a:srgbClr val="CC0000"/>
                    </a:solidFill>
                  </a:rPr>
                  <a:t>downwards-closed</a:t>
                </a:r>
                <a:r>
                  <a:rPr lang="en-CA" dirty="0" smtClean="0"/>
                  <a:t>, 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𝛽</m:t>
                    </m:r>
                    <m:d>
                      <m:d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</m:d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endParaRPr lang="en-CA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1336430"/>
                <a:ext cx="8030307" cy="1277273"/>
              </a:xfrm>
              <a:prstGeom prst="rect">
                <a:avLst/>
              </a:prstGeom>
              <a:blipFill rotWithShape="0">
                <a:blip r:embed="rId2"/>
                <a:stretch>
                  <a:fillRect l="-1215" t="-4286" b="-1000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5890846" y="2754922"/>
                <a:ext cx="3048000" cy="76944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rgbClr val="00990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1077913" algn="l"/>
                  </a:tabLst>
                </a:pPr>
                <a14:m>
                  <m:oMath xmlns:m="http://schemas.openxmlformats.org/officeDocument/2006/math">
                    <m:r>
                      <a:rPr lang="en-CA" sz="22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CA" sz="22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CA" sz="22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CA" sz="2200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CA" sz="2200" dirty="0" smtClean="0"/>
                  <a:t> all descendants </a:t>
                </a:r>
              </a:p>
              <a:p>
                <a:pPr>
                  <a:tabLst>
                    <a:tab pos="1077913" algn="l"/>
                  </a:tabLst>
                </a:pPr>
                <a:r>
                  <a:rPr lang="en-CA" sz="2200" dirty="0"/>
                  <a:t>	</a:t>
                </a:r>
                <a:r>
                  <a:rPr lang="en-CA" sz="2200" dirty="0" smtClean="0"/>
                  <a:t>of </a:t>
                </a:r>
                <a:r>
                  <a:rPr lang="en-CA" sz="2200" dirty="0" smtClean="0">
                    <a:solidFill>
                      <a:srgbClr val="0000FF"/>
                    </a:solidFill>
                  </a:rPr>
                  <a:t>v</a:t>
                </a:r>
                <a:r>
                  <a:rPr lang="en-CA" sz="2200" dirty="0" smtClean="0"/>
                  <a:t> are in </a:t>
                </a:r>
                <a:r>
                  <a:rPr lang="en-CA" sz="2200" dirty="0" smtClean="0">
                    <a:solidFill>
                      <a:srgbClr val="0000FF"/>
                    </a:solidFill>
                  </a:rPr>
                  <a:t>Q</a:t>
                </a:r>
                <a:endParaRPr lang="en-CA" sz="2200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0846" y="2754922"/>
                <a:ext cx="3048000" cy="769441"/>
              </a:xfrm>
              <a:prstGeom prst="rect">
                <a:avLst/>
              </a:prstGeom>
              <a:blipFill rotWithShape="0">
                <a:blip r:embed="rId3"/>
                <a:stretch>
                  <a:fillRect t="-4688" r="-2390" b="-14063"/>
                </a:stretch>
              </a:blipFill>
              <a:ln>
                <a:solidFill>
                  <a:srgbClr val="009900"/>
                </a:solidFill>
              </a:ln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Down Arrow 4"/>
          <p:cNvSpPr/>
          <p:nvPr/>
        </p:nvSpPr>
        <p:spPr bwMode="auto">
          <a:xfrm rot="-3060000">
            <a:off x="5560842" y="2563777"/>
            <a:ext cx="222738" cy="382287"/>
          </a:xfrm>
          <a:prstGeom prst="downArrow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169" name="Freeform 168"/>
          <p:cNvSpPr/>
          <p:nvPr/>
        </p:nvSpPr>
        <p:spPr>
          <a:xfrm>
            <a:off x="255692" y="4194039"/>
            <a:ext cx="1723642" cy="1916545"/>
          </a:xfrm>
          <a:custGeom>
            <a:avLst/>
            <a:gdLst>
              <a:gd name="connsiteX0" fmla="*/ 31969 w 3007163"/>
              <a:gd name="connsiteY0" fmla="*/ 1914527 h 2145906"/>
              <a:gd name="connsiteX1" fmla="*/ 2975194 w 3007163"/>
              <a:gd name="connsiteY1" fmla="*/ 1900239 h 2145906"/>
              <a:gd name="connsiteX2" fmla="*/ 1503581 w 3007163"/>
              <a:gd name="connsiteY2" fmla="*/ 2 h 2145906"/>
              <a:gd name="connsiteX3" fmla="*/ 31969 w 3007163"/>
              <a:gd name="connsiteY3" fmla="*/ 1914527 h 2145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7163" h="2145906">
                <a:moveTo>
                  <a:pt x="31969" y="1914527"/>
                </a:moveTo>
                <a:cubicBezTo>
                  <a:pt x="277238" y="2231233"/>
                  <a:pt x="2729925" y="2219326"/>
                  <a:pt x="2975194" y="1900239"/>
                </a:cubicBezTo>
                <a:cubicBezTo>
                  <a:pt x="3220463" y="1581152"/>
                  <a:pt x="1989356" y="2383"/>
                  <a:pt x="1503581" y="2"/>
                </a:cubicBezTo>
                <a:cubicBezTo>
                  <a:pt x="1017806" y="-2379"/>
                  <a:pt x="-213300" y="1597821"/>
                  <a:pt x="31969" y="1914527"/>
                </a:cubicBezTo>
                <a:close/>
              </a:path>
            </a:pathLst>
          </a:custGeom>
          <a:solidFill>
            <a:srgbClr val="FFCCFF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0" name="Freeform 169"/>
          <p:cNvSpPr/>
          <p:nvPr/>
        </p:nvSpPr>
        <p:spPr>
          <a:xfrm>
            <a:off x="3504224" y="4429571"/>
            <a:ext cx="1606602" cy="1590672"/>
          </a:xfrm>
          <a:custGeom>
            <a:avLst/>
            <a:gdLst>
              <a:gd name="connsiteX0" fmla="*/ 990093 w 2066882"/>
              <a:gd name="connsiteY0" fmla="*/ 78 h 1835403"/>
              <a:gd name="connsiteX1" fmla="*/ 24893 w 2066882"/>
              <a:gd name="connsiteY1" fmla="*/ 1595198 h 1835403"/>
              <a:gd name="connsiteX2" fmla="*/ 2046733 w 2066882"/>
              <a:gd name="connsiteY2" fmla="*/ 1666318 h 1835403"/>
              <a:gd name="connsiteX3" fmla="*/ 990093 w 2066882"/>
              <a:gd name="connsiteY3" fmla="*/ 78 h 1835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66882" h="1835403">
                <a:moveTo>
                  <a:pt x="990093" y="78"/>
                </a:moveTo>
                <a:cubicBezTo>
                  <a:pt x="653120" y="-11775"/>
                  <a:pt x="-151214" y="1317491"/>
                  <a:pt x="24893" y="1595198"/>
                </a:cubicBezTo>
                <a:cubicBezTo>
                  <a:pt x="201000" y="1872905"/>
                  <a:pt x="1882480" y="1927091"/>
                  <a:pt x="2046733" y="1666318"/>
                </a:cubicBezTo>
                <a:cubicBezTo>
                  <a:pt x="2210986" y="1405545"/>
                  <a:pt x="1327066" y="11931"/>
                  <a:pt x="990093" y="78"/>
                </a:cubicBezTo>
                <a:close/>
              </a:path>
            </a:pathLst>
          </a:custGeom>
          <a:solidFill>
            <a:srgbClr val="FFCCFF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71" name="Straight Connector 170"/>
          <p:cNvCxnSpPr>
            <a:stCxn id="190" idx="0"/>
            <a:endCxn id="186" idx="2"/>
          </p:cNvCxnSpPr>
          <p:nvPr/>
        </p:nvCxnSpPr>
        <p:spPr>
          <a:xfrm flipV="1">
            <a:off x="702567" y="5105866"/>
            <a:ext cx="559180" cy="347418"/>
          </a:xfrm>
          <a:prstGeom prst="line">
            <a:avLst/>
          </a:prstGeom>
          <a:noFill/>
          <a:ln w="28575" cap="flat" cmpd="sng" algn="ctr">
            <a:solidFill>
              <a:srgbClr val="E7E6E6">
                <a:lumMod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172" name="Straight Connector 171"/>
          <p:cNvCxnSpPr>
            <a:stCxn id="186" idx="2"/>
            <a:endCxn id="191" idx="0"/>
          </p:cNvCxnSpPr>
          <p:nvPr/>
        </p:nvCxnSpPr>
        <p:spPr>
          <a:xfrm>
            <a:off x="1261747" y="5105866"/>
            <a:ext cx="212029" cy="347418"/>
          </a:xfrm>
          <a:prstGeom prst="line">
            <a:avLst/>
          </a:prstGeom>
          <a:noFill/>
          <a:ln w="28575" cap="flat" cmpd="sng" algn="ctr">
            <a:solidFill>
              <a:srgbClr val="E7E6E6">
                <a:lumMod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173" name="Straight Connector 172"/>
          <p:cNvCxnSpPr>
            <a:stCxn id="187" idx="2"/>
            <a:endCxn id="192" idx="0"/>
          </p:cNvCxnSpPr>
          <p:nvPr/>
        </p:nvCxnSpPr>
        <p:spPr>
          <a:xfrm flipH="1">
            <a:off x="2288453" y="5105866"/>
            <a:ext cx="8334" cy="326291"/>
          </a:xfrm>
          <a:prstGeom prst="line">
            <a:avLst/>
          </a:prstGeom>
          <a:noFill/>
          <a:ln w="28575" cap="flat" cmpd="sng" algn="ctr">
            <a:solidFill>
              <a:srgbClr val="E7E6E6">
                <a:lumMod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174" name="Straight Connector 173"/>
          <p:cNvCxnSpPr>
            <a:stCxn id="188" idx="2"/>
            <a:endCxn id="193" idx="0"/>
          </p:cNvCxnSpPr>
          <p:nvPr/>
        </p:nvCxnSpPr>
        <p:spPr>
          <a:xfrm flipH="1">
            <a:off x="3141657" y="5105867"/>
            <a:ext cx="119733" cy="326291"/>
          </a:xfrm>
          <a:prstGeom prst="line">
            <a:avLst/>
          </a:prstGeom>
          <a:noFill/>
          <a:ln w="28575" cap="flat" cmpd="sng" algn="ctr">
            <a:solidFill>
              <a:srgbClr val="E7E6E6">
                <a:lumMod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175" name="Straight Connector 174"/>
          <p:cNvCxnSpPr>
            <a:stCxn id="194" idx="0"/>
            <a:endCxn id="189" idx="2"/>
          </p:cNvCxnSpPr>
          <p:nvPr/>
        </p:nvCxnSpPr>
        <p:spPr>
          <a:xfrm flipV="1">
            <a:off x="3972933" y="5105867"/>
            <a:ext cx="244975" cy="316629"/>
          </a:xfrm>
          <a:prstGeom prst="line">
            <a:avLst/>
          </a:prstGeom>
          <a:noFill/>
          <a:ln w="28575" cap="flat" cmpd="sng" algn="ctr">
            <a:solidFill>
              <a:srgbClr val="E7E6E6">
                <a:lumMod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176" name="Straight Connector 175"/>
          <p:cNvCxnSpPr>
            <a:stCxn id="189" idx="2"/>
            <a:endCxn id="195" idx="0"/>
          </p:cNvCxnSpPr>
          <p:nvPr/>
        </p:nvCxnSpPr>
        <p:spPr>
          <a:xfrm>
            <a:off x="4217908" y="5105867"/>
            <a:ext cx="501002" cy="316629"/>
          </a:xfrm>
          <a:prstGeom prst="line">
            <a:avLst/>
          </a:prstGeom>
          <a:noFill/>
          <a:ln w="28575" cap="flat" cmpd="sng" algn="ctr">
            <a:solidFill>
              <a:srgbClr val="E7E6E6">
                <a:lumMod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177" name="Straight Connector 176"/>
          <p:cNvCxnSpPr>
            <a:stCxn id="186" idx="0"/>
            <a:endCxn id="184" idx="2"/>
          </p:cNvCxnSpPr>
          <p:nvPr/>
        </p:nvCxnSpPr>
        <p:spPr>
          <a:xfrm flipV="1">
            <a:off x="1261747" y="4171933"/>
            <a:ext cx="502002" cy="503179"/>
          </a:xfrm>
          <a:prstGeom prst="line">
            <a:avLst/>
          </a:prstGeom>
          <a:noFill/>
          <a:ln w="28575" cap="flat" cmpd="sng" algn="ctr">
            <a:solidFill>
              <a:srgbClr val="E7E6E6">
                <a:lumMod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178" name="Straight Connector 177"/>
          <p:cNvCxnSpPr>
            <a:stCxn id="184" idx="2"/>
            <a:endCxn id="187" idx="0"/>
          </p:cNvCxnSpPr>
          <p:nvPr/>
        </p:nvCxnSpPr>
        <p:spPr>
          <a:xfrm>
            <a:off x="1763749" y="4171933"/>
            <a:ext cx="533038" cy="503179"/>
          </a:xfrm>
          <a:prstGeom prst="line">
            <a:avLst/>
          </a:prstGeom>
          <a:noFill/>
          <a:ln w="28575" cap="flat" cmpd="sng" algn="ctr">
            <a:solidFill>
              <a:srgbClr val="E7E6E6">
                <a:lumMod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179" name="Straight Connector 178"/>
          <p:cNvCxnSpPr>
            <a:stCxn id="188" idx="0"/>
            <a:endCxn id="185" idx="2"/>
          </p:cNvCxnSpPr>
          <p:nvPr/>
        </p:nvCxnSpPr>
        <p:spPr>
          <a:xfrm flipV="1">
            <a:off x="3261391" y="4259935"/>
            <a:ext cx="426979" cy="415177"/>
          </a:xfrm>
          <a:prstGeom prst="line">
            <a:avLst/>
          </a:prstGeom>
          <a:noFill/>
          <a:ln w="28575" cap="flat" cmpd="sng" algn="ctr">
            <a:solidFill>
              <a:srgbClr val="E7E6E6">
                <a:lumMod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180" name="Straight Connector 179"/>
          <p:cNvCxnSpPr>
            <a:stCxn id="185" idx="2"/>
            <a:endCxn id="189" idx="0"/>
          </p:cNvCxnSpPr>
          <p:nvPr/>
        </p:nvCxnSpPr>
        <p:spPr>
          <a:xfrm>
            <a:off x="3688370" y="4259935"/>
            <a:ext cx="529538" cy="415177"/>
          </a:xfrm>
          <a:prstGeom prst="line">
            <a:avLst/>
          </a:prstGeom>
          <a:noFill/>
          <a:ln w="28575" cap="flat" cmpd="sng" algn="ctr">
            <a:solidFill>
              <a:srgbClr val="E7E6E6">
                <a:lumMod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181" name="Straight Connector 180"/>
          <p:cNvCxnSpPr>
            <a:stCxn id="184" idx="0"/>
            <a:endCxn id="183" idx="2"/>
          </p:cNvCxnSpPr>
          <p:nvPr/>
        </p:nvCxnSpPr>
        <p:spPr>
          <a:xfrm flipV="1">
            <a:off x="1763749" y="3123426"/>
            <a:ext cx="756622" cy="617752"/>
          </a:xfrm>
          <a:prstGeom prst="line">
            <a:avLst/>
          </a:prstGeom>
          <a:noFill/>
          <a:ln w="28575" cap="flat" cmpd="sng" algn="ctr">
            <a:solidFill>
              <a:srgbClr val="E7E6E6">
                <a:lumMod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182" name="Straight Connector 181"/>
          <p:cNvCxnSpPr>
            <a:stCxn id="183" idx="6"/>
            <a:endCxn id="185" idx="0"/>
          </p:cNvCxnSpPr>
          <p:nvPr/>
        </p:nvCxnSpPr>
        <p:spPr>
          <a:xfrm>
            <a:off x="2960075" y="3123426"/>
            <a:ext cx="728295" cy="705755"/>
          </a:xfrm>
          <a:prstGeom prst="line">
            <a:avLst/>
          </a:prstGeom>
          <a:noFill/>
          <a:ln w="28575" cap="flat" cmpd="sng" algn="ctr">
            <a:solidFill>
              <a:srgbClr val="E7E6E6">
                <a:lumMod val="50000"/>
              </a:srgbClr>
            </a:solidFill>
            <a:prstDash val="solid"/>
            <a:miter lim="800000"/>
          </a:ln>
          <a:effectLst/>
        </p:spPr>
      </p:cxnSp>
      <p:sp>
        <p:nvSpPr>
          <p:cNvPr id="183" name="Oval 182"/>
          <p:cNvSpPr/>
          <p:nvPr/>
        </p:nvSpPr>
        <p:spPr>
          <a:xfrm>
            <a:off x="2520371" y="2901934"/>
            <a:ext cx="439704" cy="442983"/>
          </a:xfrm>
          <a:prstGeom prst="ellipse">
            <a:avLst/>
          </a:prstGeom>
          <a:solidFill>
            <a:sysClr val="windowText" lastClr="000000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1457811" y="3741178"/>
            <a:ext cx="611875" cy="430755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3,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3382432" y="3829181"/>
            <a:ext cx="611875" cy="430755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2, 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</a:p>
        </p:txBody>
      </p:sp>
      <p:sp>
        <p:nvSpPr>
          <p:cNvPr id="186" name="Rectangle 185"/>
          <p:cNvSpPr/>
          <p:nvPr/>
        </p:nvSpPr>
        <p:spPr>
          <a:xfrm>
            <a:off x="955809" y="4675112"/>
            <a:ext cx="611875" cy="430755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1,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1990849" y="4675112"/>
            <a:ext cx="611875" cy="430755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2,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2955453" y="4675113"/>
            <a:ext cx="611875" cy="430755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1, 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</a:p>
        </p:txBody>
      </p:sp>
      <p:sp>
        <p:nvSpPr>
          <p:cNvPr id="189" name="Rectangle 188"/>
          <p:cNvSpPr/>
          <p:nvPr/>
        </p:nvSpPr>
        <p:spPr>
          <a:xfrm>
            <a:off x="3911970" y="4675113"/>
            <a:ext cx="611875" cy="430755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9, 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</a:t>
            </a:r>
          </a:p>
        </p:txBody>
      </p:sp>
      <p:sp>
        <p:nvSpPr>
          <p:cNvPr id="190" name="Rectangle 189"/>
          <p:cNvSpPr/>
          <p:nvPr/>
        </p:nvSpPr>
        <p:spPr>
          <a:xfrm>
            <a:off x="396629" y="5453285"/>
            <a:ext cx="611875" cy="430755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3,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1167838" y="5453285"/>
            <a:ext cx="611875" cy="430755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1, 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</a:p>
        </p:txBody>
      </p:sp>
      <p:sp>
        <p:nvSpPr>
          <p:cNvPr id="192" name="Rectangle 191"/>
          <p:cNvSpPr/>
          <p:nvPr/>
        </p:nvSpPr>
        <p:spPr>
          <a:xfrm>
            <a:off x="1982515" y="5432159"/>
            <a:ext cx="611875" cy="430755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4, 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2835720" y="5432160"/>
            <a:ext cx="611875" cy="430755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4,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</a:p>
        </p:txBody>
      </p:sp>
      <p:sp>
        <p:nvSpPr>
          <p:cNvPr id="194" name="Rectangle 193"/>
          <p:cNvSpPr/>
          <p:nvPr/>
        </p:nvSpPr>
        <p:spPr>
          <a:xfrm>
            <a:off x="3666995" y="5422497"/>
            <a:ext cx="611875" cy="430755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3, 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</a:t>
            </a:r>
          </a:p>
        </p:txBody>
      </p:sp>
      <p:sp>
        <p:nvSpPr>
          <p:cNvPr id="195" name="Rectangle 194"/>
          <p:cNvSpPr/>
          <p:nvPr/>
        </p:nvSpPr>
        <p:spPr>
          <a:xfrm>
            <a:off x="4412972" y="5422497"/>
            <a:ext cx="611875" cy="430755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5,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099828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69" grpId="0" animBg="1"/>
      <p:bldP spid="17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Tree Knapsack problem</a:t>
            </a:r>
            <a:endParaRPr lang="en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685800" y="1336430"/>
                <a:ext cx="8030307" cy="12772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Given: 	rooted tree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T=({r}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  <a:sym typeface="Symbol" panose="05050102010706020507" pitchFamily="18" charset="2"/>
                  </a:rPr>
                  <a:t>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N,  A</a:t>
                </a:r>
                <a:r>
                  <a:rPr lang="en-CA" dirty="0" smtClean="0"/>
                  <a:t>),  node values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}</a:t>
                </a:r>
                <a:r>
                  <a:rPr lang="en-CA" dirty="0" smtClean="0"/>
                  <a:t>,</a:t>
                </a:r>
              </a:p>
              <a:p>
                <a:r>
                  <a:rPr lang="en-CA" dirty="0"/>
                  <a:t>	</a:t>
                </a:r>
                <a:r>
                  <a:rPr lang="en-CA" dirty="0" smtClean="0"/>
                  <a:t>node weights </a:t>
                </a:r>
                <a:r>
                  <a:rPr lang="en-CA" dirty="0" smtClean="0">
                    <a:solidFill>
                      <a:srgbClr val="009900"/>
                    </a:solidFill>
                  </a:rPr>
                  <a:t>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b="0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CA" b="0" i="1" smtClean="0">
                        <a:solidFill>
                          <a:srgbClr val="009900"/>
                        </a:solidFill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CA" dirty="0" smtClean="0">
                    <a:solidFill>
                      <a:srgbClr val="009900"/>
                    </a:solidFill>
                  </a:rPr>
                  <a:t>}</a:t>
                </a:r>
                <a:r>
                  <a:rPr lang="en-CA" dirty="0" smtClean="0"/>
                  <a:t>,  budget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B</a:t>
                </a:r>
              </a:p>
              <a:p>
                <a:pPr>
                  <a:spcBef>
                    <a:spcPts val="600"/>
                  </a:spcBef>
                </a:pPr>
                <a:r>
                  <a:rPr lang="en-CA" dirty="0" smtClean="0"/>
                  <a:t>Goal: 	Max </a:t>
                </a:r>
                <a14:m>
                  <m:oMath xmlns:m="http://schemas.openxmlformats.org/officeDocument/2006/math">
                    <m:r>
                      <a:rPr lang="en-CA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CA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CA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  </a:t>
                </a:r>
                <a:r>
                  <a:rPr lang="en-CA" dirty="0" smtClean="0"/>
                  <a:t>s.t</a:t>
                </a:r>
                <a:r>
                  <a:rPr lang="en-CA" dirty="0" err="1" smtClean="0"/>
                  <a:t>.</a:t>
                </a:r>
                <a:r>
                  <a:rPr lang="en-CA" dirty="0" smtClean="0"/>
                  <a:t> 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⊆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/>
                  <a:t>is downwards-closed, 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𝛽</m:t>
                    </m:r>
                    <m:d>
                      <m:d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</m:d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endParaRPr lang="en-CA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1336430"/>
                <a:ext cx="8030307" cy="1277273"/>
              </a:xfrm>
              <a:prstGeom prst="rect">
                <a:avLst/>
              </a:prstGeom>
              <a:blipFill rotWithShape="0">
                <a:blip r:embed="rId2"/>
                <a:stretch>
                  <a:fillRect l="-1215" t="-4286" b="-1000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9" name="Group 158"/>
          <p:cNvGrpSpPr/>
          <p:nvPr/>
        </p:nvGrpSpPr>
        <p:grpSpPr>
          <a:xfrm>
            <a:off x="255692" y="2901934"/>
            <a:ext cx="4855134" cy="3208650"/>
            <a:chOff x="942178" y="3088677"/>
            <a:chExt cx="6968163" cy="3115884"/>
          </a:xfrm>
        </p:grpSpPr>
        <p:sp>
          <p:nvSpPr>
            <p:cNvPr id="108" name="Freeform 107"/>
            <p:cNvSpPr/>
            <p:nvPr/>
          </p:nvSpPr>
          <p:spPr>
            <a:xfrm>
              <a:off x="942178" y="4343426"/>
              <a:ext cx="2473797" cy="1861135"/>
            </a:xfrm>
            <a:custGeom>
              <a:avLst/>
              <a:gdLst>
                <a:gd name="connsiteX0" fmla="*/ 31969 w 3007163"/>
                <a:gd name="connsiteY0" fmla="*/ 1914527 h 2145906"/>
                <a:gd name="connsiteX1" fmla="*/ 2975194 w 3007163"/>
                <a:gd name="connsiteY1" fmla="*/ 1900239 h 2145906"/>
                <a:gd name="connsiteX2" fmla="*/ 1503581 w 3007163"/>
                <a:gd name="connsiteY2" fmla="*/ 2 h 2145906"/>
                <a:gd name="connsiteX3" fmla="*/ 31969 w 3007163"/>
                <a:gd name="connsiteY3" fmla="*/ 1914527 h 2145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07163" h="2145906">
                  <a:moveTo>
                    <a:pt x="31969" y="1914527"/>
                  </a:moveTo>
                  <a:cubicBezTo>
                    <a:pt x="277238" y="2231233"/>
                    <a:pt x="2729925" y="2219326"/>
                    <a:pt x="2975194" y="1900239"/>
                  </a:cubicBezTo>
                  <a:cubicBezTo>
                    <a:pt x="3220463" y="1581152"/>
                    <a:pt x="1989356" y="2383"/>
                    <a:pt x="1503581" y="2"/>
                  </a:cubicBezTo>
                  <a:cubicBezTo>
                    <a:pt x="1017806" y="-2379"/>
                    <a:pt x="-213300" y="1597821"/>
                    <a:pt x="31969" y="1914527"/>
                  </a:cubicBezTo>
                  <a:close/>
                </a:path>
              </a:pathLst>
            </a:custGeom>
            <a:solidFill>
              <a:srgbClr val="FFCCFF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9" name="Freeform 108"/>
            <p:cNvSpPr/>
            <p:nvPr/>
          </p:nvSpPr>
          <p:spPr>
            <a:xfrm>
              <a:off x="5604521" y="4572148"/>
              <a:ext cx="2305820" cy="1544684"/>
            </a:xfrm>
            <a:custGeom>
              <a:avLst/>
              <a:gdLst>
                <a:gd name="connsiteX0" fmla="*/ 990093 w 2066882"/>
                <a:gd name="connsiteY0" fmla="*/ 78 h 1835403"/>
                <a:gd name="connsiteX1" fmla="*/ 24893 w 2066882"/>
                <a:gd name="connsiteY1" fmla="*/ 1595198 h 1835403"/>
                <a:gd name="connsiteX2" fmla="*/ 2046733 w 2066882"/>
                <a:gd name="connsiteY2" fmla="*/ 1666318 h 1835403"/>
                <a:gd name="connsiteX3" fmla="*/ 990093 w 2066882"/>
                <a:gd name="connsiteY3" fmla="*/ 78 h 18354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66882" h="1835403">
                  <a:moveTo>
                    <a:pt x="990093" y="78"/>
                  </a:moveTo>
                  <a:cubicBezTo>
                    <a:pt x="653120" y="-11775"/>
                    <a:pt x="-151214" y="1317491"/>
                    <a:pt x="24893" y="1595198"/>
                  </a:cubicBezTo>
                  <a:cubicBezTo>
                    <a:pt x="201000" y="1872905"/>
                    <a:pt x="1882480" y="1927091"/>
                    <a:pt x="2046733" y="1666318"/>
                  </a:cubicBezTo>
                  <a:cubicBezTo>
                    <a:pt x="2210986" y="1405545"/>
                    <a:pt x="1327066" y="11931"/>
                    <a:pt x="990093" y="78"/>
                  </a:cubicBezTo>
                  <a:close/>
                </a:path>
              </a:pathLst>
            </a:custGeom>
            <a:solidFill>
              <a:srgbClr val="FFCCFF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110" name="Straight Connector 109"/>
            <p:cNvCxnSpPr>
              <a:stCxn id="142" idx="0"/>
              <a:endCxn id="130" idx="2"/>
            </p:cNvCxnSpPr>
            <p:nvPr/>
          </p:nvCxnSpPr>
          <p:spPr>
            <a:xfrm flipV="1">
              <a:off x="1583540" y="5228891"/>
              <a:ext cx="802544" cy="337374"/>
            </a:xfrm>
            <a:prstGeom prst="line">
              <a:avLst/>
            </a:prstGeom>
            <a:noFill/>
            <a:ln w="28575" cap="flat" cmpd="sng" algn="ctr">
              <a:solidFill>
                <a:srgbClr val="E7E6E6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111" name="Straight Connector 110"/>
            <p:cNvCxnSpPr>
              <a:stCxn id="130" idx="2"/>
              <a:endCxn id="145" idx="0"/>
            </p:cNvCxnSpPr>
            <p:nvPr/>
          </p:nvCxnSpPr>
          <p:spPr>
            <a:xfrm>
              <a:off x="2386083" y="5228891"/>
              <a:ext cx="304307" cy="337374"/>
            </a:xfrm>
            <a:prstGeom prst="line">
              <a:avLst/>
            </a:prstGeom>
            <a:noFill/>
            <a:ln w="28575" cap="flat" cmpd="sng" algn="ctr">
              <a:solidFill>
                <a:srgbClr val="E7E6E6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112" name="Straight Connector 111"/>
            <p:cNvCxnSpPr>
              <a:stCxn id="133" idx="2"/>
              <a:endCxn id="148" idx="0"/>
            </p:cNvCxnSpPr>
            <p:nvPr/>
          </p:nvCxnSpPr>
          <p:spPr>
            <a:xfrm flipH="1">
              <a:off x="3859628" y="5228891"/>
              <a:ext cx="11961" cy="316858"/>
            </a:xfrm>
            <a:prstGeom prst="line">
              <a:avLst/>
            </a:prstGeom>
            <a:noFill/>
            <a:ln w="28575" cap="flat" cmpd="sng" algn="ctr">
              <a:solidFill>
                <a:srgbClr val="E7E6E6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113" name="Straight Connector 112"/>
            <p:cNvCxnSpPr>
              <a:stCxn id="136" idx="2"/>
              <a:endCxn id="151" idx="0"/>
            </p:cNvCxnSpPr>
            <p:nvPr/>
          </p:nvCxnSpPr>
          <p:spPr>
            <a:xfrm flipH="1">
              <a:off x="5084160" y="5228892"/>
              <a:ext cx="171843" cy="316858"/>
            </a:xfrm>
            <a:prstGeom prst="line">
              <a:avLst/>
            </a:prstGeom>
            <a:noFill/>
            <a:ln w="28575" cap="flat" cmpd="sng" algn="ctr">
              <a:solidFill>
                <a:srgbClr val="E7E6E6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114" name="Straight Connector 113"/>
            <p:cNvCxnSpPr>
              <a:stCxn id="154" idx="0"/>
              <a:endCxn id="139" idx="2"/>
            </p:cNvCxnSpPr>
            <p:nvPr/>
          </p:nvCxnSpPr>
          <p:spPr>
            <a:xfrm flipV="1">
              <a:off x="6277219" y="5228892"/>
              <a:ext cx="351592" cy="307475"/>
            </a:xfrm>
            <a:prstGeom prst="line">
              <a:avLst/>
            </a:prstGeom>
            <a:noFill/>
            <a:ln w="28575" cap="flat" cmpd="sng" algn="ctr">
              <a:solidFill>
                <a:srgbClr val="E7E6E6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115" name="Straight Connector 114"/>
            <p:cNvCxnSpPr>
              <a:stCxn id="139" idx="2"/>
              <a:endCxn id="157" idx="0"/>
            </p:cNvCxnSpPr>
            <p:nvPr/>
          </p:nvCxnSpPr>
          <p:spPr>
            <a:xfrm>
              <a:off x="6628811" y="5228892"/>
              <a:ext cx="719046" cy="307475"/>
            </a:xfrm>
            <a:prstGeom prst="line">
              <a:avLst/>
            </a:prstGeom>
            <a:noFill/>
            <a:ln w="28575" cap="flat" cmpd="sng" algn="ctr">
              <a:solidFill>
                <a:srgbClr val="E7E6E6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116" name="Straight Connector 115"/>
            <p:cNvCxnSpPr>
              <a:stCxn id="130" idx="0"/>
              <a:endCxn id="124" idx="2"/>
            </p:cNvCxnSpPr>
            <p:nvPr/>
          </p:nvCxnSpPr>
          <p:spPr>
            <a:xfrm flipV="1">
              <a:off x="2386083" y="4321959"/>
              <a:ext cx="720481" cy="488631"/>
            </a:xfrm>
            <a:prstGeom prst="line">
              <a:avLst/>
            </a:prstGeom>
            <a:noFill/>
            <a:ln w="28575" cap="flat" cmpd="sng" algn="ctr">
              <a:solidFill>
                <a:srgbClr val="E7E6E6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117" name="Straight Connector 116"/>
            <p:cNvCxnSpPr>
              <a:stCxn id="124" idx="2"/>
              <a:endCxn id="133" idx="0"/>
            </p:cNvCxnSpPr>
            <p:nvPr/>
          </p:nvCxnSpPr>
          <p:spPr>
            <a:xfrm>
              <a:off x="3106564" y="4321959"/>
              <a:ext cx="765024" cy="488631"/>
            </a:xfrm>
            <a:prstGeom prst="line">
              <a:avLst/>
            </a:prstGeom>
            <a:noFill/>
            <a:ln w="28575" cap="flat" cmpd="sng" algn="ctr">
              <a:solidFill>
                <a:srgbClr val="E7E6E6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118" name="Straight Connector 117"/>
            <p:cNvCxnSpPr>
              <a:stCxn id="136" idx="0"/>
              <a:endCxn id="127" idx="2"/>
            </p:cNvCxnSpPr>
            <p:nvPr/>
          </p:nvCxnSpPr>
          <p:spPr>
            <a:xfrm flipV="1">
              <a:off x="5256003" y="4407417"/>
              <a:ext cx="612807" cy="403174"/>
            </a:xfrm>
            <a:prstGeom prst="line">
              <a:avLst/>
            </a:prstGeom>
            <a:noFill/>
            <a:ln w="28575" cap="flat" cmpd="sng" algn="ctr">
              <a:solidFill>
                <a:srgbClr val="E7E6E6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119" name="Straight Connector 118"/>
            <p:cNvCxnSpPr>
              <a:stCxn id="127" idx="2"/>
              <a:endCxn id="139" idx="0"/>
            </p:cNvCxnSpPr>
            <p:nvPr/>
          </p:nvCxnSpPr>
          <p:spPr>
            <a:xfrm>
              <a:off x="5868810" y="4407417"/>
              <a:ext cx="760001" cy="403174"/>
            </a:xfrm>
            <a:prstGeom prst="line">
              <a:avLst/>
            </a:prstGeom>
            <a:noFill/>
            <a:ln w="28575" cap="flat" cmpd="sng" algn="ctr">
              <a:solidFill>
                <a:srgbClr val="E7E6E6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120" name="Straight Connector 119"/>
            <p:cNvCxnSpPr>
              <a:stCxn id="124" idx="0"/>
              <a:endCxn id="122" idx="2"/>
            </p:cNvCxnSpPr>
            <p:nvPr/>
          </p:nvCxnSpPr>
          <p:spPr>
            <a:xfrm flipV="1">
              <a:off x="3106564" y="3303765"/>
              <a:ext cx="1085915" cy="599892"/>
            </a:xfrm>
            <a:prstGeom prst="line">
              <a:avLst/>
            </a:prstGeom>
            <a:noFill/>
            <a:ln w="28575" cap="flat" cmpd="sng" algn="ctr">
              <a:solidFill>
                <a:srgbClr val="E7E6E6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121" name="Straight Connector 120"/>
            <p:cNvCxnSpPr>
              <a:stCxn id="122" idx="6"/>
              <a:endCxn id="127" idx="0"/>
            </p:cNvCxnSpPr>
            <p:nvPr/>
          </p:nvCxnSpPr>
          <p:spPr>
            <a:xfrm>
              <a:off x="4823550" y="3303765"/>
              <a:ext cx="1045260" cy="685351"/>
            </a:xfrm>
            <a:prstGeom prst="line">
              <a:avLst/>
            </a:prstGeom>
            <a:noFill/>
            <a:ln w="28575" cap="flat" cmpd="sng" algn="ctr">
              <a:solidFill>
                <a:srgbClr val="E7E6E6">
                  <a:lumMod val="50000"/>
                </a:srgbClr>
              </a:solidFill>
              <a:prstDash val="solid"/>
              <a:miter lim="800000"/>
            </a:ln>
            <a:effectLst/>
          </p:spPr>
        </p:cxnSp>
        <p:sp>
          <p:nvSpPr>
            <p:cNvPr id="122" name="Oval 121"/>
            <p:cNvSpPr/>
            <p:nvPr/>
          </p:nvSpPr>
          <p:spPr>
            <a:xfrm>
              <a:off x="4192480" y="3088677"/>
              <a:ext cx="631070" cy="430176"/>
            </a:xfrm>
            <a:prstGeom prst="ellipse">
              <a:avLst/>
            </a:prstGeom>
            <a:solidFill>
              <a:sysClr val="windowText" lastClr="000000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6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</a:t>
              </a: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2667478" y="3903657"/>
              <a:ext cx="878172" cy="418301"/>
            </a:xfrm>
            <a:prstGeom prst="rect">
              <a:avLst/>
            </a:prstGeom>
            <a:solidFill>
              <a:sysClr val="window" lastClr="FFFFFF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3,</a:t>
              </a: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99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5429723" y="3989116"/>
              <a:ext cx="878172" cy="418301"/>
            </a:xfrm>
            <a:prstGeom prst="rect">
              <a:avLst/>
            </a:prstGeom>
            <a:solidFill>
              <a:sysClr val="window" lastClr="FFFFFF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2, </a:t>
              </a: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99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3</a:t>
              </a:r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1946997" y="4810590"/>
              <a:ext cx="878172" cy="418301"/>
            </a:xfrm>
            <a:prstGeom prst="rect">
              <a:avLst/>
            </a:prstGeom>
            <a:solidFill>
              <a:sysClr val="window" lastClr="FFFFFF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1,</a:t>
              </a: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99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0</a:t>
              </a:r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3432502" y="4810590"/>
              <a:ext cx="878172" cy="418301"/>
            </a:xfrm>
            <a:prstGeom prst="rect">
              <a:avLst/>
            </a:prstGeom>
            <a:solidFill>
              <a:sysClr val="window" lastClr="FFFFFF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2,</a:t>
              </a: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99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4816916" y="4810591"/>
              <a:ext cx="878172" cy="418301"/>
            </a:xfrm>
            <a:prstGeom prst="rect">
              <a:avLst/>
            </a:prstGeom>
            <a:solidFill>
              <a:sysClr val="window" lastClr="FFFFFF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1, </a:t>
              </a: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99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6189724" y="4810591"/>
              <a:ext cx="878172" cy="418301"/>
            </a:xfrm>
            <a:prstGeom prst="rect">
              <a:avLst/>
            </a:prstGeom>
            <a:solidFill>
              <a:sysClr val="window" lastClr="FFFFFF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9, </a:t>
              </a: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99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1144453" y="5566265"/>
              <a:ext cx="878172" cy="418301"/>
            </a:xfrm>
            <a:prstGeom prst="rect">
              <a:avLst/>
            </a:prstGeom>
            <a:solidFill>
              <a:sysClr val="window" lastClr="FFFFFF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3,</a:t>
              </a: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99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2251304" y="5566265"/>
              <a:ext cx="878172" cy="418301"/>
            </a:xfrm>
            <a:prstGeom prst="rect">
              <a:avLst/>
            </a:prstGeom>
            <a:solidFill>
              <a:sysClr val="window" lastClr="FFFFFF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1, </a:t>
              </a: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99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3</a:t>
              </a:r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3420541" y="5545750"/>
              <a:ext cx="878172" cy="418301"/>
            </a:xfrm>
            <a:prstGeom prst="rect">
              <a:avLst/>
            </a:prstGeom>
            <a:solidFill>
              <a:sysClr val="window" lastClr="FFFFFF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4, </a:t>
              </a: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99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4645074" y="5545751"/>
              <a:ext cx="878172" cy="418301"/>
            </a:xfrm>
            <a:prstGeom prst="rect">
              <a:avLst/>
            </a:prstGeom>
            <a:solidFill>
              <a:sysClr val="window" lastClr="FFFFFF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4,</a:t>
              </a: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99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5838132" y="5536367"/>
              <a:ext cx="878172" cy="418301"/>
            </a:xfrm>
            <a:prstGeom prst="rect">
              <a:avLst/>
            </a:prstGeom>
            <a:solidFill>
              <a:sysClr val="window" lastClr="FFFFFF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3, </a:t>
              </a: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99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6908770" y="5536367"/>
              <a:ext cx="878172" cy="418301"/>
            </a:xfrm>
            <a:prstGeom prst="rect">
              <a:avLst/>
            </a:prstGeom>
            <a:solidFill>
              <a:sysClr val="window" lastClr="FFFFFF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5,</a:t>
              </a: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r>
                <a:rPr kumimoji="0" lang="en-US" sz="2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99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1</a:t>
              </a: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5283249" y="2751933"/>
            <a:ext cx="3680621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CC0000"/>
                </a:solidFill>
              </a:rPr>
              <a:t>Standard knapsack:</a:t>
            </a:r>
          </a:p>
          <a:p>
            <a:r>
              <a:rPr lang="en-CA" dirty="0"/>
              <a:t>s</a:t>
            </a:r>
            <a:r>
              <a:rPr lang="en-CA" dirty="0" smtClean="0"/>
              <a:t>pecial case when </a:t>
            </a:r>
            <a:r>
              <a:rPr lang="en-CA" dirty="0" smtClean="0">
                <a:solidFill>
                  <a:srgbClr val="0000FF"/>
                </a:solidFill>
              </a:rPr>
              <a:t>T</a:t>
            </a:r>
            <a:r>
              <a:rPr lang="en-CA" dirty="0" smtClean="0"/>
              <a:t> is a star</a:t>
            </a:r>
          </a:p>
          <a:p>
            <a:pPr>
              <a:spcBef>
                <a:spcPts val="1800"/>
              </a:spcBef>
            </a:pPr>
            <a:r>
              <a:rPr lang="en-CA" dirty="0" smtClean="0"/>
              <a:t>Introduced by </a:t>
            </a:r>
            <a:r>
              <a:rPr lang="en-CA" dirty="0" smtClean="0">
                <a:solidFill>
                  <a:srgbClr val="009900"/>
                </a:solidFill>
              </a:rPr>
              <a:t>Johnson-Niemi’83</a:t>
            </a:r>
            <a:r>
              <a:rPr lang="en-CA" dirty="0" smtClean="0"/>
              <a:t> – gave FPTAS via dynamic programming</a:t>
            </a:r>
          </a:p>
          <a:p>
            <a:pPr>
              <a:spcBef>
                <a:spcPts val="1800"/>
              </a:spcBef>
            </a:pPr>
            <a:r>
              <a:rPr lang="en-CA" dirty="0" smtClean="0"/>
              <a:t>We need </a:t>
            </a:r>
            <a:r>
              <a:rPr lang="en-CA" dirty="0" smtClean="0">
                <a:solidFill>
                  <a:srgbClr val="CC0000"/>
                </a:solidFill>
              </a:rPr>
              <a:t>guarantees relative to the natural LP</a:t>
            </a:r>
            <a:r>
              <a:rPr lang="en-CA" dirty="0" smtClean="0"/>
              <a:t>: not known previously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8989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 bwMode="auto">
          <a:xfrm>
            <a:off x="6396873" y="5027152"/>
            <a:ext cx="1044410" cy="1777810"/>
          </a:xfrm>
          <a:custGeom>
            <a:avLst/>
            <a:gdLst>
              <a:gd name="connsiteX0" fmla="*/ 201449 w 1054363"/>
              <a:gd name="connsiteY0" fmla="*/ 3259 h 1802467"/>
              <a:gd name="connsiteX1" fmla="*/ 740711 w 1054363"/>
              <a:gd name="connsiteY1" fmla="*/ 202551 h 1802467"/>
              <a:gd name="connsiteX2" fmla="*/ 1010342 w 1054363"/>
              <a:gd name="connsiteY2" fmla="*/ 859044 h 1802467"/>
              <a:gd name="connsiteX3" fmla="*/ 1022065 w 1054363"/>
              <a:gd name="connsiteY3" fmla="*/ 1632767 h 1802467"/>
              <a:gd name="connsiteX4" fmla="*/ 693818 w 1054363"/>
              <a:gd name="connsiteY4" fmla="*/ 1796890 h 1802467"/>
              <a:gd name="connsiteX5" fmla="*/ 459357 w 1054363"/>
              <a:gd name="connsiteY5" fmla="*/ 1691382 h 1802467"/>
              <a:gd name="connsiteX6" fmla="*/ 412465 w 1054363"/>
              <a:gd name="connsiteY6" fmla="*/ 1034890 h 1802467"/>
              <a:gd name="connsiteX7" fmla="*/ 412465 w 1054363"/>
              <a:gd name="connsiteY7" fmla="*/ 718367 h 1802467"/>
              <a:gd name="connsiteX8" fmla="*/ 37326 w 1054363"/>
              <a:gd name="connsiteY8" fmla="*/ 495628 h 1802467"/>
              <a:gd name="connsiteX9" fmla="*/ 37326 w 1054363"/>
              <a:gd name="connsiteY9" fmla="*/ 120490 h 1802467"/>
              <a:gd name="connsiteX10" fmla="*/ 248342 w 1054363"/>
              <a:gd name="connsiteY10" fmla="*/ 26705 h 1802467"/>
              <a:gd name="connsiteX11" fmla="*/ 330403 w 1054363"/>
              <a:gd name="connsiteY11" fmla="*/ 73597 h 1802467"/>
              <a:gd name="connsiteX12" fmla="*/ 201449 w 1054363"/>
              <a:gd name="connsiteY12" fmla="*/ 3259 h 1802467"/>
              <a:gd name="connsiteX0" fmla="*/ 84218 w 1054363"/>
              <a:gd name="connsiteY0" fmla="*/ 502 h 2503095"/>
              <a:gd name="connsiteX1" fmla="*/ 740711 w 1054363"/>
              <a:gd name="connsiteY1" fmla="*/ 903179 h 2503095"/>
              <a:gd name="connsiteX2" fmla="*/ 1010342 w 1054363"/>
              <a:gd name="connsiteY2" fmla="*/ 1559672 h 2503095"/>
              <a:gd name="connsiteX3" fmla="*/ 1022065 w 1054363"/>
              <a:gd name="connsiteY3" fmla="*/ 2333395 h 2503095"/>
              <a:gd name="connsiteX4" fmla="*/ 693818 w 1054363"/>
              <a:gd name="connsiteY4" fmla="*/ 2497518 h 2503095"/>
              <a:gd name="connsiteX5" fmla="*/ 459357 w 1054363"/>
              <a:gd name="connsiteY5" fmla="*/ 2392010 h 2503095"/>
              <a:gd name="connsiteX6" fmla="*/ 412465 w 1054363"/>
              <a:gd name="connsiteY6" fmla="*/ 1735518 h 2503095"/>
              <a:gd name="connsiteX7" fmla="*/ 412465 w 1054363"/>
              <a:gd name="connsiteY7" fmla="*/ 1418995 h 2503095"/>
              <a:gd name="connsiteX8" fmla="*/ 37326 w 1054363"/>
              <a:gd name="connsiteY8" fmla="*/ 1196256 h 2503095"/>
              <a:gd name="connsiteX9" fmla="*/ 37326 w 1054363"/>
              <a:gd name="connsiteY9" fmla="*/ 821118 h 2503095"/>
              <a:gd name="connsiteX10" fmla="*/ 248342 w 1054363"/>
              <a:gd name="connsiteY10" fmla="*/ 727333 h 2503095"/>
              <a:gd name="connsiteX11" fmla="*/ 330403 w 1054363"/>
              <a:gd name="connsiteY11" fmla="*/ 774225 h 2503095"/>
              <a:gd name="connsiteX12" fmla="*/ 84218 w 1054363"/>
              <a:gd name="connsiteY12" fmla="*/ 502 h 2503095"/>
              <a:gd name="connsiteX0" fmla="*/ 84218 w 1054363"/>
              <a:gd name="connsiteY0" fmla="*/ 502 h 2503095"/>
              <a:gd name="connsiteX1" fmla="*/ 740711 w 1054363"/>
              <a:gd name="connsiteY1" fmla="*/ 903179 h 2503095"/>
              <a:gd name="connsiteX2" fmla="*/ 1010342 w 1054363"/>
              <a:gd name="connsiteY2" fmla="*/ 1559672 h 2503095"/>
              <a:gd name="connsiteX3" fmla="*/ 1022065 w 1054363"/>
              <a:gd name="connsiteY3" fmla="*/ 2333395 h 2503095"/>
              <a:gd name="connsiteX4" fmla="*/ 693818 w 1054363"/>
              <a:gd name="connsiteY4" fmla="*/ 2497518 h 2503095"/>
              <a:gd name="connsiteX5" fmla="*/ 459357 w 1054363"/>
              <a:gd name="connsiteY5" fmla="*/ 2392010 h 2503095"/>
              <a:gd name="connsiteX6" fmla="*/ 412465 w 1054363"/>
              <a:gd name="connsiteY6" fmla="*/ 1735518 h 2503095"/>
              <a:gd name="connsiteX7" fmla="*/ 412465 w 1054363"/>
              <a:gd name="connsiteY7" fmla="*/ 1418995 h 2503095"/>
              <a:gd name="connsiteX8" fmla="*/ 37326 w 1054363"/>
              <a:gd name="connsiteY8" fmla="*/ 1196256 h 2503095"/>
              <a:gd name="connsiteX9" fmla="*/ 37326 w 1054363"/>
              <a:gd name="connsiteY9" fmla="*/ 821118 h 2503095"/>
              <a:gd name="connsiteX10" fmla="*/ 248342 w 1054363"/>
              <a:gd name="connsiteY10" fmla="*/ 727333 h 2503095"/>
              <a:gd name="connsiteX11" fmla="*/ 330403 w 1054363"/>
              <a:gd name="connsiteY11" fmla="*/ 774225 h 2503095"/>
              <a:gd name="connsiteX12" fmla="*/ 84218 w 1054363"/>
              <a:gd name="connsiteY12" fmla="*/ 502 h 2503095"/>
              <a:gd name="connsiteX0" fmla="*/ 88811 w 1058956"/>
              <a:gd name="connsiteY0" fmla="*/ 514 h 2503107"/>
              <a:gd name="connsiteX1" fmla="*/ 745304 w 1058956"/>
              <a:gd name="connsiteY1" fmla="*/ 903191 h 2503107"/>
              <a:gd name="connsiteX2" fmla="*/ 1014935 w 1058956"/>
              <a:gd name="connsiteY2" fmla="*/ 1559684 h 2503107"/>
              <a:gd name="connsiteX3" fmla="*/ 1026658 w 1058956"/>
              <a:gd name="connsiteY3" fmla="*/ 2333407 h 2503107"/>
              <a:gd name="connsiteX4" fmla="*/ 698411 w 1058956"/>
              <a:gd name="connsiteY4" fmla="*/ 2497530 h 2503107"/>
              <a:gd name="connsiteX5" fmla="*/ 463950 w 1058956"/>
              <a:gd name="connsiteY5" fmla="*/ 2392022 h 2503107"/>
              <a:gd name="connsiteX6" fmla="*/ 417058 w 1058956"/>
              <a:gd name="connsiteY6" fmla="*/ 1735530 h 2503107"/>
              <a:gd name="connsiteX7" fmla="*/ 417058 w 1058956"/>
              <a:gd name="connsiteY7" fmla="*/ 1419007 h 2503107"/>
              <a:gd name="connsiteX8" fmla="*/ 41919 w 1058956"/>
              <a:gd name="connsiteY8" fmla="*/ 1196268 h 2503107"/>
              <a:gd name="connsiteX9" fmla="*/ 41919 w 1058956"/>
              <a:gd name="connsiteY9" fmla="*/ 821130 h 2503107"/>
              <a:gd name="connsiteX10" fmla="*/ 334996 w 1058956"/>
              <a:gd name="connsiteY10" fmla="*/ 774237 h 2503107"/>
              <a:gd name="connsiteX11" fmla="*/ 88811 w 1058956"/>
              <a:gd name="connsiteY11" fmla="*/ 514 h 2503107"/>
              <a:gd name="connsiteX0" fmla="*/ 334996 w 1058956"/>
              <a:gd name="connsiteY0" fmla="*/ 9720 h 1738590"/>
              <a:gd name="connsiteX1" fmla="*/ 745304 w 1058956"/>
              <a:gd name="connsiteY1" fmla="*/ 138674 h 1738590"/>
              <a:gd name="connsiteX2" fmla="*/ 1014935 w 1058956"/>
              <a:gd name="connsiteY2" fmla="*/ 795167 h 1738590"/>
              <a:gd name="connsiteX3" fmla="*/ 1026658 w 1058956"/>
              <a:gd name="connsiteY3" fmla="*/ 1568890 h 1738590"/>
              <a:gd name="connsiteX4" fmla="*/ 698411 w 1058956"/>
              <a:gd name="connsiteY4" fmla="*/ 1733013 h 1738590"/>
              <a:gd name="connsiteX5" fmla="*/ 463950 w 1058956"/>
              <a:gd name="connsiteY5" fmla="*/ 1627505 h 1738590"/>
              <a:gd name="connsiteX6" fmla="*/ 417058 w 1058956"/>
              <a:gd name="connsiteY6" fmla="*/ 971013 h 1738590"/>
              <a:gd name="connsiteX7" fmla="*/ 417058 w 1058956"/>
              <a:gd name="connsiteY7" fmla="*/ 654490 h 1738590"/>
              <a:gd name="connsiteX8" fmla="*/ 41919 w 1058956"/>
              <a:gd name="connsiteY8" fmla="*/ 431751 h 1738590"/>
              <a:gd name="connsiteX9" fmla="*/ 41919 w 1058956"/>
              <a:gd name="connsiteY9" fmla="*/ 56613 h 1738590"/>
              <a:gd name="connsiteX10" fmla="*/ 334996 w 1058956"/>
              <a:gd name="connsiteY10" fmla="*/ 9720 h 1738590"/>
              <a:gd name="connsiteX0" fmla="*/ 347409 w 1059646"/>
              <a:gd name="connsiteY0" fmla="*/ 3240 h 1779002"/>
              <a:gd name="connsiteX1" fmla="*/ 745994 w 1059646"/>
              <a:gd name="connsiteY1" fmla="*/ 179086 h 1779002"/>
              <a:gd name="connsiteX2" fmla="*/ 1015625 w 1059646"/>
              <a:gd name="connsiteY2" fmla="*/ 835579 h 1779002"/>
              <a:gd name="connsiteX3" fmla="*/ 1027348 w 1059646"/>
              <a:gd name="connsiteY3" fmla="*/ 1609302 h 1779002"/>
              <a:gd name="connsiteX4" fmla="*/ 699101 w 1059646"/>
              <a:gd name="connsiteY4" fmla="*/ 1773425 h 1779002"/>
              <a:gd name="connsiteX5" fmla="*/ 464640 w 1059646"/>
              <a:gd name="connsiteY5" fmla="*/ 1667917 h 1779002"/>
              <a:gd name="connsiteX6" fmla="*/ 417748 w 1059646"/>
              <a:gd name="connsiteY6" fmla="*/ 1011425 h 1779002"/>
              <a:gd name="connsiteX7" fmla="*/ 417748 w 1059646"/>
              <a:gd name="connsiteY7" fmla="*/ 694902 h 1779002"/>
              <a:gd name="connsiteX8" fmla="*/ 42609 w 1059646"/>
              <a:gd name="connsiteY8" fmla="*/ 472163 h 1779002"/>
              <a:gd name="connsiteX9" fmla="*/ 42609 w 1059646"/>
              <a:gd name="connsiteY9" fmla="*/ 97025 h 1779002"/>
              <a:gd name="connsiteX10" fmla="*/ 347409 w 1059646"/>
              <a:gd name="connsiteY10" fmla="*/ 3240 h 1779002"/>
              <a:gd name="connsiteX0" fmla="*/ 332173 w 1044410"/>
              <a:gd name="connsiteY0" fmla="*/ 2048 h 1777810"/>
              <a:gd name="connsiteX1" fmla="*/ 730758 w 1044410"/>
              <a:gd name="connsiteY1" fmla="*/ 177894 h 1777810"/>
              <a:gd name="connsiteX2" fmla="*/ 1000389 w 1044410"/>
              <a:gd name="connsiteY2" fmla="*/ 834387 h 1777810"/>
              <a:gd name="connsiteX3" fmla="*/ 1012112 w 1044410"/>
              <a:gd name="connsiteY3" fmla="*/ 1608110 h 1777810"/>
              <a:gd name="connsiteX4" fmla="*/ 683865 w 1044410"/>
              <a:gd name="connsiteY4" fmla="*/ 1772233 h 1777810"/>
              <a:gd name="connsiteX5" fmla="*/ 449404 w 1044410"/>
              <a:gd name="connsiteY5" fmla="*/ 1666725 h 1777810"/>
              <a:gd name="connsiteX6" fmla="*/ 402512 w 1044410"/>
              <a:gd name="connsiteY6" fmla="*/ 1010233 h 1777810"/>
              <a:gd name="connsiteX7" fmla="*/ 402512 w 1044410"/>
              <a:gd name="connsiteY7" fmla="*/ 693710 h 1777810"/>
              <a:gd name="connsiteX8" fmla="*/ 27373 w 1044410"/>
              <a:gd name="connsiteY8" fmla="*/ 470971 h 1777810"/>
              <a:gd name="connsiteX9" fmla="*/ 62542 w 1044410"/>
              <a:gd name="connsiteY9" fmla="*/ 107556 h 1777810"/>
              <a:gd name="connsiteX10" fmla="*/ 332173 w 1044410"/>
              <a:gd name="connsiteY10" fmla="*/ 2048 h 1777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44410" h="1777810">
                <a:moveTo>
                  <a:pt x="332173" y="2048"/>
                </a:moveTo>
                <a:cubicBezTo>
                  <a:pt x="443542" y="13771"/>
                  <a:pt x="619389" y="39171"/>
                  <a:pt x="730758" y="177894"/>
                </a:cubicBezTo>
                <a:cubicBezTo>
                  <a:pt x="842127" y="316617"/>
                  <a:pt x="953497" y="596018"/>
                  <a:pt x="1000389" y="834387"/>
                </a:cubicBezTo>
                <a:cubicBezTo>
                  <a:pt x="1047281" y="1072756"/>
                  <a:pt x="1064866" y="1451802"/>
                  <a:pt x="1012112" y="1608110"/>
                </a:cubicBezTo>
                <a:cubicBezTo>
                  <a:pt x="959358" y="1764418"/>
                  <a:pt x="777650" y="1762464"/>
                  <a:pt x="683865" y="1772233"/>
                </a:cubicBezTo>
                <a:cubicBezTo>
                  <a:pt x="590080" y="1782002"/>
                  <a:pt x="496296" y="1793725"/>
                  <a:pt x="449404" y="1666725"/>
                </a:cubicBezTo>
                <a:cubicBezTo>
                  <a:pt x="402512" y="1539725"/>
                  <a:pt x="410327" y="1172402"/>
                  <a:pt x="402512" y="1010233"/>
                </a:cubicBezTo>
                <a:cubicBezTo>
                  <a:pt x="394697" y="848064"/>
                  <a:pt x="465035" y="783587"/>
                  <a:pt x="402512" y="693710"/>
                </a:cubicBezTo>
                <a:cubicBezTo>
                  <a:pt x="339989" y="603833"/>
                  <a:pt x="84035" y="568663"/>
                  <a:pt x="27373" y="470971"/>
                </a:cubicBezTo>
                <a:cubicBezTo>
                  <a:pt x="-29289" y="373279"/>
                  <a:pt x="11742" y="185710"/>
                  <a:pt x="62542" y="107556"/>
                </a:cubicBezTo>
                <a:cubicBezTo>
                  <a:pt x="113342" y="29402"/>
                  <a:pt x="220804" y="-9675"/>
                  <a:pt x="332173" y="2048"/>
                </a:cubicBezTo>
                <a:close/>
              </a:path>
            </a:pathLst>
          </a:custGeom>
          <a:solidFill>
            <a:srgbClr val="FFCCFF"/>
          </a:solidFill>
          <a:ln w="12700" cap="flat" cmpd="sng" algn="ctr">
            <a:solidFill>
              <a:srgbClr val="FF66CC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Tree Knapsack problem</a:t>
            </a:r>
            <a:endParaRPr lang="en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685800" y="1336430"/>
                <a:ext cx="8030307" cy="12772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Given: 	rooted tree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T=({r}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  <a:sym typeface="Symbol" panose="05050102010706020507" pitchFamily="18" charset="2"/>
                  </a:rPr>
                  <a:t>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N,  A</a:t>
                </a:r>
                <a:r>
                  <a:rPr lang="en-CA" dirty="0" smtClean="0"/>
                  <a:t>),  node values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}</a:t>
                </a:r>
                <a:r>
                  <a:rPr lang="en-CA" dirty="0" smtClean="0"/>
                  <a:t>,</a:t>
                </a:r>
              </a:p>
              <a:p>
                <a:r>
                  <a:rPr lang="en-CA" dirty="0"/>
                  <a:t>	</a:t>
                </a:r>
                <a:r>
                  <a:rPr lang="en-CA" dirty="0" smtClean="0"/>
                  <a:t>node weights </a:t>
                </a:r>
                <a:r>
                  <a:rPr lang="en-CA" dirty="0" smtClean="0">
                    <a:solidFill>
                      <a:srgbClr val="009900"/>
                    </a:solidFill>
                  </a:rPr>
                  <a:t>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b="0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CA" b="0" i="1" smtClean="0">
                        <a:solidFill>
                          <a:srgbClr val="009900"/>
                        </a:solidFill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CA" dirty="0" smtClean="0">
                    <a:solidFill>
                      <a:srgbClr val="009900"/>
                    </a:solidFill>
                  </a:rPr>
                  <a:t>}</a:t>
                </a:r>
                <a:r>
                  <a:rPr lang="en-CA" dirty="0" smtClean="0"/>
                  <a:t>,  budget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B</a:t>
                </a:r>
              </a:p>
              <a:p>
                <a:pPr>
                  <a:spcBef>
                    <a:spcPts val="600"/>
                  </a:spcBef>
                </a:pPr>
                <a:r>
                  <a:rPr lang="en-CA" dirty="0" smtClean="0"/>
                  <a:t>Goal: 	Max </a:t>
                </a:r>
                <a14:m>
                  <m:oMath xmlns:m="http://schemas.openxmlformats.org/officeDocument/2006/math">
                    <m:r>
                      <a:rPr lang="en-CA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CA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CA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  </a:t>
                </a:r>
                <a:r>
                  <a:rPr lang="en-CA" dirty="0" smtClean="0"/>
                  <a:t>s.t</a:t>
                </a:r>
                <a:r>
                  <a:rPr lang="en-CA" dirty="0" err="1" smtClean="0"/>
                  <a:t>.</a:t>
                </a:r>
                <a:r>
                  <a:rPr lang="en-CA" dirty="0" smtClean="0"/>
                  <a:t> 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⊆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/>
                  <a:t>is downwards-closed, 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𝛽</m:t>
                    </m:r>
                    <m:d>
                      <m:d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</m:d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endParaRPr lang="en-CA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1336430"/>
                <a:ext cx="8030307" cy="1277273"/>
              </a:xfrm>
              <a:prstGeom prst="rect">
                <a:avLst/>
              </a:prstGeom>
              <a:blipFill rotWithShape="0">
                <a:blip r:embed="rId2"/>
                <a:stretch>
                  <a:fillRect l="-1215" t="-4286" b="-1000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685800" y="2751933"/>
                <a:ext cx="8030307" cy="21698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Easy to write down an LP with node variables: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(TK-P)</a:t>
                </a:r>
              </a:p>
              <a:p>
                <a:pPr>
                  <a:spcBef>
                    <a:spcPts val="600"/>
                  </a:spcBef>
                </a:pPr>
                <a:r>
                  <a:rPr lang="en-CA" dirty="0" smtClean="0">
                    <a:solidFill>
                      <a:srgbClr val="009900"/>
                    </a:solidFill>
                  </a:rPr>
                  <a:t>Observation: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R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2</a:t>
                </a:r>
                <a:r>
                  <a:rPr lang="en-CA" dirty="0" smtClean="0"/>
                  <a:t> (the over-budget set) gives a feasible solution to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(TK-P) </a:t>
                </a:r>
                <a:r>
                  <a:rPr lang="en-CA" dirty="0" smtClean="0"/>
                  <a:t>of good objective value</a:t>
                </a:r>
                <a:endParaRPr lang="en-CA" dirty="0" smtClean="0">
                  <a:solidFill>
                    <a:srgbClr val="0000FF"/>
                  </a:solidFill>
                </a:endParaRPr>
              </a:p>
              <a:p>
                <a:pPr>
                  <a:spcBef>
                    <a:spcPts val="1200"/>
                  </a:spcBef>
                </a:pPr>
                <a:r>
                  <a:rPr lang="en-CA" dirty="0" smtClean="0">
                    <a:solidFill>
                      <a:srgbClr val="009900"/>
                    </a:solidFill>
                  </a:rPr>
                  <a:t>Theorem: </a:t>
                </a:r>
                <a:r>
                  <a:rPr lang="en-CA" dirty="0" smtClean="0"/>
                  <a:t>Can compute an integer solution to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(TK-P) </a:t>
                </a:r>
                <a:r>
                  <a:rPr lang="en-CA" dirty="0" smtClean="0"/>
                  <a:t>of objective value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≥ OPT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(TK-P)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 –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max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chains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C </a:t>
                </a:r>
                <a:r>
                  <a:rPr lang="en-CA" baseline="-25000" dirty="0" smtClean="0">
                    <a:solidFill>
                      <a:srgbClr val="0000FF"/>
                    </a:solidFill>
                    <a:sym typeface="Symbol" panose="05050102010706020507" pitchFamily="18" charset="2"/>
                  </a:rPr>
                  <a:t> 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N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CA" dirty="0" smtClean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2751933"/>
                <a:ext cx="8030307" cy="2169825"/>
              </a:xfrm>
              <a:prstGeom prst="rect">
                <a:avLst/>
              </a:prstGeom>
              <a:blipFill rotWithShape="0">
                <a:blip r:embed="rId3"/>
                <a:stretch>
                  <a:fillRect l="-1215" t="-2247" b="-561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4" name="Group 33"/>
          <p:cNvGrpSpPr>
            <a:grpSpLocks noChangeAspect="1"/>
          </p:cNvGrpSpPr>
          <p:nvPr/>
        </p:nvGrpSpPr>
        <p:grpSpPr>
          <a:xfrm>
            <a:off x="5804664" y="4644510"/>
            <a:ext cx="3209689" cy="2068102"/>
            <a:chOff x="1144453" y="3088677"/>
            <a:chExt cx="6642489" cy="2895889"/>
          </a:xfrm>
        </p:grpSpPr>
        <p:cxnSp>
          <p:nvCxnSpPr>
            <p:cNvPr id="37" name="Straight Connector 36"/>
            <p:cNvCxnSpPr>
              <a:stCxn id="56" idx="0"/>
              <a:endCxn id="52" idx="2"/>
            </p:cNvCxnSpPr>
            <p:nvPr/>
          </p:nvCxnSpPr>
          <p:spPr>
            <a:xfrm flipV="1">
              <a:off x="1583540" y="5228891"/>
              <a:ext cx="802544" cy="337374"/>
            </a:xfrm>
            <a:prstGeom prst="line">
              <a:avLst/>
            </a:prstGeom>
            <a:noFill/>
            <a:ln w="28575" cap="flat" cmpd="sng" algn="ctr">
              <a:solidFill>
                <a:srgbClr val="E7E6E6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38" name="Straight Connector 37"/>
            <p:cNvCxnSpPr>
              <a:stCxn id="52" idx="2"/>
              <a:endCxn id="57" idx="0"/>
            </p:cNvCxnSpPr>
            <p:nvPr/>
          </p:nvCxnSpPr>
          <p:spPr>
            <a:xfrm>
              <a:off x="2386083" y="5228891"/>
              <a:ext cx="304307" cy="337374"/>
            </a:xfrm>
            <a:prstGeom prst="line">
              <a:avLst/>
            </a:prstGeom>
            <a:noFill/>
            <a:ln w="28575" cap="flat" cmpd="sng" algn="ctr">
              <a:solidFill>
                <a:srgbClr val="E7E6E6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39" name="Straight Connector 38"/>
            <p:cNvCxnSpPr>
              <a:stCxn id="53" idx="2"/>
              <a:endCxn id="58" idx="0"/>
            </p:cNvCxnSpPr>
            <p:nvPr/>
          </p:nvCxnSpPr>
          <p:spPr>
            <a:xfrm flipH="1">
              <a:off x="3859628" y="5228891"/>
              <a:ext cx="11961" cy="316858"/>
            </a:xfrm>
            <a:prstGeom prst="line">
              <a:avLst/>
            </a:prstGeom>
            <a:noFill/>
            <a:ln w="28575" cap="flat" cmpd="sng" algn="ctr">
              <a:solidFill>
                <a:srgbClr val="E7E6E6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40" name="Straight Connector 39"/>
            <p:cNvCxnSpPr>
              <a:stCxn id="54" idx="2"/>
              <a:endCxn id="59" idx="0"/>
            </p:cNvCxnSpPr>
            <p:nvPr/>
          </p:nvCxnSpPr>
          <p:spPr>
            <a:xfrm flipH="1">
              <a:off x="5084160" y="5228892"/>
              <a:ext cx="171843" cy="316858"/>
            </a:xfrm>
            <a:prstGeom prst="line">
              <a:avLst/>
            </a:prstGeom>
            <a:noFill/>
            <a:ln w="28575" cap="flat" cmpd="sng" algn="ctr">
              <a:solidFill>
                <a:srgbClr val="E7E6E6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41" name="Straight Connector 40"/>
            <p:cNvCxnSpPr>
              <a:stCxn id="60" idx="0"/>
              <a:endCxn id="55" idx="2"/>
            </p:cNvCxnSpPr>
            <p:nvPr/>
          </p:nvCxnSpPr>
          <p:spPr>
            <a:xfrm flipV="1">
              <a:off x="6277219" y="5228892"/>
              <a:ext cx="351592" cy="307475"/>
            </a:xfrm>
            <a:prstGeom prst="line">
              <a:avLst/>
            </a:prstGeom>
            <a:noFill/>
            <a:ln w="28575" cap="flat" cmpd="sng" algn="ctr">
              <a:solidFill>
                <a:srgbClr val="E7E6E6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42" name="Straight Connector 41"/>
            <p:cNvCxnSpPr>
              <a:stCxn id="55" idx="2"/>
              <a:endCxn id="61" idx="0"/>
            </p:cNvCxnSpPr>
            <p:nvPr/>
          </p:nvCxnSpPr>
          <p:spPr>
            <a:xfrm>
              <a:off x="6628811" y="5228892"/>
              <a:ext cx="719046" cy="307475"/>
            </a:xfrm>
            <a:prstGeom prst="line">
              <a:avLst/>
            </a:prstGeom>
            <a:noFill/>
            <a:ln w="28575" cap="flat" cmpd="sng" algn="ctr">
              <a:solidFill>
                <a:srgbClr val="E7E6E6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43" name="Straight Connector 42"/>
            <p:cNvCxnSpPr>
              <a:stCxn id="52" idx="0"/>
              <a:endCxn id="50" idx="2"/>
            </p:cNvCxnSpPr>
            <p:nvPr/>
          </p:nvCxnSpPr>
          <p:spPr>
            <a:xfrm flipV="1">
              <a:off x="2386083" y="4321959"/>
              <a:ext cx="720481" cy="488631"/>
            </a:xfrm>
            <a:prstGeom prst="line">
              <a:avLst/>
            </a:prstGeom>
            <a:noFill/>
            <a:ln w="28575" cap="flat" cmpd="sng" algn="ctr">
              <a:solidFill>
                <a:srgbClr val="E7E6E6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44" name="Straight Connector 43"/>
            <p:cNvCxnSpPr>
              <a:stCxn id="50" idx="2"/>
              <a:endCxn id="53" idx="0"/>
            </p:cNvCxnSpPr>
            <p:nvPr/>
          </p:nvCxnSpPr>
          <p:spPr>
            <a:xfrm>
              <a:off x="3106564" y="4321959"/>
              <a:ext cx="765024" cy="488631"/>
            </a:xfrm>
            <a:prstGeom prst="line">
              <a:avLst/>
            </a:prstGeom>
            <a:noFill/>
            <a:ln w="28575" cap="flat" cmpd="sng" algn="ctr">
              <a:solidFill>
                <a:srgbClr val="E7E6E6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45" name="Straight Connector 44"/>
            <p:cNvCxnSpPr>
              <a:stCxn id="54" idx="0"/>
              <a:endCxn id="51" idx="2"/>
            </p:cNvCxnSpPr>
            <p:nvPr/>
          </p:nvCxnSpPr>
          <p:spPr>
            <a:xfrm flipV="1">
              <a:off x="5256003" y="4407417"/>
              <a:ext cx="612807" cy="403174"/>
            </a:xfrm>
            <a:prstGeom prst="line">
              <a:avLst/>
            </a:prstGeom>
            <a:noFill/>
            <a:ln w="28575" cap="flat" cmpd="sng" algn="ctr">
              <a:solidFill>
                <a:srgbClr val="E7E6E6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46" name="Straight Connector 45"/>
            <p:cNvCxnSpPr>
              <a:stCxn id="51" idx="2"/>
              <a:endCxn id="55" idx="0"/>
            </p:cNvCxnSpPr>
            <p:nvPr/>
          </p:nvCxnSpPr>
          <p:spPr>
            <a:xfrm>
              <a:off x="5868810" y="4407417"/>
              <a:ext cx="760001" cy="403174"/>
            </a:xfrm>
            <a:prstGeom prst="line">
              <a:avLst/>
            </a:prstGeom>
            <a:noFill/>
            <a:ln w="28575" cap="flat" cmpd="sng" algn="ctr">
              <a:solidFill>
                <a:srgbClr val="E7E6E6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47" name="Straight Connector 46"/>
            <p:cNvCxnSpPr>
              <a:stCxn id="50" idx="0"/>
              <a:endCxn id="49" idx="2"/>
            </p:cNvCxnSpPr>
            <p:nvPr/>
          </p:nvCxnSpPr>
          <p:spPr>
            <a:xfrm flipV="1">
              <a:off x="3106564" y="3303765"/>
              <a:ext cx="1085915" cy="599892"/>
            </a:xfrm>
            <a:prstGeom prst="line">
              <a:avLst/>
            </a:prstGeom>
            <a:noFill/>
            <a:ln w="28575" cap="flat" cmpd="sng" algn="ctr">
              <a:solidFill>
                <a:srgbClr val="E7E6E6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48" name="Straight Connector 47"/>
            <p:cNvCxnSpPr>
              <a:stCxn id="49" idx="6"/>
              <a:endCxn id="51" idx="0"/>
            </p:cNvCxnSpPr>
            <p:nvPr/>
          </p:nvCxnSpPr>
          <p:spPr>
            <a:xfrm>
              <a:off x="4823550" y="3303765"/>
              <a:ext cx="1045260" cy="685351"/>
            </a:xfrm>
            <a:prstGeom prst="line">
              <a:avLst/>
            </a:prstGeom>
            <a:noFill/>
            <a:ln w="28575" cap="flat" cmpd="sng" algn="ctr">
              <a:solidFill>
                <a:srgbClr val="E7E6E6">
                  <a:lumMod val="50000"/>
                </a:srgbClr>
              </a:solidFill>
              <a:prstDash val="solid"/>
              <a:miter lim="800000"/>
            </a:ln>
            <a:effectLst/>
          </p:spPr>
        </p:cxnSp>
        <p:sp>
          <p:nvSpPr>
            <p:cNvPr id="49" name="Oval 48"/>
            <p:cNvSpPr/>
            <p:nvPr/>
          </p:nvSpPr>
          <p:spPr>
            <a:xfrm>
              <a:off x="4192480" y="3088677"/>
              <a:ext cx="631070" cy="430176"/>
            </a:xfrm>
            <a:prstGeom prst="ellipse">
              <a:avLst/>
            </a:prstGeom>
            <a:solidFill>
              <a:sysClr val="windowText" lastClr="000000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6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2667478" y="3903657"/>
              <a:ext cx="878172" cy="418301"/>
            </a:xfrm>
            <a:prstGeom prst="rect">
              <a:avLst/>
            </a:prstGeom>
            <a:solidFill>
              <a:sysClr val="window" lastClr="FFFFFF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3,</a:t>
              </a: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99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5429723" y="3989116"/>
              <a:ext cx="878172" cy="418301"/>
            </a:xfrm>
            <a:prstGeom prst="rect">
              <a:avLst/>
            </a:prstGeom>
            <a:solidFill>
              <a:sysClr val="window" lastClr="FFFFFF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2, </a:t>
              </a: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99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3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1946997" y="4810590"/>
              <a:ext cx="878172" cy="418301"/>
            </a:xfrm>
            <a:prstGeom prst="rect">
              <a:avLst/>
            </a:prstGeom>
            <a:solidFill>
              <a:sysClr val="window" lastClr="FFFFFF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1,</a:t>
              </a: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99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0</a:t>
              </a: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3432502" y="4810590"/>
              <a:ext cx="878172" cy="418301"/>
            </a:xfrm>
            <a:prstGeom prst="rect">
              <a:avLst/>
            </a:prstGeom>
            <a:solidFill>
              <a:sysClr val="window" lastClr="FFFFFF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2,</a:t>
              </a: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99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816916" y="4810591"/>
              <a:ext cx="878172" cy="418301"/>
            </a:xfrm>
            <a:prstGeom prst="rect">
              <a:avLst/>
            </a:prstGeom>
            <a:solidFill>
              <a:sysClr val="window" lastClr="FFFFFF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1, </a:t>
              </a: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99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189724" y="4810591"/>
              <a:ext cx="878172" cy="418301"/>
            </a:xfrm>
            <a:prstGeom prst="rect">
              <a:avLst/>
            </a:prstGeom>
            <a:solidFill>
              <a:sysClr val="window" lastClr="FFFFFF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9, </a:t>
              </a: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99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1144453" y="5566265"/>
              <a:ext cx="878172" cy="418301"/>
            </a:xfrm>
            <a:prstGeom prst="rect">
              <a:avLst/>
            </a:prstGeom>
            <a:solidFill>
              <a:sysClr val="window" lastClr="FFFFFF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3,</a:t>
              </a: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99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251304" y="5566265"/>
              <a:ext cx="878172" cy="418301"/>
            </a:xfrm>
            <a:prstGeom prst="rect">
              <a:avLst/>
            </a:prstGeom>
            <a:solidFill>
              <a:sysClr val="window" lastClr="FFFFFF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1, </a:t>
              </a: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99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3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3420541" y="5545750"/>
              <a:ext cx="878172" cy="418301"/>
            </a:xfrm>
            <a:prstGeom prst="rect">
              <a:avLst/>
            </a:prstGeom>
            <a:solidFill>
              <a:sysClr val="window" lastClr="FFFFFF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4, </a:t>
              </a: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99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645074" y="5545751"/>
              <a:ext cx="878172" cy="418301"/>
            </a:xfrm>
            <a:prstGeom prst="rect">
              <a:avLst/>
            </a:prstGeom>
            <a:solidFill>
              <a:sysClr val="window" lastClr="FFFFFF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4,</a:t>
              </a: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99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5838132" y="5536367"/>
              <a:ext cx="878172" cy="418301"/>
            </a:xfrm>
            <a:prstGeom prst="rect">
              <a:avLst/>
            </a:prstGeom>
            <a:solidFill>
              <a:sysClr val="window" lastClr="FFFFFF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3, </a:t>
              </a: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99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908770" y="5536367"/>
              <a:ext cx="878172" cy="418301"/>
            </a:xfrm>
            <a:prstGeom prst="rect">
              <a:avLst/>
            </a:prstGeom>
            <a:solidFill>
              <a:sysClr val="window" lastClr="FFFFFF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5,</a:t>
              </a: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99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39558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Tree Knapsack problem</a:t>
            </a:r>
            <a:endParaRPr lang="en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685800" y="1336430"/>
                <a:ext cx="8030307" cy="12772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Given: 	rooted tree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T=({r}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  <a:sym typeface="Symbol" panose="05050102010706020507" pitchFamily="18" charset="2"/>
                  </a:rPr>
                  <a:t>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N,  A</a:t>
                </a:r>
                <a:r>
                  <a:rPr lang="en-CA" dirty="0" smtClean="0"/>
                  <a:t>),  node values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}</a:t>
                </a:r>
                <a:r>
                  <a:rPr lang="en-CA" dirty="0" smtClean="0"/>
                  <a:t>,</a:t>
                </a:r>
              </a:p>
              <a:p>
                <a:r>
                  <a:rPr lang="en-CA" dirty="0"/>
                  <a:t>	</a:t>
                </a:r>
                <a:r>
                  <a:rPr lang="en-CA" dirty="0" smtClean="0"/>
                  <a:t>node weights </a:t>
                </a:r>
                <a:r>
                  <a:rPr lang="en-CA" dirty="0" smtClean="0">
                    <a:solidFill>
                      <a:srgbClr val="009900"/>
                    </a:solidFill>
                  </a:rPr>
                  <a:t>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b="0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CA" b="0" i="1" smtClean="0">
                        <a:solidFill>
                          <a:srgbClr val="009900"/>
                        </a:solidFill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CA" dirty="0" smtClean="0">
                    <a:solidFill>
                      <a:srgbClr val="009900"/>
                    </a:solidFill>
                  </a:rPr>
                  <a:t>}</a:t>
                </a:r>
                <a:r>
                  <a:rPr lang="en-CA" dirty="0" smtClean="0"/>
                  <a:t>,  budget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B</a:t>
                </a:r>
              </a:p>
              <a:p>
                <a:pPr>
                  <a:spcBef>
                    <a:spcPts val="600"/>
                  </a:spcBef>
                </a:pPr>
                <a:r>
                  <a:rPr lang="en-CA" dirty="0" smtClean="0"/>
                  <a:t>Goal: 	Max </a:t>
                </a:r>
                <a14:m>
                  <m:oMath xmlns:m="http://schemas.openxmlformats.org/officeDocument/2006/math">
                    <m:r>
                      <a:rPr lang="en-CA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CA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CA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  </a:t>
                </a:r>
                <a:r>
                  <a:rPr lang="en-CA" dirty="0" smtClean="0"/>
                  <a:t>s.t</a:t>
                </a:r>
                <a:r>
                  <a:rPr lang="en-CA" dirty="0" err="1" smtClean="0"/>
                  <a:t>.</a:t>
                </a:r>
                <a:r>
                  <a:rPr lang="en-CA" dirty="0" smtClean="0"/>
                  <a:t> 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⊆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/>
                  <a:t>is downwards-closed, 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𝛽</m:t>
                    </m:r>
                    <m:d>
                      <m:d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</m:d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endParaRPr lang="en-CA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1336430"/>
                <a:ext cx="8030307" cy="1277273"/>
              </a:xfrm>
              <a:prstGeom prst="rect">
                <a:avLst/>
              </a:prstGeom>
              <a:blipFill rotWithShape="0">
                <a:blip r:embed="rId2"/>
                <a:stretch>
                  <a:fillRect l="-1215" t="-4286" b="-1000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685800" y="2751933"/>
                <a:ext cx="8030307" cy="36471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Easy to write down an LP with node variables: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(TK-P)</a:t>
                </a:r>
              </a:p>
              <a:p>
                <a:pPr>
                  <a:spcBef>
                    <a:spcPts val="600"/>
                  </a:spcBef>
                </a:pPr>
                <a:r>
                  <a:rPr lang="en-CA" dirty="0" smtClean="0">
                    <a:solidFill>
                      <a:srgbClr val="009900"/>
                    </a:solidFill>
                  </a:rPr>
                  <a:t>Observation: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R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2</a:t>
                </a:r>
                <a:r>
                  <a:rPr lang="en-CA" dirty="0" smtClean="0"/>
                  <a:t> (the over-budget set) gives a feasible solution to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(TK-P) </a:t>
                </a:r>
                <a:r>
                  <a:rPr lang="en-CA" dirty="0" smtClean="0"/>
                  <a:t>of good objective value</a:t>
                </a:r>
                <a:endParaRPr lang="en-CA" dirty="0" smtClean="0">
                  <a:solidFill>
                    <a:srgbClr val="0000FF"/>
                  </a:solidFill>
                </a:endParaRPr>
              </a:p>
              <a:p>
                <a:pPr>
                  <a:spcBef>
                    <a:spcPts val="1200"/>
                  </a:spcBef>
                </a:pPr>
                <a:r>
                  <a:rPr lang="en-CA" dirty="0" smtClean="0">
                    <a:solidFill>
                      <a:srgbClr val="009900"/>
                    </a:solidFill>
                  </a:rPr>
                  <a:t>Theorem: </a:t>
                </a:r>
                <a:r>
                  <a:rPr lang="en-CA" dirty="0" smtClean="0"/>
                  <a:t>Can compute an integer solution to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(TK-P) </a:t>
                </a:r>
                <a:r>
                  <a:rPr lang="en-CA" dirty="0" smtClean="0"/>
                  <a:t>of objective value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≥ OPT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(TK-P)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 –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max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chains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C </a:t>
                </a:r>
                <a:r>
                  <a:rPr lang="en-CA" baseline="-25000" dirty="0" smtClean="0">
                    <a:solidFill>
                      <a:srgbClr val="0000FF"/>
                    </a:solidFill>
                    <a:sym typeface="Symbol" panose="05050102010706020507" pitchFamily="18" charset="2"/>
                  </a:rPr>
                  <a:t> 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N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CA" dirty="0" smtClean="0">
                  <a:solidFill>
                    <a:srgbClr val="0000FF"/>
                  </a:solidFill>
                </a:endParaRPr>
              </a:p>
              <a:p>
                <a:r>
                  <a:rPr lang="en-CA" dirty="0" smtClean="0">
                    <a:solidFill>
                      <a:srgbClr val="009900"/>
                    </a:solidFill>
                  </a:rPr>
                  <a:t>Proof idea</a:t>
                </a:r>
              </a:p>
              <a:p>
                <a:pPr marL="342900" indent="-249238">
                  <a:buClr>
                    <a:srgbClr val="009900"/>
                  </a:buClr>
                  <a:buFont typeface="Gill Sans MT" panose="020B0502020104020203" pitchFamily="34" charset="0"/>
                  <a:buChar char="–"/>
                </a:pPr>
                <a:r>
                  <a:rPr lang="en-CA" dirty="0" smtClean="0"/>
                  <a:t>Show that an extreme point of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(TK-P) </a:t>
                </a:r>
                <a:r>
                  <a:rPr lang="en-CA" dirty="0" smtClean="0"/>
                  <a:t>has special structure: </a:t>
                </a:r>
                <a:r>
                  <a:rPr lang="en-CA" dirty="0" smtClean="0">
                    <a:solidFill>
                      <a:srgbClr val="CC0000"/>
                    </a:solidFill>
                  </a:rPr>
                  <a:t>at most one subtree rooted at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r</a:t>
                </a:r>
                <a:r>
                  <a:rPr lang="en-CA" dirty="0" smtClean="0"/>
                  <a:t> </a:t>
                </a:r>
                <a:r>
                  <a:rPr lang="en-CA" dirty="0" smtClean="0">
                    <a:solidFill>
                      <a:srgbClr val="CC0000"/>
                    </a:solidFill>
                  </a:rPr>
                  <a:t>has fractional values</a:t>
                </a:r>
              </a:p>
              <a:p>
                <a:pPr marL="342900" indent="-249238">
                  <a:buClr>
                    <a:srgbClr val="009900"/>
                  </a:buClr>
                  <a:buFont typeface="Gill Sans MT" panose="020B0502020104020203" pitchFamily="34" charset="0"/>
                  <a:buChar char="–"/>
                </a:pPr>
                <a:r>
                  <a:rPr lang="en-CA" dirty="0" smtClean="0"/>
                  <a:t>Exploit using iterative rounding</a:t>
                </a:r>
                <a:endParaRPr lang="en-CA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2751933"/>
                <a:ext cx="8030307" cy="3647152"/>
              </a:xfrm>
              <a:prstGeom prst="rect">
                <a:avLst/>
              </a:prstGeom>
              <a:blipFill rotWithShape="0">
                <a:blip r:embed="rId3"/>
                <a:stretch>
                  <a:fillRect l="-1215" t="-1336" r="-304" b="-283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86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647" y="360000"/>
            <a:ext cx="8235460" cy="838200"/>
          </a:xfrm>
        </p:spPr>
        <p:txBody>
          <a:bodyPr/>
          <a:lstStyle/>
          <a:p>
            <a:r>
              <a:rPr lang="en-CA" dirty="0" smtClean="0"/>
              <a:t>Tree Knapsack to MST interdiction</a:t>
            </a:r>
            <a:endParaRPr lang="en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685800" y="1336430"/>
                <a:ext cx="8030307" cy="12772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Given: 	rooted tree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T=({r}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  <a:sym typeface="Symbol" panose="05050102010706020507" pitchFamily="18" charset="2"/>
                  </a:rPr>
                  <a:t>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N,  A</a:t>
                </a:r>
                <a:r>
                  <a:rPr lang="en-CA" dirty="0" smtClean="0"/>
                  <a:t>),  node values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}</a:t>
                </a:r>
                <a:r>
                  <a:rPr lang="en-CA" dirty="0" smtClean="0"/>
                  <a:t>,</a:t>
                </a:r>
              </a:p>
              <a:p>
                <a:r>
                  <a:rPr lang="en-CA" dirty="0"/>
                  <a:t>	</a:t>
                </a:r>
                <a:r>
                  <a:rPr lang="en-CA" dirty="0" smtClean="0"/>
                  <a:t>node weights </a:t>
                </a:r>
                <a:r>
                  <a:rPr lang="en-CA" dirty="0" smtClean="0">
                    <a:solidFill>
                      <a:srgbClr val="009900"/>
                    </a:solidFill>
                  </a:rPr>
                  <a:t>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b="0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CA" b="0" i="1" smtClean="0">
                        <a:solidFill>
                          <a:srgbClr val="009900"/>
                        </a:solidFill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CA" dirty="0" smtClean="0">
                    <a:solidFill>
                      <a:srgbClr val="009900"/>
                    </a:solidFill>
                  </a:rPr>
                  <a:t>}</a:t>
                </a:r>
                <a:r>
                  <a:rPr lang="en-CA" dirty="0" smtClean="0"/>
                  <a:t>,  budget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B</a:t>
                </a:r>
              </a:p>
              <a:p>
                <a:pPr>
                  <a:spcBef>
                    <a:spcPts val="600"/>
                  </a:spcBef>
                </a:pPr>
                <a:r>
                  <a:rPr lang="en-CA" dirty="0" smtClean="0"/>
                  <a:t>Goal: 	Max </a:t>
                </a:r>
                <a14:m>
                  <m:oMath xmlns:m="http://schemas.openxmlformats.org/officeDocument/2006/math">
                    <m:r>
                      <a:rPr lang="en-CA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CA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CA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  </a:t>
                </a:r>
                <a:r>
                  <a:rPr lang="en-CA" dirty="0" smtClean="0"/>
                  <a:t>s.t</a:t>
                </a:r>
                <a:r>
                  <a:rPr lang="en-CA" dirty="0" err="1" smtClean="0"/>
                  <a:t>.</a:t>
                </a:r>
                <a:r>
                  <a:rPr lang="en-CA" dirty="0" smtClean="0"/>
                  <a:t> 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⊆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/>
                  <a:t>is downwards-closed, 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𝛽</m:t>
                    </m:r>
                    <m:d>
                      <m:d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</m:d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endParaRPr lang="en-CA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1336430"/>
                <a:ext cx="8030307" cy="1277273"/>
              </a:xfrm>
              <a:prstGeom prst="rect">
                <a:avLst/>
              </a:prstGeom>
              <a:blipFill rotWithShape="0">
                <a:blip r:embed="rId2"/>
                <a:stretch>
                  <a:fillRect l="-1215" t="-4286" b="-1000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685800" y="2751933"/>
                <a:ext cx="8030307" cy="37394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Easy to write down an LP with node variables: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(TK-P)</a:t>
                </a:r>
              </a:p>
              <a:p>
                <a:pPr>
                  <a:spcBef>
                    <a:spcPts val="600"/>
                  </a:spcBef>
                </a:pPr>
                <a:r>
                  <a:rPr lang="en-CA" dirty="0" smtClean="0">
                    <a:solidFill>
                      <a:srgbClr val="009900"/>
                    </a:solidFill>
                  </a:rPr>
                  <a:t>Observation: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R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2</a:t>
                </a:r>
                <a:r>
                  <a:rPr lang="en-CA" dirty="0" smtClean="0"/>
                  <a:t> (the over-budget set) gives a feasible solution to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(TK-P) </a:t>
                </a:r>
                <a:r>
                  <a:rPr lang="en-CA" dirty="0" smtClean="0"/>
                  <a:t>of good objective value</a:t>
                </a:r>
                <a:endParaRPr lang="en-CA" dirty="0" smtClean="0">
                  <a:solidFill>
                    <a:srgbClr val="0000FF"/>
                  </a:solidFill>
                </a:endParaRPr>
              </a:p>
              <a:p>
                <a:pPr>
                  <a:spcBef>
                    <a:spcPts val="1200"/>
                  </a:spcBef>
                </a:pPr>
                <a:r>
                  <a:rPr lang="en-CA" dirty="0" smtClean="0">
                    <a:solidFill>
                      <a:srgbClr val="009900"/>
                    </a:solidFill>
                  </a:rPr>
                  <a:t>Theorem: </a:t>
                </a:r>
                <a:r>
                  <a:rPr lang="en-CA" dirty="0" smtClean="0"/>
                  <a:t>Can compute an integer solution to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(TK-P) </a:t>
                </a:r>
                <a:r>
                  <a:rPr lang="en-CA" dirty="0" smtClean="0"/>
                  <a:t>of objective value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≥ OPT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(TK-P)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 –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max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chains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C </a:t>
                </a:r>
                <a:r>
                  <a:rPr lang="en-CA" baseline="-25000" dirty="0" smtClean="0">
                    <a:solidFill>
                      <a:srgbClr val="0000FF"/>
                    </a:solidFill>
                    <a:sym typeface="Symbol" panose="05050102010706020507" pitchFamily="18" charset="2"/>
                  </a:rPr>
                  <a:t> 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N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CA" dirty="0" smtClean="0">
                  <a:solidFill>
                    <a:srgbClr val="0000FF"/>
                  </a:solidFill>
                </a:endParaRPr>
              </a:p>
              <a:p>
                <a:pPr>
                  <a:spcBef>
                    <a:spcPts val="1200"/>
                  </a:spcBef>
                </a:pPr>
                <a:r>
                  <a:rPr lang="en-CA" dirty="0" smtClean="0">
                    <a:solidFill>
                      <a:srgbClr val="009900"/>
                    </a:solidFill>
                  </a:rPr>
                  <a:t>Observation + Theorem </a:t>
                </a:r>
                <a:r>
                  <a:rPr lang="en-CA" dirty="0" smtClean="0">
                    <a:sym typeface="Symbol" panose="05050102010706020507" pitchFamily="18" charset="2"/>
                  </a:rPr>
                  <a:t></a:t>
                </a:r>
                <a:r>
                  <a:rPr lang="en-CA" dirty="0" smtClean="0"/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7</a:t>
                </a:r>
                <a:r>
                  <a:rPr lang="en-CA" dirty="0" smtClean="0"/>
                  <a:t>-approx. for MST interdiction</a:t>
                </a:r>
              </a:p>
              <a:p>
                <a:pPr>
                  <a:spcBef>
                    <a:spcPts val="1200"/>
                  </a:spcBef>
                </a:pPr>
                <a:r>
                  <a:rPr lang="en-CA" dirty="0" smtClean="0"/>
                  <a:t>Refinements of Theorem + </a:t>
                </a:r>
                <a:r>
                  <a:rPr lang="en-CA" dirty="0" smtClean="0">
                    <a:solidFill>
                      <a:srgbClr val="CC0000"/>
                    </a:solidFill>
                  </a:rPr>
                  <a:t>interpolating between R</a:t>
                </a:r>
                <a:r>
                  <a:rPr lang="en-CA" baseline="-25000" dirty="0" smtClean="0">
                    <a:solidFill>
                      <a:srgbClr val="CC0000"/>
                    </a:solidFill>
                  </a:rPr>
                  <a:t>1</a:t>
                </a:r>
                <a:r>
                  <a:rPr lang="en-CA" dirty="0" smtClean="0">
                    <a:solidFill>
                      <a:srgbClr val="CC0000"/>
                    </a:solidFill>
                  </a:rPr>
                  <a:t>, R</a:t>
                </a:r>
                <a:r>
                  <a:rPr lang="en-CA" baseline="-25000" dirty="0" smtClean="0">
                    <a:solidFill>
                      <a:srgbClr val="CC0000"/>
                    </a:solidFill>
                  </a:rPr>
                  <a:t>2</a:t>
                </a:r>
                <a:endParaRPr lang="en-CA" baseline="-25000" dirty="0">
                  <a:solidFill>
                    <a:srgbClr val="CC0000"/>
                  </a:solidFill>
                </a:endParaRPr>
              </a:p>
              <a:p>
                <a:pPr>
                  <a:spcBef>
                    <a:spcPts val="600"/>
                  </a:spcBef>
                  <a:tabLst>
                    <a:tab pos="446088" algn="l"/>
                  </a:tabLst>
                </a:pPr>
                <a:r>
                  <a:rPr lang="en-CA" dirty="0" smtClean="0"/>
                  <a:t>	</a:t>
                </a:r>
                <a:r>
                  <a:rPr lang="en-CA" dirty="0">
                    <a:sym typeface="Symbol" panose="05050102010706020507" pitchFamily="18" charset="2"/>
                  </a:rPr>
                  <a:t> </a:t>
                </a:r>
                <a:r>
                  <a:rPr lang="en-CA" dirty="0" smtClean="0"/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4</a:t>
                </a:r>
                <a:r>
                  <a:rPr lang="en-CA" dirty="0" smtClean="0"/>
                  <a:t>-approximation for MST interdiction</a:t>
                </a: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2751933"/>
                <a:ext cx="8030307" cy="3739485"/>
              </a:xfrm>
              <a:prstGeom prst="rect">
                <a:avLst/>
              </a:prstGeom>
              <a:blipFill rotWithShape="0">
                <a:blip r:embed="rId3"/>
                <a:stretch>
                  <a:fillRect l="-1215" t="-1303" b="-65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6536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896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Summary and open </a:t>
            </a:r>
            <a:r>
              <a:rPr lang="en-US" altLang="en-US" dirty="0">
                <a:ea typeface="ＭＳ Ｐゴシック" panose="020B0600070205080204" pitchFamily="34" charset="-128"/>
              </a:rPr>
              <a:t>q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uestions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2031" y="891809"/>
            <a:ext cx="8510954" cy="5966192"/>
          </a:xfrm>
        </p:spPr>
        <p:txBody>
          <a:bodyPr/>
          <a:lstStyle/>
          <a:p>
            <a:pPr marL="288925" indent="-288925" eaLnBrk="1" hangingPunct="1">
              <a:spcBef>
                <a:spcPct val="60000"/>
              </a:spcBef>
            </a:pPr>
            <a:r>
              <a:rPr lang="en-US" altLang="en-US" sz="26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Devise </a:t>
            </a:r>
            <a:r>
              <a:rPr lang="en-US" altLang="en-US" sz="26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4-approximation for MST interdiction</a:t>
            </a:r>
          </a:p>
          <a:p>
            <a:pPr marL="688975" lvl="1" indent="-288925" eaLnBrk="1" hangingPunct="1">
              <a:spcBef>
                <a:spcPts val="300"/>
              </a:spcBef>
            </a:pP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Improves upon 14-approximation by Zenklusen’15</a:t>
            </a:r>
          </a:p>
          <a:p>
            <a:pPr marL="688975" lvl="1" indent="-288925" eaLnBrk="1" hangingPunct="1">
              <a:spcBef>
                <a:spcPts val="300"/>
              </a:spcBef>
            </a:pP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Simple, clean algorithm and analysis using </a:t>
            </a:r>
            <a:r>
              <a:rPr lang="en-US" altLang="en-US" sz="2200" dirty="0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tree knapsack</a:t>
            </a:r>
          </a:p>
          <a:p>
            <a:pPr marL="688975" lvl="1" indent="-288925" eaLnBrk="1" hangingPunct="1">
              <a:spcBef>
                <a:spcPts val="300"/>
              </a:spcBef>
            </a:pP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Obtain </a:t>
            </a:r>
            <a:r>
              <a:rPr lang="en-US" altLang="en-US" sz="2200" dirty="0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first LP-relative guarantees </a:t>
            </a: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for tree knapsack</a:t>
            </a:r>
            <a:endParaRPr lang="en-US" altLang="en-US" sz="2200" dirty="0" smtClean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marL="288925" indent="-288925" eaLnBrk="1" hangingPunct="1">
              <a:spcBef>
                <a:spcPts val="800"/>
              </a:spcBef>
            </a:pPr>
            <a:r>
              <a:rPr lang="en-US" altLang="en-US" sz="26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Show lower bound of 3 on approx. ratio achievable via upper bound used in analysis</a:t>
            </a:r>
            <a:endParaRPr lang="en-US" altLang="en-US" sz="2600" dirty="0" smtClean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marL="0" indent="0" eaLnBrk="1" hangingPunct="1">
              <a:spcBef>
                <a:spcPts val="800"/>
              </a:spcBef>
              <a:buNone/>
            </a:pPr>
            <a:r>
              <a:rPr lang="en-US" altLang="en-US" sz="2800" dirty="0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Open questions</a:t>
            </a:r>
          </a:p>
          <a:p>
            <a:pPr marL="288925" indent="-288925" eaLnBrk="1" hangingPunct="1">
              <a:spcBef>
                <a:spcPts val="300"/>
              </a:spcBef>
            </a:pPr>
            <a:r>
              <a:rPr lang="en-US" altLang="en-US" sz="26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Close the gap [3, 4] in analysis. Better guarantees using LPs? </a:t>
            </a:r>
          </a:p>
          <a:p>
            <a:pPr marL="688975" lvl="1" indent="-288925" eaLnBrk="1" hangingPunct="1">
              <a:spcBef>
                <a:spcPts val="300"/>
              </a:spcBef>
            </a:pP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LP-relaxation is not obvious, but can be obtained</a:t>
            </a:r>
            <a:endParaRPr lang="en-US" altLang="en-US" sz="2200" dirty="0" smtClean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marL="288925" indent="-288925" eaLnBrk="1" hangingPunct="1">
              <a:spcBef>
                <a:spcPts val="500"/>
              </a:spcBef>
            </a:pPr>
            <a:r>
              <a:rPr lang="en-US" altLang="en-US" sz="26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O(</a:t>
            </a:r>
            <a:r>
              <a:rPr lang="en-US" altLang="en-US" sz="2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1</a:t>
            </a:r>
            <a:r>
              <a:rPr lang="en-US" altLang="en-US" sz="26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)-approx. for minimum-spanning-forest interdiction?</a:t>
            </a:r>
          </a:p>
          <a:p>
            <a:pPr marL="688975" lvl="1" indent="-288925" eaLnBrk="1" hangingPunct="1">
              <a:spcBef>
                <a:spcPts val="300"/>
              </a:spcBef>
            </a:pP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Minimum-basis interdiction for general </a:t>
            </a:r>
            <a:r>
              <a:rPr lang="en-US" altLang="en-US" sz="2200" dirty="0" err="1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matroids</a:t>
            </a: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 is densest-k-subgraph hard.</a:t>
            </a:r>
            <a:endParaRPr lang="en-US" altLang="en-US" sz="2200" dirty="0" smtClean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marL="288925" indent="-288925" eaLnBrk="1" hangingPunct="1">
              <a:spcBef>
                <a:spcPts val="500"/>
              </a:spcBef>
            </a:pPr>
            <a:r>
              <a:rPr lang="en-US" altLang="en-US" sz="26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Can similar ideas be applied to other network-design interdiction problems?</a:t>
            </a:r>
            <a:endParaRPr lang="en-US" altLang="en-US" sz="2400" dirty="0" smtClean="0">
              <a:solidFill>
                <a:srgbClr val="000000"/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5841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61988" y="2511425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en-US" sz="4800" dirty="0" smtClean="0">
                <a:ea typeface="ＭＳ Ｐゴシック" panose="020B0600070205080204" pitchFamily="34" charset="-128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58339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Straight Connector 53"/>
          <p:cNvCxnSpPr>
            <a:stCxn id="5129" idx="6"/>
            <a:endCxn id="5126" idx="2"/>
          </p:cNvCxnSpPr>
          <p:nvPr/>
        </p:nvCxnSpPr>
        <p:spPr bwMode="auto">
          <a:xfrm>
            <a:off x="2419354" y="3730720"/>
            <a:ext cx="1428223" cy="607895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64052"/>
            <a:ext cx="9143999" cy="838200"/>
          </a:xfrm>
        </p:spPr>
        <p:txBody>
          <a:bodyPr/>
          <a:lstStyle/>
          <a:p>
            <a:pPr eaLnBrk="1" hangingPunct="1"/>
            <a:r>
              <a:rPr lang="en-US" altLang="en-US" sz="4000" dirty="0" smtClean="0">
                <a:ea typeface="ＭＳ Ｐゴシック" panose="020B0600070205080204" pitchFamily="34" charset="-128"/>
              </a:rPr>
              <a:t>Minimum spanning tree (MST) interdiction</a:t>
            </a:r>
            <a:endParaRPr lang="en-US" altLang="en-US" sz="4000" dirty="0" smtClean="0">
              <a:ea typeface="ＭＳ Ｐゴシック" panose="020B0600070205080204" pitchFamily="34" charset="-128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6933" y="1126027"/>
            <a:ext cx="816848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600" dirty="0" smtClean="0"/>
              <a:t>Given: graph </a:t>
            </a:r>
            <a:r>
              <a:rPr lang="en-CA" sz="2600" dirty="0" smtClean="0">
                <a:solidFill>
                  <a:srgbClr val="0000FF"/>
                </a:solidFill>
              </a:rPr>
              <a:t>G</a:t>
            </a:r>
            <a:r>
              <a:rPr lang="en-CA" sz="2600" dirty="0" smtClean="0">
                <a:solidFill>
                  <a:srgbClr val="0000FF"/>
                </a:solidFill>
              </a:rPr>
              <a:t>=(V,</a:t>
            </a:r>
            <a:r>
              <a:rPr lang="en-CA" sz="2600" baseline="-25000" dirty="0" smtClean="0">
                <a:solidFill>
                  <a:srgbClr val="0000FF"/>
                </a:solidFill>
              </a:rPr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E</a:t>
            </a:r>
            <a:r>
              <a:rPr lang="en-CA" sz="2600" dirty="0" smtClean="0">
                <a:solidFill>
                  <a:srgbClr val="0000FF"/>
                </a:solidFill>
              </a:rPr>
              <a:t>), </a:t>
            </a:r>
            <a:r>
              <a:rPr lang="en-CA" sz="2600" dirty="0" smtClean="0"/>
              <a:t>edge weights </a:t>
            </a:r>
            <a:r>
              <a:rPr lang="en-CA" sz="2600" dirty="0" smtClean="0">
                <a:solidFill>
                  <a:srgbClr val="0000FF"/>
                </a:solidFill>
              </a:rPr>
              <a:t>{</a:t>
            </a:r>
            <a:r>
              <a:rPr lang="en-CA" sz="2600" dirty="0">
                <a:solidFill>
                  <a:srgbClr val="0000FF"/>
                </a:solidFill>
              </a:rPr>
              <a:t>w</a:t>
            </a:r>
            <a:r>
              <a:rPr lang="en-CA" sz="2600" baseline="-25000" dirty="0" smtClean="0">
                <a:solidFill>
                  <a:srgbClr val="0000FF"/>
                </a:solidFill>
              </a:rPr>
              <a:t>e </a:t>
            </a:r>
            <a:r>
              <a:rPr lang="en-CA" sz="2600" dirty="0" smtClean="0">
                <a:solidFill>
                  <a:srgbClr val="0000FF"/>
                </a:solidFill>
              </a:rPr>
              <a:t>≥</a:t>
            </a:r>
            <a:r>
              <a:rPr lang="en-CA" sz="2600" baseline="-25000" dirty="0" smtClean="0">
                <a:solidFill>
                  <a:srgbClr val="0000FF"/>
                </a:solidFill>
              </a:rPr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0</a:t>
            </a:r>
            <a:r>
              <a:rPr lang="en-CA" sz="2600" dirty="0" smtClean="0">
                <a:solidFill>
                  <a:srgbClr val="0000FF"/>
                </a:solidFill>
              </a:rPr>
              <a:t>}</a:t>
            </a:r>
            <a:r>
              <a:rPr lang="en-CA" sz="2600" dirty="0" smtClean="0"/>
              <a:t>, </a:t>
            </a:r>
            <a:r>
              <a:rPr lang="en-CA" sz="2600" dirty="0" smtClean="0"/>
              <a:t>integer </a:t>
            </a:r>
            <a:r>
              <a:rPr lang="en-CA" sz="2600" dirty="0" smtClean="0">
                <a:solidFill>
                  <a:srgbClr val="0000FF"/>
                </a:solidFill>
              </a:rPr>
              <a:t>k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en-US" sz="2600" dirty="0">
                <a:solidFill>
                  <a:schemeClr val="tx2"/>
                </a:solidFill>
              </a:rPr>
              <a:t>Goal: interdict (i.e., remove) </a:t>
            </a:r>
            <a:r>
              <a:rPr lang="en-US" altLang="en-US" sz="2600" dirty="0">
                <a:solidFill>
                  <a:srgbClr val="0000FF"/>
                </a:solidFill>
              </a:rPr>
              <a:t>k</a:t>
            </a:r>
            <a:r>
              <a:rPr lang="en-US" altLang="en-US" sz="2600" dirty="0">
                <a:solidFill>
                  <a:schemeClr val="tx2"/>
                </a:solidFill>
              </a:rPr>
              <a:t> edges to </a:t>
            </a:r>
          </a:p>
          <a:p>
            <a:pPr eaLnBrk="1" hangingPunct="1">
              <a:tabLst>
                <a:tab pos="809625" algn="l"/>
              </a:tabLst>
            </a:pPr>
            <a:r>
              <a:rPr lang="en-US" altLang="en-US" sz="2600" dirty="0">
                <a:solidFill>
                  <a:schemeClr val="tx2"/>
                </a:solidFill>
              </a:rPr>
              <a:t>	Maximize weight of MST in remainder </a:t>
            </a:r>
            <a:r>
              <a:rPr lang="en-US" altLang="en-US" sz="2600" dirty="0" smtClean="0">
                <a:solidFill>
                  <a:schemeClr val="tx2"/>
                </a:solidFill>
              </a:rPr>
              <a:t>graph</a:t>
            </a:r>
            <a:endParaRPr lang="en-US" altLang="en-US" sz="2600" baseline="-25000" dirty="0">
              <a:solidFill>
                <a:srgbClr val="0000FF"/>
              </a:solidFill>
            </a:endParaRPr>
          </a:p>
        </p:txBody>
      </p:sp>
      <p:cxnSp>
        <p:nvCxnSpPr>
          <p:cNvPr id="5138" name="Straight Arrow Connector 32"/>
          <p:cNvCxnSpPr>
            <a:cxnSpLocks noChangeShapeType="1"/>
            <a:stCxn id="5129" idx="3"/>
            <a:endCxn id="5123" idx="7"/>
          </p:cNvCxnSpPr>
          <p:nvPr/>
        </p:nvCxnSpPr>
        <p:spPr bwMode="auto">
          <a:xfrm flipH="1">
            <a:off x="1694750" y="3795265"/>
            <a:ext cx="568778" cy="501924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9" name="Straight Arrow Connector 34"/>
          <p:cNvCxnSpPr>
            <a:cxnSpLocks noChangeShapeType="1"/>
            <a:stCxn id="5123" idx="2"/>
            <a:endCxn id="5134" idx="6"/>
          </p:cNvCxnSpPr>
          <p:nvPr/>
        </p:nvCxnSpPr>
        <p:spPr bwMode="auto">
          <a:xfrm flipH="1" flipV="1">
            <a:off x="666235" y="4361734"/>
            <a:ext cx="872689" cy="1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0" name="Straight Arrow Connector 36"/>
          <p:cNvCxnSpPr>
            <a:cxnSpLocks noChangeShapeType="1"/>
            <a:stCxn id="5134" idx="0"/>
            <a:endCxn id="5124" idx="3"/>
          </p:cNvCxnSpPr>
          <p:nvPr/>
        </p:nvCxnSpPr>
        <p:spPr bwMode="auto">
          <a:xfrm flipV="1">
            <a:off x="574954" y="3626281"/>
            <a:ext cx="294315" cy="644172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1" name="Straight Arrow Connector 38"/>
          <p:cNvCxnSpPr>
            <a:cxnSpLocks noChangeShapeType="1"/>
            <a:stCxn id="5124" idx="7"/>
            <a:endCxn id="5128" idx="3"/>
          </p:cNvCxnSpPr>
          <p:nvPr/>
        </p:nvCxnSpPr>
        <p:spPr bwMode="auto">
          <a:xfrm flipV="1">
            <a:off x="998359" y="3110327"/>
            <a:ext cx="670067" cy="386864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2" name="Straight Arrow Connector 40"/>
          <p:cNvCxnSpPr>
            <a:cxnSpLocks noChangeShapeType="1"/>
            <a:stCxn id="5128" idx="6"/>
            <a:endCxn id="5130" idx="2"/>
          </p:cNvCxnSpPr>
          <p:nvPr/>
        </p:nvCxnSpPr>
        <p:spPr bwMode="auto">
          <a:xfrm flipV="1">
            <a:off x="1824252" y="3028336"/>
            <a:ext cx="923281" cy="17446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3" name="Straight Arrow Connector 42"/>
          <p:cNvCxnSpPr>
            <a:cxnSpLocks noChangeShapeType="1"/>
            <a:stCxn id="5130" idx="6"/>
            <a:endCxn id="5125" idx="2"/>
          </p:cNvCxnSpPr>
          <p:nvPr/>
        </p:nvCxnSpPr>
        <p:spPr bwMode="auto">
          <a:xfrm>
            <a:off x="2930095" y="3029130"/>
            <a:ext cx="579438" cy="227012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8" name="Straight Arrow Connector 53"/>
          <p:cNvCxnSpPr>
            <a:cxnSpLocks noChangeShapeType="1"/>
            <a:stCxn id="5126" idx="1"/>
            <a:endCxn id="5125" idx="4"/>
          </p:cNvCxnSpPr>
          <p:nvPr/>
        </p:nvCxnSpPr>
        <p:spPr bwMode="auto">
          <a:xfrm flipH="1" flipV="1">
            <a:off x="3600814" y="3346630"/>
            <a:ext cx="273499" cy="927439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Connector 6"/>
          <p:cNvCxnSpPr>
            <a:stCxn id="5134" idx="7"/>
            <a:endCxn id="5129" idx="3"/>
          </p:cNvCxnSpPr>
          <p:nvPr/>
        </p:nvCxnSpPr>
        <p:spPr bwMode="auto">
          <a:xfrm flipV="1">
            <a:off x="639499" y="3795265"/>
            <a:ext cx="1624029" cy="501924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Connector 8"/>
          <p:cNvCxnSpPr>
            <a:stCxn id="5124" idx="6"/>
            <a:endCxn id="5129" idx="2"/>
          </p:cNvCxnSpPr>
          <p:nvPr/>
        </p:nvCxnSpPr>
        <p:spPr bwMode="auto">
          <a:xfrm>
            <a:off x="1025095" y="3561736"/>
            <a:ext cx="1211697" cy="168984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Connector 10"/>
          <p:cNvCxnSpPr>
            <a:stCxn id="5128" idx="5"/>
            <a:endCxn id="5129" idx="1"/>
          </p:cNvCxnSpPr>
          <p:nvPr/>
        </p:nvCxnSpPr>
        <p:spPr bwMode="auto">
          <a:xfrm>
            <a:off x="1797516" y="3110327"/>
            <a:ext cx="466012" cy="555847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Connector 14"/>
          <p:cNvCxnSpPr>
            <a:stCxn id="5131" idx="6"/>
            <a:endCxn id="5126" idx="2"/>
          </p:cNvCxnSpPr>
          <p:nvPr/>
        </p:nvCxnSpPr>
        <p:spPr bwMode="auto">
          <a:xfrm flipV="1">
            <a:off x="3162332" y="4338615"/>
            <a:ext cx="685245" cy="446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Connector 18"/>
          <p:cNvCxnSpPr>
            <a:stCxn id="5130" idx="5"/>
            <a:endCxn id="5131" idx="0"/>
          </p:cNvCxnSpPr>
          <p:nvPr/>
        </p:nvCxnSpPr>
        <p:spPr bwMode="auto">
          <a:xfrm>
            <a:off x="2903359" y="3092881"/>
            <a:ext cx="167692" cy="1158918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20"/>
          <p:cNvCxnSpPr>
            <a:stCxn id="5125" idx="3"/>
            <a:endCxn id="5131" idx="7"/>
          </p:cNvCxnSpPr>
          <p:nvPr/>
        </p:nvCxnSpPr>
        <p:spPr bwMode="auto">
          <a:xfrm flipH="1">
            <a:off x="3135596" y="3319894"/>
            <a:ext cx="400673" cy="958641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Connector 22"/>
          <p:cNvCxnSpPr>
            <a:stCxn id="5123" idx="6"/>
            <a:endCxn id="5131" idx="2"/>
          </p:cNvCxnSpPr>
          <p:nvPr/>
        </p:nvCxnSpPr>
        <p:spPr bwMode="auto">
          <a:xfrm flipV="1">
            <a:off x="1721486" y="4343081"/>
            <a:ext cx="1258284" cy="18654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3" name="Oval 4"/>
          <p:cNvSpPr>
            <a:spLocks noChangeArrowheads="1"/>
          </p:cNvSpPr>
          <p:nvPr/>
        </p:nvSpPr>
        <p:spPr bwMode="auto">
          <a:xfrm>
            <a:off x="1538924" y="4270453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4" name="Oval 5"/>
          <p:cNvSpPr>
            <a:spLocks noChangeArrowheads="1"/>
          </p:cNvSpPr>
          <p:nvPr/>
        </p:nvSpPr>
        <p:spPr bwMode="auto">
          <a:xfrm>
            <a:off x="842533" y="3470455"/>
            <a:ext cx="182562" cy="182562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5" name="Oval 6"/>
          <p:cNvSpPr>
            <a:spLocks noChangeArrowheads="1"/>
          </p:cNvSpPr>
          <p:nvPr/>
        </p:nvSpPr>
        <p:spPr bwMode="auto">
          <a:xfrm>
            <a:off x="3509533" y="3164067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8" name="Oval 14"/>
          <p:cNvSpPr>
            <a:spLocks noChangeArrowheads="1"/>
          </p:cNvSpPr>
          <p:nvPr/>
        </p:nvSpPr>
        <p:spPr bwMode="auto">
          <a:xfrm>
            <a:off x="1641690" y="2954500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1" name="Oval 17"/>
          <p:cNvSpPr>
            <a:spLocks noChangeArrowheads="1"/>
          </p:cNvSpPr>
          <p:nvPr/>
        </p:nvSpPr>
        <p:spPr bwMode="auto">
          <a:xfrm>
            <a:off x="2979770" y="4251799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4" name="Oval 19"/>
          <p:cNvSpPr>
            <a:spLocks noChangeArrowheads="1"/>
          </p:cNvSpPr>
          <p:nvPr/>
        </p:nvSpPr>
        <p:spPr bwMode="auto">
          <a:xfrm>
            <a:off x="483672" y="4270453"/>
            <a:ext cx="182563" cy="182562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51" name="TextBox 5150"/>
          <p:cNvSpPr txBox="1"/>
          <p:nvPr/>
        </p:nvSpPr>
        <p:spPr>
          <a:xfrm>
            <a:off x="1468969" y="3236781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0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2674540" y="3236643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0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146671" y="2752988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5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3744766" y="3547023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0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3067633" y="3428640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3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3363203" y="4280105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CA" sz="2200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2213796" y="4292063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3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2006197" y="3085541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0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1082758" y="2957363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CA" sz="2200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436257" y="3646228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2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836307" y="4290893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CA" sz="2200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1094522" y="3715404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3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2003665" y="3867893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2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2116197" y="2648102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2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70390" y="4768999"/>
            <a:ext cx="2543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err="1" smtClean="0"/>
              <a:t>MST</a:t>
            </a:r>
            <a:r>
              <a:rPr lang="en-CA" baseline="-25000" dirty="0" err="1" smtClean="0"/>
              <a:t>w</a:t>
            </a:r>
            <a:r>
              <a:rPr lang="en-CA" dirty="0" smtClean="0"/>
              <a:t>(G) = 6</a:t>
            </a:r>
            <a:endParaRPr lang="en-CA" dirty="0"/>
          </a:p>
        </p:txBody>
      </p:sp>
      <p:sp>
        <p:nvSpPr>
          <p:cNvPr id="5130" name="Oval 16"/>
          <p:cNvSpPr>
            <a:spLocks noChangeArrowheads="1"/>
          </p:cNvSpPr>
          <p:nvPr/>
        </p:nvSpPr>
        <p:spPr bwMode="auto">
          <a:xfrm>
            <a:off x="2747533" y="2937055"/>
            <a:ext cx="182562" cy="182562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6" name="Oval 7"/>
          <p:cNvSpPr>
            <a:spLocks noChangeArrowheads="1"/>
          </p:cNvSpPr>
          <p:nvPr/>
        </p:nvSpPr>
        <p:spPr bwMode="auto">
          <a:xfrm>
            <a:off x="3847577" y="4247333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9" name="Oval 15"/>
          <p:cNvSpPr>
            <a:spLocks noChangeArrowheads="1"/>
          </p:cNvSpPr>
          <p:nvPr/>
        </p:nvSpPr>
        <p:spPr bwMode="auto">
          <a:xfrm>
            <a:off x="2236792" y="3639438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72" name="TextBox 71"/>
          <p:cNvSpPr txBox="1"/>
          <p:nvPr/>
        </p:nvSpPr>
        <p:spPr>
          <a:xfrm>
            <a:off x="2539854" y="3790885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3</a:t>
            </a:r>
            <a:endParaRPr lang="en-CA" sz="2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6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64052"/>
            <a:ext cx="9143999" cy="838200"/>
          </a:xfrm>
        </p:spPr>
        <p:txBody>
          <a:bodyPr/>
          <a:lstStyle/>
          <a:p>
            <a:pPr eaLnBrk="1" hangingPunct="1"/>
            <a:r>
              <a:rPr lang="en-US" altLang="en-US" sz="4000" dirty="0" smtClean="0">
                <a:ea typeface="ＭＳ Ｐゴシック" panose="020B0600070205080204" pitchFamily="34" charset="-128"/>
              </a:rPr>
              <a:t>Minimum spanning tree (MST) interdiction</a:t>
            </a:r>
            <a:endParaRPr lang="en-US" altLang="en-US" sz="4000" dirty="0" smtClean="0">
              <a:ea typeface="ＭＳ Ｐゴシック" panose="020B0600070205080204" pitchFamily="34" charset="-128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6933" y="1126027"/>
            <a:ext cx="816848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600" dirty="0" smtClean="0"/>
              <a:t>Given: graph </a:t>
            </a:r>
            <a:r>
              <a:rPr lang="en-CA" sz="2600" dirty="0" smtClean="0">
                <a:solidFill>
                  <a:srgbClr val="0000FF"/>
                </a:solidFill>
              </a:rPr>
              <a:t>G</a:t>
            </a:r>
            <a:r>
              <a:rPr lang="en-CA" sz="2600" dirty="0" smtClean="0">
                <a:solidFill>
                  <a:srgbClr val="0000FF"/>
                </a:solidFill>
              </a:rPr>
              <a:t>=(V,</a:t>
            </a:r>
            <a:r>
              <a:rPr lang="en-CA" sz="2600" baseline="-25000" dirty="0" smtClean="0">
                <a:solidFill>
                  <a:srgbClr val="0000FF"/>
                </a:solidFill>
              </a:rPr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E</a:t>
            </a:r>
            <a:r>
              <a:rPr lang="en-CA" sz="2600" dirty="0" smtClean="0">
                <a:solidFill>
                  <a:srgbClr val="0000FF"/>
                </a:solidFill>
              </a:rPr>
              <a:t>), </a:t>
            </a:r>
            <a:r>
              <a:rPr lang="en-CA" sz="2600" dirty="0" smtClean="0"/>
              <a:t>edge weights </a:t>
            </a:r>
            <a:r>
              <a:rPr lang="en-CA" sz="2600" dirty="0" smtClean="0">
                <a:solidFill>
                  <a:srgbClr val="0000FF"/>
                </a:solidFill>
              </a:rPr>
              <a:t>{</a:t>
            </a:r>
            <a:r>
              <a:rPr lang="en-CA" sz="2600" dirty="0">
                <a:solidFill>
                  <a:srgbClr val="0000FF"/>
                </a:solidFill>
              </a:rPr>
              <a:t>w</a:t>
            </a:r>
            <a:r>
              <a:rPr lang="en-CA" sz="2600" baseline="-25000" dirty="0" smtClean="0">
                <a:solidFill>
                  <a:srgbClr val="0000FF"/>
                </a:solidFill>
              </a:rPr>
              <a:t>e </a:t>
            </a:r>
            <a:r>
              <a:rPr lang="en-CA" sz="2600" dirty="0" smtClean="0">
                <a:solidFill>
                  <a:srgbClr val="0000FF"/>
                </a:solidFill>
              </a:rPr>
              <a:t>≥</a:t>
            </a:r>
            <a:r>
              <a:rPr lang="en-CA" sz="2600" baseline="-25000" dirty="0" smtClean="0">
                <a:solidFill>
                  <a:srgbClr val="0000FF"/>
                </a:solidFill>
              </a:rPr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0</a:t>
            </a:r>
            <a:r>
              <a:rPr lang="en-CA" sz="2600" dirty="0" smtClean="0">
                <a:solidFill>
                  <a:srgbClr val="0000FF"/>
                </a:solidFill>
              </a:rPr>
              <a:t>}</a:t>
            </a:r>
            <a:r>
              <a:rPr lang="en-CA" sz="2600" dirty="0" smtClean="0"/>
              <a:t>, </a:t>
            </a:r>
            <a:r>
              <a:rPr lang="en-CA" sz="2600" dirty="0" smtClean="0"/>
              <a:t>integer </a:t>
            </a:r>
            <a:r>
              <a:rPr lang="en-CA" sz="2600" dirty="0" smtClean="0">
                <a:solidFill>
                  <a:srgbClr val="0000FF"/>
                </a:solidFill>
              </a:rPr>
              <a:t>k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en-US" sz="2600" dirty="0">
                <a:solidFill>
                  <a:schemeClr val="tx2"/>
                </a:solidFill>
              </a:rPr>
              <a:t>Goal: interdict (i.e., remove) </a:t>
            </a:r>
            <a:r>
              <a:rPr lang="en-US" altLang="en-US" sz="2600" dirty="0">
                <a:solidFill>
                  <a:srgbClr val="0000FF"/>
                </a:solidFill>
              </a:rPr>
              <a:t>k</a:t>
            </a:r>
            <a:r>
              <a:rPr lang="en-US" altLang="en-US" sz="2600" dirty="0">
                <a:solidFill>
                  <a:schemeClr val="tx2"/>
                </a:solidFill>
              </a:rPr>
              <a:t> edges to </a:t>
            </a:r>
          </a:p>
          <a:p>
            <a:pPr eaLnBrk="1" hangingPunct="1">
              <a:tabLst>
                <a:tab pos="809625" algn="l"/>
              </a:tabLst>
            </a:pPr>
            <a:r>
              <a:rPr lang="en-US" altLang="en-US" sz="2600" dirty="0">
                <a:solidFill>
                  <a:schemeClr val="tx2"/>
                </a:solidFill>
              </a:rPr>
              <a:t>	Maximize weight of MST in remainder </a:t>
            </a:r>
            <a:r>
              <a:rPr lang="en-US" altLang="en-US" sz="2600" dirty="0" smtClean="0">
                <a:solidFill>
                  <a:schemeClr val="tx2"/>
                </a:solidFill>
              </a:rPr>
              <a:t>graph</a:t>
            </a:r>
            <a:endParaRPr lang="en-US" altLang="en-US" sz="2600" baseline="-25000" dirty="0">
              <a:solidFill>
                <a:srgbClr val="0000FF"/>
              </a:solidFill>
            </a:endParaRPr>
          </a:p>
        </p:txBody>
      </p:sp>
      <p:cxnSp>
        <p:nvCxnSpPr>
          <p:cNvPr id="5138" name="Straight Arrow Connector 32"/>
          <p:cNvCxnSpPr>
            <a:cxnSpLocks noChangeShapeType="1"/>
            <a:stCxn id="5129" idx="3"/>
            <a:endCxn id="5123" idx="7"/>
          </p:cNvCxnSpPr>
          <p:nvPr/>
        </p:nvCxnSpPr>
        <p:spPr bwMode="auto">
          <a:xfrm flipH="1">
            <a:off x="1694750" y="3795265"/>
            <a:ext cx="568778" cy="501924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9" name="Straight Arrow Connector 34"/>
          <p:cNvCxnSpPr>
            <a:cxnSpLocks noChangeShapeType="1"/>
            <a:stCxn id="5123" idx="2"/>
            <a:endCxn id="5134" idx="6"/>
          </p:cNvCxnSpPr>
          <p:nvPr/>
        </p:nvCxnSpPr>
        <p:spPr bwMode="auto">
          <a:xfrm flipH="1" flipV="1">
            <a:off x="666235" y="4361734"/>
            <a:ext cx="872689" cy="1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0" name="Straight Arrow Connector 36"/>
          <p:cNvCxnSpPr>
            <a:cxnSpLocks noChangeShapeType="1"/>
            <a:stCxn id="5134" idx="0"/>
            <a:endCxn id="5124" idx="3"/>
          </p:cNvCxnSpPr>
          <p:nvPr/>
        </p:nvCxnSpPr>
        <p:spPr bwMode="auto">
          <a:xfrm flipV="1">
            <a:off x="574954" y="3626281"/>
            <a:ext cx="294315" cy="644172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1" name="Straight Arrow Connector 38"/>
          <p:cNvCxnSpPr>
            <a:cxnSpLocks noChangeShapeType="1"/>
            <a:stCxn id="5124" idx="7"/>
            <a:endCxn id="5128" idx="3"/>
          </p:cNvCxnSpPr>
          <p:nvPr/>
        </p:nvCxnSpPr>
        <p:spPr bwMode="auto">
          <a:xfrm flipV="1">
            <a:off x="998359" y="3110327"/>
            <a:ext cx="670067" cy="386864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2" name="Straight Arrow Connector 40"/>
          <p:cNvCxnSpPr>
            <a:cxnSpLocks noChangeShapeType="1"/>
            <a:stCxn id="5128" idx="6"/>
            <a:endCxn id="5130" idx="2"/>
          </p:cNvCxnSpPr>
          <p:nvPr/>
        </p:nvCxnSpPr>
        <p:spPr bwMode="auto">
          <a:xfrm flipV="1">
            <a:off x="1824252" y="3028336"/>
            <a:ext cx="923281" cy="17446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3" name="Straight Arrow Connector 42"/>
          <p:cNvCxnSpPr>
            <a:cxnSpLocks noChangeShapeType="1"/>
            <a:stCxn id="5130" idx="6"/>
            <a:endCxn id="5125" idx="2"/>
          </p:cNvCxnSpPr>
          <p:nvPr/>
        </p:nvCxnSpPr>
        <p:spPr bwMode="auto">
          <a:xfrm>
            <a:off x="2930095" y="3029130"/>
            <a:ext cx="579438" cy="227012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8" name="Straight Arrow Connector 53"/>
          <p:cNvCxnSpPr>
            <a:cxnSpLocks noChangeShapeType="1"/>
            <a:stCxn id="5126" idx="1"/>
            <a:endCxn id="5125" idx="4"/>
          </p:cNvCxnSpPr>
          <p:nvPr/>
        </p:nvCxnSpPr>
        <p:spPr bwMode="auto">
          <a:xfrm flipH="1" flipV="1">
            <a:off x="3600814" y="3346630"/>
            <a:ext cx="273499" cy="927439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Connector 6"/>
          <p:cNvCxnSpPr>
            <a:stCxn id="5134" idx="7"/>
            <a:endCxn id="5129" idx="3"/>
          </p:cNvCxnSpPr>
          <p:nvPr/>
        </p:nvCxnSpPr>
        <p:spPr bwMode="auto">
          <a:xfrm flipV="1">
            <a:off x="639499" y="3795265"/>
            <a:ext cx="1624029" cy="501924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Connector 8"/>
          <p:cNvCxnSpPr>
            <a:stCxn id="5124" idx="6"/>
            <a:endCxn id="5129" idx="2"/>
          </p:cNvCxnSpPr>
          <p:nvPr/>
        </p:nvCxnSpPr>
        <p:spPr bwMode="auto">
          <a:xfrm>
            <a:off x="1025095" y="3561736"/>
            <a:ext cx="1211697" cy="168984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Connector 10"/>
          <p:cNvCxnSpPr>
            <a:stCxn id="5128" idx="5"/>
            <a:endCxn id="5129" idx="1"/>
          </p:cNvCxnSpPr>
          <p:nvPr/>
        </p:nvCxnSpPr>
        <p:spPr bwMode="auto">
          <a:xfrm>
            <a:off x="1797516" y="3110327"/>
            <a:ext cx="466012" cy="555847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Connector 14"/>
          <p:cNvCxnSpPr>
            <a:stCxn id="5131" idx="6"/>
            <a:endCxn id="5126" idx="2"/>
          </p:cNvCxnSpPr>
          <p:nvPr/>
        </p:nvCxnSpPr>
        <p:spPr bwMode="auto">
          <a:xfrm flipV="1">
            <a:off x="3162332" y="4338615"/>
            <a:ext cx="685245" cy="4466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Connector 18"/>
          <p:cNvCxnSpPr>
            <a:stCxn id="5130" idx="5"/>
            <a:endCxn id="5131" idx="0"/>
          </p:cNvCxnSpPr>
          <p:nvPr/>
        </p:nvCxnSpPr>
        <p:spPr bwMode="auto">
          <a:xfrm>
            <a:off x="2903359" y="3092881"/>
            <a:ext cx="167692" cy="1158918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20"/>
          <p:cNvCxnSpPr>
            <a:stCxn id="5125" idx="3"/>
            <a:endCxn id="5131" idx="7"/>
          </p:cNvCxnSpPr>
          <p:nvPr/>
        </p:nvCxnSpPr>
        <p:spPr bwMode="auto">
          <a:xfrm flipH="1">
            <a:off x="3135596" y="3319894"/>
            <a:ext cx="400673" cy="958641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Connector 22"/>
          <p:cNvCxnSpPr>
            <a:stCxn id="5123" idx="6"/>
            <a:endCxn id="5131" idx="2"/>
          </p:cNvCxnSpPr>
          <p:nvPr/>
        </p:nvCxnSpPr>
        <p:spPr bwMode="auto">
          <a:xfrm flipV="1">
            <a:off x="1721486" y="4343081"/>
            <a:ext cx="1258284" cy="18654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3" name="Oval 4"/>
          <p:cNvSpPr>
            <a:spLocks noChangeArrowheads="1"/>
          </p:cNvSpPr>
          <p:nvPr/>
        </p:nvSpPr>
        <p:spPr bwMode="auto">
          <a:xfrm>
            <a:off x="1538924" y="4270453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4" name="Oval 5"/>
          <p:cNvSpPr>
            <a:spLocks noChangeArrowheads="1"/>
          </p:cNvSpPr>
          <p:nvPr/>
        </p:nvSpPr>
        <p:spPr bwMode="auto">
          <a:xfrm>
            <a:off x="842533" y="3470455"/>
            <a:ext cx="182562" cy="182562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5" name="Oval 6"/>
          <p:cNvSpPr>
            <a:spLocks noChangeArrowheads="1"/>
          </p:cNvSpPr>
          <p:nvPr/>
        </p:nvSpPr>
        <p:spPr bwMode="auto">
          <a:xfrm>
            <a:off x="3509533" y="3164067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8" name="Oval 14"/>
          <p:cNvSpPr>
            <a:spLocks noChangeArrowheads="1"/>
          </p:cNvSpPr>
          <p:nvPr/>
        </p:nvSpPr>
        <p:spPr bwMode="auto">
          <a:xfrm>
            <a:off x="1641690" y="2954500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1" name="Oval 17"/>
          <p:cNvSpPr>
            <a:spLocks noChangeArrowheads="1"/>
          </p:cNvSpPr>
          <p:nvPr/>
        </p:nvSpPr>
        <p:spPr bwMode="auto">
          <a:xfrm>
            <a:off x="2979770" y="4251799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4" name="Oval 19"/>
          <p:cNvSpPr>
            <a:spLocks noChangeArrowheads="1"/>
          </p:cNvSpPr>
          <p:nvPr/>
        </p:nvSpPr>
        <p:spPr bwMode="auto">
          <a:xfrm>
            <a:off x="483672" y="4270453"/>
            <a:ext cx="182563" cy="182562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51" name="TextBox 5150"/>
          <p:cNvSpPr txBox="1"/>
          <p:nvPr/>
        </p:nvSpPr>
        <p:spPr>
          <a:xfrm>
            <a:off x="1468969" y="3236781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0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2674540" y="3236643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0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146671" y="2752988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5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3744766" y="3547023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0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3067633" y="3428640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3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3363203" y="4280105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CA" sz="2200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2213796" y="4292063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3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2006197" y="3085541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0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1082758" y="2957363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CA" sz="2200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436257" y="3646228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2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836307" y="4290893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CA" sz="2200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1094522" y="3715404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3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2003665" y="3867893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2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2116197" y="2648102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2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70390" y="4768999"/>
            <a:ext cx="2543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err="1" smtClean="0"/>
              <a:t>MST</a:t>
            </a:r>
            <a:r>
              <a:rPr lang="en-CA" baseline="-25000" dirty="0" err="1" smtClean="0"/>
              <a:t>w</a:t>
            </a:r>
            <a:r>
              <a:rPr lang="en-CA" dirty="0" smtClean="0"/>
              <a:t>(G) = 6</a:t>
            </a:r>
            <a:endParaRPr lang="en-CA" dirty="0"/>
          </a:p>
        </p:txBody>
      </p:sp>
      <p:sp>
        <p:nvSpPr>
          <p:cNvPr id="5" name="TextBox 4"/>
          <p:cNvSpPr txBox="1"/>
          <p:nvPr/>
        </p:nvSpPr>
        <p:spPr>
          <a:xfrm>
            <a:off x="4320077" y="3273355"/>
            <a:ext cx="4683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CA" dirty="0" smtClean="0"/>
              <a:t>k = 2	</a:t>
            </a:r>
            <a:endParaRPr lang="en-CA" dirty="0" smtClean="0">
              <a:solidFill>
                <a:srgbClr val="0000FF"/>
              </a:solidFill>
            </a:endParaRPr>
          </a:p>
        </p:txBody>
      </p:sp>
      <p:cxnSp>
        <p:nvCxnSpPr>
          <p:cNvPr id="54" name="Straight Connector 53"/>
          <p:cNvCxnSpPr>
            <a:stCxn id="5129" idx="6"/>
            <a:endCxn id="5126" idx="2"/>
          </p:cNvCxnSpPr>
          <p:nvPr/>
        </p:nvCxnSpPr>
        <p:spPr bwMode="auto">
          <a:xfrm>
            <a:off x="2419354" y="3730720"/>
            <a:ext cx="1428223" cy="607895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30" name="Oval 16"/>
          <p:cNvSpPr>
            <a:spLocks noChangeArrowheads="1"/>
          </p:cNvSpPr>
          <p:nvPr/>
        </p:nvSpPr>
        <p:spPr bwMode="auto">
          <a:xfrm>
            <a:off x="2747533" y="2937055"/>
            <a:ext cx="182562" cy="182562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6" name="Oval 7"/>
          <p:cNvSpPr>
            <a:spLocks noChangeArrowheads="1"/>
          </p:cNvSpPr>
          <p:nvPr/>
        </p:nvSpPr>
        <p:spPr bwMode="auto">
          <a:xfrm>
            <a:off x="3847577" y="4247333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9" name="Oval 15"/>
          <p:cNvSpPr>
            <a:spLocks noChangeArrowheads="1"/>
          </p:cNvSpPr>
          <p:nvPr/>
        </p:nvSpPr>
        <p:spPr bwMode="auto">
          <a:xfrm>
            <a:off x="2236792" y="3639438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72" name="TextBox 71"/>
          <p:cNvSpPr txBox="1"/>
          <p:nvPr/>
        </p:nvSpPr>
        <p:spPr>
          <a:xfrm>
            <a:off x="2539854" y="3790885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3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49" name="&quot;No&quot; Symbol 48"/>
          <p:cNvSpPr>
            <a:spLocks noChangeAspect="1"/>
          </p:cNvSpPr>
          <p:nvPr/>
        </p:nvSpPr>
        <p:spPr>
          <a:xfrm>
            <a:off x="3235658" y="4192811"/>
            <a:ext cx="269421" cy="269421"/>
          </a:xfrm>
          <a:prstGeom prst="noSmoking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0" name="&quot;No&quot; Symbol 49"/>
          <p:cNvSpPr>
            <a:spLocks noChangeAspect="1"/>
          </p:cNvSpPr>
          <p:nvPr/>
        </p:nvSpPr>
        <p:spPr>
          <a:xfrm>
            <a:off x="1068322" y="4180564"/>
            <a:ext cx="269421" cy="269421"/>
          </a:xfrm>
          <a:prstGeom prst="noSmoking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145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>
            <a:stCxn id="5134" idx="7"/>
            <a:endCxn id="5129" idx="3"/>
          </p:cNvCxnSpPr>
          <p:nvPr/>
        </p:nvCxnSpPr>
        <p:spPr bwMode="auto">
          <a:xfrm flipV="1">
            <a:off x="639499" y="3795265"/>
            <a:ext cx="1624029" cy="501924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4" name="Straight Connector 53"/>
          <p:cNvCxnSpPr>
            <a:stCxn id="5129" idx="6"/>
            <a:endCxn id="5126" idx="2"/>
          </p:cNvCxnSpPr>
          <p:nvPr/>
        </p:nvCxnSpPr>
        <p:spPr bwMode="auto">
          <a:xfrm>
            <a:off x="2419354" y="3730720"/>
            <a:ext cx="1428223" cy="607895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64052"/>
            <a:ext cx="9143999" cy="838200"/>
          </a:xfrm>
        </p:spPr>
        <p:txBody>
          <a:bodyPr/>
          <a:lstStyle/>
          <a:p>
            <a:pPr eaLnBrk="1" hangingPunct="1"/>
            <a:r>
              <a:rPr lang="en-US" altLang="en-US" sz="4000" dirty="0" smtClean="0">
                <a:ea typeface="ＭＳ Ｐゴシック" panose="020B0600070205080204" pitchFamily="34" charset="-128"/>
              </a:rPr>
              <a:t>Minimum spanning tree (MST) interdiction</a:t>
            </a:r>
            <a:endParaRPr lang="en-US" altLang="en-US" sz="4000" dirty="0" smtClean="0">
              <a:ea typeface="ＭＳ Ｐゴシック" panose="020B0600070205080204" pitchFamily="34" charset="-128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6933" y="1126027"/>
            <a:ext cx="816848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600" dirty="0" smtClean="0"/>
              <a:t>Given: graph </a:t>
            </a:r>
            <a:r>
              <a:rPr lang="en-CA" sz="2600" dirty="0" smtClean="0">
                <a:solidFill>
                  <a:srgbClr val="0000FF"/>
                </a:solidFill>
              </a:rPr>
              <a:t>G</a:t>
            </a:r>
            <a:r>
              <a:rPr lang="en-CA" sz="2600" dirty="0" smtClean="0">
                <a:solidFill>
                  <a:srgbClr val="0000FF"/>
                </a:solidFill>
              </a:rPr>
              <a:t>=(V,</a:t>
            </a:r>
            <a:r>
              <a:rPr lang="en-CA" sz="2600" baseline="-25000" dirty="0" smtClean="0">
                <a:solidFill>
                  <a:srgbClr val="0000FF"/>
                </a:solidFill>
              </a:rPr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E</a:t>
            </a:r>
            <a:r>
              <a:rPr lang="en-CA" sz="2600" dirty="0" smtClean="0">
                <a:solidFill>
                  <a:srgbClr val="0000FF"/>
                </a:solidFill>
              </a:rPr>
              <a:t>), </a:t>
            </a:r>
            <a:r>
              <a:rPr lang="en-CA" sz="2600" dirty="0" smtClean="0"/>
              <a:t>edge weights </a:t>
            </a:r>
            <a:r>
              <a:rPr lang="en-CA" sz="2600" dirty="0" smtClean="0">
                <a:solidFill>
                  <a:srgbClr val="0000FF"/>
                </a:solidFill>
              </a:rPr>
              <a:t>{</a:t>
            </a:r>
            <a:r>
              <a:rPr lang="en-CA" sz="2600" dirty="0">
                <a:solidFill>
                  <a:srgbClr val="0000FF"/>
                </a:solidFill>
              </a:rPr>
              <a:t>w</a:t>
            </a:r>
            <a:r>
              <a:rPr lang="en-CA" sz="2600" baseline="-25000" dirty="0" smtClean="0">
                <a:solidFill>
                  <a:srgbClr val="0000FF"/>
                </a:solidFill>
              </a:rPr>
              <a:t>e </a:t>
            </a:r>
            <a:r>
              <a:rPr lang="en-CA" sz="2600" dirty="0" smtClean="0">
                <a:solidFill>
                  <a:srgbClr val="0000FF"/>
                </a:solidFill>
              </a:rPr>
              <a:t>≥</a:t>
            </a:r>
            <a:r>
              <a:rPr lang="en-CA" sz="2600" baseline="-25000" dirty="0" smtClean="0">
                <a:solidFill>
                  <a:srgbClr val="0000FF"/>
                </a:solidFill>
              </a:rPr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0</a:t>
            </a:r>
            <a:r>
              <a:rPr lang="en-CA" sz="2600" dirty="0" smtClean="0">
                <a:solidFill>
                  <a:srgbClr val="0000FF"/>
                </a:solidFill>
              </a:rPr>
              <a:t>}</a:t>
            </a:r>
            <a:r>
              <a:rPr lang="en-CA" sz="2600" dirty="0" smtClean="0"/>
              <a:t>, </a:t>
            </a:r>
            <a:r>
              <a:rPr lang="en-CA" sz="2600" dirty="0" smtClean="0"/>
              <a:t>integer </a:t>
            </a:r>
            <a:r>
              <a:rPr lang="en-CA" sz="2600" dirty="0" smtClean="0">
                <a:solidFill>
                  <a:srgbClr val="0000FF"/>
                </a:solidFill>
              </a:rPr>
              <a:t>k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en-US" sz="2600" dirty="0">
                <a:solidFill>
                  <a:schemeClr val="tx2"/>
                </a:solidFill>
              </a:rPr>
              <a:t>Goal: interdict (i.e., remove) </a:t>
            </a:r>
            <a:r>
              <a:rPr lang="en-US" altLang="en-US" sz="2600" dirty="0">
                <a:solidFill>
                  <a:srgbClr val="0000FF"/>
                </a:solidFill>
              </a:rPr>
              <a:t>k</a:t>
            </a:r>
            <a:r>
              <a:rPr lang="en-US" altLang="en-US" sz="2600" dirty="0">
                <a:solidFill>
                  <a:schemeClr val="tx2"/>
                </a:solidFill>
              </a:rPr>
              <a:t> edges to </a:t>
            </a:r>
          </a:p>
          <a:p>
            <a:pPr eaLnBrk="1" hangingPunct="1">
              <a:tabLst>
                <a:tab pos="809625" algn="l"/>
              </a:tabLst>
            </a:pPr>
            <a:r>
              <a:rPr lang="en-US" altLang="en-US" sz="2600" dirty="0">
                <a:solidFill>
                  <a:schemeClr val="tx2"/>
                </a:solidFill>
              </a:rPr>
              <a:t>	Maximize weight of MST in remainder </a:t>
            </a:r>
            <a:r>
              <a:rPr lang="en-US" altLang="en-US" sz="2600" dirty="0" smtClean="0">
                <a:solidFill>
                  <a:schemeClr val="tx2"/>
                </a:solidFill>
              </a:rPr>
              <a:t>graph</a:t>
            </a:r>
            <a:endParaRPr lang="en-US" altLang="en-US" sz="2600" baseline="-25000" dirty="0">
              <a:solidFill>
                <a:srgbClr val="0000FF"/>
              </a:solidFill>
            </a:endParaRPr>
          </a:p>
        </p:txBody>
      </p:sp>
      <p:cxnSp>
        <p:nvCxnSpPr>
          <p:cNvPr id="5138" name="Straight Arrow Connector 32"/>
          <p:cNvCxnSpPr>
            <a:cxnSpLocks noChangeShapeType="1"/>
            <a:stCxn id="5129" idx="3"/>
            <a:endCxn id="5123" idx="7"/>
          </p:cNvCxnSpPr>
          <p:nvPr/>
        </p:nvCxnSpPr>
        <p:spPr bwMode="auto">
          <a:xfrm flipH="1">
            <a:off x="1694750" y="3795265"/>
            <a:ext cx="568778" cy="501924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9" name="Straight Arrow Connector 34"/>
          <p:cNvCxnSpPr>
            <a:cxnSpLocks noChangeShapeType="1"/>
            <a:stCxn id="5123" idx="2"/>
            <a:endCxn id="5134" idx="6"/>
          </p:cNvCxnSpPr>
          <p:nvPr/>
        </p:nvCxnSpPr>
        <p:spPr bwMode="auto">
          <a:xfrm flipH="1" flipV="1">
            <a:off x="666235" y="4361734"/>
            <a:ext cx="872689" cy="1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0" name="Straight Arrow Connector 36"/>
          <p:cNvCxnSpPr>
            <a:cxnSpLocks noChangeShapeType="1"/>
            <a:stCxn id="5134" idx="0"/>
            <a:endCxn id="5124" idx="3"/>
          </p:cNvCxnSpPr>
          <p:nvPr/>
        </p:nvCxnSpPr>
        <p:spPr bwMode="auto">
          <a:xfrm flipV="1">
            <a:off x="574954" y="3626281"/>
            <a:ext cx="294315" cy="644172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1" name="Straight Arrow Connector 38"/>
          <p:cNvCxnSpPr>
            <a:cxnSpLocks noChangeShapeType="1"/>
            <a:stCxn id="5124" idx="7"/>
            <a:endCxn id="5128" idx="3"/>
          </p:cNvCxnSpPr>
          <p:nvPr/>
        </p:nvCxnSpPr>
        <p:spPr bwMode="auto">
          <a:xfrm flipV="1">
            <a:off x="998359" y="3110327"/>
            <a:ext cx="670067" cy="386864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2" name="Straight Arrow Connector 40"/>
          <p:cNvCxnSpPr>
            <a:cxnSpLocks noChangeShapeType="1"/>
            <a:stCxn id="5128" idx="6"/>
            <a:endCxn id="5130" idx="2"/>
          </p:cNvCxnSpPr>
          <p:nvPr/>
        </p:nvCxnSpPr>
        <p:spPr bwMode="auto">
          <a:xfrm flipV="1">
            <a:off x="1824252" y="3028336"/>
            <a:ext cx="923281" cy="17446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3" name="Straight Arrow Connector 42"/>
          <p:cNvCxnSpPr>
            <a:cxnSpLocks noChangeShapeType="1"/>
            <a:stCxn id="5130" idx="6"/>
            <a:endCxn id="5125" idx="2"/>
          </p:cNvCxnSpPr>
          <p:nvPr/>
        </p:nvCxnSpPr>
        <p:spPr bwMode="auto">
          <a:xfrm>
            <a:off x="2930095" y="3029130"/>
            <a:ext cx="579438" cy="227012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8" name="Straight Arrow Connector 53"/>
          <p:cNvCxnSpPr>
            <a:cxnSpLocks noChangeShapeType="1"/>
            <a:stCxn id="5126" idx="1"/>
            <a:endCxn id="5125" idx="4"/>
          </p:cNvCxnSpPr>
          <p:nvPr/>
        </p:nvCxnSpPr>
        <p:spPr bwMode="auto">
          <a:xfrm flipH="1" flipV="1">
            <a:off x="3600814" y="3346630"/>
            <a:ext cx="273499" cy="927439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Connector 8"/>
          <p:cNvCxnSpPr>
            <a:stCxn id="5124" idx="6"/>
            <a:endCxn id="5129" idx="2"/>
          </p:cNvCxnSpPr>
          <p:nvPr/>
        </p:nvCxnSpPr>
        <p:spPr bwMode="auto">
          <a:xfrm>
            <a:off x="1025095" y="3561736"/>
            <a:ext cx="1211697" cy="168984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Connector 10"/>
          <p:cNvCxnSpPr>
            <a:stCxn id="5128" idx="5"/>
            <a:endCxn id="5129" idx="1"/>
          </p:cNvCxnSpPr>
          <p:nvPr/>
        </p:nvCxnSpPr>
        <p:spPr bwMode="auto">
          <a:xfrm>
            <a:off x="1797516" y="3110327"/>
            <a:ext cx="466012" cy="555847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Connector 14"/>
          <p:cNvCxnSpPr>
            <a:stCxn id="5131" idx="6"/>
            <a:endCxn id="5126" idx="2"/>
          </p:cNvCxnSpPr>
          <p:nvPr/>
        </p:nvCxnSpPr>
        <p:spPr bwMode="auto">
          <a:xfrm flipV="1">
            <a:off x="3162332" y="4338615"/>
            <a:ext cx="685245" cy="4466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Connector 18"/>
          <p:cNvCxnSpPr>
            <a:stCxn id="5130" idx="5"/>
            <a:endCxn id="5131" idx="0"/>
          </p:cNvCxnSpPr>
          <p:nvPr/>
        </p:nvCxnSpPr>
        <p:spPr bwMode="auto">
          <a:xfrm>
            <a:off x="2903359" y="3092881"/>
            <a:ext cx="167692" cy="1158918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20"/>
          <p:cNvCxnSpPr>
            <a:stCxn id="5125" idx="3"/>
            <a:endCxn id="5131" idx="7"/>
          </p:cNvCxnSpPr>
          <p:nvPr/>
        </p:nvCxnSpPr>
        <p:spPr bwMode="auto">
          <a:xfrm flipH="1">
            <a:off x="3135596" y="3319894"/>
            <a:ext cx="400673" cy="958641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Connector 22"/>
          <p:cNvCxnSpPr>
            <a:stCxn id="5123" idx="6"/>
            <a:endCxn id="5131" idx="2"/>
          </p:cNvCxnSpPr>
          <p:nvPr/>
        </p:nvCxnSpPr>
        <p:spPr bwMode="auto">
          <a:xfrm flipV="1">
            <a:off x="1721486" y="4343081"/>
            <a:ext cx="1258284" cy="18654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3" name="Oval 4"/>
          <p:cNvSpPr>
            <a:spLocks noChangeArrowheads="1"/>
          </p:cNvSpPr>
          <p:nvPr/>
        </p:nvSpPr>
        <p:spPr bwMode="auto">
          <a:xfrm>
            <a:off x="1538924" y="4270453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4" name="Oval 5"/>
          <p:cNvSpPr>
            <a:spLocks noChangeArrowheads="1"/>
          </p:cNvSpPr>
          <p:nvPr/>
        </p:nvSpPr>
        <p:spPr bwMode="auto">
          <a:xfrm>
            <a:off x="842533" y="3470455"/>
            <a:ext cx="182562" cy="182562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5" name="Oval 6"/>
          <p:cNvSpPr>
            <a:spLocks noChangeArrowheads="1"/>
          </p:cNvSpPr>
          <p:nvPr/>
        </p:nvSpPr>
        <p:spPr bwMode="auto">
          <a:xfrm>
            <a:off x="3509533" y="3164067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8" name="Oval 14"/>
          <p:cNvSpPr>
            <a:spLocks noChangeArrowheads="1"/>
          </p:cNvSpPr>
          <p:nvPr/>
        </p:nvSpPr>
        <p:spPr bwMode="auto">
          <a:xfrm>
            <a:off x="1641690" y="2954500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1" name="Oval 17"/>
          <p:cNvSpPr>
            <a:spLocks noChangeArrowheads="1"/>
          </p:cNvSpPr>
          <p:nvPr/>
        </p:nvSpPr>
        <p:spPr bwMode="auto">
          <a:xfrm>
            <a:off x="2979770" y="4251799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4" name="Oval 19"/>
          <p:cNvSpPr>
            <a:spLocks noChangeArrowheads="1"/>
          </p:cNvSpPr>
          <p:nvPr/>
        </p:nvSpPr>
        <p:spPr bwMode="auto">
          <a:xfrm>
            <a:off x="483672" y="4270453"/>
            <a:ext cx="182563" cy="182562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51" name="TextBox 5150"/>
          <p:cNvSpPr txBox="1"/>
          <p:nvPr/>
        </p:nvSpPr>
        <p:spPr>
          <a:xfrm>
            <a:off x="1468969" y="3236781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0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2674540" y="3236643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0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146671" y="2752988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5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3744766" y="3547023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0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3067633" y="3428640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3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3363203" y="4280105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CA" sz="2200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2213796" y="4292063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3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2006197" y="3085541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0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1082758" y="2957363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CA" sz="2200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436257" y="3646228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2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836307" y="4290893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CA" sz="2200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1094522" y="3715404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3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2003665" y="3867893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2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2116197" y="2648102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2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70390" y="4768999"/>
            <a:ext cx="2543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err="1" smtClean="0"/>
              <a:t>MST</a:t>
            </a:r>
            <a:r>
              <a:rPr lang="en-CA" baseline="-25000" dirty="0" err="1" smtClean="0"/>
              <a:t>w</a:t>
            </a:r>
            <a:r>
              <a:rPr lang="en-CA" dirty="0" smtClean="0"/>
              <a:t>(G) = 6</a:t>
            </a:r>
            <a:endParaRPr lang="en-CA" dirty="0"/>
          </a:p>
        </p:txBody>
      </p:sp>
      <p:sp>
        <p:nvSpPr>
          <p:cNvPr id="5" name="TextBox 4"/>
          <p:cNvSpPr txBox="1"/>
          <p:nvPr/>
        </p:nvSpPr>
        <p:spPr>
          <a:xfrm>
            <a:off x="4320077" y="3273355"/>
            <a:ext cx="4683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CA" dirty="0" smtClean="0"/>
              <a:t>k = 2	</a:t>
            </a:r>
            <a:r>
              <a:rPr lang="en-CA" dirty="0" err="1" smtClean="0"/>
              <a:t>MST</a:t>
            </a:r>
            <a:r>
              <a:rPr lang="en-CA" baseline="-25000" dirty="0" err="1" smtClean="0"/>
              <a:t>w</a:t>
            </a:r>
            <a:r>
              <a:rPr lang="en-CA" dirty="0" smtClean="0"/>
              <a:t>(G</a:t>
            </a:r>
            <a:r>
              <a:rPr lang="en-CA" baseline="-25000" dirty="0" smtClean="0"/>
              <a:t> </a:t>
            </a:r>
            <a:r>
              <a:rPr lang="en-CA" dirty="0" smtClean="0"/>
              <a:t>–</a:t>
            </a:r>
            <a:r>
              <a:rPr lang="en-CA" baseline="-25000" dirty="0" smtClean="0"/>
              <a:t> </a:t>
            </a:r>
            <a:r>
              <a:rPr lang="en-CA" dirty="0" smtClean="0">
                <a:solidFill>
                  <a:srgbClr val="CC0000"/>
                </a:solidFill>
              </a:rPr>
              <a:t>R</a:t>
            </a:r>
            <a:r>
              <a:rPr lang="en-CA" dirty="0" smtClean="0"/>
              <a:t>) = 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42184" y="2482373"/>
            <a:ext cx="2801815" cy="76944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weight of MST in </a:t>
            </a:r>
            <a:r>
              <a:rPr lang="en-CA" sz="2200" dirty="0" smtClean="0">
                <a:solidFill>
                  <a:srgbClr val="0000FF"/>
                </a:solidFill>
              </a:rPr>
              <a:t>G</a:t>
            </a:r>
            <a:r>
              <a:rPr lang="en-CA" sz="2200" baseline="-25000" dirty="0" smtClean="0">
                <a:solidFill>
                  <a:srgbClr val="0000FF"/>
                </a:solidFill>
              </a:rPr>
              <a:t> </a:t>
            </a:r>
            <a:r>
              <a:rPr lang="en-CA" sz="2200" dirty="0" smtClean="0">
                <a:solidFill>
                  <a:srgbClr val="0000FF"/>
                </a:solidFill>
              </a:rPr>
              <a:t>–</a:t>
            </a:r>
            <a:r>
              <a:rPr lang="en-CA" sz="2200" baseline="-25000" dirty="0" smtClean="0">
                <a:solidFill>
                  <a:srgbClr val="0000FF"/>
                </a:solidFill>
              </a:rPr>
              <a:t> </a:t>
            </a:r>
            <a:r>
              <a:rPr lang="en-CA" sz="2200" dirty="0" smtClean="0">
                <a:solidFill>
                  <a:srgbClr val="0000FF"/>
                </a:solidFill>
              </a:rPr>
              <a:t>R </a:t>
            </a:r>
            <a:r>
              <a:rPr lang="en-CA" sz="2200" dirty="0" smtClean="0"/>
              <a:t>under </a:t>
            </a:r>
            <a:r>
              <a:rPr lang="en-CA" sz="2200" dirty="0" smtClean="0">
                <a:solidFill>
                  <a:srgbClr val="0000FF"/>
                </a:solidFill>
              </a:rPr>
              <a:t>{w</a:t>
            </a:r>
            <a:r>
              <a:rPr lang="en-CA" sz="2200" baseline="-25000" dirty="0" smtClean="0">
                <a:solidFill>
                  <a:srgbClr val="0000FF"/>
                </a:solidFill>
              </a:rPr>
              <a:t>e</a:t>
            </a:r>
            <a:r>
              <a:rPr lang="en-CA" sz="2200" dirty="0" smtClean="0">
                <a:solidFill>
                  <a:srgbClr val="0000FF"/>
                </a:solidFill>
              </a:rPr>
              <a:t>} </a:t>
            </a:r>
            <a:r>
              <a:rPr lang="en-CA" sz="2200" dirty="0" smtClean="0"/>
              <a:t>weights</a:t>
            </a:r>
            <a:endParaRPr lang="en-CA" sz="2200" dirty="0"/>
          </a:p>
        </p:txBody>
      </p:sp>
      <p:sp>
        <p:nvSpPr>
          <p:cNvPr id="5130" name="Oval 16"/>
          <p:cNvSpPr>
            <a:spLocks noChangeArrowheads="1"/>
          </p:cNvSpPr>
          <p:nvPr/>
        </p:nvSpPr>
        <p:spPr bwMode="auto">
          <a:xfrm>
            <a:off x="2747533" y="2937055"/>
            <a:ext cx="182562" cy="182562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6" name="Oval 7"/>
          <p:cNvSpPr>
            <a:spLocks noChangeArrowheads="1"/>
          </p:cNvSpPr>
          <p:nvPr/>
        </p:nvSpPr>
        <p:spPr bwMode="auto">
          <a:xfrm>
            <a:off x="3847577" y="4247333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7" name="Right Arrow 26"/>
          <p:cNvSpPr/>
          <p:nvPr/>
        </p:nvSpPr>
        <p:spPr bwMode="auto">
          <a:xfrm rot="19286271">
            <a:off x="5861994" y="2986579"/>
            <a:ext cx="457200" cy="244173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5129" name="Oval 15"/>
          <p:cNvSpPr>
            <a:spLocks noChangeArrowheads="1"/>
          </p:cNvSpPr>
          <p:nvPr/>
        </p:nvSpPr>
        <p:spPr bwMode="auto">
          <a:xfrm>
            <a:off x="2236792" y="3639438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72" name="TextBox 71"/>
          <p:cNvSpPr txBox="1"/>
          <p:nvPr/>
        </p:nvSpPr>
        <p:spPr>
          <a:xfrm>
            <a:off x="2539854" y="3790885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3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49" name="&quot;No&quot; Symbol 48"/>
          <p:cNvSpPr>
            <a:spLocks noChangeAspect="1"/>
          </p:cNvSpPr>
          <p:nvPr/>
        </p:nvSpPr>
        <p:spPr>
          <a:xfrm>
            <a:off x="3235658" y="4192811"/>
            <a:ext cx="269421" cy="269421"/>
          </a:xfrm>
          <a:prstGeom prst="noSmoking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0" name="&quot;No&quot; Symbol 49"/>
          <p:cNvSpPr>
            <a:spLocks noChangeAspect="1"/>
          </p:cNvSpPr>
          <p:nvPr/>
        </p:nvSpPr>
        <p:spPr>
          <a:xfrm>
            <a:off x="1068322" y="4180564"/>
            <a:ext cx="269421" cy="269421"/>
          </a:xfrm>
          <a:prstGeom prst="noSmoking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771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64052"/>
            <a:ext cx="9143999" cy="838200"/>
          </a:xfrm>
        </p:spPr>
        <p:txBody>
          <a:bodyPr/>
          <a:lstStyle/>
          <a:p>
            <a:pPr eaLnBrk="1" hangingPunct="1"/>
            <a:r>
              <a:rPr lang="en-US" altLang="en-US" sz="4000" dirty="0" smtClean="0">
                <a:ea typeface="ＭＳ Ｐゴシック" panose="020B0600070205080204" pitchFamily="34" charset="-128"/>
              </a:rPr>
              <a:t>Minimum spanning tree (MST) interdiction</a:t>
            </a:r>
            <a:endParaRPr lang="en-US" altLang="en-US" sz="4000" dirty="0" smtClean="0">
              <a:ea typeface="ＭＳ Ｐゴシック" panose="020B0600070205080204" pitchFamily="34" charset="-128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6933" y="1126027"/>
            <a:ext cx="816848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600" dirty="0" smtClean="0"/>
              <a:t>Given: graph </a:t>
            </a:r>
            <a:r>
              <a:rPr lang="en-CA" sz="2600" dirty="0" smtClean="0">
                <a:solidFill>
                  <a:srgbClr val="0000FF"/>
                </a:solidFill>
              </a:rPr>
              <a:t>G</a:t>
            </a:r>
            <a:r>
              <a:rPr lang="en-CA" sz="2600" dirty="0" smtClean="0">
                <a:solidFill>
                  <a:srgbClr val="0000FF"/>
                </a:solidFill>
              </a:rPr>
              <a:t>=(V,</a:t>
            </a:r>
            <a:r>
              <a:rPr lang="en-CA" sz="2600" baseline="-25000" dirty="0" smtClean="0">
                <a:solidFill>
                  <a:srgbClr val="0000FF"/>
                </a:solidFill>
              </a:rPr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E</a:t>
            </a:r>
            <a:r>
              <a:rPr lang="en-CA" sz="2600" dirty="0" smtClean="0">
                <a:solidFill>
                  <a:srgbClr val="0000FF"/>
                </a:solidFill>
              </a:rPr>
              <a:t>), </a:t>
            </a:r>
            <a:r>
              <a:rPr lang="en-CA" sz="2600" dirty="0" smtClean="0"/>
              <a:t>edge weights </a:t>
            </a:r>
            <a:r>
              <a:rPr lang="en-CA" sz="2600" dirty="0" smtClean="0">
                <a:solidFill>
                  <a:srgbClr val="0000FF"/>
                </a:solidFill>
              </a:rPr>
              <a:t>{</a:t>
            </a:r>
            <a:r>
              <a:rPr lang="en-CA" sz="2600" dirty="0">
                <a:solidFill>
                  <a:srgbClr val="0000FF"/>
                </a:solidFill>
              </a:rPr>
              <a:t>w</a:t>
            </a:r>
            <a:r>
              <a:rPr lang="en-CA" sz="2600" baseline="-25000" dirty="0" smtClean="0">
                <a:solidFill>
                  <a:srgbClr val="0000FF"/>
                </a:solidFill>
              </a:rPr>
              <a:t>e </a:t>
            </a:r>
            <a:r>
              <a:rPr lang="en-CA" sz="2600" dirty="0" smtClean="0">
                <a:solidFill>
                  <a:srgbClr val="0000FF"/>
                </a:solidFill>
              </a:rPr>
              <a:t>≥</a:t>
            </a:r>
            <a:r>
              <a:rPr lang="en-CA" sz="2600" baseline="-25000" dirty="0" smtClean="0">
                <a:solidFill>
                  <a:srgbClr val="0000FF"/>
                </a:solidFill>
              </a:rPr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0</a:t>
            </a:r>
            <a:r>
              <a:rPr lang="en-CA" sz="2600" dirty="0" smtClean="0">
                <a:solidFill>
                  <a:srgbClr val="0000FF"/>
                </a:solidFill>
              </a:rPr>
              <a:t>}</a:t>
            </a:r>
            <a:r>
              <a:rPr lang="en-CA" sz="2600" dirty="0" smtClean="0"/>
              <a:t>, </a:t>
            </a:r>
            <a:r>
              <a:rPr lang="en-CA" sz="2600" dirty="0" smtClean="0"/>
              <a:t>integer </a:t>
            </a:r>
            <a:r>
              <a:rPr lang="en-CA" sz="2600" dirty="0" smtClean="0">
                <a:solidFill>
                  <a:srgbClr val="0000FF"/>
                </a:solidFill>
              </a:rPr>
              <a:t>k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en-US" sz="2600" dirty="0">
                <a:solidFill>
                  <a:schemeClr val="tx2"/>
                </a:solidFill>
              </a:rPr>
              <a:t>Goal: interdict (i.e., remove) </a:t>
            </a:r>
            <a:r>
              <a:rPr lang="en-US" altLang="en-US" sz="2600" dirty="0">
                <a:solidFill>
                  <a:srgbClr val="0000FF"/>
                </a:solidFill>
              </a:rPr>
              <a:t>k</a:t>
            </a:r>
            <a:r>
              <a:rPr lang="en-US" altLang="en-US" sz="2600" dirty="0">
                <a:solidFill>
                  <a:schemeClr val="tx2"/>
                </a:solidFill>
              </a:rPr>
              <a:t> edges to </a:t>
            </a:r>
          </a:p>
          <a:p>
            <a:pPr eaLnBrk="1" hangingPunct="1">
              <a:tabLst>
                <a:tab pos="809625" algn="l"/>
              </a:tabLst>
            </a:pPr>
            <a:r>
              <a:rPr lang="en-US" altLang="en-US" sz="2600" dirty="0">
                <a:solidFill>
                  <a:schemeClr val="tx2"/>
                </a:solidFill>
              </a:rPr>
              <a:t>	Maximize weight of MST in remainder </a:t>
            </a:r>
            <a:r>
              <a:rPr lang="en-US" altLang="en-US" sz="2600" dirty="0" smtClean="0">
                <a:solidFill>
                  <a:schemeClr val="tx2"/>
                </a:solidFill>
              </a:rPr>
              <a:t>graph</a:t>
            </a:r>
            <a:endParaRPr lang="en-US" altLang="en-US" sz="2600" baseline="-250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20077" y="3273355"/>
            <a:ext cx="4683245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CA" dirty="0" smtClean="0">
                <a:solidFill>
                  <a:schemeClr val="bg1"/>
                </a:solidFill>
              </a:rPr>
              <a:t>k = 2	</a:t>
            </a:r>
            <a:r>
              <a:rPr lang="en-CA" dirty="0" err="1" smtClean="0">
                <a:solidFill>
                  <a:schemeClr val="bg1"/>
                </a:solidFill>
              </a:rPr>
              <a:t>MST</a:t>
            </a:r>
            <a:r>
              <a:rPr lang="en-CA" baseline="-25000" dirty="0" err="1" smtClean="0">
                <a:solidFill>
                  <a:schemeClr val="bg1"/>
                </a:solidFill>
              </a:rPr>
              <a:t>w</a:t>
            </a:r>
            <a:r>
              <a:rPr lang="en-CA" dirty="0" smtClean="0">
                <a:solidFill>
                  <a:schemeClr val="bg1"/>
                </a:solidFill>
              </a:rPr>
              <a:t>(G</a:t>
            </a:r>
            <a:r>
              <a:rPr lang="en-CA" baseline="-25000" dirty="0" smtClean="0">
                <a:solidFill>
                  <a:schemeClr val="bg1"/>
                </a:solidFill>
              </a:rPr>
              <a:t> </a:t>
            </a:r>
            <a:r>
              <a:rPr lang="en-CA" dirty="0" smtClean="0">
                <a:solidFill>
                  <a:schemeClr val="bg1"/>
                </a:solidFill>
              </a:rPr>
              <a:t>–</a:t>
            </a:r>
            <a:r>
              <a:rPr lang="en-CA" baseline="-25000" dirty="0" smtClean="0">
                <a:solidFill>
                  <a:schemeClr val="bg1"/>
                </a:solidFill>
              </a:rPr>
              <a:t> </a:t>
            </a:r>
            <a:r>
              <a:rPr lang="en-CA" dirty="0" smtClean="0">
                <a:solidFill>
                  <a:schemeClr val="bg1"/>
                </a:solidFill>
              </a:rPr>
              <a:t>R) = 9</a:t>
            </a:r>
          </a:p>
          <a:p>
            <a:pPr>
              <a:spcBef>
                <a:spcPts val="1200"/>
              </a:spcBef>
            </a:pPr>
            <a:r>
              <a:rPr lang="en-CA" dirty="0" smtClean="0"/>
              <a:t>More generally, we have </a:t>
            </a:r>
          </a:p>
          <a:p>
            <a:pPr>
              <a:spcBef>
                <a:spcPts val="0"/>
              </a:spcBef>
            </a:pPr>
            <a:r>
              <a:rPr lang="en-CA" dirty="0" smtClean="0">
                <a:solidFill>
                  <a:srgbClr val="009900"/>
                </a:solidFill>
              </a:rPr>
              <a:t>interdiction costs</a:t>
            </a:r>
            <a:r>
              <a:rPr lang="en-CA" dirty="0" smtClean="0"/>
              <a:t> </a:t>
            </a:r>
            <a:r>
              <a:rPr lang="en-CA" dirty="0" smtClean="0">
                <a:solidFill>
                  <a:srgbClr val="009900"/>
                </a:solidFill>
              </a:rPr>
              <a:t>{</a:t>
            </a:r>
            <a:r>
              <a:rPr lang="en-CA" dirty="0" err="1" smtClean="0">
                <a:solidFill>
                  <a:srgbClr val="009900"/>
                </a:solidFill>
              </a:rPr>
              <a:t>c</a:t>
            </a:r>
            <a:r>
              <a:rPr lang="en-CA" baseline="-25000" dirty="0" err="1" smtClean="0">
                <a:solidFill>
                  <a:srgbClr val="009900"/>
                </a:solidFill>
              </a:rPr>
              <a:t>e</a:t>
            </a:r>
            <a:r>
              <a:rPr lang="en-CA" dirty="0" smtClean="0">
                <a:solidFill>
                  <a:srgbClr val="009900"/>
                </a:solidFill>
              </a:rPr>
              <a:t> </a:t>
            </a:r>
            <a:r>
              <a:rPr lang="en-CA" dirty="0">
                <a:solidFill>
                  <a:srgbClr val="009900"/>
                </a:solidFill>
              </a:rPr>
              <a:t>≥ </a:t>
            </a:r>
            <a:r>
              <a:rPr lang="en-CA" dirty="0" smtClean="0">
                <a:solidFill>
                  <a:srgbClr val="009900"/>
                </a:solidFill>
              </a:rPr>
              <a:t>0}</a:t>
            </a:r>
            <a:r>
              <a:rPr lang="en-CA" dirty="0" smtClean="0"/>
              <a:t>,  </a:t>
            </a:r>
            <a:r>
              <a:rPr lang="en-CA" dirty="0" smtClean="0">
                <a:solidFill>
                  <a:srgbClr val="CC0000"/>
                </a:solidFill>
              </a:rPr>
              <a:t>budget B</a:t>
            </a:r>
          </a:p>
        </p:txBody>
      </p:sp>
      <p:cxnSp>
        <p:nvCxnSpPr>
          <p:cNvPr id="53" name="Straight Arrow Connector 32"/>
          <p:cNvCxnSpPr>
            <a:cxnSpLocks noChangeShapeType="1"/>
            <a:stCxn id="92" idx="3"/>
            <a:endCxn id="68" idx="7"/>
          </p:cNvCxnSpPr>
          <p:nvPr/>
        </p:nvCxnSpPr>
        <p:spPr bwMode="auto">
          <a:xfrm flipH="1">
            <a:off x="1694750" y="3795265"/>
            <a:ext cx="568778" cy="501924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5" name="Straight Arrow Connector 34"/>
          <p:cNvCxnSpPr>
            <a:cxnSpLocks noChangeShapeType="1"/>
            <a:stCxn id="68" idx="2"/>
            <a:endCxn id="74" idx="6"/>
          </p:cNvCxnSpPr>
          <p:nvPr/>
        </p:nvCxnSpPr>
        <p:spPr bwMode="auto">
          <a:xfrm flipH="1" flipV="1">
            <a:off x="666235" y="4361734"/>
            <a:ext cx="872689" cy="1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" name="Straight Arrow Connector 36"/>
          <p:cNvCxnSpPr>
            <a:cxnSpLocks noChangeShapeType="1"/>
            <a:stCxn id="74" idx="0"/>
            <a:endCxn id="69" idx="3"/>
          </p:cNvCxnSpPr>
          <p:nvPr/>
        </p:nvCxnSpPr>
        <p:spPr bwMode="auto">
          <a:xfrm flipV="1">
            <a:off x="574954" y="3626281"/>
            <a:ext cx="294315" cy="644172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7" name="Straight Arrow Connector 38"/>
          <p:cNvCxnSpPr>
            <a:cxnSpLocks noChangeShapeType="1"/>
            <a:stCxn id="69" idx="7"/>
            <a:endCxn id="71" idx="3"/>
          </p:cNvCxnSpPr>
          <p:nvPr/>
        </p:nvCxnSpPr>
        <p:spPr bwMode="auto">
          <a:xfrm flipV="1">
            <a:off x="998359" y="3110327"/>
            <a:ext cx="670067" cy="386864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8" name="Straight Arrow Connector 40"/>
          <p:cNvCxnSpPr>
            <a:cxnSpLocks noChangeShapeType="1"/>
            <a:stCxn id="71" idx="6"/>
            <a:endCxn id="90" idx="2"/>
          </p:cNvCxnSpPr>
          <p:nvPr/>
        </p:nvCxnSpPr>
        <p:spPr bwMode="auto">
          <a:xfrm flipV="1">
            <a:off x="1824252" y="3028336"/>
            <a:ext cx="923281" cy="17446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9" name="Straight Arrow Connector 42"/>
          <p:cNvCxnSpPr>
            <a:cxnSpLocks noChangeShapeType="1"/>
            <a:stCxn id="90" idx="6"/>
            <a:endCxn id="70" idx="2"/>
          </p:cNvCxnSpPr>
          <p:nvPr/>
        </p:nvCxnSpPr>
        <p:spPr bwMode="auto">
          <a:xfrm>
            <a:off x="2930095" y="3029130"/>
            <a:ext cx="579438" cy="227012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" name="Straight Arrow Connector 53"/>
          <p:cNvCxnSpPr>
            <a:cxnSpLocks noChangeShapeType="1"/>
            <a:stCxn id="91" idx="1"/>
            <a:endCxn id="70" idx="4"/>
          </p:cNvCxnSpPr>
          <p:nvPr/>
        </p:nvCxnSpPr>
        <p:spPr bwMode="auto">
          <a:xfrm flipH="1" flipV="1">
            <a:off x="3600814" y="3346630"/>
            <a:ext cx="273499" cy="927439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" name="Straight Connector 60"/>
          <p:cNvCxnSpPr>
            <a:stCxn id="74" idx="7"/>
            <a:endCxn id="92" idx="3"/>
          </p:cNvCxnSpPr>
          <p:nvPr/>
        </p:nvCxnSpPr>
        <p:spPr bwMode="auto">
          <a:xfrm flipV="1">
            <a:off x="639499" y="3795265"/>
            <a:ext cx="1624029" cy="501924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2" name="Straight Connector 61"/>
          <p:cNvCxnSpPr>
            <a:stCxn id="69" idx="6"/>
            <a:endCxn id="92" idx="2"/>
          </p:cNvCxnSpPr>
          <p:nvPr/>
        </p:nvCxnSpPr>
        <p:spPr bwMode="auto">
          <a:xfrm>
            <a:off x="1025095" y="3561736"/>
            <a:ext cx="1211697" cy="168984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" name="Straight Connector 62"/>
          <p:cNvCxnSpPr>
            <a:stCxn id="71" idx="5"/>
            <a:endCxn id="92" idx="1"/>
          </p:cNvCxnSpPr>
          <p:nvPr/>
        </p:nvCxnSpPr>
        <p:spPr bwMode="auto">
          <a:xfrm>
            <a:off x="1797516" y="3110327"/>
            <a:ext cx="466012" cy="555847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4" name="Straight Connector 63"/>
          <p:cNvCxnSpPr>
            <a:stCxn id="73" idx="6"/>
            <a:endCxn id="91" idx="2"/>
          </p:cNvCxnSpPr>
          <p:nvPr/>
        </p:nvCxnSpPr>
        <p:spPr bwMode="auto">
          <a:xfrm flipV="1">
            <a:off x="3162332" y="4338615"/>
            <a:ext cx="685245" cy="4466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5" name="Straight Connector 64"/>
          <p:cNvCxnSpPr>
            <a:stCxn id="90" idx="5"/>
            <a:endCxn id="73" idx="0"/>
          </p:cNvCxnSpPr>
          <p:nvPr/>
        </p:nvCxnSpPr>
        <p:spPr bwMode="auto">
          <a:xfrm>
            <a:off x="2903359" y="3092881"/>
            <a:ext cx="167692" cy="1158918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6" name="Straight Connector 65"/>
          <p:cNvCxnSpPr>
            <a:stCxn id="70" idx="3"/>
            <a:endCxn id="73" idx="7"/>
          </p:cNvCxnSpPr>
          <p:nvPr/>
        </p:nvCxnSpPr>
        <p:spPr bwMode="auto">
          <a:xfrm flipH="1">
            <a:off x="3135596" y="3319894"/>
            <a:ext cx="400673" cy="958641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7" name="Straight Connector 66"/>
          <p:cNvCxnSpPr>
            <a:stCxn id="68" idx="6"/>
            <a:endCxn id="73" idx="2"/>
          </p:cNvCxnSpPr>
          <p:nvPr/>
        </p:nvCxnSpPr>
        <p:spPr bwMode="auto">
          <a:xfrm flipV="1">
            <a:off x="1721486" y="4343081"/>
            <a:ext cx="1258284" cy="18654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8" name="Oval 4"/>
          <p:cNvSpPr>
            <a:spLocks noChangeArrowheads="1"/>
          </p:cNvSpPr>
          <p:nvPr/>
        </p:nvSpPr>
        <p:spPr bwMode="auto">
          <a:xfrm>
            <a:off x="1538924" y="4270453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9" name="Oval 5"/>
          <p:cNvSpPr>
            <a:spLocks noChangeArrowheads="1"/>
          </p:cNvSpPr>
          <p:nvPr/>
        </p:nvSpPr>
        <p:spPr bwMode="auto">
          <a:xfrm>
            <a:off x="842533" y="3470455"/>
            <a:ext cx="182562" cy="182562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70" name="Oval 6"/>
          <p:cNvSpPr>
            <a:spLocks noChangeArrowheads="1"/>
          </p:cNvSpPr>
          <p:nvPr/>
        </p:nvSpPr>
        <p:spPr bwMode="auto">
          <a:xfrm>
            <a:off x="3509533" y="3164067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71" name="Oval 14"/>
          <p:cNvSpPr>
            <a:spLocks noChangeArrowheads="1"/>
          </p:cNvSpPr>
          <p:nvPr/>
        </p:nvSpPr>
        <p:spPr bwMode="auto">
          <a:xfrm>
            <a:off x="1641690" y="2954500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73" name="Oval 17"/>
          <p:cNvSpPr>
            <a:spLocks noChangeArrowheads="1"/>
          </p:cNvSpPr>
          <p:nvPr/>
        </p:nvSpPr>
        <p:spPr bwMode="auto">
          <a:xfrm>
            <a:off x="2979770" y="4251799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74" name="Oval 19"/>
          <p:cNvSpPr>
            <a:spLocks noChangeArrowheads="1"/>
          </p:cNvSpPr>
          <p:nvPr/>
        </p:nvSpPr>
        <p:spPr bwMode="auto">
          <a:xfrm>
            <a:off x="483672" y="4270453"/>
            <a:ext cx="182563" cy="182562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75" name="TextBox 74"/>
          <p:cNvSpPr txBox="1"/>
          <p:nvPr/>
        </p:nvSpPr>
        <p:spPr>
          <a:xfrm>
            <a:off x="1468969" y="3236781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0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2674540" y="3236643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0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3146671" y="2752988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5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744766" y="3547023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0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3067633" y="3428640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3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3363203" y="4280105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CA" sz="2200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2213796" y="4292063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3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006197" y="3085541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0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1082758" y="2957363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CA" sz="2200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436257" y="3646228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2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836307" y="4290893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CA" sz="2200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1094522" y="3715404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3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2003665" y="3867893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2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2116197" y="2648102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2</a:t>
            </a:r>
            <a:endParaRPr lang="en-CA" sz="2200" dirty="0">
              <a:solidFill>
                <a:srgbClr val="0000FF"/>
              </a:solidFill>
            </a:endParaRPr>
          </a:p>
        </p:txBody>
      </p:sp>
      <p:cxnSp>
        <p:nvCxnSpPr>
          <p:cNvPr id="89" name="Straight Connector 88"/>
          <p:cNvCxnSpPr>
            <a:stCxn id="92" idx="6"/>
            <a:endCxn id="91" idx="2"/>
          </p:cNvCxnSpPr>
          <p:nvPr/>
        </p:nvCxnSpPr>
        <p:spPr bwMode="auto">
          <a:xfrm>
            <a:off x="2419354" y="3730720"/>
            <a:ext cx="1428223" cy="607895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0" name="Oval 16"/>
          <p:cNvSpPr>
            <a:spLocks noChangeArrowheads="1"/>
          </p:cNvSpPr>
          <p:nvPr/>
        </p:nvSpPr>
        <p:spPr bwMode="auto">
          <a:xfrm>
            <a:off x="2747533" y="2937055"/>
            <a:ext cx="182562" cy="182562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1" name="Oval 7"/>
          <p:cNvSpPr>
            <a:spLocks noChangeArrowheads="1"/>
          </p:cNvSpPr>
          <p:nvPr/>
        </p:nvSpPr>
        <p:spPr bwMode="auto">
          <a:xfrm>
            <a:off x="3847577" y="4247333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" name="Oval 15"/>
          <p:cNvSpPr>
            <a:spLocks noChangeArrowheads="1"/>
          </p:cNvSpPr>
          <p:nvPr/>
        </p:nvSpPr>
        <p:spPr bwMode="auto">
          <a:xfrm>
            <a:off x="2236792" y="3639438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3" name="TextBox 92"/>
          <p:cNvSpPr txBox="1"/>
          <p:nvPr/>
        </p:nvSpPr>
        <p:spPr>
          <a:xfrm>
            <a:off x="2539854" y="3790885"/>
            <a:ext cx="32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0000FF"/>
                </a:solidFill>
              </a:rPr>
              <a:t>3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398745" y="2357094"/>
            <a:ext cx="1252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0000FF"/>
                </a:solidFill>
              </a:rPr>
              <a:t>w</a:t>
            </a:r>
            <a:r>
              <a:rPr lang="en-CA" baseline="-25000" dirty="0" smtClean="0">
                <a:solidFill>
                  <a:srgbClr val="0000FF"/>
                </a:solidFill>
              </a:rPr>
              <a:t>e</a:t>
            </a:r>
            <a:endParaRPr lang="en-CA" dirty="0">
              <a:solidFill>
                <a:srgbClr val="009900"/>
              </a:solidFill>
            </a:endParaRPr>
          </a:p>
        </p:txBody>
      </p:sp>
      <p:cxnSp>
        <p:nvCxnSpPr>
          <p:cNvPr id="95" name="Straight Arrow Connector 94"/>
          <p:cNvCxnSpPr/>
          <p:nvPr/>
        </p:nvCxnSpPr>
        <p:spPr bwMode="auto">
          <a:xfrm>
            <a:off x="759418" y="2825921"/>
            <a:ext cx="361129" cy="282326"/>
          </a:xfrm>
          <a:prstGeom prst="straightConnector1">
            <a:avLst/>
          </a:prstGeom>
          <a:noFill/>
          <a:ln w="41275">
            <a:solidFill>
              <a:srgbClr val="0000FF"/>
            </a:solidFill>
            <a:round/>
            <a:headEnd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643304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64052"/>
            <a:ext cx="9143999" cy="838200"/>
          </a:xfrm>
        </p:spPr>
        <p:txBody>
          <a:bodyPr/>
          <a:lstStyle/>
          <a:p>
            <a:pPr eaLnBrk="1" hangingPunct="1"/>
            <a:r>
              <a:rPr lang="en-US" altLang="en-US" sz="4000" dirty="0" smtClean="0">
                <a:ea typeface="ＭＳ Ｐゴシック" panose="020B0600070205080204" pitchFamily="34" charset="-128"/>
              </a:rPr>
              <a:t>Minimum spanning tree (MST) interdiction</a:t>
            </a:r>
            <a:endParaRPr lang="en-US" altLang="en-US" sz="4000" dirty="0" smtClean="0">
              <a:ea typeface="ＭＳ Ｐゴシック" panose="020B0600070205080204" pitchFamily="34" charset="-128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6933" y="1126027"/>
            <a:ext cx="816848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600" dirty="0" smtClean="0"/>
              <a:t>Given: graph </a:t>
            </a:r>
            <a:r>
              <a:rPr lang="en-CA" sz="2600" dirty="0" smtClean="0">
                <a:solidFill>
                  <a:srgbClr val="0000FF"/>
                </a:solidFill>
              </a:rPr>
              <a:t>G</a:t>
            </a:r>
            <a:r>
              <a:rPr lang="en-CA" sz="2600" dirty="0" smtClean="0">
                <a:solidFill>
                  <a:srgbClr val="0000FF"/>
                </a:solidFill>
              </a:rPr>
              <a:t>=(V,</a:t>
            </a:r>
            <a:r>
              <a:rPr lang="en-CA" sz="2600" baseline="-25000" dirty="0" smtClean="0">
                <a:solidFill>
                  <a:srgbClr val="0000FF"/>
                </a:solidFill>
              </a:rPr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E</a:t>
            </a:r>
            <a:r>
              <a:rPr lang="en-CA" sz="2600" dirty="0" smtClean="0">
                <a:solidFill>
                  <a:srgbClr val="0000FF"/>
                </a:solidFill>
              </a:rPr>
              <a:t>), </a:t>
            </a:r>
            <a:r>
              <a:rPr lang="en-CA" sz="2600" dirty="0" smtClean="0"/>
              <a:t>edge weights </a:t>
            </a:r>
            <a:r>
              <a:rPr lang="en-CA" sz="2600" dirty="0" smtClean="0">
                <a:solidFill>
                  <a:srgbClr val="0000FF"/>
                </a:solidFill>
              </a:rPr>
              <a:t>{</a:t>
            </a:r>
            <a:r>
              <a:rPr lang="en-CA" sz="2600" dirty="0">
                <a:solidFill>
                  <a:srgbClr val="0000FF"/>
                </a:solidFill>
              </a:rPr>
              <a:t>w</a:t>
            </a:r>
            <a:r>
              <a:rPr lang="en-CA" sz="2600" baseline="-25000" dirty="0" smtClean="0">
                <a:solidFill>
                  <a:srgbClr val="0000FF"/>
                </a:solidFill>
              </a:rPr>
              <a:t>e </a:t>
            </a:r>
            <a:r>
              <a:rPr lang="en-CA" sz="2600" dirty="0" smtClean="0">
                <a:solidFill>
                  <a:srgbClr val="0000FF"/>
                </a:solidFill>
              </a:rPr>
              <a:t>≥</a:t>
            </a:r>
            <a:r>
              <a:rPr lang="en-CA" sz="2600" baseline="-25000" dirty="0" smtClean="0">
                <a:solidFill>
                  <a:srgbClr val="0000FF"/>
                </a:solidFill>
              </a:rPr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0</a:t>
            </a:r>
            <a:r>
              <a:rPr lang="en-CA" sz="2600" dirty="0" smtClean="0">
                <a:solidFill>
                  <a:srgbClr val="0000FF"/>
                </a:solidFill>
              </a:rPr>
              <a:t>}</a:t>
            </a:r>
            <a:r>
              <a:rPr lang="en-CA" sz="2600" dirty="0" smtClean="0"/>
              <a:t>, </a:t>
            </a:r>
            <a:r>
              <a:rPr lang="en-CA" sz="2600" dirty="0" smtClean="0"/>
              <a:t>integer </a:t>
            </a:r>
            <a:r>
              <a:rPr lang="en-CA" sz="2600" dirty="0" smtClean="0">
                <a:solidFill>
                  <a:srgbClr val="0000FF"/>
                </a:solidFill>
              </a:rPr>
              <a:t>k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en-US" sz="2600" dirty="0">
                <a:solidFill>
                  <a:schemeClr val="tx2"/>
                </a:solidFill>
              </a:rPr>
              <a:t>Goal: interdict (i.e., remove) </a:t>
            </a:r>
            <a:r>
              <a:rPr lang="en-US" altLang="en-US" sz="2600" dirty="0">
                <a:solidFill>
                  <a:srgbClr val="0000FF"/>
                </a:solidFill>
              </a:rPr>
              <a:t>k</a:t>
            </a:r>
            <a:r>
              <a:rPr lang="en-US" altLang="en-US" sz="2600" dirty="0">
                <a:solidFill>
                  <a:schemeClr val="tx2"/>
                </a:solidFill>
              </a:rPr>
              <a:t> edges to </a:t>
            </a:r>
          </a:p>
          <a:p>
            <a:pPr eaLnBrk="1" hangingPunct="1">
              <a:tabLst>
                <a:tab pos="809625" algn="l"/>
              </a:tabLst>
            </a:pPr>
            <a:r>
              <a:rPr lang="en-US" altLang="en-US" sz="2600" dirty="0">
                <a:solidFill>
                  <a:schemeClr val="tx2"/>
                </a:solidFill>
              </a:rPr>
              <a:t>	Maximize weight of MST in remainder </a:t>
            </a:r>
            <a:r>
              <a:rPr lang="en-US" altLang="en-US" sz="2600" dirty="0" smtClean="0">
                <a:solidFill>
                  <a:schemeClr val="tx2"/>
                </a:solidFill>
              </a:rPr>
              <a:t>graph</a:t>
            </a:r>
            <a:endParaRPr lang="en-US" altLang="en-US" sz="2600" baseline="-25000" dirty="0">
              <a:solidFill>
                <a:srgbClr val="0000FF"/>
              </a:solidFill>
            </a:endParaRPr>
          </a:p>
        </p:txBody>
      </p:sp>
      <p:cxnSp>
        <p:nvCxnSpPr>
          <p:cNvPr id="5138" name="Straight Arrow Connector 32"/>
          <p:cNvCxnSpPr>
            <a:cxnSpLocks noChangeShapeType="1"/>
            <a:stCxn id="5129" idx="3"/>
            <a:endCxn id="5123" idx="7"/>
          </p:cNvCxnSpPr>
          <p:nvPr/>
        </p:nvCxnSpPr>
        <p:spPr bwMode="auto">
          <a:xfrm flipH="1">
            <a:off x="1694750" y="3795265"/>
            <a:ext cx="568778" cy="501924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9" name="Straight Arrow Connector 34"/>
          <p:cNvCxnSpPr>
            <a:cxnSpLocks noChangeShapeType="1"/>
            <a:stCxn id="5123" idx="2"/>
            <a:endCxn id="5134" idx="6"/>
          </p:cNvCxnSpPr>
          <p:nvPr/>
        </p:nvCxnSpPr>
        <p:spPr bwMode="auto">
          <a:xfrm flipH="1" flipV="1">
            <a:off x="666235" y="4361734"/>
            <a:ext cx="872689" cy="1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0" name="Straight Arrow Connector 36"/>
          <p:cNvCxnSpPr>
            <a:cxnSpLocks noChangeShapeType="1"/>
            <a:stCxn id="5134" idx="0"/>
            <a:endCxn id="5124" idx="3"/>
          </p:cNvCxnSpPr>
          <p:nvPr/>
        </p:nvCxnSpPr>
        <p:spPr bwMode="auto">
          <a:xfrm flipV="1">
            <a:off x="574954" y="3626281"/>
            <a:ext cx="294315" cy="644172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1" name="Straight Arrow Connector 38"/>
          <p:cNvCxnSpPr>
            <a:cxnSpLocks noChangeShapeType="1"/>
            <a:stCxn id="5124" idx="7"/>
            <a:endCxn id="5128" idx="3"/>
          </p:cNvCxnSpPr>
          <p:nvPr/>
        </p:nvCxnSpPr>
        <p:spPr bwMode="auto">
          <a:xfrm flipV="1">
            <a:off x="998359" y="3110327"/>
            <a:ext cx="670067" cy="386864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2" name="Straight Arrow Connector 40"/>
          <p:cNvCxnSpPr>
            <a:cxnSpLocks noChangeShapeType="1"/>
            <a:stCxn id="5128" idx="6"/>
            <a:endCxn id="5130" idx="2"/>
          </p:cNvCxnSpPr>
          <p:nvPr/>
        </p:nvCxnSpPr>
        <p:spPr bwMode="auto">
          <a:xfrm flipV="1">
            <a:off x="1824252" y="3028336"/>
            <a:ext cx="923281" cy="17446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3" name="Straight Arrow Connector 42"/>
          <p:cNvCxnSpPr>
            <a:cxnSpLocks noChangeShapeType="1"/>
            <a:stCxn id="5130" idx="6"/>
            <a:endCxn id="5125" idx="2"/>
          </p:cNvCxnSpPr>
          <p:nvPr/>
        </p:nvCxnSpPr>
        <p:spPr bwMode="auto">
          <a:xfrm>
            <a:off x="2930095" y="3029130"/>
            <a:ext cx="579438" cy="227012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8" name="Straight Arrow Connector 53"/>
          <p:cNvCxnSpPr>
            <a:cxnSpLocks noChangeShapeType="1"/>
            <a:stCxn id="5126" idx="1"/>
            <a:endCxn id="5125" idx="4"/>
          </p:cNvCxnSpPr>
          <p:nvPr/>
        </p:nvCxnSpPr>
        <p:spPr bwMode="auto">
          <a:xfrm flipH="1" flipV="1">
            <a:off x="3600814" y="3346630"/>
            <a:ext cx="273499" cy="927439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Connector 6"/>
          <p:cNvCxnSpPr>
            <a:stCxn id="5134" idx="7"/>
            <a:endCxn id="5129" idx="3"/>
          </p:cNvCxnSpPr>
          <p:nvPr/>
        </p:nvCxnSpPr>
        <p:spPr bwMode="auto">
          <a:xfrm flipV="1">
            <a:off x="639499" y="3795265"/>
            <a:ext cx="1624029" cy="501924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Connector 8"/>
          <p:cNvCxnSpPr>
            <a:stCxn id="5124" idx="6"/>
            <a:endCxn id="5129" idx="2"/>
          </p:cNvCxnSpPr>
          <p:nvPr/>
        </p:nvCxnSpPr>
        <p:spPr bwMode="auto">
          <a:xfrm>
            <a:off x="1025095" y="3561736"/>
            <a:ext cx="1211697" cy="168984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Connector 10"/>
          <p:cNvCxnSpPr>
            <a:stCxn id="5128" idx="5"/>
            <a:endCxn id="5129" idx="1"/>
          </p:cNvCxnSpPr>
          <p:nvPr/>
        </p:nvCxnSpPr>
        <p:spPr bwMode="auto">
          <a:xfrm>
            <a:off x="1797516" y="3110327"/>
            <a:ext cx="466012" cy="555847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Connector 14"/>
          <p:cNvCxnSpPr>
            <a:stCxn id="5131" idx="6"/>
            <a:endCxn id="5126" idx="2"/>
          </p:cNvCxnSpPr>
          <p:nvPr/>
        </p:nvCxnSpPr>
        <p:spPr bwMode="auto">
          <a:xfrm flipV="1">
            <a:off x="3162332" y="4338615"/>
            <a:ext cx="685245" cy="4466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Connector 18"/>
          <p:cNvCxnSpPr>
            <a:stCxn id="5130" idx="5"/>
            <a:endCxn id="5131" idx="0"/>
          </p:cNvCxnSpPr>
          <p:nvPr/>
        </p:nvCxnSpPr>
        <p:spPr bwMode="auto">
          <a:xfrm>
            <a:off x="2903359" y="3092881"/>
            <a:ext cx="167692" cy="1158918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20"/>
          <p:cNvCxnSpPr>
            <a:stCxn id="5125" idx="3"/>
            <a:endCxn id="5131" idx="7"/>
          </p:cNvCxnSpPr>
          <p:nvPr/>
        </p:nvCxnSpPr>
        <p:spPr bwMode="auto">
          <a:xfrm flipH="1">
            <a:off x="3135596" y="3319894"/>
            <a:ext cx="400673" cy="958641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Connector 22"/>
          <p:cNvCxnSpPr>
            <a:stCxn id="5123" idx="6"/>
            <a:endCxn id="5131" idx="2"/>
          </p:cNvCxnSpPr>
          <p:nvPr/>
        </p:nvCxnSpPr>
        <p:spPr bwMode="auto">
          <a:xfrm flipV="1">
            <a:off x="1721486" y="4343081"/>
            <a:ext cx="1258284" cy="18654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3" name="Oval 4"/>
          <p:cNvSpPr>
            <a:spLocks noChangeArrowheads="1"/>
          </p:cNvSpPr>
          <p:nvPr/>
        </p:nvSpPr>
        <p:spPr bwMode="auto">
          <a:xfrm>
            <a:off x="1538924" y="4270453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4" name="Oval 5"/>
          <p:cNvSpPr>
            <a:spLocks noChangeArrowheads="1"/>
          </p:cNvSpPr>
          <p:nvPr/>
        </p:nvSpPr>
        <p:spPr bwMode="auto">
          <a:xfrm>
            <a:off x="842533" y="3470455"/>
            <a:ext cx="182562" cy="182562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5" name="Oval 6"/>
          <p:cNvSpPr>
            <a:spLocks noChangeArrowheads="1"/>
          </p:cNvSpPr>
          <p:nvPr/>
        </p:nvSpPr>
        <p:spPr bwMode="auto">
          <a:xfrm>
            <a:off x="3509533" y="3164067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8" name="Oval 14"/>
          <p:cNvSpPr>
            <a:spLocks noChangeArrowheads="1"/>
          </p:cNvSpPr>
          <p:nvPr/>
        </p:nvSpPr>
        <p:spPr bwMode="auto">
          <a:xfrm>
            <a:off x="1641690" y="2954500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1" name="Oval 17"/>
          <p:cNvSpPr>
            <a:spLocks noChangeArrowheads="1"/>
          </p:cNvSpPr>
          <p:nvPr/>
        </p:nvSpPr>
        <p:spPr bwMode="auto">
          <a:xfrm>
            <a:off x="2979770" y="4251799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4" name="Oval 19"/>
          <p:cNvSpPr>
            <a:spLocks noChangeArrowheads="1"/>
          </p:cNvSpPr>
          <p:nvPr/>
        </p:nvSpPr>
        <p:spPr bwMode="auto">
          <a:xfrm>
            <a:off x="483672" y="4270453"/>
            <a:ext cx="182563" cy="182562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51" name="TextBox 5150"/>
          <p:cNvSpPr txBox="1"/>
          <p:nvPr/>
        </p:nvSpPr>
        <p:spPr>
          <a:xfrm>
            <a:off x="1227356" y="3260227"/>
            <a:ext cx="75095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CDCDF3"/>
                </a:solidFill>
              </a:rPr>
              <a:t>0, </a:t>
            </a:r>
            <a:r>
              <a:rPr lang="en-CA" sz="2200" b="1" dirty="0" smtClean="0">
                <a:solidFill>
                  <a:srgbClr val="009900"/>
                </a:solidFill>
              </a:rPr>
              <a:t>13</a:t>
            </a:r>
            <a:endParaRPr lang="en-CA" sz="2200" b="1" dirty="0">
              <a:solidFill>
                <a:srgbClr val="009900"/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2662817" y="3166305"/>
            <a:ext cx="7509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CDCDF3"/>
                </a:solidFill>
              </a:rPr>
              <a:t>0,</a:t>
            </a:r>
            <a:r>
              <a:rPr lang="en-CA" sz="2200" dirty="0" smtClean="0">
                <a:solidFill>
                  <a:srgbClr val="0000FF"/>
                </a:solidFill>
              </a:rPr>
              <a:t> </a:t>
            </a:r>
            <a:r>
              <a:rPr lang="en-CA" sz="2200" b="1" dirty="0" smtClean="0">
                <a:solidFill>
                  <a:srgbClr val="009900"/>
                </a:solidFill>
              </a:rPr>
              <a:t>7</a:t>
            </a:r>
            <a:endParaRPr lang="en-CA" sz="2200" b="1" dirty="0">
              <a:solidFill>
                <a:srgbClr val="00990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146670" y="2752988"/>
            <a:ext cx="7552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CDCDF3"/>
                </a:solidFill>
              </a:rPr>
              <a:t>5,</a:t>
            </a:r>
            <a:r>
              <a:rPr lang="en-CA" sz="2200" dirty="0" smtClean="0">
                <a:solidFill>
                  <a:srgbClr val="0000FF"/>
                </a:solidFill>
              </a:rPr>
              <a:t> </a:t>
            </a:r>
            <a:r>
              <a:rPr lang="en-CA" sz="2200" b="1" dirty="0" smtClean="0">
                <a:solidFill>
                  <a:srgbClr val="009900"/>
                </a:solidFill>
              </a:rPr>
              <a:t>30</a:t>
            </a:r>
            <a:endParaRPr lang="en-CA" sz="2200" b="1" dirty="0">
              <a:solidFill>
                <a:srgbClr val="009900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3686150" y="3547023"/>
            <a:ext cx="7894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CDCDF3"/>
                </a:solidFill>
              </a:rPr>
              <a:t>0, </a:t>
            </a:r>
            <a:r>
              <a:rPr lang="en-CA" sz="2200" b="1" dirty="0" smtClean="0">
                <a:solidFill>
                  <a:srgbClr val="009900"/>
                </a:solidFill>
              </a:rPr>
              <a:t>13</a:t>
            </a:r>
            <a:endParaRPr lang="en-CA" sz="2200" b="1" dirty="0">
              <a:solidFill>
                <a:srgbClr val="009900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3114184" y="3523110"/>
            <a:ext cx="7216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CDCDF3"/>
                </a:solidFill>
              </a:rPr>
              <a:t>3,</a:t>
            </a:r>
            <a:r>
              <a:rPr lang="en-CA" sz="2200" dirty="0" smtClean="0">
                <a:solidFill>
                  <a:srgbClr val="0000FF"/>
                </a:solidFill>
              </a:rPr>
              <a:t> </a:t>
            </a:r>
            <a:r>
              <a:rPr lang="en-CA" sz="2200" b="1" dirty="0">
                <a:solidFill>
                  <a:srgbClr val="009900"/>
                </a:solidFill>
              </a:rPr>
              <a:t>8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3216822" y="4280105"/>
            <a:ext cx="7800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CDCDF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sz="2200" dirty="0" smtClean="0">
                <a:solidFill>
                  <a:srgbClr val="CDCDF3"/>
                </a:solidFill>
                <a:latin typeface="+mn-lt"/>
                <a:cs typeface="Calibri" panose="020F0502020204030204" pitchFamily="34" charset="0"/>
              </a:rPr>
              <a:t>,</a:t>
            </a:r>
            <a:r>
              <a:rPr lang="en-CA" sz="2200" dirty="0" smtClean="0">
                <a:solidFill>
                  <a:srgbClr val="009900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CA" sz="2200" b="1" dirty="0" smtClean="0">
                <a:solidFill>
                  <a:srgbClr val="009900"/>
                </a:solidFill>
                <a:latin typeface="+mn-lt"/>
                <a:cs typeface="Calibri" panose="020F0502020204030204" pitchFamily="34" charset="0"/>
              </a:rPr>
              <a:t>20</a:t>
            </a:r>
            <a:endParaRPr lang="en-CA" sz="2200" b="1" dirty="0">
              <a:solidFill>
                <a:srgbClr val="009900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2044702" y="4292063"/>
            <a:ext cx="7792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CDCDF3"/>
                </a:solidFill>
              </a:rPr>
              <a:t>3,</a:t>
            </a:r>
            <a:r>
              <a:rPr lang="en-CA" sz="2200" dirty="0" smtClean="0">
                <a:solidFill>
                  <a:srgbClr val="0000FF"/>
                </a:solidFill>
              </a:rPr>
              <a:t> </a:t>
            </a:r>
            <a:r>
              <a:rPr lang="en-CA" sz="2200" b="1" dirty="0" smtClean="0">
                <a:solidFill>
                  <a:srgbClr val="009900"/>
                </a:solidFill>
              </a:rPr>
              <a:t>20</a:t>
            </a:r>
            <a:endParaRPr lang="en-CA" sz="2200" b="1" dirty="0">
              <a:solidFill>
                <a:srgbClr val="009900"/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1899749" y="3085541"/>
            <a:ext cx="7630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CDCDF3"/>
                </a:solidFill>
              </a:rPr>
              <a:t>0,</a:t>
            </a:r>
            <a:r>
              <a:rPr lang="en-CA" sz="2200" dirty="0" smtClean="0">
                <a:solidFill>
                  <a:srgbClr val="0000FF"/>
                </a:solidFill>
              </a:rPr>
              <a:t> </a:t>
            </a:r>
            <a:r>
              <a:rPr lang="en-CA" sz="2200" b="1" dirty="0" smtClean="0">
                <a:solidFill>
                  <a:srgbClr val="009900"/>
                </a:solidFill>
              </a:rPr>
              <a:t>20</a:t>
            </a:r>
            <a:endParaRPr lang="en-CA" sz="2200" b="1" dirty="0">
              <a:solidFill>
                <a:srgbClr val="009900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759714" y="2922194"/>
            <a:ext cx="772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CDCDF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sz="2200" dirty="0" smtClean="0">
                <a:solidFill>
                  <a:srgbClr val="CDCDF3"/>
                </a:solidFill>
                <a:latin typeface="+mn-lt"/>
                <a:cs typeface="Calibri" panose="020F0502020204030204" pitchFamily="34" charset="0"/>
              </a:rPr>
              <a:t>,</a:t>
            </a:r>
            <a:r>
              <a:rPr lang="en-CA" sz="2200" dirty="0" smtClean="0">
                <a:solidFill>
                  <a:srgbClr val="0000FF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CA" sz="2200" b="1" dirty="0" smtClean="0">
                <a:solidFill>
                  <a:srgbClr val="009900"/>
                </a:solidFill>
                <a:latin typeface="+mn-lt"/>
                <a:cs typeface="Calibri" panose="020F0502020204030204" pitchFamily="34" charset="0"/>
              </a:rPr>
              <a:t>20</a:t>
            </a:r>
            <a:endParaRPr lang="en-CA" sz="2200" b="1" dirty="0">
              <a:solidFill>
                <a:srgbClr val="009900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107177" y="3646228"/>
            <a:ext cx="7462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CDCDF3"/>
                </a:solidFill>
              </a:rPr>
              <a:t>2, </a:t>
            </a:r>
            <a:r>
              <a:rPr lang="en-CA" sz="2200" b="1" dirty="0" smtClean="0">
                <a:solidFill>
                  <a:srgbClr val="009900"/>
                </a:solidFill>
              </a:rPr>
              <a:t>13</a:t>
            </a:r>
            <a:endParaRPr lang="en-CA" sz="2200" b="1" dirty="0">
              <a:solidFill>
                <a:srgbClr val="009900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836305" y="4290893"/>
            <a:ext cx="7699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CDCDF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sz="2200" dirty="0" smtClean="0">
                <a:solidFill>
                  <a:srgbClr val="CDCDF3"/>
                </a:solidFill>
                <a:latin typeface="+mn-lt"/>
                <a:cs typeface="Calibri" panose="020F0502020204030204" pitchFamily="34" charset="0"/>
              </a:rPr>
              <a:t>,</a:t>
            </a:r>
            <a:r>
              <a:rPr lang="en-CA" sz="2200" dirty="0" smtClean="0">
                <a:solidFill>
                  <a:srgbClr val="0000FF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CA" sz="2200" b="1" dirty="0" smtClean="0">
                <a:solidFill>
                  <a:srgbClr val="009900"/>
                </a:solidFill>
                <a:latin typeface="+mn-lt"/>
                <a:cs typeface="Calibri" panose="020F0502020204030204" pitchFamily="34" charset="0"/>
              </a:rPr>
              <a:t>17</a:t>
            </a:r>
            <a:endParaRPr lang="en-CA" sz="2200" b="1" dirty="0">
              <a:solidFill>
                <a:srgbClr val="009900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1023489" y="3668512"/>
            <a:ext cx="7472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CDCDF3"/>
                </a:solidFill>
              </a:rPr>
              <a:t>3,</a:t>
            </a:r>
            <a:r>
              <a:rPr lang="en-CA" sz="2200" dirty="0" smtClean="0">
                <a:solidFill>
                  <a:srgbClr val="0000FF"/>
                </a:solidFill>
              </a:rPr>
              <a:t> </a:t>
            </a:r>
            <a:r>
              <a:rPr lang="en-CA" sz="2200" b="1" dirty="0" smtClean="0">
                <a:solidFill>
                  <a:srgbClr val="009900"/>
                </a:solidFill>
              </a:rPr>
              <a:t>1</a:t>
            </a:r>
            <a:r>
              <a:rPr lang="en-CA" sz="2200" b="1" dirty="0" smtClean="0">
                <a:solidFill>
                  <a:srgbClr val="009900"/>
                </a:solidFill>
                <a:latin typeface="+mn-lt"/>
                <a:cs typeface="Calibri" panose="020F0502020204030204" pitchFamily="34" charset="0"/>
              </a:rPr>
              <a:t>3</a:t>
            </a:r>
            <a:endParaRPr lang="en-CA" sz="2200" b="1" dirty="0">
              <a:solidFill>
                <a:srgbClr val="009900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1701316" y="3867893"/>
            <a:ext cx="73647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CDCDF3"/>
                </a:solidFill>
              </a:rPr>
              <a:t>2,</a:t>
            </a:r>
            <a:r>
              <a:rPr lang="en-CA" sz="2200" dirty="0" smtClean="0">
                <a:solidFill>
                  <a:srgbClr val="0000FF"/>
                </a:solidFill>
              </a:rPr>
              <a:t> </a:t>
            </a:r>
            <a:r>
              <a:rPr lang="en-CA" sz="2200" b="1" dirty="0" smtClean="0">
                <a:solidFill>
                  <a:srgbClr val="009900"/>
                </a:solidFill>
              </a:rPr>
              <a:t>7</a:t>
            </a:r>
            <a:endParaRPr lang="en-CA" sz="2200" b="1" dirty="0">
              <a:solidFill>
                <a:srgbClr val="009900"/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1958364" y="2648102"/>
            <a:ext cx="7509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CDCDF3"/>
                </a:solidFill>
              </a:rPr>
              <a:t>2,</a:t>
            </a:r>
            <a:r>
              <a:rPr lang="en-CA" sz="2200" dirty="0" smtClean="0">
                <a:solidFill>
                  <a:srgbClr val="0000FF"/>
                </a:solidFill>
              </a:rPr>
              <a:t> </a:t>
            </a:r>
            <a:r>
              <a:rPr lang="en-CA" sz="2200" b="1" dirty="0" smtClean="0">
                <a:solidFill>
                  <a:srgbClr val="009900"/>
                </a:solidFill>
              </a:rPr>
              <a:t>30</a:t>
            </a:r>
            <a:endParaRPr lang="en-CA" sz="2200" b="1" dirty="0">
              <a:solidFill>
                <a:srgbClr val="0099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70390" y="4768999"/>
            <a:ext cx="2543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CC0000"/>
                </a:solidFill>
              </a:rPr>
              <a:t>B = 40</a:t>
            </a:r>
            <a:endParaRPr lang="en-CA" dirty="0">
              <a:solidFill>
                <a:srgbClr val="CC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20077" y="3273355"/>
            <a:ext cx="4683245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CA" dirty="0" smtClean="0">
                <a:solidFill>
                  <a:schemeClr val="bg1"/>
                </a:solidFill>
              </a:rPr>
              <a:t>k = 2	</a:t>
            </a:r>
            <a:r>
              <a:rPr lang="en-CA" dirty="0" err="1" smtClean="0">
                <a:solidFill>
                  <a:schemeClr val="bg1"/>
                </a:solidFill>
              </a:rPr>
              <a:t>MST</a:t>
            </a:r>
            <a:r>
              <a:rPr lang="en-CA" baseline="-25000" dirty="0" err="1" smtClean="0">
                <a:solidFill>
                  <a:schemeClr val="bg1"/>
                </a:solidFill>
              </a:rPr>
              <a:t>w</a:t>
            </a:r>
            <a:r>
              <a:rPr lang="en-CA" dirty="0" smtClean="0">
                <a:solidFill>
                  <a:schemeClr val="bg1"/>
                </a:solidFill>
              </a:rPr>
              <a:t>(G</a:t>
            </a:r>
            <a:r>
              <a:rPr lang="en-CA" baseline="-25000" dirty="0" smtClean="0">
                <a:solidFill>
                  <a:schemeClr val="bg1"/>
                </a:solidFill>
              </a:rPr>
              <a:t> </a:t>
            </a:r>
            <a:r>
              <a:rPr lang="en-CA" dirty="0" smtClean="0">
                <a:solidFill>
                  <a:schemeClr val="bg1"/>
                </a:solidFill>
              </a:rPr>
              <a:t>–</a:t>
            </a:r>
            <a:r>
              <a:rPr lang="en-CA" baseline="-25000" dirty="0" smtClean="0">
                <a:solidFill>
                  <a:schemeClr val="bg1"/>
                </a:solidFill>
              </a:rPr>
              <a:t> </a:t>
            </a:r>
            <a:r>
              <a:rPr lang="en-CA" dirty="0" smtClean="0">
                <a:solidFill>
                  <a:schemeClr val="bg1"/>
                </a:solidFill>
              </a:rPr>
              <a:t>R) = 9</a:t>
            </a:r>
          </a:p>
          <a:p>
            <a:pPr>
              <a:spcBef>
                <a:spcPts val="1200"/>
              </a:spcBef>
            </a:pPr>
            <a:r>
              <a:rPr lang="en-CA" dirty="0" smtClean="0"/>
              <a:t>More generally, we have </a:t>
            </a:r>
          </a:p>
          <a:p>
            <a:pPr>
              <a:spcBef>
                <a:spcPts val="0"/>
              </a:spcBef>
            </a:pPr>
            <a:r>
              <a:rPr lang="en-CA" dirty="0" smtClean="0">
                <a:solidFill>
                  <a:srgbClr val="009900"/>
                </a:solidFill>
              </a:rPr>
              <a:t>interdiction costs</a:t>
            </a:r>
            <a:r>
              <a:rPr lang="en-CA" dirty="0" smtClean="0"/>
              <a:t> </a:t>
            </a:r>
            <a:r>
              <a:rPr lang="en-CA" dirty="0" smtClean="0">
                <a:solidFill>
                  <a:srgbClr val="009900"/>
                </a:solidFill>
              </a:rPr>
              <a:t>{</a:t>
            </a:r>
            <a:r>
              <a:rPr lang="en-CA" dirty="0" err="1" smtClean="0">
                <a:solidFill>
                  <a:srgbClr val="009900"/>
                </a:solidFill>
              </a:rPr>
              <a:t>c</a:t>
            </a:r>
            <a:r>
              <a:rPr lang="en-CA" baseline="-25000" dirty="0" err="1" smtClean="0">
                <a:solidFill>
                  <a:srgbClr val="009900"/>
                </a:solidFill>
              </a:rPr>
              <a:t>e</a:t>
            </a:r>
            <a:r>
              <a:rPr lang="en-CA" dirty="0" smtClean="0">
                <a:solidFill>
                  <a:srgbClr val="009900"/>
                </a:solidFill>
              </a:rPr>
              <a:t> </a:t>
            </a:r>
            <a:r>
              <a:rPr lang="en-CA" dirty="0">
                <a:solidFill>
                  <a:srgbClr val="009900"/>
                </a:solidFill>
              </a:rPr>
              <a:t>≥ </a:t>
            </a:r>
            <a:r>
              <a:rPr lang="en-CA" dirty="0" smtClean="0">
                <a:solidFill>
                  <a:srgbClr val="009900"/>
                </a:solidFill>
              </a:rPr>
              <a:t>0}</a:t>
            </a:r>
            <a:r>
              <a:rPr lang="en-CA" dirty="0" smtClean="0"/>
              <a:t>,  </a:t>
            </a:r>
            <a:r>
              <a:rPr lang="en-CA" dirty="0" smtClean="0">
                <a:solidFill>
                  <a:srgbClr val="CC0000"/>
                </a:solidFill>
              </a:rPr>
              <a:t>budget B</a:t>
            </a:r>
          </a:p>
        </p:txBody>
      </p:sp>
      <p:cxnSp>
        <p:nvCxnSpPr>
          <p:cNvPr id="54" name="Straight Connector 53"/>
          <p:cNvCxnSpPr>
            <a:stCxn id="5129" idx="6"/>
            <a:endCxn id="5126" idx="2"/>
          </p:cNvCxnSpPr>
          <p:nvPr/>
        </p:nvCxnSpPr>
        <p:spPr bwMode="auto">
          <a:xfrm>
            <a:off x="2419354" y="3730720"/>
            <a:ext cx="1428223" cy="607895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30" name="Oval 16"/>
          <p:cNvSpPr>
            <a:spLocks noChangeArrowheads="1"/>
          </p:cNvSpPr>
          <p:nvPr/>
        </p:nvSpPr>
        <p:spPr bwMode="auto">
          <a:xfrm>
            <a:off x="2747533" y="2937055"/>
            <a:ext cx="182562" cy="182562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6" name="Oval 7"/>
          <p:cNvSpPr>
            <a:spLocks noChangeArrowheads="1"/>
          </p:cNvSpPr>
          <p:nvPr/>
        </p:nvSpPr>
        <p:spPr bwMode="auto">
          <a:xfrm>
            <a:off x="3847577" y="4247333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2" name="TextBox 21"/>
          <p:cNvSpPr txBox="1"/>
          <p:nvPr/>
        </p:nvSpPr>
        <p:spPr>
          <a:xfrm>
            <a:off x="574953" y="5299196"/>
            <a:ext cx="79679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857625" algn="l"/>
                <a:tab pos="5205413" algn="l"/>
              </a:tabLst>
            </a:pPr>
            <a:r>
              <a:rPr lang="en-CA" sz="2600" dirty="0" smtClean="0"/>
              <a:t>Goal: interdict edges of </a:t>
            </a:r>
            <a:r>
              <a:rPr lang="en-CA" sz="2600" dirty="0" smtClean="0">
                <a:solidFill>
                  <a:srgbClr val="009900"/>
                </a:solidFill>
              </a:rPr>
              <a:t>cost </a:t>
            </a:r>
            <a:r>
              <a:rPr lang="en-CA" sz="2800" dirty="0">
                <a:solidFill>
                  <a:srgbClr val="009900"/>
                </a:solidFill>
              </a:rPr>
              <a:t>≤ </a:t>
            </a:r>
            <a:r>
              <a:rPr lang="en-CA" sz="2600" dirty="0" smtClean="0">
                <a:solidFill>
                  <a:srgbClr val="009900"/>
                </a:solidFill>
              </a:rPr>
              <a:t>B </a:t>
            </a:r>
            <a:r>
              <a:rPr lang="en-CA" sz="2600" dirty="0" smtClean="0"/>
              <a:t>to maximize weight of MST in remainder graph </a:t>
            </a:r>
            <a:r>
              <a:rPr lang="en-CA" sz="2600" dirty="0" smtClean="0">
                <a:sym typeface="Symbol" panose="05050102010706020507" pitchFamily="18" charset="2"/>
              </a:rPr>
              <a:t></a:t>
            </a:r>
            <a:r>
              <a:rPr lang="en-CA" sz="2600" dirty="0" smtClean="0"/>
              <a:t>	</a:t>
            </a:r>
            <a:r>
              <a:rPr lang="en-CA" sz="2600" dirty="0" smtClean="0">
                <a:solidFill>
                  <a:srgbClr val="0000FF"/>
                </a:solidFill>
              </a:rPr>
              <a:t>Max 	</a:t>
            </a:r>
            <a:r>
              <a:rPr lang="en-CA" sz="2600" dirty="0" err="1" smtClean="0">
                <a:solidFill>
                  <a:srgbClr val="0000FF"/>
                </a:solidFill>
              </a:rPr>
              <a:t>MST</a:t>
            </a:r>
            <a:r>
              <a:rPr lang="en-CA" sz="2600" baseline="-25000" dirty="0" err="1" smtClean="0">
                <a:solidFill>
                  <a:srgbClr val="0000FF"/>
                </a:solidFill>
              </a:rPr>
              <a:t>w</a:t>
            </a:r>
            <a:r>
              <a:rPr lang="en-CA" sz="2600" dirty="0" smtClean="0">
                <a:solidFill>
                  <a:srgbClr val="0000FF"/>
                </a:solidFill>
              </a:rPr>
              <a:t>(G – R)</a:t>
            </a:r>
            <a:endParaRPr lang="en-CA" sz="2600" dirty="0">
              <a:solidFill>
                <a:srgbClr val="0000FF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277903" y="6091003"/>
            <a:ext cx="1811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>
                <a:solidFill>
                  <a:srgbClr val="0000FF"/>
                </a:solidFill>
              </a:rPr>
              <a:t>R</a:t>
            </a:r>
            <a:r>
              <a:rPr lang="en-CA" sz="2000" baseline="-25000" dirty="0" smtClean="0">
                <a:solidFill>
                  <a:srgbClr val="0000FF"/>
                </a:solidFill>
              </a:rPr>
              <a:t> </a:t>
            </a:r>
            <a:r>
              <a:rPr lang="en-CA" sz="2000" dirty="0" smtClean="0">
                <a:solidFill>
                  <a:srgbClr val="0000FF"/>
                </a:solidFill>
                <a:sym typeface="Symbol" panose="05050102010706020507" pitchFamily="18" charset="2"/>
              </a:rPr>
              <a:t></a:t>
            </a:r>
            <a:r>
              <a:rPr lang="en-CA" sz="2000" baseline="-25000" dirty="0" smtClean="0">
                <a:solidFill>
                  <a:srgbClr val="0000FF"/>
                </a:solidFill>
              </a:rPr>
              <a:t> </a:t>
            </a:r>
            <a:r>
              <a:rPr lang="en-CA" sz="2000" dirty="0" smtClean="0">
                <a:solidFill>
                  <a:srgbClr val="0000FF"/>
                </a:solidFill>
              </a:rPr>
              <a:t>E: c(R)≤ B</a:t>
            </a:r>
            <a:endParaRPr lang="en-CA" sz="2000" dirty="0">
              <a:solidFill>
                <a:srgbClr val="0000FF"/>
              </a:solidFill>
            </a:endParaRPr>
          </a:p>
        </p:txBody>
      </p:sp>
      <p:sp>
        <p:nvSpPr>
          <p:cNvPr id="5129" name="Oval 15"/>
          <p:cNvSpPr>
            <a:spLocks noChangeArrowheads="1"/>
          </p:cNvSpPr>
          <p:nvPr/>
        </p:nvSpPr>
        <p:spPr bwMode="auto">
          <a:xfrm>
            <a:off x="2236792" y="3639438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72" name="TextBox 71"/>
          <p:cNvSpPr txBox="1"/>
          <p:nvPr/>
        </p:nvSpPr>
        <p:spPr>
          <a:xfrm>
            <a:off x="2399178" y="3790885"/>
            <a:ext cx="7512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CDCDF3"/>
                </a:solidFill>
              </a:rPr>
              <a:t>3,</a:t>
            </a:r>
            <a:r>
              <a:rPr lang="en-CA" sz="2200" dirty="0" smtClean="0">
                <a:solidFill>
                  <a:srgbClr val="0000FF"/>
                </a:solidFill>
              </a:rPr>
              <a:t> </a:t>
            </a:r>
            <a:r>
              <a:rPr lang="en-CA" sz="2200" b="1" dirty="0" smtClean="0">
                <a:solidFill>
                  <a:srgbClr val="009900"/>
                </a:solidFill>
              </a:rPr>
              <a:t>10</a:t>
            </a:r>
            <a:endParaRPr lang="en-CA" sz="2200" b="1" dirty="0">
              <a:solidFill>
                <a:srgbClr val="0099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7177" y="2368062"/>
            <a:ext cx="1252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w</a:t>
            </a:r>
            <a:r>
              <a:rPr lang="en-CA" baseline="-25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e </a:t>
            </a:r>
            <a:r>
              <a:rPr lang="en-CA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,</a:t>
            </a:r>
            <a:r>
              <a:rPr lang="en-CA" dirty="0" smtClean="0">
                <a:solidFill>
                  <a:srgbClr val="0000FF"/>
                </a:solidFill>
              </a:rPr>
              <a:t>  </a:t>
            </a:r>
            <a:r>
              <a:rPr lang="en-CA" b="1" dirty="0" err="1" smtClean="0">
                <a:solidFill>
                  <a:srgbClr val="009900"/>
                </a:solidFill>
              </a:rPr>
              <a:t>c</a:t>
            </a:r>
            <a:r>
              <a:rPr lang="en-CA" b="1" baseline="-25000" dirty="0" err="1" smtClean="0">
                <a:solidFill>
                  <a:srgbClr val="009900"/>
                </a:solidFill>
              </a:rPr>
              <a:t>e</a:t>
            </a:r>
            <a:endParaRPr lang="en-CA" b="1" dirty="0">
              <a:solidFill>
                <a:srgbClr val="00990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>
            <a:off x="467850" y="2836889"/>
            <a:ext cx="361129" cy="282326"/>
          </a:xfrm>
          <a:prstGeom prst="straightConnector1">
            <a:avLst/>
          </a:prstGeom>
          <a:noFill/>
          <a:ln w="41275">
            <a:solidFill>
              <a:srgbClr val="CDCDF3"/>
            </a:solidFill>
            <a:round/>
            <a:headEnd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" name="Straight Arrow Connector 51"/>
          <p:cNvCxnSpPr/>
          <p:nvPr/>
        </p:nvCxnSpPr>
        <p:spPr bwMode="auto">
          <a:xfrm>
            <a:off x="1028664" y="2776237"/>
            <a:ext cx="251888" cy="216602"/>
          </a:xfrm>
          <a:prstGeom prst="straightConnector1">
            <a:avLst/>
          </a:prstGeom>
          <a:noFill/>
          <a:ln w="41275">
            <a:solidFill>
              <a:srgbClr val="009900"/>
            </a:solidFill>
            <a:round/>
            <a:headEnd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8" name="Rectangle 57"/>
          <p:cNvSpPr/>
          <p:nvPr/>
        </p:nvSpPr>
        <p:spPr bwMode="auto">
          <a:xfrm>
            <a:off x="574953" y="1676400"/>
            <a:ext cx="8287693" cy="855785"/>
          </a:xfrm>
          <a:prstGeom prst="rect">
            <a:avLst/>
          </a:prstGeom>
          <a:solidFill>
            <a:schemeClr val="bg1">
              <a:alpha val="9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151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5" grpId="0"/>
      <p:bldP spid="5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64052"/>
            <a:ext cx="9143999" cy="838200"/>
          </a:xfrm>
        </p:spPr>
        <p:txBody>
          <a:bodyPr/>
          <a:lstStyle/>
          <a:p>
            <a:pPr eaLnBrk="1" hangingPunct="1"/>
            <a:r>
              <a:rPr lang="en-US" altLang="en-US" sz="4000" dirty="0" smtClean="0">
                <a:ea typeface="ＭＳ Ｐゴシック" panose="020B0600070205080204" pitchFamily="34" charset="-128"/>
              </a:rPr>
              <a:t>Minimum spanning tree (MST) interdiction</a:t>
            </a:r>
            <a:endParaRPr lang="en-US" altLang="en-US" sz="4000" dirty="0" smtClean="0">
              <a:ea typeface="ＭＳ Ｐゴシック" panose="020B0600070205080204" pitchFamily="34" charset="-128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6933" y="1126027"/>
            <a:ext cx="816848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600" dirty="0" smtClean="0"/>
              <a:t>Given: graph </a:t>
            </a:r>
            <a:r>
              <a:rPr lang="en-CA" sz="2600" dirty="0" smtClean="0">
                <a:solidFill>
                  <a:srgbClr val="0000FF"/>
                </a:solidFill>
              </a:rPr>
              <a:t>G</a:t>
            </a:r>
            <a:r>
              <a:rPr lang="en-CA" sz="2600" dirty="0" smtClean="0">
                <a:solidFill>
                  <a:srgbClr val="0000FF"/>
                </a:solidFill>
              </a:rPr>
              <a:t>=(V,</a:t>
            </a:r>
            <a:r>
              <a:rPr lang="en-CA" sz="2600" baseline="-25000" dirty="0" smtClean="0">
                <a:solidFill>
                  <a:srgbClr val="0000FF"/>
                </a:solidFill>
              </a:rPr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E</a:t>
            </a:r>
            <a:r>
              <a:rPr lang="en-CA" sz="2600" dirty="0" smtClean="0">
                <a:solidFill>
                  <a:srgbClr val="0000FF"/>
                </a:solidFill>
              </a:rPr>
              <a:t>), </a:t>
            </a:r>
            <a:r>
              <a:rPr lang="en-CA" sz="2600" dirty="0" smtClean="0"/>
              <a:t>edge weights </a:t>
            </a:r>
            <a:r>
              <a:rPr lang="en-CA" sz="2600" dirty="0" smtClean="0">
                <a:solidFill>
                  <a:srgbClr val="0000FF"/>
                </a:solidFill>
              </a:rPr>
              <a:t>{</a:t>
            </a:r>
            <a:r>
              <a:rPr lang="en-CA" sz="2600" dirty="0">
                <a:solidFill>
                  <a:srgbClr val="0000FF"/>
                </a:solidFill>
              </a:rPr>
              <a:t>w</a:t>
            </a:r>
            <a:r>
              <a:rPr lang="en-CA" sz="2600" baseline="-25000" dirty="0" smtClean="0">
                <a:solidFill>
                  <a:srgbClr val="0000FF"/>
                </a:solidFill>
              </a:rPr>
              <a:t>e </a:t>
            </a:r>
            <a:r>
              <a:rPr lang="en-CA" sz="2600" dirty="0" smtClean="0">
                <a:solidFill>
                  <a:srgbClr val="0000FF"/>
                </a:solidFill>
              </a:rPr>
              <a:t>≥</a:t>
            </a:r>
            <a:r>
              <a:rPr lang="en-CA" sz="2600" baseline="-25000" dirty="0" smtClean="0">
                <a:solidFill>
                  <a:srgbClr val="0000FF"/>
                </a:solidFill>
              </a:rPr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0</a:t>
            </a:r>
            <a:r>
              <a:rPr lang="en-CA" sz="2600" dirty="0" smtClean="0">
                <a:solidFill>
                  <a:srgbClr val="0000FF"/>
                </a:solidFill>
              </a:rPr>
              <a:t>}</a:t>
            </a:r>
            <a:r>
              <a:rPr lang="en-CA" sz="2600" dirty="0" smtClean="0"/>
              <a:t>, </a:t>
            </a:r>
            <a:r>
              <a:rPr lang="en-CA" sz="2600" dirty="0" smtClean="0"/>
              <a:t>integer </a:t>
            </a:r>
            <a:r>
              <a:rPr lang="en-CA" sz="2600" dirty="0" smtClean="0">
                <a:solidFill>
                  <a:srgbClr val="0000FF"/>
                </a:solidFill>
              </a:rPr>
              <a:t>k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en-US" sz="2600" dirty="0">
                <a:solidFill>
                  <a:schemeClr val="tx2"/>
                </a:solidFill>
              </a:rPr>
              <a:t>Goal: interdict (i.e., remove) </a:t>
            </a:r>
            <a:r>
              <a:rPr lang="en-US" altLang="en-US" sz="2600" dirty="0">
                <a:solidFill>
                  <a:srgbClr val="0000FF"/>
                </a:solidFill>
              </a:rPr>
              <a:t>k</a:t>
            </a:r>
            <a:r>
              <a:rPr lang="en-US" altLang="en-US" sz="2600" dirty="0">
                <a:solidFill>
                  <a:schemeClr val="tx2"/>
                </a:solidFill>
              </a:rPr>
              <a:t> edges to </a:t>
            </a:r>
          </a:p>
          <a:p>
            <a:pPr eaLnBrk="1" hangingPunct="1">
              <a:tabLst>
                <a:tab pos="809625" algn="l"/>
              </a:tabLst>
            </a:pPr>
            <a:r>
              <a:rPr lang="en-US" altLang="en-US" sz="2600" dirty="0">
                <a:solidFill>
                  <a:schemeClr val="tx2"/>
                </a:solidFill>
              </a:rPr>
              <a:t>	Maximize weight of MST in remainder </a:t>
            </a:r>
            <a:r>
              <a:rPr lang="en-US" altLang="en-US" sz="2600" dirty="0" smtClean="0">
                <a:solidFill>
                  <a:schemeClr val="tx2"/>
                </a:solidFill>
              </a:rPr>
              <a:t>graph</a:t>
            </a:r>
            <a:endParaRPr lang="en-US" altLang="en-US" sz="2600" baseline="-25000" dirty="0">
              <a:solidFill>
                <a:srgbClr val="0000FF"/>
              </a:solidFill>
            </a:endParaRPr>
          </a:p>
        </p:txBody>
      </p:sp>
      <p:cxnSp>
        <p:nvCxnSpPr>
          <p:cNvPr id="5138" name="Straight Arrow Connector 32"/>
          <p:cNvCxnSpPr>
            <a:cxnSpLocks noChangeShapeType="1"/>
            <a:stCxn id="5129" idx="3"/>
            <a:endCxn id="5123" idx="7"/>
          </p:cNvCxnSpPr>
          <p:nvPr/>
        </p:nvCxnSpPr>
        <p:spPr bwMode="auto">
          <a:xfrm flipH="1">
            <a:off x="1694750" y="3795265"/>
            <a:ext cx="568778" cy="501924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9" name="Straight Arrow Connector 34"/>
          <p:cNvCxnSpPr>
            <a:cxnSpLocks noChangeShapeType="1"/>
            <a:stCxn id="5123" idx="2"/>
            <a:endCxn id="5134" idx="6"/>
          </p:cNvCxnSpPr>
          <p:nvPr/>
        </p:nvCxnSpPr>
        <p:spPr bwMode="auto">
          <a:xfrm flipH="1" flipV="1">
            <a:off x="666235" y="4361734"/>
            <a:ext cx="872689" cy="1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0" name="Straight Arrow Connector 36"/>
          <p:cNvCxnSpPr>
            <a:cxnSpLocks noChangeShapeType="1"/>
            <a:stCxn id="5134" idx="0"/>
            <a:endCxn id="5124" idx="3"/>
          </p:cNvCxnSpPr>
          <p:nvPr/>
        </p:nvCxnSpPr>
        <p:spPr bwMode="auto">
          <a:xfrm flipV="1">
            <a:off x="574954" y="3626281"/>
            <a:ext cx="294315" cy="644172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1" name="Straight Arrow Connector 38"/>
          <p:cNvCxnSpPr>
            <a:cxnSpLocks noChangeShapeType="1"/>
            <a:stCxn id="5124" idx="7"/>
            <a:endCxn id="5128" idx="3"/>
          </p:cNvCxnSpPr>
          <p:nvPr/>
        </p:nvCxnSpPr>
        <p:spPr bwMode="auto">
          <a:xfrm flipV="1">
            <a:off x="998359" y="3110327"/>
            <a:ext cx="670067" cy="386864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2" name="Straight Arrow Connector 40"/>
          <p:cNvCxnSpPr>
            <a:cxnSpLocks noChangeShapeType="1"/>
            <a:stCxn id="5128" idx="6"/>
            <a:endCxn id="5130" idx="2"/>
          </p:cNvCxnSpPr>
          <p:nvPr/>
        </p:nvCxnSpPr>
        <p:spPr bwMode="auto">
          <a:xfrm flipV="1">
            <a:off x="1824252" y="3028336"/>
            <a:ext cx="923281" cy="17446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3" name="Straight Arrow Connector 42"/>
          <p:cNvCxnSpPr>
            <a:cxnSpLocks noChangeShapeType="1"/>
            <a:stCxn id="5130" idx="6"/>
            <a:endCxn id="5125" idx="2"/>
          </p:cNvCxnSpPr>
          <p:nvPr/>
        </p:nvCxnSpPr>
        <p:spPr bwMode="auto">
          <a:xfrm>
            <a:off x="2930095" y="3029130"/>
            <a:ext cx="579438" cy="227012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8" name="Straight Arrow Connector 53"/>
          <p:cNvCxnSpPr>
            <a:cxnSpLocks noChangeShapeType="1"/>
            <a:stCxn id="5126" idx="1"/>
            <a:endCxn id="5125" idx="4"/>
          </p:cNvCxnSpPr>
          <p:nvPr/>
        </p:nvCxnSpPr>
        <p:spPr bwMode="auto">
          <a:xfrm flipH="1" flipV="1">
            <a:off x="3600814" y="3346630"/>
            <a:ext cx="273499" cy="927439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Connector 6"/>
          <p:cNvCxnSpPr>
            <a:stCxn id="5134" idx="7"/>
            <a:endCxn id="5129" idx="3"/>
          </p:cNvCxnSpPr>
          <p:nvPr/>
        </p:nvCxnSpPr>
        <p:spPr bwMode="auto">
          <a:xfrm flipV="1">
            <a:off x="639499" y="3795265"/>
            <a:ext cx="1624029" cy="501924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Connector 8"/>
          <p:cNvCxnSpPr>
            <a:stCxn id="5124" idx="6"/>
            <a:endCxn id="5129" idx="2"/>
          </p:cNvCxnSpPr>
          <p:nvPr/>
        </p:nvCxnSpPr>
        <p:spPr bwMode="auto">
          <a:xfrm>
            <a:off x="1025095" y="3561736"/>
            <a:ext cx="1211697" cy="168984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Connector 10"/>
          <p:cNvCxnSpPr>
            <a:stCxn id="5128" idx="5"/>
            <a:endCxn id="5129" idx="1"/>
          </p:cNvCxnSpPr>
          <p:nvPr/>
        </p:nvCxnSpPr>
        <p:spPr bwMode="auto">
          <a:xfrm>
            <a:off x="1797516" y="3110327"/>
            <a:ext cx="466012" cy="555847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Connector 14"/>
          <p:cNvCxnSpPr>
            <a:stCxn id="5131" idx="6"/>
            <a:endCxn id="5126" idx="2"/>
          </p:cNvCxnSpPr>
          <p:nvPr/>
        </p:nvCxnSpPr>
        <p:spPr bwMode="auto">
          <a:xfrm flipV="1">
            <a:off x="3162332" y="4338615"/>
            <a:ext cx="685245" cy="4466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Connector 18"/>
          <p:cNvCxnSpPr>
            <a:stCxn id="5130" idx="5"/>
            <a:endCxn id="5131" idx="0"/>
          </p:cNvCxnSpPr>
          <p:nvPr/>
        </p:nvCxnSpPr>
        <p:spPr bwMode="auto">
          <a:xfrm>
            <a:off x="2903359" y="3092881"/>
            <a:ext cx="167692" cy="1158918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20"/>
          <p:cNvCxnSpPr>
            <a:stCxn id="5125" idx="3"/>
            <a:endCxn id="5131" idx="7"/>
          </p:cNvCxnSpPr>
          <p:nvPr/>
        </p:nvCxnSpPr>
        <p:spPr bwMode="auto">
          <a:xfrm flipH="1">
            <a:off x="3135596" y="3319894"/>
            <a:ext cx="400673" cy="958641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Connector 22"/>
          <p:cNvCxnSpPr>
            <a:stCxn id="5123" idx="6"/>
            <a:endCxn id="5131" idx="2"/>
          </p:cNvCxnSpPr>
          <p:nvPr/>
        </p:nvCxnSpPr>
        <p:spPr bwMode="auto">
          <a:xfrm flipV="1">
            <a:off x="1721486" y="4343081"/>
            <a:ext cx="1258284" cy="18654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3" name="Oval 4"/>
          <p:cNvSpPr>
            <a:spLocks noChangeArrowheads="1"/>
          </p:cNvSpPr>
          <p:nvPr/>
        </p:nvSpPr>
        <p:spPr bwMode="auto">
          <a:xfrm>
            <a:off x="1538924" y="4270453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4" name="Oval 5"/>
          <p:cNvSpPr>
            <a:spLocks noChangeArrowheads="1"/>
          </p:cNvSpPr>
          <p:nvPr/>
        </p:nvSpPr>
        <p:spPr bwMode="auto">
          <a:xfrm>
            <a:off x="842533" y="3470455"/>
            <a:ext cx="182562" cy="182562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5" name="Oval 6"/>
          <p:cNvSpPr>
            <a:spLocks noChangeArrowheads="1"/>
          </p:cNvSpPr>
          <p:nvPr/>
        </p:nvSpPr>
        <p:spPr bwMode="auto">
          <a:xfrm>
            <a:off x="3509533" y="3164067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8" name="Oval 14"/>
          <p:cNvSpPr>
            <a:spLocks noChangeArrowheads="1"/>
          </p:cNvSpPr>
          <p:nvPr/>
        </p:nvSpPr>
        <p:spPr bwMode="auto">
          <a:xfrm>
            <a:off x="1641690" y="2954500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1" name="Oval 17"/>
          <p:cNvSpPr>
            <a:spLocks noChangeArrowheads="1"/>
          </p:cNvSpPr>
          <p:nvPr/>
        </p:nvSpPr>
        <p:spPr bwMode="auto">
          <a:xfrm>
            <a:off x="2979770" y="4251799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4" name="Oval 19"/>
          <p:cNvSpPr>
            <a:spLocks noChangeArrowheads="1"/>
          </p:cNvSpPr>
          <p:nvPr/>
        </p:nvSpPr>
        <p:spPr bwMode="auto">
          <a:xfrm>
            <a:off x="483672" y="4270453"/>
            <a:ext cx="182563" cy="182562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51" name="TextBox 5150"/>
          <p:cNvSpPr txBox="1"/>
          <p:nvPr/>
        </p:nvSpPr>
        <p:spPr>
          <a:xfrm>
            <a:off x="1227356" y="3260227"/>
            <a:ext cx="75095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CDCDF3"/>
                </a:solidFill>
              </a:rPr>
              <a:t>0, </a:t>
            </a:r>
            <a:r>
              <a:rPr lang="en-CA" sz="2200" b="1" dirty="0" smtClean="0">
                <a:solidFill>
                  <a:srgbClr val="009900"/>
                </a:solidFill>
              </a:rPr>
              <a:t>13</a:t>
            </a:r>
            <a:endParaRPr lang="en-CA" sz="2200" b="1" dirty="0">
              <a:solidFill>
                <a:srgbClr val="009900"/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2662817" y="3166305"/>
            <a:ext cx="7509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CDCDF3"/>
                </a:solidFill>
              </a:rPr>
              <a:t>0,</a:t>
            </a:r>
            <a:r>
              <a:rPr lang="en-CA" sz="2200" dirty="0" smtClean="0">
                <a:solidFill>
                  <a:srgbClr val="0000FF"/>
                </a:solidFill>
              </a:rPr>
              <a:t> </a:t>
            </a:r>
            <a:r>
              <a:rPr lang="en-CA" sz="2200" b="1" dirty="0" smtClean="0">
                <a:solidFill>
                  <a:srgbClr val="009900"/>
                </a:solidFill>
              </a:rPr>
              <a:t>7</a:t>
            </a:r>
            <a:endParaRPr lang="en-CA" sz="2200" b="1" dirty="0">
              <a:solidFill>
                <a:srgbClr val="00990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146670" y="2752988"/>
            <a:ext cx="7552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CDCDF3"/>
                </a:solidFill>
              </a:rPr>
              <a:t>5,</a:t>
            </a:r>
            <a:r>
              <a:rPr lang="en-CA" sz="2200" dirty="0" smtClean="0">
                <a:solidFill>
                  <a:srgbClr val="0000FF"/>
                </a:solidFill>
              </a:rPr>
              <a:t> </a:t>
            </a:r>
            <a:r>
              <a:rPr lang="en-CA" sz="2200" b="1" dirty="0" smtClean="0">
                <a:solidFill>
                  <a:srgbClr val="009900"/>
                </a:solidFill>
              </a:rPr>
              <a:t>30</a:t>
            </a:r>
            <a:endParaRPr lang="en-CA" sz="2200" b="1" dirty="0">
              <a:solidFill>
                <a:srgbClr val="009900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3686150" y="3547023"/>
            <a:ext cx="7894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CDCDF3"/>
                </a:solidFill>
              </a:rPr>
              <a:t>0, </a:t>
            </a:r>
            <a:r>
              <a:rPr lang="en-CA" sz="2200" b="1" dirty="0" smtClean="0">
                <a:solidFill>
                  <a:srgbClr val="009900"/>
                </a:solidFill>
              </a:rPr>
              <a:t>13</a:t>
            </a:r>
            <a:endParaRPr lang="en-CA" sz="2200" b="1" dirty="0">
              <a:solidFill>
                <a:srgbClr val="009900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3114184" y="3523110"/>
            <a:ext cx="7216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CDCDF3"/>
                </a:solidFill>
              </a:rPr>
              <a:t>3,</a:t>
            </a:r>
            <a:r>
              <a:rPr lang="en-CA" sz="2200" dirty="0" smtClean="0">
                <a:solidFill>
                  <a:srgbClr val="0000FF"/>
                </a:solidFill>
              </a:rPr>
              <a:t> </a:t>
            </a:r>
            <a:r>
              <a:rPr lang="en-CA" sz="2200" b="1" dirty="0">
                <a:solidFill>
                  <a:srgbClr val="009900"/>
                </a:solidFill>
              </a:rPr>
              <a:t>8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3216822" y="4280105"/>
            <a:ext cx="7800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CDCDF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sz="2200" dirty="0" smtClean="0">
                <a:solidFill>
                  <a:srgbClr val="CDCDF3"/>
                </a:solidFill>
                <a:latin typeface="+mn-lt"/>
                <a:cs typeface="Calibri" panose="020F0502020204030204" pitchFamily="34" charset="0"/>
              </a:rPr>
              <a:t>,</a:t>
            </a:r>
            <a:r>
              <a:rPr lang="en-CA" sz="2200" dirty="0" smtClean="0">
                <a:solidFill>
                  <a:srgbClr val="009900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CA" sz="2200" b="1" dirty="0" smtClean="0">
                <a:solidFill>
                  <a:srgbClr val="009900"/>
                </a:solidFill>
                <a:latin typeface="+mn-lt"/>
                <a:cs typeface="Calibri" panose="020F0502020204030204" pitchFamily="34" charset="0"/>
              </a:rPr>
              <a:t>20</a:t>
            </a:r>
            <a:endParaRPr lang="en-CA" sz="2200" b="1" dirty="0">
              <a:solidFill>
                <a:srgbClr val="009900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2044702" y="4292063"/>
            <a:ext cx="7792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CDCDF3"/>
                </a:solidFill>
              </a:rPr>
              <a:t>3,</a:t>
            </a:r>
            <a:r>
              <a:rPr lang="en-CA" sz="2200" dirty="0" smtClean="0">
                <a:solidFill>
                  <a:srgbClr val="0000FF"/>
                </a:solidFill>
              </a:rPr>
              <a:t> </a:t>
            </a:r>
            <a:r>
              <a:rPr lang="en-CA" sz="2200" b="1" dirty="0" smtClean="0">
                <a:solidFill>
                  <a:srgbClr val="009900"/>
                </a:solidFill>
              </a:rPr>
              <a:t>20</a:t>
            </a:r>
            <a:endParaRPr lang="en-CA" sz="2200" b="1" dirty="0">
              <a:solidFill>
                <a:srgbClr val="009900"/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1899749" y="3085541"/>
            <a:ext cx="7630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CDCDF3"/>
                </a:solidFill>
              </a:rPr>
              <a:t>0,</a:t>
            </a:r>
            <a:r>
              <a:rPr lang="en-CA" sz="2200" dirty="0" smtClean="0">
                <a:solidFill>
                  <a:srgbClr val="0000FF"/>
                </a:solidFill>
              </a:rPr>
              <a:t> </a:t>
            </a:r>
            <a:r>
              <a:rPr lang="en-CA" sz="2200" b="1" dirty="0" smtClean="0">
                <a:solidFill>
                  <a:srgbClr val="009900"/>
                </a:solidFill>
              </a:rPr>
              <a:t>20</a:t>
            </a:r>
            <a:endParaRPr lang="en-CA" sz="2200" b="1" dirty="0">
              <a:solidFill>
                <a:srgbClr val="009900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759714" y="2922194"/>
            <a:ext cx="772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CDCDF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sz="2200" dirty="0" smtClean="0">
                <a:solidFill>
                  <a:srgbClr val="CDCDF3"/>
                </a:solidFill>
                <a:latin typeface="+mn-lt"/>
                <a:cs typeface="Calibri" panose="020F0502020204030204" pitchFamily="34" charset="0"/>
              </a:rPr>
              <a:t>,</a:t>
            </a:r>
            <a:r>
              <a:rPr lang="en-CA" sz="2200" dirty="0" smtClean="0">
                <a:solidFill>
                  <a:srgbClr val="0000FF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CA" sz="2200" b="1" dirty="0" smtClean="0">
                <a:solidFill>
                  <a:srgbClr val="009900"/>
                </a:solidFill>
                <a:latin typeface="+mn-lt"/>
                <a:cs typeface="Calibri" panose="020F0502020204030204" pitchFamily="34" charset="0"/>
              </a:rPr>
              <a:t>20</a:t>
            </a:r>
            <a:endParaRPr lang="en-CA" sz="2200" b="1" dirty="0">
              <a:solidFill>
                <a:srgbClr val="009900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107177" y="3646228"/>
            <a:ext cx="7462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CDCDF3"/>
                </a:solidFill>
              </a:rPr>
              <a:t>2, </a:t>
            </a:r>
            <a:r>
              <a:rPr lang="en-CA" sz="2200" b="1" dirty="0" smtClean="0">
                <a:solidFill>
                  <a:srgbClr val="009900"/>
                </a:solidFill>
              </a:rPr>
              <a:t>13</a:t>
            </a:r>
            <a:endParaRPr lang="en-CA" sz="2200" b="1" dirty="0">
              <a:solidFill>
                <a:srgbClr val="009900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836305" y="4290893"/>
            <a:ext cx="7699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CDCDF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sz="2200" dirty="0" smtClean="0">
                <a:solidFill>
                  <a:srgbClr val="CDCDF3"/>
                </a:solidFill>
                <a:latin typeface="+mn-lt"/>
                <a:cs typeface="Calibri" panose="020F0502020204030204" pitchFamily="34" charset="0"/>
              </a:rPr>
              <a:t>,</a:t>
            </a:r>
            <a:r>
              <a:rPr lang="en-CA" sz="2200" dirty="0" smtClean="0">
                <a:solidFill>
                  <a:srgbClr val="0000FF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CA" sz="2200" b="1" dirty="0" smtClean="0">
                <a:solidFill>
                  <a:srgbClr val="009900"/>
                </a:solidFill>
                <a:latin typeface="+mn-lt"/>
                <a:cs typeface="Calibri" panose="020F0502020204030204" pitchFamily="34" charset="0"/>
              </a:rPr>
              <a:t>17</a:t>
            </a:r>
            <a:endParaRPr lang="en-CA" sz="2200" b="1" dirty="0">
              <a:solidFill>
                <a:srgbClr val="009900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1023489" y="3668512"/>
            <a:ext cx="7472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CDCDF3"/>
                </a:solidFill>
              </a:rPr>
              <a:t>3,</a:t>
            </a:r>
            <a:r>
              <a:rPr lang="en-CA" sz="2200" dirty="0" smtClean="0">
                <a:solidFill>
                  <a:srgbClr val="0000FF"/>
                </a:solidFill>
              </a:rPr>
              <a:t> </a:t>
            </a:r>
            <a:r>
              <a:rPr lang="en-CA" sz="2200" b="1" dirty="0" smtClean="0">
                <a:solidFill>
                  <a:srgbClr val="009900"/>
                </a:solidFill>
              </a:rPr>
              <a:t>1</a:t>
            </a:r>
            <a:r>
              <a:rPr lang="en-CA" sz="2200" b="1" dirty="0" smtClean="0">
                <a:solidFill>
                  <a:srgbClr val="009900"/>
                </a:solidFill>
                <a:latin typeface="+mn-lt"/>
                <a:cs typeface="Calibri" panose="020F0502020204030204" pitchFamily="34" charset="0"/>
              </a:rPr>
              <a:t>3</a:t>
            </a:r>
            <a:endParaRPr lang="en-CA" sz="2200" b="1" dirty="0">
              <a:solidFill>
                <a:srgbClr val="009900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1701316" y="3867893"/>
            <a:ext cx="73647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CDCDF3"/>
                </a:solidFill>
              </a:rPr>
              <a:t>2,</a:t>
            </a:r>
            <a:r>
              <a:rPr lang="en-CA" sz="2200" dirty="0" smtClean="0">
                <a:solidFill>
                  <a:srgbClr val="0000FF"/>
                </a:solidFill>
              </a:rPr>
              <a:t> </a:t>
            </a:r>
            <a:r>
              <a:rPr lang="en-CA" sz="2200" b="1" dirty="0" smtClean="0">
                <a:solidFill>
                  <a:srgbClr val="009900"/>
                </a:solidFill>
              </a:rPr>
              <a:t>7</a:t>
            </a:r>
            <a:endParaRPr lang="en-CA" sz="2200" b="1" dirty="0">
              <a:solidFill>
                <a:srgbClr val="009900"/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1958364" y="2648102"/>
            <a:ext cx="7509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CDCDF3"/>
                </a:solidFill>
              </a:rPr>
              <a:t>2,</a:t>
            </a:r>
            <a:r>
              <a:rPr lang="en-CA" sz="2200" dirty="0" smtClean="0">
                <a:solidFill>
                  <a:srgbClr val="0000FF"/>
                </a:solidFill>
              </a:rPr>
              <a:t> </a:t>
            </a:r>
            <a:r>
              <a:rPr lang="en-CA" sz="2200" b="1" dirty="0" smtClean="0">
                <a:solidFill>
                  <a:srgbClr val="009900"/>
                </a:solidFill>
              </a:rPr>
              <a:t>30</a:t>
            </a:r>
            <a:endParaRPr lang="en-CA" sz="2200" b="1" dirty="0">
              <a:solidFill>
                <a:srgbClr val="0099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20077" y="3273355"/>
            <a:ext cx="4683245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CA" dirty="0" smtClean="0">
                <a:solidFill>
                  <a:schemeClr val="bg1"/>
                </a:solidFill>
              </a:rPr>
              <a:t>k = 2	</a:t>
            </a:r>
            <a:r>
              <a:rPr lang="en-CA" dirty="0" err="1" smtClean="0">
                <a:solidFill>
                  <a:schemeClr val="bg1"/>
                </a:solidFill>
              </a:rPr>
              <a:t>MST</a:t>
            </a:r>
            <a:r>
              <a:rPr lang="en-CA" baseline="-25000" dirty="0" err="1" smtClean="0">
                <a:solidFill>
                  <a:schemeClr val="bg1"/>
                </a:solidFill>
              </a:rPr>
              <a:t>w</a:t>
            </a:r>
            <a:r>
              <a:rPr lang="en-CA" dirty="0" smtClean="0">
                <a:solidFill>
                  <a:schemeClr val="bg1"/>
                </a:solidFill>
              </a:rPr>
              <a:t>(G</a:t>
            </a:r>
            <a:r>
              <a:rPr lang="en-CA" baseline="-25000" dirty="0" smtClean="0">
                <a:solidFill>
                  <a:schemeClr val="bg1"/>
                </a:solidFill>
              </a:rPr>
              <a:t> </a:t>
            </a:r>
            <a:r>
              <a:rPr lang="en-CA" dirty="0" smtClean="0">
                <a:solidFill>
                  <a:schemeClr val="bg1"/>
                </a:solidFill>
              </a:rPr>
              <a:t>–</a:t>
            </a:r>
            <a:r>
              <a:rPr lang="en-CA" baseline="-25000" dirty="0" smtClean="0">
                <a:solidFill>
                  <a:schemeClr val="bg1"/>
                </a:solidFill>
              </a:rPr>
              <a:t> </a:t>
            </a:r>
            <a:r>
              <a:rPr lang="en-CA" dirty="0" smtClean="0">
                <a:solidFill>
                  <a:schemeClr val="bg1"/>
                </a:solidFill>
              </a:rPr>
              <a:t>R) = 9</a:t>
            </a:r>
          </a:p>
          <a:p>
            <a:pPr>
              <a:spcBef>
                <a:spcPts val="1200"/>
              </a:spcBef>
            </a:pPr>
            <a:r>
              <a:rPr lang="en-CA" dirty="0" smtClean="0"/>
              <a:t>More generally, we have </a:t>
            </a:r>
          </a:p>
          <a:p>
            <a:pPr>
              <a:spcBef>
                <a:spcPts val="0"/>
              </a:spcBef>
            </a:pPr>
            <a:r>
              <a:rPr lang="en-CA" dirty="0" smtClean="0">
                <a:solidFill>
                  <a:srgbClr val="009900"/>
                </a:solidFill>
              </a:rPr>
              <a:t>interdiction costs</a:t>
            </a:r>
            <a:r>
              <a:rPr lang="en-CA" dirty="0" smtClean="0"/>
              <a:t> </a:t>
            </a:r>
            <a:r>
              <a:rPr lang="en-CA" dirty="0" smtClean="0">
                <a:solidFill>
                  <a:srgbClr val="009900"/>
                </a:solidFill>
              </a:rPr>
              <a:t>{</a:t>
            </a:r>
            <a:r>
              <a:rPr lang="en-CA" dirty="0" err="1" smtClean="0">
                <a:solidFill>
                  <a:srgbClr val="009900"/>
                </a:solidFill>
              </a:rPr>
              <a:t>c</a:t>
            </a:r>
            <a:r>
              <a:rPr lang="en-CA" baseline="-25000" dirty="0" err="1" smtClean="0">
                <a:solidFill>
                  <a:srgbClr val="009900"/>
                </a:solidFill>
              </a:rPr>
              <a:t>e</a:t>
            </a:r>
            <a:r>
              <a:rPr lang="en-CA" dirty="0" smtClean="0">
                <a:solidFill>
                  <a:srgbClr val="009900"/>
                </a:solidFill>
              </a:rPr>
              <a:t> </a:t>
            </a:r>
            <a:r>
              <a:rPr lang="en-CA" dirty="0">
                <a:solidFill>
                  <a:srgbClr val="009900"/>
                </a:solidFill>
              </a:rPr>
              <a:t>≥ </a:t>
            </a:r>
            <a:r>
              <a:rPr lang="en-CA" dirty="0" smtClean="0">
                <a:solidFill>
                  <a:srgbClr val="009900"/>
                </a:solidFill>
              </a:rPr>
              <a:t>0}</a:t>
            </a:r>
            <a:r>
              <a:rPr lang="en-CA" dirty="0" smtClean="0"/>
              <a:t>,  </a:t>
            </a:r>
            <a:r>
              <a:rPr lang="en-CA" dirty="0" smtClean="0">
                <a:solidFill>
                  <a:srgbClr val="CC0000"/>
                </a:solidFill>
              </a:rPr>
              <a:t>budget B</a:t>
            </a:r>
          </a:p>
        </p:txBody>
      </p:sp>
      <p:cxnSp>
        <p:nvCxnSpPr>
          <p:cNvPr id="54" name="Straight Connector 53"/>
          <p:cNvCxnSpPr>
            <a:stCxn id="5129" idx="6"/>
            <a:endCxn id="5126" idx="2"/>
          </p:cNvCxnSpPr>
          <p:nvPr/>
        </p:nvCxnSpPr>
        <p:spPr bwMode="auto">
          <a:xfrm>
            <a:off x="2419354" y="3730720"/>
            <a:ext cx="1428223" cy="60789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30" name="Oval 16"/>
          <p:cNvSpPr>
            <a:spLocks noChangeArrowheads="1"/>
          </p:cNvSpPr>
          <p:nvPr/>
        </p:nvSpPr>
        <p:spPr bwMode="auto">
          <a:xfrm>
            <a:off x="2747533" y="2937055"/>
            <a:ext cx="182562" cy="182562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6" name="Oval 7"/>
          <p:cNvSpPr>
            <a:spLocks noChangeArrowheads="1"/>
          </p:cNvSpPr>
          <p:nvPr/>
        </p:nvSpPr>
        <p:spPr bwMode="auto">
          <a:xfrm>
            <a:off x="3847577" y="4247333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2" name="TextBox 21"/>
          <p:cNvSpPr txBox="1"/>
          <p:nvPr/>
        </p:nvSpPr>
        <p:spPr>
          <a:xfrm>
            <a:off x="574953" y="5299196"/>
            <a:ext cx="79679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857625" algn="l"/>
                <a:tab pos="5205413" algn="l"/>
              </a:tabLst>
            </a:pPr>
            <a:r>
              <a:rPr lang="en-CA" sz="2600" dirty="0" smtClean="0"/>
              <a:t>Goal: interdict edges of </a:t>
            </a:r>
            <a:r>
              <a:rPr lang="en-CA" sz="2600" dirty="0" smtClean="0">
                <a:solidFill>
                  <a:srgbClr val="009900"/>
                </a:solidFill>
              </a:rPr>
              <a:t>cost </a:t>
            </a:r>
            <a:r>
              <a:rPr lang="en-CA" sz="2800" dirty="0">
                <a:solidFill>
                  <a:srgbClr val="009900"/>
                </a:solidFill>
              </a:rPr>
              <a:t>≤ </a:t>
            </a:r>
            <a:r>
              <a:rPr lang="en-CA" sz="2600" dirty="0" smtClean="0">
                <a:solidFill>
                  <a:srgbClr val="009900"/>
                </a:solidFill>
              </a:rPr>
              <a:t>B </a:t>
            </a:r>
            <a:r>
              <a:rPr lang="en-CA" sz="2600" dirty="0" smtClean="0"/>
              <a:t>to maximize weight of MST in remainder graph </a:t>
            </a:r>
            <a:r>
              <a:rPr lang="en-CA" sz="2600" dirty="0" smtClean="0">
                <a:sym typeface="Symbol" panose="05050102010706020507" pitchFamily="18" charset="2"/>
              </a:rPr>
              <a:t></a:t>
            </a:r>
            <a:r>
              <a:rPr lang="en-CA" sz="2600" dirty="0" smtClean="0"/>
              <a:t>	</a:t>
            </a:r>
            <a:r>
              <a:rPr lang="en-CA" sz="2600" dirty="0" smtClean="0">
                <a:solidFill>
                  <a:srgbClr val="0000FF"/>
                </a:solidFill>
              </a:rPr>
              <a:t>Max 	</a:t>
            </a:r>
            <a:r>
              <a:rPr lang="en-CA" sz="2600" dirty="0" err="1" smtClean="0">
                <a:solidFill>
                  <a:srgbClr val="0000FF"/>
                </a:solidFill>
              </a:rPr>
              <a:t>MST</a:t>
            </a:r>
            <a:r>
              <a:rPr lang="en-CA" sz="2600" baseline="-25000" dirty="0" err="1" smtClean="0">
                <a:solidFill>
                  <a:srgbClr val="0000FF"/>
                </a:solidFill>
              </a:rPr>
              <a:t>w</a:t>
            </a:r>
            <a:r>
              <a:rPr lang="en-CA" sz="2600" dirty="0" smtClean="0">
                <a:solidFill>
                  <a:srgbClr val="0000FF"/>
                </a:solidFill>
              </a:rPr>
              <a:t>(G – R)</a:t>
            </a:r>
            <a:endParaRPr lang="en-CA" sz="2600" dirty="0">
              <a:solidFill>
                <a:srgbClr val="0000FF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277903" y="6091003"/>
            <a:ext cx="1811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>
                <a:solidFill>
                  <a:srgbClr val="0000FF"/>
                </a:solidFill>
              </a:rPr>
              <a:t>R</a:t>
            </a:r>
            <a:r>
              <a:rPr lang="en-CA" sz="2000" baseline="-25000" dirty="0" smtClean="0">
                <a:solidFill>
                  <a:srgbClr val="0000FF"/>
                </a:solidFill>
              </a:rPr>
              <a:t> </a:t>
            </a:r>
            <a:r>
              <a:rPr lang="en-CA" sz="2000" dirty="0" smtClean="0">
                <a:solidFill>
                  <a:srgbClr val="0000FF"/>
                </a:solidFill>
                <a:sym typeface="Symbol" panose="05050102010706020507" pitchFamily="18" charset="2"/>
              </a:rPr>
              <a:t></a:t>
            </a:r>
            <a:r>
              <a:rPr lang="en-CA" sz="2000" baseline="-25000" dirty="0" smtClean="0">
                <a:solidFill>
                  <a:srgbClr val="0000FF"/>
                </a:solidFill>
              </a:rPr>
              <a:t> </a:t>
            </a:r>
            <a:r>
              <a:rPr lang="en-CA" sz="2000" dirty="0" smtClean="0">
                <a:solidFill>
                  <a:srgbClr val="0000FF"/>
                </a:solidFill>
              </a:rPr>
              <a:t>E: c(R)≤ B</a:t>
            </a:r>
            <a:endParaRPr lang="en-CA" sz="2000" dirty="0">
              <a:solidFill>
                <a:srgbClr val="0000FF"/>
              </a:solidFill>
            </a:endParaRPr>
          </a:p>
        </p:txBody>
      </p:sp>
      <p:sp>
        <p:nvSpPr>
          <p:cNvPr id="5129" name="Oval 15"/>
          <p:cNvSpPr>
            <a:spLocks noChangeArrowheads="1"/>
          </p:cNvSpPr>
          <p:nvPr/>
        </p:nvSpPr>
        <p:spPr bwMode="auto">
          <a:xfrm>
            <a:off x="2236792" y="3639438"/>
            <a:ext cx="182562" cy="1825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" name="TextBox 1"/>
          <p:cNvSpPr txBox="1"/>
          <p:nvPr/>
        </p:nvSpPr>
        <p:spPr>
          <a:xfrm>
            <a:off x="107177" y="2368062"/>
            <a:ext cx="1252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w</a:t>
            </a:r>
            <a:r>
              <a:rPr lang="en-CA" baseline="-25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e </a:t>
            </a:r>
            <a:r>
              <a:rPr lang="en-CA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,</a:t>
            </a:r>
            <a:r>
              <a:rPr lang="en-CA" dirty="0" smtClean="0">
                <a:solidFill>
                  <a:srgbClr val="0000FF"/>
                </a:solidFill>
              </a:rPr>
              <a:t>  </a:t>
            </a:r>
            <a:r>
              <a:rPr lang="en-CA" b="1" dirty="0" err="1" smtClean="0">
                <a:solidFill>
                  <a:srgbClr val="009900"/>
                </a:solidFill>
              </a:rPr>
              <a:t>c</a:t>
            </a:r>
            <a:r>
              <a:rPr lang="en-CA" b="1" baseline="-25000" dirty="0" err="1" smtClean="0">
                <a:solidFill>
                  <a:srgbClr val="009900"/>
                </a:solidFill>
              </a:rPr>
              <a:t>e</a:t>
            </a:r>
            <a:endParaRPr lang="en-CA" b="1" dirty="0">
              <a:solidFill>
                <a:srgbClr val="00990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>
            <a:off x="467850" y="2836889"/>
            <a:ext cx="361129" cy="282326"/>
          </a:xfrm>
          <a:prstGeom prst="straightConnector1">
            <a:avLst/>
          </a:prstGeom>
          <a:noFill/>
          <a:ln w="41275">
            <a:solidFill>
              <a:srgbClr val="CDCDF3"/>
            </a:solidFill>
            <a:round/>
            <a:headEnd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" name="Straight Arrow Connector 51"/>
          <p:cNvCxnSpPr/>
          <p:nvPr/>
        </p:nvCxnSpPr>
        <p:spPr bwMode="auto">
          <a:xfrm>
            <a:off x="1028664" y="2776237"/>
            <a:ext cx="251888" cy="216602"/>
          </a:xfrm>
          <a:prstGeom prst="straightConnector1">
            <a:avLst/>
          </a:prstGeom>
          <a:noFill/>
          <a:ln w="41275">
            <a:solidFill>
              <a:srgbClr val="009900"/>
            </a:solidFill>
            <a:round/>
            <a:headEnd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8" name="Rectangle 57"/>
          <p:cNvSpPr/>
          <p:nvPr/>
        </p:nvSpPr>
        <p:spPr bwMode="auto">
          <a:xfrm>
            <a:off x="574953" y="1676400"/>
            <a:ext cx="8287693" cy="855785"/>
          </a:xfrm>
          <a:prstGeom prst="rect">
            <a:avLst/>
          </a:prstGeom>
          <a:solidFill>
            <a:schemeClr val="bg1">
              <a:alpha val="9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270390" y="4768999"/>
            <a:ext cx="39346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430338" algn="l"/>
              </a:tabLst>
            </a:pPr>
            <a:r>
              <a:rPr lang="en-CA" dirty="0" smtClean="0">
                <a:solidFill>
                  <a:srgbClr val="CC0000"/>
                </a:solidFill>
              </a:rPr>
              <a:t>B = 40	</a:t>
            </a:r>
            <a:r>
              <a:rPr lang="en-CA" dirty="0" err="1" smtClean="0"/>
              <a:t>MST</a:t>
            </a:r>
            <a:r>
              <a:rPr lang="en-CA" baseline="-25000" dirty="0" err="1" smtClean="0"/>
              <a:t>w</a:t>
            </a:r>
            <a:r>
              <a:rPr lang="en-CA" dirty="0" smtClean="0"/>
              <a:t>(G –</a:t>
            </a:r>
            <a:r>
              <a:rPr lang="en-CA" dirty="0" smtClean="0">
                <a:solidFill>
                  <a:srgbClr val="CC0000"/>
                </a:solidFill>
              </a:rPr>
              <a:t> R) </a:t>
            </a:r>
            <a:r>
              <a:rPr lang="en-CA" dirty="0" smtClean="0"/>
              <a:t>= 14</a:t>
            </a:r>
            <a:endParaRPr lang="en-CA" dirty="0"/>
          </a:p>
        </p:txBody>
      </p:sp>
      <p:sp>
        <p:nvSpPr>
          <p:cNvPr id="53" name="&quot;No&quot; Symbol 52"/>
          <p:cNvSpPr>
            <a:spLocks noChangeAspect="1"/>
          </p:cNvSpPr>
          <p:nvPr/>
        </p:nvSpPr>
        <p:spPr>
          <a:xfrm>
            <a:off x="3235658" y="4192811"/>
            <a:ext cx="269421" cy="269421"/>
          </a:xfrm>
          <a:prstGeom prst="noSmoking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&quot;No&quot; Symbol 54"/>
          <p:cNvSpPr>
            <a:spLocks noChangeAspect="1"/>
          </p:cNvSpPr>
          <p:nvPr/>
        </p:nvSpPr>
        <p:spPr>
          <a:xfrm>
            <a:off x="2859489" y="3501927"/>
            <a:ext cx="269421" cy="269421"/>
          </a:xfrm>
          <a:prstGeom prst="noSmoking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6" name="&quot;No&quot; Symbol 55"/>
          <p:cNvSpPr>
            <a:spLocks noChangeAspect="1"/>
          </p:cNvSpPr>
          <p:nvPr/>
        </p:nvSpPr>
        <p:spPr>
          <a:xfrm>
            <a:off x="3564322" y="3431829"/>
            <a:ext cx="269421" cy="269421"/>
          </a:xfrm>
          <a:prstGeom prst="noSmoking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399178" y="3790885"/>
            <a:ext cx="7512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CDCDF3"/>
                </a:solidFill>
              </a:rPr>
              <a:t>3,</a:t>
            </a:r>
            <a:r>
              <a:rPr lang="en-CA" sz="2200" dirty="0" smtClean="0">
                <a:solidFill>
                  <a:srgbClr val="0000FF"/>
                </a:solidFill>
              </a:rPr>
              <a:t> </a:t>
            </a:r>
            <a:r>
              <a:rPr lang="en-CA" sz="2200" b="1" dirty="0" smtClean="0">
                <a:solidFill>
                  <a:srgbClr val="009900"/>
                </a:solidFill>
              </a:rPr>
              <a:t>10</a:t>
            </a:r>
            <a:endParaRPr lang="en-CA" sz="2200" b="1" dirty="0">
              <a:solidFill>
                <a:srgbClr val="00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29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339968"/>
            <a:ext cx="7772400" cy="1125416"/>
          </a:xfrm>
        </p:spPr>
        <p:txBody>
          <a:bodyPr/>
          <a:lstStyle/>
          <a:p>
            <a:pPr>
              <a:lnSpc>
                <a:spcPts val="4500"/>
              </a:lnSpc>
            </a:pPr>
            <a:r>
              <a:rPr lang="en-CA" dirty="0" smtClean="0"/>
              <a:t>Interdiction problems:</a:t>
            </a:r>
            <a:br>
              <a:rPr lang="en-CA" dirty="0" smtClean="0"/>
            </a:br>
            <a:r>
              <a:rPr lang="en-CA" dirty="0" smtClean="0"/>
              <a:t>examples and motivation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99641" y="1712154"/>
            <a:ext cx="8665463" cy="4630029"/>
          </a:xfrm>
        </p:spPr>
        <p:txBody>
          <a:bodyPr/>
          <a:lstStyle/>
          <a:p>
            <a:r>
              <a:rPr lang="en-CA" sz="2600" dirty="0" smtClean="0"/>
              <a:t>Prominent, classical examples are</a:t>
            </a:r>
          </a:p>
          <a:p>
            <a:pPr marL="363538" lvl="1" indent="0">
              <a:spcBef>
                <a:spcPts val="600"/>
              </a:spcBef>
              <a:buNone/>
            </a:pPr>
            <a:r>
              <a:rPr lang="en-CA" sz="2200" dirty="0" smtClean="0">
                <a:solidFill>
                  <a:srgbClr val="0000FF"/>
                </a:solidFill>
              </a:rPr>
              <a:t>Matching interdiction:</a:t>
            </a:r>
          </a:p>
          <a:p>
            <a:pPr marL="363538" lvl="1" indent="0">
              <a:spcBef>
                <a:spcPts val="0"/>
              </a:spcBef>
              <a:buNone/>
              <a:tabLst>
                <a:tab pos="620713" algn="l"/>
              </a:tabLst>
            </a:pPr>
            <a:r>
              <a:rPr lang="en-CA" sz="2200" dirty="0"/>
              <a:t>	</a:t>
            </a:r>
            <a:r>
              <a:rPr lang="en-CA" sz="2200" dirty="0" smtClean="0"/>
              <a:t>delete edges to </a:t>
            </a:r>
          </a:p>
          <a:p>
            <a:pPr marL="363538" lvl="1" indent="0">
              <a:spcBef>
                <a:spcPts val="0"/>
              </a:spcBef>
              <a:buNone/>
              <a:tabLst>
                <a:tab pos="620713" algn="l"/>
              </a:tabLst>
            </a:pPr>
            <a:r>
              <a:rPr lang="en-CA" sz="2200" dirty="0"/>
              <a:t>	</a:t>
            </a:r>
            <a:r>
              <a:rPr lang="en-CA" sz="2200" dirty="0" smtClean="0"/>
              <a:t>minimize (max weight of a matching)</a:t>
            </a:r>
          </a:p>
          <a:p>
            <a:pPr marL="363538" lvl="1" indent="0">
              <a:spcBef>
                <a:spcPts val="800"/>
              </a:spcBef>
              <a:buNone/>
            </a:pPr>
            <a:r>
              <a:rPr lang="en-CA" sz="2200" dirty="0" smtClean="0">
                <a:solidFill>
                  <a:srgbClr val="0000FF"/>
                </a:solidFill>
              </a:rPr>
              <a:t>Shortest-path interdiction:</a:t>
            </a:r>
          </a:p>
          <a:p>
            <a:pPr marL="363538" lvl="1" indent="0">
              <a:spcBef>
                <a:spcPts val="0"/>
              </a:spcBef>
              <a:buNone/>
              <a:tabLst>
                <a:tab pos="620713" algn="l"/>
              </a:tabLst>
            </a:pPr>
            <a:r>
              <a:rPr lang="en-CA" sz="2200" dirty="0"/>
              <a:t>	</a:t>
            </a:r>
            <a:r>
              <a:rPr lang="en-CA" sz="2200" dirty="0" smtClean="0"/>
              <a:t>delete edges to </a:t>
            </a:r>
          </a:p>
          <a:p>
            <a:pPr marL="363538" lvl="1" indent="0">
              <a:spcBef>
                <a:spcPts val="0"/>
              </a:spcBef>
              <a:buNone/>
              <a:tabLst>
                <a:tab pos="620713" algn="l"/>
              </a:tabLst>
            </a:pPr>
            <a:r>
              <a:rPr lang="en-CA" sz="2200" dirty="0"/>
              <a:t>	</a:t>
            </a:r>
            <a:r>
              <a:rPr lang="en-CA" sz="2200" dirty="0" smtClean="0"/>
              <a:t>maximize (length of shortest s-t path)</a:t>
            </a:r>
          </a:p>
          <a:p>
            <a:pPr marL="363538" lvl="1" indent="0">
              <a:spcBef>
                <a:spcPts val="800"/>
              </a:spcBef>
              <a:buNone/>
            </a:pPr>
            <a:r>
              <a:rPr lang="en-CA" sz="2200" dirty="0" smtClean="0">
                <a:solidFill>
                  <a:srgbClr val="0000FF"/>
                </a:solidFill>
              </a:rPr>
              <a:t>Max-flow interdiction:</a:t>
            </a:r>
          </a:p>
          <a:p>
            <a:pPr marL="363538" lvl="1" indent="0">
              <a:spcBef>
                <a:spcPts val="0"/>
              </a:spcBef>
              <a:buNone/>
              <a:tabLst>
                <a:tab pos="620713" algn="l"/>
              </a:tabLst>
            </a:pPr>
            <a:r>
              <a:rPr lang="en-CA" sz="2200" dirty="0"/>
              <a:t>	</a:t>
            </a:r>
            <a:r>
              <a:rPr lang="en-CA" sz="2200" dirty="0" smtClean="0"/>
              <a:t>delete edges to </a:t>
            </a:r>
          </a:p>
          <a:p>
            <a:pPr marL="363538" lvl="1" indent="0">
              <a:spcBef>
                <a:spcPts val="0"/>
              </a:spcBef>
              <a:buNone/>
              <a:tabLst>
                <a:tab pos="620713" algn="l"/>
              </a:tabLst>
            </a:pPr>
            <a:r>
              <a:rPr lang="en-CA" sz="2200" dirty="0"/>
              <a:t>	</a:t>
            </a:r>
            <a:r>
              <a:rPr lang="en-CA" sz="2200" dirty="0" smtClean="0"/>
              <a:t>minimize (value of maximum s-t flow)</a:t>
            </a:r>
          </a:p>
          <a:p>
            <a:pPr marL="363538" lvl="1" indent="0">
              <a:spcBef>
                <a:spcPts val="1800"/>
              </a:spcBef>
              <a:buNone/>
            </a:pPr>
            <a:r>
              <a:rPr lang="en-CA" sz="2200" dirty="0" smtClean="0"/>
              <a:t>And </a:t>
            </a:r>
            <a:r>
              <a:rPr lang="en-CA" sz="2200" dirty="0" smtClean="0">
                <a:solidFill>
                  <a:srgbClr val="0000FF"/>
                </a:solidFill>
              </a:rPr>
              <a:t>MST interdiction:</a:t>
            </a:r>
            <a:r>
              <a:rPr lang="en-CA" sz="2200" dirty="0" smtClean="0"/>
              <a:t>		</a:t>
            </a:r>
            <a:endParaRPr lang="en-CA" sz="2200" dirty="0" smtClean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5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 MT" pitchFamily="34" charset="0"/>
          </a:defRPr>
        </a:defPPr>
      </a:lstStyle>
    </a:spDef>
    <a:lnDef>
      <a:spPr bwMode="auto">
        <a:noFill/>
        <a:ln w="12700">
          <a:solidFill>
            <a:schemeClr val="tx1"/>
          </a:solidFill>
          <a:round/>
          <a:headEnd/>
          <a:tailEnd type="none" w="med" len="med"/>
        </a:ln>
        <a:extLst>
          <a:ext uri="{909E8E84-426E-40DD-AFC4-6F175D3DCCD1}">
            <a14:hiddenFill xmlns:a14="http://schemas.microsoft.com/office/drawing/2010/main">
              <a:noFill/>
            </a14:hiddenFill>
          </a:ext>
        </a:extLst>
      </a:spPr>
      <a:bodyPr/>
      <a:lstStyle/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88056</TotalTime>
  <Words>1851</Words>
  <Application>Microsoft Office PowerPoint</Application>
  <PresentationFormat>On-screen Show (4:3)</PresentationFormat>
  <Paragraphs>503</Paragraphs>
  <Slides>29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ＭＳ Ｐゴシック</vt:lpstr>
      <vt:lpstr>Arial</vt:lpstr>
      <vt:lpstr>Calibri</vt:lpstr>
      <vt:lpstr>Cambria Math</vt:lpstr>
      <vt:lpstr>Gill Sans MT</vt:lpstr>
      <vt:lpstr>Symbol</vt:lpstr>
      <vt:lpstr>Times New Roman</vt:lpstr>
      <vt:lpstr>Default Design</vt:lpstr>
      <vt:lpstr>Improved Algorithms for MST  and metric-TSP Interdiction</vt:lpstr>
      <vt:lpstr>Minimum spanning tree (MST) interdiction</vt:lpstr>
      <vt:lpstr>Minimum spanning tree (MST) interdiction</vt:lpstr>
      <vt:lpstr>Minimum spanning tree (MST) interdiction</vt:lpstr>
      <vt:lpstr>Minimum spanning tree (MST) interdiction</vt:lpstr>
      <vt:lpstr>Minimum spanning tree (MST) interdiction</vt:lpstr>
      <vt:lpstr>Minimum spanning tree (MST) interdiction</vt:lpstr>
      <vt:lpstr>Minimum spanning tree (MST) interdiction</vt:lpstr>
      <vt:lpstr>Interdiction problems: examples and motivation</vt:lpstr>
      <vt:lpstr>Interdiction problems: examples and motivation</vt:lpstr>
      <vt:lpstr>Interdiction problems: examples and motivation (contd.)</vt:lpstr>
      <vt:lpstr>Our results</vt:lpstr>
      <vt:lpstr>Our results (contd.)</vt:lpstr>
      <vt:lpstr>Related work</vt:lpstr>
      <vt:lpstr>Recall: MST interdiction</vt:lpstr>
      <vt:lpstr>Recall: MST interdiction</vt:lpstr>
      <vt:lpstr>Notation and basic facts</vt:lpstr>
      <vt:lpstr>Lagrangian relaxation</vt:lpstr>
      <vt:lpstr>Extracting a good solution from R2: reduction to tree knapsack</vt:lpstr>
      <vt:lpstr>Reduction to tree knapsack (contd.)</vt:lpstr>
      <vt:lpstr>Reduction to tree knapsack (contd.)</vt:lpstr>
      <vt:lpstr>Reduction to tree knapsack (contd.)</vt:lpstr>
      <vt:lpstr>Tree Knapsack problem</vt:lpstr>
      <vt:lpstr>Tree Knapsack problem</vt:lpstr>
      <vt:lpstr>Tree Knapsack problem</vt:lpstr>
      <vt:lpstr>Tree Knapsack problem</vt:lpstr>
      <vt:lpstr>Tree Knapsack to MST interdiction</vt:lpstr>
      <vt:lpstr>Summary and open questions</vt:lpstr>
      <vt:lpstr>Thank You</vt:lpstr>
    </vt:vector>
  </TitlesOfParts>
  <Company>Dept. of Computer Science, Cornell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Stochastic Optimization is (almost) as easy as Deterministic Optimization</dc:title>
  <dc:creator>Chaitanya Swamy</dc:creator>
  <cp:lastModifiedBy>Chaitanya Swamy</cp:lastModifiedBy>
  <cp:revision>533</cp:revision>
  <dcterms:created xsi:type="dcterms:W3CDTF">2011-06-14T21:20:02Z</dcterms:created>
  <dcterms:modified xsi:type="dcterms:W3CDTF">2017-12-04T20:10:28Z</dcterms:modified>
</cp:coreProperties>
</file>