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41" r:id="rId3"/>
    <p:sldId id="471" r:id="rId4"/>
    <p:sldId id="544" r:id="rId5"/>
    <p:sldId id="545" r:id="rId6"/>
    <p:sldId id="588" r:id="rId7"/>
    <p:sldId id="589" r:id="rId8"/>
    <p:sldId id="593" r:id="rId9"/>
    <p:sldId id="555" r:id="rId10"/>
    <p:sldId id="595" r:id="rId11"/>
    <p:sldId id="562" r:id="rId12"/>
    <p:sldId id="559" r:id="rId13"/>
    <p:sldId id="596" r:id="rId14"/>
    <p:sldId id="598" r:id="rId15"/>
    <p:sldId id="599" r:id="rId16"/>
    <p:sldId id="567" r:id="rId17"/>
    <p:sldId id="569" r:id="rId18"/>
    <p:sldId id="572" r:id="rId19"/>
    <p:sldId id="568" r:id="rId20"/>
    <p:sldId id="573" r:id="rId21"/>
    <p:sldId id="575" r:id="rId22"/>
    <p:sldId id="603" r:id="rId23"/>
    <p:sldId id="576" r:id="rId24"/>
    <p:sldId id="579" r:id="rId25"/>
    <p:sldId id="581" r:id="rId26"/>
    <p:sldId id="582" r:id="rId27"/>
    <p:sldId id="584" r:id="rId28"/>
    <p:sldId id="585" r:id="rId29"/>
    <p:sldId id="600" r:id="rId30"/>
    <p:sldId id="601" r:id="rId31"/>
    <p:sldId id="602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9">
          <p15:clr>
            <a:srgbClr val="A4A3A4"/>
          </p15:clr>
        </p15:guide>
        <p15:guide id="2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00CC"/>
    <a:srgbClr val="FF9966"/>
    <a:srgbClr val="EAEAEA"/>
    <a:srgbClr val="DDDDDD"/>
    <a:srgbClr val="99CCFF"/>
    <a:srgbClr val="33CC33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782" y="65"/>
      </p:cViewPr>
      <p:guideLst>
        <p:guide orient="horz" pos="3159"/>
        <p:guide pos="1111"/>
      </p:guideLst>
    </p:cSldViewPr>
  </p:slideViewPr>
  <p:outlineViewPr>
    <p:cViewPr>
      <p:scale>
        <a:sx n="33" d="100"/>
        <a:sy n="33" d="100"/>
      </p:scale>
      <p:origin x="0" y="174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020651-0D3D-4A39-9EA5-37F99478E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79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DDD620-1869-44F4-B96F-11DE638C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0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1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74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08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6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45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2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13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7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44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49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7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D620-1869-44F4-B96F-11DE638CAD3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9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E0065-59A5-425D-92A4-C7C3D84E8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2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83611-5B58-4A82-AC88-FFF20D42D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8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26032-F23C-43DA-8BA0-BF7C7CF3E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3C689-D3DA-4985-B069-2BC77156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8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AAEC4-FF7F-46E8-AA41-EB11D3581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58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CBE13-06E8-4839-9A00-490735BAB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59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9E57A-2E83-4C6A-B4A4-10A53A768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782B8-9165-42A9-8334-FD0671C63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0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1E9A7-8680-4807-8B4D-73D819A18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0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B9D32-9C43-4E1D-8392-9FB71990C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3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13A8B-6799-4FC4-92A5-115D54F5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6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6EA0039-F7CC-4D0D-A571-22844BA969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openxmlformats.org/officeDocument/2006/relationships/image" Target="../media/image150.png"/><Relationship Id="rId4" Type="http://schemas.openxmlformats.org/officeDocument/2006/relationships/image" Target="../media/image38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70.png"/><Relationship Id="rId4" Type="http://schemas.openxmlformats.org/officeDocument/2006/relationships/image" Target="../media/image48.png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269" y="757238"/>
            <a:ext cx="9015046" cy="1981200"/>
          </a:xfrm>
          <a:noFill/>
        </p:spPr>
        <p:txBody>
          <a:bodyPr/>
          <a:lstStyle/>
          <a:p>
            <a:pPr eaLnBrk="1" hangingPunct="1"/>
            <a:r>
              <a:rPr lang="en-US" altLang="en-US" sz="4200" dirty="0" smtClean="0"/>
              <a:t>Improved Approximation Algorithms for </a:t>
            </a:r>
            <a:br>
              <a:rPr lang="en-US" altLang="en-US" sz="4200" dirty="0" smtClean="0"/>
            </a:br>
            <a:r>
              <a:rPr lang="en-US" altLang="en-US" sz="4200" dirty="0" err="1" smtClean="0"/>
              <a:t>Matroid</a:t>
            </a:r>
            <a:r>
              <a:rPr lang="en-US" altLang="en-US" sz="4200" dirty="0" smtClean="0"/>
              <a:t> and Knapsack Median Problems and Applications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2933700"/>
            <a:ext cx="6342185" cy="3352800"/>
          </a:xfrm>
          <a:noFill/>
        </p:spPr>
        <p:txBody>
          <a:bodyPr/>
          <a:lstStyle/>
          <a:p>
            <a:pPr eaLnBrk="1" hangingPunct="1"/>
            <a:endParaRPr lang="en-US" altLang="en-US" sz="10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/>
              <a:t>Chaitanya Swamy</a:t>
            </a:r>
          </a:p>
          <a:p>
            <a:pPr eaLnBrk="1" hangingPunct="1"/>
            <a:r>
              <a:rPr lang="en-US" altLang="en-US" sz="3600" dirty="0" smtClean="0"/>
              <a:t>University of Waterloo</a:t>
            </a:r>
          </a:p>
          <a:p>
            <a:pPr algn="l" eaLnBrk="1" hangingPunct="1">
              <a:spcBef>
                <a:spcPts val="2400"/>
              </a:spcBef>
            </a:pPr>
            <a:r>
              <a:rPr lang="en-US" altLang="en-US" sz="3600" dirty="0" smtClean="0"/>
              <a:t>Talk given by </a:t>
            </a:r>
            <a:r>
              <a:rPr lang="en-US" altLang="en-US" sz="3600" dirty="0" smtClean="0">
                <a:solidFill>
                  <a:srgbClr val="0000FF"/>
                </a:solidFill>
              </a:rPr>
              <a:t>Zachary </a:t>
            </a:r>
            <a:r>
              <a:rPr lang="en-US" altLang="en-US" sz="3600" dirty="0" err="1" smtClean="0">
                <a:solidFill>
                  <a:srgbClr val="0000FF"/>
                </a:solidFill>
              </a:rPr>
              <a:t>Friggstad</a:t>
            </a:r>
            <a:endParaRPr lang="en-US" altLang="en-US" sz="36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  <a:tabLst>
                <a:tab pos="2157413" algn="l"/>
              </a:tabLst>
            </a:pPr>
            <a:r>
              <a:rPr lang="en-US" altLang="en-US" sz="3600" dirty="0" smtClean="0"/>
              <a:t>	</a:t>
            </a:r>
            <a:r>
              <a:rPr lang="en-US" altLang="en-US" sz="3600" dirty="0" smtClean="0">
                <a:solidFill>
                  <a:srgbClr val="0000FF"/>
                </a:solidFill>
              </a:rPr>
              <a:t>University of Alberta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6863"/>
            <a:ext cx="7772400" cy="708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LP for </a:t>
            </a:r>
            <a:r>
              <a:rPr lang="en-US" altLang="en-US" dirty="0" err="1" smtClean="0"/>
              <a:t>matroid</a:t>
            </a:r>
            <a:r>
              <a:rPr lang="en-US" altLang="en-US" dirty="0" smtClean="0"/>
              <a:t>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Text Box 3"/>
              <p:cNvSpPr txBox="1">
                <a:spLocks noChangeArrowheads="1"/>
              </p:cNvSpPr>
              <p:nvPr/>
            </p:nvSpPr>
            <p:spPr bwMode="auto">
              <a:xfrm>
                <a:off x="757238" y="1320313"/>
                <a:ext cx="7548562" cy="152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16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200" dirty="0"/>
                  <a:t>	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200" dirty="0"/>
                  <a:t> if facility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opened,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 otherwise</a:t>
                </a:r>
              </a:p>
              <a:p>
                <a:pPr eaLnBrk="1" hangingPunct="1"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200" dirty="0"/>
                  <a:t> if client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is assigned to facility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 otherwise</a:t>
                </a:r>
                <a:r>
                  <a:rPr lang="en-US" altLang="en-US" sz="2200" dirty="0" smtClean="0"/>
                  <a:t>.</a:t>
                </a:r>
              </a:p>
              <a:p>
                <a:pPr eaLnBrk="1" hangingPunct="1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200" dirty="0" smtClean="0"/>
                  <a:t>	:  rank-function of </a:t>
                </a:r>
                <a:r>
                  <a:rPr lang="en-US" altLang="en-US" sz="2200" dirty="0" err="1" smtClean="0"/>
                  <a:t>matroid</a:t>
                </a:r>
                <a:r>
                  <a:rPr lang="en-US" alt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/>
                  <a:t>, i.e., 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CA" altLang="en-US" sz="2200" b="0" dirty="0" smtClean="0"/>
                  <a:t>	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alt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2200" dirty="0" smtClean="0"/>
                  <a:t>maximum size of an independent subset of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238" y="1320313"/>
                <a:ext cx="7548562" cy="1524969"/>
              </a:xfrm>
              <a:prstGeom prst="rect">
                <a:avLst/>
              </a:prstGeom>
              <a:blipFill rotWithShape="0">
                <a:blip r:embed="rId2"/>
                <a:stretch>
                  <a:fillRect l="-81" t="-2800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57238" y="2923564"/>
                <a:ext cx="7550150" cy="2156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6363" algn="l"/>
                    <a:tab pos="1427163" algn="l"/>
                    <a:tab pos="1768475" algn="l"/>
                    <a:tab pos="2109788" algn="l"/>
                    <a:tab pos="2401888" algn="l"/>
                    <a:tab pos="3425825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45000"/>
                  </a:spcBef>
                </a:pPr>
                <a:r>
                  <a:rPr lang="en-US" altLang="en-US" sz="2200" dirty="0" smtClean="0"/>
                  <a:t>Minimize</a:t>
                </a:r>
                <a:r>
                  <a:rPr lang="en-US" altLang="en-US" sz="2200" dirty="0">
                    <a:solidFill>
                      <a:srgbClr val="0000FF"/>
                    </a:solidFill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2200" dirty="0"/>
              </a:p>
              <a:p>
                <a:pPr eaLnBrk="1" hangingPunct="1">
                  <a:spcBef>
                    <a:spcPct val="35000"/>
                  </a:spcBef>
                </a:pPr>
                <a:r>
                  <a:rPr lang="en-US" altLang="en-US" sz="2200" dirty="0"/>
                  <a:t>subject to</a:t>
                </a:r>
                <a:r>
                  <a:rPr lang="en-US" altLang="en-US" sz="2200" dirty="0">
                    <a:solidFill>
                      <a:srgbClr val="0000FF"/>
                    </a:solidFill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	≥ 	</m:t>
                    </m:r>
                    <m:r>
                      <a:rPr lang="en-US" alt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200" dirty="0">
                    <a:solidFill>
                      <a:srgbClr val="0000FF"/>
                    </a:solidFill>
                  </a:rPr>
                  <a:t> 	</a:t>
                </a:r>
                <a:r>
                  <a:rPr lang="en-US" altLang="en-US" sz="2200" dirty="0"/>
                  <a:t>for </a:t>
                </a:r>
                <a:r>
                  <a:rPr lang="en-US" altLang="en-US" sz="2200" dirty="0" smtClean="0"/>
                  <a:t>each client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sz="2200" dirty="0">
                    <a:solidFill>
                      <a:srgbClr val="0000FF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22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en-CA" altLang="en-US" sz="2200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	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rgbClr val="0000FF"/>
                    </a:solidFill>
                  </a:rPr>
                  <a:t> 	</a:t>
                </a:r>
                <a:r>
                  <a:rPr lang="en-US" altLang="en-US" sz="2200" dirty="0"/>
                  <a:t>for each facility</a:t>
                </a:r>
                <a:r>
                  <a:rPr lang="en-US" altLang="en-US" sz="22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, client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2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sz="2200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altLang="en-US" sz="22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10000"/>
                  </a:spcBef>
                  <a:tabLst>
                    <a:tab pos="446088" algn="l"/>
                    <a:tab pos="1887538" algn="l"/>
                  </a:tabLst>
                </a:pPr>
                <a:r>
                  <a:rPr lang="en-US" altLang="en-US" sz="22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altLang="en-US" sz="2200" dirty="0" smtClean="0"/>
                  <a:t>	 </a:t>
                </a:r>
                <a14:m>
                  <m:oMath xmlns:m="http://schemas.openxmlformats.org/officeDocument/2006/math">
                    <m:r>
                      <a:rPr lang="en-US" altLang="en-US" sz="22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altLang="en-US" sz="2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	0</m:t>
                    </m:r>
                  </m:oMath>
                </a14:m>
                <a:r>
                  <a:rPr lang="en-US" altLang="en-US" sz="2200" dirty="0"/>
                  <a:t> 	</a:t>
                </a:r>
              </a:p>
            </p:txBody>
          </p:sp>
        </mc:Choice>
        <mc:Fallback xmlns="">
          <p:sp>
            <p:nvSpPr>
              <p:cNvPr id="81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238" y="2923564"/>
                <a:ext cx="7550150" cy="2156937"/>
              </a:xfrm>
              <a:prstGeom prst="rect">
                <a:avLst/>
              </a:prstGeom>
              <a:blipFill rotWithShape="0">
                <a:blip r:embed="rId3"/>
                <a:stretch>
                  <a:fillRect l="-1049" t="-25212" b="-184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976" name="Text Box 8"/>
              <p:cNvSpPr txBox="1">
                <a:spLocks noChangeArrowheads="1"/>
              </p:cNvSpPr>
              <p:nvPr/>
            </p:nvSpPr>
            <p:spPr bwMode="auto">
              <a:xfrm>
                <a:off x="708025" y="5130798"/>
                <a:ext cx="7967052" cy="1349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1313" indent="-341313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0" indent="0" eaLnBrk="1" hangingPunct="1">
                  <a:spcBef>
                    <a:spcPct val="30000"/>
                  </a:spcBef>
                </a:pPr>
                <a:r>
                  <a:rPr lang="en-US" altLang="en-US" dirty="0" smtClean="0"/>
                  <a:t>Can efficiently separate over </a:t>
                </a:r>
                <a:r>
                  <a:rPr lang="en-US" altLang="en-US" dirty="0" err="1" smtClean="0"/>
                  <a:t>matroid</a:t>
                </a:r>
                <a:r>
                  <a:rPr lang="en-US" altLang="en-US" dirty="0" smtClean="0"/>
                  <a:t> polytope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 smtClean="0"/>
                  <a:t> can compute optimal LP solution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efficiently;    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 smtClean="0"/>
                  <a:t> cost of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pPr marL="0" indent="0" eaLnBrk="1" hangingPunct="1">
                  <a:spcBef>
                    <a:spcPct val="30000"/>
                  </a:spcBef>
                </a:pPr>
                <a:r>
                  <a:rPr lang="en-US" altLang="en-US" dirty="0" smtClean="0"/>
                  <a:t>For simplicity: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99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025" y="5130798"/>
                <a:ext cx="7967052" cy="1349793"/>
              </a:xfrm>
              <a:prstGeom prst="rect">
                <a:avLst/>
              </a:prstGeom>
              <a:blipFill rotWithShape="0">
                <a:blip r:embed="rId4"/>
                <a:stretch>
                  <a:fillRect l="-1148" t="-3620" r="-1989" b="-72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2121877" y="4220309"/>
            <a:ext cx="3692769" cy="8133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 bwMode="auto">
              <a:xfrm>
                <a:off x="5521569" y="2923564"/>
                <a:ext cx="3505200" cy="1008185"/>
              </a:xfrm>
              <a:prstGeom prst="wedgeRoundRectCallout">
                <a:avLst>
                  <a:gd name="adj1" fmla="val -66318"/>
                  <a:gd name="adj2" fmla="val 65988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CA" sz="2000" dirty="0" smtClean="0">
                    <a:solidFill>
                      <a:srgbClr val="C00000"/>
                    </a:solidFill>
                  </a:rPr>
                  <a:t>matroid polytope 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CA" sz="2000" dirty="0" smtClean="0"/>
                  <a:t>enforces that in an integer solution, open-facility set is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kumimoji="0" lang="en-C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1569" y="2923564"/>
                <a:ext cx="3505200" cy="1008185"/>
              </a:xfrm>
              <a:prstGeom prst="wedgeRoundRectCallout">
                <a:avLst>
                  <a:gd name="adj1" fmla="val -66318"/>
                  <a:gd name="adj2" fmla="val 65988"/>
                  <a:gd name="adj3" fmla="val 16667"/>
                </a:avLst>
              </a:prstGeom>
              <a:blipFill rotWithShape="0">
                <a:blip r:embed="rId5"/>
                <a:stretch>
                  <a:fillRect t="-2062"/>
                </a:stretch>
              </a:blip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/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7838" y="492370"/>
                <a:ext cx="8283575" cy="838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Rounding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: building intuition</a:t>
                </a:r>
              </a:p>
            </p:txBody>
          </p:sp>
        </mc:Choice>
        <mc:Fallback xmlns="">
          <p:sp>
            <p:nvSpPr>
              <p:cNvPr id="1229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7838" y="492370"/>
                <a:ext cx="8283575" cy="838200"/>
              </a:xfrm>
              <a:blipFill rotWithShape="0">
                <a:blip r:embed="rId3"/>
                <a:stretch>
                  <a:fillRect l="-221" t="-10219" r="-221" b="-30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24213" y="237197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71563" y="2897433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0563" y="2213220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35388" y="1746495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81563" y="3194295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38713" y="1689345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14550" y="2203695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76363" y="2364033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768475" y="318318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25938" y="213067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223963" y="1751258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478088" y="2668833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95563" y="1679820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182938" y="3260970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4246563" y="3033958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5"/>
          <p:cNvSpPr>
            <a:spLocks noChangeArrowheads="1"/>
          </p:cNvSpPr>
          <p:nvPr/>
        </p:nvSpPr>
        <p:spPr bwMode="auto">
          <a:xfrm>
            <a:off x="3860800" y="2638670"/>
            <a:ext cx="182563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2307" name="Straight Arrow Connector 64"/>
          <p:cNvCxnSpPr>
            <a:cxnSpLocks noChangeShapeType="1"/>
            <a:stCxn id="12293" idx="6"/>
            <a:endCxn id="12298" idx="1"/>
          </p:cNvCxnSpPr>
          <p:nvPr/>
        </p:nvCxnSpPr>
        <p:spPr bwMode="auto">
          <a:xfrm>
            <a:off x="873125" y="2305295"/>
            <a:ext cx="503238" cy="1508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67"/>
          <p:cNvCxnSpPr>
            <a:cxnSpLocks noChangeShapeType="1"/>
            <a:stCxn id="12292" idx="7"/>
            <a:endCxn id="12298" idx="2"/>
          </p:cNvCxnSpPr>
          <p:nvPr/>
        </p:nvCxnSpPr>
        <p:spPr bwMode="auto">
          <a:xfrm flipV="1">
            <a:off x="1227138" y="2546595"/>
            <a:ext cx="2413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Arrow Connector 69"/>
          <p:cNvCxnSpPr>
            <a:cxnSpLocks noChangeShapeType="1"/>
            <a:stCxn id="12292" idx="5"/>
            <a:endCxn id="12299" idx="1"/>
          </p:cNvCxnSpPr>
          <p:nvPr/>
        </p:nvCxnSpPr>
        <p:spPr bwMode="auto">
          <a:xfrm>
            <a:off x="1227138" y="3053008"/>
            <a:ext cx="541337" cy="2222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71"/>
          <p:cNvCxnSpPr>
            <a:cxnSpLocks noChangeShapeType="1"/>
            <a:stCxn id="12293" idx="7"/>
            <a:endCxn id="12297" idx="1"/>
          </p:cNvCxnSpPr>
          <p:nvPr/>
        </p:nvCxnSpPr>
        <p:spPr bwMode="auto">
          <a:xfrm>
            <a:off x="846138" y="2240208"/>
            <a:ext cx="1268412" cy="55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73"/>
          <p:cNvCxnSpPr>
            <a:cxnSpLocks noChangeShapeType="1"/>
            <a:stCxn id="12301" idx="4"/>
            <a:endCxn id="12298" idx="0"/>
          </p:cNvCxnSpPr>
          <p:nvPr/>
        </p:nvCxnSpPr>
        <p:spPr bwMode="auto">
          <a:xfrm>
            <a:off x="1316038" y="1933820"/>
            <a:ext cx="152400" cy="4302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Arrow Connector 75"/>
          <p:cNvCxnSpPr>
            <a:cxnSpLocks noChangeShapeType="1"/>
            <a:stCxn id="12301" idx="6"/>
            <a:endCxn id="12297" idx="0"/>
          </p:cNvCxnSpPr>
          <p:nvPr/>
        </p:nvCxnSpPr>
        <p:spPr bwMode="auto">
          <a:xfrm>
            <a:off x="1406525" y="1843333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Arrow Connector 77"/>
          <p:cNvCxnSpPr>
            <a:cxnSpLocks noChangeShapeType="1"/>
            <a:stCxn id="12302" idx="1"/>
            <a:endCxn id="12297" idx="2"/>
          </p:cNvCxnSpPr>
          <p:nvPr/>
        </p:nvCxnSpPr>
        <p:spPr bwMode="auto">
          <a:xfrm flipH="1" flipV="1">
            <a:off x="2206625" y="2386258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79"/>
          <p:cNvCxnSpPr>
            <a:cxnSpLocks noChangeShapeType="1"/>
            <a:stCxn id="12302" idx="3"/>
            <a:endCxn id="12299" idx="3"/>
          </p:cNvCxnSpPr>
          <p:nvPr/>
        </p:nvCxnSpPr>
        <p:spPr bwMode="auto">
          <a:xfrm flipH="1">
            <a:off x="1951038" y="2824408"/>
            <a:ext cx="554037" cy="450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81"/>
          <p:cNvCxnSpPr>
            <a:cxnSpLocks noChangeShapeType="1"/>
            <a:stCxn id="12303" idx="3"/>
            <a:endCxn id="12297" idx="3"/>
          </p:cNvCxnSpPr>
          <p:nvPr/>
        </p:nvCxnSpPr>
        <p:spPr bwMode="auto">
          <a:xfrm flipH="1">
            <a:off x="2297113" y="1835395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Straight Arrow Connector 83"/>
          <p:cNvCxnSpPr>
            <a:cxnSpLocks noChangeShapeType="1"/>
            <a:stCxn id="12302" idx="7"/>
            <a:endCxn id="12291" idx="1"/>
          </p:cNvCxnSpPr>
          <p:nvPr/>
        </p:nvCxnSpPr>
        <p:spPr bwMode="auto">
          <a:xfrm flipV="1">
            <a:off x="2633663" y="2464045"/>
            <a:ext cx="590550" cy="2317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Straight Arrow Connector 85"/>
          <p:cNvCxnSpPr>
            <a:cxnSpLocks noChangeShapeType="1"/>
            <a:stCxn id="12303" idx="5"/>
            <a:endCxn id="12291" idx="0"/>
          </p:cNvCxnSpPr>
          <p:nvPr/>
        </p:nvCxnSpPr>
        <p:spPr bwMode="auto">
          <a:xfrm>
            <a:off x="2751138" y="1835395"/>
            <a:ext cx="565150" cy="5365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Arrow Connector 87"/>
          <p:cNvCxnSpPr>
            <a:cxnSpLocks noChangeShapeType="1"/>
            <a:stCxn id="12306" idx="7"/>
            <a:endCxn id="12300" idx="2"/>
          </p:cNvCxnSpPr>
          <p:nvPr/>
        </p:nvCxnSpPr>
        <p:spPr bwMode="auto">
          <a:xfrm flipV="1">
            <a:off x="4016375" y="2313233"/>
            <a:ext cx="401638" cy="3524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Straight Arrow Connector 89"/>
          <p:cNvCxnSpPr>
            <a:cxnSpLocks noChangeShapeType="1"/>
            <a:stCxn id="12306" idx="1"/>
            <a:endCxn id="12291" idx="3"/>
          </p:cNvCxnSpPr>
          <p:nvPr/>
        </p:nvCxnSpPr>
        <p:spPr bwMode="auto">
          <a:xfrm flipH="1" flipV="1">
            <a:off x="3406775" y="2464045"/>
            <a:ext cx="481013" cy="2016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Straight Arrow Connector 91"/>
          <p:cNvCxnSpPr>
            <a:cxnSpLocks noChangeShapeType="1"/>
            <a:stCxn id="12294" idx="5"/>
            <a:endCxn id="12300" idx="1"/>
          </p:cNvCxnSpPr>
          <p:nvPr/>
        </p:nvCxnSpPr>
        <p:spPr bwMode="auto">
          <a:xfrm>
            <a:off x="3890963" y="1902070"/>
            <a:ext cx="434975" cy="3206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Arrow Connector 93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 flipH="1">
            <a:off x="4508500" y="1844920"/>
            <a:ext cx="4572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Arrow Connector 95"/>
          <p:cNvCxnSpPr>
            <a:cxnSpLocks noChangeShapeType="1"/>
            <a:stCxn id="12296" idx="4"/>
            <a:endCxn id="12305" idx="0"/>
          </p:cNvCxnSpPr>
          <p:nvPr/>
        </p:nvCxnSpPr>
        <p:spPr bwMode="auto">
          <a:xfrm flipH="1">
            <a:off x="4338638" y="1871908"/>
            <a:ext cx="692150" cy="11620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Straight Arrow Connector 97"/>
          <p:cNvCxnSpPr>
            <a:cxnSpLocks noChangeShapeType="1"/>
            <a:stCxn id="12295" idx="2"/>
            <a:endCxn id="12305" idx="3"/>
          </p:cNvCxnSpPr>
          <p:nvPr/>
        </p:nvCxnSpPr>
        <p:spPr bwMode="auto">
          <a:xfrm flipH="1" flipV="1">
            <a:off x="4429125" y="3126033"/>
            <a:ext cx="452438" cy="16033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4" name="Straight Arrow Connector 100"/>
          <p:cNvCxnSpPr>
            <a:cxnSpLocks noChangeShapeType="1"/>
            <a:stCxn id="12295" idx="0"/>
            <a:endCxn id="12300" idx="2"/>
          </p:cNvCxnSpPr>
          <p:nvPr/>
        </p:nvCxnSpPr>
        <p:spPr bwMode="auto">
          <a:xfrm flipH="1" flipV="1">
            <a:off x="4418013" y="2313233"/>
            <a:ext cx="555625" cy="88106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5" name="Straight Arrow Connector 102"/>
          <p:cNvCxnSpPr>
            <a:cxnSpLocks noChangeShapeType="1"/>
            <a:stCxn id="12304" idx="0"/>
            <a:endCxn id="12291" idx="2"/>
          </p:cNvCxnSpPr>
          <p:nvPr/>
        </p:nvCxnSpPr>
        <p:spPr bwMode="auto">
          <a:xfrm flipV="1">
            <a:off x="3275013" y="2554533"/>
            <a:ext cx="41275" cy="706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Arrow Connector 104"/>
          <p:cNvCxnSpPr>
            <a:cxnSpLocks noChangeShapeType="1"/>
            <a:stCxn id="12304" idx="6"/>
            <a:endCxn id="12305" idx="1"/>
          </p:cNvCxnSpPr>
          <p:nvPr/>
        </p:nvCxnSpPr>
        <p:spPr bwMode="auto">
          <a:xfrm flipV="1">
            <a:off x="3365500" y="3126033"/>
            <a:ext cx="881063" cy="2270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7" name="Rectangle 11"/>
          <p:cNvSpPr>
            <a:spLocks noChangeArrowheads="1"/>
          </p:cNvSpPr>
          <p:nvPr/>
        </p:nvSpPr>
        <p:spPr bwMode="auto">
          <a:xfrm>
            <a:off x="2571750" y="3199058"/>
            <a:ext cx="182563" cy="182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28" name="Straight Arrow Connector 107"/>
          <p:cNvCxnSpPr>
            <a:cxnSpLocks noChangeShapeType="1"/>
            <a:stCxn id="12294" idx="3"/>
            <a:endCxn id="12291" idx="0"/>
          </p:cNvCxnSpPr>
          <p:nvPr/>
        </p:nvCxnSpPr>
        <p:spPr bwMode="auto">
          <a:xfrm flipH="1">
            <a:off x="3316288" y="1902070"/>
            <a:ext cx="446087" cy="469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Straight Arrow Connector 109"/>
          <p:cNvCxnSpPr>
            <a:cxnSpLocks noChangeShapeType="1"/>
            <a:stCxn id="12306" idx="5"/>
            <a:endCxn id="12305" idx="0"/>
          </p:cNvCxnSpPr>
          <p:nvPr/>
        </p:nvCxnSpPr>
        <p:spPr bwMode="auto">
          <a:xfrm>
            <a:off x="4016375" y="2794245"/>
            <a:ext cx="322263" cy="2397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641350" y="3909159"/>
                <a:ext cx="8221296" cy="860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Easy case: </a:t>
                </a:r>
                <a:r>
                  <a:rPr lang="en-US" altLang="en-US" dirty="0"/>
                  <a:t>suppose facility-sets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 0}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for different clients are either 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disjoint</a:t>
                </a:r>
                <a:r>
                  <a:rPr lang="en-US" altLang="en-US" dirty="0"/>
                  <a:t> or </a:t>
                </a:r>
                <a:r>
                  <a:rPr lang="en-US" altLang="en-US" dirty="0" smtClean="0">
                    <a:solidFill>
                      <a:srgbClr val="CC0000"/>
                    </a:solidFill>
                  </a:rPr>
                  <a:t>identical</a:t>
                </a:r>
                <a:r>
                  <a:rPr lang="en-US" altLang="en-US" dirty="0"/>
                  <a:t>	</a:t>
                </a:r>
                <a:r>
                  <a:rPr lang="en-US" altLang="en-US" dirty="0" smtClean="0"/>
                  <a:t>(*)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" y="3909159"/>
                <a:ext cx="8221296" cy="860748"/>
              </a:xfrm>
              <a:prstGeom prst="rect">
                <a:avLst/>
              </a:prstGeom>
              <a:blipFill rotWithShape="0">
                <a:blip r:embed="rId4"/>
                <a:stretch>
                  <a:fillRect l="-1112" t="-5674" b="-156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31" name="Oval 18"/>
          <p:cNvSpPr>
            <a:spLocks noChangeArrowheads="1"/>
          </p:cNvSpPr>
          <p:nvPr/>
        </p:nvSpPr>
        <p:spPr bwMode="auto">
          <a:xfrm>
            <a:off x="6107113" y="2541833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32" name="Group 21"/>
          <p:cNvGrpSpPr>
            <a:grpSpLocks/>
          </p:cNvGrpSpPr>
          <p:nvPr/>
        </p:nvGrpSpPr>
        <p:grpSpPr bwMode="auto">
          <a:xfrm>
            <a:off x="6105515" y="1586160"/>
            <a:ext cx="1295492" cy="422275"/>
            <a:chOff x="3895" y="1316"/>
            <a:chExt cx="747" cy="266"/>
          </a:xfrm>
        </p:grpSpPr>
        <p:sp>
          <p:nvSpPr>
            <p:cNvPr id="12340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&gt;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41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33" name="Group 21"/>
          <p:cNvGrpSpPr>
            <a:grpSpLocks/>
          </p:cNvGrpSpPr>
          <p:nvPr/>
        </p:nvGrpSpPr>
        <p:grpSpPr bwMode="auto">
          <a:xfrm>
            <a:off x="7437442" y="1592510"/>
            <a:ext cx="1268413" cy="422276"/>
            <a:chOff x="3895" y="1309"/>
            <a:chExt cx="799" cy="266"/>
          </a:xfrm>
        </p:grpSpPr>
        <p:sp>
          <p:nvSpPr>
            <p:cNvPr id="12338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39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34" name="Rectangle 24"/>
          <p:cNvSpPr>
            <a:spLocks noChangeArrowheads="1"/>
          </p:cNvSpPr>
          <p:nvPr/>
        </p:nvSpPr>
        <p:spPr bwMode="auto">
          <a:xfrm>
            <a:off x="7327900" y="253548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35" name="Straight Arrow Connector 128"/>
          <p:cNvCxnSpPr>
            <a:cxnSpLocks noChangeShapeType="1"/>
            <a:stCxn id="12331" idx="6"/>
            <a:endCxn id="12334" idx="1"/>
          </p:cNvCxnSpPr>
          <p:nvPr/>
        </p:nvCxnSpPr>
        <p:spPr bwMode="auto">
          <a:xfrm flipV="1">
            <a:off x="6289675" y="2625970"/>
            <a:ext cx="1038225" cy="79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36" name="TextBox 129"/>
              <p:cNvSpPr txBox="1">
                <a:spLocks noChangeArrowheads="1"/>
              </p:cNvSpPr>
              <p:nvPr/>
            </p:nvSpPr>
            <p:spPr bwMode="auto">
              <a:xfrm>
                <a:off x="6192839" y="2184645"/>
                <a:ext cx="1165224" cy="45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&gt; 0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2336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39" y="2184645"/>
                <a:ext cx="1165224" cy="458011"/>
              </a:xfrm>
              <a:prstGeom prst="rect">
                <a:avLst/>
              </a:prstGeom>
              <a:blipFill rotWithShape="0">
                <a:blip r:embed="rId7"/>
                <a:stretch>
                  <a:fillRect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7838" y="492370"/>
                <a:ext cx="8283575" cy="838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Rounding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: building intuition</a:t>
                </a:r>
              </a:p>
            </p:txBody>
          </p:sp>
        </mc:Choice>
        <mc:Fallback xmlns="">
          <p:sp>
            <p:nvSpPr>
              <p:cNvPr id="1229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7838" y="492370"/>
                <a:ext cx="8283575" cy="838200"/>
              </a:xfrm>
              <a:blipFill rotWithShape="0">
                <a:blip r:embed="rId3"/>
                <a:stretch>
                  <a:fillRect l="-221" t="-10219" r="-221" b="-30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24213" y="237197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71563" y="2897433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0563" y="2213220"/>
            <a:ext cx="182562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35388" y="1746495"/>
            <a:ext cx="182562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81563" y="3194295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38713" y="1689345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14550" y="2203695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76363" y="2364033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768475" y="318318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25938" y="213067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223963" y="1751258"/>
            <a:ext cx="182562" cy="182562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478088" y="2668833"/>
            <a:ext cx="182562" cy="182562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95563" y="1679820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182938" y="3260970"/>
            <a:ext cx="182562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4246563" y="3033958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5"/>
          <p:cNvSpPr>
            <a:spLocks noChangeArrowheads="1"/>
          </p:cNvSpPr>
          <p:nvPr/>
        </p:nvSpPr>
        <p:spPr bwMode="auto">
          <a:xfrm>
            <a:off x="3860800" y="2638670"/>
            <a:ext cx="182563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07" name="Straight Arrow Connector 64"/>
          <p:cNvCxnSpPr>
            <a:cxnSpLocks noChangeShapeType="1"/>
            <a:stCxn id="12293" idx="6"/>
            <a:endCxn id="12298" idx="1"/>
          </p:cNvCxnSpPr>
          <p:nvPr/>
        </p:nvCxnSpPr>
        <p:spPr bwMode="auto">
          <a:xfrm>
            <a:off x="873125" y="2305295"/>
            <a:ext cx="503238" cy="1508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67"/>
          <p:cNvCxnSpPr>
            <a:cxnSpLocks noChangeShapeType="1"/>
            <a:stCxn id="12292" idx="7"/>
            <a:endCxn id="12298" idx="2"/>
          </p:cNvCxnSpPr>
          <p:nvPr/>
        </p:nvCxnSpPr>
        <p:spPr bwMode="auto">
          <a:xfrm flipV="1">
            <a:off x="1227138" y="2546595"/>
            <a:ext cx="2413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Arrow Connector 69"/>
          <p:cNvCxnSpPr>
            <a:cxnSpLocks noChangeShapeType="1"/>
            <a:stCxn id="12292" idx="5"/>
            <a:endCxn id="12299" idx="1"/>
          </p:cNvCxnSpPr>
          <p:nvPr/>
        </p:nvCxnSpPr>
        <p:spPr bwMode="auto">
          <a:xfrm>
            <a:off x="1227138" y="3053008"/>
            <a:ext cx="541337" cy="2222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71"/>
          <p:cNvCxnSpPr>
            <a:cxnSpLocks noChangeShapeType="1"/>
            <a:stCxn id="12293" idx="7"/>
            <a:endCxn id="12297" idx="1"/>
          </p:cNvCxnSpPr>
          <p:nvPr/>
        </p:nvCxnSpPr>
        <p:spPr bwMode="auto">
          <a:xfrm>
            <a:off x="846138" y="2240208"/>
            <a:ext cx="1268412" cy="5556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73"/>
          <p:cNvCxnSpPr>
            <a:cxnSpLocks noChangeShapeType="1"/>
            <a:stCxn id="12301" idx="4"/>
            <a:endCxn id="12298" idx="0"/>
          </p:cNvCxnSpPr>
          <p:nvPr/>
        </p:nvCxnSpPr>
        <p:spPr bwMode="auto">
          <a:xfrm>
            <a:off x="1316038" y="1933820"/>
            <a:ext cx="152400" cy="4302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Arrow Connector 75"/>
          <p:cNvCxnSpPr>
            <a:cxnSpLocks noChangeShapeType="1"/>
            <a:stCxn id="12301" idx="6"/>
            <a:endCxn id="12297" idx="0"/>
          </p:cNvCxnSpPr>
          <p:nvPr/>
        </p:nvCxnSpPr>
        <p:spPr bwMode="auto">
          <a:xfrm>
            <a:off x="1406525" y="1843333"/>
            <a:ext cx="800100" cy="36036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Arrow Connector 77"/>
          <p:cNvCxnSpPr>
            <a:cxnSpLocks noChangeShapeType="1"/>
            <a:stCxn id="12302" idx="1"/>
            <a:endCxn id="12297" idx="2"/>
          </p:cNvCxnSpPr>
          <p:nvPr/>
        </p:nvCxnSpPr>
        <p:spPr bwMode="auto">
          <a:xfrm flipH="1" flipV="1">
            <a:off x="2206625" y="2386258"/>
            <a:ext cx="298450" cy="30956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79"/>
          <p:cNvCxnSpPr>
            <a:cxnSpLocks noChangeShapeType="1"/>
            <a:stCxn id="12302" idx="3"/>
            <a:endCxn id="12299" idx="3"/>
          </p:cNvCxnSpPr>
          <p:nvPr/>
        </p:nvCxnSpPr>
        <p:spPr bwMode="auto">
          <a:xfrm flipH="1">
            <a:off x="1951038" y="2824408"/>
            <a:ext cx="554037" cy="450850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81"/>
          <p:cNvCxnSpPr>
            <a:cxnSpLocks noChangeShapeType="1"/>
            <a:stCxn id="12303" idx="3"/>
            <a:endCxn id="12297" idx="3"/>
          </p:cNvCxnSpPr>
          <p:nvPr/>
        </p:nvCxnSpPr>
        <p:spPr bwMode="auto">
          <a:xfrm flipH="1">
            <a:off x="2297113" y="1835395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Straight Arrow Connector 83"/>
          <p:cNvCxnSpPr>
            <a:cxnSpLocks noChangeShapeType="1"/>
            <a:stCxn id="12302" idx="7"/>
            <a:endCxn id="12291" idx="1"/>
          </p:cNvCxnSpPr>
          <p:nvPr/>
        </p:nvCxnSpPr>
        <p:spPr bwMode="auto">
          <a:xfrm flipV="1">
            <a:off x="2633663" y="2464045"/>
            <a:ext cx="590550" cy="231775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Straight Arrow Connector 85"/>
          <p:cNvCxnSpPr>
            <a:cxnSpLocks noChangeShapeType="1"/>
            <a:stCxn id="12303" idx="5"/>
            <a:endCxn id="12291" idx="0"/>
          </p:cNvCxnSpPr>
          <p:nvPr/>
        </p:nvCxnSpPr>
        <p:spPr bwMode="auto">
          <a:xfrm>
            <a:off x="2751138" y="1835395"/>
            <a:ext cx="565150" cy="5365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Arrow Connector 87"/>
          <p:cNvCxnSpPr>
            <a:cxnSpLocks noChangeShapeType="1"/>
            <a:stCxn id="12306" idx="7"/>
            <a:endCxn id="12300" idx="2"/>
          </p:cNvCxnSpPr>
          <p:nvPr/>
        </p:nvCxnSpPr>
        <p:spPr bwMode="auto">
          <a:xfrm flipV="1">
            <a:off x="4016375" y="2313233"/>
            <a:ext cx="401638" cy="352425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Straight Arrow Connector 89"/>
          <p:cNvCxnSpPr>
            <a:cxnSpLocks noChangeShapeType="1"/>
            <a:stCxn id="12306" idx="1"/>
            <a:endCxn id="12291" idx="3"/>
          </p:cNvCxnSpPr>
          <p:nvPr/>
        </p:nvCxnSpPr>
        <p:spPr bwMode="auto">
          <a:xfrm flipH="1" flipV="1">
            <a:off x="3406775" y="2464045"/>
            <a:ext cx="481013" cy="2016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Straight Arrow Connector 91"/>
          <p:cNvCxnSpPr>
            <a:cxnSpLocks noChangeShapeType="1"/>
            <a:stCxn id="12294" idx="5"/>
            <a:endCxn id="12300" idx="1"/>
          </p:cNvCxnSpPr>
          <p:nvPr/>
        </p:nvCxnSpPr>
        <p:spPr bwMode="auto">
          <a:xfrm>
            <a:off x="3890963" y="1902070"/>
            <a:ext cx="434975" cy="320675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Arrow Connector 93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 flipH="1">
            <a:off x="4508500" y="1844920"/>
            <a:ext cx="4572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Arrow Connector 95"/>
          <p:cNvCxnSpPr>
            <a:cxnSpLocks noChangeShapeType="1"/>
            <a:stCxn id="12296" idx="4"/>
            <a:endCxn id="12305" idx="0"/>
          </p:cNvCxnSpPr>
          <p:nvPr/>
        </p:nvCxnSpPr>
        <p:spPr bwMode="auto">
          <a:xfrm flipH="1">
            <a:off x="4338638" y="1871908"/>
            <a:ext cx="692150" cy="11620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Straight Arrow Connector 97"/>
          <p:cNvCxnSpPr>
            <a:cxnSpLocks noChangeShapeType="1"/>
            <a:stCxn id="12295" idx="2"/>
            <a:endCxn id="12305" idx="3"/>
          </p:cNvCxnSpPr>
          <p:nvPr/>
        </p:nvCxnSpPr>
        <p:spPr bwMode="auto">
          <a:xfrm flipH="1" flipV="1">
            <a:off x="4429125" y="3126033"/>
            <a:ext cx="452438" cy="16033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4" name="Straight Arrow Connector 100"/>
          <p:cNvCxnSpPr>
            <a:cxnSpLocks noChangeShapeType="1"/>
            <a:stCxn id="12295" idx="0"/>
            <a:endCxn id="12300" idx="2"/>
          </p:cNvCxnSpPr>
          <p:nvPr/>
        </p:nvCxnSpPr>
        <p:spPr bwMode="auto">
          <a:xfrm flipH="1" flipV="1">
            <a:off x="4418013" y="2313233"/>
            <a:ext cx="555625" cy="88106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5" name="Straight Arrow Connector 102"/>
          <p:cNvCxnSpPr>
            <a:cxnSpLocks noChangeShapeType="1"/>
            <a:stCxn id="12304" idx="0"/>
            <a:endCxn id="12291" idx="2"/>
          </p:cNvCxnSpPr>
          <p:nvPr/>
        </p:nvCxnSpPr>
        <p:spPr bwMode="auto">
          <a:xfrm flipV="1">
            <a:off x="3275013" y="2554533"/>
            <a:ext cx="41275" cy="706437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Arrow Connector 104"/>
          <p:cNvCxnSpPr>
            <a:cxnSpLocks noChangeShapeType="1"/>
            <a:stCxn id="12304" idx="6"/>
            <a:endCxn id="12305" idx="1"/>
          </p:cNvCxnSpPr>
          <p:nvPr/>
        </p:nvCxnSpPr>
        <p:spPr bwMode="auto">
          <a:xfrm flipV="1">
            <a:off x="3365500" y="3126033"/>
            <a:ext cx="881063" cy="22701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7" name="Rectangle 11"/>
          <p:cNvSpPr>
            <a:spLocks noChangeArrowheads="1"/>
          </p:cNvSpPr>
          <p:nvPr/>
        </p:nvSpPr>
        <p:spPr bwMode="auto">
          <a:xfrm>
            <a:off x="2571750" y="3199058"/>
            <a:ext cx="182563" cy="182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28" name="Straight Arrow Connector 107"/>
          <p:cNvCxnSpPr>
            <a:cxnSpLocks noChangeShapeType="1"/>
            <a:stCxn id="12294" idx="3"/>
            <a:endCxn id="12291" idx="0"/>
          </p:cNvCxnSpPr>
          <p:nvPr/>
        </p:nvCxnSpPr>
        <p:spPr bwMode="auto">
          <a:xfrm flipH="1">
            <a:off x="3316288" y="1902070"/>
            <a:ext cx="446087" cy="469900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Straight Arrow Connector 109"/>
          <p:cNvCxnSpPr>
            <a:cxnSpLocks noChangeShapeType="1"/>
            <a:stCxn id="12306" idx="5"/>
            <a:endCxn id="12305" idx="0"/>
          </p:cNvCxnSpPr>
          <p:nvPr/>
        </p:nvCxnSpPr>
        <p:spPr bwMode="auto">
          <a:xfrm>
            <a:off x="4016375" y="2794245"/>
            <a:ext cx="322263" cy="2397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641350" y="3909159"/>
                <a:ext cx="8221296" cy="251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Easy case: </a:t>
                </a:r>
                <a:r>
                  <a:rPr lang="en-US" altLang="en-US" dirty="0"/>
                  <a:t>suppose facility-sets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 0}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for different clients are either 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disjoint</a:t>
                </a:r>
                <a:r>
                  <a:rPr lang="en-US" altLang="en-US" dirty="0"/>
                  <a:t> or </a:t>
                </a:r>
                <a:r>
                  <a:rPr lang="en-US" altLang="en-US" dirty="0" smtClean="0">
                    <a:solidFill>
                      <a:srgbClr val="CC0000"/>
                    </a:solidFill>
                  </a:rPr>
                  <a:t>identical</a:t>
                </a:r>
                <a:r>
                  <a:rPr lang="en-US" altLang="en-US" dirty="0"/>
                  <a:t>	</a:t>
                </a:r>
                <a:r>
                  <a:rPr lang="en-US" altLang="en-US" dirty="0" smtClean="0"/>
                  <a:t>(*)</a:t>
                </a:r>
                <a:endParaRPr lang="en-US" altLang="en-US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dirty="0"/>
                  <a:t>Then, can easily </a:t>
                </a:r>
                <a:r>
                  <a:rPr lang="en-US" altLang="en-US" dirty="0" smtClean="0"/>
                  <a:t>round by solving a </a:t>
                </a:r>
                <a:r>
                  <a:rPr lang="en-US" altLang="en-US" dirty="0" err="1" smtClean="0">
                    <a:solidFill>
                      <a:srgbClr val="C00000"/>
                    </a:solidFill>
                  </a:rPr>
                  <a:t>matroid</a:t>
                </a:r>
                <a:r>
                  <a:rPr lang="en-US" altLang="en-US" dirty="0" smtClean="0">
                    <a:solidFill>
                      <a:srgbClr val="C00000"/>
                    </a:solidFill>
                  </a:rPr>
                  <a:t>-intersection problem </a:t>
                </a:r>
                <a:r>
                  <a:rPr lang="en-US" altLang="en-US" dirty="0" smtClean="0"/>
                  <a:t>Set up two </a:t>
                </a:r>
                <a:r>
                  <a:rPr lang="en-US" altLang="en-US" dirty="0" err="1" smtClean="0"/>
                  <a:t>matroids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 smtClean="0"/>
                  <a:t> where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restricted to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dirty="0" smtClean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CA" altLang="en-US" b="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/>
                  <a:t>, a set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dirty="0" smtClean="0"/>
                  <a:t> is independent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" y="3909159"/>
                <a:ext cx="8221296" cy="2513317"/>
              </a:xfrm>
              <a:prstGeom prst="rect">
                <a:avLst/>
              </a:prstGeom>
              <a:blipFill rotWithShape="0">
                <a:blip r:embed="rId4"/>
                <a:stretch>
                  <a:fillRect l="-1112" t="-1937" r="-1483" b="-31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31" name="Oval 18"/>
          <p:cNvSpPr>
            <a:spLocks noChangeArrowheads="1"/>
          </p:cNvSpPr>
          <p:nvPr/>
        </p:nvSpPr>
        <p:spPr bwMode="auto">
          <a:xfrm>
            <a:off x="6107113" y="2541833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32" name="Group 21"/>
          <p:cNvGrpSpPr>
            <a:grpSpLocks/>
          </p:cNvGrpSpPr>
          <p:nvPr/>
        </p:nvGrpSpPr>
        <p:grpSpPr bwMode="auto">
          <a:xfrm>
            <a:off x="6105515" y="1586160"/>
            <a:ext cx="1295492" cy="422275"/>
            <a:chOff x="3895" y="1316"/>
            <a:chExt cx="747" cy="266"/>
          </a:xfrm>
        </p:grpSpPr>
        <p:sp>
          <p:nvSpPr>
            <p:cNvPr id="12340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&gt;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41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33" name="Group 21"/>
          <p:cNvGrpSpPr>
            <a:grpSpLocks/>
          </p:cNvGrpSpPr>
          <p:nvPr/>
        </p:nvGrpSpPr>
        <p:grpSpPr bwMode="auto">
          <a:xfrm>
            <a:off x="7437442" y="1592510"/>
            <a:ext cx="1268413" cy="422276"/>
            <a:chOff x="3895" y="1309"/>
            <a:chExt cx="799" cy="266"/>
          </a:xfrm>
        </p:grpSpPr>
        <p:sp>
          <p:nvSpPr>
            <p:cNvPr id="12338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39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34" name="Rectangle 24"/>
          <p:cNvSpPr>
            <a:spLocks noChangeArrowheads="1"/>
          </p:cNvSpPr>
          <p:nvPr/>
        </p:nvSpPr>
        <p:spPr bwMode="auto">
          <a:xfrm>
            <a:off x="7327900" y="253548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35" name="Straight Arrow Connector 128"/>
          <p:cNvCxnSpPr>
            <a:cxnSpLocks noChangeShapeType="1"/>
            <a:stCxn id="12331" idx="6"/>
            <a:endCxn id="12334" idx="1"/>
          </p:cNvCxnSpPr>
          <p:nvPr/>
        </p:nvCxnSpPr>
        <p:spPr bwMode="auto">
          <a:xfrm flipV="1">
            <a:off x="6289675" y="2625970"/>
            <a:ext cx="1038225" cy="79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36" name="TextBox 129"/>
              <p:cNvSpPr txBox="1">
                <a:spLocks noChangeArrowheads="1"/>
              </p:cNvSpPr>
              <p:nvPr/>
            </p:nvSpPr>
            <p:spPr bwMode="auto">
              <a:xfrm>
                <a:off x="6192839" y="2184645"/>
                <a:ext cx="1165224" cy="45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&gt; 0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2336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39" y="2184645"/>
                <a:ext cx="1165224" cy="458011"/>
              </a:xfrm>
              <a:prstGeom prst="rect">
                <a:avLst/>
              </a:prstGeom>
              <a:blipFill rotWithShape="0">
                <a:blip r:embed="rId7"/>
                <a:stretch>
                  <a:fillRect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7838" y="117234"/>
                <a:ext cx="8283575" cy="838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Rounding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: building intuition</a:t>
                </a:r>
              </a:p>
            </p:txBody>
          </p:sp>
        </mc:Choice>
        <mc:Fallback xmlns="">
          <p:sp>
            <p:nvSpPr>
              <p:cNvPr id="1229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7838" y="117234"/>
                <a:ext cx="8283575" cy="838200"/>
              </a:xfrm>
              <a:blipFill rotWithShape="0">
                <a:blip r:embed="rId3"/>
                <a:stretch>
                  <a:fillRect l="-221" t="-10145" r="-221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24213" y="1996834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71563" y="25222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0563" y="1838084"/>
            <a:ext cx="182562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35388" y="1371359"/>
            <a:ext cx="182562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81563" y="281915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38713" y="131420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14550" y="1828559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76363" y="1988897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768475" y="280804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25938" y="1755534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223963" y="1376122"/>
            <a:ext cx="182562" cy="182562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478088" y="2293697"/>
            <a:ext cx="182562" cy="182562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95563" y="130468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182938" y="2885834"/>
            <a:ext cx="182562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4246563" y="2658822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5"/>
          <p:cNvSpPr>
            <a:spLocks noChangeArrowheads="1"/>
          </p:cNvSpPr>
          <p:nvPr/>
        </p:nvSpPr>
        <p:spPr bwMode="auto">
          <a:xfrm>
            <a:off x="3860800" y="2263534"/>
            <a:ext cx="182563" cy="182563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07" name="Straight Arrow Connector 64"/>
          <p:cNvCxnSpPr>
            <a:cxnSpLocks noChangeShapeType="1"/>
            <a:stCxn id="12293" idx="6"/>
            <a:endCxn id="12298" idx="1"/>
          </p:cNvCxnSpPr>
          <p:nvPr/>
        </p:nvCxnSpPr>
        <p:spPr bwMode="auto">
          <a:xfrm>
            <a:off x="873125" y="1930159"/>
            <a:ext cx="503238" cy="1508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67"/>
          <p:cNvCxnSpPr>
            <a:cxnSpLocks noChangeShapeType="1"/>
            <a:stCxn id="12292" idx="7"/>
            <a:endCxn id="12298" idx="2"/>
          </p:cNvCxnSpPr>
          <p:nvPr/>
        </p:nvCxnSpPr>
        <p:spPr bwMode="auto">
          <a:xfrm flipV="1">
            <a:off x="1227138" y="2171459"/>
            <a:ext cx="2413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Arrow Connector 69"/>
          <p:cNvCxnSpPr>
            <a:cxnSpLocks noChangeShapeType="1"/>
            <a:stCxn id="12292" idx="5"/>
            <a:endCxn id="12299" idx="1"/>
          </p:cNvCxnSpPr>
          <p:nvPr/>
        </p:nvCxnSpPr>
        <p:spPr bwMode="auto">
          <a:xfrm>
            <a:off x="1227138" y="2677872"/>
            <a:ext cx="541337" cy="2222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71"/>
          <p:cNvCxnSpPr>
            <a:cxnSpLocks noChangeShapeType="1"/>
            <a:stCxn id="12293" idx="7"/>
            <a:endCxn id="12297" idx="1"/>
          </p:cNvCxnSpPr>
          <p:nvPr/>
        </p:nvCxnSpPr>
        <p:spPr bwMode="auto">
          <a:xfrm>
            <a:off x="846138" y="1865072"/>
            <a:ext cx="1268412" cy="5556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73"/>
          <p:cNvCxnSpPr>
            <a:cxnSpLocks noChangeShapeType="1"/>
            <a:stCxn id="12301" idx="4"/>
            <a:endCxn id="12298" idx="0"/>
          </p:cNvCxnSpPr>
          <p:nvPr/>
        </p:nvCxnSpPr>
        <p:spPr bwMode="auto">
          <a:xfrm>
            <a:off x="1316038" y="1558684"/>
            <a:ext cx="152400" cy="4302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Arrow Connector 75"/>
          <p:cNvCxnSpPr>
            <a:cxnSpLocks noChangeShapeType="1"/>
            <a:stCxn id="12301" idx="6"/>
            <a:endCxn id="12297" idx="0"/>
          </p:cNvCxnSpPr>
          <p:nvPr/>
        </p:nvCxnSpPr>
        <p:spPr bwMode="auto">
          <a:xfrm>
            <a:off x="1406525" y="1468197"/>
            <a:ext cx="800100" cy="36036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Arrow Connector 77"/>
          <p:cNvCxnSpPr>
            <a:cxnSpLocks noChangeShapeType="1"/>
            <a:stCxn id="12302" idx="1"/>
            <a:endCxn id="12297" idx="2"/>
          </p:cNvCxnSpPr>
          <p:nvPr/>
        </p:nvCxnSpPr>
        <p:spPr bwMode="auto">
          <a:xfrm flipH="1" flipV="1">
            <a:off x="2206625" y="2011122"/>
            <a:ext cx="298450" cy="30956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79"/>
          <p:cNvCxnSpPr>
            <a:cxnSpLocks noChangeShapeType="1"/>
            <a:stCxn id="12302" idx="3"/>
            <a:endCxn id="12299" idx="3"/>
          </p:cNvCxnSpPr>
          <p:nvPr/>
        </p:nvCxnSpPr>
        <p:spPr bwMode="auto">
          <a:xfrm flipH="1">
            <a:off x="1951038" y="2449272"/>
            <a:ext cx="554037" cy="450850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81"/>
          <p:cNvCxnSpPr>
            <a:cxnSpLocks noChangeShapeType="1"/>
            <a:stCxn id="12303" idx="3"/>
            <a:endCxn id="12297" idx="3"/>
          </p:cNvCxnSpPr>
          <p:nvPr/>
        </p:nvCxnSpPr>
        <p:spPr bwMode="auto">
          <a:xfrm flipH="1">
            <a:off x="2297113" y="1460259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Straight Arrow Connector 83"/>
          <p:cNvCxnSpPr>
            <a:cxnSpLocks noChangeShapeType="1"/>
            <a:stCxn id="12302" idx="7"/>
            <a:endCxn id="12291" idx="1"/>
          </p:cNvCxnSpPr>
          <p:nvPr/>
        </p:nvCxnSpPr>
        <p:spPr bwMode="auto">
          <a:xfrm flipV="1">
            <a:off x="2633663" y="2088909"/>
            <a:ext cx="590550" cy="231775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Straight Arrow Connector 85"/>
          <p:cNvCxnSpPr>
            <a:cxnSpLocks noChangeShapeType="1"/>
            <a:stCxn id="12303" idx="5"/>
            <a:endCxn id="12291" idx="0"/>
          </p:cNvCxnSpPr>
          <p:nvPr/>
        </p:nvCxnSpPr>
        <p:spPr bwMode="auto">
          <a:xfrm>
            <a:off x="2751138" y="1460259"/>
            <a:ext cx="565150" cy="5365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Arrow Connector 87"/>
          <p:cNvCxnSpPr>
            <a:cxnSpLocks noChangeShapeType="1"/>
            <a:stCxn id="12306" idx="7"/>
            <a:endCxn id="12300" idx="2"/>
          </p:cNvCxnSpPr>
          <p:nvPr/>
        </p:nvCxnSpPr>
        <p:spPr bwMode="auto">
          <a:xfrm flipV="1">
            <a:off x="4016375" y="1938097"/>
            <a:ext cx="401638" cy="352425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Straight Arrow Connector 89"/>
          <p:cNvCxnSpPr>
            <a:cxnSpLocks noChangeShapeType="1"/>
            <a:stCxn id="12306" idx="1"/>
            <a:endCxn id="12291" idx="3"/>
          </p:cNvCxnSpPr>
          <p:nvPr/>
        </p:nvCxnSpPr>
        <p:spPr bwMode="auto">
          <a:xfrm flipH="1" flipV="1">
            <a:off x="3406775" y="2088909"/>
            <a:ext cx="481013" cy="2016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Straight Arrow Connector 91"/>
          <p:cNvCxnSpPr>
            <a:cxnSpLocks noChangeShapeType="1"/>
            <a:stCxn id="12294" idx="5"/>
            <a:endCxn id="12300" idx="1"/>
          </p:cNvCxnSpPr>
          <p:nvPr/>
        </p:nvCxnSpPr>
        <p:spPr bwMode="auto">
          <a:xfrm>
            <a:off x="3890963" y="1526934"/>
            <a:ext cx="434975" cy="320675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Arrow Connector 93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 flipH="1">
            <a:off x="4508500" y="1469784"/>
            <a:ext cx="4572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Arrow Connector 95"/>
          <p:cNvCxnSpPr>
            <a:cxnSpLocks noChangeShapeType="1"/>
            <a:stCxn id="12296" idx="4"/>
            <a:endCxn id="12305" idx="0"/>
          </p:cNvCxnSpPr>
          <p:nvPr/>
        </p:nvCxnSpPr>
        <p:spPr bwMode="auto">
          <a:xfrm flipH="1">
            <a:off x="4338638" y="1496772"/>
            <a:ext cx="692150" cy="11620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Straight Arrow Connector 97"/>
          <p:cNvCxnSpPr>
            <a:cxnSpLocks noChangeShapeType="1"/>
            <a:stCxn id="12295" idx="2"/>
            <a:endCxn id="12305" idx="3"/>
          </p:cNvCxnSpPr>
          <p:nvPr/>
        </p:nvCxnSpPr>
        <p:spPr bwMode="auto">
          <a:xfrm flipH="1" flipV="1">
            <a:off x="4429125" y="2750897"/>
            <a:ext cx="452438" cy="16033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4" name="Straight Arrow Connector 100"/>
          <p:cNvCxnSpPr>
            <a:cxnSpLocks noChangeShapeType="1"/>
            <a:stCxn id="12295" idx="0"/>
            <a:endCxn id="12300" idx="2"/>
          </p:cNvCxnSpPr>
          <p:nvPr/>
        </p:nvCxnSpPr>
        <p:spPr bwMode="auto">
          <a:xfrm flipH="1" flipV="1">
            <a:off x="4418013" y="1938097"/>
            <a:ext cx="555625" cy="88106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5" name="Straight Arrow Connector 102"/>
          <p:cNvCxnSpPr>
            <a:cxnSpLocks noChangeShapeType="1"/>
            <a:stCxn id="12304" idx="0"/>
            <a:endCxn id="12291" idx="2"/>
          </p:cNvCxnSpPr>
          <p:nvPr/>
        </p:nvCxnSpPr>
        <p:spPr bwMode="auto">
          <a:xfrm flipV="1">
            <a:off x="3275013" y="2179397"/>
            <a:ext cx="41275" cy="706437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Arrow Connector 104"/>
          <p:cNvCxnSpPr>
            <a:cxnSpLocks noChangeShapeType="1"/>
            <a:stCxn id="12304" idx="6"/>
            <a:endCxn id="12305" idx="1"/>
          </p:cNvCxnSpPr>
          <p:nvPr/>
        </p:nvCxnSpPr>
        <p:spPr bwMode="auto">
          <a:xfrm flipV="1">
            <a:off x="3365500" y="2750897"/>
            <a:ext cx="881063" cy="227012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7" name="Rectangle 11"/>
          <p:cNvSpPr>
            <a:spLocks noChangeArrowheads="1"/>
          </p:cNvSpPr>
          <p:nvPr/>
        </p:nvSpPr>
        <p:spPr bwMode="auto">
          <a:xfrm>
            <a:off x="2571750" y="2823922"/>
            <a:ext cx="182563" cy="182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28" name="Straight Arrow Connector 107"/>
          <p:cNvCxnSpPr>
            <a:cxnSpLocks noChangeShapeType="1"/>
            <a:stCxn id="12294" idx="3"/>
            <a:endCxn id="12291" idx="0"/>
          </p:cNvCxnSpPr>
          <p:nvPr/>
        </p:nvCxnSpPr>
        <p:spPr bwMode="auto">
          <a:xfrm flipH="1">
            <a:off x="3316288" y="1526934"/>
            <a:ext cx="446087" cy="469900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Straight Arrow Connector 109"/>
          <p:cNvCxnSpPr>
            <a:cxnSpLocks noChangeShapeType="1"/>
            <a:stCxn id="12306" idx="5"/>
            <a:endCxn id="12305" idx="0"/>
          </p:cNvCxnSpPr>
          <p:nvPr/>
        </p:nvCxnSpPr>
        <p:spPr bwMode="auto">
          <a:xfrm>
            <a:off x="4016375" y="2419109"/>
            <a:ext cx="322263" cy="239713"/>
          </a:xfrm>
          <a:prstGeom prst="straightConnector1">
            <a:avLst/>
          </a:prstGeom>
          <a:noFill/>
          <a:ln w="12700" algn="ctr">
            <a:solidFill>
              <a:srgbClr val="DDDDDD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641350" y="3276117"/>
                <a:ext cx="8221296" cy="2925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Easy case: </a:t>
                </a:r>
                <a:r>
                  <a:rPr lang="en-US" altLang="en-US" dirty="0"/>
                  <a:t>suppose facility-sets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 0}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for different clients are either 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disjoint</a:t>
                </a:r>
                <a:r>
                  <a:rPr lang="en-US" altLang="en-US" dirty="0"/>
                  <a:t> or </a:t>
                </a:r>
                <a:r>
                  <a:rPr lang="en-US" altLang="en-US" dirty="0" smtClean="0">
                    <a:solidFill>
                      <a:srgbClr val="CC0000"/>
                    </a:solidFill>
                  </a:rPr>
                  <a:t>identical</a:t>
                </a:r>
                <a:r>
                  <a:rPr lang="en-US" altLang="en-US" dirty="0"/>
                  <a:t>	</a:t>
                </a:r>
                <a:r>
                  <a:rPr lang="en-US" altLang="en-US" dirty="0" smtClean="0"/>
                  <a:t>(*)</a:t>
                </a:r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restricted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dirty="0" smtClean="0"/>
                  <a:t>,  </a:t>
                </a:r>
                <a14:m>
                  <m:oMath xmlns:m="http://schemas.openxmlformats.org/officeDocument/2006/math">
                    <m:r>
                      <a:rPr lang="en-CA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altLang="en-US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tabLst>
                    <a:tab pos="539750" algn="l"/>
                  </a:tabLst>
                </a:pP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 smtClean="0"/>
                  <a:t> = point in intersection of </a:t>
                </a:r>
                <a:r>
                  <a:rPr lang="en-US" altLang="en-US" dirty="0" err="1" smtClean="0"/>
                  <a:t>matroid</a:t>
                </a:r>
                <a:r>
                  <a:rPr lang="en-US" altLang="en-US" dirty="0" smtClean="0"/>
                  <a:t>-polytope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</a:p>
              <a:p>
                <a:pPr eaLnBrk="1" hangingPunct="1">
                  <a:tabLst>
                    <a:tab pos="539750" algn="l"/>
                  </a:tabLst>
                </a:pPr>
                <a:r>
                  <a:rPr lang="en-US" altLang="en-US" dirty="0" smtClean="0"/>
                  <a:t>	base-polytope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altLang="en-US" b="0" dirty="0" smtClean="0"/>
              </a:p>
              <a:p>
                <a:pPr eaLnBrk="1" hangingPunct="1"/>
                <a:r>
                  <a:rPr lang="en-US" altLang="en-US" dirty="0" smtClean="0"/>
                  <a:t>This polytope is integral, so can round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 smtClean="0"/>
                  <a:t> to integer-point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en-US" dirty="0" smtClean="0"/>
                  <a:t> s.t.:</a:t>
                </a:r>
              </a:p>
              <a:p>
                <a:pPr eaLnBrk="1" hangingPunct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CA" alt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alt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sub>
                      <m:sup/>
                      <m:e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alt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altLang="en-US" dirty="0" smtClean="0"/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" y="3276117"/>
                <a:ext cx="8221296" cy="2925544"/>
              </a:xfrm>
              <a:prstGeom prst="rect">
                <a:avLst/>
              </a:prstGeom>
              <a:blipFill rotWithShape="0">
                <a:blip r:embed="rId4"/>
                <a:stretch>
                  <a:fillRect l="-5708" t="-1667" b="-247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14794" y="2622798"/>
                <a:ext cx="2450124" cy="503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94" y="2622798"/>
                <a:ext cx="2450124" cy="503792"/>
              </a:xfrm>
              <a:prstGeom prst="rect">
                <a:avLst/>
              </a:prstGeom>
              <a:blipFill rotWithShape="0">
                <a:blip r:embed="rId5"/>
                <a:stretch>
                  <a:fillRect l="-746" t="-84337" b="-1289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3023" y="6188461"/>
                <a:ext cx="449470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Cost of integer solution given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3" y="6188461"/>
                <a:ext cx="449470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171" t="-10526" r="-705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29425" y="6149661"/>
                <a:ext cx="2268112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 smtClean="0"/>
                  <a:t> cost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25" y="6149661"/>
                <a:ext cx="226811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3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 bwMode="auto">
          <a:xfrm rot="8903890">
            <a:off x="5592521" y="5265495"/>
            <a:ext cx="621323" cy="2259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-4200000">
            <a:off x="6216869" y="5829998"/>
            <a:ext cx="256737" cy="74103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9413917">
            <a:off x="2059798" y="6031269"/>
            <a:ext cx="328449" cy="19879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6107113" y="21666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" name="Group 21"/>
          <p:cNvGrpSpPr>
            <a:grpSpLocks/>
          </p:cNvGrpSpPr>
          <p:nvPr/>
        </p:nvGrpSpPr>
        <p:grpSpPr bwMode="auto">
          <a:xfrm>
            <a:off x="6105515" y="1211024"/>
            <a:ext cx="1295492" cy="422275"/>
            <a:chOff x="3895" y="1316"/>
            <a:chExt cx="747" cy="266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&gt;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63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21"/>
          <p:cNvGrpSpPr>
            <a:grpSpLocks/>
          </p:cNvGrpSpPr>
          <p:nvPr/>
        </p:nvGrpSpPr>
        <p:grpSpPr bwMode="auto">
          <a:xfrm>
            <a:off x="7437442" y="1217374"/>
            <a:ext cx="1268413" cy="422276"/>
            <a:chOff x="3895" y="1309"/>
            <a:chExt cx="799" cy="266"/>
          </a:xfrm>
        </p:grpSpPr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66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7327900" y="216034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8" name="Straight Arrow Connector 128"/>
          <p:cNvCxnSpPr>
            <a:cxnSpLocks noChangeShapeType="1"/>
            <a:stCxn id="60" idx="6"/>
            <a:endCxn id="67" idx="1"/>
          </p:cNvCxnSpPr>
          <p:nvPr/>
        </p:nvCxnSpPr>
        <p:spPr bwMode="auto">
          <a:xfrm flipV="1">
            <a:off x="6289675" y="2250834"/>
            <a:ext cx="1038225" cy="79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29"/>
              <p:cNvSpPr txBox="1">
                <a:spLocks noChangeArrowheads="1"/>
              </p:cNvSpPr>
              <p:nvPr/>
            </p:nvSpPr>
            <p:spPr bwMode="auto">
              <a:xfrm>
                <a:off x="6192839" y="1809509"/>
                <a:ext cx="1165224" cy="45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&gt; 0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69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39" y="1809509"/>
                <a:ext cx="1165224" cy="458011"/>
              </a:xfrm>
              <a:prstGeom prst="rect">
                <a:avLst/>
              </a:prstGeom>
              <a:blipFill rotWithShape="0">
                <a:blip r:embed="rId10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288088" y="4688568"/>
                <a:ext cx="2754923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Linear function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A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88" y="4688568"/>
                <a:ext cx="2754923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54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3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7838" y="117234"/>
                <a:ext cx="8283575" cy="838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Rounding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: overview</a:t>
                </a:r>
              </a:p>
            </p:txBody>
          </p:sp>
        </mc:Choice>
        <mc:Fallback xmlns="">
          <p:sp>
            <p:nvSpPr>
              <p:cNvPr id="1229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7838" y="117234"/>
                <a:ext cx="8283575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24213" y="1996834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71563" y="25222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0563" y="183808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35388" y="137135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81563" y="281915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38713" y="131420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14550" y="1828559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76363" y="1988897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768475" y="280804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25938" y="1755534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223963" y="1376122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478088" y="22936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95563" y="130468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182938" y="288583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4246563" y="2658822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5"/>
          <p:cNvSpPr>
            <a:spLocks noChangeArrowheads="1"/>
          </p:cNvSpPr>
          <p:nvPr/>
        </p:nvSpPr>
        <p:spPr bwMode="auto">
          <a:xfrm>
            <a:off x="3860800" y="2263534"/>
            <a:ext cx="182563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2307" name="Straight Arrow Connector 64"/>
          <p:cNvCxnSpPr>
            <a:cxnSpLocks noChangeShapeType="1"/>
            <a:stCxn id="12293" idx="6"/>
            <a:endCxn id="12298" idx="1"/>
          </p:cNvCxnSpPr>
          <p:nvPr/>
        </p:nvCxnSpPr>
        <p:spPr bwMode="auto">
          <a:xfrm>
            <a:off x="873125" y="1930159"/>
            <a:ext cx="503238" cy="1508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67"/>
          <p:cNvCxnSpPr>
            <a:cxnSpLocks noChangeShapeType="1"/>
            <a:stCxn id="12292" idx="7"/>
            <a:endCxn id="12298" idx="2"/>
          </p:cNvCxnSpPr>
          <p:nvPr/>
        </p:nvCxnSpPr>
        <p:spPr bwMode="auto">
          <a:xfrm flipV="1">
            <a:off x="1227138" y="2171459"/>
            <a:ext cx="2413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Arrow Connector 69"/>
          <p:cNvCxnSpPr>
            <a:cxnSpLocks noChangeShapeType="1"/>
            <a:stCxn id="12292" idx="5"/>
            <a:endCxn id="12299" idx="1"/>
          </p:cNvCxnSpPr>
          <p:nvPr/>
        </p:nvCxnSpPr>
        <p:spPr bwMode="auto">
          <a:xfrm>
            <a:off x="1227138" y="2677872"/>
            <a:ext cx="541337" cy="2222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71"/>
          <p:cNvCxnSpPr>
            <a:cxnSpLocks noChangeShapeType="1"/>
            <a:stCxn id="12293" idx="7"/>
            <a:endCxn id="12297" idx="1"/>
          </p:cNvCxnSpPr>
          <p:nvPr/>
        </p:nvCxnSpPr>
        <p:spPr bwMode="auto">
          <a:xfrm>
            <a:off x="846138" y="1865072"/>
            <a:ext cx="1268412" cy="55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73"/>
          <p:cNvCxnSpPr>
            <a:cxnSpLocks noChangeShapeType="1"/>
            <a:stCxn id="12301" idx="4"/>
            <a:endCxn id="12298" idx="0"/>
          </p:cNvCxnSpPr>
          <p:nvPr/>
        </p:nvCxnSpPr>
        <p:spPr bwMode="auto">
          <a:xfrm>
            <a:off x="1316038" y="1558684"/>
            <a:ext cx="152400" cy="4302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Arrow Connector 75"/>
          <p:cNvCxnSpPr>
            <a:cxnSpLocks noChangeShapeType="1"/>
            <a:stCxn id="12301" idx="6"/>
            <a:endCxn id="12297" idx="0"/>
          </p:cNvCxnSpPr>
          <p:nvPr/>
        </p:nvCxnSpPr>
        <p:spPr bwMode="auto">
          <a:xfrm>
            <a:off x="1406525" y="1468197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Arrow Connector 77"/>
          <p:cNvCxnSpPr>
            <a:cxnSpLocks noChangeShapeType="1"/>
            <a:stCxn id="12302" idx="1"/>
            <a:endCxn id="12297" idx="2"/>
          </p:cNvCxnSpPr>
          <p:nvPr/>
        </p:nvCxnSpPr>
        <p:spPr bwMode="auto">
          <a:xfrm flipH="1" flipV="1">
            <a:off x="2206625" y="2011122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79"/>
          <p:cNvCxnSpPr>
            <a:cxnSpLocks noChangeShapeType="1"/>
            <a:stCxn id="12302" idx="3"/>
            <a:endCxn id="12299" idx="3"/>
          </p:cNvCxnSpPr>
          <p:nvPr/>
        </p:nvCxnSpPr>
        <p:spPr bwMode="auto">
          <a:xfrm flipH="1">
            <a:off x="1951038" y="2449272"/>
            <a:ext cx="554037" cy="450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81"/>
          <p:cNvCxnSpPr>
            <a:cxnSpLocks noChangeShapeType="1"/>
            <a:stCxn id="12303" idx="3"/>
            <a:endCxn id="12297" idx="3"/>
          </p:cNvCxnSpPr>
          <p:nvPr/>
        </p:nvCxnSpPr>
        <p:spPr bwMode="auto">
          <a:xfrm flipH="1">
            <a:off x="2297113" y="1460259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Straight Arrow Connector 83"/>
          <p:cNvCxnSpPr>
            <a:cxnSpLocks noChangeShapeType="1"/>
            <a:stCxn id="12302" idx="7"/>
            <a:endCxn id="12291" idx="1"/>
          </p:cNvCxnSpPr>
          <p:nvPr/>
        </p:nvCxnSpPr>
        <p:spPr bwMode="auto">
          <a:xfrm flipV="1">
            <a:off x="2633663" y="2088909"/>
            <a:ext cx="590550" cy="2317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Straight Arrow Connector 85"/>
          <p:cNvCxnSpPr>
            <a:cxnSpLocks noChangeShapeType="1"/>
            <a:stCxn id="12303" idx="5"/>
            <a:endCxn id="12291" idx="0"/>
          </p:cNvCxnSpPr>
          <p:nvPr/>
        </p:nvCxnSpPr>
        <p:spPr bwMode="auto">
          <a:xfrm>
            <a:off x="2751138" y="1460259"/>
            <a:ext cx="565150" cy="5365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Arrow Connector 87"/>
          <p:cNvCxnSpPr>
            <a:cxnSpLocks noChangeShapeType="1"/>
            <a:stCxn id="12306" idx="7"/>
            <a:endCxn id="12300" idx="2"/>
          </p:cNvCxnSpPr>
          <p:nvPr/>
        </p:nvCxnSpPr>
        <p:spPr bwMode="auto">
          <a:xfrm flipV="1">
            <a:off x="4016375" y="1938097"/>
            <a:ext cx="401638" cy="3524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Straight Arrow Connector 89"/>
          <p:cNvCxnSpPr>
            <a:cxnSpLocks noChangeShapeType="1"/>
            <a:stCxn id="12306" idx="1"/>
            <a:endCxn id="12291" idx="3"/>
          </p:cNvCxnSpPr>
          <p:nvPr/>
        </p:nvCxnSpPr>
        <p:spPr bwMode="auto">
          <a:xfrm flipH="1" flipV="1">
            <a:off x="3406775" y="2088909"/>
            <a:ext cx="481013" cy="2016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Straight Arrow Connector 91"/>
          <p:cNvCxnSpPr>
            <a:cxnSpLocks noChangeShapeType="1"/>
            <a:stCxn id="12294" idx="5"/>
            <a:endCxn id="12300" idx="1"/>
          </p:cNvCxnSpPr>
          <p:nvPr/>
        </p:nvCxnSpPr>
        <p:spPr bwMode="auto">
          <a:xfrm>
            <a:off x="3890963" y="1526934"/>
            <a:ext cx="434975" cy="3206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Arrow Connector 93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 flipH="1">
            <a:off x="4508500" y="1469784"/>
            <a:ext cx="4572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Arrow Connector 95"/>
          <p:cNvCxnSpPr>
            <a:cxnSpLocks noChangeShapeType="1"/>
            <a:stCxn id="12296" idx="4"/>
            <a:endCxn id="12305" idx="0"/>
          </p:cNvCxnSpPr>
          <p:nvPr/>
        </p:nvCxnSpPr>
        <p:spPr bwMode="auto">
          <a:xfrm flipH="1">
            <a:off x="4338638" y="1496772"/>
            <a:ext cx="692150" cy="11620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Straight Arrow Connector 97"/>
          <p:cNvCxnSpPr>
            <a:cxnSpLocks noChangeShapeType="1"/>
            <a:stCxn id="12295" idx="2"/>
            <a:endCxn id="12305" idx="3"/>
          </p:cNvCxnSpPr>
          <p:nvPr/>
        </p:nvCxnSpPr>
        <p:spPr bwMode="auto">
          <a:xfrm flipH="1" flipV="1">
            <a:off x="4429125" y="2750897"/>
            <a:ext cx="452438" cy="16033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4" name="Straight Arrow Connector 100"/>
          <p:cNvCxnSpPr>
            <a:cxnSpLocks noChangeShapeType="1"/>
            <a:stCxn id="12295" idx="0"/>
            <a:endCxn id="12300" idx="2"/>
          </p:cNvCxnSpPr>
          <p:nvPr/>
        </p:nvCxnSpPr>
        <p:spPr bwMode="auto">
          <a:xfrm flipH="1" flipV="1">
            <a:off x="4418013" y="1938097"/>
            <a:ext cx="555625" cy="88106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5" name="Straight Arrow Connector 102"/>
          <p:cNvCxnSpPr>
            <a:cxnSpLocks noChangeShapeType="1"/>
            <a:stCxn id="12304" idx="0"/>
            <a:endCxn id="12291" idx="2"/>
          </p:cNvCxnSpPr>
          <p:nvPr/>
        </p:nvCxnSpPr>
        <p:spPr bwMode="auto">
          <a:xfrm flipV="1">
            <a:off x="3275013" y="2179397"/>
            <a:ext cx="41275" cy="706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Arrow Connector 104"/>
          <p:cNvCxnSpPr>
            <a:cxnSpLocks noChangeShapeType="1"/>
            <a:stCxn id="12304" idx="6"/>
            <a:endCxn id="12305" idx="1"/>
          </p:cNvCxnSpPr>
          <p:nvPr/>
        </p:nvCxnSpPr>
        <p:spPr bwMode="auto">
          <a:xfrm flipV="1">
            <a:off x="3365500" y="2750897"/>
            <a:ext cx="881063" cy="2270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7" name="Rectangle 11"/>
          <p:cNvSpPr>
            <a:spLocks noChangeArrowheads="1"/>
          </p:cNvSpPr>
          <p:nvPr/>
        </p:nvSpPr>
        <p:spPr bwMode="auto">
          <a:xfrm>
            <a:off x="2571750" y="2823922"/>
            <a:ext cx="182563" cy="182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28" name="Straight Arrow Connector 107"/>
          <p:cNvCxnSpPr>
            <a:cxnSpLocks noChangeShapeType="1"/>
            <a:stCxn id="12294" idx="3"/>
            <a:endCxn id="12291" idx="0"/>
          </p:cNvCxnSpPr>
          <p:nvPr/>
        </p:nvCxnSpPr>
        <p:spPr bwMode="auto">
          <a:xfrm flipH="1">
            <a:off x="3316288" y="1526934"/>
            <a:ext cx="446087" cy="469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Straight Arrow Connector 109"/>
          <p:cNvCxnSpPr>
            <a:cxnSpLocks noChangeShapeType="1"/>
            <a:stCxn id="12306" idx="5"/>
            <a:endCxn id="12305" idx="0"/>
          </p:cNvCxnSpPr>
          <p:nvPr/>
        </p:nvCxnSpPr>
        <p:spPr bwMode="auto">
          <a:xfrm>
            <a:off x="4016375" y="2419109"/>
            <a:ext cx="322263" cy="2397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640800" y="3276117"/>
                <a:ext cx="8120613" cy="3115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Easy case: </a:t>
                </a:r>
                <a:r>
                  <a:rPr lang="en-US" altLang="en-US" dirty="0"/>
                  <a:t>suppose </a:t>
                </a:r>
                <a:r>
                  <a:rPr lang="en-US" altLang="en-US" dirty="0" smtClean="0"/>
                  <a:t>facility-sets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 0}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for different clients are either 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disjoint</a:t>
                </a:r>
                <a:r>
                  <a:rPr lang="en-US" altLang="en-US" dirty="0"/>
                  <a:t> or </a:t>
                </a:r>
                <a:r>
                  <a:rPr lang="en-US" altLang="en-US" dirty="0" smtClean="0">
                    <a:solidFill>
                      <a:srgbClr val="CC0000"/>
                    </a:solidFill>
                  </a:rPr>
                  <a:t>identical</a:t>
                </a:r>
                <a:r>
                  <a:rPr lang="en-US" altLang="en-US" dirty="0"/>
                  <a:t>	</a:t>
                </a:r>
                <a:r>
                  <a:rPr lang="en-US" altLang="en-US" dirty="0" smtClean="0"/>
                  <a:t>(*)</a:t>
                </a:r>
              </a:p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Plan: </a:t>
                </a:r>
                <a:r>
                  <a:rPr lang="en-US" altLang="en-US" dirty="0" smtClean="0"/>
                  <a:t>transform to (*) by clustering clients around “centers” so that if a client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is clustered around a cluster-center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 smtClean="0"/>
                  <a:t> then</a:t>
                </a:r>
              </a:p>
              <a:p>
                <a:pPr eaLnBrk="1" hangingPunct="1">
                  <a:tabLst>
                    <a:tab pos="363538" algn="l"/>
                    <a:tab pos="4748213" algn="l"/>
                    <a:tab pos="6729413" algn="l"/>
                  </a:tabLst>
                </a:pPr>
                <a:r>
                  <a:rPr lang="en-CA" altLang="en-US" b="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CA" altLang="en-US" b="0" dirty="0" smtClean="0"/>
                  <a:t>(</a:t>
                </a:r>
                <a:r>
                  <a:rPr lang="en-CA" altLang="en-US" dirty="0" err="1" smtClean="0"/>
                  <a:t>i</a:t>
                </a:r>
                <a:r>
                  <a:rPr lang="en-CA" altLang="en-US" b="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	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eaLnBrk="1" hangingPunct="1">
                  <a:tabLst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 smtClean="0"/>
                  <a:t> “moving” each non-center client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to its cluster center gives instance satisfying (*) and of cost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altLang="en-US" dirty="0" smtClean="0"/>
              </a:p>
              <a:p>
                <a:pPr eaLnBrk="1" hangingPunct="1">
                  <a:tabLst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 smtClean="0"/>
                  <a:t> can round as before; moving back clients incurs cost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800" y="3276117"/>
                <a:ext cx="8120613" cy="3115789"/>
              </a:xfrm>
              <a:prstGeom prst="rect">
                <a:avLst/>
              </a:prstGeom>
              <a:blipFill rotWithShape="0">
                <a:blip r:embed="rId4"/>
                <a:stretch>
                  <a:fillRect l="-1126" t="-1563" r="-225" b="-33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31" name="Oval 18"/>
          <p:cNvSpPr>
            <a:spLocks noChangeArrowheads="1"/>
          </p:cNvSpPr>
          <p:nvPr/>
        </p:nvSpPr>
        <p:spPr bwMode="auto">
          <a:xfrm>
            <a:off x="6107113" y="21666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32" name="Group 21"/>
          <p:cNvGrpSpPr>
            <a:grpSpLocks/>
          </p:cNvGrpSpPr>
          <p:nvPr/>
        </p:nvGrpSpPr>
        <p:grpSpPr bwMode="auto">
          <a:xfrm>
            <a:off x="6105515" y="1211024"/>
            <a:ext cx="1295492" cy="422275"/>
            <a:chOff x="3895" y="1316"/>
            <a:chExt cx="747" cy="266"/>
          </a:xfrm>
        </p:grpSpPr>
        <p:sp>
          <p:nvSpPr>
            <p:cNvPr id="12340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&gt;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41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33" name="Group 21"/>
          <p:cNvGrpSpPr>
            <a:grpSpLocks/>
          </p:cNvGrpSpPr>
          <p:nvPr/>
        </p:nvGrpSpPr>
        <p:grpSpPr bwMode="auto">
          <a:xfrm>
            <a:off x="7437442" y="1217374"/>
            <a:ext cx="1268413" cy="422276"/>
            <a:chOff x="3895" y="1309"/>
            <a:chExt cx="799" cy="266"/>
          </a:xfrm>
        </p:grpSpPr>
        <p:sp>
          <p:nvSpPr>
            <p:cNvPr id="12338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39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34" name="Rectangle 24"/>
          <p:cNvSpPr>
            <a:spLocks noChangeArrowheads="1"/>
          </p:cNvSpPr>
          <p:nvPr/>
        </p:nvSpPr>
        <p:spPr bwMode="auto">
          <a:xfrm>
            <a:off x="7327900" y="216034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35" name="Straight Arrow Connector 128"/>
          <p:cNvCxnSpPr>
            <a:cxnSpLocks noChangeShapeType="1"/>
            <a:stCxn id="12331" idx="6"/>
            <a:endCxn id="12334" idx="1"/>
          </p:cNvCxnSpPr>
          <p:nvPr/>
        </p:nvCxnSpPr>
        <p:spPr bwMode="auto">
          <a:xfrm flipV="1">
            <a:off x="6289675" y="2250834"/>
            <a:ext cx="1038225" cy="79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36" name="TextBox 129"/>
              <p:cNvSpPr txBox="1">
                <a:spLocks noChangeArrowheads="1"/>
              </p:cNvSpPr>
              <p:nvPr/>
            </p:nvSpPr>
            <p:spPr bwMode="auto">
              <a:xfrm>
                <a:off x="6192839" y="1809509"/>
                <a:ext cx="1165224" cy="45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&gt; 0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2336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39" y="1809509"/>
                <a:ext cx="1165224" cy="458011"/>
              </a:xfrm>
              <a:prstGeom prst="rect">
                <a:avLst/>
              </a:prstGeom>
              <a:blipFill rotWithShape="0">
                <a:blip r:embed="rId7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52829" y="5038200"/>
                <a:ext cx="3192028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/>
                  <a:t>get </a:t>
                </a:r>
                <a14:m>
                  <m:oMath xmlns:m="http://schemas.openxmlformats.org/officeDocument/2006/math"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/>
                  <a:t>-approximation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829" y="5038200"/>
                <a:ext cx="319202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857" t="-8974" r="-2095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 rot="8528600">
            <a:off x="7240406" y="5504680"/>
            <a:ext cx="270574" cy="503870"/>
          </a:xfrm>
          <a:prstGeom prst="downArrow">
            <a:avLst>
              <a:gd name="adj1" fmla="val 50000"/>
              <a:gd name="adj2" fmla="val 53716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7838" y="117234"/>
                <a:ext cx="8283575" cy="838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Rounding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: overview</a:t>
                </a:r>
              </a:p>
            </p:txBody>
          </p:sp>
        </mc:Choice>
        <mc:Fallback xmlns="">
          <p:sp>
            <p:nvSpPr>
              <p:cNvPr id="1229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7838" y="117234"/>
                <a:ext cx="8283575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24213" y="1996834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71563" y="25222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0563" y="183808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35388" y="137135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881563" y="281915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38713" y="1314209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14550" y="1828559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76363" y="1988897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768475" y="280804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25938" y="1755534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223963" y="1376122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478088" y="22936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95563" y="130468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182938" y="2885834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4246563" y="2658822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5"/>
          <p:cNvSpPr>
            <a:spLocks noChangeArrowheads="1"/>
          </p:cNvSpPr>
          <p:nvPr/>
        </p:nvSpPr>
        <p:spPr bwMode="auto">
          <a:xfrm>
            <a:off x="3860800" y="2263534"/>
            <a:ext cx="182563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2307" name="Straight Arrow Connector 64"/>
          <p:cNvCxnSpPr>
            <a:cxnSpLocks noChangeShapeType="1"/>
            <a:stCxn id="12293" idx="6"/>
            <a:endCxn id="12298" idx="1"/>
          </p:cNvCxnSpPr>
          <p:nvPr/>
        </p:nvCxnSpPr>
        <p:spPr bwMode="auto">
          <a:xfrm>
            <a:off x="873125" y="1930159"/>
            <a:ext cx="503238" cy="1508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Arrow Connector 67"/>
          <p:cNvCxnSpPr>
            <a:cxnSpLocks noChangeShapeType="1"/>
            <a:stCxn id="12292" idx="7"/>
            <a:endCxn id="12298" idx="2"/>
          </p:cNvCxnSpPr>
          <p:nvPr/>
        </p:nvCxnSpPr>
        <p:spPr bwMode="auto">
          <a:xfrm flipV="1">
            <a:off x="1227138" y="2171459"/>
            <a:ext cx="2413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9" name="Straight Arrow Connector 69"/>
          <p:cNvCxnSpPr>
            <a:cxnSpLocks noChangeShapeType="1"/>
            <a:stCxn id="12292" idx="5"/>
            <a:endCxn id="12299" idx="1"/>
          </p:cNvCxnSpPr>
          <p:nvPr/>
        </p:nvCxnSpPr>
        <p:spPr bwMode="auto">
          <a:xfrm>
            <a:off x="1227138" y="2677872"/>
            <a:ext cx="541337" cy="2222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71"/>
          <p:cNvCxnSpPr>
            <a:cxnSpLocks noChangeShapeType="1"/>
            <a:stCxn id="12293" idx="7"/>
            <a:endCxn id="12297" idx="1"/>
          </p:cNvCxnSpPr>
          <p:nvPr/>
        </p:nvCxnSpPr>
        <p:spPr bwMode="auto">
          <a:xfrm>
            <a:off x="846138" y="1865072"/>
            <a:ext cx="1268412" cy="55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73"/>
          <p:cNvCxnSpPr>
            <a:cxnSpLocks noChangeShapeType="1"/>
            <a:stCxn id="12301" idx="4"/>
            <a:endCxn id="12298" idx="0"/>
          </p:cNvCxnSpPr>
          <p:nvPr/>
        </p:nvCxnSpPr>
        <p:spPr bwMode="auto">
          <a:xfrm>
            <a:off x="1316038" y="1558684"/>
            <a:ext cx="152400" cy="4302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Arrow Connector 75"/>
          <p:cNvCxnSpPr>
            <a:cxnSpLocks noChangeShapeType="1"/>
            <a:stCxn id="12301" idx="6"/>
            <a:endCxn id="12297" idx="0"/>
          </p:cNvCxnSpPr>
          <p:nvPr/>
        </p:nvCxnSpPr>
        <p:spPr bwMode="auto">
          <a:xfrm>
            <a:off x="1406525" y="1468197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Arrow Connector 77"/>
          <p:cNvCxnSpPr>
            <a:cxnSpLocks noChangeShapeType="1"/>
            <a:stCxn id="12302" idx="1"/>
            <a:endCxn id="12297" idx="2"/>
          </p:cNvCxnSpPr>
          <p:nvPr/>
        </p:nvCxnSpPr>
        <p:spPr bwMode="auto">
          <a:xfrm flipH="1" flipV="1">
            <a:off x="2206625" y="2011122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79"/>
          <p:cNvCxnSpPr>
            <a:cxnSpLocks noChangeShapeType="1"/>
            <a:stCxn id="12302" idx="3"/>
            <a:endCxn id="12299" idx="3"/>
          </p:cNvCxnSpPr>
          <p:nvPr/>
        </p:nvCxnSpPr>
        <p:spPr bwMode="auto">
          <a:xfrm flipH="1">
            <a:off x="1951038" y="2449272"/>
            <a:ext cx="554037" cy="450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81"/>
          <p:cNvCxnSpPr>
            <a:cxnSpLocks noChangeShapeType="1"/>
            <a:stCxn id="12303" idx="3"/>
            <a:endCxn id="12297" idx="3"/>
          </p:cNvCxnSpPr>
          <p:nvPr/>
        </p:nvCxnSpPr>
        <p:spPr bwMode="auto">
          <a:xfrm flipH="1">
            <a:off x="2297113" y="1460259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Straight Arrow Connector 83"/>
          <p:cNvCxnSpPr>
            <a:cxnSpLocks noChangeShapeType="1"/>
            <a:stCxn id="12302" idx="7"/>
            <a:endCxn id="12291" idx="1"/>
          </p:cNvCxnSpPr>
          <p:nvPr/>
        </p:nvCxnSpPr>
        <p:spPr bwMode="auto">
          <a:xfrm flipV="1">
            <a:off x="2633663" y="2088909"/>
            <a:ext cx="590550" cy="2317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Straight Arrow Connector 85"/>
          <p:cNvCxnSpPr>
            <a:cxnSpLocks noChangeShapeType="1"/>
            <a:stCxn id="12303" idx="5"/>
            <a:endCxn id="12291" idx="0"/>
          </p:cNvCxnSpPr>
          <p:nvPr/>
        </p:nvCxnSpPr>
        <p:spPr bwMode="auto">
          <a:xfrm>
            <a:off x="2751138" y="1460259"/>
            <a:ext cx="565150" cy="5365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Arrow Connector 87"/>
          <p:cNvCxnSpPr>
            <a:cxnSpLocks noChangeShapeType="1"/>
            <a:stCxn id="12306" idx="7"/>
            <a:endCxn id="12300" idx="2"/>
          </p:cNvCxnSpPr>
          <p:nvPr/>
        </p:nvCxnSpPr>
        <p:spPr bwMode="auto">
          <a:xfrm flipV="1">
            <a:off x="4016375" y="1938097"/>
            <a:ext cx="401638" cy="3524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Straight Arrow Connector 89"/>
          <p:cNvCxnSpPr>
            <a:cxnSpLocks noChangeShapeType="1"/>
            <a:stCxn id="12306" idx="1"/>
            <a:endCxn id="12291" idx="3"/>
          </p:cNvCxnSpPr>
          <p:nvPr/>
        </p:nvCxnSpPr>
        <p:spPr bwMode="auto">
          <a:xfrm flipH="1" flipV="1">
            <a:off x="3406775" y="2088909"/>
            <a:ext cx="481013" cy="2016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Straight Arrow Connector 91"/>
          <p:cNvCxnSpPr>
            <a:cxnSpLocks noChangeShapeType="1"/>
            <a:stCxn id="12294" idx="5"/>
            <a:endCxn id="12300" idx="1"/>
          </p:cNvCxnSpPr>
          <p:nvPr/>
        </p:nvCxnSpPr>
        <p:spPr bwMode="auto">
          <a:xfrm>
            <a:off x="3890963" y="1526934"/>
            <a:ext cx="434975" cy="3206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Arrow Connector 93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 flipH="1">
            <a:off x="4508500" y="1469784"/>
            <a:ext cx="457200" cy="3778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Arrow Connector 95"/>
          <p:cNvCxnSpPr>
            <a:cxnSpLocks noChangeShapeType="1"/>
            <a:stCxn id="12296" idx="4"/>
            <a:endCxn id="12305" idx="0"/>
          </p:cNvCxnSpPr>
          <p:nvPr/>
        </p:nvCxnSpPr>
        <p:spPr bwMode="auto">
          <a:xfrm flipH="1">
            <a:off x="4338638" y="1496772"/>
            <a:ext cx="692150" cy="11620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Straight Arrow Connector 97"/>
          <p:cNvCxnSpPr>
            <a:cxnSpLocks noChangeShapeType="1"/>
            <a:stCxn id="12295" idx="2"/>
            <a:endCxn id="12305" idx="3"/>
          </p:cNvCxnSpPr>
          <p:nvPr/>
        </p:nvCxnSpPr>
        <p:spPr bwMode="auto">
          <a:xfrm flipH="1" flipV="1">
            <a:off x="4429125" y="2750897"/>
            <a:ext cx="452438" cy="16033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4" name="Straight Arrow Connector 100"/>
          <p:cNvCxnSpPr>
            <a:cxnSpLocks noChangeShapeType="1"/>
            <a:stCxn id="12295" idx="0"/>
            <a:endCxn id="12300" idx="2"/>
          </p:cNvCxnSpPr>
          <p:nvPr/>
        </p:nvCxnSpPr>
        <p:spPr bwMode="auto">
          <a:xfrm flipH="1" flipV="1">
            <a:off x="4418013" y="1938097"/>
            <a:ext cx="555625" cy="88106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5" name="Straight Arrow Connector 102"/>
          <p:cNvCxnSpPr>
            <a:cxnSpLocks noChangeShapeType="1"/>
            <a:stCxn id="12304" idx="0"/>
            <a:endCxn id="12291" idx="2"/>
          </p:cNvCxnSpPr>
          <p:nvPr/>
        </p:nvCxnSpPr>
        <p:spPr bwMode="auto">
          <a:xfrm flipV="1">
            <a:off x="3275013" y="2179397"/>
            <a:ext cx="41275" cy="706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Arrow Connector 104"/>
          <p:cNvCxnSpPr>
            <a:cxnSpLocks noChangeShapeType="1"/>
            <a:stCxn id="12304" idx="6"/>
            <a:endCxn id="12305" idx="1"/>
          </p:cNvCxnSpPr>
          <p:nvPr/>
        </p:nvCxnSpPr>
        <p:spPr bwMode="auto">
          <a:xfrm flipV="1">
            <a:off x="3365500" y="2750897"/>
            <a:ext cx="881063" cy="2270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7" name="Rectangle 11"/>
          <p:cNvSpPr>
            <a:spLocks noChangeArrowheads="1"/>
          </p:cNvSpPr>
          <p:nvPr/>
        </p:nvSpPr>
        <p:spPr bwMode="auto">
          <a:xfrm>
            <a:off x="2571750" y="2823922"/>
            <a:ext cx="182563" cy="182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28" name="Straight Arrow Connector 107"/>
          <p:cNvCxnSpPr>
            <a:cxnSpLocks noChangeShapeType="1"/>
            <a:stCxn id="12294" idx="3"/>
            <a:endCxn id="12291" idx="0"/>
          </p:cNvCxnSpPr>
          <p:nvPr/>
        </p:nvCxnSpPr>
        <p:spPr bwMode="auto">
          <a:xfrm flipH="1">
            <a:off x="3316288" y="1526934"/>
            <a:ext cx="446087" cy="469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Straight Arrow Connector 109"/>
          <p:cNvCxnSpPr>
            <a:cxnSpLocks noChangeShapeType="1"/>
            <a:stCxn id="12306" idx="5"/>
            <a:endCxn id="12305" idx="0"/>
          </p:cNvCxnSpPr>
          <p:nvPr/>
        </p:nvCxnSpPr>
        <p:spPr bwMode="auto">
          <a:xfrm>
            <a:off x="4016375" y="2419109"/>
            <a:ext cx="322263" cy="2397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640800" y="3276117"/>
                <a:ext cx="8120613" cy="357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tabLst>
                    <a:tab pos="6729413" algn="l"/>
                  </a:tabLst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Plan: </a:t>
                </a:r>
                <a:r>
                  <a:rPr lang="en-US" altLang="en-US" dirty="0" smtClean="0"/>
                  <a:t>transform to (*) by clustering clients around “centers” so that if a client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is clustered around a cluster-center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 smtClean="0"/>
                  <a:t> then</a:t>
                </a:r>
              </a:p>
              <a:p>
                <a:pPr eaLnBrk="1" hangingPunct="1">
                  <a:tabLst>
                    <a:tab pos="363538" algn="l"/>
                    <a:tab pos="4748213" algn="l"/>
                    <a:tab pos="6729413" algn="l"/>
                  </a:tabLst>
                </a:pPr>
                <a:r>
                  <a:rPr lang="en-CA" altLang="en-US" b="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CA" altLang="en-US" b="0" dirty="0" smtClean="0"/>
                  <a:t>(</a:t>
                </a:r>
                <a:r>
                  <a:rPr lang="en-CA" altLang="en-US" b="0" dirty="0" err="1" smtClean="0"/>
                  <a:t>i</a:t>
                </a:r>
                <a:r>
                  <a:rPr lang="en-CA" altLang="en-US" b="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	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269875" indent="-269875" eaLnBrk="1" hangingPunct="1">
                  <a:spcBef>
                    <a:spcPts val="900"/>
                  </a:spcBef>
                  <a:buFontTx/>
                  <a:buChar char="–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/>
                  <a:t>U</a:t>
                </a:r>
                <a:r>
                  <a:rPr lang="en-US" altLang="en-US" sz="2200" dirty="0" smtClean="0"/>
                  <a:t>se CGTS02 clustering: ensures (</a:t>
                </a:r>
                <a:r>
                  <a:rPr lang="en-US" altLang="en-US" sz="2200" dirty="0" err="1" smtClean="0"/>
                  <a:t>i</a:t>
                </a:r>
                <a:r>
                  <a:rPr lang="en-US" altLang="en-US" sz="2200" dirty="0" smtClean="0"/>
                  <a:t>), (ii), and (iii) if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200" dirty="0" smtClean="0"/>
                  <a:t>are centers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.	But relaxes (*):  </a:t>
                </a:r>
              </a:p>
              <a:p>
                <a:pPr marL="539750" lvl="1" indent="0" eaLnBrk="1" hangingPunct="1">
                  <a:spcBef>
                    <a:spcPts val="0"/>
                  </a:spcBef>
                  <a:tabLst>
                    <a:tab pos="363538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(iii)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000" dirty="0" smtClean="0"/>
                  <a:t> for every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,</a:t>
                </a:r>
                <a:r>
                  <a:rPr lang="en-US" altLang="en-US" sz="2000" dirty="0"/>
                  <a:t> every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private</a:t>
                </a:r>
                <a:r>
                  <a:rPr lang="en-US" altLang="en-US" sz="2000" dirty="0" smtClean="0"/>
                  <a:t>, i.e., not in </a:t>
                </a:r>
                <a:r>
                  <a:rPr lang="en-US" altLang="en-US" sz="2000" dirty="0"/>
                  <a:t>any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private facilities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have fractional wt.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≥0.5</m:t>
                    </m:r>
                  </m:oMath>
                </a14:m>
                <a:r>
                  <a:rPr lang="en-US" altLang="en-US" sz="2000" dirty="0" smtClean="0"/>
                  <a:t> </a:t>
                </a:r>
                <a:endParaRPr lang="en-US" altLang="en-US" sz="2000" dirty="0">
                  <a:solidFill>
                    <a:srgbClr val="C00000"/>
                  </a:solidFill>
                </a:endParaRPr>
              </a:p>
              <a:p>
                <a:pPr marL="269875" indent="-269875" eaLnBrk="1" hangingPunct="1">
                  <a:spcBef>
                    <a:spcPts val="300"/>
                  </a:spcBef>
                  <a:buFontTx/>
                  <a:buChar char="–"/>
                  <a:tabLst>
                    <a:tab pos="363538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Exploit this structure to obtain </a:t>
                </a:r>
                <a:r>
                  <a:rPr lang="en-US" altLang="en-US" sz="2200" dirty="0" smtClean="0">
                    <a:solidFill>
                      <a:srgbClr val="C00000"/>
                    </a:solidFill>
                  </a:rPr>
                  <a:t>half-integral solution</a:t>
                </a:r>
                <a:r>
                  <a:rPr lang="en-US" altLang="en-US" sz="2200" dirty="0" smtClean="0"/>
                  <a:t>, then </a:t>
                </a:r>
                <a:r>
                  <a:rPr lang="en-US" altLang="en-US" sz="2200" dirty="0" smtClean="0">
                    <a:solidFill>
                      <a:srgbClr val="C00000"/>
                    </a:solidFill>
                  </a:rPr>
                  <a:t>cluster again</a:t>
                </a:r>
                <a:r>
                  <a:rPr lang="en-US" altLang="en-US" sz="2200" dirty="0" smtClean="0"/>
                  <a:t> to achieve (*) and </a:t>
                </a:r>
                <a:r>
                  <a:rPr lang="en-US" altLang="en-US" sz="2200" dirty="0" smtClean="0">
                    <a:solidFill>
                      <a:srgbClr val="C00000"/>
                    </a:solidFill>
                  </a:rPr>
                  <a:t>round to integral solution</a:t>
                </a: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800" y="3276117"/>
                <a:ext cx="8120613" cy="3571362"/>
              </a:xfrm>
              <a:prstGeom prst="rect">
                <a:avLst/>
              </a:prstGeom>
              <a:blipFill rotWithShape="0">
                <a:blip r:embed="rId4"/>
                <a:stretch>
                  <a:fillRect l="-1126" t="-1365" r="-6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31" name="Oval 18"/>
          <p:cNvSpPr>
            <a:spLocks noChangeArrowheads="1"/>
          </p:cNvSpPr>
          <p:nvPr/>
        </p:nvSpPr>
        <p:spPr bwMode="auto">
          <a:xfrm>
            <a:off x="6107113" y="216669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32" name="Group 21"/>
          <p:cNvGrpSpPr>
            <a:grpSpLocks/>
          </p:cNvGrpSpPr>
          <p:nvPr/>
        </p:nvGrpSpPr>
        <p:grpSpPr bwMode="auto">
          <a:xfrm>
            <a:off x="6105515" y="1211024"/>
            <a:ext cx="1295492" cy="422275"/>
            <a:chOff x="3895" y="1316"/>
            <a:chExt cx="747" cy="266"/>
          </a:xfrm>
        </p:grpSpPr>
        <p:sp>
          <p:nvSpPr>
            <p:cNvPr id="12340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&gt;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41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6" y="1316"/>
                  <a:ext cx="666" cy="2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33" name="Group 21"/>
          <p:cNvGrpSpPr>
            <a:grpSpLocks/>
          </p:cNvGrpSpPr>
          <p:nvPr/>
        </p:nvGrpSpPr>
        <p:grpSpPr bwMode="auto">
          <a:xfrm>
            <a:off x="7437442" y="1217374"/>
            <a:ext cx="1268413" cy="422276"/>
            <a:chOff x="3895" y="1309"/>
            <a:chExt cx="799" cy="266"/>
          </a:xfrm>
        </p:grpSpPr>
        <p:sp>
          <p:nvSpPr>
            <p:cNvPr id="12338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alt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altLang="en-US" sz="2200" baseline="30000" dirty="0"/>
                </a:p>
              </p:txBody>
            </p:sp>
          </mc:Choice>
          <mc:Fallback xmlns="">
            <p:sp>
              <p:nvSpPr>
                <p:cNvPr id="12339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4" y="1309"/>
                  <a:ext cx="690" cy="2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34" name="Rectangle 24"/>
          <p:cNvSpPr>
            <a:spLocks noChangeArrowheads="1"/>
          </p:cNvSpPr>
          <p:nvPr/>
        </p:nvSpPr>
        <p:spPr bwMode="auto">
          <a:xfrm>
            <a:off x="7327900" y="216034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35" name="Straight Arrow Connector 128"/>
          <p:cNvCxnSpPr>
            <a:cxnSpLocks noChangeShapeType="1"/>
            <a:stCxn id="12331" idx="6"/>
            <a:endCxn id="12334" idx="1"/>
          </p:cNvCxnSpPr>
          <p:nvPr/>
        </p:nvCxnSpPr>
        <p:spPr bwMode="auto">
          <a:xfrm flipV="1">
            <a:off x="6289675" y="2250834"/>
            <a:ext cx="1038225" cy="79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36" name="TextBox 129"/>
              <p:cNvSpPr txBox="1">
                <a:spLocks noChangeArrowheads="1"/>
              </p:cNvSpPr>
              <p:nvPr/>
            </p:nvSpPr>
            <p:spPr bwMode="auto">
              <a:xfrm>
                <a:off x="6192839" y="1809509"/>
                <a:ext cx="1165224" cy="45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&gt; 0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2336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39" y="1809509"/>
                <a:ext cx="1165224" cy="458011"/>
              </a:xfrm>
              <a:prstGeom prst="rect">
                <a:avLst/>
              </a:prstGeom>
              <a:blipFill rotWithShape="0">
                <a:blip r:embed="rId7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7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6622" y="2704878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70226" y="1767743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156436" y="1301018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43813" y="237575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59761" y="1243868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5011" y="1305781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016611" y="1234343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57559" y="289752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9" name="Straight Arrow Connector 64"/>
          <p:cNvCxnSpPr>
            <a:cxnSpLocks noChangeShapeType="1"/>
            <a:stCxn id="5" idx="6"/>
            <a:endCxn id="10" idx="1"/>
          </p:cNvCxnSpPr>
          <p:nvPr/>
        </p:nvCxnSpPr>
        <p:spPr bwMode="auto">
          <a:xfrm>
            <a:off x="352788" y="1859025"/>
            <a:ext cx="348022" cy="1484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67"/>
          <p:cNvCxnSpPr>
            <a:cxnSpLocks noChangeShapeType="1"/>
            <a:stCxn id="4" idx="0"/>
            <a:endCxn id="10" idx="2"/>
          </p:cNvCxnSpPr>
          <p:nvPr/>
        </p:nvCxnSpPr>
        <p:spPr bwMode="auto">
          <a:xfrm flipV="1">
            <a:off x="757903" y="2098737"/>
            <a:ext cx="34188" cy="60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69"/>
          <p:cNvCxnSpPr>
            <a:cxnSpLocks noChangeShapeType="1"/>
            <a:stCxn id="4" idx="6"/>
            <a:endCxn id="11" idx="1"/>
          </p:cNvCxnSpPr>
          <p:nvPr/>
        </p:nvCxnSpPr>
        <p:spPr bwMode="auto">
          <a:xfrm flipV="1">
            <a:off x="849184" y="2652714"/>
            <a:ext cx="342413" cy="14344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71"/>
          <p:cNvCxnSpPr>
            <a:cxnSpLocks noChangeShapeType="1"/>
            <a:stCxn id="5" idx="7"/>
            <a:endCxn id="9" idx="1"/>
          </p:cNvCxnSpPr>
          <p:nvPr/>
        </p:nvCxnSpPr>
        <p:spPr bwMode="auto">
          <a:xfrm>
            <a:off x="326052" y="1794479"/>
            <a:ext cx="1209546" cy="5502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73"/>
          <p:cNvCxnSpPr>
            <a:cxnSpLocks noChangeShapeType="1"/>
            <a:stCxn id="13" idx="4"/>
            <a:endCxn id="10" idx="0"/>
          </p:cNvCxnSpPr>
          <p:nvPr/>
        </p:nvCxnSpPr>
        <p:spPr bwMode="auto">
          <a:xfrm>
            <a:off x="736292" y="1488343"/>
            <a:ext cx="55799" cy="4278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75"/>
          <p:cNvCxnSpPr>
            <a:cxnSpLocks noChangeShapeType="1"/>
            <a:stCxn id="13" idx="6"/>
            <a:endCxn id="9" idx="0"/>
          </p:cNvCxnSpPr>
          <p:nvPr/>
        </p:nvCxnSpPr>
        <p:spPr bwMode="auto">
          <a:xfrm>
            <a:off x="827573" y="1397856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81"/>
          <p:cNvCxnSpPr>
            <a:cxnSpLocks noChangeShapeType="1"/>
            <a:stCxn id="15" idx="3"/>
            <a:endCxn id="9" idx="3"/>
          </p:cNvCxnSpPr>
          <p:nvPr/>
        </p:nvCxnSpPr>
        <p:spPr bwMode="auto">
          <a:xfrm flipH="1">
            <a:off x="1718161" y="1389918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85"/>
          <p:cNvCxnSpPr>
            <a:cxnSpLocks noChangeShapeType="1"/>
            <a:stCxn id="15" idx="5"/>
            <a:endCxn id="3" idx="0"/>
          </p:cNvCxnSpPr>
          <p:nvPr/>
        </p:nvCxnSpPr>
        <p:spPr bwMode="auto">
          <a:xfrm>
            <a:off x="2172437" y="1390170"/>
            <a:ext cx="197089" cy="53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91"/>
          <p:cNvCxnSpPr>
            <a:cxnSpLocks noChangeShapeType="1"/>
            <a:stCxn id="6" idx="5"/>
            <a:endCxn id="12" idx="1"/>
          </p:cNvCxnSpPr>
          <p:nvPr/>
        </p:nvCxnSpPr>
        <p:spPr bwMode="auto">
          <a:xfrm>
            <a:off x="3312262" y="1456845"/>
            <a:ext cx="439609" cy="3308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93"/>
          <p:cNvCxnSpPr>
            <a:cxnSpLocks noChangeShapeType="1"/>
            <a:stCxn id="8" idx="3"/>
            <a:endCxn id="12" idx="3"/>
          </p:cNvCxnSpPr>
          <p:nvPr/>
        </p:nvCxnSpPr>
        <p:spPr bwMode="auto">
          <a:xfrm flipH="1">
            <a:off x="3934433" y="1399695"/>
            <a:ext cx="452064" cy="38798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95"/>
          <p:cNvCxnSpPr>
            <a:cxnSpLocks noChangeShapeType="1"/>
            <a:stCxn id="8" idx="4"/>
            <a:endCxn id="17" idx="0"/>
          </p:cNvCxnSpPr>
          <p:nvPr/>
        </p:nvCxnSpPr>
        <p:spPr bwMode="auto">
          <a:xfrm flipH="1">
            <a:off x="3682929" y="1426431"/>
            <a:ext cx="768113" cy="111360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97"/>
          <p:cNvCxnSpPr>
            <a:cxnSpLocks noChangeShapeType="1"/>
            <a:stCxn id="7" idx="2"/>
            <a:endCxn id="17" idx="3"/>
          </p:cNvCxnSpPr>
          <p:nvPr/>
        </p:nvCxnSpPr>
        <p:spPr bwMode="auto">
          <a:xfrm flipH="1">
            <a:off x="3774210" y="2467038"/>
            <a:ext cx="469603" cy="164279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00"/>
          <p:cNvCxnSpPr>
            <a:cxnSpLocks noChangeShapeType="1"/>
            <a:stCxn id="7" idx="0"/>
            <a:endCxn id="12" idx="2"/>
          </p:cNvCxnSpPr>
          <p:nvPr/>
        </p:nvCxnSpPr>
        <p:spPr bwMode="auto">
          <a:xfrm flipH="1" flipV="1">
            <a:off x="3843152" y="1878962"/>
            <a:ext cx="491942" cy="496794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02"/>
          <p:cNvCxnSpPr>
            <a:cxnSpLocks noChangeShapeType="1"/>
            <a:stCxn id="16" idx="0"/>
            <a:endCxn id="3" idx="2"/>
          </p:cNvCxnSpPr>
          <p:nvPr/>
        </p:nvCxnSpPr>
        <p:spPr bwMode="auto">
          <a:xfrm flipH="1" flipV="1">
            <a:off x="2369526" y="2108874"/>
            <a:ext cx="479314" cy="7886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04"/>
          <p:cNvCxnSpPr>
            <a:cxnSpLocks noChangeShapeType="1"/>
            <a:stCxn id="16" idx="6"/>
            <a:endCxn id="17" idx="1"/>
          </p:cNvCxnSpPr>
          <p:nvPr/>
        </p:nvCxnSpPr>
        <p:spPr bwMode="auto">
          <a:xfrm flipV="1">
            <a:off x="2940121" y="2631317"/>
            <a:ext cx="651527" cy="3574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0" name="Straight Arrow Connector 107"/>
          <p:cNvCxnSpPr>
            <a:cxnSpLocks noChangeShapeType="1"/>
            <a:stCxn id="6" idx="3"/>
            <a:endCxn id="3" idx="0"/>
          </p:cNvCxnSpPr>
          <p:nvPr/>
        </p:nvCxnSpPr>
        <p:spPr bwMode="auto">
          <a:xfrm flipH="1">
            <a:off x="2369526" y="1456845"/>
            <a:ext cx="813646" cy="469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3170418" y="4392979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63454" y="3634878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492611" y="421041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4" idx="3"/>
            <a:endCxn id="52" idx="3"/>
          </p:cNvCxnSpPr>
          <p:nvPr/>
        </p:nvCxnSpPr>
        <p:spPr bwMode="auto">
          <a:xfrm flipH="1">
            <a:off x="448772" y="2860704"/>
            <a:ext cx="244586" cy="3012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" idx="4"/>
            <a:endCxn id="52" idx="0"/>
          </p:cNvCxnSpPr>
          <p:nvPr/>
        </p:nvCxnSpPr>
        <p:spPr bwMode="auto">
          <a:xfrm>
            <a:off x="261507" y="1950306"/>
            <a:ext cx="95984" cy="112035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8" name="Straight Arrow Connector 107"/>
          <p:cNvCxnSpPr>
            <a:stCxn id="5" idx="5"/>
            <a:endCxn id="11" idx="0"/>
          </p:cNvCxnSpPr>
          <p:nvPr/>
        </p:nvCxnSpPr>
        <p:spPr bwMode="auto">
          <a:xfrm>
            <a:off x="326052" y="1923570"/>
            <a:ext cx="956827" cy="63786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13" idx="5"/>
            <a:endCxn id="11" idx="0"/>
          </p:cNvCxnSpPr>
          <p:nvPr/>
        </p:nvCxnSpPr>
        <p:spPr bwMode="auto">
          <a:xfrm>
            <a:off x="800837" y="1461607"/>
            <a:ext cx="482042" cy="109982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44" idx="0"/>
            <a:endCxn id="39" idx="2"/>
          </p:cNvCxnSpPr>
          <p:nvPr/>
        </p:nvCxnSpPr>
        <p:spPr bwMode="auto">
          <a:xfrm flipH="1" flipV="1">
            <a:off x="2025098" y="2936937"/>
            <a:ext cx="229637" cy="69794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44" idx="7"/>
            <a:endCxn id="68" idx="1"/>
          </p:cNvCxnSpPr>
          <p:nvPr/>
        </p:nvCxnSpPr>
        <p:spPr bwMode="auto">
          <a:xfrm flipV="1">
            <a:off x="2319280" y="3439198"/>
            <a:ext cx="535529" cy="2224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16" idx="5"/>
            <a:endCxn id="68" idx="0"/>
          </p:cNvCxnSpPr>
          <p:nvPr/>
        </p:nvCxnSpPr>
        <p:spPr bwMode="auto">
          <a:xfrm>
            <a:off x="2913385" y="3053348"/>
            <a:ext cx="32706" cy="29456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44" idx="3"/>
            <a:endCxn id="47" idx="0"/>
          </p:cNvCxnSpPr>
          <p:nvPr/>
        </p:nvCxnSpPr>
        <p:spPr bwMode="auto">
          <a:xfrm flipH="1">
            <a:off x="2021678" y="3790704"/>
            <a:ext cx="168512" cy="46068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7" idx="4"/>
            <a:endCxn id="53" idx="0"/>
          </p:cNvCxnSpPr>
          <p:nvPr/>
        </p:nvCxnSpPr>
        <p:spPr bwMode="auto">
          <a:xfrm flipH="1">
            <a:off x="4255535" y="2558319"/>
            <a:ext cx="79559" cy="57297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8" idx="2"/>
            <a:endCxn id="67" idx="0"/>
          </p:cNvCxnSpPr>
          <p:nvPr/>
        </p:nvCxnSpPr>
        <p:spPr bwMode="auto">
          <a:xfrm flipH="1">
            <a:off x="3148070" y="1335150"/>
            <a:ext cx="1211691" cy="44126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6" idx="4"/>
            <a:endCxn id="67" idx="0"/>
          </p:cNvCxnSpPr>
          <p:nvPr/>
        </p:nvCxnSpPr>
        <p:spPr bwMode="auto">
          <a:xfrm flipH="1">
            <a:off x="3148070" y="1483581"/>
            <a:ext cx="99647" cy="29283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5" idx="6"/>
            <a:endCxn id="67" idx="1"/>
          </p:cNvCxnSpPr>
          <p:nvPr/>
        </p:nvCxnSpPr>
        <p:spPr bwMode="auto">
          <a:xfrm>
            <a:off x="2199173" y="1325625"/>
            <a:ext cx="857615" cy="54207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6" idx="6"/>
            <a:endCxn id="51" idx="1"/>
          </p:cNvCxnSpPr>
          <p:nvPr/>
        </p:nvCxnSpPr>
        <p:spPr bwMode="auto">
          <a:xfrm>
            <a:off x="2940121" y="2988803"/>
            <a:ext cx="504598" cy="37010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1870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lvl="1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</a:t>
                </a:r>
                <a:r>
                  <a:rPr lang="en-CA" altLang="en-US" sz="2000" dirty="0" smtClean="0"/>
                  <a:t>consider </a:t>
                </a:r>
                <a:r>
                  <a:rPr lang="en-CA" altLang="en-US" sz="2000" dirty="0"/>
                  <a:t>clients in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/>
                  <a:t>order to create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centers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s.t.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1870448"/>
              </a:xfrm>
              <a:prstGeom prst="rect">
                <a:avLst/>
              </a:prstGeom>
              <a:blipFill rotWithShape="0">
                <a:blip r:embed="rId3"/>
                <a:stretch>
                  <a:fillRect l="-1644" t="-1954" r="-137" b="-29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42" idx="0"/>
            <a:endCxn id="49" idx="2"/>
          </p:cNvCxnSpPr>
          <p:nvPr/>
        </p:nvCxnSpPr>
        <p:spPr bwMode="auto">
          <a:xfrm flipV="1">
            <a:off x="3261699" y="3965441"/>
            <a:ext cx="202712" cy="4275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42" idx="1"/>
            <a:endCxn id="68" idx="2"/>
          </p:cNvCxnSpPr>
          <p:nvPr/>
        </p:nvCxnSpPr>
        <p:spPr bwMode="auto">
          <a:xfrm flipH="1" flipV="1">
            <a:off x="2946091" y="3530479"/>
            <a:ext cx="251063" cy="88923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42" idx="2"/>
            <a:endCxn id="47" idx="3"/>
          </p:cNvCxnSpPr>
          <p:nvPr/>
        </p:nvCxnSpPr>
        <p:spPr bwMode="auto">
          <a:xfrm flipH="1" flipV="1">
            <a:off x="2112959" y="4342671"/>
            <a:ext cx="1057459" cy="14158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42" idx="1"/>
            <a:endCxn id="51" idx="1"/>
          </p:cNvCxnSpPr>
          <p:nvPr/>
        </p:nvCxnSpPr>
        <p:spPr bwMode="auto">
          <a:xfrm flipV="1">
            <a:off x="3197154" y="3358911"/>
            <a:ext cx="247565" cy="106080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45" idx="0"/>
            <a:endCxn id="50" idx="2"/>
          </p:cNvCxnSpPr>
          <p:nvPr/>
        </p:nvCxnSpPr>
        <p:spPr bwMode="auto">
          <a:xfrm flipV="1">
            <a:off x="583892" y="3518027"/>
            <a:ext cx="334962" cy="69239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45" idx="6"/>
            <a:endCxn id="48" idx="1"/>
          </p:cNvCxnSpPr>
          <p:nvPr/>
        </p:nvCxnSpPr>
        <p:spPr bwMode="auto">
          <a:xfrm>
            <a:off x="675173" y="4301698"/>
            <a:ext cx="412138" cy="3486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>
            <a:endCxn id="52" idx="2"/>
          </p:cNvCxnSpPr>
          <p:nvPr/>
        </p:nvCxnSpPr>
        <p:spPr bwMode="auto">
          <a:xfrm flipH="1" flipV="1">
            <a:off x="357491" y="3253218"/>
            <a:ext cx="202254" cy="9806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60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6622" y="2704878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70226" y="1767743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156436" y="1301018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43813" y="237575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59761" y="1243868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5011" y="1305781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016611" y="1234343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57559" y="2897521"/>
            <a:ext cx="182562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9" name="Straight Arrow Connector 64"/>
          <p:cNvCxnSpPr>
            <a:cxnSpLocks noChangeShapeType="1"/>
            <a:stCxn id="5" idx="6"/>
            <a:endCxn id="10" idx="1"/>
          </p:cNvCxnSpPr>
          <p:nvPr/>
        </p:nvCxnSpPr>
        <p:spPr bwMode="auto">
          <a:xfrm>
            <a:off x="352788" y="1859025"/>
            <a:ext cx="348022" cy="1484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67"/>
          <p:cNvCxnSpPr>
            <a:cxnSpLocks noChangeShapeType="1"/>
            <a:stCxn id="4" idx="0"/>
            <a:endCxn id="10" idx="2"/>
          </p:cNvCxnSpPr>
          <p:nvPr/>
        </p:nvCxnSpPr>
        <p:spPr bwMode="auto">
          <a:xfrm flipV="1">
            <a:off x="757903" y="2098737"/>
            <a:ext cx="34188" cy="60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69"/>
          <p:cNvCxnSpPr>
            <a:cxnSpLocks noChangeShapeType="1"/>
            <a:stCxn id="4" idx="6"/>
            <a:endCxn id="11" idx="1"/>
          </p:cNvCxnSpPr>
          <p:nvPr/>
        </p:nvCxnSpPr>
        <p:spPr bwMode="auto">
          <a:xfrm flipV="1">
            <a:off x="849184" y="2652714"/>
            <a:ext cx="342413" cy="14344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71"/>
          <p:cNvCxnSpPr>
            <a:cxnSpLocks noChangeShapeType="1"/>
            <a:stCxn id="5" idx="7"/>
            <a:endCxn id="9" idx="1"/>
          </p:cNvCxnSpPr>
          <p:nvPr/>
        </p:nvCxnSpPr>
        <p:spPr bwMode="auto">
          <a:xfrm>
            <a:off x="326052" y="1794479"/>
            <a:ext cx="1209546" cy="5502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73"/>
          <p:cNvCxnSpPr>
            <a:cxnSpLocks noChangeShapeType="1"/>
            <a:stCxn id="13" idx="4"/>
            <a:endCxn id="10" idx="0"/>
          </p:cNvCxnSpPr>
          <p:nvPr/>
        </p:nvCxnSpPr>
        <p:spPr bwMode="auto">
          <a:xfrm>
            <a:off x="736292" y="1488343"/>
            <a:ext cx="55799" cy="4278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75"/>
          <p:cNvCxnSpPr>
            <a:cxnSpLocks noChangeShapeType="1"/>
            <a:stCxn id="13" idx="6"/>
            <a:endCxn id="9" idx="0"/>
          </p:cNvCxnSpPr>
          <p:nvPr/>
        </p:nvCxnSpPr>
        <p:spPr bwMode="auto">
          <a:xfrm>
            <a:off x="827573" y="1397856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81"/>
          <p:cNvCxnSpPr>
            <a:cxnSpLocks noChangeShapeType="1"/>
            <a:stCxn id="15" idx="3"/>
            <a:endCxn id="9" idx="3"/>
          </p:cNvCxnSpPr>
          <p:nvPr/>
        </p:nvCxnSpPr>
        <p:spPr bwMode="auto">
          <a:xfrm flipH="1">
            <a:off x="1718161" y="1389918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85"/>
          <p:cNvCxnSpPr>
            <a:cxnSpLocks noChangeShapeType="1"/>
            <a:stCxn id="15" idx="5"/>
            <a:endCxn id="3" idx="0"/>
          </p:cNvCxnSpPr>
          <p:nvPr/>
        </p:nvCxnSpPr>
        <p:spPr bwMode="auto">
          <a:xfrm>
            <a:off x="2172437" y="1390170"/>
            <a:ext cx="197089" cy="53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91"/>
          <p:cNvCxnSpPr>
            <a:cxnSpLocks noChangeShapeType="1"/>
            <a:stCxn id="6" idx="5"/>
            <a:endCxn id="12" idx="1"/>
          </p:cNvCxnSpPr>
          <p:nvPr/>
        </p:nvCxnSpPr>
        <p:spPr bwMode="auto">
          <a:xfrm>
            <a:off x="3312262" y="1456845"/>
            <a:ext cx="439609" cy="3308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93"/>
          <p:cNvCxnSpPr>
            <a:cxnSpLocks noChangeShapeType="1"/>
            <a:stCxn id="8" idx="3"/>
            <a:endCxn id="12" idx="3"/>
          </p:cNvCxnSpPr>
          <p:nvPr/>
        </p:nvCxnSpPr>
        <p:spPr bwMode="auto">
          <a:xfrm flipH="1">
            <a:off x="3934433" y="1399695"/>
            <a:ext cx="452064" cy="38798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95"/>
          <p:cNvCxnSpPr>
            <a:cxnSpLocks noChangeShapeType="1"/>
            <a:stCxn id="8" idx="4"/>
            <a:endCxn id="17" idx="0"/>
          </p:cNvCxnSpPr>
          <p:nvPr/>
        </p:nvCxnSpPr>
        <p:spPr bwMode="auto">
          <a:xfrm flipH="1">
            <a:off x="3682929" y="1426431"/>
            <a:ext cx="768113" cy="111360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97"/>
          <p:cNvCxnSpPr>
            <a:cxnSpLocks noChangeShapeType="1"/>
            <a:stCxn id="7" idx="2"/>
            <a:endCxn id="17" idx="3"/>
          </p:cNvCxnSpPr>
          <p:nvPr/>
        </p:nvCxnSpPr>
        <p:spPr bwMode="auto">
          <a:xfrm flipH="1">
            <a:off x="3774210" y="2467038"/>
            <a:ext cx="469603" cy="164279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00"/>
          <p:cNvCxnSpPr>
            <a:cxnSpLocks noChangeShapeType="1"/>
            <a:stCxn id="7" idx="0"/>
            <a:endCxn id="12" idx="2"/>
          </p:cNvCxnSpPr>
          <p:nvPr/>
        </p:nvCxnSpPr>
        <p:spPr bwMode="auto">
          <a:xfrm flipH="1" flipV="1">
            <a:off x="3843152" y="1878962"/>
            <a:ext cx="491942" cy="496794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02"/>
          <p:cNvCxnSpPr>
            <a:cxnSpLocks noChangeShapeType="1"/>
            <a:stCxn id="16" idx="0"/>
            <a:endCxn id="3" idx="2"/>
          </p:cNvCxnSpPr>
          <p:nvPr/>
        </p:nvCxnSpPr>
        <p:spPr bwMode="auto">
          <a:xfrm flipH="1" flipV="1">
            <a:off x="2369526" y="2108874"/>
            <a:ext cx="479314" cy="7886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04"/>
          <p:cNvCxnSpPr>
            <a:cxnSpLocks noChangeShapeType="1"/>
            <a:stCxn id="16" idx="6"/>
            <a:endCxn id="17" idx="1"/>
          </p:cNvCxnSpPr>
          <p:nvPr/>
        </p:nvCxnSpPr>
        <p:spPr bwMode="auto">
          <a:xfrm flipV="1">
            <a:off x="2940121" y="2631317"/>
            <a:ext cx="651527" cy="3574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0" name="Straight Arrow Connector 107"/>
          <p:cNvCxnSpPr>
            <a:cxnSpLocks noChangeShapeType="1"/>
            <a:stCxn id="6" idx="3"/>
            <a:endCxn id="3" idx="0"/>
          </p:cNvCxnSpPr>
          <p:nvPr/>
        </p:nvCxnSpPr>
        <p:spPr bwMode="auto">
          <a:xfrm flipH="1">
            <a:off x="2369526" y="1456845"/>
            <a:ext cx="813646" cy="469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3170418" y="4392979"/>
            <a:ext cx="182562" cy="18256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63454" y="3634878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492611" y="4210417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4" idx="3"/>
            <a:endCxn id="52" idx="3"/>
          </p:cNvCxnSpPr>
          <p:nvPr/>
        </p:nvCxnSpPr>
        <p:spPr bwMode="auto">
          <a:xfrm flipH="1">
            <a:off x="448772" y="2860704"/>
            <a:ext cx="244586" cy="3012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" idx="4"/>
            <a:endCxn id="52" idx="0"/>
          </p:cNvCxnSpPr>
          <p:nvPr/>
        </p:nvCxnSpPr>
        <p:spPr bwMode="auto">
          <a:xfrm>
            <a:off x="261507" y="1950306"/>
            <a:ext cx="95984" cy="112035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8" name="Straight Arrow Connector 107"/>
          <p:cNvCxnSpPr>
            <a:stCxn id="5" idx="5"/>
            <a:endCxn id="11" idx="0"/>
          </p:cNvCxnSpPr>
          <p:nvPr/>
        </p:nvCxnSpPr>
        <p:spPr bwMode="auto">
          <a:xfrm>
            <a:off x="326052" y="1923570"/>
            <a:ext cx="956827" cy="63786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13" idx="5"/>
            <a:endCxn id="11" idx="0"/>
          </p:cNvCxnSpPr>
          <p:nvPr/>
        </p:nvCxnSpPr>
        <p:spPr bwMode="auto">
          <a:xfrm>
            <a:off x="800837" y="1461607"/>
            <a:ext cx="482042" cy="109982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44" idx="0"/>
            <a:endCxn id="39" idx="2"/>
          </p:cNvCxnSpPr>
          <p:nvPr/>
        </p:nvCxnSpPr>
        <p:spPr bwMode="auto">
          <a:xfrm flipH="1" flipV="1">
            <a:off x="2025098" y="2936937"/>
            <a:ext cx="229637" cy="69794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44" idx="7"/>
            <a:endCxn id="68" idx="1"/>
          </p:cNvCxnSpPr>
          <p:nvPr/>
        </p:nvCxnSpPr>
        <p:spPr bwMode="auto">
          <a:xfrm flipV="1">
            <a:off x="2319280" y="3439198"/>
            <a:ext cx="535529" cy="2224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16" idx="5"/>
            <a:endCxn id="68" idx="0"/>
          </p:cNvCxnSpPr>
          <p:nvPr/>
        </p:nvCxnSpPr>
        <p:spPr bwMode="auto">
          <a:xfrm>
            <a:off x="2913385" y="3053348"/>
            <a:ext cx="32706" cy="29456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44" idx="3"/>
            <a:endCxn id="47" idx="0"/>
          </p:cNvCxnSpPr>
          <p:nvPr/>
        </p:nvCxnSpPr>
        <p:spPr bwMode="auto">
          <a:xfrm flipH="1">
            <a:off x="2021678" y="3790704"/>
            <a:ext cx="168512" cy="46068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7" idx="4"/>
            <a:endCxn id="53" idx="0"/>
          </p:cNvCxnSpPr>
          <p:nvPr/>
        </p:nvCxnSpPr>
        <p:spPr bwMode="auto">
          <a:xfrm flipH="1">
            <a:off x="4255535" y="2558319"/>
            <a:ext cx="79559" cy="57297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8" idx="2"/>
            <a:endCxn id="67" idx="0"/>
          </p:cNvCxnSpPr>
          <p:nvPr/>
        </p:nvCxnSpPr>
        <p:spPr bwMode="auto">
          <a:xfrm flipH="1">
            <a:off x="3148070" y="1335150"/>
            <a:ext cx="1211691" cy="44126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6" idx="4"/>
            <a:endCxn id="67" idx="0"/>
          </p:cNvCxnSpPr>
          <p:nvPr/>
        </p:nvCxnSpPr>
        <p:spPr bwMode="auto">
          <a:xfrm flipH="1">
            <a:off x="3148070" y="1483581"/>
            <a:ext cx="99647" cy="29283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5" idx="6"/>
            <a:endCxn id="67" idx="1"/>
          </p:cNvCxnSpPr>
          <p:nvPr/>
        </p:nvCxnSpPr>
        <p:spPr bwMode="auto">
          <a:xfrm>
            <a:off x="2199173" y="1325625"/>
            <a:ext cx="857615" cy="54207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6" idx="6"/>
            <a:endCxn id="51" idx="1"/>
          </p:cNvCxnSpPr>
          <p:nvPr/>
        </p:nvCxnSpPr>
        <p:spPr bwMode="auto">
          <a:xfrm>
            <a:off x="2940121" y="2988803"/>
            <a:ext cx="504598" cy="37010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1870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lvl="1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</a:t>
                </a:r>
                <a:r>
                  <a:rPr lang="en-CA" altLang="en-US" sz="2000" dirty="0" smtClean="0"/>
                  <a:t>consider </a:t>
                </a:r>
                <a:r>
                  <a:rPr lang="en-CA" altLang="en-US" sz="2000" dirty="0"/>
                  <a:t>clients in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/>
                  <a:t>order to create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centers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s.t.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1870448"/>
              </a:xfrm>
              <a:prstGeom prst="rect">
                <a:avLst/>
              </a:prstGeom>
              <a:blipFill rotWithShape="0">
                <a:blip r:embed="rId3"/>
                <a:stretch>
                  <a:fillRect l="-1644" t="-1954" r="-137" b="-29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42" idx="0"/>
            <a:endCxn id="49" idx="2"/>
          </p:cNvCxnSpPr>
          <p:nvPr/>
        </p:nvCxnSpPr>
        <p:spPr bwMode="auto">
          <a:xfrm flipV="1">
            <a:off x="3261699" y="3965441"/>
            <a:ext cx="202712" cy="4275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42" idx="1"/>
            <a:endCxn id="68" idx="2"/>
          </p:cNvCxnSpPr>
          <p:nvPr/>
        </p:nvCxnSpPr>
        <p:spPr bwMode="auto">
          <a:xfrm flipH="1" flipV="1">
            <a:off x="2946091" y="3530479"/>
            <a:ext cx="251063" cy="88923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42" idx="2"/>
            <a:endCxn id="47" idx="3"/>
          </p:cNvCxnSpPr>
          <p:nvPr/>
        </p:nvCxnSpPr>
        <p:spPr bwMode="auto">
          <a:xfrm flipH="1" flipV="1">
            <a:off x="2112959" y="4342671"/>
            <a:ext cx="1057459" cy="14158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42" idx="1"/>
            <a:endCxn id="51" idx="1"/>
          </p:cNvCxnSpPr>
          <p:nvPr/>
        </p:nvCxnSpPr>
        <p:spPr bwMode="auto">
          <a:xfrm flipV="1">
            <a:off x="3197154" y="3358911"/>
            <a:ext cx="247565" cy="106080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45" idx="0"/>
            <a:endCxn id="50" idx="2"/>
          </p:cNvCxnSpPr>
          <p:nvPr/>
        </p:nvCxnSpPr>
        <p:spPr bwMode="auto">
          <a:xfrm flipV="1">
            <a:off x="583892" y="3518027"/>
            <a:ext cx="334962" cy="69239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45" idx="6"/>
            <a:endCxn id="48" idx="1"/>
          </p:cNvCxnSpPr>
          <p:nvPr/>
        </p:nvCxnSpPr>
        <p:spPr bwMode="auto">
          <a:xfrm>
            <a:off x="675173" y="4301698"/>
            <a:ext cx="412138" cy="3486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>
            <a:endCxn id="52" idx="2"/>
          </p:cNvCxnSpPr>
          <p:nvPr/>
        </p:nvCxnSpPr>
        <p:spPr bwMode="auto">
          <a:xfrm flipH="1" flipV="1">
            <a:off x="357491" y="3253218"/>
            <a:ext cx="202254" cy="9806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p:cxnSp>
        <p:nvCxnSpPr>
          <p:cNvPr id="59" name="Straight Arrow Connector 58"/>
          <p:cNvCxnSpPr>
            <a:stCxn id="16" idx="5"/>
            <a:endCxn id="43" idx="2"/>
          </p:cNvCxnSpPr>
          <p:nvPr/>
        </p:nvCxnSpPr>
        <p:spPr bwMode="auto">
          <a:xfrm>
            <a:off x="2913385" y="3053348"/>
            <a:ext cx="833357" cy="659144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42" idx="7"/>
            <a:endCxn id="43" idx="4"/>
          </p:cNvCxnSpPr>
          <p:nvPr/>
        </p:nvCxnSpPr>
        <p:spPr bwMode="auto">
          <a:xfrm flipV="1">
            <a:off x="3326244" y="3803773"/>
            <a:ext cx="511779" cy="61594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57715" y="3668260"/>
                <a:ext cx="1301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 smtClean="0">
                    <a:solidFill>
                      <a:schemeClr val="tx1"/>
                    </a:solidFill>
                  </a:rPr>
                  <a:t> </a:t>
                </a:r>
                <a:endParaRPr lang="en-CA" sz="2000" dirty="0">
                  <a:solidFill>
                    <a:schemeClr val="tx1"/>
                  </a:solidFill>
                </a:endParaRPr>
              </a:p>
              <a:p>
                <a:r>
                  <a:rPr lang="en-CA" sz="20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 smtClean="0">
                    <a:solidFill>
                      <a:schemeClr val="tx1"/>
                    </a:solidFill>
                  </a:rPr>
                  <a:t> </a:t>
                </a:r>
                <a:endParaRPr lang="en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715" y="3668260"/>
                <a:ext cx="1301692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878" b="-8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378722" y="2607414"/>
                <a:ext cx="502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22" y="2607414"/>
                <a:ext cx="502824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281848" y="4390679"/>
                <a:ext cx="502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48" y="4390679"/>
                <a:ext cx="50282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6622" y="270487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70226" y="1767743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156436" y="130101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43813" y="2375756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59761" y="124386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5011" y="13057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016611" y="1234343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57559" y="2897521"/>
            <a:ext cx="182562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9" name="Straight Arrow Connector 64"/>
          <p:cNvCxnSpPr>
            <a:cxnSpLocks noChangeShapeType="1"/>
            <a:stCxn id="5" idx="6"/>
            <a:endCxn id="10" idx="1"/>
          </p:cNvCxnSpPr>
          <p:nvPr/>
        </p:nvCxnSpPr>
        <p:spPr bwMode="auto">
          <a:xfrm>
            <a:off x="352788" y="1859025"/>
            <a:ext cx="348022" cy="1484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67"/>
          <p:cNvCxnSpPr>
            <a:cxnSpLocks noChangeShapeType="1"/>
            <a:stCxn id="4" idx="0"/>
            <a:endCxn id="10" idx="2"/>
          </p:cNvCxnSpPr>
          <p:nvPr/>
        </p:nvCxnSpPr>
        <p:spPr bwMode="auto">
          <a:xfrm flipV="1">
            <a:off x="757903" y="2098737"/>
            <a:ext cx="34188" cy="60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69"/>
          <p:cNvCxnSpPr>
            <a:cxnSpLocks noChangeShapeType="1"/>
            <a:stCxn id="4" idx="6"/>
            <a:endCxn id="11" idx="1"/>
          </p:cNvCxnSpPr>
          <p:nvPr/>
        </p:nvCxnSpPr>
        <p:spPr bwMode="auto">
          <a:xfrm flipV="1">
            <a:off x="849184" y="2652714"/>
            <a:ext cx="342413" cy="14344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71"/>
          <p:cNvCxnSpPr>
            <a:cxnSpLocks noChangeShapeType="1"/>
            <a:stCxn id="5" idx="7"/>
            <a:endCxn id="9" idx="1"/>
          </p:cNvCxnSpPr>
          <p:nvPr/>
        </p:nvCxnSpPr>
        <p:spPr bwMode="auto">
          <a:xfrm>
            <a:off x="326052" y="1794479"/>
            <a:ext cx="1209546" cy="5502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73"/>
          <p:cNvCxnSpPr>
            <a:cxnSpLocks noChangeShapeType="1"/>
            <a:stCxn id="13" idx="4"/>
            <a:endCxn id="10" idx="0"/>
          </p:cNvCxnSpPr>
          <p:nvPr/>
        </p:nvCxnSpPr>
        <p:spPr bwMode="auto">
          <a:xfrm>
            <a:off x="736292" y="1488343"/>
            <a:ext cx="55799" cy="4278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75"/>
          <p:cNvCxnSpPr>
            <a:cxnSpLocks noChangeShapeType="1"/>
            <a:stCxn id="13" idx="6"/>
            <a:endCxn id="9" idx="0"/>
          </p:cNvCxnSpPr>
          <p:nvPr/>
        </p:nvCxnSpPr>
        <p:spPr bwMode="auto">
          <a:xfrm>
            <a:off x="827573" y="1397856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81"/>
          <p:cNvCxnSpPr>
            <a:cxnSpLocks noChangeShapeType="1"/>
            <a:stCxn id="15" idx="3"/>
            <a:endCxn id="9" idx="3"/>
          </p:cNvCxnSpPr>
          <p:nvPr/>
        </p:nvCxnSpPr>
        <p:spPr bwMode="auto">
          <a:xfrm flipH="1">
            <a:off x="1718161" y="1389918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85"/>
          <p:cNvCxnSpPr>
            <a:cxnSpLocks noChangeShapeType="1"/>
            <a:stCxn id="15" idx="5"/>
            <a:endCxn id="3" idx="0"/>
          </p:cNvCxnSpPr>
          <p:nvPr/>
        </p:nvCxnSpPr>
        <p:spPr bwMode="auto">
          <a:xfrm>
            <a:off x="2172437" y="1390170"/>
            <a:ext cx="197089" cy="53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91"/>
          <p:cNvCxnSpPr>
            <a:cxnSpLocks noChangeShapeType="1"/>
            <a:stCxn id="6" idx="5"/>
            <a:endCxn id="12" idx="1"/>
          </p:cNvCxnSpPr>
          <p:nvPr/>
        </p:nvCxnSpPr>
        <p:spPr bwMode="auto">
          <a:xfrm>
            <a:off x="3312262" y="1456845"/>
            <a:ext cx="439609" cy="3308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93"/>
          <p:cNvCxnSpPr>
            <a:cxnSpLocks noChangeShapeType="1"/>
            <a:stCxn id="8" idx="3"/>
            <a:endCxn id="12" idx="3"/>
          </p:cNvCxnSpPr>
          <p:nvPr/>
        </p:nvCxnSpPr>
        <p:spPr bwMode="auto">
          <a:xfrm flipH="1">
            <a:off x="3934433" y="1399695"/>
            <a:ext cx="452064" cy="38798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95"/>
          <p:cNvCxnSpPr>
            <a:cxnSpLocks noChangeShapeType="1"/>
            <a:stCxn id="8" idx="4"/>
            <a:endCxn id="17" idx="0"/>
          </p:cNvCxnSpPr>
          <p:nvPr/>
        </p:nvCxnSpPr>
        <p:spPr bwMode="auto">
          <a:xfrm flipH="1">
            <a:off x="3682929" y="1426431"/>
            <a:ext cx="768113" cy="111360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97"/>
          <p:cNvCxnSpPr>
            <a:cxnSpLocks noChangeShapeType="1"/>
            <a:stCxn id="7" idx="2"/>
            <a:endCxn id="17" idx="3"/>
          </p:cNvCxnSpPr>
          <p:nvPr/>
        </p:nvCxnSpPr>
        <p:spPr bwMode="auto">
          <a:xfrm flipH="1">
            <a:off x="3774210" y="2467038"/>
            <a:ext cx="469603" cy="164279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00"/>
          <p:cNvCxnSpPr>
            <a:cxnSpLocks noChangeShapeType="1"/>
            <a:stCxn id="7" idx="0"/>
            <a:endCxn id="12" idx="2"/>
          </p:cNvCxnSpPr>
          <p:nvPr/>
        </p:nvCxnSpPr>
        <p:spPr bwMode="auto">
          <a:xfrm flipH="1" flipV="1">
            <a:off x="3843152" y="1878962"/>
            <a:ext cx="491942" cy="496794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02"/>
          <p:cNvCxnSpPr>
            <a:cxnSpLocks noChangeShapeType="1"/>
            <a:stCxn id="16" idx="0"/>
            <a:endCxn id="3" idx="2"/>
          </p:cNvCxnSpPr>
          <p:nvPr/>
        </p:nvCxnSpPr>
        <p:spPr bwMode="auto">
          <a:xfrm flipH="1" flipV="1">
            <a:off x="2369526" y="2108874"/>
            <a:ext cx="479314" cy="7886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04"/>
          <p:cNvCxnSpPr>
            <a:cxnSpLocks noChangeShapeType="1"/>
            <a:stCxn id="16" idx="6"/>
            <a:endCxn id="17" idx="1"/>
          </p:cNvCxnSpPr>
          <p:nvPr/>
        </p:nvCxnSpPr>
        <p:spPr bwMode="auto">
          <a:xfrm flipV="1">
            <a:off x="2940121" y="2631317"/>
            <a:ext cx="651527" cy="3574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0" name="Straight Arrow Connector 107"/>
          <p:cNvCxnSpPr>
            <a:cxnSpLocks noChangeShapeType="1"/>
            <a:stCxn id="6" idx="3"/>
            <a:endCxn id="3" idx="0"/>
          </p:cNvCxnSpPr>
          <p:nvPr/>
        </p:nvCxnSpPr>
        <p:spPr bwMode="auto">
          <a:xfrm flipH="1">
            <a:off x="2369526" y="1456845"/>
            <a:ext cx="813646" cy="469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3170418" y="4392979"/>
            <a:ext cx="182562" cy="18256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63454" y="363487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492611" y="4210417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4" idx="3"/>
            <a:endCxn id="52" idx="3"/>
          </p:cNvCxnSpPr>
          <p:nvPr/>
        </p:nvCxnSpPr>
        <p:spPr bwMode="auto">
          <a:xfrm flipH="1">
            <a:off x="448772" y="2860704"/>
            <a:ext cx="244586" cy="3012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" idx="4"/>
            <a:endCxn id="52" idx="0"/>
          </p:cNvCxnSpPr>
          <p:nvPr/>
        </p:nvCxnSpPr>
        <p:spPr bwMode="auto">
          <a:xfrm>
            <a:off x="261507" y="1950306"/>
            <a:ext cx="95984" cy="112035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8" name="Straight Arrow Connector 107"/>
          <p:cNvCxnSpPr>
            <a:stCxn id="5" idx="5"/>
            <a:endCxn id="11" idx="0"/>
          </p:cNvCxnSpPr>
          <p:nvPr/>
        </p:nvCxnSpPr>
        <p:spPr bwMode="auto">
          <a:xfrm>
            <a:off x="326052" y="1923570"/>
            <a:ext cx="956827" cy="63786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13" idx="5"/>
            <a:endCxn id="11" idx="0"/>
          </p:cNvCxnSpPr>
          <p:nvPr/>
        </p:nvCxnSpPr>
        <p:spPr bwMode="auto">
          <a:xfrm>
            <a:off x="800837" y="1461607"/>
            <a:ext cx="482042" cy="109982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44" idx="0"/>
            <a:endCxn id="39" idx="2"/>
          </p:cNvCxnSpPr>
          <p:nvPr/>
        </p:nvCxnSpPr>
        <p:spPr bwMode="auto">
          <a:xfrm flipH="1" flipV="1">
            <a:off x="2025098" y="2936937"/>
            <a:ext cx="229637" cy="69794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44" idx="7"/>
            <a:endCxn id="68" idx="1"/>
          </p:cNvCxnSpPr>
          <p:nvPr/>
        </p:nvCxnSpPr>
        <p:spPr bwMode="auto">
          <a:xfrm flipV="1">
            <a:off x="2319280" y="3439198"/>
            <a:ext cx="535529" cy="2224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16" idx="5"/>
            <a:endCxn id="68" idx="0"/>
          </p:cNvCxnSpPr>
          <p:nvPr/>
        </p:nvCxnSpPr>
        <p:spPr bwMode="auto">
          <a:xfrm>
            <a:off x="2913385" y="3053348"/>
            <a:ext cx="32706" cy="29456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44" idx="3"/>
            <a:endCxn id="47" idx="0"/>
          </p:cNvCxnSpPr>
          <p:nvPr/>
        </p:nvCxnSpPr>
        <p:spPr bwMode="auto">
          <a:xfrm flipH="1">
            <a:off x="2021678" y="3790704"/>
            <a:ext cx="168512" cy="46068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7" idx="4"/>
            <a:endCxn id="53" idx="0"/>
          </p:cNvCxnSpPr>
          <p:nvPr/>
        </p:nvCxnSpPr>
        <p:spPr bwMode="auto">
          <a:xfrm flipH="1">
            <a:off x="4255535" y="2558319"/>
            <a:ext cx="79559" cy="57297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8" idx="2"/>
            <a:endCxn id="67" idx="0"/>
          </p:cNvCxnSpPr>
          <p:nvPr/>
        </p:nvCxnSpPr>
        <p:spPr bwMode="auto">
          <a:xfrm flipH="1">
            <a:off x="3148070" y="1335150"/>
            <a:ext cx="1211691" cy="44126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6" idx="4"/>
            <a:endCxn id="67" idx="0"/>
          </p:cNvCxnSpPr>
          <p:nvPr/>
        </p:nvCxnSpPr>
        <p:spPr bwMode="auto">
          <a:xfrm flipH="1">
            <a:off x="3148070" y="1483581"/>
            <a:ext cx="99647" cy="29283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5" idx="6"/>
            <a:endCxn id="67" idx="1"/>
          </p:cNvCxnSpPr>
          <p:nvPr/>
        </p:nvCxnSpPr>
        <p:spPr bwMode="auto">
          <a:xfrm>
            <a:off x="2199173" y="1325625"/>
            <a:ext cx="857615" cy="54207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6" idx="6"/>
            <a:endCxn id="51" idx="1"/>
          </p:cNvCxnSpPr>
          <p:nvPr/>
        </p:nvCxnSpPr>
        <p:spPr bwMode="auto">
          <a:xfrm>
            <a:off x="2940121" y="2988803"/>
            <a:ext cx="504598" cy="37010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1870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lvl="1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</a:t>
                </a:r>
                <a:r>
                  <a:rPr lang="en-CA" altLang="en-US" sz="2000" dirty="0" smtClean="0"/>
                  <a:t>consider </a:t>
                </a:r>
                <a:r>
                  <a:rPr lang="en-CA" altLang="en-US" sz="2000" dirty="0"/>
                  <a:t>clients in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/>
                  <a:t>order to create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centers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s.t.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1870448"/>
              </a:xfrm>
              <a:prstGeom prst="rect">
                <a:avLst/>
              </a:prstGeom>
              <a:blipFill rotWithShape="0">
                <a:blip r:embed="rId3"/>
                <a:stretch>
                  <a:fillRect l="-1644" t="-1954" r="-137" b="-29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42" idx="0"/>
            <a:endCxn id="49" idx="2"/>
          </p:cNvCxnSpPr>
          <p:nvPr/>
        </p:nvCxnSpPr>
        <p:spPr bwMode="auto">
          <a:xfrm flipV="1">
            <a:off x="3261699" y="3965441"/>
            <a:ext cx="202712" cy="4275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42" idx="1"/>
            <a:endCxn id="68" idx="2"/>
          </p:cNvCxnSpPr>
          <p:nvPr/>
        </p:nvCxnSpPr>
        <p:spPr bwMode="auto">
          <a:xfrm flipH="1" flipV="1">
            <a:off x="2946091" y="3530479"/>
            <a:ext cx="251063" cy="88923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42" idx="2"/>
            <a:endCxn id="47" idx="3"/>
          </p:cNvCxnSpPr>
          <p:nvPr/>
        </p:nvCxnSpPr>
        <p:spPr bwMode="auto">
          <a:xfrm flipH="1" flipV="1">
            <a:off x="2112959" y="4342671"/>
            <a:ext cx="1057459" cy="14158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42" idx="1"/>
            <a:endCxn id="51" idx="1"/>
          </p:cNvCxnSpPr>
          <p:nvPr/>
        </p:nvCxnSpPr>
        <p:spPr bwMode="auto">
          <a:xfrm flipV="1">
            <a:off x="3197154" y="3358911"/>
            <a:ext cx="247565" cy="106080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45" idx="0"/>
            <a:endCxn id="50" idx="2"/>
          </p:cNvCxnSpPr>
          <p:nvPr/>
        </p:nvCxnSpPr>
        <p:spPr bwMode="auto">
          <a:xfrm flipV="1">
            <a:off x="583892" y="3518027"/>
            <a:ext cx="334962" cy="69239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45" idx="6"/>
            <a:endCxn id="48" idx="1"/>
          </p:cNvCxnSpPr>
          <p:nvPr/>
        </p:nvCxnSpPr>
        <p:spPr bwMode="auto">
          <a:xfrm>
            <a:off x="675173" y="4301698"/>
            <a:ext cx="412138" cy="3486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>
            <a:endCxn id="52" idx="2"/>
          </p:cNvCxnSpPr>
          <p:nvPr/>
        </p:nvCxnSpPr>
        <p:spPr bwMode="auto">
          <a:xfrm flipH="1" flipV="1">
            <a:off x="357491" y="3253218"/>
            <a:ext cx="202254" cy="9806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p:cxnSp>
        <p:nvCxnSpPr>
          <p:cNvPr id="59" name="Straight Arrow Connector 58"/>
          <p:cNvCxnSpPr>
            <a:stCxn id="16" idx="5"/>
            <a:endCxn id="43" idx="2"/>
          </p:cNvCxnSpPr>
          <p:nvPr/>
        </p:nvCxnSpPr>
        <p:spPr bwMode="auto">
          <a:xfrm>
            <a:off x="2913385" y="3053348"/>
            <a:ext cx="833357" cy="659144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42" idx="7"/>
            <a:endCxn id="43" idx="4"/>
          </p:cNvCxnSpPr>
          <p:nvPr/>
        </p:nvCxnSpPr>
        <p:spPr bwMode="auto">
          <a:xfrm flipV="1">
            <a:off x="3326244" y="3803773"/>
            <a:ext cx="511779" cy="61594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>
            <a:stCxn id="44" idx="2"/>
            <a:endCxn id="46" idx="6"/>
          </p:cNvCxnSpPr>
          <p:nvPr/>
        </p:nvCxnSpPr>
        <p:spPr bwMode="auto">
          <a:xfrm flipH="1">
            <a:off x="1465441" y="3726159"/>
            <a:ext cx="698013" cy="81461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45" idx="7"/>
            <a:endCxn id="46" idx="2"/>
          </p:cNvCxnSpPr>
          <p:nvPr/>
        </p:nvCxnSpPr>
        <p:spPr bwMode="auto">
          <a:xfrm flipV="1">
            <a:off x="648437" y="3807620"/>
            <a:ext cx="634442" cy="429533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4" idx="5"/>
            <a:endCxn id="46" idx="0"/>
          </p:cNvCxnSpPr>
          <p:nvPr/>
        </p:nvCxnSpPr>
        <p:spPr bwMode="auto">
          <a:xfrm>
            <a:off x="822448" y="2860704"/>
            <a:ext cx="551712" cy="855635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>
            <a:stCxn id="5" idx="6"/>
            <a:endCxn id="14" idx="2"/>
          </p:cNvCxnSpPr>
          <p:nvPr/>
        </p:nvCxnSpPr>
        <p:spPr bwMode="auto">
          <a:xfrm>
            <a:off x="352788" y="1859025"/>
            <a:ext cx="1546348" cy="45561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13" idx="4"/>
            <a:endCxn id="14" idx="1"/>
          </p:cNvCxnSpPr>
          <p:nvPr/>
        </p:nvCxnSpPr>
        <p:spPr bwMode="auto">
          <a:xfrm>
            <a:off x="736292" y="1488343"/>
            <a:ext cx="1189580" cy="761749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15" idx="4"/>
            <a:endCxn id="14" idx="0"/>
          </p:cNvCxnSpPr>
          <p:nvPr/>
        </p:nvCxnSpPr>
        <p:spPr bwMode="auto">
          <a:xfrm flipH="1">
            <a:off x="1990417" y="1416906"/>
            <a:ext cx="117475" cy="806450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6" idx="4"/>
            <a:endCxn id="18" idx="0"/>
          </p:cNvCxnSpPr>
          <p:nvPr/>
        </p:nvCxnSpPr>
        <p:spPr bwMode="auto">
          <a:xfrm>
            <a:off x="3247717" y="1483581"/>
            <a:ext cx="125413" cy="70961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8" idx="3"/>
            <a:endCxn id="18" idx="7"/>
          </p:cNvCxnSpPr>
          <p:nvPr/>
        </p:nvCxnSpPr>
        <p:spPr bwMode="auto">
          <a:xfrm flipH="1">
            <a:off x="3437675" y="1399695"/>
            <a:ext cx="948822" cy="820234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>
            <a:stCxn id="7" idx="2"/>
            <a:endCxn id="18" idx="6"/>
          </p:cNvCxnSpPr>
          <p:nvPr/>
        </p:nvCxnSpPr>
        <p:spPr bwMode="auto">
          <a:xfrm flipH="1" flipV="1">
            <a:off x="3464411" y="2284475"/>
            <a:ext cx="779402" cy="182563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091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6622" y="270487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70226" y="1767743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156436" y="130101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43813" y="2375756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59761" y="124386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5011" y="13057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016611" y="1234343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57559" y="289752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19" name="Straight Arrow Connector 64"/>
          <p:cNvCxnSpPr>
            <a:cxnSpLocks noChangeShapeType="1"/>
            <a:stCxn id="5" idx="6"/>
            <a:endCxn id="10" idx="1"/>
          </p:cNvCxnSpPr>
          <p:nvPr/>
        </p:nvCxnSpPr>
        <p:spPr bwMode="auto">
          <a:xfrm>
            <a:off x="352788" y="1859025"/>
            <a:ext cx="348022" cy="1484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67"/>
          <p:cNvCxnSpPr>
            <a:cxnSpLocks noChangeShapeType="1"/>
            <a:stCxn id="4" idx="0"/>
            <a:endCxn id="10" idx="2"/>
          </p:cNvCxnSpPr>
          <p:nvPr/>
        </p:nvCxnSpPr>
        <p:spPr bwMode="auto">
          <a:xfrm flipV="1">
            <a:off x="757903" y="2098737"/>
            <a:ext cx="34188" cy="60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69"/>
          <p:cNvCxnSpPr>
            <a:cxnSpLocks noChangeShapeType="1"/>
            <a:stCxn id="4" idx="6"/>
            <a:endCxn id="11" idx="1"/>
          </p:cNvCxnSpPr>
          <p:nvPr/>
        </p:nvCxnSpPr>
        <p:spPr bwMode="auto">
          <a:xfrm flipV="1">
            <a:off x="849184" y="2652714"/>
            <a:ext cx="342413" cy="14344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71"/>
          <p:cNvCxnSpPr>
            <a:cxnSpLocks noChangeShapeType="1"/>
            <a:stCxn id="5" idx="7"/>
            <a:endCxn id="9" idx="1"/>
          </p:cNvCxnSpPr>
          <p:nvPr/>
        </p:nvCxnSpPr>
        <p:spPr bwMode="auto">
          <a:xfrm>
            <a:off x="326052" y="1794479"/>
            <a:ext cx="1209546" cy="5502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73"/>
          <p:cNvCxnSpPr>
            <a:cxnSpLocks noChangeShapeType="1"/>
            <a:stCxn id="13" idx="4"/>
            <a:endCxn id="10" idx="0"/>
          </p:cNvCxnSpPr>
          <p:nvPr/>
        </p:nvCxnSpPr>
        <p:spPr bwMode="auto">
          <a:xfrm>
            <a:off x="736292" y="1488343"/>
            <a:ext cx="55799" cy="4278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75"/>
          <p:cNvCxnSpPr>
            <a:cxnSpLocks noChangeShapeType="1"/>
            <a:stCxn id="13" idx="6"/>
            <a:endCxn id="9" idx="0"/>
          </p:cNvCxnSpPr>
          <p:nvPr/>
        </p:nvCxnSpPr>
        <p:spPr bwMode="auto">
          <a:xfrm>
            <a:off x="827573" y="1397856"/>
            <a:ext cx="800100" cy="360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81"/>
          <p:cNvCxnSpPr>
            <a:cxnSpLocks noChangeShapeType="1"/>
            <a:stCxn id="15" idx="3"/>
            <a:endCxn id="9" idx="3"/>
          </p:cNvCxnSpPr>
          <p:nvPr/>
        </p:nvCxnSpPr>
        <p:spPr bwMode="auto">
          <a:xfrm flipH="1">
            <a:off x="1718161" y="1389918"/>
            <a:ext cx="325437" cy="46037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85"/>
          <p:cNvCxnSpPr>
            <a:cxnSpLocks noChangeShapeType="1"/>
            <a:stCxn id="15" idx="5"/>
            <a:endCxn id="3" idx="0"/>
          </p:cNvCxnSpPr>
          <p:nvPr/>
        </p:nvCxnSpPr>
        <p:spPr bwMode="auto">
          <a:xfrm>
            <a:off x="2172437" y="1390170"/>
            <a:ext cx="197089" cy="536141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91"/>
          <p:cNvCxnSpPr>
            <a:cxnSpLocks noChangeShapeType="1"/>
            <a:stCxn id="6" idx="5"/>
            <a:endCxn id="12" idx="1"/>
          </p:cNvCxnSpPr>
          <p:nvPr/>
        </p:nvCxnSpPr>
        <p:spPr bwMode="auto">
          <a:xfrm>
            <a:off x="3312262" y="1456845"/>
            <a:ext cx="439609" cy="3308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93"/>
          <p:cNvCxnSpPr>
            <a:cxnSpLocks noChangeShapeType="1"/>
            <a:stCxn id="8" idx="3"/>
            <a:endCxn id="12" idx="3"/>
          </p:cNvCxnSpPr>
          <p:nvPr/>
        </p:nvCxnSpPr>
        <p:spPr bwMode="auto">
          <a:xfrm flipH="1">
            <a:off x="3934433" y="1399695"/>
            <a:ext cx="452064" cy="38798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95"/>
          <p:cNvCxnSpPr>
            <a:cxnSpLocks noChangeShapeType="1"/>
            <a:stCxn id="8" idx="4"/>
            <a:endCxn id="17" idx="0"/>
          </p:cNvCxnSpPr>
          <p:nvPr/>
        </p:nvCxnSpPr>
        <p:spPr bwMode="auto">
          <a:xfrm flipH="1">
            <a:off x="3682929" y="1426431"/>
            <a:ext cx="768113" cy="111360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97"/>
          <p:cNvCxnSpPr>
            <a:cxnSpLocks noChangeShapeType="1"/>
            <a:stCxn id="7" idx="2"/>
            <a:endCxn id="17" idx="3"/>
          </p:cNvCxnSpPr>
          <p:nvPr/>
        </p:nvCxnSpPr>
        <p:spPr bwMode="auto">
          <a:xfrm flipH="1">
            <a:off x="3774210" y="2467038"/>
            <a:ext cx="469603" cy="164279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00"/>
          <p:cNvCxnSpPr>
            <a:cxnSpLocks noChangeShapeType="1"/>
            <a:stCxn id="7" idx="0"/>
            <a:endCxn id="12" idx="2"/>
          </p:cNvCxnSpPr>
          <p:nvPr/>
        </p:nvCxnSpPr>
        <p:spPr bwMode="auto">
          <a:xfrm flipH="1" flipV="1">
            <a:off x="3843152" y="1878962"/>
            <a:ext cx="491942" cy="496794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02"/>
          <p:cNvCxnSpPr>
            <a:cxnSpLocks noChangeShapeType="1"/>
            <a:stCxn id="16" idx="0"/>
            <a:endCxn id="3" idx="2"/>
          </p:cNvCxnSpPr>
          <p:nvPr/>
        </p:nvCxnSpPr>
        <p:spPr bwMode="auto">
          <a:xfrm flipH="1" flipV="1">
            <a:off x="2369526" y="2108874"/>
            <a:ext cx="479314" cy="7886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04"/>
          <p:cNvCxnSpPr>
            <a:cxnSpLocks noChangeShapeType="1"/>
            <a:stCxn id="16" idx="6"/>
            <a:endCxn id="17" idx="1"/>
          </p:cNvCxnSpPr>
          <p:nvPr/>
        </p:nvCxnSpPr>
        <p:spPr bwMode="auto">
          <a:xfrm flipV="1">
            <a:off x="2940121" y="2631317"/>
            <a:ext cx="651527" cy="3574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0" name="Straight Arrow Connector 107"/>
          <p:cNvCxnSpPr>
            <a:cxnSpLocks noChangeShapeType="1"/>
            <a:stCxn id="6" idx="3"/>
            <a:endCxn id="3" idx="0"/>
          </p:cNvCxnSpPr>
          <p:nvPr/>
        </p:nvCxnSpPr>
        <p:spPr bwMode="auto">
          <a:xfrm flipH="1">
            <a:off x="2369526" y="1456845"/>
            <a:ext cx="813646" cy="469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3170418" y="439297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63454" y="363487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492611" y="4210417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4" idx="3"/>
            <a:endCxn id="52" idx="3"/>
          </p:cNvCxnSpPr>
          <p:nvPr/>
        </p:nvCxnSpPr>
        <p:spPr bwMode="auto">
          <a:xfrm flipH="1">
            <a:off x="448772" y="2860704"/>
            <a:ext cx="244586" cy="3012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" idx="4"/>
            <a:endCxn id="52" idx="0"/>
          </p:cNvCxnSpPr>
          <p:nvPr/>
        </p:nvCxnSpPr>
        <p:spPr bwMode="auto">
          <a:xfrm>
            <a:off x="261507" y="1950306"/>
            <a:ext cx="95984" cy="112035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8" name="Straight Arrow Connector 107"/>
          <p:cNvCxnSpPr>
            <a:stCxn id="5" idx="5"/>
            <a:endCxn id="11" idx="0"/>
          </p:cNvCxnSpPr>
          <p:nvPr/>
        </p:nvCxnSpPr>
        <p:spPr bwMode="auto">
          <a:xfrm>
            <a:off x="326052" y="1923570"/>
            <a:ext cx="956827" cy="63786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13" idx="5"/>
            <a:endCxn id="11" idx="0"/>
          </p:cNvCxnSpPr>
          <p:nvPr/>
        </p:nvCxnSpPr>
        <p:spPr bwMode="auto">
          <a:xfrm>
            <a:off x="800837" y="1461607"/>
            <a:ext cx="482042" cy="109982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44" idx="0"/>
            <a:endCxn id="39" idx="2"/>
          </p:cNvCxnSpPr>
          <p:nvPr/>
        </p:nvCxnSpPr>
        <p:spPr bwMode="auto">
          <a:xfrm flipH="1" flipV="1">
            <a:off x="2025098" y="2936937"/>
            <a:ext cx="229637" cy="69794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44" idx="7"/>
            <a:endCxn id="68" idx="1"/>
          </p:cNvCxnSpPr>
          <p:nvPr/>
        </p:nvCxnSpPr>
        <p:spPr bwMode="auto">
          <a:xfrm flipV="1">
            <a:off x="2319280" y="3439198"/>
            <a:ext cx="535529" cy="2224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16" idx="5"/>
            <a:endCxn id="68" idx="0"/>
          </p:cNvCxnSpPr>
          <p:nvPr/>
        </p:nvCxnSpPr>
        <p:spPr bwMode="auto">
          <a:xfrm>
            <a:off x="2913385" y="3053348"/>
            <a:ext cx="32706" cy="29456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44" idx="3"/>
            <a:endCxn id="47" idx="0"/>
          </p:cNvCxnSpPr>
          <p:nvPr/>
        </p:nvCxnSpPr>
        <p:spPr bwMode="auto">
          <a:xfrm flipH="1">
            <a:off x="2021678" y="3790704"/>
            <a:ext cx="168512" cy="46068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7" idx="4"/>
            <a:endCxn id="53" idx="0"/>
          </p:cNvCxnSpPr>
          <p:nvPr/>
        </p:nvCxnSpPr>
        <p:spPr bwMode="auto">
          <a:xfrm flipH="1">
            <a:off x="4255535" y="2558319"/>
            <a:ext cx="79559" cy="57297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8" idx="2"/>
            <a:endCxn id="67" idx="0"/>
          </p:cNvCxnSpPr>
          <p:nvPr/>
        </p:nvCxnSpPr>
        <p:spPr bwMode="auto">
          <a:xfrm flipH="1">
            <a:off x="3148070" y="1335150"/>
            <a:ext cx="1211691" cy="44126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6" idx="4"/>
            <a:endCxn id="67" idx="0"/>
          </p:cNvCxnSpPr>
          <p:nvPr/>
        </p:nvCxnSpPr>
        <p:spPr bwMode="auto">
          <a:xfrm flipH="1">
            <a:off x="3148070" y="1483581"/>
            <a:ext cx="99647" cy="29283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5" idx="6"/>
            <a:endCxn id="67" idx="1"/>
          </p:cNvCxnSpPr>
          <p:nvPr/>
        </p:nvCxnSpPr>
        <p:spPr bwMode="auto">
          <a:xfrm>
            <a:off x="2199173" y="1325625"/>
            <a:ext cx="857615" cy="54207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6" idx="6"/>
            <a:endCxn id="51" idx="1"/>
          </p:cNvCxnSpPr>
          <p:nvPr/>
        </p:nvCxnSpPr>
        <p:spPr bwMode="auto">
          <a:xfrm>
            <a:off x="2940121" y="2988803"/>
            <a:ext cx="504598" cy="37010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2555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/>
                  <a:t> = </a:t>
                </a:r>
                <a:r>
                  <a:rPr lang="en-US" altLang="en-US" sz="2200" dirty="0" smtClean="0">
                    <a:solidFill>
                      <a:srgbClr val="C00000"/>
                    </a:solidFill>
                  </a:rPr>
                  <a:t>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Focus on instance where every non-center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has been moved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2555123"/>
              </a:xfrm>
              <a:prstGeom prst="rect">
                <a:avLst/>
              </a:prstGeom>
              <a:blipFill rotWithShape="0">
                <a:blip r:embed="rId3"/>
                <a:stretch>
                  <a:fillRect l="-1644" t="-1429" r="-1644" b="-2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42" idx="0"/>
            <a:endCxn id="49" idx="2"/>
          </p:cNvCxnSpPr>
          <p:nvPr/>
        </p:nvCxnSpPr>
        <p:spPr bwMode="auto">
          <a:xfrm flipV="1">
            <a:off x="3261699" y="3965441"/>
            <a:ext cx="202712" cy="4275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42" idx="1"/>
            <a:endCxn id="68" idx="2"/>
          </p:cNvCxnSpPr>
          <p:nvPr/>
        </p:nvCxnSpPr>
        <p:spPr bwMode="auto">
          <a:xfrm flipH="1" flipV="1">
            <a:off x="2946091" y="3530479"/>
            <a:ext cx="251063" cy="88923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42" idx="2"/>
            <a:endCxn id="47" idx="3"/>
          </p:cNvCxnSpPr>
          <p:nvPr/>
        </p:nvCxnSpPr>
        <p:spPr bwMode="auto">
          <a:xfrm flipH="1" flipV="1">
            <a:off x="2112959" y="4342671"/>
            <a:ext cx="1057459" cy="14158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42" idx="1"/>
            <a:endCxn id="51" idx="1"/>
          </p:cNvCxnSpPr>
          <p:nvPr/>
        </p:nvCxnSpPr>
        <p:spPr bwMode="auto">
          <a:xfrm flipV="1">
            <a:off x="3197154" y="3358911"/>
            <a:ext cx="247565" cy="106080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45" idx="0"/>
            <a:endCxn id="50" idx="2"/>
          </p:cNvCxnSpPr>
          <p:nvPr/>
        </p:nvCxnSpPr>
        <p:spPr bwMode="auto">
          <a:xfrm flipV="1">
            <a:off x="583892" y="3518027"/>
            <a:ext cx="334962" cy="69239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45" idx="6"/>
            <a:endCxn id="48" idx="1"/>
          </p:cNvCxnSpPr>
          <p:nvPr/>
        </p:nvCxnSpPr>
        <p:spPr bwMode="auto">
          <a:xfrm>
            <a:off x="675173" y="4301698"/>
            <a:ext cx="412138" cy="3486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>
            <a:endCxn id="52" idx="2"/>
          </p:cNvCxnSpPr>
          <p:nvPr/>
        </p:nvCxnSpPr>
        <p:spPr bwMode="auto">
          <a:xfrm flipH="1" flipV="1">
            <a:off x="357491" y="3253218"/>
            <a:ext cx="202254" cy="9806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p:cxnSp>
        <p:nvCxnSpPr>
          <p:cNvPr id="114" name="Straight Arrow Connector 113"/>
          <p:cNvCxnSpPr>
            <a:stCxn id="16" idx="5"/>
            <a:endCxn id="43" idx="2"/>
          </p:cNvCxnSpPr>
          <p:nvPr/>
        </p:nvCxnSpPr>
        <p:spPr bwMode="auto">
          <a:xfrm>
            <a:off x="2913385" y="3053348"/>
            <a:ext cx="833357" cy="659144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>
            <a:stCxn id="42" idx="7"/>
            <a:endCxn id="43" idx="4"/>
          </p:cNvCxnSpPr>
          <p:nvPr/>
        </p:nvCxnSpPr>
        <p:spPr bwMode="auto">
          <a:xfrm flipV="1">
            <a:off x="3326244" y="3803773"/>
            <a:ext cx="511779" cy="61594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/>
          <p:cNvCxnSpPr>
            <a:stCxn id="44" idx="2"/>
            <a:endCxn id="46" idx="6"/>
          </p:cNvCxnSpPr>
          <p:nvPr/>
        </p:nvCxnSpPr>
        <p:spPr bwMode="auto">
          <a:xfrm flipH="1">
            <a:off x="1465441" y="3726159"/>
            <a:ext cx="698013" cy="81461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118"/>
          <p:cNvCxnSpPr>
            <a:stCxn id="45" idx="7"/>
            <a:endCxn id="46" idx="2"/>
          </p:cNvCxnSpPr>
          <p:nvPr/>
        </p:nvCxnSpPr>
        <p:spPr bwMode="auto">
          <a:xfrm flipV="1">
            <a:off x="648437" y="3807620"/>
            <a:ext cx="634442" cy="429533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/>
          <p:cNvCxnSpPr>
            <a:stCxn id="4" idx="5"/>
            <a:endCxn id="46" idx="0"/>
          </p:cNvCxnSpPr>
          <p:nvPr/>
        </p:nvCxnSpPr>
        <p:spPr bwMode="auto">
          <a:xfrm>
            <a:off x="822448" y="2860704"/>
            <a:ext cx="551712" cy="855635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/>
          <p:cNvCxnSpPr>
            <a:stCxn id="5" idx="6"/>
            <a:endCxn id="14" idx="2"/>
          </p:cNvCxnSpPr>
          <p:nvPr/>
        </p:nvCxnSpPr>
        <p:spPr bwMode="auto">
          <a:xfrm>
            <a:off x="352788" y="1859025"/>
            <a:ext cx="1546348" cy="45561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/>
          <p:cNvCxnSpPr>
            <a:stCxn id="13" idx="4"/>
            <a:endCxn id="14" idx="1"/>
          </p:cNvCxnSpPr>
          <p:nvPr/>
        </p:nvCxnSpPr>
        <p:spPr bwMode="auto">
          <a:xfrm>
            <a:off x="736292" y="1488343"/>
            <a:ext cx="1189580" cy="761749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/>
          <p:cNvCxnSpPr>
            <a:stCxn id="15" idx="4"/>
            <a:endCxn id="14" idx="0"/>
          </p:cNvCxnSpPr>
          <p:nvPr/>
        </p:nvCxnSpPr>
        <p:spPr bwMode="auto">
          <a:xfrm flipH="1">
            <a:off x="1990417" y="1416906"/>
            <a:ext cx="117475" cy="806450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/>
          <p:cNvCxnSpPr>
            <a:stCxn id="6" idx="4"/>
            <a:endCxn id="18" idx="0"/>
          </p:cNvCxnSpPr>
          <p:nvPr/>
        </p:nvCxnSpPr>
        <p:spPr bwMode="auto">
          <a:xfrm>
            <a:off x="3247717" y="1483581"/>
            <a:ext cx="125413" cy="709612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/>
          <p:cNvCxnSpPr>
            <a:stCxn id="8" idx="3"/>
            <a:endCxn id="18" idx="7"/>
          </p:cNvCxnSpPr>
          <p:nvPr/>
        </p:nvCxnSpPr>
        <p:spPr bwMode="auto">
          <a:xfrm flipH="1">
            <a:off x="3437675" y="1399695"/>
            <a:ext cx="948822" cy="820234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/>
          <p:cNvCxnSpPr>
            <a:stCxn id="7" idx="2"/>
            <a:endCxn id="18" idx="6"/>
          </p:cNvCxnSpPr>
          <p:nvPr/>
        </p:nvCxnSpPr>
        <p:spPr bwMode="auto">
          <a:xfrm flipH="1" flipV="1">
            <a:off x="3464411" y="2284475"/>
            <a:ext cx="779402" cy="182563"/>
          </a:xfrm>
          <a:prstGeom prst="straightConnector1">
            <a:avLst/>
          </a:prstGeom>
          <a:noFill/>
          <a:ln w="1016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94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1"/>
            <a:ext cx="80772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Matroid</a:t>
            </a:r>
            <a:r>
              <a:rPr lang="en-US" altLang="en-US" dirty="0" smtClean="0"/>
              <a:t> median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24213" y="2336801"/>
            <a:ext cx="182562" cy="1825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071563" y="2862264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90563" y="217805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735388" y="171132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881563" y="315912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938713" y="165417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114550" y="2168526"/>
            <a:ext cx="182563" cy="1825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376363" y="2328864"/>
            <a:ext cx="182562" cy="182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768475" y="3148014"/>
            <a:ext cx="182563" cy="182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325938" y="2095501"/>
            <a:ext cx="182562" cy="1825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223963" y="1716089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2478088" y="2633664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2595563" y="164465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182938" y="322580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6107113" y="1530351"/>
            <a:ext cx="1071562" cy="427038"/>
            <a:chOff x="3895" y="1102"/>
            <a:chExt cx="675" cy="269"/>
          </a:xfrm>
        </p:grpSpPr>
        <p:sp>
          <p:nvSpPr>
            <p:cNvPr id="4120" name="Oval 18"/>
            <p:cNvSpPr>
              <a:spLocks noChangeArrowheads="1"/>
            </p:cNvSpPr>
            <p:nvPr/>
          </p:nvSpPr>
          <p:spPr bwMode="auto">
            <a:xfrm>
              <a:off x="3895" y="1177"/>
              <a:ext cx="115" cy="11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1" name="Text Box 19"/>
            <p:cNvSpPr txBox="1">
              <a:spLocks noChangeArrowheads="1"/>
            </p:cNvSpPr>
            <p:nvPr/>
          </p:nvSpPr>
          <p:spPr bwMode="auto">
            <a:xfrm>
              <a:off x="4039" y="1102"/>
              <a:ext cx="5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client</a:t>
              </a:r>
              <a:endParaRPr lang="en-US" altLang="en-US" sz="2000">
                <a:solidFill>
                  <a:srgbClr val="33CC33"/>
                </a:solidFill>
                <a:latin typeface="Lucida Calligraphy" panose="03010101010101010101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4" name="Rectangle 20"/>
              <p:cNvSpPr>
                <a:spLocks noChangeArrowheads="1"/>
              </p:cNvSpPr>
              <p:nvPr/>
            </p:nvSpPr>
            <p:spPr bwMode="auto">
              <a:xfrm>
                <a:off x="671513" y="3709989"/>
                <a:ext cx="7621587" cy="2654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  <a:tab pos="4741863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25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altLang="en-US" baseline="-25000" dirty="0"/>
                  <a:t> </a:t>
                </a:r>
                <a:r>
                  <a:rPr lang="en-US" altLang="en-US" dirty="0"/>
                  <a:t>: distance between points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/>
                  <a:t>. 	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altLang="en-US" dirty="0" err="1"/>
                  <a:t>s</a:t>
                </a:r>
                <a:r>
                  <a:rPr lang="en-US" altLang="en-US" dirty="0"/>
                  <a:t> form a metric</a:t>
                </a:r>
                <a:r>
                  <a:rPr lang="en-US" altLang="en-US" dirty="0" smtClean="0"/>
                  <a:t>.)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dirty="0" err="1" smtClean="0"/>
                  <a:t>Matroid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 smtClean="0"/>
                  <a:t>on facility-set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Need to open facilities and assign clients to open facilities.</a:t>
                </a: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en-US" dirty="0"/>
                  <a:t>Opening facility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incurs </a:t>
                </a:r>
                <a:r>
                  <a:rPr lang="en-US" altLang="en-US" dirty="0" smtClean="0"/>
                  <a:t>facility opening cost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en-US" dirty="0"/>
                  <a:t>Assigning client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/>
                  <a:t> to facility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incurs </a:t>
                </a:r>
                <a:r>
                  <a:rPr lang="en-US" altLang="en-US" dirty="0" smtClean="0"/>
                  <a:t>assignment cost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en-US" dirty="0" smtClean="0">
                    <a:solidFill>
                      <a:srgbClr val="CC0000"/>
                    </a:solidFill>
                  </a:rPr>
                  <a:t>Facilities opened must form an independent set in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114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513" y="3709989"/>
                <a:ext cx="7621587" cy="2654573"/>
              </a:xfrm>
              <a:prstGeom prst="rect">
                <a:avLst/>
              </a:prstGeom>
              <a:blipFill rotWithShape="0">
                <a:blip r:embed="rId2"/>
                <a:stretch>
                  <a:fillRect l="-1200" t="-1839" b="-43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5" name="Group 21"/>
          <p:cNvGrpSpPr>
            <a:grpSpLocks/>
          </p:cNvGrpSpPr>
          <p:nvPr/>
        </p:nvGrpSpPr>
        <p:grpSpPr bwMode="auto">
          <a:xfrm>
            <a:off x="6105525" y="1985964"/>
            <a:ext cx="1219200" cy="427037"/>
            <a:chOff x="3895" y="1316"/>
            <a:chExt cx="768" cy="269"/>
          </a:xfrm>
        </p:grpSpPr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4039" y="1316"/>
              <a:ext cx="6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facility</a:t>
              </a:r>
            </a:p>
          </p:txBody>
        </p:sp>
      </p:grpSp>
      <p:sp>
        <p:nvSpPr>
          <p:cNvPr id="4116" name="Rectangle 24"/>
          <p:cNvSpPr>
            <a:spLocks noChangeArrowheads="1"/>
          </p:cNvSpPr>
          <p:nvPr/>
        </p:nvSpPr>
        <p:spPr bwMode="auto">
          <a:xfrm>
            <a:off x="4246563" y="2998789"/>
            <a:ext cx="182562" cy="182562"/>
          </a:xfrm>
          <a:prstGeom prst="rect">
            <a:avLst/>
          </a:prstGeom>
          <a:solidFill>
            <a:srgbClr val="99CCFF">
              <a:alpha val="9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 bwMode="auto">
              <a:xfrm>
                <a:off x="5435600" y="2402195"/>
                <a:ext cx="3615531" cy="1822144"/>
              </a:xfrm>
              <a:prstGeom prst="wedgeRoundRectCallout">
                <a:avLst>
                  <a:gd name="adj1" fmla="val -114284"/>
                  <a:gd name="adj2" fmla="val 5350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76213" marR="0" indent="-176213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∅∈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pPr marL="176213" marR="0" indent="-176213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ℐ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pPr marL="176213" marR="0" indent="-176213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ℐ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kumimoji="0" lang="en-CA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CA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CA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CA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⇒∃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∖</m:t>
                    </m:r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0" lang="en-CA" sz="18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</a:t>
                </a:r>
                <a:r>
                  <a:rPr kumimoji="0" lang="en-CA" sz="1800" b="0" i="0" u="none" strike="noStrike" cap="none" normalizeH="0" baseline="0" dirty="0" smtClean="0">
                    <a:ln>
                      <a:noFill/>
                    </a:ln>
                    <a:effectLst/>
                  </a:rPr>
                  <a:t>s.t. </a:t>
                </a:r>
                <a14:m>
                  <m:oMath xmlns:m="http://schemas.openxmlformats.org/officeDocument/2006/math">
                    <m: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m:rPr>
                        <m:lit/>
                      </m:rP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}</m:t>
                    </m:r>
                    <m: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C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pPr marR="0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CA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Sets in </a:t>
                </a:r>
                <a14:m>
                  <m:oMath xmlns:m="http://schemas.openxmlformats.org/officeDocument/2006/math"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kumimoji="0" lang="en-CA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are called </a:t>
                </a:r>
                <a:r>
                  <a:rPr kumimoji="0" lang="en-CA" sz="1800" b="0" i="0" u="none" strike="noStrike" cap="none" normalizeH="0" baseline="0" dirty="0" smtClean="0">
                    <a:ln>
                      <a:noFill/>
                    </a:ln>
                    <a:solidFill>
                      <a:srgbClr val="CC0000"/>
                    </a:solidFill>
                    <a:effectLst/>
                  </a:rPr>
                  <a:t>independent</a:t>
                </a:r>
              </a:p>
              <a:p>
                <a:pPr marR="0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r>
                      <a:rPr kumimoji="0" lang="en-CA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0" lang="en-CA" sz="1800" b="0" i="0" u="none" strike="noStrike" cap="none" normalizeH="0" baseline="0" dirty="0" smtClean="0">
                    <a:ln>
                      <a:noFill/>
                    </a:ln>
                    <a:solidFill>
                      <a:srgbClr val="CC0000"/>
                    </a:solidFill>
                    <a:effectLst/>
                  </a:rPr>
                  <a:t> </a:t>
                </a:r>
                <a:r>
                  <a:rPr lang="en-CA" sz="1800" dirty="0" smtClean="0"/>
                  <a:t>given by </a:t>
                </a:r>
                <a:r>
                  <a:rPr lang="en-CA" sz="1800" dirty="0" smtClean="0">
                    <a:solidFill>
                      <a:srgbClr val="CC0000"/>
                    </a:solidFill>
                  </a:rPr>
                  <a:t>independent-set oracle</a:t>
                </a:r>
                <a:endPara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2402195"/>
                <a:ext cx="3615531" cy="1822144"/>
              </a:xfrm>
              <a:prstGeom prst="wedgeRoundRectCallout">
                <a:avLst>
                  <a:gd name="adj1" fmla="val -114284"/>
                  <a:gd name="adj2" fmla="val 53503"/>
                  <a:gd name="adj3" fmla="val 16667"/>
                </a:avLst>
              </a:prstGeom>
              <a:blipFill rotWithShape="0">
                <a:blip r:embed="rId3"/>
                <a:stretch>
                  <a:fillRect b="-962"/>
                </a:stretch>
              </a:blip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852000" y="2638800"/>
            <a:ext cx="182562" cy="182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1260274" y="2012708"/>
            <a:ext cx="1172525" cy="1403299"/>
          </a:xfrm>
          <a:custGeom>
            <a:avLst/>
            <a:gdLst>
              <a:gd name="connsiteX0" fmla="*/ 481922 w 1246368"/>
              <a:gd name="connsiteY0" fmla="*/ 94589 h 1602221"/>
              <a:gd name="connsiteX1" fmla="*/ 9 w 1246368"/>
              <a:gd name="connsiteY1" fmla="*/ 514719 h 1602221"/>
              <a:gd name="connsiteX2" fmla="*/ 494279 w 1246368"/>
              <a:gd name="connsiteY2" fmla="*/ 1552686 h 1602221"/>
              <a:gd name="connsiteX3" fmla="*/ 1087403 w 1246368"/>
              <a:gd name="connsiteY3" fmla="*/ 1330265 h 1602221"/>
              <a:gd name="connsiteX4" fmla="*/ 1235684 w 1246368"/>
              <a:gd name="connsiteY4" fmla="*/ 403508 h 1602221"/>
              <a:gd name="connsiteX5" fmla="*/ 864982 w 1246368"/>
              <a:gd name="connsiteY5" fmla="*/ 20448 h 1602221"/>
              <a:gd name="connsiteX6" fmla="*/ 481922 w 1246368"/>
              <a:gd name="connsiteY6" fmla="*/ 94589 h 1602221"/>
              <a:gd name="connsiteX0" fmla="*/ 457288 w 1246447"/>
              <a:gd name="connsiteY0" fmla="*/ 72687 h 1617389"/>
              <a:gd name="connsiteX1" fmla="*/ 88 w 1246447"/>
              <a:gd name="connsiteY1" fmla="*/ 529887 h 1617389"/>
              <a:gd name="connsiteX2" fmla="*/ 494358 w 1246447"/>
              <a:gd name="connsiteY2" fmla="*/ 1567854 h 1617389"/>
              <a:gd name="connsiteX3" fmla="*/ 1087482 w 1246447"/>
              <a:gd name="connsiteY3" fmla="*/ 1345433 h 1617389"/>
              <a:gd name="connsiteX4" fmla="*/ 1235763 w 1246447"/>
              <a:gd name="connsiteY4" fmla="*/ 418676 h 1617389"/>
              <a:gd name="connsiteX5" fmla="*/ 865061 w 1246447"/>
              <a:gd name="connsiteY5" fmla="*/ 35616 h 1617389"/>
              <a:gd name="connsiteX6" fmla="*/ 457288 w 1246447"/>
              <a:gd name="connsiteY6" fmla="*/ 72687 h 1617389"/>
              <a:gd name="connsiteX0" fmla="*/ 383170 w 1172329"/>
              <a:gd name="connsiteY0" fmla="*/ 72687 h 1617389"/>
              <a:gd name="connsiteX1" fmla="*/ 110 w 1172329"/>
              <a:gd name="connsiteY1" fmla="*/ 529887 h 1617389"/>
              <a:gd name="connsiteX2" fmla="*/ 420240 w 1172329"/>
              <a:gd name="connsiteY2" fmla="*/ 1567854 h 1617389"/>
              <a:gd name="connsiteX3" fmla="*/ 1013364 w 1172329"/>
              <a:gd name="connsiteY3" fmla="*/ 1345433 h 1617389"/>
              <a:gd name="connsiteX4" fmla="*/ 1161645 w 1172329"/>
              <a:gd name="connsiteY4" fmla="*/ 418676 h 1617389"/>
              <a:gd name="connsiteX5" fmla="*/ 790943 w 1172329"/>
              <a:gd name="connsiteY5" fmla="*/ 35616 h 1617389"/>
              <a:gd name="connsiteX6" fmla="*/ 383170 w 1172329"/>
              <a:gd name="connsiteY6" fmla="*/ 72687 h 1617389"/>
              <a:gd name="connsiteX0" fmla="*/ 407786 w 1172231"/>
              <a:gd name="connsiteY0" fmla="*/ 156724 h 1590215"/>
              <a:gd name="connsiteX1" fmla="*/ 12 w 1172231"/>
              <a:gd name="connsiteY1" fmla="*/ 502713 h 1590215"/>
              <a:gd name="connsiteX2" fmla="*/ 420142 w 1172231"/>
              <a:gd name="connsiteY2" fmla="*/ 1540680 h 1590215"/>
              <a:gd name="connsiteX3" fmla="*/ 1013266 w 1172231"/>
              <a:gd name="connsiteY3" fmla="*/ 1318259 h 1590215"/>
              <a:gd name="connsiteX4" fmla="*/ 1161547 w 1172231"/>
              <a:gd name="connsiteY4" fmla="*/ 391502 h 1590215"/>
              <a:gd name="connsiteX5" fmla="*/ 790845 w 1172231"/>
              <a:gd name="connsiteY5" fmla="*/ 8442 h 1590215"/>
              <a:gd name="connsiteX6" fmla="*/ 407786 w 1172231"/>
              <a:gd name="connsiteY6" fmla="*/ 156724 h 1590215"/>
              <a:gd name="connsiteX0" fmla="*/ 407786 w 1172231"/>
              <a:gd name="connsiteY0" fmla="*/ 78549 h 1512040"/>
              <a:gd name="connsiteX1" fmla="*/ 12 w 1172231"/>
              <a:gd name="connsiteY1" fmla="*/ 424538 h 1512040"/>
              <a:gd name="connsiteX2" fmla="*/ 420142 w 1172231"/>
              <a:gd name="connsiteY2" fmla="*/ 1462505 h 1512040"/>
              <a:gd name="connsiteX3" fmla="*/ 1013266 w 1172231"/>
              <a:gd name="connsiteY3" fmla="*/ 1240084 h 1512040"/>
              <a:gd name="connsiteX4" fmla="*/ 1161547 w 1172231"/>
              <a:gd name="connsiteY4" fmla="*/ 313327 h 1512040"/>
              <a:gd name="connsiteX5" fmla="*/ 790845 w 1172231"/>
              <a:gd name="connsiteY5" fmla="*/ 16764 h 1512040"/>
              <a:gd name="connsiteX6" fmla="*/ 407786 w 1172231"/>
              <a:gd name="connsiteY6" fmla="*/ 78549 h 1512040"/>
              <a:gd name="connsiteX0" fmla="*/ 407786 w 1172231"/>
              <a:gd name="connsiteY0" fmla="*/ 50872 h 1484363"/>
              <a:gd name="connsiteX1" fmla="*/ 12 w 1172231"/>
              <a:gd name="connsiteY1" fmla="*/ 396861 h 1484363"/>
              <a:gd name="connsiteX2" fmla="*/ 420142 w 1172231"/>
              <a:gd name="connsiteY2" fmla="*/ 1434828 h 1484363"/>
              <a:gd name="connsiteX3" fmla="*/ 1013266 w 1172231"/>
              <a:gd name="connsiteY3" fmla="*/ 1212407 h 1484363"/>
              <a:gd name="connsiteX4" fmla="*/ 1161547 w 1172231"/>
              <a:gd name="connsiteY4" fmla="*/ 285650 h 1484363"/>
              <a:gd name="connsiteX5" fmla="*/ 790845 w 1172231"/>
              <a:gd name="connsiteY5" fmla="*/ 26157 h 1484363"/>
              <a:gd name="connsiteX6" fmla="*/ 407786 w 1172231"/>
              <a:gd name="connsiteY6" fmla="*/ 50872 h 1484363"/>
              <a:gd name="connsiteX0" fmla="*/ 370904 w 1172419"/>
              <a:gd name="connsiteY0" fmla="*/ 50872 h 1484363"/>
              <a:gd name="connsiteX1" fmla="*/ 200 w 1172419"/>
              <a:gd name="connsiteY1" fmla="*/ 396861 h 1484363"/>
              <a:gd name="connsiteX2" fmla="*/ 420330 w 1172419"/>
              <a:gd name="connsiteY2" fmla="*/ 1434828 h 1484363"/>
              <a:gd name="connsiteX3" fmla="*/ 1013454 w 1172419"/>
              <a:gd name="connsiteY3" fmla="*/ 1212407 h 1484363"/>
              <a:gd name="connsiteX4" fmla="*/ 1161735 w 1172419"/>
              <a:gd name="connsiteY4" fmla="*/ 285650 h 1484363"/>
              <a:gd name="connsiteX5" fmla="*/ 791033 w 1172419"/>
              <a:gd name="connsiteY5" fmla="*/ 26157 h 1484363"/>
              <a:gd name="connsiteX6" fmla="*/ 370904 w 1172419"/>
              <a:gd name="connsiteY6" fmla="*/ 50872 h 1484363"/>
              <a:gd name="connsiteX0" fmla="*/ 370819 w 1172525"/>
              <a:gd name="connsiteY0" fmla="*/ 50872 h 1403299"/>
              <a:gd name="connsiteX1" fmla="*/ 115 w 1172525"/>
              <a:gd name="connsiteY1" fmla="*/ 396861 h 1403299"/>
              <a:gd name="connsiteX2" fmla="*/ 407888 w 1172525"/>
              <a:gd name="connsiteY2" fmla="*/ 1335974 h 1403299"/>
              <a:gd name="connsiteX3" fmla="*/ 1013369 w 1172525"/>
              <a:gd name="connsiteY3" fmla="*/ 1212407 h 1403299"/>
              <a:gd name="connsiteX4" fmla="*/ 1161650 w 1172525"/>
              <a:gd name="connsiteY4" fmla="*/ 285650 h 1403299"/>
              <a:gd name="connsiteX5" fmla="*/ 790948 w 1172525"/>
              <a:gd name="connsiteY5" fmla="*/ 26157 h 1403299"/>
              <a:gd name="connsiteX6" fmla="*/ 370819 w 1172525"/>
              <a:gd name="connsiteY6" fmla="*/ 50872 h 140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525" h="1403299">
                <a:moveTo>
                  <a:pt x="370819" y="50872"/>
                </a:moveTo>
                <a:cubicBezTo>
                  <a:pt x="239014" y="112656"/>
                  <a:pt x="-6063" y="182677"/>
                  <a:pt x="115" y="396861"/>
                </a:cubicBezTo>
                <a:cubicBezTo>
                  <a:pt x="6293" y="611045"/>
                  <a:pt x="239012" y="1200050"/>
                  <a:pt x="407888" y="1335974"/>
                </a:cubicBezTo>
                <a:cubicBezTo>
                  <a:pt x="576764" y="1471898"/>
                  <a:pt x="887742" y="1387461"/>
                  <a:pt x="1013369" y="1212407"/>
                </a:cubicBezTo>
                <a:cubicBezTo>
                  <a:pt x="1138996" y="1037353"/>
                  <a:pt x="1198720" y="503953"/>
                  <a:pt x="1161650" y="285650"/>
                </a:cubicBezTo>
                <a:cubicBezTo>
                  <a:pt x="1124580" y="67347"/>
                  <a:pt x="922753" y="65287"/>
                  <a:pt x="790948" y="26157"/>
                </a:cubicBezTo>
                <a:cubicBezTo>
                  <a:pt x="659143" y="-12973"/>
                  <a:pt x="502624" y="-10912"/>
                  <a:pt x="370819" y="50872"/>
                </a:cubicBez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106842" y="1984536"/>
            <a:ext cx="1544352" cy="1321210"/>
          </a:xfrm>
          <a:custGeom>
            <a:avLst/>
            <a:gdLst>
              <a:gd name="connsiteX0" fmla="*/ 271922 w 1584047"/>
              <a:gd name="connsiteY0" fmla="*/ 211304 h 1331643"/>
              <a:gd name="connsiteX1" fmla="*/ 74 w 1584047"/>
              <a:gd name="connsiteY1" fmla="*/ 322515 h 1331643"/>
              <a:gd name="connsiteX2" fmla="*/ 296636 w 1584047"/>
              <a:gd name="connsiteY2" fmla="*/ 816785 h 1331643"/>
              <a:gd name="connsiteX3" fmla="*/ 1235749 w 1584047"/>
              <a:gd name="connsiteY3" fmla="*/ 1311055 h 1331643"/>
              <a:gd name="connsiteX4" fmla="*/ 1519955 w 1584047"/>
              <a:gd name="connsiteY4" fmla="*/ 1125704 h 1331643"/>
              <a:gd name="connsiteX5" fmla="*/ 1557025 w 1584047"/>
              <a:gd name="connsiteY5" fmla="*/ 124807 h 1331643"/>
              <a:gd name="connsiteX6" fmla="*/ 1186322 w 1584047"/>
              <a:gd name="connsiteY6" fmla="*/ 25953 h 1331643"/>
              <a:gd name="connsiteX7" fmla="*/ 654982 w 1584047"/>
              <a:gd name="connsiteY7" fmla="*/ 223661 h 1331643"/>
              <a:gd name="connsiteX8" fmla="*/ 271922 w 1584047"/>
              <a:gd name="connsiteY8" fmla="*/ 211304 h 1331643"/>
              <a:gd name="connsiteX0" fmla="*/ 272001 w 1584126"/>
              <a:gd name="connsiteY0" fmla="*/ 211304 h 1331643"/>
              <a:gd name="connsiteX1" fmla="*/ 153 w 1584126"/>
              <a:gd name="connsiteY1" fmla="*/ 322515 h 1331643"/>
              <a:gd name="connsiteX2" fmla="*/ 296715 w 1584126"/>
              <a:gd name="connsiteY2" fmla="*/ 816785 h 1331643"/>
              <a:gd name="connsiteX3" fmla="*/ 1235828 w 1584126"/>
              <a:gd name="connsiteY3" fmla="*/ 1311055 h 1331643"/>
              <a:gd name="connsiteX4" fmla="*/ 1520034 w 1584126"/>
              <a:gd name="connsiteY4" fmla="*/ 1125704 h 1331643"/>
              <a:gd name="connsiteX5" fmla="*/ 1557104 w 1584126"/>
              <a:gd name="connsiteY5" fmla="*/ 124807 h 1331643"/>
              <a:gd name="connsiteX6" fmla="*/ 1186401 w 1584126"/>
              <a:gd name="connsiteY6" fmla="*/ 25953 h 1331643"/>
              <a:gd name="connsiteX7" fmla="*/ 272001 w 1584126"/>
              <a:gd name="connsiteY7" fmla="*/ 211304 h 1331643"/>
              <a:gd name="connsiteX0" fmla="*/ 499561 w 1589265"/>
              <a:gd name="connsiteY0" fmla="*/ 112450 h 1331643"/>
              <a:gd name="connsiteX1" fmla="*/ 5292 w 1589265"/>
              <a:gd name="connsiteY1" fmla="*/ 322515 h 1331643"/>
              <a:gd name="connsiteX2" fmla="*/ 301854 w 1589265"/>
              <a:gd name="connsiteY2" fmla="*/ 816785 h 1331643"/>
              <a:gd name="connsiteX3" fmla="*/ 1240967 w 1589265"/>
              <a:gd name="connsiteY3" fmla="*/ 1311055 h 1331643"/>
              <a:gd name="connsiteX4" fmla="*/ 1525173 w 1589265"/>
              <a:gd name="connsiteY4" fmla="*/ 1125704 h 1331643"/>
              <a:gd name="connsiteX5" fmla="*/ 1562243 w 1589265"/>
              <a:gd name="connsiteY5" fmla="*/ 124807 h 1331643"/>
              <a:gd name="connsiteX6" fmla="*/ 1191540 w 1589265"/>
              <a:gd name="connsiteY6" fmla="*/ 25953 h 1331643"/>
              <a:gd name="connsiteX7" fmla="*/ 499561 w 1589265"/>
              <a:gd name="connsiteY7" fmla="*/ 112450 h 1331643"/>
              <a:gd name="connsiteX0" fmla="*/ 451903 w 1541607"/>
              <a:gd name="connsiteY0" fmla="*/ 112450 h 1331643"/>
              <a:gd name="connsiteX1" fmla="*/ 7061 w 1541607"/>
              <a:gd name="connsiteY1" fmla="*/ 322515 h 1331643"/>
              <a:gd name="connsiteX2" fmla="*/ 254196 w 1541607"/>
              <a:gd name="connsiteY2" fmla="*/ 816785 h 1331643"/>
              <a:gd name="connsiteX3" fmla="*/ 1193309 w 1541607"/>
              <a:gd name="connsiteY3" fmla="*/ 1311055 h 1331643"/>
              <a:gd name="connsiteX4" fmla="*/ 1477515 w 1541607"/>
              <a:gd name="connsiteY4" fmla="*/ 1125704 h 1331643"/>
              <a:gd name="connsiteX5" fmla="*/ 1514585 w 1541607"/>
              <a:gd name="connsiteY5" fmla="*/ 124807 h 1331643"/>
              <a:gd name="connsiteX6" fmla="*/ 1143882 w 1541607"/>
              <a:gd name="connsiteY6" fmla="*/ 25953 h 1331643"/>
              <a:gd name="connsiteX7" fmla="*/ 451903 w 1541607"/>
              <a:gd name="connsiteY7" fmla="*/ 112450 h 1331643"/>
              <a:gd name="connsiteX0" fmla="*/ 451903 w 1544352"/>
              <a:gd name="connsiteY0" fmla="*/ 120362 h 1339555"/>
              <a:gd name="connsiteX1" fmla="*/ 7061 w 1544352"/>
              <a:gd name="connsiteY1" fmla="*/ 330427 h 1339555"/>
              <a:gd name="connsiteX2" fmla="*/ 254196 w 1544352"/>
              <a:gd name="connsiteY2" fmla="*/ 824697 h 1339555"/>
              <a:gd name="connsiteX3" fmla="*/ 1193309 w 1544352"/>
              <a:gd name="connsiteY3" fmla="*/ 1318967 h 1339555"/>
              <a:gd name="connsiteX4" fmla="*/ 1477515 w 1544352"/>
              <a:gd name="connsiteY4" fmla="*/ 1133616 h 1339555"/>
              <a:gd name="connsiteX5" fmla="*/ 1514585 w 1544352"/>
              <a:gd name="connsiteY5" fmla="*/ 132719 h 1339555"/>
              <a:gd name="connsiteX6" fmla="*/ 1106811 w 1544352"/>
              <a:gd name="connsiteY6" fmla="*/ 21509 h 1339555"/>
              <a:gd name="connsiteX7" fmla="*/ 451903 w 1544352"/>
              <a:gd name="connsiteY7" fmla="*/ 120362 h 1339555"/>
              <a:gd name="connsiteX0" fmla="*/ 451903 w 1544352"/>
              <a:gd name="connsiteY0" fmla="*/ 103756 h 1321210"/>
              <a:gd name="connsiteX1" fmla="*/ 7061 w 1544352"/>
              <a:gd name="connsiteY1" fmla="*/ 313821 h 1321210"/>
              <a:gd name="connsiteX2" fmla="*/ 254196 w 1544352"/>
              <a:gd name="connsiteY2" fmla="*/ 808091 h 1321210"/>
              <a:gd name="connsiteX3" fmla="*/ 1193309 w 1544352"/>
              <a:gd name="connsiteY3" fmla="*/ 1302361 h 1321210"/>
              <a:gd name="connsiteX4" fmla="*/ 1477515 w 1544352"/>
              <a:gd name="connsiteY4" fmla="*/ 1117010 h 1321210"/>
              <a:gd name="connsiteX5" fmla="*/ 1514585 w 1544352"/>
              <a:gd name="connsiteY5" fmla="*/ 190253 h 1321210"/>
              <a:gd name="connsiteX6" fmla="*/ 1106811 w 1544352"/>
              <a:gd name="connsiteY6" fmla="*/ 4903 h 1321210"/>
              <a:gd name="connsiteX7" fmla="*/ 451903 w 1544352"/>
              <a:gd name="connsiteY7" fmla="*/ 103756 h 13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4352" h="1321210">
                <a:moveTo>
                  <a:pt x="451903" y="103756"/>
                </a:moveTo>
                <a:cubicBezTo>
                  <a:pt x="268611" y="155242"/>
                  <a:pt x="40012" y="196432"/>
                  <a:pt x="7061" y="313821"/>
                </a:cubicBezTo>
                <a:cubicBezTo>
                  <a:pt x="-25890" y="431210"/>
                  <a:pt x="56488" y="643334"/>
                  <a:pt x="254196" y="808091"/>
                </a:cubicBezTo>
                <a:cubicBezTo>
                  <a:pt x="451904" y="972848"/>
                  <a:pt x="989423" y="1250875"/>
                  <a:pt x="1193309" y="1302361"/>
                </a:cubicBezTo>
                <a:cubicBezTo>
                  <a:pt x="1397195" y="1353847"/>
                  <a:pt x="1423969" y="1302361"/>
                  <a:pt x="1477515" y="1117010"/>
                </a:cubicBezTo>
                <a:cubicBezTo>
                  <a:pt x="1531061" y="931659"/>
                  <a:pt x="1576369" y="375604"/>
                  <a:pt x="1514585" y="190253"/>
                </a:cubicBezTo>
                <a:cubicBezTo>
                  <a:pt x="1452801" y="4902"/>
                  <a:pt x="1257152" y="-11573"/>
                  <a:pt x="1106811" y="4903"/>
                </a:cubicBezTo>
                <a:cubicBezTo>
                  <a:pt x="892627" y="19319"/>
                  <a:pt x="635195" y="52270"/>
                  <a:pt x="451903" y="103756"/>
                </a:cubicBez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84866" y="3334141"/>
                <a:ext cx="1508124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CA" sz="2000" dirty="0" smtClean="0"/>
                  <a:t> facilities</a:t>
                </a:r>
                <a:endParaRPr lang="en-CA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66" y="3334141"/>
                <a:ext cx="1508124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r="-1210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1211" y="3277430"/>
                <a:ext cx="1476690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CA" sz="2000" dirty="0" smtClean="0"/>
                  <a:t> facilities</a:t>
                </a:r>
                <a:endParaRPr lang="en-CA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1" y="3277430"/>
                <a:ext cx="147669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231" r="-3719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4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229407" y="366560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69646" y="227275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214516" y="212220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341468" y="224664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340003" y="21458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840968" y="2184646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935332" y="21485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707135" y="355274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3718858" y="3680872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1343041" y="370792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219856" y="377679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2555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/>
                  <a:t> = </a:t>
                </a:r>
                <a:r>
                  <a:rPr lang="en-US" altLang="en-US" sz="2200" dirty="0" smtClean="0">
                    <a:solidFill>
                      <a:srgbClr val="C00000"/>
                    </a:solidFill>
                  </a:rPr>
                  <a:t>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Focus on instance where every non-center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has been moved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2555123"/>
              </a:xfrm>
              <a:prstGeom prst="rect">
                <a:avLst/>
              </a:prstGeom>
              <a:blipFill rotWithShape="0">
                <a:blip r:embed="rId3"/>
                <a:stretch>
                  <a:fillRect l="-1644" t="-1429" r="-1644" b="-2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64970" y="3835393"/>
                <a:ext cx="98737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70" y="3835393"/>
                <a:ext cx="987370" cy="424796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948296" y="2243843"/>
                <a:ext cx="98737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96" y="2243843"/>
                <a:ext cx="987370" cy="424796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443931" y="2053132"/>
                <a:ext cx="98737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31" y="2053132"/>
                <a:ext cx="987370" cy="424796"/>
              </a:xfrm>
              <a:prstGeom prst="rect">
                <a:avLst/>
              </a:prstGeom>
              <a:blipFill rotWithShape="0"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431165" y="3623928"/>
                <a:ext cx="98737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65" y="3623928"/>
                <a:ext cx="987370" cy="424796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2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681010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3192020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567446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228610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66560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70792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77679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27275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2184646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21485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212220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24664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21458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55274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680872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2909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Focus on instance where every non-center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has been moved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/>
                  <a:t>.</a:t>
                </a:r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2909707"/>
              </a:xfrm>
              <a:prstGeom prst="rect">
                <a:avLst/>
              </a:prstGeom>
              <a:blipFill rotWithShape="0">
                <a:blip r:embed="rId4"/>
                <a:stretch>
                  <a:fillRect l="-1644" t="-1255" r="-1644" b="-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p:sp>
        <p:nvSpPr>
          <p:cNvPr id="188" name="Oval 187"/>
          <p:cNvSpPr>
            <a:spLocks noChangeAspect="1"/>
          </p:cNvSpPr>
          <p:nvPr/>
        </p:nvSpPr>
        <p:spPr bwMode="auto">
          <a:xfrm>
            <a:off x="290501" y="5410851"/>
            <a:ext cx="352487" cy="352566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662346" y="5350469"/>
                <a:ext cx="952502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/>
                  <a:t>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6" y="5350469"/>
                <a:ext cx="952502" cy="424796"/>
              </a:xfrm>
              <a:prstGeom prst="rect">
                <a:avLst/>
              </a:prstGeom>
              <a:blipFill rotWithShape="0">
                <a:blip r:embed="rId5"/>
                <a:stretch>
                  <a:fillRect l="-7051" t="-8696" b="-20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41" y="3891744"/>
                <a:ext cx="269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" y="3891744"/>
                <a:ext cx="26946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9091" r="-11364"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 bwMode="auto">
          <a:xfrm>
            <a:off x="156714" y="2931000"/>
            <a:ext cx="2138032" cy="1681572"/>
          </a:xfrm>
          <a:custGeom>
            <a:avLst/>
            <a:gdLst>
              <a:gd name="connsiteX0" fmla="*/ 246184 w 2476799"/>
              <a:gd name="connsiteY0" fmla="*/ 453457 h 2185087"/>
              <a:gd name="connsiteX1" fmla="*/ 128954 w 2476799"/>
              <a:gd name="connsiteY1" fmla="*/ 1063057 h 2185087"/>
              <a:gd name="connsiteX2" fmla="*/ 480646 w 2476799"/>
              <a:gd name="connsiteY2" fmla="*/ 2118134 h 2185087"/>
              <a:gd name="connsiteX3" fmla="*/ 1969477 w 2476799"/>
              <a:gd name="connsiteY3" fmla="*/ 2012626 h 2185087"/>
              <a:gd name="connsiteX4" fmla="*/ 2438400 w 2476799"/>
              <a:gd name="connsiteY4" fmla="*/ 1485088 h 2185087"/>
              <a:gd name="connsiteX5" fmla="*/ 2286000 w 2476799"/>
              <a:gd name="connsiteY5" fmla="*/ 922380 h 2185087"/>
              <a:gd name="connsiteX6" fmla="*/ 996461 w 2476799"/>
              <a:gd name="connsiteY6" fmla="*/ 512072 h 2185087"/>
              <a:gd name="connsiteX7" fmla="*/ 398584 w 2476799"/>
              <a:gd name="connsiteY7" fmla="*/ 394842 h 2185087"/>
              <a:gd name="connsiteX8" fmla="*/ 222738 w 2476799"/>
              <a:gd name="connsiteY8" fmla="*/ 535519 h 2185087"/>
              <a:gd name="connsiteX9" fmla="*/ 222738 w 2476799"/>
              <a:gd name="connsiteY9" fmla="*/ 512072 h 2185087"/>
              <a:gd name="connsiteX10" fmla="*/ 175846 w 2476799"/>
              <a:gd name="connsiteY10" fmla="*/ 7980 h 2185087"/>
              <a:gd name="connsiteX11" fmla="*/ 0 w 2476799"/>
              <a:gd name="connsiteY11" fmla="*/ 969272 h 2185087"/>
              <a:gd name="connsiteX0" fmla="*/ 127625 w 2358240"/>
              <a:gd name="connsiteY0" fmla="*/ 453457 h 2185087"/>
              <a:gd name="connsiteX1" fmla="*/ 10395 w 2358240"/>
              <a:gd name="connsiteY1" fmla="*/ 1063057 h 2185087"/>
              <a:gd name="connsiteX2" fmla="*/ 362087 w 2358240"/>
              <a:gd name="connsiteY2" fmla="*/ 2118134 h 2185087"/>
              <a:gd name="connsiteX3" fmla="*/ 1850918 w 2358240"/>
              <a:gd name="connsiteY3" fmla="*/ 2012626 h 2185087"/>
              <a:gd name="connsiteX4" fmla="*/ 2319841 w 2358240"/>
              <a:gd name="connsiteY4" fmla="*/ 1485088 h 2185087"/>
              <a:gd name="connsiteX5" fmla="*/ 2167441 w 2358240"/>
              <a:gd name="connsiteY5" fmla="*/ 922380 h 2185087"/>
              <a:gd name="connsiteX6" fmla="*/ 877902 w 2358240"/>
              <a:gd name="connsiteY6" fmla="*/ 512072 h 2185087"/>
              <a:gd name="connsiteX7" fmla="*/ 280025 w 2358240"/>
              <a:gd name="connsiteY7" fmla="*/ 394842 h 2185087"/>
              <a:gd name="connsiteX8" fmla="*/ 104179 w 2358240"/>
              <a:gd name="connsiteY8" fmla="*/ 535519 h 2185087"/>
              <a:gd name="connsiteX9" fmla="*/ 104179 w 2358240"/>
              <a:gd name="connsiteY9" fmla="*/ 512072 h 2185087"/>
              <a:gd name="connsiteX10" fmla="*/ 57287 w 2358240"/>
              <a:gd name="connsiteY10" fmla="*/ 7980 h 2185087"/>
              <a:gd name="connsiteX0" fmla="*/ 127625 w 2358240"/>
              <a:gd name="connsiteY0" fmla="*/ 58922 h 1790552"/>
              <a:gd name="connsiteX1" fmla="*/ 10395 w 2358240"/>
              <a:gd name="connsiteY1" fmla="*/ 668522 h 1790552"/>
              <a:gd name="connsiteX2" fmla="*/ 362087 w 2358240"/>
              <a:gd name="connsiteY2" fmla="*/ 1723599 h 1790552"/>
              <a:gd name="connsiteX3" fmla="*/ 1850918 w 2358240"/>
              <a:gd name="connsiteY3" fmla="*/ 1618091 h 1790552"/>
              <a:gd name="connsiteX4" fmla="*/ 2319841 w 2358240"/>
              <a:gd name="connsiteY4" fmla="*/ 1090553 h 1790552"/>
              <a:gd name="connsiteX5" fmla="*/ 2167441 w 2358240"/>
              <a:gd name="connsiteY5" fmla="*/ 527845 h 1790552"/>
              <a:gd name="connsiteX6" fmla="*/ 877902 w 2358240"/>
              <a:gd name="connsiteY6" fmla="*/ 117537 h 1790552"/>
              <a:gd name="connsiteX7" fmla="*/ 280025 w 2358240"/>
              <a:gd name="connsiteY7" fmla="*/ 307 h 1790552"/>
              <a:gd name="connsiteX8" fmla="*/ 104179 w 2358240"/>
              <a:gd name="connsiteY8" fmla="*/ 140984 h 1790552"/>
              <a:gd name="connsiteX9" fmla="*/ 104179 w 2358240"/>
              <a:gd name="connsiteY9" fmla="*/ 117537 h 1790552"/>
              <a:gd name="connsiteX0" fmla="*/ 127625 w 2358240"/>
              <a:gd name="connsiteY0" fmla="*/ 58922 h 1790552"/>
              <a:gd name="connsiteX1" fmla="*/ 10395 w 2358240"/>
              <a:gd name="connsiteY1" fmla="*/ 668522 h 1790552"/>
              <a:gd name="connsiteX2" fmla="*/ 362087 w 2358240"/>
              <a:gd name="connsiteY2" fmla="*/ 1723599 h 1790552"/>
              <a:gd name="connsiteX3" fmla="*/ 1850918 w 2358240"/>
              <a:gd name="connsiteY3" fmla="*/ 1618091 h 1790552"/>
              <a:gd name="connsiteX4" fmla="*/ 2319841 w 2358240"/>
              <a:gd name="connsiteY4" fmla="*/ 1090553 h 1790552"/>
              <a:gd name="connsiteX5" fmla="*/ 2167441 w 2358240"/>
              <a:gd name="connsiteY5" fmla="*/ 527845 h 1790552"/>
              <a:gd name="connsiteX6" fmla="*/ 877902 w 2358240"/>
              <a:gd name="connsiteY6" fmla="*/ 117537 h 1790552"/>
              <a:gd name="connsiteX7" fmla="*/ 280025 w 2358240"/>
              <a:gd name="connsiteY7" fmla="*/ 307 h 1790552"/>
              <a:gd name="connsiteX8" fmla="*/ 104179 w 2358240"/>
              <a:gd name="connsiteY8" fmla="*/ 140984 h 1790552"/>
              <a:gd name="connsiteX0" fmla="*/ 127625 w 2358240"/>
              <a:gd name="connsiteY0" fmla="*/ 58922 h 1790552"/>
              <a:gd name="connsiteX1" fmla="*/ 10395 w 2358240"/>
              <a:gd name="connsiteY1" fmla="*/ 668522 h 1790552"/>
              <a:gd name="connsiteX2" fmla="*/ 362087 w 2358240"/>
              <a:gd name="connsiteY2" fmla="*/ 1723599 h 1790552"/>
              <a:gd name="connsiteX3" fmla="*/ 1850918 w 2358240"/>
              <a:gd name="connsiteY3" fmla="*/ 1618091 h 1790552"/>
              <a:gd name="connsiteX4" fmla="*/ 2319841 w 2358240"/>
              <a:gd name="connsiteY4" fmla="*/ 1090553 h 1790552"/>
              <a:gd name="connsiteX5" fmla="*/ 2167441 w 2358240"/>
              <a:gd name="connsiteY5" fmla="*/ 527845 h 1790552"/>
              <a:gd name="connsiteX6" fmla="*/ 877902 w 2358240"/>
              <a:gd name="connsiteY6" fmla="*/ 117537 h 1790552"/>
              <a:gd name="connsiteX7" fmla="*/ 280025 w 2358240"/>
              <a:gd name="connsiteY7" fmla="*/ 307 h 1790552"/>
              <a:gd name="connsiteX0" fmla="*/ 127625 w 2358240"/>
              <a:gd name="connsiteY0" fmla="*/ 13661 h 1745291"/>
              <a:gd name="connsiteX1" fmla="*/ 10395 w 2358240"/>
              <a:gd name="connsiteY1" fmla="*/ 623261 h 1745291"/>
              <a:gd name="connsiteX2" fmla="*/ 362087 w 2358240"/>
              <a:gd name="connsiteY2" fmla="*/ 1678338 h 1745291"/>
              <a:gd name="connsiteX3" fmla="*/ 1850918 w 2358240"/>
              <a:gd name="connsiteY3" fmla="*/ 1572830 h 1745291"/>
              <a:gd name="connsiteX4" fmla="*/ 2319841 w 2358240"/>
              <a:gd name="connsiteY4" fmla="*/ 1045292 h 1745291"/>
              <a:gd name="connsiteX5" fmla="*/ 2167441 w 2358240"/>
              <a:gd name="connsiteY5" fmla="*/ 482584 h 1745291"/>
              <a:gd name="connsiteX6" fmla="*/ 877902 w 2358240"/>
              <a:gd name="connsiteY6" fmla="*/ 72276 h 1745291"/>
              <a:gd name="connsiteX7" fmla="*/ 92456 w 2358240"/>
              <a:gd name="connsiteY7" fmla="*/ 1938 h 1745291"/>
              <a:gd name="connsiteX0" fmla="*/ 127625 w 2358240"/>
              <a:gd name="connsiteY0" fmla="*/ 13661 h 1745291"/>
              <a:gd name="connsiteX1" fmla="*/ 10395 w 2358240"/>
              <a:gd name="connsiteY1" fmla="*/ 623261 h 1745291"/>
              <a:gd name="connsiteX2" fmla="*/ 362087 w 2358240"/>
              <a:gd name="connsiteY2" fmla="*/ 1678338 h 1745291"/>
              <a:gd name="connsiteX3" fmla="*/ 1850918 w 2358240"/>
              <a:gd name="connsiteY3" fmla="*/ 1572830 h 1745291"/>
              <a:gd name="connsiteX4" fmla="*/ 2319841 w 2358240"/>
              <a:gd name="connsiteY4" fmla="*/ 1045292 h 1745291"/>
              <a:gd name="connsiteX5" fmla="*/ 2167441 w 2358240"/>
              <a:gd name="connsiteY5" fmla="*/ 482584 h 1745291"/>
              <a:gd name="connsiteX6" fmla="*/ 877902 w 2358240"/>
              <a:gd name="connsiteY6" fmla="*/ 72276 h 1745291"/>
              <a:gd name="connsiteX7" fmla="*/ 92456 w 2358240"/>
              <a:gd name="connsiteY7" fmla="*/ 1938 h 1745291"/>
              <a:gd name="connsiteX8" fmla="*/ 127625 w 2358240"/>
              <a:gd name="connsiteY8" fmla="*/ 13661 h 1745291"/>
              <a:gd name="connsiteX0" fmla="*/ 137724 w 2356615"/>
              <a:gd name="connsiteY0" fmla="*/ 0 h 2364676"/>
              <a:gd name="connsiteX1" fmla="*/ 8770 w 2356615"/>
              <a:gd name="connsiteY1" fmla="*/ 1242646 h 2364676"/>
              <a:gd name="connsiteX2" fmla="*/ 360462 w 2356615"/>
              <a:gd name="connsiteY2" fmla="*/ 2297723 h 2364676"/>
              <a:gd name="connsiteX3" fmla="*/ 1849293 w 2356615"/>
              <a:gd name="connsiteY3" fmla="*/ 2192215 h 2364676"/>
              <a:gd name="connsiteX4" fmla="*/ 2318216 w 2356615"/>
              <a:gd name="connsiteY4" fmla="*/ 1664677 h 2364676"/>
              <a:gd name="connsiteX5" fmla="*/ 2165816 w 2356615"/>
              <a:gd name="connsiteY5" fmla="*/ 1101969 h 2364676"/>
              <a:gd name="connsiteX6" fmla="*/ 876277 w 2356615"/>
              <a:gd name="connsiteY6" fmla="*/ 691661 h 2364676"/>
              <a:gd name="connsiteX7" fmla="*/ 90831 w 2356615"/>
              <a:gd name="connsiteY7" fmla="*/ 621323 h 2364676"/>
              <a:gd name="connsiteX8" fmla="*/ 137724 w 2356615"/>
              <a:gd name="connsiteY8" fmla="*/ 0 h 2364676"/>
              <a:gd name="connsiteX0" fmla="*/ 114249 w 2380033"/>
              <a:gd name="connsiteY0" fmla="*/ 40514 h 1783867"/>
              <a:gd name="connsiteX1" fmla="*/ 32188 w 2380033"/>
              <a:gd name="connsiteY1" fmla="*/ 661837 h 1783867"/>
              <a:gd name="connsiteX2" fmla="*/ 383880 w 2380033"/>
              <a:gd name="connsiteY2" fmla="*/ 1716914 h 1783867"/>
              <a:gd name="connsiteX3" fmla="*/ 1872711 w 2380033"/>
              <a:gd name="connsiteY3" fmla="*/ 1611406 h 1783867"/>
              <a:gd name="connsiteX4" fmla="*/ 2341634 w 2380033"/>
              <a:gd name="connsiteY4" fmla="*/ 1083868 h 1783867"/>
              <a:gd name="connsiteX5" fmla="*/ 2189234 w 2380033"/>
              <a:gd name="connsiteY5" fmla="*/ 521160 h 1783867"/>
              <a:gd name="connsiteX6" fmla="*/ 899695 w 2380033"/>
              <a:gd name="connsiteY6" fmla="*/ 110852 h 1783867"/>
              <a:gd name="connsiteX7" fmla="*/ 114249 w 2380033"/>
              <a:gd name="connsiteY7" fmla="*/ 40514 h 1783867"/>
              <a:gd name="connsiteX0" fmla="*/ 163237 w 2358682"/>
              <a:gd name="connsiteY0" fmla="*/ 70569 h 1720138"/>
              <a:gd name="connsiteX1" fmla="*/ 10837 w 2358682"/>
              <a:gd name="connsiteY1" fmla="*/ 598108 h 1720138"/>
              <a:gd name="connsiteX2" fmla="*/ 362529 w 2358682"/>
              <a:gd name="connsiteY2" fmla="*/ 1653185 h 1720138"/>
              <a:gd name="connsiteX3" fmla="*/ 1851360 w 2358682"/>
              <a:gd name="connsiteY3" fmla="*/ 1547677 h 1720138"/>
              <a:gd name="connsiteX4" fmla="*/ 2320283 w 2358682"/>
              <a:gd name="connsiteY4" fmla="*/ 1020139 h 1720138"/>
              <a:gd name="connsiteX5" fmla="*/ 2167883 w 2358682"/>
              <a:gd name="connsiteY5" fmla="*/ 457431 h 1720138"/>
              <a:gd name="connsiteX6" fmla="*/ 878344 w 2358682"/>
              <a:gd name="connsiteY6" fmla="*/ 47123 h 1720138"/>
              <a:gd name="connsiteX7" fmla="*/ 163237 w 2358682"/>
              <a:gd name="connsiteY7" fmla="*/ 70569 h 1720138"/>
              <a:gd name="connsiteX0" fmla="*/ 163237 w 2336589"/>
              <a:gd name="connsiteY0" fmla="*/ 72910 h 1722479"/>
              <a:gd name="connsiteX1" fmla="*/ 10837 w 2336589"/>
              <a:gd name="connsiteY1" fmla="*/ 600449 h 1722479"/>
              <a:gd name="connsiteX2" fmla="*/ 362529 w 2336589"/>
              <a:gd name="connsiteY2" fmla="*/ 1655526 h 1722479"/>
              <a:gd name="connsiteX3" fmla="*/ 1851360 w 2336589"/>
              <a:gd name="connsiteY3" fmla="*/ 1550018 h 1722479"/>
              <a:gd name="connsiteX4" fmla="*/ 2320283 w 2336589"/>
              <a:gd name="connsiteY4" fmla="*/ 1022480 h 1722479"/>
              <a:gd name="connsiteX5" fmla="*/ 2097544 w 2336589"/>
              <a:gd name="connsiteY5" fmla="*/ 494941 h 1722479"/>
              <a:gd name="connsiteX6" fmla="*/ 878344 w 2336589"/>
              <a:gd name="connsiteY6" fmla="*/ 49464 h 1722479"/>
              <a:gd name="connsiteX7" fmla="*/ 163237 w 2336589"/>
              <a:gd name="connsiteY7" fmla="*/ 72910 h 1722479"/>
              <a:gd name="connsiteX0" fmla="*/ 167176 w 2340528"/>
              <a:gd name="connsiteY0" fmla="*/ 72910 h 1660031"/>
              <a:gd name="connsiteX1" fmla="*/ 14776 w 2340528"/>
              <a:gd name="connsiteY1" fmla="*/ 600449 h 1660031"/>
              <a:gd name="connsiteX2" fmla="*/ 425083 w 2340528"/>
              <a:gd name="connsiteY2" fmla="*/ 1573465 h 1660031"/>
              <a:gd name="connsiteX3" fmla="*/ 1855299 w 2340528"/>
              <a:gd name="connsiteY3" fmla="*/ 1550018 h 1660031"/>
              <a:gd name="connsiteX4" fmla="*/ 2324222 w 2340528"/>
              <a:gd name="connsiteY4" fmla="*/ 1022480 h 1660031"/>
              <a:gd name="connsiteX5" fmla="*/ 2101483 w 2340528"/>
              <a:gd name="connsiteY5" fmla="*/ 494941 h 1660031"/>
              <a:gd name="connsiteX6" fmla="*/ 882283 w 2340528"/>
              <a:gd name="connsiteY6" fmla="*/ 49464 h 1660031"/>
              <a:gd name="connsiteX7" fmla="*/ 167176 w 2340528"/>
              <a:gd name="connsiteY7" fmla="*/ 72910 h 1660031"/>
              <a:gd name="connsiteX0" fmla="*/ 167176 w 2252777"/>
              <a:gd name="connsiteY0" fmla="*/ 72910 h 1658925"/>
              <a:gd name="connsiteX1" fmla="*/ 14776 w 2252777"/>
              <a:gd name="connsiteY1" fmla="*/ 600449 h 1658925"/>
              <a:gd name="connsiteX2" fmla="*/ 425083 w 2252777"/>
              <a:gd name="connsiteY2" fmla="*/ 1573465 h 1658925"/>
              <a:gd name="connsiteX3" fmla="*/ 1855299 w 2252777"/>
              <a:gd name="connsiteY3" fmla="*/ 1550018 h 1658925"/>
              <a:gd name="connsiteX4" fmla="*/ 2206991 w 2252777"/>
              <a:gd name="connsiteY4" fmla="*/ 1045926 h 1658925"/>
              <a:gd name="connsiteX5" fmla="*/ 2101483 w 2252777"/>
              <a:gd name="connsiteY5" fmla="*/ 494941 h 1658925"/>
              <a:gd name="connsiteX6" fmla="*/ 882283 w 2252777"/>
              <a:gd name="connsiteY6" fmla="*/ 49464 h 1658925"/>
              <a:gd name="connsiteX7" fmla="*/ 167176 w 2252777"/>
              <a:gd name="connsiteY7" fmla="*/ 72910 h 1658925"/>
              <a:gd name="connsiteX0" fmla="*/ 167176 w 2211399"/>
              <a:gd name="connsiteY0" fmla="*/ 72910 h 1658925"/>
              <a:gd name="connsiteX1" fmla="*/ 14776 w 2211399"/>
              <a:gd name="connsiteY1" fmla="*/ 600449 h 1658925"/>
              <a:gd name="connsiteX2" fmla="*/ 425083 w 2211399"/>
              <a:gd name="connsiteY2" fmla="*/ 1573465 h 1658925"/>
              <a:gd name="connsiteX3" fmla="*/ 1855299 w 2211399"/>
              <a:gd name="connsiteY3" fmla="*/ 1550018 h 1658925"/>
              <a:gd name="connsiteX4" fmla="*/ 2206991 w 2211399"/>
              <a:gd name="connsiteY4" fmla="*/ 1045926 h 1658925"/>
              <a:gd name="connsiteX5" fmla="*/ 1702899 w 2211399"/>
              <a:gd name="connsiteY5" fmla="*/ 494941 h 1658925"/>
              <a:gd name="connsiteX6" fmla="*/ 882283 w 2211399"/>
              <a:gd name="connsiteY6" fmla="*/ 49464 h 1658925"/>
              <a:gd name="connsiteX7" fmla="*/ 167176 w 2211399"/>
              <a:gd name="connsiteY7" fmla="*/ 72910 h 1658925"/>
              <a:gd name="connsiteX0" fmla="*/ 167176 w 2211399"/>
              <a:gd name="connsiteY0" fmla="*/ 72910 h 1658925"/>
              <a:gd name="connsiteX1" fmla="*/ 14776 w 2211399"/>
              <a:gd name="connsiteY1" fmla="*/ 600449 h 1658925"/>
              <a:gd name="connsiteX2" fmla="*/ 425083 w 2211399"/>
              <a:gd name="connsiteY2" fmla="*/ 1573465 h 1658925"/>
              <a:gd name="connsiteX3" fmla="*/ 1855299 w 2211399"/>
              <a:gd name="connsiteY3" fmla="*/ 1550018 h 1658925"/>
              <a:gd name="connsiteX4" fmla="*/ 2206991 w 2211399"/>
              <a:gd name="connsiteY4" fmla="*/ 1045926 h 1658925"/>
              <a:gd name="connsiteX5" fmla="*/ 1702899 w 2211399"/>
              <a:gd name="connsiteY5" fmla="*/ 494941 h 1658925"/>
              <a:gd name="connsiteX6" fmla="*/ 882283 w 2211399"/>
              <a:gd name="connsiteY6" fmla="*/ 49464 h 1658925"/>
              <a:gd name="connsiteX7" fmla="*/ 167176 w 2211399"/>
              <a:gd name="connsiteY7" fmla="*/ 72910 h 1658925"/>
              <a:gd name="connsiteX0" fmla="*/ 167176 w 2208251"/>
              <a:gd name="connsiteY0" fmla="*/ 60838 h 1646853"/>
              <a:gd name="connsiteX1" fmla="*/ 14776 w 2208251"/>
              <a:gd name="connsiteY1" fmla="*/ 588377 h 1646853"/>
              <a:gd name="connsiteX2" fmla="*/ 425083 w 2208251"/>
              <a:gd name="connsiteY2" fmla="*/ 1561393 h 1646853"/>
              <a:gd name="connsiteX3" fmla="*/ 1855299 w 2208251"/>
              <a:gd name="connsiteY3" fmla="*/ 1537946 h 1646853"/>
              <a:gd name="connsiteX4" fmla="*/ 2206991 w 2208251"/>
              <a:gd name="connsiteY4" fmla="*/ 1033854 h 1646853"/>
              <a:gd name="connsiteX5" fmla="*/ 1784961 w 2208251"/>
              <a:gd name="connsiteY5" fmla="*/ 295300 h 1646853"/>
              <a:gd name="connsiteX6" fmla="*/ 882283 w 2208251"/>
              <a:gd name="connsiteY6" fmla="*/ 37392 h 1646853"/>
              <a:gd name="connsiteX7" fmla="*/ 167176 w 2208251"/>
              <a:gd name="connsiteY7" fmla="*/ 60838 h 1646853"/>
              <a:gd name="connsiteX0" fmla="*/ 167176 w 2208251"/>
              <a:gd name="connsiteY0" fmla="*/ 60838 h 1646853"/>
              <a:gd name="connsiteX1" fmla="*/ 14776 w 2208251"/>
              <a:gd name="connsiteY1" fmla="*/ 588377 h 1646853"/>
              <a:gd name="connsiteX2" fmla="*/ 425083 w 2208251"/>
              <a:gd name="connsiteY2" fmla="*/ 1561393 h 1646853"/>
              <a:gd name="connsiteX3" fmla="*/ 1855299 w 2208251"/>
              <a:gd name="connsiteY3" fmla="*/ 1537946 h 1646853"/>
              <a:gd name="connsiteX4" fmla="*/ 2206991 w 2208251"/>
              <a:gd name="connsiteY4" fmla="*/ 1033854 h 1646853"/>
              <a:gd name="connsiteX5" fmla="*/ 1784961 w 2208251"/>
              <a:gd name="connsiteY5" fmla="*/ 295300 h 1646853"/>
              <a:gd name="connsiteX6" fmla="*/ 882283 w 2208251"/>
              <a:gd name="connsiteY6" fmla="*/ 37392 h 1646853"/>
              <a:gd name="connsiteX7" fmla="*/ 167176 w 2208251"/>
              <a:gd name="connsiteY7" fmla="*/ 60838 h 1646853"/>
              <a:gd name="connsiteX0" fmla="*/ 167176 w 2128710"/>
              <a:gd name="connsiteY0" fmla="*/ 60838 h 1652542"/>
              <a:gd name="connsiteX1" fmla="*/ 14776 w 2128710"/>
              <a:gd name="connsiteY1" fmla="*/ 588377 h 1652542"/>
              <a:gd name="connsiteX2" fmla="*/ 425083 w 2128710"/>
              <a:gd name="connsiteY2" fmla="*/ 1561393 h 1652542"/>
              <a:gd name="connsiteX3" fmla="*/ 1855299 w 2128710"/>
              <a:gd name="connsiteY3" fmla="*/ 1537946 h 1652542"/>
              <a:gd name="connsiteX4" fmla="*/ 2124930 w 2128710"/>
              <a:gd name="connsiteY4" fmla="*/ 916623 h 1652542"/>
              <a:gd name="connsiteX5" fmla="*/ 1784961 w 2128710"/>
              <a:gd name="connsiteY5" fmla="*/ 295300 h 1652542"/>
              <a:gd name="connsiteX6" fmla="*/ 882283 w 2128710"/>
              <a:gd name="connsiteY6" fmla="*/ 37392 h 1652542"/>
              <a:gd name="connsiteX7" fmla="*/ 167176 w 2128710"/>
              <a:gd name="connsiteY7" fmla="*/ 60838 h 1652542"/>
              <a:gd name="connsiteX0" fmla="*/ 181096 w 2140924"/>
              <a:gd name="connsiteY0" fmla="*/ 60838 h 1598652"/>
              <a:gd name="connsiteX1" fmla="*/ 28696 w 2140924"/>
              <a:gd name="connsiteY1" fmla="*/ 588377 h 1598652"/>
              <a:gd name="connsiteX2" fmla="*/ 638295 w 2140924"/>
              <a:gd name="connsiteY2" fmla="*/ 1467608 h 1598652"/>
              <a:gd name="connsiteX3" fmla="*/ 1869219 w 2140924"/>
              <a:gd name="connsiteY3" fmla="*/ 1537946 h 1598652"/>
              <a:gd name="connsiteX4" fmla="*/ 2138850 w 2140924"/>
              <a:gd name="connsiteY4" fmla="*/ 916623 h 1598652"/>
              <a:gd name="connsiteX5" fmla="*/ 1798881 w 2140924"/>
              <a:gd name="connsiteY5" fmla="*/ 295300 h 1598652"/>
              <a:gd name="connsiteX6" fmla="*/ 896203 w 2140924"/>
              <a:gd name="connsiteY6" fmla="*/ 37392 h 1598652"/>
              <a:gd name="connsiteX7" fmla="*/ 181096 w 2140924"/>
              <a:gd name="connsiteY7" fmla="*/ 60838 h 1598652"/>
              <a:gd name="connsiteX0" fmla="*/ 108161 w 2067989"/>
              <a:gd name="connsiteY0" fmla="*/ 70903 h 1601220"/>
              <a:gd name="connsiteX1" fmla="*/ 49545 w 2067989"/>
              <a:gd name="connsiteY1" fmla="*/ 750842 h 1601220"/>
              <a:gd name="connsiteX2" fmla="*/ 565360 w 2067989"/>
              <a:gd name="connsiteY2" fmla="*/ 1477673 h 1601220"/>
              <a:gd name="connsiteX3" fmla="*/ 1796284 w 2067989"/>
              <a:gd name="connsiteY3" fmla="*/ 1548011 h 1601220"/>
              <a:gd name="connsiteX4" fmla="*/ 2065915 w 2067989"/>
              <a:gd name="connsiteY4" fmla="*/ 926688 h 1601220"/>
              <a:gd name="connsiteX5" fmla="*/ 1725946 w 2067989"/>
              <a:gd name="connsiteY5" fmla="*/ 305365 h 1601220"/>
              <a:gd name="connsiteX6" fmla="*/ 823268 w 2067989"/>
              <a:gd name="connsiteY6" fmla="*/ 47457 h 1601220"/>
              <a:gd name="connsiteX7" fmla="*/ 108161 w 2067989"/>
              <a:gd name="connsiteY7" fmla="*/ 70903 h 1601220"/>
              <a:gd name="connsiteX0" fmla="*/ 113986 w 2073432"/>
              <a:gd name="connsiteY0" fmla="*/ 70903 h 1584852"/>
              <a:gd name="connsiteX1" fmla="*/ 55370 w 2073432"/>
              <a:gd name="connsiteY1" fmla="*/ 750842 h 1584852"/>
              <a:gd name="connsiteX2" fmla="*/ 653247 w 2073432"/>
              <a:gd name="connsiteY2" fmla="*/ 1430781 h 1584852"/>
              <a:gd name="connsiteX3" fmla="*/ 1802109 w 2073432"/>
              <a:gd name="connsiteY3" fmla="*/ 1548011 h 1584852"/>
              <a:gd name="connsiteX4" fmla="*/ 2071740 w 2073432"/>
              <a:gd name="connsiteY4" fmla="*/ 926688 h 1584852"/>
              <a:gd name="connsiteX5" fmla="*/ 1731771 w 2073432"/>
              <a:gd name="connsiteY5" fmla="*/ 305365 h 1584852"/>
              <a:gd name="connsiteX6" fmla="*/ 829093 w 2073432"/>
              <a:gd name="connsiteY6" fmla="*/ 47457 h 1584852"/>
              <a:gd name="connsiteX7" fmla="*/ 113986 w 2073432"/>
              <a:gd name="connsiteY7" fmla="*/ 70903 h 1584852"/>
              <a:gd name="connsiteX0" fmla="*/ 113986 w 2073432"/>
              <a:gd name="connsiteY0" fmla="*/ 70903 h 1592391"/>
              <a:gd name="connsiteX1" fmla="*/ 55370 w 2073432"/>
              <a:gd name="connsiteY1" fmla="*/ 750842 h 1592391"/>
              <a:gd name="connsiteX2" fmla="*/ 653247 w 2073432"/>
              <a:gd name="connsiteY2" fmla="*/ 1430781 h 1592391"/>
              <a:gd name="connsiteX3" fmla="*/ 1802109 w 2073432"/>
              <a:gd name="connsiteY3" fmla="*/ 1548011 h 1592391"/>
              <a:gd name="connsiteX4" fmla="*/ 2071740 w 2073432"/>
              <a:gd name="connsiteY4" fmla="*/ 926688 h 1592391"/>
              <a:gd name="connsiteX5" fmla="*/ 1731771 w 2073432"/>
              <a:gd name="connsiteY5" fmla="*/ 305365 h 1592391"/>
              <a:gd name="connsiteX6" fmla="*/ 829093 w 2073432"/>
              <a:gd name="connsiteY6" fmla="*/ 47457 h 1592391"/>
              <a:gd name="connsiteX7" fmla="*/ 113986 w 2073432"/>
              <a:gd name="connsiteY7" fmla="*/ 70903 h 1592391"/>
              <a:gd name="connsiteX0" fmla="*/ 113986 w 2073432"/>
              <a:gd name="connsiteY0" fmla="*/ 70903 h 1616035"/>
              <a:gd name="connsiteX1" fmla="*/ 55370 w 2073432"/>
              <a:gd name="connsiteY1" fmla="*/ 750842 h 1616035"/>
              <a:gd name="connsiteX2" fmla="*/ 653247 w 2073432"/>
              <a:gd name="connsiteY2" fmla="*/ 1430781 h 1616035"/>
              <a:gd name="connsiteX3" fmla="*/ 1802109 w 2073432"/>
              <a:gd name="connsiteY3" fmla="*/ 1548011 h 1616035"/>
              <a:gd name="connsiteX4" fmla="*/ 2071740 w 2073432"/>
              <a:gd name="connsiteY4" fmla="*/ 926688 h 1616035"/>
              <a:gd name="connsiteX5" fmla="*/ 1731771 w 2073432"/>
              <a:gd name="connsiteY5" fmla="*/ 305365 h 1616035"/>
              <a:gd name="connsiteX6" fmla="*/ 829093 w 2073432"/>
              <a:gd name="connsiteY6" fmla="*/ 47457 h 1616035"/>
              <a:gd name="connsiteX7" fmla="*/ 113986 w 2073432"/>
              <a:gd name="connsiteY7" fmla="*/ 70903 h 1616035"/>
              <a:gd name="connsiteX0" fmla="*/ 91670 w 2051116"/>
              <a:gd name="connsiteY0" fmla="*/ 70110 h 1584434"/>
              <a:gd name="connsiteX1" fmla="*/ 68223 w 2051116"/>
              <a:gd name="connsiteY1" fmla="*/ 738326 h 1584434"/>
              <a:gd name="connsiteX2" fmla="*/ 630931 w 2051116"/>
              <a:gd name="connsiteY2" fmla="*/ 1429988 h 1584434"/>
              <a:gd name="connsiteX3" fmla="*/ 1779793 w 2051116"/>
              <a:gd name="connsiteY3" fmla="*/ 1547218 h 1584434"/>
              <a:gd name="connsiteX4" fmla="*/ 2049424 w 2051116"/>
              <a:gd name="connsiteY4" fmla="*/ 925895 h 1584434"/>
              <a:gd name="connsiteX5" fmla="*/ 1709455 w 2051116"/>
              <a:gd name="connsiteY5" fmla="*/ 304572 h 1584434"/>
              <a:gd name="connsiteX6" fmla="*/ 806777 w 2051116"/>
              <a:gd name="connsiteY6" fmla="*/ 46664 h 1584434"/>
              <a:gd name="connsiteX7" fmla="*/ 91670 w 2051116"/>
              <a:gd name="connsiteY7" fmla="*/ 70110 h 1584434"/>
              <a:gd name="connsiteX0" fmla="*/ 73227 w 2079565"/>
              <a:gd name="connsiteY0" fmla="*/ 70110 h 1584434"/>
              <a:gd name="connsiteX1" fmla="*/ 96672 w 2079565"/>
              <a:gd name="connsiteY1" fmla="*/ 738326 h 1584434"/>
              <a:gd name="connsiteX2" fmla="*/ 659380 w 2079565"/>
              <a:gd name="connsiteY2" fmla="*/ 1429988 h 1584434"/>
              <a:gd name="connsiteX3" fmla="*/ 1808242 w 2079565"/>
              <a:gd name="connsiteY3" fmla="*/ 1547218 h 1584434"/>
              <a:gd name="connsiteX4" fmla="*/ 2077873 w 2079565"/>
              <a:gd name="connsiteY4" fmla="*/ 925895 h 1584434"/>
              <a:gd name="connsiteX5" fmla="*/ 1737904 w 2079565"/>
              <a:gd name="connsiteY5" fmla="*/ 304572 h 1584434"/>
              <a:gd name="connsiteX6" fmla="*/ 835226 w 2079565"/>
              <a:gd name="connsiteY6" fmla="*/ 46664 h 1584434"/>
              <a:gd name="connsiteX7" fmla="*/ 73227 w 2079565"/>
              <a:gd name="connsiteY7" fmla="*/ 70110 h 1584434"/>
              <a:gd name="connsiteX0" fmla="*/ 73227 w 2077902"/>
              <a:gd name="connsiteY0" fmla="*/ 70110 h 1644653"/>
              <a:gd name="connsiteX1" fmla="*/ 96672 w 2077902"/>
              <a:gd name="connsiteY1" fmla="*/ 738326 h 1644653"/>
              <a:gd name="connsiteX2" fmla="*/ 659380 w 2077902"/>
              <a:gd name="connsiteY2" fmla="*/ 1429988 h 1644653"/>
              <a:gd name="connsiteX3" fmla="*/ 1749626 w 2077902"/>
              <a:gd name="connsiteY3" fmla="*/ 1617557 h 1644653"/>
              <a:gd name="connsiteX4" fmla="*/ 2077873 w 2077902"/>
              <a:gd name="connsiteY4" fmla="*/ 925895 h 1644653"/>
              <a:gd name="connsiteX5" fmla="*/ 1737904 w 2077902"/>
              <a:gd name="connsiteY5" fmla="*/ 304572 h 1644653"/>
              <a:gd name="connsiteX6" fmla="*/ 835226 w 2077902"/>
              <a:gd name="connsiteY6" fmla="*/ 46664 h 1644653"/>
              <a:gd name="connsiteX7" fmla="*/ 73227 w 2077902"/>
              <a:gd name="connsiteY7" fmla="*/ 70110 h 1644653"/>
              <a:gd name="connsiteX0" fmla="*/ 73227 w 2077890"/>
              <a:gd name="connsiteY0" fmla="*/ 70110 h 1686684"/>
              <a:gd name="connsiteX1" fmla="*/ 96672 w 2077890"/>
              <a:gd name="connsiteY1" fmla="*/ 738326 h 1686684"/>
              <a:gd name="connsiteX2" fmla="*/ 659380 w 2077890"/>
              <a:gd name="connsiteY2" fmla="*/ 1429988 h 1686684"/>
              <a:gd name="connsiteX3" fmla="*/ 1081412 w 2077890"/>
              <a:gd name="connsiteY3" fmla="*/ 1641001 h 1686684"/>
              <a:gd name="connsiteX4" fmla="*/ 1749626 w 2077890"/>
              <a:gd name="connsiteY4" fmla="*/ 1617557 h 1686684"/>
              <a:gd name="connsiteX5" fmla="*/ 2077873 w 2077890"/>
              <a:gd name="connsiteY5" fmla="*/ 925895 h 1686684"/>
              <a:gd name="connsiteX6" fmla="*/ 1737904 w 2077890"/>
              <a:gd name="connsiteY6" fmla="*/ 304572 h 1686684"/>
              <a:gd name="connsiteX7" fmla="*/ 835226 w 2077890"/>
              <a:gd name="connsiteY7" fmla="*/ 46664 h 1686684"/>
              <a:gd name="connsiteX8" fmla="*/ 73227 w 2077890"/>
              <a:gd name="connsiteY8" fmla="*/ 70110 h 1686684"/>
              <a:gd name="connsiteX0" fmla="*/ 73227 w 2136502"/>
              <a:gd name="connsiteY0" fmla="*/ 70110 h 1686684"/>
              <a:gd name="connsiteX1" fmla="*/ 96672 w 2136502"/>
              <a:gd name="connsiteY1" fmla="*/ 738326 h 1686684"/>
              <a:gd name="connsiteX2" fmla="*/ 659380 w 2136502"/>
              <a:gd name="connsiteY2" fmla="*/ 1429988 h 1686684"/>
              <a:gd name="connsiteX3" fmla="*/ 1081412 w 2136502"/>
              <a:gd name="connsiteY3" fmla="*/ 1641001 h 1686684"/>
              <a:gd name="connsiteX4" fmla="*/ 1749626 w 2136502"/>
              <a:gd name="connsiteY4" fmla="*/ 1617557 h 1686684"/>
              <a:gd name="connsiteX5" fmla="*/ 2136489 w 2136502"/>
              <a:gd name="connsiteY5" fmla="*/ 925895 h 1686684"/>
              <a:gd name="connsiteX6" fmla="*/ 1737904 w 2136502"/>
              <a:gd name="connsiteY6" fmla="*/ 304572 h 1686684"/>
              <a:gd name="connsiteX7" fmla="*/ 835226 w 2136502"/>
              <a:gd name="connsiteY7" fmla="*/ 46664 h 1686684"/>
              <a:gd name="connsiteX8" fmla="*/ 73227 w 2136502"/>
              <a:gd name="connsiteY8" fmla="*/ 70110 h 1686684"/>
              <a:gd name="connsiteX0" fmla="*/ 73227 w 2136729"/>
              <a:gd name="connsiteY0" fmla="*/ 70110 h 1673994"/>
              <a:gd name="connsiteX1" fmla="*/ 96672 w 2136729"/>
              <a:gd name="connsiteY1" fmla="*/ 738326 h 1673994"/>
              <a:gd name="connsiteX2" fmla="*/ 659380 w 2136729"/>
              <a:gd name="connsiteY2" fmla="*/ 1429988 h 1673994"/>
              <a:gd name="connsiteX3" fmla="*/ 1081412 w 2136729"/>
              <a:gd name="connsiteY3" fmla="*/ 1641001 h 1673994"/>
              <a:gd name="connsiteX4" fmla="*/ 1784795 w 2136729"/>
              <a:gd name="connsiteY4" fmla="*/ 1594111 h 1673994"/>
              <a:gd name="connsiteX5" fmla="*/ 2136489 w 2136729"/>
              <a:gd name="connsiteY5" fmla="*/ 925895 h 1673994"/>
              <a:gd name="connsiteX6" fmla="*/ 1737904 w 2136729"/>
              <a:gd name="connsiteY6" fmla="*/ 304572 h 1673994"/>
              <a:gd name="connsiteX7" fmla="*/ 835226 w 2136729"/>
              <a:gd name="connsiteY7" fmla="*/ 46664 h 1673994"/>
              <a:gd name="connsiteX8" fmla="*/ 73227 w 2136729"/>
              <a:gd name="connsiteY8" fmla="*/ 70110 h 1673994"/>
              <a:gd name="connsiteX0" fmla="*/ 73227 w 2078196"/>
              <a:gd name="connsiteY0" fmla="*/ 70110 h 1675440"/>
              <a:gd name="connsiteX1" fmla="*/ 96672 w 2078196"/>
              <a:gd name="connsiteY1" fmla="*/ 738326 h 1675440"/>
              <a:gd name="connsiteX2" fmla="*/ 659380 w 2078196"/>
              <a:gd name="connsiteY2" fmla="*/ 1429988 h 1675440"/>
              <a:gd name="connsiteX3" fmla="*/ 1081412 w 2078196"/>
              <a:gd name="connsiteY3" fmla="*/ 1641001 h 1675440"/>
              <a:gd name="connsiteX4" fmla="*/ 1784795 w 2078196"/>
              <a:gd name="connsiteY4" fmla="*/ 1594111 h 1675440"/>
              <a:gd name="connsiteX5" fmla="*/ 2077873 w 2078196"/>
              <a:gd name="connsiteY5" fmla="*/ 902449 h 1675440"/>
              <a:gd name="connsiteX6" fmla="*/ 1737904 w 2078196"/>
              <a:gd name="connsiteY6" fmla="*/ 304572 h 1675440"/>
              <a:gd name="connsiteX7" fmla="*/ 835226 w 2078196"/>
              <a:gd name="connsiteY7" fmla="*/ 46664 h 1675440"/>
              <a:gd name="connsiteX8" fmla="*/ 73227 w 2078196"/>
              <a:gd name="connsiteY8" fmla="*/ 70110 h 1675440"/>
              <a:gd name="connsiteX0" fmla="*/ 73227 w 2136729"/>
              <a:gd name="connsiteY0" fmla="*/ 70110 h 1675440"/>
              <a:gd name="connsiteX1" fmla="*/ 96672 w 2136729"/>
              <a:gd name="connsiteY1" fmla="*/ 738326 h 1675440"/>
              <a:gd name="connsiteX2" fmla="*/ 659380 w 2136729"/>
              <a:gd name="connsiteY2" fmla="*/ 1429988 h 1675440"/>
              <a:gd name="connsiteX3" fmla="*/ 1081412 w 2136729"/>
              <a:gd name="connsiteY3" fmla="*/ 1641001 h 1675440"/>
              <a:gd name="connsiteX4" fmla="*/ 1784795 w 2136729"/>
              <a:gd name="connsiteY4" fmla="*/ 1594111 h 1675440"/>
              <a:gd name="connsiteX5" fmla="*/ 2136489 w 2136729"/>
              <a:gd name="connsiteY5" fmla="*/ 902449 h 1675440"/>
              <a:gd name="connsiteX6" fmla="*/ 1737904 w 2136729"/>
              <a:gd name="connsiteY6" fmla="*/ 304572 h 1675440"/>
              <a:gd name="connsiteX7" fmla="*/ 835226 w 2136729"/>
              <a:gd name="connsiteY7" fmla="*/ 46664 h 1675440"/>
              <a:gd name="connsiteX8" fmla="*/ 73227 w 2136729"/>
              <a:gd name="connsiteY8" fmla="*/ 70110 h 1675440"/>
              <a:gd name="connsiteX0" fmla="*/ 73227 w 2138032"/>
              <a:gd name="connsiteY0" fmla="*/ 70110 h 1681572"/>
              <a:gd name="connsiteX1" fmla="*/ 96672 w 2138032"/>
              <a:gd name="connsiteY1" fmla="*/ 738326 h 1681572"/>
              <a:gd name="connsiteX2" fmla="*/ 659380 w 2138032"/>
              <a:gd name="connsiteY2" fmla="*/ 1429988 h 1681572"/>
              <a:gd name="connsiteX3" fmla="*/ 1081412 w 2138032"/>
              <a:gd name="connsiteY3" fmla="*/ 1641001 h 1681572"/>
              <a:gd name="connsiteX4" fmla="*/ 1843410 w 2138032"/>
              <a:gd name="connsiteY4" fmla="*/ 1605834 h 1681572"/>
              <a:gd name="connsiteX5" fmla="*/ 2136489 w 2138032"/>
              <a:gd name="connsiteY5" fmla="*/ 902449 h 1681572"/>
              <a:gd name="connsiteX6" fmla="*/ 1737904 w 2138032"/>
              <a:gd name="connsiteY6" fmla="*/ 304572 h 1681572"/>
              <a:gd name="connsiteX7" fmla="*/ 835226 w 2138032"/>
              <a:gd name="connsiteY7" fmla="*/ 46664 h 1681572"/>
              <a:gd name="connsiteX8" fmla="*/ 73227 w 2138032"/>
              <a:gd name="connsiteY8" fmla="*/ 70110 h 168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032" h="1681572">
                <a:moveTo>
                  <a:pt x="73227" y="70110"/>
                </a:moveTo>
                <a:cubicBezTo>
                  <a:pt x="-49865" y="185387"/>
                  <a:pt x="-1020" y="511680"/>
                  <a:pt x="96672" y="738326"/>
                </a:cubicBezTo>
                <a:cubicBezTo>
                  <a:pt x="194364" y="964972"/>
                  <a:pt x="495257" y="1279542"/>
                  <a:pt x="659380" y="1429988"/>
                </a:cubicBezTo>
                <a:cubicBezTo>
                  <a:pt x="823503" y="1580434"/>
                  <a:pt x="899704" y="1609740"/>
                  <a:pt x="1081412" y="1641001"/>
                </a:cubicBezTo>
                <a:cubicBezTo>
                  <a:pt x="1263120" y="1672262"/>
                  <a:pt x="1667564" y="1728926"/>
                  <a:pt x="1843410" y="1605834"/>
                </a:cubicBezTo>
                <a:cubicBezTo>
                  <a:pt x="2019256" y="1482742"/>
                  <a:pt x="2154073" y="1119326"/>
                  <a:pt x="2136489" y="902449"/>
                </a:cubicBezTo>
                <a:cubicBezTo>
                  <a:pt x="2118905" y="685572"/>
                  <a:pt x="1954781" y="447203"/>
                  <a:pt x="1737904" y="304572"/>
                </a:cubicBezTo>
                <a:cubicBezTo>
                  <a:pt x="1521027" y="161941"/>
                  <a:pt x="1112672" y="85741"/>
                  <a:pt x="835226" y="46664"/>
                </a:cubicBezTo>
                <a:cubicBezTo>
                  <a:pt x="557780" y="7587"/>
                  <a:pt x="196319" y="-45167"/>
                  <a:pt x="73227" y="70110"/>
                </a:cubicBezTo>
                <a:close/>
              </a:path>
            </a:pathLst>
          </a:custGeom>
          <a:solidFill>
            <a:srgbClr val="92D050">
              <a:alpha val="40000"/>
            </a:srgb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928035"/>
            <a:ext cx="1766381" cy="1766778"/>
          </a:xfrm>
          <a:prstGeom prst="ellipse">
            <a:avLst/>
          </a:prstGeom>
          <a:solidFill>
            <a:srgbClr val="FF66CC">
              <a:alpha val="15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681010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3192020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567446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228610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66560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70792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77679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27275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2184646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21485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212220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24664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21458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55274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680872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4291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Focus on instance where every non-center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has been moved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/>
                  <a:t>.</a:t>
                </a:r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4291816"/>
              </a:xfrm>
              <a:prstGeom prst="rect">
                <a:avLst/>
              </a:prstGeom>
              <a:blipFill rotWithShape="0">
                <a:blip r:embed="rId4"/>
                <a:stretch>
                  <a:fillRect l="-1644" t="-852" r="-1644" b="-9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p:sp>
        <p:nvSpPr>
          <p:cNvPr id="188" name="Oval 187"/>
          <p:cNvSpPr>
            <a:spLocks noChangeAspect="1"/>
          </p:cNvSpPr>
          <p:nvPr/>
        </p:nvSpPr>
        <p:spPr bwMode="auto">
          <a:xfrm>
            <a:off x="290501" y="5410851"/>
            <a:ext cx="352487" cy="352566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662346" y="5350469"/>
                <a:ext cx="952502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/>
                  <a:t>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6" y="5350469"/>
                <a:ext cx="952502" cy="424796"/>
              </a:xfrm>
              <a:prstGeom prst="rect">
                <a:avLst/>
              </a:prstGeom>
              <a:blipFill rotWithShape="0">
                <a:blip r:embed="rId5"/>
                <a:stretch>
                  <a:fillRect l="-7051" t="-8696" b="-20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797907" y="5411180"/>
            <a:ext cx="352721" cy="35280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185071" y="5387270"/>
                <a:ext cx="952502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/>
                  <a:t>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71" y="5387270"/>
                <a:ext cx="952502" cy="424796"/>
              </a:xfrm>
              <a:prstGeom prst="rect">
                <a:avLst/>
              </a:prstGeom>
              <a:blipFill rotWithShape="0">
                <a:blip r:embed="rId6"/>
                <a:stretch>
                  <a:fillRect l="-6369" t="-8696" b="-20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41" y="3891744"/>
                <a:ext cx="269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" y="3891744"/>
                <a:ext cx="26946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9091" r="-11364"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6027" y="4122533"/>
                <a:ext cx="23208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 smtClean="0"/>
                  <a:t> is center nearest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 smtClean="0"/>
                  <a:t> (assume no ties)</a:t>
                </a:r>
                <a:endParaRPr lang="en-CA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27" y="4122533"/>
                <a:ext cx="2320805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2625" t="-4310" r="-3412" b="-14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1947" y="2985731"/>
                <a:ext cx="377304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7" y="2985731"/>
                <a:ext cx="377304" cy="424796"/>
              </a:xfrm>
              <a:prstGeom prst="rect">
                <a:avLst/>
              </a:prstGeom>
              <a:blipFill rotWithShape="0">
                <a:blip r:embed="rId9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 rot="12585505">
            <a:off x="2347128" y="3901576"/>
            <a:ext cx="558498" cy="273294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3" grpId="0" animBg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169582" y="1482444"/>
            <a:ext cx="1625060" cy="1625426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859187" y="2766280"/>
            <a:ext cx="1919325" cy="1919757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626448" y="1508832"/>
            <a:ext cx="1527227" cy="152757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928035"/>
            <a:ext cx="1766381" cy="1766778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681010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3192020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567446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228610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66560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707929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77679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27275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2184646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21485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212220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246641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21458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55274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680872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926311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758218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91617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561433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696399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223356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540036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2193193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940781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379182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2017593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878962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2017593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75437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349020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621211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716339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2513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24528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78287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3354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26763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307065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3131291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77641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347917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743995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426746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872165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872165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450192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222572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712492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439198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722598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936937"/>
            <a:ext cx="586393" cy="806138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405918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958977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301018"/>
                <a:ext cx="4451894" cy="4338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Focus on instance where every non-center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has been moved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301018"/>
                <a:ext cx="4451894" cy="4338111"/>
              </a:xfrm>
              <a:prstGeom prst="rect">
                <a:avLst/>
              </a:prstGeom>
              <a:blipFill rotWithShape="0">
                <a:blip r:embed="rId4"/>
                <a:stretch>
                  <a:fillRect l="-1644" t="-843" r="-16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479783" y="5099829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5172" y="4980852"/>
            <a:ext cx="9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center</a:t>
            </a:r>
            <a:endParaRPr lang="en-CA" sz="2000" dirty="0"/>
          </a:p>
        </p:txBody>
      </p:sp>
      <p:sp>
        <p:nvSpPr>
          <p:cNvPr id="186" name="Oval 25"/>
          <p:cNvSpPr>
            <a:spLocks noChangeArrowheads="1"/>
          </p:cNvSpPr>
          <p:nvPr/>
        </p:nvSpPr>
        <p:spPr bwMode="auto">
          <a:xfrm>
            <a:off x="1968065" y="5099829"/>
            <a:ext cx="182563" cy="1825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163453" y="4980852"/>
            <a:ext cx="137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non-center</a:t>
            </a:r>
            <a:endParaRPr lang="en-CA" sz="2000" dirty="0"/>
          </a:p>
        </p:txBody>
      </p:sp>
      <p:sp>
        <p:nvSpPr>
          <p:cNvPr id="188" name="Oval 187"/>
          <p:cNvSpPr>
            <a:spLocks noChangeAspect="1"/>
          </p:cNvSpPr>
          <p:nvPr/>
        </p:nvSpPr>
        <p:spPr bwMode="auto">
          <a:xfrm>
            <a:off x="290501" y="5410851"/>
            <a:ext cx="352487" cy="352566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662346" y="5350469"/>
                <a:ext cx="952502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/>
                  <a:t>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6" y="5350469"/>
                <a:ext cx="952502" cy="424796"/>
              </a:xfrm>
              <a:prstGeom prst="rect">
                <a:avLst/>
              </a:prstGeom>
              <a:blipFill rotWithShape="0">
                <a:blip r:embed="rId5"/>
                <a:stretch>
                  <a:fillRect l="-7051" t="-8696" b="-20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797907" y="5411180"/>
            <a:ext cx="352721" cy="35280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185071" y="5387270"/>
                <a:ext cx="952502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/>
                  <a:t>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71" y="5387270"/>
                <a:ext cx="952502" cy="424796"/>
              </a:xfrm>
              <a:prstGeom prst="rect">
                <a:avLst/>
              </a:prstGeom>
              <a:blipFill rotWithShape="0">
                <a:blip r:embed="rId6"/>
                <a:stretch>
                  <a:fillRect l="-6369" t="-8696" b="-20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41" y="3891744"/>
                <a:ext cx="269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" y="3891744"/>
                <a:ext cx="26946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9091" r="-11364"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1947" y="2985731"/>
                <a:ext cx="377304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7" y="2985731"/>
                <a:ext cx="377304" cy="424796"/>
              </a:xfrm>
              <a:prstGeom prst="rect">
                <a:avLst/>
              </a:prstGeom>
              <a:blipFill rotWithShape="0">
                <a:blip r:embed="rId8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4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169582" y="1283153"/>
            <a:ext cx="1625060" cy="1625426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859187" y="2566989"/>
            <a:ext cx="1919325" cy="1919757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626448" y="1309541"/>
            <a:ext cx="1527227" cy="152757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728744"/>
            <a:ext cx="1766381" cy="1766778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48171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299272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368155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029319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46631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50863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577504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0734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198535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194926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192291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04735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194656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3534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4815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72702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558927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716884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362142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497108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024065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34074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1993902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741490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179891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1818302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679671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1818302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55508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149729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421920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517048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05209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0459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583588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13617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06833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28713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293200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57712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14862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544704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227455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672874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672874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250901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023281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513201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239907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523307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737646"/>
            <a:ext cx="586393" cy="806138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206627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759686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blipFill rotWithShape="0">
                <a:blip r:embed="rId4"/>
                <a:stretch>
                  <a:fillRect l="-1644" t="-1174" r="-1644" b="-1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41" y="3692453"/>
                <a:ext cx="269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" y="3692453"/>
                <a:ext cx="26946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091" r="-11364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1947" y="2786440"/>
                <a:ext cx="377304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7" y="2786440"/>
                <a:ext cx="377304" cy="424796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745" y="4747848"/>
                <a:ext cx="8454517" cy="789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 smtClean="0"/>
                  <a:t>2.  Exploit structure to get half-integral solution.  </a:t>
                </a:r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 smtClean="0"/>
              </a:p>
              <a:p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≥0.5,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CA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5" y="4747848"/>
                <a:ext cx="8454517" cy="789703"/>
              </a:xfrm>
              <a:prstGeom prst="rect">
                <a:avLst/>
              </a:prstGeom>
              <a:blipFill rotWithShape="0">
                <a:blip r:embed="rId7"/>
                <a:stretch>
                  <a:fillRect l="-938" t="-44186" b="-248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 bwMode="auto">
          <a:xfrm rot="5400000">
            <a:off x="7165967" y="4408102"/>
            <a:ext cx="257434" cy="2280140"/>
          </a:xfrm>
          <a:prstGeom prst="rightBrace">
            <a:avLst>
              <a:gd name="adj1" fmla="val 23550"/>
              <a:gd name="adj2" fmla="val 4815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ight Brace 64"/>
          <p:cNvSpPr/>
          <p:nvPr/>
        </p:nvSpPr>
        <p:spPr bwMode="auto">
          <a:xfrm rot="5400000">
            <a:off x="4124581" y="3834424"/>
            <a:ext cx="229030" cy="3455899"/>
          </a:xfrm>
          <a:prstGeom prst="rightBrace">
            <a:avLst>
              <a:gd name="adj1" fmla="val 23550"/>
              <a:gd name="adj2" fmla="val 4815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72198" y="5676888"/>
                <a:ext cx="228014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err="1"/>
                  <a:t>m</a:t>
                </a:r>
                <a:r>
                  <a:rPr lang="en-CA" sz="2000" dirty="0" err="1" smtClean="0"/>
                  <a:t>atroid</a:t>
                </a:r>
                <a:r>
                  <a:rPr lang="en-CA" sz="2000" dirty="0" smtClean="0"/>
                  <a:t>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 smtClean="0"/>
                  <a:t>polytope</a:t>
                </a:r>
                <a:endParaRPr lang="en-CA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8" y="5676888"/>
                <a:ext cx="2280140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2387" t="-5882" r="-1061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1146" y="5594619"/>
                <a:ext cx="3429120" cy="7546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2000" dirty="0" smtClean="0"/>
                  <a:t> polytope of </a:t>
                </a:r>
                <a:r>
                  <a:rPr lang="en-CA" sz="2000" dirty="0" smtClean="0">
                    <a:solidFill>
                      <a:srgbClr val="C00000"/>
                    </a:solidFill>
                  </a:rPr>
                  <a:t>laminar </a:t>
                </a:r>
                <a:r>
                  <a:rPr lang="en-CA" sz="2000" dirty="0" err="1" smtClean="0">
                    <a:solidFill>
                      <a:srgbClr val="C00000"/>
                    </a:solidFill>
                  </a:rPr>
                  <a:t>matroid</a:t>
                </a:r>
                <a:r>
                  <a:rPr lang="en-CA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CA" sz="2000" dirty="0" smtClean="0"/>
                  <a:t>defined by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46" y="5594619"/>
                <a:ext cx="3429120" cy="754694"/>
              </a:xfrm>
              <a:prstGeom prst="rect">
                <a:avLst/>
              </a:prstGeom>
              <a:blipFill rotWithShape="0">
                <a:blip r:embed="rId9"/>
                <a:stretch>
                  <a:fillRect l="-1773" t="-3968" b="-87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4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5" grpId="0" animBg="1"/>
      <p:bldP spid="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169582" y="1283153"/>
            <a:ext cx="1625060" cy="1625426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859187" y="2566989"/>
            <a:ext cx="1919325" cy="1919757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626448" y="1309541"/>
            <a:ext cx="1527227" cy="152757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728744"/>
            <a:ext cx="1766381" cy="1766778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48171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299272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368155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029319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46631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50863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577504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0734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198535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194926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192291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04735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194656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3534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4815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72702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558927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716884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362142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497108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024065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34074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1993902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741490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179891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1818302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679671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1818302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55508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149729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421920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517048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05209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0459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583588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13617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06833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28713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293200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57712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14862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544704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227455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672874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672874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250901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023281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513201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239907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523307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737646"/>
            <a:ext cx="586393" cy="806138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206627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759686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blipFill rotWithShape="0">
                <a:blip r:embed="rId4"/>
                <a:stretch>
                  <a:fillRect l="-1644" t="-1174" r="-1644" b="-1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41" y="3692453"/>
                <a:ext cx="269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" y="3692453"/>
                <a:ext cx="26946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091" r="-11364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1947" y="2786440"/>
                <a:ext cx="377304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7" y="2786440"/>
                <a:ext cx="377304" cy="424796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745" y="4747848"/>
                <a:ext cx="8454517" cy="143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 smtClean="0"/>
                  <a:t>2.  Exploit structure to get half-integral solution.  </a:t>
                </a:r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 smtClean="0"/>
              </a:p>
              <a:p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≥0.5,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CA" sz="2000" dirty="0" smtClean="0"/>
              </a:p>
              <a:p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2000" dirty="0" smtClean="0"/>
                  <a:t> matroid-intersection polytope (with half-integral RHS) – has </a:t>
                </a:r>
                <a:r>
                  <a:rPr lang="en-CA" sz="2000" dirty="0" smtClean="0">
                    <a:solidFill>
                      <a:srgbClr val="C00000"/>
                    </a:solidFill>
                  </a:rPr>
                  <a:t>half-integral extreme points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5" y="4747848"/>
                <a:ext cx="8454517" cy="1439561"/>
              </a:xfrm>
              <a:prstGeom prst="rect">
                <a:avLst/>
              </a:prstGeom>
              <a:blipFill rotWithShape="0">
                <a:blip r:embed="rId7"/>
                <a:stretch>
                  <a:fillRect l="-938" t="-24153" b="-4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820486" y="6182346"/>
            <a:ext cx="5446212" cy="4606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169582" y="1283153"/>
            <a:ext cx="1625060" cy="1625426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859187" y="2566989"/>
            <a:ext cx="1919325" cy="1919757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626448" y="1309541"/>
            <a:ext cx="1527227" cy="152757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728744"/>
            <a:ext cx="1766381" cy="1766778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48171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299272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368155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029319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46631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50863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577504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0734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198535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194926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192291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04735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194656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3534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4815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72702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558927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716884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362142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497108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024065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34074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1993902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741490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179891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1818302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679671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1818302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55508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149729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421920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517048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05209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0459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583588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13617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06833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28713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293200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57712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14862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544704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227455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672874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672874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250901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023281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513201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239907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523307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737646"/>
            <a:ext cx="586393" cy="806138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206627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759686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blipFill rotWithShape="0">
                <a:blip r:embed="rId4"/>
                <a:stretch>
                  <a:fillRect l="-1644" t="-1174" r="-1644" b="-1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41" y="3692453"/>
                <a:ext cx="269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" y="3692453"/>
                <a:ext cx="26946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091" r="-11364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1947" y="2786440"/>
                <a:ext cx="377304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7" y="2786440"/>
                <a:ext cx="377304" cy="424796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745" y="4747848"/>
                <a:ext cx="8454517" cy="193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 smtClean="0"/>
                  <a:t>2.  Exploit structure to get half-integral solution.  </a:t>
                </a:r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 smtClean="0"/>
              </a:p>
              <a:p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≥0.5,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CA" sz="2000" dirty="0" smtClean="0"/>
              </a:p>
              <a:p>
                <a:r>
                  <a:rPr lang="en-CA" sz="2000" dirty="0"/>
                  <a:t>For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000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>
                    <a:solidFill>
                      <a:srgbClr val="0000FF"/>
                    </a:solidFill>
                  </a:rPr>
                  <a:t> </a:t>
                </a:r>
                <a:r>
                  <a:rPr lang="en-CA" sz="2000" dirty="0"/>
                  <a:t>is the center nearest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≤3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CA" sz="2000" dirty="0" smtClean="0"/>
                  <a:t>.  Also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000" dirty="0" smtClean="0"/>
                  <a:t>(for all pts.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CA" sz="2000" dirty="0" smtClean="0"/>
                  <a:t>). </a:t>
                </a:r>
              </a:p>
              <a:p>
                <a:r>
                  <a:rPr lang="en-CA" sz="200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CA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≤3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5" y="4747848"/>
                <a:ext cx="8454517" cy="1937390"/>
              </a:xfrm>
              <a:prstGeom prst="rect">
                <a:avLst/>
              </a:prstGeom>
              <a:blipFill rotWithShape="0">
                <a:blip r:embed="rId7"/>
                <a:stretch>
                  <a:fillRect l="-938" t="-17925" b="-6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23713" y="4333583"/>
            <a:ext cx="331619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C00000"/>
                </a:solidFill>
              </a:rPr>
              <a:t>h</a:t>
            </a:r>
            <a:r>
              <a:rPr lang="en-CA" sz="2200" dirty="0" smtClean="0">
                <a:solidFill>
                  <a:srgbClr val="C00000"/>
                </a:solidFill>
              </a:rPr>
              <a:t>alf-integral extreme points</a:t>
            </a:r>
            <a:endParaRPr lang="en-CA" sz="2200" dirty="0">
              <a:solidFill>
                <a:srgbClr val="C0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960000">
            <a:off x="5619077" y="4775806"/>
            <a:ext cx="265547" cy="44603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179988" y="5039281"/>
                <a:ext cx="2917119" cy="10403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CA" sz="2000" dirty="0" smtClean="0"/>
                  <a:t>Use this linear expression as </a:t>
                </a:r>
                <a:r>
                  <a:rPr lang="en-CA" sz="2000" dirty="0"/>
                  <a:t>proxy for assignment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demand. </a:t>
                </a: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88" y="5039281"/>
                <a:ext cx="2917119" cy="1040349"/>
              </a:xfrm>
              <a:prstGeom prst="rect">
                <a:avLst/>
              </a:prstGeom>
              <a:blipFill rotWithShape="0">
                <a:blip r:embed="rId8"/>
                <a:stretch>
                  <a:fillRect l="-2083" t="-2907" r="-1667" b="-69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Down Arrow 68"/>
          <p:cNvSpPr/>
          <p:nvPr/>
        </p:nvSpPr>
        <p:spPr bwMode="auto">
          <a:xfrm rot="4072033">
            <a:off x="5406455" y="5202302"/>
            <a:ext cx="305119" cy="121664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054936" y="2250458"/>
                <a:ext cx="3933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936" y="2250458"/>
                <a:ext cx="39332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845828" y="1569868"/>
                <a:ext cx="3518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28" y="1569868"/>
                <a:ext cx="351822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5172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4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169582" y="1283153"/>
            <a:ext cx="1625060" cy="1625426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859187" y="2566989"/>
            <a:ext cx="1919325" cy="1919757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626448" y="1309541"/>
            <a:ext cx="1527227" cy="152757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728744"/>
            <a:ext cx="1766381" cy="1766778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48171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299272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368155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029319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46631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50863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577504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0734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198535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194926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192291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04735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194656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3534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4815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72702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558927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716884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362142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497108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024065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34074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1993902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741490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179891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1818302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679671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1818302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55508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149729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421920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517048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05209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0459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583588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13617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06833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28713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293200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57712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14862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544704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227455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672874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672874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250901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023281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513201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239907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523307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737646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206627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759686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blipFill rotWithShape="0">
                <a:blip r:embed="rId4"/>
                <a:stretch>
                  <a:fillRect l="-1644" t="-1174" r="-1644" b="-1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745" y="4747848"/>
                <a:ext cx="8454517" cy="159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 smtClean="0"/>
                  <a:t>2.  Exploit structure to get half-integral solution.  </a:t>
                </a:r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 smtClean="0"/>
              </a:p>
              <a:p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≥0.5,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CA" sz="2000" dirty="0" smtClean="0"/>
              </a:p>
              <a:p>
                <a:r>
                  <a:rPr lang="en-CA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CA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000" dirty="0" smtClean="0"/>
                  <a:t>.</a:t>
                </a:r>
              </a:p>
              <a:p>
                <a:r>
                  <a:rPr lang="en-CA" sz="2000" dirty="0" smtClean="0"/>
                  <a:t>Find (half-integral)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sz="2000" dirty="0" smtClean="0"/>
                  <a:t> = extreme-pt</a:t>
                </a:r>
                <a:r>
                  <a:rPr lang="en-CA" sz="2000" dirty="0"/>
                  <a:t>. </a:t>
                </a:r>
                <a:r>
                  <a:rPr lang="en-CA" sz="2000" dirty="0" smtClean="0"/>
                  <a:t>of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CA" sz="2000" dirty="0" smtClean="0"/>
                  <a:t> 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5" y="4747848"/>
                <a:ext cx="8454517" cy="1593128"/>
              </a:xfrm>
              <a:prstGeom prst="rect">
                <a:avLst/>
              </a:prstGeom>
              <a:blipFill rotWithShape="0">
                <a:blip r:embed="rId5"/>
                <a:stretch>
                  <a:fillRect l="-938" t="-21839" b="-436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23713" y="4333583"/>
            <a:ext cx="331619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C00000"/>
                </a:solidFill>
              </a:rPr>
              <a:t>h</a:t>
            </a:r>
            <a:r>
              <a:rPr lang="en-CA" sz="2200" dirty="0" smtClean="0">
                <a:solidFill>
                  <a:srgbClr val="C00000"/>
                </a:solidFill>
              </a:rPr>
              <a:t>alf-integral extreme points</a:t>
            </a:r>
            <a:endParaRPr lang="en-CA" sz="2200" dirty="0">
              <a:solidFill>
                <a:srgbClr val="C0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960000">
            <a:off x="5619077" y="4775806"/>
            <a:ext cx="265547" cy="44603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4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169582" y="1283153"/>
            <a:ext cx="1625060" cy="1625426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859187" y="2566989"/>
            <a:ext cx="1919325" cy="1919757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626448" y="1309541"/>
            <a:ext cx="1527227" cy="1527570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466745" y="2728744"/>
            <a:ext cx="1766381" cy="1766778"/>
          </a:xfrm>
          <a:prstGeom prst="ellipse">
            <a:avLst/>
          </a:prstGeom>
          <a:solidFill>
            <a:srgbClr val="FF66CC">
              <a:alpha val="10000"/>
            </a:srgbClr>
          </a:solidFill>
          <a:ln w="19050" cap="flat" cmpd="sng" algn="ctr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368605" y="148171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36292" y="2992729"/>
            <a:ext cx="1230923" cy="1231200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2685063" y="1368155"/>
            <a:ext cx="1399433" cy="1399747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340220" y="3029319"/>
            <a:ext cx="994874" cy="995098"/>
          </a:xfrm>
          <a:prstGeom prst="ellipse">
            <a:avLst/>
          </a:prstGeom>
          <a:solidFill>
            <a:srgbClr val="0000FF">
              <a:alpha val="1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19" name="Oval 4"/>
          <p:cNvSpPr>
            <a:spLocks noChangeArrowheads="1"/>
          </p:cNvSpPr>
          <p:nvPr/>
        </p:nvSpPr>
        <p:spPr bwMode="auto">
          <a:xfrm>
            <a:off x="1229407" y="346631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1343041" y="3508638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1219856" y="3577504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1869646" y="207346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1840968" y="1985355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1935332" y="1949269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3214516" y="192291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3341468" y="2047350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3340003" y="1946567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3707135" y="3353458"/>
            <a:ext cx="182562" cy="1825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3718858" y="3481581"/>
            <a:ext cx="182562" cy="1825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: more details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7234"/>
                <a:ext cx="7772400" cy="838200"/>
              </a:xfrm>
              <a:blipFill rotWithShape="0">
                <a:blip r:embed="rId3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8245" y="1727020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35598" y="1558927"/>
            <a:ext cx="182563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810" y="1716884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91597" y="2362142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51871" y="1497108"/>
            <a:ext cx="182562" cy="1825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899136" y="2024065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91648" y="2340745"/>
            <a:ext cx="182562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81848" y="1993902"/>
            <a:ext cx="182563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33CC33"/>
              </a:solidFill>
            </a:endParaRPr>
          </a:p>
        </p:txBody>
      </p:sp>
      <p:cxnSp>
        <p:nvCxnSpPr>
          <p:cNvPr id="25" name="Straight Arrow Connector 77"/>
          <p:cNvCxnSpPr>
            <a:cxnSpLocks noChangeShapeType="1"/>
            <a:stCxn id="14" idx="1"/>
            <a:endCxn id="9" idx="2"/>
          </p:cNvCxnSpPr>
          <p:nvPr/>
        </p:nvCxnSpPr>
        <p:spPr bwMode="auto">
          <a:xfrm flipH="1" flipV="1">
            <a:off x="1627673" y="1741490"/>
            <a:ext cx="298450" cy="309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79"/>
          <p:cNvCxnSpPr>
            <a:cxnSpLocks noChangeShapeType="1"/>
            <a:stCxn id="14" idx="3"/>
            <a:endCxn id="11" idx="3"/>
          </p:cNvCxnSpPr>
          <p:nvPr/>
        </p:nvCxnSpPr>
        <p:spPr bwMode="auto">
          <a:xfrm flipH="1">
            <a:off x="1374160" y="2179891"/>
            <a:ext cx="551712" cy="27353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3"/>
          <p:cNvCxnSpPr>
            <a:cxnSpLocks noChangeShapeType="1"/>
            <a:stCxn id="14" idx="7"/>
            <a:endCxn id="3" idx="1"/>
          </p:cNvCxnSpPr>
          <p:nvPr/>
        </p:nvCxnSpPr>
        <p:spPr bwMode="auto">
          <a:xfrm flipV="1">
            <a:off x="2054962" y="1818302"/>
            <a:ext cx="223283" cy="2324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7"/>
          <p:cNvCxnSpPr>
            <a:cxnSpLocks noChangeShapeType="1"/>
            <a:stCxn id="18" idx="7"/>
            <a:endCxn id="12" idx="2"/>
          </p:cNvCxnSpPr>
          <p:nvPr/>
        </p:nvCxnSpPr>
        <p:spPr bwMode="auto">
          <a:xfrm flipV="1">
            <a:off x="3437675" y="1679671"/>
            <a:ext cx="405477" cy="340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89"/>
          <p:cNvCxnSpPr>
            <a:cxnSpLocks noChangeShapeType="1"/>
            <a:stCxn id="18" idx="1"/>
            <a:endCxn id="3" idx="3"/>
          </p:cNvCxnSpPr>
          <p:nvPr/>
        </p:nvCxnSpPr>
        <p:spPr bwMode="auto">
          <a:xfrm flipH="1" flipV="1">
            <a:off x="2460807" y="1818302"/>
            <a:ext cx="847777" cy="202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933816" y="255508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" name="Straight Arrow Connector 109"/>
          <p:cNvCxnSpPr>
            <a:cxnSpLocks noChangeShapeType="1"/>
            <a:stCxn id="18" idx="5"/>
            <a:endCxn id="17" idx="0"/>
          </p:cNvCxnSpPr>
          <p:nvPr/>
        </p:nvCxnSpPr>
        <p:spPr bwMode="auto">
          <a:xfrm>
            <a:off x="3437675" y="2149729"/>
            <a:ext cx="245254" cy="19101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746742" y="3421920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282879" y="3517048"/>
            <a:ext cx="182562" cy="182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930396" y="405209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087311" y="404599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73129" y="3583588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7572" y="313617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444719" y="3068339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66209" y="2871365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164253" y="2932000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056788" y="1577124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2854809" y="3148626"/>
            <a:ext cx="182563" cy="182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0" name="Straight Arrow Connector 79"/>
          <p:cNvCxnSpPr>
            <a:stCxn id="46" idx="0"/>
            <a:endCxn id="11" idx="2"/>
          </p:cNvCxnSpPr>
          <p:nvPr/>
        </p:nvCxnSpPr>
        <p:spPr bwMode="auto">
          <a:xfrm flipH="1" flipV="1">
            <a:off x="1282879" y="2544704"/>
            <a:ext cx="91281" cy="97234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46" idx="1"/>
            <a:endCxn id="50" idx="3"/>
          </p:cNvCxnSpPr>
          <p:nvPr/>
        </p:nvCxnSpPr>
        <p:spPr bwMode="auto">
          <a:xfrm flipH="1" flipV="1">
            <a:off x="1010135" y="3227455"/>
            <a:ext cx="299480" cy="31632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46" idx="3"/>
            <a:endCxn id="48" idx="0"/>
          </p:cNvCxnSpPr>
          <p:nvPr/>
        </p:nvCxnSpPr>
        <p:spPr bwMode="auto">
          <a:xfrm flipH="1">
            <a:off x="1178593" y="3672874"/>
            <a:ext cx="131022" cy="37311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6" idx="5"/>
            <a:endCxn id="47" idx="1"/>
          </p:cNvCxnSpPr>
          <p:nvPr/>
        </p:nvCxnSpPr>
        <p:spPr bwMode="auto">
          <a:xfrm>
            <a:off x="1438705" y="3672874"/>
            <a:ext cx="491691" cy="4705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3" idx="1"/>
            <a:endCxn id="51" idx="2"/>
          </p:cNvCxnSpPr>
          <p:nvPr/>
        </p:nvCxnSpPr>
        <p:spPr bwMode="auto">
          <a:xfrm flipH="1" flipV="1">
            <a:off x="3536001" y="3250901"/>
            <a:ext cx="237477" cy="19775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43" idx="7"/>
            <a:endCxn id="53" idx="1"/>
          </p:cNvCxnSpPr>
          <p:nvPr/>
        </p:nvCxnSpPr>
        <p:spPr bwMode="auto">
          <a:xfrm flipV="1">
            <a:off x="3902568" y="3023281"/>
            <a:ext cx="261685" cy="4253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3" idx="2"/>
            <a:endCxn id="49" idx="3"/>
          </p:cNvCxnSpPr>
          <p:nvPr/>
        </p:nvCxnSpPr>
        <p:spPr bwMode="auto">
          <a:xfrm flipH="1">
            <a:off x="3555692" y="3513201"/>
            <a:ext cx="191050" cy="16166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3" idx="2"/>
            <a:endCxn id="68" idx="3"/>
          </p:cNvCxnSpPr>
          <p:nvPr/>
        </p:nvCxnSpPr>
        <p:spPr bwMode="auto">
          <a:xfrm flipH="1" flipV="1">
            <a:off x="3037372" y="3239907"/>
            <a:ext cx="709370" cy="2732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43" idx="0"/>
            <a:endCxn id="17" idx="2"/>
          </p:cNvCxnSpPr>
          <p:nvPr/>
        </p:nvCxnSpPr>
        <p:spPr bwMode="auto">
          <a:xfrm flipH="1" flipV="1">
            <a:off x="3682929" y="2523307"/>
            <a:ext cx="155094" cy="8986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46" idx="7"/>
            <a:endCxn id="39" idx="2"/>
          </p:cNvCxnSpPr>
          <p:nvPr/>
        </p:nvCxnSpPr>
        <p:spPr bwMode="auto">
          <a:xfrm flipV="1">
            <a:off x="1438705" y="2737646"/>
            <a:ext cx="586393" cy="80613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4" name="Straight Arrow Connector 133"/>
          <p:cNvCxnSpPr>
            <a:stCxn id="14" idx="4"/>
            <a:endCxn id="39" idx="0"/>
          </p:cNvCxnSpPr>
          <p:nvPr/>
        </p:nvCxnSpPr>
        <p:spPr bwMode="auto">
          <a:xfrm>
            <a:off x="1990417" y="2206627"/>
            <a:ext cx="34681" cy="34845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18" idx="1"/>
            <a:endCxn id="67" idx="2"/>
          </p:cNvCxnSpPr>
          <p:nvPr/>
        </p:nvCxnSpPr>
        <p:spPr bwMode="auto">
          <a:xfrm flipH="1" flipV="1">
            <a:off x="3148070" y="1759686"/>
            <a:ext cx="160514" cy="2609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marL="269875" indent="-269875" eaLnBrk="1" hangingPunct="1">
                  <a:spcBef>
                    <a:spcPts val="900"/>
                  </a:spcBef>
                  <a:buFont typeface="+mj-lt"/>
                  <a:buAutoNum type="arabicPeriod"/>
                  <a:tabLst>
                    <a:tab pos="363538" algn="l"/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200" dirty="0" smtClean="0"/>
                  <a:t>CGTS02 clustering:  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</a:rPr>
                  <a:t> = center-set</a:t>
                </a:r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200" dirty="0" smtClean="0"/>
              </a:p>
              <a:p>
                <a:pPr marL="446088" lvl="1" indent="-176213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have some center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200" b="0" i="1" dirty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0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= # clients 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’s </a:t>
                </a:r>
                <a:r>
                  <a:rPr lang="en-US" altLang="en-US" sz="2000" dirty="0" err="1" smtClean="0"/>
                  <a:t>loc’n</a:t>
                </a:r>
                <a:r>
                  <a:rPr lang="en-US" altLang="en-US" sz="2000" dirty="0" smtClean="0"/>
                  <a:t>.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lit/>
                        </m:rPr>
                        <a:rPr lang="en-CA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CA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alt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≥0.5</m:t>
                      </m:r>
                    </m:oMath>
                  </m:oMathPara>
                </a14:m>
                <a:endParaRPr lang="en-CA" altLang="en-US" sz="2000" b="0" dirty="0" smtClean="0"/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000" dirty="0" smtClean="0"/>
                  <a:t>is </a:t>
                </a:r>
                <a:r>
                  <a:rPr lang="en-US" altLang="en-US" sz="2000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000" dirty="0" smtClean="0"/>
                  <a:t> the center </a:t>
                </a: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2695575" algn="l"/>
                    <a:tab pos="4748213" algn="l"/>
                    <a:tab pos="6729413" algn="l"/>
                  </a:tabLst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nearest to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 smtClean="0">
                  <a:solidFill>
                    <a:srgbClr val="0000FF"/>
                  </a:solidFill>
                </a:endParaRPr>
              </a:p>
              <a:p>
                <a:pPr marL="246063" lvl="1" indent="0" eaLnBrk="1" hangingPunct="1">
                  <a:spcBef>
                    <a:spcPts val="0"/>
                  </a:spcBef>
                  <a:tabLst>
                    <a:tab pos="1970088" algn="l"/>
                    <a:tab pos="4748213" algn="l"/>
                    <a:tab pos="67294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alt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246063" lvl="1" indent="0" eaLnBrk="1" hangingPunct="1">
                  <a:spcBef>
                    <a:spcPts val="300"/>
                  </a:spcBef>
                  <a:tabLst>
                    <a:tab pos="4219575" algn="l"/>
                    <a:tab pos="4748213" algn="l"/>
                    <a:tab pos="6729413" algn="l"/>
                  </a:tabLst>
                </a:pPr>
                <a:r>
                  <a:rPr lang="en-US" altLang="en-US" sz="2000" b="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alt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b="0" dirty="0" smtClean="0"/>
                  <a:t>’s are disjoint  </a:t>
                </a:r>
                <a:endParaRPr lang="en-US" alt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213" y="1101727"/>
                <a:ext cx="4451894" cy="3637791"/>
              </a:xfrm>
              <a:prstGeom prst="rect">
                <a:avLst/>
              </a:prstGeom>
              <a:blipFill rotWithShape="0">
                <a:blip r:embed="rId4"/>
                <a:stretch>
                  <a:fillRect l="-1644" t="-1174" r="-1644" b="-1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745" y="4747848"/>
                <a:ext cx="8454517" cy="196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buAutoNum type="arabicPeriod" startAt="2"/>
                </a:pPr>
                <a:r>
                  <a:rPr lang="en-CA" sz="2200" dirty="0" smtClean="0"/>
                  <a:t>Exploit structure to get half-integral solution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sz="2200" dirty="0" smtClean="0"/>
                  <a:t>.</a:t>
                </a:r>
              </a:p>
              <a:p>
                <a:pPr marL="363538" indent="-363538">
                  <a:spcBef>
                    <a:spcPts val="600"/>
                  </a:spcBef>
                  <a:buAutoNum type="arabicPeriod" startAt="2"/>
                </a:pPr>
                <a:r>
                  <a:rPr lang="en-CA" sz="2200" dirty="0" smtClean="0"/>
                  <a:t>Rounding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sz="2200" dirty="0" smtClean="0"/>
                  <a:t> is easy: half-integrality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200" dirty="0" smtClean="0"/>
                  <a:t> if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200" dirty="0" smtClean="0"/>
                  <a:t> is fractionally assigned 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200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CA" sz="2200" dirty="0" smtClean="0"/>
                  <a:t>assignment cost of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200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 smtClean="0"/>
              </a:p>
              <a:p>
                <a:pPr>
                  <a:tabLst>
                    <a:tab pos="363538" algn="l"/>
                  </a:tabLst>
                </a:pPr>
                <a:r>
                  <a:rPr lang="en-CA" sz="2200" dirty="0"/>
                  <a:t>	</a:t>
                </a:r>
                <a:r>
                  <a:rPr lang="en-CA" sz="2200" dirty="0" smtClean="0"/>
                  <a:t>So standard FL clustering works, i.e., yields instance satisfying (*)</a:t>
                </a:r>
              </a:p>
              <a:p>
                <a:pPr marL="363538" indent="-363538">
                  <a:spcBef>
                    <a:spcPts val="600"/>
                  </a:spcBef>
                  <a:buFont typeface="+mj-lt"/>
                  <a:buAutoNum type="arabicPeriod" startAt="4"/>
                </a:pPr>
                <a:r>
                  <a:rPr lang="en-CA" sz="2200" dirty="0" smtClean="0"/>
                  <a:t>Round clustered instance as before.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5" y="4747848"/>
                <a:ext cx="8454517" cy="1966116"/>
              </a:xfrm>
              <a:prstGeom prst="rect">
                <a:avLst/>
              </a:prstGeom>
              <a:blipFill rotWithShape="0">
                <a:blip r:embed="rId5"/>
                <a:stretch>
                  <a:fillRect l="-938" t="-2174" r="-1659" b="-5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3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22032"/>
            <a:ext cx="7772400" cy="838200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65032"/>
                <a:ext cx="7872046" cy="4572000"/>
              </a:xfrm>
            </p:spPr>
            <p:txBody>
              <a:bodyPr/>
              <a:lstStyle/>
              <a:p>
                <a:r>
                  <a:rPr lang="en-CA" sz="2800" dirty="0" smtClean="0"/>
                  <a:t>Devise a simple </a:t>
                </a:r>
                <a:r>
                  <a:rPr lang="en-CA" sz="28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800" dirty="0" smtClean="0"/>
                  <a:t>-approx. for </a:t>
                </a:r>
                <a:r>
                  <a:rPr lang="en-CA" sz="2800" dirty="0" err="1" smtClean="0"/>
                  <a:t>matroid</a:t>
                </a:r>
                <a:r>
                  <a:rPr lang="en-CA" sz="2800" dirty="0" smtClean="0"/>
                  <a:t> median (</a:t>
                </a:r>
                <a:r>
                  <a:rPr lang="en-CA" sz="2800" dirty="0" err="1" smtClean="0"/>
                  <a:t>MMed</a:t>
                </a:r>
                <a:r>
                  <a:rPr lang="en-CA" sz="2800" dirty="0" smtClean="0"/>
                  <a:t>). Techniques extend to yield: </a:t>
                </a:r>
              </a:p>
              <a:p>
                <a:pPr lvl="1"/>
                <a:r>
                  <a:rPr lang="en-CA" sz="24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400" dirty="0" smtClean="0"/>
                  <a:t>-approximation for two-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 median (2MMed), </a:t>
                </a:r>
                <a:r>
                  <a:rPr lang="en-CA" sz="2400" dirty="0" err="1" smtClean="0"/>
                  <a:t>laminarity</a:t>
                </a:r>
                <a:r>
                  <a:rPr lang="en-CA" sz="2400" dirty="0" smtClean="0"/>
                  <a:t> constrained 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 median </a:t>
                </a:r>
              </a:p>
              <a:p>
                <a:pPr lvl="1"/>
                <a:r>
                  <a:rPr lang="en-CA" sz="2400" dirty="0" smtClean="0">
                    <a:solidFill>
                      <a:srgbClr val="0000FF"/>
                    </a:solidFill>
                  </a:rPr>
                  <a:t>24</a:t>
                </a:r>
                <a:r>
                  <a:rPr lang="en-CA" sz="2400" dirty="0" smtClean="0"/>
                  <a:t>-approximation for 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 median with penalties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800" dirty="0" smtClean="0"/>
                  <a:t>Show that </a:t>
                </a:r>
                <a:r>
                  <a:rPr lang="en-CA" sz="2800" dirty="0" err="1" smtClean="0"/>
                  <a:t>MMed</a:t>
                </a:r>
                <a:r>
                  <a:rPr lang="en-CA" sz="2800" dirty="0" smtClean="0"/>
                  <a:t> and </a:t>
                </a:r>
                <a:r>
                  <a:rPr lang="en-CA" sz="2800" dirty="0"/>
                  <a:t>2</a:t>
                </a:r>
                <a:r>
                  <a:rPr lang="en-CA" sz="2800" dirty="0" smtClean="0"/>
                  <a:t>MMed capture diverse facility-location problems including </a:t>
                </a:r>
                <a:r>
                  <a:rPr lang="en-CA" sz="2800" dirty="0" smtClean="0">
                    <a:solidFill>
                      <a:srgbClr val="C00000"/>
                    </a:solidFill>
                  </a:rPr>
                  <a:t>data-placement problem</a:t>
                </a:r>
                <a:r>
                  <a:rPr lang="en-CA" sz="2800" dirty="0" smtClean="0"/>
                  <a:t>, </a:t>
                </a:r>
                <a:r>
                  <a:rPr lang="en-CA" sz="2800" dirty="0" smtClean="0">
                    <a:solidFill>
                      <a:srgbClr val="C00000"/>
                    </a:solidFill>
                  </a:rPr>
                  <a:t>mobile facility location</a:t>
                </a:r>
                <a:r>
                  <a:rPr lang="en-CA" sz="2800" dirty="0" smtClean="0"/>
                  <a:t>: get improved    </a:t>
                </a:r>
                <a:r>
                  <a:rPr lang="en-CA" sz="28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800" dirty="0" smtClean="0"/>
                  <a:t>-approx. for these problems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800" dirty="0" smtClean="0"/>
                  <a:t>Devise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(32+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CA" sz="2800" dirty="0" smtClean="0"/>
                  <a:t>approx. for knapsack median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65032"/>
                <a:ext cx="7872046" cy="4572000"/>
              </a:xfrm>
              <a:blipFill rotWithShape="0">
                <a:blip r:embed="rId2"/>
                <a:stretch>
                  <a:fillRect l="-2014" t="-3067" r="-1859" b="-58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61316"/>
            <a:ext cx="80772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Matroid</a:t>
            </a:r>
            <a:r>
              <a:rPr lang="en-US" altLang="en-US" dirty="0" smtClean="0"/>
              <a:t> median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24213" y="2340916"/>
            <a:ext cx="182562" cy="18256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071563" y="2866379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90563" y="218216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735388" y="171544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881563" y="316324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938713" y="1658291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114550" y="2172641"/>
            <a:ext cx="182563" cy="1825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376363" y="2332979"/>
            <a:ext cx="182562" cy="182562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768475" y="3152129"/>
            <a:ext cx="182563" cy="182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325938" y="2099616"/>
            <a:ext cx="182562" cy="18256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1223963" y="1720204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478088" y="2637779"/>
            <a:ext cx="182562" cy="1825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95563" y="164876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182938" y="3229916"/>
            <a:ext cx="182562" cy="1825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6107113" y="1534466"/>
            <a:ext cx="1071562" cy="427038"/>
            <a:chOff x="3895" y="1102"/>
            <a:chExt cx="675" cy="269"/>
          </a:xfrm>
        </p:grpSpPr>
        <p:sp>
          <p:nvSpPr>
            <p:cNvPr id="5157" name="Oval 18"/>
            <p:cNvSpPr>
              <a:spLocks noChangeArrowheads="1"/>
            </p:cNvSpPr>
            <p:nvPr/>
          </p:nvSpPr>
          <p:spPr bwMode="auto">
            <a:xfrm>
              <a:off x="3895" y="1177"/>
              <a:ext cx="115" cy="11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Text Box 19"/>
            <p:cNvSpPr txBox="1">
              <a:spLocks noChangeArrowheads="1"/>
            </p:cNvSpPr>
            <p:nvPr/>
          </p:nvSpPr>
          <p:spPr bwMode="auto">
            <a:xfrm>
              <a:off x="4039" y="1102"/>
              <a:ext cx="5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client</a:t>
              </a:r>
              <a:endParaRPr lang="en-US" altLang="en-US" sz="2000">
                <a:solidFill>
                  <a:srgbClr val="33CC33"/>
                </a:solidFill>
                <a:latin typeface="Lucida Calligraphy" panose="03010101010101010101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38" name="Rectangle 20"/>
              <p:cNvSpPr>
                <a:spLocks noChangeArrowheads="1"/>
              </p:cNvSpPr>
              <p:nvPr/>
            </p:nvSpPr>
            <p:spPr bwMode="auto">
              <a:xfrm>
                <a:off x="671513" y="3714104"/>
                <a:ext cx="7648575" cy="2693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86050" algn="l"/>
                    <a:tab pos="302895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25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altLang="en-US" baseline="-25000" dirty="0"/>
                  <a:t> </a:t>
                </a:r>
                <a:r>
                  <a:rPr lang="en-US" altLang="en-US" dirty="0"/>
                  <a:t>: distance between points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/>
                  <a:t>. 	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altLang="en-US" dirty="0" err="1"/>
                  <a:t>s</a:t>
                </a:r>
                <a:r>
                  <a:rPr lang="en-US" altLang="en-US" dirty="0"/>
                  <a:t> form a metric.)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dirty="0" err="1"/>
                  <a:t>Matroid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/>
                  <a:t>on facility-set </a:t>
                </a:r>
                <a14:m>
                  <m:oMath xmlns:m="http://schemas.openxmlformats.org/officeDocument/2006/math"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Need to open facilities and assign clients to open facilities.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dirty="0" smtClean="0"/>
                  <a:t>Facility </a:t>
                </a:r>
                <a:r>
                  <a:rPr lang="en-US" altLang="en-US" dirty="0"/>
                  <a:t>opening </a:t>
                </a:r>
                <a:r>
                  <a:rPr lang="en-US" altLang="en-US" dirty="0" smtClean="0"/>
                  <a:t>costs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alt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 smtClean="0"/>
                  <a:t>,   client-assignment costs </a:t>
                </a:r>
                <a14:m>
                  <m:oMath xmlns:m="http://schemas.openxmlformats.org/officeDocument/2006/math">
                    <m:r>
                      <a:rPr lang="en-CA" alt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dirty="0"/>
                  <a:t>Facilities opened must form an independent set in </a:t>
                </a:r>
                <a14:m>
                  <m:oMath xmlns:m="http://schemas.openxmlformats.org/officeDocument/2006/math">
                    <m:r>
                      <a:rPr lang="en-CA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dirty="0"/>
                  <a:t>. </a:t>
                </a:r>
                <a:endParaRPr lang="en-US" altLang="en-US" dirty="0" smtClean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 smtClean="0"/>
                  <a:t>Minimize</a:t>
                </a:r>
                <a:r>
                  <a:rPr lang="en-US" altLang="en-US" dirty="0"/>
                  <a:t>:  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facility opening </a:t>
                </a:r>
                <a:r>
                  <a:rPr lang="en-US" altLang="en-US" dirty="0" smtClean="0">
                    <a:solidFill>
                      <a:srgbClr val="CC0000"/>
                    </a:solidFill>
                  </a:rPr>
                  <a:t>costs</a:t>
                </a:r>
                <a:r>
                  <a:rPr lang="en-US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dirty="0"/>
                  <a:t>+ </a:t>
                </a:r>
                <a:r>
                  <a:rPr lang="en-US" altLang="en-US" dirty="0">
                    <a:solidFill>
                      <a:srgbClr val="009900"/>
                    </a:solidFill>
                  </a:rPr>
                  <a:t>client assignment </a:t>
                </a:r>
                <a:r>
                  <a:rPr lang="en-US" altLang="en-US" dirty="0" smtClean="0">
                    <a:solidFill>
                      <a:srgbClr val="009900"/>
                    </a:solidFill>
                  </a:rPr>
                  <a:t>costs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38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513" y="3714104"/>
                <a:ext cx="7648575" cy="2693045"/>
              </a:xfrm>
              <a:prstGeom prst="rect">
                <a:avLst/>
              </a:prstGeom>
              <a:blipFill rotWithShape="0">
                <a:blip r:embed="rId2"/>
                <a:stretch>
                  <a:fillRect l="-1195" t="-1810" b="-13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39" name="Group 21"/>
          <p:cNvGrpSpPr>
            <a:grpSpLocks/>
          </p:cNvGrpSpPr>
          <p:nvPr/>
        </p:nvGrpSpPr>
        <p:grpSpPr bwMode="auto">
          <a:xfrm>
            <a:off x="6105525" y="1990079"/>
            <a:ext cx="1219200" cy="427037"/>
            <a:chOff x="3895" y="1316"/>
            <a:chExt cx="768" cy="269"/>
          </a:xfrm>
        </p:grpSpPr>
        <p:sp>
          <p:nvSpPr>
            <p:cNvPr id="5155" name="Rectangle 22"/>
            <p:cNvSpPr>
              <a:spLocks noChangeArrowheads="1"/>
            </p:cNvSpPr>
            <p:nvPr/>
          </p:nvSpPr>
          <p:spPr bwMode="auto">
            <a:xfrm>
              <a:off x="3895" y="1397"/>
              <a:ext cx="115" cy="11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6" name="Text Box 23"/>
            <p:cNvSpPr txBox="1">
              <a:spLocks noChangeArrowheads="1"/>
            </p:cNvSpPr>
            <p:nvPr/>
          </p:nvSpPr>
          <p:spPr bwMode="auto">
            <a:xfrm>
              <a:off x="4039" y="1316"/>
              <a:ext cx="6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facility</a:t>
              </a:r>
            </a:p>
          </p:txBody>
        </p:sp>
      </p:grpSp>
      <p:grpSp>
        <p:nvGrpSpPr>
          <p:cNvPr id="5140" name="Group 24"/>
          <p:cNvGrpSpPr>
            <a:grpSpLocks/>
          </p:cNvGrpSpPr>
          <p:nvPr/>
        </p:nvGrpSpPr>
        <p:grpSpPr bwMode="auto">
          <a:xfrm>
            <a:off x="6105525" y="2868092"/>
            <a:ext cx="2133600" cy="427037"/>
            <a:chOff x="3892" y="1526"/>
            <a:chExt cx="1344" cy="269"/>
          </a:xfrm>
        </p:grpSpPr>
        <p:sp>
          <p:nvSpPr>
            <p:cNvPr id="5153" name="Rectangle 25"/>
            <p:cNvSpPr>
              <a:spLocks noChangeArrowheads="1"/>
            </p:cNvSpPr>
            <p:nvPr/>
          </p:nvSpPr>
          <p:spPr bwMode="auto">
            <a:xfrm>
              <a:off x="3892" y="1621"/>
              <a:ext cx="115" cy="11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4" name="Text Box 26"/>
            <p:cNvSpPr txBox="1">
              <a:spLocks noChangeArrowheads="1"/>
            </p:cNvSpPr>
            <p:nvPr/>
          </p:nvSpPr>
          <p:spPr bwMode="auto">
            <a:xfrm>
              <a:off x="4036" y="1526"/>
              <a:ext cx="12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open facility</a:t>
              </a:r>
            </a:p>
          </p:txBody>
        </p:sp>
      </p:grp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4246563" y="3002904"/>
            <a:ext cx="182562" cy="182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143" name="AutoShape 29"/>
          <p:cNvCxnSpPr>
            <a:cxnSpLocks noChangeShapeType="1"/>
            <a:stCxn id="5125" idx="6"/>
            <a:endCxn id="5130" idx="1"/>
          </p:cNvCxnSpPr>
          <p:nvPr/>
        </p:nvCxnSpPr>
        <p:spPr bwMode="auto">
          <a:xfrm>
            <a:off x="873125" y="2274241"/>
            <a:ext cx="503238" cy="15081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AutoShape 30"/>
          <p:cNvCxnSpPr>
            <a:cxnSpLocks noChangeShapeType="1"/>
            <a:stCxn id="5124" idx="7"/>
            <a:endCxn id="5130" idx="2"/>
          </p:cNvCxnSpPr>
          <p:nvPr/>
        </p:nvCxnSpPr>
        <p:spPr bwMode="auto">
          <a:xfrm flipV="1">
            <a:off x="1227138" y="2515541"/>
            <a:ext cx="241300" cy="3778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AutoShape 31"/>
          <p:cNvCxnSpPr>
            <a:cxnSpLocks noChangeShapeType="1"/>
            <a:stCxn id="5133" idx="4"/>
            <a:endCxn id="5130" idx="0"/>
          </p:cNvCxnSpPr>
          <p:nvPr/>
        </p:nvCxnSpPr>
        <p:spPr bwMode="auto">
          <a:xfrm>
            <a:off x="1316038" y="1902766"/>
            <a:ext cx="152400" cy="43021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AutoShape 32"/>
          <p:cNvCxnSpPr>
            <a:cxnSpLocks noChangeShapeType="1"/>
            <a:stCxn id="5134" idx="7"/>
            <a:endCxn id="5123" idx="1"/>
          </p:cNvCxnSpPr>
          <p:nvPr/>
        </p:nvCxnSpPr>
        <p:spPr bwMode="auto">
          <a:xfrm flipV="1">
            <a:off x="2633663" y="2432991"/>
            <a:ext cx="590550" cy="2317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AutoShape 33"/>
          <p:cNvCxnSpPr>
            <a:cxnSpLocks noChangeShapeType="1"/>
            <a:stCxn id="5135" idx="5"/>
            <a:endCxn id="5123" idx="0"/>
          </p:cNvCxnSpPr>
          <p:nvPr/>
        </p:nvCxnSpPr>
        <p:spPr bwMode="auto">
          <a:xfrm>
            <a:off x="2751138" y="1804341"/>
            <a:ext cx="565150" cy="5365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8" name="AutoShape 34"/>
          <p:cNvCxnSpPr>
            <a:cxnSpLocks noChangeShapeType="1"/>
            <a:stCxn id="5136" idx="0"/>
            <a:endCxn id="5123" idx="2"/>
          </p:cNvCxnSpPr>
          <p:nvPr/>
        </p:nvCxnSpPr>
        <p:spPr bwMode="auto">
          <a:xfrm flipV="1">
            <a:off x="3275013" y="2523479"/>
            <a:ext cx="41275" cy="7064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0" name="AutoShape 36"/>
          <p:cNvCxnSpPr>
            <a:cxnSpLocks noChangeShapeType="1"/>
            <a:stCxn id="5126" idx="5"/>
            <a:endCxn id="5132" idx="1"/>
          </p:cNvCxnSpPr>
          <p:nvPr/>
        </p:nvCxnSpPr>
        <p:spPr bwMode="auto">
          <a:xfrm>
            <a:off x="3890963" y="1871016"/>
            <a:ext cx="434975" cy="3206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1" name="AutoShape 37"/>
          <p:cNvCxnSpPr>
            <a:cxnSpLocks noChangeShapeType="1"/>
            <a:stCxn id="5128" idx="3"/>
            <a:endCxn id="5132" idx="3"/>
          </p:cNvCxnSpPr>
          <p:nvPr/>
        </p:nvCxnSpPr>
        <p:spPr bwMode="auto">
          <a:xfrm flipH="1">
            <a:off x="4508500" y="1813866"/>
            <a:ext cx="457200" cy="3778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2" name="AutoShape 38"/>
          <p:cNvCxnSpPr>
            <a:cxnSpLocks noChangeShapeType="1"/>
            <a:stCxn id="5127" idx="1"/>
            <a:endCxn id="5132" idx="2"/>
          </p:cNvCxnSpPr>
          <p:nvPr/>
        </p:nvCxnSpPr>
        <p:spPr bwMode="auto">
          <a:xfrm flipH="1" flipV="1">
            <a:off x="4418013" y="2282179"/>
            <a:ext cx="490537" cy="9080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3852000" y="2641716"/>
            <a:ext cx="182562" cy="182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Freeform 1"/>
          <p:cNvSpPr/>
          <p:nvPr/>
        </p:nvSpPr>
        <p:spPr bwMode="auto">
          <a:xfrm>
            <a:off x="1260274" y="2012708"/>
            <a:ext cx="1172525" cy="1403299"/>
          </a:xfrm>
          <a:custGeom>
            <a:avLst/>
            <a:gdLst>
              <a:gd name="connsiteX0" fmla="*/ 481922 w 1246368"/>
              <a:gd name="connsiteY0" fmla="*/ 94589 h 1602221"/>
              <a:gd name="connsiteX1" fmla="*/ 9 w 1246368"/>
              <a:gd name="connsiteY1" fmla="*/ 514719 h 1602221"/>
              <a:gd name="connsiteX2" fmla="*/ 494279 w 1246368"/>
              <a:gd name="connsiteY2" fmla="*/ 1552686 h 1602221"/>
              <a:gd name="connsiteX3" fmla="*/ 1087403 w 1246368"/>
              <a:gd name="connsiteY3" fmla="*/ 1330265 h 1602221"/>
              <a:gd name="connsiteX4" fmla="*/ 1235684 w 1246368"/>
              <a:gd name="connsiteY4" fmla="*/ 403508 h 1602221"/>
              <a:gd name="connsiteX5" fmla="*/ 864982 w 1246368"/>
              <a:gd name="connsiteY5" fmla="*/ 20448 h 1602221"/>
              <a:gd name="connsiteX6" fmla="*/ 481922 w 1246368"/>
              <a:gd name="connsiteY6" fmla="*/ 94589 h 1602221"/>
              <a:gd name="connsiteX0" fmla="*/ 457288 w 1246447"/>
              <a:gd name="connsiteY0" fmla="*/ 72687 h 1617389"/>
              <a:gd name="connsiteX1" fmla="*/ 88 w 1246447"/>
              <a:gd name="connsiteY1" fmla="*/ 529887 h 1617389"/>
              <a:gd name="connsiteX2" fmla="*/ 494358 w 1246447"/>
              <a:gd name="connsiteY2" fmla="*/ 1567854 h 1617389"/>
              <a:gd name="connsiteX3" fmla="*/ 1087482 w 1246447"/>
              <a:gd name="connsiteY3" fmla="*/ 1345433 h 1617389"/>
              <a:gd name="connsiteX4" fmla="*/ 1235763 w 1246447"/>
              <a:gd name="connsiteY4" fmla="*/ 418676 h 1617389"/>
              <a:gd name="connsiteX5" fmla="*/ 865061 w 1246447"/>
              <a:gd name="connsiteY5" fmla="*/ 35616 h 1617389"/>
              <a:gd name="connsiteX6" fmla="*/ 457288 w 1246447"/>
              <a:gd name="connsiteY6" fmla="*/ 72687 h 1617389"/>
              <a:gd name="connsiteX0" fmla="*/ 383170 w 1172329"/>
              <a:gd name="connsiteY0" fmla="*/ 72687 h 1617389"/>
              <a:gd name="connsiteX1" fmla="*/ 110 w 1172329"/>
              <a:gd name="connsiteY1" fmla="*/ 529887 h 1617389"/>
              <a:gd name="connsiteX2" fmla="*/ 420240 w 1172329"/>
              <a:gd name="connsiteY2" fmla="*/ 1567854 h 1617389"/>
              <a:gd name="connsiteX3" fmla="*/ 1013364 w 1172329"/>
              <a:gd name="connsiteY3" fmla="*/ 1345433 h 1617389"/>
              <a:gd name="connsiteX4" fmla="*/ 1161645 w 1172329"/>
              <a:gd name="connsiteY4" fmla="*/ 418676 h 1617389"/>
              <a:gd name="connsiteX5" fmla="*/ 790943 w 1172329"/>
              <a:gd name="connsiteY5" fmla="*/ 35616 h 1617389"/>
              <a:gd name="connsiteX6" fmla="*/ 383170 w 1172329"/>
              <a:gd name="connsiteY6" fmla="*/ 72687 h 1617389"/>
              <a:gd name="connsiteX0" fmla="*/ 407786 w 1172231"/>
              <a:gd name="connsiteY0" fmla="*/ 156724 h 1590215"/>
              <a:gd name="connsiteX1" fmla="*/ 12 w 1172231"/>
              <a:gd name="connsiteY1" fmla="*/ 502713 h 1590215"/>
              <a:gd name="connsiteX2" fmla="*/ 420142 w 1172231"/>
              <a:gd name="connsiteY2" fmla="*/ 1540680 h 1590215"/>
              <a:gd name="connsiteX3" fmla="*/ 1013266 w 1172231"/>
              <a:gd name="connsiteY3" fmla="*/ 1318259 h 1590215"/>
              <a:gd name="connsiteX4" fmla="*/ 1161547 w 1172231"/>
              <a:gd name="connsiteY4" fmla="*/ 391502 h 1590215"/>
              <a:gd name="connsiteX5" fmla="*/ 790845 w 1172231"/>
              <a:gd name="connsiteY5" fmla="*/ 8442 h 1590215"/>
              <a:gd name="connsiteX6" fmla="*/ 407786 w 1172231"/>
              <a:gd name="connsiteY6" fmla="*/ 156724 h 1590215"/>
              <a:gd name="connsiteX0" fmla="*/ 407786 w 1172231"/>
              <a:gd name="connsiteY0" fmla="*/ 78549 h 1512040"/>
              <a:gd name="connsiteX1" fmla="*/ 12 w 1172231"/>
              <a:gd name="connsiteY1" fmla="*/ 424538 h 1512040"/>
              <a:gd name="connsiteX2" fmla="*/ 420142 w 1172231"/>
              <a:gd name="connsiteY2" fmla="*/ 1462505 h 1512040"/>
              <a:gd name="connsiteX3" fmla="*/ 1013266 w 1172231"/>
              <a:gd name="connsiteY3" fmla="*/ 1240084 h 1512040"/>
              <a:gd name="connsiteX4" fmla="*/ 1161547 w 1172231"/>
              <a:gd name="connsiteY4" fmla="*/ 313327 h 1512040"/>
              <a:gd name="connsiteX5" fmla="*/ 790845 w 1172231"/>
              <a:gd name="connsiteY5" fmla="*/ 16764 h 1512040"/>
              <a:gd name="connsiteX6" fmla="*/ 407786 w 1172231"/>
              <a:gd name="connsiteY6" fmla="*/ 78549 h 1512040"/>
              <a:gd name="connsiteX0" fmla="*/ 407786 w 1172231"/>
              <a:gd name="connsiteY0" fmla="*/ 50872 h 1484363"/>
              <a:gd name="connsiteX1" fmla="*/ 12 w 1172231"/>
              <a:gd name="connsiteY1" fmla="*/ 396861 h 1484363"/>
              <a:gd name="connsiteX2" fmla="*/ 420142 w 1172231"/>
              <a:gd name="connsiteY2" fmla="*/ 1434828 h 1484363"/>
              <a:gd name="connsiteX3" fmla="*/ 1013266 w 1172231"/>
              <a:gd name="connsiteY3" fmla="*/ 1212407 h 1484363"/>
              <a:gd name="connsiteX4" fmla="*/ 1161547 w 1172231"/>
              <a:gd name="connsiteY4" fmla="*/ 285650 h 1484363"/>
              <a:gd name="connsiteX5" fmla="*/ 790845 w 1172231"/>
              <a:gd name="connsiteY5" fmla="*/ 26157 h 1484363"/>
              <a:gd name="connsiteX6" fmla="*/ 407786 w 1172231"/>
              <a:gd name="connsiteY6" fmla="*/ 50872 h 1484363"/>
              <a:gd name="connsiteX0" fmla="*/ 370904 w 1172419"/>
              <a:gd name="connsiteY0" fmla="*/ 50872 h 1484363"/>
              <a:gd name="connsiteX1" fmla="*/ 200 w 1172419"/>
              <a:gd name="connsiteY1" fmla="*/ 396861 h 1484363"/>
              <a:gd name="connsiteX2" fmla="*/ 420330 w 1172419"/>
              <a:gd name="connsiteY2" fmla="*/ 1434828 h 1484363"/>
              <a:gd name="connsiteX3" fmla="*/ 1013454 w 1172419"/>
              <a:gd name="connsiteY3" fmla="*/ 1212407 h 1484363"/>
              <a:gd name="connsiteX4" fmla="*/ 1161735 w 1172419"/>
              <a:gd name="connsiteY4" fmla="*/ 285650 h 1484363"/>
              <a:gd name="connsiteX5" fmla="*/ 791033 w 1172419"/>
              <a:gd name="connsiteY5" fmla="*/ 26157 h 1484363"/>
              <a:gd name="connsiteX6" fmla="*/ 370904 w 1172419"/>
              <a:gd name="connsiteY6" fmla="*/ 50872 h 1484363"/>
              <a:gd name="connsiteX0" fmla="*/ 370819 w 1172525"/>
              <a:gd name="connsiteY0" fmla="*/ 50872 h 1403299"/>
              <a:gd name="connsiteX1" fmla="*/ 115 w 1172525"/>
              <a:gd name="connsiteY1" fmla="*/ 396861 h 1403299"/>
              <a:gd name="connsiteX2" fmla="*/ 407888 w 1172525"/>
              <a:gd name="connsiteY2" fmla="*/ 1335974 h 1403299"/>
              <a:gd name="connsiteX3" fmla="*/ 1013369 w 1172525"/>
              <a:gd name="connsiteY3" fmla="*/ 1212407 h 1403299"/>
              <a:gd name="connsiteX4" fmla="*/ 1161650 w 1172525"/>
              <a:gd name="connsiteY4" fmla="*/ 285650 h 1403299"/>
              <a:gd name="connsiteX5" fmla="*/ 790948 w 1172525"/>
              <a:gd name="connsiteY5" fmla="*/ 26157 h 1403299"/>
              <a:gd name="connsiteX6" fmla="*/ 370819 w 1172525"/>
              <a:gd name="connsiteY6" fmla="*/ 50872 h 140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525" h="1403299">
                <a:moveTo>
                  <a:pt x="370819" y="50872"/>
                </a:moveTo>
                <a:cubicBezTo>
                  <a:pt x="239014" y="112656"/>
                  <a:pt x="-6063" y="182677"/>
                  <a:pt x="115" y="396861"/>
                </a:cubicBezTo>
                <a:cubicBezTo>
                  <a:pt x="6293" y="611045"/>
                  <a:pt x="239012" y="1200050"/>
                  <a:pt x="407888" y="1335974"/>
                </a:cubicBezTo>
                <a:cubicBezTo>
                  <a:pt x="576764" y="1471898"/>
                  <a:pt x="887742" y="1387461"/>
                  <a:pt x="1013369" y="1212407"/>
                </a:cubicBezTo>
                <a:cubicBezTo>
                  <a:pt x="1138996" y="1037353"/>
                  <a:pt x="1198720" y="503953"/>
                  <a:pt x="1161650" y="285650"/>
                </a:cubicBezTo>
                <a:cubicBezTo>
                  <a:pt x="1124580" y="67347"/>
                  <a:pt x="922753" y="65287"/>
                  <a:pt x="790948" y="26157"/>
                </a:cubicBezTo>
                <a:cubicBezTo>
                  <a:pt x="659143" y="-12973"/>
                  <a:pt x="502624" y="-10912"/>
                  <a:pt x="370819" y="50872"/>
                </a:cubicBez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06842" y="1984536"/>
            <a:ext cx="1544352" cy="1321210"/>
          </a:xfrm>
          <a:custGeom>
            <a:avLst/>
            <a:gdLst>
              <a:gd name="connsiteX0" fmla="*/ 271922 w 1584047"/>
              <a:gd name="connsiteY0" fmla="*/ 211304 h 1331643"/>
              <a:gd name="connsiteX1" fmla="*/ 74 w 1584047"/>
              <a:gd name="connsiteY1" fmla="*/ 322515 h 1331643"/>
              <a:gd name="connsiteX2" fmla="*/ 296636 w 1584047"/>
              <a:gd name="connsiteY2" fmla="*/ 816785 h 1331643"/>
              <a:gd name="connsiteX3" fmla="*/ 1235749 w 1584047"/>
              <a:gd name="connsiteY3" fmla="*/ 1311055 h 1331643"/>
              <a:gd name="connsiteX4" fmla="*/ 1519955 w 1584047"/>
              <a:gd name="connsiteY4" fmla="*/ 1125704 h 1331643"/>
              <a:gd name="connsiteX5" fmla="*/ 1557025 w 1584047"/>
              <a:gd name="connsiteY5" fmla="*/ 124807 h 1331643"/>
              <a:gd name="connsiteX6" fmla="*/ 1186322 w 1584047"/>
              <a:gd name="connsiteY6" fmla="*/ 25953 h 1331643"/>
              <a:gd name="connsiteX7" fmla="*/ 654982 w 1584047"/>
              <a:gd name="connsiteY7" fmla="*/ 223661 h 1331643"/>
              <a:gd name="connsiteX8" fmla="*/ 271922 w 1584047"/>
              <a:gd name="connsiteY8" fmla="*/ 211304 h 1331643"/>
              <a:gd name="connsiteX0" fmla="*/ 272001 w 1584126"/>
              <a:gd name="connsiteY0" fmla="*/ 211304 h 1331643"/>
              <a:gd name="connsiteX1" fmla="*/ 153 w 1584126"/>
              <a:gd name="connsiteY1" fmla="*/ 322515 h 1331643"/>
              <a:gd name="connsiteX2" fmla="*/ 296715 w 1584126"/>
              <a:gd name="connsiteY2" fmla="*/ 816785 h 1331643"/>
              <a:gd name="connsiteX3" fmla="*/ 1235828 w 1584126"/>
              <a:gd name="connsiteY3" fmla="*/ 1311055 h 1331643"/>
              <a:gd name="connsiteX4" fmla="*/ 1520034 w 1584126"/>
              <a:gd name="connsiteY4" fmla="*/ 1125704 h 1331643"/>
              <a:gd name="connsiteX5" fmla="*/ 1557104 w 1584126"/>
              <a:gd name="connsiteY5" fmla="*/ 124807 h 1331643"/>
              <a:gd name="connsiteX6" fmla="*/ 1186401 w 1584126"/>
              <a:gd name="connsiteY6" fmla="*/ 25953 h 1331643"/>
              <a:gd name="connsiteX7" fmla="*/ 272001 w 1584126"/>
              <a:gd name="connsiteY7" fmla="*/ 211304 h 1331643"/>
              <a:gd name="connsiteX0" fmla="*/ 499561 w 1589265"/>
              <a:gd name="connsiteY0" fmla="*/ 112450 h 1331643"/>
              <a:gd name="connsiteX1" fmla="*/ 5292 w 1589265"/>
              <a:gd name="connsiteY1" fmla="*/ 322515 h 1331643"/>
              <a:gd name="connsiteX2" fmla="*/ 301854 w 1589265"/>
              <a:gd name="connsiteY2" fmla="*/ 816785 h 1331643"/>
              <a:gd name="connsiteX3" fmla="*/ 1240967 w 1589265"/>
              <a:gd name="connsiteY3" fmla="*/ 1311055 h 1331643"/>
              <a:gd name="connsiteX4" fmla="*/ 1525173 w 1589265"/>
              <a:gd name="connsiteY4" fmla="*/ 1125704 h 1331643"/>
              <a:gd name="connsiteX5" fmla="*/ 1562243 w 1589265"/>
              <a:gd name="connsiteY5" fmla="*/ 124807 h 1331643"/>
              <a:gd name="connsiteX6" fmla="*/ 1191540 w 1589265"/>
              <a:gd name="connsiteY6" fmla="*/ 25953 h 1331643"/>
              <a:gd name="connsiteX7" fmla="*/ 499561 w 1589265"/>
              <a:gd name="connsiteY7" fmla="*/ 112450 h 1331643"/>
              <a:gd name="connsiteX0" fmla="*/ 451903 w 1541607"/>
              <a:gd name="connsiteY0" fmla="*/ 112450 h 1331643"/>
              <a:gd name="connsiteX1" fmla="*/ 7061 w 1541607"/>
              <a:gd name="connsiteY1" fmla="*/ 322515 h 1331643"/>
              <a:gd name="connsiteX2" fmla="*/ 254196 w 1541607"/>
              <a:gd name="connsiteY2" fmla="*/ 816785 h 1331643"/>
              <a:gd name="connsiteX3" fmla="*/ 1193309 w 1541607"/>
              <a:gd name="connsiteY3" fmla="*/ 1311055 h 1331643"/>
              <a:gd name="connsiteX4" fmla="*/ 1477515 w 1541607"/>
              <a:gd name="connsiteY4" fmla="*/ 1125704 h 1331643"/>
              <a:gd name="connsiteX5" fmla="*/ 1514585 w 1541607"/>
              <a:gd name="connsiteY5" fmla="*/ 124807 h 1331643"/>
              <a:gd name="connsiteX6" fmla="*/ 1143882 w 1541607"/>
              <a:gd name="connsiteY6" fmla="*/ 25953 h 1331643"/>
              <a:gd name="connsiteX7" fmla="*/ 451903 w 1541607"/>
              <a:gd name="connsiteY7" fmla="*/ 112450 h 1331643"/>
              <a:gd name="connsiteX0" fmla="*/ 451903 w 1544352"/>
              <a:gd name="connsiteY0" fmla="*/ 120362 h 1339555"/>
              <a:gd name="connsiteX1" fmla="*/ 7061 w 1544352"/>
              <a:gd name="connsiteY1" fmla="*/ 330427 h 1339555"/>
              <a:gd name="connsiteX2" fmla="*/ 254196 w 1544352"/>
              <a:gd name="connsiteY2" fmla="*/ 824697 h 1339555"/>
              <a:gd name="connsiteX3" fmla="*/ 1193309 w 1544352"/>
              <a:gd name="connsiteY3" fmla="*/ 1318967 h 1339555"/>
              <a:gd name="connsiteX4" fmla="*/ 1477515 w 1544352"/>
              <a:gd name="connsiteY4" fmla="*/ 1133616 h 1339555"/>
              <a:gd name="connsiteX5" fmla="*/ 1514585 w 1544352"/>
              <a:gd name="connsiteY5" fmla="*/ 132719 h 1339555"/>
              <a:gd name="connsiteX6" fmla="*/ 1106811 w 1544352"/>
              <a:gd name="connsiteY6" fmla="*/ 21509 h 1339555"/>
              <a:gd name="connsiteX7" fmla="*/ 451903 w 1544352"/>
              <a:gd name="connsiteY7" fmla="*/ 120362 h 1339555"/>
              <a:gd name="connsiteX0" fmla="*/ 451903 w 1544352"/>
              <a:gd name="connsiteY0" fmla="*/ 103756 h 1321210"/>
              <a:gd name="connsiteX1" fmla="*/ 7061 w 1544352"/>
              <a:gd name="connsiteY1" fmla="*/ 313821 h 1321210"/>
              <a:gd name="connsiteX2" fmla="*/ 254196 w 1544352"/>
              <a:gd name="connsiteY2" fmla="*/ 808091 h 1321210"/>
              <a:gd name="connsiteX3" fmla="*/ 1193309 w 1544352"/>
              <a:gd name="connsiteY3" fmla="*/ 1302361 h 1321210"/>
              <a:gd name="connsiteX4" fmla="*/ 1477515 w 1544352"/>
              <a:gd name="connsiteY4" fmla="*/ 1117010 h 1321210"/>
              <a:gd name="connsiteX5" fmla="*/ 1514585 w 1544352"/>
              <a:gd name="connsiteY5" fmla="*/ 190253 h 1321210"/>
              <a:gd name="connsiteX6" fmla="*/ 1106811 w 1544352"/>
              <a:gd name="connsiteY6" fmla="*/ 4903 h 1321210"/>
              <a:gd name="connsiteX7" fmla="*/ 451903 w 1544352"/>
              <a:gd name="connsiteY7" fmla="*/ 103756 h 13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4352" h="1321210">
                <a:moveTo>
                  <a:pt x="451903" y="103756"/>
                </a:moveTo>
                <a:cubicBezTo>
                  <a:pt x="268611" y="155242"/>
                  <a:pt x="40012" y="196432"/>
                  <a:pt x="7061" y="313821"/>
                </a:cubicBezTo>
                <a:cubicBezTo>
                  <a:pt x="-25890" y="431210"/>
                  <a:pt x="56488" y="643334"/>
                  <a:pt x="254196" y="808091"/>
                </a:cubicBezTo>
                <a:cubicBezTo>
                  <a:pt x="451904" y="972848"/>
                  <a:pt x="989423" y="1250875"/>
                  <a:pt x="1193309" y="1302361"/>
                </a:cubicBezTo>
                <a:cubicBezTo>
                  <a:pt x="1397195" y="1353847"/>
                  <a:pt x="1423969" y="1302361"/>
                  <a:pt x="1477515" y="1117010"/>
                </a:cubicBezTo>
                <a:cubicBezTo>
                  <a:pt x="1531061" y="931659"/>
                  <a:pt x="1576369" y="375604"/>
                  <a:pt x="1514585" y="190253"/>
                </a:cubicBezTo>
                <a:cubicBezTo>
                  <a:pt x="1452801" y="4902"/>
                  <a:pt x="1257152" y="-11573"/>
                  <a:pt x="1106811" y="4903"/>
                </a:cubicBezTo>
                <a:cubicBezTo>
                  <a:pt x="892627" y="19319"/>
                  <a:pt x="635195" y="52270"/>
                  <a:pt x="451903" y="103756"/>
                </a:cubicBez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4866" y="3334141"/>
                <a:ext cx="1508124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CA" sz="2000" dirty="0" smtClean="0"/>
                  <a:t> facilities</a:t>
                </a:r>
                <a:endParaRPr lang="en-CA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66" y="3334141"/>
                <a:ext cx="1508124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r="-1210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1211" y="3277430"/>
                <a:ext cx="1476690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CA" sz="2000" dirty="0" smtClean="0"/>
                  <a:t> facilities</a:t>
                </a:r>
                <a:endParaRPr lang="en-CA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1" y="3277430"/>
                <a:ext cx="147669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r="-3719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662432" y="2403790"/>
            <a:ext cx="2120965" cy="430887"/>
            <a:chOff x="5662432" y="2403790"/>
            <a:chExt cx="2120965" cy="430887"/>
          </a:xfrm>
        </p:grpSpPr>
        <p:sp>
          <p:nvSpPr>
            <p:cNvPr id="9" name="Rectangle 8"/>
            <p:cNvSpPr/>
            <p:nvPr/>
          </p:nvSpPr>
          <p:spPr bwMode="auto">
            <a:xfrm>
              <a:off x="5662432" y="2436777"/>
              <a:ext cx="624620" cy="394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313190" y="2403790"/>
                  <a:ext cx="1470207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200" dirty="0" err="1"/>
                    <a:t>m</a:t>
                  </a:r>
                  <a:r>
                    <a:rPr lang="en-US" altLang="en-US" sz="2200" dirty="0" err="1" smtClean="0"/>
                    <a:t>atroid</a:t>
                  </a:r>
                  <a:r>
                    <a:rPr lang="en-US" altLang="en-US" sz="22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CA" altLang="en-US" sz="2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altLang="en-US" sz="2200" dirty="0"/>
                </a:p>
              </p:txBody>
            </p:sp>
          </mc:Choice>
          <mc:Fallback xmlns="">
            <p:sp>
              <p:nvSpPr>
                <p:cNvPr id="49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3190" y="2403790"/>
                  <a:ext cx="1470207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394" t="-8451" b="-281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8586"/>
            <a:ext cx="7772400" cy="838200"/>
          </a:xfrm>
        </p:spPr>
        <p:txBody>
          <a:bodyPr/>
          <a:lstStyle/>
          <a:p>
            <a:r>
              <a:rPr lang="en-CA" dirty="0" smtClean="0"/>
              <a:t>Open questions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645" y="1541586"/>
                <a:ext cx="8370277" cy="477715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600" dirty="0" smtClean="0"/>
                  <a:t> (true) approximation for </a:t>
                </a:r>
                <a:r>
                  <a:rPr lang="en-CA" sz="2600" dirty="0" err="1" smtClean="0">
                    <a:solidFill>
                      <a:srgbClr val="C00000"/>
                    </a:solidFill>
                  </a:rPr>
                  <a:t>matroid</a:t>
                </a:r>
                <a:r>
                  <a:rPr lang="en-CA" sz="2600" dirty="0" smtClean="0">
                    <a:solidFill>
                      <a:srgbClr val="C00000"/>
                    </a:solidFill>
                  </a:rPr>
                  <a:t> median with knapsack constraint</a:t>
                </a:r>
                <a:r>
                  <a:rPr lang="en-CA" sz="2600" dirty="0" smtClean="0"/>
                  <a:t> (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CA" sz="2600" dirty="0" smtClean="0"/>
                  <a:t> FL with </a:t>
                </a:r>
                <a:r>
                  <a:rPr lang="en-CA" sz="2600" dirty="0" err="1" smtClean="0"/>
                  <a:t>matroid</a:t>
                </a:r>
                <a:r>
                  <a:rPr lang="en-CA" sz="2600" dirty="0" smtClean="0"/>
                  <a:t>-independence and knapsack constraint)?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CA" sz="2400" dirty="0" err="1" smtClean="0">
                    <a:solidFill>
                      <a:srgbClr val="009900"/>
                    </a:solidFill>
                  </a:rPr>
                  <a:t>Lagrangian</a:t>
                </a:r>
                <a:r>
                  <a:rPr lang="en-CA" sz="2400" dirty="0" smtClean="0">
                    <a:solidFill>
                      <a:srgbClr val="009900"/>
                    </a:solidFill>
                  </a:rPr>
                  <a:t>-multiplier-preserving</a:t>
                </a:r>
                <a:r>
                  <a:rPr lang="en-CA" sz="2400" dirty="0" smtClean="0"/>
                  <a:t> property of our algorithm should be useful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600" dirty="0" smtClean="0"/>
                  <a:t>Combinatorial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600" dirty="0" smtClean="0"/>
                  <a:t>-approximation for </a:t>
                </a:r>
                <a:r>
                  <a:rPr lang="en-CA" sz="2600" dirty="0" err="1" smtClean="0"/>
                  <a:t>matroid</a:t>
                </a:r>
                <a:r>
                  <a:rPr lang="en-CA" sz="2600" dirty="0" smtClean="0"/>
                  <a:t> median?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CA" sz="2400" dirty="0" smtClean="0"/>
                  <a:t>No such algorithm is known even for the special cases of data-placement problem, mobile FL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600" dirty="0" smtClean="0"/>
                  <a:t>Improving approximation for </a:t>
                </a:r>
                <a:r>
                  <a:rPr lang="en-CA" sz="2600" dirty="0" err="1" smtClean="0"/>
                  <a:t>MMed</a:t>
                </a:r>
                <a:r>
                  <a:rPr lang="en-CA" sz="2600" dirty="0" smtClean="0"/>
                  <a:t> and knapsack-median?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CA" sz="2400" dirty="0" smtClean="0"/>
                  <a:t>Can one exploit dependent-rounding technique in CL12 that was used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-median?</a:t>
                </a:r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645" y="1541586"/>
                <a:ext cx="8370277" cy="4777154"/>
              </a:xfrm>
              <a:blipFill rotWithShape="0">
                <a:blip r:embed="rId2"/>
                <a:stretch>
                  <a:fillRect l="-1675" t="-1148" r="-1165" b="-1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2511425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56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5477" y="339970"/>
                <a:ext cx="833510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solidFill>
                      <a:srgbClr val="CC0000"/>
                    </a:solidFill>
                  </a:rPr>
                  <a:t>Matroid median </a:t>
                </a:r>
                <a:r>
                  <a:rPr lang="en-CA" dirty="0" smtClean="0"/>
                  <a:t>is a clean, natural generalization of several facility location (FL) problems including:</a:t>
                </a:r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-median: </a:t>
                </a:r>
                <a:r>
                  <a:rPr lang="en-CA" sz="2200" dirty="0" smtClean="0"/>
                  <a:t>any set of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facilities is independent</a:t>
                </a:r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classical FL, clustering problem (CGTS02, JV01, CG99, AGKMMP04, LS13)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solidFill>
                      <a:srgbClr val="CC0000"/>
                    </a:solidFill>
                  </a:rPr>
                  <a:t>red</a:t>
                </a:r>
                <a:r>
                  <a:rPr lang="en-CA" dirty="0" smtClean="0">
                    <a:solidFill>
                      <a:srgbClr val="0000FF"/>
                    </a:solidFill>
                  </a:rPr>
                  <a:t>-blue median </a:t>
                </a:r>
                <a:r>
                  <a:rPr lang="en-CA" sz="2000" dirty="0" smtClean="0"/>
                  <a:t>(HKK10): </a:t>
                </a:r>
                <a:r>
                  <a:rPr lang="en-CA" sz="2200" dirty="0" smtClean="0"/>
                  <a:t>facilities are either </a:t>
                </a:r>
                <a:r>
                  <a:rPr lang="en-CA" sz="2200" dirty="0" smtClean="0">
                    <a:solidFill>
                      <a:srgbClr val="CC0000"/>
                    </a:solidFill>
                  </a:rPr>
                  <a:t>red</a:t>
                </a:r>
                <a:r>
                  <a:rPr lang="en-CA" sz="2200" dirty="0" smtClean="0"/>
                  <a:t> or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blue</a:t>
                </a:r>
                <a:r>
                  <a:rPr lang="en-CA" sz="2200" dirty="0" smtClean="0"/>
                  <a:t>; any facility-set with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2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baseline="-25000" dirty="0" smtClean="0">
                    <a:solidFill>
                      <a:srgbClr val="CC0000"/>
                    </a:solidFill>
                  </a:rPr>
                  <a:t>red</a:t>
                </a:r>
                <a:r>
                  <a:rPr lang="en-CA" sz="22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CA" sz="2200" dirty="0" err="1" smtClean="0">
                    <a:solidFill>
                      <a:srgbClr val="CC0000"/>
                    </a:solidFill>
                  </a:rPr>
                  <a:t>red</a:t>
                </a:r>
                <a:r>
                  <a:rPr lang="en-CA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baseline="-25000" dirty="0" smtClean="0">
                    <a:solidFill>
                      <a:srgbClr val="0000FF"/>
                    </a:solidFill>
                  </a:rPr>
                  <a:t>blue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err="1" smtClean="0">
                    <a:solidFill>
                      <a:srgbClr val="0000FF"/>
                    </a:solidFill>
                  </a:rPr>
                  <a:t>blue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facilities is independent</a:t>
                </a:r>
                <a:endParaRPr lang="en-CA" sz="2200" dirty="0"/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motivated by content-distribution-network applications</a:t>
                </a:r>
                <a:endParaRPr lang="en-CA" sz="2000" dirty="0"/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solidFill>
                      <a:srgbClr val="CC0000"/>
                    </a:solidFill>
                  </a:rPr>
                  <a:t>data placement problem </a:t>
                </a:r>
                <a:r>
                  <a:rPr lang="en-CA" sz="2000" dirty="0" smtClean="0"/>
                  <a:t>(BR01, BRS08)</a:t>
                </a:r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abstracts data-management problem in distributed networks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solidFill>
                      <a:srgbClr val="CC0000"/>
                    </a:solidFill>
                  </a:rPr>
                  <a:t>mobile facility location </a:t>
                </a:r>
                <a:r>
                  <a:rPr lang="en-CA" sz="2000" dirty="0" smtClean="0"/>
                  <a:t>(DHMSOZ09, FS11, AFS13)</a:t>
                </a:r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motivated by supply-chain optimization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… (more reductions in the paper)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7" y="339970"/>
                <a:ext cx="8335107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108" r="-732" b="-2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2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5477" y="339970"/>
                <a:ext cx="8335107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solidFill>
                      <a:srgbClr val="CC0000"/>
                    </a:solidFill>
                  </a:rPr>
                  <a:t>Matroid median </a:t>
                </a:r>
                <a:r>
                  <a:rPr lang="en-CA" dirty="0" smtClean="0"/>
                  <a:t>is a clean, natural generalization of several facility location (FL) problems including:</a:t>
                </a:r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-median: </a:t>
                </a:r>
                <a:r>
                  <a:rPr lang="en-CA" sz="2200" dirty="0" smtClean="0"/>
                  <a:t>any set of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facilities is independent</a:t>
                </a:r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classical FL, clustering problem (CGTS02, JV01, CG99, AGKMMP04, LS13)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solidFill>
                      <a:srgbClr val="CC0000"/>
                    </a:solidFill>
                  </a:rPr>
                  <a:t>red</a:t>
                </a:r>
                <a:r>
                  <a:rPr lang="en-CA" dirty="0" smtClean="0">
                    <a:solidFill>
                      <a:srgbClr val="0000FF"/>
                    </a:solidFill>
                  </a:rPr>
                  <a:t>-blue median </a:t>
                </a:r>
                <a:r>
                  <a:rPr lang="en-CA" sz="2000" dirty="0" smtClean="0"/>
                  <a:t>(HKK10): </a:t>
                </a:r>
                <a:r>
                  <a:rPr lang="en-CA" sz="2200" dirty="0" smtClean="0"/>
                  <a:t>facilities are either </a:t>
                </a:r>
                <a:r>
                  <a:rPr lang="en-CA" sz="2200" dirty="0" smtClean="0">
                    <a:solidFill>
                      <a:srgbClr val="CC0000"/>
                    </a:solidFill>
                  </a:rPr>
                  <a:t>red</a:t>
                </a:r>
                <a:r>
                  <a:rPr lang="en-CA" sz="2200" dirty="0" smtClean="0"/>
                  <a:t> or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blue</a:t>
                </a:r>
                <a:r>
                  <a:rPr lang="en-CA" sz="2200" dirty="0" smtClean="0"/>
                  <a:t>; any facility-set with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2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baseline="-25000" dirty="0" smtClean="0">
                    <a:solidFill>
                      <a:srgbClr val="CC0000"/>
                    </a:solidFill>
                  </a:rPr>
                  <a:t>red</a:t>
                </a:r>
                <a:r>
                  <a:rPr lang="en-CA" sz="22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CA" sz="2200" dirty="0" err="1" smtClean="0">
                    <a:solidFill>
                      <a:srgbClr val="CC0000"/>
                    </a:solidFill>
                  </a:rPr>
                  <a:t>red</a:t>
                </a:r>
                <a:r>
                  <a:rPr lang="en-CA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baseline="-25000" dirty="0" smtClean="0">
                    <a:solidFill>
                      <a:srgbClr val="0000FF"/>
                    </a:solidFill>
                  </a:rPr>
                  <a:t>blue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err="1" smtClean="0">
                    <a:solidFill>
                      <a:srgbClr val="0000FF"/>
                    </a:solidFill>
                  </a:rPr>
                  <a:t>blue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facilities is independent</a:t>
                </a:r>
                <a:endParaRPr lang="en-CA" sz="2200" dirty="0"/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motivated by content-distribution-network applications</a:t>
                </a:r>
                <a:endParaRPr lang="en-CA" sz="2000" dirty="0"/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solidFill>
                      <a:srgbClr val="CC0000"/>
                    </a:solidFill>
                  </a:rPr>
                  <a:t>data placement problem </a:t>
                </a:r>
                <a:r>
                  <a:rPr lang="en-CA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(BR01, BRS08)</a:t>
                </a:r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abstracts data-management </a:t>
                </a:r>
                <a:r>
                  <a:rPr lang="en-CA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problem in distributed networks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solidFill>
                      <a:srgbClr val="CC0000"/>
                    </a:solidFill>
                  </a:rPr>
                  <a:t>mobile facility location </a:t>
                </a:r>
                <a:r>
                  <a:rPr lang="en-CA" sz="2000" dirty="0" smtClean="0"/>
                  <a:t>(</a:t>
                </a:r>
                <a:r>
                  <a:rPr lang="en-CA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DHMSOZ09, FS11, AFS13</a:t>
                </a:r>
                <a:r>
                  <a:rPr lang="en-CA" sz="2000" dirty="0" smtClean="0"/>
                  <a:t>)</a:t>
                </a:r>
              </a:p>
              <a:p>
                <a:pPr marL="620713" lvl="1" indent="-257175">
                  <a:buClr>
                    <a:srgbClr val="33CC33"/>
                  </a:buClr>
                  <a:buFontTx/>
                  <a:buChar char="–"/>
                </a:pPr>
                <a:r>
                  <a:rPr lang="en-CA" sz="2000" dirty="0" smtClean="0"/>
                  <a:t>motivated by supply-chain optimization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… (more reductions in the paper)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dirty="0" err="1" smtClean="0"/>
                  <a:t>Matroid</a:t>
                </a:r>
                <a:r>
                  <a:rPr lang="en-CA" dirty="0" smtClean="0"/>
                  <a:t> median thus </a:t>
                </a:r>
                <a:r>
                  <a:rPr lang="en-CA" dirty="0" smtClean="0">
                    <a:solidFill>
                      <a:srgbClr val="CC0000"/>
                    </a:solidFill>
                  </a:rPr>
                  <a:t>provides a unified framework for studying these various, seemingly disparate, problems</a:t>
                </a:r>
                <a:r>
                  <a:rPr lang="en-CA" dirty="0" smtClean="0"/>
                  <a:t> that model diverse settings and have previously been tackled separately</a:t>
                </a:r>
              </a:p>
              <a:p>
                <a:pPr>
                  <a:spcBef>
                    <a:spcPts val="0"/>
                  </a:spcBef>
                </a:pPr>
                <a:r>
                  <a:rPr lang="en-CA" dirty="0" err="1" smtClean="0"/>
                  <a:t>Matroids</a:t>
                </a:r>
                <a:r>
                  <a:rPr lang="en-CA" dirty="0" smtClean="0"/>
                  <a:t> have rich modeling power, so </a:t>
                </a:r>
                <a:r>
                  <a:rPr lang="en-CA" dirty="0" err="1" smtClean="0"/>
                  <a:t>matroid</a:t>
                </a:r>
                <a:r>
                  <a:rPr lang="en-CA" dirty="0" smtClean="0"/>
                  <a:t> median is likely to find further applications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7" y="339970"/>
                <a:ext cx="8335107" cy="6432530"/>
              </a:xfrm>
              <a:prstGeom prst="rect">
                <a:avLst/>
              </a:prstGeom>
              <a:blipFill rotWithShape="0">
                <a:blip r:embed="rId2"/>
                <a:stretch>
                  <a:fillRect l="-1097" t="-758" r="-1390" b="-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>
            <a:off x="3780692" y="2958358"/>
            <a:ext cx="234462" cy="992319"/>
          </a:xfrm>
          <a:prstGeom prst="rightBrace">
            <a:avLst>
              <a:gd name="adj1" fmla="val 40727"/>
              <a:gd name="adj2" fmla="val 50396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724400" y="2815609"/>
            <a:ext cx="3938953" cy="1498484"/>
          </a:xfrm>
          <a:prstGeom prst="wedgeRoundRectCallout">
            <a:avLst>
              <a:gd name="adj1" fmla="val -64794"/>
              <a:gd name="adj2" fmla="val -6819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7200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200" dirty="0" smtClean="0"/>
              <a:t>Due to reductions in our paper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Our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improvement for </a:t>
            </a:r>
            <a:r>
              <a:rPr kumimoji="0" lang="en-CA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matroid</a:t>
            </a:r>
            <a:r>
              <a:rPr kumimoji="0" lang="en-CA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median yields improved bounds for these problems</a:t>
            </a:r>
            <a:endParaRPr kumimoji="0" lang="en-C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78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971"/>
            <a:ext cx="7772400" cy="838200"/>
          </a:xfrm>
        </p:spPr>
        <p:txBody>
          <a:bodyPr/>
          <a:lstStyle/>
          <a:p>
            <a:r>
              <a:rPr lang="en-CA" dirty="0" smtClean="0"/>
              <a:t>Our contributions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8245" y="1377463"/>
                <a:ext cx="8510955" cy="4917831"/>
              </a:xfrm>
            </p:spPr>
            <p:txBody>
              <a:bodyPr/>
              <a:lstStyle/>
              <a:p>
                <a:pPr marL="269875" indent="-269875"/>
                <a:r>
                  <a:rPr lang="en-CA" sz="2400" dirty="0" smtClean="0"/>
                  <a:t>Devise an </a:t>
                </a:r>
                <a:r>
                  <a:rPr lang="en-CA" sz="24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400" dirty="0" smtClean="0"/>
                  <a:t>-approximation for 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 median via LP rounding</a:t>
                </a:r>
              </a:p>
              <a:p>
                <a:pPr marL="620713" lvl="1" indent="-257175"/>
                <a:r>
                  <a:rPr lang="en-CA" sz="2000" b="0" dirty="0" smtClean="0"/>
                  <a:t>Improves the </a:t>
                </a:r>
                <a:r>
                  <a:rPr lang="en-CA" sz="2000" b="0" dirty="0" smtClean="0">
                    <a:solidFill>
                      <a:srgbClr val="0000FF"/>
                    </a:solidFill>
                  </a:rPr>
                  <a:t>16</a:t>
                </a:r>
                <a:r>
                  <a:rPr lang="en-CA" sz="2000" b="0" dirty="0" smtClean="0"/>
                  <a:t>-approx. by KKNSS (K</a:t>
                </a:r>
                <a:r>
                  <a:rPr lang="en-CA" sz="2000" b="0" baseline="30000" dirty="0" smtClean="0"/>
                  <a:t>+</a:t>
                </a:r>
                <a:r>
                  <a:rPr lang="en-CA" sz="2000" b="0" dirty="0" smtClean="0"/>
                  <a:t>11)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CA" sz="2000" b="0" dirty="0" smtClean="0">
                    <a:solidFill>
                      <a:srgbClr val="0000FF"/>
                    </a:solidFill>
                  </a:rPr>
                  <a:t> introduced the problem</a:t>
                </a:r>
                <a:endParaRPr lang="en-CA" sz="2000" b="0" dirty="0" smtClean="0"/>
              </a:p>
              <a:p>
                <a:pPr marL="620713" lvl="1" indent="-257175"/>
                <a:r>
                  <a:rPr lang="en-CA" sz="2000" dirty="0"/>
                  <a:t>Algorithm has the stronger </a:t>
                </a:r>
                <a:r>
                  <a:rPr lang="en-CA" sz="2000" dirty="0" err="1">
                    <a:solidFill>
                      <a:srgbClr val="009900"/>
                    </a:solidFill>
                  </a:rPr>
                  <a:t>Lagrangian</a:t>
                </a:r>
                <a:r>
                  <a:rPr lang="en-CA" sz="2000" dirty="0">
                    <a:solidFill>
                      <a:srgbClr val="009900"/>
                    </a:solidFill>
                  </a:rPr>
                  <a:t>-multiplier-preserving</a:t>
                </a:r>
                <a:r>
                  <a:rPr lang="en-CA" sz="2000" dirty="0"/>
                  <a:t> property</a:t>
                </a:r>
              </a:p>
              <a:p>
                <a:pPr marL="620713" lvl="1" indent="-257175"/>
                <a:r>
                  <a:rPr lang="en-CA" sz="2000" dirty="0"/>
                  <a:t>Technical contribution: significantly-simplified and better rounding algorithm and analysis for </a:t>
                </a:r>
                <a:r>
                  <a:rPr lang="en-CA" sz="2000" dirty="0" smtClean="0"/>
                  <a:t>a natural </a:t>
                </a:r>
                <a:r>
                  <a:rPr lang="en-CA" sz="2000" dirty="0"/>
                  <a:t>LP </a:t>
                </a:r>
                <a:r>
                  <a:rPr lang="en-CA" sz="2000" dirty="0" smtClean="0"/>
                  <a:t>proposed by </a:t>
                </a:r>
                <a:r>
                  <a:rPr lang="en-CA" sz="2000" dirty="0"/>
                  <a:t>K</a:t>
                </a:r>
                <a:r>
                  <a:rPr lang="en-CA" sz="2000" baseline="30000" dirty="0"/>
                  <a:t>+</a:t>
                </a:r>
                <a:r>
                  <a:rPr lang="en-CA" sz="2000" dirty="0"/>
                  <a:t>11</a:t>
                </a:r>
              </a:p>
              <a:p>
                <a:pPr marL="903288" lvl="2" indent="-188913"/>
                <a:r>
                  <a:rPr lang="en-CA" sz="1800" dirty="0">
                    <a:solidFill>
                      <a:srgbClr val="CC0000"/>
                    </a:solidFill>
                  </a:rPr>
                  <a:t>High-level idea: </a:t>
                </a:r>
                <a:r>
                  <a:rPr lang="en-CA" sz="1800" dirty="0"/>
                  <a:t>use </a:t>
                </a:r>
                <a:r>
                  <a:rPr lang="en-CA" sz="1800" dirty="0" smtClean="0"/>
                  <a:t>two </a:t>
                </a:r>
                <a:r>
                  <a:rPr lang="en-CA" sz="1800" dirty="0"/>
                  <a:t>applications of (clustering + integrality results of suitable (</a:t>
                </a:r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1800" dirty="0"/>
                  <a:t> </a:t>
                </a:r>
                <a:r>
                  <a:rPr lang="en-CA" sz="1800" dirty="0" err="1"/>
                  <a:t>matroid</a:t>
                </a:r>
                <a:r>
                  <a:rPr lang="en-CA" sz="1800" dirty="0"/>
                  <a:t>-intersection) polytopes) to round to integer solution</a:t>
                </a:r>
              </a:p>
              <a:p>
                <a:pPr marL="903288" lvl="2" indent="-188913"/>
                <a:r>
                  <a:rPr lang="en-CA" sz="1800" dirty="0"/>
                  <a:t>CGTS02 clustering </a:t>
                </a:r>
                <a:r>
                  <a:rPr lang="en-CA" sz="1800" dirty="0" smtClean="0"/>
                  <a:t>for </a:t>
                </a:r>
                <a14:m>
                  <m:oMath xmlns:m="http://schemas.openxmlformats.org/officeDocument/2006/math">
                    <m:r>
                      <a:rPr lang="en-CA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1800" dirty="0"/>
                  <a:t>-</a:t>
                </a:r>
                <a:r>
                  <a:rPr lang="en-CA" sz="1800" dirty="0" smtClean="0"/>
                  <a:t>median </a:t>
                </a:r>
                <a:r>
                  <a:rPr lang="en-CA" sz="1800" dirty="0"/>
                  <a:t>can be leveraged to set up </a:t>
                </a:r>
                <a14:m>
                  <m:oMath xmlns:m="http://schemas.openxmlformats.org/officeDocument/2006/math">
                    <m:r>
                      <a:rPr lang="en-CA" sz="18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1800" dirty="0">
                    <a:solidFill>
                      <a:srgbClr val="CC0000"/>
                    </a:solidFill>
                  </a:rPr>
                  <a:t> </a:t>
                </a:r>
                <a:r>
                  <a:rPr lang="en-CA" sz="1800" dirty="0" err="1">
                    <a:solidFill>
                      <a:srgbClr val="CC0000"/>
                    </a:solidFill>
                  </a:rPr>
                  <a:t>matroid</a:t>
                </a:r>
                <a:r>
                  <a:rPr lang="en-CA" sz="1800" dirty="0">
                    <a:solidFill>
                      <a:srgbClr val="CC0000"/>
                    </a:solidFill>
                  </a:rPr>
                  <a:t>-intersection problem</a:t>
                </a:r>
                <a:r>
                  <a:rPr lang="en-CA" sz="1800" dirty="0"/>
                  <a:t> and round to </a:t>
                </a:r>
                <a:r>
                  <a:rPr lang="en-CA" sz="1800" dirty="0">
                    <a:solidFill>
                      <a:srgbClr val="CC0000"/>
                    </a:solidFill>
                  </a:rPr>
                  <a:t>near-optimal half-integral solution</a:t>
                </a:r>
                <a:endParaRPr lang="en-CA" sz="1800" dirty="0"/>
              </a:p>
              <a:p>
                <a:pPr marL="903288" lvl="2" indent="-188913"/>
                <a:r>
                  <a:rPr lang="en-CA" sz="1800" dirty="0"/>
                  <a:t>Round half-integral solution by using simple FL clustering to set up </a:t>
                </a:r>
                <a:r>
                  <a:rPr lang="en-CA" sz="1800" dirty="0" err="1">
                    <a:solidFill>
                      <a:srgbClr val="CC0000"/>
                    </a:solidFill>
                  </a:rPr>
                  <a:t>matroid</a:t>
                </a:r>
                <a:r>
                  <a:rPr lang="en-CA" sz="1800" dirty="0">
                    <a:solidFill>
                      <a:srgbClr val="CC0000"/>
                    </a:solidFill>
                  </a:rPr>
                  <a:t>-intersection problem</a:t>
                </a:r>
                <a:r>
                  <a:rPr lang="en-CA" sz="1800" dirty="0"/>
                  <a:t>, use integrality of </a:t>
                </a:r>
                <a:r>
                  <a:rPr lang="en-CA" sz="1800" dirty="0" err="1"/>
                  <a:t>matroid</a:t>
                </a:r>
                <a:r>
                  <a:rPr lang="en-CA" sz="1800" dirty="0"/>
                  <a:t>-intersection </a:t>
                </a:r>
                <a:r>
                  <a:rPr lang="en-CA" sz="1800" dirty="0" smtClean="0"/>
                  <a:t>polytope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245" y="1377463"/>
                <a:ext cx="8510955" cy="4917831"/>
              </a:xfrm>
              <a:blipFill rotWithShape="0">
                <a:blip r:embed="rId2"/>
                <a:stretch>
                  <a:fillRect l="-1504" t="-2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1957754" y="5296362"/>
                <a:ext cx="7010399" cy="1420962"/>
              </a:xfrm>
              <a:prstGeom prst="wedgeRoundRectCallout">
                <a:avLst>
                  <a:gd name="adj1" fmla="val -27829"/>
                  <a:gd name="adj2" fmla="val -67402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CA" sz="2000" dirty="0" smtClean="0"/>
                  <a:t>Gain dividends over K</a:t>
                </a:r>
                <a:r>
                  <a:rPr lang="en-CA" sz="2000" baseline="30000" dirty="0" smtClean="0"/>
                  <a:t>+</a:t>
                </a:r>
                <a:r>
                  <a:rPr lang="en-CA" sz="2000" dirty="0" smtClean="0"/>
                  <a:t>11 by 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using integrality results to cleanly achieve various rounding steps</a:t>
                </a:r>
                <a:r>
                  <a:rPr lang="en-CA" sz="2000" dirty="0" smtClean="0"/>
                  <a:t>. Explicitly moving to a half-integral solution and rounding it as above, avoids need for creating trees, stars etc. as in CGTS02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 smtClean="0"/>
                  <a:t>-median algorithm.</a:t>
                </a:r>
                <a:endParaRPr kumimoji="0" lang="en-C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7754" y="5296362"/>
                <a:ext cx="7010399" cy="1420962"/>
              </a:xfrm>
              <a:prstGeom prst="wedgeRoundRectCallout">
                <a:avLst>
                  <a:gd name="adj1" fmla="val -27829"/>
                  <a:gd name="adj2" fmla="val -67402"/>
                  <a:gd name="adj3" fmla="val 16667"/>
                </a:avLst>
              </a:prstGeom>
              <a:blipFill rotWithShape="0">
                <a:blip r:embed="rId3"/>
                <a:stretch>
                  <a:fillRect r="-608" b="-1087"/>
                </a:stretch>
              </a:blip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971"/>
            <a:ext cx="7772400" cy="838200"/>
          </a:xfrm>
        </p:spPr>
        <p:txBody>
          <a:bodyPr/>
          <a:lstStyle/>
          <a:p>
            <a:r>
              <a:rPr lang="en-CA" dirty="0" smtClean="0"/>
              <a:t>Our contributions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8245" y="1377463"/>
                <a:ext cx="8510955" cy="4917831"/>
              </a:xfrm>
            </p:spPr>
            <p:txBody>
              <a:bodyPr/>
              <a:lstStyle/>
              <a:p>
                <a:pPr marL="269875" indent="-269875"/>
                <a:r>
                  <a:rPr lang="en-CA" sz="2400" dirty="0" smtClean="0"/>
                  <a:t>Devise an </a:t>
                </a:r>
                <a:r>
                  <a:rPr lang="en-CA" sz="24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400" dirty="0" smtClean="0"/>
                  <a:t>-approximation for 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 median via LP rounding</a:t>
                </a:r>
              </a:p>
              <a:p>
                <a:pPr marL="620713" lvl="1" indent="-257175"/>
                <a:r>
                  <a:rPr lang="en-CA" sz="2000" b="0" dirty="0" smtClean="0"/>
                  <a:t>Improves the </a:t>
                </a:r>
                <a:r>
                  <a:rPr lang="en-CA" sz="2000" b="0" dirty="0" smtClean="0">
                    <a:solidFill>
                      <a:srgbClr val="0000FF"/>
                    </a:solidFill>
                  </a:rPr>
                  <a:t>16</a:t>
                </a:r>
                <a:r>
                  <a:rPr lang="en-CA" sz="2000" b="0" dirty="0" smtClean="0"/>
                  <a:t>-approx. by KKNSS (K</a:t>
                </a:r>
                <a:r>
                  <a:rPr lang="en-CA" sz="2000" b="0" baseline="30000" dirty="0" smtClean="0"/>
                  <a:t>+</a:t>
                </a:r>
                <a:r>
                  <a:rPr lang="en-CA" sz="2000" b="0" dirty="0" smtClean="0"/>
                  <a:t>11)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CA" sz="2000" b="0" dirty="0" smtClean="0">
                    <a:solidFill>
                      <a:srgbClr val="0000FF"/>
                    </a:solidFill>
                  </a:rPr>
                  <a:t> introduced the problem</a:t>
                </a:r>
                <a:endParaRPr lang="en-CA" sz="2000" b="0" dirty="0" smtClean="0"/>
              </a:p>
              <a:p>
                <a:pPr marL="620713" lvl="1" indent="-257175"/>
                <a:r>
                  <a:rPr lang="en-CA" sz="2000" dirty="0"/>
                  <a:t>Algorithm has the stronger </a:t>
                </a:r>
                <a:r>
                  <a:rPr lang="en-CA" sz="2000" dirty="0" err="1">
                    <a:solidFill>
                      <a:srgbClr val="009900"/>
                    </a:solidFill>
                  </a:rPr>
                  <a:t>Lagrangian</a:t>
                </a:r>
                <a:r>
                  <a:rPr lang="en-CA" sz="2000" dirty="0">
                    <a:solidFill>
                      <a:srgbClr val="009900"/>
                    </a:solidFill>
                  </a:rPr>
                  <a:t>-multiplier-preserving</a:t>
                </a:r>
                <a:r>
                  <a:rPr lang="en-CA" sz="2000" dirty="0"/>
                  <a:t> property</a:t>
                </a:r>
              </a:p>
              <a:p>
                <a:pPr marL="620713" lvl="1" indent="-257175"/>
                <a:r>
                  <a:rPr lang="en-CA" sz="2000" dirty="0"/>
                  <a:t>Technical contribution: significantly-simplified and better rounding algorithm and analysis for </a:t>
                </a:r>
                <a:r>
                  <a:rPr lang="en-CA" sz="2000" dirty="0" smtClean="0"/>
                  <a:t>a natural </a:t>
                </a:r>
                <a:r>
                  <a:rPr lang="en-CA" sz="2000" dirty="0"/>
                  <a:t>LP </a:t>
                </a:r>
                <a:r>
                  <a:rPr lang="en-CA" sz="2000" dirty="0" smtClean="0"/>
                  <a:t>proposed by </a:t>
                </a:r>
                <a:r>
                  <a:rPr lang="en-CA" sz="2000" dirty="0"/>
                  <a:t>K</a:t>
                </a:r>
                <a:r>
                  <a:rPr lang="en-CA" sz="2000" baseline="30000" dirty="0"/>
                  <a:t>+</a:t>
                </a:r>
                <a:r>
                  <a:rPr lang="en-CA" sz="2000" dirty="0"/>
                  <a:t>11</a:t>
                </a:r>
              </a:p>
              <a:p>
                <a:pPr marL="903288" lvl="2" indent="-188913"/>
                <a:r>
                  <a:rPr lang="en-CA" sz="1800" dirty="0">
                    <a:solidFill>
                      <a:srgbClr val="CC0000"/>
                    </a:solidFill>
                  </a:rPr>
                  <a:t>High-level idea: </a:t>
                </a:r>
                <a:r>
                  <a:rPr lang="en-CA" sz="1800" dirty="0"/>
                  <a:t>use </a:t>
                </a:r>
                <a:r>
                  <a:rPr lang="en-CA" sz="1800" dirty="0" smtClean="0"/>
                  <a:t>two </a:t>
                </a:r>
                <a:r>
                  <a:rPr lang="en-CA" sz="1800" dirty="0"/>
                  <a:t>applications of (clustering + integrality results of suitable (</a:t>
                </a:r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1800" dirty="0"/>
                  <a:t> </a:t>
                </a:r>
                <a:r>
                  <a:rPr lang="en-CA" sz="1800" dirty="0" err="1"/>
                  <a:t>matroid</a:t>
                </a:r>
                <a:r>
                  <a:rPr lang="en-CA" sz="1800" dirty="0"/>
                  <a:t>-intersection) polytopes) to round to integer solution</a:t>
                </a:r>
              </a:p>
              <a:p>
                <a:pPr marL="903288" lvl="2" indent="-188913"/>
                <a:r>
                  <a:rPr lang="en-CA" sz="1800" dirty="0"/>
                  <a:t>CGTS02 clustering </a:t>
                </a:r>
                <a:r>
                  <a:rPr lang="en-CA" sz="1800" dirty="0" smtClean="0"/>
                  <a:t>for </a:t>
                </a:r>
                <a14:m>
                  <m:oMath xmlns:m="http://schemas.openxmlformats.org/officeDocument/2006/math">
                    <m:r>
                      <a:rPr lang="en-CA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1800" dirty="0"/>
                  <a:t>-</a:t>
                </a:r>
                <a:r>
                  <a:rPr lang="en-CA" sz="1800" dirty="0" smtClean="0"/>
                  <a:t>median </a:t>
                </a:r>
                <a:r>
                  <a:rPr lang="en-CA" sz="1800" dirty="0"/>
                  <a:t>can be leveraged to set up </a:t>
                </a:r>
                <a14:m>
                  <m:oMath xmlns:m="http://schemas.openxmlformats.org/officeDocument/2006/math">
                    <m:r>
                      <a:rPr lang="en-CA" sz="18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1800" dirty="0">
                    <a:solidFill>
                      <a:srgbClr val="CC0000"/>
                    </a:solidFill>
                  </a:rPr>
                  <a:t> </a:t>
                </a:r>
                <a:r>
                  <a:rPr lang="en-CA" sz="1800" dirty="0" err="1">
                    <a:solidFill>
                      <a:srgbClr val="CC0000"/>
                    </a:solidFill>
                  </a:rPr>
                  <a:t>matroid</a:t>
                </a:r>
                <a:r>
                  <a:rPr lang="en-CA" sz="1800" dirty="0">
                    <a:solidFill>
                      <a:srgbClr val="CC0000"/>
                    </a:solidFill>
                  </a:rPr>
                  <a:t>-intersection problem</a:t>
                </a:r>
                <a:r>
                  <a:rPr lang="en-CA" sz="1800" dirty="0"/>
                  <a:t> and round to </a:t>
                </a:r>
                <a:r>
                  <a:rPr lang="en-CA" sz="1800" dirty="0">
                    <a:solidFill>
                      <a:srgbClr val="CC0000"/>
                    </a:solidFill>
                  </a:rPr>
                  <a:t>near-optimal half-integral solution</a:t>
                </a:r>
                <a:endParaRPr lang="en-CA" sz="1800" dirty="0"/>
              </a:p>
              <a:p>
                <a:pPr marL="903288" lvl="2" indent="-188913"/>
                <a:r>
                  <a:rPr lang="en-CA" sz="1800" dirty="0"/>
                  <a:t>Round half-integral solution by using simple FL clustering to set up </a:t>
                </a:r>
                <a:r>
                  <a:rPr lang="en-CA" sz="1800" dirty="0" err="1">
                    <a:solidFill>
                      <a:srgbClr val="CC0000"/>
                    </a:solidFill>
                  </a:rPr>
                  <a:t>matroid</a:t>
                </a:r>
                <a:r>
                  <a:rPr lang="en-CA" sz="1800" dirty="0">
                    <a:solidFill>
                      <a:srgbClr val="CC0000"/>
                    </a:solidFill>
                  </a:rPr>
                  <a:t>-intersection problem</a:t>
                </a:r>
                <a:r>
                  <a:rPr lang="en-CA" sz="1800" dirty="0"/>
                  <a:t>, use integrality of </a:t>
                </a:r>
                <a:r>
                  <a:rPr lang="en-CA" sz="1800" dirty="0" err="1"/>
                  <a:t>matroid</a:t>
                </a:r>
                <a:r>
                  <a:rPr lang="en-CA" sz="1800" dirty="0"/>
                  <a:t>-intersection </a:t>
                </a:r>
                <a:r>
                  <a:rPr lang="en-CA" sz="1800" dirty="0" smtClean="0"/>
                  <a:t>polytope</a:t>
                </a:r>
              </a:p>
              <a:p>
                <a:pPr marL="363538" lvl="1" indent="0">
                  <a:buNone/>
                </a:pPr>
                <a:r>
                  <a:rPr lang="en-CA" sz="2000" dirty="0" smtClean="0">
                    <a:solidFill>
                      <a:srgbClr val="000000"/>
                    </a:solidFill>
                  </a:rPr>
                  <a:t>(Independently, </a:t>
                </a:r>
                <a:r>
                  <a:rPr lang="en-CA" sz="2000" dirty="0" err="1" smtClean="0">
                    <a:solidFill>
                      <a:srgbClr val="000000"/>
                    </a:solidFill>
                  </a:rPr>
                  <a:t>Charikar</a:t>
                </a:r>
                <a:r>
                  <a:rPr lang="en-CA" sz="2000" dirty="0" smtClean="0">
                    <a:solidFill>
                      <a:srgbClr val="000000"/>
                    </a:solidFill>
                  </a:rPr>
                  <a:t>-Li obtained a </a:t>
                </a:r>
                <a:r>
                  <a:rPr lang="en-CA" sz="2000" dirty="0" smtClean="0">
                    <a:solidFill>
                      <a:srgbClr val="0000FF"/>
                    </a:solidFill>
                  </a:rPr>
                  <a:t>9</a:t>
                </a:r>
                <a:r>
                  <a:rPr lang="en-CA" sz="2000" dirty="0" smtClean="0">
                    <a:solidFill>
                      <a:srgbClr val="000000"/>
                    </a:solidFill>
                  </a:rPr>
                  <a:t>-approximation for </a:t>
                </a:r>
                <a:r>
                  <a:rPr lang="en-CA" sz="2000" dirty="0" err="1" smtClean="0">
                    <a:solidFill>
                      <a:srgbClr val="000000"/>
                    </a:solidFill>
                  </a:rPr>
                  <a:t>matroid</a:t>
                </a:r>
                <a:r>
                  <a:rPr lang="en-CA" sz="2000" dirty="0" smtClean="0">
                    <a:solidFill>
                      <a:srgbClr val="000000"/>
                    </a:solidFill>
                  </a:rPr>
                  <a:t> median.)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245" y="1377463"/>
                <a:ext cx="8510955" cy="4917831"/>
              </a:xfrm>
              <a:blipFill rotWithShape="0">
                <a:blip r:embed="rId2"/>
                <a:stretch>
                  <a:fillRect l="-1504" t="-2354" r="-4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4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971"/>
            <a:ext cx="8118230" cy="838200"/>
          </a:xfrm>
        </p:spPr>
        <p:txBody>
          <a:bodyPr/>
          <a:lstStyle/>
          <a:p>
            <a:pPr algn="r"/>
            <a:r>
              <a:rPr lang="en-CA" dirty="0" smtClean="0"/>
              <a:t>Our contributions (contd.)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65741"/>
                <a:ext cx="8118231" cy="5386754"/>
              </a:xfrm>
            </p:spPr>
            <p:txBody>
              <a:bodyPr/>
              <a:lstStyle/>
              <a:p>
                <a:pPr marL="269875" indent="-269875"/>
                <a:r>
                  <a:rPr lang="en-CA" sz="2400" dirty="0" smtClean="0"/>
                  <a:t>Obtain insights into </a:t>
                </a:r>
                <a:r>
                  <a:rPr lang="en-CA" sz="2400" dirty="0" err="1" smtClean="0"/>
                  <a:t>approximability</a:t>
                </a:r>
                <a:r>
                  <a:rPr lang="en-CA" sz="2400" dirty="0" smtClean="0"/>
                  <a:t> of various extensions</a:t>
                </a:r>
              </a:p>
              <a:p>
                <a:pPr marL="620713" lvl="1" indent="-257175">
                  <a:spcBef>
                    <a:spcPts val="300"/>
                  </a:spcBef>
                </a:pPr>
                <a:r>
                  <a:rPr lang="en-CA" sz="2000" dirty="0" smtClean="0">
                    <a:solidFill>
                      <a:srgbClr val="0000FF"/>
                    </a:solidFill>
                  </a:rPr>
                  <a:t>24</a:t>
                </a:r>
                <a:r>
                  <a:rPr lang="en-CA" sz="2000" dirty="0" smtClean="0"/>
                  <a:t>-approx. for </a:t>
                </a:r>
                <a:r>
                  <a:rPr lang="en-CA" sz="2000" dirty="0" err="1" smtClean="0">
                    <a:solidFill>
                      <a:srgbClr val="CC0000"/>
                    </a:solidFill>
                  </a:rPr>
                  <a:t>matroid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 median with penalties</a:t>
                </a:r>
                <a:r>
                  <a:rPr lang="en-CA" sz="2000" dirty="0" smtClean="0"/>
                  <a:t>:</a:t>
                </a:r>
              </a:p>
              <a:p>
                <a:pPr marL="903288" lvl="2" indent="-188913"/>
                <a:r>
                  <a:rPr lang="en-CA" sz="1800" dirty="0"/>
                  <a:t>C</a:t>
                </a:r>
                <a:r>
                  <a:rPr lang="en-CA" sz="1800" dirty="0" smtClean="0"/>
                  <a:t>lients may be left unassigned incurring a penalty for each unassigned client</a:t>
                </a:r>
              </a:p>
              <a:p>
                <a:pPr marL="903288" lvl="2" indent="-188913"/>
                <a:r>
                  <a:rPr lang="en-CA" sz="1800" dirty="0"/>
                  <a:t>V</a:t>
                </a:r>
                <a:r>
                  <a:rPr lang="en-CA" sz="1800" dirty="0" smtClean="0"/>
                  <a:t>ast improvement over the </a:t>
                </a:r>
                <a:r>
                  <a:rPr lang="en-CA" sz="1800" dirty="0">
                    <a:solidFill>
                      <a:srgbClr val="0000FF"/>
                    </a:solidFill>
                  </a:rPr>
                  <a:t>360</a:t>
                </a:r>
                <a:r>
                  <a:rPr lang="en-CA" sz="1800" dirty="0"/>
                  <a:t>-approximation in K</a:t>
                </a:r>
                <a:r>
                  <a:rPr lang="en-CA" sz="1800" baseline="30000" dirty="0"/>
                  <a:t>+</a:t>
                </a:r>
                <a:r>
                  <a:rPr lang="en-CA" sz="1800" dirty="0"/>
                  <a:t>11</a:t>
                </a:r>
                <a:endParaRPr lang="en-CA" sz="1800" dirty="0" smtClean="0"/>
              </a:p>
              <a:p>
                <a:pPr marL="620713" lvl="1" indent="-257175"/>
                <a:r>
                  <a:rPr lang="en-CA" sz="2000" dirty="0" smtClean="0"/>
                  <a:t>No approximation possible for </a:t>
                </a:r>
                <a:r>
                  <a:rPr lang="en-CA" sz="2000" dirty="0" err="1" smtClean="0">
                    <a:solidFill>
                      <a:srgbClr val="CC0000"/>
                    </a:solidFill>
                  </a:rPr>
                  <a:t>matroid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-intersection median</a:t>
                </a:r>
                <a:r>
                  <a:rPr lang="en-CA" sz="2000" dirty="0" smtClean="0"/>
                  <a:t>: </a:t>
                </a:r>
              </a:p>
              <a:p>
                <a:pPr marL="903288" lvl="2" indent="-188913"/>
                <a:r>
                  <a:rPr lang="en-CA" sz="1800" dirty="0" smtClean="0">
                    <a:solidFill>
                      <a:srgbClr val="CC0000"/>
                    </a:solidFill>
                  </a:rPr>
                  <a:t>Two </a:t>
                </a:r>
                <a:r>
                  <a:rPr lang="en-CA" sz="1800" dirty="0" err="1" smtClean="0">
                    <a:solidFill>
                      <a:srgbClr val="CC0000"/>
                    </a:solidFill>
                  </a:rPr>
                  <a:t>matroids</a:t>
                </a:r>
                <a:r>
                  <a:rPr lang="en-CA" sz="18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CA" sz="1800" dirty="0" smtClean="0"/>
                  <a:t>on facility-set, open-facility set must be </a:t>
                </a:r>
                <a:r>
                  <a:rPr lang="en-CA" sz="1800" dirty="0" smtClean="0">
                    <a:solidFill>
                      <a:srgbClr val="CC0000"/>
                    </a:solidFill>
                  </a:rPr>
                  <a:t>independent in both</a:t>
                </a:r>
              </a:p>
              <a:p>
                <a:pPr marL="903288" lvl="2" indent="-188913"/>
                <a:r>
                  <a:rPr lang="en-CA" sz="1800" dirty="0" smtClean="0">
                    <a:solidFill>
                      <a:srgbClr val="CC0000"/>
                    </a:solidFill>
                  </a:rPr>
                  <a:t>Intuition: </a:t>
                </a:r>
                <a:r>
                  <a:rPr lang="en-CA" sz="1800" dirty="0" smtClean="0"/>
                  <a:t>subroutine needed to round to half-integral or integral solution amounts to </a:t>
                </a:r>
                <a:r>
                  <a:rPr lang="en-CA" sz="1800" dirty="0" smtClean="0">
                    <a:solidFill>
                      <a:srgbClr val="009900"/>
                    </a:solidFill>
                  </a:rPr>
                  <a:t>finding a min-cost common independent set of 3 </a:t>
                </a:r>
                <a:r>
                  <a:rPr lang="en-CA" sz="1800" dirty="0" err="1" smtClean="0">
                    <a:solidFill>
                      <a:srgbClr val="009900"/>
                    </a:solidFill>
                  </a:rPr>
                  <a:t>matroids</a:t>
                </a:r>
                <a:r>
                  <a:rPr lang="en-CA" sz="1800" dirty="0" smtClean="0">
                    <a:solidFill>
                      <a:srgbClr val="009900"/>
                    </a:solidFill>
                  </a:rPr>
                  <a:t> </a:t>
                </a:r>
                <a:r>
                  <a:rPr lang="en-CA" sz="1800" dirty="0" smtClean="0"/>
                  <a:t>(as opposed to </a:t>
                </a:r>
                <a:r>
                  <a:rPr lang="en-CA" sz="1800" dirty="0" err="1" smtClean="0"/>
                  <a:t>matroid</a:t>
                </a:r>
                <a:r>
                  <a:rPr lang="en-CA" sz="1800" dirty="0" smtClean="0"/>
                  <a:t> intersection earlier) 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CA" sz="1800" dirty="0" smtClean="0">
                    <a:solidFill>
                      <a:srgbClr val="CC0000"/>
                    </a:solidFill>
                  </a:rPr>
                  <a:t> NP-hard</a:t>
                </a:r>
                <a:endParaRPr lang="en-CA" sz="1800" dirty="0" smtClean="0">
                  <a:solidFill>
                    <a:srgbClr val="33CC33"/>
                  </a:solidFill>
                </a:endParaRPr>
              </a:p>
              <a:p>
                <a:pPr marL="620713" lvl="1" indent="-257175"/>
                <a:r>
                  <a:rPr lang="en-CA" sz="2000" dirty="0" smtClean="0"/>
                  <a:t>But, obtain </a:t>
                </a:r>
                <a:r>
                  <a:rPr lang="en-CA" sz="20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000" dirty="0" smtClean="0"/>
                  <a:t>-approx. for 2 special cases of </a:t>
                </a:r>
                <a:r>
                  <a:rPr lang="en-CA" sz="2000" dirty="0" err="1" smtClean="0"/>
                  <a:t>matroid</a:t>
                </a:r>
                <a:r>
                  <a:rPr lang="en-CA" sz="2000" dirty="0" smtClean="0"/>
                  <a:t>-intersection median that capture some interesting FL problems: </a:t>
                </a:r>
              </a:p>
              <a:p>
                <a:pPr marL="620713" lvl="1" indent="-257175">
                  <a:spcBef>
                    <a:spcPts val="0"/>
                  </a:spcBef>
                  <a:buNone/>
                </a:pPr>
                <a:r>
                  <a:rPr lang="en-CA" sz="2000" dirty="0" smtClean="0"/>
                  <a:t>    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a) two-</a:t>
                </a:r>
                <a:r>
                  <a:rPr lang="en-CA" sz="2000" dirty="0" err="1" smtClean="0">
                    <a:solidFill>
                      <a:srgbClr val="CC0000"/>
                    </a:solidFill>
                  </a:rPr>
                  <a:t>matroid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 median</a:t>
                </a:r>
                <a:r>
                  <a:rPr lang="en-CA" sz="2000" dirty="0" smtClean="0"/>
                  <a:t>,   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b) </a:t>
                </a:r>
                <a:r>
                  <a:rPr lang="en-CA" sz="2000" dirty="0" err="1" smtClean="0">
                    <a:solidFill>
                      <a:srgbClr val="CC0000"/>
                    </a:solidFill>
                  </a:rPr>
                  <a:t>laminarity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-constrained </a:t>
                </a:r>
                <a:r>
                  <a:rPr lang="en-CA" sz="2000" dirty="0" err="1" smtClean="0">
                    <a:solidFill>
                      <a:srgbClr val="CC0000"/>
                    </a:solidFill>
                  </a:rPr>
                  <a:t>matroid</a:t>
                </a:r>
                <a:r>
                  <a:rPr lang="en-CA" sz="2000" dirty="0" smtClean="0">
                    <a:solidFill>
                      <a:srgbClr val="CC0000"/>
                    </a:solidFill>
                  </a:rPr>
                  <a:t> median</a:t>
                </a:r>
                <a:endParaRPr lang="en-CA" sz="2400" dirty="0" smtClean="0">
                  <a:solidFill>
                    <a:srgbClr val="CC0000"/>
                  </a:solidFill>
                </a:endParaRPr>
              </a:p>
              <a:p>
                <a:pPr marL="269875" indent="-269875">
                  <a:spcBef>
                    <a:spcPts val="900"/>
                  </a:spcBef>
                </a:pPr>
                <a:r>
                  <a:rPr lang="en-CA" sz="2400" dirty="0" smtClean="0"/>
                  <a:t>Show that 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-median + two-</a:t>
                </a:r>
                <a:r>
                  <a:rPr lang="en-CA" sz="2400" dirty="0" err="1" smtClean="0"/>
                  <a:t>matroid</a:t>
                </a:r>
                <a:r>
                  <a:rPr lang="en-CA" sz="2400" dirty="0" smtClean="0"/>
                  <a:t> median capture various FL problems—</a:t>
                </a:r>
                <a:r>
                  <a:rPr lang="en-CA" sz="2400" dirty="0" smtClean="0">
                    <a:solidFill>
                      <a:srgbClr val="CC0000"/>
                    </a:solidFill>
                  </a:rPr>
                  <a:t>data-placement problem</a:t>
                </a:r>
                <a:r>
                  <a:rPr lang="en-CA" sz="2400" dirty="0" smtClean="0"/>
                  <a:t>, </a:t>
                </a:r>
                <a:r>
                  <a:rPr lang="en-CA" sz="2400" dirty="0" smtClean="0">
                    <a:solidFill>
                      <a:srgbClr val="CC0000"/>
                    </a:solidFill>
                  </a:rPr>
                  <a:t>mobile FL</a:t>
                </a:r>
                <a:r>
                  <a:rPr lang="en-CA" sz="2400" dirty="0" smtClean="0"/>
                  <a:t>, 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>
                    <a:solidFill>
                      <a:srgbClr val="CC0000"/>
                    </a:solidFill>
                  </a:rPr>
                  <a:t>-median forest</a:t>
                </a:r>
                <a:r>
                  <a:rPr lang="en-CA" sz="2400" dirty="0" smtClean="0"/>
                  <a:t>, …—obtain improved </a:t>
                </a:r>
                <a:r>
                  <a:rPr lang="en-CA" sz="2400" dirty="0" smtClean="0">
                    <a:solidFill>
                      <a:srgbClr val="0000FF"/>
                    </a:solidFill>
                  </a:rPr>
                  <a:t>8</a:t>
                </a:r>
                <a:r>
                  <a:rPr lang="en-CA" sz="2400" dirty="0" smtClean="0"/>
                  <a:t>-approx. for all these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65741"/>
                <a:ext cx="8118231" cy="5386754"/>
              </a:xfrm>
              <a:blipFill rotWithShape="0">
                <a:blip r:embed="rId3"/>
                <a:stretch>
                  <a:fillRect l="-1502" t="-2036" r="-3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Our contributions (contd.)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 smtClean="0"/>
                  <a:t>Adapt techniques to give a </a:t>
                </a: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(32+</m:t>
                    </m:r>
                    <m:r>
                      <a:rPr lang="en-CA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-approximation for </a:t>
                </a:r>
                <a:r>
                  <a:rPr lang="en-CA" sz="2400" dirty="0">
                    <a:solidFill>
                      <a:srgbClr val="CC0000"/>
                    </a:solidFill>
                  </a:rPr>
                  <a:t>knapsack </a:t>
                </a:r>
                <a:r>
                  <a:rPr lang="en-CA" sz="2400" dirty="0" smtClean="0">
                    <a:solidFill>
                      <a:srgbClr val="CC0000"/>
                    </a:solidFill>
                  </a:rPr>
                  <a:t>median </a:t>
                </a:r>
                <a:r>
                  <a:rPr lang="en-CA" sz="2000" dirty="0" smtClean="0"/>
                  <a:t>(slightly improves </a:t>
                </a:r>
                <a:r>
                  <a:rPr lang="en-CA" sz="2000" dirty="0" smtClean="0">
                    <a:solidFill>
                      <a:srgbClr val="0000FF"/>
                    </a:solidFill>
                  </a:rPr>
                  <a:t>34</a:t>
                </a:r>
                <a:r>
                  <a:rPr lang="en-CA" sz="2000" dirty="0" smtClean="0"/>
                  <a:t>-approx. in CL12)</a:t>
                </a:r>
              </a:p>
              <a:p>
                <a:pPr lvl="1"/>
                <a:r>
                  <a:rPr lang="en-CA" sz="2000" dirty="0"/>
                  <a:t>K</a:t>
                </a:r>
                <a:r>
                  <a:rPr lang="en-CA" sz="2000" dirty="0" smtClean="0"/>
                  <a:t>napsack constraint: (total weight </a:t>
                </a:r>
                <a:r>
                  <a:rPr lang="en-CA" sz="2000" dirty="0"/>
                  <a:t>of open facilities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), </a:t>
                </a:r>
                <a:r>
                  <a:rPr lang="en-CA" sz="2000" dirty="0" smtClean="0"/>
                  <a:t>replaces </a:t>
                </a:r>
                <a:r>
                  <a:rPr lang="en-CA" sz="2000" dirty="0" err="1"/>
                  <a:t>matroid</a:t>
                </a:r>
                <a:r>
                  <a:rPr lang="en-CA" sz="2000" dirty="0"/>
                  <a:t>-independence </a:t>
                </a:r>
                <a:r>
                  <a:rPr lang="en-CA" sz="2000" dirty="0" smtClean="0"/>
                  <a:t>constraint</a:t>
                </a:r>
              </a:p>
              <a:p>
                <a:pPr lvl="1"/>
                <a:r>
                  <a:rPr lang="en-CA" sz="2000" dirty="0" smtClean="0"/>
                  <a:t>Introduced by HKK10; Kumar12 gave first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dirty="0" smtClean="0"/>
                  <a:t>-approximation</a:t>
                </a:r>
                <a:endParaRPr lang="en-CA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7" t="-2533" r="-1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3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AITANYA20SWAMY@YFWDJHQFUVWXY5M7" val="448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sm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016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triangle" w="med" len="sm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57911</TotalTime>
  <Words>1492</Words>
  <Application>Microsoft Office PowerPoint</Application>
  <PresentationFormat>On-screen Show (4:3)</PresentationFormat>
  <Paragraphs>346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Gill Sans MT</vt:lpstr>
      <vt:lpstr>Lucida Calligraphy</vt:lpstr>
      <vt:lpstr>Times New Roman</vt:lpstr>
      <vt:lpstr>Default Design</vt:lpstr>
      <vt:lpstr>Improved Approximation Algorithms for  Matroid and Knapsack Median Problems and Applications</vt:lpstr>
      <vt:lpstr>Matroid median</vt:lpstr>
      <vt:lpstr>Matroid median</vt:lpstr>
      <vt:lpstr>PowerPoint Presentation</vt:lpstr>
      <vt:lpstr>PowerPoint Presentation</vt:lpstr>
      <vt:lpstr>Our contributions</vt:lpstr>
      <vt:lpstr>Our contributions</vt:lpstr>
      <vt:lpstr>Our contributions (contd.)</vt:lpstr>
      <vt:lpstr>Our contributions (contd.)</vt:lpstr>
      <vt:lpstr>LP for matroid median</vt:lpstr>
      <vt:lpstr>Rounding (x,y): building intuition</vt:lpstr>
      <vt:lpstr>Rounding (x,y): building intuition</vt:lpstr>
      <vt:lpstr>Rounding (x,y): building intuition</vt:lpstr>
      <vt:lpstr>Rounding (x,y): overview</vt:lpstr>
      <vt:lpstr>Rounding (x,y): overview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Rounding (x,y): more details</vt:lpstr>
      <vt:lpstr>Summary</vt:lpstr>
      <vt:lpstr>Open questions</vt:lpstr>
      <vt:lpstr>Thank You</vt:lpstr>
    </vt:vector>
  </TitlesOfParts>
  <Company>CMI, Caltech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Algorithms for Stochastic Optimization</dc:title>
  <dc:creator>Chaitanya Swamy</dc:creator>
  <dc:description>Job Talk</dc:description>
  <cp:lastModifiedBy>Chaitanya Swamy</cp:lastModifiedBy>
  <cp:revision>239</cp:revision>
  <dcterms:created xsi:type="dcterms:W3CDTF">2003-11-14T22:44:35Z</dcterms:created>
  <dcterms:modified xsi:type="dcterms:W3CDTF">2015-01-08T22:54:00Z</dcterms:modified>
</cp:coreProperties>
</file>