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477" r:id="rId3"/>
    <p:sldId id="464" r:id="rId4"/>
    <p:sldId id="478" r:id="rId5"/>
    <p:sldId id="479" r:id="rId6"/>
    <p:sldId id="480" r:id="rId7"/>
    <p:sldId id="482" r:id="rId8"/>
    <p:sldId id="506" r:id="rId9"/>
    <p:sldId id="481" r:id="rId10"/>
    <p:sldId id="509" r:id="rId11"/>
    <p:sldId id="504" r:id="rId12"/>
    <p:sldId id="507" r:id="rId13"/>
    <p:sldId id="510" r:id="rId14"/>
    <p:sldId id="519" r:id="rId15"/>
    <p:sldId id="511" r:id="rId16"/>
    <p:sldId id="520" r:id="rId17"/>
    <p:sldId id="488" r:id="rId18"/>
    <p:sldId id="502" r:id="rId19"/>
    <p:sldId id="503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9">
          <p15:clr>
            <a:srgbClr val="A4A3A4"/>
          </p15:clr>
        </p15:guide>
        <p15:guide id="2" pos="111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00"/>
    <a:srgbClr val="D30000"/>
    <a:srgbClr val="33CC33"/>
    <a:srgbClr val="33CC5D"/>
    <a:srgbClr val="FFFFFF"/>
    <a:srgbClr val="8BBEFF"/>
    <a:srgbClr val="D458FF"/>
    <a:srgbClr val="C96E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407" y="65"/>
      </p:cViewPr>
      <p:guideLst>
        <p:guide orient="horz" pos="3159"/>
        <p:guide pos="1111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8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663006C-6CA8-4AEB-A139-68F3EE2502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99836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909028D-D718-4A51-93C4-A3ECDB78A9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659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fld id="{4E7FFE23-B4E2-4A63-9B30-A4AEDF681304}" type="slidenum">
              <a:rPr lang="en-US" altLang="en-US" sz="1200" smtClean="0">
                <a:latin typeface="Arial" panose="020B0604020202020204" pitchFamily="34" charset="0"/>
              </a:rPr>
              <a:pPr/>
              <a:t>3</a:t>
            </a:fld>
            <a:endParaRPr lang="en-US" altLang="en-US" sz="12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448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09028D-D718-4A51-93C4-A3ECDB78A9A5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6204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66C24-4A57-4253-BAD1-7CA58F5C85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2260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074EA-3486-4F54-8C11-FFD6803A6A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2809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FC36F-1D70-4592-A237-E020BD989E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962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14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0114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0A21E-195E-4C74-A31D-AA4305ADF3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2239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65B96-12EC-4D16-A3B6-36E6CEDEB9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5161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00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48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48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4C106-04BB-492A-93D1-67828FA0F1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8554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CAE489-187E-41D1-80B4-2CB9FBFF95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2469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00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89FF6-065A-4CE9-B584-4CDDBC4D01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6567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EEBE6-FD0A-45CD-9C07-0E65AD176A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9044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B07DB-C918-486D-AC06-83B10B52D8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3188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6D5D6-A455-45BB-BD8C-C85B5E50C6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028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Gill Sans MT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2600" y="64770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Gill Sans MT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352800" y="64770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fld id="{35B5DC0E-CA1D-4E94-97D4-13295F6072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120000"/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3CC33"/>
        </a:buClr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20000"/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644525"/>
            <a:ext cx="8053388" cy="19812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LP-based Approximation Algorithms for Multi-Vehicle Minimum Latency Problems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943225"/>
            <a:ext cx="8053388" cy="3352800"/>
          </a:xfrm>
        </p:spPr>
        <p:txBody>
          <a:bodyPr/>
          <a:lstStyle/>
          <a:p>
            <a:pPr eaLnBrk="1" hangingPunct="1"/>
            <a:endParaRPr lang="en-US" altLang="en-US" sz="100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3600" smtClean="0">
                <a:ea typeface="ＭＳ Ｐゴシック" panose="020B0600070205080204" pitchFamily="34" charset="-128"/>
              </a:rPr>
              <a:t>Chaitanya Swamy</a:t>
            </a:r>
          </a:p>
          <a:p>
            <a:pPr eaLnBrk="1" hangingPunct="1"/>
            <a:r>
              <a:rPr lang="en-US" altLang="en-US" sz="3600" smtClean="0">
                <a:ea typeface="ＭＳ Ｐゴシック" panose="020B0600070205080204" pitchFamily="34" charset="-128"/>
              </a:rPr>
              <a:t>University of Waterloo</a:t>
            </a:r>
          </a:p>
          <a:p>
            <a:pPr eaLnBrk="1" hangingPunct="1"/>
            <a:endParaRPr lang="en-US" altLang="en-US" sz="240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3600" smtClean="0">
                <a:ea typeface="ＭＳ Ｐゴシック" panose="020B0600070205080204" pitchFamily="34" charset="-128"/>
              </a:rPr>
              <a:t>Joint work with Ian Post</a:t>
            </a:r>
          </a:p>
          <a:p>
            <a:pPr eaLnBrk="1" hangingPunct="1"/>
            <a:r>
              <a:rPr lang="en-US" altLang="en-US" sz="3600" smtClean="0">
                <a:ea typeface="ＭＳ Ｐゴシック" panose="020B0600070205080204" pitchFamily="34" charset="-128"/>
              </a:rPr>
              <a:t>University of Waterloo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title"/>
          </p:nvPr>
        </p:nvSpPr>
        <p:spPr>
          <a:xfrm>
            <a:off x="685800" y="377457"/>
            <a:ext cx="7772400" cy="838200"/>
          </a:xfrm>
        </p:spPr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A brief history of MLP-time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46050" y="1561243"/>
            <a:ext cx="84502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CA" altLang="en-US" dirty="0">
                <a:solidFill>
                  <a:srgbClr val="0000FF"/>
                </a:solidFill>
              </a:rPr>
              <a:t>OPT	= </a:t>
            </a:r>
            <a:r>
              <a:rPr lang="en-CA" altLang="en-US" dirty="0" err="1">
                <a:solidFill>
                  <a:srgbClr val="0000FF"/>
                </a:solidFill>
              </a:rPr>
              <a:t>min</a:t>
            </a:r>
            <a:r>
              <a:rPr lang="en-CA" altLang="en-US" baseline="-25000" dirty="0" err="1">
                <a:solidFill>
                  <a:srgbClr val="0000FF"/>
                </a:solidFill>
              </a:rPr>
              <a:t>r</a:t>
            </a:r>
            <a:r>
              <a:rPr lang="en-CA" altLang="en-US" baseline="-25000" dirty="0"/>
              <a:t>-paths</a:t>
            </a:r>
            <a:r>
              <a:rPr lang="en-CA" altLang="en-US" baseline="-25000" dirty="0">
                <a:solidFill>
                  <a:srgbClr val="0000FF"/>
                </a:solidFill>
              </a:rPr>
              <a:t> P(</a:t>
            </a:r>
            <a:r>
              <a:rPr lang="en-CA" altLang="en-US" baseline="-250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baseline="-25000" dirty="0">
                <a:solidFill>
                  <a:srgbClr val="0000FF"/>
                </a:solidFill>
              </a:rPr>
              <a:t>) </a:t>
            </a:r>
            <a:r>
              <a:rPr lang="en-CA" altLang="en-US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 </a:t>
            </a:r>
            <a:r>
              <a:rPr lang="en-CA" altLang="en-US" baseline="-25000" dirty="0">
                <a:solidFill>
                  <a:srgbClr val="0000FF"/>
                </a:solidFill>
              </a:rPr>
              <a:t>P(2)</a:t>
            </a:r>
            <a:r>
              <a:rPr lang="en-CA" altLang="en-US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 </a:t>
            </a:r>
            <a:r>
              <a:rPr lang="en-CA" altLang="en-US" baseline="-25000" dirty="0">
                <a:solidFill>
                  <a:srgbClr val="0000FF"/>
                </a:solidFill>
              </a:rPr>
              <a:t> … </a:t>
            </a:r>
            <a:r>
              <a:rPr lang="en-CA" altLang="en-US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 </a:t>
            </a:r>
            <a:r>
              <a:rPr lang="en-CA" altLang="en-US" baseline="-25000" dirty="0">
                <a:solidFill>
                  <a:srgbClr val="0000FF"/>
                </a:solidFill>
              </a:rPr>
              <a:t>P(n)</a:t>
            </a:r>
            <a:r>
              <a:rPr lang="en-CA" altLang="en-US" dirty="0">
                <a:solidFill>
                  <a:srgbClr val="0000FF"/>
                </a:solidFill>
              </a:rPr>
              <a:t> [c(P(</a:t>
            </a:r>
            <a:r>
              <a:rPr lang="en-CA" altLang="en-US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dirty="0">
                <a:solidFill>
                  <a:srgbClr val="0000FF"/>
                </a:solidFill>
              </a:rPr>
              <a:t>))+…+c(P(n</a:t>
            </a:r>
            <a:r>
              <a:rPr lang="en-CA" altLang="en-US" dirty="0" smtClean="0">
                <a:solidFill>
                  <a:srgbClr val="0000FF"/>
                </a:solidFill>
              </a:rPr>
              <a:t>))]</a:t>
            </a:r>
            <a:endParaRPr lang="en-CA" altLang="en-US" dirty="0">
              <a:solidFill>
                <a:srgbClr val="0000FF"/>
              </a:solidFill>
            </a:endParaRP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2195513" y="1905730"/>
            <a:ext cx="20161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CA" altLang="en-US" baseline="-25000">
                <a:solidFill>
                  <a:srgbClr val="0000FF"/>
                </a:solidFill>
              </a:rPr>
              <a:t>|V(P(q))|=q </a:t>
            </a:r>
            <a:r>
              <a:rPr lang="en-CA" altLang="en-US" baseline="-25000"/>
              <a:t>for all </a:t>
            </a:r>
            <a:r>
              <a:rPr lang="en-CA" altLang="en-US" baseline="-25000">
                <a:solidFill>
                  <a:srgbClr val="0000FF"/>
                </a:solidFill>
              </a:rPr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405526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title"/>
          </p:nvPr>
        </p:nvSpPr>
        <p:spPr>
          <a:xfrm>
            <a:off x="685800" y="377457"/>
            <a:ext cx="7772400" cy="838200"/>
          </a:xfrm>
        </p:spPr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Template for approximating MLP (i.e., </a:t>
            </a:r>
            <a:r>
              <a:rPr lang="en-CA" altLang="en-US" dirty="0" smtClean="0">
                <a:latin typeface="Calibri" panose="020F0502020204030204" pitchFamily="34" charset="0"/>
                <a:ea typeface="ＭＳ Ｐゴシック" panose="020B0600070205080204" pitchFamily="34" charset="-128"/>
              </a:rPr>
              <a:t>1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-MLP)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46050" y="1561243"/>
            <a:ext cx="8450263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CA" altLang="en-US">
                <a:solidFill>
                  <a:srgbClr val="0000FF"/>
                </a:solidFill>
              </a:rPr>
              <a:t>OPT	= min</a:t>
            </a:r>
            <a:r>
              <a:rPr lang="en-CA" altLang="en-US" baseline="-25000">
                <a:solidFill>
                  <a:srgbClr val="0000FF"/>
                </a:solidFill>
              </a:rPr>
              <a:t>r</a:t>
            </a:r>
            <a:r>
              <a:rPr lang="en-CA" altLang="en-US" baseline="-25000"/>
              <a:t>-paths</a:t>
            </a:r>
            <a:r>
              <a:rPr lang="en-CA" altLang="en-US" baseline="-25000">
                <a:solidFill>
                  <a:srgbClr val="0000FF"/>
                </a:solidFill>
              </a:rPr>
              <a:t> P(</a:t>
            </a:r>
            <a:r>
              <a:rPr lang="en-CA" altLang="en-US" baseline="-250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baseline="-25000">
                <a:solidFill>
                  <a:srgbClr val="0000FF"/>
                </a:solidFill>
              </a:rPr>
              <a:t>) </a:t>
            </a:r>
            <a:r>
              <a:rPr lang="en-CA" altLang="en-US" baseline="-25000">
                <a:solidFill>
                  <a:srgbClr val="0000FF"/>
                </a:solidFill>
                <a:sym typeface="Symbol" panose="05050102010706020507" pitchFamily="18" charset="2"/>
              </a:rPr>
              <a:t> </a:t>
            </a:r>
            <a:r>
              <a:rPr lang="en-CA" altLang="en-US" baseline="-25000">
                <a:solidFill>
                  <a:srgbClr val="0000FF"/>
                </a:solidFill>
              </a:rPr>
              <a:t>P(2)</a:t>
            </a:r>
            <a:r>
              <a:rPr lang="en-CA" altLang="en-US" baseline="-25000">
                <a:solidFill>
                  <a:srgbClr val="0000FF"/>
                </a:solidFill>
                <a:sym typeface="Symbol" panose="05050102010706020507" pitchFamily="18" charset="2"/>
              </a:rPr>
              <a:t> </a:t>
            </a:r>
            <a:r>
              <a:rPr lang="en-CA" altLang="en-US" baseline="-25000">
                <a:solidFill>
                  <a:srgbClr val="0000FF"/>
                </a:solidFill>
              </a:rPr>
              <a:t> … </a:t>
            </a:r>
            <a:r>
              <a:rPr lang="en-CA" altLang="en-US" baseline="-25000">
                <a:solidFill>
                  <a:srgbClr val="0000FF"/>
                </a:solidFill>
                <a:sym typeface="Symbol" panose="05050102010706020507" pitchFamily="18" charset="2"/>
              </a:rPr>
              <a:t> </a:t>
            </a:r>
            <a:r>
              <a:rPr lang="en-CA" altLang="en-US" baseline="-25000">
                <a:solidFill>
                  <a:srgbClr val="0000FF"/>
                </a:solidFill>
              </a:rPr>
              <a:t>P(n)</a:t>
            </a:r>
            <a:r>
              <a:rPr lang="en-CA" altLang="en-US">
                <a:solidFill>
                  <a:srgbClr val="0000FF"/>
                </a:solidFill>
              </a:rPr>
              <a:t> [c(P(</a:t>
            </a:r>
            <a:r>
              <a:rPr lang="en-CA" altLang="en-US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>
                <a:solidFill>
                  <a:srgbClr val="0000FF"/>
                </a:solidFill>
              </a:rPr>
              <a:t>))+…+c(P(n))]</a:t>
            </a:r>
          </a:p>
          <a:p>
            <a:pPr eaLnBrk="1" hangingPunct="1"/>
            <a:endParaRPr lang="en-CA" altLang="en-US">
              <a:solidFill>
                <a:srgbClr val="0000FF"/>
              </a:solidFill>
            </a:endParaRPr>
          </a:p>
          <a:p>
            <a:pPr eaLnBrk="1" hangingPunct="1"/>
            <a:r>
              <a:rPr lang="en-CA" altLang="en-US">
                <a:solidFill>
                  <a:srgbClr val="0000FF"/>
                </a:solidFill>
              </a:rPr>
              <a:t>	≥ min</a:t>
            </a:r>
            <a:r>
              <a:rPr lang="en-CA" altLang="en-US" baseline="-25000">
                <a:solidFill>
                  <a:srgbClr val="0000FF"/>
                </a:solidFill>
              </a:rPr>
              <a:t>r</a:t>
            </a:r>
            <a:r>
              <a:rPr lang="en-CA" altLang="en-US" baseline="-25000"/>
              <a:t>-paths</a:t>
            </a:r>
            <a:r>
              <a:rPr lang="en-CA" altLang="en-US" baseline="-25000">
                <a:solidFill>
                  <a:srgbClr val="0000FF"/>
                </a:solidFill>
              </a:rPr>
              <a:t> P(</a:t>
            </a:r>
            <a:r>
              <a:rPr lang="en-CA" altLang="en-US" baseline="-250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baseline="-25000">
                <a:solidFill>
                  <a:srgbClr val="0000FF"/>
                </a:solidFill>
              </a:rPr>
              <a:t>),P(2),…,P(n)</a:t>
            </a:r>
            <a:r>
              <a:rPr lang="en-CA" altLang="en-US">
                <a:solidFill>
                  <a:srgbClr val="0000FF"/>
                </a:solidFill>
              </a:rPr>
              <a:t> [c(P(</a:t>
            </a:r>
            <a:r>
              <a:rPr lang="en-CA" altLang="en-US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>
                <a:solidFill>
                  <a:srgbClr val="0000FF"/>
                </a:solidFill>
              </a:rPr>
              <a:t>))+…+c(P(n))]</a:t>
            </a:r>
          </a:p>
          <a:p>
            <a:pPr eaLnBrk="1" hangingPunct="1"/>
            <a:endParaRPr lang="en-CA" altLang="en-US"/>
          </a:p>
          <a:p>
            <a:pPr eaLnBrk="1" hangingPunct="1"/>
            <a:r>
              <a:rPr lang="en-CA" altLang="en-US"/>
              <a:t>	</a:t>
            </a:r>
            <a:r>
              <a:rPr lang="en-CA" altLang="en-US">
                <a:solidFill>
                  <a:srgbClr val="0000FF"/>
                </a:solidFill>
              </a:rPr>
              <a:t>= </a:t>
            </a:r>
            <a:r>
              <a:rPr lang="en-US" altLang="en-US">
                <a:solidFill>
                  <a:srgbClr val="0000FF"/>
                </a:solidFill>
              </a:rPr>
              <a:t>∑</a:t>
            </a:r>
            <a:r>
              <a:rPr lang="en-CA" altLang="en-US" baseline="-25000">
                <a:solidFill>
                  <a:srgbClr val="0000FF"/>
                </a:solidFill>
              </a:rPr>
              <a:t>q=</a:t>
            </a:r>
            <a:r>
              <a:rPr lang="en-CA" altLang="en-US" baseline="-250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baseline="-25000">
                <a:solidFill>
                  <a:srgbClr val="0000FF"/>
                </a:solidFill>
              </a:rPr>
              <a:t>…n</a:t>
            </a:r>
            <a:r>
              <a:rPr lang="en-CA" altLang="en-US">
                <a:solidFill>
                  <a:srgbClr val="0000FF"/>
                </a:solidFill>
              </a:rPr>
              <a:t>  OPT</a:t>
            </a:r>
            <a:r>
              <a:rPr lang="en-CA" altLang="en-US" baseline="-25000">
                <a:solidFill>
                  <a:srgbClr val="0000FF"/>
                </a:solidFill>
              </a:rPr>
              <a:t>q</a:t>
            </a:r>
            <a:endParaRPr lang="en-CA" altLang="en-US">
              <a:solidFill>
                <a:srgbClr val="0000FF"/>
              </a:solidFill>
            </a:endParaRP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2195513" y="1905730"/>
            <a:ext cx="20161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CA" altLang="en-US" baseline="-25000">
                <a:solidFill>
                  <a:srgbClr val="0000FF"/>
                </a:solidFill>
              </a:rPr>
              <a:t>|V(P(q))|=q </a:t>
            </a:r>
            <a:r>
              <a:rPr lang="en-CA" altLang="en-US" baseline="-25000"/>
              <a:t>for all </a:t>
            </a:r>
            <a:r>
              <a:rPr lang="en-CA" altLang="en-US" baseline="-25000">
                <a:solidFill>
                  <a:srgbClr val="0000FF"/>
                </a:solidFill>
              </a:rPr>
              <a:t>q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41888" y="3180493"/>
            <a:ext cx="3786187" cy="4302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C00000"/>
                </a:solidFill>
              </a:rPr>
              <a:t>q-stroll lower bound </a:t>
            </a:r>
            <a:r>
              <a:rPr lang="en-CA" sz="2200" dirty="0"/>
              <a:t>(CGRT03)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189163" y="2631218"/>
            <a:ext cx="20161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CA" altLang="en-US" baseline="-25000">
                <a:solidFill>
                  <a:srgbClr val="0000FF"/>
                </a:solidFill>
              </a:rPr>
              <a:t>|V(P(q))|=q </a:t>
            </a:r>
            <a:r>
              <a:rPr lang="en-CA" altLang="en-US" baseline="-25000"/>
              <a:t>for all </a:t>
            </a:r>
            <a:r>
              <a:rPr lang="en-CA" altLang="en-US" baseline="-25000">
                <a:solidFill>
                  <a:srgbClr val="0000FF"/>
                </a:solidFill>
              </a:rPr>
              <a:t>q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35050" y="3845655"/>
            <a:ext cx="2309813" cy="7683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/>
              <a:t>min-cost </a:t>
            </a:r>
            <a:r>
              <a:rPr lang="en-CA" sz="2200" dirty="0">
                <a:solidFill>
                  <a:srgbClr val="0000FF"/>
                </a:solidFill>
              </a:rPr>
              <a:t>r</a:t>
            </a:r>
            <a:r>
              <a:rPr lang="en-CA" sz="2200" dirty="0"/>
              <a:t>-path spanning </a:t>
            </a:r>
            <a:r>
              <a:rPr lang="en-CA" sz="2200" dirty="0">
                <a:solidFill>
                  <a:srgbClr val="0000FF"/>
                </a:solidFill>
              </a:rPr>
              <a:t>q</a:t>
            </a:r>
            <a:r>
              <a:rPr lang="en-CA" sz="2200" dirty="0"/>
              <a:t> nodes</a:t>
            </a:r>
          </a:p>
        </p:txBody>
      </p:sp>
      <p:sp>
        <p:nvSpPr>
          <p:cNvPr id="15" name="Right Arrow 14"/>
          <p:cNvSpPr>
            <a:spLocks noChangeArrowheads="1"/>
          </p:cNvSpPr>
          <p:nvPr/>
        </p:nvSpPr>
        <p:spPr bwMode="auto">
          <a:xfrm rot="6033464">
            <a:off x="2236788" y="3550380"/>
            <a:ext cx="344488" cy="211137"/>
          </a:xfrm>
          <a:prstGeom prst="rightArrow">
            <a:avLst>
              <a:gd name="adj1" fmla="val 50000"/>
              <a:gd name="adj2" fmla="val 49967"/>
            </a:avLst>
          </a:prstGeom>
          <a:noFill/>
          <a:ln w="12700" algn="ctr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/>
            <a:endParaRPr lang="en-CA" altLang="en-US"/>
          </a:p>
        </p:txBody>
      </p:sp>
      <p:sp>
        <p:nvSpPr>
          <p:cNvPr id="16" name="Right Arrow 15"/>
          <p:cNvSpPr>
            <a:spLocks noChangeArrowheads="1"/>
          </p:cNvSpPr>
          <p:nvPr/>
        </p:nvSpPr>
        <p:spPr bwMode="auto">
          <a:xfrm rot="287089">
            <a:off x="3200400" y="3180493"/>
            <a:ext cx="1562100" cy="287337"/>
          </a:xfrm>
          <a:prstGeom prst="rightArrow">
            <a:avLst>
              <a:gd name="adj1" fmla="val 50000"/>
              <a:gd name="adj2" fmla="val 49960"/>
            </a:avLst>
          </a:prstGeom>
          <a:noFill/>
          <a:ln w="12700" algn="ctr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42345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  <p:bldP spid="13" grpId="0" animBg="1"/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/>
          </p:nvPr>
        </p:nvSpPr>
        <p:spPr>
          <a:xfrm>
            <a:off x="685800" y="49213"/>
            <a:ext cx="7772400" cy="838200"/>
          </a:xfrm>
        </p:spPr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Template for approximating MLP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46050" y="1079500"/>
            <a:ext cx="8450263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tabLst>
                <a:tab pos="719138" algn="l"/>
              </a:tabLst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tabLst>
                <a:tab pos="719138" algn="l"/>
              </a:tabLst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913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913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913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913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913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913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400" dirty="0">
                <a:solidFill>
                  <a:srgbClr val="0000FF"/>
                </a:solidFill>
              </a:rPr>
              <a:t>OPT	≥ </a:t>
            </a:r>
            <a:r>
              <a:rPr lang="en-US" altLang="en-US" sz="2400" dirty="0">
                <a:solidFill>
                  <a:srgbClr val="0000FF"/>
                </a:solidFill>
              </a:rPr>
              <a:t>∑</a:t>
            </a:r>
            <a:r>
              <a:rPr lang="en-CA" altLang="en-US" sz="2400" baseline="-25000" dirty="0">
                <a:solidFill>
                  <a:srgbClr val="0000FF"/>
                </a:solidFill>
              </a:rPr>
              <a:t>q=</a:t>
            </a:r>
            <a:r>
              <a:rPr lang="en-CA" altLang="en-US" sz="2400" baseline="-250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sz="2400" baseline="-25000" dirty="0">
                <a:solidFill>
                  <a:srgbClr val="0000FF"/>
                </a:solidFill>
              </a:rPr>
              <a:t>…n</a:t>
            </a:r>
            <a:r>
              <a:rPr lang="en-CA" altLang="en-US" sz="2400" dirty="0">
                <a:solidFill>
                  <a:srgbClr val="0000FF"/>
                </a:solidFill>
              </a:rPr>
              <a:t>  </a:t>
            </a:r>
            <a:r>
              <a:rPr lang="en-CA" altLang="en-US" sz="2400" dirty="0" err="1">
                <a:solidFill>
                  <a:srgbClr val="0000FF"/>
                </a:solidFill>
              </a:rPr>
              <a:t>OPT</a:t>
            </a:r>
            <a:r>
              <a:rPr lang="en-CA" altLang="en-US" sz="2400" baseline="-25000" dirty="0" err="1">
                <a:solidFill>
                  <a:srgbClr val="0000FF"/>
                </a:solidFill>
              </a:rPr>
              <a:t>q</a:t>
            </a:r>
            <a:endParaRPr lang="en-CA" altLang="en-US" sz="2400" dirty="0"/>
          </a:p>
          <a:p>
            <a:pPr eaLnBrk="1" hangingPunct="1">
              <a:spcBef>
                <a:spcPts val="1800"/>
              </a:spcBef>
              <a:buClrTx/>
              <a:buSzTx/>
              <a:buFontTx/>
              <a:buNone/>
            </a:pPr>
            <a:r>
              <a:rPr lang="en-CA" altLang="en-US" sz="2400" dirty="0">
                <a:solidFill>
                  <a:srgbClr val="009900"/>
                </a:solidFill>
              </a:rPr>
              <a:t>Theorem (BCCPRS94): </a:t>
            </a:r>
            <a:r>
              <a:rPr lang="en-CA" altLang="en-US" sz="2400" dirty="0"/>
              <a:t>Given trees </a:t>
            </a:r>
            <a:r>
              <a:rPr lang="en-CA" altLang="en-US" sz="2400" dirty="0">
                <a:solidFill>
                  <a:srgbClr val="0000FF"/>
                </a:solidFill>
              </a:rPr>
              <a:t>T(</a:t>
            </a:r>
            <a:r>
              <a:rPr lang="en-CA" altLang="en-US" sz="24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sz="2400" dirty="0">
                <a:solidFill>
                  <a:srgbClr val="0000FF"/>
                </a:solidFill>
              </a:rPr>
              <a:t>),…,T(n) </a:t>
            </a:r>
            <a:r>
              <a:rPr lang="en-CA" altLang="en-US" sz="2400" dirty="0"/>
              <a:t>with </a:t>
            </a:r>
            <a:r>
              <a:rPr lang="en-CA" altLang="en-US" sz="2400" dirty="0">
                <a:solidFill>
                  <a:srgbClr val="0000FF"/>
                </a:solidFill>
              </a:rPr>
              <a:t>|V(T(q))|=q </a:t>
            </a:r>
            <a:r>
              <a:rPr lang="en-CA" altLang="en-US" sz="2400" dirty="0"/>
              <a:t>for all </a:t>
            </a:r>
            <a:r>
              <a:rPr lang="en-CA" altLang="en-US" sz="2400" dirty="0">
                <a:solidFill>
                  <a:srgbClr val="0000FF"/>
                </a:solidFill>
              </a:rPr>
              <a:t>q</a:t>
            </a:r>
            <a:r>
              <a:rPr lang="en-CA" altLang="en-US" sz="2400" dirty="0"/>
              <a:t>, can obtain solution of cost </a:t>
            </a:r>
            <a:r>
              <a:rPr lang="en-CA" altLang="en-US" sz="2400" dirty="0">
                <a:solidFill>
                  <a:srgbClr val="0000FF"/>
                </a:solidFill>
              </a:rPr>
              <a:t>≤ O(</a:t>
            </a:r>
            <a:r>
              <a:rPr lang="en-CA" altLang="en-US" sz="24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sz="2400" dirty="0">
                <a:solidFill>
                  <a:srgbClr val="0000FF"/>
                </a:solidFill>
              </a:rPr>
              <a:t>).[c(T(</a:t>
            </a:r>
            <a:r>
              <a:rPr lang="en-CA" altLang="en-US" sz="24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sz="2400" dirty="0">
                <a:solidFill>
                  <a:srgbClr val="0000FF"/>
                </a:solidFill>
              </a:rPr>
              <a:t>))+…+c(T(n))]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24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2400" dirty="0"/>
          </a:p>
          <a:p>
            <a:pPr eaLnBrk="1" hangingPunct="1">
              <a:spcBef>
                <a:spcPts val="1800"/>
              </a:spcBef>
              <a:buClrTx/>
              <a:buSzTx/>
              <a:buFontTx/>
              <a:buNone/>
            </a:pPr>
            <a:r>
              <a:rPr lang="en-CA" altLang="en-US" sz="2400" dirty="0"/>
              <a:t>So if each </a:t>
            </a:r>
            <a:r>
              <a:rPr lang="en-CA" altLang="en-US" sz="2400" dirty="0">
                <a:solidFill>
                  <a:srgbClr val="0000FF"/>
                </a:solidFill>
              </a:rPr>
              <a:t>T(q)</a:t>
            </a:r>
            <a:r>
              <a:rPr lang="en-CA" altLang="en-US" sz="2400" dirty="0"/>
              <a:t> is an </a:t>
            </a:r>
            <a:r>
              <a:rPr lang="en-CA" altLang="en-US" sz="2400" dirty="0">
                <a:solidFill>
                  <a:srgbClr val="0000FF"/>
                </a:solidFill>
                <a:latin typeface="Symbol" panose="05050102010706020507" pitchFamily="18" charset="2"/>
              </a:rPr>
              <a:t>a</a:t>
            </a:r>
            <a:r>
              <a:rPr lang="en-CA" altLang="en-US" sz="2400" dirty="0"/>
              <a:t>-approx. </a:t>
            </a:r>
            <a:r>
              <a:rPr lang="en-CA" altLang="en-US" sz="2400" dirty="0">
                <a:solidFill>
                  <a:srgbClr val="0000FF"/>
                </a:solidFill>
              </a:rPr>
              <a:t>q</a:t>
            </a:r>
            <a:r>
              <a:rPr lang="en-CA" altLang="en-US" sz="2400" dirty="0"/>
              <a:t>-MST,  get </a:t>
            </a:r>
            <a:r>
              <a:rPr lang="en-CA" altLang="en-US" sz="2400" dirty="0" err="1">
                <a:solidFill>
                  <a:srgbClr val="0000FF"/>
                </a:solidFill>
                <a:latin typeface="Symbol" panose="05050102010706020507" pitchFamily="18" charset="2"/>
              </a:rPr>
              <a:t>a</a:t>
            </a:r>
            <a:r>
              <a:rPr lang="en-CA" altLang="en-US" sz="2400" dirty="0" err="1">
                <a:solidFill>
                  <a:srgbClr val="0000FF"/>
                </a:solidFill>
              </a:rPr>
              <a:t>.</a:t>
            </a:r>
            <a:r>
              <a:rPr lang="en-CA" altLang="en-US" sz="2400" dirty="0" err="1">
                <a:solidFill>
                  <a:srgbClr val="0000FF"/>
                </a:solidFill>
                <a:latin typeface="Symbol" panose="05050102010706020507" pitchFamily="18" charset="2"/>
              </a:rPr>
              <a:t>m</a:t>
            </a:r>
            <a:r>
              <a:rPr lang="en-CA" altLang="en-US" sz="2400" baseline="30000" dirty="0">
                <a:solidFill>
                  <a:srgbClr val="0000FF"/>
                </a:solidFill>
              </a:rPr>
              <a:t>*</a:t>
            </a:r>
            <a:r>
              <a:rPr lang="en-CA" altLang="en-US" sz="2400" dirty="0"/>
              <a:t>-approx.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779838" y="2528888"/>
            <a:ext cx="5260975" cy="73818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/>
              <a:t>GK96: </a:t>
            </a:r>
            <a:r>
              <a:rPr lang="en-CA" sz="2200" dirty="0">
                <a:solidFill>
                  <a:srgbClr val="0000FF"/>
                </a:solidFill>
              </a:rPr>
              <a:t>O(</a:t>
            </a:r>
            <a:r>
              <a:rPr lang="en-CA" sz="22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sz="2200" dirty="0">
                <a:solidFill>
                  <a:srgbClr val="0000FF"/>
                </a:solidFill>
              </a:rPr>
              <a:t>) = </a:t>
            </a:r>
            <a:r>
              <a:rPr lang="en-CA" sz="2200" dirty="0">
                <a:solidFill>
                  <a:srgbClr val="0000FF"/>
                </a:solidFill>
                <a:latin typeface="Symbol" panose="05050102010706020507" pitchFamily="18" charset="2"/>
              </a:rPr>
              <a:t>m</a:t>
            </a:r>
            <a:r>
              <a:rPr lang="en-CA" sz="2200" baseline="30000" dirty="0">
                <a:solidFill>
                  <a:srgbClr val="0000FF"/>
                </a:solidFill>
              </a:rPr>
              <a:t>*</a:t>
            </a:r>
            <a:r>
              <a:rPr lang="en-CA" sz="2200" dirty="0"/>
              <a:t>;  </a:t>
            </a:r>
            <a:r>
              <a:rPr lang="en-CA" sz="2000" dirty="0">
                <a:solidFill>
                  <a:srgbClr val="D30000"/>
                </a:solidFill>
              </a:rPr>
              <a:t>Concatenation graph </a:t>
            </a:r>
            <a:r>
              <a:rPr lang="en-CA" sz="2000" dirty="0"/>
              <a:t>to find best way of combining tours obtained from </a:t>
            </a:r>
            <a:r>
              <a:rPr lang="en-CA" sz="2000" dirty="0">
                <a:solidFill>
                  <a:srgbClr val="0000FF"/>
                </a:solidFill>
              </a:rPr>
              <a:t>T(q)</a:t>
            </a:r>
            <a:r>
              <a:rPr lang="en-CA" sz="2000" dirty="0"/>
              <a:t>’s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99113" y="3851275"/>
            <a:ext cx="3441700" cy="430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0000FF"/>
                </a:solidFill>
              </a:rPr>
              <a:t>(2+</a:t>
            </a:r>
            <a:r>
              <a:rPr lang="en-CA" sz="2200" dirty="0">
                <a:solidFill>
                  <a:srgbClr val="0000FF"/>
                </a:solidFill>
                <a:latin typeface="Symbol" panose="05050102010706020507" pitchFamily="18" charset="2"/>
              </a:rPr>
              <a:t>e</a:t>
            </a:r>
            <a:r>
              <a:rPr lang="en-CA" sz="2200" dirty="0">
                <a:solidFill>
                  <a:srgbClr val="0000FF"/>
                </a:solidFill>
              </a:rPr>
              <a:t>)</a:t>
            </a:r>
            <a:r>
              <a:rPr lang="en-CA" sz="2200" dirty="0">
                <a:solidFill>
                  <a:srgbClr val="0000FF"/>
                </a:solidFill>
                <a:latin typeface="Symbol" panose="05050102010706020507" pitchFamily="18" charset="2"/>
              </a:rPr>
              <a:t>m</a:t>
            </a:r>
            <a:r>
              <a:rPr lang="en-CA" sz="2200" baseline="30000" dirty="0">
                <a:solidFill>
                  <a:srgbClr val="0000FF"/>
                </a:solidFill>
              </a:rPr>
              <a:t>*</a:t>
            </a:r>
            <a:r>
              <a:rPr lang="en-CA" sz="2200" dirty="0">
                <a:solidFill>
                  <a:srgbClr val="0000FF"/>
                </a:solidFill>
              </a:rPr>
              <a:t>-</a:t>
            </a:r>
            <a:r>
              <a:rPr lang="en-CA" sz="2200" dirty="0"/>
              <a:t>approx.: G96, AK00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54625" y="1065213"/>
            <a:ext cx="3786188" cy="4302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C00000"/>
                </a:solidFill>
              </a:rPr>
              <a:t>q-stroll lower bound </a:t>
            </a:r>
            <a:r>
              <a:rPr lang="en-CA" sz="2200" dirty="0"/>
              <a:t>(CGRT03)</a:t>
            </a:r>
          </a:p>
        </p:txBody>
      </p:sp>
    </p:spTree>
    <p:extLst>
      <p:ext uri="{BB962C8B-B14F-4D97-AF65-F5344CB8AC3E}">
        <p14:creationId xmlns:p14="http://schemas.microsoft.com/office/powerpoint/2010/main" val="2441244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>
                <a:spLocks noChangeArrowheads="1"/>
              </p:cNvSpPr>
              <p:nvPr/>
            </p:nvSpPr>
            <p:spPr bwMode="auto">
              <a:xfrm>
                <a:off x="146050" y="1079500"/>
                <a:ext cx="8564196" cy="57937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>
                  <a:tabLst>
                    <a:tab pos="71913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tabLst>
                    <a:tab pos="71913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tabLst>
                    <a:tab pos="71913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tabLst>
                    <a:tab pos="71913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tabLst>
                    <a:tab pos="71913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71913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71913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71913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71913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en-CA" altLang="en-US" dirty="0" smtClean="0">
                    <a:solidFill>
                      <a:srgbClr val="0000FF"/>
                    </a:solidFill>
                  </a:rPr>
                  <a:t>OPT	≥ 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∑</a:t>
                </a:r>
                <a:r>
                  <a:rPr lang="en-CA" altLang="en-US" baseline="-25000" dirty="0">
                    <a:solidFill>
                      <a:srgbClr val="0000FF"/>
                    </a:solidFill>
                  </a:rPr>
                  <a:t>q=</a:t>
                </a:r>
                <a:r>
                  <a:rPr lang="en-CA" altLang="en-US" baseline="-25000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baseline="-25000" dirty="0">
                    <a:solidFill>
                      <a:srgbClr val="0000FF"/>
                    </a:solidFill>
                  </a:rPr>
                  <a:t>…n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  </a:t>
                </a:r>
                <a:r>
                  <a:rPr lang="en-CA" altLang="en-US" dirty="0" err="1">
                    <a:solidFill>
                      <a:srgbClr val="0000FF"/>
                    </a:solidFill>
                  </a:rPr>
                  <a:t>OPT</a:t>
                </a:r>
                <a:r>
                  <a:rPr lang="en-CA" altLang="en-US" baseline="-25000" dirty="0" err="1">
                    <a:solidFill>
                      <a:srgbClr val="0000FF"/>
                    </a:solidFill>
                  </a:rPr>
                  <a:t>q</a:t>
                </a:r>
                <a:endParaRPr lang="en-CA" altLang="en-US" dirty="0"/>
              </a:p>
              <a:p>
                <a:pPr eaLnBrk="1" hangingPunct="1">
                  <a:spcBef>
                    <a:spcPts val="1800"/>
                  </a:spcBef>
                </a:pPr>
                <a:r>
                  <a:rPr lang="en-CA" altLang="en-US" dirty="0">
                    <a:solidFill>
                      <a:srgbClr val="009900"/>
                    </a:solidFill>
                  </a:rPr>
                  <a:t>Theorem (</a:t>
                </a:r>
                <a:r>
                  <a:rPr lang="en-CA" altLang="en-US" dirty="0" smtClean="0">
                    <a:solidFill>
                      <a:srgbClr val="009900"/>
                    </a:solidFill>
                  </a:rPr>
                  <a:t>BCCPRS94 + GK96):</a:t>
                </a:r>
                <a:r>
                  <a:rPr lang="en-CA" altLang="en-US" dirty="0" smtClean="0">
                    <a:solidFill>
                      <a:srgbClr val="33CC33"/>
                    </a:solidFill>
                  </a:rPr>
                  <a:t> </a:t>
                </a:r>
                <a:r>
                  <a:rPr lang="en-CA" altLang="en-US" sz="2200" dirty="0"/>
                  <a:t>Given </a:t>
                </a:r>
                <a:r>
                  <a:rPr lang="en-CA" altLang="en-US" sz="2200" dirty="0" smtClean="0">
                    <a:solidFill>
                      <a:srgbClr val="0000FF"/>
                    </a:solidFill>
                  </a:rPr>
                  <a:t>r</a:t>
                </a:r>
                <a:r>
                  <a:rPr lang="en-CA" altLang="en-US" sz="2200" dirty="0" smtClean="0"/>
                  <a:t>-trees </a:t>
                </a:r>
                <a:r>
                  <a:rPr lang="en-CA" altLang="en-US" sz="2200" dirty="0">
                    <a:solidFill>
                      <a:srgbClr val="0000FF"/>
                    </a:solidFill>
                  </a:rPr>
                  <a:t>T(</a:t>
                </a:r>
                <a:r>
                  <a:rPr lang="en-CA" altLang="en-US" sz="2200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sz="2200" dirty="0">
                    <a:solidFill>
                      <a:srgbClr val="0000FF"/>
                    </a:solidFill>
                  </a:rPr>
                  <a:t>),…,T(n) </a:t>
                </a:r>
                <a:r>
                  <a:rPr lang="en-CA" altLang="en-US" sz="2200" dirty="0"/>
                  <a:t>with </a:t>
                </a:r>
                <a:r>
                  <a:rPr lang="en-CA" altLang="en-US" sz="2200" dirty="0">
                    <a:solidFill>
                      <a:srgbClr val="0000FF"/>
                    </a:solidFill>
                  </a:rPr>
                  <a:t>|V(T(q))|=q </a:t>
                </a:r>
                <a:r>
                  <a:rPr lang="en-CA" altLang="en-US" sz="2200" dirty="0"/>
                  <a:t>for all </a:t>
                </a:r>
                <a:r>
                  <a:rPr lang="en-CA" altLang="en-US" sz="2200" dirty="0">
                    <a:solidFill>
                      <a:srgbClr val="0000FF"/>
                    </a:solidFill>
                  </a:rPr>
                  <a:t>q</a:t>
                </a:r>
                <a:r>
                  <a:rPr lang="en-CA" altLang="en-US" sz="2200" dirty="0"/>
                  <a:t>, can obtain solution of cost </a:t>
                </a:r>
                <a:r>
                  <a:rPr lang="en-CA" altLang="en-US" sz="2200" dirty="0">
                    <a:solidFill>
                      <a:srgbClr val="0000FF"/>
                    </a:solidFill>
                  </a:rPr>
                  <a:t>≤ </a:t>
                </a:r>
                <a:r>
                  <a:rPr lang="en-CA" altLang="en-US" sz="22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m</a:t>
                </a:r>
                <a:r>
                  <a:rPr lang="en-CA" altLang="en-US" sz="2200" baseline="30000" dirty="0" smtClean="0">
                    <a:solidFill>
                      <a:srgbClr val="0000FF"/>
                    </a:solidFill>
                  </a:rPr>
                  <a:t>*</a:t>
                </a:r>
                <a:r>
                  <a:rPr lang="en-CA" altLang="en-US" sz="2200" dirty="0" smtClean="0">
                    <a:solidFill>
                      <a:srgbClr val="0000FF"/>
                    </a:solidFill>
                  </a:rPr>
                  <a:t>.[</a:t>
                </a:r>
                <a:r>
                  <a:rPr lang="en-CA" altLang="en-US" sz="2200" dirty="0">
                    <a:solidFill>
                      <a:srgbClr val="0000FF"/>
                    </a:solidFill>
                  </a:rPr>
                  <a:t>c(T(</a:t>
                </a:r>
                <a:r>
                  <a:rPr lang="en-CA" altLang="en-US" sz="2200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sz="2200" dirty="0">
                    <a:solidFill>
                      <a:srgbClr val="0000FF"/>
                    </a:solidFill>
                  </a:rPr>
                  <a:t>))+…+c(T(n))]</a:t>
                </a:r>
              </a:p>
              <a:p>
                <a:pPr eaLnBrk="1" hangingPunct="1">
                  <a:spcBef>
                    <a:spcPts val="600"/>
                  </a:spcBef>
                </a:pPr>
                <a:r>
                  <a:rPr lang="en-CA" altLang="en-US" sz="2200" dirty="0" smtClean="0"/>
                  <a:t>So </a:t>
                </a:r>
                <a:r>
                  <a:rPr lang="en-CA" altLang="en-US" sz="2200" dirty="0"/>
                  <a:t>if each </a:t>
                </a:r>
                <a:r>
                  <a:rPr lang="en-CA" altLang="en-US" sz="2200" dirty="0">
                    <a:solidFill>
                      <a:srgbClr val="0000FF"/>
                    </a:solidFill>
                  </a:rPr>
                  <a:t>T(q)</a:t>
                </a:r>
                <a:r>
                  <a:rPr lang="en-CA" altLang="en-US" sz="2200" dirty="0"/>
                  <a:t> is an </a:t>
                </a:r>
                <a:r>
                  <a:rPr lang="en-CA" altLang="en-US" sz="2200" dirty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a</a:t>
                </a:r>
                <a:r>
                  <a:rPr lang="en-CA" altLang="en-US" sz="2200" dirty="0"/>
                  <a:t>-approx. </a:t>
                </a:r>
                <a:r>
                  <a:rPr lang="en-CA" altLang="en-US" sz="2200" dirty="0">
                    <a:solidFill>
                      <a:srgbClr val="0000FF"/>
                    </a:solidFill>
                  </a:rPr>
                  <a:t>q</a:t>
                </a:r>
                <a:r>
                  <a:rPr lang="en-CA" altLang="en-US" sz="2200" dirty="0"/>
                  <a:t>-MST,  get </a:t>
                </a:r>
                <a:r>
                  <a:rPr lang="en-CA" altLang="en-US" sz="2200" dirty="0" err="1">
                    <a:solidFill>
                      <a:srgbClr val="0000FF"/>
                    </a:solidFill>
                    <a:latin typeface="Symbol" panose="05050102010706020507" pitchFamily="18" charset="2"/>
                  </a:rPr>
                  <a:t>a</a:t>
                </a:r>
                <a:r>
                  <a:rPr lang="en-CA" altLang="en-US" sz="2200" dirty="0" err="1">
                    <a:solidFill>
                      <a:srgbClr val="0000FF"/>
                    </a:solidFill>
                  </a:rPr>
                  <a:t>.</a:t>
                </a:r>
                <a:r>
                  <a:rPr lang="en-CA" altLang="en-US" sz="2200" dirty="0" err="1">
                    <a:solidFill>
                      <a:srgbClr val="0000FF"/>
                    </a:solidFill>
                    <a:latin typeface="Symbol" panose="05050102010706020507" pitchFamily="18" charset="2"/>
                  </a:rPr>
                  <a:t>m</a:t>
                </a:r>
                <a:r>
                  <a:rPr lang="en-CA" altLang="en-US" sz="2200" baseline="30000" dirty="0">
                    <a:solidFill>
                      <a:srgbClr val="0000FF"/>
                    </a:solidFill>
                  </a:rPr>
                  <a:t>*</a:t>
                </a:r>
                <a:r>
                  <a:rPr lang="en-CA" altLang="en-US" sz="2200" dirty="0"/>
                  <a:t>-approx.</a:t>
                </a:r>
              </a:p>
              <a:p>
                <a:pPr eaLnBrk="1" hangingPunct="1">
                  <a:spcBef>
                    <a:spcPts val="1800"/>
                  </a:spcBef>
                </a:pPr>
                <a:r>
                  <a:rPr lang="en-CA" altLang="en-US" dirty="0" smtClean="0">
                    <a:solidFill>
                      <a:srgbClr val="009900"/>
                    </a:solidFill>
                  </a:rPr>
                  <a:t>[ALW03]:</a:t>
                </a:r>
                <a:r>
                  <a:rPr lang="en-CA" altLang="en-US" dirty="0" smtClean="0"/>
                  <a:t> Let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Z(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),…,Z(s) </a:t>
                </a:r>
                <a:r>
                  <a:rPr lang="en-CA" altLang="en-US" dirty="0" smtClean="0"/>
                  <a:t>be random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r</a:t>
                </a:r>
                <a:r>
                  <a:rPr lang="en-CA" altLang="en-US" dirty="0" smtClean="0"/>
                  <a:t>-trees </a:t>
                </a:r>
                <a:r>
                  <a:rPr lang="en-CA" altLang="en-US" dirty="0" err="1" smtClean="0"/>
                  <a:t>s.t.</a:t>
                </a:r>
                <a:r>
                  <a:rPr lang="en-CA" altLang="en-US" dirty="0" smtClean="0"/>
                  <a:t>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|V(Z(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))|=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/>
                  <a:t>,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|V(Z(s))|=n </a:t>
                </a:r>
                <a:r>
                  <a:rPr lang="en-CA" altLang="en-US" dirty="0" smtClean="0"/>
                  <a:t>with probability 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/>
                  <a:t>. Let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f:[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,n] </a:t>
                </a:r>
                <a14:m>
                  <m:oMath xmlns:m="http://schemas.openxmlformats.org/officeDocument/2006/math">
                    <m:r>
                      <a:rPr lang="en-CA" alt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CA" alt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+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dirty="0" smtClean="0"/>
                  <a:t>be </a:t>
                </a:r>
                <a:r>
                  <a:rPr lang="en-CA" altLang="en-US" dirty="0" smtClean="0">
                    <a:solidFill>
                      <a:srgbClr val="CC0000"/>
                    </a:solidFill>
                  </a:rPr>
                  <a:t>lower-envelope curve</a:t>
                </a:r>
                <a:r>
                  <a:rPr lang="en-CA" altLang="en-US" dirty="0" smtClean="0"/>
                  <a:t> of </a:t>
                </a:r>
                <a:r>
                  <a:rPr lang="en-CA" altLang="en-US" sz="28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q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=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,…,s </a:t>
                </a:r>
                <a:r>
                  <a:rPr lang="en-CA" altLang="en-US" sz="28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support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 of Z(q)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|V(Z(q))|, c(Z(q))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) </a:t>
                </a:r>
                <a:endParaRPr lang="en-CA" altLang="en-US" dirty="0" smtClean="0"/>
              </a:p>
              <a:p>
                <a:pPr eaLnBrk="1" hangingPunct="1">
                  <a:spcBef>
                    <a:spcPts val="1800"/>
                  </a:spcBef>
                </a:pPr>
                <a:endParaRPr lang="en-CA" altLang="en-US" dirty="0" smtClean="0"/>
              </a:p>
              <a:p>
                <a:pPr eaLnBrk="1" hangingPunct="1">
                  <a:spcBef>
                    <a:spcPts val="1800"/>
                  </a:spcBef>
                </a:pPr>
                <a:endParaRPr lang="en-CA" altLang="en-US" dirty="0" smtClean="0"/>
              </a:p>
              <a:p>
                <a:pPr eaLnBrk="1" hangingPunct="1">
                  <a:spcBef>
                    <a:spcPts val="1800"/>
                  </a:spcBef>
                </a:pPr>
                <a:endParaRPr lang="en-CA" altLang="en-US" dirty="0" smtClean="0"/>
              </a:p>
              <a:p>
                <a:pPr eaLnBrk="1" hangingPunct="1">
                  <a:spcBef>
                    <a:spcPts val="1800"/>
                  </a:spcBef>
                </a:pPr>
                <a:r>
                  <a:rPr lang="en-CA" altLang="en-US" dirty="0" smtClean="0">
                    <a:solidFill>
                      <a:srgbClr val="0000FF"/>
                    </a:solidFill>
                  </a:rPr>
                  <a:t> </a:t>
                </a:r>
                <a:endParaRPr lang="en-CA" altLang="en-US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6050" y="1079500"/>
                <a:ext cx="8564196" cy="5793766"/>
              </a:xfrm>
              <a:prstGeom prst="rect">
                <a:avLst/>
              </a:prstGeom>
              <a:blipFill rotWithShape="0">
                <a:blip r:embed="rId3"/>
                <a:stretch>
                  <a:fillRect l="-1139" t="-841" r="-78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38" name="Title 3"/>
          <p:cNvSpPr>
            <a:spLocks noGrp="1"/>
          </p:cNvSpPr>
          <p:nvPr>
            <p:ph type="title"/>
          </p:nvPr>
        </p:nvSpPr>
        <p:spPr>
          <a:xfrm>
            <a:off x="685800" y="49213"/>
            <a:ext cx="7772400" cy="838200"/>
          </a:xfrm>
        </p:spPr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Template for approximating MLP</a:t>
            </a:r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4625" y="1065213"/>
            <a:ext cx="3786188" cy="4302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C00000"/>
                </a:solidFill>
              </a:rPr>
              <a:t>q-stroll lower bound </a:t>
            </a:r>
            <a:r>
              <a:rPr lang="en-CA" sz="2200" dirty="0"/>
              <a:t>(CGRT03)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 bwMode="auto">
          <a:xfrm>
            <a:off x="9226062" y="6611814"/>
            <a:ext cx="72000" cy="720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670267" y="4295383"/>
            <a:ext cx="54737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altLang="en-US" dirty="0" smtClean="0"/>
              <a:t>Can get solution of cost </a:t>
            </a:r>
            <a:r>
              <a:rPr lang="en-CA" altLang="en-US" dirty="0" smtClean="0">
                <a:solidFill>
                  <a:srgbClr val="0000FF"/>
                </a:solidFill>
              </a:rPr>
              <a:t>≤</a:t>
            </a:r>
            <a:r>
              <a:rPr lang="en-CA" altLang="en-US" dirty="0" smtClean="0"/>
              <a:t> </a:t>
            </a:r>
            <a:r>
              <a:rPr lang="en-CA" altLang="en-US" dirty="0" smtClean="0">
                <a:solidFill>
                  <a:srgbClr val="0000FF"/>
                </a:solidFill>
                <a:latin typeface="Symbol" panose="05050102010706020507" pitchFamily="18" charset="2"/>
              </a:rPr>
              <a:t>m</a:t>
            </a:r>
            <a:r>
              <a:rPr lang="en-CA" altLang="en-US" baseline="30000" dirty="0" smtClean="0">
                <a:solidFill>
                  <a:srgbClr val="0000FF"/>
                </a:solidFill>
              </a:rPr>
              <a:t>*</a:t>
            </a:r>
            <a:r>
              <a:rPr lang="en-CA" altLang="en-US" dirty="0" smtClean="0">
                <a:solidFill>
                  <a:srgbClr val="0000FF"/>
                </a:solidFill>
              </a:rPr>
              <a:t>(f(</a:t>
            </a:r>
            <a:r>
              <a:rPr lang="en-CA" altLang="en-US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dirty="0" smtClean="0">
                <a:solidFill>
                  <a:srgbClr val="0000FF"/>
                </a:solidFill>
              </a:rPr>
              <a:t>)+…+f(n))</a:t>
            </a:r>
            <a:endParaRPr lang="en-CA" altLang="en-US" dirty="0" smtClean="0"/>
          </a:p>
        </p:txBody>
      </p:sp>
      <p:grpSp>
        <p:nvGrpSpPr>
          <p:cNvPr id="50" name="Group 49"/>
          <p:cNvGrpSpPr/>
          <p:nvPr/>
        </p:nvGrpSpPr>
        <p:grpSpPr>
          <a:xfrm>
            <a:off x="216000" y="4483772"/>
            <a:ext cx="3989701" cy="2201899"/>
            <a:chOff x="216000" y="4483772"/>
            <a:chExt cx="3989701" cy="2201899"/>
          </a:xfrm>
        </p:grpSpPr>
        <p:sp>
          <p:nvSpPr>
            <p:cNvPr id="35" name="TextBox 34"/>
            <p:cNvSpPr txBox="1"/>
            <p:nvPr/>
          </p:nvSpPr>
          <p:spPr>
            <a:xfrm>
              <a:off x="3240000" y="6239723"/>
              <a:ext cx="96570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/>
                <a:t>|V(Z)|</a:t>
              </a:r>
              <a:endParaRPr lang="en-CA" sz="2200" dirty="0"/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1160585" y="4747846"/>
              <a:ext cx="2157046" cy="1488831"/>
            </a:xfrm>
            <a:custGeom>
              <a:avLst/>
              <a:gdLst>
                <a:gd name="connsiteX0" fmla="*/ 0 w 2168769"/>
                <a:gd name="connsiteY0" fmla="*/ 1477108 h 1488831"/>
                <a:gd name="connsiteX1" fmla="*/ 1301261 w 2168769"/>
                <a:gd name="connsiteY1" fmla="*/ 691662 h 1488831"/>
                <a:gd name="connsiteX2" fmla="*/ 1910861 w 2168769"/>
                <a:gd name="connsiteY2" fmla="*/ 257908 h 1488831"/>
                <a:gd name="connsiteX3" fmla="*/ 2168769 w 2168769"/>
                <a:gd name="connsiteY3" fmla="*/ 0 h 1488831"/>
                <a:gd name="connsiteX4" fmla="*/ 2145323 w 2168769"/>
                <a:gd name="connsiteY4" fmla="*/ 1488831 h 1488831"/>
                <a:gd name="connsiteX5" fmla="*/ 2157046 w 2168769"/>
                <a:gd name="connsiteY5" fmla="*/ 1488831 h 1488831"/>
                <a:gd name="connsiteX0" fmla="*/ 0 w 2168769"/>
                <a:gd name="connsiteY0" fmla="*/ 1477108 h 1500554"/>
                <a:gd name="connsiteX1" fmla="*/ 1301261 w 2168769"/>
                <a:gd name="connsiteY1" fmla="*/ 691662 h 1500554"/>
                <a:gd name="connsiteX2" fmla="*/ 1910861 w 2168769"/>
                <a:gd name="connsiteY2" fmla="*/ 257908 h 1500554"/>
                <a:gd name="connsiteX3" fmla="*/ 2168769 w 2168769"/>
                <a:gd name="connsiteY3" fmla="*/ 0 h 1500554"/>
                <a:gd name="connsiteX4" fmla="*/ 2145323 w 2168769"/>
                <a:gd name="connsiteY4" fmla="*/ 1488831 h 1500554"/>
                <a:gd name="connsiteX5" fmla="*/ 2110153 w 2168769"/>
                <a:gd name="connsiteY5" fmla="*/ 1500554 h 1500554"/>
                <a:gd name="connsiteX0" fmla="*/ 0 w 2168769"/>
                <a:gd name="connsiteY0" fmla="*/ 1477108 h 1488831"/>
                <a:gd name="connsiteX1" fmla="*/ 1301261 w 2168769"/>
                <a:gd name="connsiteY1" fmla="*/ 691662 h 1488831"/>
                <a:gd name="connsiteX2" fmla="*/ 1910861 w 2168769"/>
                <a:gd name="connsiteY2" fmla="*/ 257908 h 1488831"/>
                <a:gd name="connsiteX3" fmla="*/ 2168769 w 2168769"/>
                <a:gd name="connsiteY3" fmla="*/ 0 h 1488831"/>
                <a:gd name="connsiteX4" fmla="*/ 2145323 w 2168769"/>
                <a:gd name="connsiteY4" fmla="*/ 1488831 h 1488831"/>
                <a:gd name="connsiteX5" fmla="*/ 1723292 w 2168769"/>
                <a:gd name="connsiteY5" fmla="*/ 1277816 h 1488831"/>
                <a:gd name="connsiteX0" fmla="*/ 0 w 2168769"/>
                <a:gd name="connsiteY0" fmla="*/ 1477108 h 1488831"/>
                <a:gd name="connsiteX1" fmla="*/ 1301261 w 2168769"/>
                <a:gd name="connsiteY1" fmla="*/ 691662 h 1488831"/>
                <a:gd name="connsiteX2" fmla="*/ 1910861 w 2168769"/>
                <a:gd name="connsiteY2" fmla="*/ 257908 h 1488831"/>
                <a:gd name="connsiteX3" fmla="*/ 2168769 w 2168769"/>
                <a:gd name="connsiteY3" fmla="*/ 0 h 1488831"/>
                <a:gd name="connsiteX4" fmla="*/ 2145323 w 2168769"/>
                <a:gd name="connsiteY4" fmla="*/ 1488831 h 1488831"/>
                <a:gd name="connsiteX0" fmla="*/ 0 w 2168769"/>
                <a:gd name="connsiteY0" fmla="*/ 1477108 h 1477108"/>
                <a:gd name="connsiteX1" fmla="*/ 1301261 w 2168769"/>
                <a:gd name="connsiteY1" fmla="*/ 691662 h 1477108"/>
                <a:gd name="connsiteX2" fmla="*/ 1910861 w 2168769"/>
                <a:gd name="connsiteY2" fmla="*/ 257908 h 1477108"/>
                <a:gd name="connsiteX3" fmla="*/ 2168769 w 2168769"/>
                <a:gd name="connsiteY3" fmla="*/ 0 h 1477108"/>
                <a:gd name="connsiteX4" fmla="*/ 2157046 w 2168769"/>
                <a:gd name="connsiteY4" fmla="*/ 1477108 h 1477108"/>
                <a:gd name="connsiteX0" fmla="*/ 0 w 2168769"/>
                <a:gd name="connsiteY0" fmla="*/ 1500554 h 1500554"/>
                <a:gd name="connsiteX1" fmla="*/ 1301261 w 2168769"/>
                <a:gd name="connsiteY1" fmla="*/ 715108 h 1500554"/>
                <a:gd name="connsiteX2" fmla="*/ 1910861 w 2168769"/>
                <a:gd name="connsiteY2" fmla="*/ 281354 h 1500554"/>
                <a:gd name="connsiteX3" fmla="*/ 2168769 w 2168769"/>
                <a:gd name="connsiteY3" fmla="*/ 0 h 1500554"/>
                <a:gd name="connsiteX4" fmla="*/ 2157046 w 2168769"/>
                <a:gd name="connsiteY4" fmla="*/ 1500554 h 1500554"/>
                <a:gd name="connsiteX0" fmla="*/ 0 w 2158174"/>
                <a:gd name="connsiteY0" fmla="*/ 1500554 h 1500554"/>
                <a:gd name="connsiteX1" fmla="*/ 1301261 w 2158174"/>
                <a:gd name="connsiteY1" fmla="*/ 715108 h 1500554"/>
                <a:gd name="connsiteX2" fmla="*/ 1910861 w 2158174"/>
                <a:gd name="connsiteY2" fmla="*/ 281354 h 1500554"/>
                <a:gd name="connsiteX3" fmla="*/ 2157046 w 2158174"/>
                <a:gd name="connsiteY3" fmla="*/ 0 h 1500554"/>
                <a:gd name="connsiteX4" fmla="*/ 2157046 w 2158174"/>
                <a:gd name="connsiteY4" fmla="*/ 1500554 h 1500554"/>
                <a:gd name="connsiteX0" fmla="*/ 0 w 2158174"/>
                <a:gd name="connsiteY0" fmla="*/ 1500554 h 1524000"/>
                <a:gd name="connsiteX1" fmla="*/ 1301261 w 2158174"/>
                <a:gd name="connsiteY1" fmla="*/ 715108 h 1524000"/>
                <a:gd name="connsiteX2" fmla="*/ 1910861 w 2158174"/>
                <a:gd name="connsiteY2" fmla="*/ 281354 h 1524000"/>
                <a:gd name="connsiteX3" fmla="*/ 2157046 w 2158174"/>
                <a:gd name="connsiteY3" fmla="*/ 0 h 1524000"/>
                <a:gd name="connsiteX4" fmla="*/ 2157046 w 2158174"/>
                <a:gd name="connsiteY4" fmla="*/ 1524000 h 1524000"/>
                <a:gd name="connsiteX0" fmla="*/ 0 w 2157046"/>
                <a:gd name="connsiteY0" fmla="*/ 1500554 h 1524000"/>
                <a:gd name="connsiteX1" fmla="*/ 1301261 w 2157046"/>
                <a:gd name="connsiteY1" fmla="*/ 715108 h 1524000"/>
                <a:gd name="connsiteX2" fmla="*/ 1910861 w 2157046"/>
                <a:gd name="connsiteY2" fmla="*/ 281354 h 1524000"/>
                <a:gd name="connsiteX3" fmla="*/ 2157046 w 2157046"/>
                <a:gd name="connsiteY3" fmla="*/ 0 h 1524000"/>
                <a:gd name="connsiteX4" fmla="*/ 2145323 w 2157046"/>
                <a:gd name="connsiteY4" fmla="*/ 1524000 h 1524000"/>
                <a:gd name="connsiteX0" fmla="*/ 0 w 2157046"/>
                <a:gd name="connsiteY0" fmla="*/ 1488831 h 1512277"/>
                <a:gd name="connsiteX1" fmla="*/ 1301261 w 2157046"/>
                <a:gd name="connsiteY1" fmla="*/ 703385 h 1512277"/>
                <a:gd name="connsiteX2" fmla="*/ 1910861 w 2157046"/>
                <a:gd name="connsiteY2" fmla="*/ 269631 h 1512277"/>
                <a:gd name="connsiteX3" fmla="*/ 2157046 w 2157046"/>
                <a:gd name="connsiteY3" fmla="*/ 0 h 1512277"/>
                <a:gd name="connsiteX4" fmla="*/ 2145323 w 2157046"/>
                <a:gd name="connsiteY4" fmla="*/ 1512277 h 1512277"/>
                <a:gd name="connsiteX0" fmla="*/ 0 w 2157046"/>
                <a:gd name="connsiteY0" fmla="*/ 1488831 h 1488831"/>
                <a:gd name="connsiteX1" fmla="*/ 1301261 w 2157046"/>
                <a:gd name="connsiteY1" fmla="*/ 703385 h 1488831"/>
                <a:gd name="connsiteX2" fmla="*/ 1910861 w 2157046"/>
                <a:gd name="connsiteY2" fmla="*/ 269631 h 1488831"/>
                <a:gd name="connsiteX3" fmla="*/ 2157046 w 2157046"/>
                <a:gd name="connsiteY3" fmla="*/ 0 h 14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57046" h="1488831">
                  <a:moveTo>
                    <a:pt x="0" y="1488831"/>
                  </a:moveTo>
                  <a:lnTo>
                    <a:pt x="1301261" y="703385"/>
                  </a:lnTo>
                  <a:lnTo>
                    <a:pt x="1910861" y="269631"/>
                  </a:lnTo>
                  <a:lnTo>
                    <a:pt x="2157046" y="0"/>
                  </a:lnTo>
                </a:path>
              </a:pathLst>
            </a:custGeom>
            <a:noFill/>
            <a:ln w="1905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>
              <a:off x="678615" y="6265679"/>
              <a:ext cx="3036277" cy="0"/>
            </a:xfrm>
            <a:prstGeom prst="line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842738" y="4483772"/>
              <a:ext cx="23447" cy="1946030"/>
            </a:xfrm>
            <a:prstGeom prst="line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>
              <a:off x="1159261" y="6136725"/>
              <a:ext cx="0" cy="258737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19" name="Oval 18"/>
            <p:cNvSpPr>
              <a:spLocks noChangeAspect="1"/>
            </p:cNvSpPr>
            <p:nvPr/>
          </p:nvSpPr>
          <p:spPr bwMode="auto">
            <a:xfrm>
              <a:off x="1123261" y="6218784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21" name="Oval 20"/>
            <p:cNvSpPr>
              <a:spLocks noChangeAspect="1"/>
            </p:cNvSpPr>
            <p:nvPr/>
          </p:nvSpPr>
          <p:spPr bwMode="auto">
            <a:xfrm>
              <a:off x="3278646" y="4729954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22" name="Oval 21"/>
            <p:cNvSpPr>
              <a:spLocks noChangeAspect="1"/>
            </p:cNvSpPr>
            <p:nvPr/>
          </p:nvSpPr>
          <p:spPr bwMode="auto">
            <a:xfrm>
              <a:off x="1452338" y="5656077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23" name="Oval 22"/>
            <p:cNvSpPr>
              <a:spLocks noChangeAspect="1"/>
            </p:cNvSpPr>
            <p:nvPr/>
          </p:nvSpPr>
          <p:spPr bwMode="auto">
            <a:xfrm>
              <a:off x="1698523" y="5302726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24" name="Oval 23"/>
            <p:cNvSpPr>
              <a:spLocks noChangeAspect="1"/>
            </p:cNvSpPr>
            <p:nvPr/>
          </p:nvSpPr>
          <p:spPr bwMode="auto">
            <a:xfrm>
              <a:off x="1772184" y="5530813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25" name="Oval 24"/>
            <p:cNvSpPr>
              <a:spLocks noChangeAspect="1"/>
            </p:cNvSpPr>
            <p:nvPr/>
          </p:nvSpPr>
          <p:spPr bwMode="auto">
            <a:xfrm>
              <a:off x="2413959" y="5420787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26" name="Oval 25"/>
            <p:cNvSpPr>
              <a:spLocks noChangeAspect="1"/>
            </p:cNvSpPr>
            <p:nvPr/>
          </p:nvSpPr>
          <p:spPr bwMode="auto">
            <a:xfrm>
              <a:off x="2485959" y="5187155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27" name="Oval 26"/>
            <p:cNvSpPr>
              <a:spLocks noChangeAspect="1"/>
            </p:cNvSpPr>
            <p:nvPr/>
          </p:nvSpPr>
          <p:spPr bwMode="auto">
            <a:xfrm>
              <a:off x="2694419" y="5069091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28" name="Oval 27"/>
            <p:cNvSpPr>
              <a:spLocks noChangeAspect="1"/>
            </p:cNvSpPr>
            <p:nvPr/>
          </p:nvSpPr>
          <p:spPr bwMode="auto">
            <a:xfrm>
              <a:off x="3024986" y="4997091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29" name="Oval 28"/>
            <p:cNvSpPr>
              <a:spLocks noChangeAspect="1"/>
            </p:cNvSpPr>
            <p:nvPr/>
          </p:nvSpPr>
          <p:spPr bwMode="auto">
            <a:xfrm>
              <a:off x="2036830" y="5279278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 bwMode="auto">
            <a:xfrm>
              <a:off x="3303348" y="6138384"/>
              <a:ext cx="0" cy="258737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37" name="TextBox 36"/>
            <p:cNvSpPr txBox="1"/>
            <p:nvPr/>
          </p:nvSpPr>
          <p:spPr>
            <a:xfrm>
              <a:off x="216000" y="4509685"/>
              <a:ext cx="96570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/>
                <a:t>c(Z)</a:t>
              </a:r>
              <a:endParaRPr lang="en-CA" sz="22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928820" y="6254784"/>
              <a:ext cx="30285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>
                  <a:latin typeface="Calibri" panose="020F0502020204030204" pitchFamily="34" charset="0"/>
                </a:rPr>
                <a:t>1</a:t>
              </a:r>
              <a:endParaRPr lang="en-CA" sz="2200" dirty="0">
                <a:latin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276000" y="5879723"/>
              <a:ext cx="30263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/>
                <a:t>n</a:t>
              </a:r>
              <a:endParaRPr lang="en-CA" sz="2200" dirty="0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4120112" y="4842868"/>
            <a:ext cx="4824593" cy="7694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CA" sz="2200" dirty="0" smtClean="0">
                <a:sym typeface="Symbol" panose="05050102010706020507" pitchFamily="18" charset="2"/>
              </a:rPr>
              <a:t></a:t>
            </a:r>
            <a:r>
              <a:rPr lang="en-CA" sz="2200" dirty="0" smtClean="0"/>
              <a:t> </a:t>
            </a:r>
            <a:r>
              <a:rPr lang="en-CA" sz="2200" dirty="0" smtClean="0">
                <a:solidFill>
                  <a:srgbClr val="0000FF"/>
                </a:solidFill>
              </a:rPr>
              <a:t>2</a:t>
            </a:r>
            <a:r>
              <a:rPr lang="en-CA" sz="2200" dirty="0" smtClean="0">
                <a:solidFill>
                  <a:srgbClr val="0000FF"/>
                </a:solidFill>
                <a:latin typeface="Symbol" panose="05050102010706020507" pitchFamily="18" charset="2"/>
              </a:rPr>
              <a:t>m</a:t>
            </a:r>
            <a:r>
              <a:rPr lang="en-CA" sz="2200" baseline="30000" dirty="0">
                <a:solidFill>
                  <a:srgbClr val="0000FF"/>
                </a:solidFill>
              </a:rPr>
              <a:t>*</a:t>
            </a:r>
            <a:r>
              <a:rPr lang="en-CA" sz="2200" dirty="0"/>
              <a:t>-approx.: can </a:t>
            </a:r>
            <a:r>
              <a:rPr lang="en-CA" sz="2200" dirty="0" smtClean="0"/>
              <a:t>get trees </a:t>
            </a:r>
            <a:r>
              <a:rPr lang="en-CA" sz="2200" dirty="0" smtClean="0">
                <a:solidFill>
                  <a:srgbClr val="0000FF"/>
                </a:solidFill>
              </a:rPr>
              <a:t>T(q</a:t>
            </a:r>
            <a:r>
              <a:rPr lang="en-CA" sz="2200" dirty="0">
                <a:solidFill>
                  <a:srgbClr val="0000FF"/>
                </a:solidFill>
              </a:rPr>
              <a:t>)</a:t>
            </a:r>
            <a:r>
              <a:rPr lang="en-CA" sz="2200" dirty="0"/>
              <a:t> </a:t>
            </a:r>
            <a:r>
              <a:rPr lang="en-CA" sz="2200" dirty="0" err="1" smtClean="0"/>
              <a:t>s.t.</a:t>
            </a:r>
            <a:r>
              <a:rPr lang="en-CA" sz="2200" dirty="0" smtClean="0"/>
              <a:t> </a:t>
            </a:r>
            <a:r>
              <a:rPr lang="en-CA" sz="2200" dirty="0" smtClean="0">
                <a:solidFill>
                  <a:srgbClr val="0000FF"/>
                </a:solidFill>
              </a:rPr>
              <a:t>E[|V(T(q))|]</a:t>
            </a:r>
            <a:r>
              <a:rPr lang="en-CA" sz="2200" baseline="-25000" dirty="0" smtClean="0">
                <a:solidFill>
                  <a:srgbClr val="0000FF"/>
                </a:solidFill>
              </a:rPr>
              <a:t> </a:t>
            </a:r>
            <a:r>
              <a:rPr lang="en-CA" altLang="en-US" sz="2200" dirty="0">
                <a:solidFill>
                  <a:srgbClr val="0000FF"/>
                </a:solidFill>
              </a:rPr>
              <a:t>≥</a:t>
            </a:r>
            <a:r>
              <a:rPr lang="en-CA" sz="2200" baseline="-25000" dirty="0" smtClean="0">
                <a:solidFill>
                  <a:srgbClr val="0000FF"/>
                </a:solidFill>
              </a:rPr>
              <a:t> </a:t>
            </a:r>
            <a:r>
              <a:rPr lang="en-CA" sz="2200" dirty="0" smtClean="0">
                <a:solidFill>
                  <a:srgbClr val="0000FF"/>
                </a:solidFill>
              </a:rPr>
              <a:t>q</a:t>
            </a:r>
            <a:r>
              <a:rPr lang="en-CA" sz="2200" dirty="0" smtClean="0"/>
              <a:t>,    </a:t>
            </a:r>
            <a:r>
              <a:rPr lang="en-CA" sz="2200" dirty="0" smtClean="0">
                <a:solidFill>
                  <a:srgbClr val="0000FF"/>
                </a:solidFill>
              </a:rPr>
              <a:t>E[c(T(q</a:t>
            </a:r>
            <a:r>
              <a:rPr lang="en-CA" sz="2200" dirty="0">
                <a:solidFill>
                  <a:srgbClr val="0000FF"/>
                </a:solidFill>
              </a:rPr>
              <a:t>))]</a:t>
            </a:r>
            <a:r>
              <a:rPr lang="en-CA" sz="2200" baseline="-25000" dirty="0">
                <a:solidFill>
                  <a:srgbClr val="0000FF"/>
                </a:solidFill>
              </a:rPr>
              <a:t> </a:t>
            </a:r>
            <a:r>
              <a:rPr lang="en-CA" sz="2000" dirty="0">
                <a:solidFill>
                  <a:srgbClr val="0000FF"/>
                </a:solidFill>
              </a:rPr>
              <a:t>≤</a:t>
            </a:r>
            <a:r>
              <a:rPr lang="en-CA" sz="2200" baseline="-25000" dirty="0">
                <a:solidFill>
                  <a:srgbClr val="0000FF"/>
                </a:solidFill>
              </a:rPr>
              <a:t> </a:t>
            </a:r>
            <a:r>
              <a:rPr lang="en-CA" sz="2200" dirty="0" smtClean="0">
                <a:solidFill>
                  <a:srgbClr val="0000FF"/>
                </a:solidFill>
              </a:rPr>
              <a:t>2OPT</a:t>
            </a:r>
            <a:r>
              <a:rPr lang="en-CA" sz="2200" baseline="-25000" dirty="0" smtClean="0">
                <a:solidFill>
                  <a:srgbClr val="0000FF"/>
                </a:solidFill>
              </a:rPr>
              <a:t>q-MST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02530" y="5740837"/>
            <a:ext cx="4824593" cy="7694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CA" sz="2200" dirty="0" smtClean="0">
                <a:sym typeface="Symbol" panose="05050102010706020507" pitchFamily="18" charset="2"/>
              </a:rPr>
              <a:t></a:t>
            </a:r>
            <a:r>
              <a:rPr lang="en-CA" sz="2200" dirty="0" smtClean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CA" sz="2200" dirty="0" smtClean="0">
                <a:solidFill>
                  <a:srgbClr val="0000FF"/>
                </a:solidFill>
                <a:latin typeface="Symbol" panose="05050102010706020507" pitchFamily="18" charset="2"/>
              </a:rPr>
              <a:t>m</a:t>
            </a:r>
            <a:r>
              <a:rPr lang="en-CA" sz="2200" baseline="30000" dirty="0">
                <a:solidFill>
                  <a:srgbClr val="0000FF"/>
                </a:solidFill>
              </a:rPr>
              <a:t>*</a:t>
            </a:r>
            <a:r>
              <a:rPr lang="en-CA" sz="2200" dirty="0"/>
              <a:t>-</a:t>
            </a:r>
            <a:r>
              <a:rPr lang="en-CA" sz="2200" dirty="0" smtClean="0"/>
              <a:t>approx. (</a:t>
            </a:r>
            <a:r>
              <a:rPr lang="en-CA" sz="2200" dirty="0" smtClean="0">
                <a:solidFill>
                  <a:srgbClr val="009900"/>
                </a:solidFill>
              </a:rPr>
              <a:t>CGRT03</a:t>
            </a:r>
            <a:r>
              <a:rPr lang="en-CA" sz="2200" dirty="0" smtClean="0"/>
              <a:t>): can get </a:t>
            </a:r>
            <a:r>
              <a:rPr lang="en-CA" sz="2200" dirty="0" smtClean="0">
                <a:solidFill>
                  <a:srgbClr val="0000FF"/>
                </a:solidFill>
              </a:rPr>
              <a:t>T(q</a:t>
            </a:r>
            <a:r>
              <a:rPr lang="en-CA" sz="2200" dirty="0">
                <a:solidFill>
                  <a:srgbClr val="0000FF"/>
                </a:solidFill>
              </a:rPr>
              <a:t>)</a:t>
            </a:r>
            <a:r>
              <a:rPr lang="en-CA" sz="2200" dirty="0"/>
              <a:t> </a:t>
            </a:r>
            <a:r>
              <a:rPr lang="en-CA" sz="2200" dirty="0" err="1" smtClean="0"/>
              <a:t>s.t.</a:t>
            </a:r>
            <a:r>
              <a:rPr lang="en-CA" sz="2200" dirty="0" smtClean="0"/>
              <a:t> </a:t>
            </a:r>
            <a:r>
              <a:rPr lang="en-CA" sz="2200" dirty="0" smtClean="0">
                <a:solidFill>
                  <a:srgbClr val="0000FF"/>
                </a:solidFill>
              </a:rPr>
              <a:t>E[|V(T(q))|]</a:t>
            </a:r>
            <a:r>
              <a:rPr lang="en-CA" sz="2200" baseline="-25000" dirty="0" smtClean="0">
                <a:solidFill>
                  <a:srgbClr val="0000FF"/>
                </a:solidFill>
              </a:rPr>
              <a:t> </a:t>
            </a:r>
            <a:r>
              <a:rPr lang="en-CA" altLang="en-US" sz="2200" dirty="0">
                <a:solidFill>
                  <a:srgbClr val="0000FF"/>
                </a:solidFill>
              </a:rPr>
              <a:t>≥</a:t>
            </a:r>
            <a:r>
              <a:rPr lang="en-CA" sz="2200" baseline="-25000" dirty="0" smtClean="0">
                <a:solidFill>
                  <a:srgbClr val="0000FF"/>
                </a:solidFill>
              </a:rPr>
              <a:t> </a:t>
            </a:r>
            <a:r>
              <a:rPr lang="en-CA" sz="2200" dirty="0" smtClean="0">
                <a:solidFill>
                  <a:srgbClr val="0000FF"/>
                </a:solidFill>
              </a:rPr>
              <a:t>q</a:t>
            </a:r>
            <a:r>
              <a:rPr lang="en-CA" sz="2200" dirty="0" smtClean="0"/>
              <a:t>,    </a:t>
            </a:r>
            <a:r>
              <a:rPr lang="en-CA" sz="2200" dirty="0" smtClean="0">
                <a:solidFill>
                  <a:srgbClr val="0000FF"/>
                </a:solidFill>
              </a:rPr>
              <a:t>E[c(T(q</a:t>
            </a:r>
            <a:r>
              <a:rPr lang="en-CA" sz="2200" dirty="0">
                <a:solidFill>
                  <a:srgbClr val="0000FF"/>
                </a:solidFill>
              </a:rPr>
              <a:t>))]</a:t>
            </a:r>
            <a:r>
              <a:rPr lang="en-CA" sz="2200" baseline="-25000" dirty="0">
                <a:solidFill>
                  <a:srgbClr val="0000FF"/>
                </a:solidFill>
              </a:rPr>
              <a:t> </a:t>
            </a:r>
            <a:r>
              <a:rPr lang="en-CA" sz="2000" dirty="0">
                <a:solidFill>
                  <a:srgbClr val="0000FF"/>
                </a:solidFill>
              </a:rPr>
              <a:t>≤</a:t>
            </a:r>
            <a:r>
              <a:rPr lang="en-CA" sz="2200" baseline="-25000" dirty="0">
                <a:solidFill>
                  <a:srgbClr val="0000FF"/>
                </a:solidFill>
              </a:rPr>
              <a:t> </a:t>
            </a:r>
            <a:r>
              <a:rPr lang="en-CA" sz="2200" dirty="0" err="1" smtClean="0">
                <a:solidFill>
                  <a:srgbClr val="0000FF"/>
                </a:solidFill>
              </a:rPr>
              <a:t>OPT</a:t>
            </a:r>
            <a:r>
              <a:rPr lang="en-CA" sz="2200" baseline="-25000" dirty="0" err="1" smtClean="0">
                <a:solidFill>
                  <a:srgbClr val="0000FF"/>
                </a:solidFill>
              </a:rPr>
              <a:t>q</a:t>
            </a:r>
            <a:endParaRPr lang="en-CA" sz="2200" baseline="-25000" dirty="0" smtClean="0">
              <a:solidFill>
                <a:srgbClr val="0000FF"/>
              </a:solidFill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1159261" y="4784400"/>
            <a:ext cx="2151141" cy="1476923"/>
            <a:chOff x="1159261" y="4784400"/>
            <a:chExt cx="2151141" cy="1476923"/>
          </a:xfrm>
        </p:grpSpPr>
        <p:sp>
          <p:nvSpPr>
            <p:cNvPr id="64" name="Rectangle 63"/>
            <p:cNvSpPr/>
            <p:nvPr/>
          </p:nvSpPr>
          <p:spPr bwMode="auto">
            <a:xfrm>
              <a:off x="3090802" y="4784400"/>
              <a:ext cx="219600" cy="1476000"/>
            </a:xfrm>
            <a:prstGeom prst="rect">
              <a:avLst/>
            </a:prstGeom>
            <a:solidFill>
              <a:srgbClr val="D30000">
                <a:alpha val="20000"/>
              </a:srgbClr>
            </a:solidFill>
            <a:ln w="1270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>
              <a:off x="1159261" y="6123600"/>
              <a:ext cx="216000" cy="136800"/>
            </a:xfrm>
            <a:prstGeom prst="rect">
              <a:avLst/>
            </a:prstGeom>
            <a:solidFill>
              <a:srgbClr val="D30000">
                <a:alpha val="20000"/>
              </a:srgbClr>
            </a:solidFill>
            <a:ln w="1270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>
              <a:off x="1365849" y="5998523"/>
              <a:ext cx="216000" cy="262800"/>
            </a:xfrm>
            <a:prstGeom prst="rect">
              <a:avLst/>
            </a:prstGeom>
            <a:solidFill>
              <a:srgbClr val="D30000">
                <a:alpha val="20000"/>
              </a:srgbClr>
            </a:solidFill>
            <a:ln w="1270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1580525" y="5864400"/>
              <a:ext cx="216000" cy="396000"/>
            </a:xfrm>
            <a:prstGeom prst="rect">
              <a:avLst/>
            </a:prstGeom>
            <a:solidFill>
              <a:srgbClr val="D30000">
                <a:alpha val="20000"/>
              </a:srgbClr>
            </a:solidFill>
            <a:ln w="1270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1791152" y="5720400"/>
              <a:ext cx="216000" cy="540000"/>
            </a:xfrm>
            <a:prstGeom prst="rect">
              <a:avLst/>
            </a:prstGeom>
            <a:solidFill>
              <a:srgbClr val="D30000">
                <a:alpha val="20000"/>
              </a:srgbClr>
            </a:solidFill>
            <a:ln w="1270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>
              <a:off x="2002478" y="5594400"/>
              <a:ext cx="219600" cy="666000"/>
            </a:xfrm>
            <a:prstGeom prst="rect">
              <a:avLst/>
            </a:prstGeom>
            <a:solidFill>
              <a:srgbClr val="D30000">
                <a:alpha val="20000"/>
              </a:srgbClr>
            </a:solidFill>
            <a:ln w="1270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>
              <a:off x="2225872" y="5468400"/>
              <a:ext cx="219600" cy="792000"/>
            </a:xfrm>
            <a:prstGeom prst="rect">
              <a:avLst/>
            </a:prstGeom>
            <a:solidFill>
              <a:srgbClr val="D30000">
                <a:alpha val="20000"/>
              </a:srgbClr>
            </a:solidFill>
            <a:ln w="1270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2447188" y="5324400"/>
              <a:ext cx="219600" cy="936000"/>
            </a:xfrm>
            <a:prstGeom prst="rect">
              <a:avLst/>
            </a:prstGeom>
            <a:solidFill>
              <a:srgbClr val="D30000">
                <a:alpha val="20000"/>
              </a:srgbClr>
            </a:solidFill>
            <a:ln w="1270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2658366" y="5162400"/>
              <a:ext cx="219600" cy="1098000"/>
            </a:xfrm>
            <a:prstGeom prst="rect">
              <a:avLst/>
            </a:prstGeom>
            <a:solidFill>
              <a:srgbClr val="D30000">
                <a:alpha val="20000"/>
              </a:srgbClr>
            </a:solidFill>
            <a:ln w="1270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2869486" y="5036400"/>
              <a:ext cx="219600" cy="1224000"/>
            </a:xfrm>
            <a:prstGeom prst="rect">
              <a:avLst/>
            </a:prstGeom>
            <a:solidFill>
              <a:srgbClr val="D30000">
                <a:alpha val="20000"/>
              </a:srgbClr>
            </a:solidFill>
            <a:ln w="1270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23158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1" grpId="0" animBg="1"/>
      <p:bldP spid="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50985" y="1184029"/>
                <a:ext cx="8124092" cy="26237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800"/>
                  </a:spcBef>
                  <a:tabLst>
                    <a:tab pos="1887538" algn="l"/>
                  </a:tabLst>
                </a:pPr>
                <a:r>
                  <a:rPr lang="en-CA" altLang="en-US" dirty="0" smtClean="0">
                    <a:solidFill>
                      <a:srgbClr val="009900"/>
                    </a:solidFill>
                  </a:rPr>
                  <a:t>Concatenation theorem (Post-S14):</a:t>
                </a:r>
                <a:r>
                  <a:rPr lang="en-CA" altLang="en-US" dirty="0" smtClean="0"/>
                  <a:t> Let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(Z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), Z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2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),…, 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k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)), </a:t>
                </a:r>
              </a:p>
              <a:p>
                <a:pPr>
                  <a:spcBef>
                    <a:spcPts val="300"/>
                  </a:spcBef>
                  <a:tabLst>
                    <a:tab pos="1887538" algn="l"/>
                  </a:tabLst>
                </a:pPr>
                <a:r>
                  <a:rPr lang="en-CA" altLang="en-US" dirty="0" smtClean="0">
                    <a:solidFill>
                      <a:srgbClr val="0000FF"/>
                    </a:solidFill>
                  </a:rPr>
                  <a:t>	(Z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(2),…, 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k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(2)), …, (Z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(s),…, 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k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(s)) </a:t>
                </a:r>
              </a:p>
              <a:p>
                <a:pPr>
                  <a:spcBef>
                    <a:spcPts val="600"/>
                  </a:spcBef>
                </a:pPr>
                <a:r>
                  <a:rPr lang="en-CA" altLang="en-US" dirty="0" smtClean="0"/>
                  <a:t>be a sequence of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k</a:t>
                </a:r>
                <a:r>
                  <a:rPr lang="en-CA" altLang="en-US" dirty="0" smtClean="0"/>
                  <a:t>-tuples where each 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(q)</a:t>
                </a:r>
                <a:r>
                  <a:rPr lang="en-CA" altLang="en-US" dirty="0" smtClean="0"/>
                  <a:t> is a random tree rooted at 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r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/>
                  <a:t>. Suppose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|</a:t>
                </a:r>
                <a:r>
                  <a:rPr lang="en-CA" altLang="en-US" sz="28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=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,…,k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 V(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(s))|=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n </a:t>
                </a:r>
                <a:r>
                  <a:rPr lang="en-CA" altLang="en-US" dirty="0"/>
                  <a:t>with probability </a:t>
                </a:r>
                <a:r>
                  <a:rPr lang="en-CA" altLang="en-US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/>
                  <a:t>. </a:t>
                </a:r>
                <a:endParaRPr lang="en-CA" altLang="en-US" dirty="0" smtClean="0"/>
              </a:p>
              <a:p>
                <a:pPr>
                  <a:spcBef>
                    <a:spcPts val="600"/>
                  </a:spcBef>
                </a:pPr>
                <a:r>
                  <a:rPr lang="en-CA" altLang="en-US" dirty="0" smtClean="0"/>
                  <a:t>Let 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f:[</a:t>
                </a:r>
                <a:r>
                  <a:rPr lang="en-CA" altLang="en-US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,n] </a:t>
                </a:r>
                <a14:m>
                  <m:oMath xmlns:m="http://schemas.openxmlformats.org/officeDocument/2006/math">
                    <m:r>
                      <a:rPr lang="en-CA" alt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CA" alt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CA" altLang="en-US" baseline="-25000" dirty="0">
                    <a:solidFill>
                      <a:srgbClr val="0000FF"/>
                    </a:solidFill>
                  </a:rPr>
                  <a:t>+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dirty="0"/>
                  <a:t>be </a:t>
                </a:r>
                <a:r>
                  <a:rPr lang="en-CA" altLang="en-US" dirty="0">
                    <a:solidFill>
                      <a:srgbClr val="CC0000"/>
                    </a:solidFill>
                  </a:rPr>
                  <a:t>lower-envelope curve</a:t>
                </a:r>
                <a:r>
                  <a:rPr lang="en-CA" altLang="en-US" dirty="0"/>
                  <a:t> of </a:t>
                </a:r>
                <a:endParaRPr lang="en-CA" altLang="en-US" dirty="0" smtClean="0"/>
              </a:p>
              <a:p>
                <a:r>
                  <a:rPr lang="en-CA" altLang="en-US" sz="28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q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=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baseline="-25000" dirty="0">
                    <a:solidFill>
                      <a:srgbClr val="0000FF"/>
                    </a:solidFill>
                  </a:rPr>
                  <a:t>,…,s </a:t>
                </a:r>
                <a:r>
                  <a:rPr lang="en-CA" altLang="en-US" sz="2800" dirty="0" err="1">
                    <a:solidFill>
                      <a:srgbClr val="0000FF"/>
                    </a:solidFill>
                  </a:rPr>
                  <a:t>U</a:t>
                </a:r>
                <a:r>
                  <a:rPr lang="en-CA" altLang="en-US" baseline="-25000" dirty="0" err="1">
                    <a:solidFill>
                      <a:srgbClr val="0000FF"/>
                    </a:solidFill>
                  </a:rPr>
                  <a:t>support</a:t>
                </a:r>
                <a:r>
                  <a:rPr lang="en-CA" altLang="en-US" baseline="-25000" dirty="0">
                    <a:solidFill>
                      <a:srgbClr val="0000FF"/>
                    </a:solidFill>
                  </a:rPr>
                  <a:t> of Z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altLang="en-US" baseline="-25000" dirty="0">
                    <a:solidFill>
                      <a:srgbClr val="0000FF"/>
                    </a:solidFill>
                  </a:rPr>
                  <a:t>q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)</a:t>
                </a:r>
                <a14:m>
                  <m:oMath xmlns:m="http://schemas.openxmlformats.org/officeDocument/2006/math">
                    <m:r>
                      <a:rPr lang="en-CA" altLang="en-US" i="1" baseline="-2500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altLang="en-US" sz="2800" dirty="0">
                    <a:solidFill>
                      <a:srgbClr val="0000FF"/>
                    </a:solidFill>
                  </a:rPr>
                  <a:t>(</a:t>
                </a:r>
                <a:r>
                  <a:rPr lang="en-CA" altLang="en-US" baseline="-25000" dirty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sz="2800" dirty="0" smtClean="0">
                    <a:solidFill>
                      <a:srgbClr val="0000FF"/>
                    </a:solidFill>
                  </a:rPr>
                  <a:t>|</a:t>
                </a:r>
                <a:r>
                  <a:rPr lang="en-CA" altLang="en-US" sz="28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=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,…,k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 V(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(q))</a:t>
                </a:r>
                <a:r>
                  <a:rPr lang="en-CA" altLang="en-US" sz="2800" dirty="0" smtClean="0">
                    <a:solidFill>
                      <a:srgbClr val="0000FF"/>
                    </a:solidFill>
                  </a:rPr>
                  <a:t>|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, max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i=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,…,k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 c(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(q))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sz="2800" dirty="0" smtClean="0">
                    <a:solidFill>
                      <a:srgbClr val="0000FF"/>
                    </a:solidFill>
                  </a:rPr>
                  <a:t>)</a:t>
                </a:r>
                <a:endParaRPr lang="en-CA" sz="2800" dirty="0" smtClean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985" y="1184029"/>
                <a:ext cx="8124092" cy="2623795"/>
              </a:xfrm>
              <a:prstGeom prst="rect">
                <a:avLst/>
              </a:prstGeom>
              <a:blipFill rotWithShape="0">
                <a:blip r:embed="rId2"/>
                <a:stretch>
                  <a:fillRect l="-1500" t="-2088" b="-533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27539" y="140680"/>
            <a:ext cx="8124092" cy="838200"/>
          </a:xfrm>
        </p:spPr>
        <p:txBody>
          <a:bodyPr/>
          <a:lstStyle/>
          <a:p>
            <a:r>
              <a:rPr lang="en-CA" dirty="0" smtClean="0"/>
              <a:t>Template for approximating k-MLP</a:t>
            </a:r>
            <a:endParaRPr lang="en-CA" dirty="0"/>
          </a:p>
        </p:txBody>
      </p:sp>
      <p:grpSp>
        <p:nvGrpSpPr>
          <p:cNvPr id="26" name="Group 25"/>
          <p:cNvGrpSpPr/>
          <p:nvPr/>
        </p:nvGrpSpPr>
        <p:grpSpPr>
          <a:xfrm>
            <a:off x="1630800" y="4399200"/>
            <a:ext cx="5548487" cy="2201899"/>
            <a:chOff x="-516934" y="4483772"/>
            <a:chExt cx="5548487" cy="2201899"/>
          </a:xfrm>
        </p:grpSpPr>
        <p:sp>
          <p:nvSpPr>
            <p:cNvPr id="27" name="TextBox 26"/>
            <p:cNvSpPr txBox="1"/>
            <p:nvPr/>
          </p:nvSpPr>
          <p:spPr>
            <a:xfrm>
              <a:off x="3240000" y="6239723"/>
              <a:ext cx="179155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/>
                <a:t>total coverage</a:t>
              </a:r>
              <a:endParaRPr lang="en-CA" sz="2200" dirty="0"/>
            </a:p>
          </p:txBody>
        </p:sp>
        <p:sp>
          <p:nvSpPr>
            <p:cNvPr id="28" name="Freeform 27"/>
            <p:cNvSpPr/>
            <p:nvPr/>
          </p:nvSpPr>
          <p:spPr bwMode="auto">
            <a:xfrm>
              <a:off x="1160585" y="4747846"/>
              <a:ext cx="2157046" cy="1488831"/>
            </a:xfrm>
            <a:custGeom>
              <a:avLst/>
              <a:gdLst>
                <a:gd name="connsiteX0" fmla="*/ 0 w 2168769"/>
                <a:gd name="connsiteY0" fmla="*/ 1477108 h 1488831"/>
                <a:gd name="connsiteX1" fmla="*/ 1301261 w 2168769"/>
                <a:gd name="connsiteY1" fmla="*/ 691662 h 1488831"/>
                <a:gd name="connsiteX2" fmla="*/ 1910861 w 2168769"/>
                <a:gd name="connsiteY2" fmla="*/ 257908 h 1488831"/>
                <a:gd name="connsiteX3" fmla="*/ 2168769 w 2168769"/>
                <a:gd name="connsiteY3" fmla="*/ 0 h 1488831"/>
                <a:gd name="connsiteX4" fmla="*/ 2145323 w 2168769"/>
                <a:gd name="connsiteY4" fmla="*/ 1488831 h 1488831"/>
                <a:gd name="connsiteX5" fmla="*/ 2157046 w 2168769"/>
                <a:gd name="connsiteY5" fmla="*/ 1488831 h 1488831"/>
                <a:gd name="connsiteX0" fmla="*/ 0 w 2168769"/>
                <a:gd name="connsiteY0" fmla="*/ 1477108 h 1500554"/>
                <a:gd name="connsiteX1" fmla="*/ 1301261 w 2168769"/>
                <a:gd name="connsiteY1" fmla="*/ 691662 h 1500554"/>
                <a:gd name="connsiteX2" fmla="*/ 1910861 w 2168769"/>
                <a:gd name="connsiteY2" fmla="*/ 257908 h 1500554"/>
                <a:gd name="connsiteX3" fmla="*/ 2168769 w 2168769"/>
                <a:gd name="connsiteY3" fmla="*/ 0 h 1500554"/>
                <a:gd name="connsiteX4" fmla="*/ 2145323 w 2168769"/>
                <a:gd name="connsiteY4" fmla="*/ 1488831 h 1500554"/>
                <a:gd name="connsiteX5" fmla="*/ 2110153 w 2168769"/>
                <a:gd name="connsiteY5" fmla="*/ 1500554 h 1500554"/>
                <a:gd name="connsiteX0" fmla="*/ 0 w 2168769"/>
                <a:gd name="connsiteY0" fmla="*/ 1477108 h 1488831"/>
                <a:gd name="connsiteX1" fmla="*/ 1301261 w 2168769"/>
                <a:gd name="connsiteY1" fmla="*/ 691662 h 1488831"/>
                <a:gd name="connsiteX2" fmla="*/ 1910861 w 2168769"/>
                <a:gd name="connsiteY2" fmla="*/ 257908 h 1488831"/>
                <a:gd name="connsiteX3" fmla="*/ 2168769 w 2168769"/>
                <a:gd name="connsiteY3" fmla="*/ 0 h 1488831"/>
                <a:gd name="connsiteX4" fmla="*/ 2145323 w 2168769"/>
                <a:gd name="connsiteY4" fmla="*/ 1488831 h 1488831"/>
                <a:gd name="connsiteX5" fmla="*/ 1723292 w 2168769"/>
                <a:gd name="connsiteY5" fmla="*/ 1277816 h 1488831"/>
                <a:gd name="connsiteX0" fmla="*/ 0 w 2168769"/>
                <a:gd name="connsiteY0" fmla="*/ 1477108 h 1488831"/>
                <a:gd name="connsiteX1" fmla="*/ 1301261 w 2168769"/>
                <a:gd name="connsiteY1" fmla="*/ 691662 h 1488831"/>
                <a:gd name="connsiteX2" fmla="*/ 1910861 w 2168769"/>
                <a:gd name="connsiteY2" fmla="*/ 257908 h 1488831"/>
                <a:gd name="connsiteX3" fmla="*/ 2168769 w 2168769"/>
                <a:gd name="connsiteY3" fmla="*/ 0 h 1488831"/>
                <a:gd name="connsiteX4" fmla="*/ 2145323 w 2168769"/>
                <a:gd name="connsiteY4" fmla="*/ 1488831 h 1488831"/>
                <a:gd name="connsiteX0" fmla="*/ 0 w 2168769"/>
                <a:gd name="connsiteY0" fmla="*/ 1477108 h 1477108"/>
                <a:gd name="connsiteX1" fmla="*/ 1301261 w 2168769"/>
                <a:gd name="connsiteY1" fmla="*/ 691662 h 1477108"/>
                <a:gd name="connsiteX2" fmla="*/ 1910861 w 2168769"/>
                <a:gd name="connsiteY2" fmla="*/ 257908 h 1477108"/>
                <a:gd name="connsiteX3" fmla="*/ 2168769 w 2168769"/>
                <a:gd name="connsiteY3" fmla="*/ 0 h 1477108"/>
                <a:gd name="connsiteX4" fmla="*/ 2157046 w 2168769"/>
                <a:gd name="connsiteY4" fmla="*/ 1477108 h 1477108"/>
                <a:gd name="connsiteX0" fmla="*/ 0 w 2168769"/>
                <a:gd name="connsiteY0" fmla="*/ 1500554 h 1500554"/>
                <a:gd name="connsiteX1" fmla="*/ 1301261 w 2168769"/>
                <a:gd name="connsiteY1" fmla="*/ 715108 h 1500554"/>
                <a:gd name="connsiteX2" fmla="*/ 1910861 w 2168769"/>
                <a:gd name="connsiteY2" fmla="*/ 281354 h 1500554"/>
                <a:gd name="connsiteX3" fmla="*/ 2168769 w 2168769"/>
                <a:gd name="connsiteY3" fmla="*/ 0 h 1500554"/>
                <a:gd name="connsiteX4" fmla="*/ 2157046 w 2168769"/>
                <a:gd name="connsiteY4" fmla="*/ 1500554 h 1500554"/>
                <a:gd name="connsiteX0" fmla="*/ 0 w 2158174"/>
                <a:gd name="connsiteY0" fmla="*/ 1500554 h 1500554"/>
                <a:gd name="connsiteX1" fmla="*/ 1301261 w 2158174"/>
                <a:gd name="connsiteY1" fmla="*/ 715108 h 1500554"/>
                <a:gd name="connsiteX2" fmla="*/ 1910861 w 2158174"/>
                <a:gd name="connsiteY2" fmla="*/ 281354 h 1500554"/>
                <a:gd name="connsiteX3" fmla="*/ 2157046 w 2158174"/>
                <a:gd name="connsiteY3" fmla="*/ 0 h 1500554"/>
                <a:gd name="connsiteX4" fmla="*/ 2157046 w 2158174"/>
                <a:gd name="connsiteY4" fmla="*/ 1500554 h 1500554"/>
                <a:gd name="connsiteX0" fmla="*/ 0 w 2158174"/>
                <a:gd name="connsiteY0" fmla="*/ 1500554 h 1524000"/>
                <a:gd name="connsiteX1" fmla="*/ 1301261 w 2158174"/>
                <a:gd name="connsiteY1" fmla="*/ 715108 h 1524000"/>
                <a:gd name="connsiteX2" fmla="*/ 1910861 w 2158174"/>
                <a:gd name="connsiteY2" fmla="*/ 281354 h 1524000"/>
                <a:gd name="connsiteX3" fmla="*/ 2157046 w 2158174"/>
                <a:gd name="connsiteY3" fmla="*/ 0 h 1524000"/>
                <a:gd name="connsiteX4" fmla="*/ 2157046 w 2158174"/>
                <a:gd name="connsiteY4" fmla="*/ 1524000 h 1524000"/>
                <a:gd name="connsiteX0" fmla="*/ 0 w 2157046"/>
                <a:gd name="connsiteY0" fmla="*/ 1500554 h 1524000"/>
                <a:gd name="connsiteX1" fmla="*/ 1301261 w 2157046"/>
                <a:gd name="connsiteY1" fmla="*/ 715108 h 1524000"/>
                <a:gd name="connsiteX2" fmla="*/ 1910861 w 2157046"/>
                <a:gd name="connsiteY2" fmla="*/ 281354 h 1524000"/>
                <a:gd name="connsiteX3" fmla="*/ 2157046 w 2157046"/>
                <a:gd name="connsiteY3" fmla="*/ 0 h 1524000"/>
                <a:gd name="connsiteX4" fmla="*/ 2145323 w 2157046"/>
                <a:gd name="connsiteY4" fmla="*/ 1524000 h 1524000"/>
                <a:gd name="connsiteX0" fmla="*/ 0 w 2157046"/>
                <a:gd name="connsiteY0" fmla="*/ 1488831 h 1512277"/>
                <a:gd name="connsiteX1" fmla="*/ 1301261 w 2157046"/>
                <a:gd name="connsiteY1" fmla="*/ 703385 h 1512277"/>
                <a:gd name="connsiteX2" fmla="*/ 1910861 w 2157046"/>
                <a:gd name="connsiteY2" fmla="*/ 269631 h 1512277"/>
                <a:gd name="connsiteX3" fmla="*/ 2157046 w 2157046"/>
                <a:gd name="connsiteY3" fmla="*/ 0 h 1512277"/>
                <a:gd name="connsiteX4" fmla="*/ 2145323 w 2157046"/>
                <a:gd name="connsiteY4" fmla="*/ 1512277 h 1512277"/>
                <a:gd name="connsiteX0" fmla="*/ 0 w 2157046"/>
                <a:gd name="connsiteY0" fmla="*/ 1488831 h 1488831"/>
                <a:gd name="connsiteX1" fmla="*/ 1301261 w 2157046"/>
                <a:gd name="connsiteY1" fmla="*/ 703385 h 1488831"/>
                <a:gd name="connsiteX2" fmla="*/ 1910861 w 2157046"/>
                <a:gd name="connsiteY2" fmla="*/ 269631 h 1488831"/>
                <a:gd name="connsiteX3" fmla="*/ 2157046 w 2157046"/>
                <a:gd name="connsiteY3" fmla="*/ 0 h 14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57046" h="1488831">
                  <a:moveTo>
                    <a:pt x="0" y="1488831"/>
                  </a:moveTo>
                  <a:lnTo>
                    <a:pt x="1301261" y="703385"/>
                  </a:lnTo>
                  <a:lnTo>
                    <a:pt x="1910861" y="269631"/>
                  </a:lnTo>
                  <a:lnTo>
                    <a:pt x="2157046" y="0"/>
                  </a:lnTo>
                </a:path>
              </a:pathLst>
            </a:custGeom>
            <a:noFill/>
            <a:ln w="1905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>
              <a:off x="678615" y="6265679"/>
              <a:ext cx="3036277" cy="0"/>
            </a:xfrm>
            <a:prstGeom prst="line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 flipV="1">
              <a:off x="842738" y="4483772"/>
              <a:ext cx="23447" cy="1946030"/>
            </a:xfrm>
            <a:prstGeom prst="line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 bwMode="auto">
            <a:xfrm>
              <a:off x="1159261" y="6136725"/>
              <a:ext cx="0" cy="258737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32" name="Oval 31"/>
            <p:cNvSpPr>
              <a:spLocks noChangeAspect="1"/>
            </p:cNvSpPr>
            <p:nvPr/>
          </p:nvSpPr>
          <p:spPr bwMode="auto">
            <a:xfrm>
              <a:off x="1123261" y="6218784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33" name="Oval 32"/>
            <p:cNvSpPr>
              <a:spLocks noChangeAspect="1"/>
            </p:cNvSpPr>
            <p:nvPr/>
          </p:nvSpPr>
          <p:spPr bwMode="auto">
            <a:xfrm>
              <a:off x="3278646" y="4729954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34" name="Oval 33"/>
            <p:cNvSpPr>
              <a:spLocks noChangeAspect="1"/>
            </p:cNvSpPr>
            <p:nvPr/>
          </p:nvSpPr>
          <p:spPr bwMode="auto">
            <a:xfrm>
              <a:off x="1452338" y="5656077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35" name="Oval 34"/>
            <p:cNvSpPr>
              <a:spLocks noChangeAspect="1"/>
            </p:cNvSpPr>
            <p:nvPr/>
          </p:nvSpPr>
          <p:spPr bwMode="auto">
            <a:xfrm>
              <a:off x="1698523" y="5302726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36" name="Oval 35"/>
            <p:cNvSpPr>
              <a:spLocks noChangeAspect="1"/>
            </p:cNvSpPr>
            <p:nvPr/>
          </p:nvSpPr>
          <p:spPr bwMode="auto">
            <a:xfrm>
              <a:off x="1772184" y="5530813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37" name="Oval 36"/>
            <p:cNvSpPr>
              <a:spLocks noChangeAspect="1"/>
            </p:cNvSpPr>
            <p:nvPr/>
          </p:nvSpPr>
          <p:spPr bwMode="auto">
            <a:xfrm>
              <a:off x="2413959" y="5420787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38" name="Oval 37"/>
            <p:cNvSpPr>
              <a:spLocks noChangeAspect="1"/>
            </p:cNvSpPr>
            <p:nvPr/>
          </p:nvSpPr>
          <p:spPr bwMode="auto">
            <a:xfrm>
              <a:off x="2485959" y="5187155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39" name="Oval 38"/>
            <p:cNvSpPr>
              <a:spLocks noChangeAspect="1"/>
            </p:cNvSpPr>
            <p:nvPr/>
          </p:nvSpPr>
          <p:spPr bwMode="auto">
            <a:xfrm>
              <a:off x="2694419" y="5069091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40" name="Oval 39"/>
            <p:cNvSpPr>
              <a:spLocks noChangeAspect="1"/>
            </p:cNvSpPr>
            <p:nvPr/>
          </p:nvSpPr>
          <p:spPr bwMode="auto">
            <a:xfrm>
              <a:off x="3024986" y="4997091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41" name="Oval 40"/>
            <p:cNvSpPr>
              <a:spLocks noChangeAspect="1"/>
            </p:cNvSpPr>
            <p:nvPr/>
          </p:nvSpPr>
          <p:spPr bwMode="auto">
            <a:xfrm>
              <a:off x="2036830" y="5279278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cxnSp>
          <p:nvCxnSpPr>
            <p:cNvPr id="42" name="Straight Connector 41"/>
            <p:cNvCxnSpPr/>
            <p:nvPr/>
          </p:nvCxnSpPr>
          <p:spPr bwMode="auto">
            <a:xfrm>
              <a:off x="3303348" y="6138384"/>
              <a:ext cx="0" cy="258737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43" name="TextBox 42"/>
            <p:cNvSpPr txBox="1"/>
            <p:nvPr/>
          </p:nvSpPr>
          <p:spPr>
            <a:xfrm>
              <a:off x="-516934" y="4509685"/>
              <a:ext cx="1698635" cy="6084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en-CA" sz="2200" dirty="0"/>
                <a:t>b</a:t>
              </a:r>
              <a:r>
                <a:rPr lang="en-CA" sz="2200" dirty="0" smtClean="0"/>
                <a:t>ottleneck cost</a:t>
              </a:r>
              <a:endParaRPr lang="en-CA" sz="220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928820" y="6254784"/>
              <a:ext cx="30285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>
                  <a:latin typeface="Calibri" panose="020F0502020204030204" pitchFamily="34" charset="0"/>
                </a:rPr>
                <a:t>1</a:t>
              </a:r>
              <a:endParaRPr lang="en-CA" sz="2200" dirty="0">
                <a:latin typeface="Calibri" panose="020F050202020403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276000" y="5879723"/>
              <a:ext cx="30263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/>
                <a:t>n</a:t>
              </a:r>
              <a:endParaRPr lang="en-CA" sz="2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17251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50985" y="1184029"/>
                <a:ext cx="8124092" cy="32469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800"/>
                  </a:spcBef>
                  <a:tabLst>
                    <a:tab pos="1887538" algn="l"/>
                  </a:tabLst>
                </a:pPr>
                <a:r>
                  <a:rPr lang="en-CA" altLang="en-US" dirty="0" smtClean="0">
                    <a:solidFill>
                      <a:srgbClr val="009900"/>
                    </a:solidFill>
                  </a:rPr>
                  <a:t>Concatenation theorem (Post-S14):</a:t>
                </a:r>
                <a:r>
                  <a:rPr lang="en-CA" altLang="en-US" dirty="0" smtClean="0"/>
                  <a:t> Let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(Z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), Z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2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),…, 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k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)), </a:t>
                </a:r>
              </a:p>
              <a:p>
                <a:pPr>
                  <a:spcBef>
                    <a:spcPts val="300"/>
                  </a:spcBef>
                  <a:tabLst>
                    <a:tab pos="1887538" algn="l"/>
                  </a:tabLst>
                </a:pPr>
                <a:r>
                  <a:rPr lang="en-CA" altLang="en-US" dirty="0" smtClean="0">
                    <a:solidFill>
                      <a:srgbClr val="0000FF"/>
                    </a:solidFill>
                  </a:rPr>
                  <a:t>	(Z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(2),…, 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k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(2)), …, (Z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(s),…, 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k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(s)) </a:t>
                </a:r>
              </a:p>
              <a:p>
                <a:pPr>
                  <a:spcBef>
                    <a:spcPts val="600"/>
                  </a:spcBef>
                </a:pPr>
                <a:r>
                  <a:rPr lang="en-CA" altLang="en-US" dirty="0" smtClean="0"/>
                  <a:t>be a sequence of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k</a:t>
                </a:r>
                <a:r>
                  <a:rPr lang="en-CA" altLang="en-US" dirty="0" smtClean="0"/>
                  <a:t>-tuples where each 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(q)</a:t>
                </a:r>
                <a:r>
                  <a:rPr lang="en-CA" altLang="en-US" dirty="0" smtClean="0"/>
                  <a:t> is a random tree rooted at 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r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/>
                  <a:t>. Suppose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|</a:t>
                </a:r>
                <a:r>
                  <a:rPr lang="en-CA" altLang="en-US" sz="28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=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,…,k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 V(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(s))|=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n </a:t>
                </a:r>
                <a:r>
                  <a:rPr lang="en-CA" altLang="en-US" dirty="0"/>
                  <a:t>with probability </a:t>
                </a:r>
                <a:r>
                  <a:rPr lang="en-CA" altLang="en-US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/>
                  <a:t>. </a:t>
                </a:r>
                <a:endParaRPr lang="en-CA" altLang="en-US" dirty="0" smtClean="0"/>
              </a:p>
              <a:p>
                <a:pPr>
                  <a:spcBef>
                    <a:spcPts val="600"/>
                  </a:spcBef>
                </a:pPr>
                <a:r>
                  <a:rPr lang="en-CA" altLang="en-US" dirty="0" smtClean="0"/>
                  <a:t>Let 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f:[</a:t>
                </a:r>
                <a:r>
                  <a:rPr lang="en-CA" altLang="en-US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,n] </a:t>
                </a:r>
                <a14:m>
                  <m:oMath xmlns:m="http://schemas.openxmlformats.org/officeDocument/2006/math">
                    <m:r>
                      <a:rPr lang="en-CA" alt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CA" alt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CA" altLang="en-US" baseline="-25000" dirty="0">
                    <a:solidFill>
                      <a:srgbClr val="0000FF"/>
                    </a:solidFill>
                  </a:rPr>
                  <a:t>+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dirty="0"/>
                  <a:t>be </a:t>
                </a:r>
                <a:r>
                  <a:rPr lang="en-CA" altLang="en-US" dirty="0">
                    <a:solidFill>
                      <a:srgbClr val="CC0000"/>
                    </a:solidFill>
                  </a:rPr>
                  <a:t>lower-envelope curve</a:t>
                </a:r>
                <a:r>
                  <a:rPr lang="en-CA" altLang="en-US" dirty="0"/>
                  <a:t> of </a:t>
                </a:r>
                <a:endParaRPr lang="en-CA" altLang="en-US" dirty="0" smtClean="0"/>
              </a:p>
              <a:p>
                <a:r>
                  <a:rPr lang="en-CA" altLang="en-US" sz="28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q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=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baseline="-25000" dirty="0">
                    <a:solidFill>
                      <a:srgbClr val="0000FF"/>
                    </a:solidFill>
                  </a:rPr>
                  <a:t>,…,s </a:t>
                </a:r>
                <a:r>
                  <a:rPr lang="en-CA" altLang="en-US" sz="2800" dirty="0" err="1">
                    <a:solidFill>
                      <a:srgbClr val="0000FF"/>
                    </a:solidFill>
                  </a:rPr>
                  <a:t>U</a:t>
                </a:r>
                <a:r>
                  <a:rPr lang="en-CA" altLang="en-US" baseline="-25000" dirty="0" err="1">
                    <a:solidFill>
                      <a:srgbClr val="0000FF"/>
                    </a:solidFill>
                  </a:rPr>
                  <a:t>support</a:t>
                </a:r>
                <a:r>
                  <a:rPr lang="en-CA" altLang="en-US" baseline="-25000" dirty="0">
                    <a:solidFill>
                      <a:srgbClr val="0000FF"/>
                    </a:solidFill>
                  </a:rPr>
                  <a:t> of Z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altLang="en-US" baseline="-25000" dirty="0">
                    <a:solidFill>
                      <a:srgbClr val="0000FF"/>
                    </a:solidFill>
                  </a:rPr>
                  <a:t>q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)</a:t>
                </a:r>
                <a14:m>
                  <m:oMath xmlns:m="http://schemas.openxmlformats.org/officeDocument/2006/math">
                    <m:r>
                      <a:rPr lang="en-CA" altLang="en-US" i="1" baseline="-2500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altLang="en-US" sz="2800" dirty="0">
                    <a:solidFill>
                      <a:srgbClr val="0000FF"/>
                    </a:solidFill>
                  </a:rPr>
                  <a:t>(</a:t>
                </a:r>
                <a:r>
                  <a:rPr lang="en-CA" altLang="en-US" baseline="-25000" dirty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sz="2800" dirty="0" smtClean="0">
                    <a:solidFill>
                      <a:srgbClr val="0000FF"/>
                    </a:solidFill>
                  </a:rPr>
                  <a:t>|</a:t>
                </a:r>
                <a:r>
                  <a:rPr lang="en-CA" altLang="en-US" sz="28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=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,…,k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 V(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(q))</a:t>
                </a:r>
                <a:r>
                  <a:rPr lang="en-CA" altLang="en-US" sz="2800" dirty="0" smtClean="0">
                    <a:solidFill>
                      <a:srgbClr val="0000FF"/>
                    </a:solidFill>
                  </a:rPr>
                  <a:t>|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, max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i=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,…,k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 c(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(q))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sz="2800" dirty="0">
                    <a:solidFill>
                      <a:srgbClr val="0000FF"/>
                    </a:solidFill>
                  </a:rPr>
                  <a:t>)</a:t>
                </a:r>
                <a:endParaRPr lang="en-CA" sz="2800" dirty="0" smtClean="0"/>
              </a:p>
              <a:p>
                <a:pPr>
                  <a:spcBef>
                    <a:spcPts val="1200"/>
                  </a:spcBef>
                </a:pPr>
                <a:r>
                  <a:rPr lang="en-CA" altLang="en-US" dirty="0"/>
                  <a:t>Can get a solution of cost 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≤</a:t>
                </a:r>
                <a:r>
                  <a:rPr lang="en-CA" altLang="en-US" dirty="0"/>
                  <a:t> </a:t>
                </a:r>
                <a:r>
                  <a:rPr lang="en-CA" altLang="en-US" dirty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m</a:t>
                </a:r>
                <a:r>
                  <a:rPr lang="en-CA" altLang="en-US" baseline="30000" dirty="0">
                    <a:solidFill>
                      <a:srgbClr val="0000FF"/>
                    </a:solidFill>
                  </a:rPr>
                  <a:t>*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.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CA" alt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CA" alt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CA" dirty="0" smtClean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985" y="1184029"/>
                <a:ext cx="8124092" cy="3246914"/>
              </a:xfrm>
              <a:prstGeom prst="rect">
                <a:avLst/>
              </a:prstGeom>
              <a:blipFill rotWithShape="0">
                <a:blip r:embed="rId2"/>
                <a:stretch>
                  <a:fillRect l="-1500" t="-1689" b="-168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27539" y="140680"/>
            <a:ext cx="8124092" cy="838200"/>
          </a:xfrm>
        </p:spPr>
        <p:txBody>
          <a:bodyPr/>
          <a:lstStyle/>
          <a:p>
            <a:r>
              <a:rPr lang="en-CA" dirty="0" smtClean="0"/>
              <a:t>Template for approximating k-MLP</a:t>
            </a:r>
            <a:endParaRPr lang="en-CA" dirty="0"/>
          </a:p>
        </p:txBody>
      </p:sp>
      <p:grpSp>
        <p:nvGrpSpPr>
          <p:cNvPr id="6" name="Group 5"/>
          <p:cNvGrpSpPr/>
          <p:nvPr/>
        </p:nvGrpSpPr>
        <p:grpSpPr>
          <a:xfrm>
            <a:off x="1632409" y="4399132"/>
            <a:ext cx="5606904" cy="2201899"/>
            <a:chOff x="906902" y="4472049"/>
            <a:chExt cx="5606904" cy="2201899"/>
          </a:xfrm>
        </p:grpSpPr>
        <p:sp>
          <p:nvSpPr>
            <p:cNvPr id="7" name="Freeform 6"/>
            <p:cNvSpPr/>
            <p:nvPr/>
          </p:nvSpPr>
          <p:spPr bwMode="auto">
            <a:xfrm>
              <a:off x="2574758" y="4752476"/>
              <a:ext cx="2166709" cy="1503948"/>
            </a:xfrm>
            <a:custGeom>
              <a:avLst/>
              <a:gdLst>
                <a:gd name="connsiteX0" fmla="*/ 0 w 2153653"/>
                <a:gd name="connsiteY0" fmla="*/ 1491916 h 1503948"/>
                <a:gd name="connsiteX1" fmla="*/ 1299411 w 2153653"/>
                <a:gd name="connsiteY1" fmla="*/ 709863 h 1503948"/>
                <a:gd name="connsiteX2" fmla="*/ 1900990 w 2153653"/>
                <a:gd name="connsiteY2" fmla="*/ 264695 h 1503948"/>
                <a:gd name="connsiteX3" fmla="*/ 2153653 w 2153653"/>
                <a:gd name="connsiteY3" fmla="*/ 0 h 1503948"/>
                <a:gd name="connsiteX4" fmla="*/ 2153653 w 2153653"/>
                <a:gd name="connsiteY4" fmla="*/ 1503948 h 1503948"/>
                <a:gd name="connsiteX5" fmla="*/ 0 w 2153653"/>
                <a:gd name="connsiteY5" fmla="*/ 1491916 h 1503948"/>
                <a:gd name="connsiteX0" fmla="*/ 0 w 2153653"/>
                <a:gd name="connsiteY0" fmla="*/ 1491916 h 1503948"/>
                <a:gd name="connsiteX1" fmla="*/ 1299411 w 2153653"/>
                <a:gd name="connsiteY1" fmla="*/ 709863 h 1503948"/>
                <a:gd name="connsiteX2" fmla="*/ 1900990 w 2153653"/>
                <a:gd name="connsiteY2" fmla="*/ 264695 h 1503948"/>
                <a:gd name="connsiteX3" fmla="*/ 2153653 w 2153653"/>
                <a:gd name="connsiteY3" fmla="*/ 0 h 1503948"/>
                <a:gd name="connsiteX4" fmla="*/ 2153653 w 2153653"/>
                <a:gd name="connsiteY4" fmla="*/ 1503948 h 1503948"/>
                <a:gd name="connsiteX5" fmla="*/ 0 w 2153653"/>
                <a:gd name="connsiteY5" fmla="*/ 1491916 h 1503948"/>
                <a:gd name="connsiteX0" fmla="*/ 0 w 2165678"/>
                <a:gd name="connsiteY0" fmla="*/ 1503947 h 1503948"/>
                <a:gd name="connsiteX1" fmla="*/ 1311436 w 2165678"/>
                <a:gd name="connsiteY1" fmla="*/ 709863 h 1503948"/>
                <a:gd name="connsiteX2" fmla="*/ 1913015 w 2165678"/>
                <a:gd name="connsiteY2" fmla="*/ 264695 h 1503948"/>
                <a:gd name="connsiteX3" fmla="*/ 2165678 w 2165678"/>
                <a:gd name="connsiteY3" fmla="*/ 0 h 1503948"/>
                <a:gd name="connsiteX4" fmla="*/ 2165678 w 2165678"/>
                <a:gd name="connsiteY4" fmla="*/ 1503948 h 1503948"/>
                <a:gd name="connsiteX5" fmla="*/ 0 w 2165678"/>
                <a:gd name="connsiteY5" fmla="*/ 1503947 h 1503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65678" h="1503948">
                  <a:moveTo>
                    <a:pt x="0" y="1503947"/>
                  </a:moveTo>
                  <a:lnTo>
                    <a:pt x="1311436" y="709863"/>
                  </a:lnTo>
                  <a:lnTo>
                    <a:pt x="1913015" y="264695"/>
                  </a:lnTo>
                  <a:lnTo>
                    <a:pt x="2165678" y="0"/>
                  </a:lnTo>
                  <a:lnTo>
                    <a:pt x="2165678" y="1503948"/>
                  </a:lnTo>
                  <a:lnTo>
                    <a:pt x="0" y="1503947"/>
                  </a:lnTo>
                  <a:close/>
                </a:path>
              </a:pathLst>
            </a:custGeom>
            <a:solidFill>
              <a:srgbClr val="CC0000">
                <a:alpha val="20000"/>
              </a:srgbClr>
            </a:solidFill>
            <a:ln w="1905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 bwMode="auto">
            <a:xfrm>
              <a:off x="2110154" y="6253956"/>
              <a:ext cx="3036277" cy="0"/>
            </a:xfrm>
            <a:prstGeom prst="line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 flipV="1">
              <a:off x="2274277" y="4472049"/>
              <a:ext cx="23447" cy="1946030"/>
            </a:xfrm>
            <a:prstGeom prst="line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>
              <a:off x="2590800" y="6125002"/>
              <a:ext cx="0" cy="258737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11" name="Oval 10"/>
            <p:cNvSpPr>
              <a:spLocks noChangeAspect="1"/>
            </p:cNvSpPr>
            <p:nvPr/>
          </p:nvSpPr>
          <p:spPr bwMode="auto">
            <a:xfrm>
              <a:off x="2554800" y="6207061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12" name="Oval 11"/>
            <p:cNvSpPr>
              <a:spLocks noChangeAspect="1"/>
            </p:cNvSpPr>
            <p:nvPr/>
          </p:nvSpPr>
          <p:spPr bwMode="auto">
            <a:xfrm>
              <a:off x="4710185" y="4718231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13" name="Oval 12"/>
            <p:cNvSpPr>
              <a:spLocks noChangeAspect="1"/>
            </p:cNvSpPr>
            <p:nvPr/>
          </p:nvSpPr>
          <p:spPr bwMode="auto">
            <a:xfrm>
              <a:off x="2883877" y="5644354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 bwMode="auto">
            <a:xfrm>
              <a:off x="3130062" y="5291003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15" name="Oval 14"/>
            <p:cNvSpPr>
              <a:spLocks noChangeAspect="1"/>
            </p:cNvSpPr>
            <p:nvPr/>
          </p:nvSpPr>
          <p:spPr bwMode="auto">
            <a:xfrm>
              <a:off x="3203723" y="5519090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16" name="Oval 15"/>
            <p:cNvSpPr>
              <a:spLocks noChangeAspect="1"/>
            </p:cNvSpPr>
            <p:nvPr/>
          </p:nvSpPr>
          <p:spPr bwMode="auto">
            <a:xfrm>
              <a:off x="3845498" y="5409064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17" name="Oval 16"/>
            <p:cNvSpPr>
              <a:spLocks noChangeAspect="1"/>
            </p:cNvSpPr>
            <p:nvPr/>
          </p:nvSpPr>
          <p:spPr bwMode="auto">
            <a:xfrm>
              <a:off x="3917498" y="5175432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18" name="Oval 17"/>
            <p:cNvSpPr>
              <a:spLocks noChangeAspect="1"/>
            </p:cNvSpPr>
            <p:nvPr/>
          </p:nvSpPr>
          <p:spPr bwMode="auto">
            <a:xfrm>
              <a:off x="4125958" y="5057368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19" name="Oval 18"/>
            <p:cNvSpPr>
              <a:spLocks noChangeAspect="1"/>
            </p:cNvSpPr>
            <p:nvPr/>
          </p:nvSpPr>
          <p:spPr bwMode="auto">
            <a:xfrm>
              <a:off x="4456525" y="4985368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20" name="Oval 19"/>
            <p:cNvSpPr>
              <a:spLocks noChangeAspect="1"/>
            </p:cNvSpPr>
            <p:nvPr/>
          </p:nvSpPr>
          <p:spPr bwMode="auto">
            <a:xfrm>
              <a:off x="3468369" y="5267555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 bwMode="auto">
            <a:xfrm>
              <a:off x="4734887" y="6126661"/>
              <a:ext cx="0" cy="258737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22" name="TextBox 21"/>
            <p:cNvSpPr txBox="1"/>
            <p:nvPr/>
          </p:nvSpPr>
          <p:spPr>
            <a:xfrm>
              <a:off x="4671539" y="6228000"/>
              <a:ext cx="184226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/>
                <a:t>t</a:t>
              </a:r>
              <a:r>
                <a:rPr lang="en-CA" sz="2200" dirty="0" smtClean="0"/>
                <a:t>otal coverage</a:t>
              </a:r>
              <a:endParaRPr lang="en-CA" sz="22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906902" y="4489369"/>
              <a:ext cx="1477639" cy="6084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en-CA" sz="2200" dirty="0"/>
                <a:t>b</a:t>
              </a:r>
              <a:r>
                <a:rPr lang="en-CA" sz="2200" dirty="0" smtClean="0"/>
                <a:t>ottleneck cost</a:t>
              </a:r>
              <a:endParaRPr lang="en-CA" sz="22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360359" y="6243061"/>
              <a:ext cx="30285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>
                  <a:latin typeface="Calibri" panose="020F0502020204030204" pitchFamily="34" charset="0"/>
                </a:rPr>
                <a:t>1</a:t>
              </a:r>
              <a:endParaRPr lang="en-CA" sz="2200" dirty="0">
                <a:latin typeface="Calibri" panose="020F050202020403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707539" y="5868000"/>
              <a:ext cx="30263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/>
                <a:t>n</a:t>
              </a:r>
              <a:endParaRPr lang="en-CA" sz="2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7740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529199" y="176213"/>
            <a:ext cx="8145877" cy="838200"/>
          </a:xfrm>
        </p:spPr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Template for approximating k-MLP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4800" y="1152000"/>
                <a:ext cx="8510954" cy="32238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spcBef>
                    <a:spcPts val="1800"/>
                  </a:spcBef>
                  <a:tabLst>
                    <a:tab pos="1887538" algn="l"/>
                  </a:tabLst>
                </a:pPr>
                <a:r>
                  <a:rPr lang="en-CA" altLang="en-US" dirty="0" smtClean="0">
                    <a:solidFill>
                      <a:srgbClr val="009900"/>
                    </a:solidFill>
                  </a:rPr>
                  <a:t>Concatenation theorem (Post-S14):</a:t>
                </a:r>
                <a:r>
                  <a:rPr lang="en-CA" altLang="en-US" dirty="0" smtClean="0"/>
                  <a:t> Let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Z(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), Z(2), …, Z(s) </a:t>
                </a:r>
                <a:r>
                  <a:rPr lang="en-CA" altLang="en-US" dirty="0" smtClean="0"/>
                  <a:t>be a suitable sequence of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k</a:t>
                </a:r>
                <a:r>
                  <a:rPr lang="en-CA" altLang="en-US" dirty="0" smtClean="0"/>
                  <a:t>-tuples of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{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r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}</a:t>
                </a:r>
                <a:r>
                  <a:rPr lang="en-CA" altLang="en-US" dirty="0" smtClean="0"/>
                  <a:t>-trees. Let 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f:[</a:t>
                </a:r>
                <a:r>
                  <a:rPr lang="en-CA" altLang="en-US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,n] </a:t>
                </a:r>
                <a14:m>
                  <m:oMath xmlns:m="http://schemas.openxmlformats.org/officeDocument/2006/math">
                    <m:r>
                      <a:rPr lang="en-CA" alt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CA" alt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CA" altLang="en-US" baseline="-25000" dirty="0">
                    <a:solidFill>
                      <a:srgbClr val="0000FF"/>
                    </a:solidFill>
                  </a:rPr>
                  <a:t>+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dirty="0"/>
                  <a:t>be </a:t>
                </a:r>
                <a:r>
                  <a:rPr lang="en-CA" altLang="en-US" dirty="0" smtClean="0"/>
                  <a:t>their </a:t>
                </a:r>
                <a:r>
                  <a:rPr lang="en-CA" altLang="en-US" dirty="0" smtClean="0">
                    <a:solidFill>
                      <a:srgbClr val="CC0000"/>
                    </a:solidFill>
                  </a:rPr>
                  <a:t>lower-envelope curve </a:t>
                </a:r>
                <a:r>
                  <a:rPr lang="en-CA" altLang="en-US" dirty="0" smtClean="0">
                    <a:sym typeface="Symbol" panose="05050102010706020507" pitchFamily="18" charset="2"/>
                  </a:rPr>
                  <a:t></a:t>
                </a:r>
                <a:r>
                  <a:rPr lang="en-CA" altLang="en-US" dirty="0" smtClean="0"/>
                  <a:t> can </a:t>
                </a:r>
                <a:r>
                  <a:rPr lang="en-CA" altLang="en-US" dirty="0"/>
                  <a:t>get </a:t>
                </a:r>
                <a:r>
                  <a:rPr lang="en-CA" altLang="en-US" dirty="0" smtClean="0"/>
                  <a:t>solution </a:t>
                </a:r>
                <a:r>
                  <a:rPr lang="en-CA" altLang="en-US" dirty="0"/>
                  <a:t>of cost 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≤</a:t>
                </a:r>
                <a:r>
                  <a:rPr lang="en-CA" altLang="en-US" dirty="0"/>
                  <a:t> </a:t>
                </a:r>
                <a:r>
                  <a:rPr lang="en-CA" altLang="en-US" dirty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m</a:t>
                </a:r>
                <a:r>
                  <a:rPr lang="en-CA" altLang="en-US" baseline="30000" dirty="0">
                    <a:solidFill>
                      <a:srgbClr val="0000FF"/>
                    </a:solidFill>
                  </a:rPr>
                  <a:t>*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.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CA" alt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CA" alt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CA" dirty="0" smtClean="0"/>
              </a:p>
              <a:p>
                <a:pPr eaLnBrk="1" hangingPunct="1">
                  <a:spcBef>
                    <a:spcPts val="1200"/>
                  </a:spcBef>
                  <a:defRPr/>
                </a:pPr>
                <a:r>
                  <a:rPr lang="en-CA" dirty="0" smtClean="0"/>
                  <a:t>Key question</a:t>
                </a:r>
                <a:r>
                  <a:rPr lang="en-CA" dirty="0"/>
                  <a:t>: How to get </a:t>
                </a:r>
                <a:r>
                  <a:rPr lang="en-CA" dirty="0" smtClean="0"/>
                  <a:t>good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k</a:t>
                </a:r>
                <a:r>
                  <a:rPr lang="en-CA" dirty="0" smtClean="0"/>
                  <a:t>-tuples </a:t>
                </a:r>
                <a:r>
                  <a:rPr lang="en-CA" dirty="0"/>
                  <a:t>of </a:t>
                </a:r>
                <a:r>
                  <a:rPr lang="en-CA" dirty="0">
                    <a:solidFill>
                      <a:srgbClr val="0000FF"/>
                    </a:solidFill>
                  </a:rPr>
                  <a:t>{</a:t>
                </a:r>
                <a:r>
                  <a:rPr lang="en-CA" dirty="0" err="1">
                    <a:solidFill>
                      <a:srgbClr val="0000FF"/>
                    </a:solidFill>
                  </a:rPr>
                  <a:t>r</a:t>
                </a:r>
                <a:r>
                  <a:rPr lang="en-CA" baseline="-25000" dirty="0" err="1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}</a:t>
                </a:r>
                <a:r>
                  <a:rPr lang="en-CA" dirty="0" smtClean="0"/>
                  <a:t>-trees?</a:t>
                </a:r>
                <a:endParaRPr lang="en-CA" dirty="0"/>
              </a:p>
              <a:p>
                <a:pPr eaLnBrk="1" hangingPunct="1">
                  <a:spcBef>
                    <a:spcPts val="600"/>
                  </a:spcBef>
                  <a:defRPr/>
                </a:pPr>
                <a:r>
                  <a:rPr lang="en-CA" sz="2200" dirty="0"/>
                  <a:t>For </a:t>
                </a:r>
                <a:r>
                  <a:rPr lang="en-CA" sz="2200" dirty="0">
                    <a:solidFill>
                      <a:srgbClr val="D30000"/>
                    </a:solidFill>
                  </a:rPr>
                  <a:t>multi-depot k-MLP</a:t>
                </a:r>
                <a:r>
                  <a:rPr lang="en-CA" sz="2200" dirty="0"/>
                  <a:t>:</a:t>
                </a:r>
              </a:p>
              <a:p>
                <a:pPr marL="222250" indent="-222250" eaLnBrk="1" hangingPunct="1">
                  <a:buClr>
                    <a:srgbClr val="C00000"/>
                  </a:buClr>
                  <a:buSzPct val="120000"/>
                  <a:buFont typeface="Arial" panose="020B0604020202020204" pitchFamily="34" charset="0"/>
                  <a:buChar char="•"/>
                  <a:defRPr/>
                </a:pPr>
                <a:r>
                  <a:rPr lang="en-CA" sz="2200" dirty="0"/>
                  <a:t>CK04 solve a suitable variant of max </a:t>
                </a:r>
                <a:r>
                  <a:rPr lang="en-CA" sz="2200" dirty="0">
                    <a:solidFill>
                      <a:srgbClr val="0000FF"/>
                    </a:solidFill>
                  </a:rPr>
                  <a:t>k</a:t>
                </a:r>
                <a:r>
                  <a:rPr lang="en-CA" sz="2200" dirty="0"/>
                  <a:t>-cover: lose various factors</a:t>
                </a:r>
              </a:p>
              <a:p>
                <a:pPr marL="222250" indent="-222250" eaLnBrk="1" hangingPunct="1">
                  <a:buClr>
                    <a:srgbClr val="C00000"/>
                  </a:buClr>
                  <a:buSzPct val="120000"/>
                  <a:buFont typeface="Arial" panose="020B0604020202020204" pitchFamily="34" charset="0"/>
                  <a:buChar char="•"/>
                  <a:defRPr/>
                </a:pPr>
                <a:r>
                  <a:rPr lang="en-CA" sz="2200" dirty="0"/>
                  <a:t>Our approach: use </a:t>
                </a:r>
                <a:r>
                  <a:rPr lang="en-CA" sz="2200" dirty="0">
                    <a:solidFill>
                      <a:srgbClr val="009900"/>
                    </a:solidFill>
                  </a:rPr>
                  <a:t>configuration LP </a:t>
                </a:r>
                <a:r>
                  <a:rPr lang="en-CA" sz="2200" dirty="0"/>
                  <a:t>– </a:t>
                </a:r>
                <a:r>
                  <a:rPr lang="en-CA" sz="2000" dirty="0" smtClean="0"/>
                  <a:t>yields, for each </a:t>
                </a:r>
                <a:r>
                  <a:rPr lang="en-CA" sz="2000" dirty="0" smtClean="0">
                    <a:solidFill>
                      <a:srgbClr val="0000FF"/>
                    </a:solidFill>
                  </a:rPr>
                  <a:t>t</a:t>
                </a:r>
                <a:r>
                  <a:rPr lang="en-CA" sz="2000" dirty="0" smtClean="0"/>
                  <a:t>, </a:t>
                </a:r>
                <a:r>
                  <a:rPr lang="en-CA" sz="2000" dirty="0">
                    <a:solidFill>
                      <a:srgbClr val="0000FF"/>
                    </a:solidFill>
                  </a:rPr>
                  <a:t>{</a:t>
                </a:r>
                <a:r>
                  <a:rPr lang="en-CA" sz="2000" dirty="0" err="1">
                    <a:solidFill>
                      <a:srgbClr val="0000FF"/>
                    </a:solidFill>
                  </a:rPr>
                  <a:t>r</a:t>
                </a:r>
                <a:r>
                  <a:rPr lang="en-CA" sz="2000" baseline="-25000" dirty="0" err="1">
                    <a:solidFill>
                      <a:srgbClr val="0000FF"/>
                    </a:solidFill>
                  </a:rPr>
                  <a:t>i</a:t>
                </a:r>
                <a:r>
                  <a:rPr lang="en-CA" sz="2000" dirty="0">
                    <a:solidFill>
                      <a:srgbClr val="0000FF"/>
                    </a:solidFill>
                  </a:rPr>
                  <a:t>}</a:t>
                </a:r>
                <a:r>
                  <a:rPr lang="en-CA" sz="2000" dirty="0"/>
                  <a:t>-</a:t>
                </a:r>
                <a:r>
                  <a:rPr lang="en-CA" sz="2000" dirty="0" smtClean="0"/>
                  <a:t>trees, each of cost </a:t>
                </a:r>
                <a:r>
                  <a:rPr lang="en-CA" altLang="en-US" sz="2000" dirty="0" smtClean="0">
                    <a:solidFill>
                      <a:srgbClr val="0000FF"/>
                    </a:solidFill>
                  </a:rPr>
                  <a:t>≤ t;  </a:t>
                </a:r>
                <a:r>
                  <a:rPr lang="en-CA" altLang="en-US" sz="2000" dirty="0" smtClean="0"/>
                  <a:t>fall behind LP-coverage by time </a:t>
                </a:r>
                <a:r>
                  <a:rPr lang="en-CA" altLang="en-US" sz="2000" dirty="0" smtClean="0">
                    <a:solidFill>
                      <a:srgbClr val="0000FF"/>
                    </a:solidFill>
                  </a:rPr>
                  <a:t>t</a:t>
                </a:r>
                <a:r>
                  <a:rPr lang="en-CA" altLang="en-US" sz="2000" dirty="0" smtClean="0"/>
                  <a:t>, so factor degrades from </a:t>
                </a:r>
                <a:r>
                  <a:rPr lang="en-CA" altLang="en-US" sz="20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m</a:t>
                </a:r>
                <a:r>
                  <a:rPr lang="en-CA" altLang="en-US" sz="2000" baseline="30000" dirty="0" smtClean="0">
                    <a:solidFill>
                      <a:srgbClr val="0000FF"/>
                    </a:solidFill>
                  </a:rPr>
                  <a:t>*</a:t>
                </a:r>
                <a:r>
                  <a:rPr lang="en-CA" altLang="en-US" sz="2000" dirty="0" smtClean="0"/>
                  <a:t> to </a:t>
                </a:r>
                <a:r>
                  <a:rPr lang="en-CA" altLang="en-US" sz="2000" dirty="0" smtClean="0">
                    <a:solidFill>
                      <a:srgbClr val="0000FF"/>
                    </a:solidFill>
                  </a:rPr>
                  <a:t>8.497</a:t>
                </a:r>
                <a:r>
                  <a:rPr lang="en-CA" altLang="en-US" sz="2000" dirty="0" smtClean="0"/>
                  <a:t> </a:t>
                </a:r>
                <a:endParaRPr lang="en-CA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152000"/>
                <a:ext cx="8510954" cy="3223831"/>
              </a:xfrm>
              <a:prstGeom prst="rect">
                <a:avLst/>
              </a:prstGeom>
              <a:blipFill rotWithShape="0">
                <a:blip r:embed="rId2"/>
                <a:stretch>
                  <a:fillRect l="-1146" t="-1701" r="-716" b="-245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5687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529199" y="176213"/>
            <a:ext cx="8145877" cy="838200"/>
          </a:xfrm>
        </p:spPr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Template for approximating k-MLP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4800" y="1152000"/>
                <a:ext cx="8510954" cy="505253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spcBef>
                    <a:spcPts val="1800"/>
                  </a:spcBef>
                  <a:tabLst>
                    <a:tab pos="1887538" algn="l"/>
                  </a:tabLst>
                </a:pPr>
                <a:r>
                  <a:rPr lang="en-CA" altLang="en-US" dirty="0" smtClean="0">
                    <a:solidFill>
                      <a:srgbClr val="009900"/>
                    </a:solidFill>
                  </a:rPr>
                  <a:t>Concatenation theorem (Post-S14):</a:t>
                </a:r>
                <a:r>
                  <a:rPr lang="en-CA" altLang="en-US" dirty="0" smtClean="0"/>
                  <a:t> Let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Z(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), Z(2), …, Z(s) </a:t>
                </a:r>
                <a:r>
                  <a:rPr lang="en-CA" altLang="en-US" dirty="0" smtClean="0"/>
                  <a:t>be a suitable sequence of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k</a:t>
                </a:r>
                <a:r>
                  <a:rPr lang="en-CA" altLang="en-US" dirty="0" smtClean="0"/>
                  <a:t>-tuples of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{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r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}</a:t>
                </a:r>
                <a:r>
                  <a:rPr lang="en-CA" altLang="en-US" dirty="0" smtClean="0"/>
                  <a:t>-trees. Let 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f:[</a:t>
                </a:r>
                <a:r>
                  <a:rPr lang="en-CA" altLang="en-US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,n] </a:t>
                </a:r>
                <a14:m>
                  <m:oMath xmlns:m="http://schemas.openxmlformats.org/officeDocument/2006/math">
                    <m:r>
                      <a:rPr lang="en-CA" alt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CA" alt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CA" altLang="en-US" baseline="-25000" dirty="0">
                    <a:solidFill>
                      <a:srgbClr val="0000FF"/>
                    </a:solidFill>
                  </a:rPr>
                  <a:t>+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dirty="0"/>
                  <a:t>be </a:t>
                </a:r>
                <a:r>
                  <a:rPr lang="en-CA" altLang="en-US" dirty="0" smtClean="0"/>
                  <a:t>their </a:t>
                </a:r>
                <a:r>
                  <a:rPr lang="en-CA" altLang="en-US" dirty="0" smtClean="0">
                    <a:solidFill>
                      <a:srgbClr val="CC0000"/>
                    </a:solidFill>
                  </a:rPr>
                  <a:t>lower-envelope curve </a:t>
                </a:r>
                <a:r>
                  <a:rPr lang="en-CA" altLang="en-US" dirty="0" smtClean="0">
                    <a:sym typeface="Symbol" panose="05050102010706020507" pitchFamily="18" charset="2"/>
                  </a:rPr>
                  <a:t></a:t>
                </a:r>
                <a:r>
                  <a:rPr lang="en-CA" altLang="en-US" dirty="0" smtClean="0"/>
                  <a:t> can </a:t>
                </a:r>
                <a:r>
                  <a:rPr lang="en-CA" altLang="en-US" dirty="0"/>
                  <a:t>get </a:t>
                </a:r>
                <a:r>
                  <a:rPr lang="en-CA" altLang="en-US" dirty="0" smtClean="0"/>
                  <a:t>solution </a:t>
                </a:r>
                <a:r>
                  <a:rPr lang="en-CA" altLang="en-US" dirty="0"/>
                  <a:t>of cost 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≤</a:t>
                </a:r>
                <a:r>
                  <a:rPr lang="en-CA" altLang="en-US" dirty="0"/>
                  <a:t> </a:t>
                </a:r>
                <a:r>
                  <a:rPr lang="en-CA" altLang="en-US" dirty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m</a:t>
                </a:r>
                <a:r>
                  <a:rPr lang="en-CA" altLang="en-US" baseline="30000" dirty="0">
                    <a:solidFill>
                      <a:srgbClr val="0000FF"/>
                    </a:solidFill>
                  </a:rPr>
                  <a:t>*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.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CA" alt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CA" alt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CA" dirty="0" smtClean="0"/>
              </a:p>
              <a:p>
                <a:pPr eaLnBrk="1" hangingPunct="1">
                  <a:spcBef>
                    <a:spcPts val="1200"/>
                  </a:spcBef>
                  <a:defRPr/>
                </a:pPr>
                <a:r>
                  <a:rPr lang="en-CA" dirty="0" smtClean="0"/>
                  <a:t>Key question</a:t>
                </a:r>
                <a:r>
                  <a:rPr lang="en-CA" dirty="0"/>
                  <a:t>: How to get </a:t>
                </a:r>
                <a:r>
                  <a:rPr lang="en-CA" dirty="0" smtClean="0"/>
                  <a:t>good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k</a:t>
                </a:r>
                <a:r>
                  <a:rPr lang="en-CA" dirty="0" smtClean="0"/>
                  <a:t>-tuples </a:t>
                </a:r>
                <a:r>
                  <a:rPr lang="en-CA" dirty="0"/>
                  <a:t>of </a:t>
                </a:r>
                <a:r>
                  <a:rPr lang="en-CA" dirty="0">
                    <a:solidFill>
                      <a:srgbClr val="0000FF"/>
                    </a:solidFill>
                  </a:rPr>
                  <a:t>{</a:t>
                </a:r>
                <a:r>
                  <a:rPr lang="en-CA" dirty="0" err="1">
                    <a:solidFill>
                      <a:srgbClr val="0000FF"/>
                    </a:solidFill>
                  </a:rPr>
                  <a:t>r</a:t>
                </a:r>
                <a:r>
                  <a:rPr lang="en-CA" baseline="-25000" dirty="0" err="1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}</a:t>
                </a:r>
                <a:r>
                  <a:rPr lang="en-CA" dirty="0" smtClean="0"/>
                  <a:t>-trees?</a:t>
                </a:r>
                <a:endParaRPr lang="en-CA" dirty="0"/>
              </a:p>
              <a:p>
                <a:pPr eaLnBrk="1" hangingPunct="1">
                  <a:spcBef>
                    <a:spcPts val="600"/>
                  </a:spcBef>
                  <a:defRPr/>
                </a:pPr>
                <a:r>
                  <a:rPr lang="en-CA" sz="2200" dirty="0"/>
                  <a:t>For </a:t>
                </a:r>
                <a:r>
                  <a:rPr lang="en-CA" sz="2200" dirty="0">
                    <a:solidFill>
                      <a:srgbClr val="D30000"/>
                    </a:solidFill>
                  </a:rPr>
                  <a:t>multi-depot k-MLP</a:t>
                </a:r>
                <a:r>
                  <a:rPr lang="en-CA" sz="2200" dirty="0"/>
                  <a:t>:</a:t>
                </a:r>
              </a:p>
              <a:p>
                <a:pPr marL="222250" indent="-222250" eaLnBrk="1" hangingPunct="1">
                  <a:buClr>
                    <a:srgbClr val="C00000"/>
                  </a:buClr>
                  <a:buSzPct val="120000"/>
                  <a:buFont typeface="Arial" panose="020B0604020202020204" pitchFamily="34" charset="0"/>
                  <a:buChar char="•"/>
                  <a:defRPr/>
                </a:pPr>
                <a:r>
                  <a:rPr lang="en-CA" sz="2200" dirty="0"/>
                  <a:t>CK04 solve a suitable variant of max </a:t>
                </a:r>
                <a:r>
                  <a:rPr lang="en-CA" sz="2200" dirty="0">
                    <a:solidFill>
                      <a:srgbClr val="0000FF"/>
                    </a:solidFill>
                  </a:rPr>
                  <a:t>k</a:t>
                </a:r>
                <a:r>
                  <a:rPr lang="en-CA" sz="2200" dirty="0"/>
                  <a:t>-cover: lose various factors</a:t>
                </a:r>
              </a:p>
              <a:p>
                <a:pPr marL="222250" indent="-222250" eaLnBrk="1" hangingPunct="1">
                  <a:buClr>
                    <a:srgbClr val="C00000"/>
                  </a:buClr>
                  <a:buSzPct val="120000"/>
                  <a:buFont typeface="Arial" panose="020B0604020202020204" pitchFamily="34" charset="0"/>
                  <a:buChar char="•"/>
                  <a:defRPr/>
                </a:pPr>
                <a:r>
                  <a:rPr lang="en-CA" sz="2200" dirty="0"/>
                  <a:t>Our approach: use </a:t>
                </a:r>
                <a:r>
                  <a:rPr lang="en-CA" sz="2200" dirty="0">
                    <a:solidFill>
                      <a:srgbClr val="009900"/>
                    </a:solidFill>
                  </a:rPr>
                  <a:t>configuration </a:t>
                </a:r>
                <a:r>
                  <a:rPr lang="en-CA" sz="2200" dirty="0" smtClean="0">
                    <a:solidFill>
                      <a:srgbClr val="009900"/>
                    </a:solidFill>
                  </a:rPr>
                  <a:t>LP </a:t>
                </a:r>
                <a:r>
                  <a:rPr lang="en-CA" sz="2200" dirty="0" smtClean="0"/>
                  <a:t>to obtain </a:t>
                </a:r>
                <a:r>
                  <a:rPr lang="en-CA" sz="2200" dirty="0" smtClean="0">
                    <a:solidFill>
                      <a:srgbClr val="0000FF"/>
                    </a:solidFill>
                  </a:rPr>
                  <a:t>k</a:t>
                </a:r>
                <a:r>
                  <a:rPr lang="en-CA" sz="2200" dirty="0" smtClean="0"/>
                  <a:t>-tuples of </a:t>
                </a:r>
                <a:r>
                  <a:rPr lang="en-CA" sz="2200" dirty="0" smtClean="0">
                    <a:solidFill>
                      <a:srgbClr val="0000FF"/>
                    </a:solidFill>
                  </a:rPr>
                  <a:t>{</a:t>
                </a:r>
                <a:r>
                  <a:rPr lang="en-CA" sz="2200" dirty="0" err="1" smtClean="0">
                    <a:solidFill>
                      <a:srgbClr val="0000FF"/>
                    </a:solidFill>
                  </a:rPr>
                  <a:t>r</a:t>
                </a:r>
                <a:r>
                  <a:rPr lang="en-CA" sz="2200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sz="2200" dirty="0" smtClean="0">
                    <a:solidFill>
                      <a:srgbClr val="0000FF"/>
                    </a:solidFill>
                  </a:rPr>
                  <a:t>}</a:t>
                </a:r>
                <a:r>
                  <a:rPr lang="en-CA" sz="2200" dirty="0" smtClean="0"/>
                  <a:t>-trees</a:t>
                </a:r>
                <a:endParaRPr lang="en-CA" sz="2000" dirty="0"/>
              </a:p>
              <a:p>
                <a:pPr eaLnBrk="1" hangingPunct="1">
                  <a:spcBef>
                    <a:spcPts val="800"/>
                  </a:spcBef>
                  <a:defRPr/>
                </a:pPr>
                <a:r>
                  <a:rPr lang="en-CA" sz="2200" dirty="0"/>
                  <a:t>For </a:t>
                </a:r>
                <a:r>
                  <a:rPr lang="en-CA" sz="2200" dirty="0">
                    <a:solidFill>
                      <a:srgbClr val="C00000"/>
                    </a:solidFill>
                  </a:rPr>
                  <a:t>single-depot k-MLP</a:t>
                </a:r>
                <a:r>
                  <a:rPr lang="en-CA" sz="2200" dirty="0"/>
                  <a:t>:</a:t>
                </a:r>
              </a:p>
              <a:p>
                <a:pPr marL="222250" indent="-222250" eaLnBrk="1" hangingPunct="1">
                  <a:buClr>
                    <a:srgbClr val="C00000"/>
                  </a:buClr>
                  <a:buSzPct val="120000"/>
                  <a:buFont typeface="Arial" panose="020B0604020202020204" pitchFamily="34" charset="0"/>
                  <a:buChar char="•"/>
                  <a:defRPr/>
                </a:pPr>
                <a:r>
                  <a:rPr lang="en-CA" sz="2200" dirty="0"/>
                  <a:t>FHR03 obtain an </a:t>
                </a:r>
                <a:r>
                  <a:rPr lang="en-CA" sz="2200" dirty="0">
                    <a:solidFill>
                      <a:srgbClr val="0000FF"/>
                    </a:solidFill>
                  </a:rPr>
                  <a:t>r</a:t>
                </a:r>
                <a:r>
                  <a:rPr lang="en-CA" sz="2200" dirty="0"/>
                  <a:t>-tree for each </a:t>
                </a:r>
                <a:r>
                  <a:rPr lang="en-CA" sz="2200" dirty="0" err="1">
                    <a:solidFill>
                      <a:srgbClr val="0000FF"/>
                    </a:solidFill>
                  </a:rPr>
                  <a:t>i</a:t>
                </a:r>
                <a:r>
                  <a:rPr lang="en-CA" sz="2200" dirty="0">
                    <a:solidFill>
                      <a:srgbClr val="0000FF"/>
                    </a:solidFill>
                  </a:rPr>
                  <a:t>=</a:t>
                </a:r>
                <a:r>
                  <a:rPr lang="en-CA" sz="2200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sz="2200" dirty="0">
                    <a:solidFill>
                      <a:srgbClr val="0000FF"/>
                    </a:solidFill>
                  </a:rPr>
                  <a:t>,…,k</a:t>
                </a:r>
                <a:r>
                  <a:rPr lang="en-CA" sz="2200" dirty="0"/>
                  <a:t> separately </a:t>
                </a:r>
                <a:r>
                  <a:rPr lang="en-CA" sz="2200" dirty="0" smtClean="0"/>
                  <a:t>using </a:t>
                </a:r>
                <a:r>
                  <a:rPr lang="en-CA" sz="2200" dirty="0">
                    <a:solidFill>
                      <a:srgbClr val="0000FF"/>
                    </a:solidFill>
                  </a:rPr>
                  <a:t>q</a:t>
                </a:r>
                <a:r>
                  <a:rPr lang="en-CA" sz="2200" dirty="0"/>
                  <a:t>-MST as </a:t>
                </a:r>
                <a:r>
                  <a:rPr lang="en-CA" sz="2200" dirty="0" smtClean="0"/>
                  <a:t>black-box. So </a:t>
                </a:r>
                <a:r>
                  <a:rPr lang="en-CA" sz="2200" dirty="0"/>
                  <a:t>do not quite cover </a:t>
                </a:r>
                <a:r>
                  <a:rPr lang="en-CA" sz="2200" dirty="0">
                    <a:solidFill>
                      <a:srgbClr val="0000FF"/>
                    </a:solidFill>
                  </a:rPr>
                  <a:t>q</a:t>
                </a:r>
                <a:r>
                  <a:rPr lang="en-CA" sz="2200" dirty="0"/>
                  <a:t> nodes; factor </a:t>
                </a:r>
                <a:r>
                  <a:rPr lang="en-CA" sz="2200" dirty="0" smtClean="0"/>
                  <a:t>degrades </a:t>
                </a:r>
                <a:r>
                  <a:rPr lang="en-CA" sz="2200" dirty="0"/>
                  <a:t>to </a:t>
                </a:r>
                <a:r>
                  <a:rPr lang="en-CA" sz="2200" dirty="0">
                    <a:solidFill>
                      <a:srgbClr val="0000FF"/>
                    </a:solidFill>
                  </a:rPr>
                  <a:t>8.497</a:t>
                </a:r>
                <a:r>
                  <a:rPr lang="en-CA" sz="2200" dirty="0"/>
                  <a:t>.</a:t>
                </a:r>
              </a:p>
              <a:p>
                <a:pPr marL="222250" indent="-222250" eaLnBrk="1" hangingPunct="1">
                  <a:spcBef>
                    <a:spcPts val="300"/>
                  </a:spcBef>
                  <a:buClr>
                    <a:srgbClr val="C00000"/>
                  </a:buClr>
                  <a:buSzPct val="120000"/>
                  <a:buFont typeface="Arial" panose="020B0604020202020204" pitchFamily="34" charset="0"/>
                  <a:buChar char="•"/>
                  <a:tabLst>
                    <a:tab pos="211138" algn="l"/>
                  </a:tabLst>
                  <a:defRPr/>
                </a:pPr>
                <a:r>
                  <a:rPr lang="en-CA" sz="2200" dirty="0"/>
                  <a:t>Our approach: use </a:t>
                </a:r>
                <a:r>
                  <a:rPr lang="en-CA" sz="2200" dirty="0" err="1">
                    <a:solidFill>
                      <a:srgbClr val="009900"/>
                    </a:solidFill>
                  </a:rPr>
                  <a:t>bidirected</a:t>
                </a:r>
                <a:r>
                  <a:rPr lang="en-CA" sz="2200" dirty="0">
                    <a:solidFill>
                      <a:srgbClr val="009900"/>
                    </a:solidFill>
                  </a:rPr>
                  <a:t> </a:t>
                </a:r>
                <a:r>
                  <a:rPr lang="en-CA" sz="2200" dirty="0" smtClean="0">
                    <a:solidFill>
                      <a:srgbClr val="009900"/>
                    </a:solidFill>
                  </a:rPr>
                  <a:t>LP</a:t>
                </a:r>
                <a:r>
                  <a:rPr lang="en-CA" sz="2200" dirty="0"/>
                  <a:t> </a:t>
                </a:r>
                <a:r>
                  <a:rPr lang="en-CA" sz="2200" dirty="0" smtClean="0"/>
                  <a:t>– e</a:t>
                </a:r>
                <a:r>
                  <a:rPr lang="en-CA" sz="2000" dirty="0" smtClean="0"/>
                  <a:t>xtract, for each </a:t>
                </a:r>
                <a:r>
                  <a:rPr lang="en-CA" sz="2000" dirty="0" smtClean="0">
                    <a:solidFill>
                      <a:srgbClr val="0000FF"/>
                    </a:solidFill>
                  </a:rPr>
                  <a:t>t</a:t>
                </a:r>
                <a:r>
                  <a:rPr lang="en-CA" sz="2000" dirty="0" smtClean="0"/>
                  <a:t>, </a:t>
                </a:r>
                <a:r>
                  <a:rPr lang="en-CA" sz="2000" dirty="0"/>
                  <a:t>a </a:t>
                </a:r>
                <a:r>
                  <a:rPr lang="en-CA" sz="2000" dirty="0">
                    <a:solidFill>
                      <a:srgbClr val="009900"/>
                    </a:solidFill>
                  </a:rPr>
                  <a:t>random</a:t>
                </a:r>
                <a:r>
                  <a:rPr lang="en-CA" sz="2000" dirty="0"/>
                  <a:t> </a:t>
                </a:r>
                <a:r>
                  <a:rPr lang="en-CA" sz="2000" dirty="0">
                    <a:solidFill>
                      <a:srgbClr val="0000FF"/>
                    </a:solidFill>
                  </a:rPr>
                  <a:t>r</a:t>
                </a:r>
                <a:r>
                  <a:rPr lang="en-CA" sz="2000" dirty="0"/>
                  <a:t>-tree </a:t>
                </a:r>
                <a:r>
                  <a:rPr lang="en-CA" sz="2000" dirty="0">
                    <a:solidFill>
                      <a:srgbClr val="0000FF"/>
                    </a:solidFill>
                  </a:rPr>
                  <a:t>T</a:t>
                </a:r>
                <a:r>
                  <a:rPr lang="en-CA" sz="2000" dirty="0"/>
                  <a:t> </a:t>
                </a:r>
                <a:r>
                  <a:rPr lang="en-CA" sz="2000" dirty="0" err="1" smtClean="0"/>
                  <a:t>s.t.</a:t>
                </a:r>
                <a:r>
                  <a:rPr lang="en-CA" sz="2000" dirty="0" smtClean="0"/>
                  <a:t> </a:t>
                </a:r>
                <a:r>
                  <a:rPr lang="en-CA" sz="2000" dirty="0">
                    <a:solidFill>
                      <a:srgbClr val="0000FF"/>
                    </a:solidFill>
                  </a:rPr>
                  <a:t>E[|V(T)|] ≥ </a:t>
                </a:r>
                <a:r>
                  <a:rPr lang="en-CA" sz="2000" dirty="0" smtClean="0"/>
                  <a:t>(LP-coverage by time </a:t>
                </a:r>
                <a:r>
                  <a:rPr lang="en-CA" sz="2000" dirty="0" smtClean="0">
                    <a:solidFill>
                      <a:srgbClr val="0000FF"/>
                    </a:solidFill>
                  </a:rPr>
                  <a:t>t</a:t>
                </a:r>
                <a:r>
                  <a:rPr lang="en-CA" sz="2000" dirty="0" smtClean="0"/>
                  <a:t>),   </a:t>
                </a:r>
                <a:r>
                  <a:rPr lang="en-CA" sz="2000" dirty="0" smtClean="0">
                    <a:solidFill>
                      <a:srgbClr val="0000FF"/>
                    </a:solidFill>
                  </a:rPr>
                  <a:t>E[c(T</a:t>
                </a:r>
                <a:r>
                  <a:rPr lang="en-CA" sz="2000" dirty="0">
                    <a:solidFill>
                      <a:srgbClr val="0000FF"/>
                    </a:solidFill>
                  </a:rPr>
                  <a:t>)] ≤ </a:t>
                </a:r>
                <a:r>
                  <a:rPr lang="en-CA" sz="2000" dirty="0" err="1" smtClean="0">
                    <a:solidFill>
                      <a:srgbClr val="0000FF"/>
                    </a:solidFill>
                  </a:rPr>
                  <a:t>kt</a:t>
                </a:r>
                <a:r>
                  <a:rPr lang="en-CA" sz="2000" dirty="0" smtClean="0">
                    <a:solidFill>
                      <a:srgbClr val="0000FF"/>
                    </a:solidFill>
                  </a:rPr>
                  <a:t>   </a:t>
                </a:r>
                <a:r>
                  <a:rPr lang="en-CA" sz="2000" dirty="0" smtClean="0"/>
                  <a:t>(and </a:t>
                </a:r>
                <a:r>
                  <a:rPr lang="en-CA" sz="2000" dirty="0" err="1" smtClean="0">
                    <a:solidFill>
                      <a:srgbClr val="0000FF"/>
                    </a:solidFill>
                  </a:rPr>
                  <a:t>c</a:t>
                </a:r>
                <a:r>
                  <a:rPr lang="en-CA" sz="2000" baseline="-25000" dirty="0" err="1" smtClean="0">
                    <a:solidFill>
                      <a:srgbClr val="0000FF"/>
                    </a:solidFill>
                  </a:rPr>
                  <a:t>rv</a:t>
                </a:r>
                <a:r>
                  <a:rPr lang="en-CA" sz="2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sz="2000" dirty="0">
                    <a:solidFill>
                      <a:srgbClr val="0000FF"/>
                    </a:solidFill>
                  </a:rPr>
                  <a:t>≤ </a:t>
                </a:r>
                <a:r>
                  <a:rPr lang="en-CA" sz="2000" dirty="0" smtClean="0">
                    <a:solidFill>
                      <a:srgbClr val="0000FF"/>
                    </a:solidFill>
                  </a:rPr>
                  <a:t>t </a:t>
                </a:r>
                <a:r>
                  <a:rPr lang="en-CA" sz="2000" dirty="0"/>
                  <a:t>for all </a:t>
                </a:r>
                <a:r>
                  <a:rPr lang="en-CA" sz="2000" dirty="0" err="1">
                    <a:solidFill>
                      <a:srgbClr val="0000FF"/>
                    </a:solidFill>
                  </a:rPr>
                  <a:t>v</a:t>
                </a:r>
                <a:r>
                  <a:rPr lang="en-CA" sz="2000" dirty="0" err="1">
                    <a:solidFill>
                      <a:srgbClr val="0000FF"/>
                    </a:solidFill>
                    <a:sym typeface="Symbol" panose="05050102010706020507" pitchFamily="18" charset="2"/>
                  </a:rPr>
                  <a:t></a:t>
                </a:r>
                <a:r>
                  <a:rPr lang="en-CA" sz="2000" dirty="0" err="1">
                    <a:solidFill>
                      <a:srgbClr val="0000FF"/>
                    </a:solidFill>
                  </a:rPr>
                  <a:t>T</a:t>
                </a:r>
                <a:r>
                  <a:rPr lang="en-CA" sz="2000" dirty="0"/>
                  <a:t>)</a:t>
                </a:r>
              </a:p>
              <a:p>
                <a:pPr eaLnBrk="1" hangingPunct="1">
                  <a:spcBef>
                    <a:spcPts val="200"/>
                  </a:spcBef>
                  <a:tabLst>
                    <a:tab pos="211138" algn="l"/>
                  </a:tabLst>
                  <a:defRPr/>
                </a:pPr>
                <a:r>
                  <a:rPr lang="en-CA" sz="2000" dirty="0"/>
                  <a:t>	Yields </a:t>
                </a:r>
                <a:r>
                  <a:rPr lang="en-CA" sz="2000" dirty="0" smtClean="0">
                    <a:solidFill>
                      <a:srgbClr val="0000FF"/>
                    </a:solidFill>
                  </a:rPr>
                  <a:t>k</a:t>
                </a:r>
                <a:r>
                  <a:rPr lang="en-CA" sz="2000" dirty="0" smtClean="0"/>
                  <a:t>-tuple of </a:t>
                </a:r>
                <a:r>
                  <a:rPr lang="en-CA" sz="2000" dirty="0"/>
                  <a:t>expected </a:t>
                </a:r>
                <a:r>
                  <a:rPr lang="en-CA" sz="2000" dirty="0" smtClean="0"/>
                  <a:t>bottleneck cost </a:t>
                </a:r>
                <a:r>
                  <a:rPr lang="en-CA" sz="2000" dirty="0">
                    <a:solidFill>
                      <a:srgbClr val="0000FF"/>
                    </a:solidFill>
                  </a:rPr>
                  <a:t>≤ </a:t>
                </a:r>
                <a:r>
                  <a:rPr lang="en-CA" sz="2000" dirty="0" smtClean="0">
                    <a:solidFill>
                      <a:srgbClr val="0000FF"/>
                    </a:solidFill>
                  </a:rPr>
                  <a:t>2t </a:t>
                </a:r>
                <a:r>
                  <a:rPr lang="en-CA" sz="2000" dirty="0">
                    <a:sym typeface="Symbol" panose="05050102010706020507" pitchFamily="18" charset="2"/>
                  </a:rPr>
                  <a:t></a:t>
                </a:r>
                <a:r>
                  <a:rPr lang="en-CA" sz="2000" dirty="0"/>
                  <a:t> get </a:t>
                </a:r>
                <a:r>
                  <a:rPr lang="en-CA" sz="2000" dirty="0">
                    <a:solidFill>
                      <a:srgbClr val="0000FF"/>
                    </a:solidFill>
                  </a:rPr>
                  <a:t>2</a:t>
                </a:r>
                <a:r>
                  <a:rPr lang="en-CA" sz="2000" dirty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m</a:t>
                </a:r>
                <a:r>
                  <a:rPr lang="en-CA" sz="2000" baseline="30000" dirty="0">
                    <a:solidFill>
                      <a:srgbClr val="0000FF"/>
                    </a:solidFill>
                  </a:rPr>
                  <a:t>*</a:t>
                </a:r>
                <a:r>
                  <a:rPr lang="en-CA" sz="2000" dirty="0"/>
                  <a:t>-approx.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152000"/>
                <a:ext cx="8510954" cy="5052537"/>
              </a:xfrm>
              <a:prstGeom prst="rect">
                <a:avLst/>
              </a:prstGeom>
              <a:blipFill rotWithShape="0">
                <a:blip r:embed="rId2"/>
                <a:stretch>
                  <a:fillRect l="-1146" t="-1086" r="-645" b="-120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3295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Open Questions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0863" y="1243500"/>
            <a:ext cx="8077200" cy="4887668"/>
          </a:xfrm>
        </p:spPr>
        <p:txBody>
          <a:bodyPr/>
          <a:lstStyle/>
          <a:p>
            <a:pPr marL="288925" indent="-288925" eaLnBrk="1" hangingPunct="1">
              <a:spcBef>
                <a:spcPct val="60000"/>
              </a:spcBef>
            </a:pP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Improve the approximation factors for </a:t>
            </a:r>
            <a:r>
              <a:rPr lang="en-US" altLang="en-US" sz="26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k</a:t>
            </a: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-MLP. </a:t>
            </a:r>
          </a:p>
          <a:p>
            <a:pPr marL="688975" lvl="1" indent="-288925" eaLnBrk="1" hangingPunct="1">
              <a:spcBef>
                <a:spcPts val="300"/>
              </a:spcBef>
            </a:pP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Can one match the current best factor, </a:t>
            </a:r>
            <a:r>
              <a:rPr lang="en-US" altLang="en-US" sz="2200" dirty="0" smtClean="0">
                <a:solidFill>
                  <a:srgbClr val="0000FF"/>
                </a:solidFill>
                <a:latin typeface="Symbol" panose="05050102010706020507" pitchFamily="18" charset="2"/>
                <a:ea typeface="ＭＳ Ｐゴシック" panose="020B0600070205080204" pitchFamily="34" charset="-128"/>
              </a:rPr>
              <a:t>m</a:t>
            </a:r>
            <a:r>
              <a:rPr lang="en-US" altLang="en-US" sz="2200" baseline="300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*</a:t>
            </a: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, for MLP?</a:t>
            </a:r>
          </a:p>
          <a:p>
            <a:pPr marL="688975" lvl="1" indent="-288925" eaLnBrk="1" hangingPunct="1">
              <a:spcBef>
                <a:spcPts val="600"/>
              </a:spcBef>
            </a:pP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Separation oracle for stronger configuration LP (with integrality gap </a:t>
            </a:r>
            <a:r>
              <a:rPr lang="en-CA" altLang="en-US" sz="22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≤ </a:t>
            </a:r>
            <a:r>
              <a:rPr lang="en-US" altLang="en-US" sz="2200" dirty="0" smtClean="0">
                <a:solidFill>
                  <a:srgbClr val="0000FF"/>
                </a:solidFill>
                <a:latin typeface="Symbol" panose="05050102010706020507" pitchFamily="18" charset="2"/>
                <a:ea typeface="ＭＳ Ｐゴシック" panose="020B0600070205080204" pitchFamily="34" charset="-128"/>
              </a:rPr>
              <a:t>m</a:t>
            </a:r>
            <a:r>
              <a:rPr lang="en-US" altLang="en-US" sz="2200" baseline="300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*</a:t>
            </a: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) is </a:t>
            </a:r>
            <a:r>
              <a:rPr lang="en-US" altLang="en-US" sz="2200" dirty="0" smtClean="0">
                <a:solidFill>
                  <a:srgbClr val="D30000"/>
                </a:solidFill>
                <a:ea typeface="ＭＳ Ｐゴシック" panose="020B0600070205080204" pitchFamily="34" charset="-128"/>
              </a:rPr>
              <a:t>multi-vehicle orienteering problem</a:t>
            </a: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 – how well can this be approximated?</a:t>
            </a:r>
          </a:p>
          <a:p>
            <a:pPr marL="288925" indent="-288925" eaLnBrk="1" hangingPunct="1">
              <a:spcBef>
                <a:spcPts val="1200"/>
              </a:spcBef>
            </a:pP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Improve approximation for MLP.</a:t>
            </a:r>
          </a:p>
          <a:p>
            <a:pPr marL="688975" lvl="1" indent="-288925" eaLnBrk="1" hangingPunct="1">
              <a:spcBef>
                <a:spcPts val="300"/>
              </a:spcBef>
            </a:pP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LPs seem promising – advantage over </a:t>
            </a:r>
            <a:r>
              <a:rPr lang="en-US" altLang="en-US" sz="22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q</a:t>
            </a: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-stroll bound is that LP </a:t>
            </a:r>
            <a:r>
              <a:rPr lang="en-US" altLang="en-US" sz="2200" dirty="0" smtClean="0">
                <a:solidFill>
                  <a:srgbClr val="D30000"/>
                </a:solidFill>
                <a:ea typeface="ＭＳ Ｐゴシック" panose="020B0600070205080204" pitchFamily="34" charset="-128"/>
              </a:rPr>
              <a:t>couples</a:t>
            </a: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 the different paths.  How to exploit this?</a:t>
            </a:r>
          </a:p>
          <a:p>
            <a:pPr marL="288925" indent="-288925" eaLnBrk="1" hangingPunct="1">
              <a:spcBef>
                <a:spcPts val="1200"/>
              </a:spcBef>
            </a:pP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How good are (our) LPs for MLP or </a:t>
            </a:r>
            <a:r>
              <a:rPr lang="en-US" altLang="en-US" sz="26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k</a:t>
            </a: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-MLP?</a:t>
            </a:r>
          </a:p>
          <a:p>
            <a:pPr marL="688975" lvl="1" indent="-288925" eaLnBrk="1" hangingPunct="1">
              <a:spcBef>
                <a:spcPts val="300"/>
              </a:spcBef>
            </a:pP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For </a:t>
            </a:r>
            <a:r>
              <a:rPr lang="en-US" altLang="en-US" sz="2200" dirty="0" smtClean="0">
                <a:solidFill>
                  <a:srgbClr val="0000FF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1</a:t>
            </a: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-MLP, </a:t>
            </a:r>
            <a:r>
              <a:rPr lang="en-US" altLang="en-US" sz="2200" dirty="0" err="1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bidirected</a:t>
            </a: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 LP (weakest) also has integrality gap</a:t>
            </a:r>
            <a:r>
              <a:rPr lang="en-CA" altLang="en-US" sz="22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 ≤</a:t>
            </a:r>
            <a:r>
              <a:rPr lang="en-US" altLang="en-US" sz="22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200" dirty="0" smtClean="0">
                <a:solidFill>
                  <a:srgbClr val="0000FF"/>
                </a:solidFill>
                <a:latin typeface="Symbol" panose="05050102010706020507" pitchFamily="18" charset="2"/>
                <a:ea typeface="ＭＳ Ｐゴシック" panose="020B0600070205080204" pitchFamily="34" charset="-128"/>
              </a:rPr>
              <a:t>m</a:t>
            </a:r>
            <a:r>
              <a:rPr lang="en-US" altLang="en-US" sz="2200" baseline="300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*</a:t>
            </a: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 </a:t>
            </a:r>
          </a:p>
          <a:p>
            <a:pPr marL="288925" indent="-288925" eaLnBrk="1" hangingPunct="1">
              <a:spcBef>
                <a:spcPts val="1200"/>
              </a:spcBef>
            </a:pP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Other uses of configuration LPs for vehicle-routing?</a:t>
            </a:r>
          </a:p>
          <a:p>
            <a:pPr marL="688975" lvl="1" indent="-288925" eaLnBrk="1" hangingPunct="1">
              <a:spcBef>
                <a:spcPts val="300"/>
              </a:spcBef>
            </a:pP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Only aware of Friggstad-S14 as another application.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61988" y="2511425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sz="4800" dirty="0" smtClean="0">
                <a:ea typeface="ＭＳ Ｐゴシック" panose="020B0600070205080204" pitchFamily="34" charset="-128"/>
              </a:rPr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80988"/>
            <a:ext cx="8077200" cy="838200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Minimum-latency problem (MLP)</a:t>
            </a:r>
          </a:p>
        </p:txBody>
      </p: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2805113" y="270388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2424113" y="2019668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5091113" y="171328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5472113" y="293248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7" name="Oval 8"/>
          <p:cNvSpPr>
            <a:spLocks noChangeArrowheads="1"/>
          </p:cNvSpPr>
          <p:nvPr/>
        </p:nvSpPr>
        <p:spPr bwMode="auto">
          <a:xfrm>
            <a:off x="5929313" y="171328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2957513" y="155770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3948113" y="2246680"/>
            <a:ext cx="182562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4329113" y="1486268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4481513" y="278008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2" name="Oval 19"/>
          <p:cNvSpPr>
            <a:spLocks noChangeArrowheads="1"/>
          </p:cNvSpPr>
          <p:nvPr/>
        </p:nvSpPr>
        <p:spPr bwMode="auto">
          <a:xfrm>
            <a:off x="4830763" y="360875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3" name="Text Box 21"/>
          <p:cNvSpPr txBox="1">
            <a:spLocks noChangeArrowheads="1"/>
          </p:cNvSpPr>
          <p:nvPr/>
        </p:nvSpPr>
        <p:spPr bwMode="auto">
          <a:xfrm>
            <a:off x="5059363" y="3427780"/>
            <a:ext cx="1604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node/client</a:t>
            </a:r>
            <a:endParaRPr lang="en-US" altLang="en-US" sz="2400">
              <a:solidFill>
                <a:srgbClr val="33CC33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5134" name="Oval 19"/>
          <p:cNvSpPr>
            <a:spLocks noChangeArrowheads="1"/>
          </p:cNvSpPr>
          <p:nvPr/>
        </p:nvSpPr>
        <p:spPr bwMode="auto">
          <a:xfrm>
            <a:off x="2066925" y="2730868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5" name="Oval 19"/>
          <p:cNvSpPr>
            <a:spLocks noChangeArrowheads="1"/>
          </p:cNvSpPr>
          <p:nvPr/>
        </p:nvSpPr>
        <p:spPr bwMode="auto">
          <a:xfrm>
            <a:off x="6664325" y="1502143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6" name="Oval 19"/>
          <p:cNvSpPr>
            <a:spLocks noChangeArrowheads="1"/>
          </p:cNvSpPr>
          <p:nvPr/>
        </p:nvSpPr>
        <p:spPr bwMode="auto">
          <a:xfrm>
            <a:off x="6375400" y="2580055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5238750" y="2405430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cxnSp>
        <p:nvCxnSpPr>
          <p:cNvPr id="5138" name="Straight Arrow Connector 32"/>
          <p:cNvCxnSpPr>
            <a:cxnSpLocks noChangeShapeType="1"/>
            <a:stCxn id="5129" idx="2"/>
            <a:endCxn id="5123" idx="7"/>
          </p:cNvCxnSpPr>
          <p:nvPr/>
        </p:nvCxnSpPr>
        <p:spPr bwMode="auto">
          <a:xfrm rot="10800000" flipV="1">
            <a:off x="2960688" y="2338755"/>
            <a:ext cx="987425" cy="392113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Straight Arrow Connector 34"/>
          <p:cNvCxnSpPr>
            <a:cxnSpLocks noChangeShapeType="1"/>
            <a:stCxn id="5123" idx="2"/>
            <a:endCxn id="5134" idx="6"/>
          </p:cNvCxnSpPr>
          <p:nvPr/>
        </p:nvCxnSpPr>
        <p:spPr bwMode="auto">
          <a:xfrm rot="10800000" flipV="1">
            <a:off x="2249488" y="2795955"/>
            <a:ext cx="555625" cy="2698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Straight Arrow Connector 36"/>
          <p:cNvCxnSpPr>
            <a:cxnSpLocks noChangeShapeType="1"/>
            <a:stCxn id="5134" idx="0"/>
            <a:endCxn id="5124" idx="3"/>
          </p:cNvCxnSpPr>
          <p:nvPr/>
        </p:nvCxnSpPr>
        <p:spPr bwMode="auto">
          <a:xfrm rot="5400000" flipH="1" flipV="1">
            <a:off x="2028031" y="2307799"/>
            <a:ext cx="554038" cy="2921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1" name="Straight Arrow Connector 38"/>
          <p:cNvCxnSpPr>
            <a:cxnSpLocks noChangeShapeType="1"/>
            <a:stCxn id="5124" idx="7"/>
            <a:endCxn id="5128" idx="3"/>
          </p:cNvCxnSpPr>
          <p:nvPr/>
        </p:nvCxnSpPr>
        <p:spPr bwMode="auto">
          <a:xfrm rot="5400000" flipH="1" flipV="1">
            <a:off x="2616200" y="1678356"/>
            <a:ext cx="331787" cy="404812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Straight Arrow Connector 40"/>
          <p:cNvCxnSpPr>
            <a:cxnSpLocks noChangeShapeType="1"/>
            <a:stCxn id="5128" idx="7"/>
            <a:endCxn id="5130" idx="2"/>
          </p:cNvCxnSpPr>
          <p:nvPr/>
        </p:nvCxnSpPr>
        <p:spPr bwMode="auto">
          <a:xfrm rot="5400000" flipH="1" flipV="1">
            <a:off x="3717926" y="973505"/>
            <a:ext cx="6350" cy="121602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Straight Arrow Connector 42"/>
          <p:cNvCxnSpPr>
            <a:cxnSpLocks noChangeShapeType="1"/>
            <a:stCxn id="5130" idx="6"/>
            <a:endCxn id="5125" idx="2"/>
          </p:cNvCxnSpPr>
          <p:nvPr/>
        </p:nvCxnSpPr>
        <p:spPr bwMode="auto">
          <a:xfrm>
            <a:off x="4511675" y="1578343"/>
            <a:ext cx="579438" cy="227012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4" name="Straight Arrow Connector 44"/>
          <p:cNvCxnSpPr>
            <a:cxnSpLocks noChangeShapeType="1"/>
            <a:stCxn id="5125" idx="6"/>
            <a:endCxn id="5127" idx="2"/>
          </p:cNvCxnSpPr>
          <p:nvPr/>
        </p:nvCxnSpPr>
        <p:spPr bwMode="auto">
          <a:xfrm>
            <a:off x="5273675" y="1805355"/>
            <a:ext cx="655638" cy="158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5" name="Straight Arrow Connector 47"/>
          <p:cNvCxnSpPr>
            <a:cxnSpLocks noChangeShapeType="1"/>
            <a:stCxn id="5127" idx="6"/>
            <a:endCxn id="5135" idx="2"/>
          </p:cNvCxnSpPr>
          <p:nvPr/>
        </p:nvCxnSpPr>
        <p:spPr bwMode="auto">
          <a:xfrm flipV="1">
            <a:off x="6111875" y="1594218"/>
            <a:ext cx="552450" cy="211137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6" name="Straight Arrow Connector 49"/>
          <p:cNvCxnSpPr>
            <a:cxnSpLocks noChangeShapeType="1"/>
            <a:stCxn id="5135" idx="3"/>
            <a:endCxn id="5136" idx="7"/>
          </p:cNvCxnSpPr>
          <p:nvPr/>
        </p:nvCxnSpPr>
        <p:spPr bwMode="auto">
          <a:xfrm rot="5400000">
            <a:off x="6137275" y="2053005"/>
            <a:ext cx="947738" cy="16033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7" name="Straight Arrow Connector 51"/>
          <p:cNvCxnSpPr>
            <a:cxnSpLocks noChangeShapeType="1"/>
            <a:stCxn id="5136" idx="3"/>
            <a:endCxn id="5126" idx="7"/>
          </p:cNvCxnSpPr>
          <p:nvPr/>
        </p:nvCxnSpPr>
        <p:spPr bwMode="auto">
          <a:xfrm rot="5400000">
            <a:off x="5903913" y="2460993"/>
            <a:ext cx="222250" cy="7747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8" name="Straight Arrow Connector 53"/>
          <p:cNvCxnSpPr>
            <a:cxnSpLocks noChangeShapeType="1"/>
            <a:stCxn id="5126" idx="1"/>
            <a:endCxn id="5137" idx="5"/>
          </p:cNvCxnSpPr>
          <p:nvPr/>
        </p:nvCxnSpPr>
        <p:spPr bwMode="auto">
          <a:xfrm rot="16200000" flipV="1">
            <a:off x="5247481" y="2707849"/>
            <a:ext cx="398463" cy="1047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9" name="Straight Arrow Connector 55"/>
          <p:cNvCxnSpPr>
            <a:cxnSpLocks noChangeShapeType="1"/>
            <a:stCxn id="5137" idx="2"/>
            <a:endCxn id="5131" idx="7"/>
          </p:cNvCxnSpPr>
          <p:nvPr/>
        </p:nvCxnSpPr>
        <p:spPr bwMode="auto">
          <a:xfrm rot="10800000" flipV="1">
            <a:off x="4637088" y="2495918"/>
            <a:ext cx="601662" cy="31115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50" name="Text Box 22"/>
          <p:cNvSpPr txBox="1">
            <a:spLocks noChangeArrowheads="1"/>
          </p:cNvSpPr>
          <p:nvPr/>
        </p:nvSpPr>
        <p:spPr bwMode="auto">
          <a:xfrm>
            <a:off x="1917700" y="3410318"/>
            <a:ext cx="26225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starting root/depot</a:t>
            </a:r>
          </a:p>
        </p:txBody>
      </p:sp>
      <p:sp>
        <p:nvSpPr>
          <p:cNvPr id="5151" name="Oval 15"/>
          <p:cNvSpPr>
            <a:spLocks noChangeArrowheads="1"/>
          </p:cNvSpPr>
          <p:nvPr/>
        </p:nvSpPr>
        <p:spPr bwMode="auto">
          <a:xfrm>
            <a:off x="1682750" y="3573830"/>
            <a:ext cx="182563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52" name="TextBox 29"/>
          <p:cNvSpPr txBox="1">
            <a:spLocks noChangeArrowheads="1"/>
          </p:cNvSpPr>
          <p:nvPr/>
        </p:nvSpPr>
        <p:spPr bwMode="auto">
          <a:xfrm>
            <a:off x="695325" y="4143743"/>
            <a:ext cx="801528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dirty="0">
                <a:solidFill>
                  <a:schemeClr val="tx2"/>
                </a:solidFill>
              </a:rPr>
              <a:t>Find a path </a:t>
            </a:r>
            <a:r>
              <a:rPr lang="en-US" altLang="en-US" sz="2600" dirty="0">
                <a:solidFill>
                  <a:srgbClr val="0000FF"/>
                </a:solidFill>
              </a:rPr>
              <a:t>P</a:t>
            </a:r>
            <a:r>
              <a:rPr lang="en-US" altLang="en-US" sz="2600" dirty="0">
                <a:solidFill>
                  <a:schemeClr val="tx2"/>
                </a:solidFill>
              </a:rPr>
              <a:t> that visits all clients starting from depot to: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5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5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85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5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5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15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80988"/>
            <a:ext cx="8077200" cy="838200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Minimum-latency problem (MLP)</a:t>
            </a:r>
          </a:p>
        </p:txBody>
      </p:sp>
      <p:sp>
        <p:nvSpPr>
          <p:cNvPr id="6147" name="Oval 4"/>
          <p:cNvSpPr>
            <a:spLocks noChangeArrowheads="1"/>
          </p:cNvSpPr>
          <p:nvPr/>
        </p:nvSpPr>
        <p:spPr bwMode="auto">
          <a:xfrm>
            <a:off x="2805113" y="270388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48" name="Oval 5"/>
          <p:cNvSpPr>
            <a:spLocks noChangeArrowheads="1"/>
          </p:cNvSpPr>
          <p:nvPr/>
        </p:nvSpPr>
        <p:spPr bwMode="auto">
          <a:xfrm>
            <a:off x="2424113" y="2019668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49" name="Oval 6"/>
          <p:cNvSpPr>
            <a:spLocks noChangeArrowheads="1"/>
          </p:cNvSpPr>
          <p:nvPr/>
        </p:nvSpPr>
        <p:spPr bwMode="auto">
          <a:xfrm>
            <a:off x="5091113" y="171328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50" name="Oval 7"/>
          <p:cNvSpPr>
            <a:spLocks noChangeArrowheads="1"/>
          </p:cNvSpPr>
          <p:nvPr/>
        </p:nvSpPr>
        <p:spPr bwMode="auto">
          <a:xfrm>
            <a:off x="5472113" y="293248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51" name="Oval 8"/>
          <p:cNvSpPr>
            <a:spLocks noChangeArrowheads="1"/>
          </p:cNvSpPr>
          <p:nvPr/>
        </p:nvSpPr>
        <p:spPr bwMode="auto">
          <a:xfrm>
            <a:off x="5929313" y="171328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52" name="Oval 14"/>
          <p:cNvSpPr>
            <a:spLocks noChangeArrowheads="1"/>
          </p:cNvSpPr>
          <p:nvPr/>
        </p:nvSpPr>
        <p:spPr bwMode="auto">
          <a:xfrm>
            <a:off x="2957513" y="155770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53" name="Oval 15"/>
          <p:cNvSpPr>
            <a:spLocks noChangeArrowheads="1"/>
          </p:cNvSpPr>
          <p:nvPr/>
        </p:nvSpPr>
        <p:spPr bwMode="auto">
          <a:xfrm>
            <a:off x="3948113" y="2246680"/>
            <a:ext cx="182562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54" name="Oval 16"/>
          <p:cNvSpPr>
            <a:spLocks noChangeArrowheads="1"/>
          </p:cNvSpPr>
          <p:nvPr/>
        </p:nvSpPr>
        <p:spPr bwMode="auto">
          <a:xfrm>
            <a:off x="4329113" y="1486268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55" name="Oval 17"/>
          <p:cNvSpPr>
            <a:spLocks noChangeArrowheads="1"/>
          </p:cNvSpPr>
          <p:nvPr/>
        </p:nvSpPr>
        <p:spPr bwMode="auto">
          <a:xfrm>
            <a:off x="4481513" y="278008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56" name="Oval 19"/>
          <p:cNvSpPr>
            <a:spLocks noChangeArrowheads="1"/>
          </p:cNvSpPr>
          <p:nvPr/>
        </p:nvSpPr>
        <p:spPr bwMode="auto">
          <a:xfrm>
            <a:off x="4830763" y="360875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57" name="Text Box 21"/>
          <p:cNvSpPr txBox="1">
            <a:spLocks noChangeArrowheads="1"/>
          </p:cNvSpPr>
          <p:nvPr/>
        </p:nvSpPr>
        <p:spPr bwMode="auto">
          <a:xfrm>
            <a:off x="5059363" y="3427780"/>
            <a:ext cx="1604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node/client</a:t>
            </a:r>
            <a:endParaRPr lang="en-US" altLang="en-US" sz="2400">
              <a:solidFill>
                <a:srgbClr val="33CC33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6158" name="Oval 19"/>
          <p:cNvSpPr>
            <a:spLocks noChangeArrowheads="1"/>
          </p:cNvSpPr>
          <p:nvPr/>
        </p:nvSpPr>
        <p:spPr bwMode="auto">
          <a:xfrm>
            <a:off x="2066925" y="2730868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59" name="Oval 19"/>
          <p:cNvSpPr>
            <a:spLocks noChangeArrowheads="1"/>
          </p:cNvSpPr>
          <p:nvPr/>
        </p:nvSpPr>
        <p:spPr bwMode="auto">
          <a:xfrm>
            <a:off x="6664325" y="1502143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60" name="Oval 19"/>
          <p:cNvSpPr>
            <a:spLocks noChangeArrowheads="1"/>
          </p:cNvSpPr>
          <p:nvPr/>
        </p:nvSpPr>
        <p:spPr bwMode="auto">
          <a:xfrm>
            <a:off x="6375400" y="2580055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61" name="Oval 19"/>
          <p:cNvSpPr>
            <a:spLocks noChangeArrowheads="1"/>
          </p:cNvSpPr>
          <p:nvPr/>
        </p:nvSpPr>
        <p:spPr bwMode="auto">
          <a:xfrm>
            <a:off x="5238750" y="2405430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cxnSp>
        <p:nvCxnSpPr>
          <p:cNvPr id="6162" name="Straight Arrow Connector 32"/>
          <p:cNvCxnSpPr>
            <a:cxnSpLocks noChangeShapeType="1"/>
            <a:stCxn id="6153" idx="2"/>
            <a:endCxn id="6147" idx="7"/>
          </p:cNvCxnSpPr>
          <p:nvPr/>
        </p:nvCxnSpPr>
        <p:spPr bwMode="auto">
          <a:xfrm rot="10800000" flipV="1">
            <a:off x="2960688" y="2338755"/>
            <a:ext cx="987425" cy="392113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3" name="Straight Arrow Connector 34"/>
          <p:cNvCxnSpPr>
            <a:cxnSpLocks noChangeShapeType="1"/>
            <a:stCxn id="6147" idx="2"/>
            <a:endCxn id="6158" idx="6"/>
          </p:cNvCxnSpPr>
          <p:nvPr/>
        </p:nvCxnSpPr>
        <p:spPr bwMode="auto">
          <a:xfrm rot="10800000" flipV="1">
            <a:off x="2249488" y="2795955"/>
            <a:ext cx="555625" cy="2698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4" name="Straight Arrow Connector 36"/>
          <p:cNvCxnSpPr>
            <a:cxnSpLocks noChangeShapeType="1"/>
            <a:stCxn id="6158" idx="0"/>
            <a:endCxn id="6148" idx="3"/>
          </p:cNvCxnSpPr>
          <p:nvPr/>
        </p:nvCxnSpPr>
        <p:spPr bwMode="auto">
          <a:xfrm rot="5400000" flipH="1" flipV="1">
            <a:off x="2028031" y="2307799"/>
            <a:ext cx="554038" cy="2921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5" name="Straight Arrow Connector 38"/>
          <p:cNvCxnSpPr>
            <a:cxnSpLocks noChangeShapeType="1"/>
            <a:stCxn id="6148" idx="7"/>
            <a:endCxn id="6152" idx="3"/>
          </p:cNvCxnSpPr>
          <p:nvPr/>
        </p:nvCxnSpPr>
        <p:spPr bwMode="auto">
          <a:xfrm rot="5400000" flipH="1" flipV="1">
            <a:off x="2616200" y="1678356"/>
            <a:ext cx="331787" cy="404812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6" name="Straight Arrow Connector 40"/>
          <p:cNvCxnSpPr>
            <a:cxnSpLocks noChangeShapeType="1"/>
            <a:stCxn id="6152" idx="7"/>
            <a:endCxn id="6154" idx="2"/>
          </p:cNvCxnSpPr>
          <p:nvPr/>
        </p:nvCxnSpPr>
        <p:spPr bwMode="auto">
          <a:xfrm rot="5400000" flipH="1" flipV="1">
            <a:off x="3717926" y="973505"/>
            <a:ext cx="6350" cy="121602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7" name="Straight Arrow Connector 42"/>
          <p:cNvCxnSpPr>
            <a:cxnSpLocks noChangeShapeType="1"/>
            <a:stCxn id="6154" idx="6"/>
            <a:endCxn id="6149" idx="2"/>
          </p:cNvCxnSpPr>
          <p:nvPr/>
        </p:nvCxnSpPr>
        <p:spPr bwMode="auto">
          <a:xfrm>
            <a:off x="4511675" y="1578343"/>
            <a:ext cx="579438" cy="227012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8" name="Straight Arrow Connector 44"/>
          <p:cNvCxnSpPr>
            <a:cxnSpLocks noChangeShapeType="1"/>
            <a:stCxn id="6149" idx="6"/>
            <a:endCxn id="6151" idx="2"/>
          </p:cNvCxnSpPr>
          <p:nvPr/>
        </p:nvCxnSpPr>
        <p:spPr bwMode="auto">
          <a:xfrm>
            <a:off x="5273675" y="1805355"/>
            <a:ext cx="655638" cy="158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9" name="Straight Arrow Connector 47"/>
          <p:cNvCxnSpPr>
            <a:cxnSpLocks noChangeShapeType="1"/>
            <a:stCxn id="6151" idx="6"/>
            <a:endCxn id="6159" idx="2"/>
          </p:cNvCxnSpPr>
          <p:nvPr/>
        </p:nvCxnSpPr>
        <p:spPr bwMode="auto">
          <a:xfrm flipV="1">
            <a:off x="6111875" y="1594218"/>
            <a:ext cx="552450" cy="211137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70" name="Straight Arrow Connector 49"/>
          <p:cNvCxnSpPr>
            <a:cxnSpLocks noChangeShapeType="1"/>
            <a:stCxn id="6159" idx="3"/>
            <a:endCxn id="6160" idx="7"/>
          </p:cNvCxnSpPr>
          <p:nvPr/>
        </p:nvCxnSpPr>
        <p:spPr bwMode="auto">
          <a:xfrm rot="5400000">
            <a:off x="6137275" y="2053005"/>
            <a:ext cx="947738" cy="16033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71" name="Straight Arrow Connector 51"/>
          <p:cNvCxnSpPr>
            <a:cxnSpLocks noChangeShapeType="1"/>
            <a:stCxn id="6160" idx="3"/>
            <a:endCxn id="6150" idx="7"/>
          </p:cNvCxnSpPr>
          <p:nvPr/>
        </p:nvCxnSpPr>
        <p:spPr bwMode="auto">
          <a:xfrm rot="5400000">
            <a:off x="5903913" y="2460993"/>
            <a:ext cx="222250" cy="7747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72" name="Straight Arrow Connector 53"/>
          <p:cNvCxnSpPr>
            <a:cxnSpLocks noChangeShapeType="1"/>
            <a:stCxn id="6150" idx="1"/>
            <a:endCxn id="6161" idx="5"/>
          </p:cNvCxnSpPr>
          <p:nvPr/>
        </p:nvCxnSpPr>
        <p:spPr bwMode="auto">
          <a:xfrm rot="16200000" flipV="1">
            <a:off x="5247481" y="2707849"/>
            <a:ext cx="398463" cy="1047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73" name="Straight Arrow Connector 55"/>
          <p:cNvCxnSpPr>
            <a:cxnSpLocks noChangeShapeType="1"/>
            <a:stCxn id="6161" idx="2"/>
            <a:endCxn id="6155" idx="7"/>
          </p:cNvCxnSpPr>
          <p:nvPr/>
        </p:nvCxnSpPr>
        <p:spPr bwMode="auto">
          <a:xfrm rot="10800000" flipV="1">
            <a:off x="4637088" y="2495918"/>
            <a:ext cx="601662" cy="31115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74" name="Text Box 22"/>
          <p:cNvSpPr txBox="1">
            <a:spLocks noChangeArrowheads="1"/>
          </p:cNvSpPr>
          <p:nvPr/>
        </p:nvSpPr>
        <p:spPr bwMode="auto">
          <a:xfrm>
            <a:off x="1917700" y="3410318"/>
            <a:ext cx="26225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starting root/depot</a:t>
            </a:r>
          </a:p>
        </p:txBody>
      </p:sp>
      <p:sp>
        <p:nvSpPr>
          <p:cNvPr id="6175" name="Oval 15"/>
          <p:cNvSpPr>
            <a:spLocks noChangeArrowheads="1"/>
          </p:cNvSpPr>
          <p:nvPr/>
        </p:nvSpPr>
        <p:spPr bwMode="auto">
          <a:xfrm>
            <a:off x="1682750" y="3573830"/>
            <a:ext cx="182563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52" name="TextBox 29"/>
          <p:cNvSpPr txBox="1">
            <a:spLocks noChangeArrowheads="1"/>
          </p:cNvSpPr>
          <p:nvPr/>
        </p:nvSpPr>
        <p:spPr bwMode="auto">
          <a:xfrm>
            <a:off x="695325" y="4145330"/>
            <a:ext cx="8108950" cy="227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>
                <a:solidFill>
                  <a:schemeClr val="tx2"/>
                </a:solidFill>
              </a:rPr>
              <a:t>Find a path </a:t>
            </a:r>
            <a:r>
              <a:rPr lang="en-US" altLang="en-US" sz="2600">
                <a:solidFill>
                  <a:srgbClr val="0000FF"/>
                </a:solidFill>
              </a:rPr>
              <a:t>P</a:t>
            </a:r>
            <a:r>
              <a:rPr lang="en-US" altLang="en-US" sz="2600">
                <a:solidFill>
                  <a:schemeClr val="tx2"/>
                </a:solidFill>
              </a:rPr>
              <a:t> that visits all clients starting from depot to: minimize  (sum of node/client waiting times = </a:t>
            </a:r>
            <a:r>
              <a:rPr lang="en-US" altLang="en-US" sz="2800">
                <a:solidFill>
                  <a:srgbClr val="0000FF"/>
                </a:solidFill>
              </a:rPr>
              <a:t>∑</a:t>
            </a:r>
            <a:r>
              <a:rPr lang="en-US" altLang="en-US" sz="2600" baseline="-25000">
                <a:solidFill>
                  <a:srgbClr val="0000FF"/>
                </a:solidFill>
              </a:rPr>
              <a:t>v</a:t>
            </a:r>
            <a:r>
              <a:rPr lang="en-US" altLang="en-US" sz="2600" baseline="-2500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600" baseline="-25000">
                <a:solidFill>
                  <a:srgbClr val="0000FF"/>
                </a:solidFill>
              </a:rPr>
              <a:t>P</a:t>
            </a:r>
            <a:r>
              <a:rPr lang="en-US" altLang="en-US" sz="2600">
                <a:solidFill>
                  <a:srgbClr val="0000FF"/>
                </a:solidFill>
              </a:rPr>
              <a:t> c</a:t>
            </a:r>
            <a:r>
              <a:rPr lang="en-US" altLang="en-US" sz="2600" baseline="-25000">
                <a:solidFill>
                  <a:srgbClr val="0000FF"/>
                </a:solidFill>
              </a:rPr>
              <a:t>P</a:t>
            </a:r>
            <a:r>
              <a:rPr lang="en-US" altLang="en-US" sz="2600">
                <a:solidFill>
                  <a:srgbClr val="0000FF"/>
                </a:solidFill>
              </a:rPr>
              <a:t>(v) </a:t>
            </a:r>
            <a:r>
              <a:rPr lang="en-US" altLang="en-US" sz="2600">
                <a:solidFill>
                  <a:schemeClr val="tx2"/>
                </a:solidFill>
              </a:rPr>
              <a:t>)</a:t>
            </a:r>
          </a:p>
          <a:p>
            <a:pPr eaLnBrk="1" hangingPunct="1">
              <a:spcBef>
                <a:spcPts val="1200"/>
              </a:spcBef>
              <a:buClrTx/>
              <a:buSzTx/>
              <a:buFontTx/>
              <a:buNone/>
            </a:pPr>
            <a:r>
              <a:rPr lang="en-US" altLang="en-US" sz="2600">
                <a:solidFill>
                  <a:schemeClr val="tx2"/>
                </a:solidFill>
              </a:rPr>
              <a:t>Classical vehicle-routing problem.  Also called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>
                <a:solidFill>
                  <a:srgbClr val="C00000"/>
                </a:solidFill>
              </a:rPr>
              <a:t>traveling-repairman problem</a:t>
            </a:r>
            <a:r>
              <a:rPr lang="en-US" altLang="en-US" sz="2600">
                <a:solidFill>
                  <a:schemeClr val="tx2"/>
                </a:solidFill>
              </a:rPr>
              <a:t> or </a:t>
            </a:r>
            <a:r>
              <a:rPr lang="en-US" altLang="en-US" sz="2600">
                <a:solidFill>
                  <a:srgbClr val="C00000"/>
                </a:solidFill>
              </a:rPr>
              <a:t>delivery-man problem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>
                <a:solidFill>
                  <a:schemeClr val="tx2"/>
                </a:solidFill>
              </a:rPr>
              <a:t>Problem is hard to approximate better than some constant</a:t>
            </a: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6859588" y="3527793"/>
            <a:ext cx="18510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>
                <a:solidFill>
                  <a:srgbClr val="0000FF"/>
                </a:solidFill>
              </a:rPr>
              <a:t>total latency</a:t>
            </a:r>
          </a:p>
        </p:txBody>
      </p:sp>
      <p:cxnSp>
        <p:nvCxnSpPr>
          <p:cNvPr id="67" name="Straight Arrow Connector 66"/>
          <p:cNvCxnSpPr>
            <a:cxnSpLocks noChangeShapeType="1"/>
          </p:cNvCxnSpPr>
          <p:nvPr/>
        </p:nvCxnSpPr>
        <p:spPr bwMode="auto">
          <a:xfrm flipH="1">
            <a:off x="7337425" y="4019918"/>
            <a:ext cx="528638" cy="554037"/>
          </a:xfrm>
          <a:prstGeom prst="straightConnector1">
            <a:avLst/>
          </a:prstGeom>
          <a:noFill/>
          <a:ln w="152400">
            <a:solidFill>
              <a:srgbClr val="D458FF">
                <a:alpha val="70195"/>
              </a:srgbClr>
            </a:solidFill>
            <a:round/>
            <a:headEnd/>
            <a:tailEnd type="triangle" w="med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Multi-vehicle MLP</a:t>
            </a:r>
          </a:p>
        </p:txBody>
      </p:sp>
      <p:sp>
        <p:nvSpPr>
          <p:cNvPr id="8195" name="Oval 4"/>
          <p:cNvSpPr>
            <a:spLocks noChangeArrowheads="1"/>
          </p:cNvSpPr>
          <p:nvPr/>
        </p:nvSpPr>
        <p:spPr bwMode="auto">
          <a:xfrm>
            <a:off x="2805113" y="294994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196" name="Oval 5"/>
          <p:cNvSpPr>
            <a:spLocks noChangeArrowheads="1"/>
          </p:cNvSpPr>
          <p:nvPr/>
        </p:nvSpPr>
        <p:spPr bwMode="auto">
          <a:xfrm>
            <a:off x="2424113" y="226573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197" name="Oval 6"/>
          <p:cNvSpPr>
            <a:spLocks noChangeArrowheads="1"/>
          </p:cNvSpPr>
          <p:nvPr/>
        </p:nvSpPr>
        <p:spPr bwMode="auto">
          <a:xfrm>
            <a:off x="5091113" y="1959343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198" name="Oval 7"/>
          <p:cNvSpPr>
            <a:spLocks noChangeArrowheads="1"/>
          </p:cNvSpPr>
          <p:nvPr/>
        </p:nvSpPr>
        <p:spPr bwMode="auto">
          <a:xfrm>
            <a:off x="5472113" y="317854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199" name="Oval 8"/>
          <p:cNvSpPr>
            <a:spLocks noChangeArrowheads="1"/>
          </p:cNvSpPr>
          <p:nvPr/>
        </p:nvSpPr>
        <p:spPr bwMode="auto">
          <a:xfrm>
            <a:off x="5929313" y="195934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00" name="Oval 14"/>
          <p:cNvSpPr>
            <a:spLocks noChangeArrowheads="1"/>
          </p:cNvSpPr>
          <p:nvPr/>
        </p:nvSpPr>
        <p:spPr bwMode="auto">
          <a:xfrm>
            <a:off x="2957513" y="1803768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01" name="Oval 15"/>
          <p:cNvSpPr>
            <a:spLocks noChangeArrowheads="1"/>
          </p:cNvSpPr>
          <p:nvPr/>
        </p:nvSpPr>
        <p:spPr bwMode="auto">
          <a:xfrm>
            <a:off x="3948113" y="2492743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02" name="Oval 16"/>
          <p:cNvSpPr>
            <a:spLocks noChangeArrowheads="1"/>
          </p:cNvSpPr>
          <p:nvPr/>
        </p:nvSpPr>
        <p:spPr bwMode="auto">
          <a:xfrm>
            <a:off x="4329113" y="173233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03" name="Oval 17"/>
          <p:cNvSpPr>
            <a:spLocks noChangeArrowheads="1"/>
          </p:cNvSpPr>
          <p:nvPr/>
        </p:nvSpPr>
        <p:spPr bwMode="auto">
          <a:xfrm>
            <a:off x="4481513" y="302614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04" name="Oval 19"/>
          <p:cNvSpPr>
            <a:spLocks noChangeArrowheads="1"/>
          </p:cNvSpPr>
          <p:nvPr/>
        </p:nvSpPr>
        <p:spPr bwMode="auto">
          <a:xfrm>
            <a:off x="4830763" y="3854818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05" name="Text Box 21"/>
          <p:cNvSpPr txBox="1">
            <a:spLocks noChangeArrowheads="1"/>
          </p:cNvSpPr>
          <p:nvPr/>
        </p:nvSpPr>
        <p:spPr bwMode="auto">
          <a:xfrm>
            <a:off x="5059363" y="3673843"/>
            <a:ext cx="1604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node/client</a:t>
            </a:r>
            <a:endParaRPr lang="en-US" altLang="en-US" sz="2400">
              <a:solidFill>
                <a:srgbClr val="33CC33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8206" name="Oval 19"/>
          <p:cNvSpPr>
            <a:spLocks noChangeArrowheads="1"/>
          </p:cNvSpPr>
          <p:nvPr/>
        </p:nvSpPr>
        <p:spPr bwMode="auto">
          <a:xfrm>
            <a:off x="2066925" y="2976930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07" name="Oval 19"/>
          <p:cNvSpPr>
            <a:spLocks noChangeArrowheads="1"/>
          </p:cNvSpPr>
          <p:nvPr/>
        </p:nvSpPr>
        <p:spPr bwMode="auto">
          <a:xfrm>
            <a:off x="6664325" y="1748205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08" name="Oval 19"/>
          <p:cNvSpPr>
            <a:spLocks noChangeArrowheads="1"/>
          </p:cNvSpPr>
          <p:nvPr/>
        </p:nvSpPr>
        <p:spPr bwMode="auto">
          <a:xfrm>
            <a:off x="6375400" y="2826118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09" name="Oval 19"/>
          <p:cNvSpPr>
            <a:spLocks noChangeArrowheads="1"/>
          </p:cNvSpPr>
          <p:nvPr/>
        </p:nvSpPr>
        <p:spPr bwMode="auto">
          <a:xfrm>
            <a:off x="5238750" y="2651493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cxnSp>
        <p:nvCxnSpPr>
          <p:cNvPr id="5138" name="Straight Arrow Connector 32"/>
          <p:cNvCxnSpPr>
            <a:cxnSpLocks noChangeShapeType="1"/>
            <a:stCxn id="8201" idx="2"/>
            <a:endCxn id="8195" idx="7"/>
          </p:cNvCxnSpPr>
          <p:nvPr/>
        </p:nvCxnSpPr>
        <p:spPr bwMode="auto">
          <a:xfrm rot="10800000" flipV="1">
            <a:off x="2960688" y="2584818"/>
            <a:ext cx="987425" cy="392112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Straight Arrow Connector 34"/>
          <p:cNvCxnSpPr>
            <a:cxnSpLocks noChangeShapeType="1"/>
            <a:stCxn id="8195" idx="2"/>
            <a:endCxn id="8206" idx="6"/>
          </p:cNvCxnSpPr>
          <p:nvPr/>
        </p:nvCxnSpPr>
        <p:spPr bwMode="auto">
          <a:xfrm rot="10800000" flipV="1">
            <a:off x="2249488" y="3042018"/>
            <a:ext cx="555625" cy="26987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Straight Arrow Connector 36"/>
          <p:cNvCxnSpPr>
            <a:cxnSpLocks noChangeShapeType="1"/>
            <a:stCxn id="8206" idx="0"/>
            <a:endCxn id="8196" idx="3"/>
          </p:cNvCxnSpPr>
          <p:nvPr/>
        </p:nvCxnSpPr>
        <p:spPr bwMode="auto">
          <a:xfrm rot="5400000" flipH="1" flipV="1">
            <a:off x="2028031" y="2553862"/>
            <a:ext cx="554037" cy="2921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Straight Arrow Connector 40"/>
          <p:cNvCxnSpPr>
            <a:cxnSpLocks noChangeShapeType="1"/>
            <a:stCxn id="8200" idx="7"/>
            <a:endCxn id="8202" idx="2"/>
          </p:cNvCxnSpPr>
          <p:nvPr/>
        </p:nvCxnSpPr>
        <p:spPr bwMode="auto">
          <a:xfrm rot="5400000" flipH="1" flipV="1">
            <a:off x="3717926" y="1219567"/>
            <a:ext cx="6350" cy="121602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Straight Arrow Connector 42"/>
          <p:cNvCxnSpPr>
            <a:cxnSpLocks noChangeShapeType="1"/>
            <a:stCxn id="8202" idx="6"/>
            <a:endCxn id="8197" idx="2"/>
          </p:cNvCxnSpPr>
          <p:nvPr/>
        </p:nvCxnSpPr>
        <p:spPr bwMode="auto">
          <a:xfrm>
            <a:off x="4511675" y="1824405"/>
            <a:ext cx="579438" cy="227013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4" name="Straight Arrow Connector 44"/>
          <p:cNvCxnSpPr>
            <a:cxnSpLocks noChangeShapeType="1"/>
            <a:stCxn id="8197" idx="6"/>
            <a:endCxn id="8199" idx="2"/>
          </p:cNvCxnSpPr>
          <p:nvPr/>
        </p:nvCxnSpPr>
        <p:spPr bwMode="auto">
          <a:xfrm>
            <a:off x="5273675" y="2051418"/>
            <a:ext cx="655638" cy="1587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5" name="Straight Arrow Connector 47"/>
          <p:cNvCxnSpPr>
            <a:cxnSpLocks noChangeShapeType="1"/>
            <a:stCxn id="8199" idx="6"/>
            <a:endCxn id="8207" idx="2"/>
          </p:cNvCxnSpPr>
          <p:nvPr/>
        </p:nvCxnSpPr>
        <p:spPr bwMode="auto">
          <a:xfrm flipV="1">
            <a:off x="6111875" y="1840280"/>
            <a:ext cx="552450" cy="21113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6" name="Straight Arrow Connector 49"/>
          <p:cNvCxnSpPr>
            <a:cxnSpLocks noChangeShapeType="1"/>
            <a:stCxn id="8207" idx="3"/>
            <a:endCxn id="8208" idx="7"/>
          </p:cNvCxnSpPr>
          <p:nvPr/>
        </p:nvCxnSpPr>
        <p:spPr bwMode="auto">
          <a:xfrm rot="5400000">
            <a:off x="6137275" y="2299068"/>
            <a:ext cx="947737" cy="16033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7" name="Straight Arrow Connector 51"/>
          <p:cNvCxnSpPr>
            <a:cxnSpLocks noChangeShapeType="1"/>
            <a:stCxn id="8208" idx="3"/>
            <a:endCxn id="8198" idx="7"/>
          </p:cNvCxnSpPr>
          <p:nvPr/>
        </p:nvCxnSpPr>
        <p:spPr bwMode="auto">
          <a:xfrm rot="5400000">
            <a:off x="5903913" y="2707055"/>
            <a:ext cx="222250" cy="7747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9" name="Straight Arrow Connector 55"/>
          <p:cNvCxnSpPr>
            <a:cxnSpLocks noChangeShapeType="1"/>
            <a:stCxn id="8209" idx="2"/>
            <a:endCxn id="8203" idx="7"/>
          </p:cNvCxnSpPr>
          <p:nvPr/>
        </p:nvCxnSpPr>
        <p:spPr bwMode="auto">
          <a:xfrm rot="10800000" flipV="1">
            <a:off x="4637088" y="2741980"/>
            <a:ext cx="601662" cy="31115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20" name="Text Box 22"/>
          <p:cNvSpPr txBox="1">
            <a:spLocks noChangeArrowheads="1"/>
          </p:cNvSpPr>
          <p:nvPr/>
        </p:nvSpPr>
        <p:spPr bwMode="auto">
          <a:xfrm>
            <a:off x="1917700" y="3656380"/>
            <a:ext cx="2622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root/depot nodes</a:t>
            </a:r>
          </a:p>
        </p:txBody>
      </p:sp>
      <p:sp>
        <p:nvSpPr>
          <p:cNvPr id="8221" name="Oval 15"/>
          <p:cNvSpPr>
            <a:spLocks noChangeArrowheads="1"/>
          </p:cNvSpPr>
          <p:nvPr/>
        </p:nvSpPr>
        <p:spPr bwMode="auto">
          <a:xfrm>
            <a:off x="1682750" y="3819893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52" name="TextBox 29"/>
          <p:cNvSpPr txBox="1">
            <a:spLocks noChangeArrowheads="1"/>
          </p:cNvSpPr>
          <p:nvPr/>
        </p:nvSpPr>
        <p:spPr bwMode="auto">
          <a:xfrm>
            <a:off x="515938" y="4332655"/>
            <a:ext cx="81946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2"/>
                </a:solidFill>
              </a:rPr>
              <a:t>Given: (multi) set </a:t>
            </a:r>
            <a:r>
              <a:rPr lang="en-US" altLang="en-US" sz="2400">
                <a:solidFill>
                  <a:srgbClr val="0000FF"/>
                </a:solidFill>
              </a:rPr>
              <a:t>R={r</a:t>
            </a:r>
            <a:r>
              <a:rPr lang="en-US" altLang="en-US" sz="2400" baseline="-250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>
                <a:solidFill>
                  <a:srgbClr val="0000FF"/>
                </a:solidFill>
              </a:rPr>
              <a:t>,…,r</a:t>
            </a:r>
            <a:r>
              <a:rPr lang="en-US" altLang="en-US" sz="2400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rgbClr val="0000FF"/>
                </a:solidFill>
              </a:rPr>
              <a:t>} </a:t>
            </a:r>
            <a:r>
              <a:rPr lang="en-US" altLang="en-US" sz="2400">
                <a:solidFill>
                  <a:schemeClr val="tx2"/>
                </a:solidFill>
              </a:rPr>
              <a:t>of not necessarily distinct roots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2"/>
                </a:solidFill>
              </a:rPr>
              <a:t>Find paths </a:t>
            </a:r>
            <a:r>
              <a:rPr lang="en-US" altLang="en-US" sz="2400">
                <a:solidFill>
                  <a:srgbClr val="0000FF"/>
                </a:solidFill>
              </a:rPr>
              <a:t>P</a:t>
            </a:r>
            <a:r>
              <a:rPr lang="en-US" altLang="en-US" sz="2400" baseline="-250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>
                <a:solidFill>
                  <a:srgbClr val="0000FF"/>
                </a:solidFill>
              </a:rPr>
              <a:t>,…P</a:t>
            </a:r>
            <a:r>
              <a:rPr lang="en-US" altLang="en-US" sz="2400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rgbClr val="0000FF"/>
                </a:solidFill>
              </a:rPr>
              <a:t> </a:t>
            </a:r>
            <a:r>
              <a:rPr lang="en-US" altLang="en-US" sz="2400"/>
              <a:t>rooted at </a:t>
            </a:r>
            <a:r>
              <a:rPr lang="en-US" altLang="en-US" sz="2400">
                <a:solidFill>
                  <a:srgbClr val="0000FF"/>
                </a:solidFill>
              </a:rPr>
              <a:t>r</a:t>
            </a:r>
            <a:r>
              <a:rPr lang="en-US" altLang="en-US" sz="2400" baseline="-250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>
                <a:solidFill>
                  <a:srgbClr val="0000FF"/>
                </a:solidFill>
              </a:rPr>
              <a:t>,…,r</a:t>
            </a:r>
            <a:r>
              <a:rPr lang="en-US" altLang="en-US" sz="2400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chemeClr val="tx2"/>
                </a:solidFill>
              </a:rPr>
              <a:t> that together visit all nodes,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2"/>
                </a:solidFill>
              </a:rPr>
              <a:t>minimize   (sum of node waiting times = </a:t>
            </a:r>
            <a:r>
              <a:rPr lang="en-US" altLang="en-US" sz="2400">
                <a:solidFill>
                  <a:srgbClr val="0000FF"/>
                </a:solidFill>
              </a:rPr>
              <a:t>∑</a:t>
            </a:r>
            <a:r>
              <a:rPr lang="en-US" altLang="en-US" sz="2400" baseline="-25000">
                <a:solidFill>
                  <a:srgbClr val="0000FF"/>
                </a:solidFill>
              </a:rPr>
              <a:t>v</a:t>
            </a:r>
            <a:r>
              <a:rPr lang="en-US" altLang="en-US" sz="2400" baseline="-2500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400" baseline="-25000">
                <a:solidFill>
                  <a:srgbClr val="0000FF"/>
                </a:solidFill>
              </a:rPr>
              <a:t>P</a:t>
            </a:r>
            <a:r>
              <a:rPr lang="en-US" altLang="en-US" sz="2400" baseline="-40000">
                <a:solidFill>
                  <a:srgbClr val="0000FF"/>
                </a:solidFill>
              </a:rPr>
              <a:t>i</a:t>
            </a:r>
            <a:r>
              <a:rPr lang="en-US" altLang="en-US" sz="2400">
                <a:solidFill>
                  <a:srgbClr val="0000FF"/>
                </a:solidFill>
              </a:rPr>
              <a:t> c</a:t>
            </a:r>
            <a:r>
              <a:rPr lang="en-US" altLang="en-US" sz="2400" baseline="-25000">
                <a:solidFill>
                  <a:srgbClr val="0000FF"/>
                </a:solidFill>
              </a:rPr>
              <a:t>P</a:t>
            </a:r>
            <a:r>
              <a:rPr lang="en-US" altLang="en-US" sz="2400" baseline="-40000">
                <a:solidFill>
                  <a:srgbClr val="0000FF"/>
                </a:solidFill>
              </a:rPr>
              <a:t>i</a:t>
            </a:r>
            <a:r>
              <a:rPr lang="en-US" altLang="en-US" sz="2400">
                <a:solidFill>
                  <a:srgbClr val="0000FF"/>
                </a:solidFill>
              </a:rPr>
              <a:t>(v) </a:t>
            </a:r>
            <a:r>
              <a:rPr lang="en-US" altLang="en-US" sz="2400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8223" name="Oval 6"/>
          <p:cNvSpPr>
            <a:spLocks noChangeAspect="1" noChangeArrowheads="1"/>
          </p:cNvSpPr>
          <p:nvPr/>
        </p:nvSpPr>
        <p:spPr bwMode="auto">
          <a:xfrm>
            <a:off x="5041900" y="1906955"/>
            <a:ext cx="287338" cy="288925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24" name="TextBox 1"/>
          <p:cNvSpPr txBox="1">
            <a:spLocks noChangeArrowheads="1"/>
          </p:cNvSpPr>
          <p:nvPr/>
        </p:nvSpPr>
        <p:spPr bwMode="auto">
          <a:xfrm>
            <a:off x="4105275" y="2387968"/>
            <a:ext cx="404813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/>
              <a:t>r</a:t>
            </a:r>
            <a:r>
              <a:rPr lang="en-CA" altLang="en-US" sz="2200" baseline="-25000"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8225" name="TextBox 36"/>
          <p:cNvSpPr txBox="1">
            <a:spLocks noChangeArrowheads="1"/>
          </p:cNvSpPr>
          <p:nvPr/>
        </p:nvSpPr>
        <p:spPr bwMode="auto">
          <a:xfrm>
            <a:off x="4995863" y="1449755"/>
            <a:ext cx="8128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/>
              <a:t>r</a:t>
            </a:r>
            <a:r>
              <a:rPr lang="en-CA" altLang="en-US" sz="2200" baseline="-25000"/>
              <a:t>2</a:t>
            </a:r>
            <a:r>
              <a:rPr lang="en-CA" altLang="en-US" sz="2200"/>
              <a:t>, r</a:t>
            </a:r>
            <a:r>
              <a:rPr lang="en-CA" altLang="en-US" sz="2200" baseline="-25000"/>
              <a:t>3</a:t>
            </a:r>
          </a:p>
        </p:txBody>
      </p:sp>
      <p:sp>
        <p:nvSpPr>
          <p:cNvPr id="8226" name="TextBox 37"/>
          <p:cNvSpPr txBox="1">
            <a:spLocks noChangeArrowheads="1"/>
          </p:cNvSpPr>
          <p:nvPr/>
        </p:nvSpPr>
        <p:spPr bwMode="auto">
          <a:xfrm>
            <a:off x="5376863" y="2573705"/>
            <a:ext cx="406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/>
              <a:t>r</a:t>
            </a:r>
            <a:r>
              <a:rPr lang="en-CA" altLang="en-US" sz="2200" baseline="-25000"/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Multi-vehicle MLP</a:t>
            </a:r>
          </a:p>
        </p:txBody>
      </p:sp>
      <p:sp>
        <p:nvSpPr>
          <p:cNvPr id="9219" name="Oval 4"/>
          <p:cNvSpPr>
            <a:spLocks noChangeArrowheads="1"/>
          </p:cNvSpPr>
          <p:nvPr/>
        </p:nvSpPr>
        <p:spPr bwMode="auto">
          <a:xfrm>
            <a:off x="2805113" y="294994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0" name="Oval 5"/>
          <p:cNvSpPr>
            <a:spLocks noChangeArrowheads="1"/>
          </p:cNvSpPr>
          <p:nvPr/>
        </p:nvSpPr>
        <p:spPr bwMode="auto">
          <a:xfrm>
            <a:off x="2424113" y="226573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1" name="Oval 6"/>
          <p:cNvSpPr>
            <a:spLocks noChangeArrowheads="1"/>
          </p:cNvSpPr>
          <p:nvPr/>
        </p:nvSpPr>
        <p:spPr bwMode="auto">
          <a:xfrm>
            <a:off x="5091113" y="1959343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2" name="Oval 7"/>
          <p:cNvSpPr>
            <a:spLocks noChangeArrowheads="1"/>
          </p:cNvSpPr>
          <p:nvPr/>
        </p:nvSpPr>
        <p:spPr bwMode="auto">
          <a:xfrm>
            <a:off x="5472113" y="317854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3" name="Oval 8"/>
          <p:cNvSpPr>
            <a:spLocks noChangeArrowheads="1"/>
          </p:cNvSpPr>
          <p:nvPr/>
        </p:nvSpPr>
        <p:spPr bwMode="auto">
          <a:xfrm>
            <a:off x="5929313" y="195934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4" name="Oval 14"/>
          <p:cNvSpPr>
            <a:spLocks noChangeArrowheads="1"/>
          </p:cNvSpPr>
          <p:nvPr/>
        </p:nvSpPr>
        <p:spPr bwMode="auto">
          <a:xfrm>
            <a:off x="2957513" y="1803768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5" name="Oval 15"/>
          <p:cNvSpPr>
            <a:spLocks noChangeArrowheads="1"/>
          </p:cNvSpPr>
          <p:nvPr/>
        </p:nvSpPr>
        <p:spPr bwMode="auto">
          <a:xfrm>
            <a:off x="3948113" y="2492743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6" name="Oval 16"/>
          <p:cNvSpPr>
            <a:spLocks noChangeArrowheads="1"/>
          </p:cNvSpPr>
          <p:nvPr/>
        </p:nvSpPr>
        <p:spPr bwMode="auto">
          <a:xfrm>
            <a:off x="4329113" y="173233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7" name="Oval 17"/>
          <p:cNvSpPr>
            <a:spLocks noChangeArrowheads="1"/>
          </p:cNvSpPr>
          <p:nvPr/>
        </p:nvSpPr>
        <p:spPr bwMode="auto">
          <a:xfrm>
            <a:off x="4481513" y="302614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8" name="Oval 19"/>
          <p:cNvSpPr>
            <a:spLocks noChangeArrowheads="1"/>
          </p:cNvSpPr>
          <p:nvPr/>
        </p:nvSpPr>
        <p:spPr bwMode="auto">
          <a:xfrm>
            <a:off x="4830763" y="3854818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9" name="Oval 19"/>
          <p:cNvSpPr>
            <a:spLocks noChangeArrowheads="1"/>
          </p:cNvSpPr>
          <p:nvPr/>
        </p:nvSpPr>
        <p:spPr bwMode="auto">
          <a:xfrm>
            <a:off x="2066925" y="2976930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30" name="Oval 19"/>
          <p:cNvSpPr>
            <a:spLocks noChangeArrowheads="1"/>
          </p:cNvSpPr>
          <p:nvPr/>
        </p:nvSpPr>
        <p:spPr bwMode="auto">
          <a:xfrm>
            <a:off x="6664325" y="1748205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31" name="Oval 19"/>
          <p:cNvSpPr>
            <a:spLocks noChangeArrowheads="1"/>
          </p:cNvSpPr>
          <p:nvPr/>
        </p:nvSpPr>
        <p:spPr bwMode="auto">
          <a:xfrm>
            <a:off x="6375400" y="2826118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32" name="Oval 19"/>
          <p:cNvSpPr>
            <a:spLocks noChangeArrowheads="1"/>
          </p:cNvSpPr>
          <p:nvPr/>
        </p:nvSpPr>
        <p:spPr bwMode="auto">
          <a:xfrm>
            <a:off x="5238750" y="2651493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cxnSp>
        <p:nvCxnSpPr>
          <p:cNvPr id="9233" name="Straight Arrow Connector 32"/>
          <p:cNvCxnSpPr>
            <a:cxnSpLocks noChangeShapeType="1"/>
            <a:stCxn id="9225" idx="2"/>
            <a:endCxn id="9219" idx="7"/>
          </p:cNvCxnSpPr>
          <p:nvPr/>
        </p:nvCxnSpPr>
        <p:spPr bwMode="auto">
          <a:xfrm rot="10800000" flipV="1">
            <a:off x="2960688" y="2584818"/>
            <a:ext cx="987425" cy="392112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4" name="Straight Arrow Connector 34"/>
          <p:cNvCxnSpPr>
            <a:cxnSpLocks noChangeShapeType="1"/>
            <a:stCxn id="9219" idx="2"/>
            <a:endCxn id="9229" idx="6"/>
          </p:cNvCxnSpPr>
          <p:nvPr/>
        </p:nvCxnSpPr>
        <p:spPr bwMode="auto">
          <a:xfrm rot="10800000" flipV="1">
            <a:off x="2249488" y="3042018"/>
            <a:ext cx="555625" cy="26987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5" name="Straight Arrow Connector 36"/>
          <p:cNvCxnSpPr>
            <a:cxnSpLocks noChangeShapeType="1"/>
            <a:stCxn id="9229" idx="0"/>
            <a:endCxn id="9220" idx="3"/>
          </p:cNvCxnSpPr>
          <p:nvPr/>
        </p:nvCxnSpPr>
        <p:spPr bwMode="auto">
          <a:xfrm rot="5400000" flipH="1" flipV="1">
            <a:off x="2028031" y="2553862"/>
            <a:ext cx="554037" cy="2921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6" name="Straight Arrow Connector 40"/>
          <p:cNvCxnSpPr>
            <a:cxnSpLocks noChangeShapeType="1"/>
            <a:stCxn id="9224" idx="7"/>
            <a:endCxn id="9226" idx="2"/>
          </p:cNvCxnSpPr>
          <p:nvPr/>
        </p:nvCxnSpPr>
        <p:spPr bwMode="auto">
          <a:xfrm rot="5400000" flipH="1" flipV="1">
            <a:off x="3717926" y="1219567"/>
            <a:ext cx="6350" cy="121602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7" name="Straight Arrow Connector 42"/>
          <p:cNvCxnSpPr>
            <a:cxnSpLocks noChangeShapeType="1"/>
            <a:stCxn id="9226" idx="6"/>
            <a:endCxn id="9221" idx="2"/>
          </p:cNvCxnSpPr>
          <p:nvPr/>
        </p:nvCxnSpPr>
        <p:spPr bwMode="auto">
          <a:xfrm>
            <a:off x="4511675" y="1824405"/>
            <a:ext cx="579438" cy="227013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8" name="Straight Arrow Connector 44"/>
          <p:cNvCxnSpPr>
            <a:cxnSpLocks noChangeShapeType="1"/>
            <a:stCxn id="9221" idx="6"/>
            <a:endCxn id="9223" idx="2"/>
          </p:cNvCxnSpPr>
          <p:nvPr/>
        </p:nvCxnSpPr>
        <p:spPr bwMode="auto">
          <a:xfrm>
            <a:off x="5273675" y="2051418"/>
            <a:ext cx="655638" cy="1587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9" name="Straight Arrow Connector 47"/>
          <p:cNvCxnSpPr>
            <a:cxnSpLocks noChangeShapeType="1"/>
            <a:stCxn id="9223" idx="6"/>
            <a:endCxn id="9230" idx="2"/>
          </p:cNvCxnSpPr>
          <p:nvPr/>
        </p:nvCxnSpPr>
        <p:spPr bwMode="auto">
          <a:xfrm flipV="1">
            <a:off x="6111875" y="1840280"/>
            <a:ext cx="552450" cy="21113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40" name="Straight Arrow Connector 49"/>
          <p:cNvCxnSpPr>
            <a:cxnSpLocks noChangeShapeType="1"/>
            <a:stCxn id="9230" idx="3"/>
            <a:endCxn id="9231" idx="7"/>
          </p:cNvCxnSpPr>
          <p:nvPr/>
        </p:nvCxnSpPr>
        <p:spPr bwMode="auto">
          <a:xfrm rot="5400000">
            <a:off x="6137275" y="2299068"/>
            <a:ext cx="947737" cy="16033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41" name="Straight Arrow Connector 51"/>
          <p:cNvCxnSpPr>
            <a:cxnSpLocks noChangeShapeType="1"/>
            <a:stCxn id="9231" idx="3"/>
            <a:endCxn id="9222" idx="7"/>
          </p:cNvCxnSpPr>
          <p:nvPr/>
        </p:nvCxnSpPr>
        <p:spPr bwMode="auto">
          <a:xfrm rot="5400000">
            <a:off x="5903913" y="2707055"/>
            <a:ext cx="222250" cy="7747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42" name="Straight Arrow Connector 55"/>
          <p:cNvCxnSpPr>
            <a:cxnSpLocks noChangeShapeType="1"/>
            <a:stCxn id="9232" idx="2"/>
            <a:endCxn id="9227" idx="7"/>
          </p:cNvCxnSpPr>
          <p:nvPr/>
        </p:nvCxnSpPr>
        <p:spPr bwMode="auto">
          <a:xfrm rot="10800000" flipV="1">
            <a:off x="4637088" y="2741980"/>
            <a:ext cx="601662" cy="31115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43" name="Text Box 22"/>
          <p:cNvSpPr txBox="1">
            <a:spLocks noChangeArrowheads="1"/>
          </p:cNvSpPr>
          <p:nvPr/>
        </p:nvSpPr>
        <p:spPr bwMode="auto">
          <a:xfrm>
            <a:off x="1917700" y="3656380"/>
            <a:ext cx="2622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root/depot nodes</a:t>
            </a:r>
          </a:p>
        </p:txBody>
      </p:sp>
      <p:sp>
        <p:nvSpPr>
          <p:cNvPr id="9244" name="Oval 15"/>
          <p:cNvSpPr>
            <a:spLocks noChangeArrowheads="1"/>
          </p:cNvSpPr>
          <p:nvPr/>
        </p:nvSpPr>
        <p:spPr bwMode="auto">
          <a:xfrm>
            <a:off x="1682750" y="3819893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45" name="TextBox 29"/>
          <p:cNvSpPr txBox="1">
            <a:spLocks noChangeArrowheads="1"/>
          </p:cNvSpPr>
          <p:nvPr/>
        </p:nvSpPr>
        <p:spPr bwMode="auto">
          <a:xfrm>
            <a:off x="515938" y="4332655"/>
            <a:ext cx="8194675" cy="1200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2"/>
                </a:solidFill>
              </a:rPr>
              <a:t>Given: (multi) set </a:t>
            </a:r>
            <a:r>
              <a:rPr lang="en-US" altLang="en-US" sz="2400">
                <a:solidFill>
                  <a:srgbClr val="0000FF"/>
                </a:solidFill>
              </a:rPr>
              <a:t>R={r</a:t>
            </a:r>
            <a:r>
              <a:rPr lang="en-US" altLang="en-US" sz="2400" baseline="-250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>
                <a:solidFill>
                  <a:srgbClr val="0000FF"/>
                </a:solidFill>
              </a:rPr>
              <a:t>,…,r</a:t>
            </a:r>
            <a:r>
              <a:rPr lang="en-US" altLang="en-US" sz="2400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rgbClr val="0000FF"/>
                </a:solidFill>
              </a:rPr>
              <a:t>} </a:t>
            </a:r>
            <a:r>
              <a:rPr lang="en-US" altLang="en-US" sz="2400">
                <a:solidFill>
                  <a:schemeClr val="tx2"/>
                </a:solidFill>
              </a:rPr>
              <a:t>of not necessarily distinct roots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2"/>
                </a:solidFill>
              </a:rPr>
              <a:t>Find paths </a:t>
            </a:r>
            <a:r>
              <a:rPr lang="en-US" altLang="en-US" sz="2400">
                <a:solidFill>
                  <a:srgbClr val="0000FF"/>
                </a:solidFill>
              </a:rPr>
              <a:t>P</a:t>
            </a:r>
            <a:r>
              <a:rPr lang="en-US" altLang="en-US" sz="2400" baseline="-250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>
                <a:solidFill>
                  <a:srgbClr val="0000FF"/>
                </a:solidFill>
              </a:rPr>
              <a:t>,…P</a:t>
            </a:r>
            <a:r>
              <a:rPr lang="en-US" altLang="en-US" sz="2400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rgbClr val="0000FF"/>
                </a:solidFill>
              </a:rPr>
              <a:t> </a:t>
            </a:r>
            <a:r>
              <a:rPr lang="en-US" altLang="en-US" sz="2400"/>
              <a:t>rooted at </a:t>
            </a:r>
            <a:r>
              <a:rPr lang="en-US" altLang="en-US" sz="2400">
                <a:solidFill>
                  <a:srgbClr val="0000FF"/>
                </a:solidFill>
              </a:rPr>
              <a:t>r</a:t>
            </a:r>
            <a:r>
              <a:rPr lang="en-US" altLang="en-US" sz="2400" baseline="-250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>
                <a:solidFill>
                  <a:srgbClr val="0000FF"/>
                </a:solidFill>
              </a:rPr>
              <a:t>,…,r</a:t>
            </a:r>
            <a:r>
              <a:rPr lang="en-US" altLang="en-US" sz="2400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chemeClr val="tx2"/>
                </a:solidFill>
              </a:rPr>
              <a:t> that together visit all nodes,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2"/>
                </a:solidFill>
              </a:rPr>
              <a:t>minimize   (sum of node waiting times = </a:t>
            </a:r>
            <a:r>
              <a:rPr lang="en-US" altLang="en-US" sz="2400">
                <a:solidFill>
                  <a:srgbClr val="0000FF"/>
                </a:solidFill>
              </a:rPr>
              <a:t>∑</a:t>
            </a:r>
            <a:r>
              <a:rPr lang="en-US" altLang="en-US" sz="2400" baseline="-25000">
                <a:solidFill>
                  <a:srgbClr val="0000FF"/>
                </a:solidFill>
              </a:rPr>
              <a:t>v</a:t>
            </a:r>
            <a:r>
              <a:rPr lang="en-US" altLang="en-US" sz="2400" baseline="-2500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400" baseline="-25000">
                <a:solidFill>
                  <a:srgbClr val="0000FF"/>
                </a:solidFill>
              </a:rPr>
              <a:t>P</a:t>
            </a:r>
            <a:r>
              <a:rPr lang="en-US" altLang="en-US" sz="2400" baseline="-40000">
                <a:solidFill>
                  <a:srgbClr val="0000FF"/>
                </a:solidFill>
              </a:rPr>
              <a:t>i</a:t>
            </a:r>
            <a:r>
              <a:rPr lang="en-US" altLang="en-US" sz="2400">
                <a:solidFill>
                  <a:srgbClr val="0000FF"/>
                </a:solidFill>
              </a:rPr>
              <a:t> c</a:t>
            </a:r>
            <a:r>
              <a:rPr lang="en-US" altLang="en-US" sz="2400" baseline="-25000">
                <a:solidFill>
                  <a:srgbClr val="0000FF"/>
                </a:solidFill>
              </a:rPr>
              <a:t>P</a:t>
            </a:r>
            <a:r>
              <a:rPr lang="en-US" altLang="en-US" sz="2400" baseline="-40000">
                <a:solidFill>
                  <a:srgbClr val="0000FF"/>
                </a:solidFill>
              </a:rPr>
              <a:t>i</a:t>
            </a:r>
            <a:r>
              <a:rPr lang="en-US" altLang="en-US" sz="2400">
                <a:solidFill>
                  <a:srgbClr val="0000FF"/>
                </a:solidFill>
              </a:rPr>
              <a:t>(v) </a:t>
            </a:r>
            <a:r>
              <a:rPr lang="en-US" altLang="en-US" sz="2400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9246" name="Oval 6"/>
          <p:cNvSpPr>
            <a:spLocks noChangeAspect="1" noChangeArrowheads="1"/>
          </p:cNvSpPr>
          <p:nvPr/>
        </p:nvSpPr>
        <p:spPr bwMode="auto">
          <a:xfrm>
            <a:off x="5041900" y="1906955"/>
            <a:ext cx="287338" cy="288925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47" name="TextBox 1"/>
          <p:cNvSpPr txBox="1">
            <a:spLocks noChangeArrowheads="1"/>
          </p:cNvSpPr>
          <p:nvPr/>
        </p:nvSpPr>
        <p:spPr bwMode="auto">
          <a:xfrm>
            <a:off x="4105275" y="2387968"/>
            <a:ext cx="404813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/>
              <a:t>r</a:t>
            </a:r>
            <a:r>
              <a:rPr lang="en-CA" altLang="en-US" sz="2200" baseline="-25000"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9248" name="TextBox 36"/>
          <p:cNvSpPr txBox="1">
            <a:spLocks noChangeArrowheads="1"/>
          </p:cNvSpPr>
          <p:nvPr/>
        </p:nvSpPr>
        <p:spPr bwMode="auto">
          <a:xfrm>
            <a:off x="4995863" y="1449755"/>
            <a:ext cx="8128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/>
              <a:t>r</a:t>
            </a:r>
            <a:r>
              <a:rPr lang="en-CA" altLang="en-US" sz="2200" baseline="-25000"/>
              <a:t>2</a:t>
            </a:r>
            <a:r>
              <a:rPr lang="en-CA" altLang="en-US" sz="2200"/>
              <a:t>, r</a:t>
            </a:r>
            <a:r>
              <a:rPr lang="en-CA" altLang="en-US" sz="2200" baseline="-25000"/>
              <a:t>3</a:t>
            </a:r>
          </a:p>
        </p:txBody>
      </p:sp>
      <p:sp>
        <p:nvSpPr>
          <p:cNvPr id="9249" name="TextBox 37"/>
          <p:cNvSpPr txBox="1">
            <a:spLocks noChangeArrowheads="1"/>
          </p:cNvSpPr>
          <p:nvPr/>
        </p:nvSpPr>
        <p:spPr bwMode="auto">
          <a:xfrm>
            <a:off x="5376863" y="2573705"/>
            <a:ext cx="406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/>
              <a:t>r</a:t>
            </a:r>
            <a:r>
              <a:rPr lang="en-CA" altLang="en-US" sz="2200" baseline="-25000"/>
              <a:t>4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6530975" y="3300780"/>
            <a:ext cx="2598738" cy="46196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dirty="0" smtClean="0">
                <a:solidFill>
                  <a:srgbClr val="C00000"/>
                </a:solidFill>
              </a:rPr>
              <a:t>multi-depot k-MLP</a:t>
            </a:r>
          </a:p>
        </p:txBody>
      </p:sp>
      <p:cxnSp>
        <p:nvCxnSpPr>
          <p:cNvPr id="9251" name="Straight Arrow Connector 38"/>
          <p:cNvCxnSpPr>
            <a:cxnSpLocks noChangeShapeType="1"/>
          </p:cNvCxnSpPr>
          <p:nvPr/>
        </p:nvCxnSpPr>
        <p:spPr bwMode="auto">
          <a:xfrm flipH="1">
            <a:off x="7146925" y="3911968"/>
            <a:ext cx="528638" cy="552450"/>
          </a:xfrm>
          <a:prstGeom prst="straightConnector1">
            <a:avLst/>
          </a:prstGeom>
          <a:noFill/>
          <a:ln w="152400">
            <a:solidFill>
              <a:srgbClr val="D458FF">
                <a:alpha val="70195"/>
              </a:srgbClr>
            </a:solidFill>
            <a:round/>
            <a:headEnd/>
            <a:tailEnd type="triangle" w="med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04825" y="5674093"/>
            <a:ext cx="5607050" cy="461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400"/>
              <a:t>Special case </a:t>
            </a:r>
            <a:r>
              <a:rPr lang="en-CA" altLang="en-US" sz="2400">
                <a:solidFill>
                  <a:srgbClr val="0000FF"/>
                </a:solidFill>
              </a:rPr>
              <a:t>r</a:t>
            </a:r>
            <a:r>
              <a:rPr lang="en-CA" altLang="en-US" sz="2400" baseline="-250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sz="2400">
                <a:solidFill>
                  <a:srgbClr val="0000FF"/>
                </a:solidFill>
              </a:rPr>
              <a:t>=</a:t>
            </a:r>
            <a:r>
              <a:rPr lang="en-CA" altLang="en-US" sz="2400" baseline="-25000">
                <a:solidFill>
                  <a:srgbClr val="0000FF"/>
                </a:solidFill>
              </a:rPr>
              <a:t> </a:t>
            </a:r>
            <a:r>
              <a:rPr lang="en-CA" altLang="en-US" sz="2400">
                <a:solidFill>
                  <a:srgbClr val="0000FF"/>
                </a:solidFill>
              </a:rPr>
              <a:t>…</a:t>
            </a:r>
            <a:r>
              <a:rPr lang="en-CA" altLang="en-US" sz="2400" baseline="-25000">
                <a:solidFill>
                  <a:srgbClr val="0000FF"/>
                </a:solidFill>
              </a:rPr>
              <a:t> </a:t>
            </a:r>
            <a:r>
              <a:rPr lang="en-CA" altLang="en-US" sz="2400">
                <a:solidFill>
                  <a:srgbClr val="0000FF"/>
                </a:solidFill>
              </a:rPr>
              <a:t>=</a:t>
            </a:r>
            <a:r>
              <a:rPr lang="en-CA" altLang="en-US" sz="2400" baseline="-25000">
                <a:solidFill>
                  <a:srgbClr val="0000FF"/>
                </a:solidFill>
              </a:rPr>
              <a:t> </a:t>
            </a:r>
            <a:r>
              <a:rPr lang="en-CA" altLang="en-US" sz="2400">
                <a:solidFill>
                  <a:srgbClr val="0000FF"/>
                </a:solidFill>
              </a:rPr>
              <a:t>r</a:t>
            </a:r>
            <a:r>
              <a:rPr lang="en-CA" altLang="en-US" sz="2400" baseline="-25000">
                <a:solidFill>
                  <a:srgbClr val="0000FF"/>
                </a:solidFill>
              </a:rPr>
              <a:t>k</a:t>
            </a:r>
            <a:r>
              <a:rPr lang="en-CA" altLang="en-US" sz="2400"/>
              <a:t>:  </a:t>
            </a:r>
            <a:r>
              <a:rPr lang="en-CA" altLang="en-US" sz="2400">
                <a:solidFill>
                  <a:srgbClr val="C00000"/>
                </a:solidFill>
              </a:rPr>
              <a:t>single-depot k-MLP</a:t>
            </a:r>
          </a:p>
        </p:txBody>
      </p:sp>
      <p:sp>
        <p:nvSpPr>
          <p:cNvPr id="9253" name="Text Box 21"/>
          <p:cNvSpPr txBox="1">
            <a:spLocks noChangeArrowheads="1"/>
          </p:cNvSpPr>
          <p:nvPr/>
        </p:nvSpPr>
        <p:spPr bwMode="auto">
          <a:xfrm>
            <a:off x="5059363" y="3673843"/>
            <a:ext cx="1604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node/client</a:t>
            </a:r>
            <a:endParaRPr lang="en-US" altLang="en-US" sz="2400">
              <a:solidFill>
                <a:srgbClr val="33CC33"/>
              </a:solidFill>
              <a:latin typeface="Lucida Calligraphy" panose="03010101010101010101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85800" y="200025"/>
            <a:ext cx="7772400" cy="838200"/>
          </a:xfrm>
        </p:spPr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Our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67180"/>
            <a:ext cx="7930662" cy="5105400"/>
          </a:xfrm>
        </p:spPr>
        <p:txBody>
          <a:bodyPr/>
          <a:lstStyle/>
          <a:p>
            <a:pPr>
              <a:tabLst>
                <a:tab pos="1430338" algn="l"/>
              </a:tabLst>
              <a:defRPr/>
            </a:pPr>
            <a:r>
              <a:rPr lang="en-CA" sz="2400" dirty="0" smtClean="0"/>
              <a:t>Design: 	</a:t>
            </a:r>
            <a:r>
              <a:rPr lang="en-CA" sz="2400" dirty="0" smtClean="0">
                <a:solidFill>
                  <a:srgbClr val="0000FF"/>
                </a:solidFill>
              </a:rPr>
              <a:t>8.497</a:t>
            </a:r>
            <a:r>
              <a:rPr lang="en-CA" sz="2400" dirty="0" smtClean="0"/>
              <a:t>-approx. for </a:t>
            </a:r>
            <a:r>
              <a:rPr lang="en-CA" sz="2400" dirty="0" smtClean="0">
                <a:solidFill>
                  <a:srgbClr val="C00000"/>
                </a:solidFill>
              </a:rPr>
              <a:t>multi-depot k-MLP</a:t>
            </a:r>
            <a:endParaRPr lang="en-CA" sz="2400" dirty="0" smtClean="0"/>
          </a:p>
          <a:p>
            <a:pPr marL="0" indent="0">
              <a:spcBef>
                <a:spcPts val="0"/>
              </a:spcBef>
              <a:buFontTx/>
              <a:buNone/>
              <a:tabLst>
                <a:tab pos="1430338" algn="l"/>
              </a:tabLst>
              <a:defRPr/>
            </a:pPr>
            <a:r>
              <a:rPr lang="en-CA" sz="2400" dirty="0" smtClean="0"/>
              <a:t>	</a:t>
            </a:r>
            <a:r>
              <a:rPr lang="en-CA" sz="2400" dirty="0" smtClean="0">
                <a:solidFill>
                  <a:srgbClr val="0000FF"/>
                </a:solidFill>
              </a:rPr>
              <a:t>7.183</a:t>
            </a:r>
            <a:r>
              <a:rPr lang="en-CA" sz="2400" dirty="0" smtClean="0"/>
              <a:t>-approx. for </a:t>
            </a:r>
            <a:r>
              <a:rPr lang="en-CA" sz="2400" dirty="0" smtClean="0">
                <a:solidFill>
                  <a:srgbClr val="C00000"/>
                </a:solidFill>
              </a:rPr>
              <a:t>single-depot k-MLP</a:t>
            </a:r>
          </a:p>
          <a:p>
            <a:pPr lvl="1">
              <a:spcBef>
                <a:spcPts val="300"/>
              </a:spcBef>
              <a:tabLst>
                <a:tab pos="1347788" algn="l"/>
                <a:tab pos="2157413" algn="l"/>
              </a:tabLst>
              <a:defRPr/>
            </a:pPr>
            <a:r>
              <a:rPr lang="en-CA" sz="2200" dirty="0" smtClean="0"/>
              <a:t>First improvements in over a decade; previous best factors: 	</a:t>
            </a:r>
            <a:r>
              <a:rPr lang="en-CA" sz="2200" dirty="0" smtClean="0">
                <a:solidFill>
                  <a:srgbClr val="0000FF"/>
                </a:solidFill>
              </a:rPr>
              <a:t>12</a:t>
            </a:r>
            <a:r>
              <a:rPr lang="en-CA" sz="2200" dirty="0" smtClean="0"/>
              <a:t> 	for multi-depot   (CK04 + CGRT03)</a:t>
            </a:r>
          </a:p>
          <a:p>
            <a:pPr marL="457200" lvl="1" indent="0">
              <a:spcBef>
                <a:spcPts val="0"/>
              </a:spcBef>
              <a:buFontTx/>
              <a:buNone/>
              <a:tabLst>
                <a:tab pos="1347788" algn="l"/>
                <a:tab pos="2157413" algn="l"/>
              </a:tabLst>
              <a:defRPr/>
            </a:pPr>
            <a:r>
              <a:rPr lang="en-CA" sz="2200" dirty="0" smtClean="0"/>
              <a:t>	</a:t>
            </a:r>
            <a:r>
              <a:rPr lang="en-CA" sz="2200" dirty="0" smtClean="0">
                <a:solidFill>
                  <a:srgbClr val="0000FF"/>
                </a:solidFill>
              </a:rPr>
              <a:t>8.497</a:t>
            </a:r>
            <a:r>
              <a:rPr lang="en-CA" sz="2200" dirty="0" smtClean="0"/>
              <a:t> 	for single-depot  (FHR03 + CGRT03)</a:t>
            </a:r>
          </a:p>
          <a:p>
            <a:pPr lvl="1">
              <a:defRPr/>
            </a:pPr>
            <a:r>
              <a:rPr lang="en-CA" sz="2200" dirty="0" smtClean="0"/>
              <a:t>Guarantees extend to various generalizations: weighted latency, node-depot service constraints, node service times</a:t>
            </a:r>
          </a:p>
          <a:p>
            <a:pPr>
              <a:defRPr/>
            </a:pPr>
            <a:r>
              <a:rPr lang="en-CA" sz="2400" dirty="0" smtClean="0"/>
              <a:t>Develop </a:t>
            </a:r>
            <a:r>
              <a:rPr lang="en-CA" sz="2400" dirty="0" smtClean="0">
                <a:solidFill>
                  <a:srgbClr val="C00000"/>
                </a:solidFill>
              </a:rPr>
              <a:t>LP-based techniques</a:t>
            </a:r>
          </a:p>
          <a:p>
            <a:pPr lvl="1">
              <a:defRPr/>
            </a:pPr>
            <a:r>
              <a:rPr lang="en-CA" sz="2200" dirty="0" smtClean="0"/>
              <a:t>Exploit </a:t>
            </a:r>
            <a:r>
              <a:rPr lang="en-CA" sz="2200" dirty="0" smtClean="0">
                <a:solidFill>
                  <a:srgbClr val="009900"/>
                </a:solidFill>
              </a:rPr>
              <a:t>configuration LPs</a:t>
            </a:r>
            <a:r>
              <a:rPr lang="en-CA" sz="2200" dirty="0"/>
              <a:t> </a:t>
            </a:r>
            <a:r>
              <a:rPr lang="en-CA" sz="2200" dirty="0" smtClean="0"/>
              <a:t>(</a:t>
            </a:r>
            <a:r>
              <a:rPr lang="en-CA" sz="2000" dirty="0" smtClean="0"/>
              <a:t>for 8.5-approx. for multi-depot k-MLP)</a:t>
            </a:r>
            <a:r>
              <a:rPr lang="en-CA" sz="2200" dirty="0" smtClean="0">
                <a:solidFill>
                  <a:srgbClr val="33CC33"/>
                </a:solidFill>
              </a:rPr>
              <a:t> </a:t>
            </a:r>
            <a:r>
              <a:rPr lang="en-CA" sz="2200" dirty="0" smtClean="0"/>
              <a:t>and </a:t>
            </a:r>
            <a:r>
              <a:rPr lang="en-CA" sz="2200" dirty="0" err="1" smtClean="0">
                <a:solidFill>
                  <a:srgbClr val="009900"/>
                </a:solidFill>
              </a:rPr>
              <a:t>bidirected</a:t>
            </a:r>
            <a:r>
              <a:rPr lang="en-CA" sz="2200" dirty="0" smtClean="0">
                <a:solidFill>
                  <a:srgbClr val="009900"/>
                </a:solidFill>
              </a:rPr>
              <a:t> LPs </a:t>
            </a:r>
            <a:r>
              <a:rPr lang="en-CA" sz="2000" dirty="0" smtClean="0"/>
              <a:t>(for 7.183-approx. for single-depot k-MLP)</a:t>
            </a:r>
          </a:p>
          <a:p>
            <a:pPr lvl="1">
              <a:defRPr/>
            </a:pPr>
            <a:r>
              <a:rPr lang="en-CA" sz="2200" dirty="0" smtClean="0"/>
              <a:t>First concrete evidence that LP-relaxations can be effectively leveraged for minimum-latency problems</a:t>
            </a:r>
          </a:p>
          <a:p>
            <a:pPr lvl="1">
              <a:defRPr/>
            </a:pPr>
            <a:r>
              <a:rPr lang="en-CA" sz="2200" dirty="0" smtClean="0"/>
              <a:t>Chakrabarty-S</a:t>
            </a:r>
            <a:r>
              <a:rPr lang="en-CA" sz="2200" dirty="0" smtClean="0">
                <a:latin typeface="Calibri" panose="020F0502020204030204" pitchFamily="34" charset="0"/>
              </a:rPr>
              <a:t>11</a:t>
            </a:r>
            <a:r>
              <a:rPr lang="en-CA" sz="2200" dirty="0" smtClean="0"/>
              <a:t> proposed some LPs but no improvements via these LPs; our LPs are subtly different, except when </a:t>
            </a:r>
            <a:r>
              <a:rPr lang="en-CA" sz="2200" dirty="0" smtClean="0">
                <a:solidFill>
                  <a:srgbClr val="0000FF"/>
                </a:solidFill>
              </a:rPr>
              <a:t>k=</a:t>
            </a:r>
            <a:r>
              <a:rPr lang="en-CA" sz="22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sz="22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85800" y="280988"/>
            <a:ext cx="7772400" cy="838200"/>
          </a:xfrm>
        </p:spPr>
        <p:txBody>
          <a:bodyPr/>
          <a:lstStyle/>
          <a:p>
            <a:pPr algn="r"/>
            <a:r>
              <a:rPr lang="en-CA" altLang="en-US" dirty="0" smtClean="0">
                <a:ea typeface="ＭＳ Ｐゴシック" panose="020B0600070205080204" pitchFamily="34" charset="-128"/>
              </a:rPr>
              <a:t>Our results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788" y="1423988"/>
            <a:ext cx="7983537" cy="5105400"/>
          </a:xfrm>
        </p:spPr>
        <p:txBody>
          <a:bodyPr/>
          <a:lstStyle/>
          <a:p>
            <a:r>
              <a:rPr lang="en-CA" altLang="en-US" sz="2800" dirty="0" smtClean="0">
                <a:ea typeface="ＭＳ Ｐゴシック" panose="020B0600070205080204" pitchFamily="34" charset="-128"/>
              </a:rPr>
              <a:t>Obtain a stronger configuration LP that sheds further light on the power of LPs and why they are promising</a:t>
            </a:r>
          </a:p>
          <a:p>
            <a:pPr marL="668338" lvl="1" indent="-304800"/>
            <a:r>
              <a:rPr lang="en-CA" altLang="en-US" sz="2400" dirty="0" smtClean="0">
                <a:ea typeface="ＭＳ Ｐゴシック" panose="020B0600070205080204" pitchFamily="34" charset="-128"/>
              </a:rPr>
              <a:t>Integrality gap of LP </a:t>
            </a:r>
            <a:r>
              <a:rPr lang="en-CA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≤ 3.5912 </a:t>
            </a:r>
            <a:r>
              <a:rPr lang="en-CA" altLang="en-US" sz="2400" dirty="0" smtClean="0">
                <a:ea typeface="ＭＳ Ｐゴシック" panose="020B0600070205080204" pitchFamily="34" charset="-128"/>
              </a:rPr>
              <a:t>for multi-depot </a:t>
            </a:r>
            <a:r>
              <a:rPr lang="en-CA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k</a:t>
            </a:r>
            <a:r>
              <a:rPr lang="en-CA" altLang="en-US" sz="2400" dirty="0" smtClean="0">
                <a:ea typeface="ＭＳ Ｐゴシック" panose="020B0600070205080204" pitchFamily="34" charset="-128"/>
              </a:rPr>
              <a:t>-MLP – give an efficient rounding procedure</a:t>
            </a:r>
          </a:p>
          <a:p>
            <a:pPr marL="668338" lvl="1" indent="-304800"/>
            <a:r>
              <a:rPr lang="en-CA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OPT</a:t>
            </a:r>
            <a:r>
              <a:rPr lang="en-CA" altLang="en-US" sz="2400" baseline="-250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LP</a:t>
            </a:r>
            <a:r>
              <a:rPr lang="en-CA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 ≥</a:t>
            </a:r>
            <a:r>
              <a:rPr lang="en-CA" altLang="en-US" sz="2400" dirty="0" smtClean="0">
                <a:ea typeface="ＭＳ Ｐゴシック" panose="020B0600070205080204" pitchFamily="34" charset="-128"/>
              </a:rPr>
              <a:t> combinatorial lower bound that generalizes the </a:t>
            </a:r>
            <a:r>
              <a:rPr lang="en-CA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q</a:t>
            </a:r>
            <a:r>
              <a:rPr lang="en-CA" altLang="en-US" sz="2400" dirty="0" smtClean="0">
                <a:ea typeface="ＭＳ Ｐゴシック" panose="020B0600070205080204" pitchFamily="34" charset="-128"/>
              </a:rPr>
              <a:t>-stroll lower bound for MLP</a:t>
            </a:r>
          </a:p>
          <a:p>
            <a:pPr marL="668338" lvl="1" indent="-304800"/>
            <a:r>
              <a:rPr lang="en-CA" altLang="en-US" sz="2400" dirty="0" smtClean="0">
                <a:ea typeface="ＭＳ Ｐゴシック" panose="020B0600070205080204" pitchFamily="34" charset="-128"/>
              </a:rPr>
              <a:t>Shows (non-constructively) integrality gap </a:t>
            </a:r>
            <a:r>
              <a:rPr lang="en-CA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≤ 3.03 </a:t>
            </a:r>
            <a:r>
              <a:rPr lang="en-CA" altLang="en-US" sz="2400" dirty="0" smtClean="0">
                <a:ea typeface="ＭＳ Ｐゴシック" panose="020B0600070205080204" pitchFamily="34" charset="-128"/>
              </a:rPr>
              <a:t>for MLP (follows from AB10)</a:t>
            </a:r>
          </a:p>
          <a:p>
            <a:pPr marL="668338" lvl="1" indent="-304800"/>
            <a:r>
              <a:rPr lang="en-CA" altLang="en-US" sz="2400" dirty="0" smtClean="0">
                <a:ea typeface="ＭＳ Ｐゴシック" panose="020B0600070205080204" pitchFamily="34" charset="-128"/>
              </a:rPr>
              <a:t>Do not know how to solve LP in general, but can “solve” it for </a:t>
            </a:r>
            <a:r>
              <a:rPr lang="en-CA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k=</a:t>
            </a:r>
            <a:r>
              <a:rPr lang="en-CA" altLang="en-US" sz="2400" dirty="0" smtClean="0">
                <a:solidFill>
                  <a:srgbClr val="0000FF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1</a:t>
            </a:r>
            <a:r>
              <a:rPr lang="en-CA" altLang="en-US" sz="2400" dirty="0" smtClean="0">
                <a:ea typeface="ＭＳ Ｐゴシック" panose="020B0600070205080204" pitchFamily="34" charset="-128"/>
              </a:rPr>
              <a:t> – yields LP-relative </a:t>
            </a:r>
            <a:r>
              <a:rPr lang="en-CA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(</a:t>
            </a:r>
            <a:r>
              <a:rPr lang="en-CA" altLang="en-US" sz="2400" dirty="0" smtClean="0">
                <a:solidFill>
                  <a:srgbClr val="0000FF"/>
                </a:solidFill>
                <a:latin typeface="Symbol" panose="05050102010706020507" pitchFamily="18" charset="2"/>
                <a:ea typeface="ＭＳ Ｐゴシック" panose="020B0600070205080204" pitchFamily="34" charset="-128"/>
              </a:rPr>
              <a:t>m</a:t>
            </a:r>
            <a:r>
              <a:rPr lang="en-CA" altLang="en-US" sz="2400" baseline="300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*</a:t>
            </a:r>
            <a:r>
              <a:rPr lang="en-CA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+</a:t>
            </a:r>
            <a:r>
              <a:rPr lang="en-CA" altLang="en-US" sz="2400" dirty="0" smtClean="0">
                <a:solidFill>
                  <a:srgbClr val="0000FF"/>
                </a:solidFill>
                <a:latin typeface="Symbol" panose="05050102010706020507" pitchFamily="18" charset="2"/>
                <a:ea typeface="ＭＳ Ｐゴシック" panose="020B0600070205080204" pitchFamily="34" charset="-128"/>
              </a:rPr>
              <a:t>e</a:t>
            </a:r>
            <a:r>
              <a:rPr lang="en-CA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)-</a:t>
            </a:r>
            <a:r>
              <a:rPr lang="en-CA" altLang="en-US" sz="2400" dirty="0" smtClean="0">
                <a:ea typeface="ＭＳ Ｐゴシック" panose="020B0600070205080204" pitchFamily="34" charset="-128"/>
              </a:rPr>
              <a:t>approx. for MLP</a:t>
            </a:r>
            <a:endParaRPr lang="en-CA" altLang="en-US" sz="2400" baseline="30000" dirty="0" smtClean="0">
              <a:ea typeface="ＭＳ Ｐゴシック" panose="020B0600070205080204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80013" y="2322513"/>
            <a:ext cx="447675" cy="46196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0000FF"/>
                </a:solidFill>
                <a:latin typeface="Symbol" panose="05050102010706020507" pitchFamily="18" charset="2"/>
              </a:rPr>
              <a:t>m</a:t>
            </a:r>
            <a:r>
              <a:rPr lang="en-CA" baseline="30000" dirty="0">
                <a:solidFill>
                  <a:srgbClr val="0000FF"/>
                </a:solidFill>
              </a:rPr>
              <a:t>*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5" name="Right Arrow 4"/>
          <p:cNvSpPr>
            <a:spLocks noChangeArrowheads="1"/>
          </p:cNvSpPr>
          <p:nvPr/>
        </p:nvSpPr>
        <p:spPr bwMode="auto">
          <a:xfrm rot="-1655456">
            <a:off x="4760913" y="2616200"/>
            <a:ext cx="398462" cy="187325"/>
          </a:xfrm>
          <a:prstGeom prst="rightArrow">
            <a:avLst>
              <a:gd name="adj1" fmla="val 50000"/>
              <a:gd name="adj2" fmla="val 50046"/>
            </a:avLst>
          </a:prstGeom>
          <a:noFill/>
          <a:ln w="12700" algn="ctr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52425"/>
            <a:ext cx="7772400" cy="838200"/>
          </a:xfrm>
        </p:spPr>
        <p:txBody>
          <a:bodyPr/>
          <a:lstStyle/>
          <a:p>
            <a:pPr algn="r"/>
            <a:r>
              <a:rPr lang="en-CA" altLang="en-US" smtClean="0">
                <a:ea typeface="ＭＳ Ｐゴシック" panose="020B0600070205080204" pitchFamily="34" charset="-128"/>
              </a:rPr>
              <a:t>Our results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495425"/>
            <a:ext cx="7895493" cy="5105400"/>
          </a:xfrm>
        </p:spPr>
        <p:txBody>
          <a:bodyPr/>
          <a:lstStyle/>
          <a:p>
            <a:pPr>
              <a:defRPr/>
            </a:pPr>
            <a:r>
              <a:rPr lang="en-CA" sz="2400" dirty="0" smtClean="0"/>
              <a:t>Use </a:t>
            </a:r>
            <a:r>
              <a:rPr lang="en-CA" sz="2400" dirty="0" err="1" smtClean="0">
                <a:solidFill>
                  <a:srgbClr val="D30000"/>
                </a:solidFill>
              </a:rPr>
              <a:t>bidirected</a:t>
            </a:r>
            <a:r>
              <a:rPr lang="en-CA" sz="2400" dirty="0" smtClean="0">
                <a:solidFill>
                  <a:srgbClr val="D30000"/>
                </a:solidFill>
              </a:rPr>
              <a:t> LP</a:t>
            </a:r>
            <a:r>
              <a:rPr lang="en-CA" sz="2400" dirty="0" smtClean="0"/>
              <a:t> to obtain following </a:t>
            </a:r>
            <a:r>
              <a:rPr lang="en-CA" sz="2400" dirty="0" smtClean="0">
                <a:solidFill>
                  <a:srgbClr val="D30000"/>
                </a:solidFill>
              </a:rPr>
              <a:t>prize-collecting result</a:t>
            </a:r>
            <a:r>
              <a:rPr lang="en-CA" sz="2400" dirty="0" smtClean="0"/>
              <a:t> of independent interest: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54923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52425"/>
            <a:ext cx="7772400" cy="838200"/>
          </a:xfrm>
        </p:spPr>
        <p:txBody>
          <a:bodyPr/>
          <a:lstStyle/>
          <a:p>
            <a:pPr algn="r"/>
            <a:r>
              <a:rPr lang="en-CA" altLang="en-US" smtClean="0">
                <a:ea typeface="ＭＳ Ｐゴシック" panose="020B0600070205080204" pitchFamily="34" charset="-128"/>
              </a:rPr>
              <a:t>Our results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495425"/>
            <a:ext cx="7895493" cy="5105400"/>
          </a:xfrm>
        </p:spPr>
        <p:txBody>
          <a:bodyPr/>
          <a:lstStyle/>
          <a:p>
            <a:pPr>
              <a:defRPr/>
            </a:pPr>
            <a:r>
              <a:rPr lang="en-CA" sz="2400" dirty="0" smtClean="0"/>
              <a:t>Use </a:t>
            </a:r>
            <a:r>
              <a:rPr lang="en-CA" sz="2400" dirty="0" err="1" smtClean="0">
                <a:solidFill>
                  <a:srgbClr val="D30000"/>
                </a:solidFill>
              </a:rPr>
              <a:t>bidirected</a:t>
            </a:r>
            <a:r>
              <a:rPr lang="en-CA" sz="2400" dirty="0" smtClean="0">
                <a:solidFill>
                  <a:srgbClr val="D30000"/>
                </a:solidFill>
              </a:rPr>
              <a:t> LP</a:t>
            </a:r>
            <a:r>
              <a:rPr lang="en-CA" sz="2400" dirty="0" smtClean="0"/>
              <a:t> to obtain following </a:t>
            </a:r>
            <a:r>
              <a:rPr lang="en-CA" sz="2400" dirty="0" smtClean="0">
                <a:solidFill>
                  <a:srgbClr val="D30000"/>
                </a:solidFill>
              </a:rPr>
              <a:t>prize-collecting result</a:t>
            </a:r>
            <a:r>
              <a:rPr lang="en-CA" sz="2400" dirty="0" smtClean="0"/>
              <a:t> of independent interest: given root </a:t>
            </a:r>
            <a:r>
              <a:rPr lang="en-CA" sz="2400" dirty="0" smtClean="0">
                <a:solidFill>
                  <a:srgbClr val="0000FF"/>
                </a:solidFill>
              </a:rPr>
              <a:t>r</a:t>
            </a:r>
            <a:r>
              <a:rPr lang="en-CA" sz="2400" dirty="0" smtClean="0"/>
              <a:t>, node penalties </a:t>
            </a:r>
            <a:r>
              <a:rPr lang="en-CA" sz="2400" dirty="0" smtClean="0">
                <a:solidFill>
                  <a:srgbClr val="0000FF"/>
                </a:solidFill>
              </a:rPr>
              <a:t>{</a:t>
            </a:r>
            <a:r>
              <a:rPr lang="en-CA" sz="2400" dirty="0" err="1" smtClean="0">
                <a:solidFill>
                  <a:srgbClr val="0000FF"/>
                </a:solidFill>
                <a:latin typeface="Symbol" panose="05050102010706020507" pitchFamily="18" charset="2"/>
              </a:rPr>
              <a:t>p</a:t>
            </a:r>
            <a:r>
              <a:rPr lang="en-CA" sz="2400" baseline="-25000" dirty="0" err="1" smtClean="0">
                <a:solidFill>
                  <a:srgbClr val="0000FF"/>
                </a:solidFill>
              </a:rPr>
              <a:t>v</a:t>
            </a:r>
            <a:r>
              <a:rPr lang="en-CA" sz="2400" dirty="0" smtClean="0">
                <a:solidFill>
                  <a:srgbClr val="0000FF"/>
                </a:solidFill>
              </a:rPr>
              <a:t>}</a:t>
            </a:r>
            <a:r>
              <a:rPr lang="en-CA" sz="2400" dirty="0" smtClean="0"/>
              <a:t>, can efficiently compute one </a:t>
            </a:r>
            <a:r>
              <a:rPr lang="en-CA" sz="2400" dirty="0" smtClean="0">
                <a:solidFill>
                  <a:srgbClr val="0000FF"/>
                </a:solidFill>
              </a:rPr>
              <a:t>r</a:t>
            </a:r>
            <a:r>
              <a:rPr lang="en-CA" sz="2400" dirty="0" smtClean="0"/>
              <a:t>-tree </a:t>
            </a:r>
            <a:r>
              <a:rPr lang="en-CA" sz="2400" dirty="0" smtClean="0">
                <a:solidFill>
                  <a:srgbClr val="0000FF"/>
                </a:solidFill>
              </a:rPr>
              <a:t>T</a:t>
            </a:r>
            <a:r>
              <a:rPr lang="en-CA" sz="2400" dirty="0" smtClean="0"/>
              <a:t> </a:t>
            </a:r>
            <a:r>
              <a:rPr lang="en-CA" sz="2400" dirty="0" err="1" smtClean="0"/>
              <a:t>s.t.</a:t>
            </a:r>
            <a:endParaRPr lang="en-CA" sz="2400" dirty="0"/>
          </a:p>
          <a:p>
            <a:pPr>
              <a:defRPr/>
            </a:pPr>
            <a:endParaRPr lang="en-CA" sz="2400" dirty="0" smtClean="0"/>
          </a:p>
          <a:p>
            <a:pPr lvl="1">
              <a:spcBef>
                <a:spcPts val="3000"/>
              </a:spcBef>
              <a:defRPr/>
            </a:pPr>
            <a:r>
              <a:rPr lang="en-CA" sz="2200" dirty="0" smtClean="0"/>
              <a:t>Substantially generalizes a result of CGRT03, who show the above when </a:t>
            </a:r>
            <a:r>
              <a:rPr lang="en-CA" sz="2200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sz="2200" dirty="0" smtClean="0"/>
              <a:t> consists of only one </a:t>
            </a:r>
            <a:r>
              <a:rPr lang="en-CA" sz="2200" dirty="0" smtClean="0">
                <a:solidFill>
                  <a:srgbClr val="0000FF"/>
                </a:solidFill>
              </a:rPr>
              <a:t>r</a:t>
            </a:r>
            <a:r>
              <a:rPr lang="en-CA" sz="2200" dirty="0" smtClean="0"/>
              <a:t>-path</a:t>
            </a:r>
          </a:p>
          <a:p>
            <a:pPr lvl="1">
              <a:spcBef>
                <a:spcPts val="1200"/>
              </a:spcBef>
              <a:defRPr/>
            </a:pPr>
            <a:r>
              <a:rPr lang="en-CA" sz="2200" dirty="0" smtClean="0"/>
              <a:t>Our proof is much simpler: exploit </a:t>
            </a:r>
            <a:r>
              <a:rPr lang="en-CA" sz="2200" dirty="0" err="1" smtClean="0"/>
              <a:t>bidirected</a:t>
            </a:r>
            <a:r>
              <a:rPr lang="en-CA" sz="2200" dirty="0" smtClean="0"/>
              <a:t> LPs and </a:t>
            </a:r>
            <a:r>
              <a:rPr lang="en-CA" sz="2200" dirty="0" smtClean="0">
                <a:solidFill>
                  <a:srgbClr val="D30000"/>
                </a:solidFill>
              </a:rPr>
              <a:t>arborescence-packing results</a:t>
            </a:r>
            <a:r>
              <a:rPr lang="en-CA" sz="2200" dirty="0" smtClean="0"/>
              <a:t> of BFJ95 </a:t>
            </a:r>
            <a:r>
              <a:rPr lang="en-CA" sz="2000" dirty="0" smtClean="0"/>
              <a:t>(unlike CGRT03, infeasible to “guess” end-points of paths in </a:t>
            </a:r>
            <a:r>
              <a:rPr lang="en-CA" sz="2000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sz="2000" dirty="0" smtClean="0">
                <a:latin typeface="Lucida Calligraphy" panose="03010101010101010101" pitchFamily="66" charset="0"/>
              </a:rPr>
              <a:t> </a:t>
            </a:r>
            <a:r>
              <a:rPr lang="en-CA" sz="2000" dirty="0" smtClean="0"/>
              <a:t>)</a:t>
            </a:r>
          </a:p>
          <a:p>
            <a:pPr lvl="1">
              <a:spcBef>
                <a:spcPts val="1200"/>
              </a:spcBef>
              <a:defRPr/>
            </a:pPr>
            <a:r>
              <a:rPr lang="en-CA" sz="2200" dirty="0" smtClean="0"/>
              <a:t>Yields a combinatorial </a:t>
            </a:r>
            <a:r>
              <a:rPr lang="en-CA" sz="2200" dirty="0" smtClean="0">
                <a:solidFill>
                  <a:srgbClr val="0000FF"/>
                </a:solidFill>
              </a:rPr>
              <a:t>2</a:t>
            </a:r>
            <a:r>
              <a:rPr lang="en-CA" sz="2200" dirty="0" smtClean="0">
                <a:solidFill>
                  <a:srgbClr val="0000FF"/>
                </a:solidFill>
                <a:latin typeface="Symbol" panose="05050102010706020507" pitchFamily="18" charset="2"/>
              </a:rPr>
              <a:t>m</a:t>
            </a:r>
            <a:r>
              <a:rPr lang="en-CA" sz="2200" baseline="30000" dirty="0" smtClean="0">
                <a:solidFill>
                  <a:srgbClr val="0000FF"/>
                </a:solidFill>
              </a:rPr>
              <a:t>*</a:t>
            </a:r>
            <a:r>
              <a:rPr lang="en-CA" sz="2200" dirty="0" smtClean="0"/>
              <a:t>-approx. for single-depot </a:t>
            </a:r>
            <a:r>
              <a:rPr lang="en-CA" sz="2200" dirty="0" smtClean="0">
                <a:solidFill>
                  <a:srgbClr val="0000FF"/>
                </a:solidFill>
              </a:rPr>
              <a:t>k</a:t>
            </a:r>
            <a:r>
              <a:rPr lang="en-CA" sz="2200" dirty="0" smtClean="0"/>
              <a:t>-MLP</a:t>
            </a:r>
            <a:endParaRPr lang="en-CA" sz="2200" dirty="0" smtClean="0">
              <a:solidFill>
                <a:srgbClr val="0000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4663" y="2703513"/>
            <a:ext cx="8347075" cy="4937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spcBef>
                <a:spcPts val="0"/>
              </a:spcBef>
              <a:defRPr/>
            </a:pPr>
            <a:r>
              <a:rPr lang="en-CA" dirty="0">
                <a:solidFill>
                  <a:srgbClr val="0000FF"/>
                </a:solidFill>
              </a:rPr>
              <a:t>c(T</a:t>
            </a:r>
            <a:r>
              <a:rPr lang="en-CA" dirty="0" smtClean="0">
                <a:solidFill>
                  <a:srgbClr val="0000FF"/>
                </a:solidFill>
              </a:rPr>
              <a:t>)+</a:t>
            </a:r>
            <a:r>
              <a:rPr lang="en-CA" dirty="0" smtClean="0">
                <a:solidFill>
                  <a:srgbClr val="0000FF"/>
                </a:solidFill>
                <a:latin typeface="Symbol" panose="05050102010706020507" pitchFamily="18" charset="2"/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(V(T</a:t>
            </a:r>
            <a:r>
              <a:rPr lang="en-CA" baseline="30000" dirty="0" smtClean="0">
                <a:solidFill>
                  <a:srgbClr val="0000FF"/>
                </a:solidFill>
              </a:rPr>
              <a:t>c</a:t>
            </a:r>
            <a:r>
              <a:rPr lang="en-CA" dirty="0" smtClean="0">
                <a:solidFill>
                  <a:srgbClr val="0000FF"/>
                </a:solidFill>
              </a:rPr>
              <a:t>)) </a:t>
            </a:r>
            <a:r>
              <a:rPr lang="en-CA" dirty="0">
                <a:solidFill>
                  <a:srgbClr val="0000FF"/>
                </a:solidFill>
              </a:rPr>
              <a:t>≤ </a:t>
            </a:r>
            <a:r>
              <a:rPr lang="en-CA" dirty="0" err="1">
                <a:solidFill>
                  <a:srgbClr val="0000FF"/>
                </a:solidFill>
              </a:rPr>
              <a:t>min</a:t>
            </a:r>
            <a:r>
              <a:rPr lang="en-CA" baseline="-25000" dirty="0" err="1"/>
              <a:t>collection</a:t>
            </a:r>
            <a:r>
              <a:rPr lang="en-CA" baseline="-25000" dirty="0"/>
              <a:t> </a:t>
            </a:r>
            <a:r>
              <a:rPr lang="en-CA" baseline="-25000" dirty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baseline="-25000" dirty="0"/>
              <a:t> of </a:t>
            </a:r>
            <a:r>
              <a:rPr lang="en-CA" baseline="-25000" dirty="0">
                <a:solidFill>
                  <a:srgbClr val="0000FF"/>
                </a:solidFill>
              </a:rPr>
              <a:t>r</a:t>
            </a:r>
            <a:r>
              <a:rPr lang="en-CA" baseline="-25000" dirty="0"/>
              <a:t>-paths </a:t>
            </a:r>
            <a:r>
              <a:rPr lang="en-CA" sz="2600" dirty="0">
                <a:solidFill>
                  <a:srgbClr val="0000FF"/>
                </a:solidFill>
              </a:rPr>
              <a:t>(</a:t>
            </a:r>
            <a:r>
              <a:rPr lang="en-US" altLang="en-US" dirty="0">
                <a:solidFill>
                  <a:srgbClr val="0000FF"/>
                </a:solidFill>
              </a:rPr>
              <a:t>∑</a:t>
            </a:r>
            <a:r>
              <a:rPr lang="en-CA" baseline="-25000" dirty="0">
                <a:solidFill>
                  <a:srgbClr val="0000FF"/>
                </a:solidFill>
              </a:rPr>
              <a:t>P</a:t>
            </a:r>
            <a:r>
              <a:rPr lang="en-CA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baseline="-25000" dirty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dirty="0">
                <a:solidFill>
                  <a:srgbClr val="0000FF"/>
                </a:solidFill>
              </a:rPr>
              <a:t> c(P) + </a:t>
            </a:r>
            <a:r>
              <a:rPr lang="en-CA" dirty="0" smtClean="0">
                <a:solidFill>
                  <a:srgbClr val="0000FF"/>
                </a:solidFill>
                <a:latin typeface="Symbol" panose="05050102010706020507" pitchFamily="18" charset="2"/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(V</a:t>
            </a:r>
            <a:r>
              <a:rPr lang="en-CA" dirty="0">
                <a:solidFill>
                  <a:srgbClr val="0000FF"/>
                </a:solidFill>
              </a:rPr>
              <a:t>\ </a:t>
            </a:r>
            <a:r>
              <a:rPr lang="en-CA" sz="2600" dirty="0">
                <a:solidFill>
                  <a:srgbClr val="0000FF"/>
                </a:solidFill>
              </a:rPr>
              <a:t>U</a:t>
            </a:r>
            <a:r>
              <a:rPr lang="en-CA" baseline="-25000" dirty="0">
                <a:solidFill>
                  <a:srgbClr val="0000FF"/>
                </a:solidFill>
              </a:rPr>
              <a:t>P</a:t>
            </a:r>
            <a:r>
              <a:rPr lang="en-CA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baseline="-25000" dirty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dirty="0">
                <a:solidFill>
                  <a:srgbClr val="0000FF"/>
                </a:solidFill>
              </a:rPr>
              <a:t> V(P</a:t>
            </a:r>
            <a:r>
              <a:rPr lang="en-CA" dirty="0" smtClean="0">
                <a:solidFill>
                  <a:srgbClr val="0000FF"/>
                </a:solidFill>
              </a:rPr>
              <a:t>))</a:t>
            </a:r>
            <a:r>
              <a:rPr lang="en-CA" sz="2600" dirty="0" smtClean="0">
                <a:solidFill>
                  <a:srgbClr val="0000FF"/>
                </a:solidFill>
              </a:rPr>
              <a:t>)</a:t>
            </a:r>
            <a:endParaRPr lang="en-CA" sz="2600" baseline="-25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52015</TotalTime>
  <Words>899</Words>
  <Application>Microsoft Office PowerPoint</Application>
  <PresentationFormat>On-screen Show (4:3)</PresentationFormat>
  <Paragraphs>154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ＭＳ Ｐゴシック</vt:lpstr>
      <vt:lpstr>Arial</vt:lpstr>
      <vt:lpstr>Calibri</vt:lpstr>
      <vt:lpstr>Cambria Math</vt:lpstr>
      <vt:lpstr>Gill Sans MT</vt:lpstr>
      <vt:lpstr>Lucida Calligraphy</vt:lpstr>
      <vt:lpstr>Symbol</vt:lpstr>
      <vt:lpstr>Times New Roman</vt:lpstr>
      <vt:lpstr>Default Design</vt:lpstr>
      <vt:lpstr>LP-based Approximation Algorithms for Multi-Vehicle Minimum Latency Problems</vt:lpstr>
      <vt:lpstr>Minimum-latency problem (MLP)</vt:lpstr>
      <vt:lpstr>Minimum-latency problem (MLP)</vt:lpstr>
      <vt:lpstr>Multi-vehicle MLP</vt:lpstr>
      <vt:lpstr>Multi-vehicle MLP</vt:lpstr>
      <vt:lpstr>Our results</vt:lpstr>
      <vt:lpstr>Our results (contd.)</vt:lpstr>
      <vt:lpstr>Our results (contd.)</vt:lpstr>
      <vt:lpstr>Our results (contd.)</vt:lpstr>
      <vt:lpstr>A brief history of MLP-time</vt:lpstr>
      <vt:lpstr>Template for approximating MLP (i.e., 1-MLP)</vt:lpstr>
      <vt:lpstr>Template for approximating MLP</vt:lpstr>
      <vt:lpstr>Template for approximating MLP</vt:lpstr>
      <vt:lpstr>Template for approximating k-MLP</vt:lpstr>
      <vt:lpstr>Template for approximating k-MLP</vt:lpstr>
      <vt:lpstr>Template for approximating k-MLP</vt:lpstr>
      <vt:lpstr>Template for approximating k-MLP</vt:lpstr>
      <vt:lpstr>Open Questions</vt:lpstr>
      <vt:lpstr>Thank You</vt:lpstr>
    </vt:vector>
  </TitlesOfParts>
  <Company>Dept. of Computer Science, Cornell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Stochastic Optimization is (almost) as easy as Deterministic Optimization</dc:title>
  <dc:creator>Chaitanya Swamy</dc:creator>
  <cp:lastModifiedBy>Chaitanya Swamy</cp:lastModifiedBy>
  <cp:revision>317</cp:revision>
  <dcterms:created xsi:type="dcterms:W3CDTF">2011-06-14T21:20:02Z</dcterms:created>
  <dcterms:modified xsi:type="dcterms:W3CDTF">2015-01-08T04:52:00Z</dcterms:modified>
</cp:coreProperties>
</file>