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527" r:id="rId3"/>
    <p:sldId id="519" r:id="rId4"/>
    <p:sldId id="520" r:id="rId5"/>
    <p:sldId id="467" r:id="rId6"/>
    <p:sldId id="465" r:id="rId7"/>
    <p:sldId id="521" r:id="rId8"/>
    <p:sldId id="522" r:id="rId9"/>
    <p:sldId id="537" r:id="rId10"/>
    <p:sldId id="525" r:id="rId11"/>
    <p:sldId id="523" r:id="rId12"/>
    <p:sldId id="524" r:id="rId13"/>
    <p:sldId id="526" r:id="rId14"/>
    <p:sldId id="528" r:id="rId15"/>
    <p:sldId id="530" r:id="rId16"/>
    <p:sldId id="531" r:id="rId17"/>
    <p:sldId id="532" r:id="rId18"/>
    <p:sldId id="533" r:id="rId19"/>
    <p:sldId id="534" r:id="rId20"/>
    <p:sldId id="536" r:id="rId21"/>
    <p:sldId id="535" r:id="rId22"/>
    <p:sldId id="538" r:id="rId23"/>
    <p:sldId id="540" r:id="rId24"/>
    <p:sldId id="541" r:id="rId25"/>
    <p:sldId id="542" r:id="rId26"/>
    <p:sldId id="499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00"/>
    <a:srgbClr val="009900"/>
    <a:srgbClr val="C96EE3"/>
    <a:srgbClr val="D458FF"/>
    <a:srgbClr val="FF9933"/>
    <a:srgbClr val="CC00FF"/>
    <a:srgbClr val="660066"/>
    <a:srgbClr val="D30000"/>
    <a:srgbClr val="33CC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53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056095B-66A0-4B87-B832-4993DF440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3398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7847E8B-C166-4859-88A3-72BA5B790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811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fld id="{4E7FFE23-B4E2-4A63-9B30-A4AEDF681304}" type="slidenum">
              <a:rPr lang="en-US" altLang="en-US" sz="1200" smtClean="0">
                <a:latin typeface="Arial" panose="020B0604020202020204" pitchFamily="34" charset="0"/>
              </a:rPr>
              <a:pPr/>
              <a:t>2</a:t>
            </a:fld>
            <a:endParaRPr lang="en-US" altLang="en-US" sz="12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615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fld id="{4E7FFE23-B4E2-4A63-9B30-A4AEDF681304}" type="slidenum">
              <a:rPr lang="en-US" altLang="en-US" sz="1200" smtClean="0">
                <a:latin typeface="Arial" panose="020B0604020202020204" pitchFamily="34" charset="0"/>
              </a:rPr>
              <a:pPr/>
              <a:t>3</a:t>
            </a:fld>
            <a:endParaRPr lang="en-US" altLang="en-US" sz="12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48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5F06B-9973-4265-BE41-27C066367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063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A4093-4B1A-46C1-8890-BE6BCE17D7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32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2E2D2-B117-4293-B612-55EE701BC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6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9796"/>
            <a:ext cx="77724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1796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61B45C-D046-4B18-A426-87556D3896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59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9BEC8-E71A-43DC-81BF-D071B8B17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327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0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88D2E-8C44-4F34-A5D7-A534D4B94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27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8B706-5CAF-483D-8132-E0128054F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83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9796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7320E-EB5F-4355-B6CB-5C86468A2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663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B3FA2-D711-4E71-946B-73F31E77B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8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FAB74-E0F6-48C5-AA41-04394CE7A8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46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FF26A-BF93-46DC-B83F-679010F662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5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9796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1796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C5578F20-BA39-42BF-B0D6-94F0362F46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775" y="445235"/>
            <a:ext cx="8969375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Compact, Provably-Good LPs </a:t>
            </a:r>
            <a:br>
              <a:rPr lang="en-US" altLang="en-US" dirty="0" smtClean="0">
                <a:ea typeface="ＭＳ Ｐゴシック" panose="020B0600070205080204" pitchFamily="34" charset="-128"/>
              </a:rPr>
            </a:br>
            <a:r>
              <a:rPr lang="en-US" altLang="en-US" dirty="0" smtClean="0">
                <a:ea typeface="ＭＳ Ｐゴシック" panose="020B0600070205080204" pitchFamily="34" charset="-128"/>
              </a:rPr>
              <a:t>for Orienteering and </a:t>
            </a:r>
            <a:br>
              <a:rPr lang="en-US" altLang="en-US" dirty="0" smtClean="0">
                <a:ea typeface="ＭＳ Ｐゴシック" panose="020B0600070205080204" pitchFamily="34" charset="-128"/>
              </a:rPr>
            </a:br>
            <a:r>
              <a:rPr lang="en-US" altLang="en-US" dirty="0" smtClean="0">
                <a:ea typeface="ＭＳ Ｐゴシック" panose="020B0600070205080204" pitchFamily="34" charset="-128"/>
              </a:rPr>
              <a:t>Regret-Bounded </a:t>
            </a:r>
            <a:r>
              <a:rPr lang="en-US" altLang="en-US" dirty="0">
                <a:ea typeface="ＭＳ Ｐゴシック" panose="020B0600070205080204" pitchFamily="34" charset="-128"/>
              </a:rPr>
              <a:t>V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ehicle Routing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74393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/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Joint work with Zachary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Friggstad</a:t>
            </a:r>
            <a:endParaRPr lang="en-US" altLang="en-US" sz="36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Alberta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800"/>
            <a:ext cx="7772400" cy="838200"/>
          </a:xfrm>
        </p:spPr>
        <p:txBody>
          <a:bodyPr/>
          <a:lstStyle/>
          <a:p>
            <a:r>
              <a:rPr lang="en-CA" dirty="0" smtClean="0"/>
              <a:t>Our results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3" y="1364400"/>
            <a:ext cx="8112368" cy="4572000"/>
          </a:xfrm>
        </p:spPr>
        <p:txBody>
          <a:bodyPr/>
          <a:lstStyle/>
          <a:p>
            <a:r>
              <a:rPr lang="en-CA" sz="2400" dirty="0" smtClean="0"/>
              <a:t>Give </a:t>
            </a:r>
            <a:r>
              <a:rPr lang="en-CA" sz="2400" dirty="0" smtClean="0">
                <a:solidFill>
                  <a:srgbClr val="CC0000"/>
                </a:solidFill>
              </a:rPr>
              <a:t>natural, compact LP-relaxation </a:t>
            </a:r>
            <a:r>
              <a:rPr lang="en-CA" sz="2400" dirty="0" smtClean="0"/>
              <a:t>for </a:t>
            </a:r>
            <a:r>
              <a:rPr lang="en-CA" sz="2400" dirty="0" smtClean="0">
                <a:solidFill>
                  <a:srgbClr val="CC0000"/>
                </a:solidFill>
              </a:rPr>
              <a:t>rooted orienteering</a:t>
            </a:r>
            <a:r>
              <a:rPr lang="en-CA" sz="2400" dirty="0" smtClean="0"/>
              <a:t> + </a:t>
            </a:r>
            <a:r>
              <a:rPr lang="en-CA" sz="2400" dirty="0" smtClean="0">
                <a:solidFill>
                  <a:srgbClr val="CC0000"/>
                </a:solidFill>
              </a:rPr>
              <a:t>simple LP-rounding 3-approximation algorithm</a:t>
            </a:r>
          </a:p>
          <a:p>
            <a:pPr lvl="1"/>
            <a:r>
              <a:rPr lang="en-CA" sz="2000" dirty="0" smtClean="0">
                <a:solidFill>
                  <a:srgbClr val="009900"/>
                </a:solidFill>
              </a:rPr>
              <a:t>First, LP-based guarantee for orienteering. </a:t>
            </a:r>
            <a:endParaRPr lang="en-CA" sz="2000" dirty="0" smtClean="0"/>
          </a:p>
        </p:txBody>
      </p:sp>
    </p:spTree>
    <p:extLst>
      <p:ext uri="{BB962C8B-B14F-4D97-AF65-F5344CB8AC3E}">
        <p14:creationId xmlns:p14="http://schemas.microsoft.com/office/powerpoint/2010/main" val="210638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800"/>
            <a:ext cx="7772400" cy="838200"/>
          </a:xfrm>
        </p:spPr>
        <p:txBody>
          <a:bodyPr/>
          <a:lstStyle/>
          <a:p>
            <a:r>
              <a:rPr lang="en-CA" dirty="0" smtClean="0"/>
              <a:t>Our results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3" y="1365580"/>
            <a:ext cx="8112368" cy="4572000"/>
          </a:xfrm>
        </p:spPr>
        <p:txBody>
          <a:bodyPr/>
          <a:lstStyle/>
          <a:p>
            <a:r>
              <a:rPr lang="en-CA" sz="2400" dirty="0" smtClean="0"/>
              <a:t>Give </a:t>
            </a:r>
            <a:r>
              <a:rPr lang="en-CA" sz="2400" dirty="0" smtClean="0">
                <a:solidFill>
                  <a:srgbClr val="CC0000"/>
                </a:solidFill>
              </a:rPr>
              <a:t>natural, compact LP-relaxation </a:t>
            </a:r>
            <a:r>
              <a:rPr lang="en-CA" sz="2400" dirty="0" smtClean="0"/>
              <a:t>for </a:t>
            </a:r>
            <a:r>
              <a:rPr lang="en-CA" sz="2400" dirty="0" smtClean="0">
                <a:solidFill>
                  <a:srgbClr val="CC0000"/>
                </a:solidFill>
              </a:rPr>
              <a:t>rooted orienteering</a:t>
            </a:r>
            <a:r>
              <a:rPr lang="en-CA" sz="2400" dirty="0" smtClean="0"/>
              <a:t> + </a:t>
            </a:r>
            <a:r>
              <a:rPr lang="en-CA" sz="2400" dirty="0" smtClean="0">
                <a:solidFill>
                  <a:srgbClr val="CC0000"/>
                </a:solidFill>
              </a:rPr>
              <a:t>simple LP-rounding 3-approximation algorithm</a:t>
            </a:r>
          </a:p>
          <a:p>
            <a:pPr lvl="1"/>
            <a:r>
              <a:rPr lang="en-CA" sz="2000" dirty="0" smtClean="0">
                <a:solidFill>
                  <a:srgbClr val="009900"/>
                </a:solidFill>
              </a:rPr>
              <a:t>First, LP-based guarantee for orienteering. </a:t>
            </a:r>
          </a:p>
          <a:p>
            <a:pPr marL="714375" lvl="1" indent="0">
              <a:spcBef>
                <a:spcPts val="0"/>
              </a:spcBef>
              <a:buNone/>
            </a:pPr>
            <a:r>
              <a:rPr lang="en-CA" sz="2000" dirty="0" smtClean="0"/>
              <a:t>All previous approaches (</a:t>
            </a:r>
            <a:r>
              <a:rPr lang="en-CA" sz="2000" dirty="0" smtClean="0">
                <a:solidFill>
                  <a:srgbClr val="0000FF"/>
                </a:solidFill>
              </a:rPr>
              <a:t>Blum et al.</a:t>
            </a:r>
            <a:r>
              <a:rPr lang="en-CA" sz="2000" dirty="0" smtClean="0"/>
              <a:t>, </a:t>
            </a:r>
            <a:r>
              <a:rPr lang="en-CA" sz="2000" dirty="0" smtClean="0">
                <a:solidFill>
                  <a:srgbClr val="0000FF"/>
                </a:solidFill>
              </a:rPr>
              <a:t>Bansal et al.</a:t>
            </a:r>
            <a:r>
              <a:rPr lang="en-CA" sz="2000" dirty="0" smtClean="0"/>
              <a:t>, </a:t>
            </a:r>
            <a:r>
              <a:rPr lang="en-CA" sz="2000" dirty="0" err="1" smtClean="0">
                <a:solidFill>
                  <a:srgbClr val="0000FF"/>
                </a:solidFill>
              </a:rPr>
              <a:t>Chekuri</a:t>
            </a:r>
            <a:r>
              <a:rPr lang="en-CA" sz="2000" dirty="0" smtClean="0">
                <a:solidFill>
                  <a:srgbClr val="0000FF"/>
                </a:solidFill>
              </a:rPr>
              <a:t> et al.</a:t>
            </a:r>
            <a:r>
              <a:rPr lang="en-CA" sz="2000" dirty="0" smtClean="0"/>
              <a:t>) used dynamic programming (DP) to stitch together </a:t>
            </a:r>
            <a:r>
              <a:rPr lang="en-CA" sz="2000" dirty="0" err="1" smtClean="0"/>
              <a:t>subpaths</a:t>
            </a:r>
            <a:r>
              <a:rPr lang="en-CA" sz="2000" dirty="0" smtClean="0"/>
              <a:t>, which  are found using another DP, or by solving a </a:t>
            </a:r>
            <a:r>
              <a:rPr lang="en-CA" sz="2000" dirty="0" smtClean="0">
                <a:solidFill>
                  <a:srgbClr val="0000FF"/>
                </a:solidFill>
              </a:rPr>
              <a:t>k</a:t>
            </a:r>
            <a:r>
              <a:rPr lang="en-CA" sz="2000" dirty="0" smtClean="0"/>
              <a:t>-MST style problem.</a:t>
            </a:r>
          </a:p>
          <a:p>
            <a:pPr lvl="1">
              <a:spcBef>
                <a:spcPts val="600"/>
              </a:spcBef>
            </a:pPr>
            <a:r>
              <a:rPr lang="en-CA" sz="2000" dirty="0" smtClean="0"/>
              <a:t>Our approach gives a clean, simple algorithm.</a:t>
            </a:r>
          </a:p>
          <a:p>
            <a:pPr lvl="1">
              <a:spcBef>
                <a:spcPts val="600"/>
              </a:spcBef>
            </a:pPr>
            <a:r>
              <a:rPr lang="en-CA" sz="2000" dirty="0" smtClean="0"/>
              <a:t>Ideas may lead to compact, strong LPs for other problems that use orienteering (we show this for RVRP).</a:t>
            </a:r>
          </a:p>
          <a:p>
            <a:pPr lvl="1">
              <a:spcBef>
                <a:spcPts val="600"/>
              </a:spcBef>
            </a:pPr>
            <a:r>
              <a:rPr lang="en-CA" sz="2000" dirty="0" smtClean="0"/>
              <a:t>LP-based insights are often versatile and adaptable to handle variants of the problem.</a:t>
            </a:r>
          </a:p>
          <a:p>
            <a:pPr lvl="1">
              <a:spcBef>
                <a:spcPts val="600"/>
              </a:spcBef>
            </a:pPr>
            <a:r>
              <a:rPr lang="en-CA" sz="2000" dirty="0" smtClean="0"/>
              <a:t>DP-based </a:t>
            </a:r>
            <a:r>
              <a:rPr lang="en-CA" sz="2000" dirty="0"/>
              <a:t>approach gives </a:t>
            </a:r>
            <a:r>
              <a:rPr lang="en-CA" sz="2000" dirty="0">
                <a:solidFill>
                  <a:srgbClr val="0000FF"/>
                </a:solidFill>
              </a:rPr>
              <a:t>(2+</a:t>
            </a:r>
            <a:r>
              <a:rPr lang="en-CA" sz="2000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sz="2000" dirty="0">
                <a:solidFill>
                  <a:srgbClr val="0000FF"/>
                </a:solidFill>
              </a:rPr>
              <a:t>)-</a:t>
            </a:r>
            <a:r>
              <a:rPr lang="en-CA" sz="2000" dirty="0" smtClean="0"/>
              <a:t>approximation (</a:t>
            </a:r>
            <a:r>
              <a:rPr lang="en-CA" sz="2000" dirty="0" err="1" smtClean="0">
                <a:solidFill>
                  <a:srgbClr val="0000FF"/>
                </a:solidFill>
              </a:rPr>
              <a:t>Chekuri</a:t>
            </a:r>
            <a:r>
              <a:rPr lang="en-CA" sz="2000" dirty="0" smtClean="0">
                <a:solidFill>
                  <a:srgbClr val="0000FF"/>
                </a:solidFill>
              </a:rPr>
              <a:t> et al.</a:t>
            </a:r>
            <a:r>
              <a:rPr lang="en-CA" sz="2000" dirty="0" smtClean="0"/>
              <a:t>); </a:t>
            </a:r>
            <a:r>
              <a:rPr lang="en-CA" sz="2000" dirty="0"/>
              <a:t>it is likely </a:t>
            </a:r>
            <a:r>
              <a:rPr lang="en-CA" sz="2000" dirty="0" smtClean="0"/>
              <a:t>however that </a:t>
            </a:r>
            <a:r>
              <a:rPr lang="en-CA" sz="2000" dirty="0"/>
              <a:t>our </a:t>
            </a:r>
            <a:r>
              <a:rPr lang="en-CA" sz="2000" dirty="0" smtClean="0">
                <a:solidFill>
                  <a:srgbClr val="0000FF"/>
                </a:solidFill>
              </a:rPr>
              <a:t>3-</a:t>
            </a:r>
            <a:r>
              <a:rPr lang="en-CA" sz="2000" dirty="0" smtClean="0"/>
              <a:t>approximation </a:t>
            </a:r>
            <a:r>
              <a:rPr lang="en-CA" sz="2000" dirty="0"/>
              <a:t>guarantee is not </a:t>
            </a:r>
            <a:r>
              <a:rPr lang="en-CA" sz="2000" dirty="0" smtClean="0"/>
              <a:t>tight.</a:t>
            </a:r>
            <a:endParaRPr lang="en-CA" sz="2000" dirty="0"/>
          </a:p>
          <a:p>
            <a:pPr lvl="1"/>
            <a:endParaRPr lang="en-CA" sz="2000" dirty="0" smtClean="0"/>
          </a:p>
        </p:txBody>
      </p:sp>
    </p:spTree>
    <p:extLst>
      <p:ext uri="{BB962C8B-B14F-4D97-AF65-F5344CB8AC3E}">
        <p14:creationId xmlns:p14="http://schemas.microsoft.com/office/powerpoint/2010/main" val="276838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800"/>
            <a:ext cx="7772400" cy="838200"/>
          </a:xfrm>
        </p:spPr>
        <p:txBody>
          <a:bodyPr/>
          <a:lstStyle/>
          <a:p>
            <a:r>
              <a:rPr lang="en-CA" dirty="0" smtClean="0"/>
              <a:t>Our results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3" y="1365580"/>
            <a:ext cx="8112368" cy="4572000"/>
          </a:xfrm>
        </p:spPr>
        <p:txBody>
          <a:bodyPr/>
          <a:lstStyle/>
          <a:p>
            <a:r>
              <a:rPr lang="en-CA" sz="2400" dirty="0" smtClean="0"/>
              <a:t>Give </a:t>
            </a:r>
            <a:r>
              <a:rPr lang="en-CA" sz="2400" dirty="0" smtClean="0">
                <a:solidFill>
                  <a:srgbClr val="CC0000"/>
                </a:solidFill>
              </a:rPr>
              <a:t>natural, compact LP-relaxation </a:t>
            </a:r>
            <a:r>
              <a:rPr lang="en-CA" sz="2400" dirty="0" smtClean="0"/>
              <a:t>for </a:t>
            </a:r>
            <a:r>
              <a:rPr lang="en-CA" sz="2400" dirty="0" smtClean="0">
                <a:solidFill>
                  <a:srgbClr val="CC0000"/>
                </a:solidFill>
              </a:rPr>
              <a:t>rooted orienteering</a:t>
            </a:r>
            <a:r>
              <a:rPr lang="en-CA" sz="2400" dirty="0" smtClean="0"/>
              <a:t> + </a:t>
            </a:r>
            <a:r>
              <a:rPr lang="en-CA" sz="2400" dirty="0" smtClean="0">
                <a:solidFill>
                  <a:srgbClr val="CC0000"/>
                </a:solidFill>
              </a:rPr>
              <a:t>simple LP-rounding 3-approximation algorithm</a:t>
            </a:r>
          </a:p>
          <a:p>
            <a:pPr lvl="1"/>
            <a:r>
              <a:rPr lang="en-CA" sz="2000" dirty="0" smtClean="0">
                <a:solidFill>
                  <a:srgbClr val="009900"/>
                </a:solidFill>
              </a:rPr>
              <a:t>First, LP-based guarantee for orienteering. </a:t>
            </a:r>
            <a:endParaRPr lang="en-CA" sz="2000" dirty="0" smtClean="0"/>
          </a:p>
          <a:p>
            <a:pPr lvl="1"/>
            <a:r>
              <a:rPr lang="en-CA" sz="2000" dirty="0" smtClean="0"/>
              <a:t>Ideas may lead to compact, strong LPs for other problems that use orienteering (we show this for RVRP).</a:t>
            </a:r>
          </a:p>
          <a:p>
            <a:pPr>
              <a:spcBef>
                <a:spcPts val="2400"/>
              </a:spcBef>
            </a:pPr>
            <a:r>
              <a:rPr lang="en-CA" sz="2400" dirty="0" smtClean="0"/>
              <a:t>Show that P2P-orienteering reduces to regret-version of rooted orienteering (</a:t>
            </a:r>
            <a:r>
              <a:rPr lang="en-CA" sz="2200" dirty="0" smtClean="0"/>
              <a:t>length bound is replaced by regret bound</a:t>
            </a:r>
            <a:r>
              <a:rPr lang="en-CA" sz="2400" dirty="0" smtClean="0"/>
              <a:t>) losing a factor of 2</a:t>
            </a:r>
          </a:p>
          <a:p>
            <a:pPr lvl="1"/>
            <a:r>
              <a:rPr lang="en-CA" sz="2000" dirty="0" smtClean="0"/>
              <a:t>No such reduction to a rooted problem was known: all previous approaches relied on approximations for P2P-path problems</a:t>
            </a:r>
          </a:p>
          <a:p>
            <a:pPr lvl="1"/>
            <a:r>
              <a:rPr lang="en-CA" sz="2000" dirty="0" smtClean="0"/>
              <a:t>LP for rooted orienteering extends to regret version </a:t>
            </a:r>
            <a:r>
              <a:rPr lang="en-CA" sz="2000" dirty="0">
                <a:sym typeface="Symbol" panose="05050102010706020507" pitchFamily="18" charset="2"/>
              </a:rPr>
              <a:t> </a:t>
            </a:r>
            <a:r>
              <a:rPr lang="en-CA" sz="2000" dirty="0" smtClean="0"/>
              <a:t>get LP for P2P-orienteering with integrality gap </a:t>
            </a:r>
            <a:r>
              <a:rPr lang="en-CA" sz="2000" dirty="0">
                <a:solidFill>
                  <a:srgbClr val="0000FF"/>
                </a:solidFill>
              </a:rPr>
              <a:t>≤ </a:t>
            </a:r>
            <a:r>
              <a:rPr lang="en-CA" sz="2000" dirty="0" smtClean="0">
                <a:solidFill>
                  <a:srgbClr val="0000FF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5200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800"/>
            <a:ext cx="7772400" cy="838200"/>
          </a:xfrm>
        </p:spPr>
        <p:txBody>
          <a:bodyPr/>
          <a:lstStyle/>
          <a:p>
            <a:pPr algn="r"/>
            <a:r>
              <a:rPr lang="en-CA" dirty="0" smtClean="0"/>
              <a:t>Our results (contd.)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459364"/>
                <a:ext cx="8106508" cy="4572000"/>
              </a:xfrm>
            </p:spPr>
            <p:txBody>
              <a:bodyPr/>
              <a:lstStyle/>
              <a:p>
                <a:r>
                  <a:rPr lang="en-CA" sz="2800" dirty="0" smtClean="0"/>
                  <a:t>For RVRP, we propose two </a:t>
                </a:r>
                <a:r>
                  <a:rPr lang="en-CA" sz="2800" dirty="0" smtClean="0">
                    <a:solidFill>
                      <a:srgbClr val="CC0000"/>
                    </a:solidFill>
                  </a:rPr>
                  <a:t>compact (i.e., poly-size) LP-relaxations with small integrality gaps</a:t>
                </a:r>
              </a:p>
              <a:p>
                <a:pPr lvl="1">
                  <a:spcBef>
                    <a:spcPts val="1800"/>
                  </a:spcBef>
                </a:pPr>
                <a:r>
                  <a:rPr lang="en-CA" sz="2400" dirty="0" smtClean="0"/>
                  <a:t>First LP adapts orienteering-LP to RVRP</a:t>
                </a:r>
              </a:p>
              <a:p>
                <a:pPr lvl="1">
                  <a:spcBef>
                    <a:spcPts val="1800"/>
                  </a:spcBef>
                </a:pPr>
                <a:r>
                  <a:rPr lang="en-CA" sz="2400" dirty="0" smtClean="0"/>
                  <a:t>Second LP is an unorthodox LP that exploits structural insights about an RVRP solution</a:t>
                </a:r>
              </a:p>
              <a:p>
                <a:pPr lvl="1">
                  <a:spcBef>
                    <a:spcPts val="1800"/>
                  </a:spcBef>
                </a:pPr>
                <a:r>
                  <a:rPr lang="en-CA" sz="2400" dirty="0" smtClean="0"/>
                  <a:t>Both LPs have </a:t>
                </a:r>
                <a:r>
                  <a:rPr lang="en-CA" sz="2400" dirty="0" smtClean="0">
                    <a:solidFill>
                      <a:srgbClr val="CC0000"/>
                    </a:solidFill>
                  </a:rPr>
                  <a:t>efficient LP-rounding algorithms</a:t>
                </a:r>
                <a:r>
                  <a:rPr lang="en-CA" sz="2400" dirty="0" smtClean="0"/>
                  <a:t>: lead to improvements over previous-best </a:t>
                </a:r>
                <a:r>
                  <a:rPr lang="en-CA" sz="2400" dirty="0" smtClean="0">
                    <a:solidFill>
                      <a:srgbClr val="0000FF"/>
                    </a:solidFill>
                  </a:rPr>
                  <a:t>O(</a:t>
                </a:r>
                <a14:m>
                  <m:oMath xmlns:m="http://schemas.openxmlformats.org/officeDocument/2006/math">
                    <m:r>
                      <a:rPr lang="en-CA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sz="2400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sz="2400" dirty="0" smtClean="0"/>
                  <a:t>-approx. for RVRP (</a:t>
                </a:r>
                <a:r>
                  <a:rPr lang="en-CA" sz="2400" dirty="0" smtClean="0">
                    <a:solidFill>
                      <a:srgbClr val="0000FF"/>
                    </a:solidFill>
                  </a:rPr>
                  <a:t>Friggstad-S’14</a:t>
                </a:r>
                <a:r>
                  <a:rPr lang="en-CA" sz="2400" dirty="0" smtClean="0"/>
                  <a:t>) </a:t>
                </a:r>
                <a:r>
                  <a:rPr lang="en-CA" sz="2200" dirty="0" smtClean="0"/>
                  <a:t>(and substantial savings in running time)</a:t>
                </a:r>
                <a:endParaRPr lang="en-CA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459364"/>
                <a:ext cx="8106508" cy="4572000"/>
              </a:xfrm>
              <a:blipFill rotWithShape="0">
                <a:blip r:embed="rId2"/>
                <a:stretch>
                  <a:fillRect l="-1956" t="-2933" r="-210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376247" y="2567352"/>
            <a:ext cx="343486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yields15-approx. for RVRP</a:t>
            </a:r>
            <a:endParaRPr lang="en-CA" dirty="0">
              <a:solidFill>
                <a:srgbClr val="CC0000"/>
              </a:solidFill>
            </a:endParaRPr>
          </a:p>
        </p:txBody>
      </p:sp>
      <p:sp>
        <p:nvSpPr>
          <p:cNvPr id="5" name="Right Arrow 4"/>
          <p:cNvSpPr/>
          <p:nvPr/>
        </p:nvSpPr>
        <p:spPr bwMode="auto">
          <a:xfrm rot="20225075">
            <a:off x="2790097" y="2911786"/>
            <a:ext cx="562708" cy="234461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11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580"/>
            <a:ext cx="7772400" cy="838200"/>
          </a:xfrm>
        </p:spPr>
        <p:txBody>
          <a:bodyPr/>
          <a:lstStyle/>
          <a:p>
            <a:r>
              <a:rPr lang="en-CA" dirty="0" smtClean="0"/>
              <a:t>Compact LP for orienteering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230923"/>
            <a:ext cx="7772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en-CA" dirty="0" smtClean="0"/>
              <a:t>Metric space </a:t>
            </a:r>
            <a:r>
              <a:rPr lang="en-US" altLang="en-US" dirty="0">
                <a:sym typeface="Symbol" panose="05050102010706020507" pitchFamily="18" charset="2"/>
              </a:rPr>
              <a:t> </a:t>
            </a:r>
            <a:r>
              <a:rPr lang="en-CA" dirty="0" smtClean="0"/>
              <a:t>complete graph</a:t>
            </a:r>
          </a:p>
          <a:p>
            <a:pPr>
              <a:spcBef>
                <a:spcPts val="600"/>
              </a:spcBef>
              <a:tabLst>
                <a:tab pos="4032250" algn="l"/>
              </a:tabLst>
            </a:pPr>
            <a:r>
              <a:rPr lang="en-CA" dirty="0" err="1" smtClean="0"/>
              <a:t>Bidirect</a:t>
            </a:r>
            <a:r>
              <a:rPr lang="en-CA" dirty="0" smtClean="0"/>
              <a:t> edges to get digraph</a:t>
            </a:r>
          </a:p>
          <a:p>
            <a:pPr>
              <a:tabLst>
                <a:tab pos="1347788" algn="l"/>
              </a:tabLst>
            </a:pPr>
            <a:r>
              <a:rPr lang="en-CA" sz="2200" dirty="0" smtClean="0"/>
              <a:t>(view rooted path as directed away from 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  <a:r>
              <a:rPr lang="en-CA" sz="2200" dirty="0" smtClean="0"/>
              <a:t>)</a:t>
            </a:r>
          </a:p>
          <a:p>
            <a:pPr>
              <a:spcBef>
                <a:spcPts val="600"/>
              </a:spcBef>
              <a:tabLst>
                <a:tab pos="1347788" algn="l"/>
              </a:tabLst>
            </a:pPr>
            <a:r>
              <a:rPr lang="en-CA" dirty="0" smtClean="0"/>
              <a:t>Suppose we know node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on optimum path with largest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endParaRPr lang="en-CA" dirty="0" smtClean="0">
              <a:solidFill>
                <a:srgbClr val="0000FF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853352" y="1034300"/>
            <a:ext cx="3556415" cy="1176870"/>
            <a:chOff x="3130061" y="1842152"/>
            <a:chExt cx="3556415" cy="1176870"/>
          </a:xfrm>
        </p:grpSpPr>
        <p:sp>
          <p:nvSpPr>
            <p:cNvPr id="6" name="Oval 17"/>
            <p:cNvSpPr>
              <a:spLocks noChangeArrowheads="1"/>
            </p:cNvSpPr>
            <p:nvPr/>
          </p:nvSpPr>
          <p:spPr bwMode="auto">
            <a:xfrm>
              <a:off x="3181769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Oval 19"/>
            <p:cNvSpPr>
              <a:spLocks noChangeArrowheads="1"/>
            </p:cNvSpPr>
            <p:nvPr/>
          </p:nvSpPr>
          <p:spPr bwMode="auto">
            <a:xfrm>
              <a:off x="3931127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8" name="Straight Connector 7"/>
            <p:cNvCxnSpPr>
              <a:stCxn id="6" idx="6"/>
              <a:endCxn id="7" idx="2"/>
            </p:cNvCxnSpPr>
            <p:nvPr/>
          </p:nvCxnSpPr>
          <p:spPr bwMode="auto">
            <a:xfrm>
              <a:off x="3364331" y="2490319"/>
              <a:ext cx="566796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0" name="Oval 17"/>
            <p:cNvSpPr>
              <a:spLocks noChangeArrowheads="1"/>
            </p:cNvSpPr>
            <p:nvPr/>
          </p:nvSpPr>
          <p:spPr bwMode="auto">
            <a:xfrm>
              <a:off x="5291923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Oval 19"/>
            <p:cNvSpPr>
              <a:spLocks noChangeArrowheads="1"/>
            </p:cNvSpPr>
            <p:nvPr/>
          </p:nvSpPr>
          <p:spPr bwMode="auto">
            <a:xfrm>
              <a:off x="6264019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3" name="Curved Connector 12"/>
            <p:cNvCxnSpPr>
              <a:stCxn id="10" idx="7"/>
              <a:endCxn id="11" idx="1"/>
            </p:cNvCxnSpPr>
            <p:nvPr/>
          </p:nvCxnSpPr>
          <p:spPr bwMode="auto">
            <a:xfrm rot="5400000" flipH="1" flipV="1">
              <a:off x="5869252" y="200427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7" name="Curved Connector 16"/>
            <p:cNvCxnSpPr>
              <a:stCxn id="10" idx="5"/>
              <a:endCxn id="11" idx="3"/>
            </p:cNvCxnSpPr>
            <p:nvPr/>
          </p:nvCxnSpPr>
          <p:spPr bwMode="auto">
            <a:xfrm rot="16200000" flipH="1">
              <a:off x="5869252" y="213336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 w="lg" len="lg"/>
              <a:tailEnd type="none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130061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71023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118595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311797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91334" y="2021886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35757" y="184215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635757" y="261891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30" name="Right Arrow 29"/>
            <p:cNvSpPr/>
            <p:nvPr/>
          </p:nvSpPr>
          <p:spPr bwMode="auto">
            <a:xfrm>
              <a:off x="4375217" y="2394056"/>
              <a:ext cx="628657" cy="186788"/>
            </a:xfrm>
            <a:prstGeom prst="rightArrow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253698" y="3157786"/>
            <a:ext cx="28383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shortest-path distance from </a:t>
            </a:r>
            <a:r>
              <a:rPr lang="en-CA" dirty="0" smtClean="0">
                <a:solidFill>
                  <a:srgbClr val="0000FF"/>
                </a:solidFill>
              </a:rPr>
              <a:t>r to v</a:t>
            </a:r>
            <a:endParaRPr lang="en-CA" dirty="0">
              <a:solidFill>
                <a:srgbClr val="0000FF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691244" y="2835769"/>
            <a:ext cx="3525595" cy="713586"/>
            <a:chOff x="2784209" y="1780266"/>
            <a:chExt cx="3525595" cy="713586"/>
          </a:xfrm>
        </p:grpSpPr>
        <p:sp>
          <p:nvSpPr>
            <p:cNvPr id="52" name="Oval 15"/>
            <p:cNvSpPr>
              <a:spLocks noChangeArrowheads="1"/>
            </p:cNvSpPr>
            <p:nvPr/>
          </p:nvSpPr>
          <p:spPr bwMode="auto">
            <a:xfrm>
              <a:off x="2998548" y="2267009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784209" y="1969594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r</a:t>
              </a:r>
              <a:endParaRPr lang="en-CA" sz="2000" dirty="0"/>
            </a:p>
          </p:txBody>
        </p:sp>
        <p:sp>
          <p:nvSpPr>
            <p:cNvPr id="54" name="Freeform 53"/>
            <p:cNvSpPr/>
            <p:nvPr/>
          </p:nvSpPr>
          <p:spPr bwMode="auto">
            <a:xfrm>
              <a:off x="3165207" y="1967251"/>
              <a:ext cx="2837011" cy="526601"/>
            </a:xfrm>
            <a:custGeom>
              <a:avLst/>
              <a:gdLst>
                <a:gd name="connsiteX0" fmla="*/ 22 w 2081256"/>
                <a:gd name="connsiteY0" fmla="*/ 307767 h 613440"/>
                <a:gd name="connsiteX1" fmla="*/ 1500575 w 2081256"/>
                <a:gd name="connsiteY1" fmla="*/ 2967 h 613440"/>
                <a:gd name="connsiteX2" fmla="*/ 2063283 w 2081256"/>
                <a:gd name="connsiteY2" fmla="*/ 167090 h 613440"/>
                <a:gd name="connsiteX3" fmla="*/ 914422 w 2081256"/>
                <a:gd name="connsiteY3" fmla="*/ 401552 h 613440"/>
                <a:gd name="connsiteX4" fmla="*/ 1535745 w 2081256"/>
                <a:gd name="connsiteY4" fmla="*/ 612567 h 613440"/>
                <a:gd name="connsiteX5" fmla="*/ 22 w 2081256"/>
                <a:gd name="connsiteY5" fmla="*/ 307767 h 613440"/>
                <a:gd name="connsiteX0" fmla="*/ 22 w 2081256"/>
                <a:gd name="connsiteY0" fmla="*/ 307767 h 613683"/>
                <a:gd name="connsiteX1" fmla="*/ 1500575 w 2081256"/>
                <a:gd name="connsiteY1" fmla="*/ 2967 h 613683"/>
                <a:gd name="connsiteX2" fmla="*/ 2063283 w 2081256"/>
                <a:gd name="connsiteY2" fmla="*/ 167090 h 613683"/>
                <a:gd name="connsiteX3" fmla="*/ 914422 w 2081256"/>
                <a:gd name="connsiteY3" fmla="*/ 401552 h 613683"/>
                <a:gd name="connsiteX4" fmla="*/ 1535745 w 2081256"/>
                <a:gd name="connsiteY4" fmla="*/ 612567 h 613683"/>
                <a:gd name="connsiteX5" fmla="*/ 22 w 2081256"/>
                <a:gd name="connsiteY5" fmla="*/ 307767 h 613683"/>
                <a:gd name="connsiteX0" fmla="*/ 22 w 2081256"/>
                <a:gd name="connsiteY0" fmla="*/ 307767 h 613683"/>
                <a:gd name="connsiteX1" fmla="*/ 1500575 w 2081256"/>
                <a:gd name="connsiteY1" fmla="*/ 2967 h 613683"/>
                <a:gd name="connsiteX2" fmla="*/ 2063283 w 2081256"/>
                <a:gd name="connsiteY2" fmla="*/ 167090 h 613683"/>
                <a:gd name="connsiteX3" fmla="*/ 914422 w 2081256"/>
                <a:gd name="connsiteY3" fmla="*/ 401552 h 613683"/>
                <a:gd name="connsiteX4" fmla="*/ 1535745 w 2081256"/>
                <a:gd name="connsiteY4" fmla="*/ 612567 h 613683"/>
                <a:gd name="connsiteX5" fmla="*/ 91462 w 2081256"/>
                <a:gd name="connsiteY5" fmla="*/ 399207 h 613683"/>
                <a:gd name="connsiteX0" fmla="*/ 22 w 2081256"/>
                <a:gd name="connsiteY0" fmla="*/ 307767 h 985625"/>
                <a:gd name="connsiteX1" fmla="*/ 1500575 w 2081256"/>
                <a:gd name="connsiteY1" fmla="*/ 2967 h 985625"/>
                <a:gd name="connsiteX2" fmla="*/ 2063283 w 2081256"/>
                <a:gd name="connsiteY2" fmla="*/ 167090 h 985625"/>
                <a:gd name="connsiteX3" fmla="*/ 914422 w 2081256"/>
                <a:gd name="connsiteY3" fmla="*/ 401552 h 985625"/>
                <a:gd name="connsiteX4" fmla="*/ 1535745 w 2081256"/>
                <a:gd name="connsiteY4" fmla="*/ 612567 h 985625"/>
                <a:gd name="connsiteX5" fmla="*/ 1298939 w 2081256"/>
                <a:gd name="connsiteY5" fmla="*/ 985361 h 985625"/>
                <a:gd name="connsiteX0" fmla="*/ 22 w 2081256"/>
                <a:gd name="connsiteY0" fmla="*/ 307767 h 612567"/>
                <a:gd name="connsiteX1" fmla="*/ 1500575 w 2081256"/>
                <a:gd name="connsiteY1" fmla="*/ 2967 h 612567"/>
                <a:gd name="connsiteX2" fmla="*/ 2063283 w 2081256"/>
                <a:gd name="connsiteY2" fmla="*/ 167090 h 612567"/>
                <a:gd name="connsiteX3" fmla="*/ 914422 w 2081256"/>
                <a:gd name="connsiteY3" fmla="*/ 401552 h 612567"/>
                <a:gd name="connsiteX4" fmla="*/ 1535745 w 2081256"/>
                <a:gd name="connsiteY4" fmla="*/ 612567 h 612567"/>
                <a:gd name="connsiteX0" fmla="*/ 22 w 2081256"/>
                <a:gd name="connsiteY0" fmla="*/ 307767 h 542229"/>
                <a:gd name="connsiteX1" fmla="*/ 1500575 w 2081256"/>
                <a:gd name="connsiteY1" fmla="*/ 2967 h 542229"/>
                <a:gd name="connsiteX2" fmla="*/ 2063283 w 2081256"/>
                <a:gd name="connsiteY2" fmla="*/ 167090 h 542229"/>
                <a:gd name="connsiteX3" fmla="*/ 914422 w 2081256"/>
                <a:gd name="connsiteY3" fmla="*/ 401552 h 542229"/>
                <a:gd name="connsiteX4" fmla="*/ 1676422 w 2081256"/>
                <a:gd name="connsiteY4" fmla="*/ 542229 h 542229"/>
                <a:gd name="connsiteX0" fmla="*/ 22 w 2081256"/>
                <a:gd name="connsiteY0" fmla="*/ 307767 h 542229"/>
                <a:gd name="connsiteX1" fmla="*/ 1500575 w 2081256"/>
                <a:gd name="connsiteY1" fmla="*/ 2967 h 542229"/>
                <a:gd name="connsiteX2" fmla="*/ 2063283 w 2081256"/>
                <a:gd name="connsiteY2" fmla="*/ 167090 h 542229"/>
                <a:gd name="connsiteX3" fmla="*/ 914422 w 2081256"/>
                <a:gd name="connsiteY3" fmla="*/ 401552 h 542229"/>
                <a:gd name="connsiteX4" fmla="*/ 1277837 w 2081256"/>
                <a:gd name="connsiteY4" fmla="*/ 483613 h 542229"/>
                <a:gd name="connsiteX5" fmla="*/ 1676422 w 2081256"/>
                <a:gd name="connsiteY5" fmla="*/ 542229 h 542229"/>
                <a:gd name="connsiteX0" fmla="*/ 22 w 2081256"/>
                <a:gd name="connsiteY0" fmla="*/ 307767 h 560815"/>
                <a:gd name="connsiteX1" fmla="*/ 1500575 w 2081256"/>
                <a:gd name="connsiteY1" fmla="*/ 2967 h 560815"/>
                <a:gd name="connsiteX2" fmla="*/ 2063283 w 2081256"/>
                <a:gd name="connsiteY2" fmla="*/ 167090 h 560815"/>
                <a:gd name="connsiteX3" fmla="*/ 914422 w 2081256"/>
                <a:gd name="connsiteY3" fmla="*/ 401552 h 560815"/>
                <a:gd name="connsiteX4" fmla="*/ 1277837 w 2081256"/>
                <a:gd name="connsiteY4" fmla="*/ 553951 h 560815"/>
                <a:gd name="connsiteX5" fmla="*/ 1676422 w 2081256"/>
                <a:gd name="connsiteY5" fmla="*/ 542229 h 560815"/>
                <a:gd name="connsiteX0" fmla="*/ 22 w 2081256"/>
                <a:gd name="connsiteY0" fmla="*/ 307767 h 542229"/>
                <a:gd name="connsiteX1" fmla="*/ 1500575 w 2081256"/>
                <a:gd name="connsiteY1" fmla="*/ 2967 h 542229"/>
                <a:gd name="connsiteX2" fmla="*/ 2063283 w 2081256"/>
                <a:gd name="connsiteY2" fmla="*/ 167090 h 542229"/>
                <a:gd name="connsiteX3" fmla="*/ 914422 w 2081256"/>
                <a:gd name="connsiteY3" fmla="*/ 401552 h 542229"/>
                <a:gd name="connsiteX4" fmla="*/ 1277837 w 2081256"/>
                <a:gd name="connsiteY4" fmla="*/ 518781 h 542229"/>
                <a:gd name="connsiteX5" fmla="*/ 1676422 w 2081256"/>
                <a:gd name="connsiteY5" fmla="*/ 542229 h 542229"/>
                <a:gd name="connsiteX0" fmla="*/ 23 w 2045849"/>
                <a:gd name="connsiteY0" fmla="*/ 356498 h 544068"/>
                <a:gd name="connsiteX1" fmla="*/ 1465406 w 2045849"/>
                <a:gd name="connsiteY1" fmla="*/ 4806 h 544068"/>
                <a:gd name="connsiteX2" fmla="*/ 2028114 w 2045849"/>
                <a:gd name="connsiteY2" fmla="*/ 168929 h 544068"/>
                <a:gd name="connsiteX3" fmla="*/ 879253 w 2045849"/>
                <a:gd name="connsiteY3" fmla="*/ 403391 h 544068"/>
                <a:gd name="connsiteX4" fmla="*/ 1242668 w 2045849"/>
                <a:gd name="connsiteY4" fmla="*/ 520620 h 544068"/>
                <a:gd name="connsiteX5" fmla="*/ 1641253 w 2045849"/>
                <a:gd name="connsiteY5" fmla="*/ 544068 h 544068"/>
                <a:gd name="connsiteX0" fmla="*/ 25 w 2843702"/>
                <a:gd name="connsiteY0" fmla="*/ 353918 h 541488"/>
                <a:gd name="connsiteX1" fmla="*/ 1465408 w 2843702"/>
                <a:gd name="connsiteY1" fmla="*/ 2226 h 541488"/>
                <a:gd name="connsiteX2" fmla="*/ 2837009 w 2843702"/>
                <a:gd name="connsiteY2" fmla="*/ 213241 h 541488"/>
                <a:gd name="connsiteX3" fmla="*/ 879255 w 2843702"/>
                <a:gd name="connsiteY3" fmla="*/ 400811 h 541488"/>
                <a:gd name="connsiteX4" fmla="*/ 1242670 w 2843702"/>
                <a:gd name="connsiteY4" fmla="*/ 518040 h 541488"/>
                <a:gd name="connsiteX5" fmla="*/ 1641255 w 2843702"/>
                <a:gd name="connsiteY5" fmla="*/ 541488 h 541488"/>
                <a:gd name="connsiteX0" fmla="*/ 25 w 2837011"/>
                <a:gd name="connsiteY0" fmla="*/ 353918 h 541488"/>
                <a:gd name="connsiteX1" fmla="*/ 1465408 w 2837011"/>
                <a:gd name="connsiteY1" fmla="*/ 2226 h 541488"/>
                <a:gd name="connsiteX2" fmla="*/ 2837009 w 2837011"/>
                <a:gd name="connsiteY2" fmla="*/ 213241 h 541488"/>
                <a:gd name="connsiteX3" fmla="*/ 1477132 w 2837011"/>
                <a:gd name="connsiteY3" fmla="*/ 400811 h 541488"/>
                <a:gd name="connsiteX4" fmla="*/ 1242670 w 2837011"/>
                <a:gd name="connsiteY4" fmla="*/ 518040 h 541488"/>
                <a:gd name="connsiteX5" fmla="*/ 1641255 w 2837011"/>
                <a:gd name="connsiteY5" fmla="*/ 541488 h 541488"/>
                <a:gd name="connsiteX0" fmla="*/ 25 w 2837011"/>
                <a:gd name="connsiteY0" fmla="*/ 353918 h 541488"/>
                <a:gd name="connsiteX1" fmla="*/ 1465408 w 2837011"/>
                <a:gd name="connsiteY1" fmla="*/ 2226 h 541488"/>
                <a:gd name="connsiteX2" fmla="*/ 2837009 w 2837011"/>
                <a:gd name="connsiteY2" fmla="*/ 213241 h 541488"/>
                <a:gd name="connsiteX3" fmla="*/ 1477132 w 2837011"/>
                <a:gd name="connsiteY3" fmla="*/ 400811 h 541488"/>
                <a:gd name="connsiteX4" fmla="*/ 2098455 w 2837011"/>
                <a:gd name="connsiteY4" fmla="*/ 447702 h 541488"/>
                <a:gd name="connsiteX5" fmla="*/ 1641255 w 2837011"/>
                <a:gd name="connsiteY5" fmla="*/ 541488 h 541488"/>
                <a:gd name="connsiteX0" fmla="*/ 25 w 2837011"/>
                <a:gd name="connsiteY0" fmla="*/ 353918 h 518042"/>
                <a:gd name="connsiteX1" fmla="*/ 1465408 w 2837011"/>
                <a:gd name="connsiteY1" fmla="*/ 2226 h 518042"/>
                <a:gd name="connsiteX2" fmla="*/ 2837009 w 2837011"/>
                <a:gd name="connsiteY2" fmla="*/ 213241 h 518042"/>
                <a:gd name="connsiteX3" fmla="*/ 1477132 w 2837011"/>
                <a:gd name="connsiteY3" fmla="*/ 400811 h 518042"/>
                <a:gd name="connsiteX4" fmla="*/ 2098455 w 2837011"/>
                <a:gd name="connsiteY4" fmla="*/ 447702 h 518042"/>
                <a:gd name="connsiteX5" fmla="*/ 2555655 w 2837011"/>
                <a:gd name="connsiteY5" fmla="*/ 518042 h 518042"/>
                <a:gd name="connsiteX0" fmla="*/ 25 w 2837011"/>
                <a:gd name="connsiteY0" fmla="*/ 353918 h 526601"/>
                <a:gd name="connsiteX1" fmla="*/ 1465408 w 2837011"/>
                <a:gd name="connsiteY1" fmla="*/ 2226 h 526601"/>
                <a:gd name="connsiteX2" fmla="*/ 2837009 w 2837011"/>
                <a:gd name="connsiteY2" fmla="*/ 213241 h 526601"/>
                <a:gd name="connsiteX3" fmla="*/ 1477132 w 2837011"/>
                <a:gd name="connsiteY3" fmla="*/ 400811 h 526601"/>
                <a:gd name="connsiteX4" fmla="*/ 2098455 w 2837011"/>
                <a:gd name="connsiteY4" fmla="*/ 518040 h 526601"/>
                <a:gd name="connsiteX5" fmla="*/ 2555655 w 2837011"/>
                <a:gd name="connsiteY5" fmla="*/ 518042 h 526601"/>
                <a:gd name="connsiteX0" fmla="*/ 25 w 2837011"/>
                <a:gd name="connsiteY0" fmla="*/ 353918 h 526601"/>
                <a:gd name="connsiteX1" fmla="*/ 1465408 w 2837011"/>
                <a:gd name="connsiteY1" fmla="*/ 2226 h 526601"/>
                <a:gd name="connsiteX2" fmla="*/ 2837009 w 2837011"/>
                <a:gd name="connsiteY2" fmla="*/ 213241 h 526601"/>
                <a:gd name="connsiteX3" fmla="*/ 1477132 w 2837011"/>
                <a:gd name="connsiteY3" fmla="*/ 400811 h 526601"/>
                <a:gd name="connsiteX4" fmla="*/ 1946055 w 2837011"/>
                <a:gd name="connsiteY4" fmla="*/ 518040 h 526601"/>
                <a:gd name="connsiteX5" fmla="*/ 2555655 w 2837011"/>
                <a:gd name="connsiteY5" fmla="*/ 518042 h 526601"/>
                <a:gd name="connsiteX0" fmla="*/ 25 w 2837011"/>
                <a:gd name="connsiteY0" fmla="*/ 353918 h 526601"/>
                <a:gd name="connsiteX1" fmla="*/ 1465408 w 2837011"/>
                <a:gd name="connsiteY1" fmla="*/ 2226 h 526601"/>
                <a:gd name="connsiteX2" fmla="*/ 2837009 w 2837011"/>
                <a:gd name="connsiteY2" fmla="*/ 213241 h 526601"/>
                <a:gd name="connsiteX3" fmla="*/ 1477132 w 2837011"/>
                <a:gd name="connsiteY3" fmla="*/ 400811 h 526601"/>
                <a:gd name="connsiteX4" fmla="*/ 1946055 w 2837011"/>
                <a:gd name="connsiteY4" fmla="*/ 518040 h 526601"/>
                <a:gd name="connsiteX5" fmla="*/ 2426701 w 2837011"/>
                <a:gd name="connsiteY5" fmla="*/ 518042 h 526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37011" h="526601">
                  <a:moveTo>
                    <a:pt x="25" y="353918"/>
                  </a:moveTo>
                  <a:cubicBezTo>
                    <a:pt x="-5837" y="252318"/>
                    <a:pt x="992577" y="25672"/>
                    <a:pt x="1465408" y="2226"/>
                  </a:cubicBezTo>
                  <a:cubicBezTo>
                    <a:pt x="1938239" y="-21220"/>
                    <a:pt x="2835055" y="146810"/>
                    <a:pt x="2837009" y="213241"/>
                  </a:cubicBezTo>
                  <a:cubicBezTo>
                    <a:pt x="2838963" y="279672"/>
                    <a:pt x="1608040" y="348057"/>
                    <a:pt x="1477132" y="400811"/>
                  </a:cubicBezTo>
                  <a:cubicBezTo>
                    <a:pt x="1346224" y="453565"/>
                    <a:pt x="1819055" y="494594"/>
                    <a:pt x="1946055" y="518040"/>
                  </a:cubicBezTo>
                  <a:cubicBezTo>
                    <a:pt x="2073055" y="541486"/>
                    <a:pt x="2360270" y="508273"/>
                    <a:pt x="2426701" y="518042"/>
                  </a:cubicBez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55" name="Oval 14"/>
            <p:cNvSpPr>
              <a:spLocks noChangeArrowheads="1"/>
            </p:cNvSpPr>
            <p:nvPr/>
          </p:nvSpPr>
          <p:spPr bwMode="auto">
            <a:xfrm>
              <a:off x="5851630" y="2084447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928804" y="1780266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/>
                <a:t>w</a:t>
              </a:r>
            </a:p>
          </p:txBody>
        </p:sp>
      </p:grpSp>
      <p:sp>
        <p:nvSpPr>
          <p:cNvPr id="12" name="Down Arrow 11"/>
          <p:cNvSpPr/>
          <p:nvPr/>
        </p:nvSpPr>
        <p:spPr bwMode="auto">
          <a:xfrm rot="13560000">
            <a:off x="7586743" y="2849629"/>
            <a:ext cx="236158" cy="359976"/>
          </a:xfrm>
          <a:prstGeom prst="downArrow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580"/>
            <a:ext cx="7772400" cy="838200"/>
          </a:xfrm>
        </p:spPr>
        <p:txBody>
          <a:bodyPr/>
          <a:lstStyle/>
          <a:p>
            <a:r>
              <a:rPr lang="en-CA" dirty="0" smtClean="0"/>
              <a:t>Compact LP for orienteering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4"/>
              <p:cNvSpPr>
                <a:spLocks noChangeArrowheads="1"/>
              </p:cNvSpPr>
              <p:nvPr/>
            </p:nvSpPr>
            <p:spPr bwMode="auto">
              <a:xfrm>
                <a:off x="658812" y="3878765"/>
                <a:ext cx="8021892" cy="2808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/>
                  <a:t>Maximize 		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/>
                  <a:t>subject to,	</a:t>
                </a:r>
                <a:r>
                  <a:rPr lang="en-US" altLang="en-US" sz="2400" dirty="0" smtClean="0"/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 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400" dirty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 ≠ r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(r)) 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   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= 0	</a:t>
                </a:r>
                <a:r>
                  <a:rPr lang="en-US" altLang="en-US" sz="2400" dirty="0" smtClean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/>
                  <a:t>: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&gt;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B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9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(S))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for </a:t>
                </a:r>
                <a:r>
                  <a:rPr lang="en-US" altLang="en-US" sz="2400" dirty="0">
                    <a:solidFill>
                      <a:srgbClr val="000000"/>
                    </a:solidFill>
                  </a:rPr>
                  <a:t>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endParaRPr lang="en-US" altLang="en-US" sz="2400" dirty="0" smtClean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	x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,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z ≥ 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0</a:t>
                </a:r>
                <a:r>
                  <a:rPr lang="en-US" alt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12" y="3878765"/>
                <a:ext cx="8021892" cy="2808461"/>
              </a:xfrm>
              <a:prstGeom prst="rect">
                <a:avLst/>
              </a:prstGeom>
              <a:blipFill rotWithShape="0">
                <a:blip r:embed="rId2"/>
                <a:stretch>
                  <a:fillRect l="-1140" t="-1952" b="-39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5800" y="1230923"/>
            <a:ext cx="7772400" cy="254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en-CA" dirty="0" smtClean="0"/>
              <a:t>Metric space </a:t>
            </a:r>
            <a:r>
              <a:rPr lang="en-US" altLang="en-US" dirty="0">
                <a:sym typeface="Symbol" panose="05050102010706020507" pitchFamily="18" charset="2"/>
              </a:rPr>
              <a:t> </a:t>
            </a:r>
            <a:r>
              <a:rPr lang="en-CA" dirty="0" smtClean="0"/>
              <a:t>complete graph</a:t>
            </a:r>
          </a:p>
          <a:p>
            <a:pPr>
              <a:spcBef>
                <a:spcPts val="600"/>
              </a:spcBef>
              <a:tabLst>
                <a:tab pos="4032250" algn="l"/>
              </a:tabLst>
            </a:pPr>
            <a:r>
              <a:rPr lang="en-CA" dirty="0" err="1" smtClean="0"/>
              <a:t>Bidirect</a:t>
            </a:r>
            <a:r>
              <a:rPr lang="en-CA" dirty="0" smtClean="0"/>
              <a:t> edges to get digraph</a:t>
            </a:r>
          </a:p>
          <a:p>
            <a:pPr>
              <a:tabLst>
                <a:tab pos="1347788" algn="l"/>
              </a:tabLst>
            </a:pPr>
            <a:r>
              <a:rPr lang="en-CA" sz="2200" dirty="0" smtClean="0"/>
              <a:t>(view rooted path as directed away from 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  <a:r>
              <a:rPr lang="en-CA" sz="2200" dirty="0" smtClean="0"/>
              <a:t>)</a:t>
            </a:r>
          </a:p>
          <a:p>
            <a:pPr>
              <a:spcBef>
                <a:spcPts val="600"/>
              </a:spcBef>
              <a:tabLst>
                <a:tab pos="1347788" algn="l"/>
              </a:tabLst>
            </a:pPr>
            <a:r>
              <a:rPr lang="en-CA" dirty="0" smtClean="0"/>
              <a:t>Suppose we know node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on optimum path with largest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z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u</a:t>
            </a:r>
            <a:r>
              <a:rPr lang="en-CA" baseline="-25000" dirty="0" smtClean="0"/>
              <a:t> </a:t>
            </a:r>
            <a:r>
              <a:rPr lang="en-CA" dirty="0" smtClean="0"/>
              <a:t>:	indicates if node </a:t>
            </a:r>
            <a:r>
              <a:rPr lang="en-CA" dirty="0" smtClean="0">
                <a:solidFill>
                  <a:srgbClr val="0000FF"/>
                </a:solidFill>
              </a:rPr>
              <a:t>u</a:t>
            </a:r>
            <a:r>
              <a:rPr lang="en-CA" dirty="0" smtClean="0"/>
              <a:t> lies on path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3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a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:	</a:t>
            </a:r>
            <a:r>
              <a:rPr lang="en-CA" dirty="0" err="1" smtClean="0"/>
              <a:t>indictes</a:t>
            </a:r>
            <a:r>
              <a:rPr lang="en-CA" dirty="0" smtClean="0"/>
              <a:t> if arc </a:t>
            </a:r>
            <a:r>
              <a:rPr lang="en-CA" dirty="0" smtClean="0">
                <a:solidFill>
                  <a:srgbClr val="0000FF"/>
                </a:solidFill>
              </a:rPr>
              <a:t>a</a:t>
            </a:r>
            <a:r>
              <a:rPr lang="en-CA" dirty="0" smtClean="0"/>
              <a:t> lies on path 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23643" y="4778814"/>
            <a:ext cx="1658824" cy="2058683"/>
            <a:chOff x="843207" y="3896165"/>
            <a:chExt cx="1658824" cy="2058683"/>
          </a:xfrm>
        </p:grpSpPr>
        <p:sp>
          <p:nvSpPr>
            <p:cNvPr id="35" name="Oval 34"/>
            <p:cNvSpPr/>
            <p:nvPr/>
          </p:nvSpPr>
          <p:spPr bwMode="auto">
            <a:xfrm rot="1968520">
              <a:off x="1266599" y="4700540"/>
              <a:ext cx="902677" cy="1254308"/>
            </a:xfrm>
            <a:prstGeom prst="ellips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843207" y="4268127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" name="Oval 17"/>
            <p:cNvSpPr>
              <a:spLocks noChangeArrowheads="1"/>
            </p:cNvSpPr>
            <p:nvPr/>
          </p:nvSpPr>
          <p:spPr bwMode="auto">
            <a:xfrm>
              <a:off x="1892231" y="5145132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>
              <a:off x="907500" y="5236413"/>
              <a:ext cx="510992" cy="9128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998779" y="5016536"/>
              <a:ext cx="518321" cy="21987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>
              <a:off x="1423315" y="4592621"/>
              <a:ext cx="468916" cy="39044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1272074" y="4850176"/>
              <a:ext cx="400600" cy="29495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796172" y="5242319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29872" y="3896165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r</a:t>
              </a:r>
              <a:endParaRPr lang="en-CA" sz="2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27352" y="4556029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</a:t>
              </a:r>
              <a:endParaRPr lang="en-CA" sz="2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53352" y="1034300"/>
            <a:ext cx="3556415" cy="1176870"/>
            <a:chOff x="3130061" y="1842152"/>
            <a:chExt cx="3556415" cy="1176870"/>
          </a:xfrm>
        </p:grpSpPr>
        <p:sp>
          <p:nvSpPr>
            <p:cNvPr id="46" name="Oval 17"/>
            <p:cNvSpPr>
              <a:spLocks noChangeArrowheads="1"/>
            </p:cNvSpPr>
            <p:nvPr/>
          </p:nvSpPr>
          <p:spPr bwMode="auto">
            <a:xfrm>
              <a:off x="3181769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" name="Oval 19"/>
            <p:cNvSpPr>
              <a:spLocks noChangeArrowheads="1"/>
            </p:cNvSpPr>
            <p:nvPr/>
          </p:nvSpPr>
          <p:spPr bwMode="auto">
            <a:xfrm>
              <a:off x="3931127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1" name="Straight Connector 50"/>
            <p:cNvCxnSpPr>
              <a:stCxn id="46" idx="6"/>
              <a:endCxn id="47" idx="2"/>
            </p:cNvCxnSpPr>
            <p:nvPr/>
          </p:nvCxnSpPr>
          <p:spPr bwMode="auto">
            <a:xfrm>
              <a:off x="3364331" y="2490319"/>
              <a:ext cx="566796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57" name="Oval 17"/>
            <p:cNvSpPr>
              <a:spLocks noChangeArrowheads="1"/>
            </p:cNvSpPr>
            <p:nvPr/>
          </p:nvSpPr>
          <p:spPr bwMode="auto">
            <a:xfrm>
              <a:off x="5291923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" name="Oval 19"/>
            <p:cNvSpPr>
              <a:spLocks noChangeArrowheads="1"/>
            </p:cNvSpPr>
            <p:nvPr/>
          </p:nvSpPr>
          <p:spPr bwMode="auto">
            <a:xfrm>
              <a:off x="6264019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9" name="Curved Connector 58"/>
            <p:cNvCxnSpPr>
              <a:stCxn id="57" idx="7"/>
              <a:endCxn id="58" idx="1"/>
            </p:cNvCxnSpPr>
            <p:nvPr/>
          </p:nvCxnSpPr>
          <p:spPr bwMode="auto">
            <a:xfrm rot="5400000" flipH="1" flipV="1">
              <a:off x="5869252" y="200427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0" name="Curved Connector 59"/>
            <p:cNvCxnSpPr>
              <a:stCxn id="57" idx="5"/>
              <a:endCxn id="58" idx="3"/>
            </p:cNvCxnSpPr>
            <p:nvPr/>
          </p:nvCxnSpPr>
          <p:spPr bwMode="auto">
            <a:xfrm rot="16200000" flipH="1">
              <a:off x="5869252" y="213336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 w="lg" len="lg"/>
              <a:tailEnd type="none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3130061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871023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118595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311797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391334" y="2021886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635757" y="184215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635757" y="261891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8" name="Right Arrow 67"/>
            <p:cNvSpPr/>
            <p:nvPr/>
          </p:nvSpPr>
          <p:spPr bwMode="auto">
            <a:xfrm>
              <a:off x="4375217" y="2394056"/>
              <a:ext cx="628657" cy="186788"/>
            </a:xfrm>
            <a:prstGeom prst="rightArrow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439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580"/>
            <a:ext cx="7772400" cy="838200"/>
          </a:xfrm>
        </p:spPr>
        <p:txBody>
          <a:bodyPr/>
          <a:lstStyle/>
          <a:p>
            <a:r>
              <a:rPr lang="en-CA" dirty="0" smtClean="0"/>
              <a:t>Compact LP for orienteering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4"/>
              <p:cNvSpPr>
                <a:spLocks noChangeArrowheads="1"/>
              </p:cNvSpPr>
              <p:nvPr/>
            </p:nvSpPr>
            <p:spPr bwMode="auto">
              <a:xfrm>
                <a:off x="658812" y="3878765"/>
                <a:ext cx="8021892" cy="2808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/>
                  <a:t>Maximize 		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/>
                  <a:t>subject to,	</a:t>
                </a:r>
                <a:r>
                  <a:rPr lang="en-US" altLang="en-US" sz="2400" dirty="0" smtClean="0"/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 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400" dirty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 ≠ r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(r)) 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   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= 0	</a:t>
                </a:r>
                <a:r>
                  <a:rPr lang="en-US" altLang="en-US" sz="2400" dirty="0" smtClean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/>
                  <a:t>: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&gt;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B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9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(S))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for </a:t>
                </a:r>
                <a:r>
                  <a:rPr lang="en-US" altLang="en-US" sz="2400" dirty="0">
                    <a:solidFill>
                      <a:srgbClr val="000000"/>
                    </a:solidFill>
                  </a:rPr>
                  <a:t>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endParaRPr lang="en-US" altLang="en-US" sz="2400" dirty="0" smtClean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	x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,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z ≥ 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0</a:t>
                </a:r>
                <a:r>
                  <a:rPr lang="en-US" alt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12" y="3878765"/>
                <a:ext cx="8021892" cy="2808461"/>
              </a:xfrm>
              <a:prstGeom prst="rect">
                <a:avLst/>
              </a:prstGeom>
              <a:blipFill rotWithShape="0">
                <a:blip r:embed="rId2"/>
                <a:stretch>
                  <a:fillRect l="-1140" t="-1952" b="-39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5800" y="1230923"/>
            <a:ext cx="7772400" cy="254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en-CA" dirty="0" smtClean="0"/>
              <a:t>Metric space </a:t>
            </a:r>
            <a:r>
              <a:rPr lang="en-US" altLang="en-US" dirty="0">
                <a:sym typeface="Symbol" panose="05050102010706020507" pitchFamily="18" charset="2"/>
              </a:rPr>
              <a:t> </a:t>
            </a:r>
            <a:r>
              <a:rPr lang="en-CA" dirty="0" smtClean="0"/>
              <a:t>complete graph</a:t>
            </a:r>
          </a:p>
          <a:p>
            <a:pPr>
              <a:spcBef>
                <a:spcPts val="600"/>
              </a:spcBef>
              <a:tabLst>
                <a:tab pos="4032250" algn="l"/>
              </a:tabLst>
            </a:pPr>
            <a:r>
              <a:rPr lang="en-CA" dirty="0" err="1" smtClean="0"/>
              <a:t>Bidirect</a:t>
            </a:r>
            <a:r>
              <a:rPr lang="en-CA" dirty="0" smtClean="0"/>
              <a:t> edges to get digraph</a:t>
            </a:r>
          </a:p>
          <a:p>
            <a:pPr>
              <a:tabLst>
                <a:tab pos="1347788" algn="l"/>
              </a:tabLst>
            </a:pPr>
            <a:r>
              <a:rPr lang="en-CA" sz="2200" dirty="0" smtClean="0"/>
              <a:t>(view rooted path as directed away from 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  <a:r>
              <a:rPr lang="en-CA" sz="2200" dirty="0" smtClean="0"/>
              <a:t>)</a:t>
            </a:r>
          </a:p>
          <a:p>
            <a:pPr>
              <a:spcBef>
                <a:spcPts val="600"/>
              </a:spcBef>
              <a:tabLst>
                <a:tab pos="1347788" algn="l"/>
              </a:tabLst>
            </a:pPr>
            <a:r>
              <a:rPr lang="en-CA" dirty="0" smtClean="0"/>
              <a:t>Suppose we know node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on optimum path with largest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z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u</a:t>
            </a:r>
            <a:r>
              <a:rPr lang="en-CA" baseline="-25000" dirty="0" smtClean="0"/>
              <a:t> </a:t>
            </a:r>
            <a:r>
              <a:rPr lang="en-CA" dirty="0" smtClean="0"/>
              <a:t>:	indicates if node </a:t>
            </a:r>
            <a:r>
              <a:rPr lang="en-CA" dirty="0" smtClean="0">
                <a:solidFill>
                  <a:srgbClr val="0000FF"/>
                </a:solidFill>
              </a:rPr>
              <a:t>u</a:t>
            </a:r>
            <a:r>
              <a:rPr lang="en-CA" dirty="0" smtClean="0"/>
              <a:t> lies on path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3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a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:	</a:t>
            </a:r>
            <a:r>
              <a:rPr lang="en-CA" dirty="0" err="1" smtClean="0"/>
              <a:t>indictes</a:t>
            </a:r>
            <a:r>
              <a:rPr lang="en-CA" dirty="0" smtClean="0"/>
              <a:t> if arc </a:t>
            </a:r>
            <a:r>
              <a:rPr lang="en-CA" dirty="0" smtClean="0">
                <a:solidFill>
                  <a:srgbClr val="0000FF"/>
                </a:solidFill>
              </a:rPr>
              <a:t>a</a:t>
            </a:r>
            <a:r>
              <a:rPr lang="en-CA" dirty="0" smtClean="0"/>
              <a:t> lies on path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531661" y="3448220"/>
                <a:ext cx="3571755" cy="8309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>
                <a:spAutoFit/>
              </a:bodyPr>
              <a:lstStyle/>
              <a:p>
                <a:pPr>
                  <a:tabLst>
                    <a:tab pos="1347788" algn="l"/>
                  </a:tabLst>
                </a:pPr>
                <a:r>
                  <a:rPr lang="en-CA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CA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: r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-</a:t>
                </a:r>
                <a:r>
                  <a:rPr lang="en-CA" dirty="0" err="1" smtClean="0">
                    <a:solidFill>
                      <a:srgbClr val="CC0000"/>
                    </a:solidFill>
                  </a:rPr>
                  <a:t>preflow</a:t>
                </a:r>
                <a:r>
                  <a:rPr lang="en-CA" dirty="0" smtClean="0"/>
                  <a:t> </a:t>
                </a:r>
                <a:r>
                  <a:rPr lang="en-CA" dirty="0"/>
                  <a:t>of value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/>
                  <a:t> (relaxation of rooted path)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661" y="3448220"/>
                <a:ext cx="3571755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2560" t="-5882" r="-512" b="-16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 bwMode="auto">
          <a:xfrm>
            <a:off x="2612632" y="4391743"/>
            <a:ext cx="5069879" cy="507395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 rot="20209401">
            <a:off x="4867806" y="4023616"/>
            <a:ext cx="566796" cy="267382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23643" y="4778814"/>
            <a:ext cx="1658824" cy="2058683"/>
            <a:chOff x="843207" y="3896165"/>
            <a:chExt cx="1658824" cy="2058683"/>
          </a:xfrm>
        </p:grpSpPr>
        <p:sp>
          <p:nvSpPr>
            <p:cNvPr id="35" name="Oval 34"/>
            <p:cNvSpPr/>
            <p:nvPr/>
          </p:nvSpPr>
          <p:spPr bwMode="auto">
            <a:xfrm rot="1968520">
              <a:off x="1266599" y="4700540"/>
              <a:ext cx="902677" cy="1254308"/>
            </a:xfrm>
            <a:prstGeom prst="ellips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843207" y="4268127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" name="Oval 17"/>
            <p:cNvSpPr>
              <a:spLocks noChangeArrowheads="1"/>
            </p:cNvSpPr>
            <p:nvPr/>
          </p:nvSpPr>
          <p:spPr bwMode="auto">
            <a:xfrm>
              <a:off x="1892231" y="5145132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>
              <a:off x="907500" y="5236413"/>
              <a:ext cx="510992" cy="9128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998779" y="5016536"/>
              <a:ext cx="518321" cy="21987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>
              <a:off x="1423315" y="4592621"/>
              <a:ext cx="468916" cy="39044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1272074" y="4850176"/>
              <a:ext cx="400600" cy="29495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796172" y="5242319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29872" y="3896165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r</a:t>
              </a:r>
              <a:endParaRPr lang="en-CA" sz="2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27352" y="4556029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</a:t>
              </a:r>
              <a:endParaRPr lang="en-CA" sz="2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53352" y="1034300"/>
            <a:ext cx="3556415" cy="1176870"/>
            <a:chOff x="3130061" y="1842152"/>
            <a:chExt cx="3556415" cy="1176870"/>
          </a:xfrm>
        </p:grpSpPr>
        <p:sp>
          <p:nvSpPr>
            <p:cNvPr id="46" name="Oval 17"/>
            <p:cNvSpPr>
              <a:spLocks noChangeArrowheads="1"/>
            </p:cNvSpPr>
            <p:nvPr/>
          </p:nvSpPr>
          <p:spPr bwMode="auto">
            <a:xfrm>
              <a:off x="3181769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" name="Oval 19"/>
            <p:cNvSpPr>
              <a:spLocks noChangeArrowheads="1"/>
            </p:cNvSpPr>
            <p:nvPr/>
          </p:nvSpPr>
          <p:spPr bwMode="auto">
            <a:xfrm>
              <a:off x="3931127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48" name="Straight Connector 47"/>
            <p:cNvCxnSpPr>
              <a:stCxn id="46" idx="6"/>
              <a:endCxn id="47" idx="2"/>
            </p:cNvCxnSpPr>
            <p:nvPr/>
          </p:nvCxnSpPr>
          <p:spPr bwMode="auto">
            <a:xfrm>
              <a:off x="3364331" y="2490319"/>
              <a:ext cx="566796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51" name="Oval 17"/>
            <p:cNvSpPr>
              <a:spLocks noChangeArrowheads="1"/>
            </p:cNvSpPr>
            <p:nvPr/>
          </p:nvSpPr>
          <p:spPr bwMode="auto">
            <a:xfrm>
              <a:off x="5291923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" name="Oval 19"/>
            <p:cNvSpPr>
              <a:spLocks noChangeArrowheads="1"/>
            </p:cNvSpPr>
            <p:nvPr/>
          </p:nvSpPr>
          <p:spPr bwMode="auto">
            <a:xfrm>
              <a:off x="6264019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3" name="Curved Connector 52"/>
            <p:cNvCxnSpPr>
              <a:stCxn id="51" idx="7"/>
              <a:endCxn id="52" idx="1"/>
            </p:cNvCxnSpPr>
            <p:nvPr/>
          </p:nvCxnSpPr>
          <p:spPr bwMode="auto">
            <a:xfrm rot="5400000" flipH="1" flipV="1">
              <a:off x="5869252" y="200427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4" name="Curved Connector 53"/>
            <p:cNvCxnSpPr>
              <a:stCxn id="51" idx="5"/>
              <a:endCxn id="52" idx="3"/>
            </p:cNvCxnSpPr>
            <p:nvPr/>
          </p:nvCxnSpPr>
          <p:spPr bwMode="auto">
            <a:xfrm rot="16200000" flipH="1">
              <a:off x="5869252" y="213336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 w="lg" len="lg"/>
              <a:tailEnd type="none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3130061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871023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18595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311797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391334" y="2021886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635757" y="184215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635757" y="261891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2" name="Right Arrow 61"/>
            <p:cNvSpPr/>
            <p:nvPr/>
          </p:nvSpPr>
          <p:spPr bwMode="auto">
            <a:xfrm>
              <a:off x="4375217" y="2394056"/>
              <a:ext cx="628657" cy="186788"/>
            </a:xfrm>
            <a:prstGeom prst="rightArrow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605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580"/>
            <a:ext cx="7772400" cy="838200"/>
          </a:xfrm>
        </p:spPr>
        <p:txBody>
          <a:bodyPr/>
          <a:lstStyle/>
          <a:p>
            <a:r>
              <a:rPr lang="en-CA" dirty="0" smtClean="0"/>
              <a:t>Compact LP for orienteering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4"/>
              <p:cNvSpPr>
                <a:spLocks noChangeArrowheads="1"/>
              </p:cNvSpPr>
              <p:nvPr/>
            </p:nvSpPr>
            <p:spPr bwMode="auto">
              <a:xfrm>
                <a:off x="658812" y="3878765"/>
                <a:ext cx="8021892" cy="2808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/>
                  <a:t>Maximize 		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/>
                  <a:t>subject to,	</a:t>
                </a:r>
                <a:r>
                  <a:rPr lang="en-US" altLang="en-US" sz="2400" dirty="0" smtClean="0"/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 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400" dirty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 ≠ r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(r)) 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   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= 0	</a:t>
                </a:r>
                <a:r>
                  <a:rPr lang="en-US" altLang="en-US" sz="2400" dirty="0" smtClean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/>
                  <a:t>: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&gt;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B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9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(S))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for </a:t>
                </a:r>
                <a:r>
                  <a:rPr lang="en-US" altLang="en-US" sz="2400" dirty="0">
                    <a:solidFill>
                      <a:srgbClr val="000000"/>
                    </a:solidFill>
                  </a:rPr>
                  <a:t>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endParaRPr lang="en-US" altLang="en-US" sz="2400" dirty="0" smtClean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	x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,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z ≥ 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0</a:t>
                </a:r>
                <a:r>
                  <a:rPr lang="en-US" alt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812" y="3878765"/>
                <a:ext cx="8021892" cy="2808461"/>
              </a:xfrm>
              <a:prstGeom prst="rect">
                <a:avLst/>
              </a:prstGeom>
              <a:blipFill rotWithShape="0">
                <a:blip r:embed="rId2"/>
                <a:stretch>
                  <a:fillRect l="-1140" t="-1952" b="-39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5800" y="1230923"/>
            <a:ext cx="7772400" cy="254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32250" algn="l"/>
              </a:tabLst>
            </a:pPr>
            <a:r>
              <a:rPr lang="en-CA" dirty="0" smtClean="0"/>
              <a:t>Metric space </a:t>
            </a:r>
            <a:r>
              <a:rPr lang="en-US" altLang="en-US" dirty="0">
                <a:sym typeface="Symbol" panose="05050102010706020507" pitchFamily="18" charset="2"/>
              </a:rPr>
              <a:t> </a:t>
            </a:r>
            <a:r>
              <a:rPr lang="en-CA" dirty="0" smtClean="0"/>
              <a:t>complete graph</a:t>
            </a:r>
          </a:p>
          <a:p>
            <a:pPr>
              <a:spcBef>
                <a:spcPts val="600"/>
              </a:spcBef>
              <a:tabLst>
                <a:tab pos="4032250" algn="l"/>
              </a:tabLst>
            </a:pPr>
            <a:r>
              <a:rPr lang="en-CA" dirty="0" err="1" smtClean="0"/>
              <a:t>Bidirect</a:t>
            </a:r>
            <a:r>
              <a:rPr lang="en-CA" dirty="0" smtClean="0"/>
              <a:t> edges to get digraph</a:t>
            </a:r>
          </a:p>
          <a:p>
            <a:pPr>
              <a:tabLst>
                <a:tab pos="1347788" algn="l"/>
              </a:tabLst>
            </a:pPr>
            <a:r>
              <a:rPr lang="en-CA" sz="2200" dirty="0" smtClean="0"/>
              <a:t>(view rooted path as directed away from 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  <a:r>
              <a:rPr lang="en-CA" sz="2200" dirty="0" smtClean="0"/>
              <a:t>)</a:t>
            </a:r>
          </a:p>
          <a:p>
            <a:pPr>
              <a:spcBef>
                <a:spcPts val="600"/>
              </a:spcBef>
              <a:tabLst>
                <a:tab pos="1347788" algn="l"/>
              </a:tabLst>
            </a:pPr>
            <a:r>
              <a:rPr lang="en-CA" dirty="0" smtClean="0"/>
              <a:t>Suppose we know node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on optimum path with largest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z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u</a:t>
            </a:r>
            <a:r>
              <a:rPr lang="en-CA" baseline="-25000" dirty="0" smtClean="0"/>
              <a:t> </a:t>
            </a:r>
            <a:r>
              <a:rPr lang="en-CA" dirty="0" smtClean="0"/>
              <a:t>:	indicates if node </a:t>
            </a:r>
            <a:r>
              <a:rPr lang="en-CA" dirty="0" smtClean="0">
                <a:solidFill>
                  <a:srgbClr val="0000FF"/>
                </a:solidFill>
              </a:rPr>
              <a:t>u</a:t>
            </a:r>
            <a:r>
              <a:rPr lang="en-CA" dirty="0" smtClean="0"/>
              <a:t> lies on path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3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a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:	</a:t>
            </a:r>
            <a:r>
              <a:rPr lang="en-CA" dirty="0" err="1" smtClean="0"/>
              <a:t>indictes</a:t>
            </a:r>
            <a:r>
              <a:rPr lang="en-CA" dirty="0" smtClean="0"/>
              <a:t> if arc </a:t>
            </a:r>
            <a:r>
              <a:rPr lang="en-CA" dirty="0" smtClean="0">
                <a:solidFill>
                  <a:srgbClr val="0000FF"/>
                </a:solidFill>
              </a:rPr>
              <a:t>a</a:t>
            </a:r>
            <a:r>
              <a:rPr lang="en-CA" dirty="0" smtClean="0"/>
              <a:t> lies on path 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612633" y="5747442"/>
            <a:ext cx="5822121" cy="506996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0" name="Down Arrow 49"/>
          <p:cNvSpPr/>
          <p:nvPr/>
        </p:nvSpPr>
        <p:spPr bwMode="auto">
          <a:xfrm rot="10800000">
            <a:off x="7317540" y="5305178"/>
            <a:ext cx="239845" cy="354236"/>
          </a:xfrm>
          <a:prstGeom prst="down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23643" y="4778814"/>
            <a:ext cx="1658824" cy="2058683"/>
            <a:chOff x="843207" y="3896165"/>
            <a:chExt cx="1658824" cy="2058683"/>
          </a:xfrm>
        </p:grpSpPr>
        <p:sp>
          <p:nvSpPr>
            <p:cNvPr id="35" name="Oval 34"/>
            <p:cNvSpPr/>
            <p:nvPr/>
          </p:nvSpPr>
          <p:spPr bwMode="auto">
            <a:xfrm rot="1968520">
              <a:off x="1266599" y="4700540"/>
              <a:ext cx="902677" cy="1254308"/>
            </a:xfrm>
            <a:prstGeom prst="ellips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843207" y="4268127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" name="Oval 17"/>
            <p:cNvSpPr>
              <a:spLocks noChangeArrowheads="1"/>
            </p:cNvSpPr>
            <p:nvPr/>
          </p:nvSpPr>
          <p:spPr bwMode="auto">
            <a:xfrm>
              <a:off x="1892231" y="5145132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>
              <a:off x="907500" y="5236413"/>
              <a:ext cx="510992" cy="9128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998779" y="5016536"/>
              <a:ext cx="518321" cy="21987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>
              <a:off x="1423315" y="4592621"/>
              <a:ext cx="468916" cy="39044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1272074" y="4850176"/>
              <a:ext cx="400600" cy="29495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796172" y="5242319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29872" y="3896165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r</a:t>
              </a:r>
              <a:endParaRPr lang="en-CA" sz="2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27352" y="4556029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</a:t>
              </a:r>
              <a:endParaRPr lang="en-CA" sz="2000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5073117" y="4409623"/>
            <a:ext cx="4003367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CA" dirty="0" smtClean="0"/>
              <a:t>can </a:t>
            </a:r>
            <a:r>
              <a:rPr lang="en-CA" dirty="0"/>
              <a:t>be </a:t>
            </a:r>
            <a:r>
              <a:rPr lang="en-CA" dirty="0" smtClean="0"/>
              <a:t>encoded by polynomial # of </a:t>
            </a:r>
            <a:r>
              <a:rPr lang="en-CA" dirty="0"/>
              <a:t>flow constraints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4853352" y="1034300"/>
            <a:ext cx="3556415" cy="1176870"/>
            <a:chOff x="3130061" y="1842152"/>
            <a:chExt cx="3556415" cy="1176870"/>
          </a:xfrm>
        </p:grpSpPr>
        <p:sp>
          <p:nvSpPr>
            <p:cNvPr id="47" name="Oval 17"/>
            <p:cNvSpPr>
              <a:spLocks noChangeArrowheads="1"/>
            </p:cNvSpPr>
            <p:nvPr/>
          </p:nvSpPr>
          <p:spPr bwMode="auto">
            <a:xfrm>
              <a:off x="3181769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" name="Oval 19"/>
            <p:cNvSpPr>
              <a:spLocks noChangeArrowheads="1"/>
            </p:cNvSpPr>
            <p:nvPr/>
          </p:nvSpPr>
          <p:spPr bwMode="auto">
            <a:xfrm>
              <a:off x="3931127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1" name="Straight Connector 50"/>
            <p:cNvCxnSpPr>
              <a:stCxn id="47" idx="6"/>
              <a:endCxn id="48" idx="2"/>
            </p:cNvCxnSpPr>
            <p:nvPr/>
          </p:nvCxnSpPr>
          <p:spPr bwMode="auto">
            <a:xfrm>
              <a:off x="3364331" y="2490319"/>
              <a:ext cx="566796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52" name="Oval 17"/>
            <p:cNvSpPr>
              <a:spLocks noChangeArrowheads="1"/>
            </p:cNvSpPr>
            <p:nvPr/>
          </p:nvSpPr>
          <p:spPr bwMode="auto">
            <a:xfrm>
              <a:off x="5291923" y="239903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6264019" y="239903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4" name="Curved Connector 53"/>
            <p:cNvCxnSpPr>
              <a:stCxn id="52" idx="7"/>
              <a:endCxn id="53" idx="1"/>
            </p:cNvCxnSpPr>
            <p:nvPr/>
          </p:nvCxnSpPr>
          <p:spPr bwMode="auto">
            <a:xfrm rot="5400000" flipH="1" flipV="1">
              <a:off x="5869252" y="200427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5" name="Curved Connector 54"/>
            <p:cNvCxnSpPr>
              <a:stCxn id="52" idx="5"/>
              <a:endCxn id="53" idx="3"/>
            </p:cNvCxnSpPr>
            <p:nvPr/>
          </p:nvCxnSpPr>
          <p:spPr bwMode="auto">
            <a:xfrm rot="16200000" flipH="1">
              <a:off x="5869252" y="2133361"/>
              <a:ext cx="12700" cy="843006"/>
            </a:xfrm>
            <a:prstGeom prst="curvedConnector3">
              <a:avLst>
                <a:gd name="adj1" fmla="val 1364362"/>
              </a:avLst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 w="lg" len="lg"/>
              <a:tailEnd type="none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3130061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871023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118595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u</a:t>
              </a:r>
              <a:endParaRPr lang="en-CA" sz="20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311797" y="2540218"/>
              <a:ext cx="374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v</a:t>
              </a:r>
              <a:endParaRPr lang="en-CA" sz="2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391334" y="2021886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635757" y="184215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635757" y="2618912"/>
              <a:ext cx="47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err="1" smtClean="0"/>
                <a:t>c</a:t>
              </a:r>
              <a:r>
                <a:rPr lang="en-CA" sz="2000" baseline="-25000" dirty="0" err="1" smtClean="0"/>
                <a:t>uv</a:t>
              </a:r>
              <a:endParaRPr lang="en-CA" sz="2000" dirty="0"/>
            </a:p>
          </p:txBody>
        </p:sp>
        <p:sp>
          <p:nvSpPr>
            <p:cNvPr id="63" name="Right Arrow 62"/>
            <p:cNvSpPr/>
            <p:nvPr/>
          </p:nvSpPr>
          <p:spPr bwMode="auto">
            <a:xfrm>
              <a:off x="4375217" y="2394056"/>
              <a:ext cx="628657" cy="186788"/>
            </a:xfrm>
            <a:prstGeom prst="rightArrow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53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580"/>
            <a:ext cx="7772400" cy="838200"/>
          </a:xfrm>
        </p:spPr>
        <p:txBody>
          <a:bodyPr/>
          <a:lstStyle/>
          <a:p>
            <a:r>
              <a:rPr lang="en-CA" dirty="0" smtClean="0"/>
              <a:t>Compact LP for orienteering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4"/>
              <p:cNvSpPr>
                <a:spLocks noChangeArrowheads="1"/>
              </p:cNvSpPr>
              <p:nvPr/>
            </p:nvSpPr>
            <p:spPr bwMode="auto">
              <a:xfrm>
                <a:off x="685800" y="2546668"/>
                <a:ext cx="8021892" cy="2808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/>
                  <a:t>Maximize 		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(O-P)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/>
                  <a:t>subject to,	</a:t>
                </a:r>
                <a:r>
                  <a:rPr lang="en-US" altLang="en-US" sz="2400" dirty="0" smtClean="0"/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 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400" dirty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 ≠ r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(r)) 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   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(u)) = 0	</a:t>
                </a:r>
                <a:r>
                  <a:rPr lang="en-US" altLang="en-US" sz="2400" dirty="0" smtClean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smtClean="0"/>
                  <a:t>: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u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&gt;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B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9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(S))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for </a:t>
                </a:r>
                <a:r>
                  <a:rPr lang="en-US" altLang="en-US" sz="2400" dirty="0">
                    <a:solidFill>
                      <a:srgbClr val="000000"/>
                    </a:solidFill>
                  </a:rPr>
                  <a:t>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endParaRPr lang="en-US" altLang="en-US" sz="2400" dirty="0" smtClean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438275" algn="l"/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4217988" algn="l"/>
                    <a:tab pos="5376863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	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=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,	x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,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z ≥ 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0</a:t>
                </a:r>
                <a:r>
                  <a:rPr lang="en-US" alt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2546668"/>
                <a:ext cx="8021892" cy="2808461"/>
              </a:xfrm>
              <a:prstGeom prst="rect">
                <a:avLst/>
              </a:prstGeom>
              <a:blipFill rotWithShape="0">
                <a:blip r:embed="rId2"/>
                <a:stretch>
                  <a:fillRect l="-1217" t="-1957" b="-41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5800" y="1230923"/>
            <a:ext cx="7772400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1347788" algn="l"/>
              </a:tabLst>
            </a:pPr>
            <a:r>
              <a:rPr lang="en-CA" dirty="0" smtClean="0"/>
              <a:t>Suppose we know node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on optimum path with largest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z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u</a:t>
            </a:r>
            <a:r>
              <a:rPr lang="en-CA" baseline="-25000" dirty="0" smtClean="0"/>
              <a:t> </a:t>
            </a:r>
            <a:r>
              <a:rPr lang="en-CA" dirty="0" smtClean="0"/>
              <a:t>:	if node </a:t>
            </a:r>
            <a:r>
              <a:rPr lang="en-CA" dirty="0" smtClean="0">
                <a:solidFill>
                  <a:srgbClr val="0000FF"/>
                </a:solidFill>
              </a:rPr>
              <a:t>u</a:t>
            </a:r>
            <a:r>
              <a:rPr lang="en-CA" dirty="0" smtClean="0"/>
              <a:t> lies on path, 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300"/>
              </a:spcBef>
              <a:tabLst>
                <a:tab pos="620713" algn="l"/>
              </a:tabLst>
            </a:pP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a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:	if arc </a:t>
            </a:r>
            <a:r>
              <a:rPr lang="en-CA" dirty="0" smtClean="0">
                <a:solidFill>
                  <a:srgbClr val="0000FF"/>
                </a:solidFill>
              </a:rPr>
              <a:t>a</a:t>
            </a:r>
            <a:r>
              <a:rPr lang="en-CA" dirty="0" smtClean="0"/>
              <a:t> lies on path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410339"/>
            <a:ext cx="805961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Constraints ensure: 	</a:t>
            </a:r>
            <a:r>
              <a:rPr lang="en-CA" dirty="0" err="1" smtClean="0">
                <a:solidFill>
                  <a:srgbClr val="0000FF"/>
                </a:solidFill>
              </a:rPr>
              <a:t>z</a:t>
            </a:r>
            <a:r>
              <a:rPr lang="en-CA" baseline="30000" dirty="0" err="1" smtClean="0">
                <a:solidFill>
                  <a:srgbClr val="0000FF"/>
                </a:solidFill>
              </a:rPr>
              <a:t>w</a:t>
            </a:r>
            <a:r>
              <a:rPr lang="en-CA" baseline="-25000" dirty="0" err="1" smtClean="0">
                <a:solidFill>
                  <a:srgbClr val="0000FF"/>
                </a:solidFill>
              </a:rPr>
              <a:t>u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≤ </a:t>
            </a:r>
            <a:r>
              <a:rPr lang="en-US" altLang="en-US" dirty="0" err="1" smtClean="0">
                <a:solidFill>
                  <a:srgbClr val="0000FF"/>
                </a:solidFill>
              </a:rPr>
              <a:t>z</a:t>
            </a:r>
            <a:r>
              <a:rPr lang="en-US" altLang="en-US" baseline="30000" dirty="0" err="1" smtClean="0">
                <a:solidFill>
                  <a:srgbClr val="0000FF"/>
                </a:solidFill>
              </a:rPr>
              <a:t>w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w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/>
              <a:t>for all </a:t>
            </a:r>
            <a:r>
              <a:rPr lang="en-US" altLang="en-US" dirty="0" smtClean="0">
                <a:solidFill>
                  <a:srgbClr val="0000FF"/>
                </a:solidFill>
              </a:rPr>
              <a:t>u, 	</a:t>
            </a:r>
            <a:r>
              <a:rPr lang="en-US" altLang="en-US" dirty="0" err="1" smtClean="0">
                <a:solidFill>
                  <a:srgbClr val="0000FF"/>
                </a:solidFill>
              </a:rPr>
              <a:t>z</a:t>
            </a:r>
            <a:r>
              <a:rPr lang="en-US" altLang="en-US" baseline="30000" dirty="0" err="1" smtClean="0">
                <a:solidFill>
                  <a:srgbClr val="0000FF"/>
                </a:solidFill>
              </a:rPr>
              <a:t>w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u</a:t>
            </a:r>
            <a:r>
              <a:rPr lang="en-US" altLang="en-US" dirty="0" smtClean="0">
                <a:solidFill>
                  <a:srgbClr val="0000FF"/>
                </a:solidFill>
              </a:rPr>
              <a:t> = 0 </a:t>
            </a:r>
            <a:r>
              <a:rPr lang="en-US" altLang="en-US" dirty="0" smtClean="0"/>
              <a:t>if </a:t>
            </a:r>
            <a:r>
              <a:rPr lang="en-US" altLang="en-US" dirty="0" smtClean="0">
                <a:solidFill>
                  <a:srgbClr val="0000FF"/>
                </a:solidFill>
              </a:rPr>
              <a:t>D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u </a:t>
            </a:r>
            <a:r>
              <a:rPr lang="en-US" altLang="en-US" dirty="0" smtClean="0">
                <a:solidFill>
                  <a:srgbClr val="0000FF"/>
                </a:solidFill>
              </a:rPr>
              <a:t>&gt; </a:t>
            </a:r>
            <a:r>
              <a:rPr lang="en-US" altLang="en-US" dirty="0" err="1" smtClean="0">
                <a:solidFill>
                  <a:srgbClr val="0000FF"/>
                </a:solidFill>
              </a:rPr>
              <a:t>D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w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endParaRPr lang="en-CA" dirty="0" smtClean="0"/>
          </a:p>
          <a:p>
            <a:pPr>
              <a:spcBef>
                <a:spcPts val="600"/>
              </a:spcBef>
            </a:pPr>
            <a:r>
              <a:rPr lang="en-CA" dirty="0" smtClean="0"/>
              <a:t>Can eliminate need for knowing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</a:t>
            </a:r>
            <a:r>
              <a:rPr lang="en-CA" sz="2200" dirty="0" smtClean="0"/>
              <a:t>(use </a:t>
            </a:r>
            <a:r>
              <a:rPr lang="en-CA" sz="2200" dirty="0" err="1" smtClean="0">
                <a:solidFill>
                  <a:srgbClr val="0000FF"/>
                </a:solidFill>
              </a:rPr>
              <a:t>z</a:t>
            </a:r>
            <a:r>
              <a:rPr lang="en-CA" sz="2200" baseline="30000" dirty="0" err="1" smtClean="0">
                <a:solidFill>
                  <a:srgbClr val="0000FF"/>
                </a:solidFill>
              </a:rPr>
              <a:t>w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w</a:t>
            </a:r>
            <a:r>
              <a:rPr lang="en-CA" sz="2200" dirty="0" smtClean="0"/>
              <a:t> to denote if </a:t>
            </a:r>
            <a:r>
              <a:rPr lang="en-CA" sz="2200" dirty="0" smtClean="0">
                <a:solidFill>
                  <a:srgbClr val="0000FF"/>
                </a:solidFill>
              </a:rPr>
              <a:t>w</a:t>
            </a:r>
            <a:r>
              <a:rPr lang="en-CA" sz="2200" dirty="0" smtClean="0"/>
              <a:t> is furthest node on optimum path; modify constraints suitably)</a:t>
            </a:r>
          </a:p>
        </p:txBody>
      </p:sp>
    </p:spTree>
    <p:extLst>
      <p:ext uri="{BB962C8B-B14F-4D97-AF65-F5344CB8AC3E}">
        <p14:creationId xmlns:p14="http://schemas.microsoft.com/office/powerpoint/2010/main" val="342069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7728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2306" y="1034048"/>
                <a:ext cx="755552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: optimal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(O-P),   OPT </a:t>
                </a:r>
                <a:r>
                  <a:rPr lang="en-CA" dirty="0">
                    <a:solidFill>
                      <a:srgbClr val="0000FF"/>
                    </a:solidFill>
                  </a:rPr>
                  <a:t>= </a:t>
                </a:r>
                <a:r>
                  <a:rPr lang="en-CA" dirty="0"/>
                  <a:t>value of </a:t>
                </a:r>
                <a:r>
                  <a:rPr lang="en-CA" dirty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</a:p>
              <a:p>
                <a:r>
                  <a:rPr lang="en-CA" dirty="0" smtClean="0">
                    <a:solidFill>
                      <a:srgbClr val="CC0000"/>
                    </a:solidFill>
                  </a:rPr>
                  <a:t>Key insight: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/>
                  <a:t> can be viewed as an arborescence packing</a:t>
                </a:r>
                <a:endParaRPr lang="en-CA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306" y="1034048"/>
                <a:ext cx="7555523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1291" t="-5882" r="-2663" b="-16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8" name="Group 267"/>
          <p:cNvGrpSpPr/>
          <p:nvPr/>
        </p:nvGrpSpPr>
        <p:grpSpPr>
          <a:xfrm>
            <a:off x="3218" y="4149580"/>
            <a:ext cx="3271025" cy="1598247"/>
            <a:chOff x="3218" y="4149580"/>
            <a:chExt cx="3271025" cy="1598247"/>
          </a:xfrm>
        </p:grpSpPr>
        <p:sp>
          <p:nvSpPr>
            <p:cNvPr id="149" name="Oval 14"/>
            <p:cNvSpPr>
              <a:spLocks noChangeArrowheads="1"/>
            </p:cNvSpPr>
            <p:nvPr/>
          </p:nvSpPr>
          <p:spPr bwMode="auto">
            <a:xfrm>
              <a:off x="60015" y="4366629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0" name="Oval 15"/>
            <p:cNvSpPr>
              <a:spLocks noChangeArrowheads="1"/>
            </p:cNvSpPr>
            <p:nvPr/>
          </p:nvSpPr>
          <p:spPr bwMode="auto">
            <a:xfrm>
              <a:off x="1062338" y="4962303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826702" y="4882286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dirty="0" smtClean="0"/>
                <a:t>r</a:t>
              </a:r>
              <a:endParaRPr lang="en-CA" sz="1800" dirty="0"/>
            </a:p>
          </p:txBody>
        </p:sp>
        <p:sp>
          <p:nvSpPr>
            <p:cNvPr id="153" name="Oval 14"/>
            <p:cNvSpPr>
              <a:spLocks noChangeArrowheads="1"/>
            </p:cNvSpPr>
            <p:nvPr/>
          </p:nvSpPr>
          <p:spPr bwMode="auto">
            <a:xfrm>
              <a:off x="1946091" y="4975003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4" name="Oval 14"/>
            <p:cNvSpPr>
              <a:spLocks noChangeArrowheads="1"/>
            </p:cNvSpPr>
            <p:nvPr/>
          </p:nvSpPr>
          <p:spPr bwMode="auto">
            <a:xfrm>
              <a:off x="1994323" y="4348800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5" name="Oval 14"/>
            <p:cNvSpPr>
              <a:spLocks noChangeArrowheads="1"/>
            </p:cNvSpPr>
            <p:nvPr/>
          </p:nvSpPr>
          <p:spPr bwMode="auto">
            <a:xfrm>
              <a:off x="498776" y="5217890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6" name="Oval 14"/>
            <p:cNvSpPr>
              <a:spLocks noChangeArrowheads="1"/>
            </p:cNvSpPr>
            <p:nvPr/>
          </p:nvSpPr>
          <p:spPr bwMode="auto">
            <a:xfrm>
              <a:off x="2335090" y="5416382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7" name="Oval 14"/>
            <p:cNvSpPr>
              <a:spLocks noChangeArrowheads="1"/>
            </p:cNvSpPr>
            <p:nvPr/>
          </p:nvSpPr>
          <p:spPr bwMode="auto">
            <a:xfrm>
              <a:off x="2705218" y="4792441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8" name="Oval 14"/>
            <p:cNvSpPr>
              <a:spLocks noChangeArrowheads="1"/>
            </p:cNvSpPr>
            <p:nvPr/>
          </p:nvSpPr>
          <p:spPr bwMode="auto">
            <a:xfrm>
              <a:off x="1290938" y="549252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61" name="Straight Arrow Connector 160"/>
            <p:cNvCxnSpPr>
              <a:endCxn id="154" idx="3"/>
            </p:cNvCxnSpPr>
            <p:nvPr/>
          </p:nvCxnSpPr>
          <p:spPr bwMode="auto">
            <a:xfrm flipV="1">
              <a:off x="1218164" y="4504626"/>
              <a:ext cx="802895" cy="488717"/>
            </a:xfrm>
            <a:prstGeom prst="straightConnector1">
              <a:avLst/>
            </a:prstGeom>
            <a:noFill/>
            <a:ln w="50800" cap="flat" cmpd="sng" algn="ctr">
              <a:solidFill>
                <a:srgbClr val="FF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2" name="Straight Arrow Connector 161"/>
            <p:cNvCxnSpPr>
              <a:stCxn id="154" idx="5"/>
              <a:endCxn id="157" idx="2"/>
            </p:cNvCxnSpPr>
            <p:nvPr/>
          </p:nvCxnSpPr>
          <p:spPr bwMode="auto">
            <a:xfrm>
              <a:off x="2150149" y="4504626"/>
              <a:ext cx="555069" cy="379096"/>
            </a:xfrm>
            <a:prstGeom prst="straightConnector1">
              <a:avLst/>
            </a:prstGeom>
            <a:noFill/>
            <a:ln w="50800" cap="flat" cmpd="sng" algn="ctr">
              <a:solidFill>
                <a:srgbClr val="FF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3" name="Straight Arrow Connector 162"/>
            <p:cNvCxnSpPr>
              <a:stCxn id="157" idx="4"/>
              <a:endCxn id="156" idx="7"/>
            </p:cNvCxnSpPr>
            <p:nvPr/>
          </p:nvCxnSpPr>
          <p:spPr bwMode="auto">
            <a:xfrm flipH="1">
              <a:off x="2490916" y="4975003"/>
              <a:ext cx="305583" cy="468115"/>
            </a:xfrm>
            <a:prstGeom prst="straightConnector1">
              <a:avLst/>
            </a:prstGeom>
            <a:noFill/>
            <a:ln w="50800" cap="flat" cmpd="sng" algn="ctr">
              <a:solidFill>
                <a:srgbClr val="FF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4" name="Straight Arrow Connector 163"/>
            <p:cNvCxnSpPr>
              <a:stCxn id="156" idx="1"/>
              <a:endCxn id="153" idx="5"/>
            </p:cNvCxnSpPr>
            <p:nvPr/>
          </p:nvCxnSpPr>
          <p:spPr bwMode="auto">
            <a:xfrm flipH="1" flipV="1">
              <a:off x="2101917" y="5130829"/>
              <a:ext cx="259909" cy="312289"/>
            </a:xfrm>
            <a:prstGeom prst="straightConnector1">
              <a:avLst/>
            </a:prstGeom>
            <a:noFill/>
            <a:ln w="50800" cap="flat" cmpd="sng" algn="ctr">
              <a:solidFill>
                <a:srgbClr val="FF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79" name="TextBox 178"/>
            <p:cNvSpPr txBox="1"/>
            <p:nvPr/>
          </p:nvSpPr>
          <p:spPr>
            <a:xfrm>
              <a:off x="2834571" y="4605671"/>
              <a:ext cx="439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dirty="0" smtClean="0"/>
                <a:t>w</a:t>
              </a:r>
              <a:endParaRPr lang="en-CA" sz="1800" dirty="0"/>
            </a:p>
          </p:txBody>
        </p:sp>
        <p:sp>
          <p:nvSpPr>
            <p:cNvPr id="249" name="Rectangle 248"/>
            <p:cNvSpPr/>
            <p:nvPr/>
          </p:nvSpPr>
          <p:spPr bwMode="auto">
            <a:xfrm>
              <a:off x="3218" y="4153712"/>
              <a:ext cx="3164008" cy="1594115"/>
            </a:xfrm>
            <a:prstGeom prst="rect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2617335" y="4149580"/>
              <a:ext cx="6186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rgbClr val="FF9933"/>
                  </a:solidFill>
                </a:rPr>
                <a:t>0.3</a:t>
              </a:r>
              <a:endParaRPr lang="en-CA" b="1" dirty="0">
                <a:solidFill>
                  <a:srgbClr val="FF9933"/>
                </a:solidFill>
              </a:endParaRPr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3241592" y="5105485"/>
            <a:ext cx="3295955" cy="1633495"/>
            <a:chOff x="3241592" y="5105485"/>
            <a:chExt cx="3295955" cy="1633495"/>
          </a:xfrm>
        </p:grpSpPr>
        <p:grpSp>
          <p:nvGrpSpPr>
            <p:cNvPr id="252" name="Group 251"/>
            <p:cNvGrpSpPr/>
            <p:nvPr/>
          </p:nvGrpSpPr>
          <p:grpSpPr>
            <a:xfrm>
              <a:off x="3241592" y="5144865"/>
              <a:ext cx="3295955" cy="1594115"/>
              <a:chOff x="3317104" y="5041378"/>
              <a:chExt cx="3295955" cy="1594115"/>
            </a:xfrm>
          </p:grpSpPr>
          <p:sp>
            <p:nvSpPr>
              <p:cNvPr id="180" name="Oval 14"/>
              <p:cNvSpPr>
                <a:spLocks noChangeArrowheads="1"/>
              </p:cNvSpPr>
              <p:nvPr/>
            </p:nvSpPr>
            <p:spPr bwMode="auto">
              <a:xfrm>
                <a:off x="3398831" y="5166672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1" name="Oval 15"/>
              <p:cNvSpPr>
                <a:spLocks noChangeArrowheads="1"/>
              </p:cNvSpPr>
              <p:nvPr/>
            </p:nvSpPr>
            <p:spPr bwMode="auto">
              <a:xfrm>
                <a:off x="4401154" y="5762346"/>
                <a:ext cx="182562" cy="1825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4165518" y="5682329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800" dirty="0" smtClean="0"/>
                  <a:t>r</a:t>
                </a:r>
                <a:endParaRPr lang="en-CA" sz="1800" dirty="0"/>
              </a:p>
            </p:txBody>
          </p:sp>
          <p:sp>
            <p:nvSpPr>
              <p:cNvPr id="184" name="Oval 14"/>
              <p:cNvSpPr>
                <a:spLocks noChangeArrowheads="1"/>
              </p:cNvSpPr>
              <p:nvPr/>
            </p:nvSpPr>
            <p:spPr bwMode="auto">
              <a:xfrm>
                <a:off x="5284907" y="5775046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5" name="Oval 14"/>
              <p:cNvSpPr>
                <a:spLocks noChangeArrowheads="1"/>
              </p:cNvSpPr>
              <p:nvPr/>
            </p:nvSpPr>
            <p:spPr bwMode="auto">
              <a:xfrm>
                <a:off x="5333139" y="5148843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6" name="Oval 14"/>
              <p:cNvSpPr>
                <a:spLocks noChangeArrowheads="1"/>
              </p:cNvSpPr>
              <p:nvPr/>
            </p:nvSpPr>
            <p:spPr bwMode="auto">
              <a:xfrm>
                <a:off x="3837592" y="6017933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7" name="Oval 14"/>
              <p:cNvSpPr>
                <a:spLocks noChangeArrowheads="1"/>
              </p:cNvSpPr>
              <p:nvPr/>
            </p:nvSpPr>
            <p:spPr bwMode="auto">
              <a:xfrm>
                <a:off x="5673906" y="6216425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8" name="Oval 14"/>
              <p:cNvSpPr>
                <a:spLocks noChangeArrowheads="1"/>
              </p:cNvSpPr>
              <p:nvPr/>
            </p:nvSpPr>
            <p:spPr bwMode="auto">
              <a:xfrm>
                <a:off x="6044034" y="5592484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9" name="Oval 14"/>
              <p:cNvSpPr>
                <a:spLocks noChangeArrowheads="1"/>
              </p:cNvSpPr>
              <p:nvPr/>
            </p:nvSpPr>
            <p:spPr bwMode="auto">
              <a:xfrm>
                <a:off x="4629754" y="6292571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cxnSp>
            <p:nvCxnSpPr>
              <p:cNvPr id="190" name="Straight Arrow Connector 189"/>
              <p:cNvCxnSpPr>
                <a:stCxn id="181" idx="6"/>
                <a:endCxn id="184" idx="2"/>
              </p:cNvCxnSpPr>
              <p:nvPr/>
            </p:nvCxnSpPr>
            <p:spPr bwMode="auto">
              <a:xfrm>
                <a:off x="4583716" y="5853627"/>
                <a:ext cx="701191" cy="12700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D458FF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96" name="Straight Arrow Connector 195"/>
              <p:cNvCxnSpPr>
                <a:stCxn id="184" idx="6"/>
                <a:endCxn id="188" idx="3"/>
              </p:cNvCxnSpPr>
              <p:nvPr/>
            </p:nvCxnSpPr>
            <p:spPr bwMode="auto">
              <a:xfrm flipV="1">
                <a:off x="5467469" y="5748310"/>
                <a:ext cx="603301" cy="118017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D458FF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97" name="Straight Arrow Connector 196"/>
              <p:cNvCxnSpPr>
                <a:stCxn id="189" idx="7"/>
                <a:endCxn id="184" idx="3"/>
              </p:cNvCxnSpPr>
              <p:nvPr/>
            </p:nvCxnSpPr>
            <p:spPr bwMode="auto">
              <a:xfrm flipV="1">
                <a:off x="4785580" y="5930872"/>
                <a:ext cx="526063" cy="388435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D458FF"/>
                </a:solidFill>
                <a:prstDash val="solid"/>
                <a:round/>
                <a:headEnd type="triangle" w="med" len="med"/>
                <a:tailEnd type="none"/>
              </a:ln>
              <a:effectLst/>
            </p:spPr>
          </p:cxnSp>
          <p:sp>
            <p:nvSpPr>
              <p:cNvPr id="210" name="TextBox 209"/>
              <p:cNvSpPr txBox="1"/>
              <p:nvPr/>
            </p:nvSpPr>
            <p:spPr>
              <a:xfrm>
                <a:off x="6173387" y="5405714"/>
                <a:ext cx="4396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800" dirty="0" smtClean="0"/>
                  <a:t>w</a:t>
                </a:r>
                <a:endParaRPr lang="en-CA" sz="1800" dirty="0"/>
              </a:p>
            </p:txBody>
          </p:sp>
          <p:sp>
            <p:nvSpPr>
              <p:cNvPr id="251" name="Rectangle 250"/>
              <p:cNvSpPr/>
              <p:nvPr/>
            </p:nvSpPr>
            <p:spPr bwMode="auto">
              <a:xfrm>
                <a:off x="3317104" y="5041378"/>
                <a:ext cx="3170729" cy="1594115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CA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endParaRPr>
              </a:p>
            </p:txBody>
          </p:sp>
        </p:grpSp>
        <p:sp>
          <p:nvSpPr>
            <p:cNvPr id="259" name="TextBox 258"/>
            <p:cNvSpPr txBox="1"/>
            <p:nvPr/>
          </p:nvSpPr>
          <p:spPr>
            <a:xfrm>
              <a:off x="5863890" y="5105485"/>
              <a:ext cx="6186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rgbClr val="D458FF"/>
                  </a:solidFill>
                </a:rPr>
                <a:t>0.3</a:t>
              </a:r>
              <a:endParaRPr lang="en-CA" b="1" dirty="0">
                <a:solidFill>
                  <a:srgbClr val="D458FF"/>
                </a:solidFill>
              </a:endParaRPr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5887288" y="3461912"/>
            <a:ext cx="3352801" cy="1628498"/>
            <a:chOff x="5887288" y="3461912"/>
            <a:chExt cx="3352801" cy="1628498"/>
          </a:xfrm>
        </p:grpSpPr>
        <p:grpSp>
          <p:nvGrpSpPr>
            <p:cNvPr id="254" name="Group 253"/>
            <p:cNvGrpSpPr/>
            <p:nvPr/>
          </p:nvGrpSpPr>
          <p:grpSpPr>
            <a:xfrm>
              <a:off x="5887288" y="3496295"/>
              <a:ext cx="3352801" cy="1594115"/>
              <a:chOff x="6035039" y="4085228"/>
              <a:chExt cx="3352801" cy="1594115"/>
            </a:xfrm>
          </p:grpSpPr>
          <p:sp>
            <p:nvSpPr>
              <p:cNvPr id="211" name="Oval 14"/>
              <p:cNvSpPr>
                <a:spLocks noChangeArrowheads="1"/>
              </p:cNvSpPr>
              <p:nvPr/>
            </p:nvSpPr>
            <p:spPr bwMode="auto">
              <a:xfrm>
                <a:off x="6073801" y="4251927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2" name="Oval 15"/>
              <p:cNvSpPr>
                <a:spLocks noChangeArrowheads="1"/>
              </p:cNvSpPr>
              <p:nvPr/>
            </p:nvSpPr>
            <p:spPr bwMode="auto">
              <a:xfrm>
                <a:off x="7107249" y="4870897"/>
                <a:ext cx="188231" cy="18970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6864296" y="4787751"/>
                <a:ext cx="392831" cy="383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800" dirty="0" smtClean="0"/>
                  <a:t>r</a:t>
                </a:r>
                <a:endParaRPr lang="en-CA" sz="1800" dirty="0"/>
              </a:p>
            </p:txBody>
          </p:sp>
          <p:sp>
            <p:nvSpPr>
              <p:cNvPr id="215" name="Oval 14"/>
              <p:cNvSpPr>
                <a:spLocks noChangeArrowheads="1"/>
              </p:cNvSpPr>
              <p:nvPr/>
            </p:nvSpPr>
            <p:spPr bwMode="auto">
              <a:xfrm>
                <a:off x="8018445" y="4884094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6" name="Oval 14"/>
              <p:cNvSpPr>
                <a:spLocks noChangeArrowheads="1"/>
              </p:cNvSpPr>
              <p:nvPr/>
            </p:nvSpPr>
            <p:spPr bwMode="auto">
              <a:xfrm>
                <a:off x="8068175" y="4233401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7" name="Oval 14"/>
              <p:cNvSpPr>
                <a:spLocks noChangeArrowheads="1"/>
              </p:cNvSpPr>
              <p:nvPr/>
            </p:nvSpPr>
            <p:spPr bwMode="auto">
              <a:xfrm>
                <a:off x="6526186" y="5136480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8" name="Oval 14"/>
              <p:cNvSpPr>
                <a:spLocks noChangeArrowheads="1"/>
              </p:cNvSpPr>
              <p:nvPr/>
            </p:nvSpPr>
            <p:spPr bwMode="auto">
              <a:xfrm>
                <a:off x="8419523" y="5342734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9" name="Oval 14"/>
              <p:cNvSpPr>
                <a:spLocks noChangeArrowheads="1"/>
              </p:cNvSpPr>
              <p:nvPr/>
            </p:nvSpPr>
            <p:spPr bwMode="auto">
              <a:xfrm>
                <a:off x="8801145" y="4694392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0" name="Oval 14"/>
              <p:cNvSpPr>
                <a:spLocks noChangeArrowheads="1"/>
              </p:cNvSpPr>
              <p:nvPr/>
            </p:nvSpPr>
            <p:spPr bwMode="auto">
              <a:xfrm>
                <a:off x="7342947" y="5421858"/>
                <a:ext cx="188231" cy="18970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cxnSp>
            <p:nvCxnSpPr>
              <p:cNvPr id="223" name="Straight Arrow Connector 222"/>
              <p:cNvCxnSpPr>
                <a:endCxn id="216" idx="3"/>
              </p:cNvCxnSpPr>
              <p:nvPr/>
            </p:nvCxnSpPr>
            <p:spPr bwMode="auto">
              <a:xfrm flipV="1">
                <a:off x="7267914" y="4395321"/>
                <a:ext cx="827827" cy="507830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224" name="Straight Arrow Connector 223"/>
              <p:cNvCxnSpPr>
                <a:stCxn id="216" idx="5"/>
                <a:endCxn id="219" idx="2"/>
              </p:cNvCxnSpPr>
              <p:nvPr/>
            </p:nvCxnSpPr>
            <p:spPr bwMode="auto">
              <a:xfrm>
                <a:off x="8228840" y="4395321"/>
                <a:ext cx="572306" cy="393922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241" name="TextBox 240"/>
              <p:cNvSpPr txBox="1"/>
              <p:nvPr/>
            </p:nvSpPr>
            <p:spPr>
              <a:xfrm>
                <a:off x="8934515" y="4500318"/>
                <a:ext cx="453325" cy="383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800" dirty="0" smtClean="0"/>
                  <a:t>w</a:t>
                </a:r>
                <a:endParaRPr lang="en-CA" sz="1800" dirty="0"/>
              </a:p>
            </p:txBody>
          </p:sp>
          <p:sp>
            <p:nvSpPr>
              <p:cNvPr id="253" name="Rectangle 252"/>
              <p:cNvSpPr/>
              <p:nvPr/>
            </p:nvSpPr>
            <p:spPr bwMode="auto">
              <a:xfrm>
                <a:off x="6035039" y="4085228"/>
                <a:ext cx="3194305" cy="1594115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CA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endParaRPr>
              </a:p>
            </p:txBody>
          </p:sp>
        </p:grpSp>
        <p:sp>
          <p:nvSpPr>
            <p:cNvPr id="260" name="TextBox 259"/>
            <p:cNvSpPr txBox="1"/>
            <p:nvPr/>
          </p:nvSpPr>
          <p:spPr>
            <a:xfrm>
              <a:off x="8523562" y="3461912"/>
              <a:ext cx="6186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rgbClr val="00B0F0"/>
                  </a:solidFill>
                </a:rPr>
                <a:t>0.3</a:t>
              </a:r>
              <a:endParaRPr lang="en-CA" b="1" dirty="0">
                <a:solidFill>
                  <a:srgbClr val="00B0F0"/>
                </a:solidFill>
              </a:endParaRPr>
            </a:p>
          </p:txBody>
        </p:sp>
      </p:grpSp>
      <p:sp>
        <p:nvSpPr>
          <p:cNvPr id="261" name="TextBox 260"/>
          <p:cNvSpPr txBox="1"/>
          <p:nvPr/>
        </p:nvSpPr>
        <p:spPr>
          <a:xfrm>
            <a:off x="3210305" y="2421372"/>
            <a:ext cx="441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≥</a:t>
            </a:r>
            <a:endParaRPr lang="en-CA" b="1" dirty="0"/>
          </a:p>
        </p:txBody>
      </p:sp>
      <p:sp>
        <p:nvSpPr>
          <p:cNvPr id="262" name="TextBox 261"/>
          <p:cNvSpPr txBox="1"/>
          <p:nvPr/>
        </p:nvSpPr>
        <p:spPr>
          <a:xfrm>
            <a:off x="7531952" y="2413955"/>
            <a:ext cx="441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+</a:t>
            </a:r>
          </a:p>
        </p:txBody>
      </p:sp>
      <p:sp>
        <p:nvSpPr>
          <p:cNvPr id="263" name="TextBox 262"/>
          <p:cNvSpPr txBox="1"/>
          <p:nvPr/>
        </p:nvSpPr>
        <p:spPr>
          <a:xfrm>
            <a:off x="6716284" y="5479359"/>
            <a:ext cx="441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+</a:t>
            </a:r>
            <a:endParaRPr lang="en-CA" b="1" dirty="0"/>
          </a:p>
        </p:txBody>
      </p:sp>
      <p:sp>
        <p:nvSpPr>
          <p:cNvPr id="264" name="TextBox 263"/>
          <p:cNvSpPr txBox="1"/>
          <p:nvPr/>
        </p:nvSpPr>
        <p:spPr>
          <a:xfrm>
            <a:off x="2472103" y="5936782"/>
            <a:ext cx="441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+</a:t>
            </a:r>
            <a:endParaRPr lang="en-CA" b="1" dirty="0"/>
          </a:p>
        </p:txBody>
      </p:sp>
      <p:grpSp>
        <p:nvGrpSpPr>
          <p:cNvPr id="286" name="Group 285"/>
          <p:cNvGrpSpPr/>
          <p:nvPr/>
        </p:nvGrpSpPr>
        <p:grpSpPr>
          <a:xfrm>
            <a:off x="145544" y="2390166"/>
            <a:ext cx="3329893" cy="1641132"/>
            <a:chOff x="145544" y="2390166"/>
            <a:chExt cx="3329893" cy="1641132"/>
          </a:xfrm>
        </p:grpSpPr>
        <p:sp>
          <p:nvSpPr>
            <p:cNvPr id="4" name="Oval 14"/>
            <p:cNvSpPr>
              <a:spLocks noChangeArrowheads="1"/>
            </p:cNvSpPr>
            <p:nvPr/>
          </p:nvSpPr>
          <p:spPr bwMode="auto">
            <a:xfrm>
              <a:off x="261209" y="2635690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" name="Oval 15"/>
            <p:cNvSpPr>
              <a:spLocks noChangeArrowheads="1"/>
            </p:cNvSpPr>
            <p:nvPr/>
          </p:nvSpPr>
          <p:spPr bwMode="auto">
            <a:xfrm>
              <a:off x="1263532" y="3231364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27896" y="3151347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dirty="0" smtClean="0"/>
                <a:t>r</a:t>
              </a:r>
              <a:endParaRPr lang="en-CA" sz="1800" dirty="0"/>
            </a:p>
          </p:txBody>
        </p:sp>
        <p:sp>
          <p:nvSpPr>
            <p:cNvPr id="7" name="Oval 14"/>
            <p:cNvSpPr>
              <a:spLocks noChangeArrowheads="1"/>
            </p:cNvSpPr>
            <p:nvPr/>
          </p:nvSpPr>
          <p:spPr bwMode="auto">
            <a:xfrm>
              <a:off x="3155898" y="3366012"/>
              <a:ext cx="182562" cy="1825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Oval 14"/>
            <p:cNvSpPr>
              <a:spLocks noChangeArrowheads="1"/>
            </p:cNvSpPr>
            <p:nvPr/>
          </p:nvSpPr>
          <p:spPr bwMode="auto">
            <a:xfrm>
              <a:off x="2147285" y="3244064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Oval 14"/>
            <p:cNvSpPr>
              <a:spLocks noChangeArrowheads="1"/>
            </p:cNvSpPr>
            <p:nvPr/>
          </p:nvSpPr>
          <p:spPr bwMode="auto">
            <a:xfrm>
              <a:off x="2195517" y="2617861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699970" y="3486951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Oval 14"/>
            <p:cNvSpPr>
              <a:spLocks noChangeArrowheads="1"/>
            </p:cNvSpPr>
            <p:nvPr/>
          </p:nvSpPr>
          <p:spPr bwMode="auto">
            <a:xfrm>
              <a:off x="2536284" y="3685443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Oval 14"/>
            <p:cNvSpPr>
              <a:spLocks noChangeArrowheads="1"/>
            </p:cNvSpPr>
            <p:nvPr/>
          </p:nvSpPr>
          <p:spPr bwMode="auto">
            <a:xfrm>
              <a:off x="2906412" y="3061502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6" name="Straight Arrow Connector 15"/>
            <p:cNvCxnSpPr>
              <a:stCxn id="5" idx="4"/>
              <a:endCxn id="14" idx="1"/>
            </p:cNvCxnSpPr>
            <p:nvPr/>
          </p:nvCxnSpPr>
          <p:spPr bwMode="auto">
            <a:xfrm>
              <a:off x="1354813" y="3413926"/>
              <a:ext cx="164055" cy="37439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3" name="Straight Arrow Connector 22"/>
            <p:cNvCxnSpPr>
              <a:stCxn id="5" idx="1"/>
              <a:endCxn id="4" idx="5"/>
            </p:cNvCxnSpPr>
            <p:nvPr/>
          </p:nvCxnSpPr>
          <p:spPr bwMode="auto">
            <a:xfrm flipH="1" flipV="1">
              <a:off x="417035" y="2791516"/>
              <a:ext cx="873233" cy="466584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Arrow Connector 25"/>
            <p:cNvCxnSpPr>
              <a:endCxn id="9" idx="3"/>
            </p:cNvCxnSpPr>
            <p:nvPr/>
          </p:nvCxnSpPr>
          <p:spPr bwMode="auto">
            <a:xfrm flipV="1">
              <a:off x="1419358" y="2773687"/>
              <a:ext cx="802895" cy="48871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9" idx="5"/>
              <a:endCxn id="13" idx="2"/>
            </p:cNvCxnSpPr>
            <p:nvPr/>
          </p:nvCxnSpPr>
          <p:spPr bwMode="auto">
            <a:xfrm>
              <a:off x="2351343" y="2773687"/>
              <a:ext cx="555069" cy="37909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6" name="Straight Arrow Connector 35"/>
            <p:cNvCxnSpPr>
              <a:stCxn id="13" idx="4"/>
              <a:endCxn id="12" idx="7"/>
            </p:cNvCxnSpPr>
            <p:nvPr/>
          </p:nvCxnSpPr>
          <p:spPr bwMode="auto">
            <a:xfrm flipH="1">
              <a:off x="2692110" y="3244064"/>
              <a:ext cx="305583" cy="46811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8" name="Straight Arrow Connector 37"/>
            <p:cNvCxnSpPr>
              <a:stCxn id="12" idx="1"/>
              <a:endCxn id="8" idx="5"/>
            </p:cNvCxnSpPr>
            <p:nvPr/>
          </p:nvCxnSpPr>
          <p:spPr bwMode="auto">
            <a:xfrm flipH="1" flipV="1">
              <a:off x="2303111" y="3399890"/>
              <a:ext cx="259909" cy="31228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1" name="Straight Arrow Connector 40"/>
            <p:cNvCxnSpPr>
              <a:stCxn id="8" idx="6"/>
              <a:endCxn id="13" idx="3"/>
            </p:cNvCxnSpPr>
            <p:nvPr/>
          </p:nvCxnSpPr>
          <p:spPr bwMode="auto">
            <a:xfrm flipV="1">
              <a:off x="2329847" y="3217328"/>
              <a:ext cx="603301" cy="11801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>
              <a:stCxn id="14" idx="7"/>
              <a:endCxn id="8" idx="3"/>
            </p:cNvCxnSpPr>
            <p:nvPr/>
          </p:nvCxnSpPr>
          <p:spPr bwMode="auto">
            <a:xfrm flipV="1">
              <a:off x="1647958" y="3399890"/>
              <a:ext cx="526063" cy="38843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47" name="Straight Arrow Connector 46"/>
            <p:cNvCxnSpPr>
              <a:stCxn id="4" idx="4"/>
              <a:endCxn id="10" idx="0"/>
            </p:cNvCxnSpPr>
            <p:nvPr/>
          </p:nvCxnSpPr>
          <p:spPr bwMode="auto">
            <a:xfrm>
              <a:off x="352490" y="2818252"/>
              <a:ext cx="438761" cy="66869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49" name="Straight Arrow Connector 48"/>
            <p:cNvCxnSpPr>
              <a:stCxn id="4" idx="6"/>
              <a:endCxn id="9" idx="2"/>
            </p:cNvCxnSpPr>
            <p:nvPr/>
          </p:nvCxnSpPr>
          <p:spPr bwMode="auto">
            <a:xfrm flipV="1">
              <a:off x="443771" y="2709142"/>
              <a:ext cx="1751746" cy="1782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1444248" y="2742024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0.6</a:t>
              </a:r>
              <a:endParaRPr lang="en-CA" sz="16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86728" y="3692744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0.1</a:t>
              </a:r>
              <a:endParaRPr lang="en-CA" sz="16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095059" y="2390166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0.1</a:t>
              </a:r>
              <a:endParaRPr lang="en-CA" sz="16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45544" y="3046698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0.1</a:t>
              </a:r>
              <a:endParaRPr lang="en-CA" sz="16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536284" y="2635690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0.6</a:t>
              </a:r>
              <a:endParaRPr lang="en-CA" sz="16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348735" y="3322645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0.1</a:t>
              </a:r>
              <a:endParaRPr lang="en-CA" sz="16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727331" y="3590493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0.3</a:t>
              </a:r>
              <a:endParaRPr lang="en-CA" sz="16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078994" y="3473339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0.3</a:t>
              </a:r>
              <a:endParaRPr lang="en-CA" sz="16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739785" y="3435067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0.3</a:t>
              </a:r>
              <a:endParaRPr lang="en-CA" sz="16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403027" y="3219131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0.5</a:t>
              </a:r>
              <a:endParaRPr lang="en-CA" sz="16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035765" y="2874732"/>
              <a:ext cx="4396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dirty="0" smtClean="0"/>
                <a:t>w</a:t>
              </a:r>
              <a:endParaRPr lang="en-CA" sz="1800" dirty="0"/>
            </a:p>
          </p:txBody>
        </p: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1492132" y="3761589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271" name="Straight Arrow Connector 270"/>
            <p:cNvCxnSpPr>
              <a:stCxn id="14" idx="2"/>
              <a:endCxn id="10" idx="5"/>
            </p:cNvCxnSpPr>
            <p:nvPr/>
          </p:nvCxnSpPr>
          <p:spPr bwMode="auto">
            <a:xfrm flipH="1" flipV="1">
              <a:off x="855796" y="3642777"/>
              <a:ext cx="636336" cy="210093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73" name="Straight Arrow Connector 272"/>
            <p:cNvCxnSpPr>
              <a:stCxn id="5" idx="6"/>
              <a:endCxn id="8" idx="2"/>
            </p:cNvCxnSpPr>
            <p:nvPr/>
          </p:nvCxnSpPr>
          <p:spPr bwMode="auto">
            <a:xfrm>
              <a:off x="1446094" y="3322645"/>
              <a:ext cx="701191" cy="1270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74" name="TextBox 273"/>
            <p:cNvSpPr txBox="1"/>
            <p:nvPr/>
          </p:nvSpPr>
          <p:spPr>
            <a:xfrm>
              <a:off x="1655817" y="3028071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0.3</a:t>
              </a:r>
              <a:endParaRPr lang="en-CA" sz="1600" dirty="0"/>
            </a:p>
          </p:txBody>
        </p:sp>
        <p:cxnSp>
          <p:nvCxnSpPr>
            <p:cNvPr id="280" name="Straight Arrow Connector 279"/>
            <p:cNvCxnSpPr>
              <a:stCxn id="9" idx="4"/>
              <a:endCxn id="8" idx="0"/>
            </p:cNvCxnSpPr>
            <p:nvPr/>
          </p:nvCxnSpPr>
          <p:spPr bwMode="auto">
            <a:xfrm flipH="1">
              <a:off x="2238566" y="2800423"/>
              <a:ext cx="48232" cy="44364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81" name="TextBox 280"/>
            <p:cNvSpPr txBox="1"/>
            <p:nvPr/>
          </p:nvSpPr>
          <p:spPr>
            <a:xfrm>
              <a:off x="2224333" y="2880775"/>
              <a:ext cx="5158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600" dirty="0" smtClean="0"/>
                <a:t>0.1</a:t>
              </a:r>
              <a:endParaRPr lang="en-CA" sz="1600" dirty="0"/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4043426" y="1891781"/>
            <a:ext cx="3367940" cy="1543286"/>
            <a:chOff x="4043426" y="1891781"/>
            <a:chExt cx="3367940" cy="1543286"/>
          </a:xfrm>
        </p:grpSpPr>
        <p:grpSp>
          <p:nvGrpSpPr>
            <p:cNvPr id="248" name="Group 247"/>
            <p:cNvGrpSpPr/>
            <p:nvPr/>
          </p:nvGrpSpPr>
          <p:grpSpPr>
            <a:xfrm>
              <a:off x="4043426" y="1891781"/>
              <a:ext cx="3367940" cy="1543286"/>
              <a:chOff x="3581393" y="2440995"/>
              <a:chExt cx="3367940" cy="1543286"/>
            </a:xfrm>
          </p:grpSpPr>
          <p:sp>
            <p:nvSpPr>
              <p:cNvPr id="80" name="Oval 14"/>
              <p:cNvSpPr>
                <a:spLocks noChangeArrowheads="1"/>
              </p:cNvSpPr>
              <p:nvPr/>
            </p:nvSpPr>
            <p:spPr bwMode="auto">
              <a:xfrm>
                <a:off x="3735105" y="2579210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1" name="Oval 15"/>
              <p:cNvSpPr>
                <a:spLocks noChangeArrowheads="1"/>
              </p:cNvSpPr>
              <p:nvPr/>
            </p:nvSpPr>
            <p:spPr bwMode="auto">
              <a:xfrm>
                <a:off x="4737428" y="3174884"/>
                <a:ext cx="182562" cy="1825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4501792" y="3094867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800" dirty="0" smtClean="0"/>
                  <a:t>r</a:t>
                </a:r>
                <a:endParaRPr lang="en-CA" sz="1800" dirty="0"/>
              </a:p>
            </p:txBody>
          </p:sp>
          <p:sp>
            <p:nvSpPr>
              <p:cNvPr id="84" name="Oval 14"/>
              <p:cNvSpPr>
                <a:spLocks noChangeArrowheads="1"/>
              </p:cNvSpPr>
              <p:nvPr/>
            </p:nvSpPr>
            <p:spPr bwMode="auto">
              <a:xfrm>
                <a:off x="5621181" y="3187584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5" name="Oval 14"/>
              <p:cNvSpPr>
                <a:spLocks noChangeArrowheads="1"/>
              </p:cNvSpPr>
              <p:nvPr/>
            </p:nvSpPr>
            <p:spPr bwMode="auto">
              <a:xfrm>
                <a:off x="5669413" y="2561381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6" name="Oval 14"/>
              <p:cNvSpPr>
                <a:spLocks noChangeArrowheads="1"/>
              </p:cNvSpPr>
              <p:nvPr/>
            </p:nvSpPr>
            <p:spPr bwMode="auto">
              <a:xfrm>
                <a:off x="4173866" y="3430471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7" name="Oval 14"/>
              <p:cNvSpPr>
                <a:spLocks noChangeArrowheads="1"/>
              </p:cNvSpPr>
              <p:nvPr/>
            </p:nvSpPr>
            <p:spPr bwMode="auto">
              <a:xfrm>
                <a:off x="6010180" y="3628963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8" name="Oval 14"/>
              <p:cNvSpPr>
                <a:spLocks noChangeArrowheads="1"/>
              </p:cNvSpPr>
              <p:nvPr/>
            </p:nvSpPr>
            <p:spPr bwMode="auto">
              <a:xfrm>
                <a:off x="6380308" y="3005022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9" name="Oval 14"/>
              <p:cNvSpPr>
                <a:spLocks noChangeArrowheads="1"/>
              </p:cNvSpPr>
              <p:nvPr/>
            </p:nvSpPr>
            <p:spPr bwMode="auto">
              <a:xfrm>
                <a:off x="4966028" y="3705109"/>
                <a:ext cx="182562" cy="182562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cxnSp>
            <p:nvCxnSpPr>
              <p:cNvPr id="90" name="Straight Arrow Connector 89"/>
              <p:cNvCxnSpPr>
                <a:stCxn id="81" idx="4"/>
                <a:endCxn id="89" idx="1"/>
              </p:cNvCxnSpPr>
              <p:nvPr/>
            </p:nvCxnSpPr>
            <p:spPr bwMode="auto">
              <a:xfrm>
                <a:off x="4828709" y="3357446"/>
                <a:ext cx="164055" cy="374399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99" name="Straight Arrow Connector 98"/>
              <p:cNvCxnSpPr>
                <a:stCxn id="80" idx="4"/>
                <a:endCxn id="86" idx="0"/>
              </p:cNvCxnSpPr>
              <p:nvPr/>
            </p:nvCxnSpPr>
            <p:spPr bwMode="auto">
              <a:xfrm>
                <a:off x="3826386" y="2761772"/>
                <a:ext cx="438761" cy="668699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00" name="Straight Arrow Connector 99"/>
              <p:cNvCxnSpPr>
                <a:stCxn id="80" idx="6"/>
                <a:endCxn id="85" idx="2"/>
              </p:cNvCxnSpPr>
              <p:nvPr/>
            </p:nvCxnSpPr>
            <p:spPr bwMode="auto">
              <a:xfrm flipV="1">
                <a:off x="3917667" y="2652662"/>
                <a:ext cx="1751746" cy="17829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12" name="TextBox 111"/>
              <p:cNvSpPr txBox="1"/>
              <p:nvPr/>
            </p:nvSpPr>
            <p:spPr>
              <a:xfrm>
                <a:off x="6509661" y="2818252"/>
                <a:ext cx="4396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800" dirty="0" smtClean="0"/>
                  <a:t>w</a:t>
                </a:r>
                <a:endParaRPr lang="en-CA" sz="1800" dirty="0"/>
              </a:p>
            </p:txBody>
          </p:sp>
          <p:cxnSp>
            <p:nvCxnSpPr>
              <p:cNvPr id="244" name="Straight Arrow Connector 243"/>
              <p:cNvCxnSpPr>
                <a:stCxn id="84" idx="6"/>
                <a:endCxn id="88" idx="3"/>
              </p:cNvCxnSpPr>
              <p:nvPr/>
            </p:nvCxnSpPr>
            <p:spPr bwMode="auto">
              <a:xfrm flipV="1">
                <a:off x="5803743" y="3160848"/>
                <a:ext cx="603301" cy="118017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247" name="Rectangle 246"/>
              <p:cNvSpPr/>
              <p:nvPr/>
            </p:nvSpPr>
            <p:spPr bwMode="auto">
              <a:xfrm>
                <a:off x="3581393" y="2440995"/>
                <a:ext cx="3282903" cy="1543286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CA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endParaRPr>
              </a:p>
            </p:txBody>
          </p:sp>
        </p:grpSp>
        <p:sp>
          <p:nvSpPr>
            <p:cNvPr id="255" name="TextBox 254"/>
            <p:cNvSpPr txBox="1"/>
            <p:nvPr/>
          </p:nvSpPr>
          <p:spPr>
            <a:xfrm>
              <a:off x="6750178" y="1900758"/>
              <a:ext cx="6186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rgbClr val="CC0000"/>
                  </a:solidFill>
                </a:rPr>
                <a:t>0.1</a:t>
              </a:r>
              <a:endParaRPr lang="en-CA" b="1" dirty="0">
                <a:solidFill>
                  <a:srgbClr val="CC0000"/>
                </a:solidFill>
              </a:endParaRPr>
            </a:p>
          </p:txBody>
        </p:sp>
        <p:cxnSp>
          <p:nvCxnSpPr>
            <p:cNvPr id="276" name="Straight Arrow Connector 275"/>
            <p:cNvCxnSpPr>
              <a:stCxn id="89" idx="2"/>
              <a:endCxn id="86" idx="5"/>
            </p:cNvCxnSpPr>
            <p:nvPr/>
          </p:nvCxnSpPr>
          <p:spPr bwMode="auto">
            <a:xfrm flipH="1" flipV="1">
              <a:off x="4791725" y="3037083"/>
              <a:ext cx="636336" cy="210093"/>
            </a:xfrm>
            <a:prstGeom prst="straightConnector1">
              <a:avLst/>
            </a:prstGeom>
            <a:noFill/>
            <a:ln w="508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3" name="Straight Arrow Connector 282"/>
            <p:cNvCxnSpPr>
              <a:stCxn id="85" idx="4"/>
              <a:endCxn id="84" idx="0"/>
            </p:cNvCxnSpPr>
            <p:nvPr/>
          </p:nvCxnSpPr>
          <p:spPr bwMode="auto">
            <a:xfrm flipH="1">
              <a:off x="6174495" y="2194729"/>
              <a:ext cx="48232" cy="443641"/>
            </a:xfrm>
            <a:prstGeom prst="straightConnector1">
              <a:avLst/>
            </a:prstGeom>
            <a:noFill/>
            <a:ln w="508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1167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/>
      <p:bldP spid="262" grpId="0"/>
      <p:bldP spid="263" grpId="0"/>
      <p:bldP spid="2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098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Orienteering</a:t>
            </a:r>
          </a:p>
        </p:txBody>
      </p:sp>
      <p:sp>
        <p:nvSpPr>
          <p:cNvPr id="6148" name="Oval 5"/>
          <p:cNvSpPr>
            <a:spLocks noChangeAspect="1" noChangeArrowheads="1"/>
          </p:cNvSpPr>
          <p:nvPr/>
        </p:nvSpPr>
        <p:spPr bwMode="auto">
          <a:xfrm>
            <a:off x="2700288" y="2103311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2</a:t>
            </a:r>
            <a:endParaRPr lang="en-US" altLang="en-US" sz="2000" dirty="0"/>
          </a:p>
        </p:txBody>
      </p:sp>
      <p:sp>
        <p:nvSpPr>
          <p:cNvPr id="6149" name="Oval 6"/>
          <p:cNvSpPr>
            <a:spLocks noChangeAspect="1" noChangeArrowheads="1"/>
          </p:cNvSpPr>
          <p:nvPr/>
        </p:nvSpPr>
        <p:spPr bwMode="auto">
          <a:xfrm>
            <a:off x="3633888" y="1663436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3</a:t>
            </a:r>
            <a:endParaRPr lang="en-US" altLang="en-US" sz="2000" dirty="0"/>
          </a:p>
        </p:txBody>
      </p:sp>
      <p:sp>
        <p:nvSpPr>
          <p:cNvPr id="6150" name="Oval 7"/>
          <p:cNvSpPr>
            <a:spLocks noChangeAspect="1" noChangeArrowheads="1"/>
          </p:cNvSpPr>
          <p:nvPr/>
        </p:nvSpPr>
        <p:spPr bwMode="auto">
          <a:xfrm>
            <a:off x="4199465" y="2896523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2</a:t>
            </a:r>
            <a:endParaRPr lang="en-US" altLang="en-US" sz="2000" dirty="0"/>
          </a:p>
        </p:txBody>
      </p:sp>
      <p:sp>
        <p:nvSpPr>
          <p:cNvPr id="6151" name="Oval 8"/>
          <p:cNvSpPr>
            <a:spLocks noChangeAspect="1" noChangeArrowheads="1"/>
          </p:cNvSpPr>
          <p:nvPr/>
        </p:nvSpPr>
        <p:spPr bwMode="auto">
          <a:xfrm>
            <a:off x="4472088" y="1663436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5</a:t>
            </a:r>
            <a:endParaRPr lang="en-US" altLang="en-US" sz="2000" dirty="0"/>
          </a:p>
        </p:txBody>
      </p:sp>
      <p:sp>
        <p:nvSpPr>
          <p:cNvPr id="6152" name="Oval 14"/>
          <p:cNvSpPr>
            <a:spLocks noChangeArrowheads="1"/>
          </p:cNvSpPr>
          <p:nvPr/>
        </p:nvSpPr>
        <p:spPr bwMode="auto">
          <a:xfrm>
            <a:off x="1500288" y="1507861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5</a:t>
            </a:r>
            <a:endParaRPr lang="en-US" altLang="en-US" sz="2000" dirty="0"/>
          </a:p>
        </p:txBody>
      </p:sp>
      <p:sp>
        <p:nvSpPr>
          <p:cNvPr id="6153" name="Oval 15"/>
          <p:cNvSpPr>
            <a:spLocks noChangeAspect="1" noChangeArrowheads="1"/>
          </p:cNvSpPr>
          <p:nvPr/>
        </p:nvSpPr>
        <p:spPr bwMode="auto">
          <a:xfrm>
            <a:off x="1974622" y="2578830"/>
            <a:ext cx="251999" cy="25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4" name="Oval 16"/>
          <p:cNvSpPr>
            <a:spLocks noChangeAspect="1" noChangeArrowheads="1"/>
          </p:cNvSpPr>
          <p:nvPr/>
        </p:nvSpPr>
        <p:spPr bwMode="auto">
          <a:xfrm>
            <a:off x="2871888" y="1436425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7</a:t>
            </a:r>
            <a:endParaRPr lang="en-US" altLang="en-US" sz="2000" dirty="0"/>
          </a:p>
        </p:txBody>
      </p:sp>
      <p:sp>
        <p:nvSpPr>
          <p:cNvPr id="6155" name="Oval 17"/>
          <p:cNvSpPr>
            <a:spLocks noChangeAspect="1" noChangeArrowheads="1"/>
          </p:cNvSpPr>
          <p:nvPr/>
        </p:nvSpPr>
        <p:spPr bwMode="auto">
          <a:xfrm>
            <a:off x="3024288" y="2730236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2</a:t>
            </a:r>
          </a:p>
        </p:txBody>
      </p:sp>
      <p:sp>
        <p:nvSpPr>
          <p:cNvPr id="6156" name="Oval 19"/>
          <p:cNvSpPr>
            <a:spLocks noChangeAspect="1" noChangeArrowheads="1"/>
          </p:cNvSpPr>
          <p:nvPr/>
        </p:nvSpPr>
        <p:spPr bwMode="auto">
          <a:xfrm>
            <a:off x="5889275" y="2686415"/>
            <a:ext cx="503999" cy="50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Symbol" panose="05050102010706020507" pitchFamily="18" charset="2"/>
              </a:rPr>
              <a:t>p</a:t>
            </a:r>
            <a:r>
              <a:rPr lang="en-US" altLang="en-US" sz="2000" dirty="0" smtClean="0"/>
              <a:t>(v)</a:t>
            </a:r>
            <a:endParaRPr lang="en-US" altLang="en-US" sz="2000" dirty="0"/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6393274" y="2648783"/>
            <a:ext cx="112632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dirty="0"/>
              <a:t>n</a:t>
            </a:r>
            <a:r>
              <a:rPr lang="en-US" altLang="en-US" sz="2200" dirty="0" smtClean="0"/>
              <a:t>ode v</a:t>
            </a:r>
            <a:endParaRPr lang="en-US" altLang="en-US" sz="2200" dirty="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6160" name="Oval 19"/>
          <p:cNvSpPr>
            <a:spLocks noChangeAspect="1" noChangeArrowheads="1"/>
          </p:cNvSpPr>
          <p:nvPr/>
        </p:nvSpPr>
        <p:spPr bwMode="auto">
          <a:xfrm>
            <a:off x="4796087" y="2384715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5</a:t>
            </a:r>
          </a:p>
        </p:txBody>
      </p:sp>
      <p:sp>
        <p:nvSpPr>
          <p:cNvPr id="6174" name="Text Box 22"/>
          <p:cNvSpPr txBox="1">
            <a:spLocks noChangeArrowheads="1"/>
          </p:cNvSpPr>
          <p:nvPr/>
        </p:nvSpPr>
        <p:spPr bwMode="auto">
          <a:xfrm>
            <a:off x="6124224" y="1749799"/>
            <a:ext cx="21757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dirty="0"/>
              <a:t>r</a:t>
            </a:r>
            <a:r>
              <a:rPr lang="en-US" altLang="en-US" sz="2200" dirty="0" smtClean="0"/>
              <a:t>oot r</a:t>
            </a:r>
            <a:endParaRPr lang="en-US" altLang="en-US" sz="2200" dirty="0"/>
          </a:p>
        </p:txBody>
      </p:sp>
      <p:sp>
        <p:nvSpPr>
          <p:cNvPr id="6175" name="Oval 15"/>
          <p:cNvSpPr>
            <a:spLocks noChangeArrowheads="1"/>
          </p:cNvSpPr>
          <p:nvPr/>
        </p:nvSpPr>
        <p:spPr bwMode="auto">
          <a:xfrm>
            <a:off x="5889275" y="1913311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6" name="TextBox 25"/>
          <p:cNvSpPr txBox="1"/>
          <p:nvPr/>
        </p:nvSpPr>
        <p:spPr>
          <a:xfrm>
            <a:off x="5767487" y="1300312"/>
            <a:ext cx="262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27" name="TextBox 26"/>
          <p:cNvSpPr txBox="1"/>
          <p:nvPr/>
        </p:nvSpPr>
        <p:spPr>
          <a:xfrm>
            <a:off x="5803950" y="2237946"/>
            <a:ext cx="3147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n</a:t>
            </a:r>
            <a:r>
              <a:rPr lang="en-CA" sz="2200" dirty="0" smtClean="0"/>
              <a:t>odes with rewards (</a:t>
            </a:r>
            <a:r>
              <a:rPr lang="en-US" altLang="en-US" sz="2200" dirty="0"/>
              <a:t>≥</a:t>
            </a:r>
            <a:r>
              <a:rPr lang="en-US" altLang="en-US" sz="2000" dirty="0">
                <a:solidFill>
                  <a:srgbClr val="0000FF"/>
                </a:solidFill>
              </a:rPr>
              <a:t> </a:t>
            </a:r>
            <a:r>
              <a:rPr lang="en-CA" sz="2200" dirty="0" smtClean="0"/>
              <a:t>0)</a:t>
            </a:r>
            <a:endParaRPr lang="en-CA" sz="2200" dirty="0"/>
          </a:p>
        </p:txBody>
      </p:sp>
      <p:sp>
        <p:nvSpPr>
          <p:cNvPr id="28" name="TextBox 27"/>
          <p:cNvSpPr txBox="1"/>
          <p:nvPr/>
        </p:nvSpPr>
        <p:spPr>
          <a:xfrm>
            <a:off x="6958819" y="3060207"/>
            <a:ext cx="1624314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2200" dirty="0"/>
              <a:t>r</a:t>
            </a:r>
            <a:r>
              <a:rPr lang="en-CA" sz="2200" dirty="0" smtClean="0"/>
              <a:t>eward of v</a:t>
            </a:r>
            <a:endParaRPr lang="en-CA" sz="2200" dirty="0"/>
          </a:p>
        </p:txBody>
      </p:sp>
      <p:sp>
        <p:nvSpPr>
          <p:cNvPr id="32" name="Right Arrow 31"/>
          <p:cNvSpPr/>
          <p:nvPr/>
        </p:nvSpPr>
        <p:spPr bwMode="auto">
          <a:xfrm rot="11561723">
            <a:off x="6362329" y="3060621"/>
            <a:ext cx="628267" cy="182635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70200" y="2555803"/>
            <a:ext cx="4497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238234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 animBg="1"/>
      <p:bldP spid="6157" grpId="0"/>
      <p:bldP spid="27" grpId="0"/>
      <p:bldP spid="28" grpId="0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800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25885" y="1395008"/>
                <a:ext cx="8585768" cy="4968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: optimal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(O-P)</a:t>
                </a:r>
                <a:r>
                  <a:rPr lang="en-CA" dirty="0" smtClean="0"/>
                  <a:t>,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	OPT = </a:t>
                </a:r>
                <a:r>
                  <a:rPr lang="en-CA" dirty="0" smtClean="0"/>
                  <a:t>value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>
                    <a:solidFill>
                      <a:srgbClr val="CC0000"/>
                    </a:solidFill>
                  </a:rPr>
                  <a:t>Key insight: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/>
                  <a:t> can be viewed as an arborescence packing</a:t>
                </a:r>
              </a:p>
              <a:p>
                <a:pPr>
                  <a:spcBef>
                    <a:spcPts val="18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Theorem (Bang-Jensen et al. ’95): </a:t>
                </a:r>
                <a:r>
                  <a:rPr lang="en-CA" dirty="0" smtClean="0"/>
                  <a:t>There are out-</a:t>
                </a:r>
                <a:r>
                  <a:rPr lang="en-CA" dirty="0" err="1" smtClean="0"/>
                  <a:t>arborescences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</a:t>
                </a:r>
                <a14:m>
                  <m:oMath xmlns:m="http://schemas.openxmlformats.org/officeDocument/2006/math">
                    <m:r>
                      <a:rPr lang="en-CA" i="1" baseline="-2500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,…,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dirty="0" smtClean="0"/>
                  <a:t> rooted at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 smtClean="0"/>
                  <a:t> with weights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/>
                  <a:t> such that:  </a:t>
                </a:r>
              </a:p>
              <a:p>
                <a:pPr marL="180975" indent="-1809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5197475" algn="l"/>
                    <a:tab pos="6100763" algn="l"/>
                  </a:tabLst>
                </a:pPr>
                <a:r>
                  <a:rPr lang="en-US" altLang="en-US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/>
                  <a:t>  </a:t>
                </a:r>
              </a:p>
              <a:p>
                <a:pPr marL="180975" indent="-1809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5197475" algn="l"/>
                    <a:tab pos="6100763" algn="l"/>
                  </a:tabLst>
                </a:pPr>
                <a:r>
                  <a:rPr lang="en-CA" dirty="0" smtClean="0"/>
                  <a:t>(total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CA" dirty="0" smtClean="0"/>
                  <a:t>-weight of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err="1" smtClean="0"/>
                  <a:t>’s</a:t>
                </a:r>
                <a:r>
                  <a:rPr lang="en-CA" dirty="0" smtClean="0"/>
                  <a:t> containing arc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CA" dirty="0" smtClean="0"/>
                  <a:t>) 	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lang="en-CA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CA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CA" dirty="0" smtClean="0"/>
                  <a:t> 	for every arc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</a:p>
              <a:p>
                <a:pPr marL="180975" indent="-1809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5197475" algn="l"/>
                    <a:tab pos="6100763" algn="l"/>
                  </a:tabLst>
                </a:pPr>
                <a:r>
                  <a:rPr lang="en-CA" dirty="0" smtClean="0"/>
                  <a:t>(total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CA" dirty="0" smtClean="0"/>
                  <a:t>-weight of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err="1" smtClean="0"/>
                  <a:t>’s</a:t>
                </a:r>
                <a:r>
                  <a:rPr lang="en-CA" dirty="0" smtClean="0"/>
                  <a:t> containing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CA" dirty="0" smtClean="0"/>
                  <a:t>)	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≥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alt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lang="en-CA" altLang="en-US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acc>
                      </m:e>
                      <m:sub>
                        <m:r>
                          <a:rPr lang="en-CA" alt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  <m:sup>
                        <m:r>
                          <a:rPr lang="en-CA" alt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CA" dirty="0" smtClean="0"/>
                  <a:t> 	for every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u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/>
                  <a:t>(</a:t>
                </a:r>
                <a:r>
                  <a:rPr lang="en-CA" dirty="0" smtClean="0"/>
                  <a:t>Every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contains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dirty="0"/>
                  <a:t>;</a:t>
                </a:r>
                <a:r>
                  <a:rPr lang="en-CA" dirty="0" smtClean="0"/>
                  <a:t>      nodes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CA" dirty="0" smtClean="0"/>
                  <a:t> with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u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&gt;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are not in any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)</a:t>
                </a:r>
              </a:p>
              <a:p>
                <a:pPr>
                  <a:spcBef>
                    <a:spcPts val="1800"/>
                  </a:spcBef>
                </a:pPr>
                <a:r>
                  <a:rPr lang="en-CA" dirty="0" smtClean="0">
                    <a:solidFill>
                      <a:srgbClr val="CC0000"/>
                    </a:solidFill>
                  </a:rPr>
                  <a:t>Can obtain the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pairs in </a:t>
                </a:r>
                <a:r>
                  <a:rPr lang="en-CA" dirty="0" err="1" smtClean="0">
                    <a:solidFill>
                      <a:srgbClr val="CC0000"/>
                    </a:solidFill>
                  </a:rPr>
                  <a:t>polytime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(Gabow’96, Post-S’15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)</a:t>
                </a:r>
              </a:p>
              <a:p>
                <a:pPr>
                  <a:spcBef>
                    <a:spcPts val="18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 Theorem: </a:t>
                </a:r>
                <a:r>
                  <a:rPr lang="en-CA" dirty="0"/>
                  <a:t>Can round </a:t>
                </a:r>
                <a:r>
                  <a:rPr lang="en-CA" dirty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>
                    <a:solidFill>
                      <a:srgbClr val="0000FF"/>
                    </a:solidFill>
                  </a:rPr>
                  <a:t>) </a:t>
                </a:r>
                <a:r>
                  <a:rPr lang="en-CA" dirty="0"/>
                  <a:t>to obtain path with reward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≥ </a:t>
                </a:r>
                <a:r>
                  <a:rPr lang="en-CA" dirty="0">
                    <a:solidFill>
                      <a:srgbClr val="0000FF"/>
                    </a:solidFill>
                  </a:rPr>
                  <a:t>OPT/3</a:t>
                </a:r>
                <a:r>
                  <a:rPr lang="en-CA" dirty="0" smtClean="0"/>
                  <a:t>.</a:t>
                </a:r>
                <a:endParaRPr lang="en-CA" dirty="0" smtClean="0">
                  <a:solidFill>
                    <a:srgbClr val="CC000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" y="1395008"/>
                <a:ext cx="8585768" cy="4968348"/>
              </a:xfrm>
              <a:prstGeom prst="rect">
                <a:avLst/>
              </a:prstGeom>
              <a:blipFill rotWithShape="0">
                <a:blip r:embed="rId2"/>
                <a:stretch>
                  <a:fillRect l="-1349" t="-982" b="-18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95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7728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5885" y="1034048"/>
                <a:ext cx="8393262" cy="4799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: optimal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(O-P)</a:t>
                </a:r>
                <a:r>
                  <a:rPr lang="en-CA" dirty="0" smtClean="0"/>
                  <a:t>,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	OPT = </a:t>
                </a:r>
                <a:r>
                  <a:rPr lang="en-CA" dirty="0" smtClean="0"/>
                  <a:t>value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>
                    <a:solidFill>
                      <a:srgbClr val="009900"/>
                    </a:solidFill>
                  </a:rPr>
                  <a:t>Theorem (Bang-Jensen et al. ’95): </a:t>
                </a:r>
                <a:r>
                  <a:rPr lang="en-CA" dirty="0" smtClean="0"/>
                  <a:t>There are out-</a:t>
                </a:r>
                <a:r>
                  <a:rPr lang="en-CA" dirty="0" err="1" smtClean="0"/>
                  <a:t>arborescences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T</a:t>
                </a:r>
                <a14:m>
                  <m:oMath xmlns:m="http://schemas.openxmlformats.org/officeDocument/2006/math">
                    <m:r>
                      <a:rPr lang="en-CA" i="1" baseline="-2500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,…,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dirty="0" smtClean="0"/>
                  <a:t> rooted at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 smtClean="0"/>
                  <a:t> with weights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CA" dirty="0" smtClean="0"/>
                  <a:t>, 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/>
                  <a:t>  s.t.</a:t>
                </a:r>
              </a:p>
              <a:p>
                <a:pPr marL="180975" indent="-1809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5197475" algn="l"/>
                    <a:tab pos="6100763" algn="l"/>
                  </a:tabLst>
                </a:pPr>
                <a:r>
                  <a:rPr lang="en-CA" dirty="0" smtClean="0"/>
                  <a:t>(total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CA" dirty="0" smtClean="0"/>
                  <a:t>-weight of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err="1" smtClean="0"/>
                  <a:t>’s</a:t>
                </a:r>
                <a:r>
                  <a:rPr lang="en-CA" dirty="0" smtClean="0"/>
                  <a:t> containing arc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CA" dirty="0" smtClean="0"/>
                  <a:t>) 	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lang="en-CA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CA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CA" dirty="0" smtClean="0"/>
                  <a:t> 	for every arc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</a:p>
              <a:p>
                <a:pPr marL="180975" indent="-1809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5197475" algn="l"/>
                    <a:tab pos="6100763" algn="l"/>
                  </a:tabLst>
                </a:pPr>
                <a:r>
                  <a:rPr lang="en-CA" dirty="0" smtClean="0"/>
                  <a:t>(total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CA" dirty="0" smtClean="0"/>
                  <a:t>-weight of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err="1" smtClean="0"/>
                  <a:t>’s</a:t>
                </a:r>
                <a:r>
                  <a:rPr lang="en-CA" dirty="0" smtClean="0"/>
                  <a:t> containing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CA" dirty="0" smtClean="0"/>
                  <a:t>)	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≥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alt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lang="en-CA" altLang="en-US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acc>
                      </m:e>
                      <m:sub>
                        <m:r>
                          <a:rPr lang="en-CA" alt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  <m:sup>
                        <m:r>
                          <a:rPr lang="en-CA" alt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bSup>
                  </m:oMath>
                </a14:m>
                <a:r>
                  <a:rPr lang="en-CA" dirty="0" smtClean="0"/>
                  <a:t> 	for every node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u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/>
                  <a:t>(</a:t>
                </a:r>
                <a:r>
                  <a:rPr lang="en-CA" dirty="0" smtClean="0"/>
                  <a:t>Every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contains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w</a:t>
                </a:r>
                <a:r>
                  <a:rPr lang="en-CA" dirty="0" smtClean="0"/>
                  <a:t>;     nodes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u</a:t>
                </a:r>
                <a:r>
                  <a:rPr lang="en-CA" dirty="0" smtClean="0"/>
                  <a:t> with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u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&gt;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are not in any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)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CC0000"/>
                    </a:solidFill>
                  </a:rPr>
                  <a:t>Algorithm:</a:t>
                </a:r>
              </a:p>
              <a:p>
                <a:pPr marL="360363" indent="-360363">
                  <a:buAutoNum type="arabicParenR"/>
                  <a:tabLst>
                    <a:tab pos="444500" algn="l"/>
                    <a:tab pos="901700" algn="l"/>
                    <a:tab pos="3765550" algn="l"/>
                  </a:tabLst>
                </a:pPr>
                <a:r>
                  <a:rPr lang="en-CA" dirty="0" smtClean="0"/>
                  <a:t>Obtain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pairs satisfying above properties.</a:t>
                </a:r>
              </a:p>
              <a:p>
                <a:pPr marL="360363" indent="-360363">
                  <a:spcBef>
                    <a:spcPts val="600"/>
                  </a:spcBef>
                  <a:buAutoNum type="arabicParenR"/>
                  <a:tabLst>
                    <a:tab pos="444500" algn="l"/>
                    <a:tab pos="901700" algn="l"/>
                    <a:tab pos="3765550" algn="l"/>
                  </a:tabLst>
                </a:pPr>
                <a:r>
                  <a:rPr lang="en-CA" dirty="0" smtClean="0"/>
                  <a:t>Convert every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to an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r-w</a:t>
                </a:r>
                <a:r>
                  <a:rPr lang="en-CA" dirty="0" smtClean="0"/>
                  <a:t>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 2c(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 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</a:p>
              <a:p>
                <a:pPr marL="360363" indent="-360363">
                  <a:spcBef>
                    <a:spcPts val="300"/>
                  </a:spcBef>
                  <a:tabLst>
                    <a:tab pos="444500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dirty="0" smtClean="0"/>
                  <a:t>So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.c(P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 2B 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	</a:t>
                </a:r>
                <a:r>
                  <a:rPr lang="en-CA" dirty="0" smtClean="0">
                    <a:sym typeface="Symbol" panose="05050102010706020507" pitchFamily="18" charset="2"/>
                  </a:rPr>
                  <a:t>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.(</a:t>
                </a:r>
                <a:r>
                  <a:rPr lang="en-CA" dirty="0" smtClean="0"/>
                  <a:t>regret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2(B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),</a:t>
                </a:r>
              </a:p>
              <a:p>
                <a:pPr marL="444500" indent="-444500">
                  <a:spcBef>
                    <a:spcPts val="300"/>
                  </a:spcBef>
                  <a:tabLst>
                    <a:tab pos="444500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0000FF"/>
                    </a:solidFill>
                  </a:rPr>
                  <a:t>	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≥ OPT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" y="1034048"/>
                <a:ext cx="8393262" cy="4799071"/>
              </a:xfrm>
              <a:prstGeom prst="rect">
                <a:avLst/>
              </a:prstGeom>
              <a:blipFill rotWithShape="0">
                <a:blip r:embed="rId2"/>
                <a:stretch>
                  <a:fillRect l="-1380" t="-1017" r="-581" b="-203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553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7728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5885" y="1034048"/>
                <a:ext cx="8393262" cy="35471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: optimal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(O-P)</a:t>
                </a:r>
                <a:r>
                  <a:rPr lang="en-CA" dirty="0" smtClean="0"/>
                  <a:t>,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	OPT = </a:t>
                </a:r>
                <a:r>
                  <a:rPr lang="en-CA" dirty="0" smtClean="0"/>
                  <a:t>value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CC0000"/>
                    </a:solidFill>
                  </a:rPr>
                  <a:t>Algorithm:</a:t>
                </a:r>
              </a:p>
              <a:p>
                <a:pPr marL="360363" indent="-360363">
                  <a:buFontTx/>
                  <a:buAutoNum type="arabicParenR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Obtain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pairs as in arborescence-packing theorem. </a:t>
                </a:r>
                <a:r>
                  <a:rPr lang="en-CA" dirty="0"/>
                  <a:t>(Every </a:t>
                </a:r>
                <a:r>
                  <a:rPr lang="en-CA" dirty="0" err="1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/>
                  <a:t> contains </a:t>
                </a:r>
                <a:r>
                  <a:rPr lang="en-CA" dirty="0">
                    <a:solidFill>
                      <a:srgbClr val="0000FF"/>
                    </a:solidFill>
                  </a:rPr>
                  <a:t>w</a:t>
                </a:r>
                <a:r>
                  <a:rPr lang="en-CA" dirty="0"/>
                  <a:t>,  </a:t>
                </a:r>
                <a:r>
                  <a:rPr lang="en-CA" dirty="0" smtClean="0"/>
                  <a:t>nodes </a:t>
                </a:r>
                <a:r>
                  <a:rPr lang="en-CA" dirty="0">
                    <a:solidFill>
                      <a:srgbClr val="0000FF"/>
                    </a:solidFill>
                  </a:rPr>
                  <a:t>u</a:t>
                </a:r>
                <a:r>
                  <a:rPr lang="en-CA" dirty="0"/>
                  <a:t> with </a:t>
                </a:r>
                <a:r>
                  <a:rPr lang="en-CA" dirty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u </a:t>
                </a:r>
                <a:r>
                  <a:rPr lang="en-CA" dirty="0">
                    <a:solidFill>
                      <a:srgbClr val="0000FF"/>
                    </a:solidFill>
                  </a:rPr>
                  <a:t>&gt; </a:t>
                </a:r>
                <a:r>
                  <a:rPr lang="en-CA" dirty="0" err="1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w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are </a:t>
                </a:r>
                <a:r>
                  <a:rPr lang="en-CA" dirty="0"/>
                  <a:t>not in </a:t>
                </a:r>
                <a:r>
                  <a:rPr lang="en-CA" dirty="0" smtClean="0"/>
                  <a:t>any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)</a:t>
                </a:r>
              </a:p>
              <a:p>
                <a:pPr marL="360363" indent="-360363">
                  <a:spcBef>
                    <a:spcPts val="1200"/>
                  </a:spcBef>
                  <a:buAutoNum type="arabicParenR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Convert every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to an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r-w</a:t>
                </a:r>
                <a:r>
                  <a:rPr lang="en-CA" dirty="0" smtClean="0"/>
                  <a:t>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 2c(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 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</a:p>
              <a:p>
                <a:pPr marL="360363" indent="-360363">
                  <a:spcBef>
                    <a:spcPts val="300"/>
                  </a:spcBef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dirty="0" smtClean="0"/>
                  <a:t>So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.(</a:t>
                </a:r>
                <a:r>
                  <a:rPr lang="en-CA" dirty="0" smtClean="0"/>
                  <a:t>regret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2(B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),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≥ OPT</a:t>
                </a:r>
              </a:p>
              <a:p>
                <a:pPr marL="360363" indent="-360363">
                  <a:spcBef>
                    <a:spcPts val="1200"/>
                  </a:spcBef>
                  <a:buClr>
                    <a:schemeClr val="tx1"/>
                  </a:buClr>
                  <a:buFont typeface="+mj-lt"/>
                  <a:buAutoNum type="arabicParenR" startAt="3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CC0000"/>
                    </a:solidFill>
                  </a:rPr>
                  <a:t>Path-splitting lemma: </a:t>
                </a:r>
                <a:r>
                  <a:rPr lang="en-CA" altLang="en-US" dirty="0"/>
                  <a:t>a</a:t>
                </a:r>
                <a:r>
                  <a:rPr lang="en-CA" dirty="0" smtClean="0"/>
                  <a:t> rooted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dirty="0" smtClean="0"/>
                  <a:t> of regret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/>
                  <a:t>, </a:t>
                </a:r>
                <a:r>
                  <a:rPr lang="en-CA" dirty="0" smtClean="0"/>
                  <a:t>can be split into </a:t>
                </a:r>
                <a:r>
                  <a:rPr lang="en-CA" dirty="0"/>
                  <a:t>at most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+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/>
                  <a:t>) rooted paths</a:t>
                </a:r>
                <a:r>
                  <a:rPr lang="en-CA" dirty="0"/>
                  <a:t>, each of </a:t>
                </a:r>
                <a:r>
                  <a:rPr lang="en-CA" dirty="0" smtClean="0"/>
                  <a:t>regret </a:t>
                </a:r>
                <a:r>
                  <a:rPr lang="en-CA" dirty="0">
                    <a:solidFill>
                      <a:srgbClr val="0000FF"/>
                    </a:solidFill>
                  </a:rPr>
                  <a:t>≤ R</a:t>
                </a:r>
                <a:r>
                  <a:rPr lang="en-CA" dirty="0" smtClean="0"/>
                  <a:t>.</a:t>
                </a:r>
                <a:endParaRPr lang="en-US" altLang="en-US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" y="1034048"/>
                <a:ext cx="8393262" cy="3547125"/>
              </a:xfrm>
              <a:prstGeom prst="rect">
                <a:avLst/>
              </a:prstGeom>
              <a:blipFill rotWithShape="0">
                <a:blip r:embed="rId2"/>
                <a:stretch>
                  <a:fillRect l="-1162" t="-1375" b="-309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2855850" y="4595613"/>
            <a:ext cx="3173820" cy="1276350"/>
            <a:chOff x="2855850" y="4595613"/>
            <a:chExt cx="3173820" cy="1276350"/>
          </a:xfrm>
        </p:grpSpPr>
        <p:sp>
          <p:nvSpPr>
            <p:cNvPr id="4" name="Oval 6"/>
            <p:cNvSpPr>
              <a:spLocks noChangeArrowheads="1"/>
            </p:cNvSpPr>
            <p:nvPr/>
          </p:nvSpPr>
          <p:spPr bwMode="auto">
            <a:xfrm>
              <a:off x="4273895" y="4822626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5100576" y="527975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112095" y="4822626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Oval 15"/>
            <p:cNvSpPr>
              <a:spLocks noChangeArrowheads="1"/>
            </p:cNvSpPr>
            <p:nvPr/>
          </p:nvSpPr>
          <p:spPr bwMode="auto">
            <a:xfrm>
              <a:off x="3130895" y="5356026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Oval 16"/>
            <p:cNvSpPr>
              <a:spLocks noChangeArrowheads="1"/>
            </p:cNvSpPr>
            <p:nvPr/>
          </p:nvSpPr>
          <p:spPr bwMode="auto">
            <a:xfrm>
              <a:off x="3511895" y="4595613"/>
              <a:ext cx="182562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Oval 17"/>
            <p:cNvSpPr>
              <a:spLocks noChangeArrowheads="1"/>
            </p:cNvSpPr>
            <p:nvPr/>
          </p:nvSpPr>
          <p:spPr bwMode="auto">
            <a:xfrm>
              <a:off x="4569265" y="5420571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Oval 19"/>
            <p:cNvSpPr>
              <a:spLocks noChangeArrowheads="1"/>
            </p:cNvSpPr>
            <p:nvPr/>
          </p:nvSpPr>
          <p:spPr bwMode="auto">
            <a:xfrm>
              <a:off x="5847107" y="4611488"/>
              <a:ext cx="182563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Oval 19"/>
            <p:cNvSpPr>
              <a:spLocks noChangeArrowheads="1"/>
            </p:cNvSpPr>
            <p:nvPr/>
          </p:nvSpPr>
          <p:spPr bwMode="auto">
            <a:xfrm>
              <a:off x="5558182" y="5689401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3917625" y="527975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3" name="Straight Arrow Connector 12"/>
            <p:cNvCxnSpPr>
              <a:cxnSpLocks noChangeShapeType="1"/>
              <a:stCxn id="8" idx="6"/>
              <a:endCxn id="4" idx="2"/>
            </p:cNvCxnSpPr>
            <p:nvPr/>
          </p:nvCxnSpPr>
          <p:spPr bwMode="auto">
            <a:xfrm>
              <a:off x="3694457" y="4675172"/>
              <a:ext cx="579438" cy="22701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Arrow Connector 13"/>
            <p:cNvCxnSpPr>
              <a:cxnSpLocks noChangeShapeType="1"/>
              <a:stCxn id="6" idx="6"/>
              <a:endCxn id="10" idx="2"/>
            </p:cNvCxnSpPr>
            <p:nvPr/>
          </p:nvCxnSpPr>
          <p:spPr bwMode="auto">
            <a:xfrm flipV="1">
              <a:off x="5294657" y="4691047"/>
              <a:ext cx="552450" cy="2111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Arrow Connector 14"/>
            <p:cNvCxnSpPr>
              <a:cxnSpLocks noChangeShapeType="1"/>
              <a:stCxn id="10" idx="4"/>
              <a:endCxn id="11" idx="7"/>
            </p:cNvCxnSpPr>
            <p:nvPr/>
          </p:nvCxnSpPr>
          <p:spPr bwMode="auto">
            <a:xfrm flipH="1">
              <a:off x="5714009" y="4794051"/>
              <a:ext cx="224380" cy="92208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Arrow Connector 15"/>
            <p:cNvCxnSpPr>
              <a:cxnSpLocks noChangeShapeType="1"/>
              <a:stCxn id="11" idx="1"/>
              <a:endCxn id="5" idx="6"/>
            </p:cNvCxnSpPr>
            <p:nvPr/>
          </p:nvCxnSpPr>
          <p:spPr bwMode="auto">
            <a:xfrm flipH="1" flipV="1">
              <a:off x="5283138" y="5371039"/>
              <a:ext cx="301780" cy="34509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Arrow Connector 16"/>
            <p:cNvCxnSpPr>
              <a:cxnSpLocks noChangeShapeType="1"/>
              <a:stCxn id="12" idx="6"/>
              <a:endCxn id="9" idx="1"/>
            </p:cNvCxnSpPr>
            <p:nvPr/>
          </p:nvCxnSpPr>
          <p:spPr bwMode="auto">
            <a:xfrm>
              <a:off x="4100188" y="5371039"/>
              <a:ext cx="495813" cy="7626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Arrow Connector 17"/>
            <p:cNvCxnSpPr>
              <a:stCxn id="7" idx="7"/>
              <a:endCxn id="8" idx="3"/>
            </p:cNvCxnSpPr>
            <p:nvPr/>
          </p:nvCxnSpPr>
          <p:spPr bwMode="auto">
            <a:xfrm flipV="1">
              <a:off x="3286721" y="4739717"/>
              <a:ext cx="251910" cy="6313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4" idx="3"/>
              <a:endCxn id="12" idx="7"/>
            </p:cNvCxnSpPr>
            <p:nvPr/>
          </p:nvCxnSpPr>
          <p:spPr bwMode="auto">
            <a:xfrm flipH="1">
              <a:off x="4073452" y="4978452"/>
              <a:ext cx="227179" cy="32804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/>
            <p:cNvCxnSpPr>
              <a:stCxn id="9" idx="7"/>
              <a:endCxn id="5" idx="2"/>
            </p:cNvCxnSpPr>
            <p:nvPr/>
          </p:nvCxnSpPr>
          <p:spPr bwMode="auto">
            <a:xfrm flipV="1">
              <a:off x="4725091" y="5371039"/>
              <a:ext cx="375485" cy="7626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2855850" y="5091050"/>
              <a:ext cx="381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r</a:t>
              </a:r>
              <a:endParaRPr lang="en-CA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3787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7728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5885" y="1034048"/>
                <a:ext cx="8393262" cy="35471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: optimal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(O-P)</a:t>
                </a:r>
                <a:r>
                  <a:rPr lang="en-CA" dirty="0" smtClean="0"/>
                  <a:t>,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	OPT = </a:t>
                </a:r>
                <a:r>
                  <a:rPr lang="en-CA" dirty="0" smtClean="0"/>
                  <a:t>value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CC0000"/>
                    </a:solidFill>
                  </a:rPr>
                  <a:t>Algorithm:</a:t>
                </a:r>
              </a:p>
              <a:p>
                <a:pPr marL="360363" indent="-360363">
                  <a:buFontTx/>
                  <a:buAutoNum type="arabicParenR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Obtain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pairs as in arborescence-packing theorem. </a:t>
                </a:r>
                <a:r>
                  <a:rPr lang="en-CA" dirty="0"/>
                  <a:t>(Every </a:t>
                </a:r>
                <a:r>
                  <a:rPr lang="en-CA" dirty="0" err="1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/>
                  <a:t> contains </a:t>
                </a:r>
                <a:r>
                  <a:rPr lang="en-CA" dirty="0">
                    <a:solidFill>
                      <a:srgbClr val="0000FF"/>
                    </a:solidFill>
                  </a:rPr>
                  <a:t>w</a:t>
                </a:r>
                <a:r>
                  <a:rPr lang="en-CA" dirty="0"/>
                  <a:t>,  </a:t>
                </a:r>
                <a:r>
                  <a:rPr lang="en-CA" dirty="0" smtClean="0"/>
                  <a:t>nodes </a:t>
                </a:r>
                <a:r>
                  <a:rPr lang="en-CA" dirty="0">
                    <a:solidFill>
                      <a:srgbClr val="0000FF"/>
                    </a:solidFill>
                  </a:rPr>
                  <a:t>u</a:t>
                </a:r>
                <a:r>
                  <a:rPr lang="en-CA" dirty="0"/>
                  <a:t> with </a:t>
                </a:r>
                <a:r>
                  <a:rPr lang="en-CA" dirty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u </a:t>
                </a:r>
                <a:r>
                  <a:rPr lang="en-CA" dirty="0">
                    <a:solidFill>
                      <a:srgbClr val="0000FF"/>
                    </a:solidFill>
                  </a:rPr>
                  <a:t>&gt; </a:t>
                </a:r>
                <a:r>
                  <a:rPr lang="en-CA" dirty="0" err="1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w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are </a:t>
                </a:r>
                <a:r>
                  <a:rPr lang="en-CA" dirty="0"/>
                  <a:t>not in </a:t>
                </a:r>
                <a:r>
                  <a:rPr lang="en-CA" dirty="0" smtClean="0"/>
                  <a:t>any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)</a:t>
                </a:r>
              </a:p>
              <a:p>
                <a:pPr marL="360363" indent="-360363">
                  <a:spcBef>
                    <a:spcPts val="1200"/>
                  </a:spcBef>
                  <a:buAutoNum type="arabicParenR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Convert every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to an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r-w</a:t>
                </a:r>
                <a:r>
                  <a:rPr lang="en-CA" dirty="0" smtClean="0"/>
                  <a:t>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 2c(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 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</a:p>
              <a:p>
                <a:pPr marL="360363" indent="-360363">
                  <a:spcBef>
                    <a:spcPts val="300"/>
                  </a:spcBef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dirty="0" smtClean="0"/>
                  <a:t>So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.(</a:t>
                </a:r>
                <a:r>
                  <a:rPr lang="en-CA" dirty="0" smtClean="0"/>
                  <a:t>regret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2(B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),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≥ OPT</a:t>
                </a:r>
              </a:p>
              <a:p>
                <a:pPr marL="360363" indent="-360363">
                  <a:spcBef>
                    <a:spcPts val="1200"/>
                  </a:spcBef>
                  <a:buClr>
                    <a:schemeClr val="tx1"/>
                  </a:buClr>
                  <a:buFont typeface="+mj-lt"/>
                  <a:buAutoNum type="arabicParenR" startAt="3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CC0000"/>
                    </a:solidFill>
                  </a:rPr>
                  <a:t>Path-splitting lemma: </a:t>
                </a:r>
                <a:r>
                  <a:rPr lang="en-CA" altLang="en-US" dirty="0"/>
                  <a:t>a</a:t>
                </a:r>
                <a:r>
                  <a:rPr lang="en-CA" dirty="0" smtClean="0"/>
                  <a:t> rooted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dirty="0" smtClean="0"/>
                  <a:t> of regret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/>
                  <a:t>, </a:t>
                </a:r>
                <a:r>
                  <a:rPr lang="en-CA" dirty="0" smtClean="0"/>
                  <a:t>can be split into </a:t>
                </a:r>
                <a:r>
                  <a:rPr lang="en-CA" dirty="0"/>
                  <a:t>at most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+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/>
                  <a:t>) rooted paths</a:t>
                </a:r>
                <a:r>
                  <a:rPr lang="en-CA" dirty="0"/>
                  <a:t>, each of </a:t>
                </a:r>
                <a:r>
                  <a:rPr lang="en-CA" dirty="0" smtClean="0"/>
                  <a:t>regret </a:t>
                </a:r>
                <a:r>
                  <a:rPr lang="en-CA" dirty="0">
                    <a:solidFill>
                      <a:srgbClr val="0000FF"/>
                    </a:solidFill>
                  </a:rPr>
                  <a:t>≤ R</a:t>
                </a:r>
                <a:r>
                  <a:rPr lang="en-CA" dirty="0" smtClean="0"/>
                  <a:t>.</a:t>
                </a:r>
                <a:endParaRPr lang="en-US" altLang="en-US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" y="1034048"/>
                <a:ext cx="8393262" cy="3547125"/>
              </a:xfrm>
              <a:prstGeom prst="rect">
                <a:avLst/>
              </a:prstGeom>
              <a:blipFill rotWithShape="0">
                <a:blip r:embed="rId2"/>
                <a:stretch>
                  <a:fillRect l="-1162" t="-1375" b="-309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2855850" y="4595613"/>
            <a:ext cx="3173820" cy="1276350"/>
            <a:chOff x="2855850" y="4595613"/>
            <a:chExt cx="3173820" cy="1276350"/>
          </a:xfrm>
        </p:grpSpPr>
        <p:sp>
          <p:nvSpPr>
            <p:cNvPr id="47" name="Oval 6"/>
            <p:cNvSpPr>
              <a:spLocks noChangeArrowheads="1"/>
            </p:cNvSpPr>
            <p:nvPr/>
          </p:nvSpPr>
          <p:spPr bwMode="auto">
            <a:xfrm>
              <a:off x="4273895" y="4822626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" name="Oval 7"/>
            <p:cNvSpPr>
              <a:spLocks noChangeArrowheads="1"/>
            </p:cNvSpPr>
            <p:nvPr/>
          </p:nvSpPr>
          <p:spPr bwMode="auto">
            <a:xfrm>
              <a:off x="5100576" y="527975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" name="Oval 8"/>
            <p:cNvSpPr>
              <a:spLocks noChangeArrowheads="1"/>
            </p:cNvSpPr>
            <p:nvPr/>
          </p:nvSpPr>
          <p:spPr bwMode="auto">
            <a:xfrm>
              <a:off x="5112095" y="4822626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" name="Oval 15"/>
            <p:cNvSpPr>
              <a:spLocks noChangeArrowheads="1"/>
            </p:cNvSpPr>
            <p:nvPr/>
          </p:nvSpPr>
          <p:spPr bwMode="auto">
            <a:xfrm>
              <a:off x="3130895" y="5356026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" name="Oval 16"/>
            <p:cNvSpPr>
              <a:spLocks noChangeArrowheads="1"/>
            </p:cNvSpPr>
            <p:nvPr/>
          </p:nvSpPr>
          <p:spPr bwMode="auto">
            <a:xfrm>
              <a:off x="3511895" y="4595613"/>
              <a:ext cx="182562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" name="Oval 17"/>
            <p:cNvSpPr>
              <a:spLocks noChangeArrowheads="1"/>
            </p:cNvSpPr>
            <p:nvPr/>
          </p:nvSpPr>
          <p:spPr bwMode="auto">
            <a:xfrm>
              <a:off x="4569265" y="5420571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5847107" y="4611488"/>
              <a:ext cx="182563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" name="Oval 19"/>
            <p:cNvSpPr>
              <a:spLocks noChangeArrowheads="1"/>
            </p:cNvSpPr>
            <p:nvPr/>
          </p:nvSpPr>
          <p:spPr bwMode="auto">
            <a:xfrm>
              <a:off x="5558182" y="5689401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" name="Oval 19"/>
            <p:cNvSpPr>
              <a:spLocks noChangeArrowheads="1"/>
            </p:cNvSpPr>
            <p:nvPr/>
          </p:nvSpPr>
          <p:spPr bwMode="auto">
            <a:xfrm>
              <a:off x="3917625" y="5279758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6" name="Straight Arrow Connector 55"/>
            <p:cNvCxnSpPr>
              <a:cxnSpLocks noChangeShapeType="1"/>
              <a:stCxn id="51" idx="6"/>
              <a:endCxn id="47" idx="2"/>
            </p:cNvCxnSpPr>
            <p:nvPr/>
          </p:nvCxnSpPr>
          <p:spPr bwMode="auto">
            <a:xfrm>
              <a:off x="3694457" y="4675172"/>
              <a:ext cx="579438" cy="22701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Arrow Connector 56"/>
            <p:cNvCxnSpPr>
              <a:cxnSpLocks noChangeShapeType="1"/>
              <a:stCxn id="49" idx="6"/>
              <a:endCxn id="53" idx="2"/>
            </p:cNvCxnSpPr>
            <p:nvPr/>
          </p:nvCxnSpPr>
          <p:spPr bwMode="auto">
            <a:xfrm flipV="1">
              <a:off x="5294657" y="4691047"/>
              <a:ext cx="552450" cy="2111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Arrow Connector 57"/>
            <p:cNvCxnSpPr>
              <a:cxnSpLocks noChangeShapeType="1"/>
              <a:stCxn id="53" idx="4"/>
              <a:endCxn id="54" idx="7"/>
            </p:cNvCxnSpPr>
            <p:nvPr/>
          </p:nvCxnSpPr>
          <p:spPr bwMode="auto">
            <a:xfrm flipH="1">
              <a:off x="5714009" y="4794051"/>
              <a:ext cx="224380" cy="92208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Arrow Connector 58"/>
            <p:cNvCxnSpPr>
              <a:cxnSpLocks noChangeShapeType="1"/>
              <a:stCxn id="54" idx="1"/>
              <a:endCxn id="48" idx="6"/>
            </p:cNvCxnSpPr>
            <p:nvPr/>
          </p:nvCxnSpPr>
          <p:spPr bwMode="auto">
            <a:xfrm flipH="1" flipV="1">
              <a:off x="5283138" y="5371039"/>
              <a:ext cx="301780" cy="345098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dash"/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Arrow Connector 59"/>
            <p:cNvCxnSpPr>
              <a:cxnSpLocks noChangeShapeType="1"/>
              <a:stCxn id="55" idx="6"/>
              <a:endCxn id="52" idx="1"/>
            </p:cNvCxnSpPr>
            <p:nvPr/>
          </p:nvCxnSpPr>
          <p:spPr bwMode="auto">
            <a:xfrm>
              <a:off x="4100188" y="5371039"/>
              <a:ext cx="495813" cy="7626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Straight Arrow Connector 60"/>
            <p:cNvCxnSpPr>
              <a:stCxn id="50" idx="7"/>
              <a:endCxn id="51" idx="3"/>
            </p:cNvCxnSpPr>
            <p:nvPr/>
          </p:nvCxnSpPr>
          <p:spPr bwMode="auto">
            <a:xfrm flipV="1">
              <a:off x="3286721" y="4739717"/>
              <a:ext cx="251910" cy="6313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2" name="Straight Arrow Connector 61"/>
            <p:cNvCxnSpPr>
              <a:stCxn id="47" idx="3"/>
              <a:endCxn id="55" idx="7"/>
            </p:cNvCxnSpPr>
            <p:nvPr/>
          </p:nvCxnSpPr>
          <p:spPr bwMode="auto">
            <a:xfrm flipH="1">
              <a:off x="4073452" y="4978452"/>
              <a:ext cx="227179" cy="32804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>
                  <a:lumMod val="85000"/>
                </a:schemeClr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3" name="Straight Arrow Connector 62"/>
            <p:cNvCxnSpPr>
              <a:stCxn id="52" idx="7"/>
              <a:endCxn id="48" idx="2"/>
            </p:cNvCxnSpPr>
            <p:nvPr/>
          </p:nvCxnSpPr>
          <p:spPr bwMode="auto">
            <a:xfrm flipV="1">
              <a:off x="4725091" y="5371039"/>
              <a:ext cx="375485" cy="7626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4" name="TextBox 63"/>
            <p:cNvSpPr txBox="1"/>
            <p:nvPr/>
          </p:nvSpPr>
          <p:spPr>
            <a:xfrm>
              <a:off x="2855850" y="5091050"/>
              <a:ext cx="381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r</a:t>
              </a:r>
              <a:endParaRPr lang="en-CA" sz="2200" dirty="0"/>
            </a:p>
          </p:txBody>
        </p:sp>
      </p:grpSp>
      <p:cxnSp>
        <p:nvCxnSpPr>
          <p:cNvPr id="22" name="Straight Arrow Connector 21"/>
          <p:cNvCxnSpPr>
            <a:stCxn id="50" idx="6"/>
            <a:endCxn id="55" idx="2"/>
          </p:cNvCxnSpPr>
          <p:nvPr/>
        </p:nvCxnSpPr>
        <p:spPr bwMode="auto">
          <a:xfrm flipV="1">
            <a:off x="3313457" y="5371039"/>
            <a:ext cx="604168" cy="76268"/>
          </a:xfrm>
          <a:prstGeom prst="straightConnector1">
            <a:avLst/>
          </a:prstGeom>
          <a:noFill/>
          <a:ln w="19050" cap="flat" cmpd="sng" algn="ctr">
            <a:solidFill>
              <a:srgbClr val="C96EE3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50" idx="5"/>
            <a:endCxn id="54" idx="2"/>
          </p:cNvCxnSpPr>
          <p:nvPr/>
        </p:nvCxnSpPr>
        <p:spPr bwMode="auto">
          <a:xfrm>
            <a:off x="3286721" y="5511852"/>
            <a:ext cx="2271461" cy="268830"/>
          </a:xfrm>
          <a:prstGeom prst="straightConnector1">
            <a:avLst/>
          </a:prstGeom>
          <a:noFill/>
          <a:ln w="19050" cap="flat" cmpd="sng" algn="ctr">
            <a:solidFill>
              <a:srgbClr val="C96EE3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8318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7728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5885" y="1034048"/>
                <a:ext cx="8393262" cy="5663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Let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: optimal solution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(O-P)</a:t>
                </a:r>
                <a:r>
                  <a:rPr lang="en-CA" dirty="0" smtClean="0"/>
                  <a:t>,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	OPT = </a:t>
                </a:r>
                <a:r>
                  <a:rPr lang="en-CA" dirty="0" smtClean="0"/>
                  <a:t>value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</a:p>
              <a:p>
                <a:pPr>
                  <a:spcBef>
                    <a:spcPts val="1200"/>
                  </a:spcBef>
                </a:pPr>
                <a:r>
                  <a:rPr lang="en-CA" dirty="0" smtClean="0">
                    <a:solidFill>
                      <a:srgbClr val="CC0000"/>
                    </a:solidFill>
                  </a:rPr>
                  <a:t>Algorithm:</a:t>
                </a:r>
              </a:p>
              <a:p>
                <a:pPr marL="360363" indent="-360363">
                  <a:buFontTx/>
                  <a:buAutoNum type="arabicParenR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Obtain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pairs as in arborescence-packing theorem. </a:t>
                </a:r>
                <a:r>
                  <a:rPr lang="en-CA" dirty="0"/>
                  <a:t>(Every </a:t>
                </a:r>
                <a:r>
                  <a:rPr lang="en-CA" dirty="0" err="1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/>
                  <a:t> contains </a:t>
                </a:r>
                <a:r>
                  <a:rPr lang="en-CA" dirty="0">
                    <a:solidFill>
                      <a:srgbClr val="0000FF"/>
                    </a:solidFill>
                  </a:rPr>
                  <a:t>w</a:t>
                </a:r>
                <a:r>
                  <a:rPr lang="en-CA" dirty="0"/>
                  <a:t>,  </a:t>
                </a:r>
                <a:r>
                  <a:rPr lang="en-CA" dirty="0" smtClean="0"/>
                  <a:t>nodes </a:t>
                </a:r>
                <a:r>
                  <a:rPr lang="en-CA" dirty="0">
                    <a:solidFill>
                      <a:srgbClr val="0000FF"/>
                    </a:solidFill>
                  </a:rPr>
                  <a:t>u</a:t>
                </a:r>
                <a:r>
                  <a:rPr lang="en-CA" dirty="0"/>
                  <a:t> with </a:t>
                </a:r>
                <a:r>
                  <a:rPr lang="en-CA" dirty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u </a:t>
                </a:r>
                <a:r>
                  <a:rPr lang="en-CA" dirty="0">
                    <a:solidFill>
                      <a:srgbClr val="0000FF"/>
                    </a:solidFill>
                  </a:rPr>
                  <a:t>&gt; </a:t>
                </a:r>
                <a:r>
                  <a:rPr lang="en-CA" dirty="0" err="1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w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/>
                  <a:t>are </a:t>
                </a:r>
                <a:r>
                  <a:rPr lang="en-CA" dirty="0"/>
                  <a:t>not in </a:t>
                </a:r>
                <a:r>
                  <a:rPr lang="en-CA" dirty="0" smtClean="0"/>
                  <a:t>any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)</a:t>
                </a:r>
              </a:p>
              <a:p>
                <a:pPr marL="360363" indent="-360363">
                  <a:spcBef>
                    <a:spcPts val="1200"/>
                  </a:spcBef>
                  <a:buAutoNum type="arabicParenR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Convert every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to an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r-w</a:t>
                </a:r>
                <a:r>
                  <a:rPr lang="en-CA" dirty="0" smtClean="0"/>
                  <a:t>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/>
                  <a:t>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c(P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≤ 2c(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 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 </a:t>
                </a:r>
              </a:p>
              <a:p>
                <a:pPr marL="360363" indent="-360363">
                  <a:spcBef>
                    <a:spcPts val="300"/>
                  </a:spcBef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dirty="0" smtClean="0"/>
                  <a:t>So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.(</a:t>
                </a:r>
                <a:r>
                  <a:rPr lang="en-CA" dirty="0" smtClean="0"/>
                  <a:t>regret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2(B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altLang="en-US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US" altLang="en-US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),	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.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(P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dirty="0" smtClean="0">
                    <a:solidFill>
                      <a:srgbClr val="0000FF"/>
                    </a:solidFill>
                  </a:rPr>
                  <a:t>≥ OPT</a:t>
                </a:r>
              </a:p>
              <a:p>
                <a:pPr marL="360363" indent="-360363">
                  <a:spcBef>
                    <a:spcPts val="1200"/>
                  </a:spcBef>
                  <a:buClr>
                    <a:schemeClr val="tx1"/>
                  </a:buClr>
                  <a:buFont typeface="+mj-lt"/>
                  <a:buAutoNum type="arabicParenR" startAt="3"/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US" altLang="en-US" dirty="0" smtClean="0">
                    <a:solidFill>
                      <a:srgbClr val="CC0000"/>
                    </a:solidFill>
                  </a:rPr>
                  <a:t>Path-splitting lemma: </a:t>
                </a:r>
                <a:r>
                  <a:rPr lang="en-CA" altLang="en-US" dirty="0"/>
                  <a:t>a</a:t>
                </a:r>
                <a:r>
                  <a:rPr lang="en-CA" dirty="0" smtClean="0"/>
                  <a:t> rooted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dirty="0" smtClean="0"/>
                  <a:t> of regret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/>
                  <a:t>, </a:t>
                </a:r>
                <a:r>
                  <a:rPr lang="en-CA" dirty="0" smtClean="0"/>
                  <a:t>can be split into </a:t>
                </a:r>
                <a:r>
                  <a:rPr lang="en-CA" dirty="0"/>
                  <a:t>at most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CA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+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/>
                  <a:t>) rooted paths</a:t>
                </a:r>
                <a:r>
                  <a:rPr lang="en-CA" dirty="0"/>
                  <a:t>, each of </a:t>
                </a:r>
                <a:r>
                  <a:rPr lang="en-CA" dirty="0" smtClean="0"/>
                  <a:t>regret </a:t>
                </a:r>
                <a:r>
                  <a:rPr lang="en-CA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 smtClean="0"/>
                  <a:t>.  </a:t>
                </a:r>
              </a:p>
              <a:p>
                <a:pPr marL="360363" lvl="1">
                  <a:spcBef>
                    <a:spcPts val="300"/>
                  </a:spcBef>
                  <a:buClr>
                    <a:schemeClr val="tx1"/>
                  </a:buClr>
                  <a:tabLst>
                    <a:tab pos="360363" algn="l"/>
                    <a:tab pos="901700" algn="l"/>
                    <a:tab pos="3765550" algn="l"/>
                  </a:tabLst>
                </a:pPr>
                <a:r>
                  <a:rPr lang="en-CA" dirty="0" smtClean="0"/>
                  <a:t>Apply </a:t>
                </a:r>
                <a:r>
                  <a:rPr lang="en-CA" dirty="0"/>
                  <a:t>path-splitting lemma with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 = B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–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dirty="0" smtClean="0"/>
                  <a:t> </a:t>
                </a:r>
                <a:r>
                  <a:rPr lang="en-CA" dirty="0"/>
                  <a:t>to each </a:t>
                </a:r>
                <a:r>
                  <a:rPr lang="en-CA" dirty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i</a:t>
                </a:r>
                <a:r>
                  <a:rPr lang="en-CA" dirty="0"/>
                  <a:t>:  </a:t>
                </a:r>
                <a:r>
                  <a:rPr lang="en-CA" dirty="0" smtClean="0"/>
                  <a:t>obtain </a:t>
                </a:r>
                <a:r>
                  <a:rPr lang="en-CA" dirty="0"/>
                  <a:t>collection of rooted paths </a:t>
                </a:r>
                <a:r>
                  <a:rPr lang="en-CA" dirty="0" err="1"/>
                  <a:t>s.t.</a:t>
                </a:r>
                <a:endParaRPr lang="en-CA" dirty="0"/>
              </a:p>
              <a:p>
                <a:pPr marL="625475" lvl="1" indent="-265113">
                  <a:spcBef>
                    <a:spcPts val="300"/>
                  </a:spcBef>
                  <a:buClr>
                    <a:srgbClr val="009900"/>
                  </a:buClr>
                  <a:buFontTx/>
                  <a:buChar char="–"/>
                  <a:tabLst>
                    <a:tab pos="4211638" algn="l"/>
                  </a:tabLst>
                </a:pPr>
                <a:r>
                  <a:rPr lang="en-CA" dirty="0"/>
                  <a:t>each path has </a:t>
                </a:r>
                <a:r>
                  <a:rPr lang="en-CA" dirty="0">
                    <a:solidFill>
                      <a:srgbClr val="CC0000"/>
                    </a:solidFill>
                  </a:rPr>
                  <a:t>regret</a:t>
                </a:r>
                <a:r>
                  <a:rPr lang="en-CA" dirty="0"/>
                  <a:t>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–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 smtClean="0">
                    <a:solidFill>
                      <a:srgbClr val="0000FF"/>
                    </a:solidFill>
                  </a:rPr>
                  <a:t>w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/>
                  <a:t>, ends at some </a:t>
                </a:r>
                <a:r>
                  <a:rPr lang="en-CA" dirty="0">
                    <a:solidFill>
                      <a:srgbClr val="0000FF"/>
                    </a:solidFill>
                  </a:rPr>
                  <a:t>u</a:t>
                </a:r>
                <a:r>
                  <a:rPr lang="en-CA" dirty="0"/>
                  <a:t> with </a:t>
                </a:r>
                <a:r>
                  <a:rPr lang="en-CA" dirty="0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u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err="1">
                    <a:solidFill>
                      <a:srgbClr val="0000FF"/>
                    </a:solidFill>
                  </a:rPr>
                  <a:t>D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w</a:t>
                </a:r>
                <a:endParaRPr lang="en-CA" dirty="0">
                  <a:solidFill>
                    <a:srgbClr val="0000FF"/>
                  </a:solidFill>
                </a:endParaRPr>
              </a:p>
              <a:p>
                <a:pPr marL="625475" lvl="1" indent="-265113">
                  <a:spcBef>
                    <a:spcPts val="300"/>
                  </a:spcBef>
                  <a:buClr>
                    <a:srgbClr val="009900"/>
                  </a:buClr>
                  <a:buFontTx/>
                  <a:buChar char="–"/>
                  <a:tabLst>
                    <a:tab pos="4211638" algn="l"/>
                  </a:tabLst>
                </a:pPr>
                <a:r>
                  <a:rPr lang="en-CA" dirty="0"/>
                  <a:t>total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CA" dirty="0"/>
                  <a:t>-weight of paths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>
                    <a:solidFill>
                      <a:srgbClr val="0000FF"/>
                    </a:solidFill>
                  </a:rPr>
                  <a:t>3</a:t>
                </a:r>
                <a:r>
                  <a:rPr lang="en-CA" dirty="0"/>
                  <a:t>, 	total </a:t>
                </a:r>
                <a14:m>
                  <m:oMath xmlns:m="http://schemas.openxmlformats.org/officeDocument/2006/math">
                    <m:r>
                      <a:rPr lang="en-CA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CA" dirty="0"/>
                  <a:t>-weighted reward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≥ </a:t>
                </a:r>
                <a:r>
                  <a:rPr lang="en-CA" dirty="0">
                    <a:solidFill>
                      <a:srgbClr val="0000FF"/>
                    </a:solidFill>
                  </a:rPr>
                  <a:t>OPT</a:t>
                </a:r>
              </a:p>
              <a:p>
                <a:pPr marL="360363" indent="-360363">
                  <a:spcBef>
                    <a:spcPts val="1200"/>
                  </a:spcBef>
                  <a:spcAft>
                    <a:spcPts val="0"/>
                  </a:spcAft>
                  <a:buClr>
                    <a:schemeClr val="tx1"/>
                  </a:buClr>
                  <a:buFont typeface="+mj-lt"/>
                  <a:buAutoNum type="arabicParenR" startAt="4"/>
                </a:pPr>
                <a:r>
                  <a:rPr lang="en-CA" dirty="0" smtClean="0">
                    <a:solidFill>
                      <a:srgbClr val="CC0000"/>
                    </a:solidFill>
                  </a:rPr>
                  <a:t>Return max-reward </a:t>
                </a:r>
                <a:r>
                  <a:rPr lang="en-CA" dirty="0">
                    <a:solidFill>
                      <a:srgbClr val="CC0000"/>
                    </a:solidFill>
                  </a:rPr>
                  <a:t>path in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collection:  </a:t>
                </a:r>
                <a:r>
                  <a:rPr lang="en-CA" dirty="0" smtClean="0"/>
                  <a:t>get </a:t>
                </a:r>
                <a:r>
                  <a:rPr lang="en-CA" dirty="0"/>
                  <a:t>reward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≥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OPT/3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85" y="1034048"/>
                <a:ext cx="8393262" cy="5663089"/>
              </a:xfrm>
              <a:prstGeom prst="rect">
                <a:avLst/>
              </a:prstGeom>
              <a:blipFill rotWithShape="0">
                <a:blip r:embed="rId2"/>
                <a:stretch>
                  <a:fillRect l="-1162" t="-861" r="-218" b="-150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505421" y="4887049"/>
            <a:ext cx="1952779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CC0000"/>
                </a:solidFill>
              </a:rPr>
              <a:t>has </a:t>
            </a:r>
            <a:r>
              <a:rPr lang="en-CA" dirty="0" smtClean="0">
                <a:solidFill>
                  <a:srgbClr val="CC0000"/>
                </a:solidFill>
              </a:rPr>
              <a:t>length</a:t>
            </a:r>
            <a:r>
              <a:rPr lang="en-US" altLang="en-US" dirty="0">
                <a:solidFill>
                  <a:srgbClr val="CC0000"/>
                </a:solidFill>
              </a:rPr>
              <a:t> ≤</a:t>
            </a:r>
            <a:r>
              <a:rPr lang="en-CA" dirty="0" smtClean="0">
                <a:solidFill>
                  <a:srgbClr val="CC0000"/>
                </a:solidFill>
              </a:rPr>
              <a:t> </a:t>
            </a:r>
            <a:r>
              <a:rPr lang="en-CA" dirty="0">
                <a:solidFill>
                  <a:srgbClr val="CC0000"/>
                </a:solidFill>
              </a:rPr>
              <a:t>B</a:t>
            </a:r>
          </a:p>
        </p:txBody>
      </p:sp>
      <p:sp>
        <p:nvSpPr>
          <p:cNvPr id="4" name="Right Arrow 3"/>
          <p:cNvSpPr/>
          <p:nvPr/>
        </p:nvSpPr>
        <p:spPr bwMode="auto">
          <a:xfrm rot="21141425">
            <a:off x="4844078" y="5077986"/>
            <a:ext cx="1547475" cy="239955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78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3606"/>
            <a:ext cx="7772400" cy="838200"/>
          </a:xfrm>
        </p:spPr>
        <p:txBody>
          <a:bodyPr/>
          <a:lstStyle/>
          <a:p>
            <a:r>
              <a:rPr lang="en-CA" dirty="0" smtClean="0"/>
              <a:t>Conclusions and open questions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9294" y="1019760"/>
            <a:ext cx="8710244" cy="5697565"/>
          </a:xfrm>
        </p:spPr>
        <p:txBody>
          <a:bodyPr/>
          <a:lstStyle/>
          <a:p>
            <a:r>
              <a:rPr lang="en-CA" sz="2400" dirty="0" smtClean="0"/>
              <a:t>Give compact LP-relaxations for orienteering and RVRP, devise LP-rounding algorithms for orienteering and RVRP</a:t>
            </a:r>
          </a:p>
          <a:p>
            <a:pPr lvl="1"/>
            <a:r>
              <a:rPr lang="en-CA" sz="2000" dirty="0" smtClean="0">
                <a:solidFill>
                  <a:srgbClr val="CC0000"/>
                </a:solidFill>
              </a:rPr>
              <a:t>3-approx. for rooted orienteering: </a:t>
            </a:r>
            <a:r>
              <a:rPr lang="en-CA" sz="2000" dirty="0" smtClean="0"/>
              <a:t>first LP-based guarantee, simple rounding algorithm using arborescence packings</a:t>
            </a:r>
          </a:p>
          <a:p>
            <a:pPr lvl="1"/>
            <a:r>
              <a:rPr lang="en-CA" sz="2000" dirty="0" smtClean="0"/>
              <a:t>Reduce P2P-orienteering to rooted regret-version of orienteering losing a factor of 2</a:t>
            </a:r>
          </a:p>
          <a:p>
            <a:pPr lvl="1"/>
            <a:r>
              <a:rPr lang="en-CA" sz="2000" dirty="0" smtClean="0"/>
              <a:t>Two compact LPs for RVRP, one of which leads to </a:t>
            </a:r>
            <a:r>
              <a:rPr lang="en-CA" sz="2000" dirty="0" smtClean="0">
                <a:solidFill>
                  <a:srgbClr val="CC0000"/>
                </a:solidFill>
              </a:rPr>
              <a:t>15-approx. for RVRP</a:t>
            </a:r>
          </a:p>
          <a:p>
            <a:pPr>
              <a:spcBef>
                <a:spcPts val="1200"/>
              </a:spcBef>
            </a:pPr>
            <a:r>
              <a:rPr lang="en-CA" sz="2400" dirty="0" smtClean="0">
                <a:solidFill>
                  <a:srgbClr val="CC0000"/>
                </a:solidFill>
              </a:rPr>
              <a:t>Recent work: </a:t>
            </a:r>
            <a:r>
              <a:rPr lang="en-CA" sz="2400" dirty="0" smtClean="0"/>
              <a:t>can “solve” prize-collecting version of </a:t>
            </a:r>
            <a:r>
              <a:rPr lang="en-CA" sz="2400" dirty="0" smtClean="0">
                <a:solidFill>
                  <a:srgbClr val="0000FF"/>
                </a:solidFill>
              </a:rPr>
              <a:t>(O-P) </a:t>
            </a:r>
            <a:r>
              <a:rPr lang="en-CA" sz="2400" dirty="0" smtClean="0"/>
              <a:t>and obtain </a:t>
            </a:r>
            <a:r>
              <a:rPr lang="en-CA" sz="2400" dirty="0" err="1" smtClean="0"/>
              <a:t>arborescences</a:t>
            </a:r>
            <a:r>
              <a:rPr lang="en-CA" sz="2400" dirty="0" smtClean="0"/>
              <a:t> </a:t>
            </a:r>
            <a:r>
              <a:rPr lang="en-CA" sz="2400" dirty="0" err="1" smtClean="0"/>
              <a:t>combinatorially</a:t>
            </a:r>
            <a:r>
              <a:rPr lang="en-CA" sz="2400" dirty="0" smtClean="0"/>
              <a:t> (</a:t>
            </a:r>
            <a:r>
              <a:rPr lang="en-CA" sz="2400" dirty="0" smtClean="0">
                <a:solidFill>
                  <a:srgbClr val="0000FF"/>
                </a:solidFill>
              </a:rPr>
              <a:t>Post-S’17</a:t>
            </a:r>
            <a:r>
              <a:rPr lang="en-CA" sz="24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en-CA" sz="2400" dirty="0" smtClean="0"/>
              <a:t>What is the integrality gap of </a:t>
            </a:r>
            <a:r>
              <a:rPr lang="en-CA" sz="2400" dirty="0" smtClean="0">
                <a:solidFill>
                  <a:srgbClr val="0000FF"/>
                </a:solidFill>
              </a:rPr>
              <a:t>(O-P)</a:t>
            </a:r>
            <a:r>
              <a:rPr lang="en-CA" sz="2400" dirty="0" smtClean="0"/>
              <a:t>?   </a:t>
            </a:r>
            <a:r>
              <a:rPr lang="en-CA" sz="2200" dirty="0" smtClean="0"/>
              <a:t>Believe </a:t>
            </a:r>
            <a:r>
              <a:rPr lang="en-CA" sz="2200" dirty="0" smtClean="0">
                <a:solidFill>
                  <a:srgbClr val="0000FF"/>
                </a:solidFill>
              </a:rPr>
              <a:t>2</a:t>
            </a:r>
            <a:r>
              <a:rPr lang="en-CA" sz="2200" dirty="0" smtClean="0"/>
              <a:t> is the right answer</a:t>
            </a:r>
          </a:p>
          <a:p>
            <a:pPr>
              <a:spcBef>
                <a:spcPts val="1200"/>
              </a:spcBef>
            </a:pPr>
            <a:r>
              <a:rPr lang="en-CA" sz="2400" dirty="0" smtClean="0"/>
              <a:t>Better algorithms for 2 prominent generalizations of orienteering:</a:t>
            </a:r>
          </a:p>
          <a:p>
            <a:pPr marL="620713" lvl="1" indent="-257175"/>
            <a:r>
              <a:rPr lang="en-CA" sz="2000" dirty="0" smtClean="0">
                <a:solidFill>
                  <a:srgbClr val="009900"/>
                </a:solidFill>
              </a:rPr>
              <a:t>Deadline TSP:</a:t>
            </a:r>
            <a:r>
              <a:rPr lang="en-CA" sz="2000" dirty="0" smtClean="0"/>
              <a:t> nodes with deadlines, get reward if visited by deadline</a:t>
            </a:r>
          </a:p>
          <a:p>
            <a:pPr marL="620713" lvl="1" indent="-257175"/>
            <a:r>
              <a:rPr lang="en-CA" sz="2000" dirty="0" smtClean="0">
                <a:solidFill>
                  <a:srgbClr val="009900"/>
                </a:solidFill>
              </a:rPr>
              <a:t>Submodular orienteering: </a:t>
            </a:r>
            <a:r>
              <a:rPr lang="en-CA" sz="2000" dirty="0" smtClean="0"/>
              <a:t>reward function is submodular</a:t>
            </a:r>
          </a:p>
          <a:p>
            <a:pPr marL="400050" lvl="1" indent="0">
              <a:buNone/>
            </a:pPr>
            <a:r>
              <a:rPr lang="en-CA" sz="2400" dirty="0"/>
              <a:t>Can our ideas/insights </a:t>
            </a:r>
            <a:r>
              <a:rPr lang="en-CA" sz="2400" dirty="0" smtClean="0"/>
              <a:t>help?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700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smtClean="0">
                <a:ea typeface="ＭＳ Ｐゴシック" panose="020B0600070205080204" pitchFamily="34" charset="-128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26815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098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Orienteering</a:t>
            </a:r>
          </a:p>
        </p:txBody>
      </p:sp>
      <p:sp>
        <p:nvSpPr>
          <p:cNvPr id="6148" name="Oval 5"/>
          <p:cNvSpPr>
            <a:spLocks noChangeAspect="1" noChangeArrowheads="1"/>
          </p:cNvSpPr>
          <p:nvPr/>
        </p:nvSpPr>
        <p:spPr bwMode="auto">
          <a:xfrm>
            <a:off x="2700288" y="2103311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2</a:t>
            </a:r>
            <a:endParaRPr lang="en-US" altLang="en-US" sz="2000" dirty="0"/>
          </a:p>
        </p:txBody>
      </p:sp>
      <p:sp>
        <p:nvSpPr>
          <p:cNvPr id="6149" name="Oval 6"/>
          <p:cNvSpPr>
            <a:spLocks noChangeAspect="1" noChangeArrowheads="1"/>
          </p:cNvSpPr>
          <p:nvPr/>
        </p:nvSpPr>
        <p:spPr bwMode="auto">
          <a:xfrm>
            <a:off x="3633888" y="1663436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3</a:t>
            </a:r>
            <a:endParaRPr lang="en-US" altLang="en-US" sz="2000" dirty="0"/>
          </a:p>
        </p:txBody>
      </p:sp>
      <p:sp>
        <p:nvSpPr>
          <p:cNvPr id="6150" name="Oval 7"/>
          <p:cNvSpPr>
            <a:spLocks noChangeAspect="1" noChangeArrowheads="1"/>
          </p:cNvSpPr>
          <p:nvPr/>
        </p:nvSpPr>
        <p:spPr bwMode="auto">
          <a:xfrm>
            <a:off x="4199465" y="2896523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2</a:t>
            </a:r>
            <a:endParaRPr lang="en-US" altLang="en-US" sz="2000" dirty="0"/>
          </a:p>
        </p:txBody>
      </p:sp>
      <p:sp>
        <p:nvSpPr>
          <p:cNvPr id="6151" name="Oval 8"/>
          <p:cNvSpPr>
            <a:spLocks noChangeAspect="1" noChangeArrowheads="1"/>
          </p:cNvSpPr>
          <p:nvPr/>
        </p:nvSpPr>
        <p:spPr bwMode="auto">
          <a:xfrm>
            <a:off x="4472088" y="1663436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5</a:t>
            </a:r>
            <a:endParaRPr lang="en-US" altLang="en-US" sz="2000" dirty="0"/>
          </a:p>
        </p:txBody>
      </p:sp>
      <p:sp>
        <p:nvSpPr>
          <p:cNvPr id="6152" name="Oval 14"/>
          <p:cNvSpPr>
            <a:spLocks noChangeArrowheads="1"/>
          </p:cNvSpPr>
          <p:nvPr/>
        </p:nvSpPr>
        <p:spPr bwMode="auto">
          <a:xfrm>
            <a:off x="1500288" y="1507861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5</a:t>
            </a:r>
            <a:endParaRPr lang="en-US" altLang="en-US" sz="2000" dirty="0"/>
          </a:p>
        </p:txBody>
      </p:sp>
      <p:sp>
        <p:nvSpPr>
          <p:cNvPr id="6153" name="Oval 15"/>
          <p:cNvSpPr>
            <a:spLocks noChangeAspect="1" noChangeArrowheads="1"/>
          </p:cNvSpPr>
          <p:nvPr/>
        </p:nvSpPr>
        <p:spPr bwMode="auto">
          <a:xfrm>
            <a:off x="1974622" y="2578830"/>
            <a:ext cx="251999" cy="25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4" name="Oval 16"/>
          <p:cNvSpPr>
            <a:spLocks noChangeAspect="1" noChangeArrowheads="1"/>
          </p:cNvSpPr>
          <p:nvPr/>
        </p:nvSpPr>
        <p:spPr bwMode="auto">
          <a:xfrm>
            <a:off x="2871888" y="1436425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/>
              <a:t>7</a:t>
            </a:r>
            <a:endParaRPr lang="en-US" altLang="en-US" sz="2000" dirty="0"/>
          </a:p>
        </p:txBody>
      </p:sp>
      <p:sp>
        <p:nvSpPr>
          <p:cNvPr id="6155" name="Oval 17"/>
          <p:cNvSpPr>
            <a:spLocks noChangeAspect="1" noChangeArrowheads="1"/>
          </p:cNvSpPr>
          <p:nvPr/>
        </p:nvSpPr>
        <p:spPr bwMode="auto">
          <a:xfrm>
            <a:off x="3024288" y="2730236"/>
            <a:ext cx="323999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2</a:t>
            </a:r>
          </a:p>
        </p:txBody>
      </p:sp>
      <p:sp>
        <p:nvSpPr>
          <p:cNvPr id="6156" name="Oval 19"/>
          <p:cNvSpPr>
            <a:spLocks noChangeAspect="1" noChangeArrowheads="1"/>
          </p:cNvSpPr>
          <p:nvPr/>
        </p:nvSpPr>
        <p:spPr bwMode="auto">
          <a:xfrm>
            <a:off x="5889275" y="2686415"/>
            <a:ext cx="503999" cy="50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smtClean="0">
                <a:latin typeface="Symbol" panose="05050102010706020507" pitchFamily="18" charset="2"/>
              </a:rPr>
              <a:t>p</a:t>
            </a:r>
            <a:r>
              <a:rPr lang="en-US" altLang="en-US" sz="2000" dirty="0" smtClean="0"/>
              <a:t>(v)</a:t>
            </a:r>
            <a:endParaRPr lang="en-US" altLang="en-US" sz="2000" dirty="0"/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6393274" y="2648783"/>
            <a:ext cx="112632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dirty="0"/>
              <a:t>n</a:t>
            </a:r>
            <a:r>
              <a:rPr lang="en-US" altLang="en-US" sz="2200" dirty="0" smtClean="0"/>
              <a:t>ode v</a:t>
            </a:r>
            <a:endParaRPr lang="en-US" altLang="en-US" sz="2200" dirty="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6160" name="Oval 19"/>
          <p:cNvSpPr>
            <a:spLocks noChangeAspect="1" noChangeArrowheads="1"/>
          </p:cNvSpPr>
          <p:nvPr/>
        </p:nvSpPr>
        <p:spPr bwMode="auto">
          <a:xfrm>
            <a:off x="4796087" y="2384715"/>
            <a:ext cx="324000" cy="324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5</a:t>
            </a:r>
          </a:p>
        </p:txBody>
      </p:sp>
      <p:cxnSp>
        <p:nvCxnSpPr>
          <p:cNvPr id="6164" name="Straight Arrow Connector 36"/>
          <p:cNvCxnSpPr>
            <a:cxnSpLocks noChangeShapeType="1"/>
            <a:stCxn id="6153" idx="7"/>
            <a:endCxn id="6148" idx="3"/>
          </p:cNvCxnSpPr>
          <p:nvPr/>
        </p:nvCxnSpPr>
        <p:spPr bwMode="auto">
          <a:xfrm flipV="1">
            <a:off x="2189717" y="2379862"/>
            <a:ext cx="558020" cy="23587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5" name="Straight Arrow Connector 38"/>
          <p:cNvCxnSpPr>
            <a:cxnSpLocks noChangeShapeType="1"/>
            <a:stCxn id="6148" idx="1"/>
            <a:endCxn id="6152" idx="5"/>
          </p:cNvCxnSpPr>
          <p:nvPr/>
        </p:nvCxnSpPr>
        <p:spPr bwMode="auto">
          <a:xfrm flipH="1" flipV="1">
            <a:off x="1776839" y="1784412"/>
            <a:ext cx="970898" cy="36634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6" name="Straight Arrow Connector 40"/>
          <p:cNvCxnSpPr>
            <a:cxnSpLocks noChangeShapeType="1"/>
            <a:stCxn id="6152" idx="6"/>
            <a:endCxn id="6154" idx="2"/>
          </p:cNvCxnSpPr>
          <p:nvPr/>
        </p:nvCxnSpPr>
        <p:spPr bwMode="auto">
          <a:xfrm flipV="1">
            <a:off x="1824288" y="1598425"/>
            <a:ext cx="1047600" cy="7143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7" name="Straight Arrow Connector 42"/>
          <p:cNvCxnSpPr>
            <a:cxnSpLocks noChangeShapeType="1"/>
            <a:stCxn id="6154" idx="6"/>
            <a:endCxn id="6149" idx="1"/>
          </p:cNvCxnSpPr>
          <p:nvPr/>
        </p:nvCxnSpPr>
        <p:spPr bwMode="auto">
          <a:xfrm>
            <a:off x="3195888" y="1598425"/>
            <a:ext cx="485449" cy="11246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2" name="Straight Arrow Connector 53"/>
          <p:cNvCxnSpPr>
            <a:cxnSpLocks noChangeShapeType="1"/>
            <a:stCxn id="6155" idx="6"/>
            <a:endCxn id="6160" idx="2"/>
          </p:cNvCxnSpPr>
          <p:nvPr/>
        </p:nvCxnSpPr>
        <p:spPr bwMode="auto">
          <a:xfrm flipV="1">
            <a:off x="3348287" y="2546715"/>
            <a:ext cx="1447800" cy="345521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3" name="Straight Arrow Connector 55"/>
          <p:cNvCxnSpPr>
            <a:cxnSpLocks noChangeShapeType="1"/>
            <a:stCxn id="6149" idx="4"/>
            <a:endCxn id="6155" idx="7"/>
          </p:cNvCxnSpPr>
          <p:nvPr/>
        </p:nvCxnSpPr>
        <p:spPr bwMode="auto">
          <a:xfrm flipH="1">
            <a:off x="3300838" y="1987436"/>
            <a:ext cx="495050" cy="790249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4" name="Text Box 22"/>
          <p:cNvSpPr txBox="1">
            <a:spLocks noChangeArrowheads="1"/>
          </p:cNvSpPr>
          <p:nvPr/>
        </p:nvSpPr>
        <p:spPr bwMode="auto">
          <a:xfrm>
            <a:off x="6124224" y="1749799"/>
            <a:ext cx="21757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dirty="0"/>
              <a:t>r</a:t>
            </a:r>
            <a:r>
              <a:rPr lang="en-US" altLang="en-US" sz="2200" dirty="0" smtClean="0"/>
              <a:t>oot r  (</a:t>
            </a:r>
            <a:r>
              <a:rPr lang="en-US" altLang="en-US" sz="2200" dirty="0" smtClean="0">
                <a:latin typeface="Symbol" panose="05050102010706020507" pitchFamily="18" charset="2"/>
              </a:rPr>
              <a:t>p</a:t>
            </a:r>
            <a:r>
              <a:rPr lang="en-US" altLang="en-US" sz="2200" dirty="0" smtClean="0"/>
              <a:t>(r) = 0)</a:t>
            </a:r>
            <a:endParaRPr lang="en-US" altLang="en-US" sz="2200" dirty="0"/>
          </a:p>
        </p:txBody>
      </p:sp>
      <p:sp>
        <p:nvSpPr>
          <p:cNvPr id="6175" name="Oval 15"/>
          <p:cNvSpPr>
            <a:spLocks noChangeArrowheads="1"/>
          </p:cNvSpPr>
          <p:nvPr/>
        </p:nvSpPr>
        <p:spPr bwMode="auto">
          <a:xfrm>
            <a:off x="5889275" y="1913311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695325" y="3981208"/>
            <a:ext cx="8108950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marL="269875" indent="-269875">
              <a:spcBef>
                <a:spcPct val="0"/>
              </a:spcBef>
              <a:buSzTx/>
              <a:buFontTx/>
              <a:buChar char="–"/>
            </a:pPr>
            <a:r>
              <a:rPr lang="en-US" altLang="en-US" sz="2600" dirty="0" smtClean="0">
                <a:solidFill>
                  <a:srgbClr val="C00000"/>
                </a:solidFill>
              </a:rPr>
              <a:t>Ro</a:t>
            </a:r>
            <a:r>
              <a:rPr lang="en-US" altLang="en-US" sz="2600" dirty="0" smtClean="0">
                <a:solidFill>
                  <a:srgbClr val="CC0000"/>
                </a:solidFill>
              </a:rPr>
              <a:t>oted </a:t>
            </a:r>
            <a:r>
              <a:rPr lang="en-US" altLang="en-US" sz="2600" dirty="0" smtClean="0">
                <a:solidFill>
                  <a:srgbClr val="C00000"/>
                </a:solidFill>
              </a:rPr>
              <a:t>orienteering: </a:t>
            </a:r>
            <a:r>
              <a:rPr lang="en-US" altLang="en-US" sz="2600" dirty="0" smtClean="0">
                <a:solidFill>
                  <a:schemeClr val="tx2"/>
                </a:solidFill>
              </a:rPr>
              <a:t>find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>
                <a:solidFill>
                  <a:schemeClr val="tx2"/>
                </a:solidFill>
              </a:rPr>
              <a:t>-rooted path </a:t>
            </a:r>
            <a:r>
              <a:rPr lang="en-US" altLang="en-US" sz="2600" dirty="0">
                <a:solidFill>
                  <a:srgbClr val="0000FF"/>
                </a:solidFill>
              </a:rPr>
              <a:t>P</a:t>
            </a:r>
            <a:r>
              <a:rPr lang="en-US" altLang="en-US" sz="2600" dirty="0">
                <a:solidFill>
                  <a:schemeClr val="tx2"/>
                </a:solidFill>
              </a:rPr>
              <a:t> </a:t>
            </a:r>
            <a:r>
              <a:rPr lang="en-US" altLang="en-US" sz="2600" dirty="0" smtClean="0">
                <a:solidFill>
                  <a:schemeClr val="tx2"/>
                </a:solidFill>
              </a:rPr>
              <a:t>of length </a:t>
            </a:r>
            <a:r>
              <a:rPr lang="en-US" altLang="en-US" sz="2600" dirty="0" smtClean="0">
                <a:solidFill>
                  <a:srgbClr val="0000FF"/>
                </a:solidFill>
              </a:rPr>
              <a:t>≤ B</a:t>
            </a:r>
            <a:r>
              <a:rPr lang="en-US" altLang="en-US" sz="2600" dirty="0" smtClean="0">
                <a:solidFill>
                  <a:schemeClr val="tx2"/>
                </a:solidFill>
              </a:rPr>
              <a:t> that collects maximum reward </a:t>
            </a:r>
            <a:r>
              <a:rPr lang="en-US" altLang="en-US" sz="2600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</a:rPr>
              <a:t>(P) := </a:t>
            </a:r>
            <a:r>
              <a:rPr lang="en-US" altLang="en-US" sz="2800" dirty="0" smtClean="0">
                <a:solidFill>
                  <a:srgbClr val="0000FF"/>
                </a:solidFill>
              </a:rPr>
              <a:t>∑</a:t>
            </a:r>
            <a:r>
              <a:rPr lang="en-US" altLang="en-US" sz="2600" baseline="-25000" dirty="0" err="1">
                <a:solidFill>
                  <a:srgbClr val="0000FF"/>
                </a:solidFill>
              </a:rPr>
              <a:t>v</a:t>
            </a:r>
            <a:r>
              <a:rPr lang="en-US" altLang="en-US" sz="2600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600" baseline="-25000" dirty="0" err="1">
                <a:solidFill>
                  <a:srgbClr val="0000FF"/>
                </a:solidFill>
              </a:rPr>
              <a:t>P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  <a:latin typeface="+mn-lt"/>
              </a:rPr>
              <a:t>(</a:t>
            </a:r>
            <a:r>
              <a:rPr lang="en-US" altLang="en-US" sz="2600" dirty="0" smtClean="0">
                <a:solidFill>
                  <a:srgbClr val="0000FF"/>
                </a:solidFill>
              </a:rPr>
              <a:t>v) </a:t>
            </a:r>
            <a:endParaRPr lang="en-US" altLang="en-US" sz="2600" dirty="0">
              <a:solidFill>
                <a:srgbClr val="0000FF"/>
              </a:solidFill>
            </a:endParaRPr>
          </a:p>
          <a:p>
            <a:pPr marL="269875" indent="-269875">
              <a:spcBef>
                <a:spcPts val="1200"/>
              </a:spcBef>
              <a:buClr>
                <a:srgbClr val="C00000"/>
              </a:buClr>
              <a:buSzTx/>
              <a:buFontTx/>
              <a:buChar char="–"/>
            </a:pPr>
            <a:r>
              <a:rPr lang="en-US" altLang="en-US" sz="2600" dirty="0" smtClean="0">
                <a:solidFill>
                  <a:srgbClr val="CC0000"/>
                </a:solidFill>
              </a:rPr>
              <a:t>Point-to-point (P2P) </a:t>
            </a:r>
            <a:r>
              <a:rPr lang="en-US" altLang="en-US" sz="2600" dirty="0">
                <a:solidFill>
                  <a:srgbClr val="CC0000"/>
                </a:solidFill>
              </a:rPr>
              <a:t>orienteering: </a:t>
            </a:r>
            <a:r>
              <a:rPr lang="en-US" altLang="en-US" sz="2600" dirty="0" smtClean="0">
                <a:solidFill>
                  <a:schemeClr val="tx2"/>
                </a:solidFill>
              </a:rPr>
              <a:t>also given end-node </a:t>
            </a:r>
            <a:r>
              <a:rPr lang="en-US" altLang="en-US" sz="2600" dirty="0" smtClean="0">
                <a:solidFill>
                  <a:srgbClr val="0000FF"/>
                </a:solidFill>
              </a:rPr>
              <a:t>t</a:t>
            </a:r>
            <a:r>
              <a:rPr lang="en-US" altLang="en-US" sz="2600" dirty="0" smtClean="0">
                <a:solidFill>
                  <a:schemeClr val="tx2"/>
                </a:solidFill>
              </a:rPr>
              <a:t>; find </a:t>
            </a:r>
            <a:r>
              <a:rPr lang="en-US" altLang="en-US" sz="2600" dirty="0" smtClean="0">
                <a:solidFill>
                  <a:srgbClr val="0000FF"/>
                </a:solidFill>
              </a:rPr>
              <a:t>r-t</a:t>
            </a:r>
            <a:r>
              <a:rPr lang="en-US" altLang="en-US" sz="2600" dirty="0" smtClean="0">
                <a:solidFill>
                  <a:schemeClr val="tx2"/>
                </a:solidFill>
              </a:rPr>
              <a:t> </a:t>
            </a:r>
            <a:r>
              <a:rPr lang="en-US" altLang="en-US" sz="2600" dirty="0">
                <a:solidFill>
                  <a:schemeClr val="tx2"/>
                </a:solidFill>
              </a:rPr>
              <a:t>path </a:t>
            </a:r>
            <a:r>
              <a:rPr lang="en-US" altLang="en-US" sz="2600" dirty="0">
                <a:solidFill>
                  <a:srgbClr val="0000FF"/>
                </a:solidFill>
              </a:rPr>
              <a:t>P</a:t>
            </a:r>
            <a:r>
              <a:rPr lang="en-US" altLang="en-US" sz="2600" dirty="0">
                <a:solidFill>
                  <a:schemeClr val="tx2"/>
                </a:solidFill>
              </a:rPr>
              <a:t> of length </a:t>
            </a:r>
            <a:r>
              <a:rPr lang="en-US" altLang="en-US" sz="2600" dirty="0">
                <a:solidFill>
                  <a:srgbClr val="0000FF"/>
                </a:solidFill>
              </a:rPr>
              <a:t>≤ </a:t>
            </a:r>
            <a:r>
              <a:rPr lang="en-US" altLang="en-US" sz="2600" dirty="0" smtClean="0">
                <a:solidFill>
                  <a:srgbClr val="0000FF"/>
                </a:solidFill>
              </a:rPr>
              <a:t>B</a:t>
            </a:r>
            <a:r>
              <a:rPr lang="en-US" altLang="en-US" sz="2600" dirty="0" smtClean="0">
                <a:solidFill>
                  <a:schemeClr val="tx2"/>
                </a:solidFill>
              </a:rPr>
              <a:t> collecting max </a:t>
            </a:r>
            <a:r>
              <a:rPr lang="en-US" altLang="en-US" sz="2600" dirty="0">
                <a:solidFill>
                  <a:schemeClr val="tx2"/>
                </a:solidFill>
              </a:rPr>
              <a:t>reward </a:t>
            </a:r>
            <a:r>
              <a:rPr lang="en-US" altLang="en-US" sz="2600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</a:rPr>
              <a:t>(P) </a:t>
            </a:r>
          </a:p>
          <a:p>
            <a:pPr>
              <a:spcBef>
                <a:spcPts val="1200"/>
              </a:spcBef>
              <a:buClr>
                <a:srgbClr val="C00000"/>
              </a:buClr>
              <a:buSzTx/>
              <a:buNone/>
            </a:pPr>
            <a:r>
              <a:rPr lang="en-US" altLang="en-US" sz="2600" dirty="0" smtClean="0"/>
              <a:t>NP-hard;   </a:t>
            </a:r>
            <a:r>
              <a:rPr lang="en-US" altLang="en-US" sz="2600" dirty="0" smtClean="0">
                <a:solidFill>
                  <a:srgbClr val="0000FF"/>
                </a:solidFill>
                <a:latin typeface="Symbol" panose="05050102010706020507" pitchFamily="18" charset="2"/>
              </a:rPr>
              <a:t>a</a:t>
            </a:r>
            <a:r>
              <a:rPr lang="en-US" altLang="en-US" sz="2600" dirty="0" smtClean="0"/>
              <a:t>-approximation </a:t>
            </a:r>
            <a:r>
              <a:rPr lang="en-CA" sz="2600" dirty="0">
                <a:sym typeface="Symbol" panose="05050102010706020507" pitchFamily="18" charset="2"/>
              </a:rPr>
              <a:t></a:t>
            </a:r>
            <a:r>
              <a:rPr lang="en-US" altLang="en-US" sz="2600" dirty="0" smtClean="0"/>
              <a:t> get reward ≥ (optimum)/</a:t>
            </a:r>
            <a:r>
              <a:rPr lang="en-US" altLang="en-US" sz="2600" dirty="0" smtClean="0">
                <a:solidFill>
                  <a:srgbClr val="0000FF"/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67487" y="1300312"/>
            <a:ext cx="262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27" name="TextBox 26"/>
          <p:cNvSpPr txBox="1"/>
          <p:nvPr/>
        </p:nvSpPr>
        <p:spPr>
          <a:xfrm>
            <a:off x="5803950" y="2237946"/>
            <a:ext cx="31355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n</a:t>
            </a:r>
            <a:r>
              <a:rPr lang="en-CA" sz="2200" dirty="0" smtClean="0"/>
              <a:t>odes with rewards </a:t>
            </a:r>
            <a:r>
              <a:rPr lang="en-CA" sz="2200" dirty="0"/>
              <a:t>(</a:t>
            </a:r>
            <a:r>
              <a:rPr lang="en-US" altLang="en-US" sz="2200" dirty="0"/>
              <a:t>≥</a:t>
            </a:r>
            <a:r>
              <a:rPr lang="en-US" altLang="en-US" sz="2000" dirty="0">
                <a:solidFill>
                  <a:srgbClr val="0000FF"/>
                </a:solidFill>
              </a:rPr>
              <a:t> </a:t>
            </a:r>
            <a:r>
              <a:rPr lang="en-CA" sz="2200" dirty="0"/>
              <a:t>0)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58819" y="3060207"/>
            <a:ext cx="1624314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2200" dirty="0"/>
              <a:t>r</a:t>
            </a:r>
            <a:r>
              <a:rPr lang="en-CA" sz="2200" dirty="0" smtClean="0"/>
              <a:t>eward of v</a:t>
            </a:r>
            <a:endParaRPr lang="en-CA" sz="2200" dirty="0"/>
          </a:p>
        </p:txBody>
      </p:sp>
      <p:sp>
        <p:nvSpPr>
          <p:cNvPr id="29" name="TextBox 28"/>
          <p:cNvSpPr txBox="1"/>
          <p:nvPr/>
        </p:nvSpPr>
        <p:spPr>
          <a:xfrm flipH="1">
            <a:off x="3651443" y="2124916"/>
            <a:ext cx="4805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</a:t>
            </a:r>
            <a:endParaRPr lang="en-CA" sz="2200" dirty="0"/>
          </a:p>
        </p:txBody>
      </p:sp>
      <p:sp>
        <p:nvSpPr>
          <p:cNvPr id="30" name="TextBox 29"/>
          <p:cNvSpPr txBox="1"/>
          <p:nvPr/>
        </p:nvSpPr>
        <p:spPr>
          <a:xfrm>
            <a:off x="1035163" y="3230599"/>
            <a:ext cx="15107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latin typeface="Symbol" panose="05050102010706020507" pitchFamily="18" charset="2"/>
              </a:rPr>
              <a:t>p</a:t>
            </a:r>
            <a:r>
              <a:rPr lang="en-CA" sz="2200" dirty="0" smtClean="0"/>
              <a:t>(P) = 24</a:t>
            </a:r>
            <a:endParaRPr lang="en-CA" sz="2200" dirty="0"/>
          </a:p>
        </p:txBody>
      </p:sp>
      <p:sp>
        <p:nvSpPr>
          <p:cNvPr id="32" name="Right Arrow 31"/>
          <p:cNvSpPr/>
          <p:nvPr/>
        </p:nvSpPr>
        <p:spPr bwMode="auto">
          <a:xfrm rot="11561723">
            <a:off x="6362329" y="3060621"/>
            <a:ext cx="628267" cy="182635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03950" y="3389595"/>
            <a:ext cx="2317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length bound B</a:t>
            </a:r>
            <a:endParaRPr lang="en-CA" sz="2200" dirty="0"/>
          </a:p>
        </p:txBody>
      </p:sp>
      <p:sp>
        <p:nvSpPr>
          <p:cNvPr id="34" name="TextBox 33"/>
          <p:cNvSpPr txBox="1"/>
          <p:nvPr/>
        </p:nvSpPr>
        <p:spPr>
          <a:xfrm>
            <a:off x="1670200" y="2555803"/>
            <a:ext cx="4497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81112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261" y="867508"/>
            <a:ext cx="814753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Orienteering is a basic vehicle-routing problem (VRP)</a:t>
            </a:r>
          </a:p>
          <a:p>
            <a:pPr marL="342900" indent="-342900">
              <a:spcBef>
                <a:spcPts val="1800"/>
              </a:spcBef>
              <a:buClr>
                <a:srgbClr val="CC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sz="2800" dirty="0" smtClean="0"/>
              <a:t>Natural, well-motivated problem</a:t>
            </a:r>
          </a:p>
          <a:p>
            <a:pPr marL="342900" indent="-342900">
              <a:spcBef>
                <a:spcPts val="1800"/>
              </a:spcBef>
              <a:buClr>
                <a:srgbClr val="CC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sz="2800" dirty="0" smtClean="0"/>
              <a:t>Arises as a subroutine both in</a:t>
            </a:r>
          </a:p>
          <a:p>
            <a:pPr marL="714375" lvl="1" indent="-350838">
              <a:spcBef>
                <a:spcPts val="1200"/>
              </a:spcBef>
              <a:buClr>
                <a:srgbClr val="009900"/>
              </a:buClr>
              <a:buFont typeface="Gill Sans MT" panose="020B0502020104020203" pitchFamily="34" charset="0"/>
              <a:buChar char="–"/>
            </a:pPr>
            <a:r>
              <a:rPr lang="en-CA" sz="2600" dirty="0" smtClean="0"/>
              <a:t>designing approximation algorithms for various VRPs: </a:t>
            </a:r>
            <a:r>
              <a:rPr lang="en-CA" dirty="0" smtClean="0"/>
              <a:t>deadline TSP,  minimum-latency problems</a:t>
            </a:r>
          </a:p>
          <a:p>
            <a:pPr marL="714375" lvl="1" indent="-350838">
              <a:spcBef>
                <a:spcPts val="1200"/>
              </a:spcBef>
              <a:buClr>
                <a:srgbClr val="009900"/>
              </a:buClr>
              <a:buFont typeface="Gill Sans MT" panose="020B0502020104020203" pitchFamily="34" charset="0"/>
              <a:buChar char="–"/>
            </a:pPr>
            <a:r>
              <a:rPr lang="en-CA" sz="2600" dirty="0" smtClean="0"/>
              <a:t>computational methods for solving VRPs:           </a:t>
            </a:r>
            <a:r>
              <a:rPr lang="en-CA" dirty="0" smtClean="0">
                <a:solidFill>
                  <a:srgbClr val="009900"/>
                </a:solidFill>
              </a:rPr>
              <a:t>pricing problem </a:t>
            </a:r>
            <a:r>
              <a:rPr lang="en-CA" dirty="0" smtClean="0"/>
              <a:t>encountered in solving </a:t>
            </a:r>
            <a:r>
              <a:rPr lang="en-CA" dirty="0" smtClean="0">
                <a:solidFill>
                  <a:srgbClr val="009900"/>
                </a:solidFill>
              </a:rPr>
              <a:t>set-covering LPs </a:t>
            </a:r>
            <a:r>
              <a:rPr lang="en-US" altLang="en-US" dirty="0">
                <a:solidFill>
                  <a:srgbClr val="009900"/>
                </a:solidFill>
                <a:sym typeface="Symbol" panose="05050102010706020507" pitchFamily="18" charset="2"/>
              </a:rPr>
              <a:t> </a:t>
            </a:r>
            <a:r>
              <a:rPr lang="en-CA" dirty="0" smtClean="0">
                <a:solidFill>
                  <a:srgbClr val="009900"/>
                </a:solidFill>
              </a:rPr>
              <a:t>configuration LPs</a:t>
            </a:r>
            <a:r>
              <a:rPr lang="en-CA" dirty="0" smtClean="0"/>
              <a:t> via column-generation based approach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364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4255"/>
            <a:ext cx="7772400" cy="8388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 (RVRP)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92350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2239287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93290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315210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93290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7773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466300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705887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99970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Oval 19"/>
          <p:cNvSpPr>
            <a:spLocks noChangeArrowheads="1"/>
          </p:cNvSpPr>
          <p:nvPr/>
        </p:nvSpPr>
        <p:spPr bwMode="auto">
          <a:xfrm>
            <a:off x="6793896" y="2748506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7022496" y="2567531"/>
            <a:ext cx="15587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node/client</a:t>
            </a:r>
            <a:endParaRPr lang="en-US" altLang="en-US" dirty="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501650" y="3713075"/>
            <a:ext cx="8455025" cy="268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Typical VRP setup: visit all clients via route(s) starting from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 so as to minimize client delays: e.g., max client delay (TSP)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But this does not differentiate between clients close to the depot and those far away from it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2600" dirty="0" smtClean="0"/>
              <a:t>Nearer clients may face more delay than further-away clients – source of dissatisfaction</a:t>
            </a:r>
            <a:endParaRPr lang="en-US" altLang="en-US" sz="2600" dirty="0"/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950487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721762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79967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62505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1208642" y="1944874"/>
            <a:ext cx="1789906" cy="1108618"/>
            <a:chOff x="1208642" y="1792475"/>
            <a:chExt cx="1789906" cy="1108618"/>
          </a:xfrm>
        </p:grpSpPr>
        <p:cxnSp>
          <p:nvCxnSpPr>
            <p:cNvPr id="33" name="Straight Arrow Connector 32"/>
            <p:cNvCxnSpPr>
              <a:cxnSpLocks noChangeShapeType="1"/>
              <a:stCxn id="5129" idx="2"/>
              <a:endCxn id="5123" idx="7"/>
            </p:cNvCxnSpPr>
            <p:nvPr/>
          </p:nvCxnSpPr>
          <p:spPr bwMode="auto">
            <a:xfrm flipH="1">
              <a:off x="2011374" y="2416905"/>
              <a:ext cx="987174" cy="39265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Arrow Connector 34"/>
            <p:cNvCxnSpPr>
              <a:cxnSpLocks noChangeShapeType="1"/>
              <a:stCxn id="5123" idx="2"/>
              <a:endCxn id="5135" idx="6"/>
            </p:cNvCxnSpPr>
            <p:nvPr/>
          </p:nvCxnSpPr>
          <p:spPr bwMode="auto">
            <a:xfrm flipH="1">
              <a:off x="1299923" y="2874105"/>
              <a:ext cx="555625" cy="269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36"/>
            <p:cNvCxnSpPr>
              <a:cxnSpLocks noChangeShapeType="1"/>
              <a:stCxn id="5135" idx="0"/>
              <a:endCxn id="5124" idx="3"/>
            </p:cNvCxnSpPr>
            <p:nvPr/>
          </p:nvCxnSpPr>
          <p:spPr bwMode="auto">
            <a:xfrm flipV="1">
              <a:off x="1208642" y="2254438"/>
              <a:ext cx="292642" cy="55537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Arrow Connector 38"/>
            <p:cNvCxnSpPr>
              <a:cxnSpLocks noChangeShapeType="1"/>
              <a:stCxn id="5124" idx="7"/>
              <a:endCxn id="5128" idx="3"/>
            </p:cNvCxnSpPr>
            <p:nvPr/>
          </p:nvCxnSpPr>
          <p:spPr bwMode="auto">
            <a:xfrm flipV="1">
              <a:off x="1630374" y="1792475"/>
              <a:ext cx="404310" cy="33287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3"/>
          <p:cNvGrpSpPr/>
          <p:nvPr/>
        </p:nvGrpSpPr>
        <p:grpSpPr>
          <a:xfrm>
            <a:off x="3154374" y="1808892"/>
            <a:ext cx="2587122" cy="1446212"/>
            <a:chOff x="3154374" y="1656493"/>
            <a:chExt cx="2587122" cy="1446212"/>
          </a:xfrm>
        </p:grpSpPr>
        <p:cxnSp>
          <p:nvCxnSpPr>
            <p:cNvPr id="43" name="Straight Arrow Connector 42"/>
            <p:cNvCxnSpPr>
              <a:cxnSpLocks noChangeShapeType="1"/>
              <a:stCxn id="5130" idx="6"/>
              <a:endCxn id="5125" idx="2"/>
            </p:cNvCxnSpPr>
            <p:nvPr/>
          </p:nvCxnSpPr>
          <p:spPr bwMode="auto">
            <a:xfrm>
              <a:off x="3562110" y="1656493"/>
              <a:ext cx="579438" cy="22701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47"/>
            <p:cNvCxnSpPr>
              <a:cxnSpLocks noChangeShapeType="1"/>
              <a:stCxn id="5127" idx="6"/>
              <a:endCxn id="5136" idx="2"/>
            </p:cNvCxnSpPr>
            <p:nvPr/>
          </p:nvCxnSpPr>
          <p:spPr bwMode="auto">
            <a:xfrm flipV="1">
              <a:off x="5162310" y="1672368"/>
              <a:ext cx="552450" cy="2111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Arrow Connector 49"/>
            <p:cNvCxnSpPr>
              <a:cxnSpLocks noChangeShapeType="1"/>
              <a:stCxn id="5136" idx="3"/>
              <a:endCxn id="5137" idx="7"/>
            </p:cNvCxnSpPr>
            <p:nvPr/>
          </p:nvCxnSpPr>
          <p:spPr bwMode="auto">
            <a:xfrm flipH="1">
              <a:off x="5581662" y="1736913"/>
              <a:ext cx="159834" cy="94882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Arrow Connector 51"/>
            <p:cNvCxnSpPr>
              <a:cxnSpLocks noChangeShapeType="1"/>
              <a:stCxn id="5137" idx="3"/>
              <a:endCxn id="5126" idx="7"/>
            </p:cNvCxnSpPr>
            <p:nvPr/>
          </p:nvCxnSpPr>
          <p:spPr bwMode="auto">
            <a:xfrm flipH="1">
              <a:off x="4678374" y="2814825"/>
              <a:ext cx="774197" cy="2233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Arrow Connector 55"/>
            <p:cNvCxnSpPr>
              <a:cxnSpLocks noChangeShapeType="1"/>
              <a:stCxn id="5138" idx="2"/>
              <a:endCxn id="5131" idx="7"/>
            </p:cNvCxnSpPr>
            <p:nvPr/>
          </p:nvCxnSpPr>
          <p:spPr bwMode="auto">
            <a:xfrm flipH="1">
              <a:off x="3687774" y="2575655"/>
              <a:ext cx="601411" cy="31010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" name="Straight Arrow Connector 2"/>
            <p:cNvCxnSpPr>
              <a:stCxn id="5129" idx="7"/>
              <a:endCxn id="5130" idx="3"/>
            </p:cNvCxnSpPr>
            <p:nvPr/>
          </p:nvCxnSpPr>
          <p:spPr bwMode="auto">
            <a:xfrm flipV="1">
              <a:off x="3154374" y="1721038"/>
              <a:ext cx="251910" cy="6313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>
              <a:stCxn id="5125" idx="4"/>
              <a:endCxn id="5138" idx="0"/>
            </p:cNvCxnSpPr>
            <p:nvPr/>
          </p:nvCxnSpPr>
          <p:spPr bwMode="auto">
            <a:xfrm>
              <a:off x="4232829" y="1974786"/>
              <a:ext cx="147638" cy="50958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5131" idx="5"/>
              <a:endCxn id="5126" idx="2"/>
            </p:cNvCxnSpPr>
            <p:nvPr/>
          </p:nvCxnSpPr>
          <p:spPr bwMode="auto">
            <a:xfrm>
              <a:off x="3687774" y="3014850"/>
              <a:ext cx="834774" cy="8785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7022496" y="2123031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root r</a:t>
            </a:r>
            <a:endParaRPr lang="en-US" altLang="en-US" dirty="0"/>
          </a:p>
        </p:txBody>
      </p:sp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6787546" y="2286544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Smiley Face 13"/>
          <p:cNvSpPr>
            <a:spLocks noChangeAspect="1"/>
          </p:cNvSpPr>
          <p:nvPr/>
        </p:nvSpPr>
        <p:spPr bwMode="auto">
          <a:xfrm>
            <a:off x="742710" y="2699662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9" name="Smiley Face 48"/>
          <p:cNvSpPr>
            <a:spLocks noChangeAspect="1"/>
          </p:cNvSpPr>
          <p:nvPr/>
        </p:nvSpPr>
        <p:spPr bwMode="auto">
          <a:xfrm>
            <a:off x="3578725" y="3242983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Smiley Face 50"/>
          <p:cNvSpPr>
            <a:spLocks noChangeAspect="1"/>
          </p:cNvSpPr>
          <p:nvPr/>
        </p:nvSpPr>
        <p:spPr bwMode="auto">
          <a:xfrm>
            <a:off x="1573224" y="1589899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3" name="Smiley Face 52"/>
          <p:cNvSpPr>
            <a:spLocks noChangeAspect="1"/>
          </p:cNvSpPr>
          <p:nvPr/>
        </p:nvSpPr>
        <p:spPr bwMode="auto">
          <a:xfrm>
            <a:off x="4368926" y="1689819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24044" y="1596195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45" name="TextBox 44"/>
          <p:cNvSpPr txBox="1"/>
          <p:nvPr/>
        </p:nvSpPr>
        <p:spPr>
          <a:xfrm>
            <a:off x="2805779" y="2096224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6930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9" grpId="0" animBg="1"/>
      <p:bldP spid="51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4256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 (RVRP)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7242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203999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7336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9528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7336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57803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267009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50659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8004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513784"/>
            <a:ext cx="8510954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Adopt a more client-centric view:  seek bounded client regret </a:t>
            </a:r>
            <a:r>
              <a:rPr lang="en-US" altLang="en-US" sz="2600" dirty="0" err="1" smtClean="0"/>
              <a:t>regret</a:t>
            </a:r>
            <a:r>
              <a:rPr lang="en-US" altLang="en-US" sz="2600" dirty="0" smtClean="0"/>
              <a:t> of client </a:t>
            </a:r>
            <a:r>
              <a:rPr lang="en-US" altLang="en-US" sz="2600" dirty="0" smtClean="0">
                <a:solidFill>
                  <a:srgbClr val="0000FF"/>
                </a:solidFill>
              </a:rPr>
              <a:t>v</a:t>
            </a:r>
            <a:r>
              <a:rPr lang="en-US" altLang="en-US" sz="2600" dirty="0" smtClean="0"/>
              <a:t> </a:t>
            </a:r>
            <a:r>
              <a:rPr lang="en-US" altLang="en-US" sz="2600" dirty="0" smtClean="0">
                <a:sym typeface="Symbol" panose="05050102010706020507" pitchFamily="18" charset="2"/>
              </a:rPr>
              <a:t>=</a:t>
            </a:r>
            <a:r>
              <a:rPr lang="en-US" altLang="en-US" sz="2600" dirty="0" smtClean="0"/>
              <a:t> (</a:t>
            </a:r>
            <a:r>
              <a:rPr lang="en-US" altLang="en-US" sz="2600" dirty="0" smtClean="0">
                <a:solidFill>
                  <a:srgbClr val="CC0000"/>
                </a:solidFill>
              </a:rPr>
              <a:t>waiting time of v</a:t>
            </a:r>
            <a:r>
              <a:rPr lang="en-US" altLang="en-US" sz="2600" dirty="0" smtClean="0"/>
              <a:t>) – (</a:t>
            </a:r>
            <a:r>
              <a:rPr lang="en-US" altLang="en-US" sz="2600" dirty="0" smtClean="0">
                <a:solidFill>
                  <a:srgbClr val="0000FF"/>
                </a:solidFill>
              </a:rPr>
              <a:t>shortest-path distance from r to v</a:t>
            </a:r>
            <a:r>
              <a:rPr lang="en-US" altLang="en-US" sz="2600" dirty="0" smtClean="0"/>
              <a:t>) </a:t>
            </a: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751196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60038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425759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359084"/>
            <a:ext cx="987425" cy="3921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816284"/>
            <a:ext cx="555625" cy="269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328128"/>
            <a:ext cx="554037" cy="2921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698684"/>
            <a:ext cx="331788" cy="4048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598671"/>
            <a:ext cx="579438" cy="2270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</p:cNvCxnSpPr>
          <p:nvPr/>
        </p:nvCxnSpPr>
        <p:spPr bwMode="auto">
          <a:xfrm flipV="1">
            <a:off x="5162310" y="1614546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endCxn id="5137" idx="7"/>
          </p:cNvCxnSpPr>
          <p:nvPr/>
        </p:nvCxnSpPr>
        <p:spPr bwMode="auto">
          <a:xfrm rot="5400000">
            <a:off x="5187710" y="2073334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481321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516246"/>
            <a:ext cx="601662" cy="3111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662423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916171"/>
            <a:ext cx="147638" cy="50958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956235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Smiley Face 13"/>
          <p:cNvSpPr>
            <a:spLocks noChangeAspect="1"/>
          </p:cNvSpPr>
          <p:nvPr/>
        </p:nvSpPr>
        <p:spPr bwMode="auto">
          <a:xfrm>
            <a:off x="742710" y="2500371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9" name="Smiley Face 48"/>
          <p:cNvSpPr>
            <a:spLocks noChangeAspect="1"/>
          </p:cNvSpPr>
          <p:nvPr/>
        </p:nvSpPr>
        <p:spPr bwMode="auto">
          <a:xfrm>
            <a:off x="3578725" y="3043692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Smiley Face 50"/>
          <p:cNvSpPr>
            <a:spLocks noChangeAspect="1"/>
          </p:cNvSpPr>
          <p:nvPr/>
        </p:nvSpPr>
        <p:spPr bwMode="auto">
          <a:xfrm>
            <a:off x="1573224" y="1390608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3" name="Smiley Face 52"/>
          <p:cNvSpPr>
            <a:spLocks noChangeAspect="1"/>
          </p:cNvSpPr>
          <p:nvPr/>
        </p:nvSpPr>
        <p:spPr bwMode="auto">
          <a:xfrm>
            <a:off x="4368926" y="1490528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0" name="Oval 19"/>
          <p:cNvSpPr>
            <a:spLocks noChangeArrowheads="1"/>
          </p:cNvSpPr>
          <p:nvPr/>
        </p:nvSpPr>
        <p:spPr bwMode="auto">
          <a:xfrm>
            <a:off x="6793896" y="254921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022495" y="2368240"/>
            <a:ext cx="16651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node/client</a:t>
            </a:r>
            <a:endParaRPr lang="en-US" altLang="en-US" dirty="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7022496" y="1923740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root r</a:t>
            </a:r>
            <a:endParaRPr lang="en-US" altLang="en-US" dirty="0"/>
          </a:p>
        </p:txBody>
      </p:sp>
      <p:sp>
        <p:nvSpPr>
          <p:cNvPr id="44" name="Oval 15"/>
          <p:cNvSpPr>
            <a:spLocks noChangeArrowheads="1"/>
          </p:cNvSpPr>
          <p:nvPr/>
        </p:nvSpPr>
        <p:spPr bwMode="auto">
          <a:xfrm>
            <a:off x="6787546" y="208725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6724044" y="1396904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54" name="Oval 19"/>
          <p:cNvSpPr>
            <a:spLocks noChangeArrowheads="1"/>
          </p:cNvSpPr>
          <p:nvPr/>
        </p:nvSpPr>
        <p:spPr bwMode="auto">
          <a:xfrm>
            <a:off x="5714760" y="1522471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2808048" y="1916775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369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4256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 (RVRP)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7242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203999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7336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9528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7336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57803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267009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50659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80040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333784"/>
            <a:ext cx="8510954" cy="272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Adopt more client-centric view:  ensure bounded client regret  </a:t>
            </a:r>
            <a:r>
              <a:rPr lang="en-US" altLang="en-US" sz="2600" dirty="0" err="1" smtClean="0"/>
              <a:t>regret</a:t>
            </a:r>
            <a:r>
              <a:rPr lang="en-US" altLang="en-US" sz="2600" dirty="0" smtClean="0"/>
              <a:t> of client </a:t>
            </a:r>
            <a:r>
              <a:rPr lang="en-US" altLang="en-US" sz="2600" dirty="0" smtClean="0">
                <a:solidFill>
                  <a:srgbClr val="0000FF"/>
                </a:solidFill>
              </a:rPr>
              <a:t>v</a:t>
            </a:r>
            <a:r>
              <a:rPr lang="en-US" altLang="en-US" sz="2600" dirty="0" smtClean="0"/>
              <a:t> = (</a:t>
            </a:r>
            <a:r>
              <a:rPr lang="en-US" altLang="en-US" sz="2600" dirty="0" smtClean="0">
                <a:solidFill>
                  <a:srgbClr val="D30000"/>
                </a:solidFill>
              </a:rPr>
              <a:t>waiting time of v</a:t>
            </a:r>
            <a:r>
              <a:rPr lang="en-US" altLang="en-US" sz="2600" dirty="0" smtClean="0"/>
              <a:t>) – (</a:t>
            </a:r>
            <a:r>
              <a:rPr lang="en-US" altLang="en-US" sz="2600" dirty="0" smtClean="0">
                <a:solidFill>
                  <a:srgbClr val="0000FF"/>
                </a:solidFill>
              </a:rPr>
              <a:t>shortest-path distance from r to v)</a:t>
            </a:r>
            <a:endParaRPr lang="en-US" altLang="en-US" sz="2600" dirty="0">
              <a:solidFill>
                <a:srgbClr val="0000FF"/>
              </a:solidFill>
            </a:endParaRPr>
          </a:p>
          <a:p>
            <a:pPr eaLnBrk="1" hangingPunct="1"/>
            <a:endParaRPr lang="en-US" altLang="en-US" sz="26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1800"/>
              </a:spcBef>
            </a:pPr>
            <a:r>
              <a:rPr lang="en-US" altLang="en-US" sz="2600" dirty="0" smtClean="0">
                <a:solidFill>
                  <a:srgbClr val="CC0000"/>
                </a:solidFill>
              </a:rPr>
              <a:t>RVRP:</a:t>
            </a:r>
            <a:r>
              <a:rPr lang="en-US" altLang="en-US" sz="2600" dirty="0" smtClean="0"/>
              <a:t> Given regret bound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, find minimum no. of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-rooted paths that cover all clients </a:t>
            </a:r>
            <a:r>
              <a:rPr lang="en-US" altLang="en-US" sz="2600" dirty="0" err="1" smtClean="0"/>
              <a:t>s.t.</a:t>
            </a:r>
            <a:r>
              <a:rPr lang="en-US" altLang="en-US" sz="2600" dirty="0" smtClean="0"/>
              <a:t> regret of every client </a:t>
            </a:r>
            <a:r>
              <a:rPr lang="en-US" altLang="en-US" sz="2600" dirty="0" smtClean="0">
                <a:solidFill>
                  <a:srgbClr val="0000FF"/>
                </a:solidFill>
              </a:rPr>
              <a:t>≤ R</a:t>
            </a: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751196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522471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60038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425759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359084"/>
            <a:ext cx="987425" cy="3921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816284"/>
            <a:ext cx="555625" cy="26987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328128"/>
            <a:ext cx="554037" cy="292100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698684"/>
            <a:ext cx="331788" cy="4048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598671"/>
            <a:ext cx="579438" cy="227013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  <a:endCxn id="5136" idx="2"/>
          </p:cNvCxnSpPr>
          <p:nvPr/>
        </p:nvCxnSpPr>
        <p:spPr bwMode="auto">
          <a:xfrm flipV="1">
            <a:off x="5162310" y="1614546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stCxn id="5136" idx="3"/>
            <a:endCxn id="5137" idx="7"/>
          </p:cNvCxnSpPr>
          <p:nvPr/>
        </p:nvCxnSpPr>
        <p:spPr bwMode="auto">
          <a:xfrm rot="5400000">
            <a:off x="5187710" y="2073334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481321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516246"/>
            <a:ext cx="601662" cy="311150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662423"/>
            <a:ext cx="251910" cy="6313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916171"/>
            <a:ext cx="147638" cy="509588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956235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08048" y="1916775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479503" y="2401086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v</a:t>
            </a:r>
            <a:endParaRPr lang="en-CA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546973" y="1164648"/>
            <a:ext cx="7159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C00000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C00000"/>
                </a:solidFill>
              </a:rPr>
              <a:t>P</a:t>
            </a:r>
            <a:r>
              <a:rPr lang="en-CA" sz="2200" dirty="0" smtClean="0">
                <a:solidFill>
                  <a:srgbClr val="C00000"/>
                </a:solidFill>
              </a:rPr>
              <a:t>(v)</a:t>
            </a:r>
            <a:endParaRPr lang="en-CA" sz="2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3030" y="2235041"/>
            <a:ext cx="6437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</a:t>
            </a:r>
            <a:endParaRPr lang="en-CA" sz="22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170411" y="2412760"/>
            <a:ext cx="413735" cy="414637"/>
          </a:xfrm>
          <a:prstGeom prst="line">
            <a:avLst/>
          </a:prstGeom>
          <a:noFill/>
          <a:ln w="444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963688" y="2508849"/>
            <a:ext cx="119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6228" y="3298070"/>
            <a:ext cx="395006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D30000"/>
                </a:solidFill>
              </a:rPr>
              <a:t>c</a:t>
            </a:r>
            <a:r>
              <a:rPr lang="en-CA" baseline="-25000" dirty="0" err="1" smtClean="0">
                <a:solidFill>
                  <a:srgbClr val="D30000"/>
                </a:solidFill>
              </a:rPr>
              <a:t>P</a:t>
            </a:r>
            <a:r>
              <a:rPr lang="en-CA" dirty="0" smtClean="0">
                <a:solidFill>
                  <a:srgbClr val="D30000"/>
                </a:solidFill>
              </a:rPr>
              <a:t>(v)</a:t>
            </a:r>
            <a:r>
              <a:rPr lang="en-CA" dirty="0" smtClean="0"/>
              <a:t> = time to reach v along P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 bwMode="auto">
          <a:xfrm rot="640543">
            <a:off x="3389150" y="4416721"/>
            <a:ext cx="1005823" cy="250526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5" name="Oval 19"/>
          <p:cNvSpPr>
            <a:spLocks noChangeArrowheads="1"/>
          </p:cNvSpPr>
          <p:nvPr/>
        </p:nvSpPr>
        <p:spPr bwMode="auto">
          <a:xfrm>
            <a:off x="6793896" y="254921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" name="Oval 15"/>
          <p:cNvSpPr>
            <a:spLocks noChangeArrowheads="1"/>
          </p:cNvSpPr>
          <p:nvPr/>
        </p:nvSpPr>
        <p:spPr bwMode="auto">
          <a:xfrm>
            <a:off x="6787546" y="208725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6724044" y="1396904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7022495" y="2368240"/>
            <a:ext cx="16651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node/client</a:t>
            </a:r>
            <a:endParaRPr lang="en-US" altLang="en-US" dirty="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5" name="Text Box 22"/>
          <p:cNvSpPr txBox="1">
            <a:spLocks noChangeArrowheads="1"/>
          </p:cNvSpPr>
          <p:nvPr/>
        </p:nvSpPr>
        <p:spPr bwMode="auto">
          <a:xfrm>
            <a:off x="7022496" y="1923740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root r</a:t>
            </a:r>
            <a:endParaRPr lang="en-US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471748" y="4457606"/>
            <a:ext cx="455648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(min. possible waiting time of v)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058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5" grpId="0" animBg="1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5816" y="433754"/>
            <a:ext cx="815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For a rooted path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,  let regret of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:= regret of end-node of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96306" y="1055867"/>
            <a:ext cx="2478815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c(P) –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/>
              <a:t>end</a:t>
            </a:r>
            <a:r>
              <a:rPr lang="en-CA" baseline="-25000" dirty="0" smtClean="0"/>
              <a:t> node of 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60000">
            <a:off x="6509084" y="697831"/>
            <a:ext cx="348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=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205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5816" y="433754"/>
                <a:ext cx="8159262" cy="6163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For a rooted path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dirty="0" smtClean="0"/>
                  <a:t>,  let regret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  <a:r>
                  <a:rPr lang="en-CA" dirty="0" smtClean="0"/>
                  <a:t> := regret of end-node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</a:t>
                </a:r>
              </a:p>
              <a:p>
                <a:pPr>
                  <a:spcBef>
                    <a:spcPts val="1200"/>
                  </a:spcBef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 smtClean="0"/>
                  <a:t>Let </a:t>
                </a:r>
                <a:r>
                  <a:rPr lang="en-CA" dirty="0">
                    <a:solidFill>
                      <a:srgbClr val="0000FF"/>
                    </a:solidFill>
                    <a:latin typeface="Brush Script MT" panose="03060802040406070304" pitchFamily="66" charset="0"/>
                  </a:rPr>
                  <a:t>C</a:t>
                </a:r>
                <a:r>
                  <a:rPr lang="en-CA" dirty="0">
                    <a:solidFill>
                      <a:srgbClr val="0000FF"/>
                    </a:solidFill>
                  </a:rPr>
                  <a:t>(R)</a:t>
                </a:r>
                <a:r>
                  <a:rPr lang="en-CA" dirty="0"/>
                  <a:t> = {rooted paths </a:t>
                </a:r>
                <a:r>
                  <a:rPr lang="en-CA" dirty="0">
                    <a:solidFill>
                      <a:srgbClr val="0000FF"/>
                    </a:solidFill>
                  </a:rPr>
                  <a:t>P</a:t>
                </a:r>
                <a:r>
                  <a:rPr lang="en-CA" dirty="0"/>
                  <a:t>: </a:t>
                </a:r>
                <a:r>
                  <a:rPr lang="en-CA" dirty="0" smtClean="0"/>
                  <a:t>regret of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P </a:t>
                </a:r>
                <a:r>
                  <a:rPr lang="en-CA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dirty="0" smtClean="0"/>
                  <a:t>}</a:t>
                </a:r>
                <a:endParaRPr lang="en-CA" dirty="0"/>
              </a:p>
              <a:p>
                <a:pPr>
                  <a:spcBef>
                    <a:spcPts val="1200"/>
                  </a:spcBef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/>
                  <a:t>Minimize	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∑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baseline="-25000" dirty="0">
                    <a:solidFill>
                      <a:srgbClr val="0000FF"/>
                    </a:solidFill>
                    <a:latin typeface="Brush Script MT" panose="03060802040406070304" pitchFamily="66" charset="0"/>
                  </a:rPr>
                  <a:t>C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(R) </a:t>
                </a:r>
                <a:r>
                  <a:rPr lang="en-CA" dirty="0" err="1">
                    <a:solidFill>
                      <a:srgbClr val="0000FF"/>
                    </a:solidFill>
                  </a:rPr>
                  <a:t>x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P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/>
                  <a:t>	</a:t>
                </a:r>
                <a:r>
                  <a:rPr lang="en-CA" dirty="0" err="1"/>
                  <a:t>s.t.</a:t>
                </a:r>
                <a:r>
                  <a:rPr lang="en-CA" dirty="0"/>
                  <a:t>	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∑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P</a:t>
                </a:r>
                <a:r>
                  <a:rPr lang="en-CA" baseline="-25000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baseline="-25000" dirty="0">
                    <a:solidFill>
                      <a:srgbClr val="0000FF"/>
                    </a:solidFill>
                    <a:latin typeface="Brush Script MT" panose="03060802040406070304" pitchFamily="66" charset="0"/>
                  </a:rPr>
                  <a:t>C</a:t>
                </a:r>
                <a:r>
                  <a:rPr lang="en-CA" baseline="-25000" dirty="0">
                    <a:solidFill>
                      <a:srgbClr val="0000FF"/>
                    </a:solidFill>
                  </a:rPr>
                  <a:t>(R): 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v</a:t>
                </a:r>
                <a:r>
                  <a:rPr lang="en-CA" baseline="-25000" dirty="0" err="1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P</a:t>
                </a:r>
                <a:r>
                  <a:rPr lang="en-CA" dirty="0">
                    <a:solidFill>
                      <a:srgbClr val="0000FF"/>
                    </a:solidFill>
                  </a:rPr>
                  <a:t> </a:t>
                </a:r>
                <a:r>
                  <a:rPr lang="en-CA" dirty="0" err="1">
                    <a:solidFill>
                      <a:srgbClr val="0000FF"/>
                    </a:solidFill>
                  </a:rPr>
                  <a:t>x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P</a:t>
                </a:r>
                <a:r>
                  <a:rPr lang="en-CA" dirty="0">
                    <a:solidFill>
                      <a:srgbClr val="0000FF"/>
                    </a:solidFill>
                  </a:rPr>
                  <a:t> ≥ </a:t>
                </a:r>
                <a:r>
                  <a:rPr lang="en-CA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dirty="0"/>
                  <a:t>	</a:t>
                </a:r>
                <a:r>
                  <a:rPr lang="en-CA" dirty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</a:t>
                </a:r>
                <a:r>
                  <a:rPr lang="en-CA" dirty="0" err="1">
                    <a:solidFill>
                      <a:srgbClr val="0000FF"/>
                    </a:solidFill>
                  </a:rPr>
                  <a:t>v</a:t>
                </a:r>
                <a:r>
                  <a:rPr lang="en-CA" dirty="0" err="1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CA" dirty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(LP)</a:t>
                </a:r>
              </a:p>
              <a:p>
                <a:pPr>
                  <a:spcBef>
                    <a:spcPts val="1200"/>
                  </a:spcBef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>
                    <a:solidFill>
                      <a:srgbClr val="0000FF"/>
                    </a:solidFill>
                  </a:rPr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		 x </a:t>
                </a:r>
                <a:r>
                  <a:rPr lang="en-CA" dirty="0">
                    <a:solidFill>
                      <a:srgbClr val="0000FF"/>
                    </a:solidFill>
                  </a:rPr>
                  <a:t>≥ 0</a:t>
                </a:r>
              </a:p>
              <a:p>
                <a:pPr>
                  <a:spcBef>
                    <a:spcPts val="2400"/>
                  </a:spcBef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(LP) </a:t>
                </a:r>
                <a:r>
                  <a:rPr lang="en-CA" dirty="0" smtClean="0"/>
                  <a:t>is a set-cover LP </a:t>
                </a:r>
                <a:r>
                  <a:rPr lang="en-CA" dirty="0">
                    <a:sym typeface="Symbol" panose="05050102010706020507" pitchFamily="18" charset="2"/>
                  </a:rPr>
                  <a:t></a:t>
                </a:r>
                <a:r>
                  <a:rPr lang="en-CA" dirty="0" smtClean="0"/>
                  <a:t> can get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O(log n)</a:t>
                </a:r>
                <a:r>
                  <a:rPr lang="en-CA" dirty="0" smtClean="0"/>
                  <a:t>-approximation using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greedy algorithm</a:t>
                </a:r>
                <a:r>
                  <a:rPr lang="en-CA" dirty="0" smtClean="0"/>
                  <a:t> for set cover </a:t>
                </a:r>
              </a:p>
              <a:p>
                <a:pPr marL="269875" indent="-269875">
                  <a:spcBef>
                    <a:spcPts val="3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 smtClean="0"/>
                  <a:t>greedy step </a:t>
                </a:r>
                <a:r>
                  <a:rPr lang="en-CA" sz="2200" dirty="0" smtClean="0"/>
                  <a:t>(find path in </a:t>
                </a:r>
                <a:r>
                  <a:rPr lang="en-CA" sz="2200" dirty="0" smtClean="0">
                    <a:solidFill>
                      <a:srgbClr val="0000FF"/>
                    </a:solidFill>
                    <a:latin typeface="Brush Script MT" panose="03060802040406070304" pitchFamily="66" charset="0"/>
                  </a:rPr>
                  <a:t>C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(R)</a:t>
                </a:r>
                <a:r>
                  <a:rPr lang="en-CA" sz="2200" dirty="0" smtClean="0"/>
                  <a:t> covering max. # of new nodes) </a:t>
                </a:r>
                <a:r>
                  <a:rPr lang="en-US" altLang="en-US" dirty="0" smtClean="0">
                    <a:sym typeface="Symbol" panose="05050102010706020507" pitchFamily="18" charset="2"/>
                  </a:rPr>
                  <a:t></a:t>
                </a:r>
                <a:r>
                  <a:rPr lang="en-US" altLang="en-US" dirty="0" smtClean="0">
                    <a:solidFill>
                      <a:srgbClr val="0099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CA" dirty="0" smtClean="0"/>
                  <a:t>(P2P-) orienteering</a:t>
                </a:r>
              </a:p>
              <a:p>
                <a:pPr>
                  <a:spcBef>
                    <a:spcPts val="1800"/>
                  </a:spcBef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 smtClean="0"/>
                  <a:t>In fact,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(LP) </a:t>
                </a:r>
                <a:r>
                  <a:rPr lang="en-CA" dirty="0" smtClean="0"/>
                  <a:t>has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O(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integrality gap (Friggstad-S’14)</a:t>
                </a:r>
              </a:p>
              <a:p>
                <a:pPr marL="269875" indent="-2698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1254125" algn="l"/>
                    <a:tab pos="2778125" algn="l"/>
                    <a:tab pos="3494088" algn="l"/>
                    <a:tab pos="5919788" algn="l"/>
                  </a:tabLst>
                </a:pPr>
                <a:r>
                  <a:rPr lang="en-CA" dirty="0"/>
                  <a:t>T</a:t>
                </a:r>
                <a:r>
                  <a:rPr lang="en-CA" dirty="0" smtClean="0"/>
                  <a:t>o approximately solve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(LP) </a:t>
                </a:r>
                <a:r>
                  <a:rPr lang="en-CA" dirty="0" smtClean="0"/>
                  <a:t>in </a:t>
                </a:r>
                <a:r>
                  <a:rPr lang="en-CA" dirty="0" err="1" smtClean="0"/>
                  <a:t>polytime</a:t>
                </a:r>
                <a:r>
                  <a:rPr lang="en-CA" dirty="0" smtClean="0"/>
                  <a:t> via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ellipsoid</a:t>
                </a:r>
                <a:r>
                  <a:rPr lang="en-CA" dirty="0" smtClean="0"/>
                  <a:t>, need to solve the dual; </a:t>
                </a:r>
                <a:r>
                  <a:rPr lang="en-CA" dirty="0" smtClean="0">
                    <a:solidFill>
                      <a:srgbClr val="D30000"/>
                    </a:solidFill>
                  </a:rPr>
                  <a:t>dual </a:t>
                </a:r>
                <a:r>
                  <a:rPr lang="en-CA" dirty="0">
                    <a:solidFill>
                      <a:srgbClr val="D30000"/>
                    </a:solidFill>
                  </a:rPr>
                  <a:t>separation problem</a:t>
                </a:r>
                <a:r>
                  <a:rPr lang="en-CA" dirty="0"/>
                  <a:t> is </a:t>
                </a:r>
                <a:r>
                  <a:rPr lang="en-CA" dirty="0" smtClean="0"/>
                  <a:t>again orienteering</a:t>
                </a:r>
                <a:endParaRPr lang="en-CA" dirty="0"/>
              </a:p>
              <a:p>
                <a:pPr marL="269875" indent="-269875">
                  <a:spcBef>
                    <a:spcPts val="600"/>
                  </a:spcBef>
                  <a:buClr>
                    <a:srgbClr val="CC0000"/>
                  </a:buClr>
                  <a:buSzPct val="120000"/>
                  <a:buFont typeface="Arial" panose="020B0604020202020204" pitchFamily="34" charset="0"/>
                  <a:buChar char="•"/>
                </a:pPr>
                <a:r>
                  <a:rPr lang="en-CA" dirty="0" smtClean="0"/>
                  <a:t>Solving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(LP) </a:t>
                </a:r>
                <a:r>
                  <a:rPr lang="en-CA" dirty="0" smtClean="0"/>
                  <a:t>by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column generation</a:t>
                </a:r>
                <a:r>
                  <a:rPr lang="en-CA" dirty="0" smtClean="0"/>
                  <a:t>: 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pricing problem </a:t>
                </a:r>
                <a:r>
                  <a:rPr lang="en-US" altLang="en-US" dirty="0">
                    <a:sym typeface="Symbol" panose="05050102010706020507" pitchFamily="18" charset="2"/>
                  </a:rPr>
                  <a:t></a:t>
                </a:r>
                <a:r>
                  <a:rPr lang="en-US" altLang="en-US" dirty="0">
                    <a:solidFill>
                      <a:srgbClr val="0099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CA" dirty="0" smtClean="0"/>
                  <a:t>orienteering</a:t>
                </a:r>
                <a:endParaRPr lang="en-CA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16" y="433754"/>
                <a:ext cx="8159262" cy="6163226"/>
              </a:xfrm>
              <a:prstGeom prst="rect">
                <a:avLst/>
              </a:prstGeom>
              <a:blipFill rotWithShape="0">
                <a:blip r:embed="rId2"/>
                <a:stretch>
                  <a:fillRect l="-1420" t="-791" b="-9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24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noFill/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45001</TotalTime>
  <Words>1229</Words>
  <Application>Microsoft Office PowerPoint</Application>
  <PresentationFormat>On-screen Show (4:3)</PresentationFormat>
  <Paragraphs>308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ＭＳ Ｐゴシック</vt:lpstr>
      <vt:lpstr>Arial</vt:lpstr>
      <vt:lpstr>Brush Script MT</vt:lpstr>
      <vt:lpstr>Calibri</vt:lpstr>
      <vt:lpstr>Cambria Math</vt:lpstr>
      <vt:lpstr>Comic Sans MS</vt:lpstr>
      <vt:lpstr>Gill Sans MT</vt:lpstr>
      <vt:lpstr>Lucida Calligraphy</vt:lpstr>
      <vt:lpstr>Symbol</vt:lpstr>
      <vt:lpstr>Times New Roman</vt:lpstr>
      <vt:lpstr>Default Design</vt:lpstr>
      <vt:lpstr>Compact, Provably-Good LPs  for Orienteering and  Regret-Bounded Vehicle Routing</vt:lpstr>
      <vt:lpstr>Orienteering</vt:lpstr>
      <vt:lpstr>Orienteering</vt:lpstr>
      <vt:lpstr>PowerPoint Presentation</vt:lpstr>
      <vt:lpstr>Regret-bounded VRP (RVRP)</vt:lpstr>
      <vt:lpstr>Regret-bounded VRP (RVRP)</vt:lpstr>
      <vt:lpstr>Regret-bounded VRP (RVRP)</vt:lpstr>
      <vt:lpstr>PowerPoint Presentation</vt:lpstr>
      <vt:lpstr>PowerPoint Presentation</vt:lpstr>
      <vt:lpstr>Our results</vt:lpstr>
      <vt:lpstr>Our results</vt:lpstr>
      <vt:lpstr>Our results</vt:lpstr>
      <vt:lpstr>Our results (contd.)</vt:lpstr>
      <vt:lpstr>Compact LP for orienteering</vt:lpstr>
      <vt:lpstr>Compact LP for orienteering</vt:lpstr>
      <vt:lpstr>Compact LP for orienteering</vt:lpstr>
      <vt:lpstr>Compact LP for orienteering</vt:lpstr>
      <vt:lpstr>Compact LP for orienteering</vt:lpstr>
      <vt:lpstr>Rounding algorithm</vt:lpstr>
      <vt:lpstr>Rounding algorithm</vt:lpstr>
      <vt:lpstr>Rounding algorithm</vt:lpstr>
      <vt:lpstr>Rounding algorithm</vt:lpstr>
      <vt:lpstr>Rounding algorithm</vt:lpstr>
      <vt:lpstr>Rounding algorithm</vt:lpstr>
      <vt:lpstr>Conclusions and open questions</vt:lpstr>
      <vt:lpstr>Thank You.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algorithms for regret-bounded vehicle routing problems</dc:title>
  <dc:creator>Chaitanya Swamy</dc:creator>
  <cp:lastModifiedBy>Chaitanya Swamy</cp:lastModifiedBy>
  <cp:revision>287</cp:revision>
  <dcterms:created xsi:type="dcterms:W3CDTF">2011-06-14T21:20:02Z</dcterms:created>
  <dcterms:modified xsi:type="dcterms:W3CDTF">2017-11-05T17:26:49Z</dcterms:modified>
</cp:coreProperties>
</file>